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257" r:id="rId34"/>
    <p:sldId id="262" r:id="rId35"/>
    <p:sldId id="264" r:id="rId36"/>
    <p:sldId id="267" r:id="rId37"/>
    <p:sldId id="268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45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/>
              <a:t>: </a:t>
            </a:r>
            <a:r>
              <a:rPr lang="el-GR" sz="2600" dirty="0" err="1"/>
              <a:t>Μυελοϋπερπλαστικά</a:t>
            </a:r>
            <a:r>
              <a:rPr lang="el-GR" sz="2600" dirty="0"/>
              <a:t> νοσήματα </a:t>
            </a:r>
            <a:r>
              <a:rPr lang="el-GR" sz="2600" dirty="0" smtClean="0"/>
              <a:t>(</a:t>
            </a:r>
            <a:r>
              <a:rPr lang="el-GR" sz="2600" dirty="0" err="1" smtClean="0"/>
              <a:t>β΄</a:t>
            </a:r>
            <a:r>
              <a:rPr lang="el-GR" sz="2600" dirty="0" err="1"/>
              <a:t>μέρος</a:t>
            </a:r>
            <a:r>
              <a:rPr lang="el-GR" sz="2600" dirty="0"/>
              <a:t>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199" y="1196752"/>
            <a:ext cx="4809305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Κριτήρια απαραίτητα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/>
              <a:t>Ηωσινοφιλία</a:t>
            </a:r>
            <a:r>
              <a:rPr lang="el-GR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Αύξηση </a:t>
            </a:r>
            <a:r>
              <a:rPr lang="el-GR" sz="2400" dirty="0" err="1" smtClean="0"/>
              <a:t>ηωσινοφίλων</a:t>
            </a:r>
            <a:r>
              <a:rPr lang="el-GR" sz="2400" dirty="0" smtClean="0"/>
              <a:t> μυελού.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Βλάστες αίματος/μυελού &lt;20%.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Βλάβες οργάνων.</a:t>
            </a:r>
            <a:endParaRPr lang="el-GR" sz="24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266505" y="1268760"/>
            <a:ext cx="382904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Αποκλεισμός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Αλλεργία</a:t>
            </a:r>
            <a:r>
              <a:rPr lang="el-GR" sz="2400" baseline="0" dirty="0" smtClean="0">
                <a:latin typeface="+mn-lt"/>
              </a:rPr>
              <a:t>,</a:t>
            </a:r>
            <a:r>
              <a:rPr lang="el-GR" sz="2400" dirty="0" smtClean="0">
                <a:latin typeface="+mn-lt"/>
              </a:rPr>
              <a:t> λοιμώξεις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ΧΜΛ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400" dirty="0" smtClean="0">
                <a:latin typeface="+mn-lt"/>
              </a:rPr>
              <a:t>ΟΜΛ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μυελοδυσπλαστικά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4 - Δεξιό άγκιστρο"/>
          <p:cNvSpPr/>
          <p:nvPr/>
        </p:nvSpPr>
        <p:spPr>
          <a:xfrm rot="16200000">
            <a:off x="3821901" y="1821645"/>
            <a:ext cx="1071570" cy="57150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571604" y="5357826"/>
            <a:ext cx="52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ΟΧΙ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6643702" y="528638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ΝΑΙ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571603" y="4714884"/>
            <a:ext cx="560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Βλάστες αίματος &gt;2% ή/και βλάστες μυελού 5-19%</a:t>
            </a:r>
            <a:endParaRPr lang="el-GR" sz="2000" b="1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572264" y="60722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ΧΗΛ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1643042" y="614364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ΥΣ</a:t>
            </a:r>
            <a:endParaRPr lang="el-GR" b="1" dirty="0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1714480" y="578645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6786578" y="564357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5148064" y="1340768"/>
            <a:ext cx="0" cy="259228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Τυχαία από τη γενική αίματος.</a:t>
            </a:r>
          </a:p>
          <a:p>
            <a:r>
              <a:rPr lang="el-GR" dirty="0" smtClean="0"/>
              <a:t>Καρδιά.</a:t>
            </a:r>
          </a:p>
          <a:p>
            <a:r>
              <a:rPr lang="el-GR" dirty="0" err="1" smtClean="0"/>
              <a:t>Ίνωση</a:t>
            </a:r>
            <a:r>
              <a:rPr lang="el-GR" dirty="0" smtClean="0"/>
              <a:t> με περιοριστική μυοκαρδιοπάθεια.</a:t>
            </a:r>
          </a:p>
          <a:p>
            <a:r>
              <a:rPr lang="el-GR" dirty="0" smtClean="0"/>
              <a:t>Νευρολογικές εκδηλώσεις.</a:t>
            </a:r>
          </a:p>
          <a:p>
            <a:r>
              <a:rPr lang="el-GR" dirty="0" smtClean="0"/>
              <a:t>Δερματολογικές εκδηλώσεις.</a:t>
            </a:r>
          </a:p>
          <a:p>
            <a:r>
              <a:rPr lang="el-GR" dirty="0" smtClean="0"/>
              <a:t>Προσβολή ΑΝΣ.</a:t>
            </a:r>
          </a:p>
          <a:p>
            <a:r>
              <a:rPr lang="el-GR" dirty="0" smtClean="0"/>
              <a:t>Πεπτικό σύστημα.</a:t>
            </a:r>
          </a:p>
          <a:p>
            <a:r>
              <a:rPr lang="el-GR" dirty="0" smtClean="0"/>
              <a:t>Σπληνομεγαλία.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7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Γενική αίματος και επίχρισμα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Ηωσινοφιλία</a:t>
            </a:r>
            <a:r>
              <a:rPr lang="el-GR" dirty="0" smtClean="0"/>
              <a:t> και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Άωρες</a:t>
            </a:r>
            <a:r>
              <a:rPr lang="el-GR" dirty="0" smtClean="0"/>
              <a:t> μορφές </a:t>
            </a:r>
            <a:r>
              <a:rPr lang="el-GR" dirty="0" err="1" smtClean="0"/>
              <a:t>ηωσινοφίλων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Κοκκιώδη σειρά προς τα αριστερά.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Αναιμία.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Βλάστες &gt;2%.</a:t>
            </a:r>
            <a:endParaRPr lang="el-GR" dirty="0"/>
          </a:p>
        </p:txBody>
      </p:sp>
      <p:pic>
        <p:nvPicPr>
          <p:cNvPr id="4" name="Picture 2" descr="http://www.hindawi.com/journals/crihem/2013/458303.fig.00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284984"/>
            <a:ext cx="4235765" cy="3240360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6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bank.hematology.org/Content%5C667%5C3665%5C366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276872"/>
            <a:ext cx="4530042" cy="3397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b="1" dirty="0"/>
              <a:t>Μυελόγραμμα 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400" dirty="0" smtClean="0"/>
              <a:t>Υπερπλασία </a:t>
            </a:r>
            <a:r>
              <a:rPr lang="el-GR" sz="2400" dirty="0"/>
              <a:t>στην κοκκιώδη </a:t>
            </a:r>
            <a:r>
              <a:rPr lang="el-GR" sz="2400" dirty="0" smtClean="0"/>
              <a:t>σειρά.</a:t>
            </a:r>
            <a:endParaRPr lang="el-GR" sz="2400" dirty="0"/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400" dirty="0"/>
              <a:t>Αύξηση </a:t>
            </a:r>
            <a:r>
              <a:rPr lang="el-GR" sz="2400" dirty="0" err="1" smtClean="0"/>
              <a:t>ηωσινοφίλων</a:t>
            </a:r>
            <a:r>
              <a:rPr lang="el-GR" sz="2400" dirty="0" smtClean="0"/>
              <a:t>.</a:t>
            </a:r>
            <a:endParaRPr lang="el-GR" sz="2400" dirty="0"/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400" dirty="0"/>
              <a:t>Ποσοστό βλαστών &lt;20</a:t>
            </a:r>
            <a:r>
              <a:rPr lang="el-GR" sz="2400" dirty="0" smtClean="0"/>
              <a:t>%.</a:t>
            </a:r>
            <a:endParaRPr lang="el-GR" sz="2400" dirty="0"/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l-GR" sz="2400" dirty="0"/>
              <a:t>Σπάνια </a:t>
            </a:r>
            <a:r>
              <a:rPr lang="el-GR" sz="2400" dirty="0" err="1" smtClean="0"/>
              <a:t>ίνωση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6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296144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Χρόνια </a:t>
            </a:r>
            <a:r>
              <a:rPr lang="el-GR" dirty="0" err="1" smtClean="0"/>
              <a:t>μυελογενής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40-50 ετών.</a:t>
            </a:r>
          </a:p>
          <a:p>
            <a:r>
              <a:rPr lang="el-GR" dirty="0" smtClean="0"/>
              <a:t>Χρωμόσωμα </a:t>
            </a:r>
            <a:r>
              <a:rPr lang="en-US" dirty="0" smtClean="0"/>
              <a:t>Ph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 90-95%.</a:t>
            </a:r>
          </a:p>
          <a:p>
            <a:r>
              <a:rPr lang="el-GR" dirty="0" smtClean="0"/>
              <a:t>98-100% υβριδικό γονίδιο </a:t>
            </a:r>
            <a:r>
              <a:rPr lang="en-US" dirty="0" err="1" smtClean="0"/>
              <a:t>bcr-abl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Ουδετερόφιλη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 .</a:t>
            </a:r>
          </a:p>
          <a:p>
            <a:r>
              <a:rPr lang="el-GR" dirty="0" err="1" smtClean="0"/>
              <a:t>Άωρες</a:t>
            </a:r>
            <a:r>
              <a:rPr lang="el-GR" dirty="0" smtClean="0"/>
              <a:t> μορφές κοκκιώδους σειράς.</a:t>
            </a:r>
          </a:p>
          <a:p>
            <a:r>
              <a:rPr lang="el-GR" dirty="0" smtClean="0"/>
              <a:t>Αναιμία.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3 φάσεις (χρόνια, επιταχυνόμενη, βλαστική κρίση).</a:t>
            </a:r>
          </a:p>
          <a:p>
            <a:r>
              <a:rPr lang="el-GR" dirty="0" smtClean="0"/>
              <a:t>15-20% των λευχαιμιών.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8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- Παθογένεια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Άγνωστη.</a:t>
            </a:r>
          </a:p>
          <a:p>
            <a:r>
              <a:rPr lang="en-US" dirty="0" smtClean="0"/>
              <a:t>Ph t(9;22)</a:t>
            </a:r>
            <a:r>
              <a:rPr lang="el-GR" dirty="0" smtClean="0"/>
              <a:t> υβριδικό γονίδιο </a:t>
            </a:r>
            <a:r>
              <a:rPr lang="en-US" dirty="0" err="1" smtClean="0"/>
              <a:t>bcr-abl</a:t>
            </a:r>
            <a:r>
              <a:rPr lang="en-US" dirty="0" smtClean="0"/>
              <a:t> (</a:t>
            </a:r>
            <a:r>
              <a:rPr lang="el-GR" dirty="0" err="1" smtClean="0"/>
              <a:t>ογκογονίδιο</a:t>
            </a:r>
            <a:r>
              <a:rPr lang="el-GR" dirty="0" smtClean="0"/>
              <a:t>).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26626" name="Picture 2" descr="http://imaging.cmpmedica.com/cancernetwork/journals/oncology/images/o9902af1.gif"/>
          <p:cNvPicPr>
            <a:picLocks noChangeAspect="1" noChangeArrowheads="1"/>
          </p:cNvPicPr>
          <p:nvPr/>
        </p:nvPicPr>
        <p:blipFill>
          <a:blip r:embed="rId2"/>
          <a:srcRect t="2674" b="19786"/>
          <a:stretch>
            <a:fillRect/>
          </a:stretch>
        </p:blipFill>
        <p:spPr bwMode="auto">
          <a:xfrm>
            <a:off x="1547664" y="2276872"/>
            <a:ext cx="5959240" cy="432048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1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loodjournal.org/content/bloodjournal/96/10/3343/F4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082645" cy="6311054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2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πρωτεΐνης </a:t>
            </a:r>
            <a:r>
              <a:rPr lang="en-US" dirty="0" smtClean="0"/>
              <a:t>p210</a:t>
            </a:r>
            <a:r>
              <a:rPr lang="en-US" baseline="30000" dirty="0" smtClean="0"/>
              <a:t>bcr-abl</a:t>
            </a:r>
            <a:endParaRPr lang="el-GR" baseline="30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Ενεργοποίηση οδών μεταβίβασης ενδοκυττάριου σήματος.</a:t>
            </a:r>
          </a:p>
          <a:p>
            <a:r>
              <a:rPr lang="el-GR" dirty="0" smtClean="0"/>
              <a:t>Απορρύθμιση κυτταρικού κύκλου.</a:t>
            </a:r>
          </a:p>
          <a:p>
            <a:r>
              <a:rPr lang="el-GR" dirty="0" smtClean="0"/>
              <a:t>Δράση στην </a:t>
            </a:r>
            <a:r>
              <a:rPr lang="en-US" dirty="0" smtClean="0"/>
              <a:t>bcl-2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Αναστολή απόπτωσης.</a:t>
            </a:r>
          </a:p>
          <a:p>
            <a:r>
              <a:rPr lang="el-GR" dirty="0" smtClean="0"/>
              <a:t>Αναστολή προσκόλλησης κυττάρων στο στρώμα του μυελού.</a:t>
            </a:r>
          </a:p>
          <a:p>
            <a:r>
              <a:rPr lang="el-GR" dirty="0" smtClean="0"/>
              <a:t>Βλάστες στο 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0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Τυχαία λόγω </a:t>
            </a:r>
            <a:r>
              <a:rPr lang="el-GR" dirty="0" err="1" smtClean="0"/>
              <a:t>λευκοκυττάρωσης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Αδυναμία, καταβολή, απώλεια βάρους.</a:t>
            </a:r>
          </a:p>
          <a:p>
            <a:r>
              <a:rPr lang="el-GR" dirty="0" smtClean="0"/>
              <a:t>Εφιδρώσεις.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Ηπατομεγαλία.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Πυρετός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3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232248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</a:t>
            </a:r>
            <a:r>
              <a:rPr lang="el-GR" dirty="0" err="1" smtClean="0"/>
              <a:t>Ηωσινοφίλων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Υπερηωσινοφιλικό</a:t>
            </a:r>
            <a:r>
              <a:rPr lang="el-GR" dirty="0" smtClean="0"/>
              <a:t> σύνδρομο</a:t>
            </a:r>
            <a:br>
              <a:rPr lang="el-GR" dirty="0" smtClean="0"/>
            </a:br>
            <a:r>
              <a:rPr lang="el-GR" dirty="0" smtClean="0"/>
              <a:t>Χρόνια </a:t>
            </a:r>
            <a:r>
              <a:rPr lang="el-GR" dirty="0" err="1" smtClean="0"/>
              <a:t>Ηωσινοφιλική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46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Επιταχυνόμενη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Βλαστική κρίση.</a:t>
            </a:r>
          </a:p>
          <a:p>
            <a:r>
              <a:rPr lang="el-GR" dirty="0" smtClean="0"/>
              <a:t>Οστικά άλγη.</a:t>
            </a:r>
          </a:p>
          <a:p>
            <a:r>
              <a:rPr lang="el-GR" dirty="0" smtClean="0"/>
              <a:t>Σπληνομεγαλία επιταχυνόμενη.</a:t>
            </a:r>
          </a:p>
          <a:p>
            <a:r>
              <a:rPr lang="el-GR" dirty="0" err="1" smtClean="0"/>
              <a:t>Λεμφαδενοπάθεια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1/6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l-GR" b="1" dirty="0"/>
              <a:t>Γενική αίματος και επίχρισμα (χρόνια φάση)</a:t>
            </a:r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Ουδετεροφιλική</a:t>
            </a:r>
            <a:r>
              <a:rPr lang="el-GR" dirty="0"/>
              <a:t>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  <a:endParaRPr lang="el-GR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Όλες οι </a:t>
            </a:r>
            <a:r>
              <a:rPr lang="el-GR" dirty="0" err="1"/>
              <a:t>άωρες</a:t>
            </a:r>
            <a:r>
              <a:rPr lang="el-GR" dirty="0"/>
              <a:t> </a:t>
            </a:r>
            <a:r>
              <a:rPr lang="el-GR" dirty="0" err="1"/>
              <a:t>προβαθμίδες</a:t>
            </a:r>
            <a:r>
              <a:rPr lang="el-GR" dirty="0"/>
              <a:t> της κοκκιώδους </a:t>
            </a:r>
            <a:r>
              <a:rPr lang="el-GR" dirty="0" smtClean="0"/>
              <a:t>σειράς.</a:t>
            </a:r>
            <a:endParaRPr lang="el-GR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dirty="0"/>
              <a:t>WBCs </a:t>
            </a:r>
            <a:r>
              <a:rPr lang="el-GR" dirty="0"/>
              <a:t>25.000-100.000 / 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Παρουσία </a:t>
            </a:r>
            <a:r>
              <a:rPr lang="el-GR" dirty="0" smtClean="0"/>
              <a:t>μυελοκυττάρων.</a:t>
            </a:r>
            <a:endParaRPr lang="el-GR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Κοκκιώδης σειρά του μυελού στο </a:t>
            </a:r>
            <a:r>
              <a:rPr lang="el-GR" dirty="0" smtClean="0"/>
              <a:t>αίμα.</a:t>
            </a:r>
            <a:endParaRPr lang="el-GR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smtClean="0"/>
              <a:t>Αναιμία.</a:t>
            </a:r>
            <a:endParaRPr lang="el-GR" dirty="0"/>
          </a:p>
          <a:p>
            <a:pPr marL="91440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Θρομβοκυττάρωση</a:t>
            </a:r>
            <a:r>
              <a:rPr lang="el-GR" dirty="0"/>
              <a:t> ή </a:t>
            </a:r>
            <a:r>
              <a:rPr lang="en-US" dirty="0"/>
              <a:t>PLTs </a:t>
            </a:r>
            <a:r>
              <a:rPr lang="el-GR" dirty="0" smtClean="0"/>
              <a:t>ΦΤ.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3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l-GR" b="1" dirty="0"/>
              <a:t>Γενική αίματος και επίχρισμα (επιταχυνόμενη  φάση)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Αύξηση </a:t>
            </a:r>
            <a:r>
              <a:rPr lang="el-GR" dirty="0" smtClean="0"/>
              <a:t>βλαστών.</a:t>
            </a:r>
            <a:endParaRPr lang="en-US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Παρουσία </a:t>
            </a:r>
            <a:r>
              <a:rPr lang="el-GR" dirty="0" err="1" smtClean="0"/>
              <a:t>προμυελοκυττάρων</a:t>
            </a:r>
            <a:r>
              <a:rPr lang="el-GR" dirty="0" smtClean="0"/>
              <a:t>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Βλάστες στο αίμα &gt;20</a:t>
            </a:r>
            <a:r>
              <a:rPr lang="el-GR" dirty="0" smtClean="0"/>
              <a:t>%.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Θρομβοκυττάρωση</a:t>
            </a:r>
            <a:r>
              <a:rPr lang="el-GR" dirty="0"/>
              <a:t> </a:t>
            </a:r>
            <a:r>
              <a:rPr lang="el-GR" dirty="0" smtClean="0"/>
              <a:t>επίπονη.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Εξωμυελική</a:t>
            </a:r>
            <a:r>
              <a:rPr lang="el-GR" dirty="0"/>
              <a:t> βλαστική </a:t>
            </a:r>
            <a:r>
              <a:rPr lang="el-GR" dirty="0" smtClean="0"/>
              <a:t>εκτροπή.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0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SEhUUExQWFhUXFxwYGRgYGR4cGBweGhoaGhwcHR0aHSggHRonHBoYITEiJikrLi4uGR8zODMsNygtLisBCgoKDg0OGxAQGzQmICU0NCw0LCwsLCwsNC8sLCwsLCwsLCwsLCwsLCwsLCwsLCwsLCwsLCwsLCwsLCwsLCwsLP/AABEIAMIBAwMBIgACEQEDEQH/xAAbAAACAgMBAAAAAAAAAAAAAAAFBgMEAAEHAv/EAD0QAAECBAQFAgQEBAcAAgMAAAECEQADITEEBRJBBiJRYXETgTKRobFCUsHwI9Hh8QcUFTNicoIWUySDsv/EABkBAAMBAQEAAAAAAAAAAAAAAAIDBAEABf/EACYRAAICAgIBBAMAAwAAAAAAAAECABEDIRIxBBMiQVEUMmEjM3H/2gAMAwEAAhEDEQA/AO4PGad40I3HTpuAnEuYmWEJSSkqPxBrC94Mkwk8crPqyqFtJL9a1A7gNDsChnAMbhUF9yhOxqlEuSSfxmp3e3ZmiliFIexNmURcNe7XiniVuAyixLd4nRM1ggBzbtTs/QfWPTAAEvqpPIGrVzaECuoh3bcAB6Q4SuLsOpgFEFVnSWO17A9o55/miVF3ZI6sQ7U9h94H5gpS1BrCnuB39jGPgGTuC+MN3OkcUYvlQkMdRKnJoABf6wkTcwcg6VVFCfuP6wUw0xU/BACq5SmD0cWcvtaF/Gbuku9h12ZqARuFAo4/UzGABUmm48j4XBJcEGo+VesH8rzlaVArmlQAcJNf7NX6QtylKJAQkzFM1L09ukXstyxaJpWsHSCNWpwwo+wctSDcKRRhNVTpCEJnywpRYj8W9nY/OKqpKU/jUR1AAHXeKqsbLDoRMStD8xB+FwCkX/biBOe5mEkIQTqUNrAb9wT/ADjz1xEmTKGuowlUoEAzCCXoWen2fbrBSVPSEBuhYdWr844+ZytdPxGoAL0Jd+t3cwy5SuaQtUtYZEtyFFz1YdyP5PDMni0LuG+LXcZk4wqqol4sS8QRYmKkmSJyUrQWUpIVUMCKfIiPf+nThsPnEZFGpvJDqGsHitY7i8WYGZfhTLcqLk0YWHvFpE8K+FQLGrEH7QBEldRft6k5WAQNzb2j1HgxsmMi5t4oY3NUSwTdgSTsAKmLOIPKrxCvnEgLlLQDVSCOtxBooJ3G40B7gDOv8RJuoiSlAS7an1E9K0A+sXOHuJDOotQ9Rn5SWIsXex7RzqZJUHOgh1N3DUPLB/gfAFc4TEomAS3KifhLhgkd6knxHq5MGJcZoSviqidDE0RDil8vu/6R6Vg1hLkpHbesS4XL9ShqUNJdxuY80aNzC6kRP4wxRaVLcgVUojq4A9hUwn4gc5cgh3JTXf2jpudcOLWacwDlLVuGYg3No5yrJ5wUfUlrDnSd27x6njZF46mowIqbwk1JYDkqzmxBpUH5x1bBK/ho3ZIr7BzCBkXDc5cwKUlKkiwYkdA5NI6LP/hBCCAVM5VE/mOpoCczgkASwlVI3ECZ1IyIplQ0uYAHJYRWVmKO/mKOZzjqAOwdu5ilMXSAqJTCCLMHZ7xXNTNWiTpSlJZyHUo7s9GgXiuKJkyX6c2XLW4uxSoHqLjV4ilxArTiD3CVV7jb3EB5yxqfaseriwoVBqVLjUDqHcryebiU/wANcvkPMJgZSXsSAKju8XeIsOMLKlypZoSCpbtrI2PYkmkRcD/751HlVLUFGz1FfAIv3hkzfJhPRoCiKunYhrONw77WMLyZOOSj1FM9PvqIWA9OZNCVHQCogsS9bO9g/WKuPwi0rCAFBqNXUDb3pvFpfC2IQtQVLbX+IEEXqe0McxYSdZbUhLBRA2FHN2eHtlUHRuGW+pYywysJJaesFbOpPkPpI97GB2IxWEM0a5KkKDAuwSPYKsHu1ID6ElTq1gqDlq63ut2sVdekaxBZNQQXIC2pQVdyxVAjFu72ZwxiMOJz3DYdAVLS4LhISlgSL1O7GFDM86nYgjUQmW9Amz9VPUmkTYjDakenqJNwVbqAdh06N3gExD36w3FiUb+ZoUCF8oxuiY6lBlM+1iL9xcQWzv8A3NTM6QQwu1y/vCxhpZJBPhvt7Qz4CV68hJAPqy1FI+hb5D6QWQAHlMbRuVEoJUkglIW4cUJpU9t4s4aWAC5LWAHVqez3aKCkqS7lRZTrcVA6t7mPeBUpTpSOU/CVA9Xoe9ow9Q7+Z0fhaX/AQTdaA7d3rGZ/nn+WMtIQZilUbUAwAuXr1+UXMkwply0JLBkANtS5HaFzj7Bc8qcpX8IJUhSd3Ls3Ul7do8tQr5aMkWi+4Mx/EE/ELICvTkn8KTzKALFyKuftFZE4ylCZKVpL1CSxLW3qNmMLycQlJ5SUEWUNuxFiIN5NhjipmgzdKiCUnSClTVNQaX+8egcaov8AJUQFH8jblHGQWtEqajSVtpWkukklg4umtIay0J2W8JqRMK5kxKkulTJTV0EKTWyRQOAKtDDJzeQSwnS3J0gaxU9L37R5uZUv/HJMiqT7JPj0qKCEjmakLU+YUgkghrlv3WPXH3EqsLLQiU3qzXYmuhIZ1NuXIA8xy+Zj52rWqbMKnuVE32a0O8fxy45HqHiUkTpsrKpUwalS0c5CjRlHoSRBiQNIZPKA7NaAPDudGZglTJhSDKo4o7A0NKe3WFvFY5cw61TtKrgOQOYPQUYANfqI30WYlSepqoW7nQUKANDWJUzQb+32hNyTiJaNMvEPpuJihUdj+Yf8oalKe1QbEfNxCnxlDRgspE2SpNUqOl6/sxJmOPloWxlhagL7Vjwk7N1gXmhZQJ6QsiYqgmEf9aYUlgdK0+giPGZwgylqUhOtAcPY1a97tAX/ADIiPGTAZM5/yEv4q0aigsLjfTWSjPZm0yUO2lIb2Ln5xkJs2XNUokJWQTdifrG49L8ZIz01nRlTyqi69Fb+/URHMBtHiYC7aS/iL4y9wBrAVpdjHkwSQsAcSZEucmUqWnUQlQLGodQam4vASVkB1/xVoQH5gVpcAdADUQ3Z9hZglGWhRfS7pTVQBchwbObQkysOSCVLPcfT522j0fHZilXORiR3DYzWVI5JMoroEqmq5Qe1m0wZyrFonS3A+CikuSUnsrftCfMlqVK0mxrsAb/XtGsOsyWMtSgS4OlnBayhYwTYQRruYcYMdZ+kgAuSaA7t1L/J4CZnIOlSagkOPIqPqI94HOFzUqExgtKRoYXD3AFlDeL0+WVy0qL6rVqaRKyFDcxCVNGIqJ6jUuSaftvaLEtOtgtTAg7EsfA6294lzXKVhRXLBIV8SAwL7FBPfaIcFiFEkqSpBJ3SAD18Nd4vVw62I+5PlWHSZqAUqI1j2rS+5LfKPPEOUenMWyWSFAp9w7vG15gpBC0lDhlJI6i2oOzkfOOhytM6UlU1AIUkKKTs4H6mF5MpxkN8RTtxNzkOFTQNdzX3Hyr94d+EsEF+oVUBAIIoKEgmu7NE8/hSUFFYmGWjcFifYv8ApEPEWdpwqPTkJqUOFBikOW1H8xuW7R2TL6ntTszCQ4oQpjMgkqDKXR7/AAlugMV04/BYPk1av+oKyGs7A/eOcS/UnqBKitSlBnOpbuxFbXeDGf5eiVLloMxAnocKSh1OCdQClbEAWjvRqlZp3pjq51TKJyJksLQrUlQBSrqD07RNjsMiYgomJCkKYEFzvS1XffaFngbEhOBQaJAUtyaAAKJatmdoJ4fiSQpWkTkku1XA9iaGIHxsHNfEnKG9QNP4EQ5KFkdNSArz0cQSybh+XhlGYValENYISHvQbnvGZzi5qZlFEIIDN9feBU/GrAVMUSv00lYS9yNoL1Mj+0mNAZhsy/xlilDDLCQdKuRZBZkqdz+nvHNAoICWKSUl6AMARcbuItZlnExZUhU9awCVqQSdJcDkFrOzdo1gMCqYtASHC+VwPhd6qawFyDf3j0MOP013HIvESbMZSsRhkzTVWGWUGpJUggF33IIfxC7MG4U4LN+/Edew+ATKk+iNhdgNRaqiGuTCvKymSFavTD+7fKFr5SrYI18TlJPUhyjBlOCmq2KwWPQOB71f5QPKgzOKs24fTVj4hpWdUqYggMpNhSot9oUknY/Dq5hR26wWHJzszVvdywscqdKiFgF6uDvQfOGbhacv0dKvw/B1bcfP7wpeq6ylwkd6H93izgpykTpYBL6gwBoxoQYLInJamOtidE1sQ/v/AEhA464gVKITLPMompqwBamzw94fDEuXIvUjzXxHOuMcJKmEGWrWUEuW5SDUsdzTxEeBQX3uJUfUU5WYz9QUFKJ7kmOk8N5olcvnQDrSUK7G1PeOYTFKBbSx2DVaOkcJYMSZBmTBUDUU91UD9E9Yq8lRQNbhjcGYjBTConWb99qbUjIvpxijUrc9nb2ajRkHyP1GxrwyyJqWJvFDOOIlCYoSyhCUKavMtR6tsnpBvDYJUtTqbUaDoP6wi4pTBUspBOp1GxBD/wA4h8dAx3FjizXGzKs49YKBDEVu6SBQkdK7d485plwnm5TM/DMZyOyhuDZ7wvcOztM1NglQCQO5F+vT5w2zaB6e+0FkXg/tinHFtRJx6ZkkaVS2Ie1d9iGcUJDvA9czUkkFkkOWNQejQ/4nBDESyFIJIc6qO5H4T17WhfPDKkMfUKSG+NIPliKPehijHmWt9xi5BW4MyIPNS1jU1/CAQX8kiGjN809GShKdJnr5julIP4iB9oiybKOYhFi2pRAF+jAPa0CM5ATNWK8hID7tZ2D/AC7Rjccj/wDIAIZ5WRjJhIKpizSupvoKUtFxOMYahqB30mpBP/Lr+kD55CSBUEtdvba1TFlc9wHSG+gPb97wwqPqNZQYawWd6WCkaxuNICqb2YtBKTniHJ0UP7rCbKU76WB6WPntVjBjA4dOmodYAILsCWFD1hOTCtXEuoWT5hjDONbCwFbQPzDL5U9KfUdCkD4wQeXoQWBr8ouzwEpBSkajfoPfeFLMcUqatQBLdrAfqI3Di3YMJSW0NRq4XyyTKUSiYlc1Q0p5QGA6JBLl7mF/B8K4qbMUFpMt1apkxVAVEkqKQPiDdt7wIQSg3IIqLUI3HQx0vhnNv8xIGovMTRfvUK8EfWCyc8VsDdwmtdxd4kxIlkYSWCiVJCamyyqrn8wDu25PaFsFKxoW5Zyydu5Buw6Q+cVnDoAUtDzVJZJBKeVJuog0SCR32hDk42XzK0uzlSlEu2zGwD+HeDwG00ISHUe5E8rwmHJJJTqS5udJYP3Zo8S1h+aqTRQ7GhiXK8AmVhpcuYsqX8YrypCq6X3FoknYdPgdREDD3Ej7gBgNQBjOEJnqJVKMtQLnUaFr8wLuruIP8N5H/lUKGorWouT9mHzrBZM1IQgS6pAA7936Rsz+gaCbM7LxMHmSJTzbECXLKiQnuosIX8OoKTqSQpPVJf8AtAnj2TP9YTCFKQANNykU5nb4S/zgZw1mChOQzEKVoUDR32/V4Z+Lyx8gdxyaEcApoEZjkCkPNCkiWVUc9dm6v9ov4rEplo1rOlJVoTR1KPQDeBeLzKViB6etYANHYpB2qCwPmBwB03WoXfUHrSAQ9yxA/M9gd2I+8OfC+UN/HUKEukdeigBalBCph8nCTzKKhRx1azn+UP8AkGMUqSddAi1KBID/AEAg82cEUhgZb4xc4lzszVLkI+BIOsg1Ux5x/wBR9SD0hVwWBXMmBLk6yyQDfp2CWiymaCpZQ60kkIUaEBywId3IvBXhPHolYgGYlR1H00EBOlJVdRrR6CkUAemntEKuK6jQMhRLw6QoAzJaQ6mv/SPGUEOUkUUGI6wcn/BM8GF2USliLx5ZYk2YpPcDPU7h2Sok6VB9klh7CNwVl5oGqmsZB+q/3O931LEglUkOah69hv8AvpCTxRJKJxU50zU37ih+dD7w8y56BM9NKpZADFIUNYbtHPOJMeozVJLBKZigkG4q1fl9Yb4oPKZi/aQZKr/8iUz0WlhtdjD3PUTRwGp/Qxz6WpSSFp0kguO7MR84f5UpUxBUQzoCglnALOCdyx+0O8gbBnZexLRnokygFNvUkMXp84WsbxSA6JYUsJFSVcoA7kEvCljcT/8AYVrJq6ixBNw2wePUhYLkUBdwSWbe27G8EnjKNncIYgO405fnQmEJJImJqAd26HraKefIJWF2cu/m4ZnofoYWMQCJiVpJJDHoqlnf7w4IzBM6SkzEtViNrGorSCZBjPITCvE2IARi2SoMAPYlq/D5pEdT+MljRPtZzFXMcOUOoTAlLsEqd62ZqkxZy8I06luVGyWCQVDZybw1WVhyEaTUuSEajykHqRXz7sGgouZ+VyTRgbWYntR4oTp6KEDTcHSsFSe5DUeL+ESkJdAYG56nzvCMrlRdRTKWO9S56b2I+EjoK9oVpikocqJO3t07fWGRcsiTMUVcpBSSNqX+dIRcXO1Elb+5v0+jQXjixCTszWNxGqwDXDfu9IY+AsWRiEpFpqSkg9QHB+h+cKy2KgAPiNf5CHTgrACTN9eeRLADISX1VHxNe0Oz0MZubkNLL3G+SrnBK082lJSpAuzuW6vv4EAuG8gIWVzEKEtNUpWkjUr8LhV9N2s7R0iVnMhRA1js4I/SIM+lOkaWATzOP3URAnkOq8CIgZCRxi1i8cEjVMO7dz4ECsVxKozEoCABbmu+zkFgIEZxi1HEKCrAskXAA3He5MUlqb4TR/em7dIsTCtWY9UHzHzhvOxNXpUnTTmFwxDgjxHnjjM5uGlI9EhJWpipgSKE0elYVcimmWsz1O4SpQVsyU2PclqRNj85xExHPMUpL/CwCT9Kws4P8ljqZ6e9QbP4hxE5JRMmlUtQAIKUh25nLC8GOA8r9RcyetCyJQBQ4opVe1SKGAU1L1d+wAAHyg/wvmxkTgJkwiStLEGoBZknsH3h2QVjPCEwPHU98eS1JThwofhXUbLJT9YWjlq0Ilp0qBnGjVCwHNALntHT82Xh/TKMQtIQQ9SAS1XS1X3pCVwdmCjiBLQomUoq0hYdRABIUPynakKw5D6fXUFTqD84xc1GiQ5QtCE+oQeZyH0v2F23irhJ8yUdUuYtJNPiLkdxuIZONcomrxCFy5S1hUoB0pJAKSXdVrdYFZNgwQMQopUhKwlIJ5VL2B6pG/U0hmMpwsQgwIk2Ky+YJaFnUETEgpUkcrHqRvSo6ERPwplK5ywBq0pmBSlEUASQSHr0t3iviM9nFY0Lol2CQwrSm7bAWAh54czn1QoKCaEMXJLKD7gVBBgMruqdTGLARgUkLSQQWLb3raA+bzcNIDLWhK3sVVbxUt3jxxfmisPh3lkCYtQSD0cEkjuAI5tLkuXqS7u9VP1JiTD4/qCydReJCd3OjyikgEFJB3BDfeMjna1zHpQbBoyG/hf2PlJaGU+oXdweZ7v1d93hswElWPkKWQTOlkJVYahp5VkN8Wx66YT1TBqYAAvZNT4G/tDJg583Ay6qMpU5lF06lpQlwmhsSSTZ2AivKNCu4L38dwlk/D+IXO/jAIlJuKAKayQLsdzHQEYfkar/ABCumosOXbZoQci4rUlIGIJmAh/UYOkH/wDrxcQ2YPOZZbRMStJ2BqP/ADePP8hchOxJ8oYmzFzOeE1qWpSADqcqSo1Bf8JAsSXD2hbXk2Il8vprfsAR4LO/vHYRUdoUuOs8VIaVKpMWlyv8qbOP+Rb6QWHyMhISrmplYmopTsu0EHElKEtahmnsEg+Y0rGICilCNCHcB3Ue6u8CdBB1lRUrqTqJ8P8AaJhiBQlLl3dmNfoRFeXGzLVygDdmaxA9ValF2QWHQdaXfvBOSkuxoSKEEsrszM9usVsKRrUzMTqL2YtuOh27xemIAsQVAjSksa79jZm3jQOKhZ0jlqoQCkH4VKvqfqC/iCmDxCdKUoFHcAlwHs4PSo8wOlmvMkKSrawSTuwLjxF7KgwWKlwkkltnoGf6wL9QMnUb5UpE6QaCoajUIqO0IGacNzkr5EEgk/DUeT4h9yAnmc3A3o46DwYJYlaUguwpvY9ntESZmxMQJOrlTqc5weUHCAzJnNNuBRkvZ+pZ/EUZyzMcuX3ADN2pt3ghxDMW4ChWZpJq4DdPHXtAyRLQl3LuSH97gRelkcj3HqL2ZJleIUwNA/4Sem9bX+kNWBxzS9IJUmyT9x1e8J1rWrXwf1gxkq9KjXsKVelb9DAZUBFzHX5EoZ7hudUwJKgaki1tNWtvFDAZVMWVJlpKzcMA3dyT8LQzrllOxA7t9hF/J8SZTqcAMzO192asKHkEe0DcImluVMBwumXhZiFrHqzUsgBVmIUmtrsSYX8RkmIQ7oJAIbSoKI8sSd4P43OCCpKWKw+/w9HG8D8Pm00nSSnV/wBWBa2/aDQ5NkwVLjcCTpkv00y/TUmek85U4cG1DYN1jzpABTRqkEjZv7wamY1E4FGJlalNWZLLzAOoLWgTicsmIAWHXKfTrAs/5k7UpD1b4OoxW+5LgspmY3TLC0JMlJAUsukoUXApXUD8x4g7kmRScCsrVN9WYEsAkMkam1V36DtA7h+Sv0iopASpR0kXVsfYfzhoy/JgwXMUGNk/qYiz5nsqOoLUNkwrlWaLnkgAJQkVapL7dISuMMSfUKChKUo+AAXe9qC8dAwuJlIGh0jowYQs8Z5aFgTE6WBAUXam3mpEK8chcm4pCOfUScKnqGf9NoeOF8OEyQd1Fz3an2/WE/BYuW7LSoqH1rbbTBvLszMrlWeS4Nyh9i1+sWZwWFCOcEiEeN5JmYV95a0r7AF0n9ISMKzKVqDbNX7R1bDz0oJ1fle34RUxzbP8wTicQpctGlDBIFqDcgUB/pAeK5/WtfcHCT1KXpndVf8AsYyJggDqfYRuKtx/GOvD2eypkxQ9NCV2B5dRrcFngZx7JSrFNMLD0klJqQ4Jp84UUFSSGHMDqBB32/SOrzcCJ8mUqahKjpBKVVq3X9O0SZFGFw4k5Axtc5ep0IKmCk/CUmz/AL948oxNErSrSkFw9SFdR0Nb9oeuIsuKsOEypaWQsKKQB8LEFhuYTcJgNbIlyytSqBIq4P41flD7RQmQOtxgYEXOo8MYozMOlSviBKSepBvSlYU/8RMNpxEub+FaNL90klvkYceHcv8A8vh0SnClJfURQaiSVN2BpE+YYFE+WZcwOk/MHYg7ER5qZQmUsOpKrhXuceG/3FT1alIhnoJS7EAPzH7VhtxvAk5BJRPQUbFYZQHdg1OzRH/8LQlJXOm+o1NIOhNg3c+5j0h5GP4MoOVIBydBVOCU1/hq1DxUP1q0XquagHqLCj+RV6DrDFhcslSir05aUkhnd2PztvAPMMgWlRXLUK/h2PfqPIgfVVjMXICZHJLskaacyiWBSR52brBjJSBKBYBy7jetz5hekyJwAQsJKXcsbmtSSHNzDfkOB9YEqUEgGqU1P1sIXlyJXczKaEKZXPZJ0pcuw2AesaxqVzDoKqKBB7Ehqd4qnMNClpTZ/tRo8YScqYtKSa6gR84hPdwAlbihmsvQlgS6VKcXo7HfsB84pS0FSrgAdvaOjcR5EVn1JTPXWhqKcM4/5CECbl6kmhqKlJ5TSljtHo4MqusJMoIkOKegp3bx9oIZUkKOr/z2cj6horysCpRJNqOU7vsaUpBiRNTIlutilD8td7C1zBu1ChNZrFCHJWEkmVL9VbTGAvVgSzxBmyEoUJYcdCA5PS/mOY43iRSpql0qrf6drR0HJs+GJkomJDrSNKuxTvEzYGQ8ooggVcpZ1wzPw6DOCgpNCsfiS9yTuH+8CPTKgdJAIZv318Q65xnnq4eYlCHKkaTWlRVgIQ2UKIVVrC/y6w3AzsPdG4mJG5LJKkJKiQo2e3j67QZ4WzL0XLk6nLPR937hhAZMpZGokFwQxpaCOX4cpQ5au4oO3l43ORwNw2AOobwq1TFj8ovTraC60guSzAX7da0gRkKXUodgfYf3gdxNmpA9JNA7Eu3sO0RY0L0BAZbaprOM29QH0CQBuaEs1+iejXgZLzGckghalJaoUdQPkM3X5QNE/UCyiADQvQDv1ifDqIF3Pmte0XjGFFRoUARlTgpE8CYGlzBQgMQP+Wg7G0Ecqy3DoVVaiQaagNPlhv3gBkhPqpqS7uDZiK/ofaGYSaA7GIs7Mhq9QSPi4dnYBKmdAUCCkkkih8X3jnudcNTJM5SZctRlEuhQBUwNwTcHzekdHyskykv3HyLRcTCcedsZ1JVyHG05F/pE3/6pp/8A1n+UZHX4yHfnN9Rn5Z+pwrDIVNISkBypyT1BD12SwjoWXZyt0StI0USGfV5d4AzKqolKBbVpZ26MGPkxfwBUnSpI5hvSm24b+8NzXkr4EZkYGOa8O9DXvvEsqSE2AHiBmUZiZh0rDKZ736+G6QWiBgRoyQ3PQjIXM04l0LKJYSybrUSzjaKWG4yBWByqCiwD6SPBN4MYXIsCbwMJZhillRSoMnWw2ptUde8Us4xScOhSyAbJSm7k2qfrF7HLCymYl2bSQ1iag/1hS4pmap0tCidKUh3syj8XLu4b2MUYV5ECMxqCYJzHHzZh1KU9KD8NTWgp9zE2V5iuQtGogooCDUMd09PDRSzFYSkdHYN0FBb3ioMQSBchtOrcPtXxF/AFaqU8QRU6BmWCJ50JdLXGx6NeJuFsCr1CsuEgEHZydoIcIzSrDSyfyhz4pBiVOSokBQLdC8eQ+mIkxytx4xbm5BNCjpZQJu7QWynKRK5lHUtr7DxBOE3j7PVyh6MospQ5utY5A2Q8RB5s/tjiZg2L+CIoZhLQoPMQlaR+YP8Ap1jjIlrc6ypxapetesF8NxDPTJOHmLKkkAJU/OADZ90kddhFR8IrsGF6BENZwkLnFElaJUssy0sEvc1EJef45TemDq0qIUfwnoRBCWh9VHPn90iLE4QEMwqGVV/dosRAvccMdfMTV37PaHr/AAokqmT5qbI9NzR2LsLi94D/AOiAqYO8NORZmnL5U5JQFTFFIQQaf+jcNf7RuYkoQvcBkPxGY5UuUs8rpHNqFb3DdYHZll6SokJ0qJAdnDeOsJczMJ+JWZkwr1H4VOQEtXlDsKQSyjiCbJWBOUZsskBSF82mj6gbsLnaE+i43e5vpsBYhSTl5E0BXO1WALN3BrW/6xckSwwTtDDnkxAwwMoadSgOWlP5QtIJiHJmL6hYrYWYzS8HLlg+lV7kntCPxJl/prOs0VzAMair16gmGjLM0EtJQpOoEveoDRaz7F4ZEnVOKTKI5EtzlXYno/tB4chVuouyjzmKJYSKnelKBu/6Rew+paAJaC5NSmr/AEfe0H8pVl8xVeStBOUWAO6XdJi5meeokzfSljUNlIYAN7VPe0WNlN0F3GlzdAT3w7w2pIWtQIXpOnpWle7CCWGwU0skpIbc2H84j4ez1M4nSVFjUKuB1B3hoQXrtHnZy3L3RLZGUzMPKCUhI2ESARkbhEmJm4yMjIyZONYiZrcVaqdP5R27x7wmIXKPKrlBdjX5+YjQgMynq5v94prSUB+9B29490AEVPTodRswWb6lg/CpLU61rW0OmPnNLWoEijgjvHJpM1yFVYMCOr0jrSEfwgl/wh38ChiHykCkGS5VCtOP8Q40+qUg/wC3zAPUqNXL3Z/pATCFWsKc3u9evmGTi3L1om6wkKQkkEGgHc7169YWpiAQktUln2sKR6OKioqUDrU6T/hxmUyaPTXzBIbUq5SxY+RUQXzrhsTWUiikh0q67sQLwt8E4OZh0qU5BXSvQbjoCXv0hiTjZoLhan6XHytHm5m4ZSUieBLErFTF8Oz0q0mUpdNVKitKb+xjMDwzPmFhLMvfUoUH/m6o6JlmZCZRVF9Nj4/lFTiDEKSUpTTUHJ3v1jfzH6qEMjk8YOxyjLkokJJ71qR7bOYny+QZapTUJq3aK+GlXWeZTOAd/nBPAgywZs6iyKJufaJyb3MalWoVUslNQzs4LlnvUb945nxzh9GKDA6fTTod/hTQh92I+sO83M1knkSEmlS5I+zQIzzCjFSwlRCVJLoVf/yQ3wmkO8e8b2eovHprnOvWMzUTQ0u9bD5R6WeYbErAoHsYuzcrnS1suWweigQUlu8eVYJSUqm6SSlTsAT2CifMeryEpLD4nvK5C5iz0cO9m6wxyMGmUggByAeY279gIrYOUnDSk6lB2dhUrJAduwt2ilmWZqmp0lJQNxU+NX8onYlzQ6g2WOpOc6GwURuo8o8jeCqsDLxuH5ToVrBUsJClAtY7MR94TFzQFMSWHfcW8Qx8HYxSVaFOErG9iRZu9ozLjpeS9iay0LEg4mySThcOFBS1TCoBLsAWqqgH7pC4iYqaKJdR5DXZTAJT3eHrjDKZs/QZYBUlwU7sSDyvR6B3jMiyD/LgLmJCprWBBCO4/wCXftGJmASybMwOAu4Xn4IGQmUVhKkBDvWyW9qxQGXKq1QkOSO3TrFLF58gK/hvMIBClKYdtLjuKxHgOIwKTPgLpJQ9LfELt3ETegxFwV5gQ/kuCQvWVVUzAeP1hL461DSGOjSA3up/cFvnDkUU1oNDSlrO/iKuZYFE1OlZLEu4uD+9ozE3B7M5Tu5zYKUEpKbBn9+vaCklSVKCqgEVBYgdA7QWxHCU4AgFCgRRiUghu4NesWMo4NOtJnTLOyUv96N7Vi45sdXcZzWeuFcMTMUsAhCQQCzAlRSPsHjoWD+D3MCMJgwgBKAyRQAV+Z69zBySlgBHmZ8nM3JcrWZKBG48pMeomiJuMjIyOnTkGZ4MoJHw1uNjZi0V5ZGrSsOH3P780hvm4cKDKD/f5xHluS4dS0oWhRGx1fQgNSPTXylrc9EsQNwXwxlnrznZpUtTlhQkMyQ/h4esxzGXIRrmq0JdrOSdgBcnxCfxrj1SVJwsh5KCjU6HBNSAlxUCl4UE4srDKJ1gV51En5ksY04jmpz1A4c/cY547ibCztXqS5ydP4wkEs7CiVE+xEXMPkQBCpaEaGCkrAGkhnd7v2jmv+UKFl1UHxEOS52I6x2ThfCql4WUhYYhHMOj1b6xnkKMKjiYOQcBqDDM1N26C/mNywAC7+RQxufIMpZSbbHqI1KllatKbn9vEOzGCq/khlLJmy2FdY/r9IZMwwqZqWVQ/hO4/nEWXZWJZ1Eur6DxF0ip7/2gSZPke2sQXgsmKS6lAjoBAzOscEha1ByLAbMWSB5hnWoN7tHP+KJKklAcMVKVptqI/k8UeOOTbnKS7blKfmk2dWqACKA1YUckbR5lZquWpiTMSTUP7cu4+0U5ZBSGUx12NuwIubxDmAX8KVajUlqfv+keiEXqpRxHUeZGZoMkquwdqOFbP4Z4X8PMXMmBJ59ZYp2VV69naAeAxQBWP+P4qMw37d4J5RxpJksJchSlOApZIevRNadolyeOwb2zAOINSjmeIUmdM1ggu1bhrClohRKDa9RZutepjo2JwsrEhKlgKcBlC5FWqNnrA5fCsvZagLkDSABvcO0MXyVqjqcMgrcSVSdfwpLm253sLP8AODWX5RPuQQ5OmwIpdjYRfzqfKy9KQlAUs3L1AO73ctYQvYzP5uIQRSWn4jpcOnu/U7WhgZnFqNf2byLdTpWXTglFTr3e9WDgdnct3gNm070pM0qDLU6QRUuotUm5F/YwocOY5aZqNKiypgSxPKxNiOrWMNWfYNJlLYnUkhYAG46exiY4uD7+YopxaJYwgIBFAkWc18vd7xkrCHTykBRpQ/QiJcHLdZcg7h2Dk2FftHqdMX6mkCoPR2ArftFtnqUxj4TUVSlSioEII01/NQjsAa+8ENJqFAuKGI+GMKJUpUw6i4BS9KOWfoSa+4iyZi1kqUoufpHmZmHM1EAWxrqTZaui0qBUlIcdQqwqKiPYns40EE9/3SLuT4puRQFbFr9j3iqHPMd4SW3BA2blrCYplDUgDVTU7wVQ20C8FhtVWpts8XjSlj0gCYjJV6lgmMeAuY4xWrQksBci5JitKxK0lwo+DURlQlwki4yPGRRk5kkpBNDuIyOqL4N9RdZ7V+8RhbF6uKj2jEqasFk5WiYkKqkkVax60hlS1nAG4M4wyZWKlomSvjAtbUFMSH2INawgDJ5gWyZCwskpCdKwx2KiQ2k+Y7SiWAANgGjYQD1h+LymxjjErmKioJyrLhKlSklKStKAkkAXA63YbeILS0MO8egkRuJmYnZiS1yKdISsMpII6GMkYZCPhSBEpMaCd+v7+cZOszFQNxWLZJANevTxs8X8Sh012r7iARSyflBKISAGCM04vEleh3XuBYPUaiX8s0CpucS8byk+nOrpGyyBXSbBxtSohZzsqOImawNQUxDeSD8mirhJKjMQEkJVqGk2YvT6tHrY/HRVDDuWemBsQykiWCDqBBqN67h9/ePc2eXGktYjqdixF/EHcwzyRL5JqtZ/ElKQtIIvUkCh2ES5LmGEUoS0gS5kzmAKAknV0LkA9qGB9U1ZWCWNdRYzHBESZhYa1IbuEginV4ASJCVK6DsCS+7b3jqOIVhZqyFoWAxSSDQvRzu8JWacPTpJ0gKWGcTUg6TWhcWLM77xvj5w1gwlP3HfgjMAvDiWVAzJTpKTRWh+UtuGo/WGApD0oP5xy/hXBT/VQpAI0qDrWlSQEvzJckBQIeniOkTMaA7IWoPf7NEnkY6fXzEOADEP/EvBqTOTMqQpIZ+qaEAeGJhfVMASA7kM/Rmcgt3+0O/EMszKrlnSLlrbUI/SBuByeUli61M5bUGL9SzmH4/ICIA3xHodQRkElf8AmZaEJdJmJLM4KaEq1dAK9o6Ni8wlGYAkUsS1DFDLUJEtcuVLCCQ+ofEQTUEmtY9jB6biJs+bm1iCVDHchn5ZLma5ikczmiaFbC4DkWerdIny3IZSVPzLJtqYgdSQwHasXsGjSyxUOxHX2gkvFoSWKkg/9oA5mqopiRoSvjcO0kua8t/NLUinKlhoMzECZLIBB1Ch26xBhsvP4mboN4TcxHAG5HgMK5CjQD7xZRhU6rC8XAlogQpj7wJMSzkm5YAiGWQCp7v9NoniLEoBB7CMgQXmGF1qK0Vox79x1p9oH6DuD8oYVqJ2Zg/7aJJSaRoMcmUqKgOVlqyAbPsbxkH2jILmZ3rtEZK4Y8CsmUDS9j5Z4WZGKSC+nV5LCDv+rj03SllOzbCCMfkUmtQxLMSQupzOaKuPDU/nBnBY1My1DuD+7QBEQ+MrAufcUiSr05aQtYookslJ6dz1hPmY9a31TZiuZi6yEtctVrdoq5gVGfNe+tTAli5UTv8AfvFeYkFOnSxsD53L/aPVxYVUCVJjVRLUudMSXkzFpIc8qyAwc1HVoeuEc5OJQ0z/AHZd9tQP4m6uGPeOfSZbhKSpj9v3tBfhXEGVi06rFKkkn8vxP8wPlHeRjDIfsTMqArOmEPQwEWn01aVCmx6xKviCULaiOoTT6tFnD4hE4UUlQ6MxEeYAR2JIpIi1muSyZ51qBChTUksffqBA+fkErByF4hAJmAAIKi7FRCXAYDcw2TsvD/EWNGaIM2wKVSlSy7FmBNbi0PTMRQvUdznIkmpAASBv0I/Wt48T5psPmKeH3h+/+IyFNqUtTO1k1HUAPQ9YWp2TzEzCnQulAUgkHu7R6SZkY6lAcHqWcmxBWkpUXUhq76SKP3DEe0OuDzESsMkPqmE8qXt3V0TCTjcOrCSFkulagksalLlg/wDyYv8AKKeF1aQn1VO3MASb37CJfQXIxYdXBdeYqO2IzeWktOWdTvQaleGTYRRx3FEsKAQkkKuXZhTaFrDYcAkBJ32JL/3jSEcxZHN0howJMGJYwHiBbuAkooQA9uzl6D7wRlSvXSJyGAUWbem/6QAyzDzTypS6q7uA+6qWHTeG7CSNMpCWLAkOWBVU8zbAl4n8gKBQmGlOpqRIYU/vFkJoxtt2j3Llq/LEycM/xEDxU/SIphYSDHr9OSkI/Gb72+kCZcmGDF4P1EBKbpNCfEU5OVTCzskeX+gjpiOoG5Y4fSQF9KfOr/pBhJeIsNICEhI/vEqQ0CTcmduTXMiOZLeJI1qjIEhEwjv5vG1KJoWA36mJSkGNCWBtHTpHoG1BE4jUbjp0yMjIyOnTnMoQUwwp7xkZBz0m6k4H3ifD/wC7L8xqMjItuoM45lj1JNB8vMJT83t/KMjI9Xx/9Yh4v0EkkX/fWGLJEgmcSHIQACbga7eIyMgs36zsnUJFI1eE/rGspLYiW3UfaMjIkb9TJj+sawgGZUClu21PaEzjmcoFACiAxLAm738xkZCvG/2CZi/aXuGZhXIBUSovclz9YLfy/WMjI7J+xmnuJ/GQeVNevIL+RAPEBp0xqV28RkZFnjfoZUnQlvL7DyD943NLzZr1ZIbtWMjIZ9zDGfCBpEtqOgktuXFT3hXw0wqWSokmly/3jIyE4uzAx9xv4cWVYdJUSS6qmphkw4qfaNxkRZf2MlfsyUCNxkZCYubjIyMjp0yPIjIyMnTcZG4yNnTIyMjI6dMjIyMjp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0724" name="AutoShape 4" descr="data:image/jpeg;base64,/9j/4AAQSkZJRgABAQAAAQABAAD/2wCEAAkGBxQSEhUUExQWFhUXFxwYGRgYGR4cGBweGhoaGhwcHR0aHSggHRonHBoYITEiJikrLi4uGR8zODMsNygtLisBCgoKDg0OGxAQGzQmICU0NCw0LCwsLCwsNC8sLCwsLCwsLCwsLCwsLCwsLCwsLCwsLCwsLCwsLCwsLCwsLCwsLP/AABEIAMIBAwMBIgACEQEDEQH/xAAbAAACAgMBAAAAAAAAAAAAAAAFBgMEAAEHAv/EAD0QAAECBAQFAgQEBAcAAgMAAAECEQADITEEBRJBBiJRYXETgTKRobFCUsHwI9Hh8QcUFTNicoIWUySDsv/EABkBAAMBAQEAAAAAAAAAAAAAAAIDBAEABf/EACYRAAICAgIBBAMAAwAAAAAAAAECABEDIRIxBBMiQVEUMmEjM3H/2gAMAwEAAhEDEQA/AO4PGad40I3HTpuAnEuYmWEJSSkqPxBrC94Mkwk8crPqyqFtJL9a1A7gNDsChnAMbhUF9yhOxqlEuSSfxmp3e3ZmiliFIexNmURcNe7XiniVuAyixLd4nRM1ggBzbtTs/QfWPTAAEvqpPIGrVzaECuoh3bcAB6Q4SuLsOpgFEFVnSWO17A9o55/miVF3ZI6sQ7U9h94H5gpS1BrCnuB39jGPgGTuC+MN3OkcUYvlQkMdRKnJoABf6wkTcwcg6VVFCfuP6wUw0xU/BACq5SmD0cWcvtaF/Gbuku9h12ZqARuFAo4/UzGABUmm48j4XBJcEGo+VesH8rzlaVArmlQAcJNf7NX6QtylKJAQkzFM1L09ukXstyxaJpWsHSCNWpwwo+wctSDcKRRhNVTpCEJnywpRYj8W9nY/OKqpKU/jUR1AAHXeKqsbLDoRMStD8xB+FwCkX/biBOe5mEkIQTqUNrAb9wT/ADjz1xEmTKGuowlUoEAzCCXoWen2fbrBSVPSEBuhYdWr844+ZytdPxGoAL0Jd+t3cwy5SuaQtUtYZEtyFFz1YdyP5PDMni0LuG+LXcZk4wqqol4sS8QRYmKkmSJyUrQWUpIVUMCKfIiPf+nThsPnEZFGpvJDqGsHitY7i8WYGZfhTLcqLk0YWHvFpE8K+FQLGrEH7QBEldRft6k5WAQNzb2j1HgxsmMi5t4oY3NUSwTdgSTsAKmLOIPKrxCvnEgLlLQDVSCOtxBooJ3G40B7gDOv8RJuoiSlAS7an1E9K0A+sXOHuJDOotQ9Rn5SWIsXex7RzqZJUHOgh1N3DUPLB/gfAFc4TEomAS3KifhLhgkd6knxHq5MGJcZoSviqidDE0RDil8vu/6R6Vg1hLkpHbesS4XL9ShqUNJdxuY80aNzC6kRP4wxRaVLcgVUojq4A9hUwn4gc5cgh3JTXf2jpudcOLWacwDlLVuGYg3No5yrJ5wUfUlrDnSd27x6njZF46mowIqbwk1JYDkqzmxBpUH5x1bBK/ho3ZIr7BzCBkXDc5cwKUlKkiwYkdA5NI6LP/hBCCAVM5VE/mOpoCczgkASwlVI3ECZ1IyIplQ0uYAHJYRWVmKO/mKOZzjqAOwdu5ilMXSAqJTCCLMHZ7xXNTNWiTpSlJZyHUo7s9GgXiuKJkyX6c2XLW4uxSoHqLjV4ilxArTiD3CVV7jb3EB5yxqfaseriwoVBqVLjUDqHcryebiU/wANcvkPMJgZSXsSAKju8XeIsOMLKlypZoSCpbtrI2PYkmkRcD/751HlVLUFGz1FfAIv3hkzfJhPRoCiKunYhrONw77WMLyZOOSj1FM9PvqIWA9OZNCVHQCogsS9bO9g/WKuPwi0rCAFBqNXUDb3pvFpfC2IQtQVLbX+IEEXqe0McxYSdZbUhLBRA2FHN2eHtlUHRuGW+pYywysJJaesFbOpPkPpI97GB2IxWEM0a5KkKDAuwSPYKsHu1ID6ElTq1gqDlq63ut2sVdekaxBZNQQXIC2pQVdyxVAjFu72ZwxiMOJz3DYdAVLS4LhISlgSL1O7GFDM86nYgjUQmW9Amz9VPUmkTYjDakenqJNwVbqAdh06N3gExD36w3FiUb+ZoUCF8oxuiY6lBlM+1iL9xcQWzv8A3NTM6QQwu1y/vCxhpZJBPhvt7Qz4CV68hJAPqy1FI+hb5D6QWQAHlMbRuVEoJUkglIW4cUJpU9t4s4aWAC5LWAHVqez3aKCkqS7lRZTrcVA6t7mPeBUpTpSOU/CVA9Xoe9ow9Q7+Z0fhaX/AQTdaA7d3rGZ/nn+WMtIQZilUbUAwAuXr1+UXMkwply0JLBkANtS5HaFzj7Bc8qcpX8IJUhSd3Ls3Ul7do8tQr5aMkWi+4Mx/EE/ELICvTkn8KTzKALFyKuftFZE4ylCZKVpL1CSxLW3qNmMLycQlJ5SUEWUNuxFiIN5NhjipmgzdKiCUnSClTVNQaX+8egcaov8AJUQFH8jblHGQWtEqajSVtpWkukklg4umtIay0J2W8JqRMK5kxKkulTJTV0EKTWyRQOAKtDDJzeQSwnS3J0gaxU9L37R5uZUv/HJMiqT7JPj0qKCEjmakLU+YUgkghrlv3WPXH3EqsLLQiU3qzXYmuhIZ1NuXIA8xy+Zj52rWqbMKnuVE32a0O8fxy45HqHiUkTpsrKpUwalS0c5CjRlHoSRBiQNIZPKA7NaAPDudGZglTJhSDKo4o7A0NKe3WFvFY5cw61TtKrgOQOYPQUYANfqI30WYlSepqoW7nQUKANDWJUzQb+32hNyTiJaNMvEPpuJihUdj+Yf8oalKe1QbEfNxCnxlDRgspE2SpNUqOl6/sxJmOPloWxlhagL7Vjwk7N1gXmhZQJ6QsiYqgmEf9aYUlgdK0+giPGZwgylqUhOtAcPY1a97tAX/ADIiPGTAZM5/yEv4q0aigsLjfTWSjPZm0yUO2lIb2Ln5xkJs2XNUokJWQTdifrG49L8ZIz01nRlTyqi69Fb+/URHMBtHiYC7aS/iL4y9wBrAVpdjHkwSQsAcSZEucmUqWnUQlQLGodQam4vASVkB1/xVoQH5gVpcAdADUQ3Z9hZglGWhRfS7pTVQBchwbObQkysOSCVLPcfT522j0fHZilXORiR3DYzWVI5JMoroEqmq5Qe1m0wZyrFonS3A+CikuSUnsrftCfMlqVK0mxrsAb/XtGsOsyWMtSgS4OlnBayhYwTYQRruYcYMdZ+kgAuSaA7t1L/J4CZnIOlSagkOPIqPqI94HOFzUqExgtKRoYXD3AFlDeL0+WVy0qL6rVqaRKyFDcxCVNGIqJ6jUuSaftvaLEtOtgtTAg7EsfA6294lzXKVhRXLBIV8SAwL7FBPfaIcFiFEkqSpBJ3SAD18Nd4vVw62I+5PlWHSZqAUqI1j2rS+5LfKPPEOUenMWyWSFAp9w7vG15gpBC0lDhlJI6i2oOzkfOOhytM6UlU1AIUkKKTs4H6mF5MpxkN8RTtxNzkOFTQNdzX3Hyr94d+EsEF+oVUBAIIoKEgmu7NE8/hSUFFYmGWjcFifYv8ApEPEWdpwqPTkJqUOFBikOW1H8xuW7R2TL6ntTszCQ4oQpjMgkqDKXR7/AAlugMV04/BYPk1av+oKyGs7A/eOcS/UnqBKitSlBnOpbuxFbXeDGf5eiVLloMxAnocKSh1OCdQClbEAWjvRqlZp3pjq51TKJyJksLQrUlQBSrqD07RNjsMiYgomJCkKYEFzvS1XffaFngbEhOBQaJAUtyaAAKJatmdoJ4fiSQpWkTkku1XA9iaGIHxsHNfEnKG9QNP4EQ5KFkdNSArz0cQSybh+XhlGYValENYISHvQbnvGZzi5qZlFEIIDN9feBU/GrAVMUSv00lYS9yNoL1Mj+0mNAZhsy/xlilDDLCQdKuRZBZkqdz+nvHNAoICWKSUl6AMARcbuItZlnExZUhU9awCVqQSdJcDkFrOzdo1gMCqYtASHC+VwPhd6qawFyDf3j0MOP013HIvESbMZSsRhkzTVWGWUGpJUggF33IIfxC7MG4U4LN+/Edew+ATKk+iNhdgNRaqiGuTCvKymSFavTD+7fKFr5SrYI18TlJPUhyjBlOCmq2KwWPQOB71f5QPKgzOKs24fTVj4hpWdUqYggMpNhSot9oUknY/Dq5hR26wWHJzszVvdywscqdKiFgF6uDvQfOGbhacv0dKvw/B1bcfP7wpeq6ylwkd6H93izgpykTpYBL6gwBoxoQYLInJamOtidE1sQ/v/AEhA464gVKITLPMompqwBamzw94fDEuXIvUjzXxHOuMcJKmEGWrWUEuW5SDUsdzTxEeBQX3uJUfUU5WYz9QUFKJ7kmOk8N5olcvnQDrSUK7G1PeOYTFKBbSx2DVaOkcJYMSZBmTBUDUU91UD9E9Yq8lRQNbhjcGYjBTConWb99qbUjIvpxijUrc9nb2ajRkHyP1GxrwyyJqWJvFDOOIlCYoSyhCUKavMtR6tsnpBvDYJUtTqbUaDoP6wi4pTBUspBOp1GxBD/wA4h8dAx3FjizXGzKs49YKBDEVu6SBQkdK7d485plwnm5TM/DMZyOyhuDZ7wvcOztM1NglQCQO5F+vT5w2zaB6e+0FkXg/tinHFtRJx6ZkkaVS2Ie1d9iGcUJDvA9czUkkFkkOWNQejQ/4nBDESyFIJIc6qO5H4T17WhfPDKkMfUKSG+NIPliKPehijHmWt9xi5BW4MyIPNS1jU1/CAQX8kiGjN809GShKdJnr5julIP4iB9oiybKOYhFi2pRAF+jAPa0CM5ATNWK8hID7tZ2D/AC7Rjccj/wDIAIZ5WRjJhIKpizSupvoKUtFxOMYahqB30mpBP/Lr+kD55CSBUEtdvba1TFlc9wHSG+gPb97wwqPqNZQYawWd6WCkaxuNICqb2YtBKTniHJ0UP7rCbKU76WB6WPntVjBjA4dOmodYAILsCWFD1hOTCtXEuoWT5hjDONbCwFbQPzDL5U9KfUdCkD4wQeXoQWBr8ouzwEpBSkajfoPfeFLMcUqatQBLdrAfqI3Di3YMJSW0NRq4XyyTKUSiYlc1Q0p5QGA6JBLl7mF/B8K4qbMUFpMt1apkxVAVEkqKQPiDdt7wIQSg3IIqLUI3HQx0vhnNv8xIGovMTRfvUK8EfWCyc8VsDdwmtdxd4kxIlkYSWCiVJCamyyqrn8wDu25PaFsFKxoW5Zyydu5Buw6Q+cVnDoAUtDzVJZJBKeVJuog0SCR32hDk42XzK0uzlSlEu2zGwD+HeDwG00ISHUe5E8rwmHJJJTqS5udJYP3Zo8S1h+aqTRQ7GhiXK8AmVhpcuYsqX8YrypCq6X3FoknYdPgdREDD3Ej7gBgNQBjOEJnqJVKMtQLnUaFr8wLuruIP8N5H/lUKGorWouT9mHzrBZM1IQgS6pAA7936Rsz+gaCbM7LxMHmSJTzbECXLKiQnuosIX8OoKTqSQpPVJf8AtAnj2TP9YTCFKQANNykU5nb4S/zgZw1mChOQzEKVoUDR32/V4Z+Lyx8gdxyaEcApoEZjkCkPNCkiWVUc9dm6v9ov4rEplo1rOlJVoTR1KPQDeBeLzKViB6etYANHYpB2qCwPmBwB03WoXfUHrSAQ9yxA/M9gd2I+8OfC+UN/HUKEukdeigBalBCph8nCTzKKhRx1azn+UP8AkGMUqSddAi1KBID/AEAg82cEUhgZb4xc4lzszVLkI+BIOsg1Ux5x/wBR9SD0hVwWBXMmBLk6yyQDfp2CWiymaCpZQ60kkIUaEBywId3IvBXhPHolYgGYlR1H00EBOlJVdRrR6CkUAemntEKuK6jQMhRLw6QoAzJaQ6mv/SPGUEOUkUUGI6wcn/BM8GF2USliLx5ZYk2YpPcDPU7h2Sok6VB9klh7CNwVl5oGqmsZB+q/3O931LEglUkOah69hv8AvpCTxRJKJxU50zU37ih+dD7w8y56BM9NKpZADFIUNYbtHPOJMeozVJLBKZigkG4q1fl9Yb4oPKZi/aQZKr/8iUz0WlhtdjD3PUTRwGp/Qxz6WpSSFp0kguO7MR84f5UpUxBUQzoCglnALOCdyx+0O8gbBnZexLRnokygFNvUkMXp84WsbxSA6JYUsJFSVcoA7kEvCljcT/8AYVrJq6ixBNw2wePUhYLkUBdwSWbe27G8EnjKNncIYgO405fnQmEJJImJqAd26HraKefIJWF2cu/m4ZnofoYWMQCJiVpJJDHoqlnf7w4IzBM6SkzEtViNrGorSCZBjPITCvE2IARi2SoMAPYlq/D5pEdT+MljRPtZzFXMcOUOoTAlLsEqd62ZqkxZy8I06luVGyWCQVDZybw1WVhyEaTUuSEajykHqRXz7sGgouZ+VyTRgbWYntR4oTp6KEDTcHSsFSe5DUeL+ESkJdAYG56nzvCMrlRdRTKWO9S56b2I+EjoK9oVpikocqJO3t07fWGRcsiTMUVcpBSSNqX+dIRcXO1Elb+5v0+jQXjixCTszWNxGqwDXDfu9IY+AsWRiEpFpqSkg9QHB+h+cKy2KgAPiNf5CHTgrACTN9eeRLADISX1VHxNe0Oz0MZubkNLL3G+SrnBK082lJSpAuzuW6vv4EAuG8gIWVzEKEtNUpWkjUr8LhV9N2s7R0iVnMhRA1js4I/SIM+lOkaWATzOP3URAnkOq8CIgZCRxi1i8cEjVMO7dz4ECsVxKozEoCABbmu+zkFgIEZxi1HEKCrAskXAA3He5MUlqb4TR/em7dIsTCtWY9UHzHzhvOxNXpUnTTmFwxDgjxHnjjM5uGlI9EhJWpipgSKE0elYVcimmWsz1O4SpQVsyU2PclqRNj85xExHPMUpL/CwCT9Kws4P8ljqZ6e9QbP4hxE5JRMmlUtQAIKUh25nLC8GOA8r9RcyetCyJQBQ4opVe1SKGAU1L1d+wAAHyg/wvmxkTgJkwiStLEGoBZknsH3h2QVjPCEwPHU98eS1JThwofhXUbLJT9YWjlq0Ilp0qBnGjVCwHNALntHT82Xh/TKMQtIQQ9SAS1XS1X3pCVwdmCjiBLQomUoq0hYdRABIUPynakKw5D6fXUFTqD84xc1GiQ5QtCE+oQeZyH0v2F23irhJ8yUdUuYtJNPiLkdxuIZONcomrxCFy5S1hUoB0pJAKSXdVrdYFZNgwQMQopUhKwlIJ5VL2B6pG/U0hmMpwsQgwIk2Ky+YJaFnUETEgpUkcrHqRvSo6ERPwplK5ywBq0pmBSlEUASQSHr0t3iviM9nFY0Lol2CQwrSm7bAWAh54czn1QoKCaEMXJLKD7gVBBgMruqdTGLARgUkLSQQWLb3raA+bzcNIDLWhK3sVVbxUt3jxxfmisPh3lkCYtQSD0cEkjuAI5tLkuXqS7u9VP1JiTD4/qCydReJCd3OjyikgEFJB3BDfeMjna1zHpQbBoyG/hf2PlJaGU+oXdweZ7v1d93hswElWPkKWQTOlkJVYahp5VkN8Wx66YT1TBqYAAvZNT4G/tDJg583Ay6qMpU5lF06lpQlwmhsSSTZ2AivKNCu4L38dwlk/D+IXO/jAIlJuKAKayQLsdzHQEYfkar/ABCumosOXbZoQci4rUlIGIJmAh/UYOkH/wDrxcQ2YPOZZbRMStJ2BqP/ADePP8hchOxJ8oYmzFzOeE1qWpSADqcqSo1Bf8JAsSXD2hbXk2Il8vprfsAR4LO/vHYRUdoUuOs8VIaVKpMWlyv8qbOP+Rb6QWHyMhISrmplYmopTsu0EHElKEtahmnsEg+Y0rGICilCNCHcB3Ue6u8CdBB1lRUrqTqJ8P8AaJhiBQlLl3dmNfoRFeXGzLVygDdmaxA9ValF2QWHQdaXfvBOSkuxoSKEEsrszM9usVsKRrUzMTqL2YtuOh27xemIAsQVAjSksa79jZm3jQOKhZ0jlqoQCkH4VKvqfqC/iCmDxCdKUoFHcAlwHs4PSo8wOlmvMkKSrawSTuwLjxF7KgwWKlwkkltnoGf6wL9QMnUb5UpE6QaCoajUIqO0IGacNzkr5EEgk/DUeT4h9yAnmc3A3o46DwYJYlaUguwpvY9ntESZmxMQJOrlTqc5weUHCAzJnNNuBRkvZ+pZ/EUZyzMcuX3ADN2pt3ghxDMW4ChWZpJq4DdPHXtAyRLQl3LuSH97gRelkcj3HqL2ZJleIUwNA/4Sem9bX+kNWBxzS9IJUmyT9x1e8J1rWrXwf1gxkq9KjXsKVelb9DAZUBFzHX5EoZ7hudUwJKgaki1tNWtvFDAZVMWVJlpKzcMA3dyT8LQzrllOxA7t9hF/J8SZTqcAMzO192asKHkEe0DcImluVMBwumXhZiFrHqzUsgBVmIUmtrsSYX8RkmIQ7oJAIbSoKI8sSd4P43OCCpKWKw+/w9HG8D8Pm00nSSnV/wBWBa2/aDQ5NkwVLjcCTpkv00y/TUmek85U4cG1DYN1jzpABTRqkEjZv7wamY1E4FGJlalNWZLLzAOoLWgTicsmIAWHXKfTrAs/5k7UpD1b4OoxW+5LgspmY3TLC0JMlJAUsukoUXApXUD8x4g7kmRScCsrVN9WYEsAkMkam1V36DtA7h+Sv0iopASpR0kXVsfYfzhoy/JgwXMUGNk/qYiz5nsqOoLUNkwrlWaLnkgAJQkVapL7dISuMMSfUKChKUo+AAXe9qC8dAwuJlIGh0jowYQs8Z5aFgTE6WBAUXam3mpEK8chcm4pCOfUScKnqGf9NoeOF8OEyQd1Fz3an2/WE/BYuW7LSoqH1rbbTBvLszMrlWeS4Nyh9i1+sWZwWFCOcEiEeN5JmYV95a0r7AF0n9ISMKzKVqDbNX7R1bDz0oJ1fle34RUxzbP8wTicQpctGlDBIFqDcgUB/pAeK5/WtfcHCT1KXpndVf8AsYyJggDqfYRuKtx/GOvD2eypkxQ9NCV2B5dRrcFngZx7JSrFNMLD0klJqQ4Jp84UUFSSGHMDqBB32/SOrzcCJ8mUqahKjpBKVVq3X9O0SZFGFw4k5Axtc5ep0IKmCk/CUmz/AL948oxNErSrSkFw9SFdR0Nb9oeuIsuKsOEypaWQsKKQB8LEFhuYTcJgNbIlyytSqBIq4P41flD7RQmQOtxgYEXOo8MYozMOlSviBKSepBvSlYU/8RMNpxEub+FaNL90klvkYceHcv8A8vh0SnClJfURQaiSVN2BpE+YYFE+WZcwOk/MHYg7ER5qZQmUsOpKrhXuceG/3FT1alIhnoJS7EAPzH7VhtxvAk5BJRPQUbFYZQHdg1OzRH/8LQlJXOm+o1NIOhNg3c+5j0h5GP4MoOVIBydBVOCU1/hq1DxUP1q0XquagHqLCj+RV6DrDFhcslSir05aUkhnd2PztvAPMMgWlRXLUK/h2PfqPIgfVVjMXICZHJLskaacyiWBSR52brBjJSBKBYBy7jetz5hekyJwAQsJKXcsbmtSSHNzDfkOB9YEqUEgGqU1P1sIXlyJXczKaEKZXPZJ0pcuw2AesaxqVzDoKqKBB7Ehqd4qnMNClpTZ/tRo8YScqYtKSa6gR84hPdwAlbihmsvQlgS6VKcXo7HfsB84pS0FSrgAdvaOjcR5EVn1JTPXWhqKcM4/5CECbl6kmhqKlJ5TSljtHo4MqusJMoIkOKegp3bx9oIZUkKOr/z2cj6horysCpRJNqOU7vsaUpBiRNTIlutilD8td7C1zBu1ChNZrFCHJWEkmVL9VbTGAvVgSzxBmyEoUJYcdCA5PS/mOY43iRSpql0qrf6drR0HJs+GJkomJDrSNKuxTvEzYGQ8ooggVcpZ1wzPw6DOCgpNCsfiS9yTuH+8CPTKgdJAIZv318Q65xnnq4eYlCHKkaTWlRVgIQ2UKIVVrC/y6w3AzsPdG4mJG5LJKkJKiQo2e3j67QZ4WzL0XLk6nLPR937hhAZMpZGokFwQxpaCOX4cpQ5au4oO3l43ORwNw2AOobwq1TFj8ovTraC60guSzAX7da0gRkKXUodgfYf3gdxNmpA9JNA7Eu3sO0RY0L0BAZbaprOM29QH0CQBuaEs1+iejXgZLzGckghalJaoUdQPkM3X5QNE/UCyiADQvQDv1ifDqIF3Pmte0XjGFFRoUARlTgpE8CYGlzBQgMQP+Wg7G0Ecqy3DoVVaiQaagNPlhv3gBkhPqpqS7uDZiK/ofaGYSaA7GIs7Mhq9QSPi4dnYBKmdAUCCkkkih8X3jnudcNTJM5SZctRlEuhQBUwNwTcHzekdHyskykv3HyLRcTCcedsZ1JVyHG05F/pE3/6pp/8A1n+UZHX4yHfnN9Rn5Z+pwrDIVNISkBypyT1BD12SwjoWXZyt0StI0USGfV5d4AzKqolKBbVpZ26MGPkxfwBUnSpI5hvSm24b+8NzXkr4EZkYGOa8O9DXvvEsqSE2AHiBmUZiZh0rDKZ736+G6QWiBgRoyQ3PQjIXM04l0LKJYSybrUSzjaKWG4yBWByqCiwD6SPBN4MYXIsCbwMJZhillRSoMnWw2ptUde8Us4xScOhSyAbJSm7k2qfrF7HLCymYl2bSQ1iag/1hS4pmap0tCidKUh3syj8XLu4b2MUYV5ECMxqCYJzHHzZh1KU9KD8NTWgp9zE2V5iuQtGogooCDUMd09PDRSzFYSkdHYN0FBb3ioMQSBchtOrcPtXxF/AFaqU8QRU6BmWCJ50JdLXGx6NeJuFsCr1CsuEgEHZydoIcIzSrDSyfyhz4pBiVOSokBQLdC8eQ+mIkxytx4xbm5BNCjpZQJu7QWynKRK5lHUtr7DxBOE3j7PVyh6MospQ5utY5A2Q8RB5s/tjiZg2L+CIoZhLQoPMQlaR+YP8Ap1jjIlrc6ypxapetesF8NxDPTJOHmLKkkAJU/OADZ90kddhFR8IrsGF6BENZwkLnFElaJUssy0sEvc1EJef45TemDq0qIUfwnoRBCWh9VHPn90iLE4QEMwqGVV/dosRAvccMdfMTV37PaHr/AAokqmT5qbI9NzR2LsLi94D/AOiAqYO8NORZmnL5U5JQFTFFIQQaf+jcNf7RuYkoQvcBkPxGY5UuUs8rpHNqFb3DdYHZll6SokJ0qJAdnDeOsJczMJ+JWZkwr1H4VOQEtXlDsKQSyjiCbJWBOUZsskBSF82mj6gbsLnaE+i43e5vpsBYhSTl5E0BXO1WALN3BrW/6xckSwwTtDDnkxAwwMoadSgOWlP5QtIJiHJmL6hYrYWYzS8HLlg+lV7kntCPxJl/prOs0VzAMair16gmGjLM0EtJQpOoEveoDRaz7F4ZEnVOKTKI5EtzlXYno/tB4chVuouyjzmKJYSKnelKBu/6Rew+paAJaC5NSmr/AEfe0H8pVl8xVeStBOUWAO6XdJi5meeokzfSljUNlIYAN7VPe0WNlN0F3GlzdAT3w7w2pIWtQIXpOnpWle7CCWGwU0skpIbc2H84j4ez1M4nSVFjUKuB1B3hoQXrtHnZy3L3RLZGUzMPKCUhI2ESARkbhEmJm4yMjIyZONYiZrcVaqdP5R27x7wmIXKPKrlBdjX5+YjQgMynq5v94prSUB+9B29490AEVPTodRswWb6lg/CpLU61rW0OmPnNLWoEijgjvHJpM1yFVYMCOr0jrSEfwgl/wh38ChiHykCkGS5VCtOP8Q40+qUg/wC3zAPUqNXL3Z/pATCFWsKc3u9evmGTi3L1om6wkKQkkEGgHc7169YWpiAQktUln2sKR6OKioqUDrU6T/hxmUyaPTXzBIbUq5SxY+RUQXzrhsTWUiikh0q67sQLwt8E4OZh0qU5BXSvQbjoCXv0hiTjZoLhan6XHytHm5m4ZSUieBLErFTF8Oz0q0mUpdNVKitKb+xjMDwzPmFhLMvfUoUH/m6o6JlmZCZRVF9Nj4/lFTiDEKSUpTTUHJ3v1jfzH6qEMjk8YOxyjLkokJJ71qR7bOYny+QZapTUJq3aK+GlXWeZTOAd/nBPAgywZs6iyKJufaJyb3MalWoVUslNQzs4LlnvUb945nxzh9GKDA6fTTod/hTQh92I+sO83M1knkSEmlS5I+zQIzzCjFSwlRCVJLoVf/yQ3wmkO8e8b2eovHprnOvWMzUTQ0u9bD5R6WeYbErAoHsYuzcrnS1suWweigQUlu8eVYJSUqm6SSlTsAT2CifMeryEpLD4nvK5C5iz0cO9m6wxyMGmUggByAeY279gIrYOUnDSk6lB2dhUrJAduwt2ilmWZqmp0lJQNxU+NX8onYlzQ6g2WOpOc6GwURuo8o8jeCqsDLxuH5ToVrBUsJClAtY7MR94TFzQFMSWHfcW8Qx8HYxSVaFOErG9iRZu9ozLjpeS9iay0LEg4mySThcOFBS1TCoBLsAWqqgH7pC4iYqaKJdR5DXZTAJT3eHrjDKZs/QZYBUlwU7sSDyvR6B3jMiyD/LgLmJCprWBBCO4/wCXftGJmASybMwOAu4Xn4IGQmUVhKkBDvWyW9qxQGXKq1QkOSO3TrFLF58gK/hvMIBClKYdtLjuKxHgOIwKTPgLpJQ9LfELt3ETegxFwV5gQ/kuCQvWVVUzAeP1hL461DSGOjSA3up/cFvnDkUU1oNDSlrO/iKuZYFE1OlZLEu4uD+9ozE3B7M5Tu5zYKUEpKbBn9+vaCklSVKCqgEVBYgdA7QWxHCU4AgFCgRRiUghu4NesWMo4NOtJnTLOyUv96N7Vi45sdXcZzWeuFcMTMUsAhCQQCzAlRSPsHjoWD+D3MCMJgwgBKAyRQAV+Z69zBySlgBHmZ8nM3JcrWZKBG48pMeomiJuMjIyOnTkGZ4MoJHw1uNjZi0V5ZGrSsOH3P780hvm4cKDKD/f5xHluS4dS0oWhRGx1fQgNSPTXylrc9EsQNwXwxlnrznZpUtTlhQkMyQ/h4esxzGXIRrmq0JdrOSdgBcnxCfxrj1SVJwsh5KCjU6HBNSAlxUCl4UE4srDKJ1gV51En5ksY04jmpz1A4c/cY547ibCztXqS5ydP4wkEs7CiVE+xEXMPkQBCpaEaGCkrAGkhnd7v2jmv+UKFl1UHxEOS52I6x2ThfCql4WUhYYhHMOj1b6xnkKMKjiYOQcBqDDM1N26C/mNywAC7+RQxufIMpZSbbHqI1KllatKbn9vEOzGCq/khlLJmy2FdY/r9IZMwwqZqWVQ/hO4/nEWXZWJZ1Eur6DxF0ip7/2gSZPke2sQXgsmKS6lAjoBAzOscEha1ByLAbMWSB5hnWoN7tHP+KJKklAcMVKVptqI/k8UeOOTbnKS7blKfmk2dWqACKA1YUckbR5lZquWpiTMSTUP7cu4+0U5ZBSGUx12NuwIubxDmAX8KVajUlqfv+keiEXqpRxHUeZGZoMkquwdqOFbP4Z4X8PMXMmBJ59ZYp2VV69naAeAxQBWP+P4qMw37d4J5RxpJksJchSlOApZIevRNadolyeOwb2zAOINSjmeIUmdM1ggu1bhrClohRKDa9RZutepjo2JwsrEhKlgKcBlC5FWqNnrA5fCsvZagLkDSABvcO0MXyVqjqcMgrcSVSdfwpLm253sLP8AODWX5RPuQQ5OmwIpdjYRfzqfKy9KQlAUs3L1AO73ctYQvYzP5uIQRSWn4jpcOnu/U7WhgZnFqNf2byLdTpWXTglFTr3e9WDgdnct3gNm070pM0qDLU6QRUuotUm5F/YwocOY5aZqNKiypgSxPKxNiOrWMNWfYNJlLYnUkhYAG46exiY4uD7+YopxaJYwgIBFAkWc18vd7xkrCHTykBRpQ/QiJcHLdZcg7h2Dk2FftHqdMX6mkCoPR2ArftFtnqUxj4TUVSlSioEII01/NQjsAa+8ENJqFAuKGI+GMKJUpUw6i4BS9KOWfoSa+4iyZi1kqUoufpHmZmHM1EAWxrqTZaui0qBUlIcdQqwqKiPYns40EE9/3SLuT4puRQFbFr9j3iqHPMd4SW3BA2blrCYplDUgDVTU7wVQ20C8FhtVWpts8XjSlj0gCYjJV6lgmMeAuY4xWrQksBci5JitKxK0lwo+DURlQlwki4yPGRRk5kkpBNDuIyOqL4N9RdZ7V+8RhbF6uKj2jEqasFk5WiYkKqkkVax60hlS1nAG4M4wyZWKlomSvjAtbUFMSH2INawgDJ5gWyZCwskpCdKwx2KiQ2k+Y7SiWAANgGjYQD1h+LymxjjErmKioJyrLhKlSklKStKAkkAXA63YbeILS0MO8egkRuJmYnZiS1yKdISsMpII6GMkYZCPhSBEpMaCd+v7+cZOszFQNxWLZJANevTxs8X8Sh012r7iARSyflBKISAGCM04vEleh3XuBYPUaiX8s0CpucS8byk+nOrpGyyBXSbBxtSohZzsqOImawNQUxDeSD8mirhJKjMQEkJVqGk2YvT6tHrY/HRVDDuWemBsQykiWCDqBBqN67h9/ePc2eXGktYjqdixF/EHcwzyRL5JqtZ/ElKQtIIvUkCh2ES5LmGEUoS0gS5kzmAKAknV0LkA9qGB9U1ZWCWNdRYzHBESZhYa1IbuEginV4ASJCVK6DsCS+7b3jqOIVhZqyFoWAxSSDQvRzu8JWacPTpJ0gKWGcTUg6TWhcWLM77xvj5w1gwlP3HfgjMAvDiWVAzJTpKTRWh+UtuGo/WGApD0oP5xy/hXBT/VQpAI0qDrWlSQEvzJckBQIeniOkTMaA7IWoPf7NEnkY6fXzEOADEP/EvBqTOTMqQpIZ+qaEAeGJhfVMASA7kM/Rmcgt3+0O/EMszKrlnSLlrbUI/SBuByeUli61M5bUGL9SzmH4/ICIA3xHodQRkElf8AmZaEJdJmJLM4KaEq1dAK9o6Ni8wlGYAkUsS1DFDLUJEtcuVLCCQ+ofEQTUEmtY9jB6biJs+bm1iCVDHchn5ZLma5ikczmiaFbC4DkWerdIny3IZSVPzLJtqYgdSQwHasXsGjSyxUOxHX2gkvFoSWKkg/9oA5mqopiRoSvjcO0kua8t/NLUinKlhoMzECZLIBB1Ch26xBhsvP4mboN4TcxHAG5HgMK5CjQD7xZRhU6rC8XAlogQpj7wJMSzkm5YAiGWQCp7v9NoniLEoBB7CMgQXmGF1qK0Vox79x1p9oH6DuD8oYVqJ2Zg/7aJJSaRoMcmUqKgOVlqyAbPsbxkH2jILmZ3rtEZK4Y8CsmUDS9j5Z4WZGKSC+nV5LCDv+rj03SllOzbCCMfkUmtQxLMSQupzOaKuPDU/nBnBY1My1DuD+7QBEQ+MrAufcUiSr05aQtYookslJ6dz1hPmY9a31TZiuZi6yEtctVrdoq5gVGfNe+tTAli5UTv8AfvFeYkFOnSxsD53L/aPVxYVUCVJjVRLUudMSXkzFpIc8qyAwc1HVoeuEc5OJQ0z/AHZd9tQP4m6uGPeOfSZbhKSpj9v3tBfhXEGVi06rFKkkn8vxP8wPlHeRjDIfsTMqArOmEPQwEWn01aVCmx6xKviCULaiOoTT6tFnD4hE4UUlQ6MxEeYAR2JIpIi1muSyZ51qBChTUksffqBA+fkErByF4hAJmAAIKi7FRCXAYDcw2TsvD/EWNGaIM2wKVSlSy7FmBNbi0PTMRQvUdznIkmpAASBv0I/Wt48T5psPmKeH3h+/+IyFNqUtTO1k1HUAPQ9YWp2TzEzCnQulAUgkHu7R6SZkY6lAcHqWcmxBWkpUXUhq76SKP3DEe0OuDzESsMkPqmE8qXt3V0TCTjcOrCSFkulagksalLlg/wDyYv8AKKeF1aQn1VO3MASb37CJfQXIxYdXBdeYqO2IzeWktOWdTvQaleGTYRRx3FEsKAQkkKuXZhTaFrDYcAkBJ32JL/3jSEcxZHN0howJMGJYwHiBbuAkooQA9uzl6D7wRlSvXSJyGAUWbem/6QAyzDzTypS6q7uA+6qWHTeG7CSNMpCWLAkOWBVU8zbAl4n8gKBQmGlOpqRIYU/vFkJoxtt2j3Llq/LEycM/xEDxU/SIphYSDHr9OSkI/Gb72+kCZcmGDF4P1EBKbpNCfEU5OVTCzskeX+gjpiOoG5Y4fSQF9KfOr/pBhJeIsNICEhI/vEqQ0CTcmduTXMiOZLeJI1qjIEhEwjv5vG1KJoWA36mJSkGNCWBtHTpHoG1BE4jUbjp0yMjIyOnTnMoQUwwp7xkZBz0m6k4H3ifD/wC7L8xqMjItuoM45lj1JNB8vMJT83t/KMjI9Xx/9Yh4v0EkkX/fWGLJEgmcSHIQACbga7eIyMgs36zsnUJFI1eE/rGspLYiW3UfaMjIkb9TJj+sawgGZUClu21PaEzjmcoFACiAxLAm738xkZCvG/2CZi/aXuGZhXIBUSovclz9YLfy/WMjI7J+xmnuJ/GQeVNevIL+RAPEBp0xqV28RkZFnjfoZUnQlvL7DyD943NLzZr1ZIbtWMjIZ9zDGfCBpEtqOgktuXFT3hXw0wqWSokmly/3jIyE4uzAx9xv4cWVYdJUSS6qmphkw4qfaNxkRZf2MlfsyUCNxkZCYubjIyMjp0yPIjIyMnTcZG4yNnTIyMjI6dMjIyMjp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6" name="Picture 6" descr="http://blogs.plos.org/dnascience/files/2013/05/C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257" y="1268760"/>
            <a:ext cx="6929486" cy="4586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9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eukemie.iwan.vps.proteon.nl/mmbase/images/547379/cml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994" y="1112264"/>
            <a:ext cx="7098012" cy="5213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8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bank.hematology.org/Content%5C227%5C2205%5C2205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440" y="1088835"/>
            <a:ext cx="6811120" cy="5108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l-GR" b="1" dirty="0"/>
              <a:t>Μυελόγραμμα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Ανάλογα με το </a:t>
            </a:r>
            <a:r>
              <a:rPr lang="el-GR" dirty="0" smtClean="0"/>
              <a:t>αίμα.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Υπερκυτταρικός</a:t>
            </a:r>
            <a:r>
              <a:rPr lang="el-GR" dirty="0"/>
              <a:t> </a:t>
            </a:r>
            <a:r>
              <a:rPr lang="el-GR" dirty="0" smtClean="0"/>
              <a:t>μυελός.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smtClean="0"/>
              <a:t>Μυελοκύτταρα.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Μεγακαρυωκύτταρα</a:t>
            </a:r>
            <a:r>
              <a:rPr lang="el-GR" dirty="0"/>
              <a:t> </a:t>
            </a:r>
            <a:r>
              <a:rPr lang="el-GR" dirty="0" smtClean="0"/>
              <a:t>αυξημένα.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Ερυθροκύτταρα μειωμένα ή </a:t>
            </a:r>
            <a:r>
              <a:rPr lang="el-GR" dirty="0" smtClean="0"/>
              <a:t>ΦΤ.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/>
              <a:t>Γαλάζια </a:t>
            </a:r>
            <a:r>
              <a:rPr lang="en-US" dirty="0"/>
              <a:t>(see blue) </a:t>
            </a:r>
            <a:r>
              <a:rPr lang="el-GR" dirty="0" err="1" smtClean="0"/>
              <a:t>ιστιοκύτταρα</a:t>
            </a:r>
            <a:r>
              <a:rPr lang="el-GR" dirty="0" smtClean="0"/>
              <a:t>.</a:t>
            </a:r>
            <a:endParaRPr lang="el-GR" dirty="0"/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l-GR" dirty="0" err="1"/>
              <a:t>Ίνωση</a:t>
            </a:r>
            <a:r>
              <a:rPr lang="el-GR" dirty="0"/>
              <a:t> σημαίνει κακή </a:t>
            </a:r>
            <a:r>
              <a:rPr lang="el-GR" dirty="0" smtClean="0"/>
              <a:t>πρόγνωση.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2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hematocytologie.eu/wordpress/wp-content/gallery/sea-blue-histiocytosis/bsh-b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125" y="1071546"/>
            <a:ext cx="7243751" cy="543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 blue </a:t>
            </a:r>
            <a:r>
              <a:rPr lang="en-US" dirty="0" err="1" smtClean="0"/>
              <a:t>histiocytes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9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ΧΙΜ (</a:t>
            </a:r>
            <a:r>
              <a:rPr lang="el-GR" dirty="0" err="1" smtClean="0"/>
              <a:t>μυελοΐνωση</a:t>
            </a:r>
            <a:r>
              <a:rPr lang="el-GR" dirty="0" smtClean="0"/>
              <a:t>) παρατηρούνται </a:t>
            </a:r>
            <a:r>
              <a:rPr lang="el-GR" dirty="0" err="1" smtClean="0"/>
              <a:t>ερυθροβλάστες</a:t>
            </a:r>
            <a:r>
              <a:rPr lang="el-GR" dirty="0" smtClean="0"/>
              <a:t> και </a:t>
            </a:r>
            <a:r>
              <a:rPr lang="el-GR" dirty="0" err="1" smtClean="0"/>
              <a:t>δακρυοκύτταρα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Ανεύρεση </a:t>
            </a:r>
            <a:r>
              <a:rPr lang="en-US" dirty="0" err="1" smtClean="0"/>
              <a:t>Ph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Προσοχή σε ΧΜΛ με </a:t>
            </a:r>
            <a:r>
              <a:rPr lang="en-US" dirty="0" err="1" smtClean="0"/>
              <a:t>Ph</a:t>
            </a:r>
            <a:r>
              <a:rPr lang="en-US" dirty="0" smtClean="0"/>
              <a:t>-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Προσοχή σε </a:t>
            </a:r>
            <a:r>
              <a:rPr lang="el-GR" dirty="0" err="1" smtClean="0"/>
              <a:t>μυελομονοκυτταρική</a:t>
            </a:r>
            <a:r>
              <a:rPr lang="el-GR" dirty="0" smtClean="0"/>
              <a:t> λευχαιμία.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Υδροξυουρία</a:t>
            </a:r>
            <a:r>
              <a:rPr lang="el-GR" dirty="0" smtClean="0"/>
              <a:t>.</a:t>
            </a:r>
          </a:p>
          <a:p>
            <a:r>
              <a:rPr lang="en-US" dirty="0" err="1" smtClean="0"/>
              <a:t>INFa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Αλλογενής μεταμόσχευση </a:t>
            </a:r>
            <a:r>
              <a:rPr lang="en-US" dirty="0" smtClean="0"/>
              <a:t>CD34+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Αλλογενής μεταμόσχευση μυελού.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3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Ηωσινοφιλία</a:t>
            </a:r>
            <a:r>
              <a:rPr lang="el-GR" dirty="0" smtClean="0"/>
              <a:t> &gt;0.5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Ευρύ </a:t>
            </a:r>
            <a:r>
              <a:rPr lang="el-GR" dirty="0" err="1" smtClean="0"/>
              <a:t>διαφοροδιαγνωστικό</a:t>
            </a:r>
            <a:r>
              <a:rPr lang="el-GR" dirty="0" smtClean="0"/>
              <a:t> φάσμα.</a:t>
            </a:r>
          </a:p>
          <a:p>
            <a:r>
              <a:rPr lang="el-GR" dirty="0" smtClean="0"/>
              <a:t>Κίνδυνος επιπλοκών.</a:t>
            </a:r>
          </a:p>
          <a:p>
            <a:r>
              <a:rPr lang="el-GR" dirty="0" smtClean="0"/>
              <a:t>Προσβολή συστημάτων.</a:t>
            </a:r>
          </a:p>
          <a:p>
            <a:r>
              <a:rPr lang="el-GR" dirty="0" smtClean="0"/>
              <a:t>Ανεύρεση </a:t>
            </a:r>
            <a:r>
              <a:rPr lang="en-US" dirty="0" smtClean="0"/>
              <a:t>FIP1L1-PDGFR</a:t>
            </a:r>
            <a:r>
              <a:rPr lang="el-GR" dirty="0" smtClean="0"/>
              <a:t>α 50%.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561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44016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Σπάνια </a:t>
            </a:r>
            <a:r>
              <a:rPr lang="el-GR" dirty="0" err="1" smtClean="0"/>
              <a:t>μυελοϋπερπλαστικά</a:t>
            </a:r>
            <a:r>
              <a:rPr lang="el-GR" dirty="0" smtClean="0"/>
              <a:t> σύνδρομα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</a:t>
            </a:r>
            <a:r>
              <a:rPr lang="el-GR" dirty="0" err="1" smtClean="0"/>
              <a:t>ουδετεροφιλική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Σπανιότατη.</a:t>
            </a:r>
          </a:p>
          <a:p>
            <a:r>
              <a:rPr lang="el-GR" dirty="0" smtClean="0"/>
              <a:t>Υπερήλικα άτομα.</a:t>
            </a:r>
          </a:p>
          <a:p>
            <a:r>
              <a:rPr lang="el-GR" dirty="0" smtClean="0"/>
              <a:t>Σπληνομεγαλία με ή χωρίς ηπατομεγαλία.</a:t>
            </a:r>
          </a:p>
          <a:p>
            <a:r>
              <a:rPr lang="el-GR" dirty="0" smtClean="0"/>
              <a:t>Ουρική αρθρίτιδα.</a:t>
            </a:r>
          </a:p>
          <a:p>
            <a:r>
              <a:rPr lang="el-GR" dirty="0" smtClean="0"/>
              <a:t>Κνησμός.</a:t>
            </a:r>
          </a:p>
          <a:p>
            <a:r>
              <a:rPr lang="el-GR" dirty="0" smtClean="0"/>
              <a:t>Υπερπλασία κοκκιώδους σειράς.</a:t>
            </a:r>
          </a:p>
          <a:p>
            <a:r>
              <a:rPr lang="el-GR" dirty="0" smtClean="0"/>
              <a:t>Η μεταλλαγή </a:t>
            </a:r>
            <a:r>
              <a:rPr lang="en-US" dirty="0" smtClean="0"/>
              <a:t>Ph </a:t>
            </a:r>
            <a:r>
              <a:rPr lang="el-GR" dirty="0" err="1" smtClean="0"/>
              <a:t>διαφοροδιάγνωση</a:t>
            </a:r>
            <a:r>
              <a:rPr lang="el-GR" dirty="0" smtClean="0"/>
              <a:t> από ΧΜΛ.</a:t>
            </a:r>
          </a:p>
          <a:p>
            <a:r>
              <a:rPr lang="el-GR" dirty="0" smtClean="0"/>
              <a:t>Βραδεία εξέλιξη αλλά μετατροπή σε ΟΛ.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4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Μυελοϋπερπλαστικά</a:t>
            </a:r>
            <a:r>
              <a:rPr lang="el-GR" sz="2000" dirty="0"/>
              <a:t> νοσήματα (</a:t>
            </a:r>
            <a:r>
              <a:rPr lang="el-GR" sz="2000" dirty="0" err="1"/>
              <a:t>β΄μέρος</a:t>
            </a:r>
            <a:r>
              <a:rPr lang="el-GR" sz="2000" dirty="0"/>
              <a:t>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r>
              <a:rPr lang="el-GR" dirty="0" err="1" smtClean="0"/>
              <a:t>ηωσινοφιλίας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Περιφερική και </a:t>
            </a:r>
            <a:r>
              <a:rPr lang="el-GR" dirty="0" err="1" smtClean="0"/>
              <a:t>ιστική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Μη αιματολογικά νοσήματα.</a:t>
            </a:r>
          </a:p>
          <a:p>
            <a:r>
              <a:rPr lang="el-GR" dirty="0" smtClean="0"/>
              <a:t>Λοιμώδη.</a:t>
            </a:r>
          </a:p>
          <a:p>
            <a:r>
              <a:rPr lang="el-GR" dirty="0" smtClean="0"/>
              <a:t>Αλλεργικά.</a:t>
            </a:r>
          </a:p>
          <a:p>
            <a:r>
              <a:rPr lang="el-GR" dirty="0" smtClean="0"/>
              <a:t>Παρασιτικά.</a:t>
            </a:r>
          </a:p>
          <a:p>
            <a:r>
              <a:rPr lang="el-GR" dirty="0" smtClean="0"/>
              <a:t>Δερματικά.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Διερεύνηση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l-GR" sz="2200" dirty="0" smtClean="0"/>
              <a:t>Αποκλεισμός της δευτεροπαθούς.</a:t>
            </a:r>
          </a:p>
          <a:p>
            <a:r>
              <a:rPr lang="el-GR" sz="2200" dirty="0" smtClean="0"/>
              <a:t>Γενική αίματος, ΤΚΕ.</a:t>
            </a:r>
          </a:p>
          <a:p>
            <a:r>
              <a:rPr lang="el-GR" sz="2200" dirty="0" smtClean="0"/>
              <a:t>Βιοχημικός έλεγχος.</a:t>
            </a:r>
          </a:p>
          <a:p>
            <a:r>
              <a:rPr lang="el-GR" sz="2200" dirty="0" smtClean="0"/>
              <a:t>Β12.</a:t>
            </a:r>
          </a:p>
          <a:p>
            <a:r>
              <a:rPr lang="en-US" sz="2200" dirty="0" err="1" smtClean="0"/>
              <a:t>IgE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>ΗΙ</a:t>
            </a:r>
            <a:r>
              <a:rPr lang="en-US" sz="2200" dirty="0" smtClean="0"/>
              <a:t>V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>Αξονική τομογραφία θώρακα και κοιλιάς.</a:t>
            </a:r>
          </a:p>
          <a:p>
            <a:r>
              <a:rPr lang="el-GR" sz="2200" dirty="0" smtClean="0"/>
              <a:t>Δοκιμασίες αναπνοής.</a:t>
            </a:r>
          </a:p>
          <a:p>
            <a:r>
              <a:rPr lang="el-GR" sz="2200" dirty="0" smtClean="0"/>
              <a:t>ΗΚΓ καρδιάς.</a:t>
            </a:r>
          </a:p>
          <a:p>
            <a:r>
              <a:rPr lang="el-GR" sz="2200" dirty="0" err="1" smtClean="0"/>
              <a:t>Παρασιτολογική</a:t>
            </a:r>
            <a:r>
              <a:rPr lang="el-GR" sz="2200" dirty="0" smtClean="0"/>
              <a:t> κοπράνων (3 φορές).</a:t>
            </a:r>
          </a:p>
          <a:p>
            <a:r>
              <a:rPr lang="el-GR" sz="2200" dirty="0" smtClean="0"/>
              <a:t>ΑΝΑ, </a:t>
            </a:r>
            <a:r>
              <a:rPr lang="en-US" sz="2200" dirty="0" smtClean="0"/>
              <a:t>anti-DNA, </a:t>
            </a:r>
            <a:r>
              <a:rPr lang="el-GR" sz="2200" dirty="0" smtClean="0"/>
              <a:t>ρευματοειδής παράγοντας.</a:t>
            </a:r>
          </a:p>
          <a:p>
            <a:r>
              <a:rPr lang="el-GR" sz="2200" dirty="0" smtClean="0"/>
              <a:t>Ορολογικές αντιδράσεις .</a:t>
            </a:r>
          </a:p>
          <a:p>
            <a:r>
              <a:rPr lang="el-GR" sz="2200" dirty="0" err="1" smtClean="0"/>
              <a:t>Παρασιτολογική</a:t>
            </a:r>
            <a:r>
              <a:rPr lang="el-GR" sz="2200" dirty="0" smtClean="0"/>
              <a:t> δωδεκαδακτυλικού υγρού.</a:t>
            </a:r>
          </a:p>
          <a:p>
            <a:r>
              <a:rPr lang="el-GR" sz="2200" dirty="0" smtClean="0"/>
              <a:t>Μυελόγραμμα.</a:t>
            </a:r>
            <a:endParaRPr lang="el-GR" sz="2200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27984" y="1340768"/>
            <a:ext cx="0" cy="475252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5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84176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Υπερηωσινοφιλικό</a:t>
            </a:r>
            <a:r>
              <a:rPr lang="el-GR" dirty="0" smtClean="0"/>
              <a:t> σύνδρομο</a:t>
            </a:r>
            <a:br>
              <a:rPr lang="el-GR" dirty="0" smtClean="0"/>
            </a:br>
            <a:r>
              <a:rPr lang="el-GR" dirty="0" smtClean="0"/>
              <a:t>Χρόνια </a:t>
            </a:r>
            <a:r>
              <a:rPr lang="el-GR" dirty="0" err="1" smtClean="0"/>
              <a:t>Ηωσινοφιλική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0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Υπερηωσινοφιλικό</a:t>
            </a:r>
            <a:r>
              <a:rPr lang="el-GR" dirty="0" smtClean="0"/>
              <a:t> σύνδρομο.</a:t>
            </a:r>
          </a:p>
          <a:p>
            <a:r>
              <a:rPr lang="el-GR" dirty="0" smtClean="0"/>
              <a:t>Ετερογενή ομάδα νοσημάτων.</a:t>
            </a:r>
          </a:p>
          <a:p>
            <a:r>
              <a:rPr lang="el-GR" dirty="0" smtClean="0"/>
              <a:t>ΧΗΛ </a:t>
            </a:r>
            <a:r>
              <a:rPr lang="el-GR" dirty="0" err="1" smtClean="0"/>
              <a:t>μυελοϋπερπλαστικό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http://elobot.com/img/i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2636912"/>
            <a:ext cx="4500499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4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Άγνωστη η αιτία.</a:t>
            </a:r>
          </a:p>
          <a:p>
            <a:r>
              <a:rPr lang="el-GR" dirty="0" smtClean="0"/>
              <a:t>Σπάνια νοσήματα.</a:t>
            </a:r>
          </a:p>
          <a:p>
            <a:r>
              <a:rPr lang="el-GR" dirty="0" smtClean="0"/>
              <a:t>30-40 ετών.</a:t>
            </a:r>
          </a:p>
          <a:p>
            <a:r>
              <a:rPr lang="el-GR" dirty="0" smtClean="0"/>
              <a:t>9:1 άντρες προς γυναίκες.</a:t>
            </a:r>
          </a:p>
          <a:p>
            <a:endParaRPr lang="el-GR" dirty="0" smtClean="0"/>
          </a:p>
        </p:txBody>
      </p:sp>
      <p:pic>
        <p:nvPicPr>
          <p:cNvPr id="20482" name="Picture 2" descr="http://www.pathologyoutlines.com/images/marrow/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1" y="1196752"/>
            <a:ext cx="4647788" cy="3195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4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διαγνωστικά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Ευρήματα από ΑΝΣ (αλλεργική ρινίτιδα).</a:t>
            </a:r>
          </a:p>
          <a:p>
            <a:r>
              <a:rPr lang="el-GR" dirty="0" smtClean="0"/>
              <a:t>Δύσπνοια, </a:t>
            </a:r>
            <a:r>
              <a:rPr lang="el-GR" dirty="0" err="1" smtClean="0"/>
              <a:t>βρογχόσπασμος</a:t>
            </a:r>
            <a:r>
              <a:rPr lang="el-GR" dirty="0" smtClean="0"/>
              <a:t> (άσθμα).</a:t>
            </a:r>
          </a:p>
          <a:p>
            <a:r>
              <a:rPr lang="el-GR" dirty="0" smtClean="0"/>
              <a:t>Δερματικές βλάβες (ψωρίαση).</a:t>
            </a:r>
          </a:p>
          <a:p>
            <a:r>
              <a:rPr lang="el-GR" dirty="0" smtClean="0"/>
              <a:t>Ευρήματα ΓΕΣ (νόσοι εντέρου).</a:t>
            </a:r>
          </a:p>
          <a:p>
            <a:r>
              <a:rPr lang="el-GR" dirty="0" smtClean="0"/>
              <a:t>Ταξίδι σε τροπική περιοχή (παράσιτα).</a:t>
            </a:r>
          </a:p>
          <a:p>
            <a:r>
              <a:rPr lang="el-GR" dirty="0" err="1" smtClean="0"/>
              <a:t>Λεμφαδενοπάθεια</a:t>
            </a:r>
            <a:r>
              <a:rPr lang="el-GR" dirty="0" smtClean="0"/>
              <a:t> (λεμφώματα).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5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</TotalTime>
  <Words>1235</Words>
  <Application>Microsoft Office PowerPoint</Application>
  <PresentationFormat>Προβολή στην οθόνη (4:3)</PresentationFormat>
  <Paragraphs>264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template</vt:lpstr>
      <vt:lpstr>OC_template_updated</vt:lpstr>
      <vt:lpstr>Αιματολογία ΙΙΙ (Θ)</vt:lpstr>
      <vt:lpstr>Διαταραχές Ηωσινοφίλων Υπερηωσινοφιλικό σύνδρομο Χρόνια Ηωσινοφιλική Λευχαιμία</vt:lpstr>
      <vt:lpstr>Στοιχεία κλειδιά</vt:lpstr>
      <vt:lpstr>Αίτια ηωσινοφιλίας</vt:lpstr>
      <vt:lpstr>Διερεύνηση </vt:lpstr>
      <vt:lpstr>Υπερηωσινοφιλικό σύνδρομο Χρόνια Ηωσινοφιλική Λευχαιμία</vt:lpstr>
      <vt:lpstr>Ορισμός </vt:lpstr>
      <vt:lpstr>Επιδημιολογία </vt:lpstr>
      <vt:lpstr>Κύρια διαγνωστικά κριτήρια</vt:lpstr>
      <vt:lpstr>Αλγόριθμος </vt:lpstr>
      <vt:lpstr>Κλινικά ευρήματα </vt:lpstr>
      <vt:lpstr>Εργαστηριακά ευρήματα 1/2</vt:lpstr>
      <vt:lpstr>Εργαστηριακά ευρήματα 2/2</vt:lpstr>
      <vt:lpstr>Χρόνια μυελογενής λευχαιμία</vt:lpstr>
      <vt:lpstr>Στοιχεία κλειδιά</vt:lpstr>
      <vt:lpstr>Αιτιολογία - Παθογένεια</vt:lpstr>
      <vt:lpstr>Παρουσίαση του PowerPoint</vt:lpstr>
      <vt:lpstr>Ιδιότητες πρωτεΐνης p210bcr-abl</vt:lpstr>
      <vt:lpstr>Κλινικά ευρήματα</vt:lpstr>
      <vt:lpstr>Επιταχυνόμενη φάση</vt:lpstr>
      <vt:lpstr>Εργαστηριακά ευρήματα 1/6</vt:lpstr>
      <vt:lpstr>Εργαστηριακά ευρήματα 2/6</vt:lpstr>
      <vt:lpstr>Εργαστηριακά ευρήματα 3/6</vt:lpstr>
      <vt:lpstr>Εργαστηριακά ευρήματα 4/6</vt:lpstr>
      <vt:lpstr>Εργαστηριακά ευρήματα 5/6</vt:lpstr>
      <vt:lpstr>Εργαστηριακά ευρήματα 6/6</vt:lpstr>
      <vt:lpstr>Sea blue histiocytes</vt:lpstr>
      <vt:lpstr>Διαφορική διάγνωση</vt:lpstr>
      <vt:lpstr>Θεραπεία </vt:lpstr>
      <vt:lpstr>Σπάνια μυελοϋπερπλαστικά σύνδρομα</vt:lpstr>
      <vt:lpstr>Χρόνια ουδετεροφιλική λευχαιμία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4</cp:revision>
  <dcterms:created xsi:type="dcterms:W3CDTF">2015-04-30T13:26:47Z</dcterms:created>
  <dcterms:modified xsi:type="dcterms:W3CDTF">2015-10-08T12:50:40Z</dcterms:modified>
</cp:coreProperties>
</file>