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20"/>
  </p:notesMasterIdLst>
  <p:handoutMasterIdLst>
    <p:handoutMasterId r:id="rId21"/>
  </p:handoutMasterIdLst>
  <p:sldIdLst>
    <p:sldId id="256" r:id="rId4"/>
    <p:sldId id="308" r:id="rId5"/>
    <p:sldId id="301" r:id="rId6"/>
    <p:sldId id="302" r:id="rId7"/>
    <p:sldId id="303" r:id="rId8"/>
    <p:sldId id="304" r:id="rId9"/>
    <p:sldId id="305" r:id="rId10"/>
    <p:sldId id="306" r:id="rId11"/>
    <p:sldId id="257" r:id="rId12"/>
    <p:sldId id="262" r:id="rId13"/>
    <p:sldId id="264" r:id="rId14"/>
    <p:sldId id="299" r:id="rId15"/>
    <p:sldId id="300" r:id="rId16"/>
    <p:sldId id="266" r:id="rId17"/>
    <p:sldId id="307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(</a:t>
            </a:r>
            <a:r>
              <a:rPr lang="el-GR" smtClean="0"/>
              <a:t>Γ)Μια</a:t>
            </a:r>
            <a:r>
              <a:rPr lang="el-GR" dirty="0" smtClean="0"/>
              <a:t> ευαίσθητη πρωτεΐνη σε μικρές ποσότητες θα καταστραφεί πλήρως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782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9087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33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3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0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1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151D-B011-44DD-8F54-F1E749DA09D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1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4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9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4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8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4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8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6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4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7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ommons.wikimedia.org/wiki/User:DrKjaergaard" TargetMode="External"/><Relationship Id="rId4" Type="http://schemas.openxmlformats.org/officeDocument/2006/relationships/hyperlink" Target="https://commons.wikimedia.org/wiki/File:1UTN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ymotrypsinA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File_Upload_Bot_(Magnus_Manske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apain_cartoo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Calver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Ενζυμική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Αποτρίχωση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Δράση ενζύμων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Κατερίνα </a:t>
            </a:r>
            <a:r>
              <a:rPr lang="el-GR" sz="2200" dirty="0" err="1" smtClean="0"/>
              <a:t>Δηλαβέρη</a:t>
            </a:r>
            <a:r>
              <a:rPr lang="el-GR" sz="2200" smtClean="0"/>
              <a:t>, </a:t>
            </a:r>
            <a:r>
              <a:rPr lang="el-GR" sz="2200"/>
              <a:t>Ειδικό Τεχνικό Εργαστηριακό Προσωπικό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 smtClean="0"/>
              <a:t>Δηλαβέρη</a:t>
            </a:r>
            <a:r>
              <a:rPr lang="el-GR" sz="2000" dirty="0" smtClean="0"/>
              <a:t> 2014. </a:t>
            </a:r>
            <a:r>
              <a:rPr lang="el-GR" sz="2000" dirty="0"/>
              <a:t>Κατερίνα </a:t>
            </a:r>
            <a:r>
              <a:rPr lang="el-GR" sz="2000" dirty="0" err="1"/>
              <a:t>Δηλαβέρη</a:t>
            </a:r>
            <a:r>
              <a:rPr lang="el-GR" sz="2000" dirty="0"/>
              <a:t>. «</a:t>
            </a:r>
            <a:r>
              <a:rPr lang="el-GR" sz="2000" dirty="0" err="1"/>
              <a:t>Ενζυμική</a:t>
            </a:r>
            <a:r>
              <a:rPr lang="el-GR" sz="2000" dirty="0"/>
              <a:t> Αποτρίχωση (Ε).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 smtClean="0"/>
              <a:t> 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r>
              <a:rPr lang="el-GR" sz="2000" dirty="0" smtClean="0"/>
              <a:t>Πρωτόπαπα </a:t>
            </a:r>
            <a:r>
              <a:rPr lang="el-GR" sz="2000" dirty="0"/>
              <a:t>Ε. </a:t>
            </a:r>
            <a:r>
              <a:rPr lang="el-GR" sz="2000" dirty="0" smtClean="0"/>
              <a:t>Ευαγγελία, </a:t>
            </a:r>
            <a:r>
              <a:rPr lang="en-US" sz="2000" dirty="0" smtClean="0"/>
              <a:t>“</a:t>
            </a:r>
            <a:r>
              <a:rPr lang="el-GR" sz="2000" dirty="0" smtClean="0"/>
              <a:t>Φυσιοπαθολογία και θεραπευτική διαταραχών της τριχοφυΐας</a:t>
            </a:r>
            <a:r>
              <a:rPr lang="en-US" sz="2000" dirty="0" smtClean="0"/>
              <a:t>”, </a:t>
            </a:r>
            <a:r>
              <a:rPr lang="el-GR" sz="2000" dirty="0"/>
              <a:t>Ε</a:t>
            </a:r>
            <a:r>
              <a:rPr lang="el-GR" sz="2000" dirty="0" smtClean="0"/>
              <a:t>κδόσεις </a:t>
            </a:r>
            <a:r>
              <a:rPr lang="el-GR" sz="2000" dirty="0" err="1" smtClean="0"/>
              <a:t>Παπαζήση</a:t>
            </a:r>
            <a:r>
              <a:rPr lang="el-GR" sz="2000" dirty="0" smtClean="0"/>
              <a:t>, Αθήνα 2004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078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Ένζυμα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561662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300" dirty="0"/>
              <a:t>Ένζυμα ονομάζονται οι καταλύτες </a:t>
            </a:r>
            <a:r>
              <a:rPr lang="el-GR" sz="2300" dirty="0" smtClean="0"/>
              <a:t>πρωτεϊνικής </a:t>
            </a:r>
            <a:r>
              <a:rPr lang="el-GR" sz="2300" dirty="0"/>
              <a:t>φύσεως μέσω των οποίων γίνονται σχεδόν αποκλειστικά όλες οι χημικές αντιδράσεις στον οργανισμό. Πολλά ένζυμα για να δράσουν χρειάζονται την παρουσία μιας μη </a:t>
            </a:r>
            <a:r>
              <a:rPr lang="el-GR" sz="2300" dirty="0" smtClean="0"/>
              <a:t>πρωτεϊνικής </a:t>
            </a:r>
            <a:r>
              <a:rPr lang="el-GR" sz="2300" dirty="0"/>
              <a:t>προσθετικής ομάδας (βιταμίνες, μέταλλα</a:t>
            </a:r>
            <a:r>
              <a:rPr lang="el-GR" sz="2300" dirty="0" smtClean="0"/>
              <a:t>.)</a:t>
            </a:r>
          </a:p>
          <a:p>
            <a:pPr>
              <a:spcBef>
                <a:spcPts val="600"/>
              </a:spcBef>
            </a:pPr>
            <a:r>
              <a:rPr lang="el-GR" sz="2300" dirty="0" smtClean="0"/>
              <a:t>Κατηγορίες ενζύμων:</a:t>
            </a:r>
            <a:endParaRPr lang="el-GR" sz="2300" dirty="0"/>
          </a:p>
          <a:p>
            <a:pPr lvl="1">
              <a:spcBef>
                <a:spcPts val="600"/>
              </a:spcBef>
            </a:pPr>
            <a:r>
              <a:rPr lang="el-GR" sz="2300" dirty="0" err="1" smtClean="0"/>
              <a:t>Οξειδοαναγωγάσες</a:t>
            </a:r>
            <a:endParaRPr lang="el-GR" sz="2300" dirty="0"/>
          </a:p>
          <a:p>
            <a:pPr lvl="1">
              <a:spcBef>
                <a:spcPts val="600"/>
              </a:spcBef>
            </a:pPr>
            <a:r>
              <a:rPr lang="el-GR" sz="2300" dirty="0" err="1" smtClean="0"/>
              <a:t>Τρανσφεράσες</a:t>
            </a:r>
            <a:endParaRPr lang="el-GR" sz="2300" dirty="0"/>
          </a:p>
          <a:p>
            <a:pPr lvl="1">
              <a:spcBef>
                <a:spcPts val="600"/>
              </a:spcBef>
            </a:pPr>
            <a:r>
              <a:rPr lang="el-GR" sz="2300" dirty="0" err="1" smtClean="0"/>
              <a:t>Υδρολάσες</a:t>
            </a:r>
            <a:endParaRPr lang="el-GR" sz="2300" dirty="0"/>
          </a:p>
          <a:p>
            <a:pPr lvl="1">
              <a:spcBef>
                <a:spcPts val="600"/>
              </a:spcBef>
            </a:pPr>
            <a:r>
              <a:rPr lang="el-GR" sz="2300" dirty="0" err="1" smtClean="0"/>
              <a:t>Λυάσες</a:t>
            </a:r>
            <a:endParaRPr lang="el-GR" sz="2300" dirty="0"/>
          </a:p>
          <a:p>
            <a:pPr lvl="1">
              <a:spcBef>
                <a:spcPts val="600"/>
              </a:spcBef>
            </a:pPr>
            <a:r>
              <a:rPr lang="el-GR" sz="2300" dirty="0" err="1" smtClean="0"/>
              <a:t>Ισομεράσες</a:t>
            </a:r>
            <a:endParaRPr lang="el-GR" sz="2300" dirty="0"/>
          </a:p>
          <a:p>
            <a:pPr lvl="1">
              <a:spcBef>
                <a:spcPts val="600"/>
              </a:spcBef>
            </a:pPr>
            <a:r>
              <a:rPr lang="el-GR" sz="2300" dirty="0" err="1" smtClean="0"/>
              <a:t>Λιγάσες</a:t>
            </a:r>
            <a:endParaRPr lang="el-GR" sz="2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Σημαντικά </a:t>
            </a:r>
            <a:r>
              <a:rPr lang="el-GR" dirty="0"/>
              <a:t>πρωτεολυτικά ένζυμα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76178"/>
              </p:ext>
            </p:extLst>
          </p:nvPr>
        </p:nvGraphicFramePr>
        <p:xfrm>
          <a:off x="323528" y="1090249"/>
          <a:ext cx="7704856" cy="5579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/>
                <a:gridCol w="1800200"/>
                <a:gridCol w="2592288"/>
              </a:tblGrid>
              <a:tr h="504243">
                <a:tc>
                  <a:txBody>
                    <a:bodyPr/>
                    <a:lstStyle/>
                    <a:p>
                      <a:pPr indent="-190500"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b="1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Υποομάδες </a:t>
                      </a:r>
                      <a:r>
                        <a:rPr lang="el-GR" sz="2000" b="1" spc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και</a:t>
                      </a:r>
                      <a:r>
                        <a:rPr lang="en-US" sz="2000" b="1" spc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2000" b="1" spc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όνομα</a:t>
                      </a:r>
                      <a:endParaRPr lang="el-G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300"/>
                        </a:spcAft>
                      </a:pPr>
                      <a:r>
                        <a:rPr lang="el-GR" sz="2000" b="1" spc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Άριστο </a:t>
                      </a:r>
                      <a:r>
                        <a:rPr lang="en-US" sz="2000" b="1" spc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pH</a:t>
                      </a:r>
                      <a:endParaRPr lang="el-GR" sz="20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b="1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Ανεύρεση</a:t>
                      </a:r>
                      <a:endParaRPr lang="el-G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7240">
                <a:tc gridSpan="3"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b="1" spc="0" dirty="0" err="1" smtClean="0">
                          <a:effectLst/>
                          <a:latin typeface="+mn-lt"/>
                        </a:rPr>
                        <a:t>Πρωτεϊνάσες</a:t>
                      </a:r>
                      <a:r>
                        <a:rPr lang="el-GR" sz="2000" b="1" spc="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l-GR" sz="2000" b="1" spc="0" dirty="0" err="1" smtClean="0">
                          <a:effectLst/>
                          <a:latin typeface="+mn-lt"/>
                        </a:rPr>
                        <a:t>σερίνης</a:t>
                      </a:r>
                      <a:endParaRPr lang="el-GR" sz="2000" b="1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84228"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effectLst/>
                          <a:latin typeface="+mn-lt"/>
                        </a:rPr>
                        <a:t>Χυμοθρυψίνη </a:t>
                      </a:r>
                      <a:r>
                        <a:rPr lang="en-US" sz="2000" spc="0" dirty="0" smtClean="0">
                          <a:effectLst/>
                          <a:latin typeface="+mn-lt"/>
                        </a:rPr>
                        <a:t>A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effectLst/>
                          <a:latin typeface="+mn-lt"/>
                        </a:rPr>
                        <a:t>7,8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>
                          <a:effectLst/>
                          <a:latin typeface="+mn-lt"/>
                        </a:rPr>
                        <a:t>λεπτό έντερο</a:t>
                      </a:r>
                      <a:endParaRPr lang="el-GR" sz="200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281">
                <a:tc>
                  <a:txBody>
                    <a:bodyPr/>
                    <a:lstStyle/>
                    <a:p>
                      <a:pPr marL="0" marR="0" indent="-190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0" dirty="0" err="1" smtClean="0">
                          <a:effectLst/>
                          <a:latin typeface="+mn-lt"/>
                        </a:rPr>
                        <a:t>Leu</a:t>
                      </a:r>
                      <a:r>
                        <a:rPr lang="en-US" sz="2000" spc="0" dirty="0" smtClean="0">
                          <a:effectLst/>
                          <a:latin typeface="+mn-lt"/>
                        </a:rPr>
                        <a:t>-</a:t>
                      </a:r>
                      <a:endParaRPr lang="el-GR" sz="2000" dirty="0" smtClean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6350" marR="63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281"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 smtClean="0">
                          <a:effectLst/>
                          <a:latin typeface="+mn-lt"/>
                        </a:rPr>
                        <a:t>Θρυψίνη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effectLst/>
                          <a:latin typeface="+mn-lt"/>
                        </a:rPr>
                        <a:t>7,5-8,5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>
                          <a:effectLst/>
                          <a:latin typeface="+mn-lt"/>
                        </a:rPr>
                        <a:t>λεπτό έντερο</a:t>
                      </a:r>
                      <a:endParaRPr lang="el-GR" sz="200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3285"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 smtClean="0">
                          <a:effectLst/>
                          <a:latin typeface="+mn-lt"/>
                        </a:rPr>
                        <a:t>Θρομβίνη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effectLst/>
                          <a:latin typeface="+mn-lt"/>
                        </a:rPr>
                        <a:t>7,4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>
                          <a:effectLst/>
                          <a:latin typeface="+mn-lt"/>
                        </a:rPr>
                        <a:t>πλάσμα αίματος</a:t>
                      </a:r>
                      <a:endParaRPr lang="el-GR" sz="200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634">
                <a:tc gridSpan="3"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0" dirty="0">
                          <a:effectLst/>
                          <a:latin typeface="+mn-lt"/>
                        </a:rPr>
                        <a:t>SH</a:t>
                      </a:r>
                      <a:r>
                        <a:rPr lang="el-GR" sz="2000" b="1" spc="0" dirty="0">
                          <a:effectLst/>
                          <a:latin typeface="+mn-lt"/>
                        </a:rPr>
                        <a:t>-</a:t>
                      </a:r>
                      <a:r>
                        <a:rPr lang="el-GR" sz="2000" b="1" spc="0" dirty="0" err="1">
                          <a:effectLst/>
                          <a:latin typeface="+mn-lt"/>
                        </a:rPr>
                        <a:t>πρωτεϊνάσες</a:t>
                      </a:r>
                      <a:endParaRPr lang="el-GR" sz="2000" b="1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05605"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>
                          <a:effectLst/>
                          <a:latin typeface="+mn-lt"/>
                        </a:rPr>
                        <a:t>Καθεψίνη Β</a:t>
                      </a:r>
                      <a:endParaRPr lang="el-GR" sz="200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effectLst/>
                          <a:latin typeface="+mn-lt"/>
                        </a:rPr>
                        <a:t>5-6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>
                          <a:effectLst/>
                          <a:latin typeface="+mn-lt"/>
                        </a:rPr>
                        <a:t>ενδοκυτταρική</a:t>
                      </a:r>
                      <a:endParaRPr lang="el-GR" sz="200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305"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 err="1" smtClean="0">
                          <a:effectLst/>
                          <a:latin typeface="+mn-lt"/>
                        </a:rPr>
                        <a:t>Πατταΐνη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effectLst/>
                          <a:latin typeface="+mn-lt"/>
                        </a:rPr>
                        <a:t>5-5,5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>
                          <a:effectLst/>
                          <a:latin typeface="+mn-lt"/>
                        </a:rPr>
                        <a:t>καρπός παπάγια</a:t>
                      </a:r>
                      <a:endParaRPr lang="el-GR" sz="200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0265">
                <a:tc gridSpan="3"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b="1" spc="0" dirty="0" err="1">
                          <a:effectLst/>
                          <a:latin typeface="+mn-lt"/>
                        </a:rPr>
                        <a:t>Καρβοξυλικές</a:t>
                      </a:r>
                      <a:r>
                        <a:rPr lang="el-GR" sz="2000" b="1" spc="0" dirty="0">
                          <a:effectLst/>
                          <a:latin typeface="+mn-lt"/>
                        </a:rPr>
                        <a:t> </a:t>
                      </a:r>
                      <a:r>
                        <a:rPr lang="el-GR" sz="2000" b="1" spc="0" dirty="0" err="1">
                          <a:effectLst/>
                          <a:latin typeface="+mn-lt"/>
                        </a:rPr>
                        <a:t>πρωτεϊνάσες</a:t>
                      </a:r>
                      <a:endParaRPr lang="el-GR" sz="2000" b="1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1906">
                <a:tc>
                  <a:txBody>
                    <a:bodyPr/>
                    <a:lstStyle/>
                    <a:p>
                      <a:pPr indent="-190500" algn="just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effectLst/>
                          <a:latin typeface="+mn-lt"/>
                        </a:rPr>
                        <a:t>Πεψίνη </a:t>
                      </a:r>
                      <a:r>
                        <a:rPr lang="en-US" sz="2000" spc="0" dirty="0">
                          <a:effectLst/>
                          <a:latin typeface="+mn-lt"/>
                        </a:rPr>
                        <a:t>A </a:t>
                      </a:r>
                      <a:r>
                        <a:rPr lang="el-GR" sz="2000" spc="0" dirty="0" smtClean="0">
                          <a:effectLst/>
                          <a:latin typeface="+mn-lt"/>
                        </a:rPr>
                        <a:t>Πεψίνη </a:t>
                      </a:r>
                      <a:r>
                        <a:rPr lang="en-US" sz="2000" spc="0" dirty="0">
                          <a:effectLst/>
                          <a:latin typeface="+mn-lt"/>
                        </a:rPr>
                        <a:t>C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effectLst/>
                          <a:latin typeface="+mn-lt"/>
                        </a:rPr>
                        <a:t>1,5-3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>
                          <a:effectLst/>
                          <a:latin typeface="+mn-lt"/>
                        </a:rPr>
                        <a:t>στόμαχος</a:t>
                      </a:r>
                      <a:endParaRPr lang="el-GR" sz="200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5605">
                <a:tc>
                  <a:txBody>
                    <a:bodyPr/>
                    <a:lstStyle/>
                    <a:p>
                      <a:pPr indent="-190500" algn="just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 smtClean="0">
                          <a:effectLst/>
                          <a:latin typeface="+mn-lt"/>
                        </a:rPr>
                        <a:t>Πεψίνη </a:t>
                      </a:r>
                      <a:r>
                        <a:rPr lang="en-US" sz="2000" spc="0" dirty="0" smtClean="0">
                          <a:effectLst/>
                          <a:latin typeface="+mn-lt"/>
                        </a:rPr>
                        <a:t>C</a:t>
                      </a:r>
                      <a:r>
                        <a:rPr lang="el-GR" sz="2000" spc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l-GR" sz="2000" spc="0" dirty="0" err="1" smtClean="0">
                          <a:effectLst/>
                          <a:latin typeface="+mn-lt"/>
                        </a:rPr>
                        <a:t>γαστριξίνη</a:t>
                      </a:r>
                      <a:r>
                        <a:rPr lang="el-GR" sz="2000" spc="0" dirty="0" smtClean="0">
                          <a:effectLst/>
                          <a:latin typeface="+mn-lt"/>
                        </a:rPr>
                        <a:t>)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effectLst/>
                          <a:latin typeface="+mn-lt"/>
                        </a:rPr>
                        <a:t>3-3,5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>
                          <a:effectLst/>
                          <a:latin typeface="+mn-lt"/>
                        </a:rPr>
                        <a:t>στόμαχος</a:t>
                      </a:r>
                      <a:endParaRPr lang="el-GR" sz="200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334">
                <a:tc>
                  <a:txBody>
                    <a:bodyPr/>
                    <a:lstStyle/>
                    <a:p>
                      <a:pPr indent="-190500" algn="just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 err="1" smtClean="0">
                          <a:effectLst/>
                          <a:latin typeface="+mn-lt"/>
                        </a:rPr>
                        <a:t>Ρεννίνη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</a:rPr>
                        <a:t> 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300"/>
                        </a:spcAft>
                      </a:pPr>
                      <a:r>
                        <a:rPr lang="el-GR" sz="2000" spc="0" dirty="0" smtClean="0">
                          <a:effectLst/>
                          <a:latin typeface="+mn-lt"/>
                        </a:rPr>
                        <a:t>στόμαχος</a:t>
                      </a:r>
                      <a:r>
                        <a:rPr lang="el-GR" sz="2000" spc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l-GR" sz="2000" spc="0" dirty="0" smtClean="0">
                          <a:effectLst/>
                          <a:latin typeface="+mn-lt"/>
                        </a:rPr>
                        <a:t>μοσχαριού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956">
                <a:tc>
                  <a:txBody>
                    <a:bodyPr/>
                    <a:lstStyle/>
                    <a:p>
                      <a:pPr indent="-190500" algn="just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 err="1">
                          <a:effectLst/>
                          <a:latin typeface="+mn-lt"/>
                        </a:rPr>
                        <a:t>Καθεψίνη</a:t>
                      </a:r>
                      <a:r>
                        <a:rPr lang="el-GR" sz="2000" spc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spc="0" dirty="0" smtClean="0">
                          <a:effectLst/>
                          <a:latin typeface="+mn-lt"/>
                        </a:rPr>
                        <a:t>D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effectLst/>
                          <a:latin typeface="+mn-lt"/>
                        </a:rPr>
                        <a:t>3-4,5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effectLst/>
                          <a:latin typeface="+mn-lt"/>
                        </a:rPr>
                        <a:t>ενδοκυτταρική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7240">
                <a:tc gridSpan="3"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b="1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Μεταλλοπριυτεϊνάσες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00952"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 err="1" smtClean="0">
                          <a:effectLst/>
                          <a:latin typeface="+mn-lt"/>
                        </a:rPr>
                        <a:t>Θερμολυσίνη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effectLst/>
                          <a:latin typeface="+mn-lt"/>
                        </a:rPr>
                        <a:t>6-10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>
                          <a:effectLst/>
                          <a:latin typeface="+mn-lt"/>
                        </a:rPr>
                        <a:t>βακτηρίδια</a:t>
                      </a:r>
                      <a:endParaRPr lang="el-GR" sz="200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9569"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 err="1" smtClean="0">
                          <a:effectLst/>
                          <a:latin typeface="+mn-lt"/>
                        </a:rPr>
                        <a:t>Κολλαγονάση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effectLst/>
                          <a:latin typeface="+mn-lt"/>
                        </a:rPr>
                        <a:t>8,6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l-GR" sz="2000" spc="0" dirty="0" err="1">
                          <a:effectLst/>
                          <a:latin typeface="+mn-lt"/>
                        </a:rPr>
                        <a:t>κλωστρίδιο</a:t>
                      </a:r>
                      <a:endParaRPr lang="el-GR" sz="2000" dirty="0">
                        <a:effectLst/>
                        <a:latin typeface="+mn-lt"/>
                        <a:ea typeface="Lucida Sans Unicode"/>
                      </a:endParaRPr>
                    </a:p>
                  </a:txBody>
                  <a:tcPr marL="6350" marR="63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Θρυψίνη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2880320"/>
          </a:xfrm>
        </p:spPr>
        <p:txBody>
          <a:bodyPr/>
          <a:lstStyle/>
          <a:p>
            <a:r>
              <a:rPr lang="el-GR" dirty="0"/>
              <a:t>Παράγεται στο έντερο από το προϊόν των παγκρεατικών κυττάρων, το </a:t>
            </a:r>
            <a:r>
              <a:rPr lang="el-GR" dirty="0" err="1"/>
              <a:t>θρυψινογόνο</a:t>
            </a:r>
            <a:r>
              <a:rPr lang="el-GR" dirty="0"/>
              <a:t>. Το </a:t>
            </a:r>
            <a:r>
              <a:rPr lang="el-GR" dirty="0" err="1"/>
              <a:t>προένζυμο</a:t>
            </a:r>
            <a:r>
              <a:rPr lang="el-GR" dirty="0"/>
              <a:t> αυτό, ή </a:t>
            </a:r>
            <a:r>
              <a:rPr lang="el-GR" dirty="0" err="1"/>
              <a:t>ζυμογόνο</a:t>
            </a:r>
            <a:r>
              <a:rPr lang="el-GR" dirty="0"/>
              <a:t>, </a:t>
            </a:r>
            <a:r>
              <a:rPr lang="el-GR" dirty="0" smtClean="0"/>
              <a:t>μετατρέπεται </a:t>
            </a:r>
            <a:r>
              <a:rPr lang="el-GR" dirty="0"/>
              <a:t>στην ενεργό μορφή από την </a:t>
            </a:r>
            <a:r>
              <a:rPr lang="el-GR" dirty="0" err="1"/>
              <a:t>εντεροπεπτιδάση</a:t>
            </a:r>
            <a:r>
              <a:rPr lang="el-GR" dirty="0"/>
              <a:t> που σχηματίζεται στο λεπτό </a:t>
            </a:r>
            <a:r>
              <a:rPr lang="el-GR" dirty="0" smtClean="0"/>
              <a:t>έντερο. </a:t>
            </a:r>
            <a:r>
              <a:rPr lang="el-GR" dirty="0"/>
              <a:t>Την ίδια δράση ασκεί και η ίδια η θρυψίνη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3501008"/>
                <a:ext cx="7920880" cy="72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</a:rPr>
                        <m:t>𝜃𝜌𝜐𝜓𝜄𝜈𝜊𝛾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</a:rPr>
                        <m:t>ό</m:t>
                      </m:r>
                      <m:r>
                        <a:rPr lang="el-GR" sz="2000" b="0" i="1" smtClean="0">
                          <a:latin typeface="Cambria Math"/>
                        </a:rPr>
                        <m:t>𝜈𝜊</m:t>
                      </m:r>
                      <m:f>
                        <m:f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/>
                            </a:rPr>
                            <m:t>𝜀𝜈𝜏𝜀𝜌𝜊𝜋𝜀𝜋𝜏𝜄𝛿𝛼𝜎𝜂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/>
                            </a:rPr>
                            <m:t>𝜃𝜌𝜐𝜓𝜄𝜈𝜂</m:t>
                          </m:r>
                        </m:den>
                      </m:f>
                      <m:r>
                        <a:rPr lang="el-GR" sz="2000" b="0" i="1" smtClean="0">
                          <a:latin typeface="Cambria Math"/>
                        </a:rPr>
                        <m:t> −</m:t>
                      </m:r>
                      <m:r>
                        <a:rPr lang="el-GR" sz="2000" b="0" i="1" smtClean="0">
                          <a:latin typeface="Cambria Math"/>
                        </a:rPr>
                        <m:t>𝜀𝜉𝛼𝜋𝜀𝜋𝜏𝜄𝛿𝜄𝜊</m:t>
                      </m:r>
                      <m:r>
                        <a:rPr lang="el-GR" sz="2000" b="0" i="1" smtClean="0">
                          <a:latin typeface="Cambria Math"/>
                        </a:rPr>
                        <m:t>+</m:t>
                      </m:r>
                      <m:r>
                        <a:rPr lang="el-GR" sz="2000" b="0" i="1" smtClean="0">
                          <a:latin typeface="Cambria Math"/>
                        </a:rPr>
                        <m:t>𝜃𝜌𝜐𝜓𝜄𝜈𝜂</m:t>
                      </m:r>
                    </m:oMath>
                  </m:oMathPara>
                </a14:m>
                <a:endParaRPr lang="el-GR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01008"/>
                <a:ext cx="7920880" cy="7295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File:1UT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3215680" cy="24117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7"/>
          <p:cNvSpPr/>
          <p:nvPr/>
        </p:nvSpPr>
        <p:spPr>
          <a:xfrm>
            <a:off x="3203848" y="6345977"/>
            <a:ext cx="1968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4"/>
              </a:rPr>
              <a:t>1UTN</a:t>
            </a:r>
            <a:r>
              <a:rPr lang="en-US" sz="1100" dirty="0" smtClean="0">
                <a:latin typeface="+mn-lt"/>
              </a:rPr>
              <a:t>”, </a:t>
            </a:r>
            <a:r>
              <a:rPr lang="el-GR" sz="1100" dirty="0" smtClean="0">
                <a:latin typeface="+mn-lt"/>
              </a:rPr>
              <a:t>από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 err="1" smtClean="0">
                <a:latin typeface="+mn-lt"/>
                <a:hlinkClick r:id="rId5" tooltip="User:DrKjaergaard"/>
              </a:rPr>
              <a:t>DrKjaergaard</a:t>
            </a:r>
            <a:r>
              <a:rPr lang="el-GR" sz="1100" dirty="0" smtClean="0">
                <a:latin typeface="+mn-lt"/>
              </a:rPr>
              <a:t> διαθέσιμο ως κοινό κτήμα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58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Χυμοθρυψίνη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3312368"/>
          </a:xfrm>
        </p:spPr>
        <p:txBody>
          <a:bodyPr>
            <a:normAutofit/>
          </a:bodyPr>
          <a:lstStyle/>
          <a:p>
            <a:r>
              <a:rPr lang="el-GR" dirty="0" smtClean="0"/>
              <a:t>Πρωτεϊνάση </a:t>
            </a:r>
            <a:r>
              <a:rPr lang="el-GR" dirty="0"/>
              <a:t>του πεπτικού συστήματος. </a:t>
            </a:r>
            <a:endParaRPr lang="el-GR" dirty="0" smtClean="0"/>
          </a:p>
          <a:p>
            <a:r>
              <a:rPr lang="el-GR" dirty="0" smtClean="0"/>
              <a:t>Πρόδρομός </a:t>
            </a:r>
            <a:r>
              <a:rPr lang="el-GR" dirty="0"/>
              <a:t>της είναι το </a:t>
            </a:r>
            <a:r>
              <a:rPr lang="el-GR" dirty="0" err="1"/>
              <a:t>χυμοθρυψινογόνο</a:t>
            </a:r>
            <a:r>
              <a:rPr lang="el-GR" dirty="0"/>
              <a:t>, που εκκρίνεται από το πάγκρεας. Η μετατροπή στην ενεργό χυμοθρυψίνη </a:t>
            </a:r>
            <a:r>
              <a:rPr lang="el-GR" dirty="0" smtClean="0"/>
              <a:t>γίνεται </a:t>
            </a:r>
            <a:r>
              <a:rPr lang="el-GR" dirty="0"/>
              <a:t>στο λεπτό </a:t>
            </a:r>
            <a:r>
              <a:rPr lang="el-GR" dirty="0" smtClean="0"/>
              <a:t>έντερο </a:t>
            </a:r>
            <a:r>
              <a:rPr lang="el-GR" dirty="0"/>
              <a:t>από τη </a:t>
            </a:r>
            <a:r>
              <a:rPr lang="el-GR" dirty="0" smtClean="0"/>
              <a:t>θρυψίνη</a:t>
            </a:r>
          </a:p>
          <a:p>
            <a:r>
              <a:rPr lang="el-GR" dirty="0" smtClean="0"/>
              <a:t>Η </a:t>
            </a:r>
            <a:r>
              <a:rPr lang="el-GR" dirty="0"/>
              <a:t>χυμοθρυψίνη διασπά κατ' εξοχήν υδρόφοβα αμινοξέα (αρωματικά αμινοξέα, </a:t>
            </a:r>
            <a:r>
              <a:rPr lang="el-GR" dirty="0" err="1"/>
              <a:t>λευκίνη</a:t>
            </a:r>
            <a:r>
              <a:rPr lang="el-GR" dirty="0"/>
              <a:t>) δεν έχει όμως την αυστηρή εξειδίκευση της θρυψίνης. 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74" name="Picture 2" descr="File:Chymotrypsin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" b="2992"/>
          <a:stretch/>
        </p:blipFill>
        <p:spPr bwMode="auto">
          <a:xfrm>
            <a:off x="4999062" y="3986074"/>
            <a:ext cx="2957314" cy="27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51520" y="4422128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Πρόκειται για τις πιο γνωστές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πρωτεϊνάσες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που περιέχουν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σερίνη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  <p:sp>
        <p:nvSpPr>
          <p:cNvPr id="7" name="Rectangle 7"/>
          <p:cNvSpPr/>
          <p:nvPr/>
        </p:nvSpPr>
        <p:spPr>
          <a:xfrm>
            <a:off x="3347864" y="6213212"/>
            <a:ext cx="21602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3"/>
              </a:rPr>
              <a:t>ChymotrypsinA1</a:t>
            </a:r>
            <a:r>
              <a:rPr lang="en-US" sz="1100" dirty="0" smtClean="0">
                <a:latin typeface="+mn-lt"/>
              </a:rPr>
              <a:t>”, </a:t>
            </a:r>
            <a:r>
              <a:rPr lang="el-GR" sz="1100" dirty="0" smtClean="0">
                <a:latin typeface="+mn-lt"/>
              </a:rPr>
              <a:t>από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>
                <a:latin typeface="+mn-lt"/>
                <a:hlinkClick r:id="rId4" tooltip="User:File Upload Bot (Magnus Manske)"/>
              </a:rPr>
              <a:t>File Upload Bot (Magnus </a:t>
            </a:r>
            <a:r>
              <a:rPr lang="en-US" sz="1100" dirty="0" err="1">
                <a:latin typeface="+mn-lt"/>
                <a:hlinkClick r:id="rId4" tooltip="User:File Upload Bot (Magnus Manske)"/>
              </a:rPr>
              <a:t>Manske</a:t>
            </a:r>
            <a:r>
              <a:rPr lang="en-US" sz="1100" dirty="0">
                <a:latin typeface="+mn-lt"/>
                <a:hlinkClick r:id="rId4" tooltip="User:File Upload Bot (Magnus Manske)"/>
              </a:rPr>
              <a:t>)</a:t>
            </a:r>
            <a:r>
              <a:rPr lang="el-GR" sz="1100" dirty="0" smtClean="0">
                <a:latin typeface="+mn-lt"/>
              </a:rPr>
              <a:t> διαθέσιμο με άδεια </a:t>
            </a:r>
            <a:r>
              <a:rPr lang="en-US" sz="1100" dirty="0">
                <a:latin typeface="+mn-lt"/>
                <a:hlinkClick r:id="rId5"/>
              </a:rPr>
              <a:t>CC BY-SA 3.0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6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Παπαΐνη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μια </a:t>
            </a:r>
            <a:r>
              <a:rPr lang="el-GR" dirty="0" err="1"/>
              <a:t>π</a:t>
            </a:r>
            <a:r>
              <a:rPr lang="el-GR" dirty="0" err="1" smtClean="0"/>
              <a:t>ρωτεάση</a:t>
            </a:r>
            <a:r>
              <a:rPr lang="el-GR" dirty="0" smtClean="0"/>
              <a:t> </a:t>
            </a:r>
            <a:r>
              <a:rPr lang="el-GR" dirty="0"/>
              <a:t>που λαμβάνεται από τον χυμό των φρούτων της </a:t>
            </a:r>
            <a:r>
              <a:rPr lang="el-GR" dirty="0" err="1"/>
              <a:t>Corica</a:t>
            </a:r>
            <a:r>
              <a:rPr lang="el-GR" dirty="0"/>
              <a:t> </a:t>
            </a:r>
            <a:r>
              <a:rPr lang="el-GR" dirty="0" err="1"/>
              <a:t>papaya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άριστο </a:t>
            </a:r>
            <a:r>
              <a:rPr lang="el-GR" dirty="0" err="1"/>
              <a:t>pH</a:t>
            </a:r>
            <a:r>
              <a:rPr lang="el-GR" dirty="0"/>
              <a:t> δράσης του ένζυμου είναι 5 έως 5,5. </a:t>
            </a:r>
            <a:endParaRPr lang="el-GR" dirty="0" smtClean="0"/>
          </a:p>
          <a:p>
            <a:r>
              <a:rPr lang="el-GR" dirty="0" smtClean="0"/>
              <a:t>Στην </a:t>
            </a:r>
            <a:r>
              <a:rPr lang="el-GR" dirty="0"/>
              <a:t>εξειδίκευση υποστρώματος μοιάζει με την θρυψίνη.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err="1" smtClean="0"/>
              <a:t>παπαΐνη</a:t>
            </a:r>
            <a:r>
              <a:rPr lang="el-GR" dirty="0" smtClean="0"/>
              <a:t> </a:t>
            </a:r>
            <a:r>
              <a:rPr lang="el-GR" dirty="0"/>
              <a:t>ανήκει στην κατηγορία των </a:t>
            </a:r>
            <a:r>
              <a:rPr lang="el-GR" dirty="0" smtClean="0"/>
              <a:t>SH-</a:t>
            </a:r>
            <a:r>
              <a:rPr lang="el-GR" dirty="0" err="1" smtClean="0"/>
              <a:t>πρωτεασών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122" name="Picture 2" descr="File:Papain 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25" y="3861048"/>
            <a:ext cx="3681264" cy="281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699792" y="6381328"/>
            <a:ext cx="216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n-lt"/>
              </a:rPr>
              <a:t>“</a:t>
            </a:r>
            <a:r>
              <a:rPr lang="en-US" sz="1100" dirty="0">
                <a:latin typeface="+mn-lt"/>
                <a:hlinkClick r:id="rId3"/>
              </a:rPr>
              <a:t>Papain </a:t>
            </a:r>
            <a:r>
              <a:rPr lang="en-US" sz="1100" dirty="0" smtClean="0">
                <a:latin typeface="+mn-lt"/>
                <a:hlinkClick r:id="rId3"/>
              </a:rPr>
              <a:t>cartoon</a:t>
            </a:r>
            <a:r>
              <a:rPr lang="en-US" sz="1100" dirty="0" smtClean="0">
                <a:latin typeface="+mn-lt"/>
              </a:rPr>
              <a:t>”, </a:t>
            </a:r>
            <a:r>
              <a:rPr lang="el-GR" sz="1100" dirty="0" smtClean="0">
                <a:latin typeface="+mn-lt"/>
              </a:rPr>
              <a:t>από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 err="1">
                <a:latin typeface="+mn-lt"/>
                <a:hlinkClick r:id="rId4" tooltip="User:Calvero"/>
              </a:rPr>
              <a:t>Calvero</a:t>
            </a:r>
            <a:r>
              <a:rPr lang="el-GR" sz="1100" dirty="0" smtClean="0">
                <a:latin typeface="+mn-lt"/>
              </a:rPr>
              <a:t> διαθέσιμο με άδεια </a:t>
            </a:r>
            <a:r>
              <a:rPr lang="en-US" sz="1100" dirty="0">
                <a:latin typeface="+mn-lt"/>
                <a:hlinkClick r:id="rId5"/>
              </a:rPr>
              <a:t>CC BY-SA 3.0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48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Δράση ένζυμων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ένζυμα καταστρέφουν επιλεκτικά τα αναγεννητικά </a:t>
            </a:r>
            <a:r>
              <a:rPr lang="el-GR" dirty="0" smtClean="0"/>
              <a:t>κύτταρα </a:t>
            </a:r>
            <a:r>
              <a:rPr lang="el-GR" dirty="0"/>
              <a:t>της τρίχας και όχι στέρεες δομές όπως η κερατίνη</a:t>
            </a:r>
            <a:r>
              <a:rPr lang="el-GR" dirty="0" smtClean="0"/>
              <a:t>.</a:t>
            </a:r>
          </a:p>
          <a:p>
            <a:r>
              <a:rPr lang="el-GR" dirty="0"/>
              <a:t>Πιθανώς να καταστρέφονται επίσης ουσίες πρωτεϊνικής φύσεως που διατηρούν τα κύτταρα ενωμένα και που συνδέουν τα </a:t>
            </a:r>
            <a:r>
              <a:rPr lang="el-GR" dirty="0" smtClean="0"/>
              <a:t>κύτταρα </a:t>
            </a:r>
            <a:r>
              <a:rPr lang="el-GR" dirty="0"/>
              <a:t>και τον θύλακο μεταξύ τους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 </a:t>
            </a:r>
            <a:r>
              <a:rPr lang="el-GR" dirty="0"/>
              <a:t>βαθμός δράσης των ενζύμων εξαρτάται από τον χρόνο </a:t>
            </a:r>
            <a:r>
              <a:rPr lang="el-GR" dirty="0" err="1"/>
              <a:t>ιοντοφόρησής</a:t>
            </a:r>
            <a:r>
              <a:rPr lang="el-GR" dirty="0"/>
              <a:t> τους. </a:t>
            </a:r>
            <a:r>
              <a:rPr lang="el-GR" dirty="0" err="1"/>
              <a:t>Ιοντοφόρηση</a:t>
            </a:r>
            <a:r>
              <a:rPr lang="el-GR" dirty="0"/>
              <a:t> ενός λεπτού, οδηγεί σε ασθενείς βλάβες, ενώ, </a:t>
            </a:r>
            <a:r>
              <a:rPr lang="el-GR" dirty="0" err="1"/>
              <a:t>ιοντοφόρηση</a:t>
            </a:r>
            <a:r>
              <a:rPr lang="el-GR" dirty="0"/>
              <a:t> δύο λεπτών, προκαλεί ιστολογικές αλλοιώσεις.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Δράση ένζυμων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εάν η βλαπτική επίδραση είναι μικρή ή μεγάλη </a:t>
            </a:r>
            <a:r>
              <a:rPr lang="el-GR" dirty="0" smtClean="0"/>
              <a:t>εξαρτάται</a:t>
            </a:r>
            <a:r>
              <a:rPr lang="el-GR" dirty="0"/>
              <a:t>:</a:t>
            </a:r>
          </a:p>
          <a:p>
            <a:pPr lvl="1"/>
            <a:r>
              <a:rPr lang="el-GR" dirty="0" smtClean="0"/>
              <a:t>Από </a:t>
            </a:r>
            <a:r>
              <a:rPr lang="el-GR" dirty="0"/>
              <a:t>τη συγκέντρωση των ενζύμων που φθάνουν στο </a:t>
            </a:r>
            <a:r>
              <a:rPr lang="el-GR" dirty="0" smtClean="0"/>
              <a:t>μέρος </a:t>
            </a:r>
            <a:r>
              <a:rPr lang="el-GR" dirty="0"/>
              <a:t>της δράσης και αυτό εξαρτάται από την ευκολία που έχει το ένζυμο να φθάσει στο χώρο αυτό με την </a:t>
            </a:r>
            <a:r>
              <a:rPr lang="el-GR" dirty="0" smtClean="0"/>
              <a:t>εφαρμοζόμενη </a:t>
            </a:r>
            <a:r>
              <a:rPr lang="el-GR" dirty="0"/>
              <a:t>μέθοδο. </a:t>
            </a:r>
            <a:endParaRPr lang="el-GR" dirty="0" smtClean="0"/>
          </a:p>
          <a:p>
            <a:pPr lvl="1"/>
            <a:r>
              <a:rPr lang="el-GR" dirty="0" smtClean="0"/>
              <a:t>Από </a:t>
            </a:r>
            <a:r>
              <a:rPr lang="el-GR" dirty="0"/>
              <a:t>τη φύση των πρωτεϊνών που υφίστανται </a:t>
            </a:r>
            <a:r>
              <a:rPr lang="el-GR" dirty="0" smtClean="0"/>
              <a:t>πρωτεόλυση</a:t>
            </a:r>
            <a:r>
              <a:rPr lang="el-GR" dirty="0"/>
              <a:t>, π.χ. η κερατίνη είναι ανθεκτική, </a:t>
            </a:r>
            <a:endParaRPr lang="el-GR" dirty="0" smtClean="0"/>
          </a:p>
          <a:p>
            <a:pPr lvl="1"/>
            <a:r>
              <a:rPr lang="el-GR" dirty="0" smtClean="0"/>
              <a:t>Από </a:t>
            </a:r>
            <a:r>
              <a:rPr lang="el-GR" dirty="0"/>
              <a:t>την ποσότητα της πρωτεΐνης. Μπορεί η πρωτεΐνη να είναι ευαίσθητη στην υδρόλυση αλλά να υπάρχει σε πολύ μεγάλες ποσότητες ώστε να μην έχουμε πλήρη </a:t>
            </a:r>
            <a:r>
              <a:rPr lang="el-GR" dirty="0" smtClean="0"/>
              <a:t>αποικοδόμησή της.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Προσαρμοσμένο 1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111</TotalTime>
  <Words>1114</Words>
  <Application>Microsoft Office PowerPoint</Application>
  <PresentationFormat>Προβολή στην οθόνη (4:3)</PresentationFormat>
  <Paragraphs>154</Paragraphs>
  <Slides>16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TEMPLATE</vt:lpstr>
      <vt:lpstr>OC_template_10</vt:lpstr>
      <vt:lpstr>exo-opistho_simeiomata</vt:lpstr>
      <vt:lpstr>Ενζυμική Αποτρίχωση (Ε)</vt:lpstr>
      <vt:lpstr>Ένζυμα </vt:lpstr>
      <vt:lpstr>Σημαντικά πρωτεολυτικά ένζυμα</vt:lpstr>
      <vt:lpstr>Θρυψίνη </vt:lpstr>
      <vt:lpstr>Χυμοθρυψίνη</vt:lpstr>
      <vt:lpstr>Παπαΐνη</vt:lpstr>
      <vt:lpstr>Δράση ένζυμων 1/2</vt:lpstr>
      <vt:lpstr>Δράση ένζυμων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Ενζυμική Αποτρίχωση (Ε)</dc:title>
  <dc:creator>fkaram2</dc:creator>
  <cp:lastModifiedBy>fkaram2</cp:lastModifiedBy>
  <cp:revision>15</cp:revision>
  <dcterms:created xsi:type="dcterms:W3CDTF">2015-11-02T11:20:33Z</dcterms:created>
  <dcterms:modified xsi:type="dcterms:W3CDTF">2015-11-16T12:30:27Z</dcterms:modified>
</cp:coreProperties>
</file>