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31" r:id="rId1"/>
    <p:sldMasterId id="2147485042" r:id="rId2"/>
    <p:sldMasterId id="2147485053" r:id="rId3"/>
  </p:sldMasterIdLst>
  <p:notesMasterIdLst>
    <p:notesMasterId r:id="rId20"/>
  </p:notesMasterIdLst>
  <p:handoutMasterIdLst>
    <p:handoutMasterId r:id="rId21"/>
  </p:handoutMasterIdLst>
  <p:sldIdLst>
    <p:sldId id="527" r:id="rId4"/>
    <p:sldId id="543" r:id="rId5"/>
    <p:sldId id="552" r:id="rId6"/>
    <p:sldId id="545" r:id="rId7"/>
    <p:sldId id="546" r:id="rId8"/>
    <p:sldId id="547" r:id="rId9"/>
    <p:sldId id="548" r:id="rId10"/>
    <p:sldId id="553" r:id="rId11"/>
    <p:sldId id="550" r:id="rId12"/>
    <p:sldId id="551" r:id="rId13"/>
    <p:sldId id="528" r:id="rId14"/>
    <p:sldId id="529" r:id="rId15"/>
    <p:sldId id="530" r:id="rId16"/>
    <p:sldId id="531" r:id="rId17"/>
    <p:sldId id="532" r:id="rId18"/>
    <p:sldId id="533" r:id="rId19"/>
  </p:sldIdLst>
  <p:sldSz cx="9144000" cy="6858000" type="screen4x3"/>
  <p:notesSz cx="6797675" cy="9926638"/>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4516D"/>
    <a:srgbClr val="3896B3"/>
    <a:srgbClr val="F96A1B"/>
    <a:srgbClr val="39B4E1"/>
    <a:srgbClr val="548123"/>
    <a:srgbClr val="009900"/>
    <a:srgbClr val="33CCFF"/>
    <a:srgbClr val="266488"/>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660" autoAdjust="0"/>
  </p:normalViewPr>
  <p:slideViewPr>
    <p:cSldViewPr>
      <p:cViewPr>
        <p:scale>
          <a:sx n="100" d="100"/>
          <a:sy n="100" d="100"/>
        </p:scale>
        <p:origin x="-1860" y="-240"/>
      </p:cViewPr>
      <p:guideLst>
        <p:guide orient="horz" pos="2160"/>
        <p:guide pos="2880"/>
      </p:guideLst>
    </p:cSldViewPr>
  </p:slideViewPr>
  <p:outlineViewPr>
    <p:cViewPr>
      <p:scale>
        <a:sx n="33" d="100"/>
        <a:sy n="33" d="100"/>
      </p:scale>
      <p:origin x="0" y="1698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4020" y="-102"/>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236CC2-C4E2-426A-B99C-7240333B56B2}" type="doc">
      <dgm:prSet loTypeId="urn:microsoft.com/office/officeart/2005/8/layout/pyramid2" loCatId="list" qsTypeId="urn:microsoft.com/office/officeart/2005/8/quickstyle/simple1" qsCatId="simple" csTypeId="urn:microsoft.com/office/officeart/2005/8/colors/accent1_2" csCatId="accent1" phldr="1"/>
      <dgm:spPr/>
    </dgm:pt>
    <dgm:pt modelId="{9456614F-90B7-440E-935B-33B16CDABF13}">
      <dgm:prSet phldrT="[Text]"/>
      <dgm:spPr/>
      <dgm:t>
        <a:bodyPr/>
        <a:lstStyle/>
        <a:p>
          <a:r>
            <a:rPr lang="el-GR"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Τριτοβάθμια</a:t>
          </a:r>
          <a:endParaRPr lang="el-GR"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9FF22E08-3A30-43C8-9209-4C9F40393F63}" type="parTrans" cxnId="{4F20FFF6-579B-4D36-A810-611CF2B00A62}">
      <dgm:prSet/>
      <dgm:spPr/>
      <dgm:t>
        <a:bodyPr/>
        <a:lstStyle/>
        <a:p>
          <a:endParaRPr lang="el-GR"/>
        </a:p>
      </dgm:t>
    </dgm:pt>
    <dgm:pt modelId="{4E965808-9AF0-4C03-BFD5-F5ED9CBBD4AE}" type="sibTrans" cxnId="{4F20FFF6-579B-4D36-A810-611CF2B00A62}">
      <dgm:prSet/>
      <dgm:spPr/>
      <dgm:t>
        <a:bodyPr/>
        <a:lstStyle/>
        <a:p>
          <a:endParaRPr lang="el-GR"/>
        </a:p>
      </dgm:t>
    </dgm:pt>
    <dgm:pt modelId="{592F93DB-8943-4169-A9F1-24B07C86694C}">
      <dgm:prSet phldrT="[Text]"/>
      <dgm:spPr/>
      <dgm:t>
        <a:bodyPr/>
        <a:lstStyle/>
        <a:p>
          <a:r>
            <a:rPr lang="el-GR"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Δευτεροβάθμια</a:t>
          </a:r>
          <a:endParaRPr lang="el-GR"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E6D6F07E-451D-47D3-8B63-87FAAB02D545}" type="parTrans" cxnId="{99F37A56-67BA-4DC6-A9A6-4A773B0D2850}">
      <dgm:prSet/>
      <dgm:spPr/>
      <dgm:t>
        <a:bodyPr/>
        <a:lstStyle/>
        <a:p>
          <a:endParaRPr lang="el-GR"/>
        </a:p>
      </dgm:t>
    </dgm:pt>
    <dgm:pt modelId="{15B5135D-7F8D-447F-B8D6-2808A886C145}" type="sibTrans" cxnId="{99F37A56-67BA-4DC6-A9A6-4A773B0D2850}">
      <dgm:prSet/>
      <dgm:spPr/>
      <dgm:t>
        <a:bodyPr/>
        <a:lstStyle/>
        <a:p>
          <a:endParaRPr lang="el-GR"/>
        </a:p>
      </dgm:t>
    </dgm:pt>
    <dgm:pt modelId="{4D13A2BD-403B-4260-B612-72C054AFD95B}">
      <dgm:prSet phldrT="[Text]"/>
      <dgm:spPr/>
      <dgm:t>
        <a:bodyPr/>
        <a:lstStyle/>
        <a:p>
          <a:r>
            <a:rPr lang="el-GR"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Πρωτοβάθμια</a:t>
          </a:r>
          <a:endParaRPr lang="el-GR"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572E2904-FE54-4649-8CFD-E4AA4571D827}" type="parTrans" cxnId="{56D73AAA-03D9-4D65-AAFC-C269895F6598}">
      <dgm:prSet/>
      <dgm:spPr/>
      <dgm:t>
        <a:bodyPr/>
        <a:lstStyle/>
        <a:p>
          <a:endParaRPr lang="el-GR"/>
        </a:p>
      </dgm:t>
    </dgm:pt>
    <dgm:pt modelId="{F1D2FC48-59C1-463C-A5E5-5DFBD765BEEA}" type="sibTrans" cxnId="{56D73AAA-03D9-4D65-AAFC-C269895F6598}">
      <dgm:prSet/>
      <dgm:spPr/>
      <dgm:t>
        <a:bodyPr/>
        <a:lstStyle/>
        <a:p>
          <a:endParaRPr lang="el-GR"/>
        </a:p>
      </dgm:t>
    </dgm:pt>
    <dgm:pt modelId="{B364241D-0FF8-477C-9498-8B7790A20B0D}" type="pres">
      <dgm:prSet presAssocID="{CC236CC2-C4E2-426A-B99C-7240333B56B2}" presName="compositeShape" presStyleCnt="0">
        <dgm:presLayoutVars>
          <dgm:dir/>
          <dgm:resizeHandles/>
        </dgm:presLayoutVars>
      </dgm:prSet>
      <dgm:spPr/>
    </dgm:pt>
    <dgm:pt modelId="{B0386A11-ACF2-4D24-9A04-7F1D2FD77C16}" type="pres">
      <dgm:prSet presAssocID="{CC236CC2-C4E2-426A-B99C-7240333B56B2}" presName="pyramid" presStyleLbl="node1" presStyleIdx="0" presStyleCnt="1" custLinFactNeighborX="-10781">
        <dgm:style>
          <a:lnRef idx="0">
            <a:schemeClr val="accent5"/>
          </a:lnRef>
          <a:fillRef idx="3">
            <a:schemeClr val="accent5"/>
          </a:fillRef>
          <a:effectRef idx="3">
            <a:schemeClr val="accent5"/>
          </a:effectRef>
          <a:fontRef idx="minor">
            <a:schemeClr val="lt1"/>
          </a:fontRef>
        </dgm:style>
      </dgm:prSet>
      <dgm:spPr/>
    </dgm:pt>
    <dgm:pt modelId="{C9EA2210-3B84-411E-908F-A4E3CC620DC2}" type="pres">
      <dgm:prSet presAssocID="{CC236CC2-C4E2-426A-B99C-7240333B56B2}" presName="theList" presStyleCnt="0"/>
      <dgm:spPr/>
    </dgm:pt>
    <dgm:pt modelId="{379A747F-B92A-433C-B7D4-709AE6ACD2C0}" type="pres">
      <dgm:prSet presAssocID="{9456614F-90B7-440E-935B-33B16CDABF13}" presName="aNode" presStyleLbl="fgAcc1" presStyleIdx="0" presStyleCnt="3">
        <dgm:presLayoutVars>
          <dgm:bulletEnabled val="1"/>
        </dgm:presLayoutVars>
      </dgm:prSet>
      <dgm:spPr/>
      <dgm:t>
        <a:bodyPr/>
        <a:lstStyle/>
        <a:p>
          <a:endParaRPr lang="el-GR"/>
        </a:p>
      </dgm:t>
    </dgm:pt>
    <dgm:pt modelId="{CCC70891-73C1-4A99-969E-7201250A7087}" type="pres">
      <dgm:prSet presAssocID="{9456614F-90B7-440E-935B-33B16CDABF13}" presName="aSpace" presStyleCnt="0"/>
      <dgm:spPr/>
    </dgm:pt>
    <dgm:pt modelId="{FD06C737-F978-492C-88A6-99CC214DA17B}" type="pres">
      <dgm:prSet presAssocID="{592F93DB-8943-4169-A9F1-24B07C86694C}" presName="aNode" presStyleLbl="fgAcc1" presStyleIdx="1" presStyleCnt="3">
        <dgm:presLayoutVars>
          <dgm:bulletEnabled val="1"/>
        </dgm:presLayoutVars>
      </dgm:prSet>
      <dgm:spPr/>
      <dgm:t>
        <a:bodyPr/>
        <a:lstStyle/>
        <a:p>
          <a:endParaRPr lang="el-GR"/>
        </a:p>
      </dgm:t>
    </dgm:pt>
    <dgm:pt modelId="{CFCAE575-9A3B-4A03-B81D-3DD6950B9425}" type="pres">
      <dgm:prSet presAssocID="{592F93DB-8943-4169-A9F1-24B07C86694C}" presName="aSpace" presStyleCnt="0"/>
      <dgm:spPr/>
    </dgm:pt>
    <dgm:pt modelId="{CC6D7E46-74AF-4ED1-A46A-0D2EFDA7770E}" type="pres">
      <dgm:prSet presAssocID="{4D13A2BD-403B-4260-B612-72C054AFD95B}" presName="aNode" presStyleLbl="fgAcc1" presStyleIdx="2" presStyleCnt="3">
        <dgm:presLayoutVars>
          <dgm:bulletEnabled val="1"/>
        </dgm:presLayoutVars>
      </dgm:prSet>
      <dgm:spPr/>
      <dgm:t>
        <a:bodyPr/>
        <a:lstStyle/>
        <a:p>
          <a:endParaRPr lang="el-GR"/>
        </a:p>
      </dgm:t>
    </dgm:pt>
    <dgm:pt modelId="{FC035301-4A9F-4BBA-97E4-EB0E625CCDE4}" type="pres">
      <dgm:prSet presAssocID="{4D13A2BD-403B-4260-B612-72C054AFD95B}" presName="aSpace" presStyleCnt="0"/>
      <dgm:spPr/>
    </dgm:pt>
  </dgm:ptLst>
  <dgm:cxnLst>
    <dgm:cxn modelId="{4804ACDB-5D9F-4CCB-ACB9-2E185E1CE123}" type="presOf" srcId="{9456614F-90B7-440E-935B-33B16CDABF13}" destId="{379A747F-B92A-433C-B7D4-709AE6ACD2C0}" srcOrd="0" destOrd="0" presId="urn:microsoft.com/office/officeart/2005/8/layout/pyramid2"/>
    <dgm:cxn modelId="{123BD677-8EC1-47BA-BE47-0F37CAE6E895}" type="presOf" srcId="{4D13A2BD-403B-4260-B612-72C054AFD95B}" destId="{CC6D7E46-74AF-4ED1-A46A-0D2EFDA7770E}" srcOrd="0" destOrd="0" presId="urn:microsoft.com/office/officeart/2005/8/layout/pyramid2"/>
    <dgm:cxn modelId="{56D73AAA-03D9-4D65-AAFC-C269895F6598}" srcId="{CC236CC2-C4E2-426A-B99C-7240333B56B2}" destId="{4D13A2BD-403B-4260-B612-72C054AFD95B}" srcOrd="2" destOrd="0" parTransId="{572E2904-FE54-4649-8CFD-E4AA4571D827}" sibTransId="{F1D2FC48-59C1-463C-A5E5-5DFBD765BEEA}"/>
    <dgm:cxn modelId="{3077B097-17EE-4D23-B89D-0F6A422B37F8}" type="presOf" srcId="{592F93DB-8943-4169-A9F1-24B07C86694C}" destId="{FD06C737-F978-492C-88A6-99CC214DA17B}" srcOrd="0" destOrd="0" presId="urn:microsoft.com/office/officeart/2005/8/layout/pyramid2"/>
    <dgm:cxn modelId="{4F20FFF6-579B-4D36-A810-611CF2B00A62}" srcId="{CC236CC2-C4E2-426A-B99C-7240333B56B2}" destId="{9456614F-90B7-440E-935B-33B16CDABF13}" srcOrd="0" destOrd="0" parTransId="{9FF22E08-3A30-43C8-9209-4C9F40393F63}" sibTransId="{4E965808-9AF0-4C03-BFD5-F5ED9CBBD4AE}"/>
    <dgm:cxn modelId="{ED16CCF8-7F94-4771-A5E2-8D6C52035E0B}" type="presOf" srcId="{CC236CC2-C4E2-426A-B99C-7240333B56B2}" destId="{B364241D-0FF8-477C-9498-8B7790A20B0D}" srcOrd="0" destOrd="0" presId="urn:microsoft.com/office/officeart/2005/8/layout/pyramid2"/>
    <dgm:cxn modelId="{99F37A56-67BA-4DC6-A9A6-4A773B0D2850}" srcId="{CC236CC2-C4E2-426A-B99C-7240333B56B2}" destId="{592F93DB-8943-4169-A9F1-24B07C86694C}" srcOrd="1" destOrd="0" parTransId="{E6D6F07E-451D-47D3-8B63-87FAAB02D545}" sibTransId="{15B5135D-7F8D-447F-B8D6-2808A886C145}"/>
    <dgm:cxn modelId="{ADF34CFB-0C2B-4A92-9543-697C4B20ED7D}" type="presParOf" srcId="{B364241D-0FF8-477C-9498-8B7790A20B0D}" destId="{B0386A11-ACF2-4D24-9A04-7F1D2FD77C16}" srcOrd="0" destOrd="0" presId="urn:microsoft.com/office/officeart/2005/8/layout/pyramid2"/>
    <dgm:cxn modelId="{EA63C718-9954-4A5E-989D-0CE87836BD84}" type="presParOf" srcId="{B364241D-0FF8-477C-9498-8B7790A20B0D}" destId="{C9EA2210-3B84-411E-908F-A4E3CC620DC2}" srcOrd="1" destOrd="0" presId="urn:microsoft.com/office/officeart/2005/8/layout/pyramid2"/>
    <dgm:cxn modelId="{A8F57FCF-DA08-4D4C-BF3F-968F7D01EAFD}" type="presParOf" srcId="{C9EA2210-3B84-411E-908F-A4E3CC620DC2}" destId="{379A747F-B92A-433C-B7D4-709AE6ACD2C0}" srcOrd="0" destOrd="0" presId="urn:microsoft.com/office/officeart/2005/8/layout/pyramid2"/>
    <dgm:cxn modelId="{9B50BAE3-5B76-4286-8837-62BF985F735E}" type="presParOf" srcId="{C9EA2210-3B84-411E-908F-A4E3CC620DC2}" destId="{CCC70891-73C1-4A99-969E-7201250A7087}" srcOrd="1" destOrd="0" presId="urn:microsoft.com/office/officeart/2005/8/layout/pyramid2"/>
    <dgm:cxn modelId="{D96BDD7D-EF59-4EC6-836B-9A99C52D3B8F}" type="presParOf" srcId="{C9EA2210-3B84-411E-908F-A4E3CC620DC2}" destId="{FD06C737-F978-492C-88A6-99CC214DA17B}" srcOrd="2" destOrd="0" presId="urn:microsoft.com/office/officeart/2005/8/layout/pyramid2"/>
    <dgm:cxn modelId="{188F1551-38A5-4CAB-9F9C-C120EB2F40B5}" type="presParOf" srcId="{C9EA2210-3B84-411E-908F-A4E3CC620DC2}" destId="{CFCAE575-9A3B-4A03-B81D-3DD6950B9425}" srcOrd="3" destOrd="0" presId="urn:microsoft.com/office/officeart/2005/8/layout/pyramid2"/>
    <dgm:cxn modelId="{907A4CEE-3D77-4D01-AA90-71FF29034255}" type="presParOf" srcId="{C9EA2210-3B84-411E-908F-A4E3CC620DC2}" destId="{CC6D7E46-74AF-4ED1-A46A-0D2EFDA7770E}" srcOrd="4" destOrd="0" presId="urn:microsoft.com/office/officeart/2005/8/layout/pyramid2"/>
    <dgm:cxn modelId="{7364B24B-C5D8-487E-BFDB-589F9272954F}" type="presParOf" srcId="{C9EA2210-3B84-411E-908F-A4E3CC620DC2}" destId="{FC035301-4A9F-4BBA-97E4-EB0E625CCDE4}"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386A11-ACF2-4D24-9A04-7F1D2FD77C16}">
      <dsp:nvSpPr>
        <dsp:cNvPr id="0" name=""/>
        <dsp:cNvSpPr/>
      </dsp:nvSpPr>
      <dsp:spPr>
        <a:xfrm>
          <a:off x="0" y="0"/>
          <a:ext cx="2385391" cy="2743200"/>
        </a:xfrm>
        <a:prstGeom prst="triangl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sp>
    <dsp:sp modelId="{379A747F-B92A-433C-B7D4-709AE6ACD2C0}">
      <dsp:nvSpPr>
        <dsp:cNvPr id="0" name=""/>
        <dsp:cNvSpPr/>
      </dsp:nvSpPr>
      <dsp:spPr>
        <a:xfrm>
          <a:off x="1192695" y="275793"/>
          <a:ext cx="1550504" cy="64936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Τριτοβάθμια</a:t>
          </a:r>
          <a:endParaRPr lang="el-GR" sz="16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a:off x="1224394" y="307492"/>
        <a:ext cx="1487106" cy="585968"/>
      </dsp:txXfrm>
    </dsp:sp>
    <dsp:sp modelId="{FD06C737-F978-492C-88A6-99CC214DA17B}">
      <dsp:nvSpPr>
        <dsp:cNvPr id="0" name=""/>
        <dsp:cNvSpPr/>
      </dsp:nvSpPr>
      <dsp:spPr>
        <a:xfrm>
          <a:off x="1192695" y="1006331"/>
          <a:ext cx="1550504" cy="64936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Δευτεροβάθμια</a:t>
          </a:r>
          <a:endParaRPr lang="el-GR" sz="16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a:off x="1224394" y="1038030"/>
        <a:ext cx="1487106" cy="585968"/>
      </dsp:txXfrm>
    </dsp:sp>
    <dsp:sp modelId="{CC6D7E46-74AF-4ED1-A46A-0D2EFDA7770E}">
      <dsp:nvSpPr>
        <dsp:cNvPr id="0" name=""/>
        <dsp:cNvSpPr/>
      </dsp:nvSpPr>
      <dsp:spPr>
        <a:xfrm>
          <a:off x="1192695" y="1736868"/>
          <a:ext cx="1550504" cy="64936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Πρωτοβάθμια</a:t>
          </a:r>
          <a:endParaRPr lang="el-GR" sz="16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a:off x="1224394" y="1768567"/>
        <a:ext cx="1487106" cy="58596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5964" cy="497004"/>
          </a:xfrm>
          <a:prstGeom prst="rect">
            <a:avLst/>
          </a:prstGeom>
        </p:spPr>
        <p:txBody>
          <a:bodyPr vert="horz" lIns="94064" tIns="47032" rIns="94064" bIns="47032" rtlCol="0"/>
          <a:lstStyle>
            <a:lvl1pPr algn="l">
              <a:defRPr sz="1200">
                <a:cs typeface="+mn-cs"/>
              </a:defRPr>
            </a:lvl1pPr>
          </a:lstStyle>
          <a:p>
            <a:pPr>
              <a:defRPr/>
            </a:pPr>
            <a:endParaRPr lang="en-US" dirty="0"/>
          </a:p>
        </p:txBody>
      </p:sp>
      <p:sp>
        <p:nvSpPr>
          <p:cNvPr id="3" name="2 - Θέση ημερομηνίας"/>
          <p:cNvSpPr>
            <a:spLocks noGrp="1"/>
          </p:cNvSpPr>
          <p:nvPr>
            <p:ph type="dt" sz="quarter" idx="1"/>
          </p:nvPr>
        </p:nvSpPr>
        <p:spPr>
          <a:xfrm>
            <a:off x="3850187" y="0"/>
            <a:ext cx="2945964" cy="497004"/>
          </a:xfrm>
          <a:prstGeom prst="rect">
            <a:avLst/>
          </a:prstGeom>
        </p:spPr>
        <p:txBody>
          <a:bodyPr vert="horz" lIns="94064" tIns="47032" rIns="94064" bIns="47032" rtlCol="0"/>
          <a:lstStyle>
            <a:lvl1pPr algn="r">
              <a:defRPr sz="1200">
                <a:cs typeface="+mn-cs"/>
              </a:defRPr>
            </a:lvl1pPr>
          </a:lstStyle>
          <a:p>
            <a:pPr>
              <a:defRPr/>
            </a:pPr>
            <a:fld id="{1F9F1A03-017D-4469-B4DD-AACBA1E57871}" type="datetimeFigureOut">
              <a:rPr lang="en-US"/>
              <a:pPr>
                <a:defRPr/>
              </a:pPr>
              <a:t>7/13/2015</a:t>
            </a:fld>
            <a:endParaRPr lang="en-US" dirty="0"/>
          </a:p>
        </p:txBody>
      </p:sp>
      <p:sp>
        <p:nvSpPr>
          <p:cNvPr id="4" name="3 - Θέση υποσέλιδου"/>
          <p:cNvSpPr>
            <a:spLocks noGrp="1"/>
          </p:cNvSpPr>
          <p:nvPr>
            <p:ph type="ftr" sz="quarter" idx="2"/>
          </p:nvPr>
        </p:nvSpPr>
        <p:spPr>
          <a:xfrm>
            <a:off x="0" y="9427956"/>
            <a:ext cx="2945964" cy="497004"/>
          </a:xfrm>
          <a:prstGeom prst="rect">
            <a:avLst/>
          </a:prstGeom>
        </p:spPr>
        <p:txBody>
          <a:bodyPr vert="horz" lIns="94064" tIns="47032" rIns="94064" bIns="47032" rtlCol="0" anchor="b"/>
          <a:lstStyle>
            <a:lvl1pPr algn="l">
              <a:defRPr sz="1200">
                <a:cs typeface="+mn-cs"/>
              </a:defRPr>
            </a:lvl1pPr>
          </a:lstStyle>
          <a:p>
            <a:pPr>
              <a:defRPr/>
            </a:pPr>
            <a:endParaRPr lang="en-US" dirty="0"/>
          </a:p>
        </p:txBody>
      </p:sp>
      <p:sp>
        <p:nvSpPr>
          <p:cNvPr id="5" name="4 - Θέση αριθμού διαφάνειας"/>
          <p:cNvSpPr>
            <a:spLocks noGrp="1"/>
          </p:cNvSpPr>
          <p:nvPr>
            <p:ph type="sldNum" sz="quarter" idx="3"/>
          </p:nvPr>
        </p:nvSpPr>
        <p:spPr>
          <a:xfrm>
            <a:off x="3850187" y="9427956"/>
            <a:ext cx="2945964" cy="497004"/>
          </a:xfrm>
          <a:prstGeom prst="rect">
            <a:avLst/>
          </a:prstGeom>
        </p:spPr>
        <p:txBody>
          <a:bodyPr vert="horz" lIns="94064" tIns="47032" rIns="94064" bIns="47032" rtlCol="0" anchor="b"/>
          <a:lstStyle>
            <a:lvl1pPr algn="r">
              <a:defRPr sz="1200">
                <a:cs typeface="+mn-cs"/>
              </a:defRPr>
            </a:lvl1pPr>
          </a:lstStyle>
          <a:p>
            <a:pPr>
              <a:defRPr/>
            </a:pPr>
            <a:fld id="{D85A974E-8913-4FEF-8CDF-215B94B704EF}" type="slidenum">
              <a:rPr lang="en-US"/>
              <a:pPr>
                <a:defRPr/>
              </a:pPr>
              <a:t>‹#›</a:t>
            </a:fld>
            <a:endParaRPr lang="en-US" dirty="0"/>
          </a:p>
        </p:txBody>
      </p:sp>
    </p:spTree>
    <p:extLst>
      <p:ext uri="{BB962C8B-B14F-4D97-AF65-F5344CB8AC3E}">
        <p14:creationId xmlns:p14="http://schemas.microsoft.com/office/powerpoint/2010/main" val="3950875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64" cy="497004"/>
          </a:xfrm>
          <a:prstGeom prst="rect">
            <a:avLst/>
          </a:prstGeom>
        </p:spPr>
        <p:txBody>
          <a:bodyPr vert="horz" lIns="91440" tIns="45720" rIns="91440" bIns="45720" rtlCol="0"/>
          <a:lstStyle>
            <a:lvl1pPr algn="l">
              <a:defRPr sz="1200">
                <a:cs typeface="+mn-cs"/>
              </a:defRPr>
            </a:lvl1pPr>
          </a:lstStyle>
          <a:p>
            <a:pPr>
              <a:defRPr/>
            </a:pPr>
            <a:endParaRPr lang="en-GB" dirty="0"/>
          </a:p>
        </p:txBody>
      </p:sp>
      <p:sp>
        <p:nvSpPr>
          <p:cNvPr id="3" name="Date Placeholder 2"/>
          <p:cNvSpPr>
            <a:spLocks noGrp="1"/>
          </p:cNvSpPr>
          <p:nvPr>
            <p:ph type="dt" idx="1"/>
          </p:nvPr>
        </p:nvSpPr>
        <p:spPr>
          <a:xfrm>
            <a:off x="3850187" y="0"/>
            <a:ext cx="2945964" cy="497004"/>
          </a:xfrm>
          <a:prstGeom prst="rect">
            <a:avLst/>
          </a:prstGeom>
        </p:spPr>
        <p:txBody>
          <a:bodyPr vert="horz" lIns="91440" tIns="45720" rIns="91440" bIns="45720" rtlCol="0"/>
          <a:lstStyle>
            <a:lvl1pPr algn="r">
              <a:defRPr sz="1200">
                <a:cs typeface="+mn-cs"/>
              </a:defRPr>
            </a:lvl1pPr>
          </a:lstStyle>
          <a:p>
            <a:pPr>
              <a:defRPr/>
            </a:pPr>
            <a:fld id="{FA9CECA6-9824-466E-BDAC-AE9260BDF5F4}" type="datetimeFigureOut">
              <a:rPr lang="en-GB"/>
              <a:pPr>
                <a:defRPr/>
              </a:pPr>
              <a:t>13/07/2015</a:t>
            </a:fld>
            <a:endParaRPr lang="en-GB" dirty="0"/>
          </a:p>
        </p:txBody>
      </p:sp>
      <p:sp>
        <p:nvSpPr>
          <p:cNvPr id="4" name="Slide Image Placeholder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Notes Placeholder 4"/>
          <p:cNvSpPr>
            <a:spLocks noGrp="1"/>
          </p:cNvSpPr>
          <p:nvPr>
            <p:ph type="body" sz="quarter" idx="3"/>
          </p:nvPr>
        </p:nvSpPr>
        <p:spPr>
          <a:xfrm>
            <a:off x="680073" y="4714817"/>
            <a:ext cx="5437530" cy="446799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7956"/>
            <a:ext cx="2945964" cy="497004"/>
          </a:xfrm>
          <a:prstGeom prst="rect">
            <a:avLst/>
          </a:prstGeom>
        </p:spPr>
        <p:txBody>
          <a:bodyPr vert="horz" lIns="91440" tIns="45720" rIns="91440" bIns="45720" rtlCol="0" anchor="b"/>
          <a:lstStyle>
            <a:lvl1pPr algn="l">
              <a:defRPr sz="1200">
                <a:cs typeface="+mn-cs"/>
              </a:defRPr>
            </a:lvl1pPr>
          </a:lstStyle>
          <a:p>
            <a:pPr>
              <a:defRPr/>
            </a:pPr>
            <a:endParaRPr lang="en-GB" dirty="0"/>
          </a:p>
        </p:txBody>
      </p:sp>
      <p:sp>
        <p:nvSpPr>
          <p:cNvPr id="7" name="Slide Number Placeholder 6"/>
          <p:cNvSpPr>
            <a:spLocks noGrp="1"/>
          </p:cNvSpPr>
          <p:nvPr>
            <p:ph type="sldNum" sz="quarter" idx="5"/>
          </p:nvPr>
        </p:nvSpPr>
        <p:spPr>
          <a:xfrm>
            <a:off x="3850187" y="9427956"/>
            <a:ext cx="2945964" cy="497004"/>
          </a:xfrm>
          <a:prstGeom prst="rect">
            <a:avLst/>
          </a:prstGeom>
        </p:spPr>
        <p:txBody>
          <a:bodyPr vert="horz" lIns="91440" tIns="45720" rIns="91440" bIns="45720" rtlCol="0" anchor="b"/>
          <a:lstStyle>
            <a:lvl1pPr algn="r">
              <a:defRPr sz="1200">
                <a:cs typeface="+mn-cs"/>
              </a:defRPr>
            </a:lvl1pPr>
          </a:lstStyle>
          <a:p>
            <a:pPr>
              <a:defRPr/>
            </a:pPr>
            <a:fld id="{05CA0E17-D458-4748-8B36-4ACBDB4364FF}" type="slidenum">
              <a:rPr lang="en-GB"/>
              <a:pPr>
                <a:defRPr/>
              </a:pPr>
              <a:t>‹#›</a:t>
            </a:fld>
            <a:endParaRPr lang="en-GB" dirty="0"/>
          </a:p>
        </p:txBody>
      </p:sp>
    </p:spTree>
    <p:extLst>
      <p:ext uri="{BB962C8B-B14F-4D97-AF65-F5344CB8AC3E}">
        <p14:creationId xmlns:p14="http://schemas.microsoft.com/office/powerpoint/2010/main" val="1265422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9171" indent="-179171">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a:t>
            </a:fld>
            <a:endParaRPr lang="el-GR" dirty="0">
              <a:solidFill>
                <a:prstClr val="black"/>
              </a:solidFill>
            </a:endParaRP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11</a:t>
            </a:fld>
            <a:endParaRPr lang="el-GR" dirty="0">
              <a:solidFill>
                <a:prstClr val="black"/>
              </a:solidFill>
            </a:endParaRP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12</a:t>
            </a:fld>
            <a:endParaRPr lang="el-GR" dirty="0">
              <a:solidFill>
                <a:prstClr val="black"/>
              </a:solidFill>
            </a:endParaRP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13</a:t>
            </a:fld>
            <a:endParaRPr lang="el-GR" dirty="0">
              <a:solidFill>
                <a:prstClr val="black"/>
              </a:solidFill>
            </a:endParaRP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14</a:t>
            </a:fld>
            <a:endParaRPr lang="el-GR" dirty="0">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16</a:t>
            </a:fld>
            <a:endParaRPr lang="el-GR" dirty="0">
              <a:solidFill>
                <a:prstClr val="black"/>
              </a:solidFill>
            </a:endParaRP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cap="none" baseline="0"/>
            </a:lvl1pPr>
          </a:lstStyle>
          <a:p>
            <a:r>
              <a:rPr lang="en-US" dirty="0"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032880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189081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600042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53540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337259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730031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86282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13461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dirty="0"/>
          </a:p>
        </p:txBody>
      </p:sp>
      <p:sp>
        <p:nvSpPr>
          <p:cNvPr id="3" name="Footer Placeholder 2"/>
          <p:cNvSpPr>
            <a:spLocks noGrp="1"/>
          </p:cNvSpPr>
          <p:nvPr>
            <p:ph type="ftr" sz="quarter" idx="11"/>
          </p:nvPr>
        </p:nvSpPr>
        <p:spPr/>
        <p:txBody>
          <a:bodyPr/>
          <a:lstStyle/>
          <a:p>
            <a:pPr>
              <a:defRPr/>
            </a:pPr>
            <a:endParaRPr lang="el-GR" dirty="0"/>
          </a:p>
        </p:txBody>
      </p:sp>
      <p:sp>
        <p:nvSpPr>
          <p:cNvPr id="4" name="Slide Number Placeholder 3"/>
          <p:cNvSpPr>
            <a:spLocks noGrp="1"/>
          </p:cNvSpPr>
          <p:nvPr>
            <p:ph type="sldNum" sz="quarter" idx="12"/>
          </p:nvPr>
        </p:nvSpPr>
        <p:spPr/>
        <p:txBody>
          <a:bodyPr/>
          <a:lstStyle/>
          <a:p>
            <a:pPr>
              <a:defRPr/>
            </a:pPr>
            <a:fld id="{780AA96B-A9E6-48D7-ADF6-7C49F0802894}"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090128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5800" y="76200"/>
            <a:ext cx="7658100" cy="838200"/>
          </a:xfrm>
        </p:spPr>
        <p:txBody>
          <a:bodyPr/>
          <a:lstStyle>
            <a:lvl1pPr algn="ctr">
              <a:defRPr sz="3600" b="1" cap="none" baseline="0">
                <a:solidFill>
                  <a:srgbClr val="800000"/>
                </a:solidFill>
                <a:latin typeface="Calibri" panose="020F0502020204030204" pitchFamily="34" charset="0"/>
              </a:defRPr>
            </a:lvl1pPr>
          </a:lstStyle>
          <a:p>
            <a:r>
              <a:rPr kumimoji="0" lang="el-GR" sz="4000" b="1" i="0" u="none" strike="noStrike" kern="1200" cap="none" spc="0" normalizeH="0" baseline="0" noProof="0" dirty="0" smtClean="0">
                <a:ln>
                  <a:noFill/>
                </a:ln>
                <a:solidFill>
                  <a:prstClr val="black"/>
                </a:solidFill>
                <a:effectLst/>
                <a:uLnTx/>
                <a:uFillTx/>
                <a:latin typeface="Calibri"/>
                <a:ea typeface="+mj-ea"/>
                <a:cs typeface="+mj-cs"/>
              </a:rPr>
              <a:t>Στυλ κύριου τίτλου </a:t>
            </a:r>
            <a:endParaRPr lang="en-US" dirty="0"/>
          </a:p>
        </p:txBody>
      </p:sp>
      <p:sp>
        <p:nvSpPr>
          <p:cNvPr id="3" name="Content Placeholder 2"/>
          <p:cNvSpPr>
            <a:spLocks noGrp="1"/>
          </p:cNvSpPr>
          <p:nvPr>
            <p:ph idx="1"/>
          </p:nvPr>
        </p:nvSpPr>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3200" b="0">
                <a:latin typeface="Calibri" panose="020F0502020204030204" pitchFamily="34" charset="0"/>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a:lvl5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3200" b="0" i="0" u="none" strike="noStrike" kern="1200" cap="none" spc="0" normalizeH="0" baseline="0" noProof="0" dirty="0" smtClean="0">
                <a:ln>
                  <a:noFill/>
                </a:ln>
                <a:solidFill>
                  <a:prstClr val="black"/>
                </a:solidFill>
                <a:effectLst/>
                <a:uLnTx/>
                <a:uFillTx/>
                <a:latin typeface="Calibri"/>
                <a:ea typeface="+mn-ea"/>
                <a:cs typeface="+mn-cs"/>
              </a:rPr>
              <a:t>Στυλ υποδείγματος κειμένου</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800" b="0" i="0" u="none" strike="noStrike" kern="1200" cap="none" spc="0" normalizeH="0" baseline="0" noProof="0" dirty="0" smtClean="0">
                <a:ln>
                  <a:noFill/>
                </a:ln>
                <a:solidFill>
                  <a:prstClr val="black"/>
                </a:solidFill>
                <a:effectLst/>
                <a:uLnTx/>
                <a:uFillTx/>
                <a:latin typeface="Calibri"/>
                <a:ea typeface="+mn-ea"/>
                <a:cs typeface="+mn-cs"/>
              </a:rPr>
              <a:t>Δεύτερου επιπέδου</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400" b="0" i="0" u="none" strike="noStrike" kern="1200" cap="none" spc="0" normalizeH="0" baseline="0" noProof="0" dirty="0" smtClean="0">
                <a:ln>
                  <a:noFill/>
                </a:ln>
                <a:solidFill>
                  <a:prstClr val="black"/>
                </a:solidFill>
                <a:effectLst/>
                <a:uLnTx/>
                <a:uFillTx/>
                <a:latin typeface="Calibri"/>
                <a:ea typeface="+mn-ea"/>
                <a:cs typeface="+mn-cs"/>
              </a:rPr>
              <a:t>Τρίτου επιπέδου</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Τέταρτου επιπέδου</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Πέμπτου επιπέδου</a:t>
            </a:r>
            <a:endParaRPr kumimoji="0" lang="el-GR"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687741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095938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477422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210452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327673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4133356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395875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908332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786674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none"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dirty="0"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
        <p:nvSpPr>
          <p:cNvPr id="8" name="Title 7"/>
          <p:cNvSpPr>
            <a:spLocks noGrp="1"/>
          </p:cNvSpPr>
          <p:nvPr>
            <p:ph type="title"/>
          </p:nvPr>
        </p:nvSpPr>
        <p:spPr/>
        <p:txBody>
          <a:bodyPr/>
          <a:lstStyle>
            <a:lvl1pPr>
              <a:defRPr cap="none" baseline="0"/>
            </a:lvl1pPr>
          </a:lstStyle>
          <a:p>
            <a:r>
              <a:rPr lang="en-US" dirty="0"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E81E4D6A-9385-44B6-9DB1-288DC12A1966}" type="slidenum">
              <a:rPr lang="el-GR" smtClean="0"/>
              <a:pPr>
                <a:defRPr/>
              </a:pPr>
              <a:t>‹#›</a:t>
            </a:fld>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37003272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141772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dirty="0">
              <a:solidFill>
                <a:prstClr val="black"/>
              </a:solidFill>
            </a:endParaRPr>
          </a:p>
        </p:txBody>
      </p:sp>
    </p:spTree>
    <p:extLst>
      <p:ext uri="{BB962C8B-B14F-4D97-AF65-F5344CB8AC3E}">
        <p14:creationId xmlns:p14="http://schemas.microsoft.com/office/powerpoint/2010/main" val="2647223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theme" Target="../theme/theme3.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kumimoji="0" lang="el-GR" sz="4000" b="1" i="0" u="none" strike="noStrike" kern="1200" cap="none" spc="0" normalizeH="0" baseline="0" noProof="0" dirty="0" smtClean="0">
                <a:ln>
                  <a:noFill/>
                </a:ln>
                <a:solidFill>
                  <a:prstClr val="black"/>
                </a:solidFill>
                <a:effectLst/>
                <a:uLnTx/>
                <a:uFillTx/>
                <a:latin typeface="Calibri"/>
                <a:ea typeface="+mj-ea"/>
                <a:cs typeface="+mj-cs"/>
              </a:rPr>
              <a:t>Στυλ κύριου τίτλου </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3200" b="0" i="0" u="none" strike="noStrike" kern="1200" cap="none" spc="0" normalizeH="0" baseline="0" noProof="0" dirty="0" smtClean="0">
                <a:ln>
                  <a:noFill/>
                </a:ln>
                <a:solidFill>
                  <a:prstClr val="black"/>
                </a:solidFill>
                <a:effectLst/>
                <a:uLnTx/>
                <a:uFillTx/>
                <a:latin typeface="Calibri"/>
                <a:ea typeface="+mn-ea"/>
                <a:cs typeface="+mn-cs"/>
              </a:rPr>
              <a:t>Στυλ υποδείγματος κειμένου</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800" b="0" i="0" u="none" strike="noStrike" kern="1200" cap="none" spc="0" normalizeH="0" baseline="0" noProof="0" dirty="0" smtClean="0">
                <a:ln>
                  <a:noFill/>
                </a:ln>
                <a:solidFill>
                  <a:prstClr val="black"/>
                </a:solidFill>
                <a:effectLst/>
                <a:uLnTx/>
                <a:uFillTx/>
                <a:latin typeface="Calibri"/>
                <a:ea typeface="+mn-ea"/>
                <a:cs typeface="+mn-cs"/>
              </a:rPr>
              <a:t>Δεύτερου επιπέδου</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400" b="0" i="0" u="none" strike="noStrike" kern="1200" cap="none" spc="0" normalizeH="0" baseline="0" noProof="0" dirty="0" smtClean="0">
                <a:ln>
                  <a:noFill/>
                </a:ln>
                <a:solidFill>
                  <a:prstClr val="black"/>
                </a:solidFill>
                <a:effectLst/>
                <a:uLnTx/>
                <a:uFillTx/>
                <a:latin typeface="Calibri"/>
                <a:ea typeface="+mn-ea"/>
                <a:cs typeface="+mn-cs"/>
              </a:rPr>
              <a:t>Τρίτου επιπέδου</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Τέταρτου επιπέδου</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2000" b="0" i="0" u="none" strike="noStrike" kern="1200" cap="none" spc="0" normalizeH="0" baseline="0" noProof="0" dirty="0" smtClean="0">
                <a:ln>
                  <a:noFill/>
                </a:ln>
                <a:solidFill>
                  <a:prstClr val="black"/>
                </a:solidFill>
                <a:effectLst/>
                <a:uLnTx/>
                <a:uFillTx/>
                <a:latin typeface="Calibri"/>
                <a:ea typeface="+mn-ea"/>
                <a:cs typeface="+mn-cs"/>
              </a:rPr>
              <a:t>Πέμπτου επιπέδου</a:t>
            </a:r>
            <a:endParaRPr kumimoji="0" lang="el-GR"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endParaRPr lang="el-GR"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el-GR"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F0E6395C-60A2-494F-AA10-AEBFFB47AEC1}" type="slidenum">
              <a:rPr lang="el-GR" smtClean="0"/>
              <a:pPr>
                <a:defRPr/>
              </a:pPr>
              <a:t>‹#›</a:t>
            </a:fld>
            <a:endParaRPr lang="el-GR" dirty="0"/>
          </a:p>
        </p:txBody>
      </p:sp>
    </p:spTree>
  </p:cSld>
  <p:clrMap bg1="lt1" tx1="dk1" bg2="lt2" tx2="dk2" accent1="accent1" accent2="accent2" accent3="accent3" accent4="accent4" accent5="accent5" accent6="accent6" hlink="hlink" folHlink="folHlink"/>
  <p:sldLayoutIdLst>
    <p:sldLayoutId id="2147485032" r:id="rId1"/>
    <p:sldLayoutId id="2147485033" r:id="rId2"/>
    <p:sldLayoutId id="2147485034" r:id="rId3"/>
    <p:sldLayoutId id="2147485035" r:id="rId4"/>
    <p:sldLayoutId id="2147485036" r:id="rId5"/>
    <p:sldLayoutId id="2147485041" r:id="rId6"/>
    <p:sldLayoutId id="2147485067" r:id="rId7"/>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ctr" defTabSz="914400" rtl="0" eaLnBrk="1" latinLnBrk="0" hangingPunct="1">
        <a:spcBef>
          <a:spcPct val="0"/>
        </a:spcBef>
        <a:buNone/>
        <a:defRPr sz="3600" kern="1200" cap="all" baseline="0">
          <a:solidFill>
            <a:srgbClr val="C00000"/>
          </a:solidFill>
          <a:latin typeface="Calibri" panose="020F0502020204030204" pitchFamily="34" charset="0"/>
          <a:ea typeface="+mj-ea"/>
          <a:cs typeface="+mj-cs"/>
        </a:defRPr>
      </a:lvl1pPr>
    </p:titleStyle>
    <p:body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1600" b="1" kern="1200">
          <a:solidFill>
            <a:schemeClr val="tx1"/>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cs typeface="+mn-cs"/>
              </a:rPr>
              <a:pPr>
                <a:defRPr/>
              </a:pPr>
              <a:t>‹#›</a:t>
            </a:fld>
            <a:endParaRPr lang="el-GR" dirty="0">
              <a:solidFill>
                <a:prstClr val="black"/>
              </a:solidFill>
              <a:cs typeface="+mn-cs"/>
            </a:endParaRPr>
          </a:p>
        </p:txBody>
      </p:sp>
    </p:spTree>
    <p:extLst>
      <p:ext uri="{BB962C8B-B14F-4D97-AF65-F5344CB8AC3E}">
        <p14:creationId xmlns:p14="http://schemas.microsoft.com/office/powerpoint/2010/main" val="3721214347"/>
      </p:ext>
    </p:extLst>
  </p:cSld>
  <p:clrMap bg1="lt1" tx1="dk1" bg2="lt2" tx2="dk2" accent1="accent1" accent2="accent2" accent3="accent3" accent4="accent4" accent5="accent5" accent6="accent6" hlink="hlink" folHlink="folHlink"/>
  <p:sldLayoutIdLst>
    <p:sldLayoutId id="2147485043" r:id="rId1"/>
    <p:sldLayoutId id="2147485044" r:id="rId2"/>
    <p:sldLayoutId id="2147485045" r:id="rId3"/>
    <p:sldLayoutId id="2147485046" r:id="rId4"/>
    <p:sldLayoutId id="2147485047" r:id="rId5"/>
    <p:sldLayoutId id="2147485048" r:id="rId6"/>
    <p:sldLayoutId id="2147485049" r:id="rId7"/>
    <p:sldLayoutId id="2147485050" r:id="rId8"/>
    <p:sldLayoutId id="2147485051" r:id="rId9"/>
    <p:sldLayoutId id="2147485052" r:id="rId10"/>
    <p:sldLayoutId id="2147485066"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cs typeface="+mn-cs"/>
              </a:rPr>
              <a:pPr>
                <a:defRPr/>
              </a:pPr>
              <a:t>‹#›</a:t>
            </a:fld>
            <a:endParaRPr lang="el-GR" dirty="0">
              <a:solidFill>
                <a:prstClr val="black"/>
              </a:solidFill>
              <a:cs typeface="+mn-cs"/>
            </a:endParaRPr>
          </a:p>
        </p:txBody>
      </p:sp>
    </p:spTree>
    <p:extLst>
      <p:ext uri="{BB962C8B-B14F-4D97-AF65-F5344CB8AC3E}">
        <p14:creationId xmlns:p14="http://schemas.microsoft.com/office/powerpoint/2010/main" val="1858316973"/>
      </p:ext>
    </p:extLst>
  </p:cSld>
  <p:clrMap bg1="lt1" tx1="dk1" bg2="lt2" tx2="dk2" accent1="accent1" accent2="accent2" accent3="accent3" accent4="accent4" accent5="accent5" accent6="accent6" hlink="hlink" folHlink="folHlink"/>
  <p:sldLayoutIdLst>
    <p:sldLayoutId id="2147485054" r:id="rId1"/>
    <p:sldLayoutId id="2147485055" r:id="rId2"/>
    <p:sldLayoutId id="2147485056" r:id="rId3"/>
    <p:sldLayoutId id="2147485057" r:id="rId4"/>
    <p:sldLayoutId id="2147485058" r:id="rId5"/>
    <p:sldLayoutId id="2147485059" r:id="rId6"/>
    <p:sldLayoutId id="2147485060" r:id="rId7"/>
    <p:sldLayoutId id="2147485061" r:id="rId8"/>
    <p:sldLayoutId id="2147485062" r:id="rId9"/>
    <p:sldLayoutId id="2147485063"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0.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Ανάλυση Συστημάτων Μακροχρόνιας Φροντίδας (Θ)</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Autofit/>
          </a:bodyPr>
          <a:lstStyle/>
          <a:p>
            <a:pPr>
              <a:buClr>
                <a:srgbClr val="800000"/>
              </a:buClr>
            </a:pPr>
            <a:r>
              <a:rPr lang="el-GR" sz="2000" b="1" dirty="0" smtClean="0"/>
              <a:t>Ενότητα </a:t>
            </a:r>
            <a:r>
              <a:rPr lang="el-GR" sz="2000" b="1" dirty="0"/>
              <a:t>3</a:t>
            </a:r>
            <a:r>
              <a:rPr lang="el-GR" sz="2000" dirty="0" smtClean="0"/>
              <a:t>:</a:t>
            </a:r>
            <a:r>
              <a:rPr lang="en-US" sz="2000" dirty="0" smtClean="0"/>
              <a:t> </a:t>
            </a:r>
            <a:r>
              <a:rPr lang="el-GR" sz="2000" b="1" dirty="0"/>
              <a:t>Ο ρόλος της Πρωτοβάθμιας Φροντίδας Υγείας στο Σύστημα Υγείας </a:t>
            </a:r>
          </a:p>
          <a:p>
            <a:pPr>
              <a:spcBef>
                <a:spcPts val="0"/>
              </a:spcBef>
              <a:spcAft>
                <a:spcPts val="1200"/>
              </a:spcAft>
            </a:pPr>
            <a:r>
              <a:rPr lang="el-GR" sz="2000" dirty="0" smtClean="0"/>
              <a:t>Γιώργος Πιερράκος</a:t>
            </a:r>
            <a:endParaRPr lang="el-GR" sz="2000" dirty="0"/>
          </a:p>
          <a:p>
            <a:pPr>
              <a:spcBef>
                <a:spcPts val="0"/>
              </a:spcBef>
            </a:pPr>
            <a:r>
              <a:rPr lang="el-GR" sz="2000" dirty="0"/>
              <a:t>Τμήμα </a:t>
            </a:r>
            <a:r>
              <a:rPr lang="el-GR" sz="2000" dirty="0" smtClean="0"/>
              <a:t>Διοίκησης Επιχειρήσεων</a:t>
            </a:r>
          </a:p>
          <a:p>
            <a:pPr>
              <a:spcBef>
                <a:spcPts val="0"/>
              </a:spcBef>
            </a:pPr>
            <a:endParaRPr lang="el-GR" sz="1200" dirty="0" smtClean="0"/>
          </a:p>
          <a:p>
            <a:pPr>
              <a:spcBef>
                <a:spcPts val="0"/>
              </a:spcBef>
            </a:pPr>
            <a:r>
              <a:rPr lang="el-GR" sz="2000" dirty="0"/>
              <a:t>Κατεύθυνση </a:t>
            </a:r>
            <a:r>
              <a:rPr lang="el-GR" sz="2000" dirty="0" smtClean="0"/>
              <a:t>Διοίκησης </a:t>
            </a:r>
            <a:r>
              <a:rPr lang="el-GR" sz="2000" dirty="0"/>
              <a:t>Μονάδων Υγείας και Πρόνοιας </a:t>
            </a:r>
          </a:p>
          <a:p>
            <a:pPr>
              <a:spcBef>
                <a:spcPts val="0"/>
              </a:spcBef>
            </a:pP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solidFill>
                  <a:prstClr val="black"/>
                </a:solidFill>
                <a:latin typeface="Calibri"/>
                <a:cs typeface="+mn-cs"/>
              </a:rPr>
              <a:t>Ανοικτά Ακαδημαϊκά </a:t>
            </a:r>
            <a:r>
              <a:rPr lang="el-GR" sz="1600" dirty="0" smtClean="0">
                <a:solidFill>
                  <a:prstClr val="black"/>
                </a:solidFill>
                <a:latin typeface="Calibri"/>
                <a:cs typeface="+mn-cs"/>
              </a:rPr>
              <a:t>Μαθήματα στο ΤΕΙ Αθήνας</a:t>
            </a:r>
            <a:endParaRPr lang="el-GR" sz="1600" dirty="0">
              <a:solidFill>
                <a:prstClr val="black"/>
              </a:solidFill>
              <a:latin typeface="Calibri"/>
              <a:cs typeface="+mn-cs"/>
            </a:endParaRPr>
          </a:p>
        </p:txBody>
      </p:sp>
      <p:graphicFrame>
        <p:nvGraphicFramePr>
          <p:cNvPr id="4" name="Table 3"/>
          <p:cNvGraphicFramePr>
            <a:graphicFrameLocks noGrp="1"/>
          </p:cNvGraphicFramePr>
          <p:nvPr>
            <p:extLst>
              <p:ext uri="{D42A27DB-BD31-4B8C-83A1-F6EECF244321}">
                <p14:modId xmlns:p14="http://schemas.microsoft.com/office/powerpoint/2010/main" val="1162580133"/>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5625"/>
          <a:stretch/>
        </p:blipFill>
        <p:spPr bwMode="auto">
          <a:xfrm>
            <a:off x="4044034" y="5367126"/>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566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658100" cy="838200"/>
          </a:xfrm>
        </p:spPr>
        <p:txBody>
          <a:bodyPr/>
          <a:lstStyle/>
          <a:p>
            <a:pPr algn="ctr"/>
            <a:r>
              <a:rPr lang="el-GR" sz="3200" dirty="0" smtClean="0">
                <a:sym typeface="Wingdings"/>
              </a:rPr>
              <a:t>Αλλαγή προσανατολισμού του Συστήματος</a:t>
            </a:r>
            <a:r>
              <a:rPr lang="el-GR" sz="3200" dirty="0" smtClean="0"/>
              <a:t> Υγείας </a:t>
            </a:r>
            <a:endParaRPr lang="el-GR" sz="3200" dirty="0"/>
          </a:p>
        </p:txBody>
      </p:sp>
      <p:sp>
        <p:nvSpPr>
          <p:cNvPr id="3" name="Content Placeholder 2"/>
          <p:cNvSpPr>
            <a:spLocks noGrp="1"/>
          </p:cNvSpPr>
          <p:nvPr>
            <p:ph idx="1"/>
          </p:nvPr>
        </p:nvSpPr>
        <p:spPr>
          <a:xfrm>
            <a:off x="838200" y="1295400"/>
            <a:ext cx="7520940" cy="3579849"/>
          </a:xfrm>
        </p:spPr>
        <p:txBody>
          <a:bodyPr vert="horz" lIns="91440" tIns="45720" rIns="91440" bIns="45720" rtlCol="0">
            <a:noAutofit/>
          </a:bodyPr>
          <a:lstStyle/>
          <a:p>
            <a:pPr>
              <a:buClr>
                <a:srgbClr val="800000"/>
              </a:buClr>
              <a:buFont typeface="Wingdings" panose="05000000000000000000" pitchFamily="2" charset="2"/>
              <a:buChar char="ü"/>
              <a:defRPr/>
            </a:pPr>
            <a:r>
              <a:rPr lang="el-GR" sz="2400" b="1" dirty="0">
                <a:solidFill>
                  <a:schemeClr val="accent3">
                    <a:lumMod val="50000"/>
                  </a:schemeClr>
                </a:solidFill>
              </a:rPr>
              <a:t>Σταδιακά μεταλλάσσεται το κλασσικό μοντέλο «γιατρός-ασθένεια-ασθενής-Νοσοκομείο»</a:t>
            </a:r>
            <a:r>
              <a:rPr lang="en-US" sz="2400" b="1" dirty="0">
                <a:solidFill>
                  <a:schemeClr val="accent3">
                    <a:lumMod val="50000"/>
                  </a:schemeClr>
                </a:solidFill>
              </a:rPr>
              <a:t> </a:t>
            </a:r>
            <a:r>
              <a:rPr lang="el-GR" sz="2400" b="1" dirty="0">
                <a:solidFill>
                  <a:schemeClr val="accent3">
                    <a:lumMod val="50000"/>
                  </a:schemeClr>
                </a:solidFill>
              </a:rPr>
              <a:t>στην καθολική και ολιστική προσέγγιση των προβλημάτων υγείας.</a:t>
            </a:r>
          </a:p>
          <a:p>
            <a:pPr>
              <a:buClr>
                <a:srgbClr val="800000"/>
              </a:buClr>
              <a:buFont typeface="Wingdings" panose="05000000000000000000" pitchFamily="2" charset="2"/>
              <a:buChar char="ü"/>
              <a:defRPr/>
            </a:pPr>
            <a:r>
              <a:rPr lang="el-GR" sz="2400" b="1" dirty="0">
                <a:solidFill>
                  <a:schemeClr val="accent3">
                    <a:lumMod val="50000"/>
                  </a:schemeClr>
                </a:solidFill>
              </a:rPr>
              <a:t>Ανάπτυξη εκείνων των δυνατοτήτων που θα επιτρέψουν την αναβάθμιση του επιπέδου υγείας  στο χώρο του πολίτη (σπίτι, σχολείο, εργασία). </a:t>
            </a:r>
          </a:p>
          <a:p>
            <a:pPr>
              <a:buClr>
                <a:srgbClr val="800000"/>
              </a:buClr>
              <a:buFont typeface="Wingdings" panose="05000000000000000000" pitchFamily="2" charset="2"/>
              <a:buChar char="ü"/>
              <a:defRPr/>
            </a:pPr>
            <a:r>
              <a:rPr lang="el-GR" sz="2400" b="1" dirty="0">
                <a:solidFill>
                  <a:schemeClr val="accent3">
                    <a:lumMod val="50000"/>
                  </a:schemeClr>
                </a:solidFill>
              </a:rPr>
              <a:t>Ισότιμη κατανομή των διαθέσιμων πόρων υγείας σε όλους τους πολίτες.</a:t>
            </a:r>
          </a:p>
        </p:txBody>
      </p:sp>
      <p:sp>
        <p:nvSpPr>
          <p:cNvPr id="4" name="Rectangle 3"/>
          <p:cNvSpPr/>
          <p:nvPr/>
        </p:nvSpPr>
        <p:spPr>
          <a:xfrm>
            <a:off x="3552645" y="5092172"/>
            <a:ext cx="4953000" cy="1200329"/>
          </a:xfrm>
          <a:prstGeom prst="rect">
            <a:avLst/>
          </a:prstGeom>
        </p:spPr>
        <p:txBody>
          <a:bodyPr wrap="square">
            <a:spAutoFit/>
          </a:bodyPr>
          <a:lstStyle/>
          <a:p>
            <a:pPr algn="just">
              <a:spcBef>
                <a:spcPts val="0"/>
              </a:spcBef>
              <a:buClr>
                <a:schemeClr val="bg1"/>
              </a:buClr>
              <a:buFont typeface="Wingdings"/>
              <a:buChar char="F"/>
            </a:pPr>
            <a:r>
              <a:rPr lang="el-GR" b="1" dirty="0" smtClean="0">
                <a:solidFill>
                  <a:schemeClr val="bg1"/>
                </a:solidFill>
                <a:effectLst>
                  <a:outerShdw blurRad="38100" dist="38100" dir="2700000" algn="tl">
                    <a:srgbClr val="000000">
                      <a:alpha val="43137"/>
                    </a:srgbClr>
                  </a:outerShdw>
                </a:effectLst>
                <a:latin typeface="Calibri" pitchFamily="34" charset="0"/>
                <a:sym typeface="Wingdings"/>
              </a:rPr>
              <a:t>Η αλλαγή προσανατολισμού του Συστήματος προς την πρωτοβάθμια φροντίδα προϋποθέτει την ενεργό συμμετοχή της Τοπικής Κοινωνίας στον καθορισμό αξόνων πολιτική Υγείας. </a:t>
            </a:r>
            <a:endParaRPr lang="en-US" b="1" dirty="0" smtClean="0">
              <a:solidFill>
                <a:schemeClr val="bg1"/>
              </a:solidFill>
              <a:effectLst>
                <a:outerShdw blurRad="38100" dist="38100" dir="2700000" algn="tl">
                  <a:srgbClr val="000000">
                    <a:alpha val="43137"/>
                  </a:srgbClr>
                </a:outerShdw>
              </a:effectLst>
              <a:latin typeface="Calibri" pitchFamily="34" charset="0"/>
              <a:sym typeface="Wingdings"/>
            </a:endParaRPr>
          </a:p>
        </p:txBody>
      </p:sp>
      <p:sp>
        <p:nvSpPr>
          <p:cNvPr id="5" name="Slide Number Placeholder 3"/>
          <p:cNvSpPr>
            <a:spLocks noGrp="1"/>
          </p:cNvSpPr>
          <p:nvPr>
            <p:ph type="sldNum" sz="quarter" idx="12"/>
          </p:nvPr>
        </p:nvSpPr>
        <p:spPr>
          <a:xfrm>
            <a:off x="8401038" y="6170822"/>
            <a:ext cx="502920" cy="502920"/>
          </a:xfrm>
        </p:spPr>
        <p:txBody>
          <a:bodyPr/>
          <a:lstStyle/>
          <a:p>
            <a:pPr>
              <a:defRPr/>
            </a:pPr>
            <a:fld id="{7E55E3B3-0445-4CFC-BED8-763D4409E61F}" type="slidenum">
              <a:rPr lang="el-GR" smtClean="0">
                <a:solidFill>
                  <a:schemeClr val="bg1"/>
                </a:solidFill>
              </a:rPr>
              <a:pPr>
                <a:defRPr/>
              </a:pPr>
              <a:t>10</a:t>
            </a:fld>
            <a:endParaRPr lang="el-GR" dirty="0">
              <a:solidFill>
                <a:schemeClr val="bg1"/>
              </a:solidFill>
            </a:endParaRPr>
          </a:p>
        </p:txBody>
      </p:sp>
    </p:spTree>
    <p:extLst>
      <p:ext uri="{BB962C8B-B14F-4D97-AF65-F5344CB8AC3E}">
        <p14:creationId xmlns:p14="http://schemas.microsoft.com/office/powerpoint/2010/main" val="2070306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9641"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5625"/>
          <a:stretch/>
        </p:blipFill>
        <p:spPr bwMode="auto">
          <a:xfrm>
            <a:off x="3995936" y="5931169"/>
            <a:ext cx="3346093" cy="72000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25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713783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a:t>Γεώργιος Πιερράκος 2015. Γεώργιος Πιερράκος. «Ανάλυση Συστημάτων Μακροχρόνιας Φροντίδας (Θ). Ενότητα </a:t>
            </a:r>
            <a:r>
              <a:rPr lang="el-GR" sz="2000" dirty="0" smtClean="0"/>
              <a:t>3: </a:t>
            </a:r>
            <a:r>
              <a:rPr lang="el-GR" sz="2000" dirty="0"/>
              <a:t>Ο ρόλος της Πρωτοβάθμιας Φροντίδας Υγείας στο Σύστημα </a:t>
            </a:r>
            <a:r>
              <a:rPr lang="el-GR" sz="2000" dirty="0" smtClean="0"/>
              <a:t>Υγείας». Έκδοση: 1.0. Αθήνα 2015.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69375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cs typeface="+mn-cs"/>
              </a:rPr>
              <a:t>[1] http://creativecommons.org/licenses/by-nc-sa/4.0/ </a:t>
            </a:r>
            <a:endParaRPr lang="en-US" dirty="0" smtClean="0">
              <a:solidFill>
                <a:prstClr val="black"/>
              </a:solidFill>
              <a:latin typeface="Calibri"/>
              <a:cs typeface="+mn-cs"/>
            </a:endParaRPr>
          </a:p>
          <a:p>
            <a:pPr>
              <a:spcBef>
                <a:spcPts val="600"/>
              </a:spcBef>
            </a:pPr>
            <a:r>
              <a:rPr lang="el-GR" dirty="0" smtClean="0">
                <a:solidFill>
                  <a:prstClr val="black"/>
                </a:solidFill>
                <a:latin typeface="Calibri"/>
                <a:cs typeface="+mn-cs"/>
              </a:rPr>
              <a:t>Ως </a:t>
            </a:r>
            <a:r>
              <a:rPr lang="el-GR" b="1" dirty="0">
                <a:solidFill>
                  <a:prstClr val="black"/>
                </a:solidFill>
                <a:latin typeface="Calibri"/>
                <a:cs typeface="+mn-cs"/>
              </a:rPr>
              <a:t>Μη Εμπορική</a:t>
            </a:r>
            <a:r>
              <a:rPr lang="el-GR" dirty="0">
                <a:solidFill>
                  <a:prstClr val="black"/>
                </a:solidFill>
                <a:latin typeface="Calibri"/>
                <a:cs typeface="+mn-cs"/>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cs typeface="+mn-cs"/>
              </a:rPr>
              <a:t>που δεν περιλαμβάνει άμεσο ή έμμεσο οικονομικό όφελος από την χρήση του έργου, για το διανομέα του έργου και αδειοδόχο</a:t>
            </a:r>
          </a:p>
          <a:p>
            <a:pPr marL="342900" indent="-342900">
              <a:spcBef>
                <a:spcPts val="600"/>
              </a:spcBef>
              <a:buFont typeface="Arial" panose="020B0604020202020204" pitchFamily="34" charset="0"/>
              <a:buChar char="•"/>
            </a:pPr>
            <a:r>
              <a:rPr lang="el-GR" dirty="0">
                <a:solidFill>
                  <a:prstClr val="black"/>
                </a:solidFill>
                <a:latin typeface="Calibri"/>
                <a:cs typeface="+mn-cs"/>
              </a:rPr>
              <a:t>που</a:t>
            </a:r>
            <a:r>
              <a:rPr lang="en-GB" dirty="0">
                <a:solidFill>
                  <a:prstClr val="black"/>
                </a:solidFill>
                <a:latin typeface="Calibri"/>
                <a:cs typeface="+mn-cs"/>
              </a:rPr>
              <a:t> </a:t>
            </a:r>
            <a:r>
              <a:rPr lang="el-GR" dirty="0">
                <a:solidFill>
                  <a:prstClr val="black"/>
                </a:solidFill>
                <a:latin typeface="Calibri"/>
                <a:cs typeface="+mn-cs"/>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cs typeface="+mn-cs"/>
              </a:rPr>
              <a:t>που</a:t>
            </a:r>
            <a:r>
              <a:rPr lang="en-GB" dirty="0">
                <a:solidFill>
                  <a:prstClr val="black"/>
                </a:solidFill>
                <a:latin typeface="Calibri"/>
                <a:cs typeface="+mn-cs"/>
              </a:rPr>
              <a:t> </a:t>
            </a:r>
            <a:r>
              <a:rPr lang="el-GR" dirty="0">
                <a:solidFill>
                  <a:prstClr val="black"/>
                </a:solidFill>
                <a:latin typeface="Calibri"/>
                <a:cs typeface="+mn-cs"/>
              </a:rPr>
              <a:t>δεν προσπορίζει στο διανομέα του έργου και</a:t>
            </a:r>
            <a:r>
              <a:rPr lang="en-GB" dirty="0">
                <a:solidFill>
                  <a:prstClr val="black"/>
                </a:solidFill>
                <a:latin typeface="Calibri"/>
                <a:cs typeface="+mn-cs"/>
              </a:rPr>
              <a:t> </a:t>
            </a:r>
            <a:r>
              <a:rPr lang="el-GR" dirty="0">
                <a:solidFill>
                  <a:prstClr val="black"/>
                </a:solidFill>
                <a:latin typeface="Calibri"/>
                <a:cs typeface="+mn-cs"/>
              </a:rPr>
              <a:t>αδειοδόχο</a:t>
            </a:r>
            <a:r>
              <a:rPr lang="en-GB" dirty="0">
                <a:solidFill>
                  <a:prstClr val="black"/>
                </a:solidFill>
                <a:latin typeface="Calibri"/>
                <a:cs typeface="+mn-cs"/>
              </a:rPr>
              <a:t> </a:t>
            </a:r>
            <a:r>
              <a:rPr lang="el-GR" dirty="0">
                <a:solidFill>
                  <a:prstClr val="black"/>
                </a:solidFill>
                <a:latin typeface="Calibri"/>
                <a:cs typeface="+mn-cs"/>
              </a:rPr>
              <a:t>έμμεσο οικονομικό όφελος (π.χ. διαφημίσεις) από την προβολή του έργου σε διαδικτυακό </a:t>
            </a:r>
            <a:r>
              <a:rPr lang="el-GR" dirty="0" smtClean="0">
                <a:solidFill>
                  <a:prstClr val="black"/>
                </a:solidFill>
                <a:latin typeface="Calibri"/>
                <a:cs typeface="+mn-cs"/>
              </a:rPr>
              <a:t>τόπο</a:t>
            </a:r>
            <a:endParaRPr lang="en-US" dirty="0" smtClean="0">
              <a:solidFill>
                <a:prstClr val="black"/>
              </a:solidFill>
              <a:latin typeface="Calibri"/>
              <a:cs typeface="+mn-cs"/>
            </a:endParaRPr>
          </a:p>
          <a:p>
            <a:pPr>
              <a:spcBef>
                <a:spcPts val="600"/>
              </a:spcBef>
            </a:pPr>
            <a:r>
              <a:rPr lang="el-GR" dirty="0" smtClean="0">
                <a:solidFill>
                  <a:prstClr val="black"/>
                </a:solidFill>
                <a:latin typeface="Calibri"/>
                <a:cs typeface="+mn-cs"/>
              </a:rPr>
              <a:t>Ο </a:t>
            </a:r>
            <a:r>
              <a:rPr lang="el-GR" dirty="0">
                <a:solidFill>
                  <a:prstClr val="black"/>
                </a:solidFill>
                <a:latin typeface="Calibri"/>
                <a:cs typeface="+mn-cs"/>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solidFill>
                  <a:prstClr val="black"/>
                </a:solidFill>
                <a:latin typeface="Calibri"/>
                <a:cs typeface="+mn-cs"/>
              </a:rPr>
              <a:t>.</a:t>
            </a:r>
            <a:endParaRPr lang="el-GR" dirty="0">
              <a:solidFill>
                <a:prstClr val="black"/>
              </a:solidFill>
              <a:latin typeface="Calibri"/>
              <a:cs typeface="+mn-cs"/>
            </a:endParaRPr>
          </a:p>
        </p:txBody>
      </p:sp>
    </p:spTree>
    <p:extLst>
      <p:ext uri="{BB962C8B-B14F-4D97-AF65-F5344CB8AC3E}">
        <p14:creationId xmlns:p14="http://schemas.microsoft.com/office/powerpoint/2010/main" val="3643321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15</a:t>
            </a:fld>
            <a:endParaRPr lang="el-GR" dirty="0">
              <a:solidFill>
                <a:prstClr val="black"/>
              </a:solidFill>
            </a:endParaRP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Δεν επιτρέπεται η επαναχρησιμοποίηση του έργου</a:t>
            </a:r>
            <a:r>
              <a:rPr lang="en-US" sz="1400" dirty="0" smtClean="0">
                <a:solidFill>
                  <a:prstClr val="black">
                    <a:lumMod val="75000"/>
                    <a:lumOff val="25000"/>
                  </a:prstClr>
                </a:solidFill>
                <a:latin typeface="Calibri"/>
                <a:cs typeface="+mn-cs"/>
              </a:rPr>
              <a:t>, </a:t>
            </a:r>
            <a:r>
              <a:rPr lang="el-GR" sz="1400" dirty="0" smtClean="0">
                <a:solidFill>
                  <a:prstClr val="black">
                    <a:lumMod val="75000"/>
                    <a:lumOff val="25000"/>
                  </a:prstClr>
                </a:solidFill>
                <a:latin typeface="Calibri"/>
                <a:cs typeface="+mn-cs"/>
              </a:rPr>
              <a:t>παρά μόνο εάν ζητηθεί εκ νέου άδεια από το δημιουργό.</a:t>
            </a:r>
            <a:endParaRPr lang="el-GR" sz="3200" dirty="0">
              <a:solidFill>
                <a:prstClr val="black"/>
              </a:solidFill>
              <a:latin typeface="Calibri"/>
              <a:cs typeface="+mn-cs"/>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cs typeface="+mn-cs"/>
              </a:rPr>
              <a:t>©</a:t>
            </a:r>
            <a:endParaRPr lang="el-GR" sz="2000" dirty="0">
              <a:solidFill>
                <a:prstClr val="black">
                  <a:lumMod val="75000"/>
                  <a:lumOff val="25000"/>
                </a:prstClr>
              </a:solidFill>
              <a:latin typeface="Calibri"/>
              <a:cs typeface="+mn-cs"/>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endParaRPr lang="el-GR" dirty="0">
              <a:solidFill>
                <a:prstClr val="black">
                  <a:lumMod val="75000"/>
                  <a:lumOff val="25000"/>
                </a:prstClr>
              </a:solidFill>
              <a:latin typeface="Calibri"/>
              <a:cs typeface="+mn-cs"/>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CC-BY-SA</a:t>
            </a:r>
            <a:endParaRPr lang="el-GR" dirty="0">
              <a:solidFill>
                <a:prstClr val="black">
                  <a:lumMod val="75000"/>
                  <a:lumOff val="25000"/>
                </a:prstClr>
              </a:solidFill>
              <a:latin typeface="Calibri"/>
              <a:cs typeface="+mn-cs"/>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r>
              <a:rPr lang="el-GR" dirty="0" smtClean="0">
                <a:solidFill>
                  <a:prstClr val="black">
                    <a:lumMod val="75000"/>
                    <a:lumOff val="25000"/>
                  </a:prstClr>
                </a:solidFill>
                <a:latin typeface="Calibri"/>
                <a:cs typeface="+mn-cs"/>
              </a:rPr>
              <a:t>-</a:t>
            </a:r>
            <a:r>
              <a:rPr lang="en-US" dirty="0" smtClean="0">
                <a:solidFill>
                  <a:prstClr val="black">
                    <a:lumMod val="75000"/>
                    <a:lumOff val="25000"/>
                  </a:prstClr>
                </a:solidFill>
                <a:latin typeface="Calibri"/>
                <a:cs typeface="+mn-cs"/>
              </a:rPr>
              <a:t>NC-SA</a:t>
            </a:r>
            <a:endParaRPr lang="el-GR" dirty="0">
              <a:solidFill>
                <a:prstClr val="black">
                  <a:lumMod val="75000"/>
                  <a:lumOff val="25000"/>
                </a:prstClr>
              </a:solidFill>
              <a:latin typeface="Calibri"/>
              <a:cs typeface="+mn-cs"/>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r>
              <a:rPr lang="el-GR" dirty="0" smtClean="0">
                <a:solidFill>
                  <a:prstClr val="black">
                    <a:lumMod val="75000"/>
                    <a:lumOff val="25000"/>
                  </a:prstClr>
                </a:solidFill>
                <a:latin typeface="Calibri"/>
                <a:cs typeface="+mn-cs"/>
              </a:rPr>
              <a:t>-</a:t>
            </a:r>
            <a:r>
              <a:rPr lang="en-US" dirty="0" smtClean="0">
                <a:solidFill>
                  <a:prstClr val="black">
                    <a:lumMod val="75000"/>
                    <a:lumOff val="25000"/>
                  </a:prstClr>
                </a:solidFill>
                <a:latin typeface="Calibri"/>
                <a:cs typeface="+mn-cs"/>
              </a:rPr>
              <a:t>NC</a:t>
            </a:r>
            <a:endParaRPr lang="el-GR" dirty="0">
              <a:solidFill>
                <a:prstClr val="black">
                  <a:lumMod val="75000"/>
                  <a:lumOff val="25000"/>
                </a:prstClr>
              </a:solidFill>
              <a:latin typeface="Calibri"/>
              <a:cs typeface="+mn-cs"/>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cs typeface="+mn-cs"/>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cs typeface="+mn-cs"/>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cs typeface="+mn-cs"/>
              </a:rPr>
              <a:t>.</a:t>
            </a:r>
            <a:r>
              <a:rPr lang="el-GR" sz="1400" dirty="0" smtClean="0">
                <a:solidFill>
                  <a:prstClr val="black">
                    <a:lumMod val="75000"/>
                    <a:lumOff val="25000"/>
                  </a:prstClr>
                </a:solidFill>
                <a:latin typeface="Calibri"/>
                <a:cs typeface="+mn-cs"/>
              </a:rPr>
              <a:t> </a:t>
            </a:r>
            <a:endParaRPr lang="el-GR" sz="1400" dirty="0">
              <a:solidFill>
                <a:prstClr val="black">
                  <a:lumMod val="75000"/>
                  <a:lumOff val="25000"/>
                </a:prstClr>
              </a:solidFill>
              <a:latin typeface="Calibri"/>
              <a:cs typeface="+mn-cs"/>
            </a:endParaRPr>
          </a:p>
          <a:p>
            <a:r>
              <a:rPr lang="el-GR" sz="1400" dirty="0" smtClean="0">
                <a:solidFill>
                  <a:prstClr val="black">
                    <a:lumMod val="75000"/>
                    <a:lumOff val="25000"/>
                  </a:prstClr>
                </a:solidFill>
                <a:latin typeface="Calibri"/>
                <a:cs typeface="+mn-cs"/>
              </a:rPr>
              <a:t>Δεν επιτρέπεται η εμπορική χρήση του έργου.</a:t>
            </a:r>
            <a:endParaRPr lang="el-GR" sz="3200" dirty="0">
              <a:solidFill>
                <a:prstClr val="black"/>
              </a:solidFill>
              <a:latin typeface="Calibri"/>
              <a:cs typeface="+mn-cs"/>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cs typeface="+mn-cs"/>
            </a:endParaRPr>
          </a:p>
          <a:p>
            <a:r>
              <a:rPr lang="el-GR" sz="1400" dirty="0">
                <a:solidFill>
                  <a:prstClr val="black">
                    <a:lumMod val="75000"/>
                    <a:lumOff val="25000"/>
                  </a:prstClr>
                </a:solidFill>
                <a:latin typeface="Calibri"/>
                <a:cs typeface="+mn-cs"/>
              </a:rPr>
              <a:t>και διάθεση του έργου ή του παράγωγου αυτού με την ίδια </a:t>
            </a:r>
            <a:r>
              <a:rPr lang="el-GR" sz="1400" dirty="0" smtClean="0">
                <a:solidFill>
                  <a:prstClr val="black">
                    <a:lumMod val="75000"/>
                    <a:lumOff val="25000"/>
                  </a:prstClr>
                </a:solidFill>
                <a:latin typeface="Calibri"/>
                <a:cs typeface="+mn-cs"/>
              </a:rPr>
              <a:t>άδεια</a:t>
            </a:r>
            <a:r>
              <a:rPr lang="en-US" sz="1400" dirty="0" smtClean="0">
                <a:solidFill>
                  <a:prstClr val="black">
                    <a:lumMod val="75000"/>
                    <a:lumOff val="25000"/>
                  </a:prstClr>
                </a:solidFill>
                <a:latin typeface="Calibri"/>
                <a:cs typeface="+mn-cs"/>
              </a:rPr>
              <a:t>.</a:t>
            </a:r>
            <a:endParaRPr lang="el-GR" sz="1400" dirty="0">
              <a:solidFill>
                <a:prstClr val="black">
                  <a:lumMod val="75000"/>
                  <a:lumOff val="25000"/>
                </a:prstClr>
              </a:solidFill>
              <a:latin typeface="Calibri"/>
              <a:cs typeface="+mn-cs"/>
            </a:endParaRPr>
          </a:p>
          <a:p>
            <a:r>
              <a:rPr lang="el-GR" sz="1400" dirty="0" smtClean="0">
                <a:solidFill>
                  <a:prstClr val="black">
                    <a:lumMod val="75000"/>
                    <a:lumOff val="25000"/>
                  </a:prstClr>
                </a:solidFill>
                <a:latin typeface="Calibri"/>
                <a:cs typeface="+mn-cs"/>
              </a:rPr>
              <a:t>Δεν επιτρέπεται η εμπορική χρήση του έργου.</a:t>
            </a:r>
            <a:endParaRPr lang="el-GR" sz="3200" dirty="0">
              <a:solidFill>
                <a:prstClr val="black"/>
              </a:solidFill>
              <a:latin typeface="Calibri"/>
              <a:cs typeface="+mn-cs"/>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CC-BY-ND</a:t>
            </a:r>
            <a:endParaRPr lang="el-GR" dirty="0">
              <a:solidFill>
                <a:prstClr val="black">
                  <a:lumMod val="75000"/>
                  <a:lumOff val="25000"/>
                </a:prstClr>
              </a:solidFill>
              <a:latin typeface="Calibri"/>
              <a:cs typeface="+mn-cs"/>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cs typeface="+mn-cs"/>
              </a:rPr>
              <a:t>Επιτρέπεται η επαναχρησιμοποίηση του έργου με αναφορά του </a:t>
            </a:r>
            <a:r>
              <a:rPr lang="el-GR" sz="1400" dirty="0" smtClean="0">
                <a:solidFill>
                  <a:prstClr val="black">
                    <a:lumMod val="75000"/>
                    <a:lumOff val="25000"/>
                  </a:prstClr>
                </a:solidFill>
                <a:latin typeface="Calibri"/>
                <a:cs typeface="+mn-cs"/>
              </a:rPr>
              <a:t>δημιουργού. </a:t>
            </a:r>
          </a:p>
          <a:p>
            <a:r>
              <a:rPr lang="el-GR" sz="1400" dirty="0" smtClean="0">
                <a:solidFill>
                  <a:prstClr val="black">
                    <a:lumMod val="75000"/>
                    <a:lumOff val="25000"/>
                  </a:prstClr>
                </a:solidFill>
                <a:latin typeface="Calibri"/>
                <a:cs typeface="+mn-cs"/>
              </a:rPr>
              <a:t>Δεν </a:t>
            </a:r>
            <a:r>
              <a:rPr lang="el-GR" sz="1400" dirty="0">
                <a:solidFill>
                  <a:prstClr val="black">
                    <a:lumMod val="75000"/>
                    <a:lumOff val="25000"/>
                  </a:prstClr>
                </a:solidFill>
                <a:latin typeface="Calibri"/>
                <a:cs typeface="+mn-cs"/>
              </a:rPr>
              <a:t>επιτρέπεται η </a:t>
            </a:r>
            <a:r>
              <a:rPr lang="el-GR" sz="1400" dirty="0" smtClean="0">
                <a:solidFill>
                  <a:prstClr val="black">
                    <a:lumMod val="75000"/>
                    <a:lumOff val="25000"/>
                  </a:prstClr>
                </a:solidFill>
                <a:latin typeface="Calibri"/>
                <a:cs typeface="+mn-cs"/>
              </a:rPr>
              <a:t>δημιουργία παραγώγων του έργου.</a:t>
            </a:r>
            <a:endParaRPr lang="el-GR" sz="1400" dirty="0">
              <a:solidFill>
                <a:prstClr val="black">
                  <a:lumMod val="75000"/>
                  <a:lumOff val="25000"/>
                </a:prstClr>
              </a:solidFill>
              <a:latin typeface="Calibri"/>
              <a:cs typeface="+mn-cs"/>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διαθέσιμο με άδεια </a:t>
            </a:r>
            <a:r>
              <a:rPr lang="en-US" dirty="0" smtClean="0">
                <a:solidFill>
                  <a:prstClr val="black">
                    <a:lumMod val="75000"/>
                    <a:lumOff val="25000"/>
                  </a:prstClr>
                </a:solidFill>
                <a:latin typeface="Calibri"/>
                <a:cs typeface="+mn-cs"/>
              </a:rPr>
              <a:t>CC-BY</a:t>
            </a:r>
            <a:r>
              <a:rPr lang="el-GR" dirty="0" smtClean="0">
                <a:solidFill>
                  <a:prstClr val="black">
                    <a:lumMod val="75000"/>
                    <a:lumOff val="25000"/>
                  </a:prstClr>
                </a:solidFill>
                <a:latin typeface="Calibri"/>
                <a:cs typeface="+mn-cs"/>
              </a:rPr>
              <a:t>-</a:t>
            </a:r>
            <a:r>
              <a:rPr lang="en-US" dirty="0" smtClean="0">
                <a:solidFill>
                  <a:prstClr val="black">
                    <a:lumMod val="75000"/>
                    <a:lumOff val="25000"/>
                  </a:prstClr>
                </a:solidFill>
                <a:latin typeface="Calibri"/>
                <a:cs typeface="+mn-cs"/>
              </a:rPr>
              <a:t>NC-ND</a:t>
            </a:r>
            <a:endParaRPr lang="el-GR" dirty="0">
              <a:solidFill>
                <a:prstClr val="black">
                  <a:lumMod val="75000"/>
                  <a:lumOff val="25000"/>
                </a:prstClr>
              </a:solidFill>
              <a:latin typeface="Calibri"/>
              <a:cs typeface="+mn-cs"/>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cs typeface="+mn-cs"/>
              </a:rPr>
              <a:t>.</a:t>
            </a:r>
          </a:p>
          <a:p>
            <a:r>
              <a:rPr lang="el-GR" sz="1400" dirty="0" smtClean="0">
                <a:solidFill>
                  <a:prstClr val="black">
                    <a:lumMod val="75000"/>
                    <a:lumOff val="25000"/>
                  </a:prstClr>
                </a:solidFill>
                <a:latin typeface="Calibri"/>
                <a:cs typeface="+mn-cs"/>
              </a:rPr>
              <a:t>Δεν επιτρέπεται η εμπορική χρήση του έργου</a:t>
            </a:r>
            <a:r>
              <a:rPr lang="en-US" sz="1400" dirty="0" smtClean="0">
                <a:solidFill>
                  <a:prstClr val="black">
                    <a:lumMod val="75000"/>
                    <a:lumOff val="25000"/>
                  </a:prstClr>
                </a:solidFill>
                <a:latin typeface="Calibri"/>
                <a:cs typeface="+mn-cs"/>
              </a:rPr>
              <a:t> </a:t>
            </a:r>
            <a:r>
              <a:rPr lang="el-GR" sz="1400" dirty="0" smtClean="0">
                <a:solidFill>
                  <a:prstClr val="black">
                    <a:lumMod val="75000"/>
                    <a:lumOff val="25000"/>
                  </a:prstClr>
                </a:solidFill>
                <a:latin typeface="Calibri"/>
                <a:cs typeface="+mn-cs"/>
              </a:rPr>
              <a:t>και η δημιουργία παραγώγων του.</a:t>
            </a:r>
            <a:endParaRPr lang="el-GR" sz="3200" dirty="0">
              <a:solidFill>
                <a:prstClr val="black"/>
              </a:solidFill>
              <a:latin typeface="Calibri"/>
              <a:cs typeface="+mn-cs"/>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cs typeface="+mn-cs"/>
              </a:rPr>
              <a:t>διαθέσιμο με </a:t>
            </a:r>
            <a:r>
              <a:rPr lang="el-GR" sz="1400" dirty="0" smtClean="0">
                <a:solidFill>
                  <a:prstClr val="black">
                    <a:lumMod val="75000"/>
                    <a:lumOff val="25000"/>
                  </a:prstClr>
                </a:solidFill>
                <a:latin typeface="Calibri"/>
                <a:cs typeface="+mn-cs"/>
              </a:rPr>
              <a:t>άδεια </a:t>
            </a:r>
          </a:p>
          <a:p>
            <a:pPr algn="r"/>
            <a:r>
              <a:rPr lang="en-US" dirty="0" smtClean="0">
                <a:solidFill>
                  <a:prstClr val="black">
                    <a:lumMod val="75000"/>
                    <a:lumOff val="25000"/>
                  </a:prstClr>
                </a:solidFill>
                <a:latin typeface="Calibri"/>
                <a:cs typeface="+mn-cs"/>
              </a:rPr>
              <a:t>CC0 </a:t>
            </a:r>
            <a:r>
              <a:rPr lang="en-US" dirty="0">
                <a:solidFill>
                  <a:prstClr val="black">
                    <a:lumMod val="75000"/>
                    <a:lumOff val="25000"/>
                  </a:prstClr>
                </a:solidFill>
                <a:latin typeface="Calibri"/>
                <a:cs typeface="+mn-cs"/>
              </a:rPr>
              <a:t>Public Domain</a:t>
            </a:r>
            <a:endParaRPr lang="el-GR" dirty="0">
              <a:solidFill>
                <a:prstClr val="black">
                  <a:lumMod val="75000"/>
                  <a:lumOff val="25000"/>
                </a:prstClr>
              </a:solidFill>
              <a:latin typeface="Calibri"/>
              <a:cs typeface="+mn-cs"/>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cs typeface="+mn-cs"/>
              </a:rPr>
              <a:t>διαθέσιμο </a:t>
            </a:r>
            <a:r>
              <a:rPr lang="el-GR" sz="1400" dirty="0" smtClean="0">
                <a:solidFill>
                  <a:prstClr val="black">
                    <a:lumMod val="75000"/>
                    <a:lumOff val="25000"/>
                  </a:prstClr>
                </a:solidFill>
                <a:latin typeface="Calibri"/>
                <a:cs typeface="+mn-cs"/>
              </a:rPr>
              <a:t>ως κοινό κτήμα</a:t>
            </a:r>
            <a:endParaRPr lang="el-GR" dirty="0">
              <a:solidFill>
                <a:prstClr val="black">
                  <a:lumMod val="75000"/>
                  <a:lumOff val="25000"/>
                </a:prstClr>
              </a:solidFill>
              <a:latin typeface="Calibri"/>
              <a:cs typeface="+mn-cs"/>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cs typeface="+mn-cs"/>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cs typeface="+mn-cs"/>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cs typeface="+mn-cs"/>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cs typeface="+mn-cs"/>
              </a:rPr>
              <a:t>χωρίς σήμανση</a:t>
            </a:r>
            <a:endParaRPr lang="el-GR" dirty="0">
              <a:solidFill>
                <a:prstClr val="black">
                  <a:lumMod val="75000"/>
                  <a:lumOff val="25000"/>
                </a:prstClr>
              </a:solidFill>
              <a:latin typeface="Calibri"/>
              <a:cs typeface="+mn-cs"/>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cs typeface="+mn-cs"/>
              </a:rPr>
              <a:t>Συνήθως δεν επιτρέπεται η επαναχρησιμοποίηση του έργου.</a:t>
            </a:r>
            <a:endParaRPr lang="en-US" sz="1400" dirty="0" smtClean="0">
              <a:solidFill>
                <a:prstClr val="black">
                  <a:lumMod val="75000"/>
                  <a:lumOff val="25000"/>
                </a:prstClr>
              </a:solidFill>
              <a:latin typeface="Calibri"/>
              <a:cs typeface="+mn-cs"/>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8384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2346923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pPr>
              <a:defRPr/>
            </a:pPr>
            <a:r>
              <a:rPr lang="el-GR" dirty="0">
                <a:solidFill>
                  <a:srgbClr val="800000"/>
                </a:solidFill>
              </a:rPr>
              <a:t>Σκοπός της Πρωτοβάθμιας Φροντίδας Υγείας συνοπτικά </a:t>
            </a:r>
          </a:p>
        </p:txBody>
      </p:sp>
      <p:sp>
        <p:nvSpPr>
          <p:cNvPr id="3" name="Content Placeholder 2"/>
          <p:cNvSpPr>
            <a:spLocks noGrp="1"/>
          </p:cNvSpPr>
          <p:nvPr>
            <p:ph idx="1"/>
          </p:nvPr>
        </p:nvSpPr>
        <p:spPr/>
        <p:txBody>
          <a:bodyPr>
            <a:noAutofit/>
          </a:bodyPr>
          <a:lstStyle/>
          <a:p>
            <a:pPr marL="0">
              <a:lnSpc>
                <a:spcPct val="150000"/>
              </a:lnSpc>
              <a:spcBef>
                <a:spcPts val="600"/>
              </a:spcBef>
              <a:buNone/>
            </a:pPr>
            <a:r>
              <a:rPr lang="el-GR" sz="2400" b="1" dirty="0">
                <a:solidFill>
                  <a:schemeClr val="accent3">
                    <a:lumMod val="50000"/>
                  </a:schemeClr>
                </a:solidFill>
              </a:rPr>
              <a:t>Η Πρωτοβάθμια Φροντίδα Υγείας αποσκοπεί στην προστασία και προαγωγή της υγείας του πληθυσμού, μέσω υπηρεσιών πρόληψης και αγωγής υγείας αλλά και θεραπείας και αποκατάστασης, αφού φέρνει τη φροντίδα για την υγεία πιο κοντά στο τόπο κατοικίας και εργασίας των </a:t>
            </a:r>
            <a:r>
              <a:rPr lang="el-GR" sz="2400" b="1" dirty="0" smtClean="0">
                <a:solidFill>
                  <a:schemeClr val="accent3">
                    <a:lumMod val="50000"/>
                  </a:schemeClr>
                </a:solidFill>
              </a:rPr>
              <a:t>πολιτών.</a:t>
            </a:r>
            <a:endParaRPr lang="el-GR" sz="2400" b="1" dirty="0">
              <a:solidFill>
                <a:schemeClr val="accent3">
                  <a:lumMod val="50000"/>
                </a:schemeClr>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schemeClr val="bg1"/>
                </a:solidFill>
              </a:rPr>
              <a:pPr>
                <a:defRPr/>
              </a:pPr>
              <a:t>2</a:t>
            </a:fld>
            <a:endParaRPr lang="el-GR" dirty="0">
              <a:solidFill>
                <a:schemeClr val="bg1"/>
              </a:solidFill>
            </a:endParaRPr>
          </a:p>
        </p:txBody>
      </p:sp>
    </p:spTree>
    <p:extLst>
      <p:ext uri="{BB962C8B-B14F-4D97-AF65-F5344CB8AC3E}">
        <p14:creationId xmlns:p14="http://schemas.microsoft.com/office/powerpoint/2010/main" val="2412619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defRPr/>
            </a:pPr>
            <a:r>
              <a:rPr lang="el-GR" sz="3200" dirty="0" smtClean="0"/>
              <a:t>Η έμφαση στην Πρωτοβάθμια Φροντίδα Υγείας </a:t>
            </a:r>
          </a:p>
        </p:txBody>
      </p:sp>
      <p:sp>
        <p:nvSpPr>
          <p:cNvPr id="47107" name="Rectangle 3"/>
          <p:cNvSpPr>
            <a:spLocks noGrp="1" noChangeArrowheads="1"/>
          </p:cNvSpPr>
          <p:nvPr>
            <p:ph idx="1"/>
          </p:nvPr>
        </p:nvSpPr>
        <p:spPr/>
        <p:txBody>
          <a:bodyPr>
            <a:normAutofit fontScale="92500" lnSpcReduction="10000"/>
          </a:bodyPr>
          <a:lstStyle/>
          <a:p>
            <a:pPr marL="0" lvl="0">
              <a:lnSpc>
                <a:spcPct val="110000"/>
              </a:lnSpc>
              <a:spcBef>
                <a:spcPts val="600"/>
              </a:spcBef>
              <a:buNone/>
              <a:defRPr/>
            </a:pPr>
            <a:r>
              <a:rPr lang="el-GR" sz="3000" b="1" dirty="0" smtClean="0"/>
              <a:t>Η Εξέλιξη της Δημόσιας Υγείας δίνει </a:t>
            </a:r>
            <a:r>
              <a:rPr lang="el-GR" sz="3000" b="1" dirty="0" smtClean="0">
                <a:solidFill>
                  <a:schemeClr val="accent2"/>
                </a:solidFill>
              </a:rPr>
              <a:t>έμφαση στην Πρωτοβάθμια Φροντίδα Υγείας (ΠΦΥ)</a:t>
            </a:r>
            <a:r>
              <a:rPr lang="el-GR" sz="3000" b="1" dirty="0" smtClean="0"/>
              <a:t> και την </a:t>
            </a:r>
            <a:r>
              <a:rPr lang="el-GR" sz="3000" b="1" dirty="0" smtClean="0">
                <a:solidFill>
                  <a:schemeClr val="accent2"/>
                </a:solidFill>
              </a:rPr>
              <a:t>προαγωγή υγείας</a:t>
            </a:r>
            <a:r>
              <a:rPr lang="el-GR" sz="3000" b="1" dirty="0" smtClean="0"/>
              <a:t>.</a:t>
            </a:r>
            <a:endParaRPr lang="en-US" sz="3000" b="1" dirty="0" smtClean="0"/>
          </a:p>
          <a:p>
            <a:pPr>
              <a:buFontTx/>
              <a:buNone/>
              <a:defRPr/>
            </a:pPr>
            <a:endParaRPr lang="el-GR" b="1" i="1" u="sng" dirty="0" smtClean="0">
              <a:solidFill>
                <a:srgbClr val="FF0000"/>
              </a:solidFill>
            </a:endParaRPr>
          </a:p>
          <a:p>
            <a:pPr>
              <a:buFontTx/>
              <a:buNone/>
              <a:defRPr/>
            </a:pPr>
            <a:r>
              <a:rPr lang="el-GR" sz="3500" b="1" dirty="0">
                <a:solidFill>
                  <a:srgbClr val="800000"/>
                </a:solidFill>
                <a:ea typeface="+mj-ea"/>
                <a:cs typeface="+mj-cs"/>
              </a:rPr>
              <a:t>Σύμφωνα με τον ΠΟΥ (</a:t>
            </a:r>
            <a:r>
              <a:rPr lang="en-US" sz="3500" b="1" dirty="0">
                <a:solidFill>
                  <a:srgbClr val="800000"/>
                </a:solidFill>
                <a:ea typeface="+mj-ea"/>
                <a:cs typeface="+mj-cs"/>
              </a:rPr>
              <a:t>WHO)</a:t>
            </a:r>
            <a:r>
              <a:rPr lang="el-GR" sz="3500" b="1" dirty="0">
                <a:solidFill>
                  <a:srgbClr val="800000"/>
                </a:solidFill>
                <a:ea typeface="+mj-ea"/>
                <a:cs typeface="+mj-cs"/>
              </a:rPr>
              <a:t>:</a:t>
            </a:r>
            <a:endParaRPr lang="en-US" sz="3500" b="1" dirty="0">
              <a:solidFill>
                <a:srgbClr val="800000"/>
              </a:solidFill>
              <a:ea typeface="+mj-ea"/>
              <a:cs typeface="+mj-cs"/>
            </a:endParaRPr>
          </a:p>
          <a:p>
            <a:pPr>
              <a:buClr>
                <a:srgbClr val="800000"/>
              </a:buClr>
              <a:buFont typeface="Wingdings" panose="05000000000000000000" pitchFamily="2" charset="2"/>
              <a:buChar char="ü"/>
              <a:defRPr/>
            </a:pPr>
            <a:r>
              <a:rPr lang="el-GR" sz="2400" b="1" dirty="0" smtClean="0">
                <a:solidFill>
                  <a:srgbClr val="08A1D9">
                    <a:lumMod val="50000"/>
                  </a:srgbClr>
                </a:solidFill>
              </a:rPr>
              <a:t>Σύνδεση </a:t>
            </a:r>
            <a:r>
              <a:rPr lang="el-GR" sz="2400" b="1" dirty="0">
                <a:solidFill>
                  <a:srgbClr val="08A1D9">
                    <a:lumMod val="50000"/>
                  </a:srgbClr>
                </a:solidFill>
              </a:rPr>
              <a:t>Δομών της ΠΦΥ με την Κοινότητα </a:t>
            </a:r>
          </a:p>
          <a:p>
            <a:pPr>
              <a:buClr>
                <a:srgbClr val="800000"/>
              </a:buClr>
              <a:buFont typeface="Wingdings" panose="05000000000000000000" pitchFamily="2" charset="2"/>
              <a:buChar char="ü"/>
              <a:defRPr/>
            </a:pPr>
            <a:r>
              <a:rPr lang="el-GR" sz="2400" b="1" dirty="0">
                <a:solidFill>
                  <a:srgbClr val="08A1D9">
                    <a:lumMod val="50000"/>
                  </a:srgbClr>
                </a:solidFill>
              </a:rPr>
              <a:t>Ενίσχυση του ανθρώπινου δυναμικού της ΠΦΥ </a:t>
            </a:r>
          </a:p>
          <a:p>
            <a:pPr>
              <a:buClr>
                <a:srgbClr val="800000"/>
              </a:buClr>
              <a:buFont typeface="Wingdings" panose="05000000000000000000" pitchFamily="2" charset="2"/>
              <a:buChar char="ü"/>
              <a:defRPr/>
            </a:pPr>
            <a:r>
              <a:rPr lang="el-GR" sz="2400" b="1" dirty="0">
                <a:solidFill>
                  <a:srgbClr val="08A1D9">
                    <a:lumMod val="50000"/>
                  </a:srgbClr>
                </a:solidFill>
              </a:rPr>
              <a:t>Οικονομική Υποστήριξη της ΠΦΥ </a:t>
            </a:r>
          </a:p>
        </p:txBody>
      </p:sp>
      <p:sp>
        <p:nvSpPr>
          <p:cNvPr id="4" name="Slide Number Placeholder 3"/>
          <p:cNvSpPr>
            <a:spLocks noGrp="1"/>
          </p:cNvSpPr>
          <p:nvPr>
            <p:ph type="sldNum" sz="quarter" idx="12"/>
          </p:nvPr>
        </p:nvSpPr>
        <p:spPr>
          <a:xfrm>
            <a:off x="8401038" y="6170822"/>
            <a:ext cx="502920" cy="502920"/>
          </a:xfrm>
        </p:spPr>
        <p:txBody>
          <a:bodyPr>
            <a:normAutofit/>
          </a:bodyPr>
          <a:lstStyle/>
          <a:p>
            <a:pPr>
              <a:defRPr/>
            </a:pPr>
            <a:fld id="{7E55E3B3-0445-4CFC-BED8-763D4409E61F}" type="slidenum">
              <a:rPr lang="el-GR">
                <a:solidFill>
                  <a:schemeClr val="bg1"/>
                </a:solidFill>
              </a:rPr>
              <a:pPr>
                <a:defRPr/>
              </a:pPr>
              <a:t>3</a:t>
            </a:fld>
            <a:endParaRPr lang="el-GR" dirty="0">
              <a:solidFill>
                <a:schemeClr val="bg1"/>
              </a:solidFill>
            </a:endParaRPr>
          </a:p>
        </p:txBody>
      </p:sp>
    </p:spTree>
    <p:extLst>
      <p:ext uri="{BB962C8B-B14F-4D97-AF65-F5344CB8AC3E}">
        <p14:creationId xmlns:p14="http://schemas.microsoft.com/office/powerpoint/2010/main" val="3517607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7107">
                                            <p:txEl>
                                              <p:pRg st="3" end="3"/>
                                            </p:txEl>
                                          </p:spTgt>
                                        </p:tgtEl>
                                        <p:attrNameLst>
                                          <p:attrName>style.visibility</p:attrName>
                                        </p:attrNameLst>
                                      </p:cBhvr>
                                      <p:to>
                                        <p:strVal val="visible"/>
                                      </p:to>
                                    </p:set>
                                    <p:animEffect transition="in" filter="blinds(horizontal)">
                                      <p:cBhvr>
                                        <p:cTn id="7" dur="500"/>
                                        <p:tgtEl>
                                          <p:spTgt spid="4710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7107">
                                            <p:txEl>
                                              <p:pRg st="4" end="4"/>
                                            </p:txEl>
                                          </p:spTgt>
                                        </p:tgtEl>
                                        <p:attrNameLst>
                                          <p:attrName>style.visibility</p:attrName>
                                        </p:attrNameLst>
                                      </p:cBhvr>
                                      <p:to>
                                        <p:strVal val="visible"/>
                                      </p:to>
                                    </p:set>
                                    <p:animEffect transition="in" filter="blinds(horizontal)">
                                      <p:cBhvr>
                                        <p:cTn id="12" dur="500"/>
                                        <p:tgtEl>
                                          <p:spTgt spid="4710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7107">
                                            <p:txEl>
                                              <p:pRg st="5" end="5"/>
                                            </p:txEl>
                                          </p:spTgt>
                                        </p:tgtEl>
                                        <p:attrNameLst>
                                          <p:attrName>style.visibility</p:attrName>
                                        </p:attrNameLst>
                                      </p:cBhvr>
                                      <p:to>
                                        <p:strVal val="visible"/>
                                      </p:to>
                                    </p:set>
                                    <p:animEffect transition="in" filter="blinds(horizontal)">
                                      <p:cBhvr>
                                        <p:cTn id="17" dur="500"/>
                                        <p:tgtEl>
                                          <p:spTgt spid="471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7520940" cy="3928572"/>
          </a:xfrm>
        </p:spPr>
        <p:txBody>
          <a:bodyPr vert="horz" lIns="91440" tIns="45720" rIns="91440" bIns="45720" rtlCol="0">
            <a:noAutofit/>
          </a:bodyPr>
          <a:lstStyle/>
          <a:p>
            <a:pPr lvl="0">
              <a:buClr>
                <a:srgbClr val="800000"/>
              </a:buClr>
              <a:buFont typeface="Wingdings" panose="05000000000000000000" pitchFamily="2" charset="2"/>
              <a:buChar char="ü"/>
            </a:pPr>
            <a:r>
              <a:rPr lang="el-GR" sz="2400" b="1" dirty="0">
                <a:solidFill>
                  <a:schemeClr val="accent3">
                    <a:lumMod val="50000"/>
                  </a:schemeClr>
                </a:solidFill>
              </a:rPr>
              <a:t>Έννοια του συστήματος υγείας είναι ευρύτερη της ιατρικής περίθαλψη</a:t>
            </a:r>
          </a:p>
          <a:p>
            <a:pPr lvl="0">
              <a:buClr>
                <a:srgbClr val="800000"/>
              </a:buClr>
              <a:buFont typeface="Wingdings" panose="05000000000000000000" pitchFamily="2" charset="2"/>
              <a:buChar char="ü"/>
            </a:pPr>
            <a:r>
              <a:rPr lang="el-GR" sz="2400" b="1" dirty="0">
                <a:solidFill>
                  <a:schemeClr val="accent3">
                    <a:lumMod val="50000"/>
                  </a:schemeClr>
                </a:solidFill>
              </a:rPr>
              <a:t>Ασθένειες που πρέπει να αντιμετωπιστούν εκτός Νοσοκομείου </a:t>
            </a:r>
          </a:p>
          <a:p>
            <a:pPr lvl="0">
              <a:buClr>
                <a:srgbClr val="800000"/>
              </a:buClr>
              <a:buFont typeface="Wingdings" panose="05000000000000000000" pitchFamily="2" charset="2"/>
              <a:buChar char="ü"/>
            </a:pPr>
            <a:r>
              <a:rPr lang="el-GR" sz="2400" b="1" dirty="0">
                <a:solidFill>
                  <a:schemeClr val="accent3">
                    <a:lumMod val="50000"/>
                  </a:schemeClr>
                </a:solidFill>
              </a:rPr>
              <a:t>Τα σύγχρονα συστήματα υγείας δίνουν σημαντική έμφαση στην πρόληψη της ασθένειας </a:t>
            </a:r>
          </a:p>
          <a:p>
            <a:pPr lvl="0">
              <a:buClr>
                <a:srgbClr val="800000"/>
              </a:buClr>
              <a:buFont typeface="Wingdings" panose="05000000000000000000" pitchFamily="2" charset="2"/>
              <a:buChar char="ü"/>
            </a:pPr>
            <a:r>
              <a:rPr lang="el-GR" sz="2400" b="1" dirty="0">
                <a:solidFill>
                  <a:schemeClr val="accent3">
                    <a:lumMod val="50000"/>
                  </a:schemeClr>
                </a:solidFill>
              </a:rPr>
              <a:t>Η Νοσοκομειακή περίθαλψη έχει ειδικό ρόλο και οφείλει να καλύπτει πλήρως τις ανάγκες υγείας των πολιτών</a:t>
            </a:r>
          </a:p>
        </p:txBody>
      </p:sp>
      <p:sp>
        <p:nvSpPr>
          <p:cNvPr id="5" name="Τίτλος 4"/>
          <p:cNvSpPr>
            <a:spLocks noGrp="1"/>
          </p:cNvSpPr>
          <p:nvPr>
            <p:ph type="title"/>
          </p:nvPr>
        </p:nvSpPr>
        <p:spPr/>
        <p:txBody>
          <a:bodyPr/>
          <a:lstStyle/>
          <a:p>
            <a:pPr algn="ctr"/>
            <a:r>
              <a:rPr lang="el-GR" cap="none" dirty="0" smtClean="0">
                <a:solidFill>
                  <a:srgbClr val="800000"/>
                </a:solidFill>
              </a:rPr>
              <a:t>Γιατί Πρωτοβάθμια </a:t>
            </a:r>
            <a:r>
              <a:rPr lang="el-GR" dirty="0" smtClean="0"/>
              <a:t>Φ</a:t>
            </a:r>
            <a:r>
              <a:rPr lang="el-GR" cap="none" dirty="0" smtClean="0">
                <a:solidFill>
                  <a:srgbClr val="800000"/>
                </a:solidFill>
              </a:rPr>
              <a:t>ροντίδα Υγείας </a:t>
            </a:r>
            <a:endParaRPr lang="el-GR" b="0" cap="none" dirty="0">
              <a:solidFill>
                <a:srgbClr val="800000"/>
              </a:solidFill>
            </a:endParaRPr>
          </a:p>
        </p:txBody>
      </p:sp>
      <p:sp>
        <p:nvSpPr>
          <p:cNvPr id="6" name="Rectangle 3"/>
          <p:cNvSpPr/>
          <p:nvPr/>
        </p:nvSpPr>
        <p:spPr>
          <a:xfrm>
            <a:off x="3552645" y="5092172"/>
            <a:ext cx="4953000" cy="1477328"/>
          </a:xfrm>
          <a:prstGeom prst="rect">
            <a:avLst/>
          </a:prstGeom>
        </p:spPr>
        <p:txBody>
          <a:bodyPr wrap="square">
            <a:spAutoFit/>
          </a:bodyPr>
          <a:lstStyle/>
          <a:p>
            <a:pPr algn="just">
              <a:spcBef>
                <a:spcPts val="0"/>
              </a:spcBef>
              <a:buClr>
                <a:schemeClr val="bg1"/>
              </a:buClr>
              <a:buFont typeface="Wingdings"/>
              <a:buChar char="F"/>
            </a:pPr>
            <a:r>
              <a:rPr lang="el-GR" dirty="0" smtClean="0">
                <a:solidFill>
                  <a:schemeClr val="bg1"/>
                </a:solidFill>
                <a:latin typeface="Calibri" pitchFamily="34" charset="0"/>
                <a:sym typeface="Wingdings"/>
              </a:rPr>
              <a:t>Ένα σύγχρονο σύστημα Υγείας περιλαμβάνει εκτός της Ιατρικής περίθαλψης: </a:t>
            </a:r>
          </a:p>
          <a:p>
            <a:pPr lvl="0" algn="just">
              <a:buClr>
                <a:schemeClr val="bg1"/>
              </a:buClr>
            </a:pPr>
            <a:r>
              <a:rPr lang="el-GR" dirty="0" smtClean="0">
                <a:solidFill>
                  <a:schemeClr val="bg1"/>
                </a:solidFill>
                <a:latin typeface="Calibri" pitchFamily="34" charset="0"/>
                <a:sym typeface="Wingdings"/>
              </a:rPr>
              <a:t>υπηρεσίες πρόληψης, ενημέρωσης, οικογενειακού προγραμματισμού, υγιεινή της κατοικίας της εργασίας, φροντίδα κλπ</a:t>
            </a:r>
            <a:endParaRPr lang="en-US" dirty="0" smtClean="0">
              <a:solidFill>
                <a:schemeClr val="bg1"/>
              </a:solidFill>
              <a:latin typeface="Calibri" pitchFamily="34" charset="0"/>
              <a:sym typeface="Wingdings"/>
            </a:endParaRPr>
          </a:p>
        </p:txBody>
      </p:sp>
      <p:sp>
        <p:nvSpPr>
          <p:cNvPr id="7" name="Slide Number Placeholder 3"/>
          <p:cNvSpPr>
            <a:spLocks noGrp="1"/>
          </p:cNvSpPr>
          <p:nvPr>
            <p:ph type="sldNum" sz="quarter" idx="12"/>
          </p:nvPr>
        </p:nvSpPr>
        <p:spPr>
          <a:xfrm>
            <a:off x="8401038" y="6170822"/>
            <a:ext cx="502920" cy="502920"/>
          </a:xfrm>
        </p:spPr>
        <p:txBody>
          <a:bodyPr/>
          <a:lstStyle/>
          <a:p>
            <a:pPr>
              <a:defRPr/>
            </a:pPr>
            <a:fld id="{7E55E3B3-0445-4CFC-BED8-763D4409E61F}" type="slidenum">
              <a:rPr lang="el-GR" smtClean="0">
                <a:solidFill>
                  <a:schemeClr val="bg1"/>
                </a:solidFill>
              </a:rPr>
              <a:pPr>
                <a:defRPr/>
              </a:pPr>
              <a:t>4</a:t>
            </a:fld>
            <a:endParaRPr lang="el-GR" dirty="0">
              <a:solidFill>
                <a:schemeClr val="bg1"/>
              </a:solidFill>
            </a:endParaRPr>
          </a:p>
        </p:txBody>
      </p:sp>
    </p:spTree>
    <p:extLst>
      <p:ext uri="{BB962C8B-B14F-4D97-AF65-F5344CB8AC3E}">
        <p14:creationId xmlns:p14="http://schemas.microsoft.com/office/powerpoint/2010/main" val="1170189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oAutofit/>
          </a:bodyPr>
          <a:lstStyle/>
          <a:p>
            <a:pPr>
              <a:buClr>
                <a:srgbClr val="800000"/>
              </a:buClr>
              <a:buFont typeface="Wingdings" panose="05000000000000000000" pitchFamily="2" charset="2"/>
              <a:buChar char="ü"/>
            </a:pPr>
            <a:r>
              <a:rPr lang="el-GR" sz="2800" b="1" dirty="0">
                <a:solidFill>
                  <a:schemeClr val="accent3">
                    <a:lumMod val="50000"/>
                  </a:schemeClr>
                </a:solidFill>
              </a:rPr>
              <a:t>Πρόληψη της ασθένειας </a:t>
            </a:r>
            <a:endParaRPr lang="en-US" sz="2800" b="1" dirty="0">
              <a:solidFill>
                <a:schemeClr val="accent3">
                  <a:lumMod val="50000"/>
                </a:schemeClr>
              </a:solidFill>
            </a:endParaRPr>
          </a:p>
          <a:p>
            <a:pPr>
              <a:buClr>
                <a:srgbClr val="800000"/>
              </a:buClr>
              <a:buFont typeface="Wingdings" panose="05000000000000000000" pitchFamily="2" charset="2"/>
              <a:buChar char="ü"/>
            </a:pPr>
            <a:r>
              <a:rPr lang="el-GR" sz="2800" b="1" dirty="0">
                <a:solidFill>
                  <a:schemeClr val="accent3">
                    <a:lumMod val="50000"/>
                  </a:schemeClr>
                </a:solidFill>
              </a:rPr>
              <a:t>Διάγνωση και θεραπεία της ασθένειας </a:t>
            </a:r>
            <a:endParaRPr lang="en-US" sz="2800" b="1" dirty="0">
              <a:solidFill>
                <a:schemeClr val="accent3">
                  <a:lumMod val="50000"/>
                </a:schemeClr>
              </a:solidFill>
            </a:endParaRPr>
          </a:p>
          <a:p>
            <a:pPr>
              <a:buClr>
                <a:srgbClr val="800000"/>
              </a:buClr>
              <a:buFont typeface="Wingdings" panose="05000000000000000000" pitchFamily="2" charset="2"/>
              <a:buChar char="ü"/>
            </a:pPr>
            <a:r>
              <a:rPr lang="el-GR" sz="2800" b="1" dirty="0">
                <a:solidFill>
                  <a:schemeClr val="accent3">
                    <a:lumMod val="50000"/>
                  </a:schemeClr>
                </a:solidFill>
              </a:rPr>
              <a:t>Αποκατάσταση της υγείας </a:t>
            </a:r>
            <a:endParaRPr lang="en-US" sz="2800" b="1" dirty="0">
              <a:solidFill>
                <a:schemeClr val="accent3">
                  <a:lumMod val="50000"/>
                </a:schemeClr>
              </a:solidFill>
            </a:endParaRPr>
          </a:p>
          <a:p>
            <a:pPr>
              <a:buClr>
                <a:srgbClr val="800000"/>
              </a:buClr>
              <a:buFont typeface="Wingdings" panose="05000000000000000000" pitchFamily="2" charset="2"/>
              <a:buChar char="ü"/>
            </a:pPr>
            <a:r>
              <a:rPr lang="el-GR" sz="2800" b="1" dirty="0">
                <a:solidFill>
                  <a:schemeClr val="accent3">
                    <a:lumMod val="50000"/>
                  </a:schemeClr>
                </a:solidFill>
              </a:rPr>
              <a:t>Εκτίμηση των αναγκών υγείας </a:t>
            </a:r>
            <a:endParaRPr lang="en-US" sz="2800" b="1" dirty="0">
              <a:solidFill>
                <a:schemeClr val="accent3">
                  <a:lumMod val="50000"/>
                </a:schemeClr>
              </a:solidFill>
            </a:endParaRPr>
          </a:p>
          <a:p>
            <a:pPr>
              <a:buClr>
                <a:srgbClr val="800000"/>
              </a:buClr>
              <a:buFont typeface="Wingdings" panose="05000000000000000000" pitchFamily="2" charset="2"/>
              <a:buChar char="ü"/>
            </a:pPr>
            <a:r>
              <a:rPr lang="el-GR" sz="2800" b="1" dirty="0">
                <a:solidFill>
                  <a:schemeClr val="accent3">
                    <a:lumMod val="50000"/>
                  </a:schemeClr>
                </a:solidFill>
              </a:rPr>
              <a:t>Μείωση των ανισοτήτων </a:t>
            </a:r>
            <a:endParaRPr lang="en-US" sz="2800" b="1" dirty="0">
              <a:solidFill>
                <a:schemeClr val="accent3">
                  <a:lumMod val="50000"/>
                </a:schemeClr>
              </a:solidFill>
            </a:endParaRPr>
          </a:p>
          <a:p>
            <a:pPr>
              <a:buClr>
                <a:srgbClr val="800000"/>
              </a:buClr>
              <a:buFont typeface="Wingdings" panose="05000000000000000000" pitchFamily="2" charset="2"/>
              <a:buChar char="ü"/>
            </a:pPr>
            <a:r>
              <a:rPr lang="el-GR" sz="2800" b="1" dirty="0">
                <a:solidFill>
                  <a:schemeClr val="accent3">
                    <a:lumMod val="50000"/>
                  </a:schemeClr>
                </a:solidFill>
              </a:rPr>
              <a:t>Παρακολούθηση της ποιότητας </a:t>
            </a:r>
            <a:endParaRPr lang="en-US" sz="2800" b="1" dirty="0">
              <a:solidFill>
                <a:schemeClr val="accent3">
                  <a:lumMod val="50000"/>
                </a:schemeClr>
              </a:solidFill>
            </a:endParaRPr>
          </a:p>
        </p:txBody>
      </p:sp>
      <p:sp>
        <p:nvSpPr>
          <p:cNvPr id="5" name="Τίτλος 4"/>
          <p:cNvSpPr>
            <a:spLocks noGrp="1"/>
          </p:cNvSpPr>
          <p:nvPr>
            <p:ph type="title"/>
          </p:nvPr>
        </p:nvSpPr>
        <p:spPr>
          <a:xfrm>
            <a:off x="685800" y="76200"/>
            <a:ext cx="8001000" cy="838200"/>
          </a:xfrm>
        </p:spPr>
        <p:txBody>
          <a:bodyPr/>
          <a:lstStyle/>
          <a:p>
            <a:pPr lvl="0" fontAlgn="base">
              <a:spcAft>
                <a:spcPct val="0"/>
              </a:spcAft>
              <a:defRPr/>
            </a:pPr>
            <a:r>
              <a:rPr lang="el-GR" sz="3200" dirty="0"/>
              <a:t>Στόχοι της Πρωτοβάθμιας Φροντίδας Υγείας </a:t>
            </a:r>
            <a:endParaRPr lang="en-US" sz="3200" dirty="0"/>
          </a:p>
        </p:txBody>
      </p:sp>
      <p:sp>
        <p:nvSpPr>
          <p:cNvPr id="4" name="Slide Number Placeholder 3"/>
          <p:cNvSpPr>
            <a:spLocks noGrp="1"/>
          </p:cNvSpPr>
          <p:nvPr>
            <p:ph type="sldNum" sz="quarter" idx="12"/>
          </p:nvPr>
        </p:nvSpPr>
        <p:spPr>
          <a:xfrm>
            <a:off x="8401038" y="6170822"/>
            <a:ext cx="502920" cy="502920"/>
          </a:xfrm>
        </p:spPr>
        <p:txBody>
          <a:bodyPr/>
          <a:lstStyle/>
          <a:p>
            <a:pPr>
              <a:defRPr/>
            </a:pPr>
            <a:fld id="{7E55E3B3-0445-4CFC-BED8-763D4409E61F}" type="slidenum">
              <a:rPr lang="el-GR" smtClean="0">
                <a:solidFill>
                  <a:schemeClr val="bg1"/>
                </a:solidFill>
              </a:rPr>
              <a:pPr>
                <a:defRPr/>
              </a:pPr>
              <a:t>5</a:t>
            </a:fld>
            <a:endParaRPr lang="el-GR" dirty="0">
              <a:solidFill>
                <a:schemeClr val="bg1"/>
              </a:solidFill>
            </a:endParaRPr>
          </a:p>
        </p:txBody>
      </p:sp>
    </p:spTree>
    <p:extLst>
      <p:ext uri="{BB962C8B-B14F-4D97-AF65-F5344CB8AC3E}">
        <p14:creationId xmlns:p14="http://schemas.microsoft.com/office/powerpoint/2010/main" val="3126186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658100" cy="838200"/>
          </a:xfrm>
        </p:spPr>
        <p:txBody>
          <a:bodyPr/>
          <a:lstStyle/>
          <a:p>
            <a:pPr algn="ctr"/>
            <a:r>
              <a:rPr lang="el-GR" sz="3200" dirty="0" smtClean="0"/>
              <a:t>Συμβολή της ΠΦΥ στην βελτίωση της Ποιότητας ζωής του Πολίτη</a:t>
            </a:r>
            <a:endParaRPr lang="el-GR" sz="3200" dirty="0"/>
          </a:p>
        </p:txBody>
      </p:sp>
      <p:sp>
        <p:nvSpPr>
          <p:cNvPr id="3" name="Content Placeholder 2"/>
          <p:cNvSpPr>
            <a:spLocks noGrp="1"/>
          </p:cNvSpPr>
          <p:nvPr>
            <p:ph idx="1"/>
          </p:nvPr>
        </p:nvSpPr>
        <p:spPr>
          <a:xfrm>
            <a:off x="685800" y="1676400"/>
            <a:ext cx="8054340" cy="3579849"/>
          </a:xfrm>
        </p:spPr>
        <p:txBody>
          <a:bodyPr vert="horz" lIns="91440" tIns="45720" rIns="91440" bIns="45720" rtlCol="0">
            <a:noAutofit/>
          </a:bodyPr>
          <a:lstStyle/>
          <a:p>
            <a:pPr>
              <a:buClr>
                <a:srgbClr val="800000"/>
              </a:buClr>
              <a:buFont typeface="Wingdings" panose="05000000000000000000" pitchFamily="2" charset="2"/>
              <a:buChar char="ü"/>
              <a:defRPr/>
            </a:pPr>
            <a:r>
              <a:rPr lang="el-GR" sz="3000" b="1" dirty="0">
                <a:solidFill>
                  <a:schemeClr val="accent3">
                    <a:lumMod val="50000"/>
                  </a:schemeClr>
                </a:solidFill>
              </a:rPr>
              <a:t>Εκτίμηση των αναγκών υγείας του πληθυσμού </a:t>
            </a:r>
          </a:p>
          <a:p>
            <a:pPr>
              <a:buClr>
                <a:srgbClr val="800000"/>
              </a:buClr>
              <a:buFont typeface="Wingdings" panose="05000000000000000000" pitchFamily="2" charset="2"/>
              <a:buChar char="ü"/>
              <a:defRPr/>
            </a:pPr>
            <a:r>
              <a:rPr lang="el-GR" sz="3000" b="1" dirty="0">
                <a:solidFill>
                  <a:schemeClr val="accent3">
                    <a:lumMod val="50000"/>
                  </a:schemeClr>
                </a:solidFill>
              </a:rPr>
              <a:t>Μείωση των ανισοτήτων </a:t>
            </a:r>
          </a:p>
          <a:p>
            <a:pPr>
              <a:buClr>
                <a:srgbClr val="800000"/>
              </a:buClr>
              <a:buFont typeface="Wingdings" panose="05000000000000000000" pitchFamily="2" charset="2"/>
              <a:buChar char="ü"/>
              <a:defRPr/>
            </a:pPr>
            <a:r>
              <a:rPr lang="el-GR" sz="3000" b="1" dirty="0">
                <a:solidFill>
                  <a:schemeClr val="accent3">
                    <a:lumMod val="50000"/>
                  </a:schemeClr>
                </a:solidFill>
              </a:rPr>
              <a:t>Παρακολούθηση της ποιότητας των παρεχόμενων υπηρεσιών </a:t>
            </a:r>
          </a:p>
        </p:txBody>
      </p:sp>
      <p:sp>
        <p:nvSpPr>
          <p:cNvPr id="4" name="Slide Number Placeholder 3"/>
          <p:cNvSpPr>
            <a:spLocks noGrp="1"/>
          </p:cNvSpPr>
          <p:nvPr>
            <p:ph type="sldNum" sz="quarter" idx="12"/>
          </p:nvPr>
        </p:nvSpPr>
        <p:spPr>
          <a:xfrm>
            <a:off x="8401038" y="6170822"/>
            <a:ext cx="502920" cy="502920"/>
          </a:xfrm>
        </p:spPr>
        <p:txBody>
          <a:bodyPr/>
          <a:lstStyle/>
          <a:p>
            <a:pPr>
              <a:defRPr/>
            </a:pPr>
            <a:fld id="{7E55E3B3-0445-4CFC-BED8-763D4409E61F}" type="slidenum">
              <a:rPr lang="el-GR" smtClean="0">
                <a:solidFill>
                  <a:schemeClr val="bg1"/>
                </a:solidFill>
              </a:rPr>
              <a:pPr>
                <a:defRPr/>
              </a:pPr>
              <a:t>6</a:t>
            </a:fld>
            <a:endParaRPr lang="el-GR" dirty="0">
              <a:solidFill>
                <a:schemeClr val="bg1"/>
              </a:solidFill>
            </a:endParaRPr>
          </a:p>
        </p:txBody>
      </p:sp>
    </p:spTree>
    <p:extLst>
      <p:ext uri="{BB962C8B-B14F-4D97-AF65-F5344CB8AC3E}">
        <p14:creationId xmlns:p14="http://schemas.microsoft.com/office/powerpoint/2010/main" val="3489625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3200" dirty="0" smtClean="0"/>
              <a:t>Ο ρόλος της Πρωτοβάθμιας Φροντίδας Υγείας στη μείωση της Νοσηρότητας</a:t>
            </a:r>
            <a:r>
              <a:rPr lang="en-US" sz="3200" dirty="0" smtClean="0"/>
              <a:t> </a:t>
            </a:r>
            <a:r>
              <a:rPr lang="en-US" sz="3200" b="0" dirty="0" smtClean="0"/>
              <a:t>1/2</a:t>
            </a:r>
            <a:r>
              <a:rPr lang="el-GR" sz="3200" dirty="0" smtClean="0"/>
              <a:t> </a:t>
            </a:r>
            <a:endParaRPr lang="el-GR" sz="3200" dirty="0"/>
          </a:p>
        </p:txBody>
      </p:sp>
      <p:sp>
        <p:nvSpPr>
          <p:cNvPr id="3" name="Content Placeholder 2"/>
          <p:cNvSpPr>
            <a:spLocks noGrp="1"/>
          </p:cNvSpPr>
          <p:nvPr>
            <p:ph idx="1"/>
          </p:nvPr>
        </p:nvSpPr>
        <p:spPr>
          <a:xfrm>
            <a:off x="762000" y="1295400"/>
            <a:ext cx="7520940" cy="3579849"/>
          </a:xfrm>
        </p:spPr>
        <p:txBody>
          <a:bodyPr>
            <a:normAutofit fontScale="92500" lnSpcReduction="20000"/>
          </a:bodyPr>
          <a:lstStyle/>
          <a:p>
            <a:pPr marL="0">
              <a:lnSpc>
                <a:spcPct val="150000"/>
              </a:lnSpc>
              <a:spcBef>
                <a:spcPts val="600"/>
              </a:spcBef>
              <a:spcAft>
                <a:spcPts val="600"/>
              </a:spcAft>
              <a:buNone/>
            </a:pPr>
            <a:r>
              <a:rPr lang="el-GR" sz="2400" b="1" dirty="0">
                <a:solidFill>
                  <a:schemeClr val="accent3">
                    <a:lumMod val="50000"/>
                  </a:schemeClr>
                </a:solidFill>
              </a:rPr>
              <a:t>Στην Πρωτοβάθμια Φροντίδα Υγείας εντάσσονται δραστηριότητες που αφορούν, αφενός στο σύνολο του πληθυσμού μέσα από γενικά προληπτικά μέτρα, με στόχο τη μείωση της νοσηρότητας και σε ειδικές εξατομικευμένες δράσεις αγωγής υγείας με στόχο την αλλαγή της συμπεριφοράς της αυτοενδυνάμωσης και της εν γένει υιοθέτησης ενός νέου τρόπου ζωής που υποστηρίζει το ατομικό αγαθό της υγείας.</a:t>
            </a:r>
          </a:p>
        </p:txBody>
      </p:sp>
      <p:sp>
        <p:nvSpPr>
          <p:cNvPr id="4" name="Slide Number Placeholder 3"/>
          <p:cNvSpPr>
            <a:spLocks noGrp="1"/>
          </p:cNvSpPr>
          <p:nvPr>
            <p:ph type="sldNum" sz="quarter" idx="12"/>
          </p:nvPr>
        </p:nvSpPr>
        <p:spPr>
          <a:xfrm>
            <a:off x="8401038" y="6170822"/>
            <a:ext cx="502920" cy="502920"/>
          </a:xfrm>
        </p:spPr>
        <p:txBody>
          <a:bodyPr/>
          <a:lstStyle/>
          <a:p>
            <a:pPr>
              <a:defRPr/>
            </a:pPr>
            <a:fld id="{7E55E3B3-0445-4CFC-BED8-763D4409E61F}" type="slidenum">
              <a:rPr lang="el-GR" smtClean="0">
                <a:solidFill>
                  <a:schemeClr val="bg1"/>
                </a:solidFill>
              </a:rPr>
              <a:pPr>
                <a:defRPr/>
              </a:pPr>
              <a:t>7</a:t>
            </a:fld>
            <a:endParaRPr lang="el-GR" dirty="0">
              <a:solidFill>
                <a:schemeClr val="bg1"/>
              </a:solidFill>
            </a:endParaRPr>
          </a:p>
        </p:txBody>
      </p:sp>
    </p:spTree>
    <p:extLst>
      <p:ext uri="{BB962C8B-B14F-4D97-AF65-F5344CB8AC3E}">
        <p14:creationId xmlns:p14="http://schemas.microsoft.com/office/powerpoint/2010/main" val="2337454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0" y="2057400"/>
            <a:ext cx="5638800" cy="4648200"/>
          </a:xfrm>
          <a:prstGeom prst="roundRect">
            <a:avLst/>
          </a:prstGeom>
          <a:solidFill>
            <a:schemeClr val="accent1">
              <a:alpha val="15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2">
                    <a:lumMod val="75000"/>
                  </a:schemeClr>
                </a:solidFill>
                <a:effectLst>
                  <a:outerShdw blurRad="38100" dist="38100" dir="2700000" algn="tl">
                    <a:srgbClr val="000000">
                      <a:alpha val="43137"/>
                    </a:srgbClr>
                  </a:outerShdw>
                </a:effectLst>
              </a:rPr>
              <a:t>Πρωτοβάθμια Φροντίδα</a:t>
            </a: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endParaRPr lang="el-GR" b="1" dirty="0" smtClean="0">
              <a:solidFill>
                <a:schemeClr val="tx2">
                  <a:lumMod val="75000"/>
                </a:schemeClr>
              </a:solidFill>
              <a:effectLst>
                <a:outerShdw blurRad="38100" dist="38100" dir="2700000" algn="tl">
                  <a:srgbClr val="000000">
                    <a:alpha val="43137"/>
                  </a:srgbClr>
                </a:outerShdw>
              </a:effectLst>
            </a:endParaRPr>
          </a:p>
          <a:p>
            <a:pPr algn="ctr"/>
            <a:r>
              <a:rPr lang="el-GR" b="1" dirty="0" smtClean="0">
                <a:solidFill>
                  <a:schemeClr val="tx2">
                    <a:lumMod val="75000"/>
                  </a:schemeClr>
                </a:solidFill>
                <a:effectLst>
                  <a:outerShdw blurRad="38100" dist="38100" dir="2700000" algn="tl">
                    <a:srgbClr val="000000">
                      <a:alpha val="43137"/>
                    </a:srgbClr>
                  </a:outerShdw>
                </a:effectLst>
              </a:rPr>
              <a:t> </a:t>
            </a:r>
            <a:endParaRPr lang="el-GR" b="1" dirty="0">
              <a:solidFill>
                <a:schemeClr val="tx2">
                  <a:lumMod val="75000"/>
                </a:schemeClr>
              </a:solidFill>
              <a:effectLst>
                <a:outerShdw blurRad="38100" dist="38100" dir="2700000" algn="tl">
                  <a:srgbClr val="000000">
                    <a:alpha val="43137"/>
                  </a:srgbClr>
                </a:outerShdw>
              </a:effectLst>
            </a:endParaRPr>
          </a:p>
        </p:txBody>
      </p:sp>
      <p:sp>
        <p:nvSpPr>
          <p:cNvPr id="2" name="Title 1"/>
          <p:cNvSpPr>
            <a:spLocks noGrp="1"/>
          </p:cNvSpPr>
          <p:nvPr>
            <p:ph type="title"/>
          </p:nvPr>
        </p:nvSpPr>
        <p:spPr/>
        <p:txBody>
          <a:bodyPr vert="horz" lIns="91440" tIns="45720" rIns="91440" bIns="45720" rtlCol="0" anchor="ctr">
            <a:noAutofit/>
          </a:bodyPr>
          <a:lstStyle/>
          <a:p>
            <a:r>
              <a:rPr lang="el-GR" sz="3200" b="1" cap="none" dirty="0">
                <a:solidFill>
                  <a:srgbClr val="800000"/>
                </a:solidFill>
              </a:rPr>
              <a:t>Ο ρόλος της Πρωτοβάθμιας Φροντίδας Υγείας στη μείωση της Νοσηρότητας </a:t>
            </a:r>
            <a:r>
              <a:rPr lang="en-US" sz="3200" b="0" cap="none" dirty="0" smtClean="0">
                <a:solidFill>
                  <a:srgbClr val="800000"/>
                </a:solidFill>
              </a:rPr>
              <a:t>2/2</a:t>
            </a:r>
            <a:endParaRPr lang="el-GR" sz="2000" b="0" dirty="0" smtClean="0">
              <a:solidFill>
                <a:srgbClr val="800000"/>
              </a:solidFill>
              <a:effectLst>
                <a:outerShdw blurRad="38100" dist="38100" dir="2700000" algn="tl">
                  <a:srgbClr val="C0C0C0"/>
                </a:outerShdw>
              </a:effectLst>
              <a:latin typeface="Times New Roman" pitchFamily="18" charset="0"/>
            </a:endParaRP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8</a:t>
            </a:fld>
            <a:endParaRPr lang="el-GR" dirty="0">
              <a:solidFill>
                <a:prstClr val="black"/>
              </a:solidFill>
            </a:endParaRPr>
          </a:p>
        </p:txBody>
      </p:sp>
      <p:sp>
        <p:nvSpPr>
          <p:cNvPr id="5" name="TextBox 4"/>
          <p:cNvSpPr txBox="1"/>
          <p:nvPr/>
        </p:nvSpPr>
        <p:spPr>
          <a:xfrm>
            <a:off x="2209800" y="5029200"/>
            <a:ext cx="1143000" cy="369332"/>
          </a:xfrm>
          <a:prstGeom prst="rect">
            <a:avLst/>
          </a:prstGeom>
          <a:noFill/>
        </p:spPr>
        <p:txBody>
          <a:bodyPr wrap="square" rtlCol="0">
            <a:spAutoFit/>
          </a:bodyPr>
          <a:lstStyle/>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Πολίτης </a:t>
            </a: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Oval 5"/>
          <p:cNvSpPr/>
          <p:nvPr/>
        </p:nvSpPr>
        <p:spPr>
          <a:xfrm>
            <a:off x="1143000" y="3048000"/>
            <a:ext cx="3276600" cy="2590800"/>
          </a:xfrm>
          <a:prstGeom prst="ellipse">
            <a:avLst/>
          </a:prstGeom>
          <a:no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7" name="TextBox 6"/>
          <p:cNvSpPr txBox="1"/>
          <p:nvPr/>
        </p:nvSpPr>
        <p:spPr>
          <a:xfrm>
            <a:off x="1905000" y="3200400"/>
            <a:ext cx="1905000" cy="369332"/>
          </a:xfrm>
          <a:prstGeom prst="rect">
            <a:avLst/>
          </a:prstGeom>
          <a:noFill/>
        </p:spPr>
        <p:txBody>
          <a:bodyPr wrap="square" rtlCol="0">
            <a:spAutoFit/>
          </a:bodyPr>
          <a:lstStyle/>
          <a:p>
            <a:pPr algn="ctr"/>
            <a:r>
              <a:rPr lang="el-G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Ανάγκες Υγείας </a:t>
            </a:r>
            <a:endParaRPr lang="el-GR"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 name="Right Arrow 7"/>
          <p:cNvSpPr/>
          <p:nvPr/>
        </p:nvSpPr>
        <p:spPr>
          <a:xfrm rot="8983380">
            <a:off x="3977511" y="2932136"/>
            <a:ext cx="914400" cy="609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dirty="0"/>
          </a:p>
        </p:txBody>
      </p:sp>
      <p:sp>
        <p:nvSpPr>
          <p:cNvPr id="9" name="TextBox 8"/>
          <p:cNvSpPr txBox="1"/>
          <p:nvPr/>
        </p:nvSpPr>
        <p:spPr>
          <a:xfrm>
            <a:off x="3962400" y="2362200"/>
            <a:ext cx="1600200" cy="523220"/>
          </a:xfrm>
          <a:prstGeom prst="rect">
            <a:avLst/>
          </a:prstGeom>
          <a:noFill/>
        </p:spPr>
        <p:txBody>
          <a:bodyPr wrap="square" rtlCol="0">
            <a:spAutoFit/>
          </a:bodyPr>
          <a:lstStyle/>
          <a:p>
            <a:pPr algn="ctr"/>
            <a:r>
              <a:rPr lang="el-GR" sz="1400" b="1" dirty="0" smtClean="0">
                <a:effectLst>
                  <a:outerShdw blurRad="38100" dist="38100" dir="2700000" algn="tl">
                    <a:srgbClr val="000000">
                      <a:alpha val="43137"/>
                    </a:srgbClr>
                  </a:outerShdw>
                </a:effectLst>
              </a:rPr>
              <a:t>Πρόληψη Αγωγή Υγείας  </a:t>
            </a:r>
            <a:endParaRPr lang="el-GR" sz="1400" b="1" dirty="0">
              <a:effectLst>
                <a:outerShdw blurRad="38100" dist="38100" dir="2700000" algn="tl">
                  <a:srgbClr val="000000">
                    <a:alpha val="43137"/>
                  </a:srgbClr>
                </a:outerShdw>
              </a:effectLst>
            </a:endParaRPr>
          </a:p>
        </p:txBody>
      </p:sp>
      <p:sp>
        <p:nvSpPr>
          <p:cNvPr id="10" name="TextBox 9"/>
          <p:cNvSpPr txBox="1"/>
          <p:nvPr/>
        </p:nvSpPr>
        <p:spPr>
          <a:xfrm>
            <a:off x="0" y="2514600"/>
            <a:ext cx="1676400" cy="954107"/>
          </a:xfrm>
          <a:prstGeom prst="rect">
            <a:avLst/>
          </a:prstGeom>
          <a:noFill/>
        </p:spPr>
        <p:txBody>
          <a:bodyPr wrap="square" rtlCol="0">
            <a:spAutoFit/>
          </a:bodyPr>
          <a:lstStyle/>
          <a:p>
            <a:r>
              <a:rPr lang="el-GR" sz="1400" b="1" dirty="0" smtClean="0">
                <a:effectLst>
                  <a:outerShdw blurRad="38100" dist="38100" dir="2700000" algn="tl">
                    <a:srgbClr val="000000">
                      <a:alpha val="43137"/>
                    </a:srgbClr>
                  </a:outerShdw>
                </a:effectLst>
              </a:rPr>
              <a:t>Φροντίδα στο Σπίτι- Μακροχρόνια φροντίδα </a:t>
            </a:r>
            <a:endParaRPr lang="el-GR" sz="1400" b="1" dirty="0">
              <a:effectLst>
                <a:outerShdw blurRad="38100" dist="38100" dir="2700000" algn="tl">
                  <a:srgbClr val="000000">
                    <a:alpha val="43137"/>
                  </a:srgbClr>
                </a:outerShdw>
              </a:effectLst>
            </a:endParaRPr>
          </a:p>
        </p:txBody>
      </p:sp>
      <p:sp>
        <p:nvSpPr>
          <p:cNvPr id="11" name="Right Arrow 10"/>
          <p:cNvSpPr/>
          <p:nvPr/>
        </p:nvSpPr>
        <p:spPr>
          <a:xfrm rot="3210478">
            <a:off x="364542" y="3596830"/>
            <a:ext cx="914400" cy="609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dirty="0"/>
          </a:p>
        </p:txBody>
      </p:sp>
      <p:sp>
        <p:nvSpPr>
          <p:cNvPr id="12" name="Right Arrow 11"/>
          <p:cNvSpPr/>
          <p:nvPr/>
        </p:nvSpPr>
        <p:spPr>
          <a:xfrm rot="13394245">
            <a:off x="3822392" y="5249762"/>
            <a:ext cx="885543" cy="609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dirty="0"/>
          </a:p>
        </p:txBody>
      </p:sp>
      <p:sp>
        <p:nvSpPr>
          <p:cNvPr id="13" name="TextBox 12"/>
          <p:cNvSpPr txBox="1"/>
          <p:nvPr/>
        </p:nvSpPr>
        <p:spPr>
          <a:xfrm>
            <a:off x="4191000" y="5943600"/>
            <a:ext cx="1447800" cy="307777"/>
          </a:xfrm>
          <a:prstGeom prst="rect">
            <a:avLst/>
          </a:prstGeom>
          <a:noFill/>
        </p:spPr>
        <p:txBody>
          <a:bodyPr wrap="square" rtlCol="0">
            <a:spAutoFit/>
          </a:bodyPr>
          <a:lstStyle/>
          <a:p>
            <a:r>
              <a:rPr lang="el-GR" sz="1400" b="1" dirty="0" smtClean="0">
                <a:effectLst>
                  <a:outerShdw blurRad="38100" dist="38100" dir="2700000" algn="tl">
                    <a:srgbClr val="000000">
                      <a:alpha val="43137"/>
                    </a:srgbClr>
                  </a:outerShdw>
                </a:effectLst>
              </a:rPr>
              <a:t>Διάγνωση </a:t>
            </a:r>
            <a:endParaRPr lang="el-GR" sz="1400" b="1" dirty="0">
              <a:effectLst>
                <a:outerShdw blurRad="38100" dist="38100" dir="2700000" algn="tl">
                  <a:srgbClr val="000000">
                    <a:alpha val="43137"/>
                  </a:srgbClr>
                </a:outerShdw>
              </a:effectLst>
            </a:endParaRPr>
          </a:p>
        </p:txBody>
      </p:sp>
      <p:graphicFrame>
        <p:nvGraphicFramePr>
          <p:cNvPr id="17" name="Diagram 16"/>
          <p:cNvGraphicFramePr/>
          <p:nvPr/>
        </p:nvGraphicFramePr>
        <p:xfrm>
          <a:off x="6096000" y="2895600"/>
          <a:ext cx="27432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Bent-Up Arrow 17"/>
          <p:cNvSpPr/>
          <p:nvPr/>
        </p:nvSpPr>
        <p:spPr>
          <a:xfrm rot="10800000" flipV="1">
            <a:off x="2514600" y="5867400"/>
            <a:ext cx="5334000" cy="685800"/>
          </a:xfrm>
          <a:prstGeom prst="bentUp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dirty="0"/>
          </a:p>
        </p:txBody>
      </p:sp>
      <p:sp>
        <p:nvSpPr>
          <p:cNvPr id="19" name="TextBox 18"/>
          <p:cNvSpPr txBox="1"/>
          <p:nvPr/>
        </p:nvSpPr>
        <p:spPr>
          <a:xfrm>
            <a:off x="7467600" y="2514600"/>
            <a:ext cx="1371600" cy="369332"/>
          </a:xfrm>
          <a:prstGeom prst="rect">
            <a:avLst/>
          </a:prstGeom>
          <a:noFill/>
        </p:spPr>
        <p:txBody>
          <a:bodyPr wrap="square" rtlCol="0">
            <a:spAutoFit/>
          </a:bodyPr>
          <a:lstStyle/>
          <a:p>
            <a:r>
              <a:rPr lang="el-GR" b="1" dirty="0" smtClean="0">
                <a:ln w="18000">
                  <a:solidFill>
                    <a:srgbClr val="800000"/>
                  </a:solidFill>
                  <a:prstDash val="solid"/>
                  <a:miter lim="800000"/>
                </a:ln>
                <a:solidFill>
                  <a:srgbClr val="800000"/>
                </a:solidFill>
                <a:latin typeface="Calibri" panose="020F0502020204030204" pitchFamily="34" charset="0"/>
              </a:rPr>
              <a:t>Περίθαλψη</a:t>
            </a:r>
            <a:endParaRPr lang="el-GR" b="1" dirty="0">
              <a:ln w="18000">
                <a:solidFill>
                  <a:srgbClr val="800000"/>
                </a:solidFill>
                <a:prstDash val="solid"/>
                <a:miter lim="800000"/>
              </a:ln>
              <a:solidFill>
                <a:srgbClr val="800000"/>
              </a:solidFill>
              <a:latin typeface="Calibri" panose="020F0502020204030204" pitchFamily="34" charset="0"/>
            </a:endParaRPr>
          </a:p>
        </p:txBody>
      </p:sp>
      <p:sp>
        <p:nvSpPr>
          <p:cNvPr id="20" name="TextBox 19"/>
          <p:cNvSpPr txBox="1"/>
          <p:nvPr/>
        </p:nvSpPr>
        <p:spPr>
          <a:xfrm rot="5190239">
            <a:off x="5317144" y="2899978"/>
            <a:ext cx="2214982" cy="369332"/>
          </a:xfrm>
          <a:prstGeom prst="rect">
            <a:avLst/>
          </a:prstGeom>
          <a:noFill/>
        </p:spPr>
        <p:txBody>
          <a:bodyPr wrap="square" rtlCol="0">
            <a:spAutoFit/>
          </a:bodyPr>
          <a:lstStyle/>
          <a:p>
            <a:pPr algn="ctr"/>
            <a:r>
              <a:rPr lang="el-GR" dirty="0" smtClean="0">
                <a:ln w="18415" cmpd="sng">
                  <a:solidFill>
                    <a:schemeClr val="tx2"/>
                  </a:solidFill>
                  <a:prstDash val="solid"/>
                </a:ln>
                <a:solidFill>
                  <a:schemeClr val="tx2"/>
                </a:solidFill>
                <a:effectLst>
                  <a:outerShdw blurRad="63500" dir="3600000" algn="tl" rotWithShape="0">
                    <a:srgbClr val="000000">
                      <a:alpha val="70000"/>
                    </a:srgbClr>
                  </a:outerShdw>
                </a:effectLst>
              </a:rPr>
              <a:t>Δαπάνες Υγείας </a:t>
            </a:r>
          </a:p>
        </p:txBody>
      </p:sp>
      <p:pic>
        <p:nvPicPr>
          <p:cNvPr id="3074" name="Picture 2"/>
          <p:cNvPicPr>
            <a:picLocks noChangeAspect="1" noChangeArrowheads="1"/>
          </p:cNvPicPr>
          <p:nvPr/>
        </p:nvPicPr>
        <p:blipFill>
          <a:blip r:embed="rId7" cstate="print"/>
          <a:srcRect/>
          <a:stretch>
            <a:fillRect/>
          </a:stretch>
        </p:blipFill>
        <p:spPr bwMode="auto">
          <a:xfrm>
            <a:off x="2438400" y="3505200"/>
            <a:ext cx="685800" cy="1522476"/>
          </a:xfrm>
          <a:prstGeom prst="rect">
            <a:avLst/>
          </a:prstGeom>
          <a:noFill/>
          <a:ln w="9525">
            <a:noFill/>
            <a:miter lim="800000"/>
            <a:headEnd/>
            <a:tailEnd/>
          </a:ln>
          <a:effectLst/>
        </p:spPr>
      </p:pic>
      <p:sp>
        <p:nvSpPr>
          <p:cNvPr id="27" name="TextBox 26"/>
          <p:cNvSpPr txBox="1"/>
          <p:nvPr/>
        </p:nvSpPr>
        <p:spPr>
          <a:xfrm>
            <a:off x="152400" y="5867400"/>
            <a:ext cx="1981200" cy="307777"/>
          </a:xfrm>
          <a:prstGeom prst="rect">
            <a:avLst/>
          </a:prstGeom>
          <a:noFill/>
        </p:spPr>
        <p:txBody>
          <a:bodyPr wrap="square" rtlCol="0">
            <a:spAutoFit/>
          </a:bodyPr>
          <a:lstStyle/>
          <a:p>
            <a:r>
              <a:rPr lang="el-GR" sz="1400" b="1" dirty="0" smtClean="0">
                <a:effectLst>
                  <a:outerShdw blurRad="38100" dist="38100" dir="2700000" algn="tl">
                    <a:srgbClr val="000000">
                      <a:alpha val="43137"/>
                    </a:srgbClr>
                  </a:outerShdw>
                </a:effectLst>
              </a:rPr>
              <a:t>Αποκατάσταση </a:t>
            </a:r>
            <a:endParaRPr lang="el-GR" sz="1400" b="1" dirty="0">
              <a:effectLst>
                <a:outerShdw blurRad="38100" dist="38100" dir="2700000" algn="tl">
                  <a:srgbClr val="000000">
                    <a:alpha val="43137"/>
                  </a:srgbClr>
                </a:outerShdw>
              </a:effectLst>
            </a:endParaRPr>
          </a:p>
        </p:txBody>
      </p:sp>
      <p:sp>
        <p:nvSpPr>
          <p:cNvPr id="28" name="Right Arrow 27"/>
          <p:cNvSpPr/>
          <p:nvPr/>
        </p:nvSpPr>
        <p:spPr>
          <a:xfrm rot="19024499">
            <a:off x="586287" y="5197634"/>
            <a:ext cx="914400" cy="609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dirty="0"/>
          </a:p>
        </p:txBody>
      </p:sp>
      <p:sp>
        <p:nvSpPr>
          <p:cNvPr id="29" name="Down Arrow 28"/>
          <p:cNvSpPr/>
          <p:nvPr/>
        </p:nvSpPr>
        <p:spPr>
          <a:xfrm>
            <a:off x="7543800" y="5715000"/>
            <a:ext cx="381000" cy="609600"/>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dirty="0"/>
          </a:p>
        </p:txBody>
      </p:sp>
      <p:sp>
        <p:nvSpPr>
          <p:cNvPr id="14" name="Right Arrow 13"/>
          <p:cNvSpPr/>
          <p:nvPr/>
        </p:nvSpPr>
        <p:spPr>
          <a:xfrm>
            <a:off x="4419600" y="4495800"/>
            <a:ext cx="2209800" cy="609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dirty="0"/>
          </a:p>
        </p:txBody>
      </p:sp>
      <p:sp>
        <p:nvSpPr>
          <p:cNvPr id="15" name="TextBox 14"/>
          <p:cNvSpPr txBox="1"/>
          <p:nvPr/>
        </p:nvSpPr>
        <p:spPr>
          <a:xfrm>
            <a:off x="4953000" y="4202668"/>
            <a:ext cx="1295400" cy="369332"/>
          </a:xfrm>
          <a:prstGeom prst="rect">
            <a:avLst/>
          </a:prstGeom>
          <a:solidFill>
            <a:schemeClr val="bg1"/>
          </a:solidFill>
        </p:spPr>
        <p:txBody>
          <a:bodyPr wrap="square" rtlCol="0">
            <a:spAutoFit/>
          </a:bodyPr>
          <a:lstStyle/>
          <a:p>
            <a:r>
              <a:rPr lang="el-GR" b="1" dirty="0" smtClean="0">
                <a:effectLst>
                  <a:outerShdw blurRad="38100" dist="38100" dir="2700000" algn="tl">
                    <a:srgbClr val="000000">
                      <a:alpha val="43137"/>
                    </a:srgbClr>
                  </a:outerShdw>
                </a:effectLst>
              </a:rPr>
              <a:t>Θεραπεία</a:t>
            </a:r>
            <a:endParaRPr lang="el-GR" b="1" dirty="0">
              <a:effectLst>
                <a:outerShdw blurRad="38100" dist="38100" dir="2700000" algn="tl">
                  <a:srgbClr val="000000">
                    <a:alpha val="43137"/>
                  </a:srgbClr>
                </a:outerShdw>
              </a:effectLst>
            </a:endParaRPr>
          </a:p>
        </p:txBody>
      </p:sp>
      <p:sp>
        <p:nvSpPr>
          <p:cNvPr id="30" name="Right Arrow 29"/>
          <p:cNvSpPr/>
          <p:nvPr/>
        </p:nvSpPr>
        <p:spPr>
          <a:xfrm rot="16447706">
            <a:off x="6182684" y="4029142"/>
            <a:ext cx="1854406" cy="371235"/>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l-GR" dirty="0"/>
          </a:p>
        </p:txBody>
      </p:sp>
      <p:sp>
        <p:nvSpPr>
          <p:cNvPr id="31" name="Right Arrow 30"/>
          <p:cNvSpPr/>
          <p:nvPr/>
        </p:nvSpPr>
        <p:spPr>
          <a:xfrm rot="18342293">
            <a:off x="4711342" y="5185630"/>
            <a:ext cx="885543" cy="6096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dirty="0"/>
          </a:p>
        </p:txBody>
      </p:sp>
      <p:sp>
        <p:nvSpPr>
          <p:cNvPr id="32" name="Curved Up Arrow 31"/>
          <p:cNvSpPr/>
          <p:nvPr/>
        </p:nvSpPr>
        <p:spPr>
          <a:xfrm rot="5112802" flipH="1">
            <a:off x="4699608" y="2691429"/>
            <a:ext cx="3080227" cy="609600"/>
          </a:xfrm>
          <a:prstGeom prst="curvedUp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l-GR" dirty="0">
              <a:solidFill>
                <a:schemeClr val="tx1"/>
              </a:solidFill>
            </a:endParaRPr>
          </a:p>
        </p:txBody>
      </p:sp>
      <p:sp>
        <p:nvSpPr>
          <p:cNvPr id="23" name="Curved Up Arrow 22"/>
          <p:cNvSpPr/>
          <p:nvPr/>
        </p:nvSpPr>
        <p:spPr>
          <a:xfrm rot="15089077" flipH="1">
            <a:off x="3962388" y="2547787"/>
            <a:ext cx="3080227" cy="609600"/>
          </a:xfrm>
          <a:prstGeom prst="curvedUp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l-GR" dirty="0">
              <a:solidFill>
                <a:schemeClr val="tx1"/>
              </a:solidFill>
            </a:endParaRPr>
          </a:p>
        </p:txBody>
      </p:sp>
      <p:cxnSp>
        <p:nvCxnSpPr>
          <p:cNvPr id="37" name="Straight Arrow Connector 36"/>
          <p:cNvCxnSpPr/>
          <p:nvPr/>
        </p:nvCxnSpPr>
        <p:spPr>
          <a:xfrm flipV="1">
            <a:off x="2743200" y="1676400"/>
            <a:ext cx="0" cy="16002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990600" y="1066800"/>
            <a:ext cx="3200400" cy="830997"/>
          </a:xfrm>
          <a:prstGeom prst="rect">
            <a:avLst/>
          </a:prstGeom>
        </p:spPr>
        <p:txBody>
          <a:bodyPr wrap="square">
            <a:spAutoFit/>
          </a:bodyPr>
          <a:lstStyle/>
          <a:p>
            <a:pPr algn="just">
              <a:buFont typeface="Wingdings" pitchFamily="2" charset="2"/>
              <a:buChar char="F"/>
            </a:pPr>
            <a:r>
              <a:rPr lang="el-GR" sz="1600" b="1" dirty="0" smtClean="0">
                <a:solidFill>
                  <a:schemeClr val="tx2"/>
                </a:solidFill>
                <a:effectLst>
                  <a:outerShdw blurRad="38100" dist="38100" dir="2700000" algn="tl">
                    <a:srgbClr val="000000">
                      <a:alpha val="43137"/>
                    </a:srgbClr>
                  </a:outerShdw>
                </a:effectLst>
                <a:latin typeface="Calibri" pitchFamily="34" charset="0"/>
                <a:sym typeface="Wingdings"/>
              </a:rPr>
              <a:t>Η αποτύπωση των αναγκών σημαντική για την διαμόρφωση πολιτικών υγείας </a:t>
            </a:r>
          </a:p>
        </p:txBody>
      </p:sp>
    </p:spTree>
    <p:extLst>
      <p:ext uri="{BB962C8B-B14F-4D97-AF65-F5344CB8AC3E}">
        <p14:creationId xmlns:p14="http://schemas.microsoft.com/office/powerpoint/2010/main" val="2352284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1"/>
            <a:ext cx="7772400" cy="2590800"/>
          </a:xfrm>
        </p:spPr>
        <p:txBody>
          <a:bodyPr vert="horz" lIns="91440" tIns="45720" rIns="91440" bIns="45720" rtlCol="0">
            <a:noAutofit/>
          </a:bodyPr>
          <a:lstStyle/>
          <a:p>
            <a:pPr>
              <a:buClr>
                <a:srgbClr val="800000"/>
              </a:buClr>
              <a:buFont typeface="Wingdings" panose="05000000000000000000" pitchFamily="2" charset="2"/>
              <a:buChar char="ü"/>
              <a:defRPr/>
            </a:pPr>
            <a:r>
              <a:rPr lang="el-GR" sz="3000" b="1" dirty="0">
                <a:solidFill>
                  <a:schemeClr val="accent3">
                    <a:lumMod val="50000"/>
                  </a:schemeClr>
                </a:solidFill>
              </a:rPr>
              <a:t>Έλεγχος ροής των ασθενών (gate keeping) στη Νοσοκομειακή περίθαλψη </a:t>
            </a:r>
          </a:p>
          <a:p>
            <a:pPr>
              <a:buClr>
                <a:srgbClr val="800000"/>
              </a:buClr>
              <a:buFont typeface="Wingdings" panose="05000000000000000000" pitchFamily="2" charset="2"/>
              <a:buChar char="ü"/>
              <a:defRPr/>
            </a:pPr>
            <a:r>
              <a:rPr lang="el-GR" sz="3000" b="1" dirty="0">
                <a:solidFill>
                  <a:schemeClr val="accent3">
                    <a:lumMod val="50000"/>
                  </a:schemeClr>
                </a:solidFill>
              </a:rPr>
              <a:t>Έλεγχος των δαπανών υγείας </a:t>
            </a:r>
          </a:p>
          <a:p>
            <a:pPr>
              <a:buClr>
                <a:srgbClr val="800000"/>
              </a:buClr>
              <a:buFont typeface="Wingdings" panose="05000000000000000000" pitchFamily="2" charset="2"/>
              <a:buChar char="ü"/>
              <a:defRPr/>
            </a:pPr>
            <a:r>
              <a:rPr lang="el-GR" sz="3000" b="1" dirty="0">
                <a:solidFill>
                  <a:schemeClr val="accent3">
                    <a:lumMod val="50000"/>
                  </a:schemeClr>
                </a:solidFill>
              </a:rPr>
              <a:t>Ορθολογικός σχεδιασμός των νοσοκομειακών υπηρεσιών. </a:t>
            </a:r>
          </a:p>
        </p:txBody>
      </p:sp>
      <p:sp>
        <p:nvSpPr>
          <p:cNvPr id="4" name="Τίτλος 3"/>
          <p:cNvSpPr>
            <a:spLocks noGrp="1"/>
          </p:cNvSpPr>
          <p:nvPr>
            <p:ph type="title"/>
          </p:nvPr>
        </p:nvSpPr>
        <p:spPr>
          <a:xfrm>
            <a:off x="228600" y="228600"/>
            <a:ext cx="8686800" cy="838200"/>
          </a:xfrm>
        </p:spPr>
        <p:txBody>
          <a:bodyPr vert="horz" lIns="91440" tIns="45720" rIns="91440" bIns="45720" rtlCol="0" anchor="ctr">
            <a:noAutofit/>
          </a:bodyPr>
          <a:lstStyle/>
          <a:p>
            <a:pPr algn="ctr"/>
            <a:r>
              <a:rPr lang="el-GR" sz="3000" dirty="0" smtClean="0"/>
              <a:t>Η Πρωτοβάθμια Φροντίδα Υγείας, ως κύρια είσοδος του χρήστη στο Σύστημα Υπηρεσιών Υγείας </a:t>
            </a:r>
            <a:endParaRPr lang="el-GR" sz="3000" dirty="0"/>
          </a:p>
        </p:txBody>
      </p:sp>
      <p:sp>
        <p:nvSpPr>
          <p:cNvPr id="5" name="Slide Number Placeholder 3"/>
          <p:cNvSpPr>
            <a:spLocks noGrp="1"/>
          </p:cNvSpPr>
          <p:nvPr>
            <p:ph type="sldNum" sz="quarter" idx="12"/>
          </p:nvPr>
        </p:nvSpPr>
        <p:spPr>
          <a:xfrm>
            <a:off x="8401038" y="6170822"/>
            <a:ext cx="502920" cy="502920"/>
          </a:xfrm>
        </p:spPr>
        <p:txBody>
          <a:bodyPr/>
          <a:lstStyle/>
          <a:p>
            <a:pPr>
              <a:defRPr/>
            </a:pPr>
            <a:fld id="{7E55E3B3-0445-4CFC-BED8-763D4409E61F}" type="slidenum">
              <a:rPr lang="el-GR" smtClean="0">
                <a:solidFill>
                  <a:schemeClr val="bg1"/>
                </a:solidFill>
              </a:rPr>
              <a:pPr>
                <a:defRPr/>
              </a:pPr>
              <a:t>9</a:t>
            </a:fld>
            <a:endParaRPr lang="el-GR" dirty="0">
              <a:solidFill>
                <a:schemeClr val="bg1"/>
              </a:solidFill>
            </a:endParaRPr>
          </a:p>
        </p:txBody>
      </p:sp>
    </p:spTree>
    <p:extLst>
      <p:ext uri="{BB962C8B-B14F-4D97-AF65-F5344CB8AC3E}">
        <p14:creationId xmlns:p14="http://schemas.microsoft.com/office/powerpoint/2010/main" val="1663793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1">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7627</TotalTime>
  <Words>1003</Words>
  <Application>Microsoft Office PowerPoint</Application>
  <PresentationFormat>Προβολή στην οθόνη (4:3)</PresentationFormat>
  <Paragraphs>141</Paragraphs>
  <Slides>16</Slides>
  <Notes>6</Notes>
  <HiddenSlides>0</HiddenSlides>
  <MMClips>0</MMClips>
  <ScaleCrop>false</ScaleCrop>
  <HeadingPairs>
    <vt:vector size="4" baseType="variant">
      <vt:variant>
        <vt:lpstr>Θέμα</vt:lpstr>
      </vt:variant>
      <vt:variant>
        <vt:i4>3</vt:i4>
      </vt:variant>
      <vt:variant>
        <vt:lpstr>Τίτλοι διαφανειών</vt:lpstr>
      </vt:variant>
      <vt:variant>
        <vt:i4>16</vt:i4>
      </vt:variant>
    </vt:vector>
  </HeadingPairs>
  <TitlesOfParts>
    <vt:vector size="19" baseType="lpstr">
      <vt:lpstr>Angles</vt:lpstr>
      <vt:lpstr>OC_template_updated</vt:lpstr>
      <vt:lpstr>1_OC_template_updated</vt:lpstr>
      <vt:lpstr>Ανάλυση Συστημάτων Μακροχρόνιας Φροντίδας (Θ)</vt:lpstr>
      <vt:lpstr>Σκοπός της Πρωτοβάθμιας Φροντίδας Υγείας συνοπτικά </vt:lpstr>
      <vt:lpstr>Η έμφαση στην Πρωτοβάθμια Φροντίδα Υγείας </vt:lpstr>
      <vt:lpstr>Γιατί Πρωτοβάθμια Φροντίδα Υγείας </vt:lpstr>
      <vt:lpstr>Στόχοι της Πρωτοβάθμιας Φροντίδας Υγείας </vt:lpstr>
      <vt:lpstr>Συμβολή της ΠΦΥ στην βελτίωση της Ποιότητας ζωής του Πολίτη</vt:lpstr>
      <vt:lpstr>Ο ρόλος της Πρωτοβάθμιας Φροντίδας Υγείας στη μείωση της Νοσηρότητας 1/2 </vt:lpstr>
      <vt:lpstr>Ο ρόλος της Πρωτοβάθμιας Φροντίδας Υγείας στη μείωση της Νοσηρότητας 2/2</vt:lpstr>
      <vt:lpstr>Η Πρωτοβάθμια Φροντίδα Υγείας, ως κύρια είσοδος του χρήστη στο Σύστημα Υπηρεσιών Υγείας </vt:lpstr>
      <vt:lpstr>Αλλαγή προσανατολισμού του Συστήματος Υγείας </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opencourses@teiath.gr</dc:creator>
  <cp:lastModifiedBy>fkaram2</cp:lastModifiedBy>
  <cp:revision>563</cp:revision>
  <cp:lastPrinted>2014-11-24T11:26:11Z</cp:lastPrinted>
  <dcterms:created xsi:type="dcterms:W3CDTF">2006-11-13T14:31:32Z</dcterms:created>
  <dcterms:modified xsi:type="dcterms:W3CDTF">2015-07-13T10:34:47Z</dcterms:modified>
</cp:coreProperties>
</file>