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1"/>
  </p:notesMasterIdLst>
  <p:handoutMasterIdLst>
    <p:handoutMasterId r:id="rId22"/>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57" r:id="rId15"/>
    <p:sldId id="262" r:id="rId16"/>
    <p:sldId id="264" r:id="rId17"/>
    <p:sldId id="265"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375129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earning_theory_(education)#mediaviewer/File:Islington_College_Multimedia_Lab.jpg"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Pmsprati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Anatomy_model_LPB_Laos.jp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ndex.php?title=User:Blue_Plover&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Overhead_projector#mediaviewer/File:OHP-sch.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Mailer_diabl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BLW_Human_Anatomy.jpg"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creativecommons.org/licenses/by-sa/2.0/uk/deed.en" TargetMode="External"/><Relationship Id="rId4" Type="http://schemas.openxmlformats.org/officeDocument/2006/relationships/hyperlink" Target="http://commons.wikimedia.org/wiki/User:File_Upload_Bot_(Mike_Pee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8</a:t>
            </a:r>
            <a:r>
              <a:rPr lang="el-GR" sz="2800" dirty="0" smtClean="0"/>
              <a:t>:</a:t>
            </a:r>
            <a:r>
              <a:rPr lang="en-US" sz="2800" dirty="0" smtClean="0"/>
              <a:t> </a:t>
            </a:r>
            <a:r>
              <a:rPr lang="el-GR" sz="2800" dirty="0" smtClean="0"/>
              <a:t>Εποπτικά μέσα και τεχνολογία πληροφόρησης και επικοινωνίας</a:t>
            </a:r>
          </a:p>
          <a:p>
            <a:pPr>
              <a:spcBef>
                <a:spcPts val="0"/>
              </a:spcBef>
              <a:spcAft>
                <a:spcPts val="1200"/>
              </a:spcAft>
            </a:pPr>
            <a:r>
              <a:rPr lang="el-GR" sz="2400" dirty="0"/>
              <a:t>Ελένη Ευαγγέλου, Ευγενία </a:t>
            </a:r>
            <a:r>
              <a:rPr lang="el-GR" sz="2400" dirty="0" err="1"/>
              <a:t>Βλάχου</a:t>
            </a:r>
            <a:endParaRPr lang="el-GR" sz="2400" dirty="0"/>
          </a:p>
          <a:p>
            <a:pPr>
              <a:spcBef>
                <a:spcPts val="0"/>
              </a:spcBef>
              <a:spcAft>
                <a:spcPts val="1200"/>
              </a:spcAft>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Διδασκαλία και μάθηση με Η.Υ.</a:t>
            </a:r>
          </a:p>
        </p:txBody>
      </p:sp>
      <p:sp>
        <p:nvSpPr>
          <p:cNvPr id="3" name="Θέση περιεχομένου 2"/>
          <p:cNvSpPr>
            <a:spLocks noGrp="1"/>
          </p:cNvSpPr>
          <p:nvPr>
            <p:ph idx="1"/>
          </p:nvPr>
        </p:nvSpPr>
        <p:spPr>
          <a:xfrm>
            <a:off x="457200" y="1196752"/>
            <a:ext cx="8229600" cy="1584176"/>
          </a:xfrm>
        </p:spPr>
        <p:txBody>
          <a:bodyPr/>
          <a:lstStyle/>
          <a:p>
            <a:r>
              <a:rPr lang="el-GR" dirty="0"/>
              <a:t>Για φροντιστηριακά υποβοηθητικά μαθήματα, λύσεις προβλημάτων, μελέτες περιπτώσεων, προσομοιώσεις, μάθηση νοσηλευτικών διαδικασιών, παρουσίαση σεναρίων του κλινικού </a:t>
            </a:r>
            <a:r>
              <a:rPr lang="el-GR" dirty="0" smtClean="0"/>
              <a:t>χώρου.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44" y="2952328"/>
            <a:ext cx="3463600" cy="2304256"/>
          </a:xfrm>
          <a:prstGeom prst="rect">
            <a:avLst/>
          </a:prstGeom>
        </p:spPr>
      </p:pic>
      <p:sp>
        <p:nvSpPr>
          <p:cNvPr id="6" name="Rectangle 6"/>
          <p:cNvSpPr/>
          <p:nvPr/>
        </p:nvSpPr>
        <p:spPr>
          <a:xfrm>
            <a:off x="2611212" y="5373216"/>
            <a:ext cx="392157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A multimedia classroom at Islington College, in the United Kingdom</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4"/>
              </a:rPr>
              <a:t>Pmspratik</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875873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 Ε.Μ.Δ.</a:t>
            </a:r>
          </a:p>
        </p:txBody>
      </p:sp>
      <p:sp>
        <p:nvSpPr>
          <p:cNvPr id="3" name="Θέση περιεχομένου 2"/>
          <p:cNvSpPr>
            <a:spLocks noGrp="1"/>
          </p:cNvSpPr>
          <p:nvPr>
            <p:ph idx="1"/>
          </p:nvPr>
        </p:nvSpPr>
        <p:spPr>
          <a:xfrm>
            <a:off x="179512" y="1124744"/>
            <a:ext cx="5770984" cy="5524723"/>
          </a:xfrm>
        </p:spPr>
        <p:txBody>
          <a:bodyPr>
            <a:normAutofit lnSpcReduction="10000"/>
          </a:bodyPr>
          <a:lstStyle/>
          <a:p>
            <a:r>
              <a:rPr lang="el-GR" dirty="0"/>
              <a:t>Εξασφαλίζουν την προσέλκυση και  συγκράτηση της </a:t>
            </a:r>
            <a:r>
              <a:rPr lang="el-GR" dirty="0" smtClean="0"/>
              <a:t>προσοχής.</a:t>
            </a:r>
            <a:endParaRPr lang="el-GR" dirty="0"/>
          </a:p>
          <a:p>
            <a:r>
              <a:rPr lang="el-GR" dirty="0"/>
              <a:t>Ποικιλία στην </a:t>
            </a:r>
            <a:r>
              <a:rPr lang="el-GR" dirty="0" smtClean="0"/>
              <a:t>παρουσίαση </a:t>
            </a:r>
            <a:r>
              <a:rPr lang="el-GR" dirty="0" smtClean="0">
                <a:latin typeface="Calibri" panose="020F0502020204030204" pitchFamily="34" charset="0"/>
              </a:rPr>
              <a:t>→</a:t>
            </a:r>
            <a:r>
              <a:rPr lang="el-GR" dirty="0" smtClean="0"/>
              <a:t> Διεγείρουν </a:t>
            </a:r>
            <a:r>
              <a:rPr lang="el-GR" dirty="0"/>
              <a:t>το ενδιαφέρον των </a:t>
            </a:r>
            <a:r>
              <a:rPr lang="el-GR" dirty="0" smtClean="0"/>
              <a:t>μαθητών.</a:t>
            </a:r>
            <a:endParaRPr lang="el-GR" dirty="0"/>
          </a:p>
          <a:p>
            <a:r>
              <a:rPr lang="el-GR" dirty="0"/>
              <a:t>Προσφέρουν αληθινές &amp; ορθές </a:t>
            </a:r>
            <a:r>
              <a:rPr lang="el-GR" dirty="0" smtClean="0"/>
              <a:t>εμπειρίες.</a:t>
            </a:r>
            <a:endParaRPr lang="el-GR" dirty="0"/>
          </a:p>
          <a:p>
            <a:r>
              <a:rPr lang="el-GR" dirty="0"/>
              <a:t>Ενισχύουν την μονιμότητα της μαθήσεως (καταγραφή καλύτερη στη μνήμη</a:t>
            </a:r>
            <a:r>
              <a:rPr lang="el-GR" dirty="0" smtClean="0"/>
              <a:t>).</a:t>
            </a:r>
            <a:endParaRPr lang="el-GR" dirty="0"/>
          </a:p>
          <a:p>
            <a:r>
              <a:rPr lang="el-GR" dirty="0"/>
              <a:t>Κάνουν την διδασκαλία πιο </a:t>
            </a:r>
            <a:r>
              <a:rPr lang="el-GR" dirty="0" smtClean="0"/>
              <a:t>παραγωγική.</a:t>
            </a:r>
            <a:endParaRPr lang="el-GR" dirty="0"/>
          </a:p>
          <a:p>
            <a:r>
              <a:rPr lang="el-GR" dirty="0"/>
              <a:t>Προάγουν την </a:t>
            </a:r>
            <a:r>
              <a:rPr lang="el-GR" dirty="0" smtClean="0"/>
              <a:t>αυτενέργεια.</a:t>
            </a:r>
            <a:endParaRPr lang="el-GR" dirty="0"/>
          </a:p>
          <a:p>
            <a:r>
              <a:rPr lang="el-GR" dirty="0"/>
              <a:t>Διευκολύνουν τους μαθητές να κρατούν </a:t>
            </a:r>
            <a:r>
              <a:rPr lang="el-GR" dirty="0" smtClean="0"/>
              <a:t>σημειώσεις.</a:t>
            </a:r>
            <a:endParaRPr lang="el-GR" dirty="0"/>
          </a:p>
          <a:p>
            <a:r>
              <a:rPr lang="el-GR" dirty="0"/>
              <a:t>Δυνατότητα οπτικής παρουσίασης και επεξήγησης ιδεών και </a:t>
            </a:r>
            <a:r>
              <a:rPr lang="el-GR" dirty="0" smtClean="0"/>
              <a:t>εννοιών.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484784"/>
            <a:ext cx="2810069" cy="1872208"/>
          </a:xfrm>
          <a:prstGeom prst="rect">
            <a:avLst/>
          </a:prstGeom>
        </p:spPr>
      </p:pic>
      <p:sp>
        <p:nvSpPr>
          <p:cNvPr id="6" name="Rectangle 6"/>
          <p:cNvSpPr/>
          <p:nvPr/>
        </p:nvSpPr>
        <p:spPr>
          <a:xfrm>
            <a:off x="6032172" y="3378379"/>
            <a:ext cx="2914059"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Anatomy model LPB Laos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Blue </a:t>
            </a:r>
            <a:r>
              <a:rPr lang="en-US" sz="1200" dirty="0" smtClean="0">
                <a:solidFill>
                  <a:schemeClr val="tx1">
                    <a:lumMod val="65000"/>
                    <a:lumOff val="35000"/>
                  </a:schemeClr>
                </a:solidFill>
                <a:latin typeface="+mn-lt"/>
                <a:hlinkClick r:id="rId4"/>
              </a:rPr>
              <a:t>Plover</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BY-SA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651584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352928" cy="908720"/>
          </a:xfrm>
        </p:spPr>
        <p:txBody>
          <a:bodyPr>
            <a:normAutofit fontScale="90000"/>
          </a:bodyPr>
          <a:lstStyle/>
          <a:p>
            <a:r>
              <a:rPr lang="el-GR" dirty="0"/>
              <a:t>Κριτήρια για σωστά μέσα </a:t>
            </a:r>
            <a:r>
              <a:rPr lang="el-GR" dirty="0" smtClean="0"/>
              <a:t>διδασκαλίας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Απλότητα στη σύνθεση. </a:t>
            </a:r>
          </a:p>
          <a:p>
            <a:r>
              <a:rPr lang="el-GR" dirty="0"/>
              <a:t>Το Ε.Μ.Δ. να μιλάει μόνο του, να μην έχει ανάγκη </a:t>
            </a:r>
            <a:r>
              <a:rPr lang="el-GR" dirty="0" smtClean="0"/>
              <a:t>επεξηγήσεων.</a:t>
            </a:r>
            <a:endParaRPr lang="el-GR" dirty="0"/>
          </a:p>
          <a:p>
            <a:r>
              <a:rPr lang="el-GR" dirty="0" err="1"/>
              <a:t>Ευαναγνωστότητα</a:t>
            </a:r>
            <a:r>
              <a:rPr lang="el-GR" dirty="0"/>
              <a:t> στα </a:t>
            </a:r>
            <a:r>
              <a:rPr lang="el-GR" dirty="0" smtClean="0"/>
              <a:t>κείμενα.</a:t>
            </a:r>
            <a:endParaRPr lang="el-GR" dirty="0"/>
          </a:p>
          <a:p>
            <a:r>
              <a:rPr lang="el-GR" dirty="0"/>
              <a:t>Τονίζουμε τα κεντρικά </a:t>
            </a:r>
            <a:r>
              <a:rPr lang="el-GR" dirty="0" smtClean="0"/>
              <a:t>σημεία.</a:t>
            </a:r>
            <a:endParaRPr lang="el-GR" dirty="0"/>
          </a:p>
          <a:p>
            <a:r>
              <a:rPr lang="el-GR" dirty="0"/>
              <a:t>Να είναι ταυτισμένα με τους σκοπούς του </a:t>
            </a:r>
            <a:r>
              <a:rPr lang="el-GR" dirty="0" smtClean="0"/>
              <a:t>μαθήματος.</a:t>
            </a:r>
            <a:endParaRPr lang="el-GR" dirty="0"/>
          </a:p>
          <a:p>
            <a:r>
              <a:rPr lang="el-GR" dirty="0"/>
              <a:t>Να υποβοηθούν τη διδασκαλία στη διασάφηση των </a:t>
            </a:r>
            <a:r>
              <a:rPr lang="el-GR" dirty="0" smtClean="0"/>
              <a:t>εννοιών.</a:t>
            </a:r>
            <a:endParaRPr lang="el-GR" dirty="0"/>
          </a:p>
          <a:p>
            <a:r>
              <a:rPr lang="el-GR" dirty="0"/>
              <a:t>Να είναι </a:t>
            </a:r>
            <a:r>
              <a:rPr lang="el-GR" dirty="0" err="1"/>
              <a:t>πλουσιώτερα</a:t>
            </a:r>
            <a:r>
              <a:rPr lang="el-GR" dirty="0"/>
              <a:t> από την εικονογράφηση του </a:t>
            </a:r>
            <a:r>
              <a:rPr lang="el-GR" dirty="0" smtClean="0"/>
              <a:t>εγχειριδίου.</a:t>
            </a:r>
            <a:endParaRPr lang="el-GR" dirty="0"/>
          </a:p>
          <a:p>
            <a:r>
              <a:rPr lang="el-GR" dirty="0"/>
              <a:t>Να είναι φροντισμένα &amp; </a:t>
            </a:r>
            <a:r>
              <a:rPr lang="el-GR" dirty="0" smtClean="0"/>
              <a:t>καλοδιατηρημένα.</a:t>
            </a:r>
            <a:endParaRPr lang="el-GR" dirty="0"/>
          </a:p>
          <a:p>
            <a:r>
              <a:rPr lang="el-GR" dirty="0"/>
              <a:t>Να είναι </a:t>
            </a:r>
            <a:r>
              <a:rPr lang="el-GR" dirty="0" smtClean="0"/>
              <a:t>σύγχρονα.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494982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24936" cy="908720"/>
          </a:xfrm>
        </p:spPr>
        <p:txBody>
          <a:bodyPr>
            <a:normAutofit fontScale="90000"/>
          </a:bodyPr>
          <a:lstStyle/>
          <a:p>
            <a:r>
              <a:rPr lang="el-GR" dirty="0"/>
              <a:t>Κριτήρια για σωστά μέσα διδασκαλίας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Μόνο με το λόγο 70% διατηρούν τα διδαχθέντα για 3 ώρες &amp; 10% μετά 3 </a:t>
            </a:r>
            <a:r>
              <a:rPr lang="el-GR" dirty="0" smtClean="0"/>
              <a:t>ημέρες.</a:t>
            </a:r>
            <a:endParaRPr lang="el-GR" dirty="0"/>
          </a:p>
          <a:p>
            <a:r>
              <a:rPr lang="el-GR" dirty="0"/>
              <a:t>Μόνο με εικόνες 72% μετά 3 ώρες &amp; 20% μετά 3 </a:t>
            </a:r>
            <a:r>
              <a:rPr lang="el-GR" dirty="0" smtClean="0"/>
              <a:t>ημέρες.</a:t>
            </a:r>
            <a:endParaRPr lang="el-GR" dirty="0"/>
          </a:p>
          <a:p>
            <a:r>
              <a:rPr lang="el-GR" dirty="0"/>
              <a:t>Ε.Μ.Δ. 85% μετά 3 ώρες και 65% μετά 3 </a:t>
            </a:r>
            <a:r>
              <a:rPr lang="el-GR" dirty="0" smtClean="0"/>
              <a:t>ημέρες.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83953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8</a:t>
            </a:r>
            <a:r>
              <a:rPr lang="en-US" sz="2000" dirty="0" smtClean="0"/>
              <a:t>:</a:t>
            </a:r>
            <a:r>
              <a:rPr lang="el-GR" sz="2000" dirty="0"/>
              <a:t> Εποπτικά μέσα και τεχνολογία πληροφόρησης και </a:t>
            </a:r>
            <a:r>
              <a:rPr lang="el-GR" sz="2000" dirty="0" smtClean="0"/>
              <a:t>επικοινωνίας».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συμβολή των αισθήσεων στη μάθηση</a:t>
            </a:r>
          </a:p>
        </p:txBody>
      </p:sp>
      <p:sp>
        <p:nvSpPr>
          <p:cNvPr id="3" name="Θέση περιεχομένου 2"/>
          <p:cNvSpPr>
            <a:spLocks noGrp="1"/>
          </p:cNvSpPr>
          <p:nvPr>
            <p:ph idx="1"/>
          </p:nvPr>
        </p:nvSpPr>
        <p:spPr/>
        <p:txBody>
          <a:bodyPr/>
          <a:lstStyle/>
          <a:p>
            <a:pPr marL="0" indent="0">
              <a:buNone/>
            </a:pPr>
            <a:r>
              <a:rPr lang="el-GR" dirty="0"/>
              <a:t>Ο προφορικός λόγος </a:t>
            </a:r>
            <a:r>
              <a:rPr lang="el-GR" b="1" dirty="0">
                <a:solidFill>
                  <a:srgbClr val="820000"/>
                </a:solidFill>
              </a:rPr>
              <a:t>μόνος του </a:t>
            </a:r>
            <a:r>
              <a:rPr lang="el-GR" dirty="0"/>
              <a:t>δεν αρκεί για να σχηματισθούν οι σωστές παραστάσεις. Οι αισθήσεις μας παίζουν σημαντικό ρόλο. Έρευνες έχουν δείξει ότι</a:t>
            </a:r>
            <a:r>
              <a:rPr lang="el-GR" dirty="0" smtClean="0"/>
              <a:t>:</a:t>
            </a:r>
          </a:p>
          <a:p>
            <a:r>
              <a:rPr lang="el-GR" dirty="0"/>
              <a:t>83% αντιλαμβανόμαστε με την </a:t>
            </a:r>
            <a:r>
              <a:rPr lang="el-GR" dirty="0" smtClean="0"/>
              <a:t>όραση.</a:t>
            </a:r>
            <a:endParaRPr lang="el-GR" dirty="0"/>
          </a:p>
          <a:p>
            <a:r>
              <a:rPr lang="el-GR" dirty="0"/>
              <a:t>11% αντιλαμβανόμαστε </a:t>
            </a:r>
            <a:r>
              <a:rPr lang="el-GR" dirty="0" smtClean="0"/>
              <a:t>με </a:t>
            </a:r>
            <a:r>
              <a:rPr lang="el-GR" dirty="0"/>
              <a:t>την </a:t>
            </a:r>
            <a:r>
              <a:rPr lang="el-GR" dirty="0" smtClean="0"/>
              <a:t>ακοή.</a:t>
            </a:r>
            <a:endParaRPr lang="el-GR" dirty="0"/>
          </a:p>
          <a:p>
            <a:r>
              <a:rPr lang="el-GR" dirty="0"/>
              <a:t>1.5% αντιλαμβανόμαστε </a:t>
            </a:r>
            <a:r>
              <a:rPr lang="el-GR" dirty="0" smtClean="0"/>
              <a:t>με </a:t>
            </a:r>
            <a:r>
              <a:rPr lang="el-GR" dirty="0"/>
              <a:t>την </a:t>
            </a:r>
            <a:r>
              <a:rPr lang="el-GR" dirty="0" smtClean="0"/>
              <a:t>αφή.</a:t>
            </a:r>
            <a:endParaRPr lang="el-GR" dirty="0"/>
          </a:p>
          <a:p>
            <a:r>
              <a:rPr lang="el-GR" dirty="0"/>
              <a:t>1% αντιλαμβανόμαστε</a:t>
            </a:r>
            <a:r>
              <a:rPr lang="el-GR" dirty="0" smtClean="0"/>
              <a:t> με </a:t>
            </a:r>
            <a:r>
              <a:rPr lang="el-GR" dirty="0"/>
              <a:t>τη </a:t>
            </a:r>
            <a:r>
              <a:rPr lang="el-GR" dirty="0" smtClean="0"/>
              <a:t>γεύση.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6499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Έρευνες αποδεικνύουν ότι διατηρούμε</a:t>
            </a:r>
          </a:p>
        </p:txBody>
      </p:sp>
      <p:sp>
        <p:nvSpPr>
          <p:cNvPr id="3" name="Θέση περιεχομένου 2"/>
          <p:cNvSpPr>
            <a:spLocks noGrp="1"/>
          </p:cNvSpPr>
          <p:nvPr>
            <p:ph idx="1"/>
          </p:nvPr>
        </p:nvSpPr>
        <p:spPr>
          <a:xfrm>
            <a:off x="457200" y="1196752"/>
            <a:ext cx="8229600" cy="2232248"/>
          </a:xfrm>
        </p:spPr>
        <p:txBody>
          <a:bodyPr/>
          <a:lstStyle/>
          <a:p>
            <a:r>
              <a:rPr lang="el-GR" dirty="0"/>
              <a:t>30% από όσα </a:t>
            </a:r>
            <a:r>
              <a:rPr lang="el-GR" dirty="0" smtClean="0"/>
              <a:t>είδαμε.</a:t>
            </a:r>
            <a:endParaRPr lang="el-GR" dirty="0"/>
          </a:p>
          <a:p>
            <a:r>
              <a:rPr lang="el-GR" dirty="0"/>
              <a:t>20% από όσα </a:t>
            </a:r>
            <a:r>
              <a:rPr lang="el-GR" dirty="0" smtClean="0"/>
              <a:t>ακούσαμε.</a:t>
            </a:r>
            <a:endParaRPr lang="el-GR" dirty="0"/>
          </a:p>
          <a:p>
            <a:r>
              <a:rPr lang="el-GR" dirty="0"/>
              <a:t>10% από όσα </a:t>
            </a:r>
            <a:r>
              <a:rPr lang="el-GR" dirty="0" smtClean="0"/>
              <a:t>διαβάζουμε.</a:t>
            </a:r>
            <a:endParaRPr lang="el-GR" dirty="0"/>
          </a:p>
          <a:p>
            <a:r>
              <a:rPr lang="el-GR" dirty="0" smtClean="0"/>
              <a:t>60% από όσα είδαμε &amp; συγχρόνως μας εξηγήθηκαν.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569716657"/>
              </p:ext>
            </p:extLst>
          </p:nvPr>
        </p:nvGraphicFramePr>
        <p:xfrm>
          <a:off x="443710" y="3600400"/>
          <a:ext cx="8305800" cy="2227263"/>
        </p:xfrm>
        <a:graphic>
          <a:graphicData uri="http://schemas.openxmlformats.org/drawingml/2006/table">
            <a:tbl>
              <a:tblPr/>
              <a:tblGrid>
                <a:gridCol w="2076450"/>
                <a:gridCol w="2076450"/>
                <a:gridCol w="2076450"/>
                <a:gridCol w="207645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mn-lt"/>
                        </a:rPr>
                        <a:t>Στάθμη εκπαίδευσης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mn-lt"/>
                        </a:rPr>
                        <a:t>Λόγος &amp; βιβλία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mn-lt"/>
                        </a:rPr>
                        <a:t>Πειράματα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mn-lt"/>
                        </a:rPr>
                        <a:t>Ε.Μ.Δ.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Στοιχειώδης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Μέση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Ανωτάτη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5844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κώνος του </a:t>
            </a:r>
            <a:r>
              <a:rPr lang="en-US" dirty="0"/>
              <a:t>Dale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grpSp>
        <p:nvGrpSpPr>
          <p:cNvPr id="70" name="Ομάδα 69"/>
          <p:cNvGrpSpPr/>
          <p:nvPr/>
        </p:nvGrpSpPr>
        <p:grpSpPr>
          <a:xfrm>
            <a:off x="1210411" y="1225407"/>
            <a:ext cx="7164288" cy="4988587"/>
            <a:chOff x="1043608" y="1556792"/>
            <a:chExt cx="7164288" cy="4988587"/>
          </a:xfrm>
        </p:grpSpPr>
        <p:sp>
          <p:nvSpPr>
            <p:cNvPr id="5" name="Ισοσκελές τρίγωνο 4"/>
            <p:cNvSpPr/>
            <p:nvPr/>
          </p:nvSpPr>
          <p:spPr>
            <a:xfrm>
              <a:off x="1043608" y="1556792"/>
              <a:ext cx="7164288" cy="49685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εία γραμμή σύνδεσης 6"/>
            <p:cNvCxnSpPr/>
            <p:nvPr/>
          </p:nvCxnSpPr>
          <p:spPr>
            <a:xfrm>
              <a:off x="1259632" y="6165304"/>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547664" y="5805264"/>
              <a:ext cx="6192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1763688" y="5517232"/>
              <a:ext cx="5688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979712" y="5229200"/>
              <a:ext cx="5256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2195736" y="4941168"/>
              <a:ext cx="48965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2483768" y="4581128"/>
              <a:ext cx="4320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2699792" y="4221088"/>
              <a:ext cx="3853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2987824" y="3861048"/>
              <a:ext cx="3312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3203848" y="3573016"/>
              <a:ext cx="28803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3419872" y="3212976"/>
              <a:ext cx="23762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3707904" y="2852936"/>
              <a:ext cx="1872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3923928" y="2492896"/>
              <a:ext cx="13681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95936" y="2498672"/>
              <a:ext cx="1296144" cy="400110"/>
            </a:xfrm>
            <a:prstGeom prst="rect">
              <a:avLst/>
            </a:prstGeom>
            <a:noFill/>
          </p:spPr>
          <p:txBody>
            <a:bodyPr wrap="square" rtlCol="0">
              <a:spAutoFit/>
            </a:bodyPr>
            <a:lstStyle/>
            <a:p>
              <a:r>
                <a:rPr lang="el-GR" sz="2000" dirty="0" smtClean="0">
                  <a:latin typeface="+mn-lt"/>
                </a:rPr>
                <a:t>Ανάγνωση</a:t>
              </a:r>
              <a:endParaRPr lang="el-GR" sz="2000" dirty="0">
                <a:latin typeface="+mn-lt"/>
              </a:endParaRPr>
            </a:p>
          </p:txBody>
        </p:sp>
        <p:sp>
          <p:nvSpPr>
            <p:cNvPr id="59" name="TextBox 58"/>
            <p:cNvSpPr txBox="1"/>
            <p:nvPr/>
          </p:nvSpPr>
          <p:spPr>
            <a:xfrm>
              <a:off x="3707904" y="2832901"/>
              <a:ext cx="1944216" cy="400110"/>
            </a:xfrm>
            <a:prstGeom prst="rect">
              <a:avLst/>
            </a:prstGeom>
            <a:noFill/>
          </p:spPr>
          <p:txBody>
            <a:bodyPr wrap="square" rtlCol="0">
              <a:spAutoFit/>
            </a:bodyPr>
            <a:lstStyle/>
            <a:p>
              <a:r>
                <a:rPr lang="el-GR" sz="2000" dirty="0" smtClean="0">
                  <a:latin typeface="+mn-lt"/>
                </a:rPr>
                <a:t>Ακρόαση λέξεων</a:t>
              </a:r>
              <a:endParaRPr lang="el-GR" sz="2000" dirty="0">
                <a:latin typeface="+mn-lt"/>
              </a:endParaRPr>
            </a:p>
          </p:txBody>
        </p:sp>
        <p:sp>
          <p:nvSpPr>
            <p:cNvPr id="60" name="TextBox 59"/>
            <p:cNvSpPr txBox="1"/>
            <p:nvPr/>
          </p:nvSpPr>
          <p:spPr>
            <a:xfrm>
              <a:off x="3671646" y="3184321"/>
              <a:ext cx="2124236" cy="400110"/>
            </a:xfrm>
            <a:prstGeom prst="rect">
              <a:avLst/>
            </a:prstGeom>
            <a:noFill/>
          </p:spPr>
          <p:txBody>
            <a:bodyPr wrap="square" rtlCol="0">
              <a:spAutoFit/>
            </a:bodyPr>
            <a:lstStyle/>
            <a:p>
              <a:r>
                <a:rPr lang="el-GR" sz="2000" dirty="0" smtClean="0">
                  <a:latin typeface="+mn-lt"/>
                </a:rPr>
                <a:t>Κοίταγμα εικόνας</a:t>
              </a:r>
              <a:endParaRPr lang="el-GR" sz="2000" dirty="0">
                <a:latin typeface="+mn-lt"/>
              </a:endParaRPr>
            </a:p>
          </p:txBody>
        </p:sp>
        <p:sp>
          <p:nvSpPr>
            <p:cNvPr id="61" name="TextBox 60"/>
            <p:cNvSpPr txBox="1"/>
            <p:nvPr/>
          </p:nvSpPr>
          <p:spPr>
            <a:xfrm>
              <a:off x="3294563" y="3521042"/>
              <a:ext cx="2797219" cy="400110"/>
            </a:xfrm>
            <a:prstGeom prst="rect">
              <a:avLst/>
            </a:prstGeom>
            <a:noFill/>
          </p:spPr>
          <p:txBody>
            <a:bodyPr wrap="square" rtlCol="0">
              <a:spAutoFit/>
            </a:bodyPr>
            <a:lstStyle/>
            <a:p>
              <a:r>
                <a:rPr lang="el-GR" sz="2000" dirty="0" smtClean="0">
                  <a:latin typeface="+mn-lt"/>
                </a:rPr>
                <a:t>Παρακολούθηση ταινίας</a:t>
              </a:r>
              <a:endParaRPr lang="el-GR" sz="2000" dirty="0">
                <a:latin typeface="+mn-lt"/>
              </a:endParaRPr>
            </a:p>
          </p:txBody>
        </p:sp>
        <p:sp>
          <p:nvSpPr>
            <p:cNvPr id="62" name="TextBox 61"/>
            <p:cNvSpPr txBox="1"/>
            <p:nvPr/>
          </p:nvSpPr>
          <p:spPr>
            <a:xfrm>
              <a:off x="3551456" y="3829107"/>
              <a:ext cx="2384056" cy="400110"/>
            </a:xfrm>
            <a:prstGeom prst="rect">
              <a:avLst/>
            </a:prstGeom>
            <a:noFill/>
          </p:spPr>
          <p:txBody>
            <a:bodyPr wrap="square" rtlCol="0">
              <a:spAutoFit/>
            </a:bodyPr>
            <a:lstStyle/>
            <a:p>
              <a:r>
                <a:rPr lang="el-GR" sz="2000" dirty="0" smtClean="0">
                  <a:latin typeface="+mn-lt"/>
                </a:rPr>
                <a:t>Κοίταγμα εκθέματος</a:t>
              </a:r>
              <a:endParaRPr lang="el-GR" sz="2000" dirty="0">
                <a:latin typeface="+mn-lt"/>
              </a:endParaRPr>
            </a:p>
          </p:txBody>
        </p:sp>
        <p:sp>
          <p:nvSpPr>
            <p:cNvPr id="63" name="TextBox 62"/>
            <p:cNvSpPr txBox="1"/>
            <p:nvPr/>
          </p:nvSpPr>
          <p:spPr>
            <a:xfrm>
              <a:off x="3203848" y="4198447"/>
              <a:ext cx="3001744" cy="400110"/>
            </a:xfrm>
            <a:prstGeom prst="rect">
              <a:avLst/>
            </a:prstGeom>
            <a:noFill/>
          </p:spPr>
          <p:txBody>
            <a:bodyPr wrap="square" rtlCol="0">
              <a:spAutoFit/>
            </a:bodyPr>
            <a:lstStyle/>
            <a:p>
              <a:r>
                <a:rPr lang="el-GR" sz="2000" dirty="0" smtClean="0">
                  <a:latin typeface="+mn-lt"/>
                </a:rPr>
                <a:t>Παρακολούθηση επίδειξης</a:t>
              </a:r>
              <a:endParaRPr lang="el-GR" sz="2000" dirty="0">
                <a:latin typeface="+mn-lt"/>
              </a:endParaRPr>
            </a:p>
          </p:txBody>
        </p:sp>
        <p:sp>
          <p:nvSpPr>
            <p:cNvPr id="64" name="TextBox 63"/>
            <p:cNvSpPr txBox="1"/>
            <p:nvPr/>
          </p:nvSpPr>
          <p:spPr>
            <a:xfrm>
              <a:off x="2562690" y="4560602"/>
              <a:ext cx="4342148" cy="400110"/>
            </a:xfrm>
            <a:prstGeom prst="rect">
              <a:avLst/>
            </a:prstGeom>
            <a:noFill/>
          </p:spPr>
          <p:txBody>
            <a:bodyPr wrap="square" rtlCol="0">
              <a:spAutoFit/>
            </a:bodyPr>
            <a:lstStyle/>
            <a:p>
              <a:r>
                <a:rPr lang="el-GR" sz="2000" dirty="0" smtClean="0">
                  <a:latin typeface="+mn-lt"/>
                </a:rPr>
                <a:t>Επιτόπου παρακολούθηση διαδικασίας</a:t>
              </a:r>
              <a:endParaRPr lang="el-GR" sz="2000" dirty="0">
                <a:latin typeface="+mn-lt"/>
              </a:endParaRPr>
            </a:p>
          </p:txBody>
        </p:sp>
        <p:sp>
          <p:nvSpPr>
            <p:cNvPr id="65" name="TextBox 64"/>
            <p:cNvSpPr txBox="1"/>
            <p:nvPr/>
          </p:nvSpPr>
          <p:spPr>
            <a:xfrm>
              <a:off x="3338736" y="4902671"/>
              <a:ext cx="2790056" cy="400110"/>
            </a:xfrm>
            <a:prstGeom prst="rect">
              <a:avLst/>
            </a:prstGeom>
            <a:noFill/>
          </p:spPr>
          <p:txBody>
            <a:bodyPr wrap="square" rtlCol="0">
              <a:spAutoFit/>
            </a:bodyPr>
            <a:lstStyle/>
            <a:p>
              <a:r>
                <a:rPr lang="el-GR" sz="2000" dirty="0" smtClean="0">
                  <a:latin typeface="+mn-lt"/>
                </a:rPr>
                <a:t>Συμμετοχή σε συζήτηση</a:t>
              </a:r>
              <a:endParaRPr lang="el-GR" sz="2000" dirty="0">
                <a:latin typeface="+mn-lt"/>
              </a:endParaRPr>
            </a:p>
          </p:txBody>
        </p:sp>
        <p:sp>
          <p:nvSpPr>
            <p:cNvPr id="66" name="TextBox 65"/>
            <p:cNvSpPr txBox="1"/>
            <p:nvPr/>
          </p:nvSpPr>
          <p:spPr>
            <a:xfrm>
              <a:off x="4164173" y="5200545"/>
              <a:ext cx="1139181" cy="400110"/>
            </a:xfrm>
            <a:prstGeom prst="rect">
              <a:avLst/>
            </a:prstGeom>
            <a:noFill/>
          </p:spPr>
          <p:txBody>
            <a:bodyPr wrap="square" rtlCol="0">
              <a:spAutoFit/>
            </a:bodyPr>
            <a:lstStyle/>
            <a:p>
              <a:r>
                <a:rPr lang="el-GR" sz="2000" dirty="0" smtClean="0">
                  <a:latin typeface="+mn-lt"/>
                </a:rPr>
                <a:t>Διάλεξη </a:t>
              </a:r>
              <a:endParaRPr lang="el-GR" sz="2000" dirty="0">
                <a:latin typeface="+mn-lt"/>
              </a:endParaRPr>
            </a:p>
          </p:txBody>
        </p:sp>
        <p:sp>
          <p:nvSpPr>
            <p:cNvPr id="67" name="TextBox 66"/>
            <p:cNvSpPr txBox="1"/>
            <p:nvPr/>
          </p:nvSpPr>
          <p:spPr>
            <a:xfrm>
              <a:off x="3432762" y="5449582"/>
              <a:ext cx="3072124" cy="400110"/>
            </a:xfrm>
            <a:prstGeom prst="rect">
              <a:avLst/>
            </a:prstGeom>
            <a:noFill/>
          </p:spPr>
          <p:txBody>
            <a:bodyPr wrap="square" rtlCol="0">
              <a:spAutoFit/>
            </a:bodyPr>
            <a:lstStyle/>
            <a:p>
              <a:r>
                <a:rPr lang="el-GR" sz="2000" dirty="0" smtClean="0">
                  <a:latin typeface="+mn-lt"/>
                </a:rPr>
                <a:t>Δραματοποιημένη Διάλεξη </a:t>
              </a:r>
              <a:endParaRPr lang="el-GR" sz="2000" dirty="0">
                <a:latin typeface="+mn-lt"/>
              </a:endParaRPr>
            </a:p>
          </p:txBody>
        </p:sp>
        <p:sp>
          <p:nvSpPr>
            <p:cNvPr id="68" name="TextBox 67"/>
            <p:cNvSpPr txBox="1"/>
            <p:nvPr/>
          </p:nvSpPr>
          <p:spPr>
            <a:xfrm>
              <a:off x="3191676" y="5805264"/>
              <a:ext cx="3484966" cy="400110"/>
            </a:xfrm>
            <a:prstGeom prst="rect">
              <a:avLst/>
            </a:prstGeom>
            <a:noFill/>
          </p:spPr>
          <p:txBody>
            <a:bodyPr wrap="square" rtlCol="0">
              <a:spAutoFit/>
            </a:bodyPr>
            <a:lstStyle/>
            <a:p>
              <a:r>
                <a:rPr lang="el-GR" sz="2000" dirty="0" smtClean="0">
                  <a:latin typeface="+mn-lt"/>
                </a:rPr>
                <a:t>Προσομοίωση της διαδικασίας</a:t>
              </a:r>
              <a:endParaRPr lang="el-GR" sz="2000" dirty="0">
                <a:latin typeface="+mn-lt"/>
              </a:endParaRPr>
            </a:p>
          </p:txBody>
        </p:sp>
        <p:sp>
          <p:nvSpPr>
            <p:cNvPr id="69" name="TextBox 68"/>
            <p:cNvSpPr txBox="1"/>
            <p:nvPr/>
          </p:nvSpPr>
          <p:spPr>
            <a:xfrm>
              <a:off x="2992267" y="6145269"/>
              <a:ext cx="3883783" cy="400110"/>
            </a:xfrm>
            <a:prstGeom prst="rect">
              <a:avLst/>
            </a:prstGeom>
            <a:noFill/>
          </p:spPr>
          <p:txBody>
            <a:bodyPr wrap="square" rtlCol="0">
              <a:spAutoFit/>
            </a:bodyPr>
            <a:lstStyle/>
            <a:p>
              <a:r>
                <a:rPr lang="el-GR" sz="2000" dirty="0" smtClean="0">
                  <a:latin typeface="+mn-lt"/>
                </a:rPr>
                <a:t>Πραγματοποίηση της διαδικασίας</a:t>
              </a:r>
              <a:endParaRPr lang="el-GR" sz="2000" dirty="0">
                <a:latin typeface="+mn-lt"/>
              </a:endParaRPr>
            </a:p>
          </p:txBody>
        </p:sp>
      </p:grpSp>
      <p:sp>
        <p:nvSpPr>
          <p:cNvPr id="71" name="TextBox 70"/>
          <p:cNvSpPr txBox="1"/>
          <p:nvPr/>
        </p:nvSpPr>
        <p:spPr>
          <a:xfrm>
            <a:off x="748395" y="1080604"/>
            <a:ext cx="2827019" cy="707886"/>
          </a:xfrm>
          <a:prstGeom prst="rect">
            <a:avLst/>
          </a:prstGeom>
          <a:noFill/>
        </p:spPr>
        <p:txBody>
          <a:bodyPr wrap="square" rtlCol="0">
            <a:spAutoFit/>
          </a:bodyPr>
          <a:lstStyle/>
          <a:p>
            <a:r>
              <a:rPr lang="el-GR" sz="2000" b="1" dirty="0" smtClean="0">
                <a:latin typeface="+mn-lt"/>
              </a:rPr>
              <a:t>Μετά από 2 εβδομάδες τείνουμε να θυμηθούμε</a:t>
            </a:r>
            <a:endParaRPr lang="el-GR" sz="2000" b="1" dirty="0">
              <a:latin typeface="+mn-lt"/>
            </a:endParaRPr>
          </a:p>
        </p:txBody>
      </p:sp>
      <p:sp>
        <p:nvSpPr>
          <p:cNvPr id="72" name="Δεξιά αγκύλη 71"/>
          <p:cNvSpPr/>
          <p:nvPr/>
        </p:nvSpPr>
        <p:spPr>
          <a:xfrm rot="10800000">
            <a:off x="787411" y="1973608"/>
            <a:ext cx="256197" cy="40496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3" name="TextBox 72"/>
          <p:cNvSpPr txBox="1"/>
          <p:nvPr/>
        </p:nvSpPr>
        <p:spPr>
          <a:xfrm>
            <a:off x="889519" y="1976034"/>
            <a:ext cx="2732377" cy="400110"/>
          </a:xfrm>
          <a:prstGeom prst="rect">
            <a:avLst/>
          </a:prstGeom>
          <a:noFill/>
        </p:spPr>
        <p:txBody>
          <a:bodyPr wrap="square" rtlCol="0">
            <a:spAutoFit/>
          </a:bodyPr>
          <a:lstStyle/>
          <a:p>
            <a:r>
              <a:rPr lang="el-GR" sz="2000" dirty="0" smtClean="0">
                <a:latin typeface="+mn-lt"/>
              </a:rPr>
              <a:t>10% από ότι διαβάσαμε</a:t>
            </a:r>
            <a:endParaRPr lang="el-GR" sz="2000" dirty="0">
              <a:latin typeface="+mn-lt"/>
            </a:endParaRPr>
          </a:p>
        </p:txBody>
      </p:sp>
      <p:sp>
        <p:nvSpPr>
          <p:cNvPr id="74" name="Δεξιά αγκύλη 73"/>
          <p:cNvSpPr/>
          <p:nvPr/>
        </p:nvSpPr>
        <p:spPr>
          <a:xfrm rot="10800000">
            <a:off x="640249" y="2400370"/>
            <a:ext cx="275260" cy="436894"/>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5" name="TextBox 74"/>
          <p:cNvSpPr txBox="1"/>
          <p:nvPr/>
        </p:nvSpPr>
        <p:spPr>
          <a:xfrm>
            <a:off x="677829" y="2453384"/>
            <a:ext cx="2732377" cy="400110"/>
          </a:xfrm>
          <a:prstGeom prst="rect">
            <a:avLst/>
          </a:prstGeom>
          <a:noFill/>
        </p:spPr>
        <p:txBody>
          <a:bodyPr wrap="square" rtlCol="0">
            <a:spAutoFit/>
          </a:bodyPr>
          <a:lstStyle/>
          <a:p>
            <a:r>
              <a:rPr lang="el-GR" sz="2000" dirty="0">
                <a:latin typeface="+mn-lt"/>
              </a:rPr>
              <a:t>2</a:t>
            </a:r>
            <a:r>
              <a:rPr lang="el-GR" sz="2000" dirty="0" smtClean="0">
                <a:latin typeface="+mn-lt"/>
              </a:rPr>
              <a:t>0% από ότι ακούσαμε</a:t>
            </a:r>
            <a:endParaRPr lang="el-GR" sz="2000" dirty="0">
              <a:latin typeface="+mn-lt"/>
            </a:endParaRPr>
          </a:p>
        </p:txBody>
      </p:sp>
      <p:sp>
        <p:nvSpPr>
          <p:cNvPr id="76" name="Δεξιά αγκύλη 75"/>
          <p:cNvSpPr/>
          <p:nvPr/>
        </p:nvSpPr>
        <p:spPr>
          <a:xfrm rot="10800000">
            <a:off x="477447" y="2869418"/>
            <a:ext cx="275260" cy="389994"/>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7" name="TextBox 76"/>
          <p:cNvSpPr txBox="1"/>
          <p:nvPr/>
        </p:nvSpPr>
        <p:spPr>
          <a:xfrm>
            <a:off x="506968" y="2859302"/>
            <a:ext cx="2336841" cy="400110"/>
          </a:xfrm>
          <a:prstGeom prst="rect">
            <a:avLst/>
          </a:prstGeom>
          <a:noFill/>
        </p:spPr>
        <p:txBody>
          <a:bodyPr wrap="square" rtlCol="0">
            <a:spAutoFit/>
          </a:bodyPr>
          <a:lstStyle/>
          <a:p>
            <a:r>
              <a:rPr lang="el-GR" sz="2000" dirty="0" smtClean="0">
                <a:latin typeface="+mn-lt"/>
              </a:rPr>
              <a:t>30% από ότι είδαμε</a:t>
            </a:r>
            <a:endParaRPr lang="el-GR" sz="2000" dirty="0">
              <a:latin typeface="+mn-lt"/>
            </a:endParaRPr>
          </a:p>
        </p:txBody>
      </p:sp>
      <p:sp>
        <p:nvSpPr>
          <p:cNvPr id="78" name="Δεξιά αγκύλη 77"/>
          <p:cNvSpPr/>
          <p:nvPr/>
        </p:nvSpPr>
        <p:spPr>
          <a:xfrm rot="10800000">
            <a:off x="130681" y="3312996"/>
            <a:ext cx="275260" cy="106778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9" name="TextBox 78"/>
          <p:cNvSpPr txBox="1"/>
          <p:nvPr/>
        </p:nvSpPr>
        <p:spPr>
          <a:xfrm>
            <a:off x="126840" y="3672892"/>
            <a:ext cx="2336841" cy="707886"/>
          </a:xfrm>
          <a:prstGeom prst="rect">
            <a:avLst/>
          </a:prstGeom>
          <a:noFill/>
        </p:spPr>
        <p:txBody>
          <a:bodyPr wrap="square" rtlCol="0">
            <a:spAutoFit/>
          </a:bodyPr>
          <a:lstStyle/>
          <a:p>
            <a:r>
              <a:rPr lang="el-GR" sz="2000" dirty="0">
                <a:latin typeface="+mn-lt"/>
              </a:rPr>
              <a:t>5</a:t>
            </a:r>
            <a:r>
              <a:rPr lang="el-GR" sz="2000" dirty="0" smtClean="0">
                <a:latin typeface="+mn-lt"/>
              </a:rPr>
              <a:t>0% από ότι είδαμε και ακούσαμε</a:t>
            </a:r>
            <a:endParaRPr lang="el-GR" sz="2000" dirty="0">
              <a:latin typeface="+mn-lt"/>
            </a:endParaRPr>
          </a:p>
        </p:txBody>
      </p:sp>
      <p:sp>
        <p:nvSpPr>
          <p:cNvPr id="80" name="Δεξιά αγκύλη 79"/>
          <p:cNvSpPr/>
          <p:nvPr/>
        </p:nvSpPr>
        <p:spPr>
          <a:xfrm rot="10800000">
            <a:off x="126840" y="4439380"/>
            <a:ext cx="275260" cy="62676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1" name="TextBox 80"/>
          <p:cNvSpPr txBox="1"/>
          <p:nvPr/>
        </p:nvSpPr>
        <p:spPr>
          <a:xfrm>
            <a:off x="237741" y="4429076"/>
            <a:ext cx="1464251" cy="707886"/>
          </a:xfrm>
          <a:prstGeom prst="rect">
            <a:avLst/>
          </a:prstGeom>
          <a:noFill/>
        </p:spPr>
        <p:txBody>
          <a:bodyPr wrap="square" rtlCol="0">
            <a:spAutoFit/>
          </a:bodyPr>
          <a:lstStyle/>
          <a:p>
            <a:r>
              <a:rPr lang="el-GR" sz="2000" dirty="0">
                <a:latin typeface="+mn-lt"/>
              </a:rPr>
              <a:t>7</a:t>
            </a:r>
            <a:r>
              <a:rPr lang="el-GR" sz="2000" dirty="0" smtClean="0">
                <a:latin typeface="+mn-lt"/>
              </a:rPr>
              <a:t>0% αυτών που είπαμε</a:t>
            </a:r>
            <a:endParaRPr lang="el-GR" sz="2000" dirty="0">
              <a:latin typeface="+mn-lt"/>
            </a:endParaRPr>
          </a:p>
        </p:txBody>
      </p:sp>
      <p:sp>
        <p:nvSpPr>
          <p:cNvPr id="82" name="Δεξιά αγκύλη 81"/>
          <p:cNvSpPr/>
          <p:nvPr/>
        </p:nvSpPr>
        <p:spPr>
          <a:xfrm rot="10800000">
            <a:off x="96744" y="5095984"/>
            <a:ext cx="275260" cy="1089159"/>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3" name="TextBox 82"/>
          <p:cNvSpPr txBox="1"/>
          <p:nvPr/>
        </p:nvSpPr>
        <p:spPr>
          <a:xfrm>
            <a:off x="95458" y="5169480"/>
            <a:ext cx="1464251" cy="1015663"/>
          </a:xfrm>
          <a:prstGeom prst="rect">
            <a:avLst/>
          </a:prstGeom>
          <a:noFill/>
        </p:spPr>
        <p:txBody>
          <a:bodyPr wrap="square" rtlCol="0">
            <a:spAutoFit/>
          </a:bodyPr>
          <a:lstStyle/>
          <a:p>
            <a:r>
              <a:rPr lang="el-GR" sz="2000" dirty="0" smtClean="0">
                <a:latin typeface="+mn-lt"/>
              </a:rPr>
              <a:t>90% αυτών που είπαμε και κάναμε</a:t>
            </a:r>
            <a:endParaRPr lang="el-GR" sz="2000" dirty="0">
              <a:latin typeface="+mn-lt"/>
            </a:endParaRPr>
          </a:p>
        </p:txBody>
      </p:sp>
      <p:sp>
        <p:nvSpPr>
          <p:cNvPr id="84" name="TextBox 83"/>
          <p:cNvSpPr txBox="1"/>
          <p:nvPr/>
        </p:nvSpPr>
        <p:spPr>
          <a:xfrm>
            <a:off x="6187164" y="1025352"/>
            <a:ext cx="2376264" cy="400110"/>
          </a:xfrm>
          <a:prstGeom prst="rect">
            <a:avLst/>
          </a:prstGeom>
          <a:noFill/>
        </p:spPr>
        <p:txBody>
          <a:bodyPr wrap="square" rtlCol="0">
            <a:spAutoFit/>
          </a:bodyPr>
          <a:lstStyle/>
          <a:p>
            <a:r>
              <a:rPr lang="el-GR" sz="2000" b="1" dirty="0" smtClean="0">
                <a:latin typeface="+mn-lt"/>
              </a:rPr>
              <a:t>Φύση της εμπλοκής</a:t>
            </a:r>
            <a:endParaRPr lang="el-GR" sz="2000" b="1" dirty="0">
              <a:latin typeface="+mn-lt"/>
            </a:endParaRPr>
          </a:p>
        </p:txBody>
      </p:sp>
      <p:sp>
        <p:nvSpPr>
          <p:cNvPr id="85" name="Δεξιά αγκύλη 84"/>
          <p:cNvSpPr/>
          <p:nvPr/>
        </p:nvSpPr>
        <p:spPr>
          <a:xfrm>
            <a:off x="8105808" y="1380538"/>
            <a:ext cx="256197" cy="3202507"/>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6" name="TextBox 85"/>
          <p:cNvSpPr txBox="1"/>
          <p:nvPr/>
        </p:nvSpPr>
        <p:spPr>
          <a:xfrm>
            <a:off x="7072732" y="2049434"/>
            <a:ext cx="1262480" cy="400110"/>
          </a:xfrm>
          <a:prstGeom prst="rect">
            <a:avLst/>
          </a:prstGeom>
          <a:noFill/>
        </p:spPr>
        <p:txBody>
          <a:bodyPr wrap="square" rtlCol="0">
            <a:spAutoFit/>
          </a:bodyPr>
          <a:lstStyle/>
          <a:p>
            <a:r>
              <a:rPr lang="el-GR" sz="2000" dirty="0" smtClean="0">
                <a:latin typeface="+mn-lt"/>
              </a:rPr>
              <a:t>Ακρόαση </a:t>
            </a:r>
            <a:endParaRPr lang="el-GR" sz="2000" dirty="0">
              <a:latin typeface="+mn-lt"/>
            </a:endParaRPr>
          </a:p>
        </p:txBody>
      </p:sp>
      <p:sp>
        <p:nvSpPr>
          <p:cNvPr id="87" name="TextBox 86"/>
          <p:cNvSpPr txBox="1"/>
          <p:nvPr/>
        </p:nvSpPr>
        <p:spPr>
          <a:xfrm>
            <a:off x="7014691" y="3271036"/>
            <a:ext cx="1262480" cy="400110"/>
          </a:xfrm>
          <a:prstGeom prst="rect">
            <a:avLst/>
          </a:prstGeom>
          <a:noFill/>
        </p:spPr>
        <p:txBody>
          <a:bodyPr wrap="square" rtlCol="0">
            <a:spAutoFit/>
          </a:bodyPr>
          <a:lstStyle/>
          <a:p>
            <a:r>
              <a:rPr lang="el-GR" sz="2000" b="1" dirty="0" smtClean="0">
                <a:latin typeface="+mn-lt"/>
              </a:rPr>
              <a:t>Παθητική</a:t>
            </a:r>
            <a:endParaRPr lang="el-GR" sz="2000" b="1" dirty="0">
              <a:latin typeface="+mn-lt"/>
            </a:endParaRPr>
          </a:p>
        </p:txBody>
      </p:sp>
      <p:sp>
        <p:nvSpPr>
          <p:cNvPr id="88" name="TextBox 87"/>
          <p:cNvSpPr txBox="1"/>
          <p:nvPr/>
        </p:nvSpPr>
        <p:spPr>
          <a:xfrm>
            <a:off x="7336992" y="3778959"/>
            <a:ext cx="995389" cy="400110"/>
          </a:xfrm>
          <a:prstGeom prst="rect">
            <a:avLst/>
          </a:prstGeom>
          <a:noFill/>
        </p:spPr>
        <p:txBody>
          <a:bodyPr wrap="square" rtlCol="0">
            <a:spAutoFit/>
          </a:bodyPr>
          <a:lstStyle/>
          <a:p>
            <a:r>
              <a:rPr lang="el-GR" sz="2000" dirty="0" smtClean="0">
                <a:latin typeface="+mn-lt"/>
              </a:rPr>
              <a:t>Θέαση </a:t>
            </a:r>
            <a:endParaRPr lang="el-GR" sz="2000" dirty="0">
              <a:latin typeface="+mn-lt"/>
            </a:endParaRPr>
          </a:p>
        </p:txBody>
      </p:sp>
      <p:sp>
        <p:nvSpPr>
          <p:cNvPr id="89" name="Δεξιά αγκύλη 88"/>
          <p:cNvSpPr/>
          <p:nvPr/>
        </p:nvSpPr>
        <p:spPr>
          <a:xfrm>
            <a:off x="8801656" y="4536071"/>
            <a:ext cx="256197" cy="162267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0" name="TextBox 89"/>
          <p:cNvSpPr txBox="1"/>
          <p:nvPr/>
        </p:nvSpPr>
        <p:spPr>
          <a:xfrm>
            <a:off x="7644185" y="4478145"/>
            <a:ext cx="1366390" cy="923330"/>
          </a:xfrm>
          <a:prstGeom prst="rect">
            <a:avLst/>
          </a:prstGeom>
          <a:noFill/>
        </p:spPr>
        <p:txBody>
          <a:bodyPr wrap="square" rtlCol="0">
            <a:spAutoFit/>
          </a:bodyPr>
          <a:lstStyle/>
          <a:p>
            <a:r>
              <a:rPr lang="el-GR" dirty="0" smtClean="0">
                <a:latin typeface="+mn-lt"/>
              </a:rPr>
              <a:t>Συμμετοχική ακρόαση, θέαση</a:t>
            </a:r>
            <a:endParaRPr lang="el-GR" dirty="0">
              <a:latin typeface="+mn-lt"/>
            </a:endParaRPr>
          </a:p>
        </p:txBody>
      </p:sp>
      <p:sp>
        <p:nvSpPr>
          <p:cNvPr id="91" name="TextBox 90"/>
          <p:cNvSpPr txBox="1"/>
          <p:nvPr/>
        </p:nvSpPr>
        <p:spPr>
          <a:xfrm>
            <a:off x="7864298" y="5347408"/>
            <a:ext cx="1373288" cy="369332"/>
          </a:xfrm>
          <a:prstGeom prst="rect">
            <a:avLst/>
          </a:prstGeom>
          <a:noFill/>
        </p:spPr>
        <p:txBody>
          <a:bodyPr wrap="square" rtlCol="0">
            <a:spAutoFit/>
          </a:bodyPr>
          <a:lstStyle/>
          <a:p>
            <a:r>
              <a:rPr lang="el-GR" b="1" dirty="0" smtClean="0">
                <a:latin typeface="+mn-lt"/>
              </a:rPr>
              <a:t>Ενεργητική </a:t>
            </a:r>
            <a:endParaRPr lang="el-GR" b="1" dirty="0">
              <a:latin typeface="+mn-lt"/>
            </a:endParaRPr>
          </a:p>
        </p:txBody>
      </p:sp>
      <p:sp>
        <p:nvSpPr>
          <p:cNvPr id="92" name="TextBox 91"/>
          <p:cNvSpPr txBox="1"/>
          <p:nvPr/>
        </p:nvSpPr>
        <p:spPr>
          <a:xfrm>
            <a:off x="8159199" y="5746348"/>
            <a:ext cx="918943" cy="369332"/>
          </a:xfrm>
          <a:prstGeom prst="rect">
            <a:avLst/>
          </a:prstGeom>
          <a:noFill/>
        </p:spPr>
        <p:txBody>
          <a:bodyPr wrap="square" rtlCol="0">
            <a:spAutoFit/>
          </a:bodyPr>
          <a:lstStyle/>
          <a:p>
            <a:r>
              <a:rPr lang="el-GR" dirty="0" smtClean="0">
                <a:latin typeface="+mn-lt"/>
              </a:rPr>
              <a:t>Πράξεις</a:t>
            </a:r>
            <a:endParaRPr lang="el-GR" dirty="0">
              <a:latin typeface="+mn-lt"/>
            </a:endParaRPr>
          </a:p>
        </p:txBody>
      </p:sp>
      <p:sp>
        <p:nvSpPr>
          <p:cNvPr id="95" name="Ορθογώνιο 94"/>
          <p:cNvSpPr/>
          <p:nvPr/>
        </p:nvSpPr>
        <p:spPr>
          <a:xfrm>
            <a:off x="1981765" y="6382041"/>
            <a:ext cx="5730100" cy="400110"/>
          </a:xfrm>
          <a:prstGeom prst="rect">
            <a:avLst/>
          </a:prstGeom>
        </p:spPr>
        <p:txBody>
          <a:bodyPr wrap="square">
            <a:spAutoFit/>
          </a:bodyPr>
          <a:lstStyle/>
          <a:p>
            <a:r>
              <a:rPr lang="en-US" sz="2000" dirty="0">
                <a:latin typeface="+mn-lt"/>
              </a:rPr>
              <a:t>Dale, E.,1969, Audiovisual Methods in teaching, 1969</a:t>
            </a:r>
          </a:p>
        </p:txBody>
      </p:sp>
    </p:spTree>
    <p:extLst>
      <p:ext uri="{BB962C8B-B14F-4D97-AF65-F5344CB8AC3E}">
        <p14:creationId xmlns:p14="http://schemas.microsoft.com/office/powerpoint/2010/main" val="80413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Μαθησιακό στυλ και απόκτηση γνώσης</a:t>
            </a:r>
            <a:endParaRPr lang="el-GR" dirty="0"/>
          </a:p>
        </p:txBody>
      </p:sp>
      <p:sp>
        <p:nvSpPr>
          <p:cNvPr id="3" name="Θέση περιεχομένου 2"/>
          <p:cNvSpPr>
            <a:spLocks noGrp="1"/>
          </p:cNvSpPr>
          <p:nvPr>
            <p:ph idx="1"/>
          </p:nvPr>
        </p:nvSpPr>
        <p:spPr>
          <a:xfrm>
            <a:off x="457200" y="1196752"/>
            <a:ext cx="3394720" cy="5040560"/>
          </a:xfrm>
        </p:spPr>
        <p:txBody>
          <a:bodyPr/>
          <a:lstStyle/>
          <a:p>
            <a:pPr marL="0" indent="0">
              <a:buNone/>
            </a:pPr>
            <a:r>
              <a:rPr lang="en-US" b="1" dirty="0"/>
              <a:t>Learning Style</a:t>
            </a:r>
          </a:p>
          <a:p>
            <a:r>
              <a:rPr lang="en-US" dirty="0"/>
              <a:t>Lecture</a:t>
            </a:r>
          </a:p>
          <a:p>
            <a:r>
              <a:rPr lang="en-US" dirty="0"/>
              <a:t>Reading</a:t>
            </a:r>
          </a:p>
          <a:p>
            <a:r>
              <a:rPr lang="en-US" dirty="0"/>
              <a:t>Audio-visual</a:t>
            </a:r>
          </a:p>
          <a:p>
            <a:r>
              <a:rPr lang="en-US" dirty="0"/>
              <a:t>Demonstration</a:t>
            </a:r>
          </a:p>
          <a:p>
            <a:r>
              <a:rPr lang="en-US" dirty="0"/>
              <a:t>Discussion group</a:t>
            </a:r>
          </a:p>
          <a:p>
            <a:r>
              <a:rPr lang="en-US" dirty="0"/>
              <a:t>Practice by doing</a:t>
            </a:r>
          </a:p>
          <a:p>
            <a:r>
              <a:rPr lang="en-US" dirty="0"/>
              <a:t>Teaching others</a:t>
            </a:r>
          </a:p>
          <a:p>
            <a:r>
              <a:rPr lang="en-US" dirty="0"/>
              <a:t>Immediate application in real situation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Θέση περιεχομένου 2"/>
          <p:cNvSpPr txBox="1">
            <a:spLocks/>
          </p:cNvSpPr>
          <p:nvPr/>
        </p:nvSpPr>
        <p:spPr>
          <a:xfrm>
            <a:off x="5646515" y="1170571"/>
            <a:ext cx="3024336" cy="504056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t>Knowledge Retention</a:t>
            </a:r>
          </a:p>
          <a:p>
            <a:pPr marL="0" indent="0" fontAlgn="auto">
              <a:spcAft>
                <a:spcPts val="0"/>
              </a:spcAft>
              <a:buNone/>
            </a:pPr>
            <a:r>
              <a:rPr lang="en-US" dirty="0" smtClean="0"/>
              <a:t>- </a:t>
            </a:r>
            <a:r>
              <a:rPr lang="en-US" dirty="0"/>
              <a:t>10%</a:t>
            </a:r>
          </a:p>
          <a:p>
            <a:pPr marL="0" indent="0" fontAlgn="auto">
              <a:spcAft>
                <a:spcPts val="0"/>
              </a:spcAft>
              <a:buNone/>
            </a:pPr>
            <a:r>
              <a:rPr lang="en-US" dirty="0" smtClean="0"/>
              <a:t>- </a:t>
            </a:r>
            <a:r>
              <a:rPr lang="en-US" dirty="0"/>
              <a:t>20%</a:t>
            </a:r>
          </a:p>
          <a:p>
            <a:pPr marL="0" indent="0" fontAlgn="auto">
              <a:spcAft>
                <a:spcPts val="0"/>
              </a:spcAft>
              <a:buNone/>
            </a:pPr>
            <a:r>
              <a:rPr lang="en-US" dirty="0" smtClean="0"/>
              <a:t>- </a:t>
            </a:r>
            <a:r>
              <a:rPr lang="en-US" dirty="0"/>
              <a:t>30%</a:t>
            </a:r>
          </a:p>
          <a:p>
            <a:pPr marL="0" indent="0" fontAlgn="auto">
              <a:spcAft>
                <a:spcPts val="0"/>
              </a:spcAft>
              <a:buNone/>
            </a:pPr>
            <a:r>
              <a:rPr lang="en-US" dirty="0" smtClean="0"/>
              <a:t>- </a:t>
            </a:r>
            <a:r>
              <a:rPr lang="en-US" dirty="0"/>
              <a:t>50%</a:t>
            </a:r>
          </a:p>
          <a:p>
            <a:pPr marL="0" indent="0" fontAlgn="auto">
              <a:spcAft>
                <a:spcPts val="0"/>
              </a:spcAft>
              <a:buNone/>
            </a:pPr>
            <a:r>
              <a:rPr lang="en-US" dirty="0" smtClean="0"/>
              <a:t>- </a:t>
            </a:r>
            <a:r>
              <a:rPr lang="en-US" dirty="0"/>
              <a:t>75%</a:t>
            </a:r>
          </a:p>
          <a:p>
            <a:pPr marL="0" indent="0" fontAlgn="auto">
              <a:spcAft>
                <a:spcPts val="0"/>
              </a:spcAft>
              <a:buNone/>
            </a:pPr>
            <a:r>
              <a:rPr lang="en-US" dirty="0" smtClean="0"/>
              <a:t>- </a:t>
            </a:r>
            <a:r>
              <a:rPr lang="en-US" dirty="0"/>
              <a:t>85%</a:t>
            </a:r>
          </a:p>
          <a:p>
            <a:pPr marL="0" indent="0" fontAlgn="auto">
              <a:spcAft>
                <a:spcPts val="0"/>
              </a:spcAft>
              <a:buNone/>
            </a:pPr>
            <a:r>
              <a:rPr lang="en-US" dirty="0" smtClean="0"/>
              <a:t>- </a:t>
            </a:r>
            <a:r>
              <a:rPr lang="en-US" dirty="0"/>
              <a:t>90%</a:t>
            </a:r>
          </a:p>
          <a:p>
            <a:pPr marL="0" indent="0" fontAlgn="auto">
              <a:spcAft>
                <a:spcPts val="0"/>
              </a:spcAft>
              <a:buNone/>
            </a:pPr>
            <a:r>
              <a:rPr lang="en-US" dirty="0" smtClean="0"/>
              <a:t>- </a:t>
            </a:r>
            <a:r>
              <a:rPr lang="en-US" dirty="0"/>
              <a:t>90</a:t>
            </a:r>
            <a:r>
              <a:rPr lang="en-US" dirty="0" smtClean="0"/>
              <a:t>%</a:t>
            </a:r>
            <a:endParaRPr lang="en-US" dirty="0"/>
          </a:p>
        </p:txBody>
      </p:sp>
    </p:spTree>
    <p:extLst>
      <p:ext uri="{BB962C8B-B14F-4D97-AF65-F5344CB8AC3E}">
        <p14:creationId xmlns:p14="http://schemas.microsoft.com/office/powerpoint/2010/main" val="2973571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Εποπτικά μέσα</a:t>
            </a:r>
            <a:endParaRPr lang="el-GR" dirty="0"/>
          </a:p>
        </p:txBody>
      </p:sp>
      <p:sp>
        <p:nvSpPr>
          <p:cNvPr id="3" name="Θέση περιεχομένου 2"/>
          <p:cNvSpPr>
            <a:spLocks noGrp="1"/>
          </p:cNvSpPr>
          <p:nvPr>
            <p:ph idx="1"/>
          </p:nvPr>
        </p:nvSpPr>
        <p:spPr/>
        <p:txBody>
          <a:bodyPr/>
          <a:lstStyle/>
          <a:p>
            <a:r>
              <a:rPr lang="el-GR" dirty="0"/>
              <a:t>Ο </a:t>
            </a:r>
            <a:r>
              <a:rPr lang="el-GR" dirty="0" smtClean="0"/>
              <a:t>Πίνακας,</a:t>
            </a:r>
            <a:endParaRPr lang="el-GR" dirty="0"/>
          </a:p>
          <a:p>
            <a:r>
              <a:rPr lang="el-GR" dirty="0" err="1" smtClean="0"/>
              <a:t>Χαρτοπίνακας</a:t>
            </a:r>
            <a:r>
              <a:rPr lang="el-GR" dirty="0" smtClean="0"/>
              <a:t>,</a:t>
            </a:r>
            <a:endParaRPr lang="el-GR" dirty="0"/>
          </a:p>
          <a:p>
            <a:r>
              <a:rPr lang="el-GR" dirty="0"/>
              <a:t>Ανακλαστικός </a:t>
            </a:r>
            <a:r>
              <a:rPr lang="el-GR" dirty="0" smtClean="0"/>
              <a:t>προβολέας ή </a:t>
            </a:r>
            <a:r>
              <a:rPr lang="el-GR" dirty="0" err="1" smtClean="0"/>
              <a:t>διαφανοσκόπιο</a:t>
            </a:r>
            <a:r>
              <a:rPr lang="el-GR" dirty="0" smtClean="0"/>
              <a:t>, </a:t>
            </a:r>
            <a:endParaRPr lang="el-GR" dirty="0"/>
          </a:p>
          <a:p>
            <a:r>
              <a:rPr lang="el-GR" dirty="0"/>
              <a:t>Προβολέας </a:t>
            </a:r>
            <a:r>
              <a:rPr lang="el-GR" dirty="0" err="1" smtClean="0"/>
              <a:t>slides</a:t>
            </a:r>
            <a:r>
              <a:rPr lang="el-GR" dirty="0" smtClean="0"/>
              <a:t>,</a:t>
            </a:r>
            <a:endParaRPr lang="el-GR" dirty="0"/>
          </a:p>
          <a:p>
            <a:r>
              <a:rPr lang="el-GR" dirty="0"/>
              <a:t>Εφαρμογές Microsoft </a:t>
            </a:r>
            <a:r>
              <a:rPr lang="el-GR" dirty="0" err="1"/>
              <a:t>Power</a:t>
            </a:r>
            <a:r>
              <a:rPr lang="el-GR" dirty="0"/>
              <a:t> </a:t>
            </a:r>
            <a:r>
              <a:rPr lang="el-GR" dirty="0" err="1"/>
              <a:t>point</a:t>
            </a:r>
            <a:r>
              <a:rPr lang="el-GR" dirty="0"/>
              <a:t> στην προετοιμασία και προβολή </a:t>
            </a:r>
            <a:r>
              <a:rPr lang="el-GR" dirty="0" smtClean="0"/>
              <a:t>παρουσιάσεων.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476" y="4221088"/>
            <a:ext cx="2195736" cy="1646802"/>
          </a:xfrm>
          <a:prstGeom prst="rect">
            <a:avLst/>
          </a:prstGeom>
        </p:spPr>
      </p:pic>
      <p:sp>
        <p:nvSpPr>
          <p:cNvPr id="6" name="Rectangle 6"/>
          <p:cNvSpPr/>
          <p:nvPr/>
        </p:nvSpPr>
        <p:spPr>
          <a:xfrm>
            <a:off x="2738656" y="5911986"/>
            <a:ext cx="368737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Overhead projector in operation during a classroom lesson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Mailer diablo</a:t>
            </a:r>
            <a:r>
              <a:rPr lang="el-GR" sz="1200" dirty="0" smtClean="0">
                <a:solidFill>
                  <a:schemeClr val="tx1">
                    <a:lumMod val="65000"/>
                    <a:lumOff val="35000"/>
                  </a:schemeClr>
                </a:solidFill>
                <a:latin typeface="+mn-lt"/>
                <a:hlinkClick r:id="rId4"/>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673341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Χαρακτηριστικά των διαφανειών</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Μορφή </a:t>
            </a:r>
            <a:r>
              <a:rPr lang="el-GR" dirty="0" smtClean="0"/>
              <a:t>απλή (5-8 </a:t>
            </a:r>
            <a:r>
              <a:rPr lang="el-GR" dirty="0"/>
              <a:t>γραμμές, 7-8 λέξεις /γραμμή, Γράμματα 40-44 τίτλους, 32 για υπόλοιπα</a:t>
            </a:r>
            <a:r>
              <a:rPr lang="el-GR" dirty="0" smtClean="0"/>
              <a:t>).</a:t>
            </a:r>
            <a:endParaRPr lang="el-GR" dirty="0"/>
          </a:p>
          <a:p>
            <a:pPr marL="457200" indent="-457200">
              <a:buFont typeface="+mj-lt"/>
              <a:buAutoNum type="arabicPeriod"/>
            </a:pPr>
            <a:r>
              <a:rPr lang="el-GR" dirty="0"/>
              <a:t>Τα χρώματα βελτιώνουν </a:t>
            </a:r>
            <a:r>
              <a:rPr lang="el-GR" dirty="0" smtClean="0"/>
              <a:t>οπτικά.</a:t>
            </a:r>
            <a:endParaRPr lang="el-GR" dirty="0"/>
          </a:p>
          <a:p>
            <a:pPr marL="457200" indent="-457200">
              <a:buFont typeface="+mj-lt"/>
              <a:buAutoNum type="arabicPeriod"/>
            </a:pPr>
            <a:r>
              <a:rPr lang="el-GR" dirty="0"/>
              <a:t>Τα </a:t>
            </a:r>
            <a:r>
              <a:rPr lang="el-GR" dirty="0" err="1"/>
              <a:t>slides</a:t>
            </a:r>
            <a:r>
              <a:rPr lang="el-GR" dirty="0"/>
              <a:t> πρέπει να εστιάζουν ξεκάθαρα στις υπό παρουσίαση </a:t>
            </a:r>
            <a:r>
              <a:rPr lang="el-GR" dirty="0" smtClean="0"/>
              <a:t>έννοιες.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29841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Οπτικά μέσα χωρίς προβολή</a:t>
            </a:r>
          </a:p>
        </p:txBody>
      </p:sp>
      <p:sp>
        <p:nvSpPr>
          <p:cNvPr id="3" name="Θέση περιεχομένου 2"/>
          <p:cNvSpPr>
            <a:spLocks noGrp="1"/>
          </p:cNvSpPr>
          <p:nvPr>
            <p:ph idx="1"/>
          </p:nvPr>
        </p:nvSpPr>
        <p:spPr>
          <a:xfrm>
            <a:off x="251520" y="1422063"/>
            <a:ext cx="5482952" cy="2952328"/>
          </a:xfrm>
        </p:spPr>
        <p:txBody>
          <a:bodyPr/>
          <a:lstStyle/>
          <a:p>
            <a:r>
              <a:rPr lang="el-GR" dirty="0"/>
              <a:t>Μοντέλα και πραγματικά </a:t>
            </a:r>
            <a:r>
              <a:rPr lang="el-GR" dirty="0" smtClean="0"/>
              <a:t>αντικείμενα,</a:t>
            </a:r>
            <a:endParaRPr lang="el-GR" dirty="0"/>
          </a:p>
          <a:p>
            <a:r>
              <a:rPr lang="el-GR" dirty="0"/>
              <a:t>Οι μη κινούμενες </a:t>
            </a:r>
            <a:r>
              <a:rPr lang="el-GR" dirty="0" smtClean="0"/>
              <a:t>εικόνες,</a:t>
            </a:r>
            <a:endParaRPr lang="el-GR" dirty="0"/>
          </a:p>
          <a:p>
            <a:r>
              <a:rPr lang="el-GR" dirty="0"/>
              <a:t>Σχέδια, σκίτσα, πίνακες </a:t>
            </a:r>
            <a:r>
              <a:rPr lang="el-GR" dirty="0" smtClean="0"/>
              <a:t>διαγράμματα,</a:t>
            </a:r>
            <a:endParaRPr lang="el-GR" dirty="0"/>
          </a:p>
          <a:p>
            <a:r>
              <a:rPr lang="el-GR" dirty="0"/>
              <a:t>Εκθέματα ή </a:t>
            </a:r>
            <a:r>
              <a:rPr lang="el-GR" dirty="0" err="1" smtClean="0"/>
              <a:t>poster</a:t>
            </a:r>
            <a:r>
              <a:rPr lang="el-GR" dirty="0" smtClean="0"/>
              <a:t>,</a:t>
            </a:r>
            <a:endParaRPr lang="el-GR" dirty="0"/>
          </a:p>
          <a:p>
            <a:r>
              <a:rPr lang="el-GR" dirty="0" err="1" smtClean="0"/>
              <a:t>Cartoon</a:t>
            </a:r>
            <a:r>
              <a:rPr lang="el-GR"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422063"/>
            <a:ext cx="2237995" cy="3356992"/>
          </a:xfrm>
          <a:prstGeom prst="rect">
            <a:avLst/>
          </a:prstGeom>
        </p:spPr>
      </p:pic>
      <p:sp>
        <p:nvSpPr>
          <p:cNvPr id="6" name="Rectangle 6"/>
          <p:cNvSpPr/>
          <p:nvPr/>
        </p:nvSpPr>
        <p:spPr>
          <a:xfrm>
            <a:off x="5220072" y="4878447"/>
            <a:ext cx="368737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BLW Human Anatomy</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Upload Bot (Mike Peel</a:t>
            </a:r>
            <a:r>
              <a:rPr lang="en-US" sz="1200" dirty="0" smtClean="0">
                <a:solidFill>
                  <a:schemeClr val="tx1">
                    <a:lumMod val="65000"/>
                    <a:lumOff val="35000"/>
                  </a:schemeClr>
                </a:solidFill>
                <a:latin typeface="+mn-lt"/>
                <a:hlinkClick r:id="rId4"/>
              </a:rPr>
              <a:t>)</a:t>
            </a:r>
            <a:r>
              <a:rPr lang="el-GR" sz="1200" dirty="0" smtClean="0">
                <a:solidFill>
                  <a:schemeClr val="tx1">
                    <a:lumMod val="65000"/>
                    <a:lumOff val="35000"/>
                  </a:schemeClr>
                </a:solidFill>
                <a:latin typeface="+mn-lt"/>
                <a:hlinkClick r:id="rId4"/>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5"/>
              </a:rPr>
              <a:t>CC BY-SA 2.0 UK</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85336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Οπτικά μέσα που επιτρέπουν την κίνηση των αντικειμένων</a:t>
            </a:r>
          </a:p>
        </p:txBody>
      </p:sp>
      <p:sp>
        <p:nvSpPr>
          <p:cNvPr id="3" name="Θέση περιεχομένου 2"/>
          <p:cNvSpPr>
            <a:spLocks noGrp="1"/>
          </p:cNvSpPr>
          <p:nvPr>
            <p:ph idx="1"/>
          </p:nvPr>
        </p:nvSpPr>
        <p:spPr/>
        <p:txBody>
          <a:bodyPr/>
          <a:lstStyle/>
          <a:p>
            <a:r>
              <a:rPr lang="el-GR" dirty="0"/>
              <a:t>Κινηματογραφικές </a:t>
            </a:r>
            <a:r>
              <a:rPr lang="el-GR" dirty="0" smtClean="0"/>
              <a:t>ταινίες,</a:t>
            </a:r>
            <a:endParaRPr lang="el-GR" dirty="0"/>
          </a:p>
          <a:p>
            <a:r>
              <a:rPr lang="el-GR" dirty="0"/>
              <a:t>Τεχνολογία </a:t>
            </a:r>
            <a:r>
              <a:rPr lang="el-GR" dirty="0" smtClean="0"/>
              <a:t>βίντεο,</a:t>
            </a:r>
            <a:endParaRPr lang="el-GR" dirty="0"/>
          </a:p>
          <a:p>
            <a:r>
              <a:rPr lang="el-GR" dirty="0"/>
              <a:t>Ηχητικά </a:t>
            </a:r>
            <a:r>
              <a:rPr lang="el-GR" dirty="0" smtClean="0"/>
              <a:t>μέσα,</a:t>
            </a:r>
            <a:endParaRPr lang="el-GR" dirty="0"/>
          </a:p>
          <a:p>
            <a:r>
              <a:rPr lang="el-GR" dirty="0"/>
              <a:t>Πολυμέσα(συνδυασμός </a:t>
            </a:r>
            <a:r>
              <a:rPr lang="el-GR" dirty="0" err="1"/>
              <a:t>βίντεο,ήχου</a:t>
            </a:r>
            <a:r>
              <a:rPr lang="el-GR" dirty="0"/>
              <a:t>, εικόνας και γραφικών</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8456542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3ad18c8505e32a8dd3e193158388d2da042a4"/>
  <p:tag name="ISPRING_RESOURCE_PATHS_HASH_PRESENTER" val="8193a04510cc7a2f574cd8fc5c70e1e3b6b9a61"/>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1027</Words>
  <Application>Microsoft Office PowerPoint</Application>
  <PresentationFormat>Προβολή στην οθόνη (4:3)</PresentationFormat>
  <Paragraphs>176</Paragraphs>
  <Slides>19</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OC_template_updated</vt:lpstr>
      <vt:lpstr>Μέθοδοι Διδασκαλίας στη Νοσηλευτική</vt:lpstr>
      <vt:lpstr>Η συμβολή των αισθήσεων στη μάθηση</vt:lpstr>
      <vt:lpstr>Έρευνες αποδεικνύουν ότι διατηρούμε</vt:lpstr>
      <vt:lpstr>Ο κώνος του Dale </vt:lpstr>
      <vt:lpstr>Μαθησιακό στυλ και απόκτηση γνώσης</vt:lpstr>
      <vt:lpstr>Εποπτικά μέσα</vt:lpstr>
      <vt:lpstr>Χαρακτηριστικά των διαφανειών</vt:lpstr>
      <vt:lpstr>Οπτικά μέσα χωρίς προβολή</vt:lpstr>
      <vt:lpstr>Οπτικά μέσα που επιτρέπουν την κίνηση των αντικειμένων</vt:lpstr>
      <vt:lpstr>Διδασκαλία και μάθηση με Η.Υ.</vt:lpstr>
      <vt:lpstr>Πλεονεκτήματα Ε.Μ.Δ.</vt:lpstr>
      <vt:lpstr>Κριτήρια για σωστά μέσα διδασκαλίας 1/2</vt:lpstr>
      <vt:lpstr>Κριτήρια για σωστά μέσα διδασκαλίας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54</cp:revision>
  <dcterms:created xsi:type="dcterms:W3CDTF">2013-03-04T13:35:19Z</dcterms:created>
  <dcterms:modified xsi:type="dcterms:W3CDTF">2015-11-24T13:28:47Z</dcterms:modified>
</cp:coreProperties>
</file>