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57" r:id="rId22"/>
    <p:sldId id="262" r:id="rId23"/>
    <p:sldId id="264" r:id="rId24"/>
    <p:sldId id="269" r:id="rId25"/>
    <p:sldId id="270"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48" y="2387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5B3462"/>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Τουρισμός και Αερομεταφορές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2</a:t>
            </a:r>
            <a:r>
              <a:rPr lang="el-GR" sz="2600" dirty="0" smtClean="0"/>
              <a:t>:</a:t>
            </a:r>
            <a:r>
              <a:rPr lang="en-US" sz="2600" dirty="0" smtClean="0"/>
              <a:t> </a:t>
            </a:r>
            <a:r>
              <a:rPr lang="el-GR" sz="2600" dirty="0"/>
              <a:t>Το Διεθνές θεσμικό πλαίσιο λειτουργίας της επιχείρησης εναέριων μεταφορών</a:t>
            </a:r>
            <a:endParaRPr lang="en-US" sz="2600" dirty="0" smtClean="0"/>
          </a:p>
          <a:p>
            <a:pPr>
              <a:spcBef>
                <a:spcPts val="0"/>
              </a:spcBef>
            </a:pPr>
            <a:r>
              <a:rPr lang="el-GR" sz="2200" dirty="0" smtClean="0"/>
              <a:t>Δρ</a:t>
            </a:r>
            <a:r>
              <a:rPr lang="el-GR" sz="2200" dirty="0" smtClean="0"/>
              <a:t>. Βασιλική </a:t>
            </a:r>
            <a:r>
              <a:rPr lang="el-GR" sz="2200" dirty="0" smtClean="0"/>
              <a:t>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white"/>
                </a:solidFill>
              </a:rPr>
              <a:t>Οι ελευθερίες στον τομέα των αερομεταφορών</a:t>
            </a:r>
            <a:br>
              <a:rPr lang="el-GR" sz="3400" dirty="0">
                <a:solidFill>
                  <a:prstClr val="white"/>
                </a:solidFill>
              </a:rPr>
            </a:br>
            <a:r>
              <a:rPr lang="el-GR" sz="3400" dirty="0">
                <a:solidFill>
                  <a:prstClr val="white"/>
                </a:solidFill>
              </a:rPr>
              <a:t>Οι ελευθερίες αέρος </a:t>
            </a:r>
            <a:r>
              <a:rPr lang="el-GR" sz="3000" b="0" dirty="0">
                <a:solidFill>
                  <a:prstClr val="white"/>
                </a:solidFill>
              </a:rPr>
              <a:t>(The Freedoms of the Air) </a:t>
            </a:r>
            <a:r>
              <a:rPr lang="el-GR" sz="3000" b="0" dirty="0" smtClean="0">
                <a:solidFill>
                  <a:prstClr val="white"/>
                </a:solidFill>
              </a:rPr>
              <a:t>3/7</a:t>
            </a:r>
            <a:endParaRPr lang="el-GR" dirty="0"/>
          </a:p>
        </p:txBody>
      </p:sp>
      <p:sp>
        <p:nvSpPr>
          <p:cNvPr id="3" name="Θέση περιεχομένου 2"/>
          <p:cNvSpPr>
            <a:spLocks noGrp="1"/>
          </p:cNvSpPr>
          <p:nvPr>
            <p:ph idx="1"/>
          </p:nvPr>
        </p:nvSpPr>
        <p:spPr/>
        <p:txBody>
          <a:bodyPr>
            <a:normAutofit lnSpcReduction="10000"/>
          </a:bodyPr>
          <a:lstStyle/>
          <a:p>
            <a:r>
              <a:rPr lang="el-GR" b="1" dirty="0" smtClean="0"/>
              <a:t>1</a:t>
            </a:r>
            <a:r>
              <a:rPr lang="el-GR" b="1" baseline="30000" dirty="0" smtClean="0"/>
              <a:t>η</a:t>
            </a:r>
            <a:r>
              <a:rPr lang="el-GR" b="1" dirty="0" smtClean="0"/>
              <a:t> Ελευθερία: </a:t>
            </a:r>
            <a:r>
              <a:rPr lang="el-GR" dirty="0" smtClean="0"/>
              <a:t>Το </a:t>
            </a:r>
            <a:r>
              <a:rPr lang="el-GR" dirty="0"/>
              <a:t>δικαίωμα υπερπτήσης της επικράτειας μιας χώρας χωρίς προσγείωση σ’ </a:t>
            </a:r>
            <a:r>
              <a:rPr lang="el-GR" dirty="0" smtClean="0"/>
              <a:t>αυτήν.</a:t>
            </a:r>
            <a:endParaRPr lang="el-GR" dirty="0"/>
          </a:p>
          <a:p>
            <a:r>
              <a:rPr lang="el-GR" b="1" dirty="0" smtClean="0"/>
              <a:t>2</a:t>
            </a:r>
            <a:r>
              <a:rPr lang="el-GR" b="1" baseline="30000" dirty="0" smtClean="0"/>
              <a:t>η</a:t>
            </a:r>
            <a:r>
              <a:rPr lang="el-GR" b="1" dirty="0" smtClean="0"/>
              <a:t> </a:t>
            </a:r>
            <a:r>
              <a:rPr lang="el-GR" b="1" dirty="0"/>
              <a:t>Ελευθερία: </a:t>
            </a:r>
            <a:r>
              <a:rPr lang="el-GR" dirty="0"/>
              <a:t>Το δικαίωμα στάθμευσης στο έδαφος μιας χώρας για μη εμπορικούς </a:t>
            </a:r>
            <a:r>
              <a:rPr lang="el-GR" dirty="0" smtClean="0"/>
              <a:t>σκοπούς.</a:t>
            </a:r>
            <a:endParaRPr lang="el-GR" dirty="0"/>
          </a:p>
          <a:p>
            <a:r>
              <a:rPr lang="el-GR" b="1" dirty="0" smtClean="0"/>
              <a:t>3</a:t>
            </a:r>
            <a:r>
              <a:rPr lang="el-GR" b="1" baseline="30000" dirty="0" smtClean="0"/>
              <a:t>η</a:t>
            </a:r>
            <a:r>
              <a:rPr lang="el-GR" b="1" dirty="0" smtClean="0"/>
              <a:t> </a:t>
            </a:r>
            <a:r>
              <a:rPr lang="el-GR" b="1" dirty="0"/>
              <a:t>Ελευθερία: </a:t>
            </a:r>
            <a:r>
              <a:rPr lang="el-GR" dirty="0"/>
              <a:t>Το δικαίωμα αποβίβασης στο έδαφος μιας άλλης χώρας κίνησης (επιβάτες, φορτίο και ταχυδρομείο προερχόμενης από τη χώρα της οποίας την εθνικότητα έχει το αεροσκάφος</a:t>
            </a:r>
            <a:r>
              <a:rPr lang="el-GR" dirty="0" smtClean="0"/>
              <a:t>).</a:t>
            </a:r>
            <a:endParaRPr lang="el-GR" dirty="0"/>
          </a:p>
          <a:p>
            <a:r>
              <a:rPr lang="el-GR" b="1" dirty="0" smtClean="0"/>
              <a:t>4</a:t>
            </a:r>
            <a:r>
              <a:rPr lang="el-GR" b="1" baseline="30000" dirty="0" smtClean="0"/>
              <a:t>η</a:t>
            </a:r>
            <a:r>
              <a:rPr lang="el-GR" b="1" dirty="0" smtClean="0"/>
              <a:t> </a:t>
            </a:r>
            <a:r>
              <a:rPr lang="el-GR" b="1" dirty="0"/>
              <a:t>Ελευθερία: </a:t>
            </a:r>
            <a:r>
              <a:rPr lang="el-GR" dirty="0"/>
              <a:t>Το δικαίωμα επιβίβασης στο έδαφος μιας άλλης χώρας κίνησης προοριζόμενης για τη χώρα της οποίας την εθνικότητα έχει το </a:t>
            </a:r>
            <a:r>
              <a:rPr lang="el-GR" dirty="0" smtClean="0"/>
              <a:t>αεροσκάφος.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00685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white"/>
                </a:solidFill>
              </a:rPr>
              <a:t>Οι ελευθερίες στον τομέα των αερομεταφορών</a:t>
            </a:r>
            <a:br>
              <a:rPr lang="el-GR" sz="3400" dirty="0">
                <a:solidFill>
                  <a:prstClr val="white"/>
                </a:solidFill>
              </a:rPr>
            </a:br>
            <a:r>
              <a:rPr lang="el-GR" sz="3400" dirty="0">
                <a:solidFill>
                  <a:prstClr val="white"/>
                </a:solidFill>
              </a:rPr>
              <a:t>Οι ελευθερίες αέρος </a:t>
            </a:r>
            <a:r>
              <a:rPr lang="el-GR" sz="3000" b="0" dirty="0">
                <a:solidFill>
                  <a:prstClr val="white"/>
                </a:solidFill>
              </a:rPr>
              <a:t>(The Freedoms of the Air) </a:t>
            </a:r>
            <a:r>
              <a:rPr lang="el-GR" sz="3000" b="0" dirty="0" smtClean="0">
                <a:solidFill>
                  <a:prstClr val="white"/>
                </a:solidFill>
              </a:rPr>
              <a:t>4/7</a:t>
            </a:r>
            <a:endParaRPr lang="el-GR" dirty="0"/>
          </a:p>
        </p:txBody>
      </p:sp>
      <p:sp>
        <p:nvSpPr>
          <p:cNvPr id="3" name="Θέση περιεχομένου 2"/>
          <p:cNvSpPr>
            <a:spLocks noGrp="1"/>
          </p:cNvSpPr>
          <p:nvPr>
            <p:ph idx="1"/>
          </p:nvPr>
        </p:nvSpPr>
        <p:spPr/>
        <p:txBody>
          <a:bodyPr>
            <a:normAutofit/>
          </a:bodyPr>
          <a:lstStyle/>
          <a:p>
            <a:r>
              <a:rPr lang="el-GR" b="1" dirty="0" smtClean="0"/>
              <a:t>5</a:t>
            </a:r>
            <a:r>
              <a:rPr lang="el-GR" b="1" baseline="30000" dirty="0" smtClean="0"/>
              <a:t>η</a:t>
            </a:r>
            <a:r>
              <a:rPr lang="el-GR" b="1" dirty="0" smtClean="0"/>
              <a:t> </a:t>
            </a:r>
            <a:r>
              <a:rPr lang="el-GR" b="1" dirty="0"/>
              <a:t>Ελευθερία: </a:t>
            </a:r>
            <a:r>
              <a:rPr lang="el-GR" dirty="0"/>
              <a:t>Το δικαίωμα επιβίβασης στο έδαφος μιας άλλης χώρας κίνησης προοριζόμενης για μια τρίτη χώρα, καθώς επίσης και το δικαίωμα αποβίβασης στο έδαφος αυτής της χώρας κίνησης προερχόμενης από τρίτη χώρα</a:t>
            </a:r>
            <a:r>
              <a:rPr lang="el-GR" dirty="0" smtClean="0"/>
              <a:t>.</a:t>
            </a:r>
          </a:p>
          <a:p>
            <a:r>
              <a:rPr lang="el-GR" b="1" dirty="0" smtClean="0"/>
              <a:t>6</a:t>
            </a:r>
            <a:r>
              <a:rPr lang="el-GR" b="1" baseline="30000" dirty="0" smtClean="0"/>
              <a:t>η</a:t>
            </a:r>
            <a:r>
              <a:rPr lang="el-GR" b="1" dirty="0"/>
              <a:t> </a:t>
            </a:r>
            <a:r>
              <a:rPr lang="el-GR" b="1" dirty="0" smtClean="0"/>
              <a:t>ελευθερία</a:t>
            </a:r>
            <a:r>
              <a:rPr lang="el-GR" dirty="0" smtClean="0"/>
              <a:t>: Δικαίωμα </a:t>
            </a:r>
            <a:r>
              <a:rPr lang="el-GR" dirty="0"/>
              <a:t>ανάληψης μεταφορών μεταξύ δύο χωρών διαφορετικών από τη χώρα όπου βρίσκεται εγγεγραμμένο το αεροσκάφος, μέσω του εδάφους της τελευταίας.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802771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white"/>
                </a:solidFill>
              </a:rPr>
              <a:t>Οι ελευθερίες στον τομέα των αερομεταφορών</a:t>
            </a:r>
            <a:br>
              <a:rPr lang="el-GR" sz="3400" dirty="0">
                <a:solidFill>
                  <a:prstClr val="white"/>
                </a:solidFill>
              </a:rPr>
            </a:br>
            <a:r>
              <a:rPr lang="el-GR" sz="3400" dirty="0">
                <a:solidFill>
                  <a:prstClr val="white"/>
                </a:solidFill>
              </a:rPr>
              <a:t>Οι ελευθερίες αέρος </a:t>
            </a:r>
            <a:r>
              <a:rPr lang="el-GR" sz="3000" b="0" dirty="0">
                <a:solidFill>
                  <a:prstClr val="white"/>
                </a:solidFill>
              </a:rPr>
              <a:t>(The Freedoms of the Air) </a:t>
            </a:r>
            <a:r>
              <a:rPr lang="el-GR" sz="3000" b="0" dirty="0" smtClean="0">
                <a:solidFill>
                  <a:prstClr val="white"/>
                </a:solidFill>
              </a:rPr>
              <a:t>5/7</a:t>
            </a:r>
            <a:endParaRPr lang="el-GR" dirty="0"/>
          </a:p>
        </p:txBody>
      </p:sp>
      <p:sp>
        <p:nvSpPr>
          <p:cNvPr id="3" name="Θέση περιεχομένου 2"/>
          <p:cNvSpPr>
            <a:spLocks noGrp="1"/>
          </p:cNvSpPr>
          <p:nvPr>
            <p:ph idx="1"/>
          </p:nvPr>
        </p:nvSpPr>
        <p:spPr/>
        <p:txBody>
          <a:bodyPr/>
          <a:lstStyle/>
          <a:p>
            <a:r>
              <a:rPr lang="el-GR" b="1" dirty="0" smtClean="0"/>
              <a:t>7</a:t>
            </a:r>
            <a:r>
              <a:rPr lang="el-GR" b="1" baseline="30000" dirty="0" smtClean="0"/>
              <a:t>η</a:t>
            </a:r>
            <a:r>
              <a:rPr lang="el-GR" b="1" dirty="0"/>
              <a:t> </a:t>
            </a:r>
            <a:r>
              <a:rPr lang="el-GR" b="1" dirty="0" smtClean="0"/>
              <a:t>ελευθερία</a:t>
            </a:r>
            <a:r>
              <a:rPr lang="el-GR" dirty="0" smtClean="0"/>
              <a:t>: Δικαίωμα </a:t>
            </a:r>
            <a:r>
              <a:rPr lang="el-GR" dirty="0"/>
              <a:t>επιχειρηματικής λειτουργίας εκτός του κράτους όπου  βρίσκεται εγγεγραμμένο το αεροσκάφος και δικαίωμα αποβίβασης ή επιβίβασης επιβατών, εκφόρτωσης ή φόρτωσης αλληλογραφίας και εμπορευμάτων που προέρχονται από τρίτο κράτος ή προορίζονται για τρίτο κράτος διαφορετικό από αυτό όπου βρίσκεται εγγεγραμμένο το αεροσκάφος.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14929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white"/>
                </a:solidFill>
              </a:rPr>
              <a:t>Οι ελευθερίες στον τομέα των αερομεταφορών</a:t>
            </a:r>
            <a:br>
              <a:rPr lang="el-GR" sz="3400" dirty="0">
                <a:solidFill>
                  <a:prstClr val="white"/>
                </a:solidFill>
              </a:rPr>
            </a:br>
            <a:r>
              <a:rPr lang="el-GR" sz="3400" dirty="0">
                <a:solidFill>
                  <a:prstClr val="white"/>
                </a:solidFill>
              </a:rPr>
              <a:t>Οι ελευθερίες αέρος </a:t>
            </a:r>
            <a:r>
              <a:rPr lang="el-GR" sz="3000" b="0" dirty="0">
                <a:solidFill>
                  <a:prstClr val="white"/>
                </a:solidFill>
              </a:rPr>
              <a:t>(The Freedoms of the Air) </a:t>
            </a:r>
            <a:r>
              <a:rPr lang="el-GR" sz="3000" b="0" dirty="0" smtClean="0">
                <a:solidFill>
                  <a:prstClr val="white"/>
                </a:solidFill>
              </a:rPr>
              <a:t>6/7</a:t>
            </a:r>
            <a:endParaRPr lang="el-GR" dirty="0"/>
          </a:p>
        </p:txBody>
      </p:sp>
      <p:sp>
        <p:nvSpPr>
          <p:cNvPr id="3" name="Θέση περιεχομένου 2"/>
          <p:cNvSpPr>
            <a:spLocks noGrp="1"/>
          </p:cNvSpPr>
          <p:nvPr>
            <p:ph idx="1"/>
          </p:nvPr>
        </p:nvSpPr>
        <p:spPr/>
        <p:txBody>
          <a:bodyPr/>
          <a:lstStyle/>
          <a:p>
            <a:r>
              <a:rPr lang="el-GR" b="1" dirty="0" smtClean="0"/>
              <a:t>8</a:t>
            </a:r>
            <a:r>
              <a:rPr lang="el-GR" b="1" baseline="30000" dirty="0" smtClean="0"/>
              <a:t>η</a:t>
            </a:r>
            <a:r>
              <a:rPr lang="el-GR" b="1" dirty="0" smtClean="0"/>
              <a:t> ελευθερία </a:t>
            </a:r>
            <a:r>
              <a:rPr lang="el-GR" b="1" dirty="0"/>
              <a:t>- </a:t>
            </a:r>
            <a:r>
              <a:rPr lang="el-GR" b="1" dirty="0" smtClean="0"/>
              <a:t>Cabotage: </a:t>
            </a:r>
            <a:r>
              <a:rPr lang="el-GR" dirty="0" smtClean="0"/>
              <a:t>Μεταφορά </a:t>
            </a:r>
            <a:r>
              <a:rPr lang="el-GR" dirty="0"/>
              <a:t>κίνησης μεταξύ σημείων που βρίσκονται μέσα στην ίδια χώρα, από αεροσκάφη ξένης προς τη χώρα αυτής της εταιρίας. </a:t>
            </a:r>
            <a:r>
              <a:rPr lang="el-GR" dirty="0" smtClean="0"/>
              <a:t>(Συνήθως </a:t>
            </a:r>
            <a:r>
              <a:rPr lang="el-GR" dirty="0"/>
              <a:t>το δικαίωμα αυτό έχουν ο εθνικός ή οι εθνικοί μεταφορείς της χώρας).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553557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white"/>
                </a:solidFill>
              </a:rPr>
              <a:t>Οι ελευθερίες στον τομέα των αερομεταφορών</a:t>
            </a:r>
            <a:br>
              <a:rPr lang="el-GR" sz="3400" dirty="0">
                <a:solidFill>
                  <a:prstClr val="white"/>
                </a:solidFill>
              </a:rPr>
            </a:br>
            <a:r>
              <a:rPr lang="el-GR" sz="3400" dirty="0">
                <a:solidFill>
                  <a:prstClr val="white"/>
                </a:solidFill>
              </a:rPr>
              <a:t>Οι ελευθερίες αέρος </a:t>
            </a:r>
            <a:r>
              <a:rPr lang="el-GR" sz="3000" b="0" dirty="0">
                <a:solidFill>
                  <a:prstClr val="white"/>
                </a:solidFill>
              </a:rPr>
              <a:t>(The Freedoms of the Air) </a:t>
            </a:r>
            <a:r>
              <a:rPr lang="el-GR" sz="3000" b="0" dirty="0" smtClean="0">
                <a:solidFill>
                  <a:prstClr val="white"/>
                </a:solidFill>
              </a:rPr>
              <a:t>7/7</a:t>
            </a:r>
            <a:endParaRPr lang="el-GR" dirty="0"/>
          </a:p>
        </p:txBody>
      </p:sp>
      <p:sp>
        <p:nvSpPr>
          <p:cNvPr id="3" name="Θέση περιεχομένου 2"/>
          <p:cNvSpPr>
            <a:spLocks noGrp="1"/>
          </p:cNvSpPr>
          <p:nvPr>
            <p:ph idx="1"/>
          </p:nvPr>
        </p:nvSpPr>
        <p:spPr/>
        <p:txBody>
          <a:bodyPr/>
          <a:lstStyle/>
          <a:p>
            <a:r>
              <a:rPr lang="el-GR" dirty="0"/>
              <a:t>Ο </a:t>
            </a:r>
            <a:r>
              <a:rPr lang="el-GR" b="1" dirty="0"/>
              <a:t>κανονισμός 2407/92 </a:t>
            </a:r>
            <a:r>
              <a:rPr lang="el-GR" dirty="0"/>
              <a:t>επιβάλλει τα παρακάτω:</a:t>
            </a:r>
          </a:p>
          <a:p>
            <a:pPr lvl="1"/>
            <a:r>
              <a:rPr lang="el-GR" dirty="0" smtClean="0"/>
              <a:t>Εναρμόνιση </a:t>
            </a:r>
            <a:r>
              <a:rPr lang="el-GR" dirty="0"/>
              <a:t>της πρόσβασης στο </a:t>
            </a:r>
            <a:r>
              <a:rPr lang="el-GR" dirty="0" smtClean="0"/>
              <a:t>επάγγελμα.</a:t>
            </a:r>
          </a:p>
          <a:p>
            <a:pPr lvl="1"/>
            <a:r>
              <a:rPr lang="el-GR" dirty="0" smtClean="0"/>
              <a:t>Ελευθέρωση των ναύλων.</a:t>
            </a:r>
          </a:p>
          <a:p>
            <a:pPr lvl="1"/>
            <a:r>
              <a:rPr lang="el-GR" dirty="0" smtClean="0"/>
              <a:t>Ελευθερία </a:t>
            </a:r>
            <a:r>
              <a:rPr lang="el-GR" dirty="0"/>
              <a:t>πρόσβασης στην </a:t>
            </a:r>
            <a:r>
              <a:rPr lang="el-GR" dirty="0" smtClean="0"/>
              <a:t>αγορά.</a:t>
            </a:r>
            <a:endParaRPr lang="el-GR" dirty="0"/>
          </a:p>
          <a:p>
            <a:pPr lvl="1"/>
            <a:r>
              <a:rPr lang="el-GR" dirty="0" smtClean="0"/>
              <a:t>Πρόσβαση </a:t>
            </a:r>
            <a:r>
              <a:rPr lang="el-GR" dirty="0"/>
              <a:t>στην αγορά εξυπηρετήσεων στον χώρο </a:t>
            </a:r>
            <a:r>
              <a:rPr lang="el-GR" dirty="0" smtClean="0"/>
              <a:t>στάθμευσης.</a:t>
            </a:r>
            <a:endParaRPr lang="el-GR" dirty="0"/>
          </a:p>
          <a:p>
            <a:pPr lvl="1"/>
            <a:r>
              <a:rPr lang="el-GR" dirty="0" smtClean="0"/>
              <a:t>Συστήματα </a:t>
            </a:r>
            <a:r>
              <a:rPr lang="el-GR" dirty="0"/>
              <a:t>κράτησης </a:t>
            </a:r>
            <a:r>
              <a:rPr lang="el-GR" dirty="0" smtClean="0"/>
              <a:t>θέσεων.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248832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Διεταιρικές συμφωνίες </a:t>
            </a:r>
            <a:r>
              <a:rPr lang="el-GR" dirty="0" smtClean="0"/>
              <a:t/>
            </a:r>
            <a:br>
              <a:rPr lang="el-GR" dirty="0" smtClean="0"/>
            </a:br>
            <a:r>
              <a:rPr lang="el-GR" dirty="0" smtClean="0"/>
              <a:t>(</a:t>
            </a:r>
            <a:r>
              <a:rPr lang="en-US" dirty="0"/>
              <a:t>Interline Agreements)</a:t>
            </a:r>
            <a:endParaRPr lang="el-GR" dirty="0"/>
          </a:p>
        </p:txBody>
      </p:sp>
      <p:sp>
        <p:nvSpPr>
          <p:cNvPr id="3" name="Θέση περιεχομένου 2"/>
          <p:cNvSpPr>
            <a:spLocks noGrp="1"/>
          </p:cNvSpPr>
          <p:nvPr>
            <p:ph idx="1"/>
          </p:nvPr>
        </p:nvSpPr>
        <p:spPr/>
        <p:txBody>
          <a:bodyPr/>
          <a:lstStyle/>
          <a:p>
            <a:r>
              <a:rPr lang="el-GR" dirty="0"/>
              <a:t>Τα κυριότερα είδη Διεταιρικών Συμφωνιών είναι τα εξής</a:t>
            </a:r>
            <a:r>
              <a:rPr lang="el-GR" dirty="0" smtClean="0"/>
              <a:t>:</a:t>
            </a:r>
            <a:endParaRPr lang="el-GR" dirty="0"/>
          </a:p>
          <a:p>
            <a:pPr lvl="1"/>
            <a:r>
              <a:rPr lang="el-GR" dirty="0" smtClean="0"/>
              <a:t>Συμφωνίες </a:t>
            </a:r>
            <a:r>
              <a:rPr lang="el-GR" dirty="0"/>
              <a:t>Κοινοπραξίας (</a:t>
            </a:r>
            <a:r>
              <a:rPr lang="en-US" dirty="0"/>
              <a:t>Pool Agreements</a:t>
            </a:r>
            <a:r>
              <a:rPr lang="en-US" dirty="0" smtClean="0"/>
              <a:t>)</a:t>
            </a:r>
            <a:r>
              <a:rPr lang="el-GR" dirty="0" smtClean="0"/>
              <a:t>.</a:t>
            </a:r>
            <a:endParaRPr lang="en-US" dirty="0"/>
          </a:p>
          <a:p>
            <a:pPr lvl="1"/>
            <a:r>
              <a:rPr lang="el-GR" dirty="0" smtClean="0"/>
              <a:t>Συμφωνίες </a:t>
            </a:r>
            <a:r>
              <a:rPr lang="el-GR" dirty="0"/>
              <a:t>Κοινής Εκμετάλλευσης (</a:t>
            </a:r>
            <a:r>
              <a:rPr lang="en-US" dirty="0"/>
              <a:t>Joint Ventures</a:t>
            </a:r>
            <a:r>
              <a:rPr lang="en-US" dirty="0" smtClean="0"/>
              <a:t>)</a:t>
            </a:r>
            <a:r>
              <a:rPr lang="el-GR" dirty="0" smtClean="0"/>
              <a:t>.</a:t>
            </a:r>
            <a:endParaRPr lang="en-US" dirty="0"/>
          </a:p>
          <a:p>
            <a:pPr lvl="1"/>
            <a:r>
              <a:rPr lang="el-GR" dirty="0" smtClean="0"/>
              <a:t>Συμφωνίες </a:t>
            </a:r>
            <a:r>
              <a:rPr lang="en-US" dirty="0"/>
              <a:t>Blocked </a:t>
            </a:r>
            <a:r>
              <a:rPr lang="en-US" dirty="0" smtClean="0"/>
              <a:t>Space</a:t>
            </a:r>
            <a:r>
              <a:rPr lang="el-GR" dirty="0" smtClean="0"/>
              <a:t>.</a:t>
            </a:r>
            <a:endParaRPr lang="en-US" dirty="0"/>
          </a:p>
          <a:p>
            <a:pPr lvl="1"/>
            <a:r>
              <a:rPr lang="el-GR" dirty="0" smtClean="0"/>
              <a:t>Εμπορικές </a:t>
            </a:r>
            <a:r>
              <a:rPr lang="el-GR" dirty="0"/>
              <a:t>Συμφωνίες (</a:t>
            </a:r>
            <a:r>
              <a:rPr lang="en-US" dirty="0"/>
              <a:t>Commercial Agreements</a:t>
            </a:r>
            <a:r>
              <a:rPr lang="en-US" dirty="0" smtClean="0"/>
              <a:t>)</a:t>
            </a:r>
            <a:r>
              <a:rPr lang="el-GR" dirty="0" smtClean="0"/>
              <a:t>.</a:t>
            </a:r>
            <a:endParaRPr lang="en-US" dirty="0"/>
          </a:p>
          <a:p>
            <a:pPr lvl="1"/>
            <a:r>
              <a:rPr lang="el-GR" dirty="0" smtClean="0"/>
              <a:t>Συμφωνία </a:t>
            </a:r>
            <a:r>
              <a:rPr lang="el-GR" dirty="0"/>
              <a:t>Χρήσης Κοινών Κωδικών (</a:t>
            </a:r>
            <a:r>
              <a:rPr lang="en-US" dirty="0"/>
              <a:t>Code Sharing Agreements) </a:t>
            </a:r>
            <a:r>
              <a:rPr lang="el-GR" dirty="0"/>
              <a:t>μέσω </a:t>
            </a:r>
            <a:r>
              <a:rPr lang="en-US" dirty="0" smtClean="0"/>
              <a:t>CRS</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072998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Πολιτική «Ανοιχτών Ουρανών» </a:t>
            </a:r>
            <a:r>
              <a:rPr lang="el-GR" dirty="0" smtClean="0"/>
              <a:t/>
            </a:r>
            <a:br>
              <a:rPr lang="el-GR" dirty="0" smtClean="0"/>
            </a:br>
            <a:r>
              <a:rPr lang="el-GR" dirty="0" smtClean="0"/>
              <a:t>(</a:t>
            </a:r>
            <a:r>
              <a:rPr lang="el-GR" dirty="0"/>
              <a:t>Open Skies Agreement</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323528" y="1700808"/>
            <a:ext cx="4330824" cy="4536504"/>
          </a:xfrm>
        </p:spPr>
        <p:txBody>
          <a:bodyPr>
            <a:noAutofit/>
          </a:bodyPr>
          <a:lstStyle/>
          <a:p>
            <a:r>
              <a:rPr lang="el-GR" sz="2200" dirty="0"/>
              <a:t> Η “Open skies Plus (Agreement)” αναφέρεται στην πρώτη φάση διαπραγματεύσεων της πρώτης διατλαντικής διμερούς Συμφωνίας μεταξύ της Αμερικανικής Κυβέρνησης και της Ευρωπαϊκής </a:t>
            </a:r>
            <a:r>
              <a:rPr lang="el-GR" sz="2200" dirty="0" smtClean="0"/>
              <a:t>Επιτροπής.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1026" name="Picture 2" descr="open sk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62215"/>
            <a:ext cx="4280660" cy="3096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49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Πολιτική «Ανοιχτών Ουρανών» </a:t>
            </a:r>
            <a:r>
              <a:rPr lang="el-GR" dirty="0" smtClean="0"/>
              <a:t/>
            </a:r>
            <a:br>
              <a:rPr lang="el-GR" dirty="0" smtClean="0"/>
            </a:br>
            <a:r>
              <a:rPr lang="el-GR" dirty="0" smtClean="0"/>
              <a:t>(</a:t>
            </a:r>
            <a:r>
              <a:rPr lang="el-GR" dirty="0"/>
              <a:t>Open Skies Agreement</a:t>
            </a:r>
            <a:r>
              <a:rPr lang="el-GR" dirty="0" smtClean="0"/>
              <a:t>) </a:t>
            </a:r>
            <a:r>
              <a:rPr lang="el-GR" sz="3000" b="0" dirty="0" smtClean="0"/>
              <a:t>2/2</a:t>
            </a:r>
            <a:endParaRPr lang="el-GR" sz="3000" b="0" dirty="0"/>
          </a:p>
        </p:txBody>
      </p:sp>
      <p:sp>
        <p:nvSpPr>
          <p:cNvPr id="3" name="Θέση περιεχομένου 2"/>
          <p:cNvSpPr>
            <a:spLocks noGrp="1"/>
          </p:cNvSpPr>
          <p:nvPr>
            <p:ph idx="1"/>
          </p:nvPr>
        </p:nvSpPr>
        <p:spPr/>
        <p:txBody>
          <a:bodyPr>
            <a:noAutofit/>
          </a:bodyPr>
          <a:lstStyle/>
          <a:p>
            <a:r>
              <a:rPr lang="el-GR" sz="2200" dirty="0" smtClean="0"/>
              <a:t>Οι </a:t>
            </a:r>
            <a:r>
              <a:rPr lang="el-GR" sz="2200" dirty="0"/>
              <a:t>φιλελεύθερες διατάξεις της Συμφωνίας προβλέπουν την σταθεροποίηση των προσπαθειών της Ε.Ε. να δημιουργήσει μια ενιαία Ευρωπαϊκή αγορά, καθώς οι Ευρωπαϊκές αεροπορικές εταιρείες ανεξαρτήτως εθνικότητας θα μπορούν να πετούν από οποιαδήποτε πόλη της Ε.Ε. προς οποιαδήποτε πόλη της </a:t>
            </a:r>
            <a:r>
              <a:rPr lang="el-GR" sz="2200" dirty="0" smtClean="0"/>
              <a:t>Αμερικής. Προβλέπεται </a:t>
            </a:r>
            <a:r>
              <a:rPr lang="el-GR" sz="2200" dirty="0"/>
              <a:t>η ελεύθερη εκτέλεση οποιουδήποτε αριθμού πτήσεων, αεροσκαφών και διαδρομών για κάθε Ευρωπαϊκό και Αμερικάνικο αερομεταφορέα. Πλέον οι τιμές των ναύλων θα προσαρμοστούν στη νέα ζήτηση της αγοράς και θα προκύψουν νέοι διακανονισμοί συνεργασιών εκμίσθωσης, παραχώρησης  μεταπρατικών προνομίων και επικράτησης κοινού συστήματος κωδικοποίησης ναύλων.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287808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Επιπτώσεις της απελευθέρωσης στην λειτουργία των αεροπορικών </a:t>
            </a:r>
            <a:r>
              <a:rPr lang="el-GR" dirty="0" smtClean="0"/>
              <a:t>εταιρειών </a:t>
            </a:r>
            <a:r>
              <a:rPr lang="el-GR" sz="3000" b="0" dirty="0" smtClean="0"/>
              <a:t>1/2</a:t>
            </a:r>
            <a:endParaRPr lang="el-GR" sz="3000" b="0" dirty="0"/>
          </a:p>
        </p:txBody>
      </p:sp>
      <p:sp>
        <p:nvSpPr>
          <p:cNvPr id="3" name="Θέση περιεχομένου 2"/>
          <p:cNvSpPr>
            <a:spLocks noGrp="1"/>
          </p:cNvSpPr>
          <p:nvPr>
            <p:ph idx="1"/>
          </p:nvPr>
        </p:nvSpPr>
        <p:spPr>
          <a:xfrm>
            <a:off x="457200" y="1340768"/>
            <a:ext cx="8229600" cy="5400600"/>
          </a:xfrm>
        </p:spPr>
        <p:txBody>
          <a:bodyPr>
            <a:normAutofit/>
          </a:bodyPr>
          <a:lstStyle/>
          <a:p>
            <a:r>
              <a:rPr lang="el-GR" dirty="0"/>
              <a:t>Ο ανταγωνισμός στις τιμές, η προσφορά υπηρεσιών σε καινούργιες αγορές και η προσαρμογή των υπηρεσιών στις απαιτήσεις των πελατών συνέβαλαν στην επίτευξη μεγάλης ανάπτυξης για τις αερομεταφορές.</a:t>
            </a:r>
          </a:p>
          <a:p>
            <a:r>
              <a:rPr lang="el-GR" dirty="0"/>
              <a:t>Η  συμφωνία Open Skies αντιπροσωπεύει μία οικονομική πρόοδο η οποία ενδέχεται να προσφέρει δισεκατομμύρια οικονομικών κερδών και πολλές νέες θέσεις εργασίας τόσο στην Ευρωπαϊκή Ένωση όσο και στις ΗΠΑ.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384952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Επιπτώσεις της απελευθέρωσης στην λειτουργία των αεροπορικών </a:t>
            </a:r>
            <a:r>
              <a:rPr lang="el-GR" dirty="0" smtClean="0"/>
              <a:t>εταιρειών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340768"/>
            <a:ext cx="8229600" cy="5400600"/>
          </a:xfrm>
        </p:spPr>
        <p:txBody>
          <a:bodyPr>
            <a:normAutofit/>
          </a:bodyPr>
          <a:lstStyle/>
          <a:p>
            <a:r>
              <a:rPr lang="el-GR" dirty="0" smtClean="0"/>
              <a:t>Στα </a:t>
            </a:r>
            <a:r>
              <a:rPr lang="el-GR" dirty="0"/>
              <a:t>οφέλη επίσης συμπεριλαμβάνεται η εκπλήρωση επιθυμιών των καταναλωτών για υπερατλαντικές πτήσεις, πτήσεις με χαμηλό κόστος, άψογη εξυπηρέτηση και δυνατότητα επιλογών από ένα μεγάλο εύρος προγραμματισμένων πτήσεων και δρομολογιών. </a:t>
            </a:r>
            <a:endParaRPr lang="el-GR" dirty="0" smtClean="0"/>
          </a:p>
          <a:p>
            <a:r>
              <a:rPr lang="el-GR" dirty="0" smtClean="0"/>
              <a:t>Κάτω από </a:t>
            </a:r>
            <a:r>
              <a:rPr lang="el-GR" dirty="0"/>
              <a:t>αυτή τη συμφωνία θα δοθεί η δυνατότητα στις αεροπορικές εταιρίες να εντάξουν στο πρόγραμμά τους περισσότερους προορισμούς και πτήσεις που θα ενώνουν την Ευρώπη με τις Ηνωμένες Πολιτείες Αμερικής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488562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000" b="0" dirty="0" smtClean="0"/>
              <a:t>1/4</a:t>
            </a:r>
            <a:r>
              <a:rPr lang="el-GR" dirty="0" smtClean="0"/>
              <a:t> </a:t>
            </a:r>
            <a:endParaRPr lang="el-GR" dirty="0"/>
          </a:p>
        </p:txBody>
      </p:sp>
      <p:sp>
        <p:nvSpPr>
          <p:cNvPr id="3" name="Θέση περιεχομένου 2"/>
          <p:cNvSpPr>
            <a:spLocks noGrp="1"/>
          </p:cNvSpPr>
          <p:nvPr>
            <p:ph idx="1"/>
          </p:nvPr>
        </p:nvSpPr>
        <p:spPr>
          <a:xfrm>
            <a:off x="457200" y="1340768"/>
            <a:ext cx="8291264" cy="5184576"/>
          </a:xfrm>
        </p:spPr>
        <p:txBody>
          <a:bodyPr>
            <a:normAutofit/>
          </a:bodyPr>
          <a:lstStyle/>
          <a:p>
            <a:r>
              <a:rPr lang="el-GR" sz="2200" dirty="0"/>
              <a:t>Η μεταφορά της αεροπορικής κίνησης (επιβατών, φορτίου, ταχυδρομείου) από τις αεροπορικές εταιρίες καλείται «άσκηση δικαιωμάτων κίνησης» (Traffic Rights). </a:t>
            </a:r>
            <a:endParaRPr lang="el-GR" sz="2200" dirty="0" smtClean="0"/>
          </a:p>
          <a:p>
            <a:r>
              <a:rPr lang="el-GR" sz="2200" dirty="0" smtClean="0"/>
              <a:t>Τα </a:t>
            </a:r>
            <a:r>
              <a:rPr lang="el-GR" sz="2200" dirty="0"/>
              <a:t>δικαιώματα κίνησης αποτελούν αντικείμενο διακρατικών σχέσεων και ανταλλάσσονται μεταξύ κρατών με διαπραγματεύσεις στις οποίες πρυτανεύει η αρχή της αμοιβαιότητας (Give and Take). Τα δικαιώματα αυτά εκχωρούνται αμοιβαία, είτε με Προσωρινές Άδειες (Temporary Permit), είτε με Διμερείς ή Πολυμερείς Συμφωνίες που καταρτίζονται κατόπιν διαπραγματεύσεων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471383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«Τουρισμός και Αερομεταφορές. </a:t>
            </a:r>
            <a:r>
              <a:rPr lang="el-GR" sz="2000" dirty="0" smtClean="0"/>
              <a:t>Ενότητα </a:t>
            </a:r>
            <a:r>
              <a:rPr lang="en-US" sz="2000" dirty="0" smtClean="0"/>
              <a:t>2: </a:t>
            </a:r>
            <a:r>
              <a:rPr lang="el-GR" sz="2000" dirty="0"/>
              <a:t>Το Διεθνές θεσμικό πλαίσιο λειτουργίας της επιχείρησης εναέριων μεταφορών».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000" b="0" dirty="0" smtClean="0"/>
              <a:t>2/4</a:t>
            </a:r>
            <a:r>
              <a:rPr lang="el-GR" dirty="0" smtClean="0"/>
              <a:t> </a:t>
            </a:r>
            <a:endParaRPr lang="el-GR" dirty="0"/>
          </a:p>
        </p:txBody>
      </p:sp>
      <p:sp>
        <p:nvSpPr>
          <p:cNvPr id="3" name="Θέση περιεχομένου 2"/>
          <p:cNvSpPr>
            <a:spLocks noGrp="1"/>
          </p:cNvSpPr>
          <p:nvPr>
            <p:ph idx="1"/>
          </p:nvPr>
        </p:nvSpPr>
        <p:spPr>
          <a:xfrm>
            <a:off x="457200" y="1340768"/>
            <a:ext cx="8291264" cy="5184576"/>
          </a:xfrm>
        </p:spPr>
        <p:txBody>
          <a:bodyPr>
            <a:normAutofit/>
          </a:bodyPr>
          <a:lstStyle/>
          <a:p>
            <a:r>
              <a:rPr lang="el-GR" sz="2200" b="1" dirty="0" smtClean="0"/>
              <a:t>Διμερείς </a:t>
            </a:r>
            <a:r>
              <a:rPr lang="el-GR" sz="2200" b="1" dirty="0"/>
              <a:t>αεροπορικές συμφωνίες </a:t>
            </a:r>
            <a:r>
              <a:rPr lang="el-GR" sz="2200" dirty="0"/>
              <a:t>ονομάζονται οι συμφωνίες μεταξύ δύο συμβαλλομένων κρατών και οι οποίες ρυθμίζουν τα αμοιβαία δικαιώματα αεροπορικής εκμετάλλευσης, που εκχωρεί η μία χώρα στην άλλη</a:t>
            </a:r>
            <a:r>
              <a:rPr lang="el-GR" sz="2200" dirty="0" smtClean="0"/>
              <a:t>.</a:t>
            </a:r>
          </a:p>
          <a:p>
            <a:r>
              <a:rPr lang="el-GR" sz="2200" b="1" dirty="0"/>
              <a:t>Πολυμερείς Διεθνείς Συμφωνίες </a:t>
            </a:r>
            <a:r>
              <a:rPr lang="el-GR" sz="2200" dirty="0"/>
              <a:t>(Multilateral Agreements</a:t>
            </a:r>
            <a:r>
              <a:rPr lang="el-GR" sz="2200" dirty="0" smtClean="0"/>
              <a:t>) </a:t>
            </a:r>
            <a:r>
              <a:rPr lang="el-GR" sz="2200" dirty="0"/>
              <a:t>ονομάζονται οι συμφωνίες </a:t>
            </a:r>
            <a:r>
              <a:rPr lang="el-GR" sz="2200" dirty="0" smtClean="0"/>
              <a:t>που </a:t>
            </a:r>
            <a:r>
              <a:rPr lang="el-GR" sz="2200" dirty="0"/>
              <a:t>συνάπτονται και δεσμεύουν περισσότερα από δύο κράτη, π.χ. Σύμβαση του Σικάγο, Σύμβαση της Βαρσοβίας κ.λπ.</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461705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Εισαγωγή </a:t>
            </a:r>
            <a:r>
              <a:rPr lang="el-GR" sz="3000" b="0" dirty="0" smtClean="0">
                <a:solidFill>
                  <a:prstClr val="white"/>
                </a:solidFill>
              </a:rPr>
              <a:t>3/4</a:t>
            </a:r>
            <a:r>
              <a:rPr lang="el-GR" dirty="0" smtClean="0">
                <a:solidFill>
                  <a:prstClr val="white"/>
                </a:solidFill>
              </a:rPr>
              <a:t> </a:t>
            </a:r>
            <a:endParaRPr lang="el-GR" dirty="0"/>
          </a:p>
        </p:txBody>
      </p:sp>
      <p:sp>
        <p:nvSpPr>
          <p:cNvPr id="3" name="Θέση περιεχομένου 2"/>
          <p:cNvSpPr>
            <a:spLocks noGrp="1"/>
          </p:cNvSpPr>
          <p:nvPr>
            <p:ph idx="1"/>
          </p:nvPr>
        </p:nvSpPr>
        <p:spPr/>
        <p:txBody>
          <a:bodyPr>
            <a:normAutofit/>
          </a:bodyPr>
          <a:lstStyle/>
          <a:p>
            <a:r>
              <a:rPr lang="el-GR" dirty="0"/>
              <a:t>Γενικότερα, όλες οι δικαιοδοσίες και αρμοδιότητες που προκύπτουν από τις διάφορες συμφωνίες, βασίζονται στην έννοια της εθνικής κυριαρχίας. Οι δικαιοδοσίες και οι αρμοδιότητες είναι οι μονομερείς κρατικές πράξεις, διατάγματα, νόμοι, κανονισμοί και πράξεις γενικότερα, της εκτελεστικής εξουσίας, σύμφωνες με το διεθνές δίκαιο, με τις οποίες ρυθμίζεται ή εξειδικεύεται το νομικό καθεστώς της εναέριου κυκλοφορίας μέσα στα όρια του εθνικού εναέριου χώρου, αλλά και έξω από αυτόν.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580337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Εισαγωγή </a:t>
            </a:r>
            <a:r>
              <a:rPr lang="el-GR" sz="3000" b="0" dirty="0">
                <a:solidFill>
                  <a:prstClr val="white"/>
                </a:solidFill>
              </a:rPr>
              <a:t>4</a:t>
            </a:r>
            <a:r>
              <a:rPr lang="el-GR" sz="3000" b="0" dirty="0" smtClean="0">
                <a:solidFill>
                  <a:prstClr val="white"/>
                </a:solidFill>
              </a:rPr>
              <a:t>/4</a:t>
            </a:r>
            <a:r>
              <a:rPr lang="el-GR" dirty="0" smtClean="0">
                <a:solidFill>
                  <a:prstClr val="white"/>
                </a:solidFill>
              </a:rPr>
              <a:t> </a:t>
            </a:r>
            <a:endParaRPr lang="el-GR" dirty="0"/>
          </a:p>
        </p:txBody>
      </p:sp>
      <p:sp>
        <p:nvSpPr>
          <p:cNvPr id="3" name="Θέση περιεχομένου 2"/>
          <p:cNvSpPr>
            <a:spLocks noGrp="1"/>
          </p:cNvSpPr>
          <p:nvPr>
            <p:ph idx="1"/>
          </p:nvPr>
        </p:nvSpPr>
        <p:spPr/>
        <p:txBody>
          <a:bodyPr>
            <a:normAutofit/>
          </a:bodyPr>
          <a:lstStyle/>
          <a:p>
            <a:r>
              <a:rPr lang="el-GR" b="1" dirty="0" smtClean="0"/>
              <a:t>Διεθνής </a:t>
            </a:r>
            <a:r>
              <a:rPr lang="el-GR" b="1" dirty="0"/>
              <a:t>εναέριος χώρος </a:t>
            </a:r>
            <a:r>
              <a:rPr lang="el-GR" dirty="0"/>
              <a:t>είναι αυτός που υπέρκειται της ανοιχτής θάλασσας και των άλλων θαλάσσιων ζωνών, πλην της αιγιαλίτιδας ζώνης και των εσωτερικών υδάτων κάθε κράτους. Το νομικό καθεστώς του διέπεται από την αρχή της ελεύθερης υπέρπτησης κάθε αεροσκάφους υπό την επιφύλαξη της τήρησης των κανονισμών εναέριου κυκλοφορίας του Οργανισμού Διεθνούς Πολιτικής Αεροπορίας (ICAO</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53558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Διεθνείς πολυμερείς  </a:t>
            </a:r>
            <a:r>
              <a:rPr lang="el-GR" dirty="0" smtClean="0"/>
              <a:t>σ</a:t>
            </a:r>
            <a:r>
              <a:rPr lang="el-GR" dirty="0" smtClean="0"/>
              <a:t>υνδιασκέψεις</a:t>
            </a:r>
            <a:r>
              <a:rPr lang="el-GR" dirty="0" smtClean="0"/>
              <a:t/>
            </a:r>
            <a:br>
              <a:rPr lang="el-GR" dirty="0" smtClean="0"/>
            </a:br>
            <a:r>
              <a:rPr lang="el-GR" dirty="0" smtClean="0"/>
              <a:t> </a:t>
            </a:r>
            <a:r>
              <a:rPr lang="el-GR" dirty="0"/>
              <a:t>και </a:t>
            </a:r>
            <a:r>
              <a:rPr lang="el-GR" dirty="0" smtClean="0"/>
              <a:t>συμβάσεις</a:t>
            </a:r>
            <a:endParaRPr lang="el-GR" dirty="0"/>
          </a:p>
        </p:txBody>
      </p:sp>
      <p:sp>
        <p:nvSpPr>
          <p:cNvPr id="3" name="Θέση περιεχομένου 2"/>
          <p:cNvSpPr>
            <a:spLocks noGrp="1"/>
          </p:cNvSpPr>
          <p:nvPr>
            <p:ph idx="1"/>
          </p:nvPr>
        </p:nvSpPr>
        <p:spPr>
          <a:xfrm>
            <a:off x="457200" y="1340768"/>
            <a:ext cx="8435280" cy="5184576"/>
          </a:xfrm>
        </p:spPr>
        <p:txBody>
          <a:bodyPr>
            <a:normAutofit/>
          </a:bodyPr>
          <a:lstStyle/>
          <a:p>
            <a:r>
              <a:rPr lang="el-GR" sz="2300" dirty="0"/>
              <a:t>Οι πιο σημαντικές Διεθνείς πολυμερείς  Συνδιασκέψεις και Συμβάσεις που ρυθμίζουν θέματα της Διεθνούς Πολιτικής Αεροπορίας, είναι οι παρακάτω</a:t>
            </a:r>
            <a:r>
              <a:rPr lang="el-GR" sz="2300" dirty="0" smtClean="0"/>
              <a:t>:</a:t>
            </a:r>
            <a:endParaRPr lang="el-GR" sz="2300" dirty="0"/>
          </a:p>
          <a:p>
            <a:pPr lvl="1"/>
            <a:r>
              <a:rPr lang="el-GR" sz="2300" dirty="0" smtClean="0"/>
              <a:t>Η </a:t>
            </a:r>
            <a:r>
              <a:rPr lang="el-GR" sz="2300" dirty="0"/>
              <a:t>Διεθνής Συνδιάσκεψη των Παρισίων του </a:t>
            </a:r>
            <a:r>
              <a:rPr lang="el-GR" sz="2300" dirty="0" smtClean="0"/>
              <a:t>1910.</a:t>
            </a:r>
            <a:endParaRPr lang="el-GR" sz="2300" dirty="0"/>
          </a:p>
          <a:p>
            <a:pPr lvl="1"/>
            <a:r>
              <a:rPr lang="el-GR" sz="2300" dirty="0" smtClean="0"/>
              <a:t>Σύμβαση </a:t>
            </a:r>
            <a:r>
              <a:rPr lang="el-GR" sz="2300" dirty="0"/>
              <a:t>των Παρισίων του </a:t>
            </a:r>
            <a:r>
              <a:rPr lang="el-GR" sz="2300" dirty="0" smtClean="0"/>
              <a:t>1919.</a:t>
            </a:r>
            <a:endParaRPr lang="el-GR" sz="2300" dirty="0"/>
          </a:p>
          <a:p>
            <a:pPr lvl="1"/>
            <a:r>
              <a:rPr lang="el-GR" sz="2300" dirty="0" smtClean="0"/>
              <a:t>Παναμερικάνικη </a:t>
            </a:r>
            <a:r>
              <a:rPr lang="el-GR" sz="2300" dirty="0"/>
              <a:t>Σύμβαση της Αβάνας του </a:t>
            </a:r>
            <a:r>
              <a:rPr lang="el-GR" sz="2300" dirty="0" smtClean="0"/>
              <a:t>1928.</a:t>
            </a:r>
            <a:endParaRPr lang="el-GR" sz="2300" dirty="0"/>
          </a:p>
          <a:p>
            <a:pPr lvl="1"/>
            <a:r>
              <a:rPr lang="el-GR" sz="2300" dirty="0" smtClean="0"/>
              <a:t>Σύμβαση </a:t>
            </a:r>
            <a:r>
              <a:rPr lang="el-GR" sz="2300" dirty="0"/>
              <a:t>της Βαρσοβίας </a:t>
            </a:r>
            <a:r>
              <a:rPr lang="el-GR" sz="2300" dirty="0" smtClean="0"/>
              <a:t>1929.</a:t>
            </a:r>
            <a:endParaRPr lang="el-GR" sz="2300" dirty="0"/>
          </a:p>
          <a:p>
            <a:pPr lvl="1"/>
            <a:r>
              <a:rPr lang="el-GR" sz="2300" dirty="0" smtClean="0"/>
              <a:t>Σύμβαση </a:t>
            </a:r>
            <a:r>
              <a:rPr lang="el-GR" sz="2300" dirty="0"/>
              <a:t>του Σικάγο της </a:t>
            </a:r>
            <a:r>
              <a:rPr lang="el-GR" sz="2300" dirty="0" smtClean="0"/>
              <a:t>7-12-1944.</a:t>
            </a:r>
            <a:endParaRPr lang="el-GR" sz="2300" dirty="0"/>
          </a:p>
          <a:p>
            <a:pPr lvl="1"/>
            <a:r>
              <a:rPr lang="el-GR" sz="2300" dirty="0" smtClean="0"/>
              <a:t>Πολιτική </a:t>
            </a:r>
            <a:r>
              <a:rPr lang="el-GR" sz="2300" dirty="0"/>
              <a:t>«Ανοιχτών Ουρανών» (Open Skies Agreement) </a:t>
            </a:r>
            <a:r>
              <a:rPr lang="el-GR" sz="2300" dirty="0" smtClean="0"/>
              <a:t>2007.</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320878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Διμερείς αεροπορικές συμφωνίες </a:t>
            </a:r>
            <a:r>
              <a:rPr lang="el-GR" dirty="0" smtClean="0"/>
              <a:t/>
            </a:r>
            <a:br>
              <a:rPr lang="el-GR" dirty="0" smtClean="0"/>
            </a:br>
            <a:r>
              <a:rPr lang="el-GR" dirty="0" smtClean="0"/>
              <a:t>και </a:t>
            </a:r>
            <a:r>
              <a:rPr lang="el-GR" dirty="0"/>
              <a:t>ελευθερίες  </a:t>
            </a:r>
            <a:r>
              <a:rPr lang="el-GR" dirty="0" smtClean="0"/>
              <a:t>αέρος</a:t>
            </a:r>
            <a:endParaRPr lang="el-GR" dirty="0"/>
          </a:p>
        </p:txBody>
      </p:sp>
      <p:sp>
        <p:nvSpPr>
          <p:cNvPr id="3" name="Θέση περιεχομένου 2"/>
          <p:cNvSpPr>
            <a:spLocks noGrp="1"/>
          </p:cNvSpPr>
          <p:nvPr>
            <p:ph idx="1"/>
          </p:nvPr>
        </p:nvSpPr>
        <p:spPr/>
        <p:txBody>
          <a:bodyPr/>
          <a:lstStyle/>
          <a:p>
            <a:r>
              <a:rPr lang="el-GR" dirty="0"/>
              <a:t>Οι Διμερείς Αεροπορικές Συμφωνίες </a:t>
            </a:r>
            <a:r>
              <a:rPr lang="en-US" dirty="0"/>
              <a:t>(Bilateral air transport agreements)</a:t>
            </a:r>
            <a:r>
              <a:rPr lang="el-GR" dirty="0" smtClean="0"/>
              <a:t>περιεβλήθησαν </a:t>
            </a:r>
            <a:r>
              <a:rPr lang="el-GR" dirty="0"/>
              <a:t>διάφορους τύπους, οι κυριότεροι των οποίων είναι</a:t>
            </a:r>
            <a:r>
              <a:rPr lang="el-GR" dirty="0" smtClean="0"/>
              <a:t>:</a:t>
            </a:r>
          </a:p>
          <a:p>
            <a:pPr lvl="1"/>
            <a:r>
              <a:rPr lang="el-GR" dirty="0" smtClean="0"/>
              <a:t>Τύπου Σικάγου.</a:t>
            </a:r>
            <a:endParaRPr lang="el-GR" dirty="0"/>
          </a:p>
          <a:p>
            <a:pPr lvl="1"/>
            <a:r>
              <a:rPr lang="el-GR" dirty="0" smtClean="0"/>
              <a:t>Βρετανικού Τύπου.</a:t>
            </a:r>
            <a:endParaRPr lang="el-GR" dirty="0"/>
          </a:p>
          <a:p>
            <a:pPr lvl="1"/>
            <a:r>
              <a:rPr lang="el-GR" dirty="0" smtClean="0"/>
              <a:t>Τύπου </a:t>
            </a:r>
            <a:r>
              <a:rPr lang="el-GR" dirty="0"/>
              <a:t>Βερμούδων </a:t>
            </a:r>
            <a:r>
              <a:rPr lang="el-GR" dirty="0" smtClean="0"/>
              <a:t>Ι.</a:t>
            </a:r>
            <a:endParaRPr lang="el-GR" dirty="0"/>
          </a:p>
          <a:p>
            <a:pPr lvl="1"/>
            <a:r>
              <a:rPr lang="el-GR" dirty="0" smtClean="0"/>
              <a:t>Τύπου </a:t>
            </a:r>
            <a:r>
              <a:rPr lang="el-GR" dirty="0"/>
              <a:t>Βερμούδων </a:t>
            </a:r>
            <a:r>
              <a:rPr lang="el-GR" dirty="0" smtClean="0"/>
              <a:t>ΙΙ.</a:t>
            </a:r>
            <a:endParaRPr lang="el-GR" dirty="0"/>
          </a:p>
          <a:p>
            <a:pPr lvl="1"/>
            <a:r>
              <a:rPr lang="el-GR" dirty="0" smtClean="0"/>
              <a:t>Τύπου </a:t>
            </a:r>
            <a:r>
              <a:rPr lang="el-GR" dirty="0"/>
              <a:t>Η.Π.Α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08031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800" dirty="0"/>
              <a:t>Οι ελευθερίες στον τομέα των </a:t>
            </a:r>
            <a:r>
              <a:rPr lang="el-GR" sz="3800" dirty="0" smtClean="0"/>
              <a:t>αερομεταφορών</a:t>
            </a:r>
            <a:br>
              <a:rPr lang="el-GR" sz="3800" dirty="0" smtClean="0"/>
            </a:br>
            <a:r>
              <a:rPr lang="el-GR" sz="3800" dirty="0" smtClean="0"/>
              <a:t>Οι </a:t>
            </a:r>
            <a:r>
              <a:rPr lang="el-GR" sz="3800" dirty="0"/>
              <a:t>ελευθερίες αέρος </a:t>
            </a:r>
            <a:r>
              <a:rPr lang="el-GR" sz="3300" b="0" dirty="0"/>
              <a:t>(The Freedoms of the Air</a:t>
            </a:r>
            <a:r>
              <a:rPr lang="el-GR" sz="3300" b="0" dirty="0" smtClean="0"/>
              <a:t>) 1/7</a:t>
            </a:r>
            <a:endParaRPr lang="el-GR" sz="3300" b="0" dirty="0"/>
          </a:p>
        </p:txBody>
      </p:sp>
      <p:sp>
        <p:nvSpPr>
          <p:cNvPr id="3" name="Θέση περιεχομένου 2"/>
          <p:cNvSpPr>
            <a:spLocks noGrp="1"/>
          </p:cNvSpPr>
          <p:nvPr>
            <p:ph idx="1"/>
          </p:nvPr>
        </p:nvSpPr>
        <p:spPr/>
        <p:txBody>
          <a:bodyPr/>
          <a:lstStyle/>
          <a:p>
            <a:r>
              <a:rPr lang="el-GR" dirty="0"/>
              <a:t>Στο Συνέδριο του Σικάγου το 1944 έγιναν ομόφωνα δεκτές οι δύο πρώτες βασικές αρχές του Διεθνούς Οργανισμού Πολιτικής Αεροπορίας</a:t>
            </a:r>
            <a:r>
              <a:rPr lang="el-GR" dirty="0" smtClean="0"/>
              <a:t>:</a:t>
            </a:r>
            <a:endParaRPr lang="el-GR" dirty="0"/>
          </a:p>
          <a:p>
            <a:pPr marL="857250" lvl="1" indent="-457200">
              <a:buFont typeface="+mj-lt"/>
              <a:buAutoNum type="arabicPeriod"/>
            </a:pPr>
            <a:r>
              <a:rPr lang="el-GR" dirty="0" smtClean="0"/>
              <a:t>Κάθε </a:t>
            </a:r>
            <a:r>
              <a:rPr lang="el-GR" dirty="0"/>
              <a:t>κράτος έχει αποκλειστική κυριαρχία στον εναέριο χώρο πάνω από το έδαφός του και</a:t>
            </a:r>
          </a:p>
          <a:p>
            <a:pPr marL="857250" lvl="1" indent="-457200">
              <a:buFont typeface="+mj-lt"/>
              <a:buAutoNum type="arabicPeriod"/>
            </a:pPr>
            <a:r>
              <a:rPr lang="el-GR" dirty="0" smtClean="0"/>
              <a:t>Ουδεμία </a:t>
            </a:r>
            <a:r>
              <a:rPr lang="el-GR" dirty="0"/>
              <a:t>αεροπορική εταιρία μπορεί να χρησιμοποιήσει τον εναέριο ή εδαφικό χώρο ενός ξένου κράτους χωρίς την προηγούμενη άδειά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838256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white"/>
                </a:solidFill>
              </a:rPr>
              <a:t>Οι ελευθερίες στον τομέα των αερομεταφορών</a:t>
            </a:r>
            <a:br>
              <a:rPr lang="el-GR" sz="3400" dirty="0">
                <a:solidFill>
                  <a:prstClr val="white"/>
                </a:solidFill>
              </a:rPr>
            </a:br>
            <a:r>
              <a:rPr lang="el-GR" sz="3400" dirty="0">
                <a:solidFill>
                  <a:prstClr val="white"/>
                </a:solidFill>
              </a:rPr>
              <a:t>Οι ελευθερίες αέρος </a:t>
            </a:r>
            <a:r>
              <a:rPr lang="el-GR" sz="3000" b="0" dirty="0">
                <a:solidFill>
                  <a:prstClr val="white"/>
                </a:solidFill>
              </a:rPr>
              <a:t>(The Freedoms of the Air) </a:t>
            </a:r>
            <a:r>
              <a:rPr lang="el-GR" sz="3000" b="0" dirty="0" smtClean="0">
                <a:solidFill>
                  <a:prstClr val="white"/>
                </a:solidFill>
              </a:rPr>
              <a:t>2/7</a:t>
            </a:r>
            <a:endParaRPr lang="el-GR" dirty="0"/>
          </a:p>
        </p:txBody>
      </p:sp>
      <p:sp>
        <p:nvSpPr>
          <p:cNvPr id="3" name="Θέση περιεχομένου 2"/>
          <p:cNvSpPr>
            <a:spLocks noGrp="1"/>
          </p:cNvSpPr>
          <p:nvPr>
            <p:ph idx="1"/>
          </p:nvPr>
        </p:nvSpPr>
        <p:spPr/>
        <p:txBody>
          <a:bodyPr/>
          <a:lstStyle/>
          <a:p>
            <a:r>
              <a:rPr lang="el-GR" dirty="0"/>
              <a:t>Οι ελευθερίες του αέρος ονομάζονται διεθνώς τα δικαιώματα που χορηγούνται από μία (Α) χώρα σε μια άλλη (Β) χώρα σχετικά με τη χρήση του εθνικού εναέριου χώρου, των αερολιμένων και της μεταφοράς επιβατών, φορτίου και ταχυδρομείου από τις διάφορες αεροπορικές εταιρίες.</a:t>
            </a:r>
          </a:p>
          <a:p>
            <a:r>
              <a:rPr lang="el-GR" dirty="0"/>
              <a:t>Τα δικαιώματα αυτά χορηγούνται σχεδόν πάντα με τον όρο της αμοιβαιότητας μεταξύ των μελών του ICAO</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773323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55</TotalTime>
  <Words>1759</Words>
  <Application>Microsoft Office PowerPoint</Application>
  <PresentationFormat>Προβολή στην οθόνη (4:3)</PresentationFormat>
  <Paragraphs>151</Paragraphs>
  <Slides>26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26</vt:i4>
      </vt:variant>
    </vt:vector>
  </HeadingPairs>
  <TitlesOfParts>
    <vt:vector size="28" baseType="lpstr">
      <vt:lpstr>exo-opistho_simeiomata</vt:lpstr>
      <vt:lpstr>OC_template_updated</vt:lpstr>
      <vt:lpstr>Τουρισμός και Αερομεταφορές</vt:lpstr>
      <vt:lpstr>Εισαγωγή 1/4 </vt:lpstr>
      <vt:lpstr>Εισαγωγή 2/4 </vt:lpstr>
      <vt:lpstr>Εισαγωγή 3/4 </vt:lpstr>
      <vt:lpstr>Εισαγωγή 4/4 </vt:lpstr>
      <vt:lpstr>Διεθνείς πολυμερείς  συνδιασκέψεις  και συμβάσεις</vt:lpstr>
      <vt:lpstr>Διμερείς αεροπορικές συμφωνίες  και ελευθερίες  αέρος</vt:lpstr>
      <vt:lpstr>Οι ελευθερίες στον τομέα των αερομεταφορών Οι ελευθερίες αέρος (The Freedoms of the Air) 1/7</vt:lpstr>
      <vt:lpstr>Οι ελευθερίες στον τομέα των αερομεταφορών Οι ελευθερίες αέρος (The Freedoms of the Air) 2/7</vt:lpstr>
      <vt:lpstr>Οι ελευθερίες στον τομέα των αερομεταφορών Οι ελευθερίες αέρος (The Freedoms of the Air) 3/7</vt:lpstr>
      <vt:lpstr>Οι ελευθερίες στον τομέα των αερομεταφορών Οι ελευθερίες αέρος (The Freedoms of the Air) 4/7</vt:lpstr>
      <vt:lpstr>Οι ελευθερίες στον τομέα των αερομεταφορών Οι ελευθερίες αέρος (The Freedoms of the Air) 5/7</vt:lpstr>
      <vt:lpstr>Οι ελευθερίες στον τομέα των αερομεταφορών Οι ελευθερίες αέρος (The Freedoms of the Air) 6/7</vt:lpstr>
      <vt:lpstr>Οι ελευθερίες στον τομέα των αερομεταφορών Οι ελευθερίες αέρος (The Freedoms of the Air) 7/7</vt:lpstr>
      <vt:lpstr>Διεταιρικές συμφωνίες  (Interline Agreements)</vt:lpstr>
      <vt:lpstr>Πολιτική «Ανοιχτών Ουρανών»  (Open Skies Agreement) 1/2</vt:lpstr>
      <vt:lpstr>Πολιτική «Ανοιχτών Ουρανών»  (Open Skies Agreement) 2/2</vt:lpstr>
      <vt:lpstr>Επιπτώσεις της απελευθέρωσης στην λειτουργία των αεροπορικών εταιρειών 1/2</vt:lpstr>
      <vt:lpstr>Επιπτώσεις της απελευθέρωσης στην λειτουργία των αεροπορικών εταιρειών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opencourses@teiath.gr</dc:creator>
  <cp:lastModifiedBy>natasakar new</cp:lastModifiedBy>
  <cp:revision>11</cp:revision>
  <dcterms:created xsi:type="dcterms:W3CDTF">2015-04-16T10:58:31Z</dcterms:created>
  <dcterms:modified xsi:type="dcterms:W3CDTF">2015-06-26T10:14:16Z</dcterms:modified>
</cp:coreProperties>
</file>