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17" r:id="rId3"/>
  </p:sldMasterIdLst>
  <p:notesMasterIdLst>
    <p:notesMasterId r:id="rId24"/>
  </p:notesMasterIdLst>
  <p:handoutMasterIdLst>
    <p:handoutMasterId r:id="rId25"/>
  </p:handoutMasterIdLst>
  <p:sldIdLst>
    <p:sldId id="25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57" r:id="rId17"/>
    <p:sldId id="262" r:id="rId18"/>
    <p:sldId id="264" r:id="rId19"/>
    <p:sldId id="279" r:id="rId20"/>
    <p:sldId id="280" r:id="rId21"/>
    <p:sldId id="266" r:id="rId22"/>
    <p:sldId id="261" r:id="rId23"/>
  </p:sldIdLst>
  <p:sldSz cx="9144000" cy="6858000" type="screen4x3"/>
  <p:notesSz cx="7104063" cy="10234613"/>
  <p:custDataLst>
    <p:tags r:id="rId26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7127D744-0E8D-4889-AB85-A6A5ABF16DB0}" type="datetimeFigureOut">
              <a:rPr lang="el-GR"/>
              <a:pPr>
                <a:defRPr/>
              </a:pPr>
              <a:t>2/7/2015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FDFC3C60-3FA7-4477-A283-6C140669904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31506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32BB54F-915E-4D0A-8683-C5C2CD5D9D6A}" type="datetimeFigureOut">
              <a:rPr lang="el-GR"/>
              <a:pPr>
                <a:defRPr/>
              </a:pPr>
              <a:t>2/7/2015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02C6AD1B-3FC4-46B7-BBBE-7B6CE83BF34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89365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5738" indent="-185738">
              <a:buFontTx/>
              <a:buChar char="•"/>
            </a:pPr>
            <a:endParaRPr lang="el-GR" altLang="el-GR" smtClean="0">
              <a:solidFill>
                <a:srgbClr val="FF0000"/>
              </a:solidFill>
            </a:endParaRPr>
          </a:p>
        </p:txBody>
      </p:sp>
      <p:sp>
        <p:nvSpPr>
          <p:cNvPr id="26627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AC326D5-1C95-4D83-9AD7-9D9A7F8E02E4}" type="slidenum">
              <a:rPr lang="el-GR" altLang="el-GR" smtClean="0"/>
              <a:pPr/>
              <a:t>0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33795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7DA4B42-5864-41EB-98B0-D0F42CED9F66}" type="slidenum">
              <a:rPr lang="el-GR" altLang="el-GR" smtClean="0">
                <a:solidFill>
                  <a:srgbClr val="000000"/>
                </a:solidFill>
              </a:rPr>
              <a:pPr/>
              <a:t>6</a:t>
            </a:fld>
            <a:endParaRPr lang="el-GR" altLang="el-G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8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39939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8EFE2C7-785C-4A4B-9FC9-C5E1BFB5BA8E}" type="slidenum">
              <a:rPr lang="el-GR" altLang="el-GR" smtClean="0">
                <a:solidFill>
                  <a:srgbClr val="000000"/>
                </a:solidFill>
              </a:rPr>
              <a:pPr/>
              <a:t>11</a:t>
            </a:fld>
            <a:endParaRPr lang="el-GR" altLang="el-G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0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43011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84B7972-2C59-49D5-8A73-487EA17A300C}" type="slidenum">
              <a:rPr lang="el-GR" altLang="el-GR" smtClean="0"/>
              <a:pPr/>
              <a:t>13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D10CD48-4406-40EA-BA8A-D7B221E5BEB1}" type="slidenum">
              <a:rPr lang="el-GR" altLang="el-GR" smtClean="0"/>
              <a:pPr/>
              <a:t>14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B7F0535-95BC-4B46-A888-D45D24C5158D}" type="slidenum">
              <a:rPr lang="el-GR" altLang="el-GR" smtClean="0"/>
              <a:pPr/>
              <a:t>15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9BDC4D0-5247-4BB5-A856-CD98F61967D9}" type="slidenum">
              <a:rPr lang="el-GR" altLang="el-GR" smtClean="0"/>
              <a:pPr/>
              <a:t>18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0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5738" indent="-185738">
              <a:buFontTx/>
              <a:buChar char="•"/>
            </a:pPr>
            <a:endParaRPr lang="el-GR" altLang="el-GR" smtClean="0"/>
          </a:p>
        </p:txBody>
      </p:sp>
      <p:sp>
        <p:nvSpPr>
          <p:cNvPr id="53251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8CF11C2-A014-4A5A-87E8-B317B5773A2A}" type="slidenum">
              <a:rPr lang="el-GR" altLang="el-GR" smtClean="0"/>
              <a:pPr/>
              <a:t>19</a:t>
            </a:fld>
            <a:endParaRPr lang="el-GR" alt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0A5D8-A1E8-44A7-AD1F-B458AB9500D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218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7077C-0455-49B6-A4B0-F4F8491B4CD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7582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026E4-A26D-413D-9505-150C747969E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35347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14000"/>
              </a:lnSpc>
              <a:spcBef>
                <a:spcPts val="1200"/>
              </a:spcBef>
              <a:defRPr sz="2400"/>
            </a:lvl1pPr>
            <a:lvl2pPr>
              <a:defRPr sz="2200"/>
            </a:lvl2pPr>
            <a:lvl3pPr>
              <a:defRPr sz="2000"/>
            </a:lvl3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2C77F-8946-4220-8B9E-AD9F62E1D3C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9483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C8118-AD9F-4761-89EA-29C12825687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0877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4C336-30C2-409C-9B99-50DD00AB09C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5137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916C4-1CF8-4BF1-983E-5DABED6C436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389280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497B6-7EFB-4336-B540-F97C3AE22F4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3746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8BC68-B9D3-4E45-B853-B4257A6838B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35134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smtClean="0"/>
              <a:t>Κάντε κλικ στο εικονίδιο για να προσθέσετε εικόνα</a:t>
            </a:r>
            <a:endParaRPr lang="el-G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BF5E4-3CE2-410F-BB81-C632CF37015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60125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9DBEF-FE95-4530-9206-9E350A920DF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4071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1C97B-10A2-4E85-BA9F-D02AF77CF41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434166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38C33-1C28-47CD-BCC1-10740F3498C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18800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2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475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140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523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902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774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796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921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535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F7FD6-8FD3-4AD0-9972-AB85440F519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14980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461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43523-1129-4B77-B44F-681F9C8581B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9439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80D8F-1802-4952-9F74-88945DFD9FF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9663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CE290-3F38-4487-AE7F-DB84723EDDB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3144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1C761-47D9-445A-914D-E80DEAE8E62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1303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l-G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1E951-A126-4D96-BC52-DA6F2E3A763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0091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0C25C-A01D-488F-A0EB-02A805760B1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2926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3" y="115888"/>
            <a:ext cx="8229600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κύριου τίτλου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82296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υποδείγματος κειμένου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E0F7ADA-EDE5-4EE8-BFD8-1471E884B0F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5" r:id="rId2"/>
    <p:sldLayoutId id="2147483704" r:id="rId3"/>
    <p:sldLayoutId id="2147483703" r:id="rId4"/>
    <p:sldLayoutId id="2147483702" r:id="rId5"/>
    <p:sldLayoutId id="2147483701" r:id="rId6"/>
    <p:sldLayoutId id="2147483700" r:id="rId7"/>
    <p:sldLayoutId id="2147483699" r:id="rId8"/>
    <p:sldLayoutId id="2147483698" r:id="rId9"/>
    <p:sldLayoutId id="214748369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3" y="115888"/>
            <a:ext cx="8229600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κύριου τίτλου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82296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υποδείγματος κειμένου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9D848AC0-BDCC-4B5A-8043-52579C097E2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5" r:id="rId2"/>
    <p:sldLayoutId id="2147483714" r:id="rId3"/>
    <p:sldLayoutId id="2147483713" r:id="rId4"/>
    <p:sldLayoutId id="2147483712" r:id="rId5"/>
    <p:sldLayoutId id="2147483711" r:id="rId6"/>
    <p:sldLayoutId id="2147483710" r:id="rId7"/>
    <p:sldLayoutId id="2147483709" r:id="rId8"/>
    <p:sldLayoutId id="2147483708" r:id="rId9"/>
    <p:sldLayoutId id="214748370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13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4213" y="1341438"/>
            <a:ext cx="7772400" cy="1470025"/>
          </a:xfrm>
        </p:spPr>
        <p:txBody>
          <a:bodyPr rtlCol="0">
            <a:normAutofit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4400" dirty="0">
                <a:solidFill>
                  <a:prstClr val="black"/>
                </a:solidFill>
                <a:latin typeface="Calibri"/>
              </a:rPr>
              <a:t>Μελάνια και </a:t>
            </a:r>
            <a:r>
              <a:rPr lang="el-GR" sz="4400" dirty="0" err="1">
                <a:solidFill>
                  <a:prstClr val="black"/>
                </a:solidFill>
                <a:latin typeface="Calibri"/>
              </a:rPr>
              <a:t>επικαλυπτικά</a:t>
            </a:r>
            <a:r>
              <a:rPr lang="el-GR" sz="4400" dirty="0">
                <a:solidFill>
                  <a:prstClr val="black"/>
                </a:solidFill>
                <a:latin typeface="Calibri"/>
              </a:rPr>
              <a:t> (Ε)</a:t>
            </a:r>
            <a:endParaRPr lang="el-GR" sz="3600" dirty="0">
              <a:latin typeface="+mn-lt"/>
            </a:endParaRPr>
          </a:p>
        </p:txBody>
      </p:sp>
      <p:sp>
        <p:nvSpPr>
          <p:cNvPr id="25602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24175"/>
            <a:ext cx="9144000" cy="2233613"/>
          </a:xfrm>
        </p:spPr>
        <p:txBody>
          <a:bodyPr/>
          <a:lstStyle/>
          <a:p>
            <a:r>
              <a:rPr lang="el-GR" altLang="el-GR" sz="2600" b="1" smtClean="0">
                <a:solidFill>
                  <a:srgbClr val="000000"/>
                </a:solidFill>
              </a:rPr>
              <a:t>Ενότητα 7</a:t>
            </a:r>
            <a:r>
              <a:rPr lang="el-GR" altLang="el-GR" sz="2600" smtClean="0">
                <a:solidFill>
                  <a:srgbClr val="000000"/>
                </a:solidFill>
              </a:rPr>
              <a:t>:</a:t>
            </a:r>
            <a:r>
              <a:rPr lang="en-US" altLang="el-GR" sz="2600" smtClean="0">
                <a:solidFill>
                  <a:srgbClr val="000000"/>
                </a:solidFill>
              </a:rPr>
              <a:t> </a:t>
            </a:r>
            <a:r>
              <a:rPr lang="el-GR" altLang="el-GR" sz="2600" smtClean="0"/>
              <a:t>Εκτίμηση των αντοχών εκτυπωμένων μελανιών σε χημικούς παράγοντες – σαπούνια, απορρυπαντικά, αλκάλια</a:t>
            </a:r>
            <a:endParaRPr lang="en-US" altLang="el-GR" sz="2600" smtClean="0">
              <a:solidFill>
                <a:srgbClr val="000000"/>
              </a:solidFill>
            </a:endParaRPr>
          </a:p>
          <a:p>
            <a:endParaRPr lang="en-US" altLang="el-GR" sz="2200" smtClean="0">
              <a:solidFill>
                <a:srgbClr val="000000"/>
              </a:solidFill>
            </a:endParaRPr>
          </a:p>
          <a:p>
            <a:r>
              <a:rPr lang="el-GR" altLang="el-GR" sz="2200" smtClean="0">
                <a:solidFill>
                  <a:srgbClr val="000000"/>
                </a:solidFill>
              </a:rPr>
              <a:t>Δρ. Σταματίνα Θεοχάρη Καθηγήτρια Εφαρμογών</a:t>
            </a:r>
          </a:p>
          <a:p>
            <a:r>
              <a:rPr lang="el-GR" altLang="el-GR" sz="2200" smtClean="0">
                <a:solidFill>
                  <a:srgbClr val="000000"/>
                </a:solidFill>
              </a:rPr>
              <a:t>Τμήμα Γραφιστικής/Κατεύθυνση Τεχνολογίας Γραφικών Τεχνών</a:t>
            </a:r>
          </a:p>
        </p:txBody>
      </p:sp>
      <p:pic>
        <p:nvPicPr>
          <p:cNvPr id="25603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75" y="476250"/>
            <a:ext cx="85407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6250"/>
            <a:ext cx="6826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825"/>
            <a:ext cx="6661150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1600" dirty="0">
                <a:latin typeface="+mn-lt"/>
              </a:rPr>
              <a:t>Ανοικτά Ακαδημαϊκά Μαθήματα στο ΤΕΙ Αθήνας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60538" y="6088063"/>
          <a:ext cx="5695950" cy="79216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1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560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0" y="5367338"/>
            <a:ext cx="19716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2" descr="C:\Users\alex\Desktop\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>
            <a:fillRect/>
          </a:stretch>
        </p:blipFill>
        <p:spPr bwMode="auto">
          <a:xfrm>
            <a:off x="4046538" y="5368925"/>
            <a:ext cx="3348037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4400" dirty="0"/>
              <a:t>Πειραματική διαδικασία </a:t>
            </a:r>
            <a:r>
              <a:rPr lang="el-GR" dirty="0"/>
              <a:t/>
            </a:r>
            <a:br>
              <a:rPr lang="el-GR" dirty="0"/>
            </a:br>
            <a:r>
              <a:rPr lang="el-GR" sz="3600" b="0" dirty="0" smtClean="0"/>
              <a:t>Β΄ </a:t>
            </a:r>
            <a:r>
              <a:rPr lang="el-GR" sz="3600" b="0" dirty="0"/>
              <a:t>μέρος </a:t>
            </a:r>
            <a:r>
              <a:rPr lang="el-GR" sz="3600" b="0" dirty="0" smtClean="0"/>
              <a:t>(2 </a:t>
            </a:r>
            <a:r>
              <a:rPr lang="el-GR" sz="3600" b="0" dirty="0"/>
              <a:t>από </a:t>
            </a:r>
            <a:r>
              <a:rPr lang="el-GR" sz="3600" b="0" dirty="0" smtClean="0"/>
              <a:t>2)</a:t>
            </a:r>
            <a:endParaRPr lang="el-GR" sz="3600" dirty="0"/>
          </a:p>
        </p:txBody>
      </p:sp>
      <p:sp>
        <p:nvSpPr>
          <p:cNvPr id="36866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mtClean="0"/>
              <a:t>Το δοκίμιο ξηραίνεται για 30 λεπτά στο φούρνο σε θερμοκρασία 50◦ C.</a:t>
            </a:r>
          </a:p>
          <a:p>
            <a:r>
              <a:rPr lang="el-GR" altLang="el-GR" smtClean="0"/>
              <a:t>Αφήνουμε τα φύλλα του διηθητικού χαρτιού να στεγνώσουν φυσικά χωρίς έκπλυση.</a:t>
            </a:r>
          </a:p>
          <a:p>
            <a:r>
              <a:rPr lang="el-GR" altLang="el-GR" smtClean="0"/>
              <a:t>Στη συνέχεια καταγράφουμε τις παρατηρήσεις μας σε πίνακα αποτελεσμάτων, αφού επικολλήσουμε το δοκίμιο και το δείγμα ελέγχου, καθώς και τα διηθητικά χαρτιά.</a:t>
            </a:r>
          </a:p>
          <a:p>
            <a:endParaRPr lang="el-GR" altLang="el-GR" smtClean="0"/>
          </a:p>
        </p:txBody>
      </p:sp>
      <p:sp>
        <p:nvSpPr>
          <p:cNvPr id="36867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92AAA4D-8F7B-4344-AF14-1BA84295C1C0}" type="slidenum">
              <a:rPr lang="el-GR" altLang="el-GR">
                <a:solidFill>
                  <a:srgbClr val="000000"/>
                </a:solidFill>
              </a:rPr>
              <a:pPr/>
              <a:t>9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4400" dirty="0"/>
              <a:t>Δείγματα</a:t>
            </a:r>
            <a:br>
              <a:rPr lang="el-GR" sz="4400" dirty="0"/>
            </a:br>
            <a:r>
              <a:rPr lang="el-GR" sz="3600" b="0" dirty="0" smtClean="0"/>
              <a:t>Β΄ μέρος</a:t>
            </a:r>
            <a:endParaRPr lang="el-GR" sz="3600" b="0" dirty="0"/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</p:nvPr>
        </p:nvGraphicFramePr>
        <p:xfrm>
          <a:off x="466725" y="1844675"/>
          <a:ext cx="8229600" cy="21944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/>
                <a:gridCol w="4114800"/>
              </a:tblGrid>
              <a:tr h="457068">
                <a:tc gridSpan="2">
                  <a:txBody>
                    <a:bodyPr/>
                    <a:lstStyle/>
                    <a:p>
                      <a:pPr algn="ctr"/>
                      <a:r>
                        <a:rPr lang="el-GR" sz="2400" b="1" dirty="0" smtClean="0"/>
                        <a:t>Δείγματα</a:t>
                      </a:r>
                    </a:p>
                  </a:txBody>
                  <a:tcPr marT="45707" marB="45707"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822722"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Δείγμα που εμποτίστηκε με διάλυμα </a:t>
                      </a:r>
                      <a:r>
                        <a:rPr lang="el-GR" sz="2400" dirty="0" err="1" smtClean="0"/>
                        <a:t>NαOH</a:t>
                      </a:r>
                      <a:endParaRPr lang="el-GR" sz="2400" dirty="0" smtClean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endParaRPr lang="el-GR" sz="2400" dirty="0"/>
                    </a:p>
                  </a:txBody>
                  <a:tcPr marT="45707" marB="45707"/>
                </a:tc>
              </a:tr>
              <a:tr h="457068"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Δείγμα ελέγχου </a:t>
                      </a:r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endParaRPr lang="el-GR" sz="2400" dirty="0"/>
                    </a:p>
                  </a:txBody>
                  <a:tcPr marT="45707" marB="45707"/>
                </a:tc>
              </a:tr>
              <a:tr h="457068"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Διηθητικό χαρτί</a:t>
                      </a:r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endParaRPr lang="el-GR" sz="2400" dirty="0"/>
                    </a:p>
                  </a:txBody>
                  <a:tcPr marT="45707" marB="45707"/>
                </a:tc>
              </a:tr>
            </a:tbl>
          </a:graphicData>
        </a:graphic>
      </p:graphicFrame>
      <p:sp>
        <p:nvSpPr>
          <p:cNvPr id="37906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598C76A-A794-4E89-ADC6-44F9E2611A75}" type="slidenum">
              <a:rPr lang="el-GR" altLang="el-GR">
                <a:solidFill>
                  <a:srgbClr val="000000"/>
                </a:solidFill>
              </a:rPr>
              <a:pPr/>
              <a:t>10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4400" dirty="0"/>
              <a:t>Σχόλια – </a:t>
            </a:r>
            <a:r>
              <a:rPr lang="el-GR" sz="4400" dirty="0" smtClean="0"/>
              <a:t>συμπεράσματα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3600" b="0" dirty="0"/>
              <a:t>Β΄ μέρος</a:t>
            </a:r>
            <a:endParaRPr lang="el-GR" sz="3600" dirty="0"/>
          </a:p>
        </p:txBody>
      </p:sp>
      <p:sp>
        <p:nvSpPr>
          <p:cNvPr id="38914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752975"/>
          </a:xfrm>
        </p:spPr>
        <p:txBody>
          <a:bodyPr/>
          <a:lstStyle/>
          <a:p>
            <a:r>
              <a:rPr lang="el-GR" altLang="el-GR" smtClean="0"/>
              <a:t>Με βάση των πίνακα των αποτελεσμάτων καταγράφονται σχόλια και παρατηρήσεις σχετικά με την αντοχή των δειγμάτων στο διάλυμα.</a:t>
            </a:r>
          </a:p>
          <a:p>
            <a:endParaRPr lang="el-GR" altLang="el-GR" smtClean="0"/>
          </a:p>
        </p:txBody>
      </p:sp>
      <p:sp>
        <p:nvSpPr>
          <p:cNvPr id="38915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041522A-64B4-43A3-B754-BBA8FA90C142}" type="slidenum">
              <a:rPr lang="el-GR" altLang="el-GR">
                <a:solidFill>
                  <a:srgbClr val="000000"/>
                </a:solidFill>
              </a:rPr>
              <a:pPr/>
              <a:t>11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r>
              <a:rPr lang="el-GR" altLang="el-GR" sz="4400" smtClean="0"/>
              <a:t>Βιβλιογραφία </a:t>
            </a:r>
          </a:p>
        </p:txBody>
      </p:sp>
      <p:sp>
        <p:nvSpPr>
          <p:cNvPr id="40962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mtClean="0"/>
              <a:t>Σημειώσεις για το εργαστήριο «Μελάνια», Στ. Θεοχάρη, Σ.Γ.Τ.Κ.Σ., ΤΕΙ Αθήνας, 2008.</a:t>
            </a:r>
          </a:p>
          <a:p>
            <a:r>
              <a:rPr lang="el-GR" altLang="el-GR" smtClean="0"/>
              <a:t>Μελάνια και καλυπτικά εκτυπώσεων, </a:t>
            </a:r>
            <a:r>
              <a:rPr lang="en-GB" altLang="el-GR" smtClean="0"/>
              <a:t>Thompson</a:t>
            </a:r>
            <a:r>
              <a:rPr lang="el-GR" altLang="el-GR" smtClean="0"/>
              <a:t>, </a:t>
            </a:r>
            <a:r>
              <a:rPr lang="en-GB" altLang="el-GR" smtClean="0"/>
              <a:t>B</a:t>
            </a:r>
            <a:r>
              <a:rPr lang="el-GR" altLang="el-GR" smtClean="0"/>
              <a:t>, Εκδ. ΙΩΝ, 1998.</a:t>
            </a:r>
          </a:p>
          <a:p>
            <a:r>
              <a:rPr lang="el-GR" altLang="el-GR" smtClean="0"/>
              <a:t>Μελάνια Εκτυπώσεων, </a:t>
            </a:r>
            <a:r>
              <a:rPr lang="en-US" altLang="el-GR" smtClean="0"/>
              <a:t>Todd R</a:t>
            </a:r>
            <a:r>
              <a:rPr lang="el-GR" altLang="el-GR" smtClean="0"/>
              <a:t>., Εκδ. ΙΩΝ, 1999.</a:t>
            </a:r>
          </a:p>
          <a:p>
            <a:r>
              <a:rPr lang="el-GR" altLang="el-GR" smtClean="0"/>
              <a:t>Εργαστηριακές ασκήσεις Υλικών ΙΙ, Σ.Γ.Τ.Κ.Σ., Τ.Ε.Ι. Αθήνας, Ειρ. Στρατή, Αθήνα 1997.</a:t>
            </a:r>
          </a:p>
          <a:p>
            <a:r>
              <a:rPr lang="el-GR" altLang="el-GR" smtClean="0"/>
              <a:t>Σημειώσεις Μελάνια – Φωτοευαπαθείς ενώσεις, Π. Παπαδάκου, ΤΕΙ Αθήνας, 2007.</a:t>
            </a:r>
          </a:p>
        </p:txBody>
      </p:sp>
      <p:sp>
        <p:nvSpPr>
          <p:cNvPr id="40963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86A80E8-0EDC-4E8F-961B-6A616D3566D3}" type="slidenum">
              <a:rPr lang="el-GR" altLang="el-GR">
                <a:solidFill>
                  <a:srgbClr val="000000"/>
                </a:solidFill>
              </a:rPr>
              <a:pPr/>
              <a:t>12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altLang="el-GR" smtClean="0"/>
              <a:t>Τέλος Ενότητας</a:t>
            </a:r>
          </a:p>
        </p:txBody>
      </p:sp>
      <p:sp>
        <p:nvSpPr>
          <p:cNvPr id="41986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altLang="el-GR" smtClean="0"/>
          </a:p>
        </p:txBody>
      </p:sp>
      <p:grpSp>
        <p:nvGrpSpPr>
          <p:cNvPr id="41987" name="Ομάδα 8"/>
          <p:cNvGrpSpPr>
            <a:grpSpLocks/>
          </p:cNvGrpSpPr>
          <p:nvPr/>
        </p:nvGrpSpPr>
        <p:grpSpPr bwMode="auto">
          <a:xfrm>
            <a:off x="1766888" y="5930900"/>
            <a:ext cx="5829300" cy="768350"/>
            <a:chOff x="1767633" y="5931169"/>
            <a:chExt cx="5828703" cy="768532"/>
          </a:xfrm>
        </p:grpSpPr>
        <p:pic>
          <p:nvPicPr>
            <p:cNvPr id="41988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89" name="Picture 2" descr="C:\Users\alex\Desktop\logo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>
              <a:fillRect/>
            </a:stretch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altLang="el-GR" sz="4400" smtClean="0"/>
              <a:t>Σημειώματα</a:t>
            </a:r>
          </a:p>
        </p:txBody>
      </p:sp>
      <p:sp>
        <p:nvSpPr>
          <p:cNvPr id="44034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altLang="el-G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Σημείωμα Αναφοράς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err="1" smtClean="0"/>
              <a:t>Σταματίνα</a:t>
            </a:r>
            <a:r>
              <a:rPr lang="el-GR" sz="2000" dirty="0" smtClean="0"/>
              <a:t> Θεοχάρη 2014. </a:t>
            </a:r>
            <a:r>
              <a:rPr lang="el-GR" sz="2000" dirty="0" err="1" smtClean="0"/>
              <a:t>Σταματίνα</a:t>
            </a:r>
            <a:r>
              <a:rPr lang="el-GR" sz="2000" dirty="0" smtClean="0"/>
              <a:t> Θεοχάρη</a:t>
            </a:r>
            <a:r>
              <a:rPr lang="el-GR" sz="2000" dirty="0"/>
              <a:t>. «Μελάνια και </a:t>
            </a:r>
            <a:r>
              <a:rPr lang="el-GR" sz="2000" dirty="0" err="1"/>
              <a:t>επικαλυπτικά</a:t>
            </a:r>
            <a:r>
              <a:rPr lang="el-GR" sz="2000" dirty="0"/>
              <a:t> </a:t>
            </a:r>
            <a:r>
              <a:rPr lang="el-GR" sz="2000" dirty="0" smtClean="0"/>
              <a:t>(Ε). Ενότητα </a:t>
            </a:r>
            <a:r>
              <a:rPr lang="el-GR" sz="2000" dirty="0"/>
              <a:t>7</a:t>
            </a:r>
            <a:r>
              <a:rPr lang="en-US" sz="2000" dirty="0" smtClean="0"/>
              <a:t>:</a:t>
            </a:r>
            <a:r>
              <a:rPr lang="el-GR" sz="2000" dirty="0"/>
              <a:t> Εκτίμηση των αντοχών εκτυπωμένων μελανιών σε χημικούς παράγοντες – σαπούνια, απορρυπαντικά, αλκάλια».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872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155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Διατήρηση Σημειωμάτων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r>
              <a:rPr lang="el-GR" altLang="el-GR" smtClean="0"/>
              <a:t>Στόχος ενότητας </a:t>
            </a:r>
          </a:p>
        </p:txBody>
      </p:sp>
      <p:sp>
        <p:nvSpPr>
          <p:cNvPr id="27650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mtClean="0"/>
              <a:t>Στόχος της ενότητας είναι η εξάσκηση των σπουδαστών στην εκτίμηση των αντοχών των εκτυπωμένων μελανιών στα σαπούνια - απορρυπαντικά (α΄μέρος) και στα αλκάλια (β΄μέρος). </a:t>
            </a:r>
          </a:p>
          <a:p>
            <a:r>
              <a:rPr lang="el-GR" altLang="el-GR" smtClean="0"/>
              <a:t>Οι παρακάτω μέθοδοι εξέτασης έχουν εφαρμογή σε όλα τα υποστρώματα εκτύπωσης, όπως χαρτί, χαρτόνι, μέταλλα (λεπτά μεταλλικά φύλλα και πλάκες) και πλαστικά υλικά και με όλες τις εκτυπωτικές μεθόδους.</a:t>
            </a:r>
          </a:p>
        </p:txBody>
      </p:sp>
      <p:sp>
        <p:nvSpPr>
          <p:cNvPr id="27651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DC38284-E800-44BD-B20C-CC465A49C0C0}" type="slidenum">
              <a:rPr lang="el-GR" altLang="el-GR">
                <a:solidFill>
                  <a:srgbClr val="000000"/>
                </a:solidFill>
              </a:rPr>
              <a:pPr/>
              <a:t>1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Χρηματοδότηση</a:t>
            </a:r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525962"/>
          </a:xfrm>
        </p:spPr>
        <p:txBody>
          <a:bodyPr/>
          <a:lstStyle/>
          <a:p>
            <a:r>
              <a:rPr lang="el-GR" altLang="el-GR" sz="2000" smtClean="0"/>
              <a:t>Το παρόν εκπαιδευτικό υλικό έχει αναπτυχθεί στ</a:t>
            </a:r>
            <a:r>
              <a:rPr lang="en-US" altLang="el-GR" sz="2000" smtClean="0"/>
              <a:t>o</a:t>
            </a:r>
            <a:r>
              <a:rPr lang="el-GR" altLang="el-GR" sz="2000" smtClean="0"/>
              <a:t> πλαίσι</a:t>
            </a:r>
            <a:r>
              <a:rPr lang="en-US" altLang="el-GR" sz="2000" smtClean="0"/>
              <a:t>o</a:t>
            </a:r>
            <a:r>
              <a:rPr lang="el-GR" altLang="el-GR" sz="2000" smtClean="0"/>
              <a:t> του εκπαιδευτικού έργου του διδάσκοντα.</a:t>
            </a:r>
            <a:endParaRPr lang="en-US" altLang="el-GR" sz="2000" smtClean="0"/>
          </a:p>
          <a:p>
            <a:r>
              <a:rPr lang="el-GR" altLang="el-GR" sz="2000" smtClean="0"/>
              <a:t>Το έργο «</a:t>
            </a:r>
            <a:r>
              <a:rPr lang="el-GR" altLang="el-GR" sz="2000" b="1" smtClean="0"/>
              <a:t>Ανοικτά Ακαδημαϊκά Μαθήματα στο ΤΕΙ Αθηνών</a:t>
            </a:r>
            <a:r>
              <a:rPr lang="el-GR" altLang="el-GR" sz="2000" smtClean="0"/>
              <a:t>» έχει χρηματοδοτήσει μόνο την αναδιαμόρφωση του εκπαιδευτικού υλικού. </a:t>
            </a:r>
            <a:endParaRPr lang="en-US" altLang="el-GR" sz="2000" smtClean="0"/>
          </a:p>
          <a:p>
            <a:r>
              <a:rPr lang="el-GR" altLang="el-GR" sz="200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222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652963"/>
            <a:ext cx="5502275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r>
              <a:rPr lang="el-GR" altLang="el-GR" smtClean="0"/>
              <a:t>Όργανα / Υλικά </a:t>
            </a:r>
            <a:r>
              <a:rPr lang="el-GR" altLang="el-GR" sz="3200" b="0" smtClean="0"/>
              <a:t>(Α’ μέρος)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dirty="0" smtClean="0"/>
              <a:t>     Για την εκτίμηση </a:t>
            </a:r>
            <a:r>
              <a:rPr lang="el-GR" dirty="0"/>
              <a:t>των χημικών αντοχών </a:t>
            </a:r>
            <a:r>
              <a:rPr lang="el-GR" dirty="0" smtClean="0"/>
              <a:t>του εκτυπωμένου μελανιού σε </a:t>
            </a:r>
            <a:r>
              <a:rPr lang="el-GR" dirty="0"/>
              <a:t>σαπούνια – </a:t>
            </a:r>
            <a:r>
              <a:rPr lang="el-GR" dirty="0" smtClean="0"/>
              <a:t>απορρυπαντικά απαιτούνται:</a:t>
            </a:r>
            <a:endParaRPr lang="el-GR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Δείγμα εκτυπωμένου μελανιού για εξέταση </a:t>
            </a:r>
            <a:r>
              <a:rPr lang="el-GR" dirty="0"/>
              <a:t>και δείγμα </a:t>
            </a:r>
            <a:r>
              <a:rPr lang="el-GR" dirty="0" smtClean="0"/>
              <a:t>ελέγχου,</a:t>
            </a:r>
            <a:endParaRPr lang="el-GR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Διηθητικό χαρτί, με λεία και μαλακή </a:t>
            </a:r>
            <a:r>
              <a:rPr lang="el-GR" dirty="0" smtClean="0"/>
              <a:t>επιφάνεια,</a:t>
            </a:r>
            <a:endParaRPr lang="el-GR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Διάλυμα σαπουνιού (1% </a:t>
            </a:r>
            <a:r>
              <a:rPr lang="el-GR" dirty="0" err="1"/>
              <a:t>κ.β</a:t>
            </a:r>
            <a:r>
              <a:rPr lang="el-GR" dirty="0"/>
              <a:t>.) και απορρυπαντικού περιεκτικότητας 1 % </a:t>
            </a:r>
            <a:r>
              <a:rPr lang="el-GR" dirty="0" err="1"/>
              <a:t>κ.β</a:t>
            </a:r>
            <a:r>
              <a:rPr lang="el-GR" dirty="0"/>
              <a:t>. (ή 3% </a:t>
            </a:r>
            <a:r>
              <a:rPr lang="el-GR" dirty="0" err="1"/>
              <a:t>κ.β</a:t>
            </a:r>
            <a:r>
              <a:rPr lang="el-GR" dirty="0" smtClean="0"/>
              <a:t>.),</a:t>
            </a:r>
            <a:endParaRPr lang="el-GR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Γυάλινα </a:t>
            </a:r>
            <a:r>
              <a:rPr lang="el-GR" dirty="0" smtClean="0"/>
              <a:t>πλακίδια,</a:t>
            </a:r>
            <a:endParaRPr lang="el-GR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Ξηραντήρας, </a:t>
            </a:r>
            <a:r>
              <a:rPr lang="el-GR" dirty="0" err="1" smtClean="0"/>
              <a:t>Πυριαντήριο</a:t>
            </a:r>
            <a:r>
              <a:rPr lang="el-GR" dirty="0" smtClean="0"/>
              <a:t>,</a:t>
            </a:r>
            <a:endParaRPr lang="el-GR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Κλίμακα </a:t>
            </a:r>
            <a:r>
              <a:rPr lang="el-GR" dirty="0" err="1" smtClean="0"/>
              <a:t>gray</a:t>
            </a:r>
            <a:r>
              <a:rPr lang="el-GR" dirty="0" smtClean="0"/>
              <a:t>-</a:t>
            </a:r>
            <a:r>
              <a:rPr lang="el-GR" dirty="0" err="1" smtClean="0"/>
              <a:t>scale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28675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581DEB5-6B58-468A-9394-5031338BF8A1}" type="slidenum">
              <a:rPr lang="el-GR" altLang="el-GR">
                <a:solidFill>
                  <a:srgbClr val="000000"/>
                </a:solidFill>
              </a:rPr>
              <a:pPr/>
              <a:t>2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>
            <a:normAutofit fontScale="90000"/>
          </a:bodyPr>
          <a:lstStyle/>
          <a:p>
            <a:r>
              <a:rPr lang="el-GR" altLang="el-GR" smtClean="0"/>
              <a:t>Πειραματική διαδικασία </a:t>
            </a:r>
            <a:br>
              <a:rPr lang="el-GR" altLang="el-GR" smtClean="0"/>
            </a:br>
            <a:r>
              <a:rPr lang="el-GR" altLang="el-GR" sz="3200" b="0" smtClean="0"/>
              <a:t>Α΄ μέρος (1 από 2)</a:t>
            </a:r>
          </a:p>
        </p:txBody>
      </p:sp>
      <p:sp>
        <p:nvSpPr>
          <p:cNvPr id="29698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mtClean="0"/>
              <a:t>Τοποθετείται ένα δοκίμιο με την εκτυπωμένη του πλευρά πάνω σε τρία φύλλα διηθητικού χαρτιού, που προηγουμένως έχουν εμβαπτιστεί στο διάλυμα απορρυπαντικού (καλά μουσκεμένα).</a:t>
            </a:r>
          </a:p>
          <a:p>
            <a:r>
              <a:rPr lang="el-GR" altLang="el-GR" smtClean="0"/>
              <a:t>Το όλο σύστημα τοποθετείται ανάμεσα στα δύο γυάλινα πλακίδια και αφήνεται κάτω από βάρος 1 </a:t>
            </a:r>
            <a:r>
              <a:rPr lang="en-US" altLang="el-GR" smtClean="0"/>
              <a:t>kg</a:t>
            </a:r>
            <a:r>
              <a:rPr lang="el-GR" altLang="el-GR" smtClean="0"/>
              <a:t> για περίπου 3 ώρες (ή για 1 ώρα στη μεγαλύτερη συγκέντρωση), σε θερμοκρασία περιβάλλοντος (20</a:t>
            </a:r>
            <a:r>
              <a:rPr lang="el-GR" altLang="el-GR" baseline="30000" smtClean="0"/>
              <a:t>◦</a:t>
            </a:r>
            <a:r>
              <a:rPr lang="el-GR" altLang="el-GR" smtClean="0"/>
              <a:t> </a:t>
            </a:r>
            <a:r>
              <a:rPr lang="en-US" altLang="el-GR" smtClean="0"/>
              <a:t>C</a:t>
            </a:r>
            <a:r>
              <a:rPr lang="el-GR" altLang="el-GR" smtClean="0"/>
              <a:t> ± 2</a:t>
            </a:r>
            <a:r>
              <a:rPr lang="el-GR" altLang="el-GR" baseline="30000" smtClean="0"/>
              <a:t>◦</a:t>
            </a:r>
            <a:r>
              <a:rPr lang="el-GR" altLang="el-GR" smtClean="0"/>
              <a:t> </a:t>
            </a:r>
            <a:r>
              <a:rPr lang="en-US" altLang="el-GR" smtClean="0"/>
              <a:t>C</a:t>
            </a:r>
            <a:r>
              <a:rPr lang="el-GR" altLang="el-GR" smtClean="0"/>
              <a:t>) και σε ατμόσφαιρα κορεσμένη από υδρατμούς.</a:t>
            </a:r>
          </a:p>
        </p:txBody>
      </p:sp>
      <p:sp>
        <p:nvSpPr>
          <p:cNvPr id="29699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BDB5859-4F59-4476-A865-61E57815FEE9}" type="slidenum">
              <a:rPr lang="el-GR" altLang="el-GR">
                <a:solidFill>
                  <a:srgbClr val="000000"/>
                </a:solidFill>
              </a:rPr>
              <a:pPr/>
              <a:t>3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>
            <a:normAutofit fontScale="90000"/>
          </a:bodyPr>
          <a:lstStyle/>
          <a:p>
            <a:r>
              <a:rPr lang="el-GR" altLang="el-GR" smtClean="0"/>
              <a:t>Πειραματική διαδικασία </a:t>
            </a:r>
            <a:br>
              <a:rPr lang="el-GR" altLang="el-GR" smtClean="0"/>
            </a:br>
            <a:r>
              <a:rPr lang="el-GR" altLang="el-GR" smtClean="0"/>
              <a:t> </a:t>
            </a:r>
            <a:r>
              <a:rPr lang="el-GR" altLang="el-GR" sz="3200" b="0" smtClean="0"/>
              <a:t>Α΄ μέρος (2 από 2)</a:t>
            </a:r>
          </a:p>
        </p:txBody>
      </p:sp>
      <p:sp>
        <p:nvSpPr>
          <p:cNvPr id="30722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mtClean="0"/>
              <a:t>Κατόπι το δοκίμιο εκπλύνεται με απεσταγμένο νερό και στη συνέχεια ξηραίνεται για 30 λεπτά στο φούρνο σε μέγιστη θερμοκρασία.</a:t>
            </a:r>
          </a:p>
          <a:p>
            <a:r>
              <a:rPr lang="el-GR" altLang="el-GR" smtClean="0"/>
              <a:t>Τα φύλλα του διηθητικού χαρτιού τα αφήνουμε να στεγνώσουν φυσικά χωρίς θέρμανση.</a:t>
            </a:r>
          </a:p>
          <a:p>
            <a:r>
              <a:rPr lang="el-GR" altLang="el-GR" smtClean="0"/>
              <a:t>Στη συνέχεια καταγράφουμε τις παρατηρήσεις μας σε πίνακα αποτελεσμάτων.</a:t>
            </a:r>
          </a:p>
        </p:txBody>
      </p:sp>
      <p:sp>
        <p:nvSpPr>
          <p:cNvPr id="30723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2CD97A7-FAFB-40BB-9212-25DF46341F04}" type="slidenum">
              <a:rPr lang="el-GR" altLang="el-GR">
                <a:solidFill>
                  <a:srgbClr val="000000"/>
                </a:solidFill>
              </a:rPr>
              <a:pPr/>
              <a:t>4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>
            <a:normAutofit fontScale="90000"/>
          </a:bodyPr>
          <a:lstStyle/>
          <a:p>
            <a:r>
              <a:rPr lang="el-GR" altLang="el-GR" smtClean="0"/>
              <a:t>Πίνακας αποτελεσμάτων </a:t>
            </a:r>
            <a:br>
              <a:rPr lang="el-GR" altLang="el-GR" smtClean="0"/>
            </a:br>
            <a:r>
              <a:rPr lang="el-GR" altLang="el-GR" smtClean="0"/>
              <a:t> </a:t>
            </a:r>
            <a:r>
              <a:rPr lang="el-GR" altLang="el-GR" sz="3200" b="0" smtClean="0"/>
              <a:t>Α΄ μέρος</a:t>
            </a:r>
          </a:p>
        </p:txBody>
      </p:sp>
      <p:graphicFrame>
        <p:nvGraphicFramePr>
          <p:cNvPr id="6" name="Πίνακας 5"/>
          <p:cNvGraphicFramePr>
            <a:graphicFrameLocks noGrp="1"/>
          </p:cNvGraphicFramePr>
          <p:nvPr/>
        </p:nvGraphicFramePr>
        <p:xfrm>
          <a:off x="1547813" y="1700213"/>
          <a:ext cx="6096000" cy="37496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72136"/>
                <a:gridCol w="1823864"/>
              </a:tblGrid>
              <a:tr h="457277">
                <a:tc gridSpan="2">
                  <a:txBody>
                    <a:bodyPr/>
                    <a:lstStyle/>
                    <a:p>
                      <a:pPr algn="ctr"/>
                      <a:r>
                        <a:rPr lang="el-GR" sz="2400" b="1" dirty="0" smtClean="0"/>
                        <a:t>Δείγματα</a:t>
                      </a:r>
                    </a:p>
                  </a:txBody>
                  <a:tcPr marT="45728" marB="45728"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1188921"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Δείγμα </a:t>
                      </a:r>
                    </a:p>
                    <a:p>
                      <a:r>
                        <a:rPr lang="el-GR" sz="2400" dirty="0" smtClean="0"/>
                        <a:t>που εμποτίστηκε </a:t>
                      </a:r>
                    </a:p>
                    <a:p>
                      <a:r>
                        <a:rPr lang="el-GR" sz="2400" dirty="0" smtClean="0"/>
                        <a:t>με διάλυμα σαπουνιού</a:t>
                      </a: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endParaRPr lang="el-GR" sz="2400" dirty="0"/>
                    </a:p>
                  </a:txBody>
                  <a:tcPr marT="45728" marB="45728"/>
                </a:tc>
              </a:tr>
              <a:tr h="1188921"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Δείγμα </a:t>
                      </a:r>
                    </a:p>
                    <a:p>
                      <a:r>
                        <a:rPr lang="el-GR" sz="2400" dirty="0" smtClean="0"/>
                        <a:t>που εμποτίστηκε </a:t>
                      </a:r>
                    </a:p>
                    <a:p>
                      <a:r>
                        <a:rPr lang="el-GR" sz="2400" dirty="0" smtClean="0"/>
                        <a:t>με διάλυμα απορρυπαντικού</a:t>
                      </a: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endParaRPr lang="el-GR" sz="2400" dirty="0"/>
                    </a:p>
                  </a:txBody>
                  <a:tcPr marT="45728" marB="45728"/>
                </a:tc>
              </a:tr>
              <a:tr h="457277"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Δείγμα ελέγχου </a:t>
                      </a: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endParaRPr lang="el-GR" sz="2400" dirty="0"/>
                    </a:p>
                  </a:txBody>
                  <a:tcPr marT="45728" marB="45728"/>
                </a:tc>
              </a:tr>
              <a:tr h="457277"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Διηθητικό χαρτί</a:t>
                      </a: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endParaRPr lang="el-GR" sz="2400" dirty="0"/>
                    </a:p>
                  </a:txBody>
                  <a:tcPr marT="45728" marB="45728"/>
                </a:tc>
              </a:tr>
            </a:tbl>
          </a:graphicData>
        </a:graphic>
      </p:graphicFrame>
      <p:sp>
        <p:nvSpPr>
          <p:cNvPr id="31765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563849E-76DF-426A-8116-A43E3E2CAFF2}" type="slidenum">
              <a:rPr lang="el-GR" altLang="el-GR">
                <a:solidFill>
                  <a:srgbClr val="000000"/>
                </a:solidFill>
              </a:rPr>
              <a:pPr/>
              <a:t>5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>
            <a:normAutofit fontScale="90000"/>
          </a:bodyPr>
          <a:lstStyle/>
          <a:p>
            <a:r>
              <a:rPr lang="el-GR" altLang="el-GR" smtClean="0"/>
              <a:t>Σχόλια – συμπεράσματα</a:t>
            </a:r>
            <a:br>
              <a:rPr lang="el-GR" altLang="el-GR" smtClean="0"/>
            </a:br>
            <a:r>
              <a:rPr lang="el-GR" altLang="el-GR" smtClean="0"/>
              <a:t> </a:t>
            </a:r>
            <a:r>
              <a:rPr lang="el-GR" altLang="el-GR" sz="3200" b="0" smtClean="0"/>
              <a:t>Α΄ μέρος</a:t>
            </a:r>
          </a:p>
        </p:txBody>
      </p:sp>
      <p:sp>
        <p:nvSpPr>
          <p:cNvPr id="32770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824413"/>
          </a:xfrm>
        </p:spPr>
        <p:txBody>
          <a:bodyPr/>
          <a:lstStyle/>
          <a:p>
            <a:r>
              <a:rPr lang="el-GR" altLang="el-GR" smtClean="0"/>
              <a:t>Με βάση των πίνακα των αποτελεσμάτων καταγράφονται σχόλια και παρατηρήσεις σχετικά με την αντοχή των δειγμάτων στα διαλύματα.</a:t>
            </a:r>
          </a:p>
        </p:txBody>
      </p:sp>
      <p:sp>
        <p:nvSpPr>
          <p:cNvPr id="32771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BFAE090-A782-48B8-A075-E49F1DA19BA0}" type="slidenum">
              <a:rPr lang="el-GR" altLang="el-GR">
                <a:solidFill>
                  <a:srgbClr val="000000"/>
                </a:solidFill>
              </a:rPr>
              <a:pPr/>
              <a:t>6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r>
              <a:rPr lang="el-GR" altLang="el-GR" smtClean="0"/>
              <a:t>Όργανα / Υλικά </a:t>
            </a:r>
            <a:r>
              <a:rPr lang="el-GR" altLang="el-GR" sz="3200" b="0" smtClean="0"/>
              <a:t>(Β΄ μέρος)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Για την εκτίμηση των χημικών αντοχών του εκτυπωμένου μελανιού </a:t>
            </a:r>
            <a:r>
              <a:rPr lang="el-GR" dirty="0"/>
              <a:t>σε </a:t>
            </a:r>
            <a:r>
              <a:rPr lang="el-GR" dirty="0" smtClean="0"/>
              <a:t>διάλυμα </a:t>
            </a:r>
            <a:r>
              <a:rPr lang="el-GR" dirty="0"/>
              <a:t>υδροξειδίου του νατρίου (</a:t>
            </a:r>
            <a:r>
              <a:rPr lang="el-GR" dirty="0" err="1" smtClean="0"/>
              <a:t>NαOH</a:t>
            </a:r>
            <a:r>
              <a:rPr lang="el-GR" dirty="0"/>
              <a:t>) </a:t>
            </a:r>
            <a:r>
              <a:rPr lang="el-GR" dirty="0" smtClean="0"/>
              <a:t>απαιτούνται:</a:t>
            </a:r>
            <a:endParaRPr lang="el-GR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Δείγμα εκτυπωμένου </a:t>
            </a:r>
            <a:r>
              <a:rPr lang="el-GR" dirty="0"/>
              <a:t>μελανιού </a:t>
            </a:r>
            <a:r>
              <a:rPr lang="el-GR" dirty="0" smtClean="0"/>
              <a:t>για εξέταση και </a:t>
            </a:r>
            <a:r>
              <a:rPr lang="el-GR" dirty="0"/>
              <a:t>δείγμα </a:t>
            </a:r>
            <a:r>
              <a:rPr lang="el-GR" dirty="0" smtClean="0"/>
              <a:t>ελέγχου,</a:t>
            </a:r>
            <a:endParaRPr lang="el-GR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Διηθητικό χαρτί, με λεία και μαλακή </a:t>
            </a:r>
            <a:r>
              <a:rPr lang="el-GR" dirty="0" smtClean="0"/>
              <a:t>επιφάνεια,</a:t>
            </a:r>
            <a:endParaRPr lang="el-GR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Γυάλινα </a:t>
            </a:r>
            <a:r>
              <a:rPr lang="el-GR" dirty="0" smtClean="0"/>
              <a:t>πλακίδια,</a:t>
            </a:r>
            <a:endParaRPr lang="el-GR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Χημικά καθαρό διάλυμα </a:t>
            </a:r>
            <a:r>
              <a:rPr lang="el-GR" dirty="0" err="1" smtClean="0"/>
              <a:t>NαOH</a:t>
            </a:r>
            <a:r>
              <a:rPr lang="el-GR" dirty="0" smtClean="0"/>
              <a:t> </a:t>
            </a:r>
            <a:r>
              <a:rPr lang="el-GR" dirty="0"/>
              <a:t>περιεκτικότητας 2,5 % </a:t>
            </a:r>
            <a:r>
              <a:rPr lang="el-GR" dirty="0" err="1"/>
              <a:t>κ.β</a:t>
            </a:r>
            <a:r>
              <a:rPr lang="el-GR" dirty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Διάλυμα </a:t>
            </a:r>
            <a:r>
              <a:rPr lang="el-GR" dirty="0" err="1" smtClean="0"/>
              <a:t>φαινολοφθαλεϊνης</a:t>
            </a:r>
            <a:r>
              <a:rPr lang="el-GR" dirty="0" smtClean="0"/>
              <a:t>,</a:t>
            </a:r>
            <a:endParaRPr lang="el-GR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Ξηραντήρας, </a:t>
            </a:r>
            <a:r>
              <a:rPr lang="el-GR" dirty="0" err="1" smtClean="0"/>
              <a:t>Πυριαντήριο</a:t>
            </a:r>
            <a:r>
              <a:rPr lang="el-GR" dirty="0" smtClean="0"/>
              <a:t>,</a:t>
            </a:r>
            <a:endParaRPr lang="el-GR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Κλίμακα </a:t>
            </a:r>
            <a:r>
              <a:rPr lang="el-GR" dirty="0" err="1" smtClean="0"/>
              <a:t>gray-scale</a:t>
            </a:r>
            <a:r>
              <a:rPr lang="el-GR" dirty="0" smtClean="0"/>
              <a:t>.</a:t>
            </a:r>
            <a:endParaRPr lang="el-GR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dirty="0"/>
          </a:p>
        </p:txBody>
      </p:sp>
      <p:sp>
        <p:nvSpPr>
          <p:cNvPr id="34819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9A8351C-3AEE-499F-B962-87FFB4CB94D5}" type="slidenum">
              <a:rPr lang="el-GR" altLang="el-GR">
                <a:solidFill>
                  <a:srgbClr val="000000"/>
                </a:solidFill>
              </a:rPr>
              <a:pPr/>
              <a:t>7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4400" dirty="0"/>
              <a:t>Πειραματική </a:t>
            </a:r>
            <a:r>
              <a:rPr lang="el-GR" sz="4400" dirty="0" smtClean="0"/>
              <a:t>διαδικασία </a:t>
            </a:r>
            <a:br>
              <a:rPr lang="el-GR" sz="4400" dirty="0" smtClean="0"/>
            </a:br>
            <a:r>
              <a:rPr lang="el-GR" sz="3600" b="0" dirty="0" smtClean="0"/>
              <a:t>Β΄ μέρος (1 από 2)</a:t>
            </a:r>
            <a:endParaRPr lang="el-GR" sz="3600" b="0" dirty="0"/>
          </a:p>
        </p:txBody>
      </p:sp>
      <p:sp>
        <p:nvSpPr>
          <p:cNvPr id="35842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mtClean="0"/>
              <a:t>Τοποθετούμε ένα δοκίμιο με την τυπωμένη του πλευρά πάνω σε τρία φύλλα διηθητικού χαρτιού, που προηγουμένως έχουν εμβαπτιστεί σε διάλυμα NaOH. </a:t>
            </a:r>
          </a:p>
          <a:p>
            <a:r>
              <a:rPr lang="el-GR" altLang="el-GR" smtClean="0"/>
              <a:t>Στη συνέχεια τοποθετούνται πάνω σε ένα γυάλινο πλακίδιο και καλύπτονται με ένα δεύτερο γυάλινο πλακίδιο. </a:t>
            </a:r>
          </a:p>
          <a:p>
            <a:r>
              <a:rPr lang="el-GR" altLang="el-GR" smtClean="0"/>
              <a:t>Το σύστημα πιέζεται με βάρος 1 kg για 10 λεπτά.</a:t>
            </a:r>
          </a:p>
          <a:p>
            <a:r>
              <a:rPr lang="el-GR" altLang="el-GR" smtClean="0"/>
              <a:t>Κατόπι το δοκίμιο εκπλύνεται με απεσταγμένο νερό, μέχρις ότου το νερό των εκπλύσεων να δίνει ουδέτερη αντίδραση στη φαινολοφθαλεϊνη.</a:t>
            </a:r>
          </a:p>
        </p:txBody>
      </p:sp>
      <p:sp>
        <p:nvSpPr>
          <p:cNvPr id="35843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C99EA1B-6B4B-4551-8DE3-0B66A5094E66}" type="slidenum">
              <a:rPr lang="el-GR" altLang="el-GR">
                <a:solidFill>
                  <a:srgbClr val="000000"/>
                </a:solidFill>
              </a:rPr>
              <a:pPr/>
              <a:t>8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6e661c9efc02d862f7678c678795ef28bc6b352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Προσαρμοσμένο 5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5</TotalTime>
  <Words>1243</Words>
  <Application>Microsoft Office PowerPoint</Application>
  <PresentationFormat>Προβολή στην οθόνη (4:3)</PresentationFormat>
  <Paragraphs>141</Paragraphs>
  <Slides>20</Slides>
  <Notes>9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20</vt:i4>
      </vt:variant>
    </vt:vector>
  </HeadingPairs>
  <TitlesOfParts>
    <vt:vector size="23" baseType="lpstr">
      <vt:lpstr>OC_template_updated</vt:lpstr>
      <vt:lpstr>1_OC_template_updated</vt:lpstr>
      <vt:lpstr>2_OC_template_updated</vt:lpstr>
      <vt:lpstr>Μελάνια και επικαλυπτικά (Ε)</vt:lpstr>
      <vt:lpstr>Στόχος ενότητας </vt:lpstr>
      <vt:lpstr>Όργανα / Υλικά (Α’ μέρος) </vt:lpstr>
      <vt:lpstr>Πειραματική διαδικασία  Α΄ μέρος (1 από 2)</vt:lpstr>
      <vt:lpstr>Πειραματική διαδικασία   Α΄ μέρος (2 από 2)</vt:lpstr>
      <vt:lpstr>Πίνακας αποτελεσμάτων   Α΄ μέρος</vt:lpstr>
      <vt:lpstr>Σχόλια – συμπεράσματα  Α΄ μέρος</vt:lpstr>
      <vt:lpstr>Όργανα / Υλικά (Β΄ μέρος)</vt:lpstr>
      <vt:lpstr>Πειραματική διαδικασία  Β΄ μέρος (1 από 2)</vt:lpstr>
      <vt:lpstr>Πειραματική διαδικασία  Β΄ μέρος (2 από 2)</vt:lpstr>
      <vt:lpstr>Δείγματα Β΄ μέρος</vt:lpstr>
      <vt:lpstr>Σχόλια – συμπεράσματα Β΄ μέρος</vt:lpstr>
      <vt:lpstr>Βιβλιογραφία 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Μελάνια και επικαλυπτικά (Ε)</dc:title>
  <dc:creator>opencourses@teiath.gr</dc:creator>
  <cp:lastModifiedBy>fkaram2</cp:lastModifiedBy>
  <cp:revision>6</cp:revision>
  <dcterms:created xsi:type="dcterms:W3CDTF">2014-09-29T09:15:06Z</dcterms:created>
  <dcterms:modified xsi:type="dcterms:W3CDTF">2015-07-02T07:08:02Z</dcterms:modified>
</cp:coreProperties>
</file>