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27"/>
  </p:notesMasterIdLst>
  <p:handoutMasterIdLst>
    <p:handoutMasterId r:id="rId28"/>
  </p:handoutMasterIdLst>
  <p:sldIdLst>
    <p:sldId id="28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7" r:id="rId20"/>
    <p:sldId id="262" r:id="rId21"/>
    <p:sldId id="264" r:id="rId22"/>
    <p:sldId id="283" r:id="rId23"/>
    <p:sldId id="284" r:id="rId24"/>
    <p:sldId id="266" r:id="rId25"/>
    <p:sldId id="282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Sinks 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Display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22395" custLinFactNeighborY="2446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352F1E3-52F5-4B16-B106-06C4A27F7498}" type="presOf" srcId="{68985D1A-E2B2-44A1-B1D8-D202E705347A}" destId="{D91725D5-3B03-4100-8490-4C4A117E21F5}" srcOrd="1" destOrd="0" presId="urn:microsoft.com/office/officeart/2005/8/layout/lProcess2"/>
    <dgm:cxn modelId="{37A529EC-2AB5-4AEC-9533-261F879019F1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AC96D032-7659-47D2-893D-F53F6111ED94}" type="presOf" srcId="{6E349F44-CFD4-4712-A53D-9FB9926DEAF0}" destId="{8CD5FC7F-AD49-464B-8667-E34D08D824E5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7391A201-24E4-47F3-B92B-64DBE541C211}" type="presOf" srcId="{68985D1A-E2B2-44A1-B1D8-D202E705347A}" destId="{1D18920D-5174-4CBC-AD13-DC780A072B07}" srcOrd="0" destOrd="0" presId="urn:microsoft.com/office/officeart/2005/8/layout/lProcess2"/>
    <dgm:cxn modelId="{70BC6D7B-9520-41F3-A7E5-6669B8BB7624}" type="presParOf" srcId="{79AD83EC-E84A-411F-A0D9-05C04F752A78}" destId="{A91B1B50-71DB-4535-ADB7-F7FA06E8C5FC}" srcOrd="0" destOrd="0" presId="urn:microsoft.com/office/officeart/2005/8/layout/lProcess2"/>
    <dgm:cxn modelId="{B4A12A4A-84AE-43BF-95F5-B06113F240E5}" type="presParOf" srcId="{A91B1B50-71DB-4535-ADB7-F7FA06E8C5FC}" destId="{1D18920D-5174-4CBC-AD13-DC780A072B07}" srcOrd="0" destOrd="0" presId="urn:microsoft.com/office/officeart/2005/8/layout/lProcess2"/>
    <dgm:cxn modelId="{0B85ACBF-78D8-4C27-A4F0-655173645064}" type="presParOf" srcId="{A91B1B50-71DB-4535-ADB7-F7FA06E8C5FC}" destId="{D91725D5-3B03-4100-8490-4C4A117E21F5}" srcOrd="1" destOrd="0" presId="urn:microsoft.com/office/officeart/2005/8/layout/lProcess2"/>
    <dgm:cxn modelId="{2DDE2EF2-332E-48BA-AC5B-88BFC8E43CA8}" type="presParOf" srcId="{A91B1B50-71DB-4535-ADB7-F7FA06E8C5FC}" destId="{0832082B-D092-4F05-9482-7C1ED8BBC648}" srcOrd="2" destOrd="0" presId="urn:microsoft.com/office/officeart/2005/8/layout/lProcess2"/>
    <dgm:cxn modelId="{5009813A-91C5-4C48-A4F7-EAA19302C40E}" type="presParOf" srcId="{0832082B-D092-4F05-9482-7C1ED8BBC648}" destId="{F17B0B5B-58CB-45C3-90C7-2CB679E06C81}" srcOrd="0" destOrd="0" presId="urn:microsoft.com/office/officeart/2005/8/layout/lProcess2"/>
    <dgm:cxn modelId="{D5610D6B-074A-4EE6-AF6E-5DF1C29C8B7A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/>
      <dgm:spPr/>
      <dgm:t>
        <a:bodyPr/>
        <a:lstStyle/>
        <a:p>
          <a:r>
            <a:rPr lang="en-US" dirty="0" smtClean="0"/>
            <a:t>Math Operation </a:t>
          </a:r>
          <a:endParaRPr lang="el-GR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 custT="1"/>
      <dgm:spPr/>
      <dgm:t>
        <a:bodyPr/>
        <a:lstStyle/>
        <a:p>
          <a:r>
            <a:rPr lang="en-US" sz="2000" dirty="0" smtClean="0"/>
            <a:t>Complex to Real-Imag</a:t>
          </a:r>
        </a:p>
        <a:p>
          <a:r>
            <a:rPr lang="en-US" sz="2000" dirty="0" smtClean="0"/>
            <a:t>To Magnitude-</a:t>
          </a:r>
          <a:r>
            <a:rPr lang="en-US" sz="2000" dirty="0" err="1" smtClean="0"/>
            <a:t>Angla</a:t>
          </a:r>
          <a:endParaRPr lang="el-GR" sz="2000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6667" custLinFactNeighborY="2727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X="107579" custScaleY="775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8F350FA1-D4FC-4ED8-88B2-BAD22BC29919}" type="presOf" srcId="{68985D1A-E2B2-44A1-B1D8-D202E705347A}" destId="{1D18920D-5174-4CBC-AD13-DC780A072B07}" srcOrd="0" destOrd="0" presId="urn:microsoft.com/office/officeart/2005/8/layout/lProcess2"/>
    <dgm:cxn modelId="{1370D18D-6DEF-453C-8145-50A6A8DC4C0E}" type="presOf" srcId="{6E349F44-CFD4-4712-A53D-9FB9926DEAF0}" destId="{8CD5FC7F-AD49-464B-8667-E34D08D824E5}" srcOrd="0" destOrd="0" presId="urn:microsoft.com/office/officeart/2005/8/layout/lProcess2"/>
    <dgm:cxn modelId="{9D0006D7-5656-4380-A317-D3AA7E1F8F04}" type="presOf" srcId="{68985D1A-E2B2-44A1-B1D8-D202E705347A}" destId="{D91725D5-3B03-4100-8490-4C4A117E21F5}" srcOrd="1" destOrd="0" presId="urn:microsoft.com/office/officeart/2005/8/layout/lProcess2"/>
    <dgm:cxn modelId="{B22BDF7F-ADFC-486E-A349-ACBA642175E0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E9D9B609-D7DA-4310-AA17-C7244C9D8F63}" type="presParOf" srcId="{79AD83EC-E84A-411F-A0D9-05C04F752A78}" destId="{A91B1B50-71DB-4535-ADB7-F7FA06E8C5FC}" srcOrd="0" destOrd="0" presId="urn:microsoft.com/office/officeart/2005/8/layout/lProcess2"/>
    <dgm:cxn modelId="{678BA8C3-45F0-4A2E-AE5F-F8B82B86503E}" type="presParOf" srcId="{A91B1B50-71DB-4535-ADB7-F7FA06E8C5FC}" destId="{1D18920D-5174-4CBC-AD13-DC780A072B07}" srcOrd="0" destOrd="0" presId="urn:microsoft.com/office/officeart/2005/8/layout/lProcess2"/>
    <dgm:cxn modelId="{D8084B2F-16E2-4B08-87B5-CD168BF6B3C9}" type="presParOf" srcId="{A91B1B50-71DB-4535-ADB7-F7FA06E8C5FC}" destId="{D91725D5-3B03-4100-8490-4C4A117E21F5}" srcOrd="1" destOrd="0" presId="urn:microsoft.com/office/officeart/2005/8/layout/lProcess2"/>
    <dgm:cxn modelId="{AC381B0E-99EA-456A-84CB-01739389875E}" type="presParOf" srcId="{A91B1B50-71DB-4535-ADB7-F7FA06E8C5FC}" destId="{0832082B-D092-4F05-9482-7C1ED8BBC648}" srcOrd="2" destOrd="0" presId="urn:microsoft.com/office/officeart/2005/8/layout/lProcess2"/>
    <dgm:cxn modelId="{A5EC9F72-BF7A-4ED0-B003-48757B6B2E37}" type="presParOf" srcId="{0832082B-D092-4F05-9482-7C1ED8BBC648}" destId="{F17B0B5B-58CB-45C3-90C7-2CB679E06C81}" srcOrd="0" destOrd="0" presId="urn:microsoft.com/office/officeart/2005/8/layout/lProcess2"/>
    <dgm:cxn modelId="{E22ACDB0-5B87-4ADE-9274-7109BF504235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/>
      <dgm:spPr/>
      <dgm:t>
        <a:bodyPr/>
        <a:lstStyle/>
        <a:p>
          <a:r>
            <a:rPr lang="en-US" dirty="0" smtClean="0"/>
            <a:t>Sources </a:t>
          </a:r>
          <a:endParaRPr lang="el-GR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Constant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6667" custLinFactNeighborY="2727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74635A1-10ED-4C6B-8753-36A01F29E51B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D1B75CE0-637A-4423-AB77-CDEE4701D0FD}" type="presOf" srcId="{68985D1A-E2B2-44A1-B1D8-D202E705347A}" destId="{1D18920D-5174-4CBC-AD13-DC780A072B07}" srcOrd="0" destOrd="0" presId="urn:microsoft.com/office/officeart/2005/8/layout/lProcess2"/>
    <dgm:cxn modelId="{5FC9ED87-1D32-4FE7-AC17-7D2DA7D080C6}" type="presOf" srcId="{68985D1A-E2B2-44A1-B1D8-D202E705347A}" destId="{D91725D5-3B03-4100-8490-4C4A117E21F5}" srcOrd="1" destOrd="0" presId="urn:microsoft.com/office/officeart/2005/8/layout/lProcess2"/>
    <dgm:cxn modelId="{71838BF4-6000-457B-B91B-CC493DAE5771}" type="presOf" srcId="{D791897E-AC5B-4156-AC30-17285F23C5B9}" destId="{79AD83EC-E84A-411F-A0D9-05C04F752A78}" srcOrd="0" destOrd="0" presId="urn:microsoft.com/office/officeart/2005/8/layout/lProcess2"/>
    <dgm:cxn modelId="{4AC4DB4F-FE34-4CDD-A20F-AF11002D31FC}" type="presParOf" srcId="{79AD83EC-E84A-411F-A0D9-05C04F752A78}" destId="{A91B1B50-71DB-4535-ADB7-F7FA06E8C5FC}" srcOrd="0" destOrd="0" presId="urn:microsoft.com/office/officeart/2005/8/layout/lProcess2"/>
    <dgm:cxn modelId="{7897E815-AB7E-4E8D-BD72-E8CABCC85B3C}" type="presParOf" srcId="{A91B1B50-71DB-4535-ADB7-F7FA06E8C5FC}" destId="{1D18920D-5174-4CBC-AD13-DC780A072B07}" srcOrd="0" destOrd="0" presId="urn:microsoft.com/office/officeart/2005/8/layout/lProcess2"/>
    <dgm:cxn modelId="{FAE79F08-41F7-439E-99B5-01354BE1CF60}" type="presParOf" srcId="{A91B1B50-71DB-4535-ADB7-F7FA06E8C5FC}" destId="{D91725D5-3B03-4100-8490-4C4A117E21F5}" srcOrd="1" destOrd="0" presId="urn:microsoft.com/office/officeart/2005/8/layout/lProcess2"/>
    <dgm:cxn modelId="{790019F2-0F64-4B18-B607-4D4F50B3059B}" type="presParOf" srcId="{A91B1B50-71DB-4535-ADB7-F7FA06E8C5FC}" destId="{0832082B-D092-4F05-9482-7C1ED8BBC648}" srcOrd="2" destOrd="0" presId="urn:microsoft.com/office/officeart/2005/8/layout/lProcess2"/>
    <dgm:cxn modelId="{5D351FE9-D1D1-43B3-956D-33E03102070E}" type="presParOf" srcId="{0832082B-D092-4F05-9482-7C1ED8BBC648}" destId="{F17B0B5B-58CB-45C3-90C7-2CB679E06C81}" srcOrd="0" destOrd="0" presId="urn:microsoft.com/office/officeart/2005/8/layout/lProcess2"/>
    <dgm:cxn modelId="{2640907A-4175-41C7-A708-D0FB110C985A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Commonly Used Blocks Library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Scope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11300" custLinFactNeighborY="0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 custLinFactNeighborX="-2467" custLinFactNeighborY="81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4189AA8-D077-4C6F-813A-29205E5C5A85}" type="presOf" srcId="{68985D1A-E2B2-44A1-B1D8-D202E705347A}" destId="{1D18920D-5174-4CBC-AD13-DC780A072B07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7C3D8352-D931-44B1-B827-ACEFB9901AF9}" type="presOf" srcId="{68985D1A-E2B2-44A1-B1D8-D202E705347A}" destId="{D91725D5-3B03-4100-8490-4C4A117E21F5}" srcOrd="1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8165EF58-6957-4E36-B8C4-470117EFABE0}" type="presOf" srcId="{6E349F44-CFD4-4712-A53D-9FB9926DEAF0}" destId="{8CD5FC7F-AD49-464B-8667-E34D08D824E5}" srcOrd="0" destOrd="0" presId="urn:microsoft.com/office/officeart/2005/8/layout/lProcess2"/>
    <dgm:cxn modelId="{4C398972-C387-4A8F-8B23-532E7A97E2B4}" type="presOf" srcId="{D791897E-AC5B-4156-AC30-17285F23C5B9}" destId="{79AD83EC-E84A-411F-A0D9-05C04F752A78}" srcOrd="0" destOrd="0" presId="urn:microsoft.com/office/officeart/2005/8/layout/lProcess2"/>
    <dgm:cxn modelId="{0027065D-7C35-4DB0-941C-01748854F38B}" type="presParOf" srcId="{79AD83EC-E84A-411F-A0D9-05C04F752A78}" destId="{A91B1B50-71DB-4535-ADB7-F7FA06E8C5FC}" srcOrd="0" destOrd="0" presId="urn:microsoft.com/office/officeart/2005/8/layout/lProcess2"/>
    <dgm:cxn modelId="{699132F1-17E9-4A03-8C1F-5E95E7057803}" type="presParOf" srcId="{A91B1B50-71DB-4535-ADB7-F7FA06E8C5FC}" destId="{1D18920D-5174-4CBC-AD13-DC780A072B07}" srcOrd="0" destOrd="0" presId="urn:microsoft.com/office/officeart/2005/8/layout/lProcess2"/>
    <dgm:cxn modelId="{79C7D3AE-9341-4419-BD58-E34DE106EB92}" type="presParOf" srcId="{A91B1B50-71DB-4535-ADB7-F7FA06E8C5FC}" destId="{D91725D5-3B03-4100-8490-4C4A117E21F5}" srcOrd="1" destOrd="0" presId="urn:microsoft.com/office/officeart/2005/8/layout/lProcess2"/>
    <dgm:cxn modelId="{B4A56C14-BC73-4EB1-A9FC-135E618AC8F5}" type="presParOf" srcId="{A91B1B50-71DB-4535-ADB7-F7FA06E8C5FC}" destId="{0832082B-D092-4F05-9482-7C1ED8BBC648}" srcOrd="2" destOrd="0" presId="urn:microsoft.com/office/officeart/2005/8/layout/lProcess2"/>
    <dgm:cxn modelId="{05B9CC1E-BDE8-4DF0-8ADE-9E760D8737DA}" type="presParOf" srcId="{0832082B-D092-4F05-9482-7C1ED8BBC648}" destId="{F17B0B5B-58CB-45C3-90C7-2CB679E06C81}" srcOrd="0" destOrd="0" presId="urn:microsoft.com/office/officeart/2005/8/layout/lProcess2"/>
    <dgm:cxn modelId="{0EDE3CDA-39D7-4336-8B7D-BE3F63809596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SimPowerSystems / Measurements 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Impedance Measurement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-5482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4695A9-E3AB-400D-ABEA-AC05F9F0A2DE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63B037EB-863A-422F-A919-9C72F018280B}" type="presOf" srcId="{68985D1A-E2B2-44A1-B1D8-D202E705347A}" destId="{1D18920D-5174-4CBC-AD13-DC780A072B07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3F873FFC-9D06-4100-A5B6-EF0F79E8758D}" type="presOf" srcId="{6E349F44-CFD4-4712-A53D-9FB9926DEAF0}" destId="{8CD5FC7F-AD49-464B-8667-E34D08D824E5}" srcOrd="0" destOrd="0" presId="urn:microsoft.com/office/officeart/2005/8/layout/lProcess2"/>
    <dgm:cxn modelId="{2A178BA7-0502-43B3-8E76-A43A55B7D601}" type="presOf" srcId="{68985D1A-E2B2-44A1-B1D8-D202E705347A}" destId="{D91725D5-3B03-4100-8490-4C4A117E21F5}" srcOrd="1" destOrd="0" presId="urn:microsoft.com/office/officeart/2005/8/layout/lProcess2"/>
    <dgm:cxn modelId="{5143D397-8BE3-4679-BD13-198693280EB8}" type="presParOf" srcId="{79AD83EC-E84A-411F-A0D9-05C04F752A78}" destId="{A91B1B50-71DB-4535-ADB7-F7FA06E8C5FC}" srcOrd="0" destOrd="0" presId="urn:microsoft.com/office/officeart/2005/8/layout/lProcess2"/>
    <dgm:cxn modelId="{52D55AAC-B3C0-4E14-9685-9CF5209EF680}" type="presParOf" srcId="{A91B1B50-71DB-4535-ADB7-F7FA06E8C5FC}" destId="{1D18920D-5174-4CBC-AD13-DC780A072B07}" srcOrd="0" destOrd="0" presId="urn:microsoft.com/office/officeart/2005/8/layout/lProcess2"/>
    <dgm:cxn modelId="{93368510-104E-44C2-B319-3B9361F3A39B}" type="presParOf" srcId="{A91B1B50-71DB-4535-ADB7-F7FA06E8C5FC}" destId="{D91725D5-3B03-4100-8490-4C4A117E21F5}" srcOrd="1" destOrd="0" presId="urn:microsoft.com/office/officeart/2005/8/layout/lProcess2"/>
    <dgm:cxn modelId="{1FA01553-DED9-47E3-85BC-51E4FB0EE3F8}" type="presParOf" srcId="{A91B1B50-71DB-4535-ADB7-F7FA06E8C5FC}" destId="{0832082B-D092-4F05-9482-7C1ED8BBC648}" srcOrd="2" destOrd="0" presId="urn:microsoft.com/office/officeart/2005/8/layout/lProcess2"/>
    <dgm:cxn modelId="{44DD4B14-AE99-4D70-9439-0E6BBAD218AA}" type="presParOf" srcId="{0832082B-D092-4F05-9482-7C1ED8BBC648}" destId="{F17B0B5B-58CB-45C3-90C7-2CB679E06C81}" srcOrd="0" destOrd="0" presId="urn:microsoft.com/office/officeart/2005/8/layout/lProcess2"/>
    <dgm:cxn modelId="{2B057A54-A77B-43E4-ACC9-9BEAB2F6948B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SimPowerSystems 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powergui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6667" custLinFactNeighborY="2727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8E8FAD73-F8AB-4B45-A76E-1C5D00F5B512}" type="presOf" srcId="{68985D1A-E2B2-44A1-B1D8-D202E705347A}" destId="{1D18920D-5174-4CBC-AD13-DC780A072B07}" srcOrd="0" destOrd="0" presId="urn:microsoft.com/office/officeart/2005/8/layout/lProcess2"/>
    <dgm:cxn modelId="{C17CBC6E-9830-4FFE-AFFC-D2C913CD03FB}" type="presOf" srcId="{6E349F44-CFD4-4712-A53D-9FB9926DEAF0}" destId="{8CD5FC7F-AD49-464B-8667-E34D08D824E5}" srcOrd="0" destOrd="0" presId="urn:microsoft.com/office/officeart/2005/8/layout/lProcess2"/>
    <dgm:cxn modelId="{58A0A376-4FD3-4281-8861-B5ABCE24C8A7}" type="presOf" srcId="{68985D1A-E2B2-44A1-B1D8-D202E705347A}" destId="{D91725D5-3B03-4100-8490-4C4A117E21F5}" srcOrd="1" destOrd="0" presId="urn:microsoft.com/office/officeart/2005/8/layout/lProcess2"/>
    <dgm:cxn modelId="{69994BD2-ED0D-4C9E-BF3F-8BA35E83D005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69A7DC67-9D26-498C-BE27-518DC9432D1E}" type="presParOf" srcId="{79AD83EC-E84A-411F-A0D9-05C04F752A78}" destId="{A91B1B50-71DB-4535-ADB7-F7FA06E8C5FC}" srcOrd="0" destOrd="0" presId="urn:microsoft.com/office/officeart/2005/8/layout/lProcess2"/>
    <dgm:cxn modelId="{D8E72F50-BCB7-49BC-96E9-6ADFE76019D9}" type="presParOf" srcId="{A91B1B50-71DB-4535-ADB7-F7FA06E8C5FC}" destId="{1D18920D-5174-4CBC-AD13-DC780A072B07}" srcOrd="0" destOrd="0" presId="urn:microsoft.com/office/officeart/2005/8/layout/lProcess2"/>
    <dgm:cxn modelId="{6BD4F0B5-D213-4577-B993-0FAA714CBAED}" type="presParOf" srcId="{A91B1B50-71DB-4535-ADB7-F7FA06E8C5FC}" destId="{D91725D5-3B03-4100-8490-4C4A117E21F5}" srcOrd="1" destOrd="0" presId="urn:microsoft.com/office/officeart/2005/8/layout/lProcess2"/>
    <dgm:cxn modelId="{D9C4B515-A02F-4D52-8070-58438C4CCA22}" type="presParOf" srcId="{A91B1B50-71DB-4535-ADB7-F7FA06E8C5FC}" destId="{0832082B-D092-4F05-9482-7C1ED8BBC648}" srcOrd="2" destOrd="0" presId="urn:microsoft.com/office/officeart/2005/8/layout/lProcess2"/>
    <dgm:cxn modelId="{DAE96BFC-E94F-4C7C-BB8E-B85DCEA96583}" type="presParOf" srcId="{0832082B-D092-4F05-9482-7C1ED8BBC648}" destId="{F17B0B5B-58CB-45C3-90C7-2CB679E06C81}" srcOrd="0" destOrd="0" presId="urn:microsoft.com/office/officeart/2005/8/layout/lProcess2"/>
    <dgm:cxn modelId="{F88078CE-6DB3-4172-A26C-1B8D765AD4C5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SimPowerSystems / Elements 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Ground</a:t>
          </a:r>
          <a:endParaRPr lang="el-GR" dirty="0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X="-44444" custLinFactNeighborX="-100000" custLinFactNeighborY="44444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729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FF69EB-AEC1-400B-96A1-CE4B27951412}" type="presOf" srcId="{D791897E-AC5B-4156-AC30-17285F23C5B9}" destId="{79AD83EC-E84A-411F-A0D9-05C04F752A78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B17A0BB0-9A57-47AE-81B4-F3929F966AFD}" type="presOf" srcId="{68985D1A-E2B2-44A1-B1D8-D202E705347A}" destId="{1D18920D-5174-4CBC-AD13-DC780A072B07}" srcOrd="0" destOrd="0" presId="urn:microsoft.com/office/officeart/2005/8/layout/lProcess2"/>
    <dgm:cxn modelId="{379299B8-9612-4EF3-963A-ADCD417A2749}" type="presOf" srcId="{68985D1A-E2B2-44A1-B1D8-D202E705347A}" destId="{D91725D5-3B03-4100-8490-4C4A117E21F5}" srcOrd="1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F4CD4796-EB93-49C3-98AE-B3B342812764}" type="presOf" srcId="{6E349F44-CFD4-4712-A53D-9FB9926DEAF0}" destId="{8CD5FC7F-AD49-464B-8667-E34D08D824E5}" srcOrd="0" destOrd="0" presId="urn:microsoft.com/office/officeart/2005/8/layout/lProcess2"/>
    <dgm:cxn modelId="{DFBD0F35-8B14-4515-8008-ACA6C456DAF9}" type="presParOf" srcId="{79AD83EC-E84A-411F-A0D9-05C04F752A78}" destId="{A91B1B50-71DB-4535-ADB7-F7FA06E8C5FC}" srcOrd="0" destOrd="0" presId="urn:microsoft.com/office/officeart/2005/8/layout/lProcess2"/>
    <dgm:cxn modelId="{9A5CA1FF-AABB-4494-B355-F1DF2102E565}" type="presParOf" srcId="{A91B1B50-71DB-4535-ADB7-F7FA06E8C5FC}" destId="{1D18920D-5174-4CBC-AD13-DC780A072B07}" srcOrd="0" destOrd="0" presId="urn:microsoft.com/office/officeart/2005/8/layout/lProcess2"/>
    <dgm:cxn modelId="{5D89B501-41A6-4320-BC84-D1EF83A5D7B4}" type="presParOf" srcId="{A91B1B50-71DB-4535-ADB7-F7FA06E8C5FC}" destId="{D91725D5-3B03-4100-8490-4C4A117E21F5}" srcOrd="1" destOrd="0" presId="urn:microsoft.com/office/officeart/2005/8/layout/lProcess2"/>
    <dgm:cxn modelId="{CFA51B81-7E5C-4405-9358-7824B8766049}" type="presParOf" srcId="{A91B1B50-71DB-4535-ADB7-F7FA06E8C5FC}" destId="{0832082B-D092-4F05-9482-7C1ED8BBC648}" srcOrd="2" destOrd="0" presId="urn:microsoft.com/office/officeart/2005/8/layout/lProcess2"/>
    <dgm:cxn modelId="{7AFC9487-1C1E-4223-99C8-F1D1681D6F9E}" type="presParOf" srcId="{0832082B-D092-4F05-9482-7C1ED8BBC648}" destId="{F17B0B5B-58CB-45C3-90C7-2CB679E06C81}" srcOrd="0" destOrd="0" presId="urn:microsoft.com/office/officeart/2005/8/layout/lProcess2"/>
    <dgm:cxn modelId="{9F19090F-58D8-40B7-9978-F042F7D55B2B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SimPowerSystems/ Electrical Sources 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AC Voltage Source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6667" custLinFactNeighborY="2727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A1247B-31CC-450B-9C27-224776410213}" type="presOf" srcId="{6E349F44-CFD4-4712-A53D-9FB9926DEAF0}" destId="{8CD5FC7F-AD49-464B-8667-E34D08D824E5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FD744E26-7232-4F82-9ADA-A554EE6E59E6}" type="presOf" srcId="{68985D1A-E2B2-44A1-B1D8-D202E705347A}" destId="{D91725D5-3B03-4100-8490-4C4A117E21F5}" srcOrd="1" destOrd="0" presId="urn:microsoft.com/office/officeart/2005/8/layout/lProcess2"/>
    <dgm:cxn modelId="{E77B8F6B-1B01-4939-BF71-A68356B157E8}" type="presOf" srcId="{D791897E-AC5B-4156-AC30-17285F23C5B9}" destId="{79AD83EC-E84A-411F-A0D9-05C04F752A78}" srcOrd="0" destOrd="0" presId="urn:microsoft.com/office/officeart/2005/8/layout/lProcess2"/>
    <dgm:cxn modelId="{8B4FAE31-FFF3-4CE0-B320-69497BCC1E49}" type="presOf" srcId="{68985D1A-E2B2-44A1-B1D8-D202E705347A}" destId="{1D18920D-5174-4CBC-AD13-DC780A072B07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88144AC7-4E31-4425-B0EA-6D1A9574D426}" type="presParOf" srcId="{79AD83EC-E84A-411F-A0D9-05C04F752A78}" destId="{A91B1B50-71DB-4535-ADB7-F7FA06E8C5FC}" srcOrd="0" destOrd="0" presId="urn:microsoft.com/office/officeart/2005/8/layout/lProcess2"/>
    <dgm:cxn modelId="{150FAD4C-7AB8-4B06-A9AC-D2A7CB085088}" type="presParOf" srcId="{A91B1B50-71DB-4535-ADB7-F7FA06E8C5FC}" destId="{1D18920D-5174-4CBC-AD13-DC780A072B07}" srcOrd="0" destOrd="0" presId="urn:microsoft.com/office/officeart/2005/8/layout/lProcess2"/>
    <dgm:cxn modelId="{1A9700D2-8699-48F1-BE65-A9C1C9BD5D4A}" type="presParOf" srcId="{A91B1B50-71DB-4535-ADB7-F7FA06E8C5FC}" destId="{D91725D5-3B03-4100-8490-4C4A117E21F5}" srcOrd="1" destOrd="0" presId="urn:microsoft.com/office/officeart/2005/8/layout/lProcess2"/>
    <dgm:cxn modelId="{D8268E74-0328-4395-ACC6-9619E9DF9622}" type="presParOf" srcId="{A91B1B50-71DB-4535-ADB7-F7FA06E8C5FC}" destId="{0832082B-D092-4F05-9482-7C1ED8BBC648}" srcOrd="2" destOrd="0" presId="urn:microsoft.com/office/officeart/2005/8/layout/lProcess2"/>
    <dgm:cxn modelId="{DC4AA501-0ED9-4CB6-A790-E6E282BC88ED}" type="presParOf" srcId="{0832082B-D092-4F05-9482-7C1ED8BBC648}" destId="{F17B0B5B-58CB-45C3-90C7-2CB679E06C81}" srcOrd="0" destOrd="0" presId="urn:microsoft.com/office/officeart/2005/8/layout/lProcess2"/>
    <dgm:cxn modelId="{97FFBFC1-C7D1-45BA-B8A5-A4F828E6CCD7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500" dirty="0" smtClean="0"/>
            <a:t>SimPowerSystems / Elements </a:t>
          </a:r>
          <a:endParaRPr lang="el-GR" sz="15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Series RLC Branch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6667" custLinFactNeighborY="27273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3453CB73-1298-4E72-88D2-8B6DDB5ED456}" type="presOf" srcId="{68985D1A-E2B2-44A1-B1D8-D202E705347A}" destId="{1D18920D-5174-4CBC-AD13-DC780A072B07}" srcOrd="0" destOrd="0" presId="urn:microsoft.com/office/officeart/2005/8/layout/lProcess2"/>
    <dgm:cxn modelId="{2533511B-ABF5-42AE-A4C4-586ED3E24ECF}" type="presOf" srcId="{D791897E-AC5B-4156-AC30-17285F23C5B9}" destId="{79AD83EC-E84A-411F-A0D9-05C04F752A78}" srcOrd="0" destOrd="0" presId="urn:microsoft.com/office/officeart/2005/8/layout/lProcess2"/>
    <dgm:cxn modelId="{D37EAE10-0480-4906-8D17-D299ABC39338}" type="presOf" srcId="{68985D1A-E2B2-44A1-B1D8-D202E705347A}" destId="{D91725D5-3B03-4100-8490-4C4A117E21F5}" srcOrd="1" destOrd="0" presId="urn:microsoft.com/office/officeart/2005/8/layout/lProcess2"/>
    <dgm:cxn modelId="{8CE60657-C02F-4C48-AF52-DBD61B14B6AB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75BBA1CA-0EE3-4478-BCD2-543908133783}" type="presParOf" srcId="{79AD83EC-E84A-411F-A0D9-05C04F752A78}" destId="{A91B1B50-71DB-4535-ADB7-F7FA06E8C5FC}" srcOrd="0" destOrd="0" presId="urn:microsoft.com/office/officeart/2005/8/layout/lProcess2"/>
    <dgm:cxn modelId="{497FDE85-8AC7-4D0C-B568-A5FCAEF50754}" type="presParOf" srcId="{A91B1B50-71DB-4535-ADB7-F7FA06E8C5FC}" destId="{1D18920D-5174-4CBC-AD13-DC780A072B07}" srcOrd="0" destOrd="0" presId="urn:microsoft.com/office/officeart/2005/8/layout/lProcess2"/>
    <dgm:cxn modelId="{80E90E37-E29D-4005-9998-2B46B8B9B465}" type="presParOf" srcId="{A91B1B50-71DB-4535-ADB7-F7FA06E8C5FC}" destId="{D91725D5-3B03-4100-8490-4C4A117E21F5}" srcOrd="1" destOrd="0" presId="urn:microsoft.com/office/officeart/2005/8/layout/lProcess2"/>
    <dgm:cxn modelId="{244DE704-30B3-4B72-96DA-BCB1CAD20673}" type="presParOf" srcId="{A91B1B50-71DB-4535-ADB7-F7FA06E8C5FC}" destId="{0832082B-D092-4F05-9482-7C1ED8BBC648}" srcOrd="2" destOrd="0" presId="urn:microsoft.com/office/officeart/2005/8/layout/lProcess2"/>
    <dgm:cxn modelId="{DE32DD7D-36F3-4ADB-A443-F28ABE3B97AE}" type="presParOf" srcId="{0832082B-D092-4F05-9482-7C1ED8BBC648}" destId="{F17B0B5B-58CB-45C3-90C7-2CB679E06C81}" srcOrd="0" destOrd="0" presId="urn:microsoft.com/office/officeart/2005/8/layout/lProcess2"/>
    <dgm:cxn modelId="{5664E6F8-7F3F-41CD-BBF4-8FD442C8876C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141883" cy="13900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Sinks </a:t>
          </a:r>
          <a:endParaRPr lang="el-GR" sz="2000" kern="1200" dirty="0"/>
        </a:p>
      </dsp:txBody>
      <dsp:txXfrm>
        <a:off x="0" y="0"/>
        <a:ext cx="1141883" cy="417015"/>
      </dsp:txXfrm>
    </dsp:sp>
    <dsp:sp modelId="{8CD5FC7F-AD49-464B-8667-E34D08D824E5}">
      <dsp:nvSpPr>
        <dsp:cNvPr id="0" name=""/>
        <dsp:cNvSpPr/>
      </dsp:nvSpPr>
      <dsp:spPr>
        <a:xfrm>
          <a:off x="114746" y="623124"/>
          <a:ext cx="913507" cy="49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Display</a:t>
          </a:r>
          <a:endParaRPr lang="el-GR" sz="2000" kern="1200" dirty="0"/>
        </a:p>
      </dsp:txBody>
      <dsp:txXfrm>
        <a:off x="129136" y="637514"/>
        <a:ext cx="884727" cy="462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3429000" cy="1694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Math Operation </a:t>
          </a:r>
          <a:endParaRPr lang="el-GR" sz="2300" kern="1200" dirty="0"/>
        </a:p>
      </dsp:txBody>
      <dsp:txXfrm>
        <a:off x="0" y="0"/>
        <a:ext cx="3429000" cy="508455"/>
      </dsp:txXfrm>
    </dsp:sp>
    <dsp:sp modelId="{8CD5FC7F-AD49-464B-8667-E34D08D824E5}">
      <dsp:nvSpPr>
        <dsp:cNvPr id="0" name=""/>
        <dsp:cNvSpPr/>
      </dsp:nvSpPr>
      <dsp:spPr>
        <a:xfrm>
          <a:off x="238946" y="632049"/>
          <a:ext cx="2951107" cy="85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Complex to Real-Imag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Magnitude-</a:t>
          </a:r>
          <a:r>
            <a:rPr lang="en-US" sz="2000" kern="1200" dirty="0" err="1" smtClean="0"/>
            <a:t>Angla</a:t>
          </a:r>
          <a:endParaRPr lang="el-GR" sz="2000" kern="1200" dirty="0"/>
        </a:p>
      </dsp:txBody>
      <dsp:txXfrm>
        <a:off x="263972" y="657075"/>
        <a:ext cx="2901055" cy="804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143000" cy="167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Sources </a:t>
          </a:r>
          <a:endParaRPr lang="el-GR" sz="2300" kern="1200" dirty="0"/>
        </a:p>
      </dsp:txBody>
      <dsp:txXfrm>
        <a:off x="0" y="0"/>
        <a:ext cx="1143000" cy="502920"/>
      </dsp:txXfrm>
    </dsp:sp>
    <dsp:sp modelId="{8CD5FC7F-AD49-464B-8667-E34D08D824E5}">
      <dsp:nvSpPr>
        <dsp:cNvPr id="0" name=""/>
        <dsp:cNvSpPr/>
      </dsp:nvSpPr>
      <dsp:spPr>
        <a:xfrm>
          <a:off x="114299" y="751487"/>
          <a:ext cx="914400" cy="59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Constant</a:t>
          </a:r>
          <a:endParaRPr lang="el-GR" sz="1700" kern="1200" dirty="0"/>
        </a:p>
      </dsp:txBody>
      <dsp:txXfrm>
        <a:off x="131653" y="768841"/>
        <a:ext cx="879692" cy="557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490401" cy="1588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Commonly Used Blocks Library</a:t>
          </a:r>
          <a:endParaRPr lang="el-GR" sz="1500" kern="1200" dirty="0"/>
        </a:p>
      </dsp:txBody>
      <dsp:txXfrm>
        <a:off x="0" y="0"/>
        <a:ext cx="1490401" cy="476497"/>
      </dsp:txXfrm>
    </dsp:sp>
    <dsp:sp modelId="{8CD5FC7F-AD49-464B-8667-E34D08D824E5}">
      <dsp:nvSpPr>
        <dsp:cNvPr id="0" name=""/>
        <dsp:cNvSpPr/>
      </dsp:nvSpPr>
      <dsp:spPr>
        <a:xfrm>
          <a:off x="120354" y="796240"/>
          <a:ext cx="1192320" cy="56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Scope Block</a:t>
          </a:r>
          <a:endParaRPr lang="el-GR" sz="1700" kern="1200" dirty="0"/>
        </a:p>
      </dsp:txBody>
      <dsp:txXfrm>
        <a:off x="136797" y="812683"/>
        <a:ext cx="1159434" cy="528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785" y="0"/>
          <a:ext cx="1607805" cy="13681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SimPowerSystems / Measurements </a:t>
          </a:r>
          <a:endParaRPr lang="el-GR" sz="1500" kern="1200" dirty="0"/>
        </a:p>
      </dsp:txBody>
      <dsp:txXfrm>
        <a:off x="785" y="0"/>
        <a:ext cx="1607805" cy="410445"/>
      </dsp:txXfrm>
    </dsp:sp>
    <dsp:sp modelId="{8CD5FC7F-AD49-464B-8667-E34D08D824E5}">
      <dsp:nvSpPr>
        <dsp:cNvPr id="0" name=""/>
        <dsp:cNvSpPr/>
      </dsp:nvSpPr>
      <dsp:spPr>
        <a:xfrm>
          <a:off x="161566" y="613307"/>
          <a:ext cx="1286244" cy="483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Impedance Measurement</a:t>
          </a:r>
          <a:endParaRPr lang="el-GR" sz="1400" kern="1200" dirty="0"/>
        </a:p>
      </dsp:txBody>
      <dsp:txXfrm>
        <a:off x="175729" y="627470"/>
        <a:ext cx="1257918" cy="455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629544" cy="12376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SimPowerSystems </a:t>
          </a:r>
          <a:endParaRPr lang="el-GR" sz="1500" kern="1200" dirty="0"/>
        </a:p>
      </dsp:txBody>
      <dsp:txXfrm>
        <a:off x="0" y="0"/>
        <a:ext cx="1629544" cy="371295"/>
      </dsp:txXfrm>
    </dsp:sp>
    <dsp:sp modelId="{8CD5FC7F-AD49-464B-8667-E34D08D824E5}">
      <dsp:nvSpPr>
        <dsp:cNvPr id="0" name=""/>
        <dsp:cNvSpPr/>
      </dsp:nvSpPr>
      <dsp:spPr>
        <a:xfrm>
          <a:off x="162954" y="554807"/>
          <a:ext cx="1303635" cy="43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powergui</a:t>
          </a:r>
          <a:endParaRPr lang="el-GR" sz="2300" kern="1200" dirty="0"/>
        </a:p>
      </dsp:txBody>
      <dsp:txXfrm>
        <a:off x="175766" y="567619"/>
        <a:ext cx="1278011" cy="411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582921" cy="137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SimPowerSystems / Elements </a:t>
          </a:r>
          <a:endParaRPr lang="el-GR" sz="1500" kern="1200" dirty="0"/>
        </a:p>
      </dsp:txBody>
      <dsp:txXfrm>
        <a:off x="0" y="0"/>
        <a:ext cx="1582921" cy="411480"/>
      </dsp:txXfrm>
    </dsp:sp>
    <dsp:sp modelId="{8CD5FC7F-AD49-464B-8667-E34D08D824E5}">
      <dsp:nvSpPr>
        <dsp:cNvPr id="0" name=""/>
        <dsp:cNvSpPr/>
      </dsp:nvSpPr>
      <dsp:spPr>
        <a:xfrm>
          <a:off x="159065" y="532083"/>
          <a:ext cx="1266337" cy="650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Ground</a:t>
          </a:r>
          <a:endParaRPr lang="el-GR" sz="2700" kern="1200" dirty="0"/>
        </a:p>
      </dsp:txBody>
      <dsp:txXfrm>
        <a:off x="178113" y="551131"/>
        <a:ext cx="1228241" cy="612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609714" cy="167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SimPowerSystems/ Electrical Sources </a:t>
          </a:r>
          <a:endParaRPr lang="el-GR" sz="1500" kern="1200" dirty="0"/>
        </a:p>
      </dsp:txBody>
      <dsp:txXfrm>
        <a:off x="0" y="0"/>
        <a:ext cx="1609714" cy="502920"/>
      </dsp:txXfrm>
    </dsp:sp>
    <dsp:sp modelId="{8CD5FC7F-AD49-464B-8667-E34D08D824E5}">
      <dsp:nvSpPr>
        <dsp:cNvPr id="0" name=""/>
        <dsp:cNvSpPr/>
      </dsp:nvSpPr>
      <dsp:spPr>
        <a:xfrm>
          <a:off x="161758" y="751487"/>
          <a:ext cx="1287771" cy="59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 Voltage Source</a:t>
          </a:r>
          <a:endParaRPr lang="el-GR" sz="1700" kern="1200" dirty="0"/>
        </a:p>
      </dsp:txBody>
      <dsp:txXfrm>
        <a:off x="179112" y="768841"/>
        <a:ext cx="1253063" cy="557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0" y="0"/>
          <a:ext cx="1567554" cy="167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SimPowerSystems / Elements </a:t>
          </a:r>
          <a:endParaRPr lang="el-GR" sz="1500" kern="1200" dirty="0"/>
        </a:p>
      </dsp:txBody>
      <dsp:txXfrm>
        <a:off x="0" y="0"/>
        <a:ext cx="1567554" cy="502920"/>
      </dsp:txXfrm>
    </dsp:sp>
    <dsp:sp modelId="{8CD5FC7F-AD49-464B-8667-E34D08D824E5}">
      <dsp:nvSpPr>
        <dsp:cNvPr id="0" name=""/>
        <dsp:cNvSpPr/>
      </dsp:nvSpPr>
      <dsp:spPr>
        <a:xfrm>
          <a:off x="157521" y="751487"/>
          <a:ext cx="1254043" cy="592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Series RLC Branch</a:t>
          </a:r>
          <a:endParaRPr lang="el-GR" sz="1700" kern="1200" dirty="0"/>
        </a:p>
      </dsp:txBody>
      <dsp:txXfrm>
        <a:off x="174875" y="768841"/>
        <a:ext cx="1219335" cy="55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2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6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2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4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9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3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9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0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8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2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9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3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8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Προσομοιώσεις στο </a:t>
            </a:r>
            <a:r>
              <a:rPr lang="en-US" sz="2800" dirty="0"/>
              <a:t>Simulink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Μηχανικών Ενεργειακής Τεχνολογίας</a:t>
            </a:r>
            <a:endParaRPr lang="el-GR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035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Εκτέλεση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/>
              <a:t>(</a:t>
            </a:r>
            <a:r>
              <a:rPr lang="el-GR" sz="3600" b="0" dirty="0"/>
              <a:t>Άσκηση </a:t>
            </a:r>
            <a:r>
              <a:rPr lang="en-US" sz="3600" b="0" dirty="0"/>
              <a:t>2</a:t>
            </a:r>
            <a:r>
              <a:rPr lang="el-GR" sz="3600" b="0" baseline="30000" dirty="0"/>
              <a:t>η</a:t>
            </a:r>
            <a:r>
              <a:rPr lang="en-US" sz="3600" b="0" dirty="0"/>
              <a:t> )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pic>
        <p:nvPicPr>
          <p:cNvPr id="5" name="Picture 2" title="Εκτέλεσ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53343"/>
            <a:ext cx="2695575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title="Γραφική παράσταση I στο φορτίο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502" y="1175976"/>
            <a:ext cx="2048957" cy="173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- Επεξήγηση με παραλληλόγραμμο"/>
          <p:cNvSpPr/>
          <p:nvPr/>
        </p:nvSpPr>
        <p:spPr>
          <a:xfrm>
            <a:off x="6705600" y="1580067"/>
            <a:ext cx="1828800" cy="923330"/>
          </a:xfrm>
          <a:prstGeom prst="wedgeRectCallout">
            <a:avLst>
              <a:gd name="adj1" fmla="val -86479"/>
              <a:gd name="adj2" fmla="val -254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l-GR" sz="2000" dirty="0" smtClean="0">
                <a:solidFill>
                  <a:prstClr val="white"/>
                </a:solidFill>
              </a:rPr>
              <a:t>Γραφική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l-GR" sz="2000" dirty="0" smtClean="0">
                <a:solidFill>
                  <a:prstClr val="white"/>
                </a:solidFill>
              </a:rPr>
              <a:t>παράσταση </a:t>
            </a:r>
            <a:r>
              <a:rPr lang="en-US" sz="2000" dirty="0" smtClean="0">
                <a:solidFill>
                  <a:prstClr val="white"/>
                </a:solidFill>
              </a:rPr>
              <a:t>I</a:t>
            </a:r>
            <a:r>
              <a:rPr lang="el-GR" sz="2000" dirty="0" smtClean="0">
                <a:solidFill>
                  <a:prstClr val="white"/>
                </a:solidFill>
              </a:rPr>
              <a:t> στο φορτίο 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9" name="12 - Επεξήγηση με παραλληλόγραμμο"/>
          <p:cNvSpPr/>
          <p:nvPr/>
        </p:nvSpPr>
        <p:spPr>
          <a:xfrm>
            <a:off x="3749011" y="2888658"/>
            <a:ext cx="4211960" cy="3786496"/>
          </a:xfrm>
          <a:prstGeom prst="wedgeRectCallout">
            <a:avLst>
              <a:gd name="adj1" fmla="val -74321"/>
              <a:gd name="adj2" fmla="val -137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 algn="ctr"/>
            <a:endParaRPr lang="el-GR" sz="1400" dirty="0">
              <a:solidFill>
                <a:prstClr val="white"/>
              </a:solidFill>
            </a:endParaRPr>
          </a:p>
        </p:txBody>
      </p:sp>
      <p:pic>
        <p:nvPicPr>
          <p:cNvPr id="10" name="Picture 2" title="Εκτέλε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07488"/>
            <a:ext cx="4032851" cy="361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r>
              <a:rPr lang="el-GR" baseline="30000" dirty="0"/>
              <a:t>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Προσομοίωση γραμμής μεταφοράς </a:t>
            </a:r>
            <a:r>
              <a:rPr lang="en-US" sz="2400" dirty="0"/>
              <a:t>AC </a:t>
            </a:r>
          </a:p>
          <a:p>
            <a:endParaRPr lang="el-GR" dirty="0"/>
          </a:p>
        </p:txBody>
      </p:sp>
      <p:pic>
        <p:nvPicPr>
          <p:cNvPr id="5" name="Picture 2" title="Προσομοίωση γραμμής μεταφοράς AC "/>
          <p:cNvPicPr>
            <a:picLocks noChangeAspect="1" noChangeArrowheads="1"/>
          </p:cNvPicPr>
          <p:nvPr/>
        </p:nvPicPr>
        <p:blipFill>
          <a:blip r:embed="rId2" cstate="print"/>
          <a:srcRect b="23871"/>
          <a:stretch>
            <a:fillRect/>
          </a:stretch>
        </p:blipFill>
        <p:spPr bwMode="auto">
          <a:xfrm>
            <a:off x="-23157" y="1988840"/>
            <a:ext cx="9144001" cy="36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Υλοποίηση</a:t>
            </a:r>
            <a:br>
              <a:rPr lang="el-GR" sz="4400" dirty="0" smtClean="0"/>
            </a:br>
            <a:r>
              <a:rPr lang="el-GR" sz="3600" b="0" dirty="0" smtClean="0"/>
              <a:t>(Άσκηση </a:t>
            </a:r>
            <a:r>
              <a:rPr lang="en-US" sz="3600" b="0" dirty="0"/>
              <a:t>3</a:t>
            </a:r>
            <a:r>
              <a:rPr lang="el-GR" sz="3600" b="0" baseline="30000" dirty="0"/>
              <a:t>η</a:t>
            </a:r>
            <a:r>
              <a:rPr lang="el-GR" sz="3600" b="0" dirty="0"/>
              <a:t> 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7" name="Θέση περιεχομένου 6" title="Υλοποίη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1025351"/>
            <a:ext cx="6840760" cy="3317829"/>
          </a:xfrm>
          <a:prstGeom prst="rect">
            <a:avLst/>
          </a:prstGeom>
        </p:spPr>
      </p:pic>
      <p:sp>
        <p:nvSpPr>
          <p:cNvPr id="8" name="23 - Επεξήγηση με παραλληλόγραμμο"/>
          <p:cNvSpPr/>
          <p:nvPr/>
        </p:nvSpPr>
        <p:spPr>
          <a:xfrm>
            <a:off x="6876256" y="1049891"/>
            <a:ext cx="2057400" cy="1154162"/>
          </a:xfrm>
          <a:prstGeom prst="wedgeRectCallout">
            <a:avLst>
              <a:gd name="adj1" fmla="val -320687"/>
              <a:gd name="adj2" fmla="val -221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Simulation</a:t>
            </a:r>
            <a:r>
              <a:rPr lang="el-GR" sz="1500" dirty="0" smtClean="0">
                <a:solidFill>
                  <a:prstClr val="white"/>
                </a:solidFill>
              </a:rPr>
              <a:t> </a:t>
            </a:r>
            <a:r>
              <a:rPr lang="en-US" sz="1500" dirty="0" smtClean="0">
                <a:solidFill>
                  <a:prstClr val="white"/>
                </a:solidFill>
              </a:rPr>
              <a:t>&gt; configuration parameters</a:t>
            </a:r>
            <a:r>
              <a:rPr lang="el-GR" sz="1500" dirty="0" smtClean="0">
                <a:solidFill>
                  <a:prstClr val="white"/>
                </a:solidFill>
              </a:rPr>
              <a:t> </a:t>
            </a:r>
            <a:endParaRPr lang="en-US" sz="1500" dirty="0" smtClean="0">
              <a:solidFill>
                <a:prstClr val="white"/>
              </a:solidFill>
            </a:endParaRPr>
          </a:p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Solver: variable step</a:t>
            </a:r>
            <a:r>
              <a:rPr lang="el-GR" sz="1500" dirty="0" smtClean="0">
                <a:solidFill>
                  <a:prstClr val="white"/>
                </a:solidFill>
              </a:rPr>
              <a:t> και </a:t>
            </a:r>
            <a:r>
              <a:rPr lang="en-US" sz="1500" dirty="0" smtClean="0">
                <a:solidFill>
                  <a:prstClr val="white"/>
                </a:solidFill>
              </a:rPr>
              <a:t>stiff</a:t>
            </a:r>
            <a:r>
              <a:rPr lang="el-GR" sz="1500" dirty="0" smtClean="0">
                <a:solidFill>
                  <a:prstClr val="white"/>
                </a:solidFill>
              </a:rPr>
              <a:t>.</a:t>
            </a:r>
            <a:endParaRPr lang="el-GR" sz="1500" dirty="0">
              <a:solidFill>
                <a:prstClr val="white"/>
              </a:solidFill>
            </a:endParaRPr>
          </a:p>
        </p:txBody>
      </p:sp>
      <p:sp>
        <p:nvSpPr>
          <p:cNvPr id="9" name="22 - Στρογγυλεμένο ορθογώνιο"/>
          <p:cNvSpPr/>
          <p:nvPr/>
        </p:nvSpPr>
        <p:spPr>
          <a:xfrm>
            <a:off x="755576" y="3765612"/>
            <a:ext cx="7696200" cy="2971800"/>
          </a:xfrm>
          <a:prstGeom prst="roundRect">
            <a:avLst>
              <a:gd name="adj" fmla="val 13008"/>
            </a:avLst>
          </a:prstGeom>
          <a:gradFill rotWithShape="1">
            <a:gsLst>
              <a:gs pos="0">
                <a:srgbClr val="4E8542">
                  <a:shade val="15000"/>
                  <a:satMod val="180000"/>
                </a:srgbClr>
              </a:gs>
              <a:gs pos="50000">
                <a:srgbClr val="4E8542">
                  <a:shade val="45000"/>
                  <a:satMod val="170000"/>
                </a:srgbClr>
              </a:gs>
              <a:gs pos="70000">
                <a:srgbClr val="4E8542">
                  <a:tint val="99000"/>
                  <a:shade val="65000"/>
                  <a:satMod val="155000"/>
                </a:srgbClr>
              </a:gs>
              <a:gs pos="100000">
                <a:srgbClr val="4E854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glow rad="228600">
              <a:srgbClr val="4E8542">
                <a:satMod val="175000"/>
                <a:alpha val="4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E8542">
                <a:satMod val="300000"/>
              </a:srgbClr>
            </a:contourClr>
          </a:sp3d>
        </p:spPr>
        <p:txBody>
          <a:bodyPr rtlCol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Όλα τα στοιχεία βρίσκονται στο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SimPowerSystems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. (εκτός του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Scope 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που βρίσκεται στο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Simulink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–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Sinks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.) </a:t>
            </a:r>
            <a:endParaRPr lang="en-US" kern="0" dirty="0" smtClean="0">
              <a:solidFill>
                <a:prstClr val="white"/>
              </a:solidFill>
              <a:latin typeface="Calibri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Για να ρυθμίσουμε να έχει 2 εισόδους κάνουμε διπλο κλικ επάνω του, κλικ στο εικονίδιο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parameters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και μετά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Number of axes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Το φορτίο προσομοιώνεται με ένα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Parallel RLC Load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.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H 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διαφορά του με το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RLC Branch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είναι ότι εδώ δεν δίνουμε σαν δεδομένα τα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RLC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αλλά την κατανάλωση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P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Q</a:t>
            </a:r>
            <a:r>
              <a:rPr lang="en-US" kern="0" baseline="-25000" dirty="0" smtClean="0">
                <a:solidFill>
                  <a:prstClr val="white"/>
                </a:solidFill>
                <a:latin typeface="Calibri"/>
              </a:rPr>
              <a:t>L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Q</a:t>
            </a:r>
            <a:r>
              <a:rPr lang="en-US" kern="0" baseline="-25000" dirty="0" smtClean="0">
                <a:solidFill>
                  <a:prstClr val="white"/>
                </a:solidFill>
                <a:latin typeface="Calibri"/>
              </a:rPr>
              <a:t>C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. Αν θέλουμε να αποκλείσουμε κάποιο στοιχείο εδώ μηδενίζουμε το αντίστοιχο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P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Q</a:t>
            </a:r>
            <a:r>
              <a:rPr lang="en-US" kern="0" baseline="-25000" dirty="0" smtClean="0">
                <a:solidFill>
                  <a:prstClr val="white"/>
                </a:solidFill>
                <a:latin typeface="Calibri"/>
              </a:rPr>
              <a:t>L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Q</a:t>
            </a:r>
            <a:r>
              <a:rPr lang="en-US" kern="0" baseline="-25000" dirty="0" smtClean="0">
                <a:solidFill>
                  <a:prstClr val="white"/>
                </a:solidFill>
                <a:latin typeface="Calibri"/>
              </a:rPr>
              <a:t>C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Ο διακόπτης (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Breaker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) ρυθμίζεται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Ron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=0.01, αρχικά κλειστός,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=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Inf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Cs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=0,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Switching times</a:t>
            </a:r>
            <a:r>
              <a:rPr lang="el-GR" kern="0" dirty="0" smtClean="0">
                <a:solidFill>
                  <a:prstClr val="white"/>
                </a:solidFill>
                <a:latin typeface="Calibri"/>
              </a:rPr>
              <a:t> = [ 2/60  7/60 ].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Εκτέλεση</a:t>
            </a:r>
            <a:br>
              <a:rPr lang="el-GR" sz="4400" dirty="0" smtClean="0"/>
            </a:br>
            <a:r>
              <a:rPr lang="el-GR" sz="3600" b="0" dirty="0" smtClean="0"/>
              <a:t>(Άσκηση </a:t>
            </a:r>
            <a:r>
              <a:rPr lang="en-US" sz="3600" b="0" dirty="0"/>
              <a:t>3</a:t>
            </a:r>
            <a:r>
              <a:rPr lang="el-GR" sz="3600" b="0" baseline="30000" dirty="0"/>
              <a:t>η</a:t>
            </a:r>
            <a:r>
              <a:rPr lang="el-GR" sz="3600" b="0" dirty="0"/>
              <a:t> )</a:t>
            </a:r>
            <a:endParaRPr lang="el-GR" sz="3600" dirty="0"/>
          </a:p>
        </p:txBody>
      </p:sp>
      <p:pic>
        <p:nvPicPr>
          <p:cNvPr id="8" name="Picture 2" title="Εκτέλεσ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57213"/>
            <a:ext cx="2695575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12 - Επεξήγηση με παραλληλόγραμμο"/>
          <p:cNvSpPr/>
          <p:nvPr/>
        </p:nvSpPr>
        <p:spPr>
          <a:xfrm>
            <a:off x="3276600" y="1371600"/>
            <a:ext cx="5638800" cy="4787444"/>
          </a:xfrm>
          <a:prstGeom prst="wedgeRectCallout">
            <a:avLst>
              <a:gd name="adj1" fmla="val -47742"/>
              <a:gd name="adj2" fmla="val -450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l-GR" sz="2000" dirty="0" smtClean="0">
                <a:solidFill>
                  <a:prstClr val="white"/>
                </a:solidFill>
              </a:rPr>
              <a:t>Στο</a:t>
            </a:r>
            <a:r>
              <a:rPr lang="en-US" sz="2000" dirty="0" smtClean="0">
                <a:solidFill>
                  <a:prstClr val="white"/>
                </a:solidFill>
              </a:rPr>
              <a:t> Scope </a:t>
            </a:r>
            <a:r>
              <a:rPr lang="el-GR" sz="2000" dirty="0" smtClean="0">
                <a:solidFill>
                  <a:prstClr val="white"/>
                </a:solidFill>
              </a:rPr>
              <a:t>φαίνεται η γραφική παράσταση των </a:t>
            </a:r>
            <a:r>
              <a:rPr lang="en-US" sz="2000" dirty="0" smtClean="0">
                <a:solidFill>
                  <a:prstClr val="white"/>
                </a:solidFill>
              </a:rPr>
              <a:t>V</a:t>
            </a:r>
            <a:r>
              <a:rPr lang="el-GR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smtClean="0">
                <a:solidFill>
                  <a:prstClr val="white"/>
                </a:solidFill>
              </a:rPr>
              <a:t>I</a:t>
            </a:r>
            <a:r>
              <a:rPr lang="el-GR" sz="2000" dirty="0" smtClean="0">
                <a:solidFill>
                  <a:prstClr val="white"/>
                </a:solidFill>
              </a:rPr>
              <a:t> στο φορτίο.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l-GR" sz="2000" dirty="0" smtClean="0">
                <a:solidFill>
                  <a:prstClr val="white"/>
                </a:solidFill>
              </a:rPr>
              <a:t>Κάντε ζουμ κάπου στην αρχή που ανοιγοκλείνει ο διακόπτης και παρατηρήστε το μεταβατικό φαινόμενο  (0.04 – 0.12 </a:t>
            </a:r>
            <a:r>
              <a:rPr lang="en-US" sz="2000" dirty="0" smtClean="0">
                <a:solidFill>
                  <a:prstClr val="white"/>
                </a:solidFill>
              </a:rPr>
              <a:t>s</a:t>
            </a:r>
            <a:r>
              <a:rPr lang="el-GR" sz="2000" dirty="0" smtClean="0">
                <a:solidFill>
                  <a:prstClr val="white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l-GR" sz="2000" dirty="0" smtClean="0">
                <a:solidFill>
                  <a:prstClr val="white"/>
                </a:solidFill>
              </a:rPr>
              <a:t>Διπλό κλικ στο </a:t>
            </a:r>
            <a:r>
              <a:rPr lang="en-US" sz="2000" dirty="0" smtClean="0">
                <a:solidFill>
                  <a:prstClr val="white"/>
                </a:solidFill>
              </a:rPr>
              <a:t>Powergui</a:t>
            </a:r>
            <a:r>
              <a:rPr lang="el-GR" sz="2000" dirty="0" smtClean="0">
                <a:solidFill>
                  <a:prstClr val="white"/>
                </a:solidFill>
              </a:rPr>
              <a:t> ανοίγει το </a:t>
            </a:r>
            <a:r>
              <a:rPr lang="en-US" sz="2000" dirty="0" smtClean="0">
                <a:solidFill>
                  <a:prstClr val="white"/>
                </a:solidFill>
              </a:rPr>
              <a:t>gui</a:t>
            </a:r>
            <a:r>
              <a:rPr lang="el-GR" sz="2000" dirty="0" smtClean="0">
                <a:solidFill>
                  <a:prstClr val="white"/>
                </a:solidFill>
              </a:rPr>
              <a:t>. Ανοίξτε τα: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Steady state voltages and currents, </a:t>
            </a:r>
            <a:endParaRPr lang="el-GR" sz="2000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Impedance vs frequency measurement, </a:t>
            </a:r>
            <a:endParaRPr lang="el-GR" sz="2000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Generate Report </a:t>
            </a:r>
            <a:r>
              <a:rPr lang="el-GR" sz="2000" dirty="0" smtClean="0">
                <a:solidFill>
                  <a:prstClr val="white"/>
                </a:solidFill>
              </a:rPr>
              <a:t>και </a:t>
            </a:r>
            <a:r>
              <a:rPr lang="en-US" sz="2000" dirty="0" smtClean="0">
                <a:solidFill>
                  <a:prstClr val="white"/>
                </a:solidFill>
              </a:rPr>
              <a:t>Compute RLC line parameters.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προσομοιωθεί το κύκλωμα:</a:t>
            </a:r>
          </a:p>
          <a:p>
            <a:endParaRPr lang="el-GR" dirty="0"/>
          </a:p>
        </p:txBody>
      </p:sp>
      <p:pic>
        <p:nvPicPr>
          <p:cNvPr id="7" name="Picture 2" title="κύκλω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0550"/>
            <a:ext cx="853093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προσομοιωθεί το κύκλωμα:</a:t>
            </a:r>
          </a:p>
          <a:p>
            <a:endParaRPr lang="el-GR" dirty="0"/>
          </a:p>
        </p:txBody>
      </p:sp>
      <p:pic>
        <p:nvPicPr>
          <p:cNvPr id="6" name="Picture 2" title="κύκλω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754858" cy="40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Ενότητα </a:t>
            </a:r>
            <a:r>
              <a:rPr lang="en-US" sz="2000" dirty="0" smtClean="0"/>
              <a:t>8:</a:t>
            </a:r>
            <a:r>
              <a:rPr lang="el-GR" sz="2000" dirty="0"/>
              <a:t> Προσομοιώσεις στο </a:t>
            </a:r>
            <a:r>
              <a:rPr lang="en-US" sz="2000" dirty="0" smtClean="0"/>
              <a:t>Simulink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1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Άσκηση 1</a:t>
            </a:r>
            <a:r>
              <a:rPr lang="el-GR" sz="2400" baseline="30000" dirty="0"/>
              <a:t>η</a:t>
            </a:r>
            <a:r>
              <a:rPr lang="el-GR" sz="2400" dirty="0"/>
              <a:t>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Άσκηση 2</a:t>
            </a:r>
            <a:r>
              <a:rPr lang="el-GR" sz="2400" baseline="30000" dirty="0"/>
              <a:t>η</a:t>
            </a:r>
            <a:r>
              <a:rPr lang="el-GR" sz="2400" dirty="0"/>
              <a:t>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Άσκηση 3</a:t>
            </a:r>
            <a:r>
              <a:rPr lang="el-GR" sz="2400" baseline="30000" dirty="0"/>
              <a:t>η</a:t>
            </a:r>
            <a:endParaRPr lang="en-US" sz="2400" baseline="30000" dirty="0"/>
          </a:p>
          <a:p>
            <a:pPr>
              <a:spcBef>
                <a:spcPts val="3000"/>
              </a:spcBef>
            </a:pPr>
            <a:r>
              <a:rPr lang="el-GR" sz="2400" dirty="0"/>
              <a:t>Άσκηση 4</a:t>
            </a:r>
            <a:r>
              <a:rPr lang="el-GR" sz="2400" baseline="30000" dirty="0"/>
              <a:t>η</a:t>
            </a:r>
            <a:endParaRPr lang="en-US" sz="2400" baseline="30000" dirty="0"/>
          </a:p>
          <a:p>
            <a:pPr>
              <a:spcBef>
                <a:spcPts val="3000"/>
              </a:spcBef>
            </a:pPr>
            <a:r>
              <a:rPr lang="el-GR" sz="2400" dirty="0"/>
              <a:t>Άσκηση 5</a:t>
            </a:r>
            <a:r>
              <a:rPr lang="el-GR" sz="2400" baseline="30000" dirty="0"/>
              <a:t>η</a:t>
            </a:r>
            <a:endParaRPr lang="en-US" sz="2400" baseline="30000" dirty="0"/>
          </a:p>
          <a:p>
            <a:pPr>
              <a:spcBef>
                <a:spcPts val="3000"/>
              </a:spcBef>
            </a:pPr>
            <a:r>
              <a:rPr lang="el-GR" sz="2400" dirty="0"/>
              <a:t>Άσκηση 6</a:t>
            </a:r>
            <a:r>
              <a:rPr lang="el-GR" sz="2400" baseline="30000" dirty="0"/>
              <a:t>η</a:t>
            </a:r>
            <a:endParaRPr lang="en-US" sz="2400" baseline="30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γίνει η προσωμοίωση για το μέτρο, τη φάση, το πραγματικό και το φανταστικό μέρος του μιγαδικού: </a:t>
            </a:r>
            <a:endParaRPr lang="en-US" sz="2400" dirty="0" smtClean="0"/>
          </a:p>
          <a:p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2915816" y="2430870"/>
                <a:ext cx="2859501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(1+3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)(−1+2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30870"/>
                <a:ext cx="2859501" cy="8613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Υλοποίηση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Άσκηση </a:t>
            </a:r>
            <a:r>
              <a:rPr lang="el-GR" sz="3600" b="0" dirty="0"/>
              <a:t>1</a:t>
            </a:r>
            <a:r>
              <a:rPr lang="el-GR" sz="3600" b="0" baseline="30000" dirty="0"/>
              <a:t>η</a:t>
            </a:r>
            <a:r>
              <a:rPr lang="en-US" sz="3600" b="0" dirty="0"/>
              <a:t> </a:t>
            </a:r>
            <a:r>
              <a:rPr lang="en-US" sz="3600" b="0" dirty="0" smtClean="0"/>
              <a:t>)</a:t>
            </a:r>
            <a:endParaRPr lang="el-GR" sz="3600" b="0" dirty="0"/>
          </a:p>
        </p:txBody>
      </p:sp>
      <p:pic>
        <p:nvPicPr>
          <p:cNvPr id="5" name="Θέση περιεχομένου 4" title="Υλοποίη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543933"/>
            <a:ext cx="5468354" cy="4298822"/>
          </a:xfrm>
          <a:prstGeom prst="rect">
            <a:avLst/>
          </a:prstGeom>
        </p:spPr>
      </p:pic>
      <p:sp>
        <p:nvSpPr>
          <p:cNvPr id="6" name="22 - Επεξήγηση με παραλληλόγραμμο"/>
          <p:cNvSpPr/>
          <p:nvPr/>
        </p:nvSpPr>
        <p:spPr>
          <a:xfrm>
            <a:off x="6397352" y="692363"/>
            <a:ext cx="2746648" cy="846584"/>
          </a:xfrm>
          <a:prstGeom prst="wedgeRectCallout">
            <a:avLst>
              <a:gd name="adj1" fmla="val -182093"/>
              <a:gd name="adj2" fmla="val 2799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1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555760" y="805798"/>
                <a:ext cx="2429832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l-GR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(1+3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)(−1+2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760" y="805798"/>
                <a:ext cx="2429832" cy="7331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7 - Επεξήγηση με στρογγυλεμένο παραλληλόγραμμο"/>
          <p:cNvSpPr/>
          <p:nvPr/>
        </p:nvSpPr>
        <p:spPr>
          <a:xfrm>
            <a:off x="7409670" y="3356992"/>
            <a:ext cx="1295400" cy="1524000"/>
          </a:xfrm>
          <a:prstGeom prst="wedgeRoundRectCallout">
            <a:avLst>
              <a:gd name="adj1" fmla="val -152791"/>
              <a:gd name="adj2" fmla="val -84308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9" name="6 - Θέση περιεχομένου"/>
          <p:cNvGraphicFramePr>
            <a:graphicFrameLocks/>
          </p:cNvGraphicFramePr>
          <p:nvPr>
            <p:extLst/>
          </p:nvPr>
        </p:nvGraphicFramePr>
        <p:xfrm>
          <a:off x="7503378" y="3424808"/>
          <a:ext cx="1143000" cy="139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5 - Επεξήγηση με στρογγυλεμένο παραλληλόγραμμο"/>
          <p:cNvSpPr/>
          <p:nvPr/>
        </p:nvSpPr>
        <p:spPr>
          <a:xfrm>
            <a:off x="152400" y="4953000"/>
            <a:ext cx="3581400" cy="1828800"/>
          </a:xfrm>
          <a:prstGeom prst="wedgeRoundRectCallout">
            <a:avLst>
              <a:gd name="adj1" fmla="val 54669"/>
              <a:gd name="adj2" fmla="val -7941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1" name="6 - Θέση περιεχομένου"/>
          <p:cNvGraphicFramePr>
            <a:graphicFrameLocks/>
          </p:cNvGraphicFramePr>
          <p:nvPr>
            <p:extLst/>
          </p:nvPr>
        </p:nvGraphicFramePr>
        <p:xfrm>
          <a:off x="228600" y="5029200"/>
          <a:ext cx="3429000" cy="169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5 - Επεξήγηση με στρογγυλεμένο παραλληλόγραμμο"/>
          <p:cNvSpPr/>
          <p:nvPr/>
        </p:nvSpPr>
        <p:spPr>
          <a:xfrm>
            <a:off x="238336" y="2358227"/>
            <a:ext cx="1295400" cy="1810350"/>
          </a:xfrm>
          <a:prstGeom prst="wedgeRoundRectCallout">
            <a:avLst>
              <a:gd name="adj1" fmla="val 100461"/>
              <a:gd name="adj2" fmla="val 22150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3" name="6 - Θέση περιεχομένου"/>
          <p:cNvGraphicFramePr>
            <a:graphicFrameLocks/>
          </p:cNvGraphicFramePr>
          <p:nvPr>
            <p:extLst/>
          </p:nvPr>
        </p:nvGraphicFramePr>
        <p:xfrm>
          <a:off x="314536" y="2434427"/>
          <a:ext cx="1143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Παρατηρήσεις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/>
              <a:t>(</a:t>
            </a:r>
            <a:r>
              <a:rPr lang="el-GR" sz="3600" b="0" dirty="0"/>
              <a:t>Άσκηση 1</a:t>
            </a:r>
            <a:r>
              <a:rPr lang="el-GR" sz="3600" b="0" baseline="30000" dirty="0"/>
              <a:t>η</a:t>
            </a:r>
            <a:r>
              <a:rPr lang="en-US" sz="3600" b="0" dirty="0"/>
              <a:t> 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800" dirty="0"/>
              <a:t>Το </a:t>
            </a:r>
            <a:r>
              <a:rPr lang="en-US" sz="2800" dirty="0"/>
              <a:t>block powergui (</a:t>
            </a:r>
            <a:r>
              <a:rPr lang="el-GR" sz="2800" dirty="0"/>
              <a:t>αυτό που γράφει </a:t>
            </a:r>
            <a:r>
              <a:rPr lang="en-US" sz="2800" dirty="0"/>
              <a:t>Continuous) </a:t>
            </a:r>
            <a:r>
              <a:rPr lang="el-GR" sz="2800" dirty="0"/>
              <a:t>αν δεν φαίνεται στον </a:t>
            </a:r>
            <a:r>
              <a:rPr lang="en-US" sz="2800" dirty="0"/>
              <a:t>Library Explorer </a:t>
            </a:r>
            <a:r>
              <a:rPr lang="el-GR" sz="2800" dirty="0"/>
              <a:t>στο </a:t>
            </a:r>
            <a:r>
              <a:rPr lang="en-US" sz="2800" dirty="0"/>
              <a:t>SimPowerSystems </a:t>
            </a:r>
            <a:r>
              <a:rPr lang="el-GR" sz="2800" dirty="0"/>
              <a:t>τότε κάνε δεξί κλίκ πάνω στο </a:t>
            </a:r>
            <a:r>
              <a:rPr lang="en-US" sz="2800" dirty="0"/>
              <a:t>SimPowerSystems </a:t>
            </a:r>
            <a:r>
              <a:rPr lang="el-GR" sz="2800" dirty="0"/>
              <a:t>και μετά “</a:t>
            </a:r>
            <a:r>
              <a:rPr lang="en-US" sz="2800" dirty="0"/>
              <a:t>Open the SimPowerSystems Library”. </a:t>
            </a:r>
            <a:r>
              <a:rPr lang="el-GR" sz="2800" dirty="0"/>
              <a:t>Στο παράθυρο που θα ανοίξει θα φαίνεται. Κάνε εισαγωγή από ΄κει και μετά κλείσε το παράθυρο.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Όποτε εισάγουμε </a:t>
            </a:r>
            <a:r>
              <a:rPr lang="en-US" sz="2800" dirty="0"/>
              <a:t>Impedance Measurement </a:t>
            </a:r>
            <a:r>
              <a:rPr lang="el-GR" sz="2800" dirty="0"/>
              <a:t>θα πρέπει να προβλέψουμε να υπάρχει παράλληλα σε αυτό και το προς μέτρηση στοιχείο μια άλλη αντίσταση αλλιώς δεν θα βγάζει αποτελέσματα το </a:t>
            </a:r>
            <a:r>
              <a:rPr lang="en-US" sz="2800" dirty="0"/>
              <a:t>Impedance vs frequency measurement </a:t>
            </a:r>
            <a:r>
              <a:rPr lang="el-GR" sz="2800" dirty="0"/>
              <a:t>στο </a:t>
            </a:r>
            <a:r>
              <a:rPr lang="en-US" sz="2800" dirty="0"/>
              <a:t>powergui.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Κάνοντας διπλό κλικ στο </a:t>
            </a:r>
            <a:r>
              <a:rPr lang="en-US" sz="2800" dirty="0"/>
              <a:t>Powergui </a:t>
            </a:r>
            <a:r>
              <a:rPr lang="el-GR" sz="2800" dirty="0"/>
              <a:t>ανοίγει ένα </a:t>
            </a:r>
            <a:r>
              <a:rPr lang="en-US" sz="2800" dirty="0"/>
              <a:t>gui. </a:t>
            </a:r>
            <a:r>
              <a:rPr lang="el-GR" sz="2800" dirty="0"/>
              <a:t>Να δουν το </a:t>
            </a:r>
            <a:r>
              <a:rPr lang="en-US" sz="2800" dirty="0"/>
              <a:t>Steady state voltages and currents, Impedance vs frequency measurement (</a:t>
            </a:r>
            <a:r>
              <a:rPr lang="el-GR" sz="2800" dirty="0"/>
              <a:t>να παρατηρήσουν τη συχνότητα συντονισμού).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προσομοιώσετε το παρακάτω κύκλωμα </a:t>
            </a:r>
            <a:r>
              <a:rPr lang="en-US" sz="2400" dirty="0"/>
              <a:t>RLC</a:t>
            </a:r>
            <a:r>
              <a:rPr lang="el-GR" sz="2400" dirty="0"/>
              <a:t> </a:t>
            </a:r>
          </a:p>
          <a:p>
            <a:endParaRPr lang="el-GR" dirty="0"/>
          </a:p>
        </p:txBody>
      </p:sp>
      <p:pic>
        <p:nvPicPr>
          <p:cNvPr id="5" name="Picture 1" title="κύκλω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94" y="2132856"/>
            <a:ext cx="88272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8704" y="54308"/>
            <a:ext cx="8927791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Υλοποίηση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b="0" dirty="0"/>
              <a:t>(</a:t>
            </a:r>
            <a:r>
              <a:rPr lang="el-GR" sz="3300" b="0" dirty="0"/>
              <a:t>Άσκηση </a:t>
            </a:r>
            <a:r>
              <a:rPr lang="en-US" sz="3300" b="0" dirty="0" smtClean="0"/>
              <a:t>2</a:t>
            </a:r>
            <a:r>
              <a:rPr lang="el-GR" sz="3300" b="0" baseline="30000" dirty="0" smtClean="0"/>
              <a:t>η</a:t>
            </a:r>
            <a:r>
              <a:rPr lang="en-US" sz="3300" b="0" dirty="0" smtClean="0"/>
              <a:t> </a:t>
            </a:r>
            <a:r>
              <a:rPr lang="en-US" sz="3300" b="0" dirty="0"/>
              <a:t>)</a:t>
            </a:r>
            <a:endParaRPr lang="el-GR" sz="3300" dirty="0"/>
          </a:p>
        </p:txBody>
      </p:sp>
      <p:pic>
        <p:nvPicPr>
          <p:cNvPr id="5" name="Θέση περιεχομένου 4" title="Υλοποίη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94823"/>
            <a:ext cx="5775019" cy="3827012"/>
          </a:xfrm>
          <a:prstGeom prst="rect">
            <a:avLst/>
          </a:prstGeom>
        </p:spPr>
      </p:pic>
      <p:sp>
        <p:nvSpPr>
          <p:cNvPr id="6" name="20 - Επεξήγηση με παραλληλόγραμμο"/>
          <p:cNvSpPr/>
          <p:nvPr/>
        </p:nvSpPr>
        <p:spPr>
          <a:xfrm>
            <a:off x="4293662" y="1004690"/>
            <a:ext cx="4850338" cy="990600"/>
          </a:xfrm>
          <a:prstGeom prst="wedgeRectCallout">
            <a:avLst>
              <a:gd name="adj1" fmla="val -81370"/>
              <a:gd name="adj2" fmla="val 508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prstClr val="white"/>
                </a:solidFill>
              </a:rPr>
              <a:t>Simulation</a:t>
            </a:r>
            <a:r>
              <a:rPr lang="el-GR" sz="1500" dirty="0" smtClean="0">
                <a:solidFill>
                  <a:prstClr val="white"/>
                </a:solidFill>
              </a:rPr>
              <a:t> &gt; </a:t>
            </a:r>
            <a:r>
              <a:rPr lang="en-US" sz="1500" dirty="0" smtClean="0">
                <a:solidFill>
                  <a:prstClr val="white"/>
                </a:solidFill>
              </a:rPr>
              <a:t>Configuration parameters &gt;</a:t>
            </a:r>
            <a:r>
              <a:rPr lang="el-GR" sz="1500" dirty="0" smtClean="0">
                <a:solidFill>
                  <a:prstClr val="white"/>
                </a:solidFill>
              </a:rPr>
              <a:t> </a:t>
            </a:r>
            <a:r>
              <a:rPr lang="en-US" sz="1500" dirty="0" smtClean="0">
                <a:solidFill>
                  <a:prstClr val="white"/>
                </a:solidFill>
              </a:rPr>
              <a:t>Solver </a:t>
            </a:r>
            <a:r>
              <a:rPr lang="el-GR" sz="1500" dirty="0" smtClean="0">
                <a:solidFill>
                  <a:prstClr val="white"/>
                </a:solidFill>
              </a:rPr>
              <a:t>επιλέγουμε κάποιον </a:t>
            </a:r>
            <a:r>
              <a:rPr lang="en-US" sz="1500" dirty="0" smtClean="0">
                <a:solidFill>
                  <a:prstClr val="white"/>
                </a:solidFill>
              </a:rPr>
              <a:t>variable step </a:t>
            </a:r>
            <a:r>
              <a:rPr lang="el-GR" sz="1500" dirty="0" smtClean="0">
                <a:solidFill>
                  <a:prstClr val="white"/>
                </a:solidFill>
              </a:rPr>
              <a:t>και </a:t>
            </a:r>
            <a:r>
              <a:rPr lang="en-US" sz="1500" dirty="0" smtClean="0">
                <a:solidFill>
                  <a:prstClr val="white"/>
                </a:solidFill>
              </a:rPr>
              <a:t>ode</a:t>
            </a:r>
            <a:r>
              <a:rPr lang="el-GR" sz="1500" dirty="0" smtClean="0">
                <a:solidFill>
                  <a:prstClr val="white"/>
                </a:solidFill>
              </a:rPr>
              <a:t>23, προσομοίωση για 1</a:t>
            </a:r>
            <a:r>
              <a:rPr lang="en-US" sz="1500" dirty="0" smtClean="0">
                <a:solidFill>
                  <a:prstClr val="white"/>
                </a:solidFill>
              </a:rPr>
              <a:t>s</a:t>
            </a:r>
            <a:r>
              <a:rPr lang="el-GR" sz="1500" dirty="0" smtClean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7" name="10 - Επεξήγηση με στρογγυλεμένο παραλληλόγραμμο"/>
          <p:cNvSpPr/>
          <p:nvPr/>
        </p:nvSpPr>
        <p:spPr>
          <a:xfrm>
            <a:off x="7387253" y="1880671"/>
            <a:ext cx="1756747" cy="1660334"/>
          </a:xfrm>
          <a:prstGeom prst="wedgeRoundRectCallout">
            <a:avLst>
              <a:gd name="adj1" fmla="val -76001"/>
              <a:gd name="adj2" fmla="val -698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8" name="6 - Θέση περιεχομένου"/>
          <p:cNvGraphicFramePr>
            <a:graphicFrameLocks/>
          </p:cNvGraphicFramePr>
          <p:nvPr>
            <p:extLst/>
          </p:nvPr>
        </p:nvGraphicFramePr>
        <p:xfrm>
          <a:off x="7556470" y="1952679"/>
          <a:ext cx="1491858" cy="15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7 - Επεξήγηση με στρογγυλεμένο παραλληλόγραμμο"/>
          <p:cNvSpPr/>
          <p:nvPr/>
        </p:nvSpPr>
        <p:spPr>
          <a:xfrm>
            <a:off x="7471720" y="3608329"/>
            <a:ext cx="1728191" cy="1671754"/>
          </a:xfrm>
          <a:prstGeom prst="wedgeRoundRectCallout">
            <a:avLst>
              <a:gd name="adj1" fmla="val -129204"/>
              <a:gd name="adj2" fmla="val -50499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0" name="6 - Θέση περιεχομένου"/>
          <p:cNvGraphicFramePr>
            <a:graphicFrameLocks/>
          </p:cNvGraphicFramePr>
          <p:nvPr>
            <p:extLst/>
          </p:nvPr>
        </p:nvGraphicFramePr>
        <p:xfrm>
          <a:off x="7518527" y="3684530"/>
          <a:ext cx="160937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5 - Επεξήγηση με στρογγυλεμένο παραλληλόγραμμο"/>
          <p:cNvSpPr/>
          <p:nvPr/>
        </p:nvSpPr>
        <p:spPr>
          <a:xfrm>
            <a:off x="2483768" y="5349875"/>
            <a:ext cx="1777752" cy="1371600"/>
          </a:xfrm>
          <a:prstGeom prst="wedgeRoundRectCallout">
            <a:avLst>
              <a:gd name="adj1" fmla="val 768"/>
              <a:gd name="adj2" fmla="val -9099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2" name="6 - Θέση περιεχομένου"/>
          <p:cNvGraphicFramePr>
            <a:graphicFrameLocks/>
          </p:cNvGraphicFramePr>
          <p:nvPr>
            <p:extLst/>
          </p:nvPr>
        </p:nvGraphicFramePr>
        <p:xfrm>
          <a:off x="2559968" y="5426075"/>
          <a:ext cx="1629544" cy="123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8 - Επεξήγηση με στρογγυλεμένο παραλληλόγραμμο"/>
          <p:cNvSpPr/>
          <p:nvPr/>
        </p:nvSpPr>
        <p:spPr>
          <a:xfrm>
            <a:off x="622879" y="5232109"/>
            <a:ext cx="1728192" cy="1505550"/>
          </a:xfrm>
          <a:prstGeom prst="wedgeRoundRectCallout">
            <a:avLst>
              <a:gd name="adj1" fmla="val 32511"/>
              <a:gd name="adj2" fmla="val -69038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4" name="6 - Θέση περιεχομένου"/>
          <p:cNvGraphicFramePr>
            <a:graphicFrameLocks/>
          </p:cNvGraphicFramePr>
          <p:nvPr>
            <p:extLst/>
          </p:nvPr>
        </p:nvGraphicFramePr>
        <p:xfrm>
          <a:off x="694593" y="5308309"/>
          <a:ext cx="1584469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7" name="5 - Επεξήγηση με στρογγυλεμένο παραλληλόγραμμο"/>
          <p:cNvSpPr/>
          <p:nvPr/>
        </p:nvSpPr>
        <p:spPr>
          <a:xfrm>
            <a:off x="76200" y="3048000"/>
            <a:ext cx="1759496" cy="1821160"/>
          </a:xfrm>
          <a:prstGeom prst="wedgeRoundRectCallout">
            <a:avLst>
              <a:gd name="adj1" fmla="val 57546"/>
              <a:gd name="adj2" fmla="val 13011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8" name="6 - Θέση περιεχομένου"/>
          <p:cNvGraphicFramePr>
            <a:graphicFrameLocks/>
          </p:cNvGraphicFramePr>
          <p:nvPr>
            <p:extLst/>
          </p:nvPr>
        </p:nvGraphicFramePr>
        <p:xfrm>
          <a:off x="152400" y="3124200"/>
          <a:ext cx="1611288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9" name="12 - Επεξήγηση με στρογγυλεμένο παραλληλόγραμμο"/>
          <p:cNvSpPr/>
          <p:nvPr/>
        </p:nvSpPr>
        <p:spPr>
          <a:xfrm>
            <a:off x="190408" y="1004690"/>
            <a:ext cx="1789304" cy="1810350"/>
          </a:xfrm>
          <a:prstGeom prst="wedgeRoundRectCallout">
            <a:avLst>
              <a:gd name="adj1" fmla="val 50893"/>
              <a:gd name="adj2" fmla="val 70184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20" name="6 - Θέση περιεχομένου"/>
          <p:cNvGraphicFramePr>
            <a:graphicFrameLocks/>
          </p:cNvGraphicFramePr>
          <p:nvPr>
            <p:extLst/>
          </p:nvPr>
        </p:nvGraphicFramePr>
        <p:xfrm>
          <a:off x="266608" y="1080890"/>
          <a:ext cx="1569087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1" name="19 - Επεξήγηση με παραλληλόγραμμο"/>
          <p:cNvSpPr/>
          <p:nvPr/>
        </p:nvSpPr>
        <p:spPr>
          <a:xfrm>
            <a:off x="4331410" y="4970225"/>
            <a:ext cx="4129022" cy="1828800"/>
          </a:xfrm>
          <a:prstGeom prst="wedgeRectCallout">
            <a:avLst>
              <a:gd name="adj1" fmla="val -46642"/>
              <a:gd name="adj2" fmla="val -1116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500" dirty="0" smtClean="0">
                <a:solidFill>
                  <a:prstClr val="white"/>
                </a:solidFill>
              </a:rPr>
              <a:t>Αν θέλουμε να μη φαίνεται ο πυκνωτής θέτουμε </a:t>
            </a:r>
            <a:r>
              <a:rPr lang="en-US" sz="1500" b="1" dirty="0" smtClean="0">
                <a:solidFill>
                  <a:prstClr val="white"/>
                </a:solidFill>
              </a:rPr>
              <a:t>C</a:t>
            </a:r>
            <a:r>
              <a:rPr lang="el-GR" sz="1500" b="1" dirty="0" smtClean="0">
                <a:solidFill>
                  <a:prstClr val="white"/>
                </a:solidFill>
              </a:rPr>
              <a:t> : </a:t>
            </a:r>
            <a:r>
              <a:rPr lang="en-US" sz="1500" b="1" dirty="0" smtClean="0">
                <a:solidFill>
                  <a:prstClr val="white"/>
                </a:solidFill>
              </a:rPr>
              <a:t>Inf</a:t>
            </a:r>
            <a:r>
              <a:rPr lang="el-GR" sz="1500" dirty="0" smtClean="0">
                <a:solidFill>
                  <a:prstClr val="white"/>
                </a:solidFill>
              </a:rPr>
              <a:t>. </a:t>
            </a:r>
          </a:p>
          <a:p>
            <a:r>
              <a:rPr lang="el-GR" sz="1500" dirty="0" smtClean="0">
                <a:solidFill>
                  <a:prstClr val="white"/>
                </a:solidFill>
              </a:rPr>
              <a:t>Αν θέλουμε να διώξουμε </a:t>
            </a:r>
            <a:r>
              <a:rPr lang="en-US" sz="1500" dirty="0" smtClean="0">
                <a:solidFill>
                  <a:prstClr val="white"/>
                </a:solidFill>
              </a:rPr>
              <a:t>R </a:t>
            </a:r>
            <a:r>
              <a:rPr lang="el-GR" sz="1500" dirty="0" smtClean="0">
                <a:solidFill>
                  <a:prstClr val="white"/>
                </a:solidFill>
              </a:rPr>
              <a:t>ή </a:t>
            </a:r>
            <a:r>
              <a:rPr lang="en-US" sz="1500" dirty="0" smtClean="0">
                <a:solidFill>
                  <a:prstClr val="white"/>
                </a:solidFill>
              </a:rPr>
              <a:t>L </a:t>
            </a:r>
            <a:r>
              <a:rPr lang="el-GR" sz="1500" dirty="0" smtClean="0">
                <a:solidFill>
                  <a:prstClr val="white"/>
                </a:solidFill>
              </a:rPr>
              <a:t>τα θέτουμε 0.</a:t>
            </a:r>
          </a:p>
          <a:p>
            <a:r>
              <a:rPr lang="el-GR" sz="1500" b="1" dirty="0" smtClean="0">
                <a:solidFill>
                  <a:prstClr val="white"/>
                </a:solidFill>
              </a:rPr>
              <a:t>Παράμετροι: </a:t>
            </a:r>
          </a:p>
          <a:p>
            <a:r>
              <a:rPr lang="en-US" sz="1500" dirty="0" smtClean="0">
                <a:solidFill>
                  <a:prstClr val="white"/>
                </a:solidFill>
              </a:rPr>
              <a:t>V</a:t>
            </a:r>
            <a:r>
              <a:rPr lang="el-GR" sz="1500" dirty="0" smtClean="0">
                <a:solidFill>
                  <a:prstClr val="white"/>
                </a:solidFill>
              </a:rPr>
              <a:t> = 120</a:t>
            </a:r>
            <a:r>
              <a:rPr lang="en-US" sz="1500" dirty="0" smtClean="0">
                <a:solidFill>
                  <a:prstClr val="white"/>
                </a:solidFill>
              </a:rPr>
              <a:t>V</a:t>
            </a:r>
            <a:r>
              <a:rPr lang="el-GR" sz="1500" dirty="0" smtClean="0">
                <a:solidFill>
                  <a:prstClr val="white"/>
                </a:solidFill>
              </a:rPr>
              <a:t>, 50</a:t>
            </a:r>
            <a:r>
              <a:rPr lang="en-US" sz="1500" dirty="0" smtClean="0">
                <a:solidFill>
                  <a:prstClr val="white"/>
                </a:solidFill>
              </a:rPr>
              <a:t>Hz</a:t>
            </a:r>
            <a:r>
              <a:rPr lang="el-GR" sz="1500" dirty="0" smtClean="0">
                <a:solidFill>
                  <a:prstClr val="white"/>
                </a:solidFill>
              </a:rPr>
              <a:t>. </a:t>
            </a:r>
          </a:p>
          <a:p>
            <a:r>
              <a:rPr lang="fr-FR" sz="1500" dirty="0" smtClean="0">
                <a:solidFill>
                  <a:prstClr val="white"/>
                </a:solidFill>
              </a:rPr>
              <a:t>Rs</a:t>
            </a:r>
            <a:r>
              <a:rPr lang="el-GR" sz="1500" dirty="0" smtClean="0">
                <a:solidFill>
                  <a:prstClr val="white"/>
                </a:solidFill>
              </a:rPr>
              <a:t> = 2.645, </a:t>
            </a:r>
            <a:r>
              <a:rPr lang="fr-FR" sz="1500" dirty="0" smtClean="0">
                <a:solidFill>
                  <a:prstClr val="white"/>
                </a:solidFill>
              </a:rPr>
              <a:t>Ls</a:t>
            </a:r>
            <a:r>
              <a:rPr lang="el-GR" sz="1500" dirty="0" smtClean="0">
                <a:solidFill>
                  <a:prstClr val="white"/>
                </a:solidFill>
              </a:rPr>
              <a:t> = 70.2</a:t>
            </a:r>
            <a:r>
              <a:rPr lang="fr-FR" sz="1500" dirty="0" smtClean="0">
                <a:solidFill>
                  <a:prstClr val="white"/>
                </a:solidFill>
              </a:rPr>
              <a:t>e</a:t>
            </a:r>
            <a:r>
              <a:rPr lang="el-GR" sz="1500" dirty="0" smtClean="0">
                <a:solidFill>
                  <a:prstClr val="white"/>
                </a:solidFill>
              </a:rPr>
              <a:t>-03, </a:t>
            </a:r>
          </a:p>
          <a:p>
            <a:r>
              <a:rPr lang="fr-FR" sz="1500" dirty="0" smtClean="0">
                <a:solidFill>
                  <a:prstClr val="white"/>
                </a:solidFill>
              </a:rPr>
              <a:t>R</a:t>
            </a:r>
            <a:r>
              <a:rPr lang="el-GR" sz="1500" dirty="0" smtClean="0">
                <a:solidFill>
                  <a:prstClr val="white"/>
                </a:solidFill>
              </a:rPr>
              <a:t>1 = 1, </a:t>
            </a:r>
          </a:p>
          <a:p>
            <a:r>
              <a:rPr lang="fr-FR" sz="1500" dirty="0" smtClean="0">
                <a:solidFill>
                  <a:prstClr val="white"/>
                </a:solidFill>
              </a:rPr>
              <a:t>RLC</a:t>
            </a:r>
            <a:r>
              <a:rPr lang="el-GR" sz="1500" dirty="0" smtClean="0">
                <a:solidFill>
                  <a:prstClr val="white"/>
                </a:solidFill>
              </a:rPr>
              <a:t>, </a:t>
            </a:r>
            <a:r>
              <a:rPr lang="fr-FR" sz="1500" dirty="0" smtClean="0">
                <a:solidFill>
                  <a:prstClr val="white"/>
                </a:solidFill>
              </a:rPr>
              <a:t>R</a:t>
            </a:r>
            <a:r>
              <a:rPr lang="el-GR" sz="1500" dirty="0" smtClean="0">
                <a:solidFill>
                  <a:prstClr val="white"/>
                </a:solidFill>
              </a:rPr>
              <a:t>=2, </a:t>
            </a:r>
            <a:r>
              <a:rPr lang="fr-FR" sz="1500" dirty="0" smtClean="0">
                <a:solidFill>
                  <a:prstClr val="white"/>
                </a:solidFill>
              </a:rPr>
              <a:t>L</a:t>
            </a:r>
            <a:r>
              <a:rPr lang="el-GR" sz="1500" dirty="0" smtClean="0">
                <a:solidFill>
                  <a:prstClr val="white"/>
                </a:solidFill>
              </a:rPr>
              <a:t>=100</a:t>
            </a:r>
            <a:r>
              <a:rPr lang="fr-FR" sz="1500" dirty="0" smtClean="0">
                <a:solidFill>
                  <a:prstClr val="white"/>
                </a:solidFill>
              </a:rPr>
              <a:t>mH</a:t>
            </a:r>
            <a:r>
              <a:rPr lang="el-GR" sz="1500" dirty="0" smtClean="0">
                <a:solidFill>
                  <a:prstClr val="white"/>
                </a:solidFill>
              </a:rPr>
              <a:t>, 25μ</a:t>
            </a:r>
            <a:r>
              <a:rPr lang="en-US" sz="1500" dirty="0" smtClean="0">
                <a:solidFill>
                  <a:prstClr val="white"/>
                </a:solidFill>
              </a:rPr>
              <a:t>F</a:t>
            </a:r>
            <a:r>
              <a:rPr lang="el-GR" sz="1500" dirty="0" smtClean="0">
                <a:solidFill>
                  <a:prstClr val="white"/>
                </a:solidFill>
              </a:rPr>
              <a:t>.</a:t>
            </a:r>
            <a:endParaRPr lang="el-GR" sz="1500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Παρατηρήσεις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/>
              <a:t>(</a:t>
            </a:r>
            <a:r>
              <a:rPr lang="el-GR" sz="3600" b="0" dirty="0"/>
              <a:t>Άσκηση </a:t>
            </a:r>
            <a:r>
              <a:rPr lang="en-US" sz="3600" b="0" dirty="0"/>
              <a:t>2</a:t>
            </a:r>
            <a:r>
              <a:rPr lang="el-GR" sz="3600" b="0" baseline="30000" dirty="0"/>
              <a:t>η</a:t>
            </a:r>
            <a:r>
              <a:rPr lang="en-US" sz="3600" b="0" dirty="0"/>
              <a:t> 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l-GR" sz="2800" dirty="0"/>
              <a:t>Το </a:t>
            </a:r>
            <a:r>
              <a:rPr lang="en-US" sz="2800" dirty="0"/>
              <a:t>block powergui (</a:t>
            </a:r>
            <a:r>
              <a:rPr lang="el-GR" sz="2800" dirty="0"/>
              <a:t>αυτό που γράφει </a:t>
            </a:r>
            <a:r>
              <a:rPr lang="en-US" sz="2800" dirty="0"/>
              <a:t>Continuous) </a:t>
            </a:r>
            <a:r>
              <a:rPr lang="el-GR" sz="2800" dirty="0"/>
              <a:t>αν δεν φαίνεται στον </a:t>
            </a:r>
            <a:r>
              <a:rPr lang="en-US" sz="2800" dirty="0"/>
              <a:t>Library Explorer </a:t>
            </a:r>
            <a:r>
              <a:rPr lang="el-GR" sz="2800" dirty="0"/>
              <a:t>στο </a:t>
            </a:r>
            <a:r>
              <a:rPr lang="en-US" sz="2800" dirty="0"/>
              <a:t>SimPowerSystems </a:t>
            </a:r>
            <a:r>
              <a:rPr lang="el-GR" sz="2800" dirty="0"/>
              <a:t>τότε κάνε δεξί κλίκ πάνω στο </a:t>
            </a:r>
            <a:r>
              <a:rPr lang="en-US" sz="2800" dirty="0"/>
              <a:t>SimPowerSystems </a:t>
            </a:r>
            <a:r>
              <a:rPr lang="el-GR" sz="2800" dirty="0"/>
              <a:t>και μετά “</a:t>
            </a:r>
            <a:r>
              <a:rPr lang="en-US" sz="2800" dirty="0"/>
              <a:t>Open the SimPowerSystems Library”. </a:t>
            </a:r>
            <a:r>
              <a:rPr lang="el-GR" sz="2800" dirty="0"/>
              <a:t>Στο παράθυρο που θα ανοίξει θα φαίνεται. Κάνε εισαγωγή από ΄κει και μετά κλείσε το παράθυρο.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Όποτε εισάγουμε </a:t>
            </a:r>
            <a:r>
              <a:rPr lang="en-US" sz="2800" dirty="0"/>
              <a:t>Impedance Measurement </a:t>
            </a:r>
            <a:r>
              <a:rPr lang="el-GR" sz="2800" dirty="0"/>
              <a:t>θα πρέπει να προβλέψουμε να υπάρχει παράλληλα σε αυτό και το προς μέτρηση στοιχείο μια άλλη αντίσταση αλλιώς δεν θα βγάζει αποτελέσματα το </a:t>
            </a:r>
            <a:r>
              <a:rPr lang="en-US" sz="2800" dirty="0"/>
              <a:t>Impedance vs frequency measurement </a:t>
            </a:r>
            <a:r>
              <a:rPr lang="el-GR" sz="2800" dirty="0"/>
              <a:t>στο </a:t>
            </a:r>
            <a:r>
              <a:rPr lang="en-US" sz="2800" dirty="0"/>
              <a:t>powergui.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Κάνοντας διπλό κλικ στο </a:t>
            </a:r>
            <a:r>
              <a:rPr lang="en-US" sz="2800" dirty="0"/>
              <a:t>Powergui </a:t>
            </a:r>
            <a:r>
              <a:rPr lang="el-GR" sz="2800" dirty="0"/>
              <a:t>ανοίγει ένα </a:t>
            </a:r>
            <a:r>
              <a:rPr lang="en-US" sz="2800" dirty="0"/>
              <a:t>gui. </a:t>
            </a:r>
            <a:r>
              <a:rPr lang="el-GR" sz="2800" dirty="0"/>
              <a:t>Να δουν το </a:t>
            </a:r>
            <a:r>
              <a:rPr lang="en-US" sz="2800" dirty="0"/>
              <a:t>Steady state voltages and currents, Impedance vs frequency measurement (</a:t>
            </a:r>
            <a:r>
              <a:rPr lang="el-GR" sz="2800" dirty="0"/>
              <a:t>να παρατηρήσουν τη συχνότητα συντονισμού).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Εκτέλεση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</a:t>
            </a:r>
            <a:r>
              <a:rPr lang="el-GR" sz="3600" b="0" dirty="0"/>
              <a:t>Άσκηση </a:t>
            </a:r>
            <a:r>
              <a:rPr lang="en-US" sz="3600" b="0" dirty="0"/>
              <a:t>2</a:t>
            </a:r>
            <a:r>
              <a:rPr lang="el-GR" sz="3600" b="0" baseline="30000" dirty="0"/>
              <a:t>η</a:t>
            </a:r>
            <a:r>
              <a:rPr lang="en-US" sz="3600" b="0" dirty="0"/>
              <a:t> </a:t>
            </a:r>
            <a:r>
              <a:rPr lang="en-US" sz="3600" b="0" dirty="0" smtClean="0"/>
              <a:t>) (1 </a:t>
            </a:r>
            <a:r>
              <a:rPr lang="el-GR" sz="3600" b="0" dirty="0" smtClean="0"/>
              <a:t>από 2)</a:t>
            </a:r>
            <a:endParaRPr lang="el-GR" sz="3600" dirty="0"/>
          </a:p>
        </p:txBody>
      </p:sp>
      <p:pic>
        <p:nvPicPr>
          <p:cNvPr id="5" name="Θέση περιεχομένου 4" title="Εκτέλε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28794"/>
            <a:ext cx="2893959" cy="5040313"/>
          </a:xfrm>
          <a:prstGeom prst="rect">
            <a:avLst/>
          </a:prstGeom>
        </p:spPr>
      </p:pic>
      <p:pic>
        <p:nvPicPr>
          <p:cNvPr id="6" name="Picture 1" title="Γραφική παράσταση I στο φορτίο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06223"/>
            <a:ext cx="2774950" cy="2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7 - Επεξήγηση με παραλληλόγραμμο"/>
          <p:cNvSpPr/>
          <p:nvPr/>
        </p:nvSpPr>
        <p:spPr>
          <a:xfrm>
            <a:off x="7142381" y="1076321"/>
            <a:ext cx="1828800" cy="923330"/>
          </a:xfrm>
          <a:prstGeom prst="wedgeRectCallout">
            <a:avLst>
              <a:gd name="adj1" fmla="val -103846"/>
              <a:gd name="adj2" fmla="val 5393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l-GR" sz="2000" dirty="0" smtClean="0">
                <a:solidFill>
                  <a:prstClr val="white"/>
                </a:solidFill>
              </a:rPr>
              <a:t>Γραφική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l-GR" sz="2000" dirty="0" smtClean="0">
                <a:solidFill>
                  <a:prstClr val="white"/>
                </a:solidFill>
              </a:rPr>
              <a:t>παράσταση </a:t>
            </a:r>
            <a:r>
              <a:rPr lang="en-US" sz="2000" dirty="0" smtClean="0">
                <a:solidFill>
                  <a:prstClr val="white"/>
                </a:solidFill>
              </a:rPr>
              <a:t>I</a:t>
            </a:r>
            <a:r>
              <a:rPr lang="el-GR" sz="2000" dirty="0" smtClean="0">
                <a:solidFill>
                  <a:prstClr val="white"/>
                </a:solidFill>
              </a:rPr>
              <a:t> στο φορτίο 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8" name="12 - Επεξήγηση με παραλληλόγραμμο"/>
          <p:cNvSpPr/>
          <p:nvPr/>
        </p:nvSpPr>
        <p:spPr>
          <a:xfrm>
            <a:off x="3316484" y="3766630"/>
            <a:ext cx="5638800" cy="2349044"/>
          </a:xfrm>
          <a:prstGeom prst="wedgeRectCallout">
            <a:avLst>
              <a:gd name="adj1" fmla="val -65394"/>
              <a:gd name="adj2" fmla="val -918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 algn="ctr"/>
            <a:endParaRPr lang="el-GR" sz="1400" dirty="0">
              <a:solidFill>
                <a:prstClr val="white"/>
              </a:solidFill>
            </a:endParaRPr>
          </a:p>
        </p:txBody>
      </p:sp>
      <p:pic>
        <p:nvPicPr>
          <p:cNvPr id="9" name="Picture 3" title="Εκτέλε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9040"/>
            <a:ext cx="5575386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274448e69f55aef8936883151d659de5886a"/>
</p:tagLst>
</file>

<file path=ppt/theme/theme1.xml><?xml version="1.0" encoding="utf-8"?>
<a:theme xmlns:a="http://schemas.openxmlformats.org/drawingml/2006/main" name="OC_template_updated">
  <a:themeElements>
    <a:clrScheme name="Προσαρμοσμένο 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1253</Words>
  <Application>Microsoft Office PowerPoint</Application>
  <PresentationFormat>Προβολή στην οθόνη (4:3)</PresentationFormat>
  <Paragraphs>154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Άσκηση 1η  </vt:lpstr>
      <vt:lpstr>Υλοποίηση (Άσκηση 1η )</vt:lpstr>
      <vt:lpstr>Παρατηρήσεις (Άσκηση 1η )</vt:lpstr>
      <vt:lpstr>Άσκηση 2η  </vt:lpstr>
      <vt:lpstr>Υλοποίηση (Άσκηση 2η )</vt:lpstr>
      <vt:lpstr>Παρατηρήσεις (Άσκηση 2η )</vt:lpstr>
      <vt:lpstr>Εκτέλεση (Άσκηση 2η ) (1 από 2)</vt:lpstr>
      <vt:lpstr>Εκτέλεση (Άσκηση 2η ) (2 από 2)</vt:lpstr>
      <vt:lpstr>Άσκηση 3η </vt:lpstr>
      <vt:lpstr>Υλοποίηση (Άσκηση 3η )</vt:lpstr>
      <vt:lpstr>Εκτέλεση (Άσκηση 3η )</vt:lpstr>
      <vt:lpstr>Άσκηση 5η </vt:lpstr>
      <vt:lpstr>Άσκηση 6η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39</cp:revision>
  <dcterms:created xsi:type="dcterms:W3CDTF">2013-03-04T13:35:19Z</dcterms:created>
  <dcterms:modified xsi:type="dcterms:W3CDTF">2015-06-11T08:24:01Z</dcterms:modified>
</cp:coreProperties>
</file>