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9"/>
  </p:notesMasterIdLst>
  <p:handoutMasterIdLst>
    <p:handoutMasterId r:id="rId40"/>
  </p:handoutMasterIdLst>
  <p:sldIdLst>
    <p:sldId id="256" r:id="rId3"/>
    <p:sldId id="271" r:id="rId4"/>
    <p:sldId id="272" r:id="rId5"/>
    <p:sldId id="275" r:id="rId6"/>
    <p:sldId id="274" r:id="rId7"/>
    <p:sldId id="273" r:id="rId8"/>
    <p:sldId id="279" r:id="rId9"/>
    <p:sldId id="278" r:id="rId10"/>
    <p:sldId id="277" r:id="rId11"/>
    <p:sldId id="276" r:id="rId12"/>
    <p:sldId id="282" r:id="rId13"/>
    <p:sldId id="281" r:id="rId14"/>
    <p:sldId id="280" r:id="rId15"/>
    <p:sldId id="283" r:id="rId16"/>
    <p:sldId id="284" r:id="rId17"/>
    <p:sldId id="285" r:id="rId18"/>
    <p:sldId id="286" r:id="rId19"/>
    <p:sldId id="287" r:id="rId20"/>
    <p:sldId id="289" r:id="rId21"/>
    <p:sldId id="291" r:id="rId22"/>
    <p:sldId id="292" r:id="rId23"/>
    <p:sldId id="294" r:id="rId24"/>
    <p:sldId id="290" r:id="rId25"/>
    <p:sldId id="295" r:id="rId26"/>
    <p:sldId id="293" r:id="rId27"/>
    <p:sldId id="296" r:id="rId28"/>
    <p:sldId id="288" r:id="rId29"/>
    <p:sldId id="297" r:id="rId30"/>
    <p:sldId id="298" r:id="rId31"/>
    <p:sldId id="257" r:id="rId32"/>
    <p:sldId id="262" r:id="rId33"/>
    <p:sldId id="264" r:id="rId34"/>
    <p:sldId id="269" r:id="rId35"/>
    <p:sldId id="270" r:id="rId36"/>
    <p:sldId id="266"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158965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426874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rgbClr val="4BACC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ysClr val="window" lastClr="FFFFFF"/>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10" name="Rectangle 5"/>
          <p:cNvSpPr/>
          <p:nvPr userDrawn="1"/>
        </p:nvSpPr>
        <p:spPr>
          <a:xfrm>
            <a:off x="251520" y="-22538"/>
            <a:ext cx="8922530" cy="4819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590872" y="1196752"/>
            <a:ext cx="8229600" cy="5040560"/>
          </a:xfrm>
        </p:spPr>
        <p:txBody>
          <a:bodyPr>
            <a:normAutofit/>
          </a:bodyPr>
          <a:lstStyle>
            <a:lvl1pPr>
              <a:lnSpc>
                <a:spcPct val="112000"/>
              </a:lnSpc>
              <a:spcBef>
                <a:spcPts val="1200"/>
              </a:spcBef>
              <a:buClr>
                <a:schemeClr val="accent5">
                  <a:lumMod val="50000"/>
                </a:schemeClr>
              </a:buClr>
              <a:defRPr sz="2400"/>
            </a:lvl1pPr>
            <a:lvl2pPr marL="800100" indent="-439738">
              <a:lnSpc>
                <a:spcPct val="112000"/>
              </a:lnSpc>
              <a:spcBef>
                <a:spcPts val="1200"/>
              </a:spcBef>
              <a:buClr>
                <a:schemeClr val="accent5">
                  <a:lumMod val="50000"/>
                </a:schemeClr>
              </a:buClr>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A_smiling_baby.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e_Upload_Bot_(Magnus_Mansk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Vivien_thw_bobbycar.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lick-o-bo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kazokuneko.blogspot.gr/2011/02/this-little-cutie-is-youngest-grand.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26438236@N08/3063413380/"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creativecommons.org/licenses/by-nd/2.0/" TargetMode="External"/><Relationship Id="rId4" Type="http://schemas.openxmlformats.org/officeDocument/2006/relationships/hyperlink" Target="https://www.flickr.com/photos/26438236@N0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Kaitlyn_Maher_forum_photo_crop.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_Milbur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Kimhunghan&amp;action=edit&amp;redlink=1" TargetMode="External"/><Relationship Id="rId4" Type="http://schemas.openxmlformats.org/officeDocument/2006/relationships/hyperlink" Target="http://commons.wikimedia.org/wiki/File:Ben_Jigsaw_Puzzle_Puzzle_Puzzle.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68960"/>
            <a:ext cx="9144000" cy="2016224"/>
          </a:xfrm>
        </p:spPr>
        <p:txBody>
          <a:bodyPr>
            <a:normAutofit/>
          </a:bodyPr>
          <a:lstStyle/>
          <a:p>
            <a:pPr>
              <a:spcBef>
                <a:spcPts val="0"/>
              </a:spcBef>
              <a:spcAft>
                <a:spcPts val="2400"/>
              </a:spcAft>
            </a:pPr>
            <a:r>
              <a:rPr lang="el-GR" sz="2600" b="1" dirty="0" smtClean="0"/>
              <a:t>Ενότητα 3</a:t>
            </a:r>
            <a:r>
              <a:rPr lang="el-GR" sz="2600" dirty="0" smtClean="0"/>
              <a:t>:</a:t>
            </a:r>
            <a:r>
              <a:rPr lang="en-US" sz="2600" dirty="0" smtClean="0"/>
              <a:t> </a:t>
            </a:r>
            <a:r>
              <a:rPr lang="el-GR" sz="2600" dirty="0" smtClean="0"/>
              <a:t>Δυσκολίες στη γλωσσική ανάπτυξη κατά την προσχολική ηλικία</a:t>
            </a:r>
          </a:p>
          <a:p>
            <a:pPr>
              <a:spcBef>
                <a:spcPts val="0"/>
              </a:spcBef>
              <a:spcAft>
                <a:spcPts val="600"/>
              </a:spcAft>
            </a:pPr>
            <a:r>
              <a:rPr lang="el-GR" sz="2200" dirty="0" smtClean="0"/>
              <a:t>Δρ</a:t>
            </a:r>
            <a:r>
              <a:rPr lang="el-GR" sz="2200" dirty="0" smtClean="0"/>
              <a:t>.</a:t>
            </a:r>
            <a:r>
              <a:rPr lang="en-US" sz="2200" dirty="0" smtClean="0"/>
              <a:t> </a:t>
            </a:r>
            <a:r>
              <a:rPr lang="el-GR" sz="2200" dirty="0" smtClean="0"/>
              <a:t>Ευθύμιος </a:t>
            </a:r>
            <a:r>
              <a:rPr lang="el-GR" sz="2200" dirty="0" smtClean="0"/>
              <a:t>Κάκουρος</a:t>
            </a:r>
          </a:p>
          <a:p>
            <a:pPr>
              <a:spcBef>
                <a:spcPts val="0"/>
              </a:spcBef>
              <a:spcAft>
                <a:spcPts val="2400"/>
              </a:spcAft>
            </a:pPr>
            <a:r>
              <a:rPr lang="el-GR" sz="2200" dirty="0" smtClean="0"/>
              <a:t>Τμήμα </a:t>
            </a:r>
            <a:r>
              <a:rPr lang="el-GR" sz="2200" dirty="0"/>
              <a:t>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πορεία της ανάπτυξης του λεξιλογίου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Text Box 3"/>
          <p:cNvSpPr txBox="1">
            <a:spLocks noChangeArrowheads="1"/>
          </p:cNvSpPr>
          <p:nvPr/>
        </p:nvSpPr>
        <p:spPr bwMode="auto">
          <a:xfrm>
            <a:off x="1141924" y="5683895"/>
            <a:ext cx="1584176" cy="76944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000" b="1" dirty="0">
                <a:solidFill>
                  <a:schemeClr val="tx1"/>
                </a:solidFill>
                <a:latin typeface="+mn-lt"/>
              </a:rPr>
              <a:t>Βάβισμα</a:t>
            </a:r>
          </a:p>
          <a:p>
            <a:pPr algn="ctr">
              <a:defRPr/>
            </a:pPr>
            <a:r>
              <a:rPr lang="el-GR" sz="2000" b="1" dirty="0">
                <a:solidFill>
                  <a:schemeClr val="tx1"/>
                </a:solidFill>
                <a:latin typeface="+mn-lt"/>
              </a:rPr>
              <a:t>6-10 μηνών</a:t>
            </a:r>
            <a:r>
              <a:rPr lang="el-GR" sz="2400" b="1" dirty="0">
                <a:solidFill>
                  <a:schemeClr val="tx1"/>
                </a:solidFill>
                <a:latin typeface="+mn-lt"/>
              </a:rPr>
              <a:t> </a:t>
            </a:r>
            <a:endParaRPr lang="en-US" sz="2400" b="1" dirty="0">
              <a:solidFill>
                <a:schemeClr val="tx1"/>
              </a:solidFill>
              <a:latin typeface="+mn-lt"/>
            </a:endParaRPr>
          </a:p>
        </p:txBody>
      </p:sp>
      <p:sp>
        <p:nvSpPr>
          <p:cNvPr id="6" name="Text Box 4"/>
          <p:cNvSpPr txBox="1">
            <a:spLocks noChangeArrowheads="1"/>
          </p:cNvSpPr>
          <p:nvPr/>
        </p:nvSpPr>
        <p:spPr bwMode="auto">
          <a:xfrm>
            <a:off x="2322553" y="4675783"/>
            <a:ext cx="2222724"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el-GR" sz="2000" b="1" dirty="0">
                <a:solidFill>
                  <a:schemeClr val="tx1"/>
                </a:solidFill>
                <a:latin typeface="+mn-lt"/>
                <a:cs typeface="Times New Roman" pitchFamily="18" charset="0"/>
              </a:rPr>
              <a:t>Κατανόηση λέξεων</a:t>
            </a:r>
          </a:p>
          <a:p>
            <a:pPr algn="ctr">
              <a:defRPr/>
            </a:pPr>
            <a:r>
              <a:rPr lang="el-GR" sz="2000" b="1" dirty="0">
                <a:solidFill>
                  <a:schemeClr val="tx1"/>
                </a:solidFill>
                <a:latin typeface="+mn-lt"/>
                <a:cs typeface="Times New Roman" pitchFamily="18" charset="0"/>
              </a:rPr>
              <a:t>6 μηνών</a:t>
            </a:r>
            <a:endParaRPr lang="en-US" sz="2000" b="1" dirty="0">
              <a:solidFill>
                <a:schemeClr val="tx1"/>
              </a:solidFill>
              <a:latin typeface="+mn-lt"/>
              <a:cs typeface="Times New Roman" pitchFamily="18" charset="0"/>
            </a:endParaRPr>
          </a:p>
        </p:txBody>
      </p:sp>
      <p:sp>
        <p:nvSpPr>
          <p:cNvPr id="7" name="Text Box 5"/>
          <p:cNvSpPr txBox="1">
            <a:spLocks noChangeArrowheads="1"/>
          </p:cNvSpPr>
          <p:nvPr/>
        </p:nvSpPr>
        <p:spPr bwMode="auto">
          <a:xfrm>
            <a:off x="3897785" y="3667671"/>
            <a:ext cx="2165336"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el-GR" sz="2000" b="1" dirty="0">
                <a:solidFill>
                  <a:schemeClr val="tx1"/>
                </a:solidFill>
                <a:latin typeface="+mn-lt"/>
                <a:cs typeface="Times New Roman" pitchFamily="18" charset="0"/>
              </a:rPr>
              <a:t>Παραγωγή λέξεων</a:t>
            </a:r>
          </a:p>
          <a:p>
            <a:pPr algn="ctr">
              <a:defRPr/>
            </a:pPr>
            <a:r>
              <a:rPr lang="el-GR" sz="2000" b="1" dirty="0">
                <a:solidFill>
                  <a:schemeClr val="tx1"/>
                </a:solidFill>
                <a:latin typeface="+mn-lt"/>
                <a:cs typeface="Times New Roman" pitchFamily="18" charset="0"/>
              </a:rPr>
              <a:t>12 μηνών</a:t>
            </a:r>
            <a:endParaRPr lang="en-US" sz="2000" b="1" dirty="0">
              <a:solidFill>
                <a:schemeClr val="tx1"/>
              </a:solidFill>
              <a:latin typeface="+mn-lt"/>
              <a:cs typeface="Times New Roman" pitchFamily="18" charset="0"/>
            </a:endParaRPr>
          </a:p>
        </p:txBody>
      </p:sp>
      <p:sp>
        <p:nvSpPr>
          <p:cNvPr id="8" name="Text Box 6"/>
          <p:cNvSpPr txBox="1">
            <a:spLocks noChangeArrowheads="1"/>
          </p:cNvSpPr>
          <p:nvPr/>
        </p:nvSpPr>
        <p:spPr bwMode="auto">
          <a:xfrm>
            <a:off x="5102364" y="2659559"/>
            <a:ext cx="2778968"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000" b="1" dirty="0">
                <a:solidFill>
                  <a:schemeClr val="tx1"/>
                </a:solidFill>
                <a:latin typeface="+mn-lt"/>
                <a:cs typeface="Times New Roman" pitchFamily="18" charset="0"/>
              </a:rPr>
              <a:t>Συνδυασμός λέξεων</a:t>
            </a:r>
          </a:p>
          <a:p>
            <a:pPr algn="ctr">
              <a:defRPr/>
            </a:pPr>
            <a:r>
              <a:rPr lang="el-GR" sz="2000" b="1" dirty="0">
                <a:solidFill>
                  <a:schemeClr val="tx1"/>
                </a:solidFill>
                <a:latin typeface="+mn-lt"/>
                <a:cs typeface="Times New Roman" pitchFamily="18" charset="0"/>
              </a:rPr>
              <a:t>18 μηνών</a:t>
            </a:r>
            <a:endParaRPr lang="en-US" sz="2000" b="1" dirty="0">
              <a:solidFill>
                <a:schemeClr val="tx1"/>
              </a:solidFill>
              <a:latin typeface="+mn-lt"/>
              <a:cs typeface="Times New Roman" pitchFamily="18" charset="0"/>
            </a:endParaRPr>
          </a:p>
        </p:txBody>
      </p:sp>
      <p:sp>
        <p:nvSpPr>
          <p:cNvPr id="9" name="Text Box 7"/>
          <p:cNvSpPr txBox="1">
            <a:spLocks noChangeArrowheads="1"/>
          </p:cNvSpPr>
          <p:nvPr/>
        </p:nvSpPr>
        <p:spPr bwMode="auto">
          <a:xfrm>
            <a:off x="6110476" y="1651447"/>
            <a:ext cx="2880320"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000" b="1" dirty="0">
                <a:solidFill>
                  <a:schemeClr val="tx1"/>
                </a:solidFill>
                <a:latin typeface="+mn-lt"/>
                <a:cs typeface="Times New Roman" pitchFamily="18" charset="0"/>
              </a:rPr>
              <a:t>Τηλεγραφικός λόγος</a:t>
            </a:r>
          </a:p>
          <a:p>
            <a:pPr algn="ctr">
              <a:defRPr/>
            </a:pPr>
            <a:r>
              <a:rPr lang="el-GR" sz="2000" b="1" dirty="0">
                <a:solidFill>
                  <a:schemeClr val="tx1"/>
                </a:solidFill>
                <a:latin typeface="+mn-lt"/>
                <a:cs typeface="Times New Roman" pitchFamily="18" charset="0"/>
              </a:rPr>
              <a:t>24 μηνών</a:t>
            </a:r>
            <a:r>
              <a:rPr lang="en-US" sz="2000" b="1" dirty="0">
                <a:solidFill>
                  <a:schemeClr val="tx1"/>
                </a:solidFill>
                <a:latin typeface="+mn-lt"/>
                <a:cs typeface="Times New Roman" pitchFamily="18" charset="0"/>
              </a:rPr>
              <a:t> </a:t>
            </a:r>
          </a:p>
        </p:txBody>
      </p:sp>
      <p:sp>
        <p:nvSpPr>
          <p:cNvPr id="10" name="AutoShape 8"/>
          <p:cNvSpPr>
            <a:spLocks noChangeArrowheads="1"/>
          </p:cNvSpPr>
          <p:nvPr/>
        </p:nvSpPr>
        <p:spPr bwMode="auto">
          <a:xfrm rot="19215050">
            <a:off x="-260181" y="2836734"/>
            <a:ext cx="7294562" cy="811212"/>
          </a:xfrm>
          <a:prstGeom prst="rightArrow">
            <a:avLst>
              <a:gd name="adj1" fmla="val 41707"/>
              <a:gd name="adj2" fmla="val 224804"/>
            </a:avLst>
          </a:prstGeom>
          <a:solidFill>
            <a:schemeClr val="accent1"/>
          </a:solidFill>
          <a:ln w="9525">
            <a:solidFill>
              <a:schemeClr val="tx1"/>
            </a:solidFill>
            <a:miter lim="800000"/>
            <a:headEnd/>
            <a:tailEnd/>
          </a:ln>
          <a:scene3d>
            <a:camera prst="orthographicFront"/>
            <a:lightRig rig="threePt" dir="t"/>
          </a:scene3d>
          <a:sp3d>
            <a:bevelT w="139700" h="139700" prst="divot"/>
          </a:sp3d>
        </p:spPr>
        <p:txBody>
          <a:bodyPr wrap="none" anchor="ctr"/>
          <a:lstStyle/>
          <a:p>
            <a:pPr>
              <a:defRPr/>
            </a:pPr>
            <a:endParaRPr lang="el-GR" dirty="0"/>
          </a:p>
        </p:txBody>
      </p:sp>
    </p:spTree>
    <p:extLst>
      <p:ext uri="{BB962C8B-B14F-4D97-AF65-F5344CB8AC3E}">
        <p14:creationId xmlns:p14="http://schemas.microsoft.com/office/powerpoint/2010/main" val="6770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290">
                                          <p:stCondLst>
                                            <p:cond delay="0"/>
                                          </p:stCondLst>
                                        </p:cTn>
                                        <p:tgtEl>
                                          <p:spTgt spid="6"/>
                                        </p:tgtEl>
                                      </p:cBhvr>
                                    </p:animEffect>
                                    <p:anim calcmode="lin" valueType="num">
                                      <p:cBhvr>
                                        <p:cTn id="2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1" dur="13">
                                          <p:stCondLst>
                                            <p:cond delay="325"/>
                                          </p:stCondLst>
                                        </p:cTn>
                                        <p:tgtEl>
                                          <p:spTgt spid="6"/>
                                        </p:tgtEl>
                                      </p:cBhvr>
                                      <p:to x="100000" y="60000"/>
                                    </p:animScale>
                                    <p:animScale>
                                      <p:cBhvr>
                                        <p:cTn id="32" dur="83" decel="50000">
                                          <p:stCondLst>
                                            <p:cond delay="338"/>
                                          </p:stCondLst>
                                        </p:cTn>
                                        <p:tgtEl>
                                          <p:spTgt spid="6"/>
                                        </p:tgtEl>
                                      </p:cBhvr>
                                      <p:to x="100000" y="100000"/>
                                    </p:animScale>
                                    <p:animScale>
                                      <p:cBhvr>
                                        <p:cTn id="33" dur="13">
                                          <p:stCondLst>
                                            <p:cond delay="656"/>
                                          </p:stCondLst>
                                        </p:cTn>
                                        <p:tgtEl>
                                          <p:spTgt spid="6"/>
                                        </p:tgtEl>
                                      </p:cBhvr>
                                      <p:to x="100000" y="80000"/>
                                    </p:animScale>
                                    <p:animScale>
                                      <p:cBhvr>
                                        <p:cTn id="34" dur="83" decel="50000">
                                          <p:stCondLst>
                                            <p:cond delay="669"/>
                                          </p:stCondLst>
                                        </p:cTn>
                                        <p:tgtEl>
                                          <p:spTgt spid="6"/>
                                        </p:tgtEl>
                                      </p:cBhvr>
                                      <p:to x="100000" y="100000"/>
                                    </p:animScale>
                                    <p:animScale>
                                      <p:cBhvr>
                                        <p:cTn id="35" dur="13">
                                          <p:stCondLst>
                                            <p:cond delay="821"/>
                                          </p:stCondLst>
                                        </p:cTn>
                                        <p:tgtEl>
                                          <p:spTgt spid="6"/>
                                        </p:tgtEl>
                                      </p:cBhvr>
                                      <p:to x="100000" y="90000"/>
                                    </p:animScale>
                                    <p:animScale>
                                      <p:cBhvr>
                                        <p:cTn id="36" dur="83" decel="50000">
                                          <p:stCondLst>
                                            <p:cond delay="834"/>
                                          </p:stCondLst>
                                        </p:cTn>
                                        <p:tgtEl>
                                          <p:spTgt spid="6"/>
                                        </p:tgtEl>
                                      </p:cBhvr>
                                      <p:to x="100000" y="100000"/>
                                    </p:animScale>
                                    <p:animScale>
                                      <p:cBhvr>
                                        <p:cTn id="37" dur="13">
                                          <p:stCondLst>
                                            <p:cond delay="904"/>
                                          </p:stCondLst>
                                        </p:cTn>
                                        <p:tgtEl>
                                          <p:spTgt spid="6"/>
                                        </p:tgtEl>
                                      </p:cBhvr>
                                      <p:to x="100000" y="95000"/>
                                    </p:animScale>
                                    <p:animScale>
                                      <p:cBhvr>
                                        <p:cTn id="38" dur="83" decel="50000">
                                          <p:stCondLst>
                                            <p:cond delay="917"/>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290">
                                          <p:stCondLst>
                                            <p:cond delay="0"/>
                                          </p:stCondLst>
                                        </p:cTn>
                                        <p:tgtEl>
                                          <p:spTgt spid="7"/>
                                        </p:tgtEl>
                                      </p:cBhvr>
                                    </p:animEffect>
                                    <p:anim calcmode="lin" valueType="num">
                                      <p:cBhvr>
                                        <p:cTn id="4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9" dur="13">
                                          <p:stCondLst>
                                            <p:cond delay="325"/>
                                          </p:stCondLst>
                                        </p:cTn>
                                        <p:tgtEl>
                                          <p:spTgt spid="7"/>
                                        </p:tgtEl>
                                      </p:cBhvr>
                                      <p:to x="100000" y="60000"/>
                                    </p:animScale>
                                    <p:animScale>
                                      <p:cBhvr>
                                        <p:cTn id="50" dur="83" decel="50000">
                                          <p:stCondLst>
                                            <p:cond delay="338"/>
                                          </p:stCondLst>
                                        </p:cTn>
                                        <p:tgtEl>
                                          <p:spTgt spid="7"/>
                                        </p:tgtEl>
                                      </p:cBhvr>
                                      <p:to x="100000" y="100000"/>
                                    </p:animScale>
                                    <p:animScale>
                                      <p:cBhvr>
                                        <p:cTn id="51" dur="13">
                                          <p:stCondLst>
                                            <p:cond delay="656"/>
                                          </p:stCondLst>
                                        </p:cTn>
                                        <p:tgtEl>
                                          <p:spTgt spid="7"/>
                                        </p:tgtEl>
                                      </p:cBhvr>
                                      <p:to x="100000" y="80000"/>
                                    </p:animScale>
                                    <p:animScale>
                                      <p:cBhvr>
                                        <p:cTn id="52" dur="83" decel="50000">
                                          <p:stCondLst>
                                            <p:cond delay="669"/>
                                          </p:stCondLst>
                                        </p:cTn>
                                        <p:tgtEl>
                                          <p:spTgt spid="7"/>
                                        </p:tgtEl>
                                      </p:cBhvr>
                                      <p:to x="100000" y="100000"/>
                                    </p:animScale>
                                    <p:animScale>
                                      <p:cBhvr>
                                        <p:cTn id="53" dur="13">
                                          <p:stCondLst>
                                            <p:cond delay="821"/>
                                          </p:stCondLst>
                                        </p:cTn>
                                        <p:tgtEl>
                                          <p:spTgt spid="7"/>
                                        </p:tgtEl>
                                      </p:cBhvr>
                                      <p:to x="100000" y="90000"/>
                                    </p:animScale>
                                    <p:animScale>
                                      <p:cBhvr>
                                        <p:cTn id="54" dur="83" decel="50000">
                                          <p:stCondLst>
                                            <p:cond delay="834"/>
                                          </p:stCondLst>
                                        </p:cTn>
                                        <p:tgtEl>
                                          <p:spTgt spid="7"/>
                                        </p:tgtEl>
                                      </p:cBhvr>
                                      <p:to x="100000" y="100000"/>
                                    </p:animScale>
                                    <p:animScale>
                                      <p:cBhvr>
                                        <p:cTn id="55" dur="13">
                                          <p:stCondLst>
                                            <p:cond delay="904"/>
                                          </p:stCondLst>
                                        </p:cTn>
                                        <p:tgtEl>
                                          <p:spTgt spid="7"/>
                                        </p:tgtEl>
                                      </p:cBhvr>
                                      <p:to x="100000" y="95000"/>
                                    </p:animScale>
                                    <p:animScale>
                                      <p:cBhvr>
                                        <p:cTn id="56" dur="83" decel="50000">
                                          <p:stCondLst>
                                            <p:cond delay="917"/>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290">
                                          <p:stCondLst>
                                            <p:cond delay="0"/>
                                          </p:stCondLst>
                                        </p:cTn>
                                        <p:tgtEl>
                                          <p:spTgt spid="8"/>
                                        </p:tgtEl>
                                      </p:cBhvr>
                                    </p:animEffect>
                                    <p:anim calcmode="lin" valueType="num">
                                      <p:cBhvr>
                                        <p:cTn id="6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67" dur="13">
                                          <p:stCondLst>
                                            <p:cond delay="325"/>
                                          </p:stCondLst>
                                        </p:cTn>
                                        <p:tgtEl>
                                          <p:spTgt spid="8"/>
                                        </p:tgtEl>
                                      </p:cBhvr>
                                      <p:to x="100000" y="60000"/>
                                    </p:animScale>
                                    <p:animScale>
                                      <p:cBhvr>
                                        <p:cTn id="68" dur="83" decel="50000">
                                          <p:stCondLst>
                                            <p:cond delay="338"/>
                                          </p:stCondLst>
                                        </p:cTn>
                                        <p:tgtEl>
                                          <p:spTgt spid="8"/>
                                        </p:tgtEl>
                                      </p:cBhvr>
                                      <p:to x="100000" y="100000"/>
                                    </p:animScale>
                                    <p:animScale>
                                      <p:cBhvr>
                                        <p:cTn id="69" dur="13">
                                          <p:stCondLst>
                                            <p:cond delay="656"/>
                                          </p:stCondLst>
                                        </p:cTn>
                                        <p:tgtEl>
                                          <p:spTgt spid="8"/>
                                        </p:tgtEl>
                                      </p:cBhvr>
                                      <p:to x="100000" y="80000"/>
                                    </p:animScale>
                                    <p:animScale>
                                      <p:cBhvr>
                                        <p:cTn id="70" dur="83" decel="50000">
                                          <p:stCondLst>
                                            <p:cond delay="669"/>
                                          </p:stCondLst>
                                        </p:cTn>
                                        <p:tgtEl>
                                          <p:spTgt spid="8"/>
                                        </p:tgtEl>
                                      </p:cBhvr>
                                      <p:to x="100000" y="100000"/>
                                    </p:animScale>
                                    <p:animScale>
                                      <p:cBhvr>
                                        <p:cTn id="71" dur="13">
                                          <p:stCondLst>
                                            <p:cond delay="821"/>
                                          </p:stCondLst>
                                        </p:cTn>
                                        <p:tgtEl>
                                          <p:spTgt spid="8"/>
                                        </p:tgtEl>
                                      </p:cBhvr>
                                      <p:to x="100000" y="90000"/>
                                    </p:animScale>
                                    <p:animScale>
                                      <p:cBhvr>
                                        <p:cTn id="72" dur="83" decel="50000">
                                          <p:stCondLst>
                                            <p:cond delay="834"/>
                                          </p:stCondLst>
                                        </p:cTn>
                                        <p:tgtEl>
                                          <p:spTgt spid="8"/>
                                        </p:tgtEl>
                                      </p:cBhvr>
                                      <p:to x="100000" y="100000"/>
                                    </p:animScale>
                                    <p:animScale>
                                      <p:cBhvr>
                                        <p:cTn id="73" dur="13">
                                          <p:stCondLst>
                                            <p:cond delay="904"/>
                                          </p:stCondLst>
                                        </p:cTn>
                                        <p:tgtEl>
                                          <p:spTgt spid="8"/>
                                        </p:tgtEl>
                                      </p:cBhvr>
                                      <p:to x="100000" y="95000"/>
                                    </p:animScale>
                                    <p:animScale>
                                      <p:cBhvr>
                                        <p:cTn id="74" dur="83" decel="50000">
                                          <p:stCondLst>
                                            <p:cond delay="917"/>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290">
                                          <p:stCondLst>
                                            <p:cond delay="0"/>
                                          </p:stCondLst>
                                        </p:cTn>
                                        <p:tgtEl>
                                          <p:spTgt spid="9"/>
                                        </p:tgtEl>
                                      </p:cBhvr>
                                    </p:animEffect>
                                    <p:anim calcmode="lin" valueType="num">
                                      <p:cBhvr>
                                        <p:cTn id="8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85" dur="13">
                                          <p:stCondLst>
                                            <p:cond delay="325"/>
                                          </p:stCondLst>
                                        </p:cTn>
                                        <p:tgtEl>
                                          <p:spTgt spid="9"/>
                                        </p:tgtEl>
                                      </p:cBhvr>
                                      <p:to x="100000" y="60000"/>
                                    </p:animScale>
                                    <p:animScale>
                                      <p:cBhvr>
                                        <p:cTn id="86" dur="83" decel="50000">
                                          <p:stCondLst>
                                            <p:cond delay="338"/>
                                          </p:stCondLst>
                                        </p:cTn>
                                        <p:tgtEl>
                                          <p:spTgt spid="9"/>
                                        </p:tgtEl>
                                      </p:cBhvr>
                                      <p:to x="100000" y="100000"/>
                                    </p:animScale>
                                    <p:animScale>
                                      <p:cBhvr>
                                        <p:cTn id="87" dur="13">
                                          <p:stCondLst>
                                            <p:cond delay="656"/>
                                          </p:stCondLst>
                                        </p:cTn>
                                        <p:tgtEl>
                                          <p:spTgt spid="9"/>
                                        </p:tgtEl>
                                      </p:cBhvr>
                                      <p:to x="100000" y="80000"/>
                                    </p:animScale>
                                    <p:animScale>
                                      <p:cBhvr>
                                        <p:cTn id="88" dur="83" decel="50000">
                                          <p:stCondLst>
                                            <p:cond delay="669"/>
                                          </p:stCondLst>
                                        </p:cTn>
                                        <p:tgtEl>
                                          <p:spTgt spid="9"/>
                                        </p:tgtEl>
                                      </p:cBhvr>
                                      <p:to x="100000" y="100000"/>
                                    </p:animScale>
                                    <p:animScale>
                                      <p:cBhvr>
                                        <p:cTn id="89" dur="13">
                                          <p:stCondLst>
                                            <p:cond delay="821"/>
                                          </p:stCondLst>
                                        </p:cTn>
                                        <p:tgtEl>
                                          <p:spTgt spid="9"/>
                                        </p:tgtEl>
                                      </p:cBhvr>
                                      <p:to x="100000" y="90000"/>
                                    </p:animScale>
                                    <p:animScale>
                                      <p:cBhvr>
                                        <p:cTn id="90" dur="83" decel="50000">
                                          <p:stCondLst>
                                            <p:cond delay="834"/>
                                          </p:stCondLst>
                                        </p:cTn>
                                        <p:tgtEl>
                                          <p:spTgt spid="9"/>
                                        </p:tgtEl>
                                      </p:cBhvr>
                                      <p:to x="100000" y="100000"/>
                                    </p:animScale>
                                    <p:animScale>
                                      <p:cBhvr>
                                        <p:cTn id="91" dur="13">
                                          <p:stCondLst>
                                            <p:cond delay="904"/>
                                          </p:stCondLst>
                                        </p:cTn>
                                        <p:tgtEl>
                                          <p:spTgt spid="9"/>
                                        </p:tgtEl>
                                      </p:cBhvr>
                                      <p:to x="100000" y="95000"/>
                                    </p:animScale>
                                    <p:animScale>
                                      <p:cBhvr>
                                        <p:cTn id="92"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τυπική πορεία της γλωσσικής ανάπτυξης </a:t>
            </a:r>
            <a:r>
              <a:rPr lang="el-GR" sz="3300" b="0" dirty="0" smtClean="0">
                <a:solidFill>
                  <a:prstClr val="black"/>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pSp>
        <p:nvGrpSpPr>
          <p:cNvPr id="23" name="3 - Ομάδα"/>
          <p:cNvGrpSpPr/>
          <p:nvPr/>
        </p:nvGrpSpPr>
        <p:grpSpPr>
          <a:xfrm>
            <a:off x="503549" y="1124744"/>
            <a:ext cx="2564312" cy="329850"/>
            <a:chOff x="0" y="0"/>
            <a:chExt cx="2564312" cy="255974"/>
          </a:xfrm>
          <a:solidFill>
            <a:schemeClr val="accent5">
              <a:lumMod val="40000"/>
              <a:lumOff val="60000"/>
            </a:schemeClr>
          </a:solidFill>
          <a:scene3d>
            <a:camera prst="orthographicFront"/>
            <a:lightRig rig="threePt" dir="t"/>
          </a:scene3d>
        </p:grpSpPr>
        <p:sp>
          <p:nvSpPr>
            <p:cNvPr id="24" name="9 - Ορθογώνιο"/>
            <p:cNvSpPr/>
            <p:nvPr/>
          </p:nvSpPr>
          <p:spPr>
            <a:xfrm>
              <a:off x="0" y="0"/>
              <a:ext cx="2564312" cy="255974"/>
            </a:xfrm>
            <a:prstGeom prst="rect">
              <a:avLst/>
            </a:prstGeom>
            <a:grpFill/>
            <a:ln>
              <a:solidFill>
                <a:schemeClr val="tx1">
                  <a:lumMod val="95000"/>
                  <a:lumOff val="5000"/>
                </a:schemeClr>
              </a:solidFill>
            </a:ln>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10 - Ορθογώνιο"/>
            <p:cNvSpPr/>
            <p:nvPr/>
          </p:nvSpPr>
          <p:spPr>
            <a:xfrm>
              <a:off x="0" y="0"/>
              <a:ext cx="2564312" cy="255974"/>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el-GR" sz="2000" b="1" dirty="0">
                  <a:solidFill>
                    <a:schemeClr val="tx1"/>
                  </a:solidFill>
                </a:rPr>
                <a:t>24 - 36 μηνών</a:t>
              </a:r>
            </a:p>
          </p:txBody>
        </p:sp>
      </p:grpSp>
      <p:grpSp>
        <p:nvGrpSpPr>
          <p:cNvPr id="26" name="11 - Ομάδα"/>
          <p:cNvGrpSpPr/>
          <p:nvPr/>
        </p:nvGrpSpPr>
        <p:grpSpPr>
          <a:xfrm>
            <a:off x="3541794" y="1124744"/>
            <a:ext cx="2564465" cy="339242"/>
            <a:chOff x="2882864" y="0"/>
            <a:chExt cx="2564465" cy="301137"/>
          </a:xfrm>
          <a:solidFill>
            <a:schemeClr val="accent5">
              <a:lumMod val="40000"/>
              <a:lumOff val="60000"/>
            </a:schemeClr>
          </a:solidFill>
          <a:scene3d>
            <a:camera prst="orthographicFront"/>
            <a:lightRig rig="threePt" dir="t"/>
          </a:scene3d>
        </p:grpSpPr>
        <p:sp>
          <p:nvSpPr>
            <p:cNvPr id="27" name="15 - Ορθογώνιο"/>
            <p:cNvSpPr/>
            <p:nvPr/>
          </p:nvSpPr>
          <p:spPr>
            <a:xfrm>
              <a:off x="2882864" y="0"/>
              <a:ext cx="2564465" cy="301137"/>
            </a:xfrm>
            <a:prstGeom prst="rect">
              <a:avLst/>
            </a:prstGeom>
            <a:grpFill/>
            <a:ln>
              <a:solidFill>
                <a:schemeClr val="tx1">
                  <a:lumMod val="95000"/>
                  <a:lumOff val="5000"/>
                </a:schemeClr>
              </a:solidFill>
            </a:ln>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16 - Ορθογώνιο"/>
            <p:cNvSpPr/>
            <p:nvPr/>
          </p:nvSpPr>
          <p:spPr>
            <a:xfrm>
              <a:off x="2882864" y="0"/>
              <a:ext cx="2564465" cy="301137"/>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el-GR" sz="2000" b="1" dirty="0">
                  <a:solidFill>
                    <a:schemeClr val="tx1"/>
                  </a:solidFill>
                </a:rPr>
                <a:t>4 ετών</a:t>
              </a:r>
            </a:p>
          </p:txBody>
        </p:sp>
      </p:grpSp>
      <p:grpSp>
        <p:nvGrpSpPr>
          <p:cNvPr id="29" name="20 - Ομάδα"/>
          <p:cNvGrpSpPr/>
          <p:nvPr/>
        </p:nvGrpSpPr>
        <p:grpSpPr>
          <a:xfrm>
            <a:off x="6454112" y="1134994"/>
            <a:ext cx="2561961" cy="329850"/>
            <a:chOff x="5854627" y="4604"/>
            <a:chExt cx="2561961" cy="289074"/>
          </a:xfrm>
          <a:solidFill>
            <a:schemeClr val="accent5">
              <a:lumMod val="40000"/>
              <a:lumOff val="60000"/>
            </a:schemeClr>
          </a:solidFill>
          <a:scene3d>
            <a:camera prst="orthographicFront"/>
            <a:lightRig rig="threePt" dir="t"/>
          </a:scene3d>
        </p:grpSpPr>
        <p:sp>
          <p:nvSpPr>
            <p:cNvPr id="30" name="24 - Ορθογώνιο"/>
            <p:cNvSpPr/>
            <p:nvPr/>
          </p:nvSpPr>
          <p:spPr>
            <a:xfrm>
              <a:off x="5854627" y="4604"/>
              <a:ext cx="2561961" cy="289074"/>
            </a:xfrm>
            <a:prstGeom prst="rect">
              <a:avLst/>
            </a:prstGeom>
            <a:grpFill/>
            <a:ln>
              <a:solidFill>
                <a:schemeClr val="tx1">
                  <a:lumMod val="95000"/>
                  <a:lumOff val="5000"/>
                </a:schemeClr>
              </a:solidFill>
            </a:ln>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25 - Ορθογώνιο"/>
            <p:cNvSpPr/>
            <p:nvPr/>
          </p:nvSpPr>
          <p:spPr>
            <a:xfrm>
              <a:off x="5854627" y="4604"/>
              <a:ext cx="2561961" cy="289074"/>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el-GR" sz="2000" b="1" dirty="0">
                  <a:solidFill>
                    <a:schemeClr val="tx1"/>
                  </a:solidFill>
                </a:rPr>
                <a:t>5 ετών</a:t>
              </a:r>
            </a:p>
          </p:txBody>
        </p:sp>
      </p:grpSp>
      <p:sp>
        <p:nvSpPr>
          <p:cNvPr id="32" name="Ορθογώνιο 31"/>
          <p:cNvSpPr/>
          <p:nvPr/>
        </p:nvSpPr>
        <p:spPr>
          <a:xfrm>
            <a:off x="395536" y="1567042"/>
            <a:ext cx="2780337" cy="4862870"/>
          </a:xfrm>
          <a:prstGeom prst="rect">
            <a:avLst/>
          </a:prstGeom>
          <a:ln>
            <a:solidFill>
              <a:schemeClr val="tx1">
                <a:lumMod val="95000"/>
                <a:lumOff val="5000"/>
              </a:schemeClr>
            </a:solidFill>
          </a:ln>
        </p:spPr>
        <p:txBody>
          <a:bodyPr wrap="square">
            <a:spAutoFit/>
          </a:bodyPr>
          <a:lstStyle/>
          <a:p>
            <a:pPr marL="228600" lvl="1" indent="-228600" defTabSz="889000">
              <a:lnSpc>
                <a:spcPct val="105000"/>
              </a:lnSpc>
              <a:spcBef>
                <a:spcPts val="600"/>
              </a:spcBef>
              <a:spcAft>
                <a:spcPct val="15000"/>
              </a:spcAft>
              <a:buFontTx/>
              <a:buChar char="••"/>
              <a:defRPr/>
            </a:pPr>
            <a:r>
              <a:rPr lang="el-GR" sz="2000" dirty="0">
                <a:solidFill>
                  <a:prstClr val="black"/>
                </a:solidFill>
                <a:latin typeface="Calibri"/>
              </a:rPr>
              <a:t>Καταλαβαίνει σύνθετες οδηγίες π.χ. «Άνοιξε το ντουλάπι και φέρε μου ένα ποτήρι</a:t>
            </a:r>
            <a:r>
              <a:rPr lang="el-GR" sz="2000" dirty="0" smtClean="0">
                <a:solidFill>
                  <a:prstClr val="black"/>
                </a:solidFill>
                <a:latin typeface="Calibri"/>
              </a:rPr>
              <a:t>».</a:t>
            </a:r>
            <a:endParaRPr lang="el-GR" sz="2000" dirty="0">
              <a:solidFill>
                <a:prstClr val="black"/>
              </a:solidFill>
              <a:latin typeface="Calibri"/>
            </a:endParaRPr>
          </a:p>
          <a:p>
            <a:pPr marL="228600" lvl="1" indent="-228600" defTabSz="889000">
              <a:lnSpc>
                <a:spcPct val="105000"/>
              </a:lnSpc>
              <a:spcBef>
                <a:spcPts val="600"/>
              </a:spcBef>
              <a:spcAft>
                <a:spcPct val="15000"/>
              </a:spcAft>
              <a:buFontTx/>
              <a:buChar char="••"/>
              <a:defRPr/>
            </a:pPr>
            <a:r>
              <a:rPr lang="el-GR" sz="2000" dirty="0">
                <a:solidFill>
                  <a:prstClr val="black"/>
                </a:solidFill>
                <a:latin typeface="Calibri"/>
              </a:rPr>
              <a:t>Διαθέτει ενεργό λεξιλόγιο τουλάχιστον 70 λέξεων, τις οποίες εκφέρει σχεδόν καθαρά</a:t>
            </a:r>
            <a:r>
              <a:rPr lang="el-GR" sz="2000" dirty="0" smtClean="0">
                <a:solidFill>
                  <a:prstClr val="black"/>
                </a:solidFill>
                <a:latin typeface="Calibri"/>
              </a:rPr>
              <a:t>.</a:t>
            </a:r>
            <a:endParaRPr lang="el-GR" sz="2000" dirty="0">
              <a:solidFill>
                <a:prstClr val="black"/>
              </a:solidFill>
              <a:latin typeface="Calibri"/>
            </a:endParaRPr>
          </a:p>
          <a:p>
            <a:pPr marL="228600" lvl="1" indent="-228600" defTabSz="889000">
              <a:lnSpc>
                <a:spcPct val="105000"/>
              </a:lnSpc>
              <a:spcBef>
                <a:spcPts val="600"/>
              </a:spcBef>
              <a:spcAft>
                <a:spcPct val="15000"/>
              </a:spcAft>
              <a:buFontTx/>
              <a:buChar char="••"/>
              <a:defRPr/>
            </a:pPr>
            <a:r>
              <a:rPr lang="el-GR" sz="2000" dirty="0">
                <a:solidFill>
                  <a:prstClr val="black"/>
                </a:solidFill>
                <a:latin typeface="Calibri"/>
              </a:rPr>
              <a:t>Χρησιμοποιεί προτάσεις με Υ-Ρ-Α π.χ. «Η μαμά τρώει μήλο</a:t>
            </a:r>
            <a:r>
              <a:rPr lang="el-GR" sz="2000" dirty="0" smtClean="0">
                <a:solidFill>
                  <a:prstClr val="black"/>
                </a:solidFill>
                <a:latin typeface="Calibri"/>
              </a:rPr>
              <a:t>».</a:t>
            </a:r>
            <a:endParaRPr lang="el-GR" sz="2000" dirty="0">
              <a:solidFill>
                <a:prstClr val="black"/>
              </a:solidFill>
              <a:latin typeface="Calibri"/>
            </a:endParaRPr>
          </a:p>
        </p:txBody>
      </p:sp>
      <p:sp>
        <p:nvSpPr>
          <p:cNvPr id="33" name="Ορθογώνιο 32"/>
          <p:cNvSpPr/>
          <p:nvPr/>
        </p:nvSpPr>
        <p:spPr>
          <a:xfrm>
            <a:off x="3275856" y="1567042"/>
            <a:ext cx="3095240" cy="5309146"/>
          </a:xfrm>
          <a:prstGeom prst="rect">
            <a:avLst/>
          </a:prstGeom>
          <a:ln>
            <a:solidFill>
              <a:schemeClr val="tx1">
                <a:lumMod val="95000"/>
                <a:lumOff val="5000"/>
              </a:schemeClr>
            </a:solidFill>
          </a:ln>
        </p:spPr>
        <p:txBody>
          <a:bodyPr wrap="square">
            <a:spAutoFit/>
          </a:bodyPr>
          <a:lstStyle/>
          <a:p>
            <a:pPr marL="228600" lvl="1" indent="-228600" defTabSz="889000">
              <a:lnSpc>
                <a:spcPct val="105000"/>
              </a:lnSpc>
              <a:spcBef>
                <a:spcPts val="600"/>
              </a:spcBef>
              <a:spcAft>
                <a:spcPct val="15000"/>
              </a:spcAft>
              <a:buFontTx/>
              <a:buChar char="••"/>
              <a:defRPr/>
            </a:pPr>
            <a:r>
              <a:rPr lang="el-GR" sz="2000" dirty="0">
                <a:latin typeface="+mn-lt"/>
              </a:rPr>
              <a:t>Κατανοεί πολύ καλά τον προφορικό λόγο και δεν αντιμετωπίζει προβλήματα στη συνεννόηση</a:t>
            </a:r>
            <a:r>
              <a:rPr lang="el-GR" sz="2000" dirty="0" smtClean="0">
                <a:latin typeface="+mn-lt"/>
              </a:rPr>
              <a:t>.</a:t>
            </a:r>
            <a:endParaRPr lang="el-GR" sz="2000" dirty="0">
              <a:latin typeface="+mn-lt"/>
            </a:endParaRPr>
          </a:p>
          <a:p>
            <a:pPr marL="228600" lvl="1" indent="-228600" defTabSz="889000">
              <a:lnSpc>
                <a:spcPct val="105000"/>
              </a:lnSpc>
              <a:spcBef>
                <a:spcPts val="600"/>
              </a:spcBef>
              <a:spcAft>
                <a:spcPct val="15000"/>
              </a:spcAft>
              <a:buFontTx/>
              <a:buChar char="••"/>
              <a:defRPr/>
            </a:pPr>
            <a:r>
              <a:rPr lang="el-GR" sz="2000" dirty="0">
                <a:latin typeface="+mn-lt"/>
              </a:rPr>
              <a:t>Αρθρώνει σωστά ΟΛΟΥΣ τους ήχους της γλώσσας του (εκτός ίσως από το /ρ</a:t>
            </a:r>
            <a:r>
              <a:rPr lang="el-GR" sz="2000" dirty="0" smtClean="0">
                <a:latin typeface="+mn-lt"/>
              </a:rPr>
              <a:t>/).</a:t>
            </a:r>
            <a:endParaRPr lang="el-GR" sz="2000" dirty="0">
              <a:latin typeface="+mn-lt"/>
            </a:endParaRPr>
          </a:p>
          <a:p>
            <a:pPr marL="228600" lvl="1" indent="-228600" defTabSz="889000">
              <a:lnSpc>
                <a:spcPct val="105000"/>
              </a:lnSpc>
              <a:spcBef>
                <a:spcPts val="600"/>
              </a:spcBef>
              <a:spcAft>
                <a:spcPct val="15000"/>
              </a:spcAft>
              <a:buFontTx/>
              <a:buChar char="••"/>
              <a:defRPr/>
            </a:pPr>
            <a:r>
              <a:rPr lang="el-GR" sz="2000" dirty="0">
                <a:latin typeface="+mn-lt"/>
              </a:rPr>
              <a:t>Διατυπώνει ερωτήσεις και αφηγείται ιστορίες</a:t>
            </a:r>
            <a:r>
              <a:rPr lang="el-GR" sz="2000" dirty="0" smtClean="0">
                <a:latin typeface="+mn-lt"/>
              </a:rPr>
              <a:t>.</a:t>
            </a:r>
            <a:endParaRPr lang="el-GR" sz="2000" dirty="0">
              <a:latin typeface="+mn-lt"/>
            </a:endParaRPr>
          </a:p>
          <a:p>
            <a:pPr marL="228600" lvl="1" indent="-228600" defTabSz="889000">
              <a:lnSpc>
                <a:spcPct val="105000"/>
              </a:lnSpc>
              <a:spcBef>
                <a:spcPts val="600"/>
              </a:spcBef>
              <a:spcAft>
                <a:spcPct val="15000"/>
              </a:spcAft>
              <a:buFontTx/>
              <a:buChar char="••"/>
              <a:defRPr/>
            </a:pPr>
            <a:r>
              <a:rPr lang="el-GR" sz="2000" dirty="0">
                <a:latin typeface="+mn-lt"/>
              </a:rPr>
              <a:t>Χρησιμοποιεί σωστά τους βασικούς συντακτικούς και γραμματικούς κανόνες</a:t>
            </a:r>
            <a:r>
              <a:rPr lang="el-GR" sz="2000" dirty="0" smtClean="0">
                <a:latin typeface="+mn-lt"/>
              </a:rPr>
              <a:t>.</a:t>
            </a:r>
            <a:endParaRPr lang="el-GR" sz="2000" dirty="0">
              <a:latin typeface="+mn-lt"/>
            </a:endParaRPr>
          </a:p>
        </p:txBody>
      </p:sp>
      <p:sp>
        <p:nvSpPr>
          <p:cNvPr id="34" name="Ορθογώνιο 33"/>
          <p:cNvSpPr/>
          <p:nvPr/>
        </p:nvSpPr>
        <p:spPr>
          <a:xfrm>
            <a:off x="6439053" y="1567042"/>
            <a:ext cx="2597443" cy="5261953"/>
          </a:xfrm>
          <a:prstGeom prst="rect">
            <a:avLst/>
          </a:prstGeom>
          <a:ln>
            <a:solidFill>
              <a:schemeClr val="tx1">
                <a:lumMod val="95000"/>
                <a:lumOff val="5000"/>
              </a:schemeClr>
            </a:solidFill>
          </a:ln>
        </p:spPr>
        <p:txBody>
          <a:bodyPr wrap="square">
            <a:spAutoFit/>
          </a:bodyPr>
          <a:lstStyle/>
          <a:p>
            <a:pPr marL="228600" lvl="1" indent="-228600" defTabSz="889000">
              <a:lnSpc>
                <a:spcPct val="105000"/>
              </a:lnSpc>
              <a:spcBef>
                <a:spcPts val="600"/>
              </a:spcBef>
              <a:spcAft>
                <a:spcPct val="15000"/>
              </a:spcAft>
              <a:buFontTx/>
              <a:buChar char="••"/>
              <a:defRPr/>
            </a:pPr>
            <a:r>
              <a:rPr lang="el-GR" dirty="0">
                <a:solidFill>
                  <a:prstClr val="black"/>
                </a:solidFill>
                <a:latin typeface="Calibri"/>
              </a:rPr>
              <a:t>Κατανοεί πραγματολογικά στοιχεία του λόγου όπως τη μεταφορά και την παρομοίωση και αντιλαμβάνεται το χιούμορ</a:t>
            </a:r>
            <a:r>
              <a:rPr lang="el-GR" dirty="0" smtClean="0">
                <a:solidFill>
                  <a:prstClr val="black"/>
                </a:solidFill>
                <a:latin typeface="Calibri"/>
              </a:rPr>
              <a:t>.</a:t>
            </a:r>
            <a:endParaRPr lang="el-GR" dirty="0">
              <a:solidFill>
                <a:prstClr val="black"/>
              </a:solidFill>
              <a:latin typeface="Calibri"/>
            </a:endParaRPr>
          </a:p>
          <a:p>
            <a:pPr marL="228600" lvl="1" indent="-228600" defTabSz="889000">
              <a:lnSpc>
                <a:spcPct val="105000"/>
              </a:lnSpc>
              <a:spcBef>
                <a:spcPts val="600"/>
              </a:spcBef>
              <a:spcAft>
                <a:spcPct val="15000"/>
              </a:spcAft>
              <a:buFontTx/>
              <a:buChar char="••"/>
              <a:defRPr/>
            </a:pPr>
            <a:r>
              <a:rPr lang="el-GR" dirty="0">
                <a:solidFill>
                  <a:prstClr val="black"/>
                </a:solidFill>
                <a:latin typeface="Calibri"/>
              </a:rPr>
              <a:t>Αρθρώνει σωστά το </a:t>
            </a:r>
            <a:r>
              <a:rPr lang="el-GR" dirty="0" smtClean="0">
                <a:solidFill>
                  <a:prstClr val="black"/>
                </a:solidFill>
                <a:latin typeface="Calibri"/>
              </a:rPr>
              <a:t> </a:t>
            </a:r>
            <a:r>
              <a:rPr lang="el-GR" dirty="0">
                <a:solidFill>
                  <a:prstClr val="black"/>
                </a:solidFill>
                <a:latin typeface="Calibri"/>
              </a:rPr>
              <a:t>/ρ/ καθώς και λέξεις πολυσύλλαβες ή με συμπλέγματα (π.χ. ποδηλατόδρομος, σταθμάρχης</a:t>
            </a:r>
            <a:r>
              <a:rPr lang="el-GR" dirty="0" smtClean="0">
                <a:solidFill>
                  <a:prstClr val="black"/>
                </a:solidFill>
                <a:latin typeface="Calibri"/>
              </a:rPr>
              <a:t>).</a:t>
            </a:r>
            <a:endParaRPr lang="el-GR" dirty="0">
              <a:solidFill>
                <a:prstClr val="black"/>
              </a:solidFill>
              <a:latin typeface="Calibri"/>
            </a:endParaRPr>
          </a:p>
          <a:p>
            <a:pPr marL="228600" lvl="1" indent="-228600" defTabSz="889000">
              <a:lnSpc>
                <a:spcPct val="105000"/>
              </a:lnSpc>
              <a:spcBef>
                <a:spcPts val="600"/>
              </a:spcBef>
              <a:spcAft>
                <a:spcPct val="15000"/>
              </a:spcAft>
              <a:buFontTx/>
              <a:buChar char="••"/>
              <a:defRPr/>
            </a:pPr>
            <a:r>
              <a:rPr lang="el-GR" dirty="0">
                <a:solidFill>
                  <a:prstClr val="black"/>
                </a:solidFill>
                <a:latin typeface="Calibri"/>
              </a:rPr>
              <a:t>Χρησιμοποιεί σωστά τους περισσότερους συντακτικούς και </a:t>
            </a:r>
            <a:r>
              <a:rPr lang="el-GR" dirty="0" smtClean="0">
                <a:solidFill>
                  <a:prstClr val="black"/>
                </a:solidFill>
                <a:latin typeface="Calibri"/>
              </a:rPr>
              <a:t>γραμματικούς </a:t>
            </a:r>
            <a:r>
              <a:rPr lang="el-GR" dirty="0">
                <a:solidFill>
                  <a:prstClr val="black"/>
                </a:solidFill>
                <a:latin typeface="Calibri"/>
              </a:rPr>
              <a:t>κανόνες.</a:t>
            </a:r>
          </a:p>
        </p:txBody>
      </p:sp>
    </p:spTree>
    <p:extLst>
      <p:ext uri="{BB962C8B-B14F-4D97-AF65-F5344CB8AC3E}">
        <p14:creationId xmlns:p14="http://schemas.microsoft.com/office/powerpoint/2010/main" val="30973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467544" y="116632"/>
            <a:ext cx="8229600" cy="1008112"/>
          </a:xfrm>
        </p:spPr>
        <p:txBody>
          <a:bodyPr>
            <a:normAutofit fontScale="90000"/>
          </a:bodyPr>
          <a:lstStyle/>
          <a:p>
            <a:r>
              <a:rPr lang="el-GR" dirty="0" smtClean="0"/>
              <a:t>Πότε πρέπει να απευθυνθούμε στον ειδικό;</a:t>
            </a:r>
            <a:endParaRPr lang="el-GR" dirty="0"/>
          </a:p>
        </p:txBody>
      </p:sp>
      <p:sp>
        <p:nvSpPr>
          <p:cNvPr id="9" name="Θέση περιεχομένου 8"/>
          <p:cNvSpPr>
            <a:spLocks noGrp="1"/>
          </p:cNvSpPr>
          <p:nvPr>
            <p:ph idx="1"/>
          </p:nvPr>
        </p:nvSpPr>
        <p:spPr>
          <a:xfrm>
            <a:off x="590872" y="1340768"/>
            <a:ext cx="6285384" cy="5040560"/>
          </a:xfrm>
        </p:spPr>
        <p:txBody>
          <a:bodyPr/>
          <a:lstStyle/>
          <a:p>
            <a:pPr marL="0" indent="0">
              <a:buNone/>
            </a:pPr>
            <a:r>
              <a:rPr lang="el-GR" dirty="0"/>
              <a:t>Όταν το βρέφος μέχρι την ηλικία των </a:t>
            </a:r>
            <a:r>
              <a:rPr lang="el-GR" b="1" dirty="0"/>
              <a:t>12 μηνών</a:t>
            </a:r>
            <a:r>
              <a:rPr lang="el-GR" dirty="0"/>
              <a:t>:</a:t>
            </a:r>
          </a:p>
          <a:p>
            <a:r>
              <a:rPr lang="el-GR" dirty="0"/>
              <a:t>Δεν αντιδρά σε ήχους.</a:t>
            </a:r>
          </a:p>
          <a:p>
            <a:r>
              <a:rPr lang="el-GR" dirty="0"/>
              <a:t>Δεν προφέρει ήχους ή δεν βαβίζει.</a:t>
            </a:r>
          </a:p>
          <a:p>
            <a:r>
              <a:rPr lang="el-GR" dirty="0"/>
              <a:t>Δεν έχει συστηματική βλεμματική επαφή.</a:t>
            </a:r>
          </a:p>
          <a:p>
            <a:r>
              <a:rPr lang="el-GR" dirty="0"/>
              <a:t>Δεν εμπλέκεται σε «ψευδοδιάλογο» με τους γονείς.</a:t>
            </a:r>
          </a:p>
          <a:p>
            <a:r>
              <a:rPr lang="el-GR" dirty="0"/>
              <a:t>Δεν κάνει προσπάθεια να μιμηθεί ήχους, συλλαβές  και απλές λέξεις.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3074" name="Picture 2" descr="File:A smiling bab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66" r="5280"/>
          <a:stretch/>
        </p:blipFill>
        <p:spPr bwMode="auto">
          <a:xfrm>
            <a:off x="6804248" y="1556792"/>
            <a:ext cx="1997476" cy="1670747"/>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6696236" y="3284984"/>
            <a:ext cx="2213500" cy="577081"/>
          </a:xfrm>
          <a:prstGeom prst="rect">
            <a:avLst/>
          </a:prstGeom>
        </p:spPr>
        <p:txBody>
          <a:bodyPr wrap="square">
            <a:spAutoFit/>
          </a:bodyPr>
          <a:lstStyle/>
          <a:p>
            <a:pPr algn="ctr"/>
            <a:r>
              <a:rPr lang="en-US" sz="1050" dirty="0" smtClean="0">
                <a:solidFill>
                  <a:prstClr val="black">
                    <a:lumMod val="75000"/>
                    <a:lumOff val="25000"/>
                  </a:prstClr>
                </a:solidFill>
                <a:latin typeface="+mn-lt"/>
              </a:rPr>
              <a:t>“</a:t>
            </a:r>
            <a:r>
              <a:rPr lang="en-US" sz="1050" dirty="0">
                <a:latin typeface="+mn-lt"/>
                <a:hlinkClick r:id="rId3"/>
              </a:rPr>
              <a:t>A smiling </a:t>
            </a:r>
            <a:r>
              <a:rPr lang="en-US" sz="1050" dirty="0" smtClean="0">
                <a:latin typeface="+mn-lt"/>
                <a:hlinkClick r:id="rId3"/>
              </a:rPr>
              <a:t>baby</a:t>
            </a:r>
            <a:r>
              <a:rPr lang="en-US" sz="1050" dirty="0" smtClean="0">
                <a:solidFill>
                  <a:prstClr val="black">
                    <a:lumMod val="75000"/>
                    <a:lumOff val="25000"/>
                  </a:prstClr>
                </a:solidFill>
                <a:latin typeface="+mn-lt"/>
              </a:rPr>
              <a:t>”, </a:t>
            </a:r>
            <a:r>
              <a:rPr lang="el-GR" sz="1050" dirty="0" smtClean="0">
                <a:solidFill>
                  <a:prstClr val="black">
                    <a:lumMod val="75000"/>
                    <a:lumOff val="25000"/>
                  </a:prstClr>
                </a:solidFill>
                <a:latin typeface="+mn-lt"/>
              </a:rPr>
              <a:t>από</a:t>
            </a:r>
            <a:r>
              <a:rPr lang="en-US" sz="1050" dirty="0" smtClean="0">
                <a:solidFill>
                  <a:prstClr val="black">
                    <a:lumMod val="75000"/>
                    <a:lumOff val="25000"/>
                  </a:prstClr>
                </a:solidFill>
                <a:latin typeface="+mn-lt"/>
              </a:rPr>
              <a:t> </a:t>
            </a:r>
            <a:r>
              <a:rPr lang="en-US" sz="1050" dirty="0">
                <a:latin typeface="+mn-lt"/>
                <a:hlinkClick r:id="rId4" tooltip="User:File Upload Bot (Magnus Manske)"/>
              </a:rPr>
              <a:t>File Upload Bot (Magnus Manske)</a:t>
            </a:r>
            <a:r>
              <a:rPr lang="el-GR" sz="1050" dirty="0" smtClean="0">
                <a:latin typeface="+mn-lt"/>
              </a:rPr>
              <a:t> </a:t>
            </a:r>
            <a:r>
              <a:rPr lang="el-GR" sz="1050" dirty="0" smtClean="0">
                <a:solidFill>
                  <a:prstClr val="black">
                    <a:lumMod val="75000"/>
                    <a:lumOff val="25000"/>
                  </a:prstClr>
                </a:solidFill>
                <a:latin typeface="+mn-lt"/>
              </a:rPr>
              <a:t>διαθέσιμο με άδεια </a:t>
            </a:r>
            <a:r>
              <a:rPr lang="en-US" sz="1050" dirty="0">
                <a:hlinkClick r:id="rId5"/>
              </a:rPr>
              <a:t>CC BY 2.0</a:t>
            </a:r>
            <a:endParaRPr lang="en-US" sz="1050" dirty="0"/>
          </a:p>
        </p:txBody>
      </p:sp>
    </p:spTree>
    <p:extLst>
      <p:ext uri="{BB962C8B-B14F-4D97-AF65-F5344CB8AC3E}">
        <p14:creationId xmlns:p14="http://schemas.microsoft.com/office/powerpoint/2010/main" val="18099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Πότε πρέπει να ανησυχούμε;</a:t>
            </a:r>
            <a:endParaRPr lang="el-GR" dirty="0"/>
          </a:p>
        </p:txBody>
      </p:sp>
      <p:sp>
        <p:nvSpPr>
          <p:cNvPr id="3" name="Θέση περιεχομένου 2"/>
          <p:cNvSpPr>
            <a:spLocks noGrp="1"/>
          </p:cNvSpPr>
          <p:nvPr>
            <p:ph idx="1"/>
          </p:nvPr>
        </p:nvSpPr>
        <p:spPr>
          <a:xfrm>
            <a:off x="539552" y="1196752"/>
            <a:ext cx="5893818" cy="5328592"/>
          </a:xfrm>
        </p:spPr>
        <p:txBody>
          <a:bodyPr>
            <a:normAutofit/>
          </a:bodyPr>
          <a:lstStyle/>
          <a:p>
            <a:pPr marL="0" indent="0">
              <a:buNone/>
            </a:pPr>
            <a:r>
              <a:rPr lang="el-GR" sz="2200" dirty="0"/>
              <a:t>Όταν το </a:t>
            </a:r>
            <a:r>
              <a:rPr lang="el-GR" sz="2200" dirty="0" smtClean="0"/>
              <a:t>βρέφος μέχρι </a:t>
            </a:r>
            <a:r>
              <a:rPr lang="el-GR" sz="2200" dirty="0"/>
              <a:t>την ηλικία των </a:t>
            </a:r>
            <a:r>
              <a:rPr lang="el-GR" sz="2200" b="1" dirty="0"/>
              <a:t>18 μηνών</a:t>
            </a:r>
            <a:r>
              <a:rPr lang="el-GR" sz="2200" dirty="0"/>
              <a:t>:</a:t>
            </a:r>
          </a:p>
          <a:p>
            <a:r>
              <a:rPr lang="el-GR" sz="2200" dirty="0"/>
              <a:t> Επικοινωνεί κυρίως με χειρονομίες</a:t>
            </a:r>
            <a:r>
              <a:rPr lang="el-GR" sz="2200" dirty="0" smtClean="0"/>
              <a:t>.</a:t>
            </a:r>
            <a:endParaRPr lang="el-GR" sz="2200" dirty="0"/>
          </a:p>
          <a:p>
            <a:r>
              <a:rPr lang="el-GR" sz="2200" dirty="0"/>
              <a:t>Δεν χρησιμοποιεί ακόμη καμία λέξη, ούτε καν δικής </a:t>
            </a:r>
            <a:r>
              <a:rPr lang="el-GR" sz="2200" dirty="0" smtClean="0"/>
              <a:t>του </a:t>
            </a:r>
            <a:r>
              <a:rPr lang="el-GR" sz="2200" dirty="0"/>
              <a:t>κατασκευής</a:t>
            </a:r>
            <a:r>
              <a:rPr lang="el-GR" sz="2200" dirty="0" smtClean="0"/>
              <a:t>.</a:t>
            </a:r>
            <a:endParaRPr lang="el-GR" sz="2200" dirty="0"/>
          </a:p>
          <a:p>
            <a:r>
              <a:rPr lang="el-GR" sz="2200" dirty="0"/>
              <a:t> Δείχνει να μην κατανοεί απλές οδηγίες, όπως «κάνε   γεια», «χτύπα παλαμάκια», «δείξε μου τη μύτη σου», «έλα εδώ», «δώσε μου τη μπάλα», όταν </a:t>
            </a:r>
            <a:r>
              <a:rPr lang="el-GR" sz="2200" b="1" dirty="0"/>
              <a:t>ΔΕΝ</a:t>
            </a:r>
            <a:r>
              <a:rPr lang="el-GR" sz="2200" dirty="0"/>
              <a:t> συνοδεύονται από </a:t>
            </a:r>
            <a:r>
              <a:rPr lang="el-GR" sz="2200" b="1" dirty="0"/>
              <a:t>ΚΑΜΙΑ</a:t>
            </a:r>
            <a:r>
              <a:rPr lang="el-GR" sz="2200" dirty="0"/>
              <a:t> χειρονομία</a:t>
            </a:r>
            <a:r>
              <a:rPr lang="el-GR" sz="2200" dirty="0" smtClean="0"/>
              <a:t>.</a:t>
            </a:r>
            <a:endParaRPr lang="el-GR" sz="2200" dirty="0"/>
          </a:p>
          <a:p>
            <a:r>
              <a:rPr lang="el-GR" sz="2200" dirty="0"/>
              <a:t> Δεν δείχνει απλά αντικείμενα όταν του ζητηθεί</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8194" name="Picture 2" descr="File:Vivien thw bobby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054" y="1412776"/>
            <a:ext cx="2628800" cy="197160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6457054" y="3429000"/>
            <a:ext cx="2628800" cy="430887"/>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a:latin typeface="+mn-lt"/>
                <a:hlinkClick r:id="rId3"/>
              </a:rPr>
              <a:t>Vivien thw </a:t>
            </a:r>
            <a:r>
              <a:rPr lang="en-US" sz="1100" dirty="0" smtClean="0">
                <a:latin typeface="+mn-lt"/>
                <a:hlinkClick r:id="rId3"/>
              </a:rPr>
              <a:t>bobbycar</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4" tooltip="User:Slick-o-bot"/>
              </a:rPr>
              <a:t>Slick-o-bot</a:t>
            </a:r>
            <a:r>
              <a:rPr lang="el-GR" sz="1100" dirty="0" smtClean="0">
                <a:latin typeface="+mn-lt"/>
              </a:rPr>
              <a:t> </a:t>
            </a:r>
            <a:r>
              <a:rPr lang="el-GR" sz="1100" dirty="0" smtClean="0">
                <a:solidFill>
                  <a:prstClr val="black">
                    <a:lumMod val="75000"/>
                    <a:lumOff val="25000"/>
                  </a:prstClr>
                </a:solidFill>
                <a:latin typeface="+mn-lt"/>
              </a:rPr>
              <a:t>διαθέσιμο με άδεια </a:t>
            </a:r>
            <a:r>
              <a:rPr lang="en-US" sz="1100" dirty="0">
                <a:solidFill>
                  <a:prstClr val="black"/>
                </a:solidFill>
                <a:latin typeface="+mn-lt"/>
                <a:hlinkClick r:id="rId5"/>
              </a:rPr>
              <a:t>CC BY-SA 3.0</a:t>
            </a:r>
            <a:endParaRPr lang="en-US" sz="1100" dirty="0">
              <a:solidFill>
                <a:prstClr val="black"/>
              </a:solidFill>
              <a:latin typeface="+mn-lt"/>
            </a:endParaRPr>
          </a:p>
        </p:txBody>
      </p:sp>
    </p:spTree>
    <p:extLst>
      <p:ext uri="{BB962C8B-B14F-4D97-AF65-F5344CB8AC3E}">
        <p14:creationId xmlns:p14="http://schemas.microsoft.com/office/powerpoint/2010/main" val="293133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Ποτέ πρέπει να απευθυνθούμε στον ειδικό;</a:t>
            </a:r>
            <a:r>
              <a:rPr lang="en-US" dirty="0" smtClean="0"/>
              <a:t> </a:t>
            </a:r>
            <a:r>
              <a:rPr lang="el-GR" sz="3300" b="0" dirty="0"/>
              <a:t>1</a:t>
            </a:r>
            <a:r>
              <a:rPr lang="en-US" sz="3300" b="0" dirty="0" smtClean="0"/>
              <a:t>/</a:t>
            </a:r>
            <a:r>
              <a:rPr lang="el-GR" sz="3300" b="0" dirty="0" smtClean="0"/>
              <a:t>3</a:t>
            </a:r>
            <a:endParaRPr lang="el-GR" sz="3300" b="0" dirty="0"/>
          </a:p>
        </p:txBody>
      </p:sp>
      <p:sp>
        <p:nvSpPr>
          <p:cNvPr id="3" name="Θέση περιεχομένου 2"/>
          <p:cNvSpPr>
            <a:spLocks noGrp="1"/>
          </p:cNvSpPr>
          <p:nvPr>
            <p:ph idx="1"/>
          </p:nvPr>
        </p:nvSpPr>
        <p:spPr>
          <a:xfrm>
            <a:off x="590872" y="1628800"/>
            <a:ext cx="6285384" cy="3600400"/>
          </a:xfrm>
        </p:spPr>
        <p:txBody>
          <a:bodyPr/>
          <a:lstStyle/>
          <a:p>
            <a:pPr marL="0" indent="0">
              <a:buNone/>
            </a:pPr>
            <a:r>
              <a:rPr lang="el-GR" dirty="0"/>
              <a:t>Όταν το </a:t>
            </a:r>
            <a:r>
              <a:rPr lang="el-GR" dirty="0" smtClean="0"/>
              <a:t>βρέφος</a:t>
            </a:r>
            <a:r>
              <a:rPr lang="en-US" dirty="0" smtClean="0"/>
              <a:t> </a:t>
            </a:r>
            <a:r>
              <a:rPr lang="el-GR" dirty="0" smtClean="0"/>
              <a:t>μέχρι </a:t>
            </a:r>
            <a:r>
              <a:rPr lang="el-GR" dirty="0"/>
              <a:t>την ηλικία των </a:t>
            </a:r>
            <a:r>
              <a:rPr lang="el-GR" b="1" dirty="0"/>
              <a:t>24 μηνών</a:t>
            </a:r>
            <a:r>
              <a:rPr lang="el-GR" dirty="0" smtClean="0"/>
              <a:t>:</a:t>
            </a:r>
            <a:endParaRPr lang="en-US" dirty="0" smtClean="0"/>
          </a:p>
          <a:p>
            <a:r>
              <a:rPr lang="el-GR" dirty="0" smtClean="0"/>
              <a:t>Χρησιμοποιεί </a:t>
            </a:r>
            <a:r>
              <a:rPr lang="el-GR" dirty="0"/>
              <a:t>λεξιλόγιο το οποίο περιορίζεται στις 3-4 λέξεις</a:t>
            </a:r>
            <a:r>
              <a:rPr lang="el-GR" dirty="0" smtClean="0"/>
              <a:t>.</a:t>
            </a:r>
            <a:endParaRPr lang="el-GR" dirty="0"/>
          </a:p>
          <a:p>
            <a:r>
              <a:rPr lang="el-GR" dirty="0"/>
              <a:t>Δεν συνδυάζει δύο </a:t>
            </a:r>
            <a:r>
              <a:rPr lang="el-GR" dirty="0" smtClean="0"/>
              <a:t>λέξεις </a:t>
            </a:r>
            <a:r>
              <a:rPr lang="el-GR" dirty="0"/>
              <a:t>μεταξύ τους για να δημιουργήσει προτάσεις</a:t>
            </a:r>
            <a:r>
              <a:rPr lang="el-GR" dirty="0" smtClean="0"/>
              <a:t>.</a:t>
            </a:r>
            <a:endParaRPr lang="el-GR" dirty="0"/>
          </a:p>
          <a:p>
            <a:r>
              <a:rPr lang="el-GR" dirty="0" smtClean="0"/>
              <a:t>Δεν </a:t>
            </a:r>
            <a:r>
              <a:rPr lang="el-GR" dirty="0"/>
              <a:t>γίνεται κατανοητό ούτε από τους οικείους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1028" name="Picture 4" descr="http://3.bp.blogspot.com/-3yd56ua6jX0/TVd6IpttJoI/AAAAAAAABw8/OIbThBzj1Nk/s320/IMG-20110212-00137.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06"/>
          <a:stretch/>
        </p:blipFill>
        <p:spPr bwMode="auto">
          <a:xfrm>
            <a:off x="6876256" y="1783849"/>
            <a:ext cx="2139511" cy="2286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045911" y="4160113"/>
            <a:ext cx="1800200" cy="276999"/>
          </a:xfrm>
          <a:prstGeom prst="rect">
            <a:avLst/>
          </a:prstGeom>
        </p:spPr>
        <p:txBody>
          <a:bodyPr wrap="square">
            <a:spAutoFit/>
          </a:bodyPr>
          <a:lstStyle/>
          <a:p>
            <a:pPr algn="ctr"/>
            <a:r>
              <a:rPr lang="en-US" sz="1200" dirty="0" smtClean="0">
                <a:latin typeface="+mn-lt"/>
                <a:hlinkClick r:id="rId3"/>
              </a:rPr>
              <a:t>kazokuneko.blogspot.gr</a:t>
            </a:r>
            <a:endParaRPr lang="el-GR" sz="1200" dirty="0">
              <a:latin typeface="+mn-lt"/>
            </a:endParaRPr>
          </a:p>
        </p:txBody>
      </p:sp>
    </p:spTree>
    <p:extLst>
      <p:ext uri="{BB962C8B-B14F-4D97-AF65-F5344CB8AC3E}">
        <p14:creationId xmlns:p14="http://schemas.microsoft.com/office/powerpoint/2010/main" val="61784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solidFill>
                  <a:prstClr val="black"/>
                </a:solidFill>
              </a:rPr>
              <a:t>Ποτέ πρέπει να απευθυνθούμε στον ειδικό;</a:t>
            </a:r>
            <a:r>
              <a:rPr lang="en-US" dirty="0">
                <a:solidFill>
                  <a:prstClr val="black"/>
                </a:solidFill>
              </a:rPr>
              <a:t> </a:t>
            </a:r>
            <a:r>
              <a:rPr lang="el-GR" sz="3300" b="0" dirty="0" smtClean="0">
                <a:solidFill>
                  <a:prstClr val="black"/>
                </a:solidFill>
              </a:rPr>
              <a:t>2</a:t>
            </a:r>
            <a:r>
              <a:rPr lang="en-US" sz="3300" b="0" dirty="0" smtClean="0">
                <a:solidFill>
                  <a:prstClr val="black"/>
                </a:solidFill>
              </a:rPr>
              <a:t>/</a:t>
            </a:r>
            <a:r>
              <a:rPr lang="el-GR" sz="3300" b="0" dirty="0" smtClean="0">
                <a:solidFill>
                  <a:prstClr val="black"/>
                </a:solidFill>
              </a:rPr>
              <a:t>3</a:t>
            </a:r>
            <a:endParaRPr lang="el-GR" dirty="0"/>
          </a:p>
        </p:txBody>
      </p:sp>
      <p:sp>
        <p:nvSpPr>
          <p:cNvPr id="3" name="Θέση περιεχομένου 2"/>
          <p:cNvSpPr>
            <a:spLocks noGrp="1"/>
          </p:cNvSpPr>
          <p:nvPr>
            <p:ph idx="1"/>
          </p:nvPr>
        </p:nvSpPr>
        <p:spPr>
          <a:xfrm>
            <a:off x="590872" y="1484784"/>
            <a:ext cx="6069360" cy="5040560"/>
          </a:xfrm>
        </p:spPr>
        <p:txBody>
          <a:bodyPr>
            <a:normAutofit fontScale="92500"/>
          </a:bodyPr>
          <a:lstStyle/>
          <a:p>
            <a:pPr marL="0" indent="0">
              <a:buNone/>
            </a:pPr>
            <a:r>
              <a:rPr lang="el-GR" dirty="0"/>
              <a:t>Όταν το </a:t>
            </a:r>
            <a:r>
              <a:rPr lang="el-GR" dirty="0" smtClean="0"/>
              <a:t>νήπιο</a:t>
            </a:r>
            <a:r>
              <a:rPr lang="en-US" dirty="0" smtClean="0"/>
              <a:t> </a:t>
            </a:r>
            <a:r>
              <a:rPr lang="el-GR" dirty="0" smtClean="0"/>
              <a:t>μέχρι </a:t>
            </a:r>
            <a:r>
              <a:rPr lang="el-GR" dirty="0"/>
              <a:t>την ηλικία των </a:t>
            </a:r>
            <a:r>
              <a:rPr lang="el-GR" b="1" dirty="0"/>
              <a:t>3 ετών</a:t>
            </a:r>
            <a:r>
              <a:rPr lang="el-GR" dirty="0" smtClean="0"/>
              <a:t>:</a:t>
            </a:r>
            <a:endParaRPr lang="en-US" dirty="0" smtClean="0"/>
          </a:p>
          <a:p>
            <a:r>
              <a:rPr lang="el-GR" dirty="0"/>
              <a:t> Δεν χρησιμοποιεί απλές προτάσεις των τριών λέξεων</a:t>
            </a:r>
            <a:r>
              <a:rPr lang="el-GR" dirty="0" smtClean="0"/>
              <a:t>.</a:t>
            </a:r>
            <a:endParaRPr lang="el-GR" dirty="0"/>
          </a:p>
          <a:p>
            <a:r>
              <a:rPr lang="el-GR" dirty="0"/>
              <a:t>Δεν μπορεί να ανταποκριθεί σε έναν απλό διάλογο απαντώντας σε αυτό που το ρωτάνε</a:t>
            </a:r>
            <a:r>
              <a:rPr lang="el-GR" dirty="0" smtClean="0"/>
              <a:t>.</a:t>
            </a:r>
            <a:endParaRPr lang="el-GR" dirty="0"/>
          </a:p>
          <a:p>
            <a:r>
              <a:rPr lang="el-GR" dirty="0"/>
              <a:t>Η ομιλία του γίνεται κατανοητή μόνο από τους οικείους του και είναι δυσνόητη στο σύνολό της</a:t>
            </a:r>
            <a:r>
              <a:rPr lang="el-GR" dirty="0" smtClean="0"/>
              <a:t>.</a:t>
            </a:r>
            <a:endParaRPr lang="el-GR" dirty="0"/>
          </a:p>
          <a:p>
            <a:r>
              <a:rPr lang="el-GR" dirty="0"/>
              <a:t> Δεν χρησιμοποιεί απλούς γραμματικούς κανόνες (π.χ. του πληθυντικού, των βασικών χρόνων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5" name="Picture 2" descr="https://farm4.staticflickr.com/3152/3063413380_0308640a05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630" y="1700808"/>
            <a:ext cx="1944216" cy="25922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6750988" y="4293096"/>
            <a:ext cx="2213500" cy="600164"/>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de-DE" sz="1100" dirty="0">
                <a:latin typeface="+mn-lt"/>
                <a:hlinkClick r:id="rId3"/>
              </a:rPr>
              <a:t>Boy in Navazesh kindergarten, Bam</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smtClean="0">
                <a:latin typeface="+mn-lt"/>
                <a:hlinkClick r:id="rId4" tooltip="Go to unicefiran's photostream"/>
              </a:rPr>
              <a:t>unicefiran</a:t>
            </a:r>
            <a:r>
              <a:rPr lang="el-GR" sz="1100" dirty="0" smtClean="0">
                <a:latin typeface="+mn-lt"/>
              </a:rPr>
              <a:t> </a:t>
            </a:r>
            <a:r>
              <a:rPr lang="el-GR" sz="1100" dirty="0" smtClean="0">
                <a:solidFill>
                  <a:prstClr val="black">
                    <a:lumMod val="75000"/>
                    <a:lumOff val="25000"/>
                  </a:prstClr>
                </a:solidFill>
                <a:latin typeface="+mn-lt"/>
              </a:rPr>
              <a:t>διαθέσιμο με άδεια </a:t>
            </a:r>
            <a:r>
              <a:rPr lang="en-US" sz="1100" dirty="0">
                <a:latin typeface="+mn-lt"/>
                <a:hlinkClick r:id="rId5"/>
              </a:rPr>
              <a:t>CC BY-ND 2.0</a:t>
            </a:r>
            <a:endParaRPr lang="en-US" sz="1100" dirty="0">
              <a:latin typeface="+mn-lt"/>
            </a:endParaRPr>
          </a:p>
        </p:txBody>
      </p:sp>
    </p:spTree>
    <p:extLst>
      <p:ext uri="{BB962C8B-B14F-4D97-AF65-F5344CB8AC3E}">
        <p14:creationId xmlns:p14="http://schemas.microsoft.com/office/powerpoint/2010/main" val="82108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solidFill>
                  <a:prstClr val="black"/>
                </a:solidFill>
              </a:rPr>
              <a:t>Ποτέ πρέπει να απευθυνθούμε στον ειδικό;</a:t>
            </a:r>
            <a:r>
              <a:rPr lang="en-US" dirty="0">
                <a:solidFill>
                  <a:prstClr val="black"/>
                </a:solidFill>
              </a:rPr>
              <a:t> </a:t>
            </a:r>
            <a:r>
              <a:rPr lang="el-GR" sz="3300" b="0" dirty="0" smtClean="0">
                <a:solidFill>
                  <a:prstClr val="black"/>
                </a:solidFill>
              </a:rPr>
              <a:t>3</a:t>
            </a:r>
            <a:r>
              <a:rPr lang="en-US" sz="3300" b="0" dirty="0" smtClean="0">
                <a:solidFill>
                  <a:prstClr val="black"/>
                </a:solidFill>
              </a:rPr>
              <a:t>/</a:t>
            </a:r>
            <a:r>
              <a:rPr lang="el-GR" sz="3300" b="0" dirty="0">
                <a:solidFill>
                  <a:prstClr val="black"/>
                </a:solidFill>
              </a:rPr>
              <a:t>3</a:t>
            </a:r>
            <a:endParaRPr lang="el-GR" dirty="0"/>
          </a:p>
        </p:txBody>
      </p:sp>
      <p:sp>
        <p:nvSpPr>
          <p:cNvPr id="3" name="Θέση περιεχομένου 2"/>
          <p:cNvSpPr>
            <a:spLocks noGrp="1"/>
          </p:cNvSpPr>
          <p:nvPr>
            <p:ph idx="1"/>
          </p:nvPr>
        </p:nvSpPr>
        <p:spPr>
          <a:xfrm>
            <a:off x="539553" y="1330506"/>
            <a:ext cx="6625728" cy="5517232"/>
          </a:xfrm>
        </p:spPr>
        <p:txBody>
          <a:bodyPr>
            <a:normAutofit/>
          </a:bodyPr>
          <a:lstStyle/>
          <a:p>
            <a:pPr marL="0" indent="0">
              <a:lnSpc>
                <a:spcPct val="115000"/>
              </a:lnSpc>
              <a:spcBef>
                <a:spcPts val="800"/>
              </a:spcBef>
              <a:buNone/>
            </a:pPr>
            <a:r>
              <a:rPr lang="el-GR" sz="2000" dirty="0"/>
              <a:t>Όταν το </a:t>
            </a:r>
            <a:r>
              <a:rPr lang="el-GR" sz="2000" dirty="0" smtClean="0"/>
              <a:t>νήπιο μέχρι </a:t>
            </a:r>
            <a:r>
              <a:rPr lang="el-GR" sz="2000" dirty="0"/>
              <a:t>την ηλικία των </a:t>
            </a:r>
            <a:r>
              <a:rPr lang="el-GR" sz="2000" b="1" dirty="0"/>
              <a:t>4 ετών</a:t>
            </a:r>
            <a:r>
              <a:rPr lang="el-GR" sz="2000" dirty="0" smtClean="0"/>
              <a:t>:</a:t>
            </a:r>
          </a:p>
          <a:p>
            <a:pPr>
              <a:lnSpc>
                <a:spcPct val="115000"/>
              </a:lnSpc>
              <a:spcBef>
                <a:spcPts val="800"/>
              </a:spcBef>
            </a:pPr>
            <a:r>
              <a:rPr lang="el-GR" sz="2000" dirty="0" smtClean="0"/>
              <a:t>Δεν </a:t>
            </a:r>
            <a:r>
              <a:rPr lang="el-GR" sz="2000" dirty="0"/>
              <a:t>αρθρώνει σωστά όλους τους ήχους της γλώσσας του (με εξαίρεση ίσως το /ρ/). [Δυσκολίες άρθρωσης</a:t>
            </a:r>
            <a:r>
              <a:rPr lang="el-GR" sz="2000" dirty="0" smtClean="0"/>
              <a:t>].</a:t>
            </a:r>
            <a:endParaRPr lang="el-GR" sz="2000" dirty="0"/>
          </a:p>
          <a:p>
            <a:pPr>
              <a:lnSpc>
                <a:spcPct val="115000"/>
              </a:lnSpc>
              <a:spcBef>
                <a:spcPts val="800"/>
              </a:spcBef>
            </a:pPr>
            <a:r>
              <a:rPr lang="el-GR" sz="2000" dirty="0"/>
              <a:t>Δεν μπορεί να εκφέρει καθαρά λέξεις με συμφωνικά συμπλέγματα και παραλείπει το ένα εκ των δύο συμφώνων (π.χ. «βιβίο» αντί «βιβλίο» και «πένω» αντί «πλένω»). Αντιστρέφει συλλαβές (π.χ. «παιτόδοπος» αντί «παιδότοπος») ή μπερδεύει συστηματικά συγκεκριμένους φθόγγους μεταξύ τους όπως θ-φ, β-δ, λ-ρ (π.χ. «φάλασσα» αντί «θάλασσα» και «βάσος» αντί «δάσος»).  [Δυσκολίες ακουστικής διάκρισης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2050" name="Picture 2" descr="File:Kaitlyn Maher forum photo 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t="4036" r="12395" b="20550"/>
          <a:stretch/>
        </p:blipFill>
        <p:spPr bwMode="auto">
          <a:xfrm>
            <a:off x="7165281" y="1412776"/>
            <a:ext cx="1942230" cy="23236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7092280" y="3789040"/>
            <a:ext cx="2088232" cy="600164"/>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da-DK" sz="1100" dirty="0">
                <a:latin typeface="+mn-lt"/>
                <a:hlinkClick r:id="rId3"/>
              </a:rPr>
              <a:t>Kaitlyn Maher forum photo </a:t>
            </a:r>
            <a:r>
              <a:rPr lang="da-DK" sz="1100" dirty="0" smtClean="0">
                <a:latin typeface="+mn-lt"/>
                <a:hlinkClick r:id="rId3"/>
              </a:rPr>
              <a:t>crop</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4" tooltip="User:J Milburn"/>
              </a:rPr>
              <a:t>J Milburn</a:t>
            </a:r>
            <a:r>
              <a:rPr lang="el-GR" sz="1100" dirty="0" smtClean="0">
                <a:latin typeface="+mn-lt"/>
              </a:rPr>
              <a:t> </a:t>
            </a:r>
            <a:r>
              <a:rPr lang="el-GR" sz="1100" dirty="0" smtClean="0">
                <a:solidFill>
                  <a:prstClr val="black">
                    <a:lumMod val="75000"/>
                    <a:lumOff val="25000"/>
                  </a:prstClr>
                </a:solidFill>
                <a:latin typeface="+mn-lt"/>
              </a:rPr>
              <a:t>διαθέσιμο με άδεια </a:t>
            </a:r>
            <a:r>
              <a:rPr lang="en-US" sz="1100" dirty="0">
                <a:solidFill>
                  <a:prstClr val="black"/>
                </a:solidFill>
                <a:latin typeface="+mn-lt"/>
                <a:hlinkClick r:id="rId5"/>
              </a:rPr>
              <a:t>CC BY-SA 3.0</a:t>
            </a:r>
            <a:endParaRPr lang="en-US" sz="1100" dirty="0">
              <a:solidFill>
                <a:prstClr val="black"/>
              </a:solidFill>
              <a:latin typeface="+mn-lt"/>
            </a:endParaRPr>
          </a:p>
        </p:txBody>
      </p:sp>
      <p:sp>
        <p:nvSpPr>
          <p:cNvPr id="7" name="Ορθογώνιο 6"/>
          <p:cNvSpPr/>
          <p:nvPr/>
        </p:nvSpPr>
        <p:spPr>
          <a:xfrm>
            <a:off x="539552" y="5412606"/>
            <a:ext cx="7776864" cy="1256754"/>
          </a:xfrm>
          <a:prstGeom prst="rect">
            <a:avLst/>
          </a:prstGeom>
        </p:spPr>
        <p:txBody>
          <a:bodyPr wrap="square">
            <a:spAutoFit/>
          </a:bodyPr>
          <a:lstStyle/>
          <a:p>
            <a:pPr marL="342900" lvl="0" indent="-342900" fontAlgn="auto">
              <a:lnSpc>
                <a:spcPct val="115000"/>
              </a:lnSpc>
              <a:spcBef>
                <a:spcPts val="800"/>
              </a:spcBef>
              <a:spcAft>
                <a:spcPts val="0"/>
              </a:spcAft>
              <a:buClr>
                <a:srgbClr val="4BACC6">
                  <a:lumMod val="50000"/>
                </a:srgbClr>
              </a:buClr>
              <a:buFont typeface="Arial" pitchFamily="34" charset="0"/>
              <a:buChar char="•"/>
            </a:pPr>
            <a:r>
              <a:rPr lang="el-GR" sz="2000" dirty="0">
                <a:solidFill>
                  <a:prstClr val="black"/>
                </a:solidFill>
                <a:latin typeface="Calibri"/>
              </a:rPr>
              <a:t>Δεν μπορεί να αφηγηθεί σύντομες ιστορίες.</a:t>
            </a:r>
          </a:p>
          <a:p>
            <a:pPr marL="342900" lvl="0" indent="-342900" fontAlgn="auto">
              <a:lnSpc>
                <a:spcPct val="115000"/>
              </a:lnSpc>
              <a:spcBef>
                <a:spcPts val="800"/>
              </a:spcBef>
              <a:spcAft>
                <a:spcPts val="0"/>
              </a:spcAft>
              <a:buClr>
                <a:srgbClr val="4BACC6">
                  <a:lumMod val="50000"/>
                </a:srgbClr>
              </a:buClr>
              <a:buFont typeface="Arial" pitchFamily="34" charset="0"/>
              <a:buChar char="•"/>
            </a:pPr>
            <a:r>
              <a:rPr lang="el-GR" sz="2000" dirty="0">
                <a:solidFill>
                  <a:prstClr val="black"/>
                </a:solidFill>
                <a:latin typeface="Calibri"/>
              </a:rPr>
              <a:t>Δυσκολεύεται ιδιαίτερα να παραμείνει στο συζητούμενο θέμα ή δίνει συστηματικά άσχετες απαντήσεις στις ερωτήσεις που του γίνονται.</a:t>
            </a:r>
          </a:p>
        </p:txBody>
      </p:sp>
    </p:spTree>
    <p:extLst>
      <p:ext uri="{BB962C8B-B14F-4D97-AF65-F5344CB8AC3E}">
        <p14:creationId xmlns:p14="http://schemas.microsoft.com/office/powerpoint/2010/main" val="302272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Πότε πρέπει να ανησυχήσουμε περισσότερο;</a:t>
            </a:r>
            <a:endParaRPr lang="el-GR" dirty="0"/>
          </a:p>
        </p:txBody>
      </p:sp>
      <p:sp>
        <p:nvSpPr>
          <p:cNvPr id="3" name="Θέση περιεχομένου 2"/>
          <p:cNvSpPr>
            <a:spLocks noGrp="1"/>
          </p:cNvSpPr>
          <p:nvPr>
            <p:ph idx="1"/>
          </p:nvPr>
        </p:nvSpPr>
        <p:spPr>
          <a:xfrm>
            <a:off x="590872" y="1340768"/>
            <a:ext cx="8229600" cy="4896544"/>
          </a:xfrm>
        </p:spPr>
        <p:txBody>
          <a:bodyPr>
            <a:normAutofit/>
          </a:bodyPr>
          <a:lstStyle/>
          <a:p>
            <a:r>
              <a:rPr lang="el-GR" dirty="0" smtClean="0"/>
              <a:t>Όλα </a:t>
            </a:r>
            <a:r>
              <a:rPr lang="el-GR" dirty="0"/>
              <a:t>τα προηγούμενα μας ανησυχούν περισσότερο αν ταυτόχρονα το παιδί: </a:t>
            </a:r>
          </a:p>
          <a:p>
            <a:pPr lvl="1"/>
            <a:r>
              <a:rPr lang="el-GR" dirty="0"/>
              <a:t>Παρουσιάζει δυσκολίες και σε άλλον τομέα της ανάπτυξης, </a:t>
            </a:r>
            <a:r>
              <a:rPr lang="el-GR" dirty="0" smtClean="0"/>
              <a:t>πχ </a:t>
            </a:r>
            <a:r>
              <a:rPr lang="el-GR" dirty="0"/>
              <a:t>στον κινητικό τομέα</a:t>
            </a:r>
            <a:r>
              <a:rPr lang="el-GR" dirty="0" smtClean="0"/>
              <a:t>.</a:t>
            </a:r>
            <a:endParaRPr lang="el-GR" dirty="0"/>
          </a:p>
          <a:p>
            <a:pPr lvl="1"/>
            <a:r>
              <a:rPr lang="el-GR" dirty="0"/>
              <a:t>Είναι ιδιαίτερα ζωηρό και απρόσεχτο και δείχνει να μην προσέχει όταν του μιλάνε</a:t>
            </a:r>
            <a:r>
              <a:rPr lang="el-GR" dirty="0" smtClean="0"/>
              <a:t>.</a:t>
            </a:r>
            <a:endParaRPr lang="el-GR" dirty="0"/>
          </a:p>
          <a:p>
            <a:pPr lvl="1"/>
            <a:r>
              <a:rPr lang="el-GR" dirty="0"/>
              <a:t>Δεν προσπαθεί να επικοινωνήσει ούτε με μη λεκτικούς τρόπους και δείχνει να αποφεύγει την κοινωνική επαφή</a:t>
            </a:r>
            <a:r>
              <a:rPr lang="el-GR" dirty="0" smtClean="0"/>
              <a:t>.</a:t>
            </a:r>
            <a:endParaRPr lang="el-GR" dirty="0"/>
          </a:p>
          <a:p>
            <a:pPr lvl="1"/>
            <a:r>
              <a:rPr lang="el-GR" dirty="0"/>
              <a:t>Δείχνει να καθυστερεί συνολικά στην ανάπτυξή του</a:t>
            </a:r>
            <a:r>
              <a:rPr lang="el-GR" dirty="0" smtClean="0"/>
              <a:t>.</a:t>
            </a:r>
            <a:endParaRPr lang="el-GR" dirty="0"/>
          </a:p>
          <a:p>
            <a:endParaRPr lang="el-GR" dirty="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80276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Τι μπορεί να προκαλεί τα προβλήματα ομιλίας; </a:t>
            </a:r>
            <a:r>
              <a:rPr lang="el-GR" sz="3300" b="0" dirty="0" smtClean="0"/>
              <a:t>1/5</a:t>
            </a:r>
            <a:endParaRPr lang="el-GR" sz="3300" b="0" dirty="0"/>
          </a:p>
        </p:txBody>
      </p:sp>
      <p:sp>
        <p:nvSpPr>
          <p:cNvPr id="3" name="Θέση περιεχομένου 2"/>
          <p:cNvSpPr>
            <a:spLocks noGrp="1"/>
          </p:cNvSpPr>
          <p:nvPr>
            <p:ph idx="1"/>
          </p:nvPr>
        </p:nvSpPr>
        <p:spPr>
          <a:xfrm>
            <a:off x="590872" y="1196752"/>
            <a:ext cx="8589640" cy="5616624"/>
          </a:xfrm>
        </p:spPr>
        <p:txBody>
          <a:bodyPr>
            <a:noAutofit/>
          </a:bodyPr>
          <a:lstStyle/>
          <a:p>
            <a:pPr marL="0" indent="0">
              <a:buNone/>
            </a:pPr>
            <a:r>
              <a:rPr lang="el-GR" sz="2100" b="1" dirty="0" smtClean="0"/>
              <a:t>Προβλήματα ακοής</a:t>
            </a:r>
          </a:p>
          <a:p>
            <a:r>
              <a:rPr lang="el-GR" sz="2100" dirty="0" smtClean="0"/>
              <a:t>Προκειμένου </a:t>
            </a:r>
            <a:r>
              <a:rPr lang="el-GR" sz="2100" dirty="0"/>
              <a:t>να αναπτυχθεί ο λόγος, το παιδί πρέπει να ακούει πολύ καθαρά </a:t>
            </a:r>
            <a:r>
              <a:rPr lang="el-GR" sz="2100" b="1" dirty="0"/>
              <a:t>όλες τις συχνότητες </a:t>
            </a:r>
            <a:r>
              <a:rPr lang="el-GR" sz="2100" dirty="0"/>
              <a:t>της ομιλίας</a:t>
            </a:r>
            <a:r>
              <a:rPr lang="el-GR" sz="2100" dirty="0" smtClean="0"/>
              <a:t>.</a:t>
            </a:r>
            <a:endParaRPr lang="el-GR" sz="2100" dirty="0"/>
          </a:p>
          <a:p>
            <a:r>
              <a:rPr lang="el-GR" sz="2100" dirty="0"/>
              <a:t>Ακόμη και ελαφρά βαρηκοΐα, η οποία συνήθως </a:t>
            </a:r>
            <a:r>
              <a:rPr lang="el-GR" sz="2100" b="1" dirty="0" smtClean="0"/>
              <a:t>δεν γίνεται αντιληπτή </a:t>
            </a:r>
            <a:r>
              <a:rPr lang="el-GR" sz="2100" dirty="0" smtClean="0"/>
              <a:t>από </a:t>
            </a:r>
            <a:r>
              <a:rPr lang="el-GR" sz="2100" dirty="0"/>
              <a:t>το περιβάλλον του παιδιού, μπορεί να προκαλέσει καθυστέρηση στην ανάπτυξη του λόγου, ο οποίος </a:t>
            </a:r>
            <a:r>
              <a:rPr lang="el-GR" sz="2100" b="1" dirty="0" smtClean="0"/>
              <a:t>δεν θα εμφανιστεί </a:t>
            </a:r>
            <a:r>
              <a:rPr lang="el-GR" sz="2100" dirty="0" smtClean="0"/>
              <a:t>αν </a:t>
            </a:r>
            <a:r>
              <a:rPr lang="el-GR" sz="2100" dirty="0"/>
              <a:t>δεν αντιμετωπιστεί το ακοολογικό πρόβλημα</a:t>
            </a:r>
            <a:r>
              <a:rPr lang="el-GR" sz="2100" dirty="0" smtClean="0"/>
              <a:t>.</a:t>
            </a:r>
            <a:endParaRPr lang="el-GR" sz="2100" dirty="0"/>
          </a:p>
          <a:p>
            <a:r>
              <a:rPr lang="el-GR" sz="2100" dirty="0"/>
              <a:t>Ένα παιδί μπορεί να ανταποκρίνεται στο όνομά του, στο άκουσμα του κουδουνιού ή της τηλεόρασης και πάλι να αντιμετωπίζει ήπιο πρόβλημα ακοής</a:t>
            </a:r>
            <a:r>
              <a:rPr lang="el-GR" sz="2100" dirty="0" smtClean="0"/>
              <a:t>.</a:t>
            </a:r>
            <a:endParaRPr lang="el-GR" sz="2100" dirty="0"/>
          </a:p>
          <a:p>
            <a:r>
              <a:rPr lang="el-GR" sz="2100" dirty="0"/>
              <a:t>Μόνο ο ειδικός μπορεί να επιβεβαιώσει ότι ένα παιδί ακούει κανονικά</a:t>
            </a:r>
            <a:r>
              <a:rPr lang="el-GR" sz="2100" dirty="0" smtClean="0"/>
              <a:t>.</a:t>
            </a:r>
            <a:endParaRPr lang="el-GR" sz="2100" dirty="0"/>
          </a:p>
          <a:p>
            <a:pPr algn="ctr">
              <a:buFont typeface="Wingdings" panose="05000000000000000000" pitchFamily="2" charset="2"/>
              <a:buChar char="ü"/>
            </a:pPr>
            <a:r>
              <a:rPr lang="el-GR" sz="2100" dirty="0"/>
              <a:t>Σε περίπτωση προβλημάτων ακοής, το βασικό πρόβλημα είναι η καθυστέρηση στην εμφάνιση του παραγωγικού λόγου</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13843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Τι μπορεί να προκαλεί τα προβλήματα ομιλίας; </a:t>
            </a:r>
            <a:r>
              <a:rPr lang="el-GR" sz="3300" b="0" dirty="0" smtClean="0"/>
              <a:t>2/5</a:t>
            </a:r>
            <a:endParaRPr lang="el-GR" sz="3300" b="0" dirty="0"/>
          </a:p>
        </p:txBody>
      </p:sp>
      <p:sp>
        <p:nvSpPr>
          <p:cNvPr id="3" name="Θέση περιεχομένου 2"/>
          <p:cNvSpPr>
            <a:spLocks noGrp="1"/>
          </p:cNvSpPr>
          <p:nvPr>
            <p:ph idx="1"/>
          </p:nvPr>
        </p:nvSpPr>
        <p:spPr>
          <a:xfrm>
            <a:off x="590872" y="1268760"/>
            <a:ext cx="8553128" cy="5544616"/>
          </a:xfrm>
        </p:spPr>
        <p:txBody>
          <a:bodyPr>
            <a:noAutofit/>
          </a:bodyPr>
          <a:lstStyle/>
          <a:p>
            <a:pPr marL="0" indent="0">
              <a:buNone/>
            </a:pPr>
            <a:r>
              <a:rPr lang="el-GR" sz="2000" b="1" dirty="0" smtClean="0"/>
              <a:t>Διαταραχή ελλειμματικής προσοχής – υπερκινητικότητα</a:t>
            </a:r>
          </a:p>
          <a:p>
            <a:r>
              <a:rPr lang="el-GR" sz="2000" dirty="0" smtClean="0"/>
              <a:t>Τα </a:t>
            </a:r>
            <a:r>
              <a:rPr lang="el-GR" sz="2000" dirty="0"/>
              <a:t>περισσότερα παιδιά στα οποία δίνεται η διάγνωση της ΔΕΠ-Υ στο Δημοτικό, </a:t>
            </a:r>
            <a:r>
              <a:rPr lang="el-GR" sz="2000" b="1" dirty="0"/>
              <a:t>έχουν ιστορικό προβλημάτων στον προφορικό λόγο</a:t>
            </a:r>
            <a:r>
              <a:rPr lang="el-GR" sz="2000" dirty="0" smtClean="0"/>
              <a:t>.</a:t>
            </a:r>
            <a:endParaRPr lang="el-GR" sz="2000" dirty="0"/>
          </a:p>
          <a:p>
            <a:r>
              <a:rPr lang="el-GR" sz="2000" dirty="0"/>
              <a:t>Πολύ συχνά τα παιδιά αυτά </a:t>
            </a:r>
            <a:r>
              <a:rPr lang="el-GR" sz="2000" b="1" dirty="0"/>
              <a:t>ξεκινάνε να μιλάνε μετά τα 2 χρόνια</a:t>
            </a:r>
            <a:r>
              <a:rPr lang="el-GR" sz="2000" dirty="0"/>
              <a:t>, ενώ δεν έχουν πρόβλημα στην κατανόηση του λόγου</a:t>
            </a:r>
            <a:r>
              <a:rPr lang="el-GR" sz="2000" dirty="0" smtClean="0"/>
              <a:t>.</a:t>
            </a:r>
            <a:endParaRPr lang="el-GR" sz="2000" dirty="0"/>
          </a:p>
          <a:p>
            <a:r>
              <a:rPr lang="el-GR" sz="2000" dirty="0"/>
              <a:t>Στην ηλικία των 4 ετών, συχνά έχουν δυσκολίες στην </a:t>
            </a:r>
            <a:r>
              <a:rPr lang="el-GR" sz="2000" b="1" dirty="0"/>
              <a:t>άρθρωση</a:t>
            </a:r>
            <a:r>
              <a:rPr lang="el-GR" sz="2000" dirty="0"/>
              <a:t> και στην </a:t>
            </a:r>
            <a:r>
              <a:rPr lang="el-GR" sz="2000" b="1" dirty="0"/>
              <a:t>ακουστική διάκριση </a:t>
            </a:r>
            <a:r>
              <a:rPr lang="el-GR" sz="2000" dirty="0"/>
              <a:t>ορισμένων ήχων της γλώσσας</a:t>
            </a:r>
            <a:r>
              <a:rPr lang="el-GR" sz="2000" dirty="0" smtClean="0"/>
              <a:t>.</a:t>
            </a:r>
            <a:endParaRPr lang="el-GR" sz="2000" dirty="0"/>
          </a:p>
          <a:p>
            <a:r>
              <a:rPr lang="el-GR" sz="2000" dirty="0"/>
              <a:t>Κατά τη διάρκεια μιας συζήτησης, τα παιδιά αυτά είναι συνήθως φλύαρα, παρορμητικά και </a:t>
            </a:r>
            <a:r>
              <a:rPr lang="el-GR" sz="2000" b="1" dirty="0"/>
              <a:t>μεταπηδούν από το ένα θέμα στο άλλο</a:t>
            </a:r>
            <a:r>
              <a:rPr lang="el-GR" sz="2000" b="1" dirty="0" smtClean="0"/>
              <a:t>.</a:t>
            </a:r>
            <a:endParaRPr lang="el-GR" sz="2000" b="1" dirty="0"/>
          </a:p>
          <a:p>
            <a:r>
              <a:rPr lang="el-GR" sz="2000" dirty="0"/>
              <a:t>Ενδέχεται να αντιμετωπίζουν ήπιες δυσκολίες στη σύνταξη του λόγου</a:t>
            </a:r>
            <a:r>
              <a:rPr lang="el-GR" sz="2000" dirty="0" smtClean="0"/>
              <a:t>.</a:t>
            </a:r>
            <a:endParaRPr lang="el-GR" sz="2000" dirty="0"/>
          </a:p>
          <a:p>
            <a:pPr algn="ctr">
              <a:buFont typeface="Wingdings" panose="05000000000000000000" pitchFamily="2" charset="2"/>
              <a:buChar char="ü"/>
            </a:pPr>
            <a:r>
              <a:rPr lang="el-GR" sz="2000" dirty="0"/>
              <a:t>Στην περίπτωση της ΔΕΠ-Υ, το βασικό πρόβλημα είναι οι δυσκολίες στο φωνολογικό τομέα, δηλαδή οι δυσκολίες άρθρωσης και ακουστικής διάκρισης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13882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περίπτωση του Αλέξη</a:t>
            </a:r>
            <a:endParaRPr lang="el-GR" dirty="0"/>
          </a:p>
        </p:txBody>
      </p:sp>
      <p:sp>
        <p:nvSpPr>
          <p:cNvPr id="3" name="Θέση περιεχομένου 2"/>
          <p:cNvSpPr>
            <a:spLocks noGrp="1"/>
          </p:cNvSpPr>
          <p:nvPr>
            <p:ph idx="1"/>
          </p:nvPr>
        </p:nvSpPr>
        <p:spPr>
          <a:xfrm>
            <a:off x="590872" y="1196752"/>
            <a:ext cx="8229600" cy="5040560"/>
          </a:xfrm>
        </p:spPr>
        <p:txBody>
          <a:bodyPr>
            <a:normAutofit/>
          </a:bodyPr>
          <a:lstStyle/>
          <a:p>
            <a:pPr marL="0" indent="0">
              <a:spcBef>
                <a:spcPts val="1800"/>
              </a:spcBef>
              <a:buNone/>
            </a:pPr>
            <a:r>
              <a:rPr lang="el-GR" sz="2200" dirty="0"/>
              <a:t>Ο Αλέξης είναι σήμερα 4 ετών</a:t>
            </a:r>
            <a:r>
              <a:rPr lang="el-GR" sz="2200" dirty="0" smtClean="0"/>
              <a:t>.</a:t>
            </a:r>
            <a:endParaRPr lang="el-GR" sz="2200" dirty="0"/>
          </a:p>
          <a:p>
            <a:pPr marL="0" indent="0">
              <a:spcBef>
                <a:spcPts val="1800"/>
              </a:spcBef>
              <a:buNone/>
            </a:pPr>
            <a:r>
              <a:rPr lang="el-GR" sz="2200" dirty="0" smtClean="0"/>
              <a:t>Μέχρι </a:t>
            </a:r>
            <a:r>
              <a:rPr lang="el-GR" sz="2200" dirty="0"/>
              <a:t>την ηλικία του 18 μηνών δεν είχε πει καμία λέξη</a:t>
            </a:r>
            <a:r>
              <a:rPr lang="el-GR" sz="2200" dirty="0" smtClean="0"/>
              <a:t>.</a:t>
            </a:r>
            <a:endParaRPr lang="el-GR" sz="2200" dirty="0"/>
          </a:p>
          <a:p>
            <a:pPr marL="0" indent="0">
              <a:spcBef>
                <a:spcPts val="1800"/>
              </a:spcBef>
              <a:buNone/>
            </a:pPr>
            <a:r>
              <a:rPr lang="el-GR" sz="2200" dirty="0"/>
              <a:t>Στην ηλικία των 24 μηνών έλεγε 5 λέξεις: «μαμά μπαμπά, μαμ, νάνι, άτα</a:t>
            </a:r>
            <a:r>
              <a:rPr lang="el-GR" sz="2200" dirty="0" smtClean="0"/>
              <a:t>».</a:t>
            </a:r>
            <a:endParaRPr lang="el-GR" sz="2200" dirty="0"/>
          </a:p>
          <a:p>
            <a:pPr marL="0" indent="0">
              <a:spcBef>
                <a:spcPts val="1800"/>
              </a:spcBef>
              <a:buNone/>
            </a:pPr>
            <a:r>
              <a:rPr lang="el-GR" sz="2200" dirty="0"/>
              <a:t> Στην ηλικία των 3 ετών, έκανε μικρές προτάσεις με δύο λέξεις</a:t>
            </a:r>
            <a:r>
              <a:rPr lang="el-GR" sz="2200" dirty="0" smtClean="0"/>
              <a:t>.</a:t>
            </a:r>
            <a:endParaRPr lang="el-GR" sz="2200" dirty="0"/>
          </a:p>
          <a:p>
            <a:pPr marL="0" indent="0">
              <a:spcBef>
                <a:spcPts val="1800"/>
              </a:spcBef>
              <a:buNone/>
            </a:pPr>
            <a:r>
              <a:rPr lang="el-GR" sz="2200" dirty="0"/>
              <a:t>Σήμερα, είναι σε θέση να χρησιμοποιεί πιο πολύπλοκες προτάσεις αλλά δεν λέει τις λέξεις καθαρά και πολλές φορές οι άλλοι δεν τον καταλαβαίνουν όταν μιλάει</a:t>
            </a:r>
            <a:r>
              <a:rPr lang="el-GR" sz="2200" dirty="0" smtClean="0"/>
              <a:t>.</a:t>
            </a:r>
            <a:endParaRPr lang="el-GR" sz="2200" dirty="0"/>
          </a:p>
          <a:p>
            <a:pPr marL="0" indent="0">
              <a:spcBef>
                <a:spcPts val="1800"/>
              </a:spcBef>
              <a:buNone/>
            </a:pPr>
            <a:r>
              <a:rPr lang="el-GR" sz="2200" dirty="0"/>
              <a:t>Σε δύο χρόνια, ο Αλέξης θα πάει στην Α΄ Δημοτικού και θα κληθεί να μάθει γραφή και ανάγνωση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8293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Τι μπορεί να προκαλεί τα προβλήματα ομιλίας; </a:t>
            </a:r>
            <a:r>
              <a:rPr lang="el-GR" sz="3300" b="0" dirty="0" smtClean="0"/>
              <a:t>3/5</a:t>
            </a:r>
            <a:endParaRPr lang="el-GR" sz="3300" b="0" dirty="0"/>
          </a:p>
        </p:txBody>
      </p:sp>
      <p:sp>
        <p:nvSpPr>
          <p:cNvPr id="3" name="Θέση περιεχομένου 2"/>
          <p:cNvSpPr>
            <a:spLocks noGrp="1"/>
          </p:cNvSpPr>
          <p:nvPr>
            <p:ph idx="1"/>
          </p:nvPr>
        </p:nvSpPr>
        <p:spPr>
          <a:xfrm>
            <a:off x="590872" y="1196752"/>
            <a:ext cx="8553128" cy="5544616"/>
          </a:xfrm>
        </p:spPr>
        <p:txBody>
          <a:bodyPr>
            <a:noAutofit/>
          </a:bodyPr>
          <a:lstStyle/>
          <a:p>
            <a:pPr marL="0" indent="0">
              <a:lnSpc>
                <a:spcPct val="105000"/>
              </a:lnSpc>
              <a:buNone/>
            </a:pPr>
            <a:r>
              <a:rPr lang="el-GR" sz="2000" b="1" dirty="0" smtClean="0"/>
              <a:t>Νοητική υστέρηση</a:t>
            </a:r>
          </a:p>
          <a:p>
            <a:pPr>
              <a:lnSpc>
                <a:spcPct val="105000"/>
              </a:lnSpc>
            </a:pPr>
            <a:r>
              <a:rPr lang="el-GR" sz="2000" dirty="0" smtClean="0"/>
              <a:t>Τα </a:t>
            </a:r>
            <a:r>
              <a:rPr lang="el-GR" sz="2000" dirty="0"/>
              <a:t>παιδιά με νοητική υστέρηση εκδηλώνουν γενικότερα </a:t>
            </a:r>
            <a:r>
              <a:rPr lang="el-GR" sz="2000" b="1" dirty="0"/>
              <a:t>αργό ρυθμό προόδου </a:t>
            </a:r>
            <a:r>
              <a:rPr lang="el-GR" sz="2000" dirty="0"/>
              <a:t>σε όλους τους τομείς της ανάπτυξης </a:t>
            </a:r>
            <a:r>
              <a:rPr lang="el-GR" sz="2000" dirty="0" smtClean="0"/>
              <a:t>.</a:t>
            </a:r>
            <a:endParaRPr lang="el-GR" sz="2000" dirty="0"/>
          </a:p>
          <a:p>
            <a:pPr>
              <a:lnSpc>
                <a:spcPct val="105000"/>
              </a:lnSpc>
            </a:pPr>
            <a:r>
              <a:rPr lang="el-GR" sz="2000" dirty="0"/>
              <a:t>Τα παιδιά με ήπια νοητική υστέρηση συνήθως ξεκινάνε να μιλάνε μεταξύ 2 και 3 ετών</a:t>
            </a:r>
            <a:r>
              <a:rPr lang="el-GR" sz="2000" dirty="0" smtClean="0"/>
              <a:t>.</a:t>
            </a:r>
            <a:endParaRPr lang="el-GR" sz="2000" dirty="0"/>
          </a:p>
          <a:p>
            <a:pPr>
              <a:lnSpc>
                <a:spcPct val="105000"/>
              </a:lnSpc>
            </a:pPr>
            <a:r>
              <a:rPr lang="el-GR" sz="2000" dirty="0"/>
              <a:t>Παρουσιάζουν αργό ρυθμό στην αύξηση του λεξιλογίου τους</a:t>
            </a:r>
            <a:r>
              <a:rPr lang="el-GR" sz="2000" dirty="0" smtClean="0"/>
              <a:t>.</a:t>
            </a:r>
            <a:endParaRPr lang="el-GR" sz="2000" dirty="0"/>
          </a:p>
          <a:p>
            <a:pPr>
              <a:lnSpc>
                <a:spcPct val="105000"/>
              </a:lnSpc>
            </a:pPr>
            <a:r>
              <a:rPr lang="el-GR" sz="2000" dirty="0"/>
              <a:t>Αντιμετωπίζουν </a:t>
            </a:r>
            <a:r>
              <a:rPr lang="el-GR" sz="2000" b="1" dirty="0"/>
              <a:t>σημαντικές δυσκολίες στη σύνταξη </a:t>
            </a:r>
            <a:r>
              <a:rPr lang="el-GR" sz="2000" dirty="0"/>
              <a:t>και στη διατύπωση των σκέψεών τους</a:t>
            </a:r>
            <a:r>
              <a:rPr lang="el-GR" sz="2000" dirty="0" smtClean="0"/>
              <a:t>.</a:t>
            </a:r>
            <a:endParaRPr lang="el-GR" sz="2000" dirty="0"/>
          </a:p>
          <a:p>
            <a:pPr>
              <a:lnSpc>
                <a:spcPct val="105000"/>
              </a:lnSpc>
            </a:pPr>
            <a:r>
              <a:rPr lang="el-GR" sz="2000" dirty="0"/>
              <a:t>Χρησιμοποιούν συχνά το λόγο με στερεότυπο τρόπο επαναλαμβάνοντας συχνά προτάσεις όπως ακριβώς τις άκουσαν χωρίς να μπορούν να τις προσαρμόσουν στις εκάστοτε συνθήκες</a:t>
            </a:r>
            <a:r>
              <a:rPr lang="el-GR" sz="2000" dirty="0" smtClean="0"/>
              <a:t>.</a:t>
            </a:r>
            <a:endParaRPr lang="el-GR" sz="2000" dirty="0"/>
          </a:p>
          <a:p>
            <a:pPr algn="ctr">
              <a:lnSpc>
                <a:spcPct val="105000"/>
              </a:lnSpc>
              <a:buFont typeface="Wingdings" panose="05000000000000000000" pitchFamily="2" charset="2"/>
              <a:buChar char="ü"/>
            </a:pPr>
            <a:r>
              <a:rPr lang="el-GR" sz="2000" dirty="0"/>
              <a:t>Στην περίπτωση της νοητικής υστέρησης, το βασικό πρόβλημα βρίσκεται στη σύνταξη και τη διατύπωση των σκέψεων καθώς και στη στερεότυπη χρήση λέξεων και προτάσεων.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70372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Τι μπορεί να προκαλεί τα προβλήματα ομιλίας; </a:t>
            </a:r>
            <a:r>
              <a:rPr lang="el-GR" sz="3300" b="0" dirty="0" smtClean="0"/>
              <a:t>4/5</a:t>
            </a:r>
            <a:endParaRPr lang="el-GR" sz="3300" b="0" dirty="0"/>
          </a:p>
        </p:txBody>
      </p:sp>
      <p:sp>
        <p:nvSpPr>
          <p:cNvPr id="3" name="Θέση περιεχομένου 2"/>
          <p:cNvSpPr>
            <a:spLocks noGrp="1"/>
          </p:cNvSpPr>
          <p:nvPr>
            <p:ph idx="1"/>
          </p:nvPr>
        </p:nvSpPr>
        <p:spPr>
          <a:xfrm>
            <a:off x="539552" y="1196752"/>
            <a:ext cx="8553128" cy="5472608"/>
          </a:xfrm>
        </p:spPr>
        <p:txBody>
          <a:bodyPr>
            <a:noAutofit/>
          </a:bodyPr>
          <a:lstStyle/>
          <a:p>
            <a:pPr marL="0" indent="0">
              <a:lnSpc>
                <a:spcPct val="105000"/>
              </a:lnSpc>
              <a:buNone/>
            </a:pPr>
            <a:r>
              <a:rPr lang="el-GR" sz="2000" dirty="0"/>
              <a:t> </a:t>
            </a:r>
            <a:r>
              <a:rPr lang="el-GR" sz="2000" b="1" dirty="0" smtClean="0"/>
              <a:t>Διαταραχές αυτιστικού φάσματος</a:t>
            </a:r>
          </a:p>
          <a:p>
            <a:pPr>
              <a:lnSpc>
                <a:spcPct val="105000"/>
              </a:lnSpc>
            </a:pPr>
            <a:r>
              <a:rPr lang="el-GR" sz="2000" dirty="0" smtClean="0"/>
              <a:t>Τα </a:t>
            </a:r>
            <a:r>
              <a:rPr lang="el-GR" sz="2000" dirty="0"/>
              <a:t>μισά περίπου παιδιά με αυτισμό δεν θα αναπτύξουν ποτέ λόγο ενώ τα υπόλοιπα μισά αναπτύσσουν ένα </a:t>
            </a:r>
            <a:r>
              <a:rPr lang="el-GR" sz="2000" b="1" dirty="0"/>
              <a:t>ιδιόμορφο είδος λόγου</a:t>
            </a:r>
            <a:r>
              <a:rPr lang="el-GR" sz="2000" dirty="0"/>
              <a:t>. Σε ορισμένες περιπτώσεις αυτισμού, ο λόγος εξελίσσεται κανονικά μέχρι την ηλικία των 2 ετών και μετά παρουσιάζεται σημαντική παλινδρόμηση, έως και πλήρης υποχώρησή του</a:t>
            </a:r>
            <a:r>
              <a:rPr lang="el-GR" sz="2000" dirty="0" smtClean="0"/>
              <a:t>.</a:t>
            </a:r>
            <a:endParaRPr lang="el-GR" sz="2000" dirty="0"/>
          </a:p>
          <a:p>
            <a:pPr>
              <a:lnSpc>
                <a:spcPct val="105000"/>
              </a:lnSpc>
            </a:pPr>
            <a:r>
              <a:rPr lang="el-GR" sz="2000" dirty="0"/>
              <a:t>Τα παιδιά τα οποία αναπτύσσουν λόγο, συνήθως δεν έχουν δυσκολίες στη φωνολογία, στο λεξιλόγιο ή στη σύνταξη. Δυσκολεύονται ωστόσο να κατανοήσουν και να χρησιμοποιήσουν </a:t>
            </a:r>
            <a:r>
              <a:rPr lang="el-GR" sz="2000" b="1" dirty="0"/>
              <a:t>πραγματολογικά στοιχεία </a:t>
            </a:r>
            <a:r>
              <a:rPr lang="el-GR" sz="2000" dirty="0"/>
              <a:t>του λόγου, όπως παρομοιώσεις, μεταφορές, υπονοούμενα, χιούμορ καθώς αντιλαμβάνονται το λόγο </a:t>
            </a:r>
            <a:r>
              <a:rPr lang="el-GR" sz="2000" b="1" dirty="0"/>
              <a:t>«κυριολεκτικά</a:t>
            </a:r>
            <a:r>
              <a:rPr lang="el-GR" sz="2000" b="1" dirty="0" smtClean="0"/>
              <a:t>».</a:t>
            </a:r>
            <a:endParaRPr lang="el-GR" sz="2000" b="1" dirty="0"/>
          </a:p>
          <a:p>
            <a:pPr>
              <a:lnSpc>
                <a:spcPct val="105000"/>
              </a:lnSpc>
            </a:pPr>
            <a:r>
              <a:rPr lang="el-GR" sz="2000" dirty="0"/>
              <a:t>Επίσης πολύ συχνά οι απαντήσεις που δίνουν δεν έχουν καμία σχέση με την ερώτηση που τους έγινε, με αποτέλεσμα </a:t>
            </a:r>
            <a:r>
              <a:rPr lang="el-GR" sz="2000" b="1" dirty="0"/>
              <a:t>να μην επιτυγχάνεται επικοινωνία</a:t>
            </a:r>
            <a:r>
              <a:rPr lang="el-GR" sz="2000" dirty="0" smtClean="0"/>
              <a:t>.</a:t>
            </a:r>
            <a:endParaRPr lang="el-GR" sz="2000" dirty="0"/>
          </a:p>
          <a:p>
            <a:pPr algn="ctr">
              <a:lnSpc>
                <a:spcPct val="105000"/>
              </a:lnSpc>
              <a:buFont typeface="Wingdings" panose="05000000000000000000" pitchFamily="2" charset="2"/>
              <a:buChar char="ü"/>
            </a:pPr>
            <a:r>
              <a:rPr lang="el-GR" sz="2000" dirty="0"/>
              <a:t>Στην περίπτωση του αυτισμού, το βασικό πρόβλημα βρίσκεται στη στερεότυπη και μη λειτουργική χρήση του λόγου ως μέσο επικοινωνίας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88272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Τι μπορεί να προκαλεί τα προβλήματα ομιλίας; </a:t>
            </a:r>
            <a:r>
              <a:rPr lang="el-GR" sz="3300" b="0" dirty="0" smtClean="0"/>
              <a:t>5/5</a:t>
            </a:r>
            <a:endParaRPr lang="el-GR" sz="3300" b="0" dirty="0"/>
          </a:p>
        </p:txBody>
      </p:sp>
      <p:sp>
        <p:nvSpPr>
          <p:cNvPr id="6" name="Θέση περιεχομένου 5"/>
          <p:cNvSpPr>
            <a:spLocks noGrp="1"/>
          </p:cNvSpPr>
          <p:nvPr>
            <p:ph idx="1"/>
          </p:nvPr>
        </p:nvSpPr>
        <p:spPr>
          <a:xfrm>
            <a:off x="590872" y="1268760"/>
            <a:ext cx="8229600" cy="5040560"/>
          </a:xfrm>
        </p:spPr>
        <p:txBody>
          <a:bodyPr>
            <a:normAutofit/>
          </a:bodyPr>
          <a:lstStyle/>
          <a:p>
            <a:r>
              <a:rPr lang="el-GR" sz="2200" b="1" dirty="0" smtClean="0"/>
              <a:t>Περιορισμένα λεκτικά ερεθίσματα</a:t>
            </a:r>
          </a:p>
          <a:p>
            <a:pPr marL="355600" indent="0">
              <a:buNone/>
            </a:pPr>
            <a:r>
              <a:rPr lang="el-GR" sz="2200" dirty="0" smtClean="0"/>
              <a:t>Παιδιά </a:t>
            </a:r>
            <a:r>
              <a:rPr lang="el-GR" sz="2200" dirty="0"/>
              <a:t>τα οποία ζουν σε ιδιαίτερα στερητικό λεκτικό περιβάλλον (δεν έρχονται σε επαφή με την ομιλούμενη γλώσσα,  ζουν σε περιβάλλον χαμηλού κοινωνικο-μορφωτικού επιπέδου), συνήθως έχουν περιορισμένο λεξιλόγιο και κάνουν αρκετά συντακτικά και γραμματικά λάθη</a:t>
            </a:r>
            <a:r>
              <a:rPr lang="el-GR" sz="2200" dirty="0" smtClean="0"/>
              <a:t>.</a:t>
            </a:r>
          </a:p>
          <a:p>
            <a:r>
              <a:rPr lang="el-GR" sz="2200" b="1" dirty="0" smtClean="0"/>
              <a:t>Προβλήματα στην ανατομία των οργάνων της ομιλίας</a:t>
            </a:r>
          </a:p>
          <a:p>
            <a:pPr marL="355600" indent="0">
              <a:buNone/>
            </a:pPr>
            <a:r>
              <a:rPr lang="el-GR" sz="2200" dirty="0" smtClean="0"/>
              <a:t>Παιδιά </a:t>
            </a:r>
            <a:r>
              <a:rPr lang="el-GR" sz="2200" dirty="0"/>
              <a:t>τα οποία έχουν ανατομικές ανωμαλίες στα όργανα παραγωγής του λόγου (π.χ. κοντό χαληνό, προβλήματα στην οδοντοφυΐα, μπορεί να αντιμετωπίσουν δυσκολίες κυρίως στην άρθρωση του λόγου</a:t>
            </a:r>
            <a:r>
              <a:rPr lang="el-GR" sz="2200" dirty="0" smtClean="0"/>
              <a:t>.</a:t>
            </a:r>
            <a:endParaRPr lang="el-GR" sz="2200" dirty="0"/>
          </a:p>
          <a:p>
            <a:pPr marL="35560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82421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Ποιες μπορεί να είναι οι συνέπειες των προβλημάτων ομιλίας;</a:t>
            </a:r>
            <a:r>
              <a:rPr lang="en-US" dirty="0" smtClean="0"/>
              <a:t> </a:t>
            </a:r>
            <a:r>
              <a:rPr lang="el-GR" sz="3300" b="0" dirty="0" smtClean="0"/>
              <a:t>1</a:t>
            </a:r>
            <a:r>
              <a:rPr lang="en-US" sz="3300" b="0" dirty="0" smtClean="0"/>
              <a:t>/</a:t>
            </a:r>
            <a:r>
              <a:rPr lang="el-GR" sz="3300" b="0" dirty="0" smtClean="0"/>
              <a:t>2</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dirty="0"/>
              <a:t>Συναισθηματικά προβλήματα εξαιτίας της συνειδητοποίησης εκ μέρους του παιδιού της αδυναμίας του να επικοινωνήσει με το </a:t>
            </a:r>
            <a:r>
              <a:rPr lang="el-GR" dirty="0" smtClean="0"/>
              <a:t>περιβάλλον</a:t>
            </a:r>
            <a:r>
              <a:rPr lang="en-US" dirty="0" smtClean="0"/>
              <a:t>.</a:t>
            </a:r>
          </a:p>
          <a:p>
            <a:r>
              <a:rPr lang="el-GR" dirty="0"/>
              <a:t>Μείωση των προσπαθειών για επικοινωνία και κοινωνική απομόνωση ως συνέπεια των δυσχερειών στην επικοινωνία με τους </a:t>
            </a:r>
            <a:r>
              <a:rPr lang="el-GR" dirty="0" smtClean="0"/>
              <a:t>συνομηλίκους.</a:t>
            </a:r>
            <a:endParaRPr lang="el-GR" dirty="0"/>
          </a:p>
          <a:p>
            <a:r>
              <a:rPr lang="el-GR" dirty="0"/>
              <a:t>Μείωση του επιπέδου αυτοεκτίμησης  ως συνέπεια των πιθανών κοροϊδευτικών σχολίων από τους </a:t>
            </a:r>
            <a:r>
              <a:rPr lang="el-GR" dirty="0" smtClean="0"/>
              <a:t>συνομηλίκους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66013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Ποιες μπορεί να είναι οι συνέπειες των προβλημάτων ομιλίας;</a:t>
            </a:r>
            <a:r>
              <a:rPr lang="en-US" dirty="0" smtClean="0"/>
              <a:t> </a:t>
            </a:r>
            <a:r>
              <a:rPr lang="el-GR" sz="3300" b="0" dirty="0"/>
              <a:t>2</a:t>
            </a:r>
            <a:r>
              <a:rPr lang="en-US" sz="3300" b="0" dirty="0" smtClean="0"/>
              <a:t>/</a:t>
            </a:r>
            <a:r>
              <a:rPr lang="el-GR" sz="3300" b="0" dirty="0" smtClean="0"/>
              <a:t>2</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dirty="0"/>
              <a:t>Μαθησιακές δυσκολίες στο δημοτικό σχολείο διότι όταν η ανάπτυξη των τεσσάρων συστημάτων του λόγου (και ιδιαίτερα του φωνολογικού) δεν έχει πραγματοποιηθεί στην ώρα της, τότε καθίσταται ιδιαίτερα δύσκολη η επεξεργασία του γραπτού λόγου, δυσχεραίνεται η εκμάθηση γραφής και ανάγνωσης και εκδηλώνονται δυσλεξικού τύπου δυσκολίες</a:t>
            </a:r>
            <a:r>
              <a:rPr lang="el-GR" dirty="0" smtClean="0"/>
              <a:t>.</a:t>
            </a:r>
          </a:p>
          <a:p>
            <a:r>
              <a:rPr lang="el-GR" dirty="0"/>
              <a:t>Αντιδραστική ή προκλητική συμπεριφορά ως συνέπεια της αδυναμίας του παιδιού να επικοινωνήσει </a:t>
            </a:r>
            <a:r>
              <a:rPr lang="el-GR" dirty="0" smtClean="0"/>
              <a:t>αποτελεσματικά.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04836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Γιατί πρέπει να απευθυνθούμε στον ειδικό; </a:t>
            </a:r>
            <a:r>
              <a:rPr lang="el-GR" sz="3300" b="0" dirty="0" smtClean="0"/>
              <a:t>1/2</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pPr marL="0" indent="0">
              <a:buNone/>
            </a:pPr>
            <a:r>
              <a:rPr lang="el-GR" b="1" dirty="0"/>
              <a:t>Γιατί πρέπει να απευθυνθούμε στον ειδικό </a:t>
            </a:r>
            <a:r>
              <a:rPr lang="el-GR" dirty="0"/>
              <a:t>και να μην περιμένουμε απλώς το παιδί να «ωριμάσει» αφού τα περισσότερα παιδιά, μεγαλώνοντας, τελικά μιλάνε «καλά</a:t>
            </a:r>
            <a:r>
              <a:rPr lang="el-GR" dirty="0" smtClean="0"/>
              <a:t>»;</a:t>
            </a:r>
          </a:p>
          <a:p>
            <a:pPr marL="457200" indent="-457200">
              <a:buFont typeface="+mj-lt"/>
              <a:buAutoNum type="arabicPeriod"/>
            </a:pPr>
            <a:r>
              <a:rPr lang="el-GR" dirty="0"/>
              <a:t>Διότι δεν μιλάνε τελικά ΟΛΑ τα παιδιά «καλά» από μόνα τους και κανείς δεν μπορεί να εγγυηθεί το μέλλον για ένα συγκεκριμένο παιδί. Επίσης δεν αρκεί ένα παιδί να μιλήσει, αλλά είναι ιδιαίτερα σημαντικό να μιλήσει εντός ορισμένων χρονικών ορίων.</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81309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Γιατί πρέπει να απευθυνθούμε στον ειδικό;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pPr marL="457200" indent="-457200">
              <a:buFont typeface="+mj-lt"/>
              <a:buAutoNum type="arabicPeriod" startAt="2"/>
            </a:pPr>
            <a:r>
              <a:rPr lang="el-GR" dirty="0"/>
              <a:t>Διότι τα προβλήματα ομιλίας προκαλούνται από κάποιο αίτιο, το οποίο, πολλές φορές, είναι σοβαρότερο από τα ίδια τα προβλήματα ομιλίας</a:t>
            </a:r>
            <a:r>
              <a:rPr lang="el-GR" dirty="0" smtClean="0"/>
              <a:t>.</a:t>
            </a:r>
          </a:p>
          <a:p>
            <a:pPr marL="457200" indent="-457200">
              <a:buFont typeface="+mj-lt"/>
              <a:buAutoNum type="arabicPeriod" startAt="2"/>
            </a:pPr>
            <a:r>
              <a:rPr lang="el-GR" dirty="0"/>
              <a:t>Διότι η έγκαιρη αντιμετώπιση των προβλημάτων ομιλίας θα προλάβει την εμφάνιση των προβλημάτων στις σχέσεις του παιδιού με τους συνομηλίκους του, τη διαμόρφωση χαμηλής αυτοεκτίμησης και την εμφάνιση μαθησιακών δυσκολιών στο Δημοτικό. </a:t>
            </a:r>
          </a:p>
          <a:p>
            <a:pPr marL="457200" indent="-457200">
              <a:buFont typeface="+mj-lt"/>
              <a:buAutoNum type="arabicPeriod" startAt="2"/>
            </a:pPr>
            <a:r>
              <a:rPr lang="el-GR" dirty="0"/>
              <a:t>Διότι όσο πιο γρήγορα εντοπιστούν τα προβλήματα ομιλίας τόσο πιο εύκολα και αποτελεσματικά θα αντιμετωπιστούν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13438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Σε ποιον ειδικό πρέπει να απευθυνθούμε; </a:t>
            </a:r>
            <a:r>
              <a:rPr lang="el-GR" sz="3300" b="0" dirty="0" smtClean="0"/>
              <a:t>1/2</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pPr marL="0" indent="0">
              <a:buNone/>
            </a:pPr>
            <a:r>
              <a:rPr lang="el-GR" dirty="0"/>
              <a:t>Σε αντίθεση με την κοινή πεποίθηση ότι όταν ένα παιδί αντιμετωπίζει προβλήματα ομιλίας πρέπει να απευθυνόμαστε στο λογοπεδικό, ο πρώτος ειδικός στον οποίον πρέπει να απευθυνθούμε είναι είτε ο παιδοψυχολόγος είτε ο παιδίατρος-αναπτυξιολόγος, διότι:</a:t>
            </a:r>
          </a:p>
          <a:p>
            <a:r>
              <a:rPr lang="el-GR" dirty="0"/>
              <a:t>O λογοπεδικός είναι ειδικός κυρίως για την αντιμετώπιση των προβλημάτων ομιλίας και όχι για τη διάγνωση των αιτίων που τα προκαλεί. Η διάγνωση απαιτεί πολύ καλή γνώση της αναπτυξιακής ψυχολογίας και ψυχοπαθολογίας.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98584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Σε ποιον ειδικό πρέπει να απευθυνθούμε;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dirty="0"/>
              <a:t>Ο παιδοψυχολόγος ή ο αναπτυξιολόγος είναι σε θέση να κάνουν μια συνολική αναπτυξιακή αξιολόγηση του παιδιού, να προτείνουν περαιτέρω εξετάσεις, να καταλήξουν σε διάγνωση και να προτείνουν το κατάλληλο θεραπευτικό πρόγραμμα</a:t>
            </a:r>
            <a:r>
              <a:rPr lang="el-GR" dirty="0" smtClean="0"/>
              <a:t>.</a:t>
            </a:r>
          </a:p>
          <a:p>
            <a:r>
              <a:rPr lang="el-GR" dirty="0"/>
              <a:t>Το πιο πιθανόν είναι ότι η λογοθεραπεία θα αποτελεί μέρος του προτεινόμενου θεραπευτικού προγράμματος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13669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Συμπερασματικά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5" name="AutoShape 4"/>
          <p:cNvSpPr>
            <a:spLocks noChangeArrowheads="1"/>
          </p:cNvSpPr>
          <p:nvPr/>
        </p:nvSpPr>
        <p:spPr bwMode="auto">
          <a:xfrm>
            <a:off x="611560" y="1340768"/>
            <a:ext cx="8424862" cy="3384376"/>
          </a:xfrm>
          <a:prstGeom prst="wedgeRoundRectCallout">
            <a:avLst>
              <a:gd name="adj1" fmla="val 1473"/>
              <a:gd name="adj2" fmla="val 69373"/>
              <a:gd name="adj3" fmla="val 16667"/>
            </a:avLst>
          </a:prstGeom>
          <a:solidFill>
            <a:srgbClr val="CCFFFF"/>
          </a:solidFill>
          <a:ln w="38100">
            <a:solidFill>
              <a:schemeClr val="accent5">
                <a:lumMod val="50000"/>
              </a:schemeClr>
            </a:solidFill>
            <a:miter lim="800000"/>
            <a:headEnd/>
            <a:tailEnd/>
          </a:ln>
        </p:spPr>
        <p:txBody>
          <a:bodyPr/>
          <a:lstStyle/>
          <a:p>
            <a:pPr marL="285750" indent="-285750">
              <a:lnSpc>
                <a:spcPct val="105000"/>
              </a:lnSpc>
              <a:spcBef>
                <a:spcPts val="800"/>
              </a:spcBef>
              <a:buClr>
                <a:schemeClr val="accent5">
                  <a:lumMod val="50000"/>
                </a:schemeClr>
              </a:buClr>
              <a:buFont typeface="Arial" panose="020B0604020202020204" pitchFamily="34" charset="0"/>
              <a:buChar char="•"/>
              <a:defRPr/>
            </a:pPr>
            <a:r>
              <a:rPr lang="el-GR" sz="2200" dirty="0">
                <a:latin typeface="+mn-lt"/>
              </a:rPr>
              <a:t> Τα προβλήματα λόγου και ομιλίας στην προσχολική ηλικία δεν εμφανίζονται από το πουθενά. Πάντα υπάρχει κάποιο αίτιο που τα προκαλεί, το οποίο είναι σημαντικό να διαγνωστεί</a:t>
            </a:r>
            <a:r>
              <a:rPr lang="el-GR" sz="2200" dirty="0" smtClean="0">
                <a:latin typeface="+mn-lt"/>
              </a:rPr>
              <a:t>.</a:t>
            </a:r>
            <a:endParaRPr lang="el-GR" sz="2200" dirty="0">
              <a:latin typeface="+mn-lt"/>
            </a:endParaRPr>
          </a:p>
          <a:p>
            <a:pPr marL="285750" indent="-285750">
              <a:lnSpc>
                <a:spcPct val="105000"/>
              </a:lnSpc>
              <a:spcBef>
                <a:spcPts val="800"/>
              </a:spcBef>
              <a:buClr>
                <a:schemeClr val="accent5">
                  <a:lumMod val="50000"/>
                </a:schemeClr>
              </a:buClr>
              <a:buFont typeface="Arial" panose="020B0604020202020204" pitchFamily="34" charset="0"/>
              <a:buChar char="•"/>
              <a:defRPr/>
            </a:pPr>
            <a:r>
              <a:rPr lang="el-GR" sz="2200" dirty="0">
                <a:latin typeface="+mn-lt"/>
              </a:rPr>
              <a:t> Ο έγκαιρος εντοπισμός συμβάλλει στην πρόληψη περαιτέρω δυσκολιών και στην αποτελεσματικότερη αντιμετώπισή τους</a:t>
            </a:r>
            <a:r>
              <a:rPr lang="el-GR" sz="2200" dirty="0" smtClean="0">
                <a:latin typeface="+mn-lt"/>
              </a:rPr>
              <a:t>.</a:t>
            </a:r>
            <a:endParaRPr lang="el-GR" sz="2200" dirty="0">
              <a:latin typeface="+mn-lt"/>
            </a:endParaRPr>
          </a:p>
          <a:p>
            <a:pPr marL="285750" indent="-285750">
              <a:lnSpc>
                <a:spcPct val="105000"/>
              </a:lnSpc>
              <a:spcBef>
                <a:spcPts val="800"/>
              </a:spcBef>
              <a:buClr>
                <a:schemeClr val="accent5">
                  <a:lumMod val="50000"/>
                </a:schemeClr>
              </a:buClr>
              <a:buFont typeface="Arial" panose="020B0604020202020204" pitchFamily="34" charset="0"/>
              <a:buChar char="•"/>
              <a:defRPr/>
            </a:pPr>
            <a:r>
              <a:rPr lang="el-GR" sz="2200" dirty="0">
                <a:latin typeface="+mn-lt"/>
              </a:rPr>
              <a:t> Δεν θα πρέπει να περιμένουμε ένα παιδί να πάει στο Δημοτικό σχολείο προκειμένου να μας προβληματίσουν τα προβλήματα ομιλίας του γιατί τότε θα έχει χαθεί πολύτιμος χρόνος.</a:t>
            </a:r>
          </a:p>
        </p:txBody>
      </p:sp>
      <p:sp>
        <p:nvSpPr>
          <p:cNvPr id="6" name="Ορθογώνιο 5"/>
          <p:cNvSpPr/>
          <p:nvPr/>
        </p:nvSpPr>
        <p:spPr>
          <a:xfrm>
            <a:off x="1952799" y="5445224"/>
            <a:ext cx="5742384" cy="769441"/>
          </a:xfrm>
          <a:prstGeom prst="rect">
            <a:avLst/>
          </a:prstGeom>
          <a:ln w="28575">
            <a:solidFill>
              <a:schemeClr val="accent5">
                <a:lumMod val="50000"/>
              </a:schemeClr>
            </a:solidFill>
          </a:ln>
        </p:spPr>
        <p:txBody>
          <a:bodyPr wrap="square">
            <a:spAutoFit/>
          </a:bodyPr>
          <a:lstStyle/>
          <a:p>
            <a:pPr marL="342900" indent="-342900" algn="ctr">
              <a:buClr>
                <a:schemeClr val="accent5">
                  <a:lumMod val="50000"/>
                </a:schemeClr>
              </a:buClr>
              <a:buFont typeface="Wingdings" panose="05000000000000000000" pitchFamily="2" charset="2"/>
              <a:buChar char="ü"/>
            </a:pPr>
            <a:r>
              <a:rPr lang="el-GR" sz="2200" dirty="0">
                <a:latin typeface="+mn-lt"/>
              </a:rPr>
              <a:t>Τα προβλήματα ομιλίας κατά την προσχολική </a:t>
            </a:r>
            <a:r>
              <a:rPr lang="el-GR" sz="2200" dirty="0" smtClean="0">
                <a:latin typeface="+mn-lt"/>
              </a:rPr>
              <a:t>ηλικία δεν </a:t>
            </a:r>
            <a:r>
              <a:rPr lang="el-GR" sz="2200" dirty="0">
                <a:latin typeface="+mn-lt"/>
              </a:rPr>
              <a:t>είναι τόσο αθώα όσο φαίνονται.</a:t>
            </a:r>
          </a:p>
        </p:txBody>
      </p:sp>
    </p:spTree>
    <p:extLst>
      <p:ext uri="{BB962C8B-B14F-4D97-AF65-F5344CB8AC3E}">
        <p14:creationId xmlns:p14="http://schemas.microsoft.com/office/powerpoint/2010/main" val="1008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λένε οι γονείς του Αλέξη</a:t>
            </a:r>
            <a:endParaRPr lang="el-GR" dirty="0"/>
          </a:p>
        </p:txBody>
      </p:sp>
      <p:sp>
        <p:nvSpPr>
          <p:cNvPr id="3" name="Θέση περιεχομένου 2"/>
          <p:cNvSpPr>
            <a:spLocks noGrp="1"/>
          </p:cNvSpPr>
          <p:nvPr>
            <p:ph idx="1"/>
          </p:nvPr>
        </p:nvSpPr>
        <p:spPr>
          <a:xfrm>
            <a:off x="673686" y="1196752"/>
            <a:ext cx="3898314" cy="4824536"/>
          </a:xfrm>
        </p:spPr>
        <p:txBody>
          <a:bodyPr>
            <a:normAutofit/>
          </a:bodyPr>
          <a:lstStyle/>
          <a:p>
            <a:pPr marL="0" indent="0" algn="ctr">
              <a:buNone/>
            </a:pPr>
            <a:r>
              <a:rPr lang="el-GR" b="1" dirty="0"/>
              <a:t>Γλωσσική συμπεριφορά</a:t>
            </a:r>
          </a:p>
          <a:p>
            <a:r>
              <a:rPr lang="el-GR" sz="2200" dirty="0"/>
              <a:t>18 μηνών, καμία </a:t>
            </a:r>
            <a:r>
              <a:rPr lang="el-GR" sz="2200" dirty="0" smtClean="0"/>
              <a:t>λέξη.</a:t>
            </a:r>
            <a:endParaRPr lang="el-GR" sz="2200" dirty="0"/>
          </a:p>
          <a:p>
            <a:r>
              <a:rPr lang="el-GR" sz="2200" dirty="0"/>
              <a:t>24 μηνών, πέντε </a:t>
            </a:r>
            <a:r>
              <a:rPr lang="el-GR" sz="2200" dirty="0" smtClean="0"/>
              <a:t>λέξεις.</a:t>
            </a:r>
            <a:endParaRPr lang="el-GR" sz="2200" dirty="0"/>
          </a:p>
          <a:p>
            <a:r>
              <a:rPr lang="el-GR" sz="2200" dirty="0"/>
              <a:t>3 ετών, προτάσεις των δύο </a:t>
            </a:r>
            <a:r>
              <a:rPr lang="el-GR" sz="2200" dirty="0" smtClean="0"/>
              <a:t>λέξεων.</a:t>
            </a:r>
            <a:endParaRPr lang="el-GR" sz="2200" dirty="0"/>
          </a:p>
          <a:p>
            <a:r>
              <a:rPr lang="el-GR" sz="2200" dirty="0"/>
              <a:t>4 ετών, πιο πολύπλοκες προτάσεις, όχι καθαρή </a:t>
            </a:r>
            <a:r>
              <a:rPr lang="el-GR" sz="2200" dirty="0" smtClean="0"/>
              <a:t>ομιλία.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Θέση περιεχομένου 2"/>
          <p:cNvSpPr txBox="1">
            <a:spLocks/>
          </p:cNvSpPr>
          <p:nvPr/>
        </p:nvSpPr>
        <p:spPr>
          <a:xfrm>
            <a:off x="4788025" y="1196752"/>
            <a:ext cx="4176464" cy="4824536"/>
          </a:xfrm>
          <a:prstGeom prst="rect">
            <a:avLst/>
          </a:prstGeom>
        </p:spPr>
        <p:txBody>
          <a:bodyPr vert="horz" lIns="91440" tIns="45720" rIns="91440" bIns="45720" rtlCol="0">
            <a:normAutofit/>
          </a:bodyPr>
          <a:lstStyle>
            <a:lvl1pPr marL="342900" indent="-342900" algn="l" defTabSz="914400" rtl="0" eaLnBrk="1" latinLnBrk="0" hangingPunct="1">
              <a:lnSpc>
                <a:spcPct val="112000"/>
              </a:lnSpc>
              <a:spcBef>
                <a:spcPts val="1200"/>
              </a:spcBef>
              <a:buClr>
                <a:schemeClr val="accent5">
                  <a:lumMod val="50000"/>
                </a:schemeClr>
              </a:buClr>
              <a:buFont typeface="Arial" pitchFamily="34" charset="0"/>
              <a:buChar char="•"/>
              <a:defRPr sz="2400" kern="1200">
                <a:solidFill>
                  <a:schemeClr val="tx1"/>
                </a:solidFill>
                <a:latin typeface="+mn-lt"/>
                <a:ea typeface="+mn-ea"/>
                <a:cs typeface="+mn-cs"/>
              </a:defRPr>
            </a:lvl1pPr>
            <a:lvl2pPr marL="800100" indent="-439738" algn="l" defTabSz="914400" rtl="0" eaLnBrk="1" latinLnBrk="0" hangingPunct="1">
              <a:lnSpc>
                <a:spcPct val="112000"/>
              </a:lnSpc>
              <a:spcBef>
                <a:spcPts val="1200"/>
              </a:spcBef>
              <a:buClr>
                <a:schemeClr val="accent5">
                  <a:lumMod val="50000"/>
                </a:schemeClr>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a:t>Ερμηνεία γονέων</a:t>
            </a:r>
          </a:p>
          <a:p>
            <a:pPr fontAlgn="auto">
              <a:spcAft>
                <a:spcPts val="0"/>
              </a:spcAft>
            </a:pPr>
            <a:r>
              <a:rPr lang="el-GR" sz="2200" dirty="0"/>
              <a:t>Είναι αγόρι και τα αγόρια αργούν να μιλήσουν</a:t>
            </a:r>
            <a:r>
              <a:rPr lang="el-GR" sz="2200" dirty="0" smtClean="0"/>
              <a:t>.</a:t>
            </a:r>
            <a:endParaRPr lang="el-GR" sz="2200" dirty="0"/>
          </a:p>
          <a:p>
            <a:pPr fontAlgn="auto">
              <a:spcAft>
                <a:spcPts val="0"/>
              </a:spcAft>
            </a:pPr>
            <a:r>
              <a:rPr lang="el-GR" sz="2200" dirty="0"/>
              <a:t>Μοιάζει στον πατέρα του που άργησε κι αυτός να μιλήσει</a:t>
            </a:r>
            <a:r>
              <a:rPr lang="el-GR" sz="2200" dirty="0" smtClean="0"/>
              <a:t>.</a:t>
            </a:r>
            <a:endParaRPr lang="el-GR" sz="2200" dirty="0"/>
          </a:p>
          <a:p>
            <a:pPr fontAlgn="auto">
              <a:spcAft>
                <a:spcPts val="0"/>
              </a:spcAft>
            </a:pPr>
            <a:r>
              <a:rPr lang="el-GR" sz="2200" dirty="0"/>
              <a:t>Θα τα πει μια μέρα όλα μαζεμένα</a:t>
            </a:r>
            <a:r>
              <a:rPr lang="el-GR" sz="2200" dirty="0" smtClean="0"/>
              <a:t>.</a:t>
            </a:r>
            <a:endParaRPr lang="el-GR" sz="2200" dirty="0"/>
          </a:p>
          <a:p>
            <a:pPr fontAlgn="auto">
              <a:spcAft>
                <a:spcPts val="0"/>
              </a:spcAft>
            </a:pPr>
            <a:r>
              <a:rPr lang="el-GR" sz="2200" dirty="0"/>
              <a:t>Είναι μικρό ακόμα. Πολλά παιδιά μιλάνε έτσι σε αυτή την ηλικία</a:t>
            </a:r>
            <a:r>
              <a:rPr lang="el-GR" sz="2200" dirty="0" smtClean="0"/>
              <a:t>.</a:t>
            </a:r>
            <a:endParaRPr lang="el-GR" sz="2200" dirty="0"/>
          </a:p>
        </p:txBody>
      </p:sp>
      <p:cxnSp>
        <p:nvCxnSpPr>
          <p:cNvPr id="7" name="Ευθεία γραμμή σύνδεσης 6"/>
          <p:cNvCxnSpPr/>
          <p:nvPr/>
        </p:nvCxnSpPr>
        <p:spPr>
          <a:xfrm>
            <a:off x="4716016" y="1340768"/>
            <a:ext cx="0" cy="4176464"/>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1298352" y="5790455"/>
            <a:ext cx="6835328" cy="461665"/>
          </a:xfrm>
          <a:prstGeom prst="rect">
            <a:avLst/>
          </a:prstGeom>
          <a:ln w="28575">
            <a:solidFill>
              <a:schemeClr val="accent5">
                <a:lumMod val="50000"/>
              </a:schemeClr>
            </a:solidFill>
          </a:ln>
        </p:spPr>
        <p:txBody>
          <a:bodyPr wrap="square">
            <a:spAutoFit/>
          </a:bodyPr>
          <a:lstStyle/>
          <a:p>
            <a:pPr marL="285750" indent="-285750">
              <a:buClr>
                <a:schemeClr val="accent5">
                  <a:lumMod val="50000"/>
                </a:schemeClr>
              </a:buClr>
              <a:buFont typeface="Wingdings" panose="05000000000000000000" pitchFamily="2" charset="2"/>
              <a:buChar char="ü"/>
            </a:pPr>
            <a:r>
              <a:rPr lang="el-GR" sz="2400" dirty="0">
                <a:latin typeface="+mn-lt"/>
              </a:rPr>
              <a:t>Όλα τα παραπάνω είναι εσφαλμένες αντιλήψεις!</a:t>
            </a:r>
          </a:p>
        </p:txBody>
      </p:sp>
    </p:spTree>
    <p:extLst>
      <p:ext uri="{BB962C8B-B14F-4D97-AF65-F5344CB8AC3E}">
        <p14:creationId xmlns:p14="http://schemas.microsoft.com/office/powerpoint/2010/main" val="3276566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4294967295"/>
          </p:nvPr>
        </p:nvSpPr>
        <p:spPr>
          <a:xfrm>
            <a:off x="323528" y="1196975"/>
            <a:ext cx="8820472" cy="5040313"/>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3</a:t>
            </a:r>
            <a:r>
              <a:rPr lang="en-US" sz="2000" dirty="0" smtClean="0"/>
              <a:t>: </a:t>
            </a:r>
            <a:r>
              <a:rPr lang="el-GR" sz="2000" dirty="0"/>
              <a:t>Δυσκολίες στη γλωσσική ανάπτυξη κατά την προσχολική </a:t>
            </a:r>
            <a:r>
              <a:rPr lang="el-GR" sz="2000" dirty="0" smtClean="0"/>
              <a:t>ηλικία».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Τι αισθάνεται ο ίδιος ο Αλέξης</a:t>
            </a:r>
            <a:endParaRPr lang="el-GR" dirty="0"/>
          </a:p>
        </p:txBody>
      </p:sp>
      <p:sp>
        <p:nvSpPr>
          <p:cNvPr id="3" name="Θέση περιεχομένου 2"/>
          <p:cNvSpPr>
            <a:spLocks noGrp="1"/>
          </p:cNvSpPr>
          <p:nvPr>
            <p:ph idx="1"/>
          </p:nvPr>
        </p:nvSpPr>
        <p:spPr>
          <a:xfrm>
            <a:off x="590872" y="1124744"/>
            <a:ext cx="8301608" cy="5400600"/>
          </a:xfrm>
        </p:spPr>
        <p:txBody>
          <a:bodyPr>
            <a:normAutofit fontScale="92500" lnSpcReduction="10000"/>
          </a:bodyPr>
          <a:lstStyle/>
          <a:p>
            <a:r>
              <a:rPr lang="el-GR" dirty="0" smtClean="0"/>
              <a:t>Στεναχωριέμαι </a:t>
            </a:r>
            <a:r>
              <a:rPr lang="el-GR" dirty="0"/>
              <a:t>που θέλω να πω τόσα πράγματα και δεν μπορώ</a:t>
            </a:r>
            <a:r>
              <a:rPr lang="el-GR" dirty="0" smtClean="0"/>
              <a:t>.</a:t>
            </a:r>
            <a:endParaRPr lang="el-GR" dirty="0"/>
          </a:p>
          <a:p>
            <a:r>
              <a:rPr lang="el-GR" dirty="0"/>
              <a:t>Θυμώνω πολύ που οι </a:t>
            </a:r>
            <a:r>
              <a:rPr lang="el-GR" dirty="0" smtClean="0"/>
              <a:t>άλλοι </a:t>
            </a:r>
            <a:r>
              <a:rPr lang="el-GR" dirty="0"/>
              <a:t>δεν με καταλαβαίνουν και που συχνά παρερμηνεύουν όσα λέω</a:t>
            </a:r>
            <a:r>
              <a:rPr lang="el-GR" dirty="0" smtClean="0"/>
              <a:t>.</a:t>
            </a:r>
            <a:endParaRPr lang="el-GR" dirty="0"/>
          </a:p>
          <a:p>
            <a:r>
              <a:rPr lang="el-GR" dirty="0"/>
              <a:t>Απογοητεύομαι όταν τα άλλα παιδιά με κοροϊδεύουν και μου λένε ότι μιλάω σαν μωρό</a:t>
            </a:r>
            <a:r>
              <a:rPr lang="el-GR" dirty="0" smtClean="0"/>
              <a:t>.</a:t>
            </a:r>
            <a:endParaRPr lang="el-GR" dirty="0"/>
          </a:p>
          <a:p>
            <a:r>
              <a:rPr lang="el-GR" dirty="0"/>
              <a:t>Πιστεύω ότι είμαι χαζός που δεν μπορώ να μιλήσω όπως τα άλλα παιδιά</a:t>
            </a:r>
            <a:r>
              <a:rPr lang="el-GR" dirty="0" smtClean="0"/>
              <a:t>.</a:t>
            </a:r>
            <a:endParaRPr lang="el-GR" dirty="0"/>
          </a:p>
          <a:p>
            <a:r>
              <a:rPr lang="el-GR" dirty="0"/>
              <a:t>Νιώθω ανήμπορος να απαντήσω όταν οι γονείς μου με ρωτάνε «γιατί δεν τα λέω σωστά» και όταν με κατηγορούν ότι «χαϊδεύομαι</a:t>
            </a:r>
            <a:r>
              <a:rPr lang="el-GR" dirty="0" smtClean="0"/>
              <a:t>».</a:t>
            </a:r>
            <a:endParaRPr lang="el-GR" dirty="0"/>
          </a:p>
          <a:p>
            <a:pPr algn="ctr">
              <a:buFont typeface="Wingdings" panose="05000000000000000000" pitchFamily="2" charset="2"/>
              <a:buChar char="ü"/>
            </a:pPr>
            <a:r>
              <a:rPr lang="el-GR" dirty="0"/>
              <a:t>Γιατί δεν καταλαβαίνουν οι γονείς και η δασκάλα μου ότι </a:t>
            </a:r>
            <a:r>
              <a:rPr lang="el-GR" b="1" dirty="0" smtClean="0"/>
              <a:t>πραγματικά δυσκολεύομαι </a:t>
            </a:r>
            <a:r>
              <a:rPr lang="el-GR" dirty="0" smtClean="0"/>
              <a:t>ώστε </a:t>
            </a:r>
            <a:r>
              <a:rPr lang="el-GR" dirty="0"/>
              <a:t>να με βοηθήσουν να αντιμετωπίσω τις δυσκολίες αυτές;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39716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Ερώτημα και απάντηση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13" name="Ορθογώνιο 12"/>
          <p:cNvSpPr/>
          <p:nvPr/>
        </p:nvSpPr>
        <p:spPr>
          <a:xfrm>
            <a:off x="1501302" y="1700808"/>
            <a:ext cx="6269129" cy="3218638"/>
          </a:xfrm>
          <a:prstGeom prst="rect">
            <a:avLst/>
          </a:prstGeom>
          <a:ln w="28575">
            <a:solidFill>
              <a:schemeClr val="accent5">
                <a:lumMod val="50000"/>
              </a:schemeClr>
            </a:solidFill>
          </a:ln>
        </p:spPr>
        <p:txBody>
          <a:bodyPr wrap="square">
            <a:spAutoFit/>
          </a:bodyPr>
          <a:lstStyle/>
          <a:p>
            <a:pPr marL="342900" indent="-342900">
              <a:lnSpc>
                <a:spcPct val="112000"/>
              </a:lnSpc>
              <a:spcBef>
                <a:spcPts val="1800"/>
              </a:spcBef>
              <a:buClr>
                <a:schemeClr val="accent5">
                  <a:lumMod val="50000"/>
                </a:schemeClr>
              </a:buClr>
              <a:buFont typeface="Wingdings" panose="05000000000000000000" pitchFamily="2" charset="2"/>
              <a:buChar char="v"/>
            </a:pPr>
            <a:r>
              <a:rPr lang="el-GR" sz="2400" dirty="0">
                <a:latin typeface="+mn-lt"/>
              </a:rPr>
              <a:t>Γιατί είναι τόσο σημαντικό να ασχολούμαστε με τα προβλήματα ομιλίας</a:t>
            </a:r>
            <a:r>
              <a:rPr lang="el-GR" sz="2400" dirty="0" smtClean="0">
                <a:latin typeface="+mn-lt"/>
              </a:rPr>
              <a:t>;</a:t>
            </a:r>
          </a:p>
          <a:p>
            <a:pPr marL="355600">
              <a:lnSpc>
                <a:spcPct val="112000"/>
              </a:lnSpc>
              <a:spcBef>
                <a:spcPts val="1800"/>
              </a:spcBef>
              <a:buClr>
                <a:schemeClr val="accent5">
                  <a:lumMod val="50000"/>
                </a:schemeClr>
              </a:buClr>
            </a:pPr>
            <a:r>
              <a:rPr lang="el-GR" sz="2400" dirty="0">
                <a:latin typeface="+mn-lt"/>
              </a:rPr>
              <a:t>Διότι τα προβλήματα ομιλίας δεν εμφανίζονται από μόνα τους. Υπάρχει </a:t>
            </a:r>
            <a:r>
              <a:rPr lang="el-GR" sz="2400" b="1" dirty="0">
                <a:latin typeface="+mn-lt"/>
              </a:rPr>
              <a:t>ΠΑΝΤΑ</a:t>
            </a:r>
            <a:r>
              <a:rPr lang="el-GR" sz="2400" dirty="0">
                <a:latin typeface="+mn-lt"/>
              </a:rPr>
              <a:t> κάποιο αίτιο που τα προκαλεί και επιδρούν δυσμενώς και σε άλλους τομείς της ανάπτυξης του παιδιού</a:t>
            </a:r>
            <a:r>
              <a:rPr lang="el-GR" sz="2400" dirty="0" smtClean="0">
                <a:latin typeface="+mn-lt"/>
              </a:rPr>
              <a:t>.</a:t>
            </a:r>
            <a:endParaRPr lang="el-GR" sz="2400" dirty="0">
              <a:latin typeface="+mn-lt"/>
            </a:endParaRPr>
          </a:p>
        </p:txBody>
      </p:sp>
    </p:spTree>
    <p:extLst>
      <p:ext uri="{BB962C8B-B14F-4D97-AF65-F5344CB8AC3E}">
        <p14:creationId xmlns:p14="http://schemas.microsoft.com/office/powerpoint/2010/main" val="1983632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γνώση της τυπικής ανάπτυξης </a:t>
            </a:r>
            <a:br>
              <a:rPr lang="el-GR" dirty="0" smtClean="0"/>
            </a:br>
            <a:r>
              <a:rPr lang="el-GR" dirty="0" smtClean="0"/>
              <a:t>του λόγου</a:t>
            </a:r>
            <a:endParaRPr lang="el-GR" dirty="0"/>
          </a:p>
        </p:txBody>
      </p:sp>
      <p:sp>
        <p:nvSpPr>
          <p:cNvPr id="3" name="Θέση περιεχομένου 2"/>
          <p:cNvSpPr>
            <a:spLocks noGrp="1"/>
          </p:cNvSpPr>
          <p:nvPr>
            <p:ph idx="1"/>
          </p:nvPr>
        </p:nvSpPr>
        <p:spPr>
          <a:xfrm>
            <a:off x="3707904" y="1340768"/>
            <a:ext cx="5328592" cy="5040560"/>
          </a:xfrm>
          <a:ln w="19050">
            <a:solidFill>
              <a:schemeClr val="accent5">
                <a:lumMod val="50000"/>
              </a:schemeClr>
            </a:solidFill>
          </a:ln>
        </p:spPr>
        <p:txBody>
          <a:bodyPr>
            <a:normAutofit/>
          </a:bodyPr>
          <a:lstStyle/>
          <a:p>
            <a:pPr marL="355600" indent="0">
              <a:buNone/>
            </a:pPr>
            <a:r>
              <a:rPr lang="el-GR" dirty="0"/>
              <a:t>Η γνώση της τυπικής ανάπτυξης του λόγου μας επιτρέπει</a:t>
            </a:r>
            <a:r>
              <a:rPr lang="el-GR" dirty="0" smtClean="0"/>
              <a:t>:</a:t>
            </a:r>
            <a:endParaRPr lang="el-GR" dirty="0"/>
          </a:p>
          <a:p>
            <a:r>
              <a:rPr lang="el-GR" dirty="0"/>
              <a:t>Να αντιλαμβανόμαστε πότε η γλωσσική ανάπτυξη ενός παιδιού προχωρά με </a:t>
            </a:r>
            <a:r>
              <a:rPr lang="el-GR" b="1" dirty="0"/>
              <a:t>ρυθμό πιο αργό </a:t>
            </a:r>
            <a:r>
              <a:rPr lang="el-GR" dirty="0"/>
              <a:t>από τον προσδοκώμενο για την ηλικία του</a:t>
            </a:r>
            <a:r>
              <a:rPr lang="el-GR" dirty="0" smtClean="0"/>
              <a:t>.</a:t>
            </a:r>
            <a:endParaRPr lang="el-GR" dirty="0"/>
          </a:p>
          <a:p>
            <a:r>
              <a:rPr lang="el-GR" dirty="0"/>
              <a:t>Να αντιλαμβανόμαστε πότε η γλωσσική ανάπτυξη ενός παιδιού προχωρά με </a:t>
            </a:r>
            <a:r>
              <a:rPr lang="el-GR" b="1" dirty="0"/>
              <a:t>τρόπο διαφορετικό </a:t>
            </a:r>
            <a:r>
              <a:rPr lang="el-GR" dirty="0"/>
              <a:t>από τον προσδοκώμενο για την ηλικία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Ορθογώνιο 4"/>
          <p:cNvSpPr/>
          <p:nvPr/>
        </p:nvSpPr>
        <p:spPr>
          <a:xfrm>
            <a:off x="899592" y="1628800"/>
            <a:ext cx="2664296" cy="1563377"/>
          </a:xfrm>
          <a:prstGeom prst="rect">
            <a:avLst/>
          </a:prstGeom>
          <a:solidFill>
            <a:schemeClr val="accent5">
              <a:lumMod val="50000"/>
            </a:schemeClr>
          </a:solidFill>
          <a:ln>
            <a:solidFill>
              <a:schemeClr val="accent5">
                <a:lumMod val="50000"/>
              </a:schemeClr>
            </a:solidFill>
          </a:ln>
        </p:spPr>
        <p:txBody>
          <a:bodyPr wrap="square">
            <a:spAutoFit/>
          </a:bodyPr>
          <a:lstStyle/>
          <a:p>
            <a:pPr>
              <a:lnSpc>
                <a:spcPct val="110000"/>
              </a:lnSpc>
            </a:pPr>
            <a:r>
              <a:rPr lang="el-GR" sz="2200" b="1" dirty="0">
                <a:solidFill>
                  <a:schemeClr val="bg1"/>
                </a:solidFill>
                <a:latin typeface="+mn-lt"/>
              </a:rPr>
              <a:t>Πώς καταλαβαίνουμε ότι ένα παιδί έχει πρόβλημα ομιλίας;</a:t>
            </a:r>
          </a:p>
        </p:txBody>
      </p:sp>
      <p:sp>
        <p:nvSpPr>
          <p:cNvPr id="6" name="Ορθογώνιο 5"/>
          <p:cNvSpPr/>
          <p:nvPr/>
        </p:nvSpPr>
        <p:spPr>
          <a:xfrm>
            <a:off x="899592" y="3933056"/>
            <a:ext cx="2664296" cy="1563377"/>
          </a:xfrm>
          <a:prstGeom prst="rect">
            <a:avLst/>
          </a:prstGeom>
          <a:solidFill>
            <a:schemeClr val="accent5">
              <a:lumMod val="50000"/>
            </a:schemeClr>
          </a:solidFill>
          <a:ln>
            <a:solidFill>
              <a:schemeClr val="accent5">
                <a:lumMod val="50000"/>
              </a:schemeClr>
            </a:solidFill>
          </a:ln>
        </p:spPr>
        <p:txBody>
          <a:bodyPr wrap="square">
            <a:spAutoFit/>
          </a:bodyPr>
          <a:lstStyle/>
          <a:p>
            <a:pPr>
              <a:lnSpc>
                <a:spcPct val="110000"/>
              </a:lnSpc>
            </a:pPr>
            <a:r>
              <a:rPr lang="el-GR" sz="2200" b="1" dirty="0">
                <a:solidFill>
                  <a:schemeClr val="bg1"/>
                </a:solidFill>
                <a:latin typeface="+mn-lt"/>
              </a:rPr>
              <a:t>Πρέπει να γνωρίζουμε πολύ καλά την τυπική ανάπτυξη του λόγου. </a:t>
            </a:r>
          </a:p>
        </p:txBody>
      </p:sp>
      <p:sp>
        <p:nvSpPr>
          <p:cNvPr id="7" name="Βέλος προς τα κάτω 6"/>
          <p:cNvSpPr/>
          <p:nvPr/>
        </p:nvSpPr>
        <p:spPr>
          <a:xfrm>
            <a:off x="2087724" y="3284984"/>
            <a:ext cx="288032" cy="504056"/>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80835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 2 διαστάσεις της γλώσσας</a:t>
            </a:r>
            <a:endParaRPr lang="el-GR" dirty="0"/>
          </a:p>
        </p:txBody>
      </p:sp>
      <p:sp>
        <p:nvSpPr>
          <p:cNvPr id="3" name="Θέση περιεχομένου 2"/>
          <p:cNvSpPr>
            <a:spLocks noGrp="1"/>
          </p:cNvSpPr>
          <p:nvPr>
            <p:ph idx="1"/>
          </p:nvPr>
        </p:nvSpPr>
        <p:spPr>
          <a:xfrm>
            <a:off x="3973574" y="1196752"/>
            <a:ext cx="4896544" cy="5040560"/>
          </a:xfrm>
        </p:spPr>
        <p:txBody>
          <a:bodyPr/>
          <a:lstStyle/>
          <a:p>
            <a:pPr marL="355600" indent="0">
              <a:buNone/>
            </a:pPr>
            <a:r>
              <a:rPr lang="el-GR" b="1" dirty="0" smtClean="0"/>
              <a:t>Καταν</a:t>
            </a:r>
            <a:r>
              <a:rPr lang="el-GR" b="1" dirty="0"/>
              <a:t>ό</a:t>
            </a:r>
            <a:r>
              <a:rPr lang="el-GR" b="1" dirty="0" smtClean="0"/>
              <a:t>ηση</a:t>
            </a:r>
          </a:p>
          <a:p>
            <a:r>
              <a:rPr lang="el-GR" dirty="0"/>
              <a:t>Η κατανόηση προηγείται της έκφρασης</a:t>
            </a:r>
            <a:r>
              <a:rPr lang="el-GR" dirty="0" smtClean="0"/>
              <a:t>.</a:t>
            </a:r>
            <a:endParaRPr lang="el-GR" dirty="0"/>
          </a:p>
          <a:p>
            <a:r>
              <a:rPr lang="el-GR" dirty="0"/>
              <a:t>Οι δυσκολίες στην κατανόηση είναι συνήθως σοβαρότερες των δυσκολιών στην έκφραση</a:t>
            </a:r>
            <a:r>
              <a:rPr lang="el-GR" dirty="0" smtClean="0"/>
              <a:t>.</a:t>
            </a:r>
            <a:endParaRPr lang="el-GR" dirty="0"/>
          </a:p>
          <a:p>
            <a:pPr marL="355600" lvl="0" indent="0">
              <a:buNone/>
            </a:pPr>
            <a:r>
              <a:rPr lang="el-GR" b="1" dirty="0" smtClean="0"/>
              <a:t>Έκφραση</a:t>
            </a:r>
          </a:p>
          <a:p>
            <a:pPr lvl="0"/>
            <a:r>
              <a:rPr lang="el-GR" dirty="0"/>
              <a:t>Η έκφραση του προφορικού λόγου αξιολογείται με βάση τους 4 τομείς της γλώσσας</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1028" name="Picture 4" descr="File:Ben Jigsaw Puzzle Puzzle Puzz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3368920" cy="22814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761986" y="4797152"/>
            <a:ext cx="306806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Ben Jigsaw Puzzle </a:t>
            </a:r>
            <a:r>
              <a:rPr lang="en-US" sz="1200" dirty="0">
                <a:latin typeface="+mn-lt"/>
                <a:hlinkClick r:id="rId4"/>
              </a:rPr>
              <a:t>Puzzle</a:t>
            </a:r>
            <a:r>
              <a:rPr lang="en-US" sz="1200" dirty="0">
                <a:latin typeface="+mn-lt"/>
                <a:hlinkClick r:id="rId4"/>
              </a:rPr>
              <a:t> </a:t>
            </a:r>
            <a:r>
              <a:rPr lang="en-US" sz="1200" dirty="0" smtClean="0">
                <a:latin typeface="+mn-lt"/>
                <a:hlinkClick r:id="rId4"/>
              </a:rPr>
              <a:t>Puzzle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Kimhunghan (page does not exist)"/>
              </a:rPr>
              <a:t>Kimhunghan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27292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4 τομείς της γλώσσας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Rectangle 5"/>
          <p:cNvSpPr>
            <a:spLocks noChangeArrowheads="1"/>
          </p:cNvSpPr>
          <p:nvPr/>
        </p:nvSpPr>
        <p:spPr bwMode="auto">
          <a:xfrm>
            <a:off x="535905" y="1340768"/>
            <a:ext cx="1981200" cy="1077519"/>
          </a:xfrm>
          <a:prstGeom prst="rect">
            <a:avLst/>
          </a:prstGeom>
          <a:gradFill flip="none" rotWithShape="1">
            <a:gsLst>
              <a:gs pos="0">
                <a:srgbClr val="92D050">
                  <a:shade val="30000"/>
                  <a:satMod val="115000"/>
                </a:srgbClr>
              </a:gs>
              <a:gs pos="0">
                <a:srgbClr val="92D050">
                  <a:shade val="67500"/>
                  <a:satMod val="115000"/>
                </a:srgbClr>
              </a:gs>
              <a:gs pos="100000">
                <a:srgbClr val="92D050">
                  <a:shade val="100000"/>
                  <a:satMod val="115000"/>
                </a:srgbClr>
              </a:gs>
            </a:gsLst>
            <a:lin ang="13500000" scaled="1"/>
            <a:tileRect/>
          </a:gradFill>
          <a:ln w="9525">
            <a:solidFill>
              <a:schemeClr val="tx1"/>
            </a:solidFill>
            <a:miter lim="800000"/>
            <a:headEnd/>
            <a:tailEnd/>
          </a:ln>
          <a:effectLst/>
          <a:scene3d>
            <a:camera prst="orthographicFront"/>
            <a:lightRig rig="threePt" dir="t"/>
          </a:scene3d>
          <a:sp3d>
            <a:bevelT w="101600" prst="riblet"/>
          </a:sp3d>
        </p:spPr>
        <p:txBody>
          <a:bodyPr wrap="none" anchor="ctr"/>
          <a:lstStyle/>
          <a:p>
            <a:pPr algn="ctr">
              <a:defRPr/>
            </a:pPr>
            <a:r>
              <a:rPr lang="el-GR" sz="2000" b="1" dirty="0">
                <a:latin typeface="+mn-lt"/>
              </a:rPr>
              <a:t>Φωνολογία</a:t>
            </a:r>
            <a:endParaRPr lang="en-US" sz="2000" b="1" dirty="0">
              <a:latin typeface="+mn-lt"/>
            </a:endParaRPr>
          </a:p>
        </p:txBody>
      </p:sp>
      <p:sp>
        <p:nvSpPr>
          <p:cNvPr id="6" name="Rectangle 6"/>
          <p:cNvSpPr>
            <a:spLocks noChangeArrowheads="1"/>
          </p:cNvSpPr>
          <p:nvPr/>
        </p:nvSpPr>
        <p:spPr bwMode="auto">
          <a:xfrm>
            <a:off x="535905" y="2779331"/>
            <a:ext cx="1981200" cy="3322350"/>
          </a:xfrm>
          <a:prstGeom prst="rect">
            <a:avLst/>
          </a:prstGeom>
          <a:gradFill flip="none" rotWithShape="1">
            <a:gsLst>
              <a:gs pos="0">
                <a:srgbClr val="92D050">
                  <a:shade val="30000"/>
                  <a:satMod val="115000"/>
                </a:srgbClr>
              </a:gs>
              <a:gs pos="0">
                <a:srgbClr val="92D050">
                  <a:shade val="67500"/>
                  <a:satMod val="115000"/>
                </a:srgbClr>
              </a:gs>
              <a:gs pos="100000">
                <a:srgbClr val="92D050">
                  <a:shade val="100000"/>
                  <a:satMod val="115000"/>
                </a:srgbClr>
              </a:gs>
            </a:gsLst>
            <a:path path="circle">
              <a:fillToRect l="100000" b="100000"/>
            </a:path>
            <a:tileRect t="-100000" r="-100000"/>
          </a:gradFill>
          <a:ln w="9525">
            <a:solidFill>
              <a:schemeClr val="tx1"/>
            </a:solidFill>
            <a:miter lim="800000"/>
            <a:headEnd/>
            <a:tailEnd/>
          </a:ln>
        </p:spPr>
        <p:txBody>
          <a:bodyPr wrap="none" anchor="ctr"/>
          <a:lstStyle/>
          <a:p>
            <a:pPr>
              <a:defRPr/>
            </a:pPr>
            <a:r>
              <a:rPr lang="el-GR" sz="2000" b="1" dirty="0">
                <a:latin typeface="+mn-lt"/>
              </a:rPr>
              <a:t>Η διάκριση και</a:t>
            </a:r>
          </a:p>
          <a:p>
            <a:pPr>
              <a:defRPr/>
            </a:pPr>
            <a:r>
              <a:rPr lang="el-GR" sz="2000" b="1" dirty="0">
                <a:latin typeface="+mn-lt"/>
              </a:rPr>
              <a:t>η εκφορά από </a:t>
            </a:r>
          </a:p>
          <a:p>
            <a:pPr>
              <a:defRPr/>
            </a:pPr>
            <a:r>
              <a:rPr lang="el-GR" sz="2000" b="1" dirty="0">
                <a:latin typeface="+mn-lt"/>
              </a:rPr>
              <a:t>το παιδί των </a:t>
            </a:r>
          </a:p>
          <a:p>
            <a:pPr>
              <a:defRPr/>
            </a:pPr>
            <a:r>
              <a:rPr lang="el-GR" sz="2000" b="1" dirty="0">
                <a:latin typeface="+mn-lt"/>
              </a:rPr>
              <a:t>ιδιαίτερων </a:t>
            </a:r>
          </a:p>
          <a:p>
            <a:pPr>
              <a:defRPr/>
            </a:pPr>
            <a:r>
              <a:rPr lang="el-GR" sz="2000" b="1" dirty="0">
                <a:latin typeface="+mn-lt"/>
              </a:rPr>
              <a:t>ήχων της </a:t>
            </a:r>
          </a:p>
          <a:p>
            <a:pPr>
              <a:defRPr/>
            </a:pPr>
            <a:r>
              <a:rPr lang="el-GR" sz="2000" b="1" dirty="0">
                <a:latin typeface="+mn-lt"/>
              </a:rPr>
              <a:t>μητρικής του </a:t>
            </a:r>
          </a:p>
          <a:p>
            <a:pPr>
              <a:defRPr/>
            </a:pPr>
            <a:r>
              <a:rPr lang="el-GR" sz="2000" b="1" dirty="0">
                <a:latin typeface="+mn-lt"/>
              </a:rPr>
              <a:t>γλώσσας, π.χ.</a:t>
            </a:r>
          </a:p>
          <a:p>
            <a:pPr>
              <a:defRPr/>
            </a:pPr>
            <a:r>
              <a:rPr lang="el-GR" sz="2000" b="1" dirty="0">
                <a:latin typeface="+mn-lt"/>
              </a:rPr>
              <a:t>/ρ/, /λ/, /ν/</a:t>
            </a:r>
            <a:endParaRPr lang="en-US" sz="2000" b="1" dirty="0">
              <a:latin typeface="+mn-lt"/>
            </a:endParaRPr>
          </a:p>
        </p:txBody>
      </p:sp>
      <p:cxnSp>
        <p:nvCxnSpPr>
          <p:cNvPr id="7" name="AutoShape 7"/>
          <p:cNvCxnSpPr>
            <a:cxnSpLocks noChangeShapeType="1"/>
          </p:cNvCxnSpPr>
          <p:nvPr/>
        </p:nvCxnSpPr>
        <p:spPr bwMode="auto">
          <a:xfrm>
            <a:off x="1526505" y="2418681"/>
            <a:ext cx="0" cy="360362"/>
          </a:xfrm>
          <a:prstGeom prst="straightConnector1">
            <a:avLst/>
          </a:prstGeom>
          <a:noFill/>
          <a:ln w="19050" cmpd="sng">
            <a:solidFill>
              <a:schemeClr val="tx1">
                <a:lumMod val="95000"/>
                <a:lumOff val="5000"/>
              </a:schemeClr>
            </a:solidFill>
            <a:round/>
            <a:headEnd/>
            <a:tailEnd/>
          </a:ln>
        </p:spPr>
      </p:cxnSp>
      <p:sp>
        <p:nvSpPr>
          <p:cNvPr id="8" name="Rectangle 9"/>
          <p:cNvSpPr>
            <a:spLocks noChangeArrowheads="1"/>
          </p:cNvSpPr>
          <p:nvPr/>
        </p:nvSpPr>
        <p:spPr bwMode="auto">
          <a:xfrm>
            <a:off x="2739355" y="1340768"/>
            <a:ext cx="1981200" cy="1077519"/>
          </a:xfrm>
          <a:prstGeom prst="rect">
            <a:avLst/>
          </a:prstGeom>
          <a:gradFill flip="none" rotWithShape="1">
            <a:gsLst>
              <a:gs pos="0">
                <a:schemeClr val="accent2">
                  <a:lumMod val="40000"/>
                  <a:lumOff val="60000"/>
                  <a:shade val="30000"/>
                  <a:satMod val="115000"/>
                </a:schemeClr>
              </a:gs>
              <a:gs pos="1000">
                <a:schemeClr val="accent2">
                  <a:lumMod val="40000"/>
                  <a:lumOff val="60000"/>
                  <a:shade val="67500"/>
                  <a:satMod val="115000"/>
                </a:schemeClr>
              </a:gs>
              <a:gs pos="100000">
                <a:schemeClr val="accent2">
                  <a:lumMod val="40000"/>
                  <a:lumOff val="60000"/>
                  <a:shade val="100000"/>
                  <a:satMod val="115000"/>
                </a:schemeClr>
              </a:gs>
            </a:gsLst>
            <a:path path="circle">
              <a:fillToRect l="100000" b="100000"/>
            </a:path>
            <a:tileRect t="-100000" r="-100000"/>
          </a:gradFill>
          <a:ln w="9525">
            <a:solidFill>
              <a:schemeClr val="tx1"/>
            </a:solidFill>
            <a:miter lim="800000"/>
            <a:headEnd/>
            <a:tailEnd/>
          </a:ln>
          <a:scene3d>
            <a:camera prst="orthographicFront"/>
            <a:lightRig rig="threePt" dir="t"/>
          </a:scene3d>
          <a:sp3d>
            <a:bevelT prst="convex"/>
          </a:sp3d>
        </p:spPr>
        <p:txBody>
          <a:bodyPr wrap="none" anchor="ctr"/>
          <a:lstStyle/>
          <a:p>
            <a:pPr algn="ctr">
              <a:defRPr/>
            </a:pPr>
            <a:r>
              <a:rPr lang="el-GR" sz="2000" b="1" dirty="0">
                <a:latin typeface="+mn-lt"/>
              </a:rPr>
              <a:t>Λεξιλόγιο και </a:t>
            </a:r>
          </a:p>
          <a:p>
            <a:pPr algn="ctr">
              <a:defRPr/>
            </a:pPr>
            <a:r>
              <a:rPr lang="el-GR" sz="2000" b="1" dirty="0">
                <a:latin typeface="+mn-lt"/>
              </a:rPr>
              <a:t>Γραμματική</a:t>
            </a:r>
          </a:p>
          <a:p>
            <a:pPr algn="ctr">
              <a:defRPr/>
            </a:pPr>
            <a:r>
              <a:rPr lang="el-GR" sz="2000" b="1" dirty="0">
                <a:latin typeface="+mn-lt"/>
              </a:rPr>
              <a:t>(Μορφήματα)</a:t>
            </a:r>
            <a:endParaRPr lang="en-US" sz="2000" b="1" dirty="0">
              <a:latin typeface="+mn-lt"/>
            </a:endParaRPr>
          </a:p>
        </p:txBody>
      </p:sp>
      <p:cxnSp>
        <p:nvCxnSpPr>
          <p:cNvPr id="9" name="AutoShape 11"/>
          <p:cNvCxnSpPr>
            <a:cxnSpLocks noChangeShapeType="1"/>
          </p:cNvCxnSpPr>
          <p:nvPr/>
        </p:nvCxnSpPr>
        <p:spPr bwMode="auto">
          <a:xfrm>
            <a:off x="3729955" y="2418681"/>
            <a:ext cx="0" cy="358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0" name="Rectangle 10"/>
          <p:cNvSpPr>
            <a:spLocks noChangeArrowheads="1"/>
          </p:cNvSpPr>
          <p:nvPr/>
        </p:nvSpPr>
        <p:spPr bwMode="auto">
          <a:xfrm>
            <a:off x="2737767" y="2777460"/>
            <a:ext cx="1997075" cy="3322350"/>
          </a:xfrm>
          <a:prstGeom prst="rect">
            <a:avLst/>
          </a:prstGeom>
          <a:gradFill flip="none" rotWithShape="1">
            <a:gsLst>
              <a:gs pos="0">
                <a:schemeClr val="accent2">
                  <a:lumMod val="40000"/>
                  <a:lumOff val="60000"/>
                  <a:shade val="30000"/>
                  <a:satMod val="115000"/>
                </a:schemeClr>
              </a:gs>
              <a:gs pos="0">
                <a:schemeClr val="accent2">
                  <a:lumMod val="40000"/>
                  <a:lumOff val="60000"/>
                  <a:shade val="67500"/>
                  <a:satMod val="115000"/>
                </a:schemeClr>
              </a:gs>
              <a:gs pos="100000">
                <a:schemeClr val="accent2">
                  <a:lumMod val="40000"/>
                  <a:lumOff val="60000"/>
                  <a:shade val="100000"/>
                  <a:satMod val="115000"/>
                </a:schemeClr>
              </a:gs>
            </a:gsLst>
            <a:path path="circle">
              <a:fillToRect l="100000" b="100000"/>
            </a:path>
            <a:tileRect t="-100000" r="-100000"/>
          </a:gradFill>
          <a:ln w="9525">
            <a:solidFill>
              <a:schemeClr val="tx1"/>
            </a:solidFill>
            <a:miter lim="800000"/>
            <a:headEnd/>
            <a:tailEnd/>
          </a:ln>
        </p:spPr>
        <p:txBody>
          <a:bodyPr wrap="none" anchor="ctr"/>
          <a:lstStyle/>
          <a:p>
            <a:pPr>
              <a:defRPr/>
            </a:pPr>
            <a:endParaRPr lang="en-US" sz="2400" dirty="0">
              <a:latin typeface="Times New Roman" pitchFamily="18" charset="0"/>
            </a:endParaRPr>
          </a:p>
          <a:p>
            <a:pPr>
              <a:defRPr/>
            </a:pPr>
            <a:r>
              <a:rPr lang="el-GR" sz="2000" b="1" dirty="0">
                <a:latin typeface="+mn-lt"/>
              </a:rPr>
              <a:t>Η απόδοση </a:t>
            </a:r>
          </a:p>
          <a:p>
            <a:pPr>
              <a:defRPr/>
            </a:pPr>
            <a:r>
              <a:rPr lang="el-GR" sz="2000" b="1" dirty="0">
                <a:latin typeface="+mn-lt"/>
              </a:rPr>
              <a:t>νοήματος στις</a:t>
            </a:r>
          </a:p>
          <a:p>
            <a:pPr>
              <a:defRPr/>
            </a:pPr>
            <a:r>
              <a:rPr lang="el-GR" sz="2000" b="1" dirty="0">
                <a:latin typeface="+mn-lt"/>
              </a:rPr>
              <a:t>λέξεις είτε ως </a:t>
            </a:r>
          </a:p>
          <a:p>
            <a:pPr>
              <a:defRPr/>
            </a:pPr>
            <a:r>
              <a:rPr lang="el-GR" sz="2000" b="1" dirty="0">
                <a:latin typeface="+mn-lt"/>
              </a:rPr>
              <a:t>προς την</a:t>
            </a:r>
          </a:p>
          <a:p>
            <a:pPr>
              <a:defRPr/>
            </a:pPr>
            <a:r>
              <a:rPr lang="el-GR" sz="2000" b="1" dirty="0">
                <a:latin typeface="+mn-lt"/>
              </a:rPr>
              <a:t>έννοιά τους </a:t>
            </a:r>
          </a:p>
          <a:p>
            <a:pPr>
              <a:defRPr/>
            </a:pPr>
            <a:r>
              <a:rPr lang="el-GR" sz="2000" b="1" dirty="0">
                <a:latin typeface="+mn-lt"/>
              </a:rPr>
              <a:t>είτε ως προς τη</a:t>
            </a:r>
          </a:p>
          <a:p>
            <a:pPr>
              <a:defRPr/>
            </a:pPr>
            <a:r>
              <a:rPr lang="el-GR" sz="2000" b="1" dirty="0">
                <a:latin typeface="+mn-lt"/>
              </a:rPr>
              <a:t>γραμματική </a:t>
            </a:r>
          </a:p>
          <a:p>
            <a:pPr>
              <a:defRPr/>
            </a:pPr>
            <a:r>
              <a:rPr lang="el-GR" sz="2000" b="1" dirty="0">
                <a:latin typeface="+mn-lt"/>
              </a:rPr>
              <a:t>τους σημασία</a:t>
            </a:r>
            <a:endParaRPr lang="en-US" sz="2000" b="1" dirty="0">
              <a:latin typeface="+mn-lt"/>
            </a:endParaRPr>
          </a:p>
          <a:p>
            <a:pPr>
              <a:defRPr/>
            </a:pPr>
            <a:endParaRPr lang="en-US" sz="2400" dirty="0">
              <a:latin typeface="Times New Roman" pitchFamily="18" charset="0"/>
            </a:endParaRPr>
          </a:p>
        </p:txBody>
      </p:sp>
      <p:sp>
        <p:nvSpPr>
          <p:cNvPr id="11" name="Rectangle 13"/>
          <p:cNvSpPr>
            <a:spLocks noChangeArrowheads="1"/>
          </p:cNvSpPr>
          <p:nvPr/>
        </p:nvSpPr>
        <p:spPr bwMode="auto">
          <a:xfrm>
            <a:off x="4958680" y="1340768"/>
            <a:ext cx="1905000" cy="1077519"/>
          </a:xfrm>
          <a:prstGeom prst="rect">
            <a:avLst/>
          </a:prstGeom>
          <a:gradFill flip="none" rotWithShape="1">
            <a:gsLst>
              <a:gs pos="0">
                <a:srgbClr val="FFFF99">
                  <a:shade val="30000"/>
                  <a:satMod val="115000"/>
                </a:srgbClr>
              </a:gs>
              <a:gs pos="0">
                <a:srgbClr val="FFFF99">
                  <a:shade val="67500"/>
                  <a:satMod val="115000"/>
                </a:srgbClr>
              </a:gs>
              <a:gs pos="100000">
                <a:srgbClr val="FFFF99">
                  <a:shade val="100000"/>
                  <a:satMod val="115000"/>
                </a:srgbClr>
              </a:gs>
            </a:gsLst>
            <a:path path="circle">
              <a:fillToRect l="100000" b="100000"/>
            </a:path>
            <a:tileRect t="-100000" r="-100000"/>
          </a:gradFill>
          <a:ln w="9525">
            <a:solidFill>
              <a:schemeClr val="tx1"/>
            </a:solidFill>
            <a:miter lim="800000"/>
            <a:headEnd/>
            <a:tailEnd/>
          </a:ln>
          <a:scene3d>
            <a:camera prst="orthographicFront"/>
            <a:lightRig rig="threePt" dir="t"/>
          </a:scene3d>
          <a:sp3d>
            <a:bevelT prst="convex"/>
          </a:sp3d>
        </p:spPr>
        <p:txBody>
          <a:bodyPr wrap="none" anchor="ctr"/>
          <a:lstStyle/>
          <a:p>
            <a:pPr algn="ctr">
              <a:defRPr/>
            </a:pPr>
            <a:r>
              <a:rPr lang="el-GR" sz="2000" b="1" dirty="0">
                <a:latin typeface="+mn-lt"/>
              </a:rPr>
              <a:t>Σύνταξη</a:t>
            </a:r>
            <a:endParaRPr lang="en-US" sz="2000" b="1" dirty="0">
              <a:latin typeface="+mn-lt"/>
            </a:endParaRPr>
          </a:p>
        </p:txBody>
      </p:sp>
      <p:sp>
        <p:nvSpPr>
          <p:cNvPr id="12" name="Rectangle 14"/>
          <p:cNvSpPr>
            <a:spLocks noChangeArrowheads="1"/>
          </p:cNvSpPr>
          <p:nvPr/>
        </p:nvSpPr>
        <p:spPr bwMode="auto">
          <a:xfrm>
            <a:off x="4955505" y="2777460"/>
            <a:ext cx="1914525" cy="3322350"/>
          </a:xfrm>
          <a:prstGeom prst="rect">
            <a:avLst/>
          </a:prstGeom>
          <a:gradFill flip="none" rotWithShape="1">
            <a:gsLst>
              <a:gs pos="0">
                <a:srgbClr val="FFFF99">
                  <a:shade val="30000"/>
                  <a:satMod val="115000"/>
                </a:srgbClr>
              </a:gs>
              <a:gs pos="0">
                <a:srgbClr val="FFFF99">
                  <a:shade val="67500"/>
                  <a:satMod val="115000"/>
                </a:srgbClr>
              </a:gs>
              <a:gs pos="100000">
                <a:srgbClr val="FFFF99">
                  <a:shade val="100000"/>
                  <a:satMod val="115000"/>
                </a:srgbClr>
              </a:gs>
            </a:gsLst>
            <a:path path="circle">
              <a:fillToRect l="100000" b="100000"/>
            </a:path>
            <a:tileRect t="-100000" r="-100000"/>
          </a:gradFill>
          <a:ln w="9525">
            <a:solidFill>
              <a:schemeClr val="tx1"/>
            </a:solidFill>
            <a:miter lim="800000"/>
            <a:headEnd/>
            <a:tailEnd/>
          </a:ln>
        </p:spPr>
        <p:txBody>
          <a:bodyPr wrap="none" anchor="ctr"/>
          <a:lstStyle/>
          <a:p>
            <a:pPr>
              <a:defRPr/>
            </a:pPr>
            <a:r>
              <a:rPr lang="el-GR" sz="2000" b="1" dirty="0">
                <a:latin typeface="+mn-lt"/>
              </a:rPr>
              <a:t>Η σωστή</a:t>
            </a:r>
          </a:p>
          <a:p>
            <a:pPr>
              <a:defRPr/>
            </a:pPr>
            <a:r>
              <a:rPr lang="el-GR" sz="2000" b="1" dirty="0">
                <a:latin typeface="+mn-lt"/>
              </a:rPr>
              <a:t>χρήση των</a:t>
            </a:r>
          </a:p>
          <a:p>
            <a:pPr>
              <a:defRPr/>
            </a:pPr>
            <a:r>
              <a:rPr lang="el-GR" sz="2000" b="1" dirty="0">
                <a:latin typeface="+mn-lt"/>
              </a:rPr>
              <a:t>κανόνων</a:t>
            </a:r>
          </a:p>
          <a:p>
            <a:pPr>
              <a:defRPr/>
            </a:pPr>
            <a:r>
              <a:rPr lang="el-GR" sz="2000" b="1" dirty="0">
                <a:latin typeface="+mn-lt"/>
              </a:rPr>
              <a:t>συνδυασμού</a:t>
            </a:r>
          </a:p>
          <a:p>
            <a:pPr>
              <a:defRPr/>
            </a:pPr>
            <a:r>
              <a:rPr lang="el-GR" sz="2000" b="1" dirty="0">
                <a:latin typeface="+mn-lt"/>
              </a:rPr>
              <a:t>των λέξεων </a:t>
            </a:r>
          </a:p>
          <a:p>
            <a:pPr>
              <a:defRPr/>
            </a:pPr>
            <a:r>
              <a:rPr lang="el-GR" sz="2000" b="1" dirty="0">
                <a:latin typeface="+mn-lt"/>
              </a:rPr>
              <a:t>για την </a:t>
            </a:r>
          </a:p>
          <a:p>
            <a:pPr>
              <a:defRPr/>
            </a:pPr>
            <a:r>
              <a:rPr lang="el-GR" sz="2000" b="1" dirty="0">
                <a:latin typeface="+mn-lt"/>
              </a:rPr>
              <a:t>παραγωγή </a:t>
            </a:r>
          </a:p>
          <a:p>
            <a:pPr>
              <a:defRPr/>
            </a:pPr>
            <a:r>
              <a:rPr lang="el-GR" sz="2000" b="1" dirty="0">
                <a:latin typeface="+mn-lt"/>
              </a:rPr>
              <a:t>προτάσεων </a:t>
            </a:r>
          </a:p>
          <a:p>
            <a:pPr>
              <a:defRPr/>
            </a:pPr>
            <a:r>
              <a:rPr lang="el-GR" sz="2000" b="1" dirty="0">
                <a:latin typeface="+mn-lt"/>
              </a:rPr>
              <a:t>με νόημα</a:t>
            </a:r>
          </a:p>
        </p:txBody>
      </p:sp>
      <p:cxnSp>
        <p:nvCxnSpPr>
          <p:cNvPr id="13" name="AutoShape 15"/>
          <p:cNvCxnSpPr>
            <a:cxnSpLocks noChangeShapeType="1"/>
          </p:cNvCxnSpPr>
          <p:nvPr/>
        </p:nvCxnSpPr>
        <p:spPr bwMode="auto">
          <a:xfrm>
            <a:off x="5911180" y="2418681"/>
            <a:ext cx="0" cy="358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4" name="Rectangle 17"/>
          <p:cNvSpPr>
            <a:spLocks noChangeArrowheads="1"/>
          </p:cNvSpPr>
          <p:nvPr/>
        </p:nvSpPr>
        <p:spPr bwMode="auto">
          <a:xfrm>
            <a:off x="7092280" y="1340768"/>
            <a:ext cx="1981200" cy="1077519"/>
          </a:xfrm>
          <a:prstGeom prst="rect">
            <a:avLst/>
          </a:prstGeom>
          <a:gradFill flip="none" rotWithShape="1">
            <a:gsLst>
              <a:gs pos="0">
                <a:srgbClr val="99CCFF">
                  <a:shade val="30000"/>
                  <a:satMod val="115000"/>
                </a:srgbClr>
              </a:gs>
              <a:gs pos="0">
                <a:srgbClr val="99CCFF">
                  <a:shade val="67500"/>
                  <a:satMod val="115000"/>
                </a:srgbClr>
              </a:gs>
              <a:gs pos="100000">
                <a:srgbClr val="99CCFF">
                  <a:shade val="100000"/>
                  <a:satMod val="115000"/>
                </a:srgbClr>
              </a:gs>
            </a:gsLst>
            <a:path path="circle">
              <a:fillToRect l="100000" b="100000"/>
            </a:path>
            <a:tileRect t="-100000" r="-100000"/>
          </a:gradFill>
          <a:ln w="9525">
            <a:solidFill>
              <a:schemeClr val="tx1"/>
            </a:solidFill>
            <a:miter lim="800000"/>
            <a:headEnd/>
            <a:tailEnd/>
          </a:ln>
          <a:scene3d>
            <a:camera prst="orthographicFront"/>
            <a:lightRig rig="threePt" dir="t"/>
          </a:scene3d>
          <a:sp3d>
            <a:bevelT prst="convex"/>
          </a:sp3d>
        </p:spPr>
        <p:txBody>
          <a:bodyPr wrap="none" anchor="ctr"/>
          <a:lstStyle/>
          <a:p>
            <a:pPr algn="ctr">
              <a:defRPr/>
            </a:pPr>
            <a:r>
              <a:rPr lang="el-GR" sz="2000" b="1" dirty="0">
                <a:latin typeface="+mn-lt"/>
              </a:rPr>
              <a:t>Πραγματολογία</a:t>
            </a:r>
            <a:endParaRPr lang="en-US" sz="2000" b="1" dirty="0">
              <a:latin typeface="+mn-lt"/>
            </a:endParaRPr>
          </a:p>
        </p:txBody>
      </p:sp>
      <p:cxnSp>
        <p:nvCxnSpPr>
          <p:cNvPr id="15" name="AutoShape 19"/>
          <p:cNvCxnSpPr>
            <a:cxnSpLocks noChangeShapeType="1"/>
          </p:cNvCxnSpPr>
          <p:nvPr/>
        </p:nvCxnSpPr>
        <p:spPr bwMode="auto">
          <a:xfrm>
            <a:off x="8082880" y="2418681"/>
            <a:ext cx="0" cy="358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6" name="Rectangle 18"/>
          <p:cNvSpPr>
            <a:spLocks noChangeArrowheads="1"/>
          </p:cNvSpPr>
          <p:nvPr/>
        </p:nvSpPr>
        <p:spPr bwMode="auto">
          <a:xfrm>
            <a:off x="7089105" y="2777460"/>
            <a:ext cx="1985962" cy="3322350"/>
          </a:xfrm>
          <a:prstGeom prst="rect">
            <a:avLst/>
          </a:prstGeom>
          <a:gradFill flip="none" rotWithShape="1">
            <a:gsLst>
              <a:gs pos="0">
                <a:srgbClr val="99CCFF">
                  <a:shade val="30000"/>
                  <a:satMod val="115000"/>
                </a:srgbClr>
              </a:gs>
              <a:gs pos="0">
                <a:srgbClr val="99CCFF">
                  <a:shade val="100000"/>
                  <a:satMod val="115000"/>
                </a:srgbClr>
              </a:gs>
            </a:gsLst>
            <a:path path="circle">
              <a:fillToRect l="100000" b="100000"/>
            </a:path>
            <a:tileRect t="-100000" r="-100000"/>
          </a:gradFill>
          <a:ln w="9525">
            <a:solidFill>
              <a:schemeClr val="tx1"/>
            </a:solidFill>
            <a:miter lim="800000"/>
            <a:headEnd/>
            <a:tailEnd/>
          </a:ln>
        </p:spPr>
        <p:txBody>
          <a:bodyPr wrap="none" anchor="ctr"/>
          <a:lstStyle/>
          <a:p>
            <a:pPr>
              <a:defRPr/>
            </a:pPr>
            <a:endParaRPr lang="el-GR" sz="2400" dirty="0">
              <a:latin typeface="Times New Roman" pitchFamily="18" charset="0"/>
            </a:endParaRPr>
          </a:p>
          <a:p>
            <a:pPr>
              <a:defRPr/>
            </a:pPr>
            <a:r>
              <a:rPr lang="el-GR" sz="2000" b="1" dirty="0">
                <a:latin typeface="+mn-lt"/>
              </a:rPr>
              <a:t>Η χρήση της </a:t>
            </a:r>
          </a:p>
          <a:p>
            <a:pPr>
              <a:defRPr/>
            </a:pPr>
            <a:r>
              <a:rPr lang="el-GR" sz="2000" b="1" dirty="0">
                <a:latin typeface="+mn-lt"/>
              </a:rPr>
              <a:t>κατάλληλης </a:t>
            </a:r>
          </a:p>
          <a:p>
            <a:pPr>
              <a:defRPr/>
            </a:pPr>
            <a:r>
              <a:rPr lang="el-GR" sz="2000" b="1" dirty="0">
                <a:latin typeface="+mn-lt"/>
              </a:rPr>
              <a:t>λέξης την </a:t>
            </a:r>
          </a:p>
          <a:p>
            <a:pPr>
              <a:defRPr/>
            </a:pPr>
            <a:r>
              <a:rPr lang="el-GR" sz="2000" b="1" dirty="0">
                <a:latin typeface="+mn-lt"/>
              </a:rPr>
              <a:t>κατάλληλη </a:t>
            </a:r>
          </a:p>
          <a:p>
            <a:pPr>
              <a:defRPr/>
            </a:pPr>
            <a:r>
              <a:rPr lang="el-GR" sz="2000" b="1" dirty="0">
                <a:latin typeface="+mn-lt"/>
              </a:rPr>
              <a:t>στιγμή </a:t>
            </a:r>
          </a:p>
          <a:p>
            <a:pPr>
              <a:defRPr/>
            </a:pPr>
            <a:r>
              <a:rPr lang="el-GR" sz="2000" b="1" dirty="0">
                <a:latin typeface="+mn-lt"/>
              </a:rPr>
              <a:t>σύμφωνα με </a:t>
            </a:r>
          </a:p>
          <a:p>
            <a:pPr>
              <a:defRPr/>
            </a:pPr>
            <a:r>
              <a:rPr lang="el-GR" sz="2000" b="1" dirty="0">
                <a:latin typeface="+mn-lt"/>
              </a:rPr>
              <a:t>τους</a:t>
            </a:r>
          </a:p>
          <a:p>
            <a:pPr>
              <a:defRPr/>
            </a:pPr>
            <a:r>
              <a:rPr lang="el-GR" sz="2000" b="1" dirty="0">
                <a:latin typeface="+mn-lt"/>
              </a:rPr>
              <a:t>κοινωνικούς</a:t>
            </a:r>
          </a:p>
          <a:p>
            <a:pPr>
              <a:defRPr/>
            </a:pPr>
            <a:r>
              <a:rPr lang="el-GR" sz="2000" b="1" dirty="0">
                <a:latin typeface="+mn-lt"/>
              </a:rPr>
              <a:t>κανόνες</a:t>
            </a:r>
            <a:endParaRPr lang="en-US" sz="2000" b="1" dirty="0">
              <a:latin typeface="+mn-lt"/>
            </a:endParaRPr>
          </a:p>
          <a:p>
            <a:pPr>
              <a:defRPr/>
            </a:pPr>
            <a:endParaRPr lang="en-US" sz="2400" dirty="0">
              <a:latin typeface="Times New Roman" pitchFamily="18" charset="0"/>
            </a:endParaRPr>
          </a:p>
        </p:txBody>
      </p:sp>
    </p:spTree>
    <p:extLst>
      <p:ext uri="{BB962C8B-B14F-4D97-AF65-F5344CB8AC3E}">
        <p14:creationId xmlns:p14="http://schemas.microsoft.com/office/powerpoint/2010/main" val="42825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par>
                                <p:cTn id="44" presetID="9"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Η τυπική πορεία της γλωσσικής ανάπτυξης </a:t>
            </a:r>
            <a:r>
              <a:rPr lang="el-GR" sz="3300" b="0" dirty="0" smtClean="0"/>
              <a:t>1/2</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pSp>
        <p:nvGrpSpPr>
          <p:cNvPr id="5" name="3 - Ομάδα"/>
          <p:cNvGrpSpPr/>
          <p:nvPr/>
        </p:nvGrpSpPr>
        <p:grpSpPr>
          <a:xfrm>
            <a:off x="639535" y="1258510"/>
            <a:ext cx="2564312" cy="329850"/>
            <a:chOff x="0" y="0"/>
            <a:chExt cx="2564312" cy="255974"/>
          </a:xfrm>
          <a:solidFill>
            <a:schemeClr val="accent5">
              <a:lumMod val="40000"/>
              <a:lumOff val="60000"/>
            </a:schemeClr>
          </a:solidFill>
          <a:scene3d>
            <a:camera prst="orthographicFront"/>
            <a:lightRig rig="threePt" dir="t"/>
          </a:scene3d>
        </p:grpSpPr>
        <p:sp>
          <p:nvSpPr>
            <p:cNvPr id="6" name="9 - Ορθογώνιο"/>
            <p:cNvSpPr/>
            <p:nvPr/>
          </p:nvSpPr>
          <p:spPr>
            <a:xfrm>
              <a:off x="0" y="0"/>
              <a:ext cx="2564312" cy="255974"/>
            </a:xfrm>
            <a:prstGeom prst="rect">
              <a:avLst/>
            </a:prstGeom>
            <a:grpFill/>
            <a:ln>
              <a:solidFill>
                <a:schemeClr val="tx1">
                  <a:lumMod val="95000"/>
                  <a:lumOff val="5000"/>
                </a:schemeClr>
              </a:solidFill>
            </a:ln>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10 - Ορθογώνιο"/>
            <p:cNvSpPr/>
            <p:nvPr/>
          </p:nvSpPr>
          <p:spPr>
            <a:xfrm>
              <a:off x="0" y="0"/>
              <a:ext cx="2564312" cy="255974"/>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el-GR" sz="2000" b="1" dirty="0">
                  <a:solidFill>
                    <a:schemeClr val="tx1"/>
                  </a:solidFill>
                </a:rPr>
                <a:t>6 - 12 μηνών</a:t>
              </a:r>
            </a:p>
          </p:txBody>
        </p:sp>
      </p:grpSp>
      <p:grpSp>
        <p:nvGrpSpPr>
          <p:cNvPr id="11" name="11 - Ομάδα"/>
          <p:cNvGrpSpPr/>
          <p:nvPr/>
        </p:nvGrpSpPr>
        <p:grpSpPr>
          <a:xfrm>
            <a:off x="3613803" y="1258510"/>
            <a:ext cx="2564465" cy="339242"/>
            <a:chOff x="2882864" y="0"/>
            <a:chExt cx="2564465" cy="301137"/>
          </a:xfrm>
          <a:solidFill>
            <a:schemeClr val="accent5">
              <a:lumMod val="40000"/>
              <a:lumOff val="60000"/>
            </a:schemeClr>
          </a:solidFill>
          <a:scene3d>
            <a:camera prst="orthographicFront"/>
            <a:lightRig rig="threePt" dir="t"/>
          </a:scene3d>
        </p:grpSpPr>
        <p:sp>
          <p:nvSpPr>
            <p:cNvPr id="12" name="15 - Ορθογώνιο"/>
            <p:cNvSpPr/>
            <p:nvPr/>
          </p:nvSpPr>
          <p:spPr>
            <a:xfrm>
              <a:off x="2882864" y="0"/>
              <a:ext cx="2564465" cy="301137"/>
            </a:xfrm>
            <a:prstGeom prst="rect">
              <a:avLst/>
            </a:prstGeom>
            <a:grpFill/>
            <a:ln>
              <a:solidFill>
                <a:schemeClr val="tx1">
                  <a:lumMod val="95000"/>
                  <a:lumOff val="5000"/>
                </a:schemeClr>
              </a:solidFill>
            </a:ln>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6 - Ορθογώνιο"/>
            <p:cNvSpPr/>
            <p:nvPr/>
          </p:nvSpPr>
          <p:spPr>
            <a:xfrm>
              <a:off x="2882864" y="0"/>
              <a:ext cx="2564465" cy="301137"/>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el-GR" sz="2000" b="1" dirty="0">
                  <a:solidFill>
                    <a:schemeClr val="tx1"/>
                  </a:solidFill>
                </a:rPr>
                <a:t>12 - 18 μηνών</a:t>
              </a:r>
            </a:p>
          </p:txBody>
        </p:sp>
      </p:grpSp>
      <p:grpSp>
        <p:nvGrpSpPr>
          <p:cNvPr id="17" name="20 - Ομάδα"/>
          <p:cNvGrpSpPr/>
          <p:nvPr/>
        </p:nvGrpSpPr>
        <p:grpSpPr>
          <a:xfrm>
            <a:off x="6443105" y="1268760"/>
            <a:ext cx="2561961" cy="329850"/>
            <a:chOff x="5854627" y="4604"/>
            <a:chExt cx="2561961" cy="289074"/>
          </a:xfrm>
          <a:solidFill>
            <a:schemeClr val="accent5">
              <a:lumMod val="40000"/>
              <a:lumOff val="60000"/>
            </a:schemeClr>
          </a:solidFill>
          <a:scene3d>
            <a:camera prst="orthographicFront"/>
            <a:lightRig rig="threePt" dir="t"/>
          </a:scene3d>
        </p:grpSpPr>
        <p:sp>
          <p:nvSpPr>
            <p:cNvPr id="18" name="24 - Ορθογώνιο"/>
            <p:cNvSpPr/>
            <p:nvPr/>
          </p:nvSpPr>
          <p:spPr>
            <a:xfrm>
              <a:off x="5854627" y="4604"/>
              <a:ext cx="2561961" cy="289074"/>
            </a:xfrm>
            <a:prstGeom prst="rect">
              <a:avLst/>
            </a:prstGeom>
            <a:grpFill/>
            <a:ln>
              <a:solidFill>
                <a:schemeClr val="tx1">
                  <a:lumMod val="95000"/>
                  <a:lumOff val="5000"/>
                </a:schemeClr>
              </a:solidFill>
            </a:ln>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25 - Ορθογώνιο"/>
            <p:cNvSpPr/>
            <p:nvPr/>
          </p:nvSpPr>
          <p:spPr>
            <a:xfrm>
              <a:off x="5854627" y="4604"/>
              <a:ext cx="2561961" cy="289074"/>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lIns="142240" tIns="81280" rIns="142240" bIns="81280" spcCol="1270" anchor="ctr"/>
            <a:lstStyle/>
            <a:p>
              <a:pPr algn="ctr" defTabSz="889000">
                <a:lnSpc>
                  <a:spcPct val="90000"/>
                </a:lnSpc>
                <a:spcAft>
                  <a:spcPct val="35000"/>
                </a:spcAft>
                <a:defRPr/>
              </a:pPr>
              <a:r>
                <a:rPr lang="el-GR" sz="2000" b="1" dirty="0">
                  <a:solidFill>
                    <a:schemeClr val="tx1"/>
                  </a:solidFill>
                </a:rPr>
                <a:t>18 - 24 μηνών</a:t>
              </a:r>
            </a:p>
          </p:txBody>
        </p:sp>
      </p:grpSp>
      <p:sp>
        <p:nvSpPr>
          <p:cNvPr id="23" name="Ορθογώνιο 22"/>
          <p:cNvSpPr/>
          <p:nvPr/>
        </p:nvSpPr>
        <p:spPr>
          <a:xfrm>
            <a:off x="567527" y="1700808"/>
            <a:ext cx="2708329" cy="4893647"/>
          </a:xfrm>
          <a:prstGeom prst="rect">
            <a:avLst/>
          </a:prstGeom>
          <a:ln>
            <a:solidFill>
              <a:schemeClr val="tx1">
                <a:lumMod val="95000"/>
                <a:lumOff val="5000"/>
              </a:schemeClr>
            </a:solidFill>
          </a:ln>
        </p:spPr>
        <p:txBody>
          <a:bodyPr wrap="square">
            <a:spAutoFit/>
          </a:bodyPr>
          <a:lstStyle/>
          <a:p>
            <a:pPr marL="228600" lvl="1" indent="-228600" defTabSz="889000">
              <a:lnSpc>
                <a:spcPct val="110000"/>
              </a:lnSpc>
              <a:spcBef>
                <a:spcPts val="600"/>
              </a:spcBef>
              <a:spcAft>
                <a:spcPct val="15000"/>
              </a:spcAft>
              <a:buFontTx/>
              <a:buChar char="••"/>
              <a:defRPr/>
            </a:pPr>
            <a:r>
              <a:rPr lang="el-GR" sz="2000" dirty="0">
                <a:solidFill>
                  <a:prstClr val="black"/>
                </a:solidFill>
                <a:latin typeface="Calibri"/>
              </a:rPr>
              <a:t>Καταλαβαίνει απλές λέξεις όταν αυτές συνοδεύονται με χειρονομίες, π.χ. </a:t>
            </a:r>
            <a:r>
              <a:rPr lang="en-US" sz="2000" dirty="0">
                <a:solidFill>
                  <a:prstClr val="black"/>
                </a:solidFill>
                <a:latin typeface="Calibri"/>
              </a:rPr>
              <a:t>“</a:t>
            </a:r>
            <a:r>
              <a:rPr lang="el-GR" sz="2000" dirty="0">
                <a:solidFill>
                  <a:prstClr val="black"/>
                </a:solidFill>
                <a:latin typeface="Calibri"/>
              </a:rPr>
              <a:t>γεια</a:t>
            </a:r>
            <a:r>
              <a:rPr lang="en-US" sz="2000" dirty="0">
                <a:solidFill>
                  <a:prstClr val="black"/>
                </a:solidFill>
                <a:latin typeface="Calibri"/>
              </a:rPr>
              <a:t>”</a:t>
            </a:r>
            <a:r>
              <a:rPr lang="el-GR" sz="2000" dirty="0">
                <a:solidFill>
                  <a:prstClr val="black"/>
                </a:solidFill>
                <a:latin typeface="Calibri"/>
              </a:rPr>
              <a:t>, </a:t>
            </a:r>
            <a:r>
              <a:rPr lang="en-US" sz="2000" dirty="0">
                <a:solidFill>
                  <a:prstClr val="black"/>
                </a:solidFill>
                <a:latin typeface="Calibri"/>
              </a:rPr>
              <a:t>“</a:t>
            </a:r>
            <a:r>
              <a:rPr lang="el-GR" sz="2000" dirty="0">
                <a:solidFill>
                  <a:prstClr val="black"/>
                </a:solidFill>
                <a:latin typeface="Calibri"/>
              </a:rPr>
              <a:t>δώσε μου</a:t>
            </a:r>
            <a:r>
              <a:rPr lang="en-US" sz="2000" dirty="0">
                <a:solidFill>
                  <a:prstClr val="black"/>
                </a:solidFill>
                <a:latin typeface="Calibri"/>
              </a:rPr>
              <a:t>”</a:t>
            </a:r>
            <a:r>
              <a:rPr lang="el-GR" sz="2000" dirty="0">
                <a:solidFill>
                  <a:prstClr val="black"/>
                </a:solidFill>
                <a:latin typeface="Calibri"/>
              </a:rPr>
              <a:t>, καθώς και το όνομα του.</a:t>
            </a:r>
          </a:p>
          <a:p>
            <a:pPr marL="228600" lvl="1" indent="-228600" defTabSz="889000">
              <a:lnSpc>
                <a:spcPct val="110000"/>
              </a:lnSpc>
              <a:spcBef>
                <a:spcPts val="600"/>
              </a:spcBef>
              <a:spcAft>
                <a:spcPct val="15000"/>
              </a:spcAft>
              <a:buFontTx/>
              <a:buChar char="••"/>
              <a:defRPr/>
            </a:pPr>
            <a:r>
              <a:rPr lang="el-GR" sz="2000" dirty="0">
                <a:solidFill>
                  <a:prstClr val="black"/>
                </a:solidFill>
                <a:latin typeface="Calibri"/>
              </a:rPr>
              <a:t>Αρθρώνει ακολουθίες συλλαβών τύπου </a:t>
            </a:r>
            <a:r>
              <a:rPr lang="en-US" sz="2000" dirty="0">
                <a:solidFill>
                  <a:prstClr val="black"/>
                </a:solidFill>
                <a:latin typeface="Calibri"/>
              </a:rPr>
              <a:t>/bababa/ </a:t>
            </a:r>
            <a:r>
              <a:rPr lang="en-US" sz="2000" b="1" dirty="0">
                <a:solidFill>
                  <a:prstClr val="black"/>
                </a:solidFill>
                <a:latin typeface="Calibri"/>
              </a:rPr>
              <a:t>(</a:t>
            </a:r>
            <a:r>
              <a:rPr lang="el-GR" sz="2000" b="1" dirty="0">
                <a:solidFill>
                  <a:prstClr val="black"/>
                </a:solidFill>
                <a:latin typeface="Calibri"/>
              </a:rPr>
              <a:t>βάβισμα).</a:t>
            </a:r>
            <a:endParaRPr lang="el-GR" sz="2000" dirty="0">
              <a:solidFill>
                <a:prstClr val="black"/>
              </a:solidFill>
              <a:latin typeface="Calibri"/>
            </a:endParaRPr>
          </a:p>
          <a:p>
            <a:pPr marL="228600" lvl="1" indent="-228600" defTabSz="889000">
              <a:lnSpc>
                <a:spcPct val="110000"/>
              </a:lnSpc>
              <a:spcBef>
                <a:spcPts val="600"/>
              </a:spcBef>
              <a:spcAft>
                <a:spcPct val="15000"/>
              </a:spcAft>
              <a:buFontTx/>
              <a:buChar char="••"/>
              <a:defRPr/>
            </a:pPr>
            <a:r>
              <a:rPr lang="el-GR" sz="2000" dirty="0">
                <a:solidFill>
                  <a:prstClr val="black"/>
                </a:solidFill>
                <a:latin typeface="Calibri"/>
              </a:rPr>
              <a:t>Μιμείται αδρά τον ήχο απλών λέξεων (π.χ. παπί).</a:t>
            </a:r>
          </a:p>
        </p:txBody>
      </p:sp>
      <p:sp>
        <p:nvSpPr>
          <p:cNvPr id="24" name="Ορθογώνιο 23"/>
          <p:cNvSpPr/>
          <p:nvPr/>
        </p:nvSpPr>
        <p:spPr>
          <a:xfrm>
            <a:off x="3491880" y="1700808"/>
            <a:ext cx="2808312" cy="4849789"/>
          </a:xfrm>
          <a:prstGeom prst="rect">
            <a:avLst/>
          </a:prstGeom>
          <a:ln>
            <a:solidFill>
              <a:schemeClr val="tx1">
                <a:lumMod val="95000"/>
                <a:lumOff val="5000"/>
              </a:schemeClr>
            </a:solidFill>
          </a:ln>
        </p:spPr>
        <p:txBody>
          <a:bodyPr wrap="square">
            <a:spAutoFit/>
          </a:bodyPr>
          <a:lstStyle/>
          <a:p>
            <a:pPr marL="228600" lvl="1" indent="-228600" defTabSz="889000">
              <a:lnSpc>
                <a:spcPct val="105000"/>
              </a:lnSpc>
              <a:spcBef>
                <a:spcPts val="600"/>
              </a:spcBef>
              <a:spcAft>
                <a:spcPct val="15000"/>
              </a:spcAft>
              <a:buFontTx/>
              <a:buChar char="••"/>
              <a:defRPr/>
            </a:pPr>
            <a:r>
              <a:rPr lang="el-GR" sz="2000" dirty="0">
                <a:latin typeface="+mn-lt"/>
              </a:rPr>
              <a:t>Καταλαβαίνει απλές ερωτήσεις και οδηγίες</a:t>
            </a:r>
            <a:r>
              <a:rPr lang="en-US" sz="2000" dirty="0">
                <a:latin typeface="+mn-lt"/>
              </a:rPr>
              <a:t>,</a:t>
            </a:r>
            <a:r>
              <a:rPr lang="el-GR" sz="2000" dirty="0">
                <a:latin typeface="+mn-lt"/>
              </a:rPr>
              <a:t> π.χ. «πού είναι η μύτη σου</a:t>
            </a:r>
            <a:r>
              <a:rPr lang="en-US" sz="2000" dirty="0">
                <a:latin typeface="+mn-lt"/>
              </a:rPr>
              <a:t>;</a:t>
            </a:r>
            <a:r>
              <a:rPr lang="el-GR" sz="2000" dirty="0">
                <a:latin typeface="+mn-lt"/>
              </a:rPr>
              <a:t>» ή «δείξε τη μπάλα».</a:t>
            </a:r>
          </a:p>
          <a:p>
            <a:pPr marL="228600" lvl="1" indent="-228600" defTabSz="889000">
              <a:lnSpc>
                <a:spcPct val="105000"/>
              </a:lnSpc>
              <a:spcBef>
                <a:spcPts val="600"/>
              </a:spcBef>
              <a:spcAft>
                <a:spcPct val="15000"/>
              </a:spcAft>
              <a:buFontTx/>
              <a:buChar char="••"/>
              <a:defRPr/>
            </a:pPr>
            <a:r>
              <a:rPr lang="el-GR" sz="2000" dirty="0">
                <a:latin typeface="+mn-lt"/>
              </a:rPr>
              <a:t>Χρησιμοποιεί τις πρώτες του λέξεις, οι οποίες μπορεί να είναι από 5  έως 20.</a:t>
            </a:r>
          </a:p>
          <a:p>
            <a:pPr marL="228600" lvl="1" indent="-228600" defTabSz="889000">
              <a:lnSpc>
                <a:spcPct val="105000"/>
              </a:lnSpc>
              <a:spcBef>
                <a:spcPts val="600"/>
              </a:spcBef>
              <a:spcAft>
                <a:spcPct val="15000"/>
              </a:spcAft>
              <a:buFontTx/>
              <a:buChar char="••"/>
              <a:defRPr/>
            </a:pPr>
            <a:r>
              <a:rPr lang="el-GR" sz="2000" dirty="0">
                <a:latin typeface="+mn-lt"/>
              </a:rPr>
              <a:t>Περιορίζει τις χειρονομίες και αυξάνει τη χρήση της γλώσσας ως μέσο επικοινωνίας.</a:t>
            </a:r>
          </a:p>
        </p:txBody>
      </p:sp>
      <p:sp>
        <p:nvSpPr>
          <p:cNvPr id="25" name="Ορθογώνιο 24"/>
          <p:cNvSpPr/>
          <p:nvPr/>
        </p:nvSpPr>
        <p:spPr>
          <a:xfrm>
            <a:off x="6428046" y="1700808"/>
            <a:ext cx="2597443" cy="3970446"/>
          </a:xfrm>
          <a:prstGeom prst="rect">
            <a:avLst/>
          </a:prstGeom>
          <a:ln>
            <a:solidFill>
              <a:schemeClr val="tx1">
                <a:lumMod val="95000"/>
                <a:lumOff val="5000"/>
              </a:schemeClr>
            </a:solidFill>
          </a:ln>
        </p:spPr>
        <p:txBody>
          <a:bodyPr wrap="square">
            <a:spAutoFit/>
          </a:bodyPr>
          <a:lstStyle/>
          <a:p>
            <a:pPr marL="228600" lvl="1" indent="-228600" defTabSz="889000">
              <a:lnSpc>
                <a:spcPct val="110000"/>
              </a:lnSpc>
              <a:spcBef>
                <a:spcPts val="600"/>
              </a:spcBef>
              <a:spcAft>
                <a:spcPct val="15000"/>
              </a:spcAft>
              <a:buFontTx/>
              <a:buChar char="••"/>
              <a:defRPr/>
            </a:pPr>
            <a:r>
              <a:rPr lang="el-GR" dirty="0">
                <a:solidFill>
                  <a:prstClr val="black"/>
                </a:solidFill>
                <a:latin typeface="Calibri"/>
              </a:rPr>
              <a:t>Καταλαβαίνει οδηγίες του τύπου «φέρε μου το βιβλίο».</a:t>
            </a:r>
            <a:endParaRPr lang="el-GR" sz="1000" dirty="0">
              <a:solidFill>
                <a:prstClr val="black"/>
              </a:solidFill>
              <a:latin typeface="Calibri"/>
            </a:endParaRPr>
          </a:p>
          <a:p>
            <a:pPr marL="228600" lvl="1" indent="-228600" defTabSz="889000">
              <a:lnSpc>
                <a:spcPct val="110000"/>
              </a:lnSpc>
              <a:spcBef>
                <a:spcPts val="600"/>
              </a:spcBef>
              <a:spcAft>
                <a:spcPct val="15000"/>
              </a:spcAft>
              <a:buFontTx/>
              <a:buChar char="••"/>
              <a:defRPr/>
            </a:pPr>
            <a:r>
              <a:rPr lang="el-GR" dirty="0">
                <a:solidFill>
                  <a:prstClr val="black"/>
                </a:solidFill>
                <a:latin typeface="Calibri"/>
              </a:rPr>
              <a:t>Διαθέτει ενεργό λεξιλόγιο περίπου 50 λέξεων, τις οποίες όμως δεν λέει πάντα καθαρά.</a:t>
            </a:r>
            <a:endParaRPr lang="el-GR" sz="1000" dirty="0">
              <a:solidFill>
                <a:prstClr val="black"/>
              </a:solidFill>
              <a:latin typeface="Calibri"/>
            </a:endParaRPr>
          </a:p>
          <a:p>
            <a:pPr marL="228600" lvl="1" indent="-228600" defTabSz="889000">
              <a:lnSpc>
                <a:spcPct val="110000"/>
              </a:lnSpc>
              <a:spcBef>
                <a:spcPts val="600"/>
              </a:spcBef>
              <a:spcAft>
                <a:spcPct val="15000"/>
              </a:spcAft>
              <a:buFontTx/>
              <a:buChar char="••"/>
              <a:defRPr/>
            </a:pPr>
            <a:r>
              <a:rPr lang="el-GR" dirty="0">
                <a:solidFill>
                  <a:prstClr val="black"/>
                </a:solidFill>
                <a:latin typeface="Calibri"/>
              </a:rPr>
              <a:t>Συνδυάζει 2 λέξεις για να κάνει προτάσεις (π.χ. «θέλω γάλα», «πάει μαμά»).</a:t>
            </a:r>
          </a:p>
        </p:txBody>
      </p:sp>
    </p:spTree>
    <p:extLst>
      <p:ext uri="{BB962C8B-B14F-4D97-AF65-F5344CB8AC3E}">
        <p14:creationId xmlns:p14="http://schemas.microsoft.com/office/powerpoint/2010/main" val="99072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261</TotalTime>
  <Words>3207</Words>
  <Application>Microsoft Office PowerPoint</Application>
  <PresentationFormat>Προβολή στην οθόνη (4:3)</PresentationFormat>
  <Paragraphs>321</Paragraphs>
  <Slides>36</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36</vt:i4>
      </vt:variant>
    </vt:vector>
  </HeadingPairs>
  <TitlesOfParts>
    <vt:vector size="38" baseType="lpstr">
      <vt:lpstr>OC_template1</vt:lpstr>
      <vt:lpstr>OC_template_updated</vt:lpstr>
      <vt:lpstr>Αναπτυξιακή Ψυχοπαθολογία</vt:lpstr>
      <vt:lpstr>Η περίπτωση του Αλέξη</vt:lpstr>
      <vt:lpstr>Τι λένε οι γονείς του Αλέξη</vt:lpstr>
      <vt:lpstr>Τι αισθάνεται ο ίδιος ο Αλέξης</vt:lpstr>
      <vt:lpstr>Ερώτημα και απάντηση</vt:lpstr>
      <vt:lpstr>Η γνώση της τυπικής ανάπτυξης  του λόγου</vt:lpstr>
      <vt:lpstr>Οι 2 διαστάσεις της γλώσσας</vt:lpstr>
      <vt:lpstr>Οι 4 τομείς της γλώσσας</vt:lpstr>
      <vt:lpstr>Η τυπική πορεία της γλωσσικής ανάπτυξης 1/2</vt:lpstr>
      <vt:lpstr>Η πορεία της ανάπτυξης του λεξιλογίου</vt:lpstr>
      <vt:lpstr>Η τυπική πορεία της γλωσσικής ανάπτυξης 2/2</vt:lpstr>
      <vt:lpstr>Πότε πρέπει να απευθυνθούμε στον ειδικό;</vt:lpstr>
      <vt:lpstr>Πότε πρέπει να ανησυχούμε;</vt:lpstr>
      <vt:lpstr>Ποτέ πρέπει να απευθυνθούμε στον ειδικό; 1/3</vt:lpstr>
      <vt:lpstr>Ποτέ πρέπει να απευθυνθούμε στον ειδικό; 2/3</vt:lpstr>
      <vt:lpstr>Ποτέ πρέπει να απευθυνθούμε στον ειδικό; 3/3</vt:lpstr>
      <vt:lpstr>Πότε πρέπει να ανησυχήσουμε περισσότερο;</vt:lpstr>
      <vt:lpstr>Τι μπορεί να προκαλεί τα προβλήματα ομιλίας; 1/5</vt:lpstr>
      <vt:lpstr>Τι μπορεί να προκαλεί τα προβλήματα ομιλίας; 2/5</vt:lpstr>
      <vt:lpstr>Τι μπορεί να προκαλεί τα προβλήματα ομιλίας; 3/5</vt:lpstr>
      <vt:lpstr>Τι μπορεί να προκαλεί τα προβλήματα ομιλίας; 4/5</vt:lpstr>
      <vt:lpstr>Τι μπορεί να προκαλεί τα προβλήματα ομιλίας; 5/5</vt:lpstr>
      <vt:lpstr>Ποιες μπορεί να είναι οι συνέπειες των προβλημάτων ομιλίας; 1/2</vt:lpstr>
      <vt:lpstr>Ποιες μπορεί να είναι οι συνέπειες των προβλημάτων ομιλίας; 2/2</vt:lpstr>
      <vt:lpstr>Γιατί πρέπει να απευθυνθούμε στον ειδικό; 1/2</vt:lpstr>
      <vt:lpstr>Γιατί πρέπει να απευθυνθούμε στον ειδικό; 2/2</vt:lpstr>
      <vt:lpstr>Σε ποιον ειδικό πρέπει να απευθυνθούμε; 1/2</vt:lpstr>
      <vt:lpstr>Σε ποιον ειδικό πρέπει να απευθυνθούμε; 2/2</vt:lpstr>
      <vt:lpstr>Συμπερασματικά</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25</cp:revision>
  <dcterms:created xsi:type="dcterms:W3CDTF">2015-01-13T14:22:19Z</dcterms:created>
  <dcterms:modified xsi:type="dcterms:W3CDTF">2015-04-15T11:28:02Z</dcterms:modified>
</cp:coreProperties>
</file>