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313" r:id="rId3"/>
    <p:sldId id="287" r:id="rId4"/>
    <p:sldId id="288" r:id="rId5"/>
    <p:sldId id="289" r:id="rId6"/>
    <p:sldId id="290" r:id="rId7"/>
    <p:sldId id="291" r:id="rId8"/>
    <p:sldId id="292" r:id="rId9"/>
    <p:sldId id="314" r:id="rId10"/>
    <p:sldId id="295" r:id="rId11"/>
    <p:sldId id="296" r:id="rId12"/>
    <p:sldId id="297" r:id="rId13"/>
    <p:sldId id="298" r:id="rId14"/>
    <p:sldId id="299" r:id="rId15"/>
    <p:sldId id="300" r:id="rId16"/>
    <p:sldId id="301" r:id="rId17"/>
    <p:sldId id="302" r:id="rId18"/>
    <p:sldId id="303" r:id="rId19"/>
    <p:sldId id="304" r:id="rId20"/>
    <p:sldId id="305" r:id="rId21"/>
    <p:sldId id="315" r:id="rId22"/>
    <p:sldId id="308" r:id="rId23"/>
    <p:sldId id="309" r:id="rId24"/>
    <p:sldId id="310" r:id="rId25"/>
    <p:sldId id="311" r:id="rId26"/>
    <p:sldId id="257" r:id="rId27"/>
    <p:sldId id="262" r:id="rId28"/>
    <p:sldId id="264" r:id="rId29"/>
    <p:sldId id="316" r:id="rId30"/>
    <p:sldId id="317"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820000"/>
    <a:srgbClr val="0033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89108" autoAdjust="0"/>
  </p:normalViewPr>
  <p:slideViewPr>
    <p:cSldViewPr>
      <p:cViewPr>
        <p:scale>
          <a:sx n="100" d="100"/>
          <a:sy n="100" d="100"/>
        </p:scale>
        <p:origin x="-211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267297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E93579-6D48-4CFE-A7B0-87CF50F4D7B7}" type="datetimeFigureOut">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9EA4A44-4478-47C0-AB62-BB3A8276146A}" type="slidenum">
              <a:rPr lang="el-GR" smtClean="0"/>
              <a:pPr/>
              <a:t>‹#›</a:t>
            </a:fld>
            <a:endParaRPr lang="el-GR" dirty="0"/>
          </a:p>
        </p:txBody>
      </p:sp>
    </p:spTree>
    <p:extLst>
      <p:ext uri="{BB962C8B-B14F-4D97-AF65-F5344CB8AC3E}">
        <p14:creationId xmlns:p14="http://schemas.microsoft.com/office/powerpoint/2010/main" val="153938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Mature_Plasmodium_malariae_schizont_PHIL_2715_lores.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Prof._Squirre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phylomon/8662461983/" TargetMode="External"/><Relationship Id="rId7" Type="http://schemas.openxmlformats.org/officeDocument/2006/relationships/hyperlink" Target="http://en.wikipedia.org/wiki/File:Giardia-spp.--infected--gerbil-intestine.jpg"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phylom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Ehistdisp_cyst_wtmt.jp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commons.wikimedia.org/wiki/User:Patho"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ommons.wikimedia.org/wiki/File:Eggs_of_Enterobius_vermicularis_5229_lores.jpg" TargetMode="External"/><Relationship Id="rId5" Type="http://schemas.openxmlformats.org/officeDocument/2006/relationships/hyperlink" Target="http://commons.wikimedia.org/wiki/User:Citron" TargetMode="External"/><Relationship Id="rId4" Type="http://schemas.openxmlformats.org/officeDocument/2006/relationships/hyperlink" Target="http://commons.wikimedia.org/wiki/File:Oxyuris_vermicularis.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15.png"/><Relationship Id="rId7" Type="http://schemas.openxmlformats.org/officeDocument/2006/relationships/hyperlink" Target="http://en.wikipedia.org/wiki/User:Jmh6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File:Positive_fecal_occult_blood_test.jpg"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Ανάλυση Βιολογικών Υγρών &amp; Εκκριμάτων (Ε)</a:t>
            </a: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13</a:t>
            </a:r>
            <a:r>
              <a:rPr lang="el-GR" sz="2800" dirty="0" smtClean="0"/>
              <a:t>:</a:t>
            </a:r>
            <a:r>
              <a:rPr lang="en-US" sz="2800" dirty="0" smtClean="0"/>
              <a:t> </a:t>
            </a:r>
            <a:r>
              <a:rPr lang="el-GR" sz="2800" dirty="0" smtClean="0"/>
              <a:t>Φυσικοί χαρακτήρες, μικροσκόπηση και προσδιορισμός λίπους και </a:t>
            </a:r>
            <a:r>
              <a:rPr lang="el-GR" sz="2800" dirty="0" smtClean="0"/>
              <a:t>αιμοσφαιρίνης </a:t>
            </a:r>
            <a:r>
              <a:rPr lang="el-GR" sz="2800" dirty="0" smtClean="0"/>
              <a:t>σε κόπρανα</a:t>
            </a:r>
            <a:endParaRPr lang="el-GR" sz="2800" dirty="0"/>
          </a:p>
          <a:p>
            <a:pPr>
              <a:spcBef>
                <a:spcPts val="0"/>
              </a:spcBef>
            </a:pPr>
            <a:r>
              <a:rPr lang="el-GR" sz="2400" dirty="0" smtClean="0"/>
              <a:t>Πέτρος Καρκαλούσος</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Στα κόπρανα αναζητούνται μικροσκοπικά</a:t>
            </a:r>
            <a:r>
              <a:rPr lang="el-GR" sz="3600" dirty="0" smtClean="0"/>
              <a:t>:</a:t>
            </a:r>
            <a:endParaRPr lang="el-GR" sz="3600" dirty="0"/>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b="1" dirty="0">
                <a:solidFill>
                  <a:srgbClr val="004B82"/>
                </a:solidFill>
              </a:rPr>
              <a:t>Υπολείμματα τροφής</a:t>
            </a:r>
            <a:r>
              <a:rPr lang="el-GR" sz="2400" dirty="0">
                <a:solidFill>
                  <a:srgbClr val="004B82"/>
                </a:solidFill>
              </a:rPr>
              <a:t>, </a:t>
            </a:r>
            <a:r>
              <a:rPr lang="el-GR" sz="2400" dirty="0"/>
              <a:t>όπως μυϊκές ίνες, συνδετικός ιστός, φυτικά κύτταρα, κοκκία αμύλου, ουδέτερο λίπος, σάπωνες, λιπαρά οξέα</a:t>
            </a:r>
            <a:r>
              <a:rPr lang="el-GR" sz="2400" dirty="0" smtClean="0"/>
              <a:t>.</a:t>
            </a:r>
            <a:endParaRPr lang="el-GR" sz="2400" dirty="0"/>
          </a:p>
          <a:p>
            <a:pPr marL="0" indent="0">
              <a:spcBef>
                <a:spcPts val="2400"/>
              </a:spcBef>
              <a:buNone/>
            </a:pPr>
            <a:r>
              <a:rPr lang="el-GR" sz="2400" b="1" dirty="0">
                <a:solidFill>
                  <a:srgbClr val="004B82"/>
                </a:solidFill>
              </a:rPr>
              <a:t>Κύτταρα</a:t>
            </a:r>
            <a:r>
              <a:rPr lang="el-GR" sz="2400" dirty="0">
                <a:solidFill>
                  <a:srgbClr val="004B82"/>
                </a:solidFill>
              </a:rPr>
              <a:t>, </a:t>
            </a:r>
            <a:r>
              <a:rPr lang="el-GR" sz="2400" dirty="0"/>
              <a:t>όπως επιθηλιακά από την αποφολίδωση του εντέρου και του πρωκτού, μακροφάγα, </a:t>
            </a:r>
            <a:r>
              <a:rPr lang="el-GR" sz="2400" b="1" dirty="0">
                <a:solidFill>
                  <a:srgbClr val="004B82"/>
                </a:solidFill>
              </a:rPr>
              <a:t>ερυθρά και λευκά αιμοσφαίρια</a:t>
            </a:r>
            <a:r>
              <a:rPr lang="el-GR" sz="2400" dirty="0">
                <a:solidFill>
                  <a:srgbClr val="004B82"/>
                </a:solidFill>
              </a:rPr>
              <a:t>, </a:t>
            </a:r>
            <a:r>
              <a:rPr lang="el-GR" sz="2400" dirty="0"/>
              <a:t>ιστιοκύτταρα και πλασματοκύτταρα</a:t>
            </a:r>
            <a:r>
              <a:rPr lang="el-GR" sz="2400" dirty="0" smtClean="0"/>
              <a:t>.</a:t>
            </a:r>
            <a:endParaRPr lang="el-GR" sz="2400" dirty="0"/>
          </a:p>
          <a:p>
            <a:pPr marL="0" indent="0">
              <a:spcBef>
                <a:spcPts val="2400"/>
              </a:spcBef>
              <a:buNone/>
            </a:pPr>
            <a:r>
              <a:rPr lang="el-GR" sz="2400" b="1" dirty="0">
                <a:solidFill>
                  <a:srgbClr val="004B82"/>
                </a:solidFill>
              </a:rPr>
              <a:t>Μύκητες</a:t>
            </a:r>
            <a:r>
              <a:rPr lang="el-GR" sz="2400" dirty="0">
                <a:solidFill>
                  <a:srgbClr val="004B82"/>
                </a:solidFill>
              </a:rPr>
              <a:t>, </a:t>
            </a:r>
            <a:r>
              <a:rPr lang="el-GR" sz="2400" dirty="0"/>
              <a:t>όπως βλαστομύκητες, ζυμομύκητες, κάντιντες</a:t>
            </a:r>
            <a:r>
              <a:rPr lang="el-GR" sz="2400" dirty="0" smtClean="0"/>
              <a:t>.</a:t>
            </a:r>
            <a:endParaRPr lang="el-GR" sz="2400" dirty="0"/>
          </a:p>
          <a:p>
            <a:pPr marL="0" indent="0">
              <a:spcBef>
                <a:spcPts val="2400"/>
              </a:spcBef>
              <a:buNone/>
            </a:pPr>
            <a:r>
              <a:rPr lang="el-GR" sz="2400" b="1" dirty="0">
                <a:solidFill>
                  <a:srgbClr val="004B82"/>
                </a:solidFill>
              </a:rPr>
              <a:t>Bακτήρια της φυσιολογικής χλωρίδας του εντέρου </a:t>
            </a:r>
            <a:r>
              <a:rPr lang="el-GR" sz="2400" dirty="0"/>
              <a:t>όπως </a:t>
            </a:r>
            <a:r>
              <a:rPr lang="el-GR" sz="2400" i="1" dirty="0"/>
              <a:t>Escherichia coli </a:t>
            </a:r>
            <a:r>
              <a:rPr lang="el-GR" sz="2400" dirty="0"/>
              <a:t>και άλλα Gram (+) και Gram (-) βακτήρια</a:t>
            </a:r>
            <a:r>
              <a:rPr lang="el-GR" sz="2400" dirty="0" smtClean="0"/>
              <a:t>.</a:t>
            </a:r>
            <a:endParaRPr lang="el-GR" sz="2400" dirty="0"/>
          </a:p>
          <a:p>
            <a:pPr marL="0" indent="0">
              <a:spcBef>
                <a:spcPts val="2400"/>
              </a:spcBef>
              <a:buNone/>
            </a:pPr>
            <a:r>
              <a:rPr lang="el-GR" sz="2400" b="1" dirty="0">
                <a:solidFill>
                  <a:srgbClr val="004B82"/>
                </a:solidFill>
              </a:rPr>
              <a:t>Κρύσταλλοι και άμορφα άλατα</a:t>
            </a:r>
            <a:r>
              <a:rPr lang="el-GR" sz="2400" b="1" dirty="0">
                <a:solidFill>
                  <a:srgbClr val="9B0000"/>
                </a:solidFill>
              </a:rPr>
              <a:t>. </a:t>
            </a:r>
          </a:p>
          <a:p>
            <a:pPr marL="0" indent="0">
              <a:spcBef>
                <a:spcPts val="24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8912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Φυσιολογική χλωρίδα </a:t>
            </a:r>
            <a:r>
              <a:rPr lang="el-GR" dirty="0" smtClean="0"/>
              <a:t>εντέρου</a:t>
            </a:r>
            <a:endParaRPr lang="el-GR" dirty="0"/>
          </a:p>
        </p:txBody>
      </p:sp>
      <p:sp>
        <p:nvSpPr>
          <p:cNvPr id="3" name="Θέση περιεχομένου 2"/>
          <p:cNvSpPr>
            <a:spLocks noGrp="1"/>
          </p:cNvSpPr>
          <p:nvPr>
            <p:ph idx="1"/>
          </p:nvPr>
        </p:nvSpPr>
        <p:spPr/>
        <p:txBody>
          <a:bodyPr/>
          <a:lstStyle/>
          <a:p>
            <a:pPr marL="0" indent="0">
              <a:buNone/>
            </a:pPr>
            <a:r>
              <a:rPr lang="el-GR" sz="2400" dirty="0"/>
              <a:t>Αποτελείται από</a:t>
            </a:r>
            <a:r>
              <a:rPr lang="el-GR" sz="2400" dirty="0" smtClean="0"/>
              <a:t>:</a:t>
            </a:r>
            <a:endParaRPr lang="el-GR" sz="2400" dirty="0"/>
          </a:p>
          <a:p>
            <a:pPr>
              <a:spcBef>
                <a:spcPts val="3000"/>
              </a:spcBef>
              <a:buFont typeface="Wingdings" panose="05000000000000000000" pitchFamily="2" charset="2"/>
              <a:buChar char="Ø"/>
            </a:pPr>
            <a:r>
              <a:rPr lang="el-GR" sz="2400" dirty="0"/>
              <a:t>Μύκητες </a:t>
            </a:r>
          </a:p>
          <a:p>
            <a:pPr lvl="1">
              <a:spcBef>
                <a:spcPts val="1800"/>
              </a:spcBef>
            </a:pPr>
            <a:r>
              <a:rPr lang="en-US" sz="2200" i="1" dirty="0" smtClean="0"/>
              <a:t>Blastomyces </a:t>
            </a:r>
            <a:r>
              <a:rPr lang="en-US" sz="2200" i="1" dirty="0"/>
              <a:t>hominis</a:t>
            </a:r>
          </a:p>
          <a:p>
            <a:pPr lvl="1">
              <a:spcBef>
                <a:spcPts val="1800"/>
              </a:spcBef>
            </a:pPr>
            <a:r>
              <a:rPr lang="en-US" sz="2200" i="1" dirty="0" smtClean="0"/>
              <a:t>Candida </a:t>
            </a:r>
            <a:r>
              <a:rPr lang="en-US" sz="2200" i="1" dirty="0"/>
              <a:t>ablicans </a:t>
            </a:r>
          </a:p>
          <a:p>
            <a:pPr>
              <a:spcBef>
                <a:spcPts val="3000"/>
              </a:spcBef>
              <a:buFont typeface="Wingdings" panose="05000000000000000000" pitchFamily="2" charset="2"/>
              <a:buChar char="Ø"/>
            </a:pPr>
            <a:r>
              <a:rPr lang="el-GR" sz="2400" dirty="0"/>
              <a:t>Βακτήρια</a:t>
            </a:r>
          </a:p>
          <a:p>
            <a:pPr lvl="1">
              <a:spcBef>
                <a:spcPts val="1800"/>
              </a:spcBef>
            </a:pPr>
            <a:r>
              <a:rPr lang="en-US" sz="2200" i="1" dirty="0"/>
              <a:t>Enterococcus sp, Escherichia coli, Proteus sp, Pseudomonas sp, Staphylococcus aureus, Bacteroides sp </a:t>
            </a:r>
            <a:r>
              <a:rPr lang="el-GR" sz="2200" dirty="0"/>
              <a:t>και</a:t>
            </a:r>
            <a:r>
              <a:rPr lang="el-GR" sz="2200" i="1" dirty="0"/>
              <a:t> </a:t>
            </a:r>
            <a:r>
              <a:rPr lang="en-US" sz="2200" i="1" dirty="0"/>
              <a:t>Clostridium sp</a:t>
            </a:r>
            <a:r>
              <a:rPr lang="en-US" sz="1800" i="1" dirty="0"/>
              <a:t>.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062880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Προετοιμασία πριν την λήψη των </a:t>
            </a:r>
            <a:r>
              <a:rPr lang="el-GR" dirty="0" smtClean="0"/>
              <a:t>κοπράνων</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004B82"/>
                </a:solidFill>
              </a:rPr>
              <a:t>Γεύμα </a:t>
            </a:r>
            <a:r>
              <a:rPr lang="en-US" b="1" dirty="0">
                <a:solidFill>
                  <a:srgbClr val="004B82"/>
                </a:solidFill>
              </a:rPr>
              <a:t>Schmidt</a:t>
            </a:r>
          </a:p>
          <a:p>
            <a:pPr marL="0" indent="0">
              <a:spcBef>
                <a:spcPts val="1800"/>
              </a:spcBef>
              <a:buNone/>
            </a:pPr>
            <a:r>
              <a:rPr lang="el-GR" sz="2400" b="1" dirty="0">
                <a:solidFill>
                  <a:srgbClr val="004B82"/>
                </a:solidFill>
              </a:rPr>
              <a:t>Πρωινό.</a:t>
            </a:r>
            <a:r>
              <a:rPr lang="el-GR" sz="2400" dirty="0">
                <a:solidFill>
                  <a:srgbClr val="004B82"/>
                </a:solidFill>
              </a:rPr>
              <a:t> </a:t>
            </a:r>
            <a:r>
              <a:rPr lang="el-GR" sz="2400" dirty="0"/>
              <a:t>Ένα ποτήρι γάλα ή τσάι. Μια φέτα ψωμί με βούτυρο ή ένα μελάτο αυγό.</a:t>
            </a:r>
          </a:p>
          <a:p>
            <a:pPr marL="0" indent="0">
              <a:spcBef>
                <a:spcPts val="1800"/>
              </a:spcBef>
              <a:buNone/>
            </a:pPr>
            <a:r>
              <a:rPr lang="el-GR" sz="2400" b="1" dirty="0">
                <a:solidFill>
                  <a:srgbClr val="004B82"/>
                </a:solidFill>
              </a:rPr>
              <a:t>Δεκατιανό.</a:t>
            </a:r>
            <a:r>
              <a:rPr lang="el-GR" sz="2400" dirty="0">
                <a:solidFill>
                  <a:srgbClr val="004B82"/>
                </a:solidFill>
              </a:rPr>
              <a:t> </a:t>
            </a:r>
            <a:r>
              <a:rPr lang="el-GR" sz="2400" dirty="0"/>
              <a:t>Ένα ποτήρι γάλα με δημητριακά.</a:t>
            </a:r>
          </a:p>
          <a:p>
            <a:pPr marL="0" indent="0">
              <a:spcBef>
                <a:spcPts val="1800"/>
              </a:spcBef>
              <a:buNone/>
            </a:pPr>
            <a:r>
              <a:rPr lang="el-GR" sz="2400" b="1" dirty="0">
                <a:solidFill>
                  <a:srgbClr val="004B82"/>
                </a:solidFill>
              </a:rPr>
              <a:t>Μεσημεριανό.</a:t>
            </a:r>
            <a:r>
              <a:rPr lang="el-GR" sz="2400" dirty="0">
                <a:solidFill>
                  <a:srgbClr val="004B82"/>
                </a:solidFill>
              </a:rPr>
              <a:t> </a:t>
            </a:r>
            <a:r>
              <a:rPr lang="el-GR" sz="2400" dirty="0"/>
              <a:t>Μπιφτέκια από βοδινό κιμά βάρους περίπου 250 γραμμαρίων με βούτυρο και πουρέ.</a:t>
            </a:r>
          </a:p>
          <a:p>
            <a:pPr marL="0" indent="0">
              <a:spcBef>
                <a:spcPts val="1800"/>
              </a:spcBef>
              <a:buNone/>
            </a:pPr>
            <a:r>
              <a:rPr lang="el-GR" sz="2400" b="1" dirty="0">
                <a:solidFill>
                  <a:srgbClr val="004B82"/>
                </a:solidFill>
              </a:rPr>
              <a:t>Απογευματινό. </a:t>
            </a:r>
            <a:r>
              <a:rPr lang="el-GR" sz="2400" dirty="0"/>
              <a:t>Όπως το πρωινό (χωρίς αυγό)</a:t>
            </a:r>
          </a:p>
          <a:p>
            <a:pPr marL="0" indent="0">
              <a:spcBef>
                <a:spcPts val="1800"/>
              </a:spcBef>
              <a:buNone/>
            </a:pPr>
            <a:r>
              <a:rPr lang="el-GR" sz="2400" b="1" dirty="0">
                <a:solidFill>
                  <a:srgbClr val="004B82"/>
                </a:solidFill>
              </a:rPr>
              <a:t>Δείπνο. </a:t>
            </a:r>
            <a:r>
              <a:rPr lang="el-GR" sz="2400" dirty="0"/>
              <a:t>Ένα ποτήρι γάλα ή ένα φλιτζάνι σούπα με μια φέτα ψωμί με βούτυρο ή αυγό.</a:t>
            </a:r>
          </a:p>
          <a:p>
            <a:pPr>
              <a:spcBef>
                <a:spcPts val="18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53775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Παρασκευάσματα για τη μικροσκόπηση των </a:t>
            </a:r>
            <a:r>
              <a:rPr lang="el-GR" dirty="0" smtClean="0"/>
              <a:t>κοπράνων</a:t>
            </a:r>
            <a:endParaRPr lang="el-GR" dirty="0"/>
          </a:p>
        </p:txBody>
      </p:sp>
      <p:sp>
        <p:nvSpPr>
          <p:cNvPr id="3" name="Θέση περιεχομένου 2"/>
          <p:cNvSpPr>
            <a:spLocks noGrp="1"/>
          </p:cNvSpPr>
          <p:nvPr>
            <p:ph idx="1"/>
          </p:nvPr>
        </p:nvSpPr>
        <p:spPr>
          <a:xfrm>
            <a:off x="457200" y="1196752"/>
            <a:ext cx="8686800" cy="5040560"/>
          </a:xfrm>
        </p:spPr>
        <p:txBody>
          <a:bodyPr>
            <a:normAutofit/>
          </a:bodyPr>
          <a:lstStyle/>
          <a:p>
            <a:pPr marL="0" indent="0">
              <a:spcBef>
                <a:spcPts val="2400"/>
              </a:spcBef>
              <a:buNone/>
            </a:pPr>
            <a:r>
              <a:rPr lang="el-GR" sz="2400" dirty="0"/>
              <a:t>Παρασκευάζονται τέσσερα νωπά παρασκευάσματα σε αντικειμενοφόρο πλάκα όπου προστίθενται 2 -3 σταγόνες: </a:t>
            </a:r>
          </a:p>
          <a:p>
            <a:pPr>
              <a:spcBef>
                <a:spcPts val="2400"/>
              </a:spcBef>
            </a:pPr>
            <a:r>
              <a:rPr lang="el-GR" sz="2400" b="1" dirty="0">
                <a:solidFill>
                  <a:srgbClr val="004B82"/>
                </a:solidFill>
              </a:rPr>
              <a:t>Φυσιολογικός ορός </a:t>
            </a:r>
            <a:r>
              <a:rPr lang="el-GR" sz="2400" dirty="0"/>
              <a:t>για γενική μικροσκόπηση. </a:t>
            </a:r>
          </a:p>
          <a:p>
            <a:pPr>
              <a:spcBef>
                <a:spcPts val="2400"/>
              </a:spcBef>
            </a:pPr>
            <a:r>
              <a:rPr lang="el-GR" sz="2400" b="1" dirty="0">
                <a:solidFill>
                  <a:srgbClr val="004B82"/>
                </a:solidFill>
              </a:rPr>
              <a:t>Lugol</a:t>
            </a:r>
            <a:r>
              <a:rPr lang="el-GR" sz="2400" b="1" dirty="0">
                <a:solidFill>
                  <a:srgbClr val="9B0000"/>
                </a:solidFill>
              </a:rPr>
              <a:t> </a:t>
            </a:r>
            <a:r>
              <a:rPr lang="el-GR" sz="2400" dirty="0"/>
              <a:t>για αναγνώριση των κοκκίων αμύλου και διαχωρισμού τους από τα κοκκιώδη μικρόβια.                                                                             </a:t>
            </a:r>
          </a:p>
          <a:p>
            <a:pPr>
              <a:spcBef>
                <a:spcPts val="2400"/>
              </a:spcBef>
            </a:pPr>
            <a:r>
              <a:rPr lang="el-GR" sz="2400" b="1" dirty="0">
                <a:solidFill>
                  <a:srgbClr val="004B82"/>
                </a:solidFill>
              </a:rPr>
              <a:t>Οξικού οξέος 3% </a:t>
            </a:r>
            <a:r>
              <a:rPr lang="el-GR" sz="2400" dirty="0"/>
              <a:t>για τη διάκριση των ερυθρών αιμοσφαιρίων.                                                                   </a:t>
            </a:r>
          </a:p>
          <a:p>
            <a:pPr>
              <a:spcBef>
                <a:spcPts val="2400"/>
              </a:spcBef>
            </a:pPr>
            <a:r>
              <a:rPr lang="el-GR" sz="2400" b="1" dirty="0">
                <a:solidFill>
                  <a:srgbClr val="004B82"/>
                </a:solidFill>
              </a:rPr>
              <a:t>Sudan III </a:t>
            </a:r>
            <a:r>
              <a:rPr lang="el-GR" sz="2400" dirty="0"/>
              <a:t>για τη χρώση των σταγονιδίων λίπους.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54871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Διάφορα κύτταρα και μικροσκοπικά συστατικά των </a:t>
            </a:r>
            <a:r>
              <a:rPr lang="el-GR" dirty="0" smtClean="0"/>
              <a:t>κοπράνων</a:t>
            </a:r>
            <a:endParaRPr lang="el-GR" dirty="0"/>
          </a:p>
        </p:txBody>
      </p:sp>
      <p:pic>
        <p:nvPicPr>
          <p:cNvPr id="5" name="Θέση περιεχομένου 4"/>
          <p:cNvPicPr>
            <a:picLocks noGrp="1" noChangeAspect="1"/>
          </p:cNvPicPr>
          <p:nvPr>
            <p:ph idx="1"/>
          </p:nvPr>
        </p:nvPicPr>
        <p:blipFill>
          <a:blip r:embed="rId2" cstate="print"/>
          <a:stretch>
            <a:fillRect/>
          </a:stretch>
        </p:blipFill>
        <p:spPr>
          <a:xfrm>
            <a:off x="1907704" y="1772816"/>
            <a:ext cx="5633075" cy="374441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6" name="Ορθογώνιο 8"/>
          <p:cNvSpPr/>
          <p:nvPr/>
        </p:nvSpPr>
        <p:spPr>
          <a:xfrm>
            <a:off x="3275856" y="580526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79984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Υπολείμματα μυϊκών ινών στα </a:t>
            </a:r>
            <a:r>
              <a:rPr lang="el-GR" dirty="0" smtClean="0"/>
              <a:t>κόπρανα</a:t>
            </a:r>
            <a:endParaRPr lang="el-GR" dirty="0"/>
          </a:p>
        </p:txBody>
      </p:sp>
      <p:pic>
        <p:nvPicPr>
          <p:cNvPr id="5" name="Θέση περιεχομένου 4"/>
          <p:cNvPicPr>
            <a:picLocks noGrp="1" noChangeAspect="1"/>
          </p:cNvPicPr>
          <p:nvPr>
            <p:ph idx="1"/>
          </p:nvPr>
        </p:nvPicPr>
        <p:blipFill>
          <a:blip r:embed="rId2" cstate="print"/>
          <a:stretch>
            <a:fillRect/>
          </a:stretch>
        </p:blipFill>
        <p:spPr>
          <a:xfrm>
            <a:off x="1547664" y="1642417"/>
            <a:ext cx="6590347" cy="409686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6" name="Ορθογώνιο 8"/>
          <p:cNvSpPr/>
          <p:nvPr/>
        </p:nvSpPr>
        <p:spPr>
          <a:xfrm>
            <a:off x="3275856" y="580526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6194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Υπολείμματα τροφών στα </a:t>
            </a:r>
            <a:r>
              <a:rPr lang="el-GR" dirty="0" smtClean="0"/>
              <a:t>κόπρανα</a:t>
            </a:r>
            <a:endParaRPr lang="el-GR" dirty="0"/>
          </a:p>
        </p:txBody>
      </p:sp>
      <p:pic>
        <p:nvPicPr>
          <p:cNvPr id="5" name="Θέση περιεχομένου 4"/>
          <p:cNvPicPr>
            <a:picLocks noGrp="1" noChangeAspect="1"/>
          </p:cNvPicPr>
          <p:nvPr>
            <p:ph idx="1"/>
          </p:nvPr>
        </p:nvPicPr>
        <p:blipFill>
          <a:blip r:embed="rId2" cstate="print"/>
          <a:stretch>
            <a:fillRect/>
          </a:stretch>
        </p:blipFill>
        <p:spPr>
          <a:xfrm>
            <a:off x="1835696" y="1988840"/>
            <a:ext cx="5869332" cy="252028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Ορθογώνιο 8"/>
          <p:cNvSpPr/>
          <p:nvPr/>
        </p:nvSpPr>
        <p:spPr>
          <a:xfrm>
            <a:off x="3419872" y="472514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8659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i="1" dirty="0"/>
              <a:t>Cryptosporidium </a:t>
            </a:r>
            <a:r>
              <a:rPr lang="en-US" i="1" dirty="0" smtClean="0"/>
              <a:t>parvum</a:t>
            </a:r>
            <a:endParaRPr lang="el-GR"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556792"/>
            <a:ext cx="5338524" cy="3600400"/>
          </a:xfrm>
        </p:spPr>
      </p:pic>
      <p:sp>
        <p:nvSpPr>
          <p:cNvPr id="7" name="Rectangle 5"/>
          <p:cNvSpPr/>
          <p:nvPr/>
        </p:nvSpPr>
        <p:spPr>
          <a:xfrm>
            <a:off x="3059832" y="5157192"/>
            <a:ext cx="3384376" cy="461665"/>
          </a:xfrm>
          <a:prstGeom prst="rect">
            <a:avLst/>
          </a:prstGeom>
        </p:spPr>
        <p:txBody>
          <a:bodyPr wrap="square">
            <a:spAutoFit/>
          </a:bodyPr>
          <a:lstStyle/>
          <a:p>
            <a:r>
              <a:rPr lang="en-US" sz="1200" dirty="0" smtClean="0">
                <a:solidFill>
                  <a:schemeClr val="tx1">
                    <a:lumMod val="75000"/>
                    <a:lumOff val="25000"/>
                  </a:schemeClr>
                </a:solidFill>
                <a:latin typeface="+mn-lt"/>
              </a:rPr>
              <a:t>“</a:t>
            </a:r>
            <a:r>
              <a:rPr lang="fr-FR" sz="1200" dirty="0">
                <a:solidFill>
                  <a:schemeClr val="tx1">
                    <a:lumMod val="75000"/>
                    <a:lumOff val="25000"/>
                  </a:schemeClr>
                </a:solidFill>
                <a:latin typeface="+mn-lt"/>
                <a:hlinkClick r:id="rId3"/>
              </a:rPr>
              <a:t>Mature Plasmodium malariae schizont PHIL 2715 lores</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Optigan13</a:t>
            </a:r>
            <a:r>
              <a:rPr lang="en-US" sz="1200" dirty="0">
                <a:solidFill>
                  <a:schemeClr val="tx1">
                    <a:lumMod val="75000"/>
                    <a:lumOff val="25000"/>
                  </a:schemeClr>
                </a:solidFill>
                <a:latin typeface="+mn-lt"/>
                <a:hlinkClick r:id="rId4"/>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1425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i="1" dirty="0"/>
              <a:t>Guardia </a:t>
            </a:r>
            <a:r>
              <a:rPr lang="en-US" i="1" dirty="0" smtClean="0"/>
              <a:t>lamblia</a:t>
            </a:r>
            <a:endParaRPr lang="el-GR"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7" name="Θέση περιεχομένου 6"/>
          <p:cNvPicPr>
            <a:picLocks noGrp="1" noChangeAspect="1"/>
          </p:cNvPicPr>
          <p:nvPr>
            <p:ph idx="1"/>
          </p:nvPr>
        </p:nvPicPr>
        <p:blipFill>
          <a:blip r:embed="rId2" cstate="print"/>
          <a:stretch>
            <a:fillRect/>
          </a:stretch>
        </p:blipFill>
        <p:spPr>
          <a:xfrm>
            <a:off x="396535" y="2132856"/>
            <a:ext cx="3693847" cy="2304256"/>
          </a:xfrm>
          <a:prstGeom prst="rect">
            <a:avLst/>
          </a:prstGeom>
        </p:spPr>
      </p:pic>
      <p:sp>
        <p:nvSpPr>
          <p:cNvPr id="8" name="Rectangle 8"/>
          <p:cNvSpPr/>
          <p:nvPr/>
        </p:nvSpPr>
        <p:spPr>
          <a:xfrm>
            <a:off x="612059" y="4437112"/>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Giardia </a:t>
            </a:r>
            <a:r>
              <a:rPr lang="en-US" sz="1200" dirty="0">
                <a:solidFill>
                  <a:schemeClr val="tx1">
                    <a:lumMod val="75000"/>
                    <a:lumOff val="25000"/>
                  </a:schemeClr>
                </a:solidFill>
                <a:latin typeface="+mn-lt"/>
                <a:hlinkClick r:id="rId3"/>
              </a:rPr>
              <a:t>lamblia</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Planet Earth</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BY-NC-ND 2.0</a:t>
            </a:r>
            <a:endParaRPr lang="en-US" sz="1200" dirty="0">
              <a:solidFill>
                <a:schemeClr val="tx1">
                  <a:lumMod val="75000"/>
                  <a:lumOff val="25000"/>
                </a:schemeClr>
              </a:solidFill>
              <a:latin typeface="+mn-lt"/>
            </a:endParaRPr>
          </a:p>
        </p:txBody>
      </p:sp>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1865007"/>
            <a:ext cx="3026006" cy="2572105"/>
          </a:xfrm>
          <a:prstGeom prst="rect">
            <a:avLst/>
          </a:prstGeom>
        </p:spPr>
      </p:pic>
      <p:sp>
        <p:nvSpPr>
          <p:cNvPr id="10" name="Rectangle 8"/>
          <p:cNvSpPr/>
          <p:nvPr/>
        </p:nvSpPr>
        <p:spPr>
          <a:xfrm>
            <a:off x="5434346" y="4437112"/>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7"/>
              </a:rPr>
              <a:t>Giardia-spp</a:t>
            </a:r>
            <a:r>
              <a:rPr lang="en-US" sz="1200" dirty="0">
                <a:solidFill>
                  <a:schemeClr val="tx1">
                    <a:lumMod val="75000"/>
                    <a:lumOff val="25000"/>
                  </a:schemeClr>
                </a:solidFill>
                <a:latin typeface="+mn-lt"/>
                <a:hlinkClick r:id="rId7"/>
              </a:rPr>
              <a:t>.--infected--gerbil-intestine</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Simonxag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60619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i="1" dirty="0"/>
              <a:t>Entamoeba </a:t>
            </a:r>
            <a:r>
              <a:rPr lang="en-US" i="1" dirty="0" smtClean="0"/>
              <a:t>hystolitica</a:t>
            </a:r>
            <a:endParaRPr lang="el-GR" i="1" dirty="0"/>
          </a:p>
        </p:txBody>
      </p:sp>
      <p:pic>
        <p:nvPicPr>
          <p:cNvPr id="5" name="Θέση περιεχομένου 4"/>
          <p:cNvPicPr>
            <a:picLocks noGrp="1" noChangeAspect="1"/>
          </p:cNvPicPr>
          <p:nvPr>
            <p:ph idx="1"/>
          </p:nvPr>
        </p:nvPicPr>
        <p:blipFill>
          <a:blip r:embed="rId2" cstate="print"/>
          <a:stretch>
            <a:fillRect/>
          </a:stretch>
        </p:blipFill>
        <p:spPr>
          <a:xfrm>
            <a:off x="2843808" y="1916832"/>
            <a:ext cx="3229836" cy="322983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6" name="Rectangle 8"/>
          <p:cNvSpPr/>
          <p:nvPr/>
        </p:nvSpPr>
        <p:spPr>
          <a:xfrm>
            <a:off x="2876676" y="5146668"/>
            <a:ext cx="326279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Ehistdisp cyst wtmt</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Imrich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30270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2204864"/>
            <a:ext cx="7772400" cy="1470025"/>
          </a:xfrm>
        </p:spPr>
        <p:txBody>
          <a:bodyPr>
            <a:noAutofit/>
          </a:bodyPr>
          <a:lstStyle/>
          <a:p>
            <a:r>
              <a:rPr lang="el-GR" sz="4800" dirty="0" smtClean="0"/>
              <a:t>Φυσικοί χαρακτήρες </a:t>
            </a:r>
            <a:br>
              <a:rPr lang="el-GR" sz="4800" dirty="0" smtClean="0"/>
            </a:br>
            <a:r>
              <a:rPr lang="el-GR" sz="4800" dirty="0" smtClean="0"/>
              <a:t>κοπράνων</a:t>
            </a:r>
            <a:endParaRPr lang="el-GR" sz="4800"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i="1" dirty="0"/>
              <a:t>Enterobius  </a:t>
            </a:r>
            <a:r>
              <a:rPr lang="en-US" i="1" dirty="0" smtClean="0"/>
              <a:t>vermicularis</a:t>
            </a:r>
            <a:endParaRPr lang="el-GR"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6" name="Εικόνα 5"/>
          <p:cNvPicPr>
            <a:picLocks noChangeAspect="1"/>
          </p:cNvPicPr>
          <p:nvPr/>
        </p:nvPicPr>
        <p:blipFill>
          <a:blip r:embed="rId2" cstate="print"/>
          <a:stretch>
            <a:fillRect/>
          </a:stretch>
        </p:blipFill>
        <p:spPr>
          <a:xfrm>
            <a:off x="5638536" y="2204864"/>
            <a:ext cx="3048264" cy="2066723"/>
          </a:xfrm>
          <a:prstGeom prst="rect">
            <a:avLst/>
          </a:prstGeom>
        </p:spPr>
      </p:pic>
      <p:pic>
        <p:nvPicPr>
          <p:cNvPr id="7" name="Θέση περιεχομένου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292496"/>
            <a:ext cx="4114800" cy="1979091"/>
          </a:xfrm>
        </p:spPr>
      </p:pic>
      <p:sp>
        <p:nvSpPr>
          <p:cNvPr id="8" name="Rectangle 8"/>
          <p:cNvSpPr/>
          <p:nvPr/>
        </p:nvSpPr>
        <p:spPr>
          <a:xfrm>
            <a:off x="971600" y="4271587"/>
            <a:ext cx="326279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Oxyuris vermicularis</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Citron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9" name="Rectangle 8"/>
          <p:cNvSpPr/>
          <p:nvPr/>
        </p:nvSpPr>
        <p:spPr>
          <a:xfrm>
            <a:off x="5531269" y="4281078"/>
            <a:ext cx="326279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Eggs of Enterobius vermicularis 5229 lores</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7"/>
              </a:rPr>
              <a:t>Patho</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761366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2204864"/>
            <a:ext cx="7772400" cy="1470025"/>
          </a:xfrm>
        </p:spPr>
        <p:txBody>
          <a:bodyPr>
            <a:noAutofit/>
          </a:bodyPr>
          <a:lstStyle/>
          <a:p>
            <a:r>
              <a:rPr lang="el-GR" sz="4800" dirty="0" smtClean="0"/>
              <a:t>Προσδιορισμός λίπους και αιμοσφαιρίνης σε κόπρανα</a:t>
            </a:r>
            <a:endParaRPr lang="el-GR" sz="4800"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Προσδιορισμός </a:t>
            </a:r>
            <a:r>
              <a:rPr lang="el-GR" dirty="0" smtClean="0"/>
              <a:t>λίπους</a:t>
            </a:r>
            <a:endParaRPr lang="el-GR" dirty="0"/>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dirty="0"/>
              <a:t>Φυσιολογικά αποβάλλονται καθημερινά 5 </a:t>
            </a:r>
            <a:r>
              <a:rPr lang="el-GR" sz="2400" dirty="0" smtClean="0"/>
              <a:t>g/dL </a:t>
            </a:r>
            <a:r>
              <a:rPr lang="el-GR" sz="2400" dirty="0"/>
              <a:t>λίπους στα κόπρανα</a:t>
            </a:r>
            <a:r>
              <a:rPr lang="el-GR" sz="2400" dirty="0" smtClean="0"/>
              <a:t>.</a:t>
            </a:r>
            <a:endParaRPr lang="el-GR" sz="2400" dirty="0"/>
          </a:p>
          <a:p>
            <a:pPr marL="0" indent="0">
              <a:spcBef>
                <a:spcPts val="1800"/>
              </a:spcBef>
              <a:buNone/>
            </a:pPr>
            <a:r>
              <a:rPr lang="el-GR" sz="2400" dirty="0"/>
              <a:t>Πάνω από 5 </a:t>
            </a:r>
            <a:r>
              <a:rPr lang="el-GR" sz="2400" dirty="0" smtClean="0"/>
              <a:t>g/dL </a:t>
            </a:r>
            <a:r>
              <a:rPr lang="el-GR" sz="2400" dirty="0"/>
              <a:t>λίπους θεωρείται </a:t>
            </a:r>
            <a:r>
              <a:rPr lang="el-GR" sz="2400" b="1" dirty="0"/>
              <a:t>στεατόροια</a:t>
            </a:r>
            <a:r>
              <a:rPr lang="el-GR" sz="2400" dirty="0" smtClean="0"/>
              <a:t>.</a:t>
            </a:r>
            <a:endParaRPr lang="el-GR" sz="2400" dirty="0"/>
          </a:p>
          <a:p>
            <a:pPr marL="0" indent="0">
              <a:spcBef>
                <a:spcPts val="1800"/>
              </a:spcBef>
              <a:buNone/>
            </a:pPr>
            <a:endParaRPr lang="el-GR" sz="2400" dirty="0" smtClean="0"/>
          </a:p>
          <a:p>
            <a:pPr marL="0" indent="0">
              <a:spcBef>
                <a:spcPts val="1800"/>
              </a:spcBef>
              <a:buNone/>
            </a:pPr>
            <a:r>
              <a:rPr lang="el-GR" sz="2400" dirty="0" smtClean="0"/>
              <a:t>Προσδιορίζεται </a:t>
            </a:r>
            <a:r>
              <a:rPr lang="el-GR" sz="2400" dirty="0"/>
              <a:t>ο λεγόμενος </a:t>
            </a:r>
            <a:r>
              <a:rPr lang="el-GR" sz="2400" b="1" dirty="0">
                <a:solidFill>
                  <a:srgbClr val="004B82"/>
                </a:solidFill>
              </a:rPr>
              <a:t>στεατοκρίτης.</a:t>
            </a:r>
          </a:p>
          <a:p>
            <a:pPr marL="0" indent="0" algn="ctr">
              <a:spcBef>
                <a:spcPts val="2400"/>
              </a:spcBef>
              <a:buNone/>
            </a:pPr>
            <a:r>
              <a:rPr lang="el-GR" sz="2400" b="1" dirty="0">
                <a:solidFill>
                  <a:srgbClr val="004B82"/>
                </a:solidFill>
              </a:rPr>
              <a:t>Στεατοκρίτης = [Λ/(Λ+Κ)] x 100 </a:t>
            </a:r>
          </a:p>
          <a:p>
            <a:pPr marL="0" indent="0" algn="ctr">
              <a:spcBef>
                <a:spcPts val="2400"/>
              </a:spcBef>
              <a:buNone/>
            </a:pPr>
            <a:r>
              <a:rPr lang="el-GR" sz="2400" dirty="0"/>
              <a:t>Λ: Λίπος</a:t>
            </a:r>
          </a:p>
          <a:p>
            <a:pPr marL="0" indent="0" algn="ctr">
              <a:spcBef>
                <a:spcPts val="2400"/>
              </a:spcBef>
              <a:buNone/>
            </a:pPr>
            <a:r>
              <a:rPr lang="el-GR" sz="2400" dirty="0"/>
              <a:t>Κ: Στερεό υπόλειμμα κοπράνων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947668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Προσδιορισμός </a:t>
            </a:r>
            <a:r>
              <a:rPr lang="el-GR" dirty="0" smtClean="0"/>
              <a:t>στεατοκρίτη</a:t>
            </a:r>
            <a:endParaRPr lang="el-GR" dirty="0"/>
          </a:p>
        </p:txBody>
      </p:sp>
      <p:sp>
        <p:nvSpPr>
          <p:cNvPr id="3" name="Θέση περιεχομένου 2"/>
          <p:cNvSpPr>
            <a:spLocks noGrp="1"/>
          </p:cNvSpPr>
          <p:nvPr>
            <p:ph idx="1"/>
          </p:nvPr>
        </p:nvSpPr>
        <p:spPr>
          <a:xfrm>
            <a:off x="827584" y="1302454"/>
            <a:ext cx="8229600" cy="5040560"/>
          </a:xfrm>
        </p:spPr>
        <p:txBody>
          <a:bodyPr>
            <a:normAutofit fontScale="92500" lnSpcReduction="10000"/>
          </a:bodyPr>
          <a:lstStyle/>
          <a:p>
            <a:pPr marL="514350" indent="-514350">
              <a:spcBef>
                <a:spcPts val="1200"/>
              </a:spcBef>
              <a:buFont typeface="+mj-lt"/>
              <a:buAutoNum type="arabicPeriod"/>
            </a:pPr>
            <a:r>
              <a:rPr lang="el-GR" sz="2600" dirty="0"/>
              <a:t>1 </a:t>
            </a:r>
            <a:r>
              <a:rPr lang="el-GR" sz="2600" dirty="0" smtClean="0"/>
              <a:t>m</a:t>
            </a:r>
            <a:r>
              <a:rPr lang="en-US" sz="2600" dirty="0" smtClean="0"/>
              <a:t>L </a:t>
            </a:r>
            <a:r>
              <a:rPr lang="el-GR" sz="2600" dirty="0" smtClean="0"/>
              <a:t>κοπράνων </a:t>
            </a:r>
            <a:r>
              <a:rPr lang="el-GR" sz="2600" dirty="0"/>
              <a:t>αναμιγνύεται με 2 </a:t>
            </a:r>
            <a:r>
              <a:rPr lang="el-GR" sz="2600" dirty="0" smtClean="0"/>
              <a:t>m</a:t>
            </a:r>
            <a:r>
              <a:rPr lang="en-US" sz="2600" dirty="0" smtClean="0"/>
              <a:t>L</a:t>
            </a:r>
            <a:r>
              <a:rPr lang="el-GR" sz="2600" dirty="0" smtClean="0"/>
              <a:t> </a:t>
            </a:r>
            <a:r>
              <a:rPr lang="el-GR" sz="2600" dirty="0"/>
              <a:t>αποσταγμένου νερού και 0,06 g άμμου.</a:t>
            </a:r>
          </a:p>
          <a:p>
            <a:pPr marL="514350" indent="-514350">
              <a:spcBef>
                <a:spcPts val="1200"/>
              </a:spcBef>
              <a:buFont typeface="+mj-lt"/>
              <a:buAutoNum type="arabicPeriod"/>
            </a:pPr>
            <a:r>
              <a:rPr lang="el-GR" sz="2600" dirty="0"/>
              <a:t>Το μίγμα ομογενοποιείται σε ιγδίο πορσελάνης.</a:t>
            </a:r>
          </a:p>
          <a:p>
            <a:pPr marL="514350" indent="-514350">
              <a:spcBef>
                <a:spcPts val="1200"/>
              </a:spcBef>
              <a:buFont typeface="+mj-lt"/>
              <a:buAutoNum type="arabicPeriod"/>
            </a:pPr>
            <a:r>
              <a:rPr lang="el-GR" sz="2600" dirty="0"/>
              <a:t>Μικρή ποσότητα αναρροφάται σε κοινό τριχοειδές σωληνάριο.</a:t>
            </a:r>
          </a:p>
          <a:p>
            <a:pPr marL="514350" indent="-514350">
              <a:spcBef>
                <a:spcPts val="1200"/>
              </a:spcBef>
              <a:buFont typeface="+mj-lt"/>
              <a:buAutoNum type="arabicPeriod"/>
            </a:pPr>
            <a:r>
              <a:rPr lang="el-GR" sz="2600" dirty="0"/>
              <a:t>Το τριχοειδές σωληνάριο σφραγίζεται στο ένα άκρο και φυγοκεντρείται σε φυγόκεντρο μικροαιματοκρίτη στις 12.000 στροφές επί 15 λεπτά.</a:t>
            </a:r>
          </a:p>
          <a:p>
            <a:pPr marL="514350" indent="-514350">
              <a:spcBef>
                <a:spcPts val="1200"/>
              </a:spcBef>
              <a:buFont typeface="+mj-lt"/>
              <a:buAutoNum type="arabicPeriod"/>
            </a:pPr>
            <a:r>
              <a:rPr lang="el-GR" sz="2600" dirty="0"/>
              <a:t>Μετά τη φυγοκέντρηση το τριχοειδές τοποθετείται σε όρθια θέση και μετριέται το μήκος των δύο στερεών στιβάδων, δηλαδή του λίπους (Λ) στη κορυφή και του στερεού υπολείμματος κοπράνων στον πυθμένα του τριχοειδούς (Κ).</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5" name="Εικόνα 4"/>
          <p:cNvPicPr>
            <a:picLocks noChangeAspect="1"/>
          </p:cNvPicPr>
          <p:nvPr/>
        </p:nvPicPr>
        <p:blipFill>
          <a:blip r:embed="rId2" cstate="print"/>
          <a:stretch>
            <a:fillRect/>
          </a:stretch>
        </p:blipFill>
        <p:spPr>
          <a:xfrm>
            <a:off x="162717" y="1285886"/>
            <a:ext cx="609653" cy="4554107"/>
          </a:xfrm>
          <a:prstGeom prst="rect">
            <a:avLst/>
          </a:prstGeom>
        </p:spPr>
      </p:pic>
    </p:spTree>
    <p:extLst>
      <p:ext uri="{BB962C8B-B14F-4D97-AF65-F5344CB8AC3E}">
        <p14:creationId xmlns:p14="http://schemas.microsoft.com/office/powerpoint/2010/main" val="2539462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Προσδιορισμός κατακράτησης </a:t>
            </a:r>
            <a:r>
              <a:rPr lang="el-GR" dirty="0" smtClean="0"/>
              <a:t>λίπους</a:t>
            </a:r>
            <a:endParaRPr lang="el-GR" dirty="0"/>
          </a:p>
        </p:txBody>
      </p:sp>
      <p:sp>
        <p:nvSpPr>
          <p:cNvPr id="3" name="Θέση περιεχομένου 2"/>
          <p:cNvSpPr>
            <a:spLocks noGrp="1"/>
          </p:cNvSpPr>
          <p:nvPr>
            <p:ph idx="1"/>
          </p:nvPr>
        </p:nvSpPr>
        <p:spPr>
          <a:xfrm>
            <a:off x="457200" y="1196752"/>
            <a:ext cx="8229600" cy="2592288"/>
          </a:xfrm>
        </p:spPr>
        <p:txBody>
          <a:bodyPr/>
          <a:lstStyle/>
          <a:p>
            <a:pPr marL="0" indent="0">
              <a:buNone/>
            </a:pPr>
            <a:r>
              <a:rPr lang="el-GR" sz="2400" b="1" dirty="0">
                <a:solidFill>
                  <a:srgbClr val="004B82"/>
                </a:solidFill>
              </a:rPr>
              <a:t>Κατακράτηση λίπους = (Διαιτητικό λίπος – Συνολικό λίπος κοπράνων)/Διαιτητικό λίπος x 100</a:t>
            </a:r>
          </a:p>
          <a:p>
            <a:pPr marL="0" indent="0">
              <a:spcBef>
                <a:spcPts val="3600"/>
              </a:spcBef>
              <a:buNone/>
            </a:pPr>
            <a:r>
              <a:rPr lang="el-GR" sz="2400" dirty="0"/>
              <a:t>Προσδιορίζεται</a:t>
            </a:r>
            <a:r>
              <a:rPr lang="el-GR" sz="2400" dirty="0" smtClean="0"/>
              <a:t>:</a:t>
            </a:r>
            <a:endParaRPr lang="el-GR" sz="2400" dirty="0"/>
          </a:p>
          <a:p>
            <a:pPr>
              <a:spcBef>
                <a:spcPts val="3600"/>
              </a:spcBef>
            </a:pPr>
            <a:r>
              <a:rPr lang="el-GR" sz="2400" dirty="0"/>
              <a:t>Το Συνολικό λίπος </a:t>
            </a:r>
            <a:r>
              <a:rPr lang="el-GR" sz="2400" dirty="0" smtClean="0"/>
              <a:t>κοπράνων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5" name="Δεξιό βέλος 4"/>
          <p:cNvSpPr/>
          <p:nvPr/>
        </p:nvSpPr>
        <p:spPr>
          <a:xfrm>
            <a:off x="4572000" y="3441031"/>
            <a:ext cx="21602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788024" y="3198167"/>
            <a:ext cx="2832699" cy="461665"/>
          </a:xfrm>
          <a:prstGeom prst="rect">
            <a:avLst/>
          </a:prstGeom>
        </p:spPr>
        <p:txBody>
          <a:bodyPr wrap="none">
            <a:spAutoFit/>
          </a:bodyPr>
          <a:lstStyle/>
          <a:p>
            <a:r>
              <a:rPr lang="el-GR" sz="2400" dirty="0">
                <a:latin typeface="+mn-lt"/>
              </a:rPr>
              <a:t>με χημικές </a:t>
            </a:r>
            <a:r>
              <a:rPr lang="el-GR" sz="2400" dirty="0" smtClean="0">
                <a:latin typeface="+mn-lt"/>
              </a:rPr>
              <a:t>μεθόδους</a:t>
            </a:r>
            <a:endParaRPr lang="el-GR" sz="2400" dirty="0">
              <a:latin typeface="+mn-lt"/>
            </a:endParaRPr>
          </a:p>
        </p:txBody>
      </p:sp>
      <p:sp>
        <p:nvSpPr>
          <p:cNvPr id="7" name="Ορθογώνιο 6"/>
          <p:cNvSpPr/>
          <p:nvPr/>
        </p:nvSpPr>
        <p:spPr>
          <a:xfrm>
            <a:off x="457200" y="3960440"/>
            <a:ext cx="2994281" cy="461665"/>
          </a:xfrm>
          <a:prstGeom prst="rect">
            <a:avLst/>
          </a:prstGeom>
        </p:spPr>
        <p:txBody>
          <a:bodyPr wrap="none">
            <a:spAutoFit/>
          </a:bodyPr>
          <a:lstStyle/>
          <a:p>
            <a:pPr marL="342900" indent="-342900">
              <a:buFont typeface="Arial" panose="020B0604020202020204" pitchFamily="34" charset="0"/>
              <a:buChar char="•"/>
            </a:pPr>
            <a:r>
              <a:rPr lang="el-GR" sz="2400" dirty="0">
                <a:latin typeface="+mn-lt"/>
              </a:rPr>
              <a:t>Το Διαιτητικό λίπος </a:t>
            </a:r>
          </a:p>
        </p:txBody>
      </p:sp>
      <p:sp>
        <p:nvSpPr>
          <p:cNvPr id="8" name="Δεξιό βέλος 7"/>
          <p:cNvSpPr/>
          <p:nvPr/>
        </p:nvSpPr>
        <p:spPr>
          <a:xfrm>
            <a:off x="3343469" y="4201116"/>
            <a:ext cx="21602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8"/>
          <p:cNvSpPr/>
          <p:nvPr/>
        </p:nvSpPr>
        <p:spPr>
          <a:xfrm>
            <a:off x="3559493" y="3960439"/>
            <a:ext cx="3714607" cy="461665"/>
          </a:xfrm>
          <a:prstGeom prst="rect">
            <a:avLst/>
          </a:prstGeom>
        </p:spPr>
        <p:txBody>
          <a:bodyPr wrap="none">
            <a:spAutoFit/>
          </a:bodyPr>
          <a:lstStyle/>
          <a:p>
            <a:r>
              <a:rPr lang="el-GR" sz="2400" dirty="0">
                <a:latin typeface="+mn-lt"/>
              </a:rPr>
              <a:t>με την βοήθεια διαιτολόγου</a:t>
            </a:r>
          </a:p>
        </p:txBody>
      </p:sp>
    </p:spTree>
    <p:extLst>
      <p:ext uri="{BB962C8B-B14F-4D97-AF65-F5344CB8AC3E}">
        <p14:creationId xmlns:p14="http://schemas.microsoft.com/office/powerpoint/2010/main" val="3443976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Προσδιορισμός </a:t>
            </a:r>
            <a:r>
              <a:rPr lang="el-GR" dirty="0" smtClean="0"/>
              <a:t>αιμοσφαιρίνης</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n-US" sz="2400" dirty="0"/>
              <a:t>Mayer </a:t>
            </a:r>
            <a:r>
              <a:rPr lang="el-GR" sz="2400" dirty="0"/>
              <a:t>κοπράνων ή </a:t>
            </a:r>
            <a:r>
              <a:rPr lang="en-US" sz="2400" dirty="0"/>
              <a:t>FOB (Fecal Occult Blood) test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5" name="Εικόνα 4"/>
          <p:cNvPicPr>
            <a:picLocks noChangeAspect="1"/>
          </p:cNvPicPr>
          <p:nvPr/>
        </p:nvPicPr>
        <p:blipFill>
          <a:blip r:embed="rId3" cstate="print"/>
          <a:stretch>
            <a:fillRect/>
          </a:stretch>
        </p:blipFill>
        <p:spPr>
          <a:xfrm>
            <a:off x="971600" y="2060848"/>
            <a:ext cx="2420322" cy="1920406"/>
          </a:xfrm>
          <a:prstGeom prst="rect">
            <a:avLst/>
          </a:prstGeom>
        </p:spPr>
      </p:pic>
      <p:pic>
        <p:nvPicPr>
          <p:cNvPr id="7" name="Εικόνα 6"/>
          <p:cNvPicPr>
            <a:picLocks noChangeAspect="1"/>
          </p:cNvPicPr>
          <p:nvPr/>
        </p:nvPicPr>
        <p:blipFill>
          <a:blip r:embed="rId4" cstate="print"/>
          <a:stretch>
            <a:fillRect/>
          </a:stretch>
        </p:blipFill>
        <p:spPr>
          <a:xfrm>
            <a:off x="4139952" y="4553744"/>
            <a:ext cx="597460" cy="530398"/>
          </a:xfrm>
          <a:prstGeom prst="rect">
            <a:avLst/>
          </a:prstGeom>
        </p:spPr>
      </p:pic>
      <p:sp>
        <p:nvSpPr>
          <p:cNvPr id="8" name="Ορθογώνιο 7"/>
          <p:cNvSpPr/>
          <p:nvPr/>
        </p:nvSpPr>
        <p:spPr>
          <a:xfrm>
            <a:off x="683568" y="5373216"/>
            <a:ext cx="8352928" cy="830997"/>
          </a:xfrm>
          <a:prstGeom prst="rect">
            <a:avLst/>
          </a:prstGeom>
        </p:spPr>
        <p:txBody>
          <a:bodyPr wrap="square">
            <a:spAutoFit/>
          </a:bodyPr>
          <a:lstStyle/>
          <a:p>
            <a:r>
              <a:rPr lang="el-GR" sz="2400" dirty="0">
                <a:latin typeface="+mn-lt"/>
              </a:rPr>
              <a:t>Σήμερα γίνεται με την μέθοδο οξείδωσης της γουϊάκης </a:t>
            </a:r>
            <a:r>
              <a:rPr lang="el-GR" sz="2400" dirty="0" smtClean="0">
                <a:latin typeface="+mn-lt"/>
              </a:rPr>
              <a:t>– απλή μέθοδος που μπορεί να γίνει και στο σπίτι</a:t>
            </a:r>
            <a:endParaRPr lang="el-GR" sz="2400" dirty="0">
              <a:latin typeface="+mn-lt"/>
            </a:endParaRP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060848"/>
            <a:ext cx="2994224" cy="1706708"/>
          </a:xfrm>
          <a:prstGeom prst="rect">
            <a:avLst/>
          </a:prstGeom>
        </p:spPr>
      </p:pic>
      <p:sp>
        <p:nvSpPr>
          <p:cNvPr id="10" name="Rectangle 8"/>
          <p:cNvSpPr/>
          <p:nvPr/>
        </p:nvSpPr>
        <p:spPr>
          <a:xfrm>
            <a:off x="5424002" y="3767556"/>
            <a:ext cx="326279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Positive fecal occult blood test</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7"/>
              </a:rPr>
              <a:t>Jmh649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73365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Πέτρος Καρκαλούσος 2014. Πέτρος Καρκαλούσος. </a:t>
            </a:r>
            <a:r>
              <a:rPr lang="el-GR" sz="2000" dirty="0" smtClean="0"/>
              <a:t>«Ανάλυση Βιολογικών Υγρών &amp; Εκκριμάτων (Ε). </a:t>
            </a:r>
            <a:r>
              <a:rPr lang="el-GR" sz="2000" dirty="0"/>
              <a:t>Ενότητα </a:t>
            </a:r>
            <a:r>
              <a:rPr lang="el-GR" sz="2000" dirty="0" smtClean="0"/>
              <a:t>13: Μικροσκόπηση, φυσικοί χαρακτήρες και προσδιορισμός λίπους  &amp; αιμοσφαιρίνης σε κόπρανα». Έκδοση: 1.0. Αθήνα 2015.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9634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Χροιά </a:t>
            </a:r>
            <a:r>
              <a:rPr lang="el-GR" dirty="0" smtClean="0"/>
              <a:t>κοπράνων</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spcBef>
                <a:spcPts val="1800"/>
              </a:spcBef>
              <a:buNone/>
            </a:pPr>
            <a:r>
              <a:rPr lang="el-GR" sz="3100" dirty="0"/>
              <a:t>Φυσιολογικό χρώμα: </a:t>
            </a:r>
            <a:r>
              <a:rPr lang="el-GR" sz="3100" b="1" dirty="0">
                <a:solidFill>
                  <a:srgbClr val="004B82"/>
                </a:solidFill>
              </a:rPr>
              <a:t>καστανό</a:t>
            </a:r>
            <a:r>
              <a:rPr lang="el-GR" sz="3100" dirty="0">
                <a:solidFill>
                  <a:srgbClr val="004B82"/>
                </a:solidFill>
              </a:rPr>
              <a:t> </a:t>
            </a:r>
            <a:r>
              <a:rPr lang="el-GR" sz="3100" dirty="0"/>
              <a:t>– οφείλεται στην οξείδωση της χολερυθρίνης. Στα βρέφη μπορεί να είναι πράσινα λόγω ανεπαρκούς οξείδωσης της χολερυθρίνης</a:t>
            </a:r>
            <a:r>
              <a:rPr lang="el-GR" sz="3100" dirty="0" smtClean="0"/>
              <a:t>.</a:t>
            </a:r>
            <a:endParaRPr lang="el-GR" sz="3100" dirty="0"/>
          </a:p>
          <a:p>
            <a:pPr marL="0" indent="0">
              <a:spcBef>
                <a:spcPts val="1800"/>
              </a:spcBef>
              <a:buNone/>
            </a:pPr>
            <a:r>
              <a:rPr lang="el-GR" sz="3100" dirty="0"/>
              <a:t>Οι διαταραχές της </a:t>
            </a:r>
            <a:r>
              <a:rPr lang="el-GR" sz="3100" b="1" dirty="0">
                <a:solidFill>
                  <a:srgbClr val="004B82"/>
                </a:solidFill>
              </a:rPr>
              <a:t>χολής προκαλούν άχρωμα κόπρανα </a:t>
            </a:r>
            <a:r>
              <a:rPr lang="el-GR" sz="3100" dirty="0"/>
              <a:t>(π.χ. αποφρακτικός ίκτερος, ηπατίτιδα, καρκίνος του ήπατος</a:t>
            </a:r>
            <a:r>
              <a:rPr lang="el-GR" sz="3100" dirty="0" smtClean="0"/>
              <a:t>).</a:t>
            </a:r>
            <a:endParaRPr lang="el-GR" sz="3100" dirty="0"/>
          </a:p>
          <a:p>
            <a:pPr marL="0" indent="0">
              <a:spcBef>
                <a:spcPts val="1800"/>
              </a:spcBef>
              <a:buNone/>
            </a:pPr>
            <a:r>
              <a:rPr lang="el-GR" sz="3100" b="1" dirty="0">
                <a:solidFill>
                  <a:srgbClr val="004B82"/>
                </a:solidFill>
              </a:rPr>
              <a:t>Γκριζωπό χρώμα </a:t>
            </a:r>
            <a:r>
              <a:rPr lang="el-GR" sz="3100" dirty="0"/>
              <a:t>– στεατόροια (λίπος στα κόπρανα</a:t>
            </a:r>
            <a:r>
              <a:rPr lang="el-GR" sz="3100" dirty="0" smtClean="0"/>
              <a:t>).</a:t>
            </a:r>
            <a:endParaRPr lang="el-GR" sz="3100" dirty="0"/>
          </a:p>
          <a:p>
            <a:pPr marL="0" indent="0">
              <a:spcBef>
                <a:spcPts val="1800"/>
              </a:spcBef>
              <a:buNone/>
            </a:pPr>
            <a:r>
              <a:rPr lang="el-GR" sz="3100" dirty="0"/>
              <a:t>Ερυθρό χρώμα </a:t>
            </a:r>
            <a:r>
              <a:rPr lang="el-GR" sz="3100" b="1" dirty="0">
                <a:solidFill>
                  <a:srgbClr val="004B82"/>
                </a:solidFill>
              </a:rPr>
              <a:t>σε ολόκληρη τη μάζα των κοπράνων (μαύρο χρώμα)</a:t>
            </a:r>
            <a:r>
              <a:rPr lang="el-GR" sz="3100" dirty="0">
                <a:solidFill>
                  <a:srgbClr val="004B82"/>
                </a:solidFill>
              </a:rPr>
              <a:t>  </a:t>
            </a:r>
            <a:r>
              <a:rPr lang="el-GR" sz="3100" dirty="0"/>
              <a:t>- αιμορραγία στο ανώτερο πεπτικό σύστημα (στόμαχος, λεπτό έντερο</a:t>
            </a:r>
            <a:r>
              <a:rPr lang="el-GR" sz="3100" dirty="0" smtClean="0"/>
              <a:t>).</a:t>
            </a:r>
            <a:endParaRPr lang="el-GR" sz="3100" dirty="0"/>
          </a:p>
          <a:p>
            <a:pPr marL="0" indent="0">
              <a:spcBef>
                <a:spcPts val="1800"/>
              </a:spcBef>
              <a:buNone/>
            </a:pPr>
            <a:r>
              <a:rPr lang="el-GR" sz="3100" dirty="0"/>
              <a:t>Ερυθρό χρώμα σε </a:t>
            </a:r>
            <a:r>
              <a:rPr lang="el-GR" sz="3100" b="1" dirty="0">
                <a:solidFill>
                  <a:srgbClr val="004B82"/>
                </a:solidFill>
              </a:rPr>
              <a:t>όλη την επιφάνεια των κοπράνων </a:t>
            </a:r>
            <a:r>
              <a:rPr lang="el-GR" sz="3100" dirty="0"/>
              <a:t>– </a:t>
            </a:r>
            <a:r>
              <a:rPr lang="el-GR" sz="3100" dirty="0" smtClean="0"/>
              <a:t>φάρμακα.</a:t>
            </a:r>
            <a:endParaRPr lang="el-GR" sz="3100" dirty="0"/>
          </a:p>
          <a:p>
            <a:pPr marL="0" indent="0">
              <a:spcBef>
                <a:spcPts val="1800"/>
              </a:spcBef>
              <a:buNone/>
            </a:pPr>
            <a:r>
              <a:rPr lang="el-GR" sz="3100" dirty="0"/>
              <a:t>Ερυθρό χρώμα κατά τόπους στην επιφάνεια των κοπράνων – αιμορραγία στο κατώτερο πεπτικό σύστημα (ορθό, πρωκτός) π.χ. </a:t>
            </a:r>
            <a:r>
              <a:rPr lang="el-GR" sz="3100" dirty="0" smtClean="0"/>
              <a:t>αιμορροΐδες.</a:t>
            </a:r>
            <a:endParaRPr lang="el-GR" sz="31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749772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123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Παραλλαγές χρωμάτων στα </a:t>
            </a:r>
            <a:r>
              <a:rPr lang="el-GR" dirty="0" smtClean="0"/>
              <a:t>κόπρανα</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14814826"/>
              </p:ext>
            </p:extLst>
          </p:nvPr>
        </p:nvGraphicFramePr>
        <p:xfrm>
          <a:off x="323528" y="1003782"/>
          <a:ext cx="8579296" cy="5508752"/>
        </p:xfrm>
        <a:graphic>
          <a:graphicData uri="http://schemas.openxmlformats.org/drawingml/2006/table">
            <a:tbl>
              <a:tblPr firstRow="1" bandRow="1">
                <a:tableStyleId>{5940675A-B579-460E-94D1-54222C63F5DA}</a:tableStyleId>
              </a:tblPr>
              <a:tblGrid>
                <a:gridCol w="2098576"/>
                <a:gridCol w="3960440"/>
                <a:gridCol w="2520280"/>
              </a:tblGrid>
              <a:tr h="370840">
                <a:tc>
                  <a:txBody>
                    <a:bodyPr/>
                    <a:lstStyle/>
                    <a:p>
                      <a:pPr algn="ctr">
                        <a:lnSpc>
                          <a:spcPct val="115000"/>
                        </a:lnSpc>
                        <a:spcAft>
                          <a:spcPts val="0"/>
                        </a:spcAft>
                      </a:pPr>
                      <a:r>
                        <a:rPr lang="el-GR" sz="1700" b="1" dirty="0">
                          <a:solidFill>
                            <a:srgbClr val="004B82"/>
                          </a:solidFill>
                          <a:latin typeface="+mn-lt"/>
                          <a:ea typeface="Times New Roman"/>
                          <a:cs typeface="Times New Roman"/>
                        </a:rPr>
                        <a:t>Χρώμα</a:t>
                      </a:r>
                      <a:endParaRPr lang="el-GR" sz="1700" dirty="0">
                        <a:solidFill>
                          <a:srgbClr val="004B82"/>
                        </a:solidFill>
                        <a:latin typeface="+mn-lt"/>
                        <a:ea typeface="Calibri"/>
                        <a:cs typeface="Times New Roman"/>
                      </a:endParaRPr>
                    </a:p>
                  </a:txBody>
                  <a:tcPr marL="68044" marR="68044" marT="0" marB="0"/>
                </a:tc>
                <a:tc>
                  <a:txBody>
                    <a:bodyPr/>
                    <a:lstStyle/>
                    <a:p>
                      <a:pPr algn="ctr">
                        <a:lnSpc>
                          <a:spcPct val="115000"/>
                        </a:lnSpc>
                        <a:spcAft>
                          <a:spcPts val="0"/>
                        </a:spcAft>
                      </a:pPr>
                      <a:r>
                        <a:rPr lang="el-GR" sz="1700" b="1" dirty="0">
                          <a:solidFill>
                            <a:srgbClr val="004B82"/>
                          </a:solidFill>
                          <a:latin typeface="+mn-lt"/>
                          <a:ea typeface="Times New Roman"/>
                          <a:cs typeface="Times New Roman"/>
                        </a:rPr>
                        <a:t>Μη παθολογική κατάσταση</a:t>
                      </a:r>
                      <a:endParaRPr lang="el-GR" sz="1700" dirty="0">
                        <a:solidFill>
                          <a:srgbClr val="004B82"/>
                        </a:solidFill>
                        <a:latin typeface="+mn-lt"/>
                        <a:ea typeface="Calibri"/>
                        <a:cs typeface="Times New Roman"/>
                      </a:endParaRPr>
                    </a:p>
                  </a:txBody>
                  <a:tcPr marL="68044" marR="68044" marT="0" marB="0"/>
                </a:tc>
                <a:tc>
                  <a:txBody>
                    <a:bodyPr/>
                    <a:lstStyle/>
                    <a:p>
                      <a:pPr algn="ctr">
                        <a:lnSpc>
                          <a:spcPct val="115000"/>
                        </a:lnSpc>
                        <a:spcAft>
                          <a:spcPts val="0"/>
                        </a:spcAft>
                      </a:pPr>
                      <a:r>
                        <a:rPr lang="el-GR" sz="1700" b="1" dirty="0">
                          <a:solidFill>
                            <a:srgbClr val="004B82"/>
                          </a:solidFill>
                          <a:latin typeface="+mn-lt"/>
                          <a:ea typeface="Times New Roman"/>
                          <a:cs typeface="Times New Roman"/>
                        </a:rPr>
                        <a:t>Παθολογική κατάσταση</a:t>
                      </a:r>
                      <a:endParaRPr lang="el-GR" sz="1700" dirty="0">
                        <a:solidFill>
                          <a:srgbClr val="004B82"/>
                        </a:solidFill>
                        <a:latin typeface="+mn-lt"/>
                        <a:ea typeface="Calibri"/>
                        <a:cs typeface="Times New Roman"/>
                      </a:endParaRP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Καστανό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Φυσιολογικό λόγω οξείδωσης των χολοχρωστικών</a:t>
                      </a:r>
                    </a:p>
                  </a:txBody>
                  <a:tcPr marL="68044" marR="68044" marT="0" marB="0"/>
                </a:tc>
                <a:tc>
                  <a:txBody>
                    <a:bodyPr/>
                    <a:lstStyle/>
                    <a:p>
                      <a:pPr algn="ctr">
                        <a:lnSpc>
                          <a:spcPct val="115000"/>
                        </a:lnSpc>
                        <a:spcAft>
                          <a:spcPts val="0"/>
                        </a:spcAft>
                      </a:pPr>
                      <a:endParaRPr lang="el-GR" sz="1700" dirty="0">
                        <a:latin typeface="+mn-lt"/>
                        <a:ea typeface="Calibri"/>
                        <a:cs typeface="Times New Roman"/>
                      </a:endParaRPr>
                    </a:p>
                    <a:p>
                      <a:pPr algn="ctr">
                        <a:lnSpc>
                          <a:spcPct val="115000"/>
                        </a:lnSpc>
                        <a:spcAft>
                          <a:spcPts val="0"/>
                        </a:spcAft>
                      </a:pPr>
                      <a:r>
                        <a:rPr lang="el-GR" sz="1700" dirty="0">
                          <a:latin typeface="+mn-lt"/>
                          <a:ea typeface="Calibri"/>
                          <a:cs typeface="Times New Roman"/>
                        </a:rPr>
                        <a:t>-</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Πολύ σκούρο καστανό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Έκθεση κοπράνων στον αέρα, δίαιτα πλούσια σε κρέας</a:t>
                      </a:r>
                    </a:p>
                  </a:txBody>
                  <a:tcPr marL="68044" marR="68044" marT="0" marB="0"/>
                </a:tc>
                <a:tc>
                  <a:txBody>
                    <a:bodyPr/>
                    <a:lstStyle/>
                    <a:p>
                      <a:pPr algn="l">
                        <a:lnSpc>
                          <a:spcPct val="115000"/>
                        </a:lnSpc>
                        <a:spcAft>
                          <a:spcPts val="0"/>
                        </a:spcAft>
                      </a:pPr>
                      <a:endParaRPr lang="el-GR" sz="1700" dirty="0">
                        <a:latin typeface="+mn-lt"/>
                        <a:ea typeface="Calibri"/>
                        <a:cs typeface="Times New Roman"/>
                      </a:endParaRPr>
                    </a:p>
                    <a:p>
                      <a:pPr algn="ctr">
                        <a:lnSpc>
                          <a:spcPct val="115000"/>
                        </a:lnSpc>
                        <a:spcAft>
                          <a:spcPts val="0"/>
                        </a:spcAft>
                      </a:pPr>
                      <a:r>
                        <a:rPr lang="el-GR" sz="1700" dirty="0">
                          <a:latin typeface="+mn-lt"/>
                          <a:ea typeface="Calibri"/>
                          <a:cs typeface="Times New Roman"/>
                        </a:rPr>
                        <a:t>-</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Κίτρινο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Φάρμακα όπως η χρυσομυκίνη, βρεφική ηλικία</a:t>
                      </a:r>
                    </a:p>
                  </a:txBody>
                  <a:tcPr marL="68044" marR="68044" marT="0" marB="0"/>
                </a:tc>
                <a:tc>
                  <a:txBody>
                    <a:bodyPr/>
                    <a:lstStyle/>
                    <a:p>
                      <a:pPr algn="l">
                        <a:lnSpc>
                          <a:spcPct val="115000"/>
                        </a:lnSpc>
                        <a:spcAft>
                          <a:spcPts val="0"/>
                        </a:spcAft>
                      </a:pPr>
                      <a:r>
                        <a:rPr lang="el-GR" sz="1700" dirty="0">
                          <a:latin typeface="+mn-lt"/>
                          <a:ea typeface="Calibri"/>
                          <a:cs typeface="Times New Roman"/>
                        </a:rPr>
                        <a:t>Παρουσία χολερυθρίνης</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Μέλαινα (μαύρο)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Λήψη σιδήρου ή βισμουθίου</a:t>
                      </a:r>
                    </a:p>
                  </a:txBody>
                  <a:tcPr marL="68044" marR="68044" marT="0" marB="0"/>
                </a:tc>
                <a:tc>
                  <a:txBody>
                    <a:bodyPr/>
                    <a:lstStyle/>
                    <a:p>
                      <a:pPr algn="l">
                        <a:lnSpc>
                          <a:spcPct val="115000"/>
                        </a:lnSpc>
                        <a:spcAft>
                          <a:spcPts val="0"/>
                        </a:spcAft>
                      </a:pPr>
                      <a:r>
                        <a:rPr lang="el-GR" sz="1700" dirty="0">
                          <a:latin typeface="+mn-lt"/>
                          <a:ea typeface="Calibri"/>
                          <a:cs typeface="Times New Roman"/>
                        </a:rPr>
                        <a:t>Αιμορραγία του ανώτερου γαστρεντερικού σωλήνα</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Έλλειψη χρώματος – ελαφρά γκρίζο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γαλακτοκομικά, βάριο </a:t>
                      </a:r>
                    </a:p>
                  </a:txBody>
                  <a:tcPr marL="68044" marR="68044" marT="0" marB="0"/>
                </a:tc>
                <a:tc>
                  <a:txBody>
                    <a:bodyPr/>
                    <a:lstStyle/>
                    <a:p>
                      <a:pPr algn="l">
                        <a:lnSpc>
                          <a:spcPct val="115000"/>
                        </a:lnSpc>
                        <a:spcAft>
                          <a:spcPts val="0"/>
                        </a:spcAft>
                      </a:pPr>
                      <a:r>
                        <a:rPr lang="el-GR" sz="1700" dirty="0">
                          <a:latin typeface="+mn-lt"/>
                          <a:ea typeface="Calibri"/>
                          <a:cs typeface="Times New Roman"/>
                        </a:rPr>
                        <a:t>Απόφραξη χοληδόχου πόρου</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Πράσινο- κιτρινοπράσινο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σπανάκι ή άλλα λαχανικά, καθαρτικά φυτικής προέλευσης, βρεφική ηλικία</a:t>
                      </a:r>
                    </a:p>
                  </a:txBody>
                  <a:tcPr marL="68044" marR="68044" marT="0" marB="0"/>
                </a:tc>
                <a:tc>
                  <a:txBody>
                    <a:bodyPr/>
                    <a:lstStyle/>
                    <a:p>
                      <a:pPr algn="l">
                        <a:lnSpc>
                          <a:spcPct val="115000"/>
                        </a:lnSpc>
                        <a:spcAft>
                          <a:spcPts val="0"/>
                        </a:spcAft>
                      </a:pPr>
                      <a:r>
                        <a:rPr lang="el-GR" sz="1700" dirty="0">
                          <a:latin typeface="+mn-lt"/>
                          <a:ea typeface="Calibri"/>
                          <a:cs typeface="Times New Roman"/>
                        </a:rPr>
                        <a:t>Ταχεία δίοδος κοπράνων εμποδίζουσα την οξείδωση χολοχρωστικών</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Ερυθρό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τεύτλα, λήψη φαρμάκων ή δεικτών</a:t>
                      </a:r>
                    </a:p>
                  </a:txBody>
                  <a:tcPr marL="68044" marR="68044" marT="0" marB="0"/>
                </a:tc>
                <a:tc>
                  <a:txBody>
                    <a:bodyPr/>
                    <a:lstStyle/>
                    <a:p>
                      <a:pPr algn="l">
                        <a:lnSpc>
                          <a:spcPct val="115000"/>
                        </a:lnSpc>
                        <a:spcAft>
                          <a:spcPts val="0"/>
                        </a:spcAft>
                      </a:pPr>
                      <a:r>
                        <a:rPr lang="el-GR" sz="1700" dirty="0">
                          <a:latin typeface="+mn-lt"/>
                          <a:ea typeface="Calibri"/>
                          <a:cs typeface="Times New Roman"/>
                        </a:rPr>
                        <a:t>Αιμορραγία του κατώτερου γαστρεντερικού</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Γκρίζο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Λήψη σοκολάτας ή κακάο</a:t>
                      </a:r>
                    </a:p>
                  </a:txBody>
                  <a:tcPr marL="68044" marR="68044" marT="0" marB="0"/>
                </a:tc>
                <a:tc>
                  <a:txBody>
                    <a:bodyPr/>
                    <a:lstStyle/>
                    <a:p>
                      <a:pPr algn="l">
                        <a:lnSpc>
                          <a:spcPct val="115000"/>
                        </a:lnSpc>
                        <a:spcAft>
                          <a:spcPts val="0"/>
                        </a:spcAft>
                      </a:pPr>
                      <a:r>
                        <a:rPr lang="el-GR" sz="1700" dirty="0">
                          <a:latin typeface="+mn-lt"/>
                          <a:ea typeface="Calibri"/>
                          <a:cs typeface="Times New Roman"/>
                        </a:rPr>
                        <a:t>Στεατόρροια</a:t>
                      </a:r>
                    </a:p>
                  </a:txBody>
                  <a:tcPr marL="68044" marR="68044" marT="0" marB="0"/>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39384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Όψη </a:t>
            </a:r>
            <a:r>
              <a:rPr lang="el-GR" dirty="0" smtClean="0"/>
              <a:t>κοπράνων</a:t>
            </a:r>
            <a:endParaRPr lang="el-GR" dirty="0"/>
          </a:p>
        </p:txBody>
      </p:sp>
      <p:sp>
        <p:nvSpPr>
          <p:cNvPr id="3" name="Θέση περιεχομένου 2"/>
          <p:cNvSpPr>
            <a:spLocks noGrp="1"/>
          </p:cNvSpPr>
          <p:nvPr>
            <p:ph idx="1"/>
          </p:nvPr>
        </p:nvSpPr>
        <p:spPr/>
        <p:txBody>
          <a:bodyPr>
            <a:normAutofit/>
          </a:bodyPr>
          <a:lstStyle/>
          <a:p>
            <a:pPr>
              <a:spcBef>
                <a:spcPts val="4200"/>
              </a:spcBef>
            </a:pPr>
            <a:r>
              <a:rPr lang="el-GR" sz="2800" dirty="0"/>
              <a:t>Διάρροιες - </a:t>
            </a:r>
            <a:r>
              <a:rPr lang="el-GR" sz="2800" b="1" dirty="0">
                <a:solidFill>
                  <a:srgbClr val="004B82"/>
                </a:solidFill>
              </a:rPr>
              <a:t>υδαρή, ασχημάτιστα </a:t>
            </a:r>
            <a:r>
              <a:rPr lang="el-GR" sz="2800" dirty="0" smtClean="0"/>
              <a:t>κόπρανα</a:t>
            </a:r>
            <a:endParaRPr lang="el-GR" sz="2800" dirty="0"/>
          </a:p>
          <a:p>
            <a:pPr>
              <a:spcBef>
                <a:spcPts val="4200"/>
              </a:spcBef>
            </a:pPr>
            <a:r>
              <a:rPr lang="el-GR" sz="2800" dirty="0"/>
              <a:t>Στεατόρροια – </a:t>
            </a:r>
            <a:r>
              <a:rPr lang="el-GR" sz="2800" b="1" dirty="0">
                <a:solidFill>
                  <a:srgbClr val="004B82"/>
                </a:solidFill>
              </a:rPr>
              <a:t>κάκοσμα λευκωπά και </a:t>
            </a:r>
            <a:r>
              <a:rPr lang="el-GR" sz="2800" b="1" dirty="0" smtClean="0">
                <a:solidFill>
                  <a:srgbClr val="004B82"/>
                </a:solidFill>
              </a:rPr>
              <a:t>επιπλέοντα</a:t>
            </a:r>
            <a:endParaRPr lang="el-GR" sz="2800" b="1" dirty="0">
              <a:solidFill>
                <a:srgbClr val="004B82"/>
              </a:solidFill>
            </a:endParaRPr>
          </a:p>
          <a:p>
            <a:pPr>
              <a:spcBef>
                <a:spcPts val="4200"/>
              </a:spcBef>
            </a:pPr>
            <a:r>
              <a:rPr lang="el-GR" sz="2800" dirty="0"/>
              <a:t>Στένωση ορθού – </a:t>
            </a:r>
            <a:r>
              <a:rPr lang="el-GR" sz="2800" b="1" dirty="0">
                <a:solidFill>
                  <a:srgbClr val="004B82"/>
                </a:solidFill>
              </a:rPr>
              <a:t>λεπτά και ταινιοειδή</a:t>
            </a:r>
          </a:p>
          <a:p>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22996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Οσμή </a:t>
            </a:r>
            <a:r>
              <a:rPr lang="el-GR" dirty="0" smtClean="0"/>
              <a:t>κοπράνων</a:t>
            </a:r>
            <a:endParaRPr lang="el-GR" dirty="0"/>
          </a:p>
        </p:txBody>
      </p:sp>
      <p:sp>
        <p:nvSpPr>
          <p:cNvPr id="3" name="Θέση περιεχομένου 2"/>
          <p:cNvSpPr>
            <a:spLocks noGrp="1"/>
          </p:cNvSpPr>
          <p:nvPr>
            <p:ph idx="1"/>
          </p:nvPr>
        </p:nvSpPr>
        <p:spPr/>
        <p:txBody>
          <a:bodyPr>
            <a:normAutofit/>
          </a:bodyPr>
          <a:lstStyle/>
          <a:p>
            <a:pPr>
              <a:spcBef>
                <a:spcPts val="3600"/>
              </a:spcBef>
            </a:pPr>
            <a:r>
              <a:rPr lang="el-GR" sz="2400" dirty="0"/>
              <a:t>Η φυσιολογική δυσάρεστη οσμή οφείλεται στη πέψη των τροφών από την εντερική χλωρίδα</a:t>
            </a:r>
            <a:r>
              <a:rPr lang="el-GR" sz="2400" dirty="0" smtClean="0"/>
              <a:t>.</a:t>
            </a:r>
            <a:endParaRPr lang="el-GR" sz="2400" dirty="0"/>
          </a:p>
          <a:p>
            <a:pPr>
              <a:spcBef>
                <a:spcPts val="3600"/>
              </a:spcBef>
            </a:pPr>
            <a:r>
              <a:rPr lang="el-GR" sz="2400" dirty="0"/>
              <a:t>Πολύ δυσάρεστη οσμή στη στεατόροια όπου η εντερική χλωρίδα δεν μπορεί να πέμψει το λίπος των τροφών.</a:t>
            </a:r>
          </a:p>
          <a:p>
            <a:pPr>
              <a:spcBef>
                <a:spcPts val="36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056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Αντίδραση (</a:t>
            </a:r>
            <a:r>
              <a:rPr lang="en-US" dirty="0"/>
              <a:t>pH) </a:t>
            </a:r>
            <a:r>
              <a:rPr lang="el-GR" dirty="0"/>
              <a:t>κοπράνων</a:t>
            </a:r>
          </a:p>
        </p:txBody>
      </p:sp>
      <p:sp>
        <p:nvSpPr>
          <p:cNvPr id="3" name="Θέση περιεχομένου 2"/>
          <p:cNvSpPr>
            <a:spLocks noGrp="1"/>
          </p:cNvSpPr>
          <p:nvPr>
            <p:ph idx="1"/>
          </p:nvPr>
        </p:nvSpPr>
        <p:spPr>
          <a:xfrm>
            <a:off x="971600" y="2060848"/>
            <a:ext cx="7931224" cy="2376264"/>
          </a:xfrm>
        </p:spPr>
        <p:txBody>
          <a:bodyPr>
            <a:normAutofit lnSpcReduction="10000"/>
          </a:bodyPr>
          <a:lstStyle/>
          <a:p>
            <a:pPr marL="0" indent="0">
              <a:spcBef>
                <a:spcPts val="6600"/>
              </a:spcBef>
              <a:buNone/>
            </a:pPr>
            <a:r>
              <a:rPr lang="el-GR" sz="2400" dirty="0"/>
              <a:t>Φυσιολογικά είναι αλκαλική (pH = 6,9 – 7,2)</a:t>
            </a:r>
          </a:p>
          <a:p>
            <a:pPr marL="0" indent="0">
              <a:lnSpc>
                <a:spcPct val="150000"/>
              </a:lnSpc>
              <a:spcBef>
                <a:spcPts val="6600"/>
              </a:spcBef>
              <a:buNone/>
            </a:pPr>
            <a:r>
              <a:rPr lang="el-GR" sz="2400" dirty="0"/>
              <a:t>Όξινη: σε παθολογικές καταστάσεις όπως στη δυσανεξία στη λακτόζη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57209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Σύσταση κοπράνων</a:t>
            </a:r>
            <a:br>
              <a:rPr lang="el-GR" sz="4400" dirty="0"/>
            </a:br>
            <a:r>
              <a:rPr lang="el-GR" b="0" dirty="0"/>
              <a:t>(μακροσκοπική παρατήρηση</a:t>
            </a:r>
            <a:r>
              <a:rPr lang="el-GR" b="0" dirty="0" smtClean="0"/>
              <a:t>)</a:t>
            </a:r>
            <a:endParaRPr lang="el-GR" b="0" dirty="0"/>
          </a:p>
        </p:txBody>
      </p:sp>
      <p:sp>
        <p:nvSpPr>
          <p:cNvPr id="3" name="Θέση περιεχομένου 2"/>
          <p:cNvSpPr>
            <a:spLocks noGrp="1"/>
          </p:cNvSpPr>
          <p:nvPr>
            <p:ph idx="1"/>
          </p:nvPr>
        </p:nvSpPr>
        <p:spPr>
          <a:xfrm>
            <a:off x="467544" y="1340768"/>
            <a:ext cx="8229600" cy="5040560"/>
          </a:xfrm>
        </p:spPr>
        <p:txBody>
          <a:bodyPr>
            <a:normAutofit/>
          </a:bodyPr>
          <a:lstStyle/>
          <a:p>
            <a:pPr marL="0" indent="0">
              <a:spcBef>
                <a:spcPts val="2400"/>
              </a:spcBef>
              <a:buNone/>
            </a:pPr>
            <a:r>
              <a:rPr lang="el-GR" sz="2400" b="1" dirty="0">
                <a:solidFill>
                  <a:srgbClr val="004B82"/>
                </a:solidFill>
              </a:rPr>
              <a:t>Άπεπτα υπολείμματα τροφών </a:t>
            </a:r>
            <a:r>
              <a:rPr lang="el-GR" sz="2400" dirty="0"/>
              <a:t>τόσο φυσιολογικά (π.χ. κουκούτσια φρούτων, καλαμπόκι) αλλά και σε παθολογικά (υπολείμματα κρέατος, αμύλου πατάτας, λίπους) λόγω διαταραχών της πέψης. </a:t>
            </a:r>
          </a:p>
          <a:p>
            <a:pPr marL="0" indent="0">
              <a:spcBef>
                <a:spcPts val="2400"/>
              </a:spcBef>
              <a:buNone/>
            </a:pPr>
            <a:r>
              <a:rPr lang="el-GR" sz="2400" b="1" dirty="0">
                <a:solidFill>
                  <a:srgbClr val="004B82"/>
                </a:solidFill>
              </a:rPr>
              <a:t>Βλέννα</a:t>
            </a:r>
            <a:r>
              <a:rPr lang="el-GR" sz="2400" b="1" dirty="0">
                <a:solidFill>
                  <a:srgbClr val="9B0000"/>
                </a:solidFill>
              </a:rPr>
              <a:t>.</a:t>
            </a:r>
            <a:r>
              <a:rPr lang="el-GR" sz="2400" dirty="0"/>
              <a:t> Ύπαρξη βλέννας εμφανίζεται σε καλοήθεις και κακοήθεις καταστάσεις όπως η βλεννώδης κολίτιδα, η ελκωτική εκκολπωματίτιδα, η βακτηριακή δυσεντερία ή ο καρκίνος του ορθού. </a:t>
            </a:r>
          </a:p>
          <a:p>
            <a:pPr marL="0" indent="0">
              <a:spcBef>
                <a:spcPts val="2400"/>
              </a:spcBef>
              <a:buNone/>
            </a:pPr>
            <a:r>
              <a:rPr lang="el-GR" sz="2400" b="1" dirty="0">
                <a:solidFill>
                  <a:srgbClr val="004B82"/>
                </a:solidFill>
              </a:rPr>
              <a:t>Πύον </a:t>
            </a:r>
            <a:r>
              <a:rPr lang="el-GR" sz="2400" dirty="0"/>
              <a:t>ανιχνεύεται στα κόπρανα σε περιπτώσεις χρόνιας ελκώδους κολίτιδας, εντερίτιδας και δυσεντερίας.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4801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5576" y="2348880"/>
            <a:ext cx="7772400" cy="1470025"/>
          </a:xfrm>
        </p:spPr>
        <p:txBody>
          <a:bodyPr>
            <a:noAutofit/>
          </a:bodyPr>
          <a:lstStyle/>
          <a:p>
            <a:r>
              <a:rPr lang="el-GR" sz="4800" dirty="0" smtClean="0"/>
              <a:t>Μικροσκόπηση </a:t>
            </a:r>
            <a:br>
              <a:rPr lang="el-GR" sz="4800" dirty="0" smtClean="0"/>
            </a:br>
            <a:r>
              <a:rPr lang="el-GR" sz="4800" dirty="0" smtClean="0"/>
              <a:t>κοπράνων</a:t>
            </a:r>
            <a:endParaRPr lang="el-GR" sz="4800"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aafa1498b4d74f34756d09691193eeacf177"/>
  <p:tag name="ISPRING_RESOURCE_PATHS_HASH_PRESENTER" val="f20717d9222b1d3a663798e73eb48a94cee646"/>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TotalTime>
  <Words>1583</Words>
  <Application>Microsoft Office PowerPoint</Application>
  <PresentationFormat>Προβολή στην οθόνη (4:3)</PresentationFormat>
  <Paragraphs>209</Paragraphs>
  <Slides>32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Ανάλυση Βιολογικών Υγρών &amp; Εκκριμάτων (Ε)</vt:lpstr>
      <vt:lpstr>Φυσικοί χαρακτήρες  κοπράνων</vt:lpstr>
      <vt:lpstr>Χροιά κοπράνων</vt:lpstr>
      <vt:lpstr>Παραλλαγές χρωμάτων στα κόπρανα</vt:lpstr>
      <vt:lpstr>Όψη κοπράνων</vt:lpstr>
      <vt:lpstr>Οσμή κοπράνων</vt:lpstr>
      <vt:lpstr>Αντίδραση (pH) κοπράνων</vt:lpstr>
      <vt:lpstr>Σύσταση κοπράνων (μακροσκοπική παρατήρηση)</vt:lpstr>
      <vt:lpstr>Μικροσκόπηση  κοπράνων</vt:lpstr>
      <vt:lpstr>Στα κόπρανα αναζητούνται μικροσκοπικά:</vt:lpstr>
      <vt:lpstr>Φυσιολογική χλωρίδα εντέρου</vt:lpstr>
      <vt:lpstr>Προετοιμασία πριν την λήψη των κοπράνων</vt:lpstr>
      <vt:lpstr>Παρασκευάσματα για τη μικροσκόπηση των κοπράνων</vt:lpstr>
      <vt:lpstr>Διάφορα κύτταρα και μικροσκοπικά συστατικά των κοπράνων</vt:lpstr>
      <vt:lpstr>Υπολείμματα μυϊκών ινών στα κόπρανα</vt:lpstr>
      <vt:lpstr>Υπολείμματα τροφών στα κόπρανα</vt:lpstr>
      <vt:lpstr>Cryptosporidium parvum</vt:lpstr>
      <vt:lpstr>Guardia lamblia</vt:lpstr>
      <vt:lpstr>Entamoeba hystolitica</vt:lpstr>
      <vt:lpstr>Enterobius  vermicularis</vt:lpstr>
      <vt:lpstr>Προσδιορισμός λίπους και αιμοσφαιρίνης σε κόπρανα</vt:lpstr>
      <vt:lpstr>Προσδιορισμός λίπους</vt:lpstr>
      <vt:lpstr>Προσδιορισμός στεατοκρίτη</vt:lpstr>
      <vt:lpstr>Προσδιορισμός κατακράτησης λίπους</vt:lpstr>
      <vt:lpstr>Προσδιορισμός αιμοσφαιρίνης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72</cp:revision>
  <dcterms:created xsi:type="dcterms:W3CDTF">2013-03-04T13:35:19Z</dcterms:created>
  <dcterms:modified xsi:type="dcterms:W3CDTF">2015-03-26T10:04:40Z</dcterms:modified>
</cp:coreProperties>
</file>