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5" r:id="rId35"/>
    <p:sldId id="296" r:id="rId36"/>
    <p:sldId id="292" r:id="rId37"/>
    <p:sldId id="294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76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03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38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Λέξεις</a:t>
            </a:r>
            <a:r>
              <a:rPr lang="el-GR" baseline="0" dirty="0" smtClean="0"/>
              <a:t> κλειδιά ώστε να βρεθεί το σχήμα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359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Δεν</a:t>
                </a:r>
                <a:r>
                  <a:rPr lang="el-GR" baseline="0" dirty="0" smtClean="0"/>
                  <a:t> βρέθηκε αντίστοιχη εικόνα με άδεια</a:t>
                </a:r>
                <a:r>
                  <a:rPr lang="el-GR" i="0" baseline="0" smtClean="0">
                    <a:latin typeface="Cambria Math"/>
                  </a:rPr>
                  <a:t>"Type equation here."</a:t>
                </a: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466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780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44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10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88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74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96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80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27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28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3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microsoft.com/office/2007/relationships/hdphoto" Target="../media/hdphoto9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59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microsoft.com/office/2007/relationships/hdphoto" Target="../media/hdphoto1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commons.wikimedia.org/wiki/File:OblateSpheroid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am_Derbyshire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id_und_Erdkoordinaten.pn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thematicu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commons.wikimedia.org/wiki/File:Geoid_und_Erdkoordinaten.pn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thematic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74440" y="2852936"/>
            <a:ext cx="7595120" cy="2376263"/>
          </a:xfrm>
        </p:spPr>
        <p:txBody>
          <a:bodyPr>
            <a:normAutofit fontScale="62500" lnSpcReduction="20000"/>
          </a:bodyPr>
          <a:lstStyle/>
          <a:p>
            <a:r>
              <a:rPr lang="el-GR" sz="3700" b="1" dirty="0"/>
              <a:t>Ενότητα</a:t>
            </a:r>
            <a:r>
              <a:rPr lang="en-US" sz="3700" b="1" dirty="0"/>
              <a:t> 4</a:t>
            </a:r>
            <a:r>
              <a:rPr lang="el-GR" sz="3700" dirty="0"/>
              <a:t>:</a:t>
            </a:r>
            <a:r>
              <a:rPr lang="en-US" sz="3700" dirty="0"/>
              <a:t> </a:t>
            </a:r>
            <a:r>
              <a:rPr lang="el-GR" sz="3700" dirty="0"/>
              <a:t>Γεωμετρία του ελλειψοειδούς</a:t>
            </a:r>
          </a:p>
          <a:p>
            <a:endParaRPr lang="en-US" sz="2800" dirty="0"/>
          </a:p>
          <a:p>
            <a:r>
              <a:rPr lang="el-GR" sz="3100" dirty="0"/>
              <a:t>Βασίλης Δ. </a:t>
            </a:r>
            <a:r>
              <a:rPr lang="el-GR" sz="3100" dirty="0" err="1"/>
              <a:t>Ανδριτσάνος</a:t>
            </a:r>
            <a:endParaRPr lang="el-GR" sz="3100" dirty="0"/>
          </a:p>
          <a:p>
            <a:r>
              <a:rPr lang="el-GR" sz="3100" dirty="0"/>
              <a:t>Δρ. Αγρονόμος - Τοπογράφος Μηχανικός ΑΠΘ</a:t>
            </a:r>
          </a:p>
          <a:p>
            <a:r>
              <a:rPr lang="el-GR" sz="3100" dirty="0"/>
              <a:t>Επίκουρος Καθηγητής ΤΕΙ </a:t>
            </a:r>
            <a:r>
              <a:rPr lang="el-GR" sz="3100" dirty="0" smtClean="0"/>
              <a:t>Αθήνας</a:t>
            </a:r>
            <a:endParaRPr lang="en-US" sz="3100" dirty="0" smtClean="0"/>
          </a:p>
          <a:p>
            <a:r>
              <a:rPr lang="el-GR" sz="3100" dirty="0"/>
              <a:t>Τμήμα Πολιτικών Μηχανικών ΤΕ </a:t>
            </a:r>
            <a:endParaRPr lang="en-US" sz="3100" dirty="0"/>
          </a:p>
          <a:p>
            <a:r>
              <a:rPr lang="el-GR" sz="3100" dirty="0"/>
              <a:t>Κατεύθυνση Μηχανικών Τοπογραφίας &amp; </a:t>
            </a:r>
            <a:r>
              <a:rPr lang="el-GR" sz="3100" dirty="0" err="1"/>
              <a:t>Γεωπληροφορικής</a:t>
            </a:r>
            <a:r>
              <a:rPr lang="el-GR" sz="3100" dirty="0"/>
              <a:t> ΤΕ</a:t>
            </a:r>
          </a:p>
          <a:p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1296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 smtClean="0"/>
              <a:t>Ακτίνες καμπυλότητας του Ελλειψοειδούς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l-GR" sz="2800" b="0" dirty="0" smtClean="0"/>
              <a:t>(1 από 6)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Κάθετο επίπεδο: </a:t>
            </a:r>
            <a:r>
              <a:rPr lang="el-GR" sz="2400" dirty="0" smtClean="0"/>
              <a:t>Κάθε </a:t>
            </a:r>
            <a:r>
              <a:rPr lang="el-GR" sz="2400" dirty="0"/>
              <a:t>επίπεδο που περιέχει μία κάθετη στο ελλειψοειδές (μεσημβρινό </a:t>
            </a:r>
            <a:r>
              <a:rPr lang="el-GR" sz="2400" dirty="0" err="1"/>
              <a:t>επιπέδο</a:t>
            </a:r>
            <a:r>
              <a:rPr lang="el-GR" sz="2400" dirty="0"/>
              <a:t>, ισημερινό επίπεδο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Κάθετη </a:t>
            </a:r>
            <a:r>
              <a:rPr lang="el-GR" sz="2400" b="1" dirty="0"/>
              <a:t>τομή: </a:t>
            </a:r>
            <a:r>
              <a:rPr lang="el-GR" sz="2400" dirty="0" smtClean="0"/>
              <a:t>Η </a:t>
            </a:r>
            <a:r>
              <a:rPr lang="el-GR" sz="2400" dirty="0"/>
              <a:t>τομή του καθέτου επιπέδου με το </a:t>
            </a:r>
            <a:r>
              <a:rPr lang="el-GR" sz="2400" dirty="0" smtClean="0"/>
              <a:t>ελλειψοειδές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Όλοι οι μεσημβρινοί αποτελούν κάθετες </a:t>
            </a:r>
            <a:r>
              <a:rPr lang="el-GR" sz="2400" dirty="0" smtClean="0"/>
              <a:t>τομές</a:t>
            </a:r>
            <a:r>
              <a:rPr lang="en-US" sz="2400" dirty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Μόνο ο ισημερινός από τους παράλληλους κύκλους είναι κάθετη </a:t>
            </a:r>
            <a:r>
              <a:rPr lang="el-GR" sz="2400" dirty="0" smtClean="0"/>
              <a:t>τομή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6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>
                <a:solidFill>
                  <a:prstClr val="black"/>
                </a:solidFill>
              </a:rPr>
              <a:t>Ακτίνες καμπυλότητας του Ελλειψοειδούς </a:t>
            </a:r>
            <a:r>
              <a:rPr lang="en-US" sz="3800" dirty="0" smtClean="0">
                <a:solidFill>
                  <a:prstClr val="black"/>
                </a:solidFill>
              </a:rPr>
              <a:t/>
            </a:r>
            <a:br>
              <a:rPr lang="en-US" sz="3800" dirty="0" smtClean="0">
                <a:solidFill>
                  <a:prstClr val="black"/>
                </a:solidFill>
              </a:rPr>
            </a:br>
            <a:r>
              <a:rPr lang="el-GR" sz="2800" b="0" dirty="0" smtClean="0">
                <a:solidFill>
                  <a:prstClr val="black"/>
                </a:solidFill>
              </a:rPr>
              <a:t>(2 </a:t>
            </a:r>
            <a:r>
              <a:rPr lang="el-GR" sz="2800" b="0" dirty="0">
                <a:solidFill>
                  <a:prstClr val="black"/>
                </a:solidFill>
              </a:rPr>
              <a:t>από 6)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12" y="1196752"/>
            <a:ext cx="34244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29309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>
                <a:latin typeface="+mn-lt"/>
              </a:rPr>
              <a:t>Μεσημβρινή τομή: </a:t>
            </a:r>
            <a:r>
              <a:rPr lang="el-GR" sz="2400" dirty="0" smtClean="0">
                <a:latin typeface="+mn-lt"/>
              </a:rPr>
              <a:t>Είναι </a:t>
            </a:r>
            <a:r>
              <a:rPr lang="el-GR" sz="2400" dirty="0">
                <a:latin typeface="+mn-lt"/>
              </a:rPr>
              <a:t>η τομή του μεσημβρινού επιπέδου με το ελλειψοειδές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latin typeface="+mn-lt"/>
              </a:rPr>
              <a:t>Πρώτη κάθετη τομή: </a:t>
            </a: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κάθετη τομή στη μεσημβρινή τομή ενός σημείου Τ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latin typeface="+mn-lt"/>
              </a:rPr>
              <a:t>Κύριες κάθετες τομές: </a:t>
            </a: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μεσημβρινή και η πρώτη κάθετη τομή.</a:t>
            </a:r>
          </a:p>
        </p:txBody>
      </p:sp>
    </p:spTree>
    <p:extLst>
      <p:ext uri="{BB962C8B-B14F-4D97-AF65-F5344CB8AC3E}">
        <p14:creationId xmlns:p14="http://schemas.microsoft.com/office/powerpoint/2010/main" val="11385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Ακτίνες καμπυλότητας του Ελλειψοειδούς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l-GR" sz="2800" b="0" dirty="0" smtClean="0"/>
              <a:t>(3 </a:t>
            </a:r>
            <a:r>
              <a:rPr lang="el-GR" sz="2800" b="0" dirty="0"/>
              <a:t>από 6)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899592" y="515719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Οι μεσημβρινοί και οι παράλληλοι αποτελούν τις  </a:t>
            </a:r>
            <a:r>
              <a:rPr lang="el-GR" sz="2400" b="1" dirty="0">
                <a:latin typeface="+mn-lt"/>
              </a:rPr>
              <a:t>γραμμές καμπυλότητας </a:t>
            </a:r>
            <a:r>
              <a:rPr lang="el-GR" sz="2400" dirty="0">
                <a:latin typeface="+mn-lt"/>
              </a:rPr>
              <a:t>του ελλειψοειδούς εκ περιστροφής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12" y="1196752"/>
            <a:ext cx="34244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Ακτίνες καμπυλότητας του Ελλειψοειδούς</a:t>
            </a:r>
            <a:r>
              <a:rPr lang="el-GR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2800" b="0" dirty="0" smtClean="0"/>
              <a:t>(4 </a:t>
            </a:r>
            <a:r>
              <a:rPr lang="el-GR" sz="2800" b="0" dirty="0"/>
              <a:t>από 6)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797968" cy="29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4339460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Η απόσταση από το σημείο Τ μέχρι την τομή της καθέτου του Τ με το μικρό </a:t>
            </a:r>
            <a:r>
              <a:rPr lang="el-GR" sz="2400" dirty="0" err="1">
                <a:latin typeface="+mn-lt"/>
              </a:rPr>
              <a:t>ημιάξονα</a:t>
            </a:r>
            <a:r>
              <a:rPr lang="el-GR" sz="2400" dirty="0">
                <a:latin typeface="+mn-lt"/>
              </a:rPr>
              <a:t> ονομάζεται </a:t>
            </a:r>
            <a:r>
              <a:rPr lang="el-GR" sz="2400" b="1" dirty="0">
                <a:latin typeface="+mn-lt"/>
              </a:rPr>
              <a:t>ακτίνα καμπυλότητας Ν της πρώτης κάθετης </a:t>
            </a:r>
            <a:r>
              <a:rPr lang="el-GR" sz="2400" b="1" dirty="0" smtClean="0">
                <a:latin typeface="+mn-lt"/>
              </a:rPr>
              <a:t>τομής</a:t>
            </a:r>
            <a:r>
              <a:rPr lang="en-US" sz="2400" b="1" dirty="0" smtClean="0">
                <a:latin typeface="+mn-lt"/>
              </a:rPr>
              <a:t>.</a:t>
            </a:r>
            <a:endParaRPr lang="el-GR" sz="2400" b="1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Η ακτίνα καμπυλότητας Μ (=ΤΒ) ονομάζεται </a:t>
            </a:r>
            <a:r>
              <a:rPr lang="el-GR" sz="2400" b="1" dirty="0">
                <a:latin typeface="+mn-lt"/>
              </a:rPr>
              <a:t>ακτίνα καμπυλότητας της μεσημβρινής </a:t>
            </a:r>
            <a:r>
              <a:rPr lang="el-GR" sz="2400" b="1" dirty="0" smtClean="0">
                <a:latin typeface="+mn-lt"/>
              </a:rPr>
              <a:t>τομής</a:t>
            </a:r>
            <a:r>
              <a:rPr lang="en-US" sz="2400" b="1" dirty="0" smtClean="0">
                <a:latin typeface="+mn-lt"/>
              </a:rPr>
              <a:t>.</a:t>
            </a:r>
            <a:endParaRPr lang="el-GR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Ακτίνες καμπυλότητας του Ελλειψοειδούς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(5 </a:t>
            </a:r>
            <a:r>
              <a:rPr lang="el-GR" sz="2800" b="0" dirty="0"/>
              <a:t>από 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1176" y="1556792"/>
                <a:ext cx="4546848" cy="1152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( 1−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(1 −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  <m:r>
                                <a:rPr lang="en-US" sz="2800" i="1" smtClean="0">
                                  <a:latin typeface="Cambria Math"/>
                                  <a:ea typeface="Cambria Math" pitchFamily="18" charset="0"/>
                                </a:rPr>
                                <m:t>²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𝑠𝑖𝑛</m:t>
                              </m:r>
                              <m:r>
                                <a:rPr lang="en-US" sz="2800" i="1" smtClean="0">
                                  <a:latin typeface="Cambria Math"/>
                                  <a:ea typeface="Cambria Math" pitchFamily="18" charset="0"/>
                                </a:rPr>
                                <m:t>²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" y="1556792"/>
                <a:ext cx="4546848" cy="115212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9478" y="1628800"/>
                <a:ext cx="3888432" cy="101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𝑠𝑖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478" y="1628800"/>
                <a:ext cx="3888432" cy="10111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6791" y="299695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Οποιαδήποτε άλλη τομή στο ελλειψοειδές ονομάζεται </a:t>
            </a:r>
            <a:r>
              <a:rPr lang="el-GR" sz="2400" b="1" dirty="0">
                <a:latin typeface="+mn-lt"/>
              </a:rPr>
              <a:t>κάθετη τομή σε τυχαίο αζιμούθιο α (Θεώρημα </a:t>
            </a:r>
            <a:r>
              <a:rPr lang="el-GR" sz="2400" b="1" dirty="0" err="1">
                <a:latin typeface="+mn-lt"/>
              </a:rPr>
              <a:t>Euler</a:t>
            </a:r>
            <a:r>
              <a:rPr lang="el-GR" sz="2400" b="1" dirty="0" smtClean="0">
                <a:latin typeface="+mn-lt"/>
              </a:rPr>
              <a:t>)</a:t>
            </a:r>
            <a:r>
              <a:rPr lang="en-US" sz="2400" b="1" dirty="0" smtClean="0">
                <a:latin typeface="+mn-lt"/>
              </a:rPr>
              <a:t>.</a:t>
            </a:r>
            <a:endParaRPr lang="el-GR" sz="2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9752" y="4005064"/>
                <a:ext cx="4248472" cy="907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𝑀𝑠𝑖𝑛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²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𝑁𝑐𝑜𝑠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²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005064"/>
                <a:ext cx="4248472" cy="90762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9552" y="544522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Ακτίνα καμπυλότητας κάθετης τομής σε τυχαίο αζιμούθιο </a:t>
            </a:r>
            <a:r>
              <a:rPr lang="el-GR" sz="2400" dirty="0" smtClean="0">
                <a:latin typeface="+mn-lt"/>
              </a:rPr>
              <a:t>α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0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Ακτίνες καμπυλότητας του Ελλειψοειδούς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(6 </a:t>
            </a:r>
            <a:r>
              <a:rPr lang="el-GR" sz="28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Η μέση τιμή των απείρων </a:t>
            </a:r>
            <a:r>
              <a:rPr lang="el-GR" sz="2400" dirty="0" err="1"/>
              <a:t>ακτίνων</a:t>
            </a:r>
            <a:r>
              <a:rPr lang="el-GR" sz="2400" dirty="0"/>
              <a:t> καμπυλότητας των κάθετων τομών σε τυχόν σημείο του ελλειψοειδούς αντιστοιχεί στην </a:t>
            </a:r>
            <a:r>
              <a:rPr lang="el-GR" sz="2400" b="1" dirty="0"/>
              <a:t>εγγύτατη σφαίρα, </a:t>
            </a:r>
            <a:r>
              <a:rPr lang="el-GR" sz="2400" dirty="0"/>
              <a:t>η οποία προσεγγίζει το ελλειψοειδές και έχει ακτίνα R </a:t>
            </a:r>
            <a:r>
              <a:rPr lang="el-GR" sz="2400" b="1" dirty="0"/>
              <a:t>(μέση ακτίνα καμπυλότητας ή ακτίνα </a:t>
            </a:r>
            <a:r>
              <a:rPr lang="el-GR" sz="2400" b="1" dirty="0" err="1"/>
              <a:t>Gauss</a:t>
            </a:r>
            <a:r>
              <a:rPr lang="el-GR" sz="2400" b="1" dirty="0" smtClean="0"/>
              <a:t>)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3356992"/>
                <a:ext cx="2448272" cy="57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𝑀𝑁</m:t>
                          </m:r>
                        </m:e>
                      </m:rad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56992"/>
                <a:ext cx="2448272" cy="5711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4293096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2376264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5298896"/>
                <a:ext cx="4176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 (1+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800" b="0" i="1" smtClean="0">
                          <a:latin typeface="Cambria Math"/>
                        </a:rPr>
                        <m:t>𝜑</m:t>
                      </m:r>
                      <m:r>
                        <a:rPr lang="el-GR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98896"/>
                <a:ext cx="4176464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12" y="3243411"/>
            <a:ext cx="4347481" cy="25787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1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Θεώρημα Του </a:t>
            </a:r>
            <a:r>
              <a:rPr lang="en-US" dirty="0" err="1" smtClean="0"/>
              <a:t>Meusnier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1726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Παρέχει τη σχέση σύνδεσης της ακτίνας καμπυλότητας της πρώτης κάθετης τομής συναρτήσει των παραμέτρων ορισμού του ελλειψοειδούς αναφοράς και του γεωδαιτικού </a:t>
            </a:r>
            <a:r>
              <a:rPr lang="el-GR" sz="2400" dirty="0" smtClean="0"/>
              <a:t>πλάτους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982480"/>
                <a:ext cx="2448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82480"/>
                <a:ext cx="2448272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5760" y="4221088"/>
                <a:ext cx="3600400" cy="101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1 −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𝑠𝑖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0" y="4221088"/>
                <a:ext cx="3600400" cy="10111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2828"/>
            <a:ext cx="40728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0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Σφαίρα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179512" y="1332041"/>
            <a:ext cx="8119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l-GR" sz="2400" dirty="0">
                <a:latin typeface="+mn-lt"/>
              </a:rPr>
              <a:t>Είναι η βέλτιστη σφαίρα που αντικαθιστά το ελλειψοειδές βάσει κριτηρίων: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4032448" cy="410445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Έχει </a:t>
            </a:r>
            <a:r>
              <a:rPr lang="el-GR" sz="2400" dirty="0"/>
              <a:t>ακτίνα τη μέση τιμή των </a:t>
            </a:r>
            <a:r>
              <a:rPr lang="el-GR" sz="2400" dirty="0" err="1" smtClean="0"/>
              <a:t>ημιαξόνων</a:t>
            </a:r>
            <a:r>
              <a:rPr lang="en-US" sz="2400" dirty="0" smtClean="0"/>
              <a:t>,</a:t>
            </a:r>
            <a:endParaRPr lang="el-GR" sz="2400" dirty="0"/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Έχει </a:t>
            </a:r>
            <a:r>
              <a:rPr lang="el-GR" sz="2400" dirty="0"/>
              <a:t>ίση επιφάνεια με το </a:t>
            </a:r>
            <a:r>
              <a:rPr lang="el-GR" sz="2400" dirty="0" smtClean="0"/>
              <a:t>ελλειψοειδές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Έχει </a:t>
            </a:r>
            <a:r>
              <a:rPr lang="el-GR" sz="2400" dirty="0"/>
              <a:t>ίσο όγκο με το </a:t>
            </a:r>
            <a:r>
              <a:rPr lang="el-GR" sz="2400" dirty="0" smtClean="0"/>
              <a:t>ελλειψοειδές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0100" y="3068960"/>
                <a:ext cx="2808312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100" y="3068960"/>
                <a:ext cx="2808312" cy="91037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5896" y="4509120"/>
                <a:ext cx="5239032" cy="12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 pitchFamily="18" charset="0"/>
                        </a:rPr>
                        <m:t>𝑎</m:t>
                      </m:r>
                      <m:r>
                        <a:rPr lang="en-US" sz="26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600" b="0" i="1" smtClean="0">
                                  <a:latin typeface="Cambria Math"/>
                                  <a:ea typeface="Cambria Math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4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den>
                              </m:f>
                              <m:r>
                                <a:rPr lang="en-US" sz="2600" b="0" i="1" smtClean="0"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 pitchFamily="18" charset="0"/>
                                </a:rPr>
                                <m:t>𝐼𝑛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1 −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1+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l-GR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509120"/>
                <a:ext cx="5239032" cy="127451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5968748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6371000 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𝑚</m:t>
                      </m:r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968748"/>
                <a:ext cx="3888432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2316" y="5910398"/>
                <a:ext cx="3024336" cy="639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²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16" y="5910398"/>
                <a:ext cx="3024336" cy="63991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8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Γεωμετρική Ερμηνεία </a:t>
            </a:r>
            <a:r>
              <a:rPr lang="el-GR" sz="2800" b="0" dirty="0" smtClean="0"/>
              <a:t>(1 από 4) 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3322712" cy="720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𝜑</m:t>
                      </m:r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 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3322712" cy="720080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91136" y="2090171"/>
            <a:ext cx="8852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Ο λόγος της στοιχειώδους μεταβολής του μήκους </a:t>
            </a:r>
            <a:r>
              <a:rPr lang="el-GR" sz="2400" dirty="0" err="1">
                <a:latin typeface="+mn-lt"/>
              </a:rPr>
              <a:t>Sφ</a:t>
            </a:r>
            <a:r>
              <a:rPr lang="el-GR" sz="2400" dirty="0">
                <a:latin typeface="+mn-lt"/>
              </a:rPr>
              <a:t> προς την αντίστοιχη στοιχειώδη μεταβολή του φ είναι η </a:t>
            </a:r>
            <a:r>
              <a:rPr lang="el-GR" sz="2400" b="1" dirty="0">
                <a:latin typeface="+mn-lt"/>
              </a:rPr>
              <a:t>ακτίνα καμπυλότητας του μεσημβρινού </a:t>
            </a:r>
            <a:r>
              <a:rPr lang="el-GR" sz="2400" dirty="0">
                <a:latin typeface="+mn-lt"/>
              </a:rPr>
              <a:t>σε σημείο πλάτους </a:t>
            </a:r>
            <a:r>
              <a:rPr lang="el-GR" sz="2400" dirty="0" smtClean="0">
                <a:latin typeface="+mn-lt"/>
              </a:rPr>
              <a:t>φ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0361" y="4231357"/>
                <a:ext cx="1944216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𝑑𝑆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1" y="4231357"/>
                <a:ext cx="1944216" cy="9994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0500"/>
            <a:ext cx="3225552" cy="288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5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Γεωμετρική Ερμηνεία </a:t>
            </a:r>
            <a:r>
              <a:rPr lang="el-GR" sz="2800" b="0" dirty="0"/>
              <a:t>(</a:t>
            </a:r>
            <a:r>
              <a:rPr lang="el-GR" sz="2800" b="0" dirty="0" smtClean="0"/>
              <a:t>2 από 4) 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3826768" cy="64807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l-GR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itchFamily="18" charset="0"/>
                        </a:rPr>
                        <m:t>𝜆</m:t>
                      </m:r>
                      <m:r>
                        <a:rPr lang="el-GR" sz="2800" i="1">
                          <a:solidFill>
                            <a:prstClr val="black"/>
                          </a:solidFill>
                          <a:latin typeface="Cambria Math"/>
                          <a:ea typeface="Cambria Math" pitchFamily="18" charset="0"/>
                        </a:rPr>
                        <m:t>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l-GR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l-GR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l-G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3826768" cy="648072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3528" y="1988840"/>
            <a:ext cx="8496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Ο λόγος της στοιχειώδους μεταβολής του μήκους τόξου </a:t>
            </a:r>
            <a:r>
              <a:rPr lang="el-GR" sz="2400" dirty="0" err="1">
                <a:latin typeface="+mn-lt"/>
              </a:rPr>
              <a:t>Sλ</a:t>
            </a:r>
            <a:r>
              <a:rPr lang="el-GR" sz="2400" dirty="0">
                <a:latin typeface="+mn-lt"/>
              </a:rPr>
              <a:t> προς την αντίστοιχη στοιχειώδη μεταβολή του λ είναι </a:t>
            </a:r>
            <a:r>
              <a:rPr lang="el-GR" sz="2400" b="1" dirty="0">
                <a:latin typeface="+mn-lt"/>
              </a:rPr>
              <a:t>η ακτίνα καμπυλότητας του παράλληλου δηλ.  η ακτίνα του παράλληλου</a:t>
            </a:r>
            <a:r>
              <a:rPr lang="el-GR" sz="2400" dirty="0">
                <a:latin typeface="+mn-lt"/>
              </a:rPr>
              <a:t> σε σημείο πλάτους </a:t>
            </a:r>
            <a:r>
              <a:rPr lang="el-GR" sz="2400" dirty="0" smtClean="0">
                <a:latin typeface="+mn-lt"/>
              </a:rPr>
              <a:t>φ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3645024"/>
                <a:ext cx="2376264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𝑑𝑆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𝜆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5024"/>
                <a:ext cx="2376264" cy="9361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856" y="5013176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56" y="5013176"/>
                <a:ext cx="2304256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5776" y="4265501"/>
                <a:ext cx="2376264" cy="98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 pitchFamily="18" charset="0"/>
                        </a:rPr>
                        <m:t>Ν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𝑑𝑆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𝜆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265501"/>
                <a:ext cx="2376264" cy="98328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3"/>
            <a:ext cx="2951678" cy="264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</a:t>
            </a:r>
            <a:r>
              <a:rPr lang="el-GR" dirty="0"/>
              <a:t>ό</a:t>
            </a:r>
            <a:r>
              <a:rPr lang="el-GR" dirty="0" smtClean="0"/>
              <a:t>μενα </a:t>
            </a:r>
            <a:r>
              <a:rPr lang="el-GR" dirty="0" smtClean="0"/>
              <a:t>του </a:t>
            </a:r>
            <a:r>
              <a:rPr lang="el-GR" dirty="0" smtClean="0"/>
              <a:t>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081232" cy="50405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 </a:t>
            </a:r>
            <a:r>
              <a:rPr lang="el-GR" sz="2400" dirty="0"/>
              <a:t>Ορισμός της Γεωδαισίας </a:t>
            </a:r>
          </a:p>
          <a:p>
            <a:r>
              <a:rPr lang="el-GR" sz="2400" dirty="0" smtClean="0"/>
              <a:t>Συνδέσεις </a:t>
            </a:r>
            <a:r>
              <a:rPr lang="el-GR" sz="2400" dirty="0"/>
              <a:t>των </a:t>
            </a:r>
            <a:r>
              <a:rPr lang="el-GR" sz="2400" dirty="0" err="1" smtClean="0"/>
              <a:t>γεωεπιστημών</a:t>
            </a:r>
            <a:r>
              <a:rPr lang="en-US" sz="2400" dirty="0"/>
              <a:t>,</a:t>
            </a:r>
            <a:endParaRPr lang="el-GR" sz="2400" dirty="0"/>
          </a:p>
          <a:p>
            <a:r>
              <a:rPr lang="el-GR" sz="2400" dirty="0"/>
              <a:t>Γνωριμία με τον </a:t>
            </a:r>
            <a:r>
              <a:rPr lang="el-GR" sz="2400" dirty="0" smtClean="0"/>
              <a:t>πλανήτη</a:t>
            </a:r>
            <a:r>
              <a:rPr lang="en-US" sz="2400" dirty="0" smtClean="0"/>
              <a:t>,</a:t>
            </a:r>
            <a:endParaRPr lang="el-GR" sz="2400" dirty="0"/>
          </a:p>
          <a:p>
            <a:r>
              <a:rPr lang="el-GR" sz="2400" dirty="0" smtClean="0"/>
              <a:t>Ιστορία </a:t>
            </a:r>
            <a:r>
              <a:rPr lang="el-GR" sz="2400" dirty="0"/>
              <a:t>της </a:t>
            </a:r>
            <a:r>
              <a:rPr lang="el-GR" sz="2400" dirty="0" smtClean="0"/>
              <a:t>Γεωδαισίας</a:t>
            </a:r>
            <a:r>
              <a:rPr lang="en-US" sz="2400" dirty="0" smtClean="0"/>
              <a:t>,</a:t>
            </a:r>
            <a:endParaRPr lang="el-GR" sz="2400" dirty="0"/>
          </a:p>
          <a:p>
            <a:r>
              <a:rPr lang="el-GR" sz="2400" dirty="0" smtClean="0"/>
              <a:t> </a:t>
            </a:r>
            <a:r>
              <a:rPr lang="el-GR" sz="2400" dirty="0"/>
              <a:t>Μονάδες </a:t>
            </a:r>
            <a:r>
              <a:rPr lang="el-GR" sz="2400" dirty="0" smtClean="0"/>
              <a:t>μέτρησης</a:t>
            </a:r>
            <a:r>
              <a:rPr lang="en-US" sz="2400" dirty="0" smtClean="0"/>
              <a:t>,</a:t>
            </a:r>
            <a:endParaRPr lang="el-GR" sz="2400" dirty="0"/>
          </a:p>
          <a:p>
            <a:r>
              <a:rPr lang="el-GR" sz="2400" dirty="0" smtClean="0"/>
              <a:t>Διεθνής συνεργασία</a:t>
            </a:r>
            <a:r>
              <a:rPr lang="en-US" sz="2400" dirty="0"/>
              <a:t>.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l-GR" sz="2400" dirty="0" smtClean="0"/>
              <a:t>Μοντέλα </a:t>
            </a:r>
            <a:r>
              <a:rPr lang="el-GR" sz="2400" dirty="0"/>
              <a:t>και επιφάνειες αναφοράς </a:t>
            </a:r>
          </a:p>
          <a:p>
            <a:r>
              <a:rPr lang="el-GR" sz="2400" dirty="0"/>
              <a:t>Συστήματα αναφοράς χώρου και </a:t>
            </a:r>
            <a:r>
              <a:rPr lang="el-GR" sz="2400" dirty="0" smtClean="0"/>
              <a:t>χρόνου</a:t>
            </a:r>
            <a:r>
              <a:rPr lang="en-US" sz="2400" dirty="0"/>
              <a:t>,</a:t>
            </a:r>
            <a:endParaRPr lang="el-GR" sz="2400" dirty="0" smtClean="0"/>
          </a:p>
          <a:p>
            <a:r>
              <a:rPr lang="el-GR" sz="2400" dirty="0" smtClean="0"/>
              <a:t>Συντεταγμένες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427984" y="1269552"/>
            <a:ext cx="46824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sz="2400" dirty="0" smtClean="0">
                <a:latin typeface="+mn-lt"/>
              </a:rPr>
              <a:t>Γεωμετρία </a:t>
            </a:r>
            <a:r>
              <a:rPr lang="el-GR" sz="2400" dirty="0">
                <a:latin typeface="+mn-lt"/>
              </a:rPr>
              <a:t>του </a:t>
            </a:r>
            <a:r>
              <a:rPr lang="el-GR" sz="2400" dirty="0" smtClean="0">
                <a:latin typeface="+mn-lt"/>
              </a:rPr>
              <a:t>ελλειψοειδούς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Θεμελιώδη προβλήματα στην </a:t>
            </a:r>
            <a:r>
              <a:rPr lang="el-GR" sz="2400" dirty="0">
                <a:latin typeface="+mn-lt"/>
              </a:rPr>
              <a:t>επιφάνεια του </a:t>
            </a:r>
            <a:r>
              <a:rPr lang="el-GR" sz="2400" dirty="0" smtClean="0">
                <a:latin typeface="+mn-lt"/>
              </a:rPr>
              <a:t>ελλειψοειδούς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ts val="2400"/>
              </a:spcBef>
              <a:buFont typeface="+mj-lt"/>
              <a:buAutoNum type="arabicPeriod" startAt="4"/>
            </a:pPr>
            <a:r>
              <a:rPr lang="el-GR" sz="2400" dirty="0" smtClean="0">
                <a:latin typeface="+mn-lt"/>
              </a:rPr>
              <a:t>Γεωδαιτικό </a:t>
            </a:r>
            <a:r>
              <a:rPr lang="el-GR" sz="2400" dirty="0">
                <a:latin typeface="+mn-lt"/>
              </a:rPr>
              <a:t>DATUM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ορισμός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dirty="0" smtClean="0">
                <a:latin typeface="+mn-lt"/>
              </a:rPr>
              <a:t>υλοποίηση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Προβολές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αλλαγές προβολικών συστημάτων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αναγωγές </a:t>
            </a:r>
            <a:r>
              <a:rPr lang="el-GR" sz="2400" dirty="0">
                <a:latin typeface="+mn-lt"/>
              </a:rPr>
              <a:t>στο </a:t>
            </a:r>
            <a:r>
              <a:rPr lang="el-GR" sz="2400" dirty="0" smtClean="0">
                <a:latin typeface="+mn-lt"/>
              </a:rPr>
              <a:t>προβολικό επίπεδο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μετασχηματισμοί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83968" y="1269552"/>
            <a:ext cx="0" cy="4823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Γεωμετρική Ερμηνεία </a:t>
            </a:r>
            <a:r>
              <a:rPr lang="el-GR" sz="2800" b="0" dirty="0"/>
              <a:t>(</a:t>
            </a:r>
            <a:r>
              <a:rPr lang="el-GR" sz="2800" b="0" dirty="0" smtClean="0"/>
              <a:t>3 από 4)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Εκφράζουν τις στοιχειώδεις μετατοπίσεις σημείου του ΕΕΠ συναρτήσει των βασικών </a:t>
            </a:r>
            <a:r>
              <a:rPr lang="el-GR" sz="2400" dirty="0" err="1"/>
              <a:t>ακτίνων</a:t>
            </a:r>
            <a:r>
              <a:rPr lang="el-GR" sz="2400" dirty="0"/>
              <a:t> </a:t>
            </a:r>
            <a:r>
              <a:rPr lang="el-GR" sz="2400" dirty="0" smtClean="0"/>
              <a:t>καμπυλότητας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2420888"/>
                <a:ext cx="4680520" cy="964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𝑑𝑆</m:t>
                                    </m:r>
                                  </m:e>
                                  <m:sub>
                                    <m:r>
                                      <a:rPr lang="el-GR" sz="28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𝑑𝑆</m:t>
                                    </m:r>
                                  </m:e>
                                  <m:sub>
                                    <m:r>
                                      <a:rPr lang="el-GR" sz="2800" b="0" i="1" smtClean="0">
                                        <a:latin typeface="Cambria Math"/>
                                      </a:rPr>
                                      <m:t>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sz="28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8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b="0" i="0" smtClean="0">
                                    <a:latin typeface="Cambria Math"/>
                                  </a:rPr>
                                  <m:t>φ</m:t>
                                </m:r>
                              </m:e>
                              <m:e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b="0" i="0" smtClean="0">
                                    <a:latin typeface="Cambria Math"/>
                                  </a:rPr>
                                  <m:t>Μ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0888"/>
                <a:ext cx="4680520" cy="9644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3933056"/>
                <a:ext cx="4608512" cy="184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𝜑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800" b="0" i="0" smtClean="0">
                                        <a:latin typeface="Cambria Math"/>
                                      </a:rPr>
                                      <m:t>φ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l-GR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2800" b="0" i="0" smtClean="0">
                                        <a:latin typeface="Cambria Math"/>
                                      </a:rPr>
                                      <m:t>Μ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𝑑𝑆</m:t>
                                    </m:r>
                                  </m:e>
                                  <m:sub>
                                    <m:r>
                                      <a:rPr lang="el-GR" sz="28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𝑑𝑆</m:t>
                                    </m:r>
                                  </m:e>
                                  <m:sub>
                                    <m:r>
                                      <a:rPr lang="el-GR" sz="2800" b="0" i="1" smtClean="0">
                                        <a:latin typeface="Cambria Math"/>
                                      </a:rPr>
                                      <m:t>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3056"/>
                <a:ext cx="4608512" cy="184326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657416" y="2649568"/>
            <a:ext cx="2872299" cy="2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1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Γεωμετρική Ερμηνεία </a:t>
            </a:r>
            <a:r>
              <a:rPr lang="el-GR" sz="2800" b="0" dirty="0"/>
              <a:t>(</a:t>
            </a:r>
            <a:r>
              <a:rPr lang="el-GR" sz="2800" b="0" dirty="0" smtClean="0"/>
              <a:t>4 από 4) 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3312368" cy="6480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𝑑𝑆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²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𝜆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 pitchFamily="18" charset="0"/>
                        </a:rPr>
                        <m:t>dSφ</m:t>
                      </m:r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²</m:t>
                      </m:r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3312368" cy="648072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988840"/>
                <a:ext cx="324036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𝑑𝑆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𝑑𝑆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88840"/>
                <a:ext cx="3240360" cy="9361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576" y="3157303"/>
                <a:ext cx="324036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𝑑𝑆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𝜆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𝑑𝑆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6" y="3157303"/>
                <a:ext cx="3240360" cy="9361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4186918"/>
                <a:ext cx="4104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𝑑𝑆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𝑡𝑎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l-GR" sz="2800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86918"/>
                <a:ext cx="4104456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1408" y="4732710"/>
                <a:ext cx="4896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𝑑𝑆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Ν</m:t>
                      </m:r>
                      <m:r>
                        <a:rPr lang="el-GR" sz="2800" b="0" i="0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l-GR" sz="28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1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l-GR" sz="28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8" y="4732710"/>
                <a:ext cx="4896544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62255"/>
            <a:ext cx="2927376" cy="261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2664" y="558924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Το στοιχειώδες μήκος τυχούσας κάθετης τομής συναρτήσει των κύριων </a:t>
            </a:r>
            <a:r>
              <a:rPr lang="el-GR" sz="2400" dirty="0" err="1">
                <a:latin typeface="+mn-lt"/>
              </a:rPr>
              <a:t>ακτίνων</a:t>
            </a:r>
            <a:r>
              <a:rPr lang="el-GR" sz="2400" dirty="0">
                <a:latin typeface="+mn-lt"/>
              </a:rPr>
              <a:t> καμπυλότητας του </a:t>
            </a:r>
            <a:r>
              <a:rPr lang="el-GR" sz="2400" dirty="0" smtClean="0">
                <a:latin typeface="+mn-lt"/>
              </a:rPr>
              <a:t>ΕΕΠ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Μήκος Τόξου Μεσημβρινού</a:t>
            </a:r>
            <a:br>
              <a:rPr lang="el-GR" dirty="0" smtClean="0"/>
            </a:br>
            <a:r>
              <a:rPr lang="el-GR" sz="2800" b="0" dirty="0" smtClean="0"/>
              <a:t>(1 από</a:t>
            </a:r>
            <a:r>
              <a:rPr lang="en-US" sz="2800" b="0" dirty="0" smtClean="0"/>
              <a:t> 3)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201" y="1772816"/>
                <a:ext cx="3351560" cy="6480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𝑑𝑆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𝑀𝑑</m:t>
                      </m:r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𝜑</m:t>
                      </m:r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⇒</m:t>
                      </m:r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201" y="1772816"/>
                <a:ext cx="3351560" cy="648072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201" y="2557705"/>
                <a:ext cx="4104456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rad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01" y="2557705"/>
                <a:ext cx="4104456" cy="61414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4725144"/>
                <a:ext cx="7632848" cy="1078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nary>
                        <m:naryPr>
                          <m:ctrlP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𝑀𝑑𝑓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(1 −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25144"/>
                <a:ext cx="7632848" cy="107811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6016"/>
            <a:ext cx="3358259" cy="29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7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Μήκος Τόξου Μεσημβρινού</a:t>
            </a:r>
            <a:br>
              <a:rPr lang="el-GR" dirty="0"/>
            </a:br>
            <a:r>
              <a:rPr lang="el-GR" sz="2800" b="0" dirty="0" smtClean="0"/>
              <a:t>(2 από</a:t>
            </a:r>
            <a:r>
              <a:rPr lang="en-US" sz="2800" b="0" dirty="0" smtClean="0"/>
              <a:t> 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Με αφετηρία τον ισημερινό αναζητείται το μήκος τόξου μεσημβρινού έως του σημείου με πλάτος </a:t>
            </a:r>
            <a:r>
              <a:rPr lang="el-GR" sz="2400" dirty="0" smtClean="0"/>
              <a:t>φ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060848"/>
                <a:ext cx="8280920" cy="5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𝜑</m:t>
                      </m:r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2 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func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4 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</m:e>
                      </m:func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8280920" cy="56156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3789040"/>
                <a:ext cx="6048672" cy="75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  <a:ea typeface="Cambria Math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8</m:t>
                        </m:r>
                      </m:den>
                    </m:f>
                    <m:r>
                      <a:rPr lang="el-GR" sz="2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²+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128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9040"/>
                <a:ext cx="6048672" cy="7527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725144"/>
                <a:ext cx="4104456" cy="75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  <a:ea typeface="Cambria Math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4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256</m:t>
                        </m:r>
                      </m:den>
                    </m:f>
                    <m:r>
                      <a:rPr lang="el-GR" sz="2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25144"/>
                <a:ext cx="4104456" cy="7527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1840" y="5514845"/>
                <a:ext cx="302433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3072</m:t>
                          </m:r>
                        </m:den>
                      </m:f>
                      <m:r>
                        <a:rPr lang="el-GR" sz="28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514845"/>
                <a:ext cx="3024336" cy="91057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86564" y="5928150"/>
            <a:ext cx="264527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400" b="1" dirty="0">
                <a:latin typeface="+mn-lt"/>
              </a:rPr>
              <a:t>ΠΡΟΣΟΧΗ ΣΕ </a:t>
            </a:r>
            <a:r>
              <a:rPr lang="en-US" sz="2400" b="1" dirty="0">
                <a:latin typeface="+mn-lt"/>
              </a:rPr>
              <a:t>RAD!!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780928"/>
            <a:ext cx="46926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Μήκος Τόξου Μεσημβρινού</a:t>
            </a:r>
            <a:br>
              <a:rPr lang="el-GR" dirty="0"/>
            </a:br>
            <a:r>
              <a:rPr lang="el-GR" sz="2800" b="0" dirty="0" smtClean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Γενική μορφή μεταξύ δύο παραλλήλων πλάτους φ1 και </a:t>
            </a:r>
            <a:r>
              <a:rPr lang="el-GR" sz="2400" dirty="0" smtClean="0"/>
              <a:t>φ2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638738"/>
                <a:ext cx="3168352" cy="49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Δφ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8738"/>
                <a:ext cx="3168352" cy="49462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2163473"/>
                <a:ext cx="9036496" cy="44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Δφ</m:t>
                          </m:r>
                        </m:sub>
                      </m:sSub>
                      <m:r>
                        <a:rPr lang="el-GR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/>
                                </a:rPr>
                                <m:t>𝜑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l-GR" sz="2000" b="0" i="1" smtClean="0">
                              <a:latin typeface="Cambria Math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smtClean="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𝜑</m:t>
                                  </m:r>
                                </m:sub>
                              </m:sSub>
                              <m:r>
                                <a:rPr lang="el-GR" sz="20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</m:func>
                          <m:r>
                            <a:rPr lang="el-GR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0" smtClean="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𝜑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l-GR" sz="2000" b="0" i="1" smtClean="0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l-G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0" smtClean="0"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0" smtClean="0">
                                          <a:latin typeface="Cambria Math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/>
                                        </a:rPr>
                                        <m:t>𝜑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000" b="0" i="1" smtClean="0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63473"/>
                <a:ext cx="9036496" cy="44954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282" b="-67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2613020"/>
                <a:ext cx="512316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=1 −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256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13020"/>
                <a:ext cx="5123160" cy="7936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645024"/>
                <a:ext cx="453650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128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5024"/>
                <a:ext cx="4536504" cy="9221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72" y="4725144"/>
                <a:ext cx="3896816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256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2" y="4725144"/>
                <a:ext cx="3896816" cy="92217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5825278"/>
                <a:ext cx="2448272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3072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5278"/>
                <a:ext cx="2448272" cy="79367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2160" y="3645024"/>
                <a:ext cx="2664296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645024"/>
                <a:ext cx="2664296" cy="49455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2160" y="4567200"/>
                <a:ext cx="2736304" cy="72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acc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1+</m:t>
                              </m:r>
                            </m:sub>
                          </m:s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567200"/>
                <a:ext cx="2736304" cy="72276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52120" y="5760452"/>
            <a:ext cx="264527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400" b="1" dirty="0">
                <a:latin typeface="+mn-lt"/>
              </a:rPr>
              <a:t>ΠΡΟΣΟΧΗ ΣΕ </a:t>
            </a:r>
            <a:r>
              <a:rPr lang="en-US" sz="2400" b="1" dirty="0">
                <a:latin typeface="+mn-lt"/>
              </a:rPr>
              <a:t>RAD!!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7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sz="3600" dirty="0" smtClean="0"/>
              <a:t>Υπολογισμός </a:t>
            </a:r>
            <a:r>
              <a:rPr lang="el-GR" sz="3600" dirty="0" smtClean="0"/>
              <a:t>πλάτους </a:t>
            </a:r>
            <a:r>
              <a:rPr lang="el-GR" sz="3600" dirty="0" smtClean="0"/>
              <a:t>Φ </a:t>
            </a:r>
            <a:r>
              <a:rPr lang="el-GR" sz="3600" dirty="0" smtClean="0"/>
              <a:t>από γνωστό μήκος τόξου </a:t>
            </a:r>
            <a:r>
              <a:rPr lang="el-GR" sz="3600" dirty="0" smtClean="0"/>
              <a:t>Μεσημβρινού</a:t>
            </a:r>
            <a:r>
              <a:rPr lang="el-GR" dirty="0" smtClean="0"/>
              <a:t> </a:t>
            </a:r>
            <a:r>
              <a:rPr lang="el-GR" sz="2800" b="0" dirty="0" smtClean="0"/>
              <a:t>(1 από</a:t>
            </a:r>
            <a:r>
              <a:rPr lang="en-US" sz="2800" b="0" dirty="0" smtClean="0"/>
              <a:t> 2)</a:t>
            </a:r>
            <a:r>
              <a:rPr lang="el-GR" sz="2800" b="0" dirty="0" smtClean="0"/>
              <a:t>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08" y="1346702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Δίνεται σημείο στον ισημερινό και ζητείται το πλάτος σημείου φ όταν είναι γνωστό το μήκος του μεσημβρινού τόξου που ενώνει τα δύο </a:t>
            </a:r>
            <a:r>
              <a:rPr lang="el-GR" sz="2400" dirty="0" smtClean="0"/>
              <a:t>σημεία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4096" y="2492896"/>
                <a:ext cx="7272808" cy="880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𝜑</m:t>
                      </m:r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𝛼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+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6</m:t>
                              </m:r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2492896"/>
                <a:ext cx="7272808" cy="88081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5328" y="3511393"/>
                <a:ext cx="4896544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=1 −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256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28" y="3511393"/>
                <a:ext cx="4896544" cy="79367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305072"/>
                <a:ext cx="45005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128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5072"/>
                <a:ext cx="4500500" cy="9221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9096" y="3511393"/>
                <a:ext cx="345638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256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96" y="3511393"/>
                <a:ext cx="3456384" cy="9221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9096" y="4433569"/>
                <a:ext cx="3730000" cy="1079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6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3072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6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l-GR" sz="2400" dirty="0" smtClean="0">
                    <a:latin typeface="+mn-lt"/>
                    <a:ea typeface="Cambria Math" pitchFamily="18" charset="0"/>
                  </a:rPr>
                  <a:t>για </a:t>
                </a:r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φ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 από τον ισημερινό</a:t>
                </a:r>
                <a:endParaRPr lang="el-GR" sz="2400" dirty="0">
                  <a:latin typeface="+mn-lt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96" y="4433569"/>
                <a:ext cx="3730000" cy="107978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614" b="-11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5733256"/>
                <a:ext cx="8459944" cy="785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l-GR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𝜑</m:t>
                        </m:r>
                      </m:e>
                      <m:sub>
                        <m:r>
                          <a:rPr lang="el-GR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l-GR" sz="2800" b="0" i="1" smtClean="0">
                        <a:latin typeface="Cambria Math" pitchFamily="18" charset="0"/>
                        <a:ea typeface="Cambria Math" pitchFamily="18" charset="0"/>
                      </a:rPr>
                      <m:t>= 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𝑎𝐴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όριο σύγκλισης </a:t>
                </a:r>
                <a:r>
                  <a:rPr lang="el-GR" sz="2400" dirty="0" err="1" smtClean="0">
                    <a:latin typeface="+mn-lt"/>
                    <a:ea typeface="Cambria Math" pitchFamily="18" charset="0"/>
                  </a:rPr>
                  <a:t>π.χ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 0΄΄.00005 (περίπου 3 φορές)</a:t>
                </a:r>
                <a:r>
                  <a:rPr lang="en-US" sz="2400" dirty="0" smtClean="0">
                    <a:latin typeface="+mn-lt"/>
                    <a:ea typeface="Cambria Math" pitchFamily="18" charset="0"/>
                  </a:rPr>
                  <a:t>.</a:t>
                </a:r>
                <a:endParaRPr lang="el-GR" sz="2400" dirty="0">
                  <a:latin typeface="+mn-lt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33256"/>
                <a:ext cx="8459944" cy="78547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4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sz="3600" dirty="0"/>
              <a:t>Υπολογισμός πλάτους Φ από γνωστό μήκος τόξου Μεσημβρινού </a:t>
            </a:r>
            <a:r>
              <a:rPr lang="el-GR" sz="2800" b="0" dirty="0" smtClean="0"/>
              <a:t>(2 </a:t>
            </a:r>
            <a:r>
              <a:rPr lang="el-GR" sz="2800" b="0" dirty="0"/>
              <a:t>από</a:t>
            </a:r>
            <a:r>
              <a:rPr lang="en-US" sz="2800" b="0" dirty="0"/>
              <a:t> 2)</a:t>
            </a:r>
            <a:r>
              <a:rPr lang="el-GR" sz="2800" b="0" dirty="0"/>
              <a:t>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68" y="1439406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Γενική μορφή μεταξύ δύο παραλλήλων πλάτους </a:t>
            </a:r>
            <a:r>
              <a:rPr lang="el-GR" sz="2400" dirty="0" err="1" smtClean="0"/>
              <a:t>φ₁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dirty="0" err="1" smtClean="0"/>
              <a:t>φ₂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72" y="2015470"/>
                <a:ext cx="9144000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9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900" b="0" i="0" smtClean="0">
                              <a:latin typeface="Cambria Math"/>
                              <a:ea typeface="Cambria Math" pitchFamily="18" charset="0"/>
                            </a:rPr>
                            <m:t>Δ</m:t>
                          </m:r>
                        </m:e>
                        <m:sub>
                          <m:sSup>
                            <m:sSupPr>
                              <m:ctrlPr>
                                <a:rPr lang="el-GR" sz="19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l-GR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el-GR" sz="19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19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9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/>
                                  <a:ea typeface="Cambria Math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l-GR" sz="1900" b="0" i="0" smtClean="0">
                                  <a:latin typeface="Cambria Math"/>
                                  <a:ea typeface="Cambria Math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19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𝑎𝐴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900" b="0" i="1" smtClean="0">
                          <a:latin typeface="Cambria Math"/>
                          <a:ea typeface="Cambria Math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19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9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900" b="0" i="0" smtClean="0">
                                  <a:latin typeface="Cambria Math"/>
                                  <a:ea typeface="Cambria Math" pitchFamily="18" charset="0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l-GR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func>
                            <m:funcPr>
                              <m:ctrlPr>
                                <a:rPr lang="en-US" sz="19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/>
                                  <a:ea typeface="Cambria Math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l-GR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l-GR" sz="1900" b="0" i="1" smtClean="0">
                                  <a:latin typeface="Cambria Math"/>
                                  <a:ea typeface="Cambria Math" pitchFamily="18" charset="0"/>
                                </a:rPr>
                                <m:t> −2</m:t>
                              </m:r>
                              <m:f>
                                <m:fPr>
                                  <m:ctrlPr>
                                    <a:rPr lang="el-GR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9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9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sz="19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900" b="0" i="0" smtClean="0">
                                      <a:latin typeface="Cambria Math"/>
                                      <a:ea typeface="Cambria Math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19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l-GR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l-GR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l-GR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+2</m:t>
                                      </m:r>
                                      <m:f>
                                        <m:fPr>
                                          <m:ctrlPr>
                                            <a:rPr lang="el-GR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l-GR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900" b="0" i="0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Α</m:t>
                                              </m:r>
                                            </m:e>
                                            <m:sub>
                                              <m:r>
                                                <a:rPr lang="el-GR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6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l-GR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900" b="0" i="0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Α</m:t>
                                              </m:r>
                                            </m:e>
                                            <m:sub>
                                              <m:r>
                                                <a:rPr lang="el-GR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900" b="0" i="0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900" b="0" i="0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Δφ</m:t>
                                              </m:r>
                                            </m:e>
                                            <m:sup>
                                              <m:r>
                                                <a:rPr lang="el-GR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0 </m:t>
                                              </m:r>
                                            </m:sup>
                                          </m:sSup>
                                        </m:e>
                                      </m:func>
                                      <m:func>
                                        <m:func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900" b="0" i="0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9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6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1900" b="0" i="1" smtClean="0">
                                                      <a:latin typeface="Cambria Math"/>
                                                      <a:ea typeface="Cambria Math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l-GR" sz="1900" b="0" i="1" smtClean="0">
                                                      <a:latin typeface="Cambria Math"/>
                                                      <a:ea typeface="Cambria Math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l-GR" sz="19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</m:e>
                                      </m:func>
                                      <m:r>
                                        <a:rPr lang="el-GR" sz="19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l-GR" sz="19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" y="2015470"/>
                <a:ext cx="9144000" cy="70224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72" y="2717714"/>
                <a:ext cx="4896544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=1 −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256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" y="2717714"/>
                <a:ext cx="4896544" cy="79367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88" y="3573016"/>
                <a:ext cx="45005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128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" y="3573016"/>
                <a:ext cx="4500500" cy="9221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548" y="4653136"/>
                <a:ext cx="345638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256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8" y="4653136"/>
                <a:ext cx="3456384" cy="9221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548" y="5733255"/>
                <a:ext cx="243385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3072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+mn-lt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8" y="5733255"/>
                <a:ext cx="2433856" cy="79367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0152" y="2924944"/>
                <a:ext cx="2592288" cy="86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Δφ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924944"/>
                <a:ext cx="2592288" cy="86049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2200" y="4034104"/>
                <a:ext cx="2376264" cy="86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24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034104"/>
                <a:ext cx="2376264" cy="86376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072" y="5113647"/>
                <a:ext cx="3816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</m:e>
                      </m:d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.00005</m:t>
                      </m:r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113647"/>
                <a:ext cx="3816424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09992" y="5733254"/>
                <a:ext cx="3253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Ελλάδα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111 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𝑘𝑚</m:t>
                    </m:r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92" y="5733254"/>
                <a:ext cx="3253272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2809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6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Μήκος Τόξου Παράλληλου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348880"/>
                <a:ext cx="4824536" cy="6480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</a:rPr>
                            <m:t>Δλ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Δλ</m:t>
                      </m:r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Ν</m:t>
                      </m:r>
                      <m:r>
                        <a:rPr lang="el-GR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cos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φΔλ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348880"/>
                <a:ext cx="4824536" cy="648072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3573016"/>
                <a:ext cx="3168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Ελλάδα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≈85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𝑘𝑚</m:t>
                    </m:r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73016"/>
                <a:ext cx="3168352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083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13378" cy="30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7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4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Εμβαδόν Ελλειψοειδούς Τραπεζίου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66939"/>
                <a:ext cx="4536504" cy="6480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𝑑𝐸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𝑟𝑑</m:t>
                      </m:r>
                      <m:r>
                        <a:rPr lang="el-GR" sz="2400" b="0" i="1" smtClean="0">
                          <a:latin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</a:rPr>
                        <m:t>𝑀𝑑</m:t>
                      </m:r>
                      <m:r>
                        <a:rPr lang="el-GR" sz="2400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66939"/>
                <a:ext cx="4536504" cy="648072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744" y="3356992"/>
                <a:ext cx="6552728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𝑑𝐸</m:t>
                      </m:r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1 −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𝑑</m:t>
                      </m:r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𝜆</m:t>
                      </m:r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1 − </m:t>
                                  </m:r>
                                  <m:sSup>
                                    <m:sSupPr>
                                      <m:ctrlP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 </m:t>
                                  </m:r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4" y="3356992"/>
                <a:ext cx="6552728" cy="84875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744" y="5013176"/>
                <a:ext cx="8928992" cy="79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  <a:ea typeface="Cambria Math" pitchFamily="18" charset="0"/>
                        </a:rPr>
                        <m:t>Ε</m:t>
                      </m:r>
                      <m:r>
                        <a:rPr lang="el-GR" sz="2000" b="0" i="0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0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l-GR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0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1 −</m:t>
                              </m:r>
                              <m:sSup>
                                <m:sSupPr>
                                  <m:ctrlPr>
                                    <a:rPr lang="el-GR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  <a:ea typeface="Cambria Math" pitchFamily="18" charset="0"/>
                            </a:rPr>
                            <m:t>Δλ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d>
                        <m:dPr>
                          <m:ctrlPr>
                            <a:rPr lang="el-GR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0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ea typeface="Cambria Math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l-GR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𝑊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²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ea typeface="Cambria Math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𝐼𝑛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(1+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ea typeface="Cambria Math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) (1−</m:t>
                                  </m:r>
                                  <m:r>
                                    <a:rPr lang="el-GR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𝜀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20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l-GR" sz="20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l-GR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(1−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ea typeface="Cambria Math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) (1+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20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l-GR" sz="20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4" y="5013176"/>
                <a:ext cx="8928992" cy="79002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9292"/>
            <a:ext cx="2769608" cy="22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3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Εμβαδόν </a:t>
            </a:r>
            <a:r>
              <a:rPr lang="el-GR" dirty="0" smtClean="0"/>
              <a:t>και όγκος </a:t>
            </a:r>
            <a:r>
              <a:rPr lang="el-GR" dirty="0" smtClean="0"/>
              <a:t>Ελλειψοειδούς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42" y="1333345"/>
            <a:ext cx="4906888" cy="64807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Συνολικό εμβαδόν </a:t>
            </a:r>
            <a:r>
              <a:rPr lang="el-GR" sz="2400" dirty="0" smtClean="0"/>
              <a:t>ελλειψοειδούς: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988839"/>
                <a:ext cx="6048672" cy="96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=2</m:t>
                      </m:r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+ 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1 −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88839"/>
                <a:ext cx="6048672" cy="9623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3705999"/>
            <a:ext cx="4183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Συνολικό όγκος </a:t>
            </a:r>
            <a:r>
              <a:rPr lang="el-GR" sz="2400" dirty="0" smtClean="0">
                <a:latin typeface="+mn-lt"/>
              </a:rPr>
              <a:t>ελλειψοειδούς: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4477931"/>
                <a:ext cx="3744803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l-GR" sz="24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77931"/>
                <a:ext cx="3744803" cy="7824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6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Η γεωμετρία του </a:t>
            </a:r>
            <a:r>
              <a:rPr lang="el-GR" sz="2400" dirty="0" err="1"/>
              <a:t>ελλειψοειδους</a:t>
            </a:r>
            <a:r>
              <a:rPr lang="el-GR" sz="2400" dirty="0"/>
              <a:t> – γεωκεντρική γωνία – γεωκεντρικό πλάτος – </a:t>
            </a:r>
            <a:r>
              <a:rPr lang="el-GR" sz="2400" dirty="0" err="1"/>
              <a:t>ανηγμένο</a:t>
            </a:r>
            <a:r>
              <a:rPr lang="el-GR" sz="2400" dirty="0"/>
              <a:t> </a:t>
            </a:r>
            <a:r>
              <a:rPr lang="el-GR" sz="2400" dirty="0" smtClean="0"/>
              <a:t>πλάτος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Ακτίνες καμπυλότητας του ελλειψοειδούς – κάθετο επίπεδο – κάθετη </a:t>
            </a:r>
            <a:r>
              <a:rPr lang="el-GR" sz="2400" dirty="0" smtClean="0"/>
              <a:t>τομή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Κύριες κάθετες τομές – μεσημβρινή τομή – πρώτη κάθετη </a:t>
            </a:r>
            <a:r>
              <a:rPr lang="el-GR" sz="2400" dirty="0" smtClean="0"/>
              <a:t>τομή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Εγγύτατη σφαίρα – θεώρημα του </a:t>
            </a:r>
            <a:r>
              <a:rPr lang="el-GR" sz="2400" dirty="0" err="1"/>
              <a:t>Meusnier</a:t>
            </a:r>
            <a:r>
              <a:rPr lang="el-GR" sz="2400" dirty="0"/>
              <a:t> – σφαίρα </a:t>
            </a:r>
            <a:r>
              <a:rPr lang="el-GR" sz="2400" dirty="0" err="1" smtClean="0"/>
              <a:t>Gauss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Γεωμετρική ερμηνεία </a:t>
            </a:r>
            <a:r>
              <a:rPr lang="el-GR" sz="2400" dirty="0" err="1"/>
              <a:t>ακτίνων</a:t>
            </a:r>
            <a:r>
              <a:rPr lang="el-GR" sz="2400" dirty="0"/>
              <a:t> καμπυλότητα του </a:t>
            </a:r>
            <a:r>
              <a:rPr lang="el-GR" sz="2400" dirty="0" smtClean="0"/>
              <a:t>ελλειψοειδούς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Υπολογισμός μήκους τόξου μεσημβρινού και </a:t>
            </a:r>
            <a:r>
              <a:rPr lang="el-GR" sz="2400" dirty="0" err="1" smtClean="0"/>
              <a:t>παραλληλου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Υπολογισμοί εμβαδού ελλειψοειδούς </a:t>
            </a:r>
            <a:r>
              <a:rPr lang="el-GR" sz="2400" dirty="0" smtClean="0"/>
              <a:t>τραπεζίου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6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</a:t>
            </a:r>
            <a:r>
              <a:rPr lang="el-GR" smtClean="0"/>
              <a:t>- Συμπεράσματα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400" dirty="0"/>
              <a:t>Γεωμετρία του </a:t>
            </a:r>
            <a:r>
              <a:rPr lang="el-GR" sz="2400" dirty="0" smtClean="0"/>
              <a:t>ελλειψοειδούς,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 smtClean="0"/>
              <a:t>Εξισώσεις ελλειψοειδούς,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 smtClean="0"/>
              <a:t>Γεωκεντρική </a:t>
            </a:r>
            <a:r>
              <a:rPr lang="el-GR" sz="2400" dirty="0"/>
              <a:t>γωνία, </a:t>
            </a:r>
            <a:r>
              <a:rPr lang="el-GR" sz="2400" dirty="0" err="1"/>
              <a:t>ανηγμένο</a:t>
            </a:r>
            <a:r>
              <a:rPr lang="el-GR" sz="2400" dirty="0"/>
              <a:t> και γεωδαιτικό </a:t>
            </a:r>
            <a:r>
              <a:rPr lang="el-GR" sz="2400" dirty="0" smtClean="0"/>
              <a:t>πλάτος,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 smtClean="0"/>
              <a:t>Τομές </a:t>
            </a:r>
            <a:r>
              <a:rPr lang="el-GR" sz="2400" dirty="0"/>
              <a:t>στο ελλειψοειδές και ακτίνες </a:t>
            </a:r>
            <a:r>
              <a:rPr lang="el-GR" sz="2400" dirty="0" smtClean="0"/>
              <a:t>καμπυλότητας,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 smtClean="0"/>
              <a:t>Μήκος </a:t>
            </a:r>
            <a:r>
              <a:rPr lang="el-GR" sz="2400" dirty="0"/>
              <a:t>τόξου μεσημβρινού και </a:t>
            </a:r>
            <a:r>
              <a:rPr lang="el-GR" sz="2400" dirty="0" smtClean="0"/>
              <a:t>παραλλήλου.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5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2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6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Ενότητα 4: Γεωμετρία του ελλειψοειδούς».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42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1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939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Η </a:t>
            </a:r>
            <a:r>
              <a:rPr lang="el-GR" dirty="0" smtClean="0"/>
              <a:t>γεωμετρία του ελλειψοειδούς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(1 από 6)</a:t>
            </a:r>
            <a:endParaRPr lang="el-GR" sz="28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08059"/>
            <a:ext cx="2880320" cy="2439397"/>
          </a:xfrm>
        </p:spPr>
      </p:pic>
      <p:sp>
        <p:nvSpPr>
          <p:cNvPr id="6" name="Rectangle 5"/>
          <p:cNvSpPr/>
          <p:nvPr/>
        </p:nvSpPr>
        <p:spPr>
          <a:xfrm>
            <a:off x="2843808" y="369578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OblateSpheroid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Derbyshire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a ≈ 6378000 m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76" y="219692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b ≈ 6356000 m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62879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≈ 1/300 ≈ 0.0033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196926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e² ≈ 1/150 ≈ 0.00667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5632" y="4421266"/>
                <a:ext cx="1944216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2" y="4421266"/>
                <a:ext cx="1944216" cy="7128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270" b="-8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4164977"/>
                <a:ext cx="2232248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e’=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𝑎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²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 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²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𝑏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²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l-GR" sz="2800" dirty="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64977"/>
                <a:ext cx="2232248" cy="96917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54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1600" y="5489392"/>
                <a:ext cx="6984776" cy="101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=1 −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=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89392"/>
                <a:ext cx="6984776" cy="10195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293096"/>
            <a:ext cx="223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Η γεωμετρία του ελλειψοειδούς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(2 από </a:t>
            </a:r>
            <a:r>
              <a:rPr lang="el-GR" sz="2800" b="0" dirty="0"/>
              <a:t>6)</a:t>
            </a:r>
            <a:endParaRPr lang="el-GR" sz="28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3468033" cy="2878797"/>
          </a:xfrm>
        </p:spPr>
      </p:pic>
      <p:sp>
        <p:nvSpPr>
          <p:cNvPr id="8" name="Rectangle 7"/>
          <p:cNvSpPr/>
          <p:nvPr/>
        </p:nvSpPr>
        <p:spPr>
          <a:xfrm>
            <a:off x="2771800" y="4077071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Geoid und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Erdkoordinaten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Mathematicus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9632" y="4797152"/>
                <a:ext cx="691276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²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 pitchFamily="18" charset="0"/>
                      </a:rPr>
                      <m:t>+ 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  <a:ea typeface="Cambria Math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/>
                                <a:ea typeface="Cambria Math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²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²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=1 </a:t>
                </a:r>
                <a:r>
                  <a:rPr lang="el-GR" sz="2400" dirty="0" err="1" smtClean="0">
                    <a:latin typeface="+mn-lt"/>
                    <a:ea typeface="Cambria Math" pitchFamily="18" charset="0"/>
                  </a:rPr>
                  <a:t>Τριαξονικό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 ελλειψοειδές</a:t>
                </a:r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797152"/>
                <a:ext cx="6912768" cy="73718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51984" y="5710724"/>
                <a:ext cx="6912768" cy="76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²+</m:t>
                            </m:r>
                            <m:r>
                              <m:rPr>
                                <m:sty m:val="p"/>
                              </m:rPr>
                              <a:rPr lang="el-GR" sz="2800" b="0" i="0" smtClean="0">
                                <a:latin typeface="Cambria Math"/>
                                <a:ea typeface="Cambria Math" pitchFamily="18" charset="0"/>
                              </a:rPr>
                              <m:t>Υ</m:t>
                            </m:r>
                            <m:r>
                              <a:rPr lang="el-GR" sz="2800" b="0" i="1" smtClean="0">
                                <a:latin typeface="Cambria Math"/>
                                <a:ea typeface="Cambria Math" pitchFamily="18" charset="0"/>
                              </a:rPr>
                              <m:t>²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800" i="1" smtClean="0">
                        <a:latin typeface="Cambria Math"/>
                        <a:ea typeface="Cambria Math" pitchFamily="18" charset="0"/>
                      </a:rPr>
                      <m:t>²</m:t>
                    </m:r>
                    <m:r>
                      <a:rPr lang="en-US" sz="2800" b="0" i="1" dirty="0" smtClean="0">
                        <a:latin typeface="Cambria Math"/>
                        <a:ea typeface="Cambria Math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²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=1 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Γεωδαιτικό ελλειψοειδές</a:t>
                </a:r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84" y="5710724"/>
                <a:ext cx="6912768" cy="76347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72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9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Η γεωμετρία του ελλειψοειδούς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(3 </a:t>
            </a:r>
            <a:r>
              <a:rPr lang="el-GR" sz="2800" b="0" dirty="0"/>
              <a:t>από 6)</a:t>
            </a:r>
            <a:endParaRPr lang="el-GR" sz="28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77780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84168" y="3583461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Geoid und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Erdkoordinaten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Mathematicus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628800"/>
                <a:ext cx="2808312" cy="64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²+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²</m:t>
                          </m:r>
                        </m:e>
                      </m:rad>
                    </m:oMath>
                  </m:oMathPara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2808312" cy="64132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936" y="2636912"/>
                <a:ext cx="2808312" cy="75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²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²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= 1 </a:t>
                </a:r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6" y="2636912"/>
                <a:ext cx="2808312" cy="75277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3568" y="3998960"/>
            <a:ext cx="200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X = p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cos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032" y="4725144"/>
            <a:ext cx="200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 Math" pitchFamily="18" charset="0"/>
                <a:ea typeface="Cambria Math" pitchFamily="18" charset="0"/>
              </a:rPr>
              <a:t>Υ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= p sin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9832" y="4345040"/>
                <a:ext cx="2160240" cy="7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tan </a:t>
                </a:r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Z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45040"/>
                <a:ext cx="2160240" cy="76020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4520" b="-24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9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Η γεωμετρία του ελλειψοειδούς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(4 </a:t>
            </a:r>
            <a:r>
              <a:rPr lang="el-GR" sz="2800" b="0" dirty="0"/>
              <a:t>από 6)</a:t>
            </a:r>
            <a:endParaRPr lang="el-GR" sz="2800" b="0" dirty="0"/>
          </a:p>
        </p:txBody>
      </p:sp>
      <p:sp>
        <p:nvSpPr>
          <p:cNvPr id="5" name="Rectangle 4"/>
          <p:cNvSpPr/>
          <p:nvPr/>
        </p:nvSpPr>
        <p:spPr>
          <a:xfrm>
            <a:off x="395536" y="48691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Γεωκεντρική γωνία ψ </a:t>
            </a:r>
            <a:r>
              <a:rPr lang="el-GR" sz="2400" dirty="0">
                <a:latin typeface="+mn-lt"/>
              </a:rPr>
              <a:t>ή </a:t>
            </a:r>
            <a:r>
              <a:rPr lang="el-GR" sz="2400" b="1" dirty="0">
                <a:latin typeface="+mn-lt"/>
              </a:rPr>
              <a:t>γεωκεντρικό πλάτος </a:t>
            </a:r>
            <a:r>
              <a:rPr lang="el-GR" sz="2400" dirty="0">
                <a:latin typeface="+mn-lt"/>
              </a:rPr>
              <a:t>σημείου Τ είναι η γωνία πάνω στη μεσημβρινή έλλειψη από το ισημερινό επίπεδο μέχρι τη ακτίνα από το </a:t>
            </a:r>
            <a:r>
              <a:rPr lang="el-GR" sz="2400" dirty="0" err="1">
                <a:latin typeface="+mn-lt"/>
              </a:rPr>
              <a:t>γεώκεντρο</a:t>
            </a:r>
            <a:r>
              <a:rPr lang="el-GR" sz="2400" dirty="0">
                <a:latin typeface="+mn-lt"/>
              </a:rPr>
              <a:t> στο σημείο </a:t>
            </a:r>
            <a:r>
              <a:rPr lang="el-GR" sz="2400" dirty="0" smtClean="0">
                <a:latin typeface="+mn-lt"/>
              </a:rPr>
              <a:t>Τ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572396" cy="30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Η γεωμετρία του ελλειψοειδούς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(5 </a:t>
            </a:r>
            <a:r>
              <a:rPr lang="el-GR" sz="2800" b="0" dirty="0"/>
              <a:t>από 6)</a:t>
            </a:r>
            <a:endParaRPr lang="el-GR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572396" cy="30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208" y="4797152"/>
            <a:ext cx="864096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l-GR" sz="2400" dirty="0">
                <a:latin typeface="+mn-lt"/>
              </a:rPr>
              <a:t>Αν με κέντρο το Ο φέρουμε κύκλο ακτίνας a και από το Τ παράλληλη προς τον Ζ ορίζεται το Τ' και η </a:t>
            </a:r>
            <a:r>
              <a:rPr lang="el-GR" sz="2400" dirty="0" err="1">
                <a:latin typeface="+mn-lt"/>
              </a:rPr>
              <a:t>γωνια</a:t>
            </a:r>
            <a:r>
              <a:rPr lang="el-GR" sz="2400" dirty="0">
                <a:latin typeface="+mn-lt"/>
              </a:rPr>
              <a:t> u που ονομάζεται </a:t>
            </a:r>
            <a:r>
              <a:rPr lang="el-GR" sz="2400" dirty="0" err="1">
                <a:latin typeface="+mn-lt"/>
              </a:rPr>
              <a:t>ανηγμένο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πλάτος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7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Η γεωμετρία του ελλειψοειδούς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(6 </a:t>
            </a:r>
            <a:r>
              <a:rPr lang="el-GR" sz="2800" b="0" dirty="0"/>
              <a:t>από 6)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9672" y="4495008"/>
                <a:ext cx="5184576" cy="72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/>
                    <a:ea typeface="Cambria Math" pitchFamily="18" charset="0"/>
                  </a:rPr>
                  <a:t>tan </a:t>
                </a:r>
                <a:r>
                  <a:rPr lang="el-GR" sz="2800" dirty="0">
                    <a:latin typeface="Cambria Math"/>
                    <a:ea typeface="Cambria Math" pitchFamily="18" charset="0"/>
                  </a:rPr>
                  <a:t>ψ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b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= 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  <m:t>1 −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func>
                    <m:func>
                      <m:func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95008"/>
                <a:ext cx="5184576" cy="72385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71" b="-84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552972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Για φ≈45°, η μέγιστη διαφορά φ-ψ είναι 12' και φ-u είναι 5'30</a:t>
            </a:r>
            <a:r>
              <a:rPr lang="el-GR" sz="2400" dirty="0" smtClean="0">
                <a:latin typeface="+mn-lt"/>
              </a:rPr>
              <a:t>'‘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572396" cy="30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a8af0ef964b2a6dc87390fd948f33ef86fedcd8"/>
  <p:tag name="ISPRING_RESOURCE_PATHS_HASH_PRESENTER" val="d3ce3bcb165a82bcbabc76e4c5f777ca06a1880"/>
</p:tagLst>
</file>

<file path=ppt/theme/theme1.xml><?xml version="1.0" encoding="utf-8"?>
<a:theme xmlns:a="http://schemas.openxmlformats.org/drawingml/2006/main" name="OC_template_updated">
  <a:themeElements>
    <a:clrScheme name="Προσαρμοσμένο 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476</TotalTime>
  <Words>3157</Words>
  <Application>Microsoft Office PowerPoint</Application>
  <PresentationFormat>On-screen Show (4:3)</PresentationFormat>
  <Paragraphs>286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OC_template_updated</vt:lpstr>
      <vt:lpstr>Γεωδαισία</vt:lpstr>
      <vt:lpstr>Περιεχόμενα του Μαθήματος</vt:lpstr>
      <vt:lpstr>Ανάλυση Παρουσίασης</vt:lpstr>
      <vt:lpstr>Η γεωμετρία του ελλειψοειδούς  (1 από 6)</vt:lpstr>
      <vt:lpstr>Η γεωμετρία του ελλειψοειδούς  (2 από 6)</vt:lpstr>
      <vt:lpstr>Η γεωμετρία του ελλειψοειδούς  (3 από 6)</vt:lpstr>
      <vt:lpstr>Η γεωμετρία του ελλειψοειδούς  (4 από 6)</vt:lpstr>
      <vt:lpstr>Η γεωμετρία του ελλειψοειδούς  (5 από 6)</vt:lpstr>
      <vt:lpstr>Η γεωμετρία του ελλειψοειδούς  (6 από 6)</vt:lpstr>
      <vt:lpstr>Ακτίνες καμπυλότητας του Ελλειψοειδούς  (1 από 6)</vt:lpstr>
      <vt:lpstr>Ακτίνες καμπυλότητας του Ελλειψοειδούς  (2 από 6)</vt:lpstr>
      <vt:lpstr>Ακτίνες καμπυλότητας του Ελλειψοειδούς  (3 από 6)</vt:lpstr>
      <vt:lpstr>Ακτίνες καμπυλότητας του Ελλειψοειδούς  (4 από 6)</vt:lpstr>
      <vt:lpstr>Ακτίνες καμπυλότητας του Ελλειψοειδούς  (5 από 6)</vt:lpstr>
      <vt:lpstr>Ακτίνες καμπυλότητας του Ελλειψοειδούς  (6 από 6)</vt:lpstr>
      <vt:lpstr>Θεώρημα Του Meusnier</vt:lpstr>
      <vt:lpstr>Σφαίρα Gauss</vt:lpstr>
      <vt:lpstr>Γεωμετρική Ερμηνεία (1 από 4) </vt:lpstr>
      <vt:lpstr>Γεωμετρική Ερμηνεία (2 από 4) </vt:lpstr>
      <vt:lpstr>Γεωμετρική Ερμηνεία (3 από 4) </vt:lpstr>
      <vt:lpstr>Γεωμετρική Ερμηνεία (4 από 4) </vt:lpstr>
      <vt:lpstr>Μήκος Τόξου Μεσημβρινού (1 από 3)</vt:lpstr>
      <vt:lpstr>Μήκος Τόξου Μεσημβρινού (2 από 3)</vt:lpstr>
      <vt:lpstr>Μήκος Τόξου Μεσημβρινού (3 από 3)</vt:lpstr>
      <vt:lpstr>Υπολογισμός πλάτους Φ από γνωστό μήκος τόξου Μεσημβρινού (1 από 2) </vt:lpstr>
      <vt:lpstr>Υπολογισμός πλάτους Φ από γνωστό μήκος τόξου Μεσημβρινού (2 από 2) </vt:lpstr>
      <vt:lpstr>Μήκος Τόξου Παράλληλου</vt:lpstr>
      <vt:lpstr>Εμβαδόν Ελλειψοειδούς Τραπεζίου</vt:lpstr>
      <vt:lpstr>Εμβαδόν και όγκος Ελλειψοειδούς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155</cp:revision>
  <dcterms:created xsi:type="dcterms:W3CDTF">2013-05-24T10:57:15Z</dcterms:created>
  <dcterms:modified xsi:type="dcterms:W3CDTF">2015-04-08T09:59:29Z</dcterms:modified>
</cp:coreProperties>
</file>