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1"/>
  </p:notesMasterIdLst>
  <p:handoutMasterIdLst>
    <p:handoutMasterId r:id="rId52"/>
  </p:handoutMasterIdLst>
  <p:sldIdLst>
    <p:sldId id="256" r:id="rId3"/>
    <p:sldId id="268" r:id="rId4"/>
    <p:sldId id="269" r:id="rId5"/>
    <p:sldId id="270" r:id="rId6"/>
    <p:sldId id="271" r:id="rId7"/>
    <p:sldId id="272" r:id="rId8"/>
    <p:sldId id="273" r:id="rId9"/>
    <p:sldId id="274" r:id="rId10"/>
    <p:sldId id="276" r:id="rId11"/>
    <p:sldId id="277" r:id="rId12"/>
    <p:sldId id="278" r:id="rId13"/>
    <p:sldId id="279" r:id="rId14"/>
    <p:sldId id="280" r:id="rId15"/>
    <p:sldId id="281" r:id="rId16"/>
    <p:sldId id="323" r:id="rId17"/>
    <p:sldId id="324" r:id="rId18"/>
    <p:sldId id="325" r:id="rId19"/>
    <p:sldId id="326" r:id="rId20"/>
    <p:sldId id="297" r:id="rId21"/>
    <p:sldId id="298" r:id="rId22"/>
    <p:sldId id="299" r:id="rId23"/>
    <p:sldId id="300" r:id="rId24"/>
    <p:sldId id="301"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257" r:id="rId44"/>
    <p:sldId id="262" r:id="rId45"/>
    <p:sldId id="264" r:id="rId46"/>
    <p:sldId id="327" r:id="rId47"/>
    <p:sldId id="328" r:id="rId48"/>
    <p:sldId id="266" r:id="rId49"/>
    <p:sldId id="261"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66637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327393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66561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24626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289959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34302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1493502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1718195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85452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444935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861122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2701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418564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87907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837031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321958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341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05365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12433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hyperlink" Target="http://www.hawaii.edu/"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creativecommons.org/licenses/by/2.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ommons.wikimedia.org/wiki/User:Jacopo_Werther" TargetMode="External"/><Relationship Id="rId5" Type="http://schemas.openxmlformats.org/officeDocument/2006/relationships/hyperlink" Target="http://commons.wikimedia.org/wiki/User:Rosarinagazo" TargetMode="External"/><Relationship Id="rId4" Type="http://schemas.openxmlformats.org/officeDocument/2006/relationships/hyperlink" Target="http://en.wikipedia.org/wiki/Prenatal_development#mediaviewer/File:9-Week_Human_Embryo_from_Ectopic_Pregnancy.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1hwKIsxs15A"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Ultrasound#mediaviewer/File:CRL_Crown_rump_lengh_12_weeks_ecografia_Dr._Wolfgang_Moroder.jpg" TargetMode="External"/><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Moroder" TargetMode="External"/><Relationship Id="rId4" Type="http://schemas.openxmlformats.org/officeDocument/2006/relationships/hyperlink" Target="http://commons.wikimedia.org/wiki/User:Rosarinagazo"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Pregnant_woman_(1).jpg" TargetMode="External"/><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hyperlink" Target="https://creativecommons.org/licenses/by/2.0/" TargetMode="External"/><Relationship Id="rId5" Type="http://schemas.openxmlformats.org/officeDocument/2006/relationships/hyperlink" Target="http://commons.wikimedia.org/wiki/User:Amada44" TargetMode="External"/><Relationship Id="rId4" Type="http://schemas.openxmlformats.org/officeDocument/2006/relationships/hyperlink" Target="http://commons.wikimedia.org/wiki/User:Rosarinagazo"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commons.wikimedia.org/wiki/File:Caesarian_newborn.JPG" TargetMode="External"/><Relationship Id="rId3" Type="http://schemas.openxmlformats.org/officeDocument/2006/relationships/hyperlink" Target="http://en.wikipedia.org/wiki/Neonatology#mediaviewer/File:HumanNewborn.JPG" TargetMode="External"/><Relationship Id="rId7"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hyperlink" Target="http://creativecommons.org/licenses/by-sa/3.0/" TargetMode="External"/><Relationship Id="rId5" Type="http://schemas.openxmlformats.org/officeDocument/2006/relationships/hyperlink" Target="http://commons.wikimedia.org/wiki/User:Gengiskanhg" TargetMode="External"/><Relationship Id="rId4" Type="http://schemas.openxmlformats.org/officeDocument/2006/relationships/hyperlink" Target="http://commons.wikimedia.org/wiki/User:Rosarinagazo" TargetMode="External"/><Relationship Id="rId9" Type="http://schemas.openxmlformats.org/officeDocument/2006/relationships/hyperlink" Target="http://commons.wikimedia.org/wiki/User:Bobjgalind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etrehadluysalumk.deviantart.com/art/stomachache-121870942" TargetMode="External"/><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hyperlink" Target="http://creativecommons.org/licenses/by-nd/3.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sa/2.0/" TargetMode="External"/><Relationship Id="rId3" Type="http://schemas.openxmlformats.org/officeDocument/2006/relationships/hyperlink" Target="http://en.wikipedia.org/wiki/Spermatozoon#mediaviewer/File:Sperm-egg.jpg" TargetMode="External"/><Relationship Id="rId7" Type="http://schemas.openxmlformats.org/officeDocument/2006/relationships/hyperlink" Target="https://www.flickr.com/photos/thejcb/8531315749/" TargetMode="External"/><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hyperlink" Target="http://commons.wikimedia.org/wiki/User:Cropbot" TargetMode="External"/><Relationship Id="rId4" Type="http://schemas.openxmlformats.org/officeDocument/2006/relationships/hyperlink" Target="http://commons.wikimedia.org/wiki/User:Rosarinagaz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commons.wikimedia.org/wiki/File:Smoking_and_drinking_during_pregnancy.jpg" TargetMode="External"/><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Flickr_upload_bot" TargetMode="External"/><Relationship Id="rId4" Type="http://schemas.openxmlformats.org/officeDocument/2006/relationships/hyperlink" Target="http://etrehadluysalumk.deviantart.com/art/stomachache-121870942"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Fetal_alcohol_syndrome#mediaviewer/File:Photo_of_baby_with_FAS.jpg" TargetMode="External"/><Relationship Id="rId3" Type="http://schemas.openxmlformats.org/officeDocument/2006/relationships/hyperlink" Target="http://commons.wikimedia.org/wiki/File:Smoking_and_drinking_during_pregnancy.jpg" TargetMode="External"/><Relationship Id="rId7"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Flickr_upload_bot" TargetMode="External"/><Relationship Id="rId10" Type="http://schemas.openxmlformats.org/officeDocument/2006/relationships/hyperlink" Target="http://creativecommons.org/licenses/by-sa/3.0/" TargetMode="External"/><Relationship Id="rId4" Type="http://schemas.openxmlformats.org/officeDocument/2006/relationships/hyperlink" Target="http://etrehadluysalumk.deviantart.com/art/stomachache-121870942" TargetMode="External"/><Relationship Id="rId9" Type="http://schemas.openxmlformats.org/officeDocument/2006/relationships/hyperlink" Target="http://commons.wikimedia.org/wiki/User:Jmh649"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reativecommons.org/licenses/by-nc-nd/2.0/" TargetMode="External"/><Relationship Id="rId3" Type="http://schemas.openxmlformats.org/officeDocument/2006/relationships/hyperlink" Target="http://en.wikipedia.org/wiki/Baby_colic#mediaviewer/File:Human-Male-White-Newborn-Baby-Crying.jpg" TargetMode="External"/><Relationship Id="rId7" Type="http://schemas.openxmlformats.org/officeDocument/2006/relationships/hyperlink" Target="https://www.flickr.com/photos/jimbl/" TargetMode="External"/><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hyperlink" Target="http://www.flickr.com/photos/jimbl/4447330680/" TargetMode="External"/><Relationship Id="rId5" Type="http://schemas.openxmlformats.org/officeDocument/2006/relationships/image" Target="../media/image23.jpg"/><Relationship Id="rId4" Type="http://schemas.openxmlformats.org/officeDocument/2006/relationships/hyperlink" Target="http://commons.wikimedia.org/wiki/User:Evan-Amo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en.wikipedia.org/wiki/Thalidomide#mediaviewer/File:NCP14053.jpg" TargetMode="External"/><Relationship Id="rId3" Type="http://schemas.openxmlformats.org/officeDocument/2006/relationships/image" Target="../media/image24.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Onearmedbandit86" TargetMode="External"/><Relationship Id="rId10" Type="http://schemas.openxmlformats.org/officeDocument/2006/relationships/hyperlink" Target="http://creativecommons.org/licenses/by/2.0/" TargetMode="External"/><Relationship Id="rId4" Type="http://schemas.openxmlformats.org/officeDocument/2006/relationships/hyperlink" Target="http://en.wikipedia.org/wiki/Amelia_(birth_defect)#mediaviewer/File:Amelia_right_forearm.jpg" TargetMode="External"/><Relationship Id="rId9" Type="http://schemas.openxmlformats.org/officeDocument/2006/relationships/hyperlink" Target="http://commons.wikimedia.org/wiki/User:Jacopo_Werthe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icepice.blogspot.gr/2010/09/hand-of-hope-7-years-later.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agibostale.blogspot.g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Spermatozoon#mediaviewer/File:Sperm-egg.jpg" TargetMode="External"/><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hyperlink" Target="http://commons.wikimedia.org/wiki/User:Cropbot" TargetMode="External"/><Relationship Id="rId4" Type="http://schemas.openxmlformats.org/officeDocument/2006/relationships/hyperlink" Target="http://commons.wikimedia.org/wiki/User:Rosarinagaz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meditacaododia.blogspot.gr/2011_07_01_archive.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ixabay.com/en/baby-beautiful-black-born-child-21098/" TargetMode="External"/><Relationship Id="rId7" Type="http://schemas.openxmlformats.org/officeDocument/2006/relationships/hyperlink" Target="https://creativecommons.org/licenses/by-sa/2.0/" TargetMode="External"/><Relationship Id="rId2" Type="http://schemas.openxmlformats.org/officeDocument/2006/relationships/image" Target="../media/image29.jpg"/><Relationship Id="rId1" Type="http://schemas.openxmlformats.org/officeDocument/2006/relationships/slideLayout" Target="../slideLayouts/slideLayout12.xml"/><Relationship Id="rId6" Type="http://schemas.openxmlformats.org/officeDocument/2006/relationships/hyperlink" Target="https://www.flickr.com/photos/rtdphotography/2972690293/" TargetMode="External"/><Relationship Id="rId5" Type="http://schemas.openxmlformats.org/officeDocument/2006/relationships/image" Target="../media/image30.jpg"/><Relationship Id="rId4" Type="http://schemas.openxmlformats.org/officeDocument/2006/relationships/hyperlink" Target="http://pixabay.com/en/users/PublicDomainPicture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mbryo#mediaviewer/File:Human_Embryo_-_Approximately_8_weeks_estimated_gestational_age.jpg" TargetMode="Externa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hyperlink" Target="https://creativecommons.org/licenses/by/2.0/" TargetMode="External"/><Relationship Id="rId5" Type="http://schemas.openxmlformats.org/officeDocument/2006/relationships/hyperlink" Target="http://commons.wikimedia.org/wiki/User:Jacopo_Werther" TargetMode="External"/><Relationship Id="rId4" Type="http://schemas.openxmlformats.org/officeDocument/2006/relationships/hyperlink" Target="http://commons.wikimedia.org/wiki/User:Rosarinagaz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af.wikipedia.org/wiki/Swangerskap#mediaviewer/File:Embryo_-_approximately_8_weeks_from_conception,_10_weeks_estimated_gestational_age_from_LMP.jpg" TargetMode="Externa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hyperlink" Target="http://creativecommons.org/licenses/by-sa/2.0/" TargetMode="External"/><Relationship Id="rId5" Type="http://schemas.openxmlformats.org/officeDocument/2006/relationships/hyperlink" Target="http://commons.wikimedia.org/wiki/User:Jacopo_Werther" TargetMode="External"/><Relationship Id="rId4" Type="http://schemas.openxmlformats.org/officeDocument/2006/relationships/hyperlink" Target="http://commons.wikimedia.org/wiki/User:Rosarinagaz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thejcb/4116191798/" TargetMode="External"/><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hyperlink" Target="https://creativecommons.org/licenses/by-nc-sa/2.0/" TargetMode="External"/><Relationship Id="rId4" Type="http://schemas.openxmlformats.org/officeDocument/2006/relationships/hyperlink" Target="http://commons.wikimedia.org/wiki/User:Rosarinagaz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a:t>
            </a:r>
            <a:r>
              <a:rPr lang="el-GR" sz="2800" b="1" dirty="0"/>
              <a:t>3</a:t>
            </a:r>
            <a:r>
              <a:rPr lang="el-GR" sz="2800" dirty="0" smtClean="0"/>
              <a:t>:</a:t>
            </a:r>
            <a:r>
              <a:rPr lang="en-US" sz="2800" dirty="0" smtClean="0"/>
              <a:t> </a:t>
            </a:r>
            <a:r>
              <a:rPr lang="el-GR" sz="2800" dirty="0"/>
              <a:t>Ο αναπτυσσόμενος οργανισμός</a:t>
            </a:r>
            <a:br>
              <a:rPr lang="el-GR" sz="2800" dirty="0"/>
            </a:br>
            <a:r>
              <a:rPr lang="el-GR" sz="2800" dirty="0"/>
              <a:t>στο </a:t>
            </a:r>
            <a:r>
              <a:rPr lang="el-GR" sz="2800" dirty="0" err="1"/>
              <a:t>προγενετικό</a:t>
            </a:r>
            <a:r>
              <a:rPr lang="el-GR" sz="2800" dirty="0"/>
              <a:t> </a:t>
            </a:r>
            <a:r>
              <a:rPr lang="el-GR" sz="2800" dirty="0" smtClean="0"/>
              <a:t>περιβάλλον</a:t>
            </a:r>
            <a:endParaRPr lang="el-GR" sz="2800" dirty="0"/>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H </a:t>
            </a:r>
            <a:r>
              <a:rPr lang="el-GR" dirty="0" smtClean="0"/>
              <a:t>ανάπτυξη του εμβρύου </a:t>
            </a:r>
            <a:r>
              <a:rPr lang="el-GR" sz="3200" b="0" dirty="0" smtClean="0"/>
              <a:t>(1 από 6)</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graphicFrame>
        <p:nvGraphicFramePr>
          <p:cNvPr id="5" name="Object 13"/>
          <p:cNvGraphicFramePr>
            <a:graphicFrameLocks noChangeAspect="1"/>
          </p:cNvGraphicFramePr>
          <p:nvPr>
            <p:extLst/>
          </p:nvPr>
        </p:nvGraphicFramePr>
        <p:xfrm>
          <a:off x="1971179" y="1124744"/>
          <a:ext cx="5616624" cy="4212098"/>
        </p:xfrm>
        <a:graphic>
          <a:graphicData uri="http://schemas.openxmlformats.org/presentationml/2006/ole">
            <mc:AlternateContent xmlns:mc="http://schemas.openxmlformats.org/markup-compatibility/2006">
              <mc:Choice xmlns:v="urn:schemas-microsoft-com:vml" Requires="v">
                <p:oleObj spid="_x0000_s1041" name="Εικόνα bitmap" r:id="rId3" imgW="6095238" imgH="4571429" progId="Paint.Picture">
                  <p:embed/>
                </p:oleObj>
              </mc:Choice>
              <mc:Fallback>
                <p:oleObj name="Εικόνα bitmap" r:id="rId3" imgW="6095238" imgH="45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179" y="1124744"/>
                        <a:ext cx="5616624" cy="4212098"/>
                      </a:xfrm>
                      <a:prstGeom prst="rect">
                        <a:avLst/>
                      </a:prstGeom>
                      <a:noFill/>
                      <a:ln>
                        <a:noFill/>
                      </a:ln>
                      <a:effectLst/>
                    </p:spPr>
                  </p:pic>
                </p:oleObj>
              </mc:Fallback>
            </mc:AlternateContent>
          </a:graphicData>
        </a:graphic>
      </p:graphicFrame>
      <p:sp>
        <p:nvSpPr>
          <p:cNvPr id="6" name="Ορθογώνιο 5"/>
          <p:cNvSpPr/>
          <p:nvPr/>
        </p:nvSpPr>
        <p:spPr>
          <a:xfrm>
            <a:off x="4067944" y="5336842"/>
            <a:ext cx="1113253" cy="276999"/>
          </a:xfrm>
          <a:prstGeom prst="rect">
            <a:avLst/>
          </a:prstGeom>
        </p:spPr>
        <p:txBody>
          <a:bodyPr wrap="none">
            <a:spAutoFit/>
          </a:bodyPr>
          <a:lstStyle/>
          <a:p>
            <a:r>
              <a:rPr lang="en-US" sz="1200" dirty="0">
                <a:solidFill>
                  <a:prstClr val="black"/>
                </a:solidFill>
                <a:latin typeface="Calibri"/>
                <a:hlinkClick r:id="rId5"/>
              </a:rPr>
              <a:t>soc.hawaii.edu</a:t>
            </a:r>
            <a:endParaRPr lang="el-GR" sz="1200" dirty="0">
              <a:solidFill>
                <a:prstClr val="black"/>
              </a:solidFill>
              <a:latin typeface="Calibri"/>
            </a:endParaRPr>
          </a:p>
        </p:txBody>
      </p:sp>
    </p:spTree>
    <p:extLst>
      <p:ext uri="{BB962C8B-B14F-4D97-AF65-F5344CB8AC3E}">
        <p14:creationId xmlns:p14="http://schemas.microsoft.com/office/powerpoint/2010/main" val="2182712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Με ποια διαδικασία πραγματοποιείται η μεταμόρφωση του </a:t>
            </a:r>
            <a:r>
              <a:rPr lang="el-GR" dirty="0" err="1" smtClean="0"/>
              <a:t>ζυγώτη</a:t>
            </a:r>
            <a:r>
              <a:rPr lang="el-GR" dirty="0" smtClean="0"/>
              <a:t>;</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Προσχηματισμός</a:t>
            </a:r>
          </a:p>
          <a:p>
            <a:pPr marL="0" indent="0">
              <a:buNone/>
            </a:pPr>
            <a:r>
              <a:rPr lang="el-GR" dirty="0"/>
              <a:t>Κατά το 18ο αι. επικρατούσε η αντίληψη ότι το πρώτο κύτταρο που δημιουργείται κατά τη σύλληψη περιέχει ήδη σχηματισμένα μικροσκοπικά όργανα και ότι δεν αναπτύσσονται νέες μορφές γιατί υπάρχουν από την αρχή.</a:t>
            </a:r>
          </a:p>
          <a:p>
            <a:pPr marL="0" indent="0" algn="ctr">
              <a:spcBef>
                <a:spcPts val="3600"/>
              </a:spcBef>
              <a:buNone/>
            </a:pPr>
            <a:r>
              <a:rPr lang="el-GR" b="1" dirty="0">
                <a:solidFill>
                  <a:srgbClr val="820000"/>
                </a:solidFill>
              </a:rPr>
              <a:t>Επιγένεση</a:t>
            </a:r>
          </a:p>
          <a:p>
            <a:pPr marL="0" indent="0">
              <a:buNone/>
            </a:pPr>
            <a:r>
              <a:rPr lang="el-GR" dirty="0"/>
              <a:t>Οι σύγχρονοι εμβρυολόγοι υποστηρίζουν ότι κάθε νέα μορφή δημιουργείται σταδιακά μέσα από τις αλληλεπιδράσεις που πραγματοποιούνται μεταξύ της προηγούμενης μορφής και του περιβάλλοντός της.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4146434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τέλος της βλαστικής περιόδου</a:t>
            </a:r>
            <a:br>
              <a:rPr lang="el-GR" dirty="0" smtClean="0"/>
            </a:br>
            <a:r>
              <a:rPr lang="el-GR" b="0" dirty="0" smtClean="0"/>
              <a:t>17 </a:t>
            </a:r>
            <a:r>
              <a:rPr lang="el-GR" b="0" dirty="0"/>
              <a:t>έως 23 ημέρες μετά τη </a:t>
            </a:r>
            <a:r>
              <a:rPr lang="el-GR" b="0" dirty="0" smtClean="0"/>
              <a:t>γονιμοποίηση</a:t>
            </a:r>
            <a:endParaRPr lang="el-GR" b="0" dirty="0"/>
          </a:p>
        </p:txBody>
      </p:sp>
      <p:sp>
        <p:nvSpPr>
          <p:cNvPr id="3" name="Θέση περιεχομένου 2"/>
          <p:cNvSpPr>
            <a:spLocks noGrp="1"/>
          </p:cNvSpPr>
          <p:nvPr>
            <p:ph idx="1"/>
          </p:nvPr>
        </p:nvSpPr>
        <p:spPr>
          <a:xfrm>
            <a:off x="457200" y="1196752"/>
            <a:ext cx="8229600" cy="2520280"/>
          </a:xfrm>
        </p:spPr>
        <p:txBody>
          <a:bodyPr/>
          <a:lstStyle/>
          <a:p>
            <a:r>
              <a:rPr lang="el-GR" dirty="0"/>
              <a:t>Στο τέλος της βλαστικής περιόδου αρχίζει η εγκατάσταση, η διαδικασία με την οποία η </a:t>
            </a:r>
            <a:r>
              <a:rPr lang="el-GR" dirty="0" err="1"/>
              <a:t>βλαστοκύστη</a:t>
            </a:r>
            <a:r>
              <a:rPr lang="el-GR" dirty="0"/>
              <a:t> προσκολλάται στη μήτρα. </a:t>
            </a:r>
          </a:p>
          <a:p>
            <a:r>
              <a:rPr lang="el-GR" dirty="0"/>
              <a:t>Σε αυτή τη φάση, η εμβρυϊκή περιοχή μοιάζει με αχλάδι, ενώ διακρίνονται τα κύτταρα που θα εξελιχθούν σε μάτια καθώς και αυτά που θα εξελιχθούν σε αυτιά.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370698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κρισιμότητα της α΄ εμβρυικής περιόδου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graphicFrame>
        <p:nvGraphicFramePr>
          <p:cNvPr id="5" name="Content Placeholder 4"/>
          <p:cNvGraphicFramePr>
            <a:graphicFrameLocks noGrp="1" noChangeAspect="1"/>
          </p:cNvGraphicFramePr>
          <p:nvPr>
            <p:ph idx="1"/>
            <p:extLst/>
          </p:nvPr>
        </p:nvGraphicFramePr>
        <p:xfrm>
          <a:off x="683568" y="1484784"/>
          <a:ext cx="7560840" cy="3949254"/>
        </p:xfrm>
        <a:graphic>
          <a:graphicData uri="http://schemas.openxmlformats.org/presentationml/2006/ole">
            <mc:AlternateContent xmlns:mc="http://schemas.openxmlformats.org/markup-compatibility/2006">
              <mc:Choice xmlns:v="urn:schemas-microsoft-com:vml" Requires="v">
                <p:oleObj spid="_x0000_s2064" name="Εικόνα bitmap" r:id="rId3" imgW="4904762" imgH="2561905" progId="Paint.Picture">
                  <p:embed/>
                </p:oleObj>
              </mc:Choice>
              <mc:Fallback>
                <p:oleObj name="Εικόνα bitmap" r:id="rId3" imgW="4904762" imgH="256190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84784"/>
                        <a:ext cx="7560840" cy="39492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8100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H ανάπτυξη του εμβρύου</a:t>
            </a:r>
            <a:r>
              <a:rPr lang="el-GR" dirty="0"/>
              <a:t> </a:t>
            </a:r>
            <a:r>
              <a:rPr lang="el-GR" sz="3200" b="0" dirty="0" smtClean="0"/>
              <a:t>(2 </a:t>
            </a:r>
            <a:r>
              <a:rPr lang="el-GR" sz="3200" b="0" dirty="0"/>
              <a:t>από </a:t>
            </a:r>
            <a:r>
              <a:rPr lang="el-GR" sz="3200" b="0" dirty="0" smtClean="0"/>
              <a:t>6)</a:t>
            </a:r>
            <a:endParaRPr lang="el-GR" sz="3200" b="0" dirty="0"/>
          </a:p>
        </p:txBody>
      </p:sp>
      <p:sp>
        <p:nvSpPr>
          <p:cNvPr id="3" name="Θέση περιεχομένου 2"/>
          <p:cNvSpPr>
            <a:spLocks noGrp="1"/>
          </p:cNvSpPr>
          <p:nvPr>
            <p:ph idx="1"/>
          </p:nvPr>
        </p:nvSpPr>
        <p:spPr>
          <a:xfrm>
            <a:off x="457199" y="1196752"/>
            <a:ext cx="5706513" cy="5159598"/>
          </a:xfrm>
        </p:spPr>
        <p:txBody>
          <a:bodyPr>
            <a:normAutofit/>
          </a:bodyPr>
          <a:lstStyle/>
          <a:p>
            <a:r>
              <a:rPr lang="el-GR" b="1" dirty="0" smtClean="0">
                <a:solidFill>
                  <a:srgbClr val="820000"/>
                </a:solidFill>
              </a:rPr>
              <a:t>Ενός </a:t>
            </a:r>
            <a:r>
              <a:rPr lang="el-GR" b="1" dirty="0" err="1" smtClean="0">
                <a:solidFill>
                  <a:srgbClr val="820000"/>
                </a:solidFill>
              </a:rPr>
              <a:t>μηνα</a:t>
            </a:r>
            <a:endParaRPr lang="el-GR" b="1" dirty="0" smtClean="0">
              <a:solidFill>
                <a:srgbClr val="820000"/>
              </a:solidFill>
            </a:endParaRPr>
          </a:p>
          <a:p>
            <a:pPr lvl="1"/>
            <a:r>
              <a:rPr lang="el-GR" dirty="0" smtClean="0"/>
              <a:t>Η </a:t>
            </a:r>
            <a:r>
              <a:rPr lang="el-GR" dirty="0"/>
              <a:t>ανάπτυξη των μεμβρανών από την </a:t>
            </a:r>
            <a:r>
              <a:rPr lang="el-GR" dirty="0" err="1"/>
              <a:t>τροφοβλάστη</a:t>
            </a:r>
            <a:r>
              <a:rPr lang="el-GR" dirty="0"/>
              <a:t> εξασφαλίζει ότι παρέχονται στον αναπτυσσόμενο οργανισμό θρεπτικές ουσίες και προστασία από τα περιβαλλοντικά τραύματα.</a:t>
            </a:r>
          </a:p>
          <a:p>
            <a:pPr lvl="1"/>
            <a:r>
              <a:rPr lang="el-GR" dirty="0"/>
              <a:t>Αρχίζουν να διαμορφώνονται ο εγκέφαλος, η σπονδυλική στήλη, η καρδιά και τα υπόλοιπα εσωτερικά όργανα του εμβρύου.</a:t>
            </a:r>
          </a:p>
          <a:p>
            <a:pPr lvl="1"/>
            <a:r>
              <a:rPr lang="el-GR" dirty="0"/>
              <a:t> Ο πλακούντας και το έμβρυο συνδέονται με τον ομφάλιο λώρο.</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844824"/>
            <a:ext cx="1950720" cy="2926080"/>
          </a:xfrm>
          <a:prstGeom prst="rect">
            <a:avLst/>
          </a:prstGeom>
        </p:spPr>
      </p:pic>
      <p:sp>
        <p:nvSpPr>
          <p:cNvPr id="6" name="Rectangle 6"/>
          <p:cNvSpPr/>
          <p:nvPr/>
        </p:nvSpPr>
        <p:spPr>
          <a:xfrm>
            <a:off x="6163713" y="4968108"/>
            <a:ext cx="2501053" cy="830997"/>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9-Week Human Embryo from Ectopic Pregnancy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5"/>
            </a:endParaRPr>
          </a:p>
          <a:p>
            <a:pPr algn="ctr"/>
            <a:r>
              <a:rPr lang="en-US" sz="1200" dirty="0">
                <a:solidFill>
                  <a:prstClr val="black"/>
                </a:solidFill>
                <a:latin typeface="Calibri"/>
                <a:hlinkClick r:id="rId6"/>
              </a:rPr>
              <a:t>Jacopo </a:t>
            </a:r>
            <a:r>
              <a:rPr lang="en-US" sz="1200" dirty="0" err="1" smtClean="0">
                <a:solidFill>
                  <a:prstClr val="black"/>
                </a:solidFill>
                <a:latin typeface="Calibri"/>
                <a:hlinkClick r:id="rId6"/>
              </a:rPr>
              <a:t>Werther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7"/>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08242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H </a:t>
            </a:r>
            <a:r>
              <a:rPr lang="el-GR" dirty="0"/>
              <a:t>ανάπτυξη του </a:t>
            </a:r>
            <a:r>
              <a:rPr lang="el-GR" dirty="0" smtClean="0"/>
              <a:t>εμβρύου </a:t>
            </a:r>
            <a:r>
              <a:rPr lang="el-GR" sz="3200" b="0" dirty="0" smtClean="0"/>
              <a:t>(3 από 6)</a:t>
            </a:r>
            <a:endParaRPr lang="el-GR" sz="3200" b="0" dirty="0"/>
          </a:p>
        </p:txBody>
      </p:sp>
      <p:sp>
        <p:nvSpPr>
          <p:cNvPr id="3" name="Θέση περιεχομένου 2"/>
          <p:cNvSpPr>
            <a:spLocks noGrp="1"/>
          </p:cNvSpPr>
          <p:nvPr>
            <p:ph idx="1"/>
          </p:nvPr>
        </p:nvSpPr>
        <p:spPr/>
        <p:txBody>
          <a:bodyPr/>
          <a:lstStyle/>
          <a:p>
            <a:r>
              <a:rPr lang="el-GR" b="1" dirty="0" smtClean="0">
                <a:solidFill>
                  <a:srgbClr val="820000"/>
                </a:solidFill>
              </a:rPr>
              <a:t>Πέντε εβδομάδων</a:t>
            </a:r>
          </a:p>
          <a:p>
            <a:pPr lvl="1"/>
            <a:r>
              <a:rPr lang="el-GR" dirty="0"/>
              <a:t>Αρχίζει και χτυπά η καρδιά.</a:t>
            </a:r>
          </a:p>
          <a:p>
            <a:r>
              <a:rPr lang="el-GR" b="1" dirty="0" smtClean="0">
                <a:solidFill>
                  <a:srgbClr val="820000"/>
                </a:solidFill>
              </a:rPr>
              <a:t>Επτά </a:t>
            </a:r>
            <a:r>
              <a:rPr lang="el-GR" b="1" dirty="0">
                <a:solidFill>
                  <a:srgbClr val="820000"/>
                </a:solidFill>
              </a:rPr>
              <a:t>εβδομάδων</a:t>
            </a:r>
          </a:p>
          <a:p>
            <a:pPr lvl="1"/>
            <a:r>
              <a:rPr lang="el-GR" dirty="0"/>
              <a:t>Εμφανίζεται ο ομφάλιος λώρος και το έμβρυο προστατεύεται από τον εμβρυικό σάκο.</a:t>
            </a:r>
          </a:p>
          <a:p>
            <a:r>
              <a:rPr lang="el-GR" b="1" dirty="0" smtClean="0">
                <a:solidFill>
                  <a:srgbClr val="820000"/>
                </a:solidFill>
              </a:rPr>
              <a:t>Δύο μηνών</a:t>
            </a:r>
          </a:p>
          <a:p>
            <a:pPr lvl="1"/>
            <a:r>
              <a:rPr lang="el-GR" dirty="0"/>
              <a:t>Τα βασικά όργανα των συστημάτων έχουν σχηματιστεί. </a:t>
            </a:r>
          </a:p>
          <a:p>
            <a:pPr lvl="1"/>
            <a:r>
              <a:rPr lang="el-GR" dirty="0"/>
              <a:t>Το κεφάλι έχει στρογγυλέψει, τα αυτιά και τα μάτια έχουν σχηματιστεί, όπως και τα δάχτυλα ποδιών και χεριών. </a:t>
            </a:r>
          </a:p>
          <a:p>
            <a:pPr lvl="1"/>
            <a:r>
              <a:rPr lang="el-GR" dirty="0"/>
              <a:t>Το έμβρυο είναι ικανό για τις πρώτες του οργανωμένες αντιδράσεις προς το περιβάλλον.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933313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 </a:t>
            </a:r>
            <a:r>
              <a:rPr lang="el-GR" dirty="0"/>
              <a:t>ανάπτυξη του εμβρύου </a:t>
            </a:r>
            <a:r>
              <a:rPr lang="el-GR" sz="3200" b="0" dirty="0" smtClean="0"/>
              <a:t>(4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p:txBody>
          <a:bodyPr/>
          <a:lstStyle/>
          <a:p>
            <a:r>
              <a:rPr lang="el-GR" b="1" dirty="0" smtClean="0">
                <a:solidFill>
                  <a:srgbClr val="820000"/>
                </a:solidFill>
              </a:rPr>
              <a:t>Δέκα εβδομάδων</a:t>
            </a:r>
          </a:p>
          <a:p>
            <a:pPr lvl="1"/>
            <a:r>
              <a:rPr lang="el-GR" dirty="0" smtClean="0"/>
              <a:t>Το </a:t>
            </a:r>
            <a:r>
              <a:rPr lang="el-GR" dirty="0"/>
              <a:t>έμβρυο αρχίζει να κινείται.</a:t>
            </a:r>
          </a:p>
          <a:p>
            <a:r>
              <a:rPr lang="el-GR" b="1" dirty="0" smtClean="0">
                <a:solidFill>
                  <a:srgbClr val="820000"/>
                </a:solidFill>
              </a:rPr>
              <a:t>Τεσσάρων </a:t>
            </a:r>
            <a:r>
              <a:rPr lang="el-GR" b="1" dirty="0">
                <a:solidFill>
                  <a:srgbClr val="820000"/>
                </a:solidFill>
              </a:rPr>
              <a:t>μηνών</a:t>
            </a:r>
          </a:p>
          <a:p>
            <a:pPr lvl="1"/>
            <a:r>
              <a:rPr lang="el-GR" dirty="0"/>
              <a:t>Το έμβρυο μοιάζει πλέον με άνθρωπο και αρχίζουν να εμφανίζονται οι πρώτες τρίχες. </a:t>
            </a:r>
          </a:p>
          <a:p>
            <a:pPr lvl="1"/>
            <a:r>
              <a:rPr lang="el-GR" dirty="0"/>
              <a:t>Το σώμα έχει μεγαλώσει σε σχέση με το κεφάλι και τα γεννητικά όργανα είναι ευδιάκριτα.</a:t>
            </a:r>
          </a:p>
          <a:p>
            <a:pPr lvl="1"/>
            <a:r>
              <a:rPr lang="el-GR" dirty="0"/>
              <a:t> Αρχίζουν να λειτουργούν αντανακλαστικά όπως το πιπίλισμα και η κατάποση.</a:t>
            </a:r>
          </a:p>
          <a:p>
            <a:pPr lvl="1"/>
            <a:r>
              <a:rPr lang="el-GR" dirty="0"/>
              <a:t> Η μητέρα αρχίζει να αισθάνεται τις κινήσεις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16962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 </a:t>
            </a:r>
            <a:r>
              <a:rPr lang="el-GR" dirty="0"/>
              <a:t>ανάπτυξη του εμβρύου </a:t>
            </a:r>
            <a:r>
              <a:rPr lang="el-GR" sz="3200" b="0" dirty="0" smtClean="0"/>
              <a:t>(5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p:txBody>
          <a:bodyPr>
            <a:normAutofit/>
          </a:bodyPr>
          <a:lstStyle/>
          <a:p>
            <a:r>
              <a:rPr lang="el-GR" b="1" dirty="0">
                <a:solidFill>
                  <a:srgbClr val="820000"/>
                </a:solidFill>
              </a:rPr>
              <a:t>πέντε </a:t>
            </a:r>
            <a:r>
              <a:rPr lang="el-GR" b="1" dirty="0" smtClean="0">
                <a:solidFill>
                  <a:srgbClr val="820000"/>
                </a:solidFill>
              </a:rPr>
              <a:t>μηνών</a:t>
            </a:r>
          </a:p>
          <a:p>
            <a:pPr lvl="1"/>
            <a:r>
              <a:rPr lang="el-GR" dirty="0"/>
              <a:t>Αρχίζει να σχηματίζεται το φαιό λίπος, μια γαλακτώδης ουσία η οποία προστατεύει το δέρμα του εμβρύου και θα βοηθήσει το νεογέννητο να διατηρηθεί ζεστό. </a:t>
            </a:r>
          </a:p>
          <a:p>
            <a:pPr lvl="1"/>
            <a:r>
              <a:rPr lang="el-GR" dirty="0"/>
              <a:t>Επίσης όλα τα νευρικά κύτταρα που θα αποκτήσει στη ζωή του ένας άνθρωπος είναι παρόντα.</a:t>
            </a:r>
          </a:p>
          <a:p>
            <a:pPr lvl="1"/>
            <a:r>
              <a:rPr lang="el-GR" dirty="0"/>
              <a:t>Από την 23η εβδομάδα, υπάρχουν αυξημένες πιθανότητες επιβίωσης αν γεννηθεί τότε τη βρέφος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871701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 </a:t>
            </a:r>
            <a:r>
              <a:rPr lang="el-GR" dirty="0"/>
              <a:t>ανάπτυξη του εμβρύου </a:t>
            </a:r>
            <a:r>
              <a:rPr lang="el-GR" sz="3200" b="0" dirty="0" smtClean="0"/>
              <a:t>(6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a:xfrm>
            <a:off x="457200" y="1196752"/>
            <a:ext cx="8229600" cy="3816424"/>
          </a:xfrm>
        </p:spPr>
        <p:txBody>
          <a:bodyPr/>
          <a:lstStyle/>
          <a:p>
            <a:r>
              <a:rPr lang="el-GR" b="1" dirty="0">
                <a:solidFill>
                  <a:srgbClr val="820000"/>
                </a:solidFill>
              </a:rPr>
              <a:t>Επτά μηνών</a:t>
            </a:r>
          </a:p>
          <a:p>
            <a:pPr lvl="1"/>
            <a:r>
              <a:rPr lang="el-GR" dirty="0"/>
              <a:t>Οι πνεύμονες μπορούν να αναπνεύσουν αέρα και το κεντρικό νευρικό σύστημα έχει αναπτυχθεί αρκετά ώστε να μπορεί να κατευθύνει τις ρυθμικές κινήσεις της αναπνοής. </a:t>
            </a:r>
          </a:p>
          <a:p>
            <a:pPr lvl="1"/>
            <a:r>
              <a:rPr lang="el-GR" dirty="0"/>
              <a:t>Τα μάτια ανοίγουν και αντιδρούν στο φως. </a:t>
            </a:r>
          </a:p>
          <a:p>
            <a:pPr lvl="1"/>
            <a:r>
              <a:rPr lang="el-GR" dirty="0"/>
              <a:t>Αν το παιδί γεννηθεί σε αυτή την ηλικία έχει 85% πιθανότητες επιβίωσης, αλλά εξακολουθεί να υπάρχει αυξημένος κίνδυνος επιπλοκών.</a:t>
            </a:r>
          </a:p>
          <a:p>
            <a:pPr marL="0" indent="0" algn="ctr">
              <a:buNone/>
            </a:pPr>
            <a:r>
              <a:rPr lang="el-GR" dirty="0" smtClean="0"/>
              <a:t>Παρακολουθείστε το παρακάτω βίντεο</a:t>
            </a:r>
            <a:r>
              <a:rPr lang="en-US" dirty="0" smtClean="0"/>
              <a:t>:</a:t>
            </a: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4869160"/>
            <a:ext cx="504056" cy="504056"/>
          </a:xfrm>
          <a:prstGeom prst="rect">
            <a:avLst/>
          </a:prstGeom>
        </p:spPr>
      </p:pic>
      <p:sp>
        <p:nvSpPr>
          <p:cNvPr id="7" name="Ορθογώνιο 6"/>
          <p:cNvSpPr/>
          <p:nvPr/>
        </p:nvSpPr>
        <p:spPr>
          <a:xfrm>
            <a:off x="2051720" y="4865037"/>
            <a:ext cx="4716291" cy="461665"/>
          </a:xfrm>
          <a:prstGeom prst="rect">
            <a:avLst/>
          </a:prstGeom>
        </p:spPr>
        <p:txBody>
          <a:bodyPr wrap="none">
            <a:spAutoFit/>
          </a:bodyPr>
          <a:lstStyle/>
          <a:p>
            <a:r>
              <a:rPr lang="en-US" sz="2400" dirty="0">
                <a:latin typeface="+mn-lt"/>
                <a:hlinkClick r:id="rId2"/>
              </a:rPr>
              <a:t>The Miracle of Life: How it all began </a:t>
            </a:r>
            <a:endParaRPr lang="el-GR" sz="2400" dirty="0">
              <a:latin typeface="+mn-lt"/>
            </a:endParaRPr>
          </a:p>
        </p:txBody>
      </p:sp>
    </p:spTree>
    <p:extLst>
      <p:ext uri="{BB962C8B-B14F-4D97-AF65-F5344CB8AC3E}">
        <p14:creationId xmlns:p14="http://schemas.microsoft.com/office/powerpoint/2010/main" val="2041628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εμφάνιση του εμβρύου στο υπερηχογράφημα</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1677663"/>
            <a:ext cx="4791473" cy="360833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
        <p:nvSpPr>
          <p:cNvPr id="6" name="Rectangle 6"/>
          <p:cNvSpPr/>
          <p:nvPr/>
        </p:nvSpPr>
        <p:spPr>
          <a:xfrm>
            <a:off x="2154474" y="5359507"/>
            <a:ext cx="501801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CRL Crown rump </a:t>
            </a:r>
            <a:r>
              <a:rPr lang="en-US" sz="1200" dirty="0" err="1">
                <a:solidFill>
                  <a:prstClr val="black"/>
                </a:solidFill>
                <a:latin typeface="Calibri"/>
                <a:hlinkClick r:id="rId3"/>
              </a:rPr>
              <a:t>lengh</a:t>
            </a:r>
            <a:r>
              <a:rPr lang="en-US" sz="1200" dirty="0">
                <a:solidFill>
                  <a:prstClr val="black"/>
                </a:solidFill>
                <a:latin typeface="Calibri"/>
                <a:hlinkClick r:id="rId3"/>
              </a:rPr>
              <a:t> 12 weeks </a:t>
            </a:r>
            <a:r>
              <a:rPr lang="en-US" sz="1200" dirty="0" err="1">
                <a:solidFill>
                  <a:prstClr val="black"/>
                </a:solidFill>
                <a:latin typeface="Calibri"/>
                <a:hlinkClick r:id="rId3"/>
              </a:rPr>
              <a:t>ecografia</a:t>
            </a:r>
            <a:r>
              <a:rPr lang="en-US" sz="1200" dirty="0">
                <a:solidFill>
                  <a:prstClr val="black"/>
                </a:solidFill>
                <a:latin typeface="Calibri"/>
                <a:hlinkClick r:id="rId3"/>
              </a:rPr>
              <a:t> Dr. Wolfgang Moroder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smtClean="0">
                <a:solidFill>
                  <a:prstClr val="black"/>
                </a:solidFill>
                <a:latin typeface="Calibri"/>
                <a:hlinkClick r:id="rId5"/>
              </a:rPr>
              <a:t>Moroder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703148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5204222"/>
            <a:ext cx="8229600" cy="1152128"/>
          </a:xfrm>
          <a:ln w="25400">
            <a:solidFill>
              <a:srgbClr val="004A82"/>
            </a:solidFill>
          </a:ln>
        </p:spPr>
        <p:txBody>
          <a:bodyPr>
            <a:normAutofit fontScale="90000"/>
          </a:bodyPr>
          <a:lstStyle/>
          <a:p>
            <a:r>
              <a:rPr lang="el-GR" dirty="0" smtClean="0"/>
              <a:t>Η εγκυμοσύνη είναι </a:t>
            </a:r>
            <a:r>
              <a:rPr lang="el-GR" dirty="0"/>
              <a:t>έ</a:t>
            </a:r>
            <a:r>
              <a:rPr lang="el-GR" dirty="0" smtClean="0"/>
              <a:t>να</a:t>
            </a:r>
            <a:br>
              <a:rPr lang="el-GR" dirty="0" smtClean="0"/>
            </a:br>
            <a:r>
              <a:rPr lang="el-GR" dirty="0" smtClean="0"/>
              <a:t>βιολογικό και ψυχολογικό ταξίδι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020" y="427323"/>
            <a:ext cx="3203738" cy="4074393"/>
          </a:xfrm>
          <a:prstGeom prst="rect">
            <a:avLst/>
          </a:prstGeom>
        </p:spPr>
      </p:pic>
      <p:sp>
        <p:nvSpPr>
          <p:cNvPr id="6" name="Rectangle 6"/>
          <p:cNvSpPr/>
          <p:nvPr/>
        </p:nvSpPr>
        <p:spPr>
          <a:xfrm>
            <a:off x="2781305" y="4629244"/>
            <a:ext cx="320945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Pregnant woman (1)</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Amada44</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6"/>
              </a:rPr>
              <a:t>CC </a:t>
            </a:r>
            <a:r>
              <a:rPr lang="en-US" sz="1200" dirty="0">
                <a:solidFill>
                  <a:prstClr val="black">
                    <a:lumMod val="65000"/>
                    <a:lumOff val="35000"/>
                  </a:prstClr>
                </a:solidFill>
                <a:latin typeface="Calibri"/>
                <a:hlinkClick r:id="rId6"/>
              </a:rPr>
              <a:t>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122369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Η γέννηση του βρέφους</a:t>
            </a:r>
            <a:br>
              <a:rPr lang="el-GR" sz="4400" dirty="0" smtClean="0"/>
            </a:br>
            <a:r>
              <a:rPr lang="el-GR" b="0" dirty="0" smtClean="0"/>
              <a:t>40 εβδομάδων</a:t>
            </a:r>
            <a:endParaRPr lang="el-GR" b="0" dirty="0"/>
          </a:p>
        </p:txBody>
      </p:sp>
      <p:sp>
        <p:nvSpPr>
          <p:cNvPr id="3" name="Θέση περιεχομένου 2"/>
          <p:cNvSpPr>
            <a:spLocks noGrp="1"/>
          </p:cNvSpPr>
          <p:nvPr>
            <p:ph idx="1"/>
          </p:nvPr>
        </p:nvSpPr>
        <p:spPr>
          <a:xfrm>
            <a:off x="457200" y="1196752"/>
            <a:ext cx="8229600" cy="3096344"/>
          </a:xfrm>
        </p:spPr>
        <p:txBody>
          <a:bodyPr>
            <a:normAutofit lnSpcReduction="10000"/>
          </a:bodyPr>
          <a:lstStyle/>
          <a:p>
            <a:r>
              <a:rPr lang="el-GR" dirty="0"/>
              <a:t>Μετά την 37η εβδομάδα, το βρέφος θεωρείται </a:t>
            </a:r>
            <a:r>
              <a:rPr lang="el-GR" dirty="0" err="1"/>
              <a:t>τελειόμηνο</a:t>
            </a:r>
            <a:r>
              <a:rPr lang="el-GR" dirty="0"/>
              <a:t>.</a:t>
            </a:r>
          </a:p>
          <a:p>
            <a:r>
              <a:rPr lang="el-GR" dirty="0"/>
              <a:t>Τον τελευταίο μήνα, το έμβρυο προσθέτει το 50% του βάρους του.</a:t>
            </a:r>
          </a:p>
          <a:p>
            <a:r>
              <a:rPr lang="el-GR" dirty="0"/>
              <a:t> Καθώς πλησιάζει η ώρα της γέννησης, το έμβρυο γίνεται ιδιαίτερα δραστήριο, κινώντας τα άκρα του, αλλάζοντας θέση, πιπιλίζοντας το δάχτυλό του. </a:t>
            </a:r>
          </a:p>
          <a:p>
            <a:r>
              <a:rPr lang="el-GR" dirty="0"/>
              <a:t>Είναι έτοιμο να πάρει την πρώτη του αναπνοή!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149080"/>
            <a:ext cx="2510452" cy="1708284"/>
          </a:xfrm>
          <a:prstGeom prst="rect">
            <a:avLst/>
          </a:prstGeom>
        </p:spPr>
      </p:pic>
      <p:sp>
        <p:nvSpPr>
          <p:cNvPr id="6" name="Rectangle 6"/>
          <p:cNvSpPr/>
          <p:nvPr/>
        </p:nvSpPr>
        <p:spPr>
          <a:xfrm>
            <a:off x="189856" y="5949280"/>
            <a:ext cx="439248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HumanNewborn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Gengiskanhg</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064" y="4137267"/>
            <a:ext cx="2252936" cy="1812013"/>
          </a:xfrm>
          <a:prstGeom prst="rect">
            <a:avLst/>
          </a:prstGeom>
        </p:spPr>
      </p:pic>
      <p:sp>
        <p:nvSpPr>
          <p:cNvPr id="8" name="Rectangle 6"/>
          <p:cNvSpPr/>
          <p:nvPr/>
        </p:nvSpPr>
        <p:spPr>
          <a:xfrm>
            <a:off x="4287777" y="6032456"/>
            <a:ext cx="439248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Caesarian newborn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9"/>
              </a:rPr>
              <a:t>Bobjgalindo</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427294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Οι αισθητηριακές δυνατότητες του εμβρύου</a:t>
            </a:r>
            <a:endParaRPr lang="el-GR" dirty="0"/>
          </a:p>
        </p:txBody>
      </p:sp>
      <p:sp>
        <p:nvSpPr>
          <p:cNvPr id="3" name="Θέση περιεχομένου 2"/>
          <p:cNvSpPr>
            <a:spLocks noGrp="1"/>
          </p:cNvSpPr>
          <p:nvPr>
            <p:ph idx="1"/>
          </p:nvPr>
        </p:nvSpPr>
        <p:spPr>
          <a:xfrm>
            <a:off x="457200" y="2348880"/>
            <a:ext cx="8229600" cy="1800200"/>
          </a:xfrm>
          <a:ln w="19050">
            <a:solidFill>
              <a:srgbClr val="004A82"/>
            </a:solidFill>
          </a:ln>
        </p:spPr>
        <p:txBody>
          <a:bodyPr/>
          <a:lstStyle/>
          <a:p>
            <a:pPr marL="0" indent="0" algn="ctr">
              <a:buNone/>
            </a:pPr>
            <a:r>
              <a:rPr lang="el-GR" dirty="0"/>
              <a:t>Το ανθρώπινο έμβρυο είναι δραστήριο και ευαίσθητο στο περιβάλλον του πολύ πριν από τη γέννηση και έχει διαπιστωθεί ότι η εμβρυϊκή δραστηριότητα είναι σημαντική για την περαιτέρω ανάπτυξη.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327681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Οι αισθητηριακές δυνατότητες του εμβρύου</a:t>
            </a:r>
            <a:br>
              <a:rPr lang="el-GR" dirty="0" smtClean="0"/>
            </a:br>
            <a:r>
              <a:rPr lang="el-GR" b="0" dirty="0" smtClean="0"/>
              <a:t>κίνηση </a:t>
            </a:r>
            <a:r>
              <a:rPr lang="el-GR" sz="3600" b="0" dirty="0" smtClean="0"/>
              <a:t>(1 από 2)</a:t>
            </a:r>
            <a:endParaRPr lang="el-GR" sz="3600" b="0" dirty="0"/>
          </a:p>
        </p:txBody>
      </p:sp>
      <p:sp>
        <p:nvSpPr>
          <p:cNvPr id="3" name="Θέση περιεχομένου 2"/>
          <p:cNvSpPr>
            <a:spLocks noGrp="1"/>
          </p:cNvSpPr>
          <p:nvPr>
            <p:ph idx="1"/>
          </p:nvPr>
        </p:nvSpPr>
        <p:spPr/>
        <p:txBody>
          <a:bodyPr/>
          <a:lstStyle/>
          <a:p>
            <a:r>
              <a:rPr lang="el-GR" dirty="0"/>
              <a:t>Από τους πέντε μήνες και μετά, το έμβρυο είναι σε θέση να αισθάνεται αλλαγές στη στάση της μητέρας του καθώς αιωρείται μέσα στο αμνιακό </a:t>
            </a:r>
            <a:r>
              <a:rPr lang="el-GR" dirty="0" smtClean="0"/>
              <a:t>υγρό. Το </a:t>
            </a:r>
            <a:r>
              <a:rPr lang="el-GR" dirty="0"/>
              <a:t>έμβρυο μπορεί να…</a:t>
            </a:r>
          </a:p>
          <a:p>
            <a:r>
              <a:rPr lang="el-GR" dirty="0" smtClean="0"/>
              <a:t>Στριφογυρίζει,</a:t>
            </a:r>
            <a:endParaRPr lang="el-GR" dirty="0"/>
          </a:p>
          <a:p>
            <a:r>
              <a:rPr lang="el-GR" dirty="0" smtClean="0"/>
              <a:t>Κλωτσά,</a:t>
            </a:r>
            <a:endParaRPr lang="el-GR" dirty="0"/>
          </a:p>
          <a:p>
            <a:r>
              <a:rPr lang="el-GR" dirty="0"/>
              <a:t>Έχει </a:t>
            </a:r>
            <a:r>
              <a:rPr lang="el-GR" dirty="0" smtClean="0"/>
              <a:t>λόξιγκα,</a:t>
            </a:r>
            <a:endParaRPr lang="el-GR" dirty="0"/>
          </a:p>
          <a:p>
            <a:r>
              <a:rPr lang="el-GR" dirty="0"/>
              <a:t>Ανοιγοκλείνει τα μάτια και το </a:t>
            </a:r>
            <a:r>
              <a:rPr lang="el-GR" dirty="0" smtClean="0"/>
              <a:t>στόμα,</a:t>
            </a:r>
            <a:endParaRPr lang="el-GR" dirty="0"/>
          </a:p>
          <a:p>
            <a:r>
              <a:rPr lang="el-GR" dirty="0"/>
              <a:t>Πιπιλά το δάχτυλό </a:t>
            </a:r>
            <a:r>
              <a:rPr lang="el-GR" dirty="0" smtClean="0"/>
              <a:t>του,</a:t>
            </a:r>
            <a:endParaRPr lang="el-GR" dirty="0"/>
          </a:p>
          <a:p>
            <a:r>
              <a:rPr lang="el-GR" dirty="0"/>
              <a:t>Κάνει διάφορες </a:t>
            </a:r>
            <a:r>
              <a:rPr lang="el-GR" dirty="0" smtClean="0"/>
              <a:t>γκριμάτσες.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950375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Οι αισθητηριακές δυνατότητες του εμβρύου</a:t>
            </a:r>
            <a:br>
              <a:rPr lang="el-GR" dirty="0"/>
            </a:br>
            <a:r>
              <a:rPr lang="el-GR" b="0" dirty="0"/>
              <a:t>κίνηση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323528" y="1484784"/>
            <a:ext cx="8229600" cy="4176464"/>
          </a:xfrm>
        </p:spPr>
        <p:txBody>
          <a:bodyPr/>
          <a:lstStyle/>
          <a:p>
            <a:r>
              <a:rPr lang="el-GR" dirty="0"/>
              <a:t>Από την 11η εβδομάδα, τα έμβρυα μπορούν να βάζουν στο στόμα τους τα δάχτυλα των ποδιών τους.</a:t>
            </a:r>
          </a:p>
          <a:p>
            <a:r>
              <a:rPr lang="el-GR" dirty="0"/>
              <a:t>Από την 12η εβδομάδα, τα έμβρυα χασμουριούνται! Ίσως κάνουν εξάσκηση για την πρώτη τους αναπνοή…</a:t>
            </a:r>
          </a:p>
          <a:p>
            <a:r>
              <a:rPr lang="el-GR" dirty="0"/>
              <a:t>Τα έμβρυα αρπάζουν τα χέρια τους, τα πόδια τους, καθώς και τον ομφάλιο λώρο.</a:t>
            </a:r>
          </a:p>
          <a:p>
            <a:r>
              <a:rPr lang="el-GR" dirty="0"/>
              <a:t>Αν και τα νεογέννητα δεν χαμογελούν παρά μόνο μετά την 4η -6η εβδομάδα, τα έμβρυα χαμογελούν!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757151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Οι αισθητηριακές δυνατότητες του εμβρύου</a:t>
            </a:r>
            <a:br>
              <a:rPr lang="el-GR" dirty="0" smtClean="0"/>
            </a:br>
            <a:r>
              <a:rPr lang="el-GR" b="0" dirty="0" smtClean="0"/>
              <a:t>ακοή</a:t>
            </a:r>
            <a:endParaRPr lang="el-GR" b="0" dirty="0"/>
          </a:p>
        </p:txBody>
      </p:sp>
      <p:sp>
        <p:nvSpPr>
          <p:cNvPr id="3" name="Θέση περιεχομένου 2"/>
          <p:cNvSpPr>
            <a:spLocks noGrp="1"/>
          </p:cNvSpPr>
          <p:nvPr>
            <p:ph idx="1"/>
          </p:nvPr>
        </p:nvSpPr>
        <p:spPr/>
        <p:txBody>
          <a:bodyPr>
            <a:normAutofit lnSpcReduction="10000"/>
          </a:bodyPr>
          <a:lstStyle/>
          <a:p>
            <a:r>
              <a:rPr lang="el-GR" dirty="0"/>
              <a:t>Η ακοή είναι η πρώτη αίσθηση που αναπτύσσεται στο έμβρυο</a:t>
            </a:r>
            <a:r>
              <a:rPr lang="el-GR" dirty="0" smtClean="0"/>
              <a:t>.</a:t>
            </a:r>
            <a:endParaRPr lang="el-GR" dirty="0"/>
          </a:p>
          <a:p>
            <a:r>
              <a:rPr lang="el-GR" dirty="0"/>
              <a:t>Στους τέσσερις μήνες, τα έμβρυα ανταποκρίνονται στον ήχο</a:t>
            </a:r>
            <a:r>
              <a:rPr lang="el-GR" dirty="0" smtClean="0"/>
              <a:t>.</a:t>
            </a:r>
            <a:endParaRPr lang="el-GR" dirty="0"/>
          </a:p>
          <a:p>
            <a:r>
              <a:rPr lang="el-GR" dirty="0"/>
              <a:t>Ακούνε τον χτύπο της καρδιάς της μητέρας, ήχους από το στομάχι της, καθώς και τη ροή του αίματος στον ομφάλιο λώρο</a:t>
            </a:r>
            <a:r>
              <a:rPr lang="el-GR" dirty="0" smtClean="0"/>
              <a:t>.</a:t>
            </a:r>
            <a:endParaRPr lang="el-GR" dirty="0"/>
          </a:p>
          <a:p>
            <a:r>
              <a:rPr lang="el-GR" dirty="0"/>
              <a:t> </a:t>
            </a:r>
            <a:r>
              <a:rPr lang="el-GR" dirty="0" smtClean="0"/>
              <a:t>Είναι </a:t>
            </a:r>
            <a:r>
              <a:rPr lang="el-GR" dirty="0"/>
              <a:t>σε θέση να ακούνε ήχους που προέρχονται έξω από το σώμα της μητέρας και μπορεί να ξαφνιαστούν από έντονο θόρυβο. </a:t>
            </a:r>
          </a:p>
          <a:p>
            <a:r>
              <a:rPr lang="el-GR" dirty="0"/>
              <a:t>Ωστόσο οι ήχοι αυτοί ακούγονται διαφορετικοί στο έμβρυο καθώς πρέπει να περάσουν από την κοιλιά της μητέρας και το αμνιακό υγρό.</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58717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Οι αισθητηριακές δυνατότητες του εμβρύου</a:t>
            </a:r>
            <a:br>
              <a:rPr lang="el-GR" dirty="0"/>
            </a:br>
            <a:r>
              <a:rPr lang="el-GR" b="0" dirty="0" smtClean="0"/>
              <a:t>όραση</a:t>
            </a:r>
            <a:endParaRPr lang="el-GR" dirty="0"/>
          </a:p>
        </p:txBody>
      </p:sp>
      <p:sp>
        <p:nvSpPr>
          <p:cNvPr id="3" name="Θέση περιεχομένου 2"/>
          <p:cNvSpPr>
            <a:spLocks noGrp="1"/>
          </p:cNvSpPr>
          <p:nvPr>
            <p:ph idx="1"/>
          </p:nvPr>
        </p:nvSpPr>
        <p:spPr>
          <a:xfrm>
            <a:off x="539552" y="1962659"/>
            <a:ext cx="8229600" cy="1728192"/>
          </a:xfrm>
        </p:spPr>
        <p:txBody>
          <a:bodyPr/>
          <a:lstStyle/>
          <a:p>
            <a:r>
              <a:rPr lang="el-GR" dirty="0"/>
              <a:t>Στον έβδομο μήνα, τα έμβρυα ανοίγουν τα μάτια τους</a:t>
            </a:r>
            <a:r>
              <a:rPr lang="el-GR" dirty="0" smtClean="0"/>
              <a:t>.</a:t>
            </a:r>
            <a:endParaRPr lang="el-GR" dirty="0"/>
          </a:p>
          <a:p>
            <a:r>
              <a:rPr lang="el-GR" dirty="0"/>
              <a:t>Ανταποκρίνονται στο φως, το οποίο αυξάνει τους καρδιακούς παλμούς τους και τα κάνει να κινούνται</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972370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Οι αισθητηριακές δυνατότητες του εμβρύου</a:t>
            </a:r>
            <a:br>
              <a:rPr lang="el-GR" dirty="0"/>
            </a:br>
            <a:r>
              <a:rPr lang="el-GR" b="0" dirty="0" smtClean="0"/>
              <a:t>γεύση</a:t>
            </a:r>
            <a:r>
              <a:rPr lang="en-US" b="0" dirty="0" smtClean="0"/>
              <a:t> / </a:t>
            </a:r>
            <a:r>
              <a:rPr lang="el-GR" b="0" dirty="0" smtClean="0"/>
              <a:t>όσφρηση</a:t>
            </a:r>
            <a:endParaRPr lang="el-GR" dirty="0"/>
          </a:p>
        </p:txBody>
      </p:sp>
      <p:sp>
        <p:nvSpPr>
          <p:cNvPr id="3" name="Θέση περιεχομένου 2"/>
          <p:cNvSpPr>
            <a:spLocks noGrp="1"/>
          </p:cNvSpPr>
          <p:nvPr>
            <p:ph idx="1"/>
          </p:nvPr>
        </p:nvSpPr>
        <p:spPr>
          <a:xfrm>
            <a:off x="464994" y="1484784"/>
            <a:ext cx="8229600" cy="4176464"/>
          </a:xfrm>
        </p:spPr>
        <p:txBody>
          <a:bodyPr/>
          <a:lstStyle/>
          <a:p>
            <a:r>
              <a:rPr lang="el-GR" dirty="0"/>
              <a:t>Από τη 14η εβδομάδα κύησης, αρχίζει να αναπτύσσεται η αίσθηση της γεύσης στο έμβρυο</a:t>
            </a:r>
            <a:r>
              <a:rPr lang="el-GR" dirty="0" smtClean="0"/>
              <a:t>.</a:t>
            </a:r>
            <a:endParaRPr lang="el-GR" dirty="0"/>
          </a:p>
          <a:p>
            <a:r>
              <a:rPr lang="el-GR" dirty="0"/>
              <a:t> Έχει παρατηρηθεί ότι αυξάνεται η κατάποση αμνιακού υγρού όταν το έμβρυο προσλαμβάνει γλυκές γεύσεις και μειώνεται όταν προσλαμβάνει ξινές ή πικρές γεύσεις.</a:t>
            </a:r>
          </a:p>
          <a:p>
            <a:r>
              <a:rPr lang="el-GR" dirty="0"/>
              <a:t>Η όσφρηση κατά την εμβρυϊκή περίοδο δεν έχει μελετηθεί ιδιαίτερα.</a:t>
            </a:r>
          </a:p>
          <a:p>
            <a:r>
              <a:rPr lang="el-GR" dirty="0"/>
              <a:t> Είναι πιθανόν να υπάρχουν ενδείξεις όσφρησης οι οποίες αναπτύσσονται κατ’ ανάλογο τρόπο με τη γεύση.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624389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Οι δυνατότητες μάθησης του </a:t>
            </a:r>
            <a:r>
              <a:rPr lang="el-GR" dirty="0" smtClean="0"/>
              <a:t>εμβρύου</a:t>
            </a:r>
            <a:endParaRPr lang="el-GR" dirty="0"/>
          </a:p>
        </p:txBody>
      </p:sp>
      <p:sp>
        <p:nvSpPr>
          <p:cNvPr id="3" name="Θέση περιεχομένου 2"/>
          <p:cNvSpPr>
            <a:spLocks noGrp="1"/>
          </p:cNvSpPr>
          <p:nvPr>
            <p:ph idx="1"/>
          </p:nvPr>
        </p:nvSpPr>
        <p:spPr>
          <a:xfrm>
            <a:off x="482501" y="1077052"/>
            <a:ext cx="8229600" cy="5472608"/>
          </a:xfrm>
        </p:spPr>
        <p:txBody>
          <a:bodyPr>
            <a:normAutofit lnSpcReduction="10000"/>
          </a:bodyPr>
          <a:lstStyle/>
          <a:p>
            <a:r>
              <a:rPr lang="el-GR" dirty="0"/>
              <a:t>Υπάρχουν ορισμένες ενδείξεις ότι μπορεί να πραγματοποιηθεί κάποιου είδους μάθηση μέσα στη μήτρα από εμπειρίες που προέρχονται τόσο μέσα όσο και έξω από αυτήν.</a:t>
            </a:r>
          </a:p>
          <a:p>
            <a:r>
              <a:rPr lang="el-GR" dirty="0" smtClean="0"/>
              <a:t>Η </a:t>
            </a:r>
            <a:r>
              <a:rPr lang="el-GR" dirty="0"/>
              <a:t>Το γεγονός ότι τα νεογέννητα βρίσκουν καθησυχαστικό τον ήχο του φυσιολογικού καρδιακού ρυθμού (80 κτύπων ανά λεπτό), δείχνει ότι τον έχουν </a:t>
            </a:r>
            <a:r>
              <a:rPr lang="el-GR" b="1" dirty="0">
                <a:solidFill>
                  <a:srgbClr val="820000"/>
                </a:solidFill>
              </a:rPr>
              <a:t>μάθει</a:t>
            </a:r>
            <a:r>
              <a:rPr lang="el-GR" dirty="0"/>
              <a:t> μέσα στη μήτρα</a:t>
            </a:r>
            <a:r>
              <a:rPr lang="el-GR" dirty="0" smtClean="0"/>
              <a:t>.</a:t>
            </a:r>
            <a:endParaRPr lang="el-GR" dirty="0"/>
          </a:p>
          <a:p>
            <a:r>
              <a:rPr lang="el-GR" dirty="0"/>
              <a:t>Βρέφη στα οποία οι μητέρες διάβαζαν ένα συγκεκριμένο κείμενο δύο φορές την ημέρα, επί ενάμιση μήνα πριν τον τοκετό, έδειχναν </a:t>
            </a:r>
            <a:r>
              <a:rPr lang="el-GR" b="1" dirty="0">
                <a:solidFill>
                  <a:srgbClr val="820000"/>
                </a:solidFill>
              </a:rPr>
              <a:t>σαφή προτίμηση </a:t>
            </a:r>
            <a:r>
              <a:rPr lang="el-GR" dirty="0"/>
              <a:t>στο κείμενο αυτό και μετά τη γέννησή τους. </a:t>
            </a:r>
          </a:p>
          <a:p>
            <a:r>
              <a:rPr lang="el-GR" dirty="0"/>
              <a:t>Ανάλογα πειράματα δείχνουν σαφή προτίμηση των βρεφών στη </a:t>
            </a:r>
            <a:r>
              <a:rPr lang="el-GR" b="1" dirty="0">
                <a:solidFill>
                  <a:srgbClr val="820000"/>
                </a:solidFill>
              </a:rPr>
              <a:t>μουσική</a:t>
            </a:r>
            <a:r>
              <a:rPr lang="el-GR" dirty="0"/>
              <a:t> που άκουγε η μητέρα τους κατά τη διάρκεια της εγκυμοσύνης.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646981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Παράγοντες που επηρεάζουν την κύηση</a:t>
            </a:r>
            <a:br>
              <a:rPr lang="el-GR" dirty="0" smtClean="0"/>
            </a:br>
            <a:r>
              <a:rPr lang="el-GR" b="0" dirty="0" smtClean="0"/>
              <a:t>η ηλικία της μητέρας</a:t>
            </a:r>
            <a:endParaRPr lang="el-GR" b="0" dirty="0"/>
          </a:p>
        </p:txBody>
      </p:sp>
      <p:sp>
        <p:nvSpPr>
          <p:cNvPr id="3" name="Θέση περιεχομένου 2"/>
          <p:cNvSpPr>
            <a:spLocks noGrp="1"/>
          </p:cNvSpPr>
          <p:nvPr>
            <p:ph idx="1"/>
          </p:nvPr>
        </p:nvSpPr>
        <p:spPr>
          <a:xfrm>
            <a:off x="472969" y="1916832"/>
            <a:ext cx="8229600" cy="2232248"/>
          </a:xfrm>
        </p:spPr>
        <p:txBody>
          <a:bodyPr/>
          <a:lstStyle/>
          <a:p>
            <a:pPr marL="0" indent="0">
              <a:buNone/>
            </a:pPr>
            <a:r>
              <a:rPr lang="el-GR" dirty="0"/>
              <a:t>Επιπλοκές στην εγκυμοσύνη καθώς και αυξημένες πιθανότητες γέννησης παιδιών με </a:t>
            </a:r>
            <a:r>
              <a:rPr lang="el-GR" dirty="0" err="1"/>
              <a:t>χρωμοσωμικές</a:t>
            </a:r>
            <a:r>
              <a:rPr lang="el-GR" dirty="0"/>
              <a:t> ανωμαλίες εμφανίζονται με μεγαλύτερη συχνότητα σε μητέρες κάτω των 18 ή άνω των 35 ετών που θα φέρουν στον κόσμο το πρώτο τους παιδί.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1424145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κύηση</a:t>
            </a:r>
            <a:br>
              <a:rPr lang="el-GR" dirty="0"/>
            </a:br>
            <a:r>
              <a:rPr lang="el-GR" b="0" dirty="0" smtClean="0"/>
              <a:t>Μητρικές ασθένειες</a:t>
            </a:r>
            <a:endParaRPr lang="el-GR" dirty="0"/>
          </a:p>
        </p:txBody>
      </p:sp>
      <p:sp>
        <p:nvSpPr>
          <p:cNvPr id="3" name="Θέση περιεχομένου 2"/>
          <p:cNvSpPr>
            <a:spLocks noGrp="1"/>
          </p:cNvSpPr>
          <p:nvPr>
            <p:ph idx="1"/>
          </p:nvPr>
        </p:nvSpPr>
        <p:spPr/>
        <p:txBody>
          <a:bodyPr/>
          <a:lstStyle/>
          <a:p>
            <a:r>
              <a:rPr lang="el-GR" dirty="0"/>
              <a:t>Αν και ο πλακούντας είναι σχεδόν αδιαπέραστος από τα περισσότερα μικρόβια που κυκλοφορούν στο αίμα της μητέρας, ορισμένα κατορθώνουν να τον διαπεράσουν. Ιδιαίτερα σοβαρός κίνδυνος υπάρχει αν κάποιες μολυσματικές ασθένειες, όπως η ερυθρά, ή η σύφιλη προσβάλουν τη μητέρα κατά τους τρεις πρώτους μήνες της εγκυμοσύνης.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0256" y="3868969"/>
            <a:ext cx="1584176" cy="2368343"/>
          </a:xfrm>
          <a:prstGeom prst="rect">
            <a:avLst/>
          </a:prstGeom>
        </p:spPr>
      </p:pic>
      <p:sp>
        <p:nvSpPr>
          <p:cNvPr id="6" name="Rectangle 6"/>
          <p:cNvSpPr/>
          <p:nvPr/>
        </p:nvSpPr>
        <p:spPr>
          <a:xfrm>
            <a:off x="2736776" y="6259810"/>
            <a:ext cx="38164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stomachache</a:t>
            </a:r>
            <a:r>
              <a:rPr lang="en-US" sz="1200" dirty="0" smtClean="0">
                <a:solidFill>
                  <a:prstClr val="black">
                    <a:lumMod val="65000"/>
                    <a:lumOff val="35000"/>
                  </a:prstClr>
                </a:solidFill>
                <a:latin typeface="Calibri"/>
                <a:hlinkClick r:id="rId3"/>
              </a:rPr>
              <a: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solidFill>
                <a:latin typeface="Calibri"/>
              </a:rPr>
              <a:t> </a:t>
            </a:r>
            <a:r>
              <a:rPr lang="en-US" sz="1200" dirty="0">
                <a:solidFill>
                  <a:prstClr val="black"/>
                </a:solidFill>
                <a:latin typeface="Calibri"/>
                <a:hlinkClick r:id="rId3"/>
              </a:rPr>
              <a:t>etrehadluysalumk</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4"/>
              </a:rPr>
              <a:t>CC BY-ND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557066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 βιολογικοί υπεύθυνοι!</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502719"/>
            <a:ext cx="3506111" cy="237626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6" name="Rectangle 6"/>
          <p:cNvSpPr/>
          <p:nvPr/>
        </p:nvSpPr>
        <p:spPr>
          <a:xfrm>
            <a:off x="764202" y="5025538"/>
            <a:ext cx="320945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Sperm-egg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Cropbot</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9547" y="1709833"/>
            <a:ext cx="3009379" cy="3199340"/>
          </a:xfrm>
          <a:prstGeom prst="rect">
            <a:avLst/>
          </a:prstGeom>
        </p:spPr>
      </p:pic>
      <p:sp>
        <p:nvSpPr>
          <p:cNvPr id="8" name="Rectangle 6"/>
          <p:cNvSpPr/>
          <p:nvPr/>
        </p:nvSpPr>
        <p:spPr>
          <a:xfrm>
            <a:off x="4949547" y="5025538"/>
            <a:ext cx="3209453"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Vol. 200, Issue 5: </a:t>
            </a:r>
            <a:r>
              <a:rPr lang="en-US" sz="1200" dirty="0" err="1">
                <a:solidFill>
                  <a:prstClr val="black"/>
                </a:solidFill>
                <a:latin typeface="Calibri"/>
                <a:hlinkClick r:id="rId7"/>
              </a:rPr>
              <a:t>etoc</a:t>
            </a:r>
            <a:r>
              <a:rPr lang="en-US" sz="1200" dirty="0">
                <a:solidFill>
                  <a:prstClr val="black"/>
                </a:solidFill>
                <a:latin typeface="Calibri"/>
                <a:hlinkClick r:id="rId7"/>
              </a:rPr>
              <a:t> 2</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7"/>
              </a:rPr>
              <a:t>The Journal of Cell Biology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lumMod val="65000"/>
                    <a:lumOff val="35000"/>
                  </a:prstClr>
                </a:solidFill>
                <a:latin typeface="Calibri"/>
                <a:hlinkClick r:id="rId8"/>
              </a:rPr>
              <a:t>CC </a:t>
            </a:r>
            <a:r>
              <a:rPr lang="en-US" sz="1200" dirty="0">
                <a:solidFill>
                  <a:prstClr val="black">
                    <a:lumMod val="65000"/>
                    <a:lumOff val="35000"/>
                  </a:prstClr>
                </a:solidFill>
                <a:latin typeface="Calibri"/>
                <a:hlinkClick r:id="rId8"/>
              </a:rPr>
              <a:t>BY-NC-SA 2.0</a:t>
            </a:r>
            <a:r>
              <a:rPr lang="el-GR" sz="1200" dirty="0" smtClean="0">
                <a:solidFill>
                  <a:prstClr val="black">
                    <a:lumMod val="65000"/>
                    <a:lumOff val="35000"/>
                  </a:prstClr>
                </a:solidFill>
                <a:latin typeface="Calibri"/>
                <a:hlinkClick r:id="rId8"/>
              </a:rPr>
              <a:t> </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747783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κύηση</a:t>
            </a:r>
            <a:br>
              <a:rPr lang="el-GR" dirty="0"/>
            </a:br>
            <a:r>
              <a:rPr lang="el-GR" b="0" dirty="0" smtClean="0"/>
              <a:t>Η διατροφή</a:t>
            </a:r>
            <a:endParaRPr lang="el-GR" b="0" dirty="0"/>
          </a:p>
        </p:txBody>
      </p:sp>
      <p:sp>
        <p:nvSpPr>
          <p:cNvPr id="3" name="Θέση περιεχομένου 2"/>
          <p:cNvSpPr>
            <a:spLocks noGrp="1"/>
          </p:cNvSpPr>
          <p:nvPr>
            <p:ph idx="1"/>
          </p:nvPr>
        </p:nvSpPr>
        <p:spPr>
          <a:xfrm>
            <a:off x="457200" y="1196752"/>
            <a:ext cx="8229600" cy="3384376"/>
          </a:xfrm>
        </p:spPr>
        <p:txBody>
          <a:bodyPr/>
          <a:lstStyle/>
          <a:p>
            <a:r>
              <a:rPr lang="el-GR" dirty="0"/>
              <a:t>Η ανεπαρκής ή ακατάλληλη διατροφή της μητέρας έχει καταστρεπτικά αποτελέσματα για την ανάπτυξη του εμβρύου</a:t>
            </a:r>
            <a:r>
              <a:rPr lang="el-GR" dirty="0" smtClean="0"/>
              <a:t>.</a:t>
            </a:r>
            <a:endParaRPr lang="el-GR" dirty="0"/>
          </a:p>
          <a:p>
            <a:r>
              <a:rPr lang="el-GR" dirty="0"/>
              <a:t>Έχει διαπιστωθεί ότι τα παιδιά των οποίων οι μητέρες υποσιτίζονται κατά την κύηση μπορεί να γεννηθούν πρόωρα, να υποφέρουν από ποικίλες γενετικές ανωμαλίες, να είναι λιποβαρή και να αντιμετωπίζουν αργότερα προβλήματα τόσο στη σωματική όσο και στη νοητική τους ανάπτυξη.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1342455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κύηση</a:t>
            </a:r>
            <a:br>
              <a:rPr lang="el-GR" dirty="0"/>
            </a:br>
            <a:r>
              <a:rPr lang="el-GR" b="0" dirty="0" smtClean="0"/>
              <a:t>Κάπνισμα</a:t>
            </a:r>
            <a:endParaRPr lang="el-GR" b="0" dirty="0"/>
          </a:p>
        </p:txBody>
      </p:sp>
      <p:sp>
        <p:nvSpPr>
          <p:cNvPr id="3" name="Θέση περιεχομένου 2"/>
          <p:cNvSpPr>
            <a:spLocks noGrp="1"/>
          </p:cNvSpPr>
          <p:nvPr>
            <p:ph idx="1"/>
          </p:nvPr>
        </p:nvSpPr>
        <p:spPr/>
        <p:txBody>
          <a:bodyPr/>
          <a:lstStyle/>
          <a:p>
            <a:r>
              <a:rPr lang="el-GR" dirty="0"/>
              <a:t>Επηρεάζει την ανάπτυξη του βρέφους και μπορεί να οδηγήσει σε χαμηλό βάρος γέννησης</a:t>
            </a:r>
            <a:r>
              <a:rPr lang="el-GR" dirty="0" smtClean="0"/>
              <a:t>.</a:t>
            </a:r>
            <a:endParaRPr lang="el-GR" dirty="0"/>
          </a:p>
          <a:p>
            <a:r>
              <a:rPr lang="el-GR" dirty="0"/>
              <a:t>Αυξάνει την πιθανότητα πρόωρης αποβολής ή θνησιγενούς βρέφους</a:t>
            </a:r>
            <a:r>
              <a:rPr lang="el-GR" dirty="0" smtClean="0"/>
              <a:t>.</a:t>
            </a:r>
            <a:endParaRPr lang="el-GR" dirty="0"/>
          </a:p>
          <a:p>
            <a:r>
              <a:rPr lang="el-GR" dirty="0"/>
              <a:t>Προκαλεί αναπνευστικά προβλήματα στο βρέφος</a:t>
            </a:r>
            <a:r>
              <a:rPr lang="el-GR" dirty="0" smtClean="0"/>
              <a:t>.</a:t>
            </a:r>
            <a:endParaRPr lang="el-GR" dirty="0"/>
          </a:p>
          <a:p>
            <a:r>
              <a:rPr lang="el-GR" dirty="0" smtClean="0"/>
              <a:t>Συνδέεται </a:t>
            </a:r>
            <a:r>
              <a:rPr lang="el-GR" dirty="0"/>
              <a:t>με την πιθανότητα εκδήλωσης ελλειμματικής προσοχής και μαθησιακών δυσκολιών.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4349731"/>
            <a:ext cx="1405619" cy="1884419"/>
          </a:xfrm>
          <a:prstGeom prst="rect">
            <a:avLst/>
          </a:prstGeom>
        </p:spPr>
      </p:pic>
      <p:sp>
        <p:nvSpPr>
          <p:cNvPr id="6" name="Rectangle 6"/>
          <p:cNvSpPr/>
          <p:nvPr/>
        </p:nvSpPr>
        <p:spPr>
          <a:xfrm>
            <a:off x="2555776" y="6265176"/>
            <a:ext cx="38164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Smoking and drinking during pregnancy</a:t>
            </a:r>
            <a:r>
              <a:rPr lang="en-US" sz="1200" dirty="0" smtClean="0">
                <a:solidFill>
                  <a:prstClr val="black">
                    <a:lumMod val="65000"/>
                    <a:lumOff val="35000"/>
                  </a:prstClr>
                </a:solidFill>
                <a:latin typeface="Calibri"/>
                <a:hlinkClick r:id="rId4"/>
              </a:rPr>
              <a: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a:solidFill>
                  <a:prstClr val="black"/>
                </a:solidFill>
                <a:latin typeface="Calibri"/>
                <a:hlinkClick r:id="rId5"/>
              </a:rPr>
              <a:t>Flickr upload bot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6"/>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512450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Παράγοντες που επηρεάζουν την κύηση</a:t>
            </a:r>
            <a:br>
              <a:rPr lang="el-GR" dirty="0" smtClean="0"/>
            </a:br>
            <a:r>
              <a:rPr lang="el-GR" b="0" dirty="0" smtClean="0"/>
              <a:t>Τερατογόνα </a:t>
            </a:r>
            <a:r>
              <a:rPr lang="el-GR" sz="3600" b="0" dirty="0" smtClean="0"/>
              <a:t>(1 από 3)</a:t>
            </a:r>
            <a:endParaRPr lang="el-GR" sz="3600" dirty="0"/>
          </a:p>
        </p:txBody>
      </p:sp>
      <p:sp>
        <p:nvSpPr>
          <p:cNvPr id="3" name="Θέση περιεχομένου 2"/>
          <p:cNvSpPr>
            <a:spLocks noGrp="1"/>
          </p:cNvSpPr>
          <p:nvPr>
            <p:ph idx="1"/>
          </p:nvPr>
        </p:nvSpPr>
        <p:spPr>
          <a:xfrm>
            <a:off x="457200" y="1196752"/>
            <a:ext cx="8229600" cy="2887554"/>
          </a:xfrm>
        </p:spPr>
        <p:txBody>
          <a:bodyPr/>
          <a:lstStyle/>
          <a:p>
            <a:r>
              <a:rPr lang="el-GR" dirty="0"/>
              <a:t>Πρόκειται για περιβαλλοντικούς παράγοντες που επιδρούν κατά την </a:t>
            </a:r>
            <a:r>
              <a:rPr lang="el-GR" dirty="0" err="1"/>
              <a:t>προγενετική</a:t>
            </a:r>
            <a:r>
              <a:rPr lang="el-GR" dirty="0"/>
              <a:t> περίοδο και μπορεί να προκαλέσουν σοβαρές ανωμαλίες στο έμβρυο</a:t>
            </a:r>
            <a:r>
              <a:rPr lang="el-GR" dirty="0" smtClean="0"/>
              <a:t>.</a:t>
            </a:r>
            <a:endParaRPr lang="el-GR" dirty="0"/>
          </a:p>
          <a:p>
            <a:r>
              <a:rPr lang="el-GR" dirty="0"/>
              <a:t>Βρέφη αλκοολικών μητέρων μπορεί να παρουσιάσουν το σύνδρομο του «εμβρυϊκού αλκοολισμού». Τα βρέφη αυτά παρουσιάζουν μικρό κεφάλι, ατελώς ανεπτυγμένο εγκέφαλο, συγγενή καρδιοπάθεια, νοητική υστέρηση.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4106804"/>
            <a:ext cx="1417770" cy="2130508"/>
          </a:xfrm>
          <a:prstGeom prst="rect">
            <a:avLst/>
          </a:prstGeom>
        </p:spPr>
      </p:pic>
      <p:sp>
        <p:nvSpPr>
          <p:cNvPr id="6" name="Rectangle 6"/>
          <p:cNvSpPr/>
          <p:nvPr/>
        </p:nvSpPr>
        <p:spPr>
          <a:xfrm>
            <a:off x="420345" y="6227733"/>
            <a:ext cx="38164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Smoking and drinking during pregnancy</a:t>
            </a:r>
            <a:r>
              <a:rPr lang="en-US" sz="1200" dirty="0" smtClean="0">
                <a:solidFill>
                  <a:prstClr val="black">
                    <a:lumMod val="65000"/>
                    <a:lumOff val="35000"/>
                  </a:prstClr>
                </a:solidFill>
                <a:latin typeface="Calibri"/>
                <a:hlinkClick r:id="rId4"/>
              </a:rPr>
              <a: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a:solidFill>
                  <a:prstClr val="black"/>
                </a:solidFill>
                <a:latin typeface="Calibri"/>
                <a:hlinkClick r:id="rId5"/>
              </a:rPr>
              <a:t>Flickr upload bot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6"/>
              </a:rPr>
              <a:t>CC BY 2.0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088" y="4084306"/>
            <a:ext cx="1686095" cy="2029559"/>
          </a:xfrm>
          <a:prstGeom prst="rect">
            <a:avLst/>
          </a:prstGeom>
        </p:spPr>
      </p:pic>
      <p:sp>
        <p:nvSpPr>
          <p:cNvPr id="8" name="Rectangle 6"/>
          <p:cNvSpPr/>
          <p:nvPr/>
        </p:nvSpPr>
        <p:spPr>
          <a:xfrm>
            <a:off x="4427984" y="6237312"/>
            <a:ext cx="38164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Photo of baby with FAS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smtClean="0">
                <a:solidFill>
                  <a:prstClr val="black"/>
                </a:solidFill>
                <a:latin typeface="Calibri"/>
                <a:hlinkClick r:id="rId9"/>
              </a:rPr>
              <a:t>Jmh649</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10"/>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762182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κύηση</a:t>
            </a:r>
            <a:br>
              <a:rPr lang="el-GR" dirty="0"/>
            </a:br>
            <a:r>
              <a:rPr lang="el-GR" b="0" dirty="0"/>
              <a:t>Τερατογόνα </a:t>
            </a: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57200" y="1196752"/>
            <a:ext cx="8229600" cy="2664296"/>
          </a:xfrm>
        </p:spPr>
        <p:txBody>
          <a:bodyPr/>
          <a:lstStyle/>
          <a:p>
            <a:r>
              <a:rPr lang="el-GR" dirty="0"/>
              <a:t>Βρέφη μητέρων εθισμένων στα ναρκωτικά ενδέχεται να παρουσιάσουν στερητικό σύνδρομο κατά τη γέννηση. Επίσης, είναι πιθανόν να γεννηθούν πρόωρα, με χαμηλό βάρος και να είναι ευάλωτα σε αναπνευστικές παθήσεις</a:t>
            </a:r>
            <a:r>
              <a:rPr lang="el-GR" dirty="0" smtClean="0"/>
              <a:t>.</a:t>
            </a:r>
            <a:endParaRPr lang="el-GR" dirty="0"/>
          </a:p>
          <a:p>
            <a:r>
              <a:rPr lang="el-GR" dirty="0"/>
              <a:t>Μαζικές δόσεις ακτινοβολίας συνήθως οδηγούν σε αποβολή ή σοβαρές δυσπλασίες του εμβρύου.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4032448"/>
            <a:ext cx="2736304" cy="1859832"/>
          </a:xfrm>
          <a:prstGeom prst="rect">
            <a:avLst/>
          </a:prstGeom>
        </p:spPr>
      </p:pic>
      <p:sp>
        <p:nvSpPr>
          <p:cNvPr id="6" name="Rectangle 6"/>
          <p:cNvSpPr/>
          <p:nvPr/>
        </p:nvSpPr>
        <p:spPr>
          <a:xfrm>
            <a:off x="611560" y="5876052"/>
            <a:ext cx="38164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Human-Male-White-Newborn-Baby-Crying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a:solidFill>
                  <a:prstClr val="black"/>
                </a:solidFill>
                <a:latin typeface="Calibri"/>
                <a:hlinkClick r:id="rId4"/>
              </a:rPr>
              <a:t>Evan-Amos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338" y="4028202"/>
            <a:ext cx="2466975" cy="1847850"/>
          </a:xfrm>
          <a:prstGeom prst="rect">
            <a:avLst/>
          </a:prstGeom>
        </p:spPr>
      </p:pic>
      <p:sp>
        <p:nvSpPr>
          <p:cNvPr id="8" name="Rectangle 6"/>
          <p:cNvSpPr/>
          <p:nvPr/>
        </p:nvSpPr>
        <p:spPr>
          <a:xfrm>
            <a:off x="4582344" y="5885368"/>
            <a:ext cx="38164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Donovan James Lynch</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a:solidFill>
                  <a:prstClr val="black"/>
                </a:solidFill>
                <a:latin typeface="Calibri"/>
                <a:hlinkClick r:id="rId7"/>
              </a:rPr>
              <a:t>Jim Lynch</a:t>
            </a:r>
            <a:r>
              <a:rPr lang="en-US" sz="1200" dirty="0">
                <a:solidFill>
                  <a:prstClr val="black"/>
                </a:solidFill>
                <a:latin typeface="Calibri"/>
              </a:rPr>
              <a:t> </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8"/>
              </a:rPr>
              <a:t>CC BY-NC-ND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664904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κύηση</a:t>
            </a:r>
            <a:br>
              <a:rPr lang="el-GR" dirty="0"/>
            </a:br>
            <a:r>
              <a:rPr lang="el-GR" b="0" dirty="0"/>
              <a:t>Τερατογόνα </a:t>
            </a:r>
            <a:r>
              <a:rPr lang="el-GR" sz="3600" b="0" dirty="0" smtClean="0"/>
              <a:t>(3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57200" y="1196752"/>
            <a:ext cx="8229600" cy="2376264"/>
          </a:xfrm>
        </p:spPr>
        <p:txBody>
          <a:bodyPr/>
          <a:lstStyle/>
          <a:p>
            <a:r>
              <a:rPr lang="el-GR" dirty="0"/>
              <a:t>Από το 1956 έως το 1961 δινόταν στις εγκύους το φάρμακο της θαλιδομίδης για τον περιορισμό της ναυτίας. </a:t>
            </a:r>
          </a:p>
          <a:p>
            <a:r>
              <a:rPr lang="el-GR" dirty="0"/>
              <a:t>Περίπου 8000 παιδιά γεννήθηκαν χωρίς χέρια και πόδια</a:t>
            </a:r>
            <a:r>
              <a:rPr lang="el-GR" dirty="0" smtClean="0"/>
              <a:t>.</a:t>
            </a:r>
            <a:endParaRPr lang="el-GR" dirty="0"/>
          </a:p>
          <a:p>
            <a:r>
              <a:rPr lang="el-GR" dirty="0"/>
              <a:t> Αλλά ακόμη και κοινά φάρμακα, όπως τα αντιβιοτικά, μπορεί να προκαλέσουν ανωμαλίες στο έμβρυο.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573016"/>
            <a:ext cx="2342096" cy="2204864"/>
          </a:xfrm>
          <a:prstGeom prst="rect">
            <a:avLst/>
          </a:prstGeom>
        </p:spPr>
      </p:pic>
      <p:sp>
        <p:nvSpPr>
          <p:cNvPr id="6" name="Rectangle 6"/>
          <p:cNvSpPr/>
          <p:nvPr/>
        </p:nvSpPr>
        <p:spPr>
          <a:xfrm>
            <a:off x="378452" y="5949280"/>
            <a:ext cx="38164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Amelia right forearm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smtClean="0">
                <a:solidFill>
                  <a:prstClr val="black"/>
                </a:solidFill>
                <a:latin typeface="Calibri"/>
                <a:hlinkClick r:id="rId5"/>
              </a:rPr>
              <a:t>Onearmedbandit86</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6"/>
              </a:rPr>
              <a:t>CC BY-SA 3.0</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032" y="3787716"/>
            <a:ext cx="2965336" cy="1918202"/>
          </a:xfrm>
          <a:prstGeom prst="rect">
            <a:avLst/>
          </a:prstGeom>
        </p:spPr>
      </p:pic>
      <p:sp>
        <p:nvSpPr>
          <p:cNvPr id="8" name="Rectangle 6"/>
          <p:cNvSpPr/>
          <p:nvPr/>
        </p:nvSpPr>
        <p:spPr>
          <a:xfrm>
            <a:off x="4499992" y="5859478"/>
            <a:ext cx="389877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rPr>
              <a:t>NCP14053</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a:solidFill>
                  <a:prstClr val="black"/>
                </a:solidFill>
                <a:latin typeface="Calibri"/>
                <a:hlinkClick r:id="rId9"/>
              </a:rPr>
              <a:t>Jacopo </a:t>
            </a:r>
            <a:r>
              <a:rPr lang="en-US" sz="1200" dirty="0" err="1">
                <a:solidFill>
                  <a:prstClr val="black"/>
                </a:solidFill>
                <a:latin typeface="Calibri"/>
                <a:hlinkClick r:id="rId9"/>
              </a:rPr>
              <a:t>Werther</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endParaRPr lang="el-GR" sz="1200" dirty="0" smtClean="0">
              <a:solidFill>
                <a:prstClr val="black">
                  <a:lumMod val="65000"/>
                  <a:lumOff val="35000"/>
                </a:prstClr>
              </a:solidFill>
              <a:latin typeface="Calibri"/>
            </a:endParaRPr>
          </a:p>
          <a:p>
            <a:pPr algn="ctr"/>
            <a:r>
              <a:rPr lang="en-US" sz="1200" dirty="0" smtClean="0">
                <a:solidFill>
                  <a:prstClr val="black">
                    <a:lumMod val="65000"/>
                    <a:lumOff val="35000"/>
                  </a:prstClr>
                </a:solidFill>
                <a:latin typeface="Calibri"/>
                <a:hlinkClick r:id="rId10"/>
              </a:rPr>
              <a:t>CC </a:t>
            </a:r>
            <a:r>
              <a:rPr lang="en-US" sz="1200" dirty="0">
                <a:solidFill>
                  <a:prstClr val="black">
                    <a:lumMod val="65000"/>
                    <a:lumOff val="35000"/>
                  </a:prstClr>
                </a:solidFill>
                <a:latin typeface="Calibri"/>
                <a:hlinkClick r:id="rId10"/>
              </a:rPr>
              <a:t>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143126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Παράγοντες που επηρεάζουν την κύηση</a:t>
            </a:r>
            <a:br>
              <a:rPr lang="el-GR" dirty="0" smtClean="0"/>
            </a:br>
            <a:r>
              <a:rPr lang="el-GR" b="0" dirty="0" smtClean="0"/>
              <a:t>χρόνιο στρες</a:t>
            </a:r>
            <a:endParaRPr lang="el-GR" b="0" dirty="0"/>
          </a:p>
        </p:txBody>
      </p:sp>
      <p:sp>
        <p:nvSpPr>
          <p:cNvPr id="3" name="Θέση περιεχομένου 2"/>
          <p:cNvSpPr>
            <a:spLocks noGrp="1"/>
          </p:cNvSpPr>
          <p:nvPr>
            <p:ph idx="1"/>
          </p:nvPr>
        </p:nvSpPr>
        <p:spPr/>
        <p:txBody>
          <a:bodyPr/>
          <a:lstStyle/>
          <a:p>
            <a:r>
              <a:rPr lang="el-GR" dirty="0"/>
              <a:t>Το  αυξημένο άγχος κατά την εγκυμοσύνη συνδέεται με υψηλά επίπεδα </a:t>
            </a:r>
            <a:r>
              <a:rPr lang="el-GR" dirty="0" err="1"/>
              <a:t>κορτιζόλης</a:t>
            </a:r>
            <a:r>
              <a:rPr lang="el-GR" dirty="0"/>
              <a:t> στο αίμα της μητέρας</a:t>
            </a:r>
            <a:r>
              <a:rPr lang="el-GR" dirty="0" smtClean="0"/>
              <a:t>.</a:t>
            </a:r>
            <a:endParaRPr lang="el-GR" dirty="0"/>
          </a:p>
          <a:p>
            <a:r>
              <a:rPr lang="el-GR" dirty="0"/>
              <a:t>Μέσω μηχανισμών που δεν είναι σαφείς, φαίνεται ότι το έμβρυο μπορεί να επηρεαστεί από αυτή την ορμονική μεταβολή</a:t>
            </a:r>
            <a:r>
              <a:rPr lang="el-GR" dirty="0" smtClean="0"/>
              <a:t>.</a:t>
            </a:r>
            <a:endParaRPr lang="el-GR" dirty="0"/>
          </a:p>
          <a:p>
            <a:r>
              <a:rPr lang="el-GR" dirty="0"/>
              <a:t>Έχει διαπιστωθεί υψηλή συνάφεια μεταξύ υψηλού άγχους κατά την εγκυμοσύνη και επιπλοκών στην εγκυμοσύνη ή τον τοκετό, χαμηλό βάρος γέννησης, ασθενές ανοσοποιητικό σύστημα και άλλα αναπτυξιακά προβλήματα στο βρέφος.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1702937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H ιστορία του μικρού </a:t>
            </a:r>
            <a:r>
              <a:rPr lang="en-US" dirty="0" smtClean="0"/>
              <a:t>S</a:t>
            </a:r>
            <a:r>
              <a:rPr lang="el-GR" dirty="0" err="1" smtClean="0"/>
              <a:t>amuel</a:t>
            </a:r>
            <a:r>
              <a:rPr lang="en-US" dirty="0" smtClean="0"/>
              <a:t> </a:t>
            </a:r>
            <a:r>
              <a:rPr lang="en-US" sz="3200" b="0" dirty="0" smtClean="0"/>
              <a:t>(1 </a:t>
            </a:r>
            <a:r>
              <a:rPr lang="el-GR" sz="3200" b="0" dirty="0" smtClean="0"/>
              <a:t>από 5)</a:t>
            </a:r>
            <a:endParaRPr lang="el-GR" sz="3200" b="0" dirty="0"/>
          </a:p>
        </p:txBody>
      </p:sp>
      <p:sp>
        <p:nvSpPr>
          <p:cNvPr id="3" name="Θέση περιεχομένου 2"/>
          <p:cNvSpPr>
            <a:spLocks noGrp="1"/>
          </p:cNvSpPr>
          <p:nvPr>
            <p:ph idx="1"/>
          </p:nvPr>
        </p:nvSpPr>
        <p:spPr/>
        <p:txBody>
          <a:bodyPr/>
          <a:lstStyle/>
          <a:p>
            <a:r>
              <a:rPr lang="el-GR" dirty="0"/>
              <a:t>Αυτές οι φωτογραφίες άρχισαν να κυκλοφορούν το Νοέμβριο του 2002, και θεωρήθηκε ότι ήταν «οι φωτογραφίες της χρονιάς». Μία από αυτές δημοσιεύθηκε στο εξώφυλλο του περιοδικού NY </a:t>
            </a:r>
            <a:r>
              <a:rPr lang="el-GR" dirty="0" err="1"/>
              <a:t>Times</a:t>
            </a:r>
            <a:r>
              <a:rPr lang="el-GR" dirty="0" smtClean="0"/>
              <a:t>.</a:t>
            </a:r>
          </a:p>
          <a:p>
            <a:r>
              <a:rPr lang="el-GR" dirty="0" smtClean="0"/>
              <a:t>Η </a:t>
            </a:r>
            <a:r>
              <a:rPr lang="el-GR" dirty="0"/>
              <a:t>φωτογραφία είναι ενός </a:t>
            </a:r>
            <a:r>
              <a:rPr lang="el-GR" b="1" dirty="0">
                <a:solidFill>
                  <a:srgbClr val="820000"/>
                </a:solidFill>
              </a:rPr>
              <a:t>εμβρύου 21 εβδομάδων, </a:t>
            </a:r>
            <a:r>
              <a:rPr lang="el-GR" dirty="0"/>
              <a:t>το όνομα είχε διαγνωστεί ότι πάσχει από διχοτομημένη σπονδυλική στήλη, από την οποία δεν θα επιζούσε με τίποτα, παρά μόνον αν το χειρουργούσαν στην κοιλιά της μητέρας του.</a:t>
            </a:r>
          </a:p>
          <a:p>
            <a:r>
              <a:rPr lang="el-GR" dirty="0"/>
              <a:t>Ο </a:t>
            </a:r>
            <a:r>
              <a:rPr lang="el-GR" dirty="0" err="1"/>
              <a:t>Dr</a:t>
            </a:r>
            <a:r>
              <a:rPr lang="el-GR" dirty="0"/>
              <a:t>. </a:t>
            </a:r>
            <a:r>
              <a:rPr lang="el-GR" dirty="0" err="1"/>
              <a:t>Bruner</a:t>
            </a:r>
            <a:r>
              <a:rPr lang="el-GR" dirty="0"/>
              <a:t>, μετά από διάφορες έρευνες που είχαν γίνει στο Πανεπιστημιακό Ιατρικό Κέντρο του </a:t>
            </a:r>
            <a:r>
              <a:rPr lang="el-GR" dirty="0" err="1"/>
              <a:t>Vanderbilt</a:t>
            </a:r>
            <a:r>
              <a:rPr lang="el-GR" dirty="0"/>
              <a:t>, στη </a:t>
            </a:r>
            <a:r>
              <a:rPr lang="el-GR" dirty="0" err="1"/>
              <a:t>Nashville</a:t>
            </a:r>
            <a:r>
              <a:rPr lang="el-GR" dirty="0"/>
              <a:t>, δήλωσε ότι ο ίδιος θα μπορούσε να φέρει εις πέρας την </a:t>
            </a:r>
            <a:r>
              <a:rPr lang="el-GR" b="1" dirty="0" err="1">
                <a:solidFill>
                  <a:srgbClr val="820000"/>
                </a:solidFill>
              </a:rPr>
              <a:t>εγχείριση</a:t>
            </a:r>
            <a:r>
              <a:rPr lang="el-GR" b="1" dirty="0">
                <a:solidFill>
                  <a:srgbClr val="820000"/>
                </a:solidFill>
              </a:rPr>
              <a:t>, με το βρέφος στην κοιλιά της μητέρας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2296153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H ιστορία του μικρού </a:t>
            </a:r>
            <a:r>
              <a:rPr lang="en-US" dirty="0"/>
              <a:t>S</a:t>
            </a:r>
            <a:r>
              <a:rPr lang="el-GR" dirty="0" err="1"/>
              <a:t>amuel</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lstStyle/>
          <a:p>
            <a:r>
              <a:rPr lang="el-GR" dirty="0"/>
              <a:t>Κατά τη διάρκεια της </a:t>
            </a:r>
            <a:r>
              <a:rPr lang="el-GR" dirty="0" err="1"/>
              <a:t>εγχείρισης</a:t>
            </a:r>
            <a:r>
              <a:rPr lang="el-GR" dirty="0"/>
              <a:t>, ο χειρούργος αφαίρεσε τη μήτρα με καισαρική και έκανε μια μικρή τομή στον αμνιακό σάκο, μέσω της οποίας μπόρεσε να εγχειρίσει τον μικρό </a:t>
            </a:r>
            <a:r>
              <a:rPr lang="el-GR" dirty="0" err="1"/>
              <a:t>Samuel</a:t>
            </a:r>
            <a:r>
              <a:rPr lang="el-GR" dirty="0" smtClean="0"/>
              <a:t>.</a:t>
            </a:r>
            <a:endParaRPr lang="el-GR" dirty="0"/>
          </a:p>
          <a:p>
            <a:r>
              <a:rPr lang="el-GR" dirty="0"/>
              <a:t>Ο </a:t>
            </a:r>
            <a:r>
              <a:rPr lang="el-GR" dirty="0" err="1"/>
              <a:t>Dr</a:t>
            </a:r>
            <a:r>
              <a:rPr lang="el-GR" dirty="0"/>
              <a:t>. </a:t>
            </a:r>
            <a:r>
              <a:rPr lang="el-GR" dirty="0" err="1"/>
              <a:t>Bruner</a:t>
            </a:r>
            <a:r>
              <a:rPr lang="el-GR" dirty="0"/>
              <a:t> Τελείωνε επιτυχώς την </a:t>
            </a:r>
            <a:r>
              <a:rPr lang="el-GR" dirty="0" err="1"/>
              <a:t>εγχείριση</a:t>
            </a:r>
            <a:r>
              <a:rPr lang="el-GR" dirty="0"/>
              <a:t>, όταν ο        </a:t>
            </a:r>
            <a:r>
              <a:rPr lang="el-GR" dirty="0" err="1"/>
              <a:t>Samuel</a:t>
            </a:r>
            <a:r>
              <a:rPr lang="el-GR" dirty="0"/>
              <a:t> έβγαλε το μικροσκοπικό αλλά ανεπτυγμένο χεράκι του μέσα από την τομή και </a:t>
            </a:r>
            <a:r>
              <a:rPr lang="el-GR" b="1" dirty="0">
                <a:solidFill>
                  <a:srgbClr val="820000"/>
                </a:solidFill>
              </a:rPr>
              <a:t>γαντζώθηκε από το δάχτυλο</a:t>
            </a:r>
            <a:r>
              <a:rPr lang="el-GR" dirty="0"/>
              <a:t> του έκπληκτου γιατρού.</a:t>
            </a:r>
          </a:p>
          <a:p>
            <a:r>
              <a:rPr lang="el-GR" dirty="0"/>
              <a:t>Ο διάσημος αυτός χειρούργος είπε ότι έζησε την πιο συγκινητική στιγμή ολόκληρης της ζωής του, όταν ένοιωσε το χέρι του </a:t>
            </a:r>
            <a:r>
              <a:rPr lang="el-GR" dirty="0" err="1"/>
              <a:t>Samuel</a:t>
            </a:r>
            <a:r>
              <a:rPr lang="el-GR" dirty="0"/>
              <a:t>  να του γραπώνει ένα δάχτυλο, δείχνοντας ευγνωμοσύνη που του χάρισε το δώρο της ζωής.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3209037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H ιστορία του μικρού </a:t>
            </a:r>
            <a:r>
              <a:rPr lang="en-US" dirty="0"/>
              <a:t>S</a:t>
            </a:r>
            <a:r>
              <a:rPr lang="el-GR" dirty="0" err="1"/>
              <a:t>amuel</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196752"/>
            <a:ext cx="8229600" cy="792088"/>
          </a:xfrm>
        </p:spPr>
        <p:txBody>
          <a:bodyPr>
            <a:normAutofit lnSpcReduction="10000"/>
          </a:bodyPr>
          <a:lstStyle/>
          <a:p>
            <a:pPr marL="0" indent="0" algn="ctr">
              <a:buNone/>
            </a:pPr>
            <a:r>
              <a:rPr lang="el-GR" dirty="0"/>
              <a:t>Οι εκδότες του περιοδικού NY </a:t>
            </a:r>
            <a:r>
              <a:rPr lang="el-GR" dirty="0" err="1"/>
              <a:t>Times</a:t>
            </a:r>
            <a:r>
              <a:rPr lang="el-GR" dirty="0"/>
              <a:t> ονόμασαν τη φωτογραφία “</a:t>
            </a:r>
            <a:r>
              <a:rPr lang="el-GR" dirty="0" err="1"/>
              <a:t>Hand</a:t>
            </a:r>
            <a:r>
              <a:rPr lang="el-GR" dirty="0"/>
              <a:t> of </a:t>
            </a:r>
            <a:r>
              <a:rPr lang="el-GR" dirty="0" err="1"/>
              <a:t>Hope</a:t>
            </a:r>
            <a:r>
              <a:rPr lang="el-GR" dirty="0"/>
              <a:t>” (Χέρι της Ελπίδας)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pic>
        <p:nvPicPr>
          <p:cNvPr id="5" name="Picture 4" descr="a1"/>
          <p:cNvPicPr>
            <a:picLocks noChangeAspect="1" noChangeArrowheads="1"/>
          </p:cNvPicPr>
          <p:nvPr/>
        </p:nvPicPr>
        <p:blipFill>
          <a:blip r:embed="rId3" cstate="print"/>
          <a:srcRect/>
          <a:stretch>
            <a:fillRect/>
          </a:stretch>
        </p:blipFill>
        <p:spPr bwMode="auto">
          <a:xfrm>
            <a:off x="2348311" y="2492896"/>
            <a:ext cx="4468065" cy="3024336"/>
          </a:xfrm>
          <a:prstGeom prst="rect">
            <a:avLst/>
          </a:prstGeom>
          <a:noFill/>
          <a:ln>
            <a:noFill/>
          </a:ln>
        </p:spPr>
      </p:pic>
      <p:sp>
        <p:nvSpPr>
          <p:cNvPr id="6" name="Ορθογώνιο 5"/>
          <p:cNvSpPr/>
          <p:nvPr/>
        </p:nvSpPr>
        <p:spPr>
          <a:xfrm>
            <a:off x="3888126" y="5528383"/>
            <a:ext cx="1367747" cy="276999"/>
          </a:xfrm>
          <a:prstGeom prst="rect">
            <a:avLst/>
          </a:prstGeom>
        </p:spPr>
        <p:txBody>
          <a:bodyPr wrap="none">
            <a:spAutoFit/>
          </a:bodyPr>
          <a:lstStyle/>
          <a:p>
            <a:r>
              <a:rPr lang="en-US" sz="1200" dirty="0" smtClean="0">
                <a:solidFill>
                  <a:prstClr val="black"/>
                </a:solidFill>
                <a:latin typeface="Calibri"/>
                <a:hlinkClick r:id="rId4"/>
              </a:rPr>
              <a:t>icepice.blogspot.gr</a:t>
            </a:r>
            <a:endParaRPr lang="el-GR" sz="1200" dirty="0">
              <a:solidFill>
                <a:prstClr val="black"/>
              </a:solidFill>
              <a:latin typeface="Calibri"/>
            </a:endParaRPr>
          </a:p>
        </p:txBody>
      </p:sp>
    </p:spTree>
    <p:extLst>
      <p:ext uri="{BB962C8B-B14F-4D97-AF65-F5344CB8AC3E}">
        <p14:creationId xmlns:p14="http://schemas.microsoft.com/office/powerpoint/2010/main" val="159079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H ιστορία του μικρού </a:t>
            </a:r>
            <a:r>
              <a:rPr lang="en-US" dirty="0"/>
              <a:t>S</a:t>
            </a:r>
            <a:r>
              <a:rPr lang="el-GR" dirty="0" err="1"/>
              <a:t>amuel</a:t>
            </a:r>
            <a:r>
              <a:rPr lang="en-US" dirty="0"/>
              <a:t> </a:t>
            </a:r>
            <a:r>
              <a:rPr lang="en-US" sz="3200" b="0" dirty="0" smtClean="0"/>
              <a:t>(</a:t>
            </a:r>
            <a:r>
              <a:rPr lang="el-GR" sz="3200" b="0" dirty="0" smtClean="0"/>
              <a:t>4</a:t>
            </a:r>
            <a:r>
              <a:rPr lang="en-US"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196752"/>
            <a:ext cx="8229600" cy="936104"/>
          </a:xfrm>
        </p:spPr>
        <p:txBody>
          <a:bodyPr/>
          <a:lstStyle/>
          <a:p>
            <a:pPr marL="0" indent="0" algn="ctr">
              <a:buNone/>
            </a:pPr>
            <a:r>
              <a:rPr lang="el-GR" dirty="0"/>
              <a:t>Η μητέρα του είπε ότι έκλαιγε από συγκίνηση για πολλές μέρες, βλέποντας την απίστευτη φωτογραφία.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pic>
        <p:nvPicPr>
          <p:cNvPr id="5" name="Picture 2"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04256"/>
            <a:ext cx="4968205" cy="32686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787330" y="5605783"/>
            <a:ext cx="1569340" cy="276999"/>
          </a:xfrm>
          <a:prstGeom prst="rect">
            <a:avLst/>
          </a:prstGeom>
        </p:spPr>
        <p:txBody>
          <a:bodyPr wrap="none">
            <a:spAutoFit/>
          </a:bodyPr>
          <a:lstStyle/>
          <a:p>
            <a:r>
              <a:rPr lang="en-US" sz="1200" dirty="0" smtClean="0">
                <a:solidFill>
                  <a:prstClr val="black"/>
                </a:solidFill>
                <a:latin typeface="Calibri"/>
                <a:hlinkClick r:id="rId4"/>
              </a:rPr>
              <a:t>agibostale.blogspot.gr</a:t>
            </a:r>
            <a:endParaRPr lang="el-GR" sz="1200" dirty="0">
              <a:solidFill>
                <a:prstClr val="black"/>
              </a:solidFill>
              <a:latin typeface="Calibri"/>
            </a:endParaRPr>
          </a:p>
        </p:txBody>
      </p:sp>
    </p:spTree>
    <p:extLst>
      <p:ext uri="{BB962C8B-B14F-4D97-AF65-F5344CB8AC3E}">
        <p14:creationId xmlns:p14="http://schemas.microsoft.com/office/powerpoint/2010/main" val="4031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Περίοδοι της προγεννητικής ανάπτυξης</a:t>
            </a:r>
            <a:br>
              <a:rPr lang="el-GR" dirty="0" smtClean="0"/>
            </a:b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Βλαστική περίοδος (σύλληψη έως 3η εβδομάδα)</a:t>
            </a:r>
          </a:p>
          <a:p>
            <a:pPr marL="0" indent="0">
              <a:buNone/>
            </a:pPr>
            <a:r>
              <a:rPr lang="el-GR" dirty="0"/>
              <a:t>Αρχίζει όταν ενώνονται τα γενετικά κύτταρα του πατέρα και της μητέρας και διαρκεί έως ότου το γονιμοποιημένο ωάριο προσκολληθεί στα τοιχώματα της μήτρας.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pic>
        <p:nvPicPr>
          <p:cNvPr id="5" name="Θέση περιεχομένου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255001"/>
            <a:ext cx="3506111" cy="2376264"/>
          </a:xfrm>
          <a:prstGeom prst="rect">
            <a:avLst/>
          </a:prstGeom>
        </p:spPr>
      </p:pic>
      <p:sp>
        <p:nvSpPr>
          <p:cNvPr id="6" name="Rectangle 6"/>
          <p:cNvSpPr/>
          <p:nvPr/>
        </p:nvSpPr>
        <p:spPr>
          <a:xfrm>
            <a:off x="2996450" y="5777820"/>
            <a:ext cx="320945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Sperm-egg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Cropbot</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93935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H ιστορία του μικρού </a:t>
            </a:r>
            <a:r>
              <a:rPr lang="en-US" dirty="0"/>
              <a:t>S</a:t>
            </a:r>
            <a:r>
              <a:rPr lang="el-GR" dirty="0" err="1"/>
              <a:t>amuel</a:t>
            </a:r>
            <a:r>
              <a:rPr lang="en-US" dirty="0"/>
              <a:t> </a:t>
            </a:r>
            <a:r>
              <a:rPr lang="en-US" sz="3200" b="0" dirty="0" smtClean="0"/>
              <a:t>(</a:t>
            </a:r>
            <a:r>
              <a:rPr lang="el-GR" sz="3200" b="0" dirty="0" smtClean="0"/>
              <a:t>5</a:t>
            </a:r>
            <a:r>
              <a:rPr lang="en-US" sz="3200" b="0" dirty="0" smtClean="0"/>
              <a:t>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dirty="0"/>
              <a:t>Αυτός είναι ο </a:t>
            </a:r>
            <a:r>
              <a:rPr lang="el-GR" dirty="0" err="1"/>
              <a:t>Samuel</a:t>
            </a:r>
            <a:r>
              <a:rPr lang="el-GR" dirty="0"/>
              <a:t> σήμερα.. Έχει μια 100% φυσιολογική ζωή..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pic>
        <p:nvPicPr>
          <p:cNvPr id="5" name="Picture 2" descr="a3"/>
          <p:cNvPicPr>
            <a:picLocks noChangeAspect="1" noChangeArrowheads="1"/>
          </p:cNvPicPr>
          <p:nvPr/>
        </p:nvPicPr>
        <p:blipFill>
          <a:blip r:embed="rId3" cstate="print"/>
          <a:srcRect/>
          <a:stretch>
            <a:fillRect/>
          </a:stretch>
        </p:blipFill>
        <p:spPr bwMode="auto">
          <a:xfrm>
            <a:off x="1907704" y="2060848"/>
            <a:ext cx="5170140" cy="3347230"/>
          </a:xfrm>
          <a:prstGeom prst="rect">
            <a:avLst/>
          </a:prstGeom>
          <a:noFill/>
          <a:ln>
            <a:noFill/>
          </a:ln>
        </p:spPr>
      </p:pic>
      <p:sp>
        <p:nvSpPr>
          <p:cNvPr id="6" name="Ορθογώνιο 5"/>
          <p:cNvSpPr/>
          <p:nvPr/>
        </p:nvSpPr>
        <p:spPr>
          <a:xfrm>
            <a:off x="3521931" y="5456174"/>
            <a:ext cx="1941685" cy="276999"/>
          </a:xfrm>
          <a:prstGeom prst="rect">
            <a:avLst/>
          </a:prstGeom>
        </p:spPr>
        <p:txBody>
          <a:bodyPr wrap="none">
            <a:spAutoFit/>
          </a:bodyPr>
          <a:lstStyle/>
          <a:p>
            <a:r>
              <a:rPr lang="en-US" sz="1200" dirty="0" smtClean="0">
                <a:solidFill>
                  <a:prstClr val="black"/>
                </a:solidFill>
                <a:latin typeface="Calibri"/>
                <a:hlinkClick r:id="rId4"/>
              </a:rPr>
              <a:t>meditacaododia.blogspot.gr</a:t>
            </a:r>
            <a:endParaRPr lang="el-GR" sz="1200" dirty="0">
              <a:solidFill>
                <a:prstClr val="black"/>
              </a:solidFill>
              <a:latin typeface="Calibri"/>
            </a:endParaRPr>
          </a:p>
        </p:txBody>
      </p:sp>
    </p:spTree>
    <p:extLst>
      <p:ext uri="{BB962C8B-B14F-4D97-AF65-F5344CB8AC3E}">
        <p14:creationId xmlns:p14="http://schemas.microsoft.com/office/powerpoint/2010/main" val="21959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Ένα βρέφος στη ζωή μας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
        <p:nvSpPr>
          <p:cNvPr id="5" name="5 - Σύννεφο"/>
          <p:cNvSpPr/>
          <p:nvPr/>
        </p:nvSpPr>
        <p:spPr>
          <a:xfrm>
            <a:off x="69701" y="1025352"/>
            <a:ext cx="9025285" cy="2520280"/>
          </a:xfrm>
          <a:prstGeom prst="cloud">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l-GR" sz="2400" kern="0" dirty="0">
                <a:solidFill>
                  <a:prstClr val="black"/>
                </a:solidFill>
              </a:rPr>
              <a:t>Ένα βρέφος μπορεί να κάνει την αγάπη δυνατότερη</a:t>
            </a:r>
            <a:r>
              <a:rPr lang="en-US" sz="2400" kern="0" dirty="0">
                <a:solidFill>
                  <a:prstClr val="black"/>
                </a:solidFill>
              </a:rPr>
              <a:t>, </a:t>
            </a:r>
            <a:r>
              <a:rPr lang="el-GR" sz="2400" kern="0" dirty="0">
                <a:solidFill>
                  <a:prstClr val="black"/>
                </a:solidFill>
              </a:rPr>
              <a:t>τις μέρες μικρότερες</a:t>
            </a:r>
            <a:r>
              <a:rPr lang="en-US" sz="2400" kern="0" dirty="0">
                <a:solidFill>
                  <a:prstClr val="black"/>
                </a:solidFill>
              </a:rPr>
              <a:t>, </a:t>
            </a:r>
            <a:r>
              <a:rPr lang="el-GR" sz="2400" kern="0" dirty="0">
                <a:solidFill>
                  <a:prstClr val="black"/>
                </a:solidFill>
              </a:rPr>
              <a:t>τις νύχτες μεγαλύτερες</a:t>
            </a:r>
            <a:r>
              <a:rPr lang="en-US" sz="2400" kern="0" dirty="0">
                <a:solidFill>
                  <a:prstClr val="black"/>
                </a:solidFill>
              </a:rPr>
              <a:t>, </a:t>
            </a:r>
            <a:r>
              <a:rPr lang="el-GR" sz="2400" kern="0" dirty="0">
                <a:solidFill>
                  <a:prstClr val="black"/>
                </a:solidFill>
              </a:rPr>
              <a:t>το σπίτι πιο χαρούμενο</a:t>
            </a:r>
            <a:r>
              <a:rPr lang="en-US" sz="2400" kern="0" dirty="0">
                <a:solidFill>
                  <a:prstClr val="black"/>
                </a:solidFill>
              </a:rPr>
              <a:t>, </a:t>
            </a:r>
            <a:r>
              <a:rPr lang="el-GR" sz="2400" kern="0" dirty="0">
                <a:solidFill>
                  <a:prstClr val="black"/>
                </a:solidFill>
              </a:rPr>
              <a:t>το παρελθόν να ξεχαστεί και το μέλλον να αξίζει </a:t>
            </a:r>
          </a:p>
          <a:p>
            <a:pPr algn="ctr" eaLnBrk="0" hangingPunct="0">
              <a:defRPr/>
            </a:pPr>
            <a:r>
              <a:rPr lang="el-GR" sz="2400" kern="0" dirty="0">
                <a:solidFill>
                  <a:prstClr val="black"/>
                </a:solidFill>
              </a:rPr>
              <a:t>να το ζήσεις</a:t>
            </a:r>
            <a:r>
              <a:rPr lang="el-GR" sz="2400" kern="0" dirty="0" smtClean="0">
                <a:solidFill>
                  <a:prstClr val="black"/>
                </a:solidFill>
              </a:rPr>
              <a:t>…</a:t>
            </a:r>
            <a:endParaRPr lang="en-US" sz="2400" kern="0"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861048"/>
            <a:ext cx="2975992" cy="1980895"/>
          </a:xfrm>
          <a:prstGeom prst="rect">
            <a:avLst/>
          </a:prstGeom>
        </p:spPr>
      </p:pic>
      <p:sp>
        <p:nvSpPr>
          <p:cNvPr id="7" name="Rectangle 6"/>
          <p:cNvSpPr/>
          <p:nvPr/>
        </p:nvSpPr>
        <p:spPr>
          <a:xfrm>
            <a:off x="899592" y="5877212"/>
            <a:ext cx="288032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baby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a:solidFill>
                  <a:prstClr val="black"/>
                </a:solidFill>
                <a:latin typeface="Calibri"/>
                <a:hlinkClick r:id="rId4"/>
              </a:rPr>
              <a:t>PublicDomainPictures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1526" y="3861048"/>
            <a:ext cx="2763347" cy="1934342"/>
          </a:xfrm>
          <a:prstGeom prst="rect">
            <a:avLst/>
          </a:prstGeom>
        </p:spPr>
      </p:pic>
      <p:sp>
        <p:nvSpPr>
          <p:cNvPr id="9" name="Rectangle 6"/>
          <p:cNvSpPr/>
          <p:nvPr/>
        </p:nvSpPr>
        <p:spPr>
          <a:xfrm>
            <a:off x="5113039" y="5894685"/>
            <a:ext cx="288032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6"/>
              </a:rPr>
              <a:t>Evalynn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solidFill>
                <a:latin typeface="Calibri"/>
              </a:rPr>
              <a:t> </a:t>
            </a:r>
            <a:r>
              <a:rPr lang="en-US" sz="1200" dirty="0">
                <a:solidFill>
                  <a:prstClr val="black"/>
                </a:solidFill>
                <a:latin typeface="Calibri"/>
                <a:hlinkClick r:id="rId6"/>
              </a:rPr>
              <a:t>Ray Dumas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7"/>
              </a:rPr>
              <a:t>CC BY-SA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640066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a:t>
            </a:r>
            <a:r>
              <a:rPr lang="el-GR" sz="2000" dirty="0"/>
              <a:t>«Αναπτυξιακή Ψυχολογία (Θ). </a:t>
            </a:r>
            <a:r>
              <a:rPr lang="el-GR" sz="2000" dirty="0" smtClean="0"/>
              <a:t>Ενότητα 3</a:t>
            </a:r>
            <a:r>
              <a:rPr lang="en-US" sz="2000" dirty="0" smtClean="0"/>
              <a:t>:</a:t>
            </a:r>
            <a:r>
              <a:rPr lang="el-GR" sz="2000" dirty="0"/>
              <a:t> Ο αναπτυσσόμενος </a:t>
            </a:r>
            <a:r>
              <a:rPr lang="el-GR" sz="2000" dirty="0" smtClean="0"/>
              <a:t>οργανισμός στο </a:t>
            </a:r>
            <a:r>
              <a:rPr lang="el-GR" sz="2000" dirty="0" err="1"/>
              <a:t>προγενετικό</a:t>
            </a:r>
            <a:r>
              <a:rPr lang="el-GR" sz="2000" dirty="0"/>
              <a:t> περιβάλλον».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Περίοδοι της προγεννητικής ανάπτυξης</a:t>
            </a:r>
            <a:br>
              <a:rPr lang="el-GR" sz="4400" dirty="0"/>
            </a:b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196752"/>
            <a:ext cx="8229600" cy="2088232"/>
          </a:xfrm>
        </p:spPr>
        <p:txBody>
          <a:bodyPr/>
          <a:lstStyle/>
          <a:p>
            <a:pPr marL="0" indent="0" algn="ctr">
              <a:buNone/>
            </a:pPr>
            <a:r>
              <a:rPr lang="el-GR" b="1" dirty="0">
                <a:solidFill>
                  <a:srgbClr val="004A82"/>
                </a:solidFill>
              </a:rPr>
              <a:t>Πρώτη εμβρυϊκή περίοδος </a:t>
            </a:r>
            <a:r>
              <a:rPr lang="el-GR" b="1" dirty="0" smtClean="0">
                <a:solidFill>
                  <a:srgbClr val="004A82"/>
                </a:solidFill>
              </a:rPr>
              <a:t> (</a:t>
            </a:r>
            <a:r>
              <a:rPr lang="el-GR" b="1" dirty="0">
                <a:solidFill>
                  <a:srgbClr val="004A82"/>
                </a:solidFill>
              </a:rPr>
              <a:t>3η έως 8η εβδομάδα)</a:t>
            </a:r>
          </a:p>
          <a:p>
            <a:pPr marL="0" indent="0">
              <a:buNone/>
            </a:pPr>
            <a:r>
              <a:rPr lang="el-GR" dirty="0"/>
              <a:t>Διαρκεί από τη στιγμή που ο οργανισμός εγκαθίσταται στη μήτρα έως το τέλος της 8ης εβδομάδας, όταν όλα τα βασικά όργανα έχουν πάρει ένα αδρό σχήμα.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1901" y="3140968"/>
            <a:ext cx="3397384" cy="2274655"/>
          </a:xfrm>
          <a:prstGeom prst="rect">
            <a:avLst/>
          </a:prstGeom>
        </p:spPr>
      </p:pic>
      <p:sp>
        <p:nvSpPr>
          <p:cNvPr id="6" name="Rectangle 6"/>
          <p:cNvSpPr/>
          <p:nvPr/>
        </p:nvSpPr>
        <p:spPr>
          <a:xfrm>
            <a:off x="2195736" y="5415623"/>
            <a:ext cx="489654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Human Embryo - Approximately 8 weeks estimated gestational age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Jacopo </a:t>
            </a:r>
            <a:r>
              <a:rPr lang="en-US" sz="1200" dirty="0" err="1">
                <a:solidFill>
                  <a:prstClr val="black"/>
                </a:solidFill>
                <a:latin typeface="Calibri"/>
                <a:hlinkClick r:id="rId5"/>
              </a:rPr>
              <a:t>Werther</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6"/>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159572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Περίοδοι της προγεννητικής ανάπτυξης</a:t>
            </a:r>
            <a:r>
              <a:rPr lang="el-GR" dirty="0"/>
              <a:t/>
            </a:r>
            <a:br>
              <a:rPr lang="el-GR" dirty="0"/>
            </a:b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196752"/>
            <a:ext cx="8229600" cy="1512168"/>
          </a:xfrm>
        </p:spPr>
        <p:txBody>
          <a:bodyPr/>
          <a:lstStyle/>
          <a:p>
            <a:pPr marL="0" indent="0" algn="ctr">
              <a:buNone/>
            </a:pPr>
            <a:r>
              <a:rPr lang="el-GR" b="1" dirty="0">
                <a:solidFill>
                  <a:srgbClr val="004A82"/>
                </a:solidFill>
              </a:rPr>
              <a:t>Δεύτερη εμβρυϊκή περίοδος </a:t>
            </a:r>
            <a:r>
              <a:rPr lang="el-GR" b="1" dirty="0" smtClean="0">
                <a:solidFill>
                  <a:srgbClr val="004A82"/>
                </a:solidFill>
              </a:rPr>
              <a:t>(</a:t>
            </a:r>
            <a:r>
              <a:rPr lang="el-GR" b="1" dirty="0">
                <a:solidFill>
                  <a:srgbClr val="004A82"/>
                </a:solidFill>
              </a:rPr>
              <a:t>9η εβδομάδα έως γέννηση)</a:t>
            </a:r>
          </a:p>
          <a:p>
            <a:pPr marL="0" indent="0">
              <a:buNone/>
            </a:pPr>
            <a:r>
              <a:rPr lang="el-GR" dirty="0"/>
              <a:t>Αρχίζει με τις πρώτες ενδείξεις σκλήρυνσης των οστών και συνεχίζεται έως τη γέννηση.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636912"/>
            <a:ext cx="2113864" cy="3170796"/>
          </a:xfrm>
          <a:prstGeom prst="rect">
            <a:avLst/>
          </a:prstGeom>
        </p:spPr>
      </p:pic>
      <p:sp>
        <p:nvSpPr>
          <p:cNvPr id="6" name="Rectangle 6"/>
          <p:cNvSpPr/>
          <p:nvPr/>
        </p:nvSpPr>
        <p:spPr>
          <a:xfrm>
            <a:off x="1332862" y="5807708"/>
            <a:ext cx="671993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Embryo - approximately 8 weeks from conception, 10 weeks estimated gestational age from LMP</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5"/>
              </a:rPr>
              <a:t>Jacopo </a:t>
            </a:r>
            <a:r>
              <a:rPr lang="en-US" sz="1200" dirty="0" err="1">
                <a:solidFill>
                  <a:prstClr val="black"/>
                </a:solidFill>
                <a:latin typeface="Calibri"/>
                <a:hlinkClick r:id="rId5"/>
              </a:rPr>
              <a:t>Werther</a:t>
            </a:r>
            <a:r>
              <a:rPr lang="en-US" sz="1200" dirty="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6"/>
              </a:rPr>
              <a:t>CC BY-SA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252223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κρισιμότητα της βλαστικής περιόδου</a:t>
            </a:r>
            <a:endParaRPr lang="el-GR" dirty="0"/>
          </a:p>
        </p:txBody>
      </p:sp>
      <p:sp>
        <p:nvSpPr>
          <p:cNvPr id="3" name="Θέση περιεχομένου 2"/>
          <p:cNvSpPr>
            <a:spLocks noGrp="1"/>
          </p:cNvSpPr>
          <p:nvPr>
            <p:ph idx="1"/>
          </p:nvPr>
        </p:nvSpPr>
        <p:spPr>
          <a:xfrm>
            <a:off x="3547925" y="2284254"/>
            <a:ext cx="2486544" cy="2808312"/>
          </a:xfrm>
          <a:ln w="19050">
            <a:solidFill>
              <a:srgbClr val="820000"/>
            </a:solidFill>
          </a:ln>
        </p:spPr>
        <p:txBody>
          <a:bodyPr>
            <a:normAutofit fontScale="92500"/>
          </a:bodyPr>
          <a:lstStyle/>
          <a:p>
            <a:pPr marL="0" indent="0">
              <a:buNone/>
            </a:pPr>
            <a:r>
              <a:rPr lang="el-GR" b="1" dirty="0">
                <a:solidFill>
                  <a:srgbClr val="820000"/>
                </a:solidFill>
              </a:rPr>
              <a:t>Στις πρώτες οκτώ με δέκα μέρες μετά τη σύλληψη, το γονιμοποιημένο ωάριο μετακινείται αργά από τη σάλπιγγα προς τη μήτρα.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
        <p:nvSpPr>
          <p:cNvPr id="6" name="Αριστερό βέλος 5" title="βέλος"/>
          <p:cNvSpPr/>
          <p:nvPr/>
        </p:nvSpPr>
        <p:spPr>
          <a:xfrm>
            <a:off x="3021847" y="3462669"/>
            <a:ext cx="445312" cy="215295"/>
          </a:xfrm>
          <a:prstGeom prst="lef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Θέση περιεχομένου 2"/>
          <p:cNvSpPr txBox="1">
            <a:spLocks/>
          </p:cNvSpPr>
          <p:nvPr/>
        </p:nvSpPr>
        <p:spPr>
          <a:xfrm>
            <a:off x="179512" y="2286695"/>
            <a:ext cx="2765791" cy="2808312"/>
          </a:xfrm>
          <a:prstGeom prst="rect">
            <a:avLst/>
          </a:prstGeom>
          <a:ln w="19050">
            <a:solidFill>
              <a:srgbClr val="820000"/>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Εάν ο νέος οργανισμός εισχωρήσει στη μήτρα πολύ νωρίς, το περιβάλλον της μήτρας δεν θα είναι έτοιμο και ο νέος οργανισμός θα καταστραφεί. </a:t>
            </a:r>
          </a:p>
        </p:txBody>
      </p:sp>
      <p:sp>
        <p:nvSpPr>
          <p:cNvPr id="8" name="Αριστερό βέλος 7" title="βέλος"/>
          <p:cNvSpPr/>
          <p:nvPr/>
        </p:nvSpPr>
        <p:spPr>
          <a:xfrm rot="10800000">
            <a:off x="6106742" y="3462669"/>
            <a:ext cx="446458" cy="216025"/>
          </a:xfrm>
          <a:prstGeom prst="lef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Θέση περιεχομένου 2"/>
          <p:cNvSpPr txBox="1">
            <a:spLocks/>
          </p:cNvSpPr>
          <p:nvPr/>
        </p:nvSpPr>
        <p:spPr>
          <a:xfrm>
            <a:off x="6590326" y="2273810"/>
            <a:ext cx="2399934" cy="2808312"/>
          </a:xfrm>
          <a:prstGeom prst="rect">
            <a:avLst/>
          </a:prstGeom>
          <a:ln w="19050">
            <a:solidFill>
              <a:srgbClr val="820000"/>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Εάν ο νέος οργανισμός εισχωρήσει στη μήτρα πολύ νωρίς, το περιβάλλον της μήτρας δεν θα είναι έτοιμο και ο νέος οργανισμός θα καταστραφεί. </a:t>
            </a:r>
          </a:p>
        </p:txBody>
      </p:sp>
    </p:spTree>
    <p:extLst>
      <p:ext uri="{BB962C8B-B14F-4D97-AF65-F5344CB8AC3E}">
        <p14:creationId xmlns:p14="http://schemas.microsoft.com/office/powerpoint/2010/main" val="720763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H ανάπτυξη του εμβρύου</a:t>
            </a:r>
            <a:br>
              <a:rPr lang="el-GR" sz="4400" dirty="0" smtClean="0"/>
            </a:br>
            <a:r>
              <a:rPr lang="el-GR" b="0" dirty="0" smtClean="0"/>
              <a:t>24 </a:t>
            </a:r>
            <a:r>
              <a:rPr lang="el-GR" b="0" dirty="0"/>
              <a:t>ώρες έως 3 μέρες μετά τη </a:t>
            </a:r>
            <a:r>
              <a:rPr lang="el-GR" b="0" dirty="0" smtClean="0"/>
              <a:t>γονιμοποίηση</a:t>
            </a:r>
            <a:endParaRPr lang="el-GR" b="0" dirty="0"/>
          </a:p>
        </p:txBody>
      </p:sp>
      <p:sp>
        <p:nvSpPr>
          <p:cNvPr id="3" name="Θέση περιεχομένου 2"/>
          <p:cNvSpPr>
            <a:spLocks noGrp="1"/>
          </p:cNvSpPr>
          <p:nvPr>
            <p:ph idx="1"/>
          </p:nvPr>
        </p:nvSpPr>
        <p:spPr>
          <a:xfrm>
            <a:off x="179512" y="1326218"/>
            <a:ext cx="8712968" cy="2459926"/>
          </a:xfrm>
        </p:spPr>
        <p:txBody>
          <a:bodyPr>
            <a:normAutofit/>
          </a:bodyPr>
          <a:lstStyle/>
          <a:p>
            <a:r>
              <a:rPr lang="el-GR" dirty="0"/>
              <a:t>Αρχίζει η </a:t>
            </a:r>
            <a:r>
              <a:rPr lang="el-GR" dirty="0" err="1"/>
              <a:t>σχίση</a:t>
            </a:r>
            <a:r>
              <a:rPr lang="el-GR" dirty="0"/>
              <a:t> (</a:t>
            </a:r>
            <a:r>
              <a:rPr lang="el-GR" dirty="0" err="1"/>
              <a:t>μιτωτική</a:t>
            </a:r>
            <a:r>
              <a:rPr lang="el-GR" dirty="0"/>
              <a:t> διαίρεση) του </a:t>
            </a:r>
            <a:r>
              <a:rPr lang="el-GR" dirty="0" err="1"/>
              <a:t>ζυγώτη</a:t>
            </a:r>
            <a:r>
              <a:rPr lang="el-GR" dirty="0"/>
              <a:t>, ο οποίος χωρίζεται και παράγει δύο θυγατρικά κύτταρα</a:t>
            </a:r>
            <a:r>
              <a:rPr lang="el-GR" dirty="0" smtClean="0"/>
              <a:t>.</a:t>
            </a:r>
          </a:p>
          <a:p>
            <a:r>
              <a:rPr lang="el-GR" dirty="0"/>
              <a:t>Από 1,5 έως 3 ημέρες μετά τη γονιμοποίηση</a:t>
            </a:r>
            <a:r>
              <a:rPr lang="en-US" dirty="0"/>
              <a:t>, </a:t>
            </a:r>
            <a:r>
              <a:rPr lang="el-GR" dirty="0"/>
              <a:t>η </a:t>
            </a:r>
            <a:r>
              <a:rPr lang="el-GR" dirty="0" err="1"/>
              <a:t>μιτωτική</a:t>
            </a:r>
            <a:r>
              <a:rPr lang="el-GR" dirty="0"/>
              <a:t> διαίρεση συνεχίζεται. Με αυτόν τον περιοδικό διπλασιασμό, ο αναπτυσσόμενος οργανισμός, φτάνοντας στη μήτρα, αποτελείται ήδη από εκατοντάδες κύτταρα.</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769" y="3971306"/>
            <a:ext cx="1860003" cy="1857096"/>
          </a:xfrm>
          <a:prstGeom prst="rect">
            <a:avLst/>
          </a:prstGeom>
        </p:spPr>
      </p:pic>
      <p:sp>
        <p:nvSpPr>
          <p:cNvPr id="6" name="Rectangle 6"/>
          <p:cNvSpPr/>
          <p:nvPr/>
        </p:nvSpPr>
        <p:spPr>
          <a:xfrm>
            <a:off x="2267744" y="5828402"/>
            <a:ext cx="415205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Mitosis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4"/>
            </a:endParaRPr>
          </a:p>
          <a:p>
            <a:pPr algn="ctr"/>
            <a:r>
              <a:rPr lang="en-US" sz="1200" dirty="0">
                <a:solidFill>
                  <a:prstClr val="black"/>
                </a:solidFill>
                <a:latin typeface="Calibri"/>
                <a:hlinkClick r:id="rId3"/>
              </a:rPr>
              <a:t>The Journal of Cell Biology</a:t>
            </a:r>
            <a:r>
              <a:rPr lang="en-US" sz="1200" dirty="0">
                <a:solidFill>
                  <a:prstClr val="black"/>
                </a:solidFill>
                <a:latin typeface="Calibri"/>
              </a:rPr>
              <a:t> </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a:t>
            </a:r>
            <a:r>
              <a:rPr lang="el-GR" sz="1200" dirty="0">
                <a:solidFill>
                  <a:prstClr val="black">
                    <a:lumMod val="65000"/>
                    <a:lumOff val="35000"/>
                  </a:prstClr>
                </a:solidFill>
                <a:latin typeface="Calibri"/>
              </a:rPr>
              <a:t>με άδεια </a:t>
            </a:r>
            <a:r>
              <a:rPr lang="en-US" sz="1200" dirty="0">
                <a:solidFill>
                  <a:prstClr val="black">
                    <a:lumMod val="65000"/>
                    <a:lumOff val="35000"/>
                  </a:prstClr>
                </a:solidFill>
                <a:latin typeface="Calibri"/>
                <a:hlinkClick r:id="rId5"/>
              </a:rPr>
              <a:t>CC BY-NC-SA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8122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ανάπτυξη του εμβρύου</a:t>
            </a:r>
            <a:br>
              <a:rPr lang="el-GR" dirty="0" smtClean="0"/>
            </a:br>
            <a:r>
              <a:rPr lang="el-GR" b="0" dirty="0" smtClean="0"/>
              <a:t>5 </a:t>
            </a:r>
            <a:r>
              <a:rPr lang="el-GR" b="0" dirty="0"/>
              <a:t>έως 6 ημέρες μετά τη </a:t>
            </a:r>
            <a:r>
              <a:rPr lang="el-GR" b="0" dirty="0" smtClean="0"/>
              <a:t>γονιμοποίηση</a:t>
            </a:r>
            <a:endParaRPr lang="el-GR" b="0" dirty="0"/>
          </a:p>
        </p:txBody>
      </p:sp>
      <p:sp>
        <p:nvSpPr>
          <p:cNvPr id="3" name="Θέση περιεχομένου 2"/>
          <p:cNvSpPr>
            <a:spLocks noGrp="1"/>
          </p:cNvSpPr>
          <p:nvPr>
            <p:ph idx="1"/>
          </p:nvPr>
        </p:nvSpPr>
        <p:spPr>
          <a:xfrm>
            <a:off x="467544" y="1340768"/>
            <a:ext cx="8229600" cy="792088"/>
          </a:xfrm>
        </p:spPr>
        <p:txBody>
          <a:bodyPr/>
          <a:lstStyle/>
          <a:p>
            <a:pPr marL="0" indent="0" algn="ctr">
              <a:buNone/>
            </a:pPr>
            <a:r>
              <a:rPr lang="el-GR" dirty="0"/>
              <a:t>Διαμορφώνεται μία νέα δομή, η </a:t>
            </a:r>
            <a:r>
              <a:rPr lang="el-GR" b="1" dirty="0" err="1">
                <a:solidFill>
                  <a:srgbClr val="820000"/>
                </a:solidFill>
              </a:rPr>
              <a:t>βλαστοκύστη</a:t>
            </a: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
        <p:nvSpPr>
          <p:cNvPr id="6" name="Θέση περιεχομένου 2"/>
          <p:cNvSpPr txBox="1">
            <a:spLocks/>
          </p:cNvSpPr>
          <p:nvPr/>
        </p:nvSpPr>
        <p:spPr>
          <a:xfrm>
            <a:off x="3563888" y="1976351"/>
            <a:ext cx="2242592" cy="648072"/>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err="1" smtClean="0">
                <a:solidFill>
                  <a:srgbClr val="820000"/>
                </a:solidFill>
              </a:rPr>
              <a:t>Βλαστοκύστη</a:t>
            </a:r>
            <a:endParaRPr lang="el-GR" b="1" dirty="0" smtClean="0">
              <a:solidFill>
                <a:srgbClr val="820000"/>
              </a:solidFill>
            </a:endParaRPr>
          </a:p>
          <a:p>
            <a:pPr fontAlgn="auto">
              <a:spcAft>
                <a:spcPts val="0"/>
              </a:spcAft>
            </a:pPr>
            <a:endParaRPr lang="el-GR" dirty="0">
              <a:solidFill>
                <a:prstClr val="black"/>
              </a:solidFill>
            </a:endParaRPr>
          </a:p>
        </p:txBody>
      </p:sp>
      <p:cxnSp>
        <p:nvCxnSpPr>
          <p:cNvPr id="7" name="Ευθύγραμμο βέλος σύνδεσης 6" title="βέλος"/>
          <p:cNvCxnSpPr>
            <a:stCxn id="6" idx="2"/>
            <a:endCxn id="8" idx="0"/>
          </p:cNvCxnSpPr>
          <p:nvPr/>
        </p:nvCxnSpPr>
        <p:spPr>
          <a:xfrm flipH="1">
            <a:off x="3085492" y="2624423"/>
            <a:ext cx="1599692" cy="410448"/>
          </a:xfrm>
          <a:prstGeom prst="straightConnector1">
            <a:avLst/>
          </a:prstGeom>
          <a:ln w="1905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8" name="Θέση περιεχομένου 2"/>
          <p:cNvSpPr txBox="1">
            <a:spLocks/>
          </p:cNvSpPr>
          <p:nvPr/>
        </p:nvSpPr>
        <p:spPr>
          <a:xfrm>
            <a:off x="1681336" y="3034871"/>
            <a:ext cx="2808312" cy="1296144"/>
          </a:xfrm>
          <a:prstGeom prst="rect">
            <a:avLst/>
          </a:prstGeom>
          <a:ln w="19050">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srgbClr val="820000"/>
                </a:solidFill>
              </a:rPr>
              <a:t>Τροφοβλάστη</a:t>
            </a:r>
          </a:p>
          <a:p>
            <a:pPr marL="0" indent="0" algn="ctr" fontAlgn="auto">
              <a:spcAft>
                <a:spcPts val="0"/>
              </a:spcAft>
              <a:buFont typeface="Arial" pitchFamily="34" charset="0"/>
              <a:buNone/>
            </a:pPr>
            <a:r>
              <a:rPr lang="el-GR" dirty="0" smtClean="0">
                <a:solidFill>
                  <a:prstClr val="black"/>
                </a:solidFill>
              </a:rPr>
              <a:t>εξωτερικό </a:t>
            </a:r>
            <a:r>
              <a:rPr lang="el-GR" dirty="0">
                <a:solidFill>
                  <a:prstClr val="black"/>
                </a:solidFill>
              </a:rPr>
              <a:t>στρώμα κυττάρων</a:t>
            </a:r>
          </a:p>
        </p:txBody>
      </p:sp>
      <p:cxnSp>
        <p:nvCxnSpPr>
          <p:cNvPr id="9" name="Ευθύγραμμο βέλος σύνδεσης 8" title="βέλος"/>
          <p:cNvCxnSpPr>
            <a:stCxn id="6" idx="2"/>
            <a:endCxn id="10" idx="0"/>
          </p:cNvCxnSpPr>
          <p:nvPr/>
        </p:nvCxnSpPr>
        <p:spPr>
          <a:xfrm>
            <a:off x="4685184" y="2624423"/>
            <a:ext cx="2005880" cy="410448"/>
          </a:xfrm>
          <a:prstGeom prst="straightConnector1">
            <a:avLst/>
          </a:prstGeom>
          <a:ln w="1905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10" name="Θέση περιεχομένου 2"/>
          <p:cNvSpPr txBox="1">
            <a:spLocks/>
          </p:cNvSpPr>
          <p:nvPr/>
        </p:nvSpPr>
        <p:spPr>
          <a:xfrm>
            <a:off x="5292080" y="3034871"/>
            <a:ext cx="2797968" cy="129614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srgbClr val="820000"/>
                </a:solidFill>
              </a:rPr>
              <a:t>Εσωτερική κυτταρική μάζα</a:t>
            </a:r>
            <a:endParaRPr lang="el-GR" b="1" dirty="0">
              <a:solidFill>
                <a:srgbClr val="820000"/>
              </a:solidFill>
            </a:endParaRPr>
          </a:p>
        </p:txBody>
      </p:sp>
      <p:cxnSp>
        <p:nvCxnSpPr>
          <p:cNvPr id="11" name="Ευθύγραμμο βέλος σύνδεσης 10" title="βέλος"/>
          <p:cNvCxnSpPr>
            <a:stCxn id="8" idx="2"/>
            <a:endCxn id="12" idx="0"/>
          </p:cNvCxnSpPr>
          <p:nvPr/>
        </p:nvCxnSpPr>
        <p:spPr>
          <a:xfrm>
            <a:off x="3085492" y="4331015"/>
            <a:ext cx="0" cy="432048"/>
          </a:xfrm>
          <a:prstGeom prst="straightConnector1">
            <a:avLst/>
          </a:prstGeom>
          <a:ln w="1905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12" name="Θέση περιεχομένου 2"/>
          <p:cNvSpPr txBox="1">
            <a:spLocks/>
          </p:cNvSpPr>
          <p:nvPr/>
        </p:nvSpPr>
        <p:spPr>
          <a:xfrm>
            <a:off x="1697734" y="4763063"/>
            <a:ext cx="2775515" cy="1564283"/>
          </a:xfrm>
          <a:prstGeom prst="rect">
            <a:avLst/>
          </a:prstGeom>
          <a:ln w="19050">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a:solidFill>
                  <a:prstClr val="black"/>
                </a:solidFill>
              </a:rPr>
              <a:t>Πλακούντας</a:t>
            </a:r>
          </a:p>
          <a:p>
            <a:pPr fontAlgn="auto">
              <a:spcAft>
                <a:spcPts val="0"/>
              </a:spcAft>
            </a:pPr>
            <a:r>
              <a:rPr lang="el-GR" dirty="0">
                <a:solidFill>
                  <a:prstClr val="black"/>
                </a:solidFill>
              </a:rPr>
              <a:t>Αμνιακός σάκος</a:t>
            </a:r>
          </a:p>
          <a:p>
            <a:pPr fontAlgn="auto">
              <a:spcAft>
                <a:spcPts val="0"/>
              </a:spcAft>
            </a:pPr>
            <a:r>
              <a:rPr lang="el-GR" dirty="0">
                <a:solidFill>
                  <a:prstClr val="black"/>
                </a:solidFill>
              </a:rPr>
              <a:t>Ομφάλιος λώρος</a:t>
            </a:r>
          </a:p>
        </p:txBody>
      </p:sp>
      <p:cxnSp>
        <p:nvCxnSpPr>
          <p:cNvPr id="13" name="Ευθύγραμμο βέλος σύνδεσης 12" title="βέλος"/>
          <p:cNvCxnSpPr>
            <a:stCxn id="10" idx="2"/>
            <a:endCxn id="14" idx="0"/>
          </p:cNvCxnSpPr>
          <p:nvPr/>
        </p:nvCxnSpPr>
        <p:spPr>
          <a:xfrm>
            <a:off x="6691064" y="4331015"/>
            <a:ext cx="0" cy="432047"/>
          </a:xfrm>
          <a:prstGeom prst="straightConnector1">
            <a:avLst/>
          </a:prstGeom>
          <a:ln w="19050">
            <a:solidFill>
              <a:srgbClr val="004A82"/>
            </a:solidFill>
            <a:tailEnd type="triangle"/>
          </a:ln>
        </p:spPr>
        <p:style>
          <a:lnRef idx="1">
            <a:schemeClr val="accent1"/>
          </a:lnRef>
          <a:fillRef idx="0">
            <a:schemeClr val="accent1"/>
          </a:fillRef>
          <a:effectRef idx="0">
            <a:schemeClr val="accent1"/>
          </a:effectRef>
          <a:fontRef idx="minor">
            <a:schemeClr val="tx1"/>
          </a:fontRef>
        </p:style>
      </p:cxnSp>
      <p:sp>
        <p:nvSpPr>
          <p:cNvPr id="14" name="Θέση περιεχομένου 2"/>
          <p:cNvSpPr txBox="1">
            <a:spLocks/>
          </p:cNvSpPr>
          <p:nvPr/>
        </p:nvSpPr>
        <p:spPr>
          <a:xfrm>
            <a:off x="5303306" y="4763062"/>
            <a:ext cx="2775515" cy="648073"/>
          </a:xfrm>
          <a:prstGeom prst="rect">
            <a:avLst/>
          </a:prstGeom>
          <a:ln w="19050">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Το ίδιο το έμβρυο</a:t>
            </a:r>
          </a:p>
        </p:txBody>
      </p:sp>
    </p:spTree>
    <p:extLst>
      <p:ext uri="{BB962C8B-B14F-4D97-AF65-F5344CB8AC3E}">
        <p14:creationId xmlns:p14="http://schemas.microsoft.com/office/powerpoint/2010/main" val="26126030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746b273217d1feae50be4a7e595ba7f475b3e"/>
  <p:tag name="ISPRING_RESOURCE_PATHS_HASH_PRESENTER" val="137b7bc6e66cc57b69a81e5512563513716855"/>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TotalTime>
  <Words>3073</Words>
  <Application>Microsoft Office PowerPoint</Application>
  <PresentationFormat>On-screen Show (4:3)</PresentationFormat>
  <Paragraphs>307</Paragraphs>
  <Slides>48</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OC_template_updated</vt:lpstr>
      <vt:lpstr>1_OC_template_updated</vt:lpstr>
      <vt:lpstr>Εικόνα bitmap</vt:lpstr>
      <vt:lpstr>Αναπτυξιακή Ψυχολογία (Θ)</vt:lpstr>
      <vt:lpstr>Η εγκυμοσύνη είναι ένα βιολογικό και ψυχολογικό ταξίδι</vt:lpstr>
      <vt:lpstr>Οι βιολογικοί υπεύθυνοι!</vt:lpstr>
      <vt:lpstr>Περίοδοι της προγεννητικής ανάπτυξης (1 από 3)</vt:lpstr>
      <vt:lpstr>Περίοδοι της προγεννητικής ανάπτυξης (2 από 3)</vt:lpstr>
      <vt:lpstr>Περίοδοι της προγεννητικής ανάπτυξης (3 από 3)</vt:lpstr>
      <vt:lpstr>H κρισιμότητα της βλαστικής περιόδου</vt:lpstr>
      <vt:lpstr>H ανάπτυξη του εμβρύου 24 ώρες έως 3 μέρες μετά τη γονιμοποίηση</vt:lpstr>
      <vt:lpstr>H ανάπτυξη του εμβρύου 5 έως 6 ημέρες μετά τη γονιμοποίηση</vt:lpstr>
      <vt:lpstr>H ανάπτυξη του εμβρύου (1 από 6)</vt:lpstr>
      <vt:lpstr>Με ποια διαδικασία πραγματοποιείται η μεταμόρφωση του ζυγώτη;</vt:lpstr>
      <vt:lpstr>Το τέλος της βλαστικής περιόδου 17 έως 23 ημέρες μετά τη γονιμοποίηση</vt:lpstr>
      <vt:lpstr>H κρισιμότητα της α΄ εμβρυικής περιόδου</vt:lpstr>
      <vt:lpstr>H ανάπτυξη του εμβρύου (2 από 6)</vt:lpstr>
      <vt:lpstr>H ανάπτυξη του εμβρύου (3 από 6)</vt:lpstr>
      <vt:lpstr>H ανάπτυξη του εμβρύου (4 από 6)</vt:lpstr>
      <vt:lpstr>H ανάπτυξη του εμβρύου (5 από 6)</vt:lpstr>
      <vt:lpstr>H ανάπτυξη του εμβρύου (6 από 6)</vt:lpstr>
      <vt:lpstr>Η εμφάνιση του εμβρύου στο υπερηχογράφημα</vt:lpstr>
      <vt:lpstr>Η γέννηση του βρέφους 40 εβδομάδων</vt:lpstr>
      <vt:lpstr>Οι αισθητηριακές δυνατότητες του εμβρύου</vt:lpstr>
      <vt:lpstr>Οι αισθητηριακές δυνατότητες του εμβρύου κίνηση (1 από 2)</vt:lpstr>
      <vt:lpstr>Οι αισθητηριακές δυνατότητες του εμβρύου κίνηση (2 από 2)</vt:lpstr>
      <vt:lpstr>Οι αισθητηριακές δυνατότητες του εμβρύου ακοή</vt:lpstr>
      <vt:lpstr>Οι αισθητηριακές δυνατότητες του εμβρύου όραση</vt:lpstr>
      <vt:lpstr>Οι αισθητηριακές δυνατότητες του εμβρύου γεύση / όσφρηση</vt:lpstr>
      <vt:lpstr>Οι δυνατότητες μάθησης του εμβρύου</vt:lpstr>
      <vt:lpstr>Παράγοντες που επηρεάζουν την κύηση η ηλικία της μητέρας</vt:lpstr>
      <vt:lpstr>Παράγοντες που επηρεάζουν την κύηση Μητρικές ασθένειες</vt:lpstr>
      <vt:lpstr>Παράγοντες που επηρεάζουν την κύηση Η διατροφή</vt:lpstr>
      <vt:lpstr>Παράγοντες που επηρεάζουν την κύηση Κάπνισμα</vt:lpstr>
      <vt:lpstr>Παράγοντες που επηρεάζουν την κύηση Τερατογόνα (1 από 3)</vt:lpstr>
      <vt:lpstr>Παράγοντες που επηρεάζουν την κύηση Τερατογόνα (2 από 3)</vt:lpstr>
      <vt:lpstr>Παράγοντες που επηρεάζουν την κύηση Τερατογόνα (3 από 3)</vt:lpstr>
      <vt:lpstr>Παράγοντες που επηρεάζουν την κύηση χρόνιο στρες</vt:lpstr>
      <vt:lpstr>H ιστορία του μικρού Samuel (1 από 5)</vt:lpstr>
      <vt:lpstr>H ιστορία του μικρού Samuel (2 από 5)</vt:lpstr>
      <vt:lpstr>H ιστορία του μικρού Samuel (3 από 5)</vt:lpstr>
      <vt:lpstr>H ιστορία του μικρού Samuel (4 από 5)</vt:lpstr>
      <vt:lpstr>H ιστορία του μικρού Samuel (5 από 5)</vt:lpstr>
      <vt:lpstr>Ένα βρέφος στη ζωή μας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54</cp:revision>
  <dcterms:created xsi:type="dcterms:W3CDTF">2013-03-04T13:35:19Z</dcterms:created>
  <dcterms:modified xsi:type="dcterms:W3CDTF">2015-03-02T11:03:23Z</dcterms:modified>
</cp:coreProperties>
</file>