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55"/>
  </p:notesMasterIdLst>
  <p:handoutMasterIdLst>
    <p:handoutMasterId r:id="rId56"/>
  </p:handoutMasterIdLst>
  <p:sldIdLst>
    <p:sldId id="311"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57" r:id="rId48"/>
    <p:sldId id="262" r:id="rId49"/>
    <p:sldId id="264" r:id="rId50"/>
    <p:sldId id="313" r:id="rId51"/>
    <p:sldId id="314" r:id="rId52"/>
    <p:sldId id="266" r:id="rId53"/>
    <p:sldId id="312"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1851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57090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95694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284151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42198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07712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568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302811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3010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641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11553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22217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52971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50169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950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6007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8978093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Lev_Vygotski#mediaviewer/Archivo:Lev_Vygotsky_1896-1934.jpg" TargetMode="External"/><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ataki_M%C3%A1r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oiko.wordpress.com/2012/02/01/%CF%84%CE%B6%CE%AD%CF%81%CE%BF%CE%BC-%CE%BC%CF%80%CF%81%CE%BF%CF%8D%CE%BD%CE%B5%CF%81-191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7tVy88FTJE" TargetMode="Externa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hyperlink" Target="https://www.youtube.com/watch?v=97_LumB2AYs"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v/C3b8ib1kPmU?feature=related" TargetMode="Externa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hyperlink" Target="https://www.youtube.com/watch?v=P7tVy88FTJ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ashbrian/12097519056/" TargetMode="External"/><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ashbri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icequeen777.deviantart.com/art/Los-Pitufos-The-Smurfs-290032721" TargetMode="External"/><Relationship Id="rId7" Type="http://schemas.openxmlformats.org/officeDocument/2006/relationships/hyperlink" Target="http://pixabay.com/en/users/Nemo/" TargetMode="Externa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hyperlink" Target="http://pixabay.com/en/office-money-lock-gold-safe-bank-30110/" TargetMode="External"/><Relationship Id="rId5" Type="http://schemas.openxmlformats.org/officeDocument/2006/relationships/image" Target="../media/image20.png"/><Relationship Id="rId4" Type="http://schemas.openxmlformats.org/officeDocument/2006/relationships/hyperlink" Target="http://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openclipart.org/detail/173225/blonde-red-dress-by-barineau-173225" TargetMode="Externa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hyperlink" Target="http://blog.shinekapoor.com/2014/04/thinking-cap-to-z-challenge-april-2014.html" TargetMode="External"/><Relationship Id="rId5" Type="http://schemas.openxmlformats.org/officeDocument/2006/relationships/image" Target="../media/image22.jpeg"/><Relationship Id="rId4" Type="http://schemas.openxmlformats.org/officeDocument/2006/relationships/hyperlink" Target="http://openclipart.org/user-detail/barinea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nc-nd/2.0/" TargetMode="External"/><Relationship Id="rId3" Type="http://schemas.openxmlformats.org/officeDocument/2006/relationships/hyperlink" Target="http://pixabay.com/en/people-boy-kid-girl-kids-sport-31339/" TargetMode="External"/><Relationship Id="rId7" Type="http://schemas.openxmlformats.org/officeDocument/2006/relationships/hyperlink" Target="https://www.flickr.com/photos/hawaii/" TargetMode="Externa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hyperlink" Target="http://www.flickr.com/photos/hawaii/533857609/" TargetMode="External"/><Relationship Id="rId11" Type="http://schemas.openxmlformats.org/officeDocument/2006/relationships/hyperlink" Target="https://www.flickr.com/photos/timothymorgan/" TargetMode="External"/><Relationship Id="rId5" Type="http://schemas.openxmlformats.org/officeDocument/2006/relationships/image" Target="../media/image24.jpeg"/><Relationship Id="rId10" Type="http://schemas.openxmlformats.org/officeDocument/2006/relationships/hyperlink" Target="http://www.flickr.com/photos/timothymorgan/533976049/" TargetMode="External"/><Relationship Id="rId4" Type="http://schemas.openxmlformats.org/officeDocument/2006/relationships/hyperlink" Target="http://pixabay.com/en/users/Nemo/" TargetMode="External"/><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http://openclipart.org/detail/173225/blonde-red-dress-by-barineau-173225" TargetMode="External"/><Relationship Id="rId7" Type="http://schemas.openxmlformats.org/officeDocument/2006/relationships/hyperlink" Target="https://creativecommons.org/licenses/by/2.0/" TargetMode="Externa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hyperlink" Target="https://www.flickr.com/photos/klifton/334642153/" TargetMode="External"/><Relationship Id="rId5" Type="http://schemas.openxmlformats.org/officeDocument/2006/relationships/image" Target="../media/image26.jpeg"/><Relationship Id="rId4" Type="http://schemas.openxmlformats.org/officeDocument/2006/relationships/hyperlink" Target="http://openclipart.org/user-detail/barinea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shainerin/5558398741/" TargetMode="External"/><Relationship Id="rId3" Type="http://schemas.openxmlformats.org/officeDocument/2006/relationships/image" Target="../media/image27.png"/><Relationship Id="rId7" Type="http://schemas.openxmlformats.org/officeDocument/2006/relationships/image" Target="../media/image29.jpeg"/><Relationship Id="rId12" Type="http://schemas.openxmlformats.org/officeDocument/2006/relationships/hyperlink" Target="http://creativecommons.org/licenses/by-sa/2.0/deed.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jpeg"/><Relationship Id="rId11" Type="http://schemas.openxmlformats.org/officeDocument/2006/relationships/hyperlink" Target="http://en.wikipedia.org/wiki/File:Dog_The_Teddy_Bear.jpg" TargetMode="External"/><Relationship Id="rId5" Type="http://schemas.openxmlformats.org/officeDocument/2006/relationships/hyperlink" Target="http://openclipart.org/user-detail/Anonymous" TargetMode="External"/><Relationship Id="rId10" Type="http://schemas.openxmlformats.org/officeDocument/2006/relationships/image" Target="../media/image30.jpeg"/><Relationship Id="rId4" Type="http://schemas.openxmlformats.org/officeDocument/2006/relationships/hyperlink" Target="http://openclipart.org/detail/89923/magic-hat-and-wand-nath-r-by-anonymous" TargetMode="External"/><Relationship Id="rId9" Type="http://schemas.openxmlformats.org/officeDocument/2006/relationships/hyperlink" Target="https://creativecommons.org/licenses/by-nc-nd/2.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creativecommons.org/licenses/by-nc-nd/3.0/" TargetMode="External"/><Relationship Id="rId3" Type="http://schemas.openxmlformats.org/officeDocument/2006/relationships/image" Target="../media/image31.jpeg"/><Relationship Id="rId7" Type="http://schemas.openxmlformats.org/officeDocument/2006/relationships/hyperlink" Target="http://avero.deviantart.com/art/Rorschach-Playmobil-293760682"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hyperlink" Target="https://creativecommons.org/licenses/by-nd/2.0/" TargetMode="External"/><Relationship Id="rId10" Type="http://schemas.openxmlformats.org/officeDocument/2006/relationships/image" Target="../media/image34.jpeg"/><Relationship Id="rId4" Type="http://schemas.openxmlformats.org/officeDocument/2006/relationships/hyperlink" Target="https://www.flickr.com/photos/65290859@N05/5994607911/" TargetMode="External"/><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hyperlink" Target="https://www.youtube.com/watch?v=GjO0CskrCUs" TargetMode="External"/><Relationship Id="rId5" Type="http://schemas.openxmlformats.org/officeDocument/2006/relationships/image" Target="../media/image16.png"/><Relationship Id="rId4" Type="http://schemas.openxmlformats.org/officeDocument/2006/relationships/hyperlink" Target="https://www.youtube.com/watch?v=P7tVy88FTJ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7tVy88FTJE" TargetMode="Externa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hyperlink" Target="https://www.youtube.com/watch?v=LYXtYqdt2CI"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commons.wikimedia.org/wiki/File:Children_Playing_in_Playground.jpg" TargetMode="External"/><Relationship Id="rId7" Type="http://schemas.openxmlformats.org/officeDocument/2006/relationships/hyperlink" Target="https://creativecommons.org/licenses/by-sa/2.0/" TargetMode="External"/><Relationship Id="rId2" Type="http://schemas.openxmlformats.org/officeDocument/2006/relationships/image" Target="../media/image35.jpg"/><Relationship Id="rId1" Type="http://schemas.openxmlformats.org/officeDocument/2006/relationships/slideLayout" Target="../slideLayouts/slideLayout12.xml"/><Relationship Id="rId6" Type="http://schemas.openxmlformats.org/officeDocument/2006/relationships/hyperlink" Target="https://www.flickr.com/photos/icma/3635143589/" TargetMode="External"/><Relationship Id="rId5" Type="http://schemas.openxmlformats.org/officeDocument/2006/relationships/image" Target="../media/image36.jpg"/><Relationship Id="rId10" Type="http://schemas.openxmlformats.org/officeDocument/2006/relationships/hyperlink" Target="http://creativecommons.org/licenses/by-nc/3.0/" TargetMode="External"/><Relationship Id="rId4" Type="http://schemas.openxmlformats.org/officeDocument/2006/relationships/hyperlink" Target="http://creativecommons.org/licenses/by-sa/3.0/deed.en" TargetMode="External"/><Relationship Id="rId9" Type="http://schemas.openxmlformats.org/officeDocument/2006/relationships/hyperlink" Target="http://icequeen777.deviantart.com/art/Los-Pitufos-The-Smurfs-29003272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Jean-Jacques_Rousseau_(painted_portrait).jpg" TargetMode="External"/><Relationship Id="rId7" Type="http://schemas.openxmlformats.org/officeDocument/2006/relationships/hyperlink" Target="http://en.wikipedia.org/wiki/File:Frederick-Froebel-Bardeen.jpeg" TargetMode="External"/><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hyperlink" Target="http://en.wikipedia.org/wiki/File:Johann_Heinrich_Pestalozzi.jpg" TargetMode="Externa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dewey.pragmatism.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hyperlink" Target="http://commons.wikimedia.org/wiki/User:Beao" TargetMode="External"/><Relationship Id="rId4" Type="http://schemas.openxmlformats.org/officeDocument/2006/relationships/hyperlink" Target="http://es.wikipedia.org/wiki/John_Locke#mediaviewer/Archivo:John_Locke_by_Herman_Verelst.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oiko.wordpress.com/2012/02/01/%CF%84%CE%B6%CE%AD%CF%81%CE%BF%CE%BC-%CE%BC%CF%80%CF%81%CE%BF%CF%8D%CE%BD%CE%B5%CF%81-191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hyperlink" Target="http://propelsteps.wordpress.com/2013/06/10/how-smart-are-you-quick-1-min-tes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_-1O_rBLPU" TargetMode="Externa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hyperlink" Target="https://www.youtube.com/watch?v=P7tVy88FTJ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hyperlink" Target="http://pixabay.com/en/users/OpenClips/" TargetMode="External"/><Relationship Id="rId4" Type="http://schemas.openxmlformats.org/officeDocument/2006/relationships/hyperlink" Target="http://pixabay.com/en/help-info-question-questionmark-14741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nip-oloimero.sch.gr/appdata/documents/odigos%20olohmerou(lr).pdf"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pi-schools.gr/programs/depps/" TargetMode="External"/><Relationship Id="rId2" Type="http://schemas.openxmlformats.org/officeDocument/2006/relationships/hyperlink" Target="http://www.pi-schools.gr/preschool_education/odigos/nipi.pdf"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propelsteps.wordpress.com/2013/06/10/how-smart-are-you-quick-1-min-test/"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s.wikipedia.org/wiki/Jean_Piaget#mediaviewer/Soubor:Jean_Piaget_in_Ann_Arbor.png"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pPr>
              <a:spcBef>
                <a:spcPts val="0"/>
              </a:spcBef>
              <a:spcAft>
                <a:spcPts val="1200"/>
              </a:spcAft>
            </a:pPr>
            <a:r>
              <a:rPr lang="el-GR" sz="3200" b="1" dirty="0"/>
              <a:t>Ενότητα 3</a:t>
            </a:r>
            <a:r>
              <a:rPr lang="el-GR" sz="3200" dirty="0"/>
              <a:t>:</a:t>
            </a:r>
            <a:r>
              <a:rPr lang="en-US" sz="3200" dirty="0"/>
              <a:t> </a:t>
            </a:r>
            <a:r>
              <a:rPr lang="el-GR" sz="3200" dirty="0"/>
              <a:t>Παιδικά παιχνίδια και μάθηση</a:t>
            </a:r>
          </a:p>
          <a:p>
            <a:pPr>
              <a:spcBef>
                <a:spcPts val="0"/>
              </a:spcBef>
              <a:spcAft>
                <a:spcPts val="1200"/>
              </a:spcAft>
            </a:pPr>
            <a:r>
              <a:rPr lang="el-GR" sz="2800" dirty="0"/>
              <a:t>Ευγενία Θεοδότου BA ECS, MA, </a:t>
            </a:r>
            <a:r>
              <a:rPr lang="el-GR" sz="2800" dirty="0" err="1"/>
              <a:t>MSc</a:t>
            </a:r>
            <a:r>
              <a:rPr lang="el-GR" sz="2800" dirty="0"/>
              <a:t>, </a:t>
            </a:r>
            <a:r>
              <a:rPr lang="el-GR" sz="2800" dirty="0" err="1"/>
              <a:t>PhDc</a:t>
            </a:r>
            <a:r>
              <a:rPr lang="el-GR" sz="2800" dirty="0"/>
              <a:t>.</a:t>
            </a:r>
          </a:p>
          <a:p>
            <a:pPr>
              <a:spcBef>
                <a:spcPts val="0"/>
              </a:spcBef>
            </a:pPr>
            <a:r>
              <a:rPr lang="el-GR" sz="2800" dirty="0"/>
              <a:t>Εργαστηριακός Συνεργάτης του ΤΕΙ Αθήνας</a:t>
            </a:r>
          </a:p>
          <a:p>
            <a:pPr>
              <a:spcBef>
                <a:spcPts val="0"/>
              </a:spcBef>
            </a:pPr>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6901746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5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παιχνίδι σύμφωνα με τις θεωρίες</a:t>
            </a:r>
            <a:br>
              <a:rPr lang="el-GR" dirty="0"/>
            </a:br>
            <a:r>
              <a:rPr lang="el-GR" sz="2700" b="0" dirty="0" smtClean="0"/>
              <a:t>(</a:t>
            </a:r>
            <a:r>
              <a:rPr lang="en-US" sz="2700" b="0" dirty="0" smtClean="0"/>
              <a:t>2</a:t>
            </a:r>
            <a:r>
              <a:rPr lang="el-GR" sz="2700" b="0" dirty="0" smtClean="0"/>
              <a:t> </a:t>
            </a:r>
            <a:r>
              <a:rPr lang="el-GR" sz="2700" b="0" dirty="0"/>
              <a:t>από </a:t>
            </a:r>
            <a:r>
              <a:rPr lang="el-GR" sz="2700" b="0" dirty="0" smtClean="0"/>
              <a:t>5) </a:t>
            </a:r>
            <a:endParaRPr lang="el-GR" sz="3100" dirty="0"/>
          </a:p>
        </p:txBody>
      </p:sp>
      <p:sp>
        <p:nvSpPr>
          <p:cNvPr id="5" name="Ορθογώνιο 4"/>
          <p:cNvSpPr/>
          <p:nvPr/>
        </p:nvSpPr>
        <p:spPr>
          <a:xfrm>
            <a:off x="272223" y="1253951"/>
            <a:ext cx="3583289" cy="461665"/>
          </a:xfrm>
          <a:prstGeom prst="rect">
            <a:avLst/>
          </a:prstGeom>
          <a:ln w="25400">
            <a:solidFill>
              <a:srgbClr val="820000"/>
            </a:solidFill>
          </a:ln>
        </p:spPr>
        <p:txBody>
          <a:bodyPr wrap="none">
            <a:spAutoFit/>
          </a:bodyPr>
          <a:lstStyle/>
          <a:p>
            <a:r>
              <a:rPr lang="el-GR" sz="2400" dirty="0">
                <a:solidFill>
                  <a:prstClr val="black"/>
                </a:solidFill>
                <a:latin typeface="Calibri"/>
              </a:rPr>
              <a:t>Αισθησικοκινητικό παιχνίδι</a:t>
            </a:r>
          </a:p>
        </p:txBody>
      </p:sp>
      <p:sp>
        <p:nvSpPr>
          <p:cNvPr id="6" name="Ορθογώνιο 5"/>
          <p:cNvSpPr/>
          <p:nvPr/>
        </p:nvSpPr>
        <p:spPr>
          <a:xfrm>
            <a:off x="251288" y="1876181"/>
            <a:ext cx="4572000" cy="830997"/>
          </a:xfrm>
          <a:prstGeom prst="rect">
            <a:avLst/>
          </a:prstGeom>
          <a:ln w="25400">
            <a:solidFill>
              <a:srgbClr val="004A82"/>
            </a:solidFill>
            <a:prstDash val="dash"/>
          </a:ln>
        </p:spPr>
        <p:txBody>
          <a:bodyPr>
            <a:spAutoFit/>
          </a:bodyPr>
          <a:lstStyle/>
          <a:p>
            <a:r>
              <a:rPr lang="el-GR" sz="2400" dirty="0">
                <a:solidFill>
                  <a:prstClr val="black"/>
                </a:solidFill>
                <a:latin typeface="Calibri"/>
              </a:rPr>
              <a:t>Χρησιμοποιεί τις αισθήσεις, παίζει για διασκέδαση (έως 2 </a:t>
            </a:r>
            <a:r>
              <a:rPr lang="el-GR" sz="2400" dirty="0" err="1" smtClean="0">
                <a:solidFill>
                  <a:prstClr val="black"/>
                </a:solidFill>
                <a:latin typeface="Calibri"/>
              </a:rPr>
              <a:t>χρ</a:t>
            </a:r>
            <a:r>
              <a:rPr lang="el-GR" sz="2400" dirty="0" smtClean="0">
                <a:solidFill>
                  <a:prstClr val="black"/>
                </a:solidFill>
                <a:latin typeface="Calibri"/>
              </a:rPr>
              <a:t>)</a:t>
            </a:r>
            <a:r>
              <a:rPr lang="en-US" sz="2400" dirty="0" smtClean="0">
                <a:solidFill>
                  <a:prstClr val="black"/>
                </a:solidFill>
                <a:latin typeface="Calibri"/>
              </a:rPr>
              <a:t>.</a:t>
            </a:r>
            <a:endParaRPr lang="el-GR" sz="2400" dirty="0">
              <a:solidFill>
                <a:prstClr val="black"/>
              </a:solidFill>
              <a:latin typeface="Calibri"/>
            </a:endParaRPr>
          </a:p>
        </p:txBody>
      </p:sp>
      <p:sp>
        <p:nvSpPr>
          <p:cNvPr id="7" name="Ορθογώνιο 6"/>
          <p:cNvSpPr/>
          <p:nvPr/>
        </p:nvSpPr>
        <p:spPr>
          <a:xfrm>
            <a:off x="5004048" y="2476345"/>
            <a:ext cx="2595069" cy="461665"/>
          </a:xfrm>
          <a:prstGeom prst="rect">
            <a:avLst/>
          </a:prstGeom>
          <a:ln w="25400">
            <a:solidFill>
              <a:srgbClr val="820000"/>
            </a:solidFill>
          </a:ln>
        </p:spPr>
        <p:txBody>
          <a:bodyPr wrap="none">
            <a:spAutoFit/>
          </a:bodyPr>
          <a:lstStyle/>
          <a:p>
            <a:r>
              <a:rPr lang="el-GR" sz="2400" dirty="0">
                <a:solidFill>
                  <a:prstClr val="black"/>
                </a:solidFill>
                <a:latin typeface="Calibri"/>
              </a:rPr>
              <a:t>Συμβολικό παιχνίδι</a:t>
            </a:r>
          </a:p>
        </p:txBody>
      </p:sp>
      <p:sp>
        <p:nvSpPr>
          <p:cNvPr id="8" name="Ορθογώνιο 7"/>
          <p:cNvSpPr/>
          <p:nvPr/>
        </p:nvSpPr>
        <p:spPr>
          <a:xfrm>
            <a:off x="3693615" y="3068959"/>
            <a:ext cx="4572000" cy="1200329"/>
          </a:xfrm>
          <a:prstGeom prst="rect">
            <a:avLst/>
          </a:prstGeom>
          <a:ln w="25400">
            <a:solidFill>
              <a:srgbClr val="004A82"/>
            </a:solidFill>
            <a:prstDash val="dash"/>
          </a:ln>
        </p:spPr>
        <p:txBody>
          <a:bodyPr>
            <a:spAutoFit/>
          </a:bodyPr>
          <a:lstStyle/>
          <a:p>
            <a:r>
              <a:rPr lang="el-GR" sz="2400" dirty="0">
                <a:solidFill>
                  <a:prstClr val="black"/>
                </a:solidFill>
                <a:latin typeface="Calibri"/>
              </a:rPr>
              <a:t>Μιμείται το περιβάλλον του χρησιμοποιώντας διάφορα υλικά (από 2 ετών και μετά</a:t>
            </a:r>
            <a:r>
              <a:rPr lang="el-GR" sz="2400" dirty="0" smtClean="0">
                <a:solidFill>
                  <a:prstClr val="black"/>
                </a:solidFill>
                <a:latin typeface="Calibri"/>
              </a:rPr>
              <a:t>)</a:t>
            </a:r>
            <a:r>
              <a:rPr lang="en-US" sz="2400" dirty="0" smtClean="0">
                <a:solidFill>
                  <a:prstClr val="black"/>
                </a:solidFill>
                <a:latin typeface="Calibri"/>
              </a:rPr>
              <a:t>.</a:t>
            </a:r>
            <a:endParaRPr lang="el-GR" sz="2400" dirty="0">
              <a:solidFill>
                <a:prstClr val="black"/>
              </a:solidFill>
              <a:latin typeface="Calibri"/>
            </a:endParaRPr>
          </a:p>
        </p:txBody>
      </p:sp>
      <p:sp>
        <p:nvSpPr>
          <p:cNvPr id="9" name="Ορθογώνιο 8"/>
          <p:cNvSpPr/>
          <p:nvPr/>
        </p:nvSpPr>
        <p:spPr>
          <a:xfrm>
            <a:off x="745629" y="4379394"/>
            <a:ext cx="2595069" cy="461665"/>
          </a:xfrm>
          <a:prstGeom prst="rect">
            <a:avLst/>
          </a:prstGeom>
          <a:ln w="25400">
            <a:solidFill>
              <a:srgbClr val="820000"/>
            </a:solidFill>
          </a:ln>
        </p:spPr>
        <p:txBody>
          <a:bodyPr wrap="none">
            <a:spAutoFit/>
          </a:bodyPr>
          <a:lstStyle/>
          <a:p>
            <a:r>
              <a:rPr lang="el-GR" sz="2400" dirty="0">
                <a:solidFill>
                  <a:prstClr val="black"/>
                </a:solidFill>
                <a:latin typeface="Calibri"/>
              </a:rPr>
              <a:t>Συμβολικό παιχνίδι</a:t>
            </a:r>
          </a:p>
        </p:txBody>
      </p:sp>
      <p:sp>
        <p:nvSpPr>
          <p:cNvPr id="10" name="Ορθογώνιο 9"/>
          <p:cNvSpPr/>
          <p:nvPr/>
        </p:nvSpPr>
        <p:spPr>
          <a:xfrm>
            <a:off x="485250" y="4961874"/>
            <a:ext cx="3363673" cy="830997"/>
          </a:xfrm>
          <a:prstGeom prst="rect">
            <a:avLst/>
          </a:prstGeom>
          <a:ln w="25400">
            <a:solidFill>
              <a:srgbClr val="004A82"/>
            </a:solidFill>
            <a:prstDash val="dash"/>
          </a:ln>
        </p:spPr>
        <p:txBody>
          <a:bodyPr wrap="square">
            <a:spAutoFit/>
          </a:bodyPr>
          <a:lstStyle/>
          <a:p>
            <a:r>
              <a:rPr lang="el-GR" sz="2400" dirty="0">
                <a:solidFill>
                  <a:prstClr val="black"/>
                </a:solidFill>
                <a:latin typeface="Calibri"/>
              </a:rPr>
              <a:t>Ακολουθούν κανόνες στο παιχνίδι τους (4-7 </a:t>
            </a:r>
            <a:r>
              <a:rPr lang="el-GR" sz="2400" dirty="0" err="1">
                <a:solidFill>
                  <a:prstClr val="black"/>
                </a:solidFill>
                <a:latin typeface="Calibri"/>
              </a:rPr>
              <a:t>χρ</a:t>
            </a:r>
            <a:r>
              <a:rPr lang="el-GR" sz="2400" dirty="0" smtClean="0">
                <a:solidFill>
                  <a:prstClr val="black"/>
                </a:solidFill>
                <a:latin typeface="Calibri"/>
              </a:rPr>
              <a:t>)</a:t>
            </a:r>
            <a:r>
              <a:rPr lang="en-US" sz="2400" dirty="0" smtClean="0">
                <a:solidFill>
                  <a:prstClr val="black"/>
                </a:solidFill>
                <a:latin typeface="Calibri"/>
              </a:rPr>
              <a:t>.</a:t>
            </a:r>
            <a:endParaRPr lang="el-GR" sz="2400" dirty="0">
              <a:solidFill>
                <a:prstClr val="black"/>
              </a:solidFill>
              <a:latin typeface="Calibri"/>
            </a:endParaRPr>
          </a:p>
        </p:txBody>
      </p:sp>
      <p:sp>
        <p:nvSpPr>
          <p:cNvPr id="11" name="Ορθογώνιο 10"/>
          <p:cNvSpPr/>
          <p:nvPr/>
        </p:nvSpPr>
        <p:spPr>
          <a:xfrm>
            <a:off x="5278531" y="4419854"/>
            <a:ext cx="2731517" cy="461665"/>
          </a:xfrm>
          <a:prstGeom prst="rect">
            <a:avLst/>
          </a:prstGeom>
          <a:ln w="25400">
            <a:solidFill>
              <a:srgbClr val="820000"/>
            </a:solidFill>
          </a:ln>
        </p:spPr>
        <p:txBody>
          <a:bodyPr wrap="none">
            <a:spAutoFit/>
          </a:bodyPr>
          <a:lstStyle/>
          <a:p>
            <a:r>
              <a:rPr lang="el-GR" sz="2400" dirty="0">
                <a:solidFill>
                  <a:prstClr val="black"/>
                </a:solidFill>
                <a:latin typeface="Calibri"/>
              </a:rPr>
              <a:t>Παράλληλο παιχνίδι</a:t>
            </a:r>
          </a:p>
        </p:txBody>
      </p:sp>
      <p:sp>
        <p:nvSpPr>
          <p:cNvPr id="12" name="Ορθογώνιο 11"/>
          <p:cNvSpPr/>
          <p:nvPr/>
        </p:nvSpPr>
        <p:spPr>
          <a:xfrm>
            <a:off x="5072271" y="4950042"/>
            <a:ext cx="3144038" cy="830997"/>
          </a:xfrm>
          <a:prstGeom prst="rect">
            <a:avLst/>
          </a:prstGeom>
          <a:ln w="25400">
            <a:solidFill>
              <a:srgbClr val="004A82"/>
            </a:solidFill>
            <a:prstDash val="dash"/>
          </a:ln>
        </p:spPr>
        <p:txBody>
          <a:bodyPr wrap="square">
            <a:spAutoFit/>
          </a:bodyPr>
          <a:lstStyle/>
          <a:p>
            <a:r>
              <a:rPr lang="el-GR" sz="2400" dirty="0">
                <a:solidFill>
                  <a:prstClr val="black"/>
                </a:solidFill>
                <a:latin typeface="Calibri"/>
              </a:rPr>
              <a:t>Παίζουν δίπλα, αλλά ο καθένας μόνος </a:t>
            </a:r>
            <a:r>
              <a:rPr lang="el-GR" sz="2400" dirty="0" smtClean="0">
                <a:solidFill>
                  <a:prstClr val="black"/>
                </a:solidFill>
                <a:latin typeface="Calibri"/>
              </a:rPr>
              <a:t>του</a:t>
            </a:r>
            <a:r>
              <a:rPr lang="en-US" sz="2400" dirty="0" smtClean="0">
                <a:solidFill>
                  <a:prstClr val="black"/>
                </a:solidFill>
                <a:latin typeface="Calibri"/>
              </a:rPr>
              <a:t>.</a:t>
            </a:r>
            <a:endParaRPr lang="el-GR" sz="2400" dirty="0">
              <a:solidFill>
                <a:prstClr val="black"/>
              </a:solidFill>
              <a:latin typeface="Calibri"/>
            </a:endParaRPr>
          </a:p>
        </p:txBody>
      </p:sp>
      <p:sp>
        <p:nvSpPr>
          <p:cNvPr id="13" name="Ορθογώνιο 12"/>
          <p:cNvSpPr/>
          <p:nvPr/>
        </p:nvSpPr>
        <p:spPr>
          <a:xfrm>
            <a:off x="4312395" y="5949280"/>
            <a:ext cx="4345036" cy="400110"/>
          </a:xfrm>
          <a:prstGeom prst="rect">
            <a:avLst/>
          </a:prstGeom>
        </p:spPr>
        <p:txBody>
          <a:bodyPr wrap="none">
            <a:spAutoFit/>
          </a:bodyPr>
          <a:lstStyle/>
          <a:p>
            <a:r>
              <a:rPr lang="en-US" sz="2000" dirty="0">
                <a:solidFill>
                  <a:prstClr val="black"/>
                </a:solidFill>
                <a:latin typeface="Calibri"/>
              </a:rPr>
              <a:t>(Piaget, 1951; Singer &amp; </a:t>
            </a:r>
            <a:r>
              <a:rPr lang="en-US" sz="2000" dirty="0" err="1">
                <a:solidFill>
                  <a:prstClr val="black"/>
                </a:solidFill>
                <a:latin typeface="Calibri"/>
              </a:rPr>
              <a:t>Revenson</a:t>
            </a:r>
            <a:r>
              <a:rPr lang="en-US" sz="2000" dirty="0">
                <a:solidFill>
                  <a:prstClr val="black"/>
                </a:solidFill>
                <a:latin typeface="Calibri"/>
              </a:rPr>
              <a:t>, 1978)</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60755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παιχνίδι σύμφωνα με τις θεωρίες</a:t>
            </a:r>
            <a:br>
              <a:rPr lang="el-GR" dirty="0"/>
            </a:br>
            <a:r>
              <a:rPr lang="el-GR" sz="2700" b="0" dirty="0" smtClean="0"/>
              <a:t>(</a:t>
            </a:r>
            <a:r>
              <a:rPr lang="en-US" sz="2700" b="0" dirty="0" smtClean="0"/>
              <a:t>3</a:t>
            </a:r>
            <a:r>
              <a:rPr lang="el-GR" sz="2700" b="0" dirty="0" smtClean="0"/>
              <a:t> </a:t>
            </a:r>
            <a:r>
              <a:rPr lang="el-GR" sz="2700" b="0" dirty="0"/>
              <a:t>από </a:t>
            </a:r>
            <a:r>
              <a:rPr lang="el-GR" sz="2700" b="0" dirty="0" smtClean="0"/>
              <a:t>5) </a:t>
            </a:r>
            <a:endParaRPr lang="el-GR" sz="3100" dirty="0"/>
          </a:p>
        </p:txBody>
      </p:sp>
      <p:sp>
        <p:nvSpPr>
          <p:cNvPr id="3" name="Θέση περιεχομένου 2"/>
          <p:cNvSpPr>
            <a:spLocks noGrp="1"/>
          </p:cNvSpPr>
          <p:nvPr>
            <p:ph idx="1"/>
          </p:nvPr>
        </p:nvSpPr>
        <p:spPr/>
        <p:txBody>
          <a:bodyPr/>
          <a:lstStyle/>
          <a:p>
            <a:pPr marL="0" indent="0" algn="ctr">
              <a:buNone/>
            </a:pPr>
            <a:r>
              <a:rPr lang="el-GR" b="1" dirty="0"/>
              <a:t>Το παιχνίδι είναι ένα αναπτυξιακό στοιχείο της προσωπικότητας του παιδιού</a:t>
            </a:r>
          </a:p>
          <a:p>
            <a:pPr marL="0" indent="0">
              <a:buNone/>
            </a:pPr>
            <a:r>
              <a:rPr lang="el-GR" dirty="0"/>
              <a:t>Μέσα από το παιχνίδι το παιδί :</a:t>
            </a:r>
          </a:p>
          <a:p>
            <a:r>
              <a:rPr lang="el-GR" dirty="0"/>
              <a:t>Βελτιώνει το λεξιλόγιό </a:t>
            </a:r>
            <a:r>
              <a:rPr lang="el-GR" dirty="0" smtClean="0"/>
              <a:t>του</a:t>
            </a:r>
            <a:r>
              <a:rPr lang="en-US" dirty="0" smtClean="0"/>
              <a:t>,</a:t>
            </a:r>
            <a:endParaRPr lang="el-GR" dirty="0"/>
          </a:p>
          <a:p>
            <a:r>
              <a:rPr lang="el-GR" dirty="0"/>
              <a:t>Αυξάνει τη συγκέντρωση προσοχής </a:t>
            </a:r>
            <a:r>
              <a:rPr lang="el-GR" dirty="0" smtClean="0"/>
              <a:t>του</a:t>
            </a:r>
            <a:r>
              <a:rPr lang="en-US" dirty="0" smtClean="0"/>
              <a:t>,</a:t>
            </a:r>
            <a:endParaRPr lang="el-GR" dirty="0"/>
          </a:p>
          <a:p>
            <a:r>
              <a:rPr lang="el-GR" dirty="0"/>
              <a:t>Αναπτύσσει την </a:t>
            </a:r>
            <a:r>
              <a:rPr lang="el-GR" dirty="0" err="1" smtClean="0"/>
              <a:t>ενσυναίσθηση</a:t>
            </a:r>
            <a:r>
              <a:rPr lang="en-US" dirty="0" smtClean="0"/>
              <a:t>,</a:t>
            </a:r>
            <a:endParaRPr lang="el-GR" dirty="0"/>
          </a:p>
          <a:p>
            <a:r>
              <a:rPr lang="el-GR" dirty="0"/>
              <a:t>Γίνεται </a:t>
            </a:r>
            <a:r>
              <a:rPr lang="el-GR" dirty="0" smtClean="0"/>
              <a:t>ευέλικτο</a:t>
            </a:r>
            <a:r>
              <a:rPr lang="en-US" dirty="0" smtClean="0"/>
              <a:t>,</a:t>
            </a:r>
            <a:endParaRPr lang="el-GR" dirty="0"/>
          </a:p>
          <a:p>
            <a:r>
              <a:rPr lang="el-GR" dirty="0"/>
              <a:t>Δημιουργεί μία ατμόσφαιρα </a:t>
            </a:r>
            <a:r>
              <a:rPr lang="el-GR" dirty="0" smtClean="0"/>
              <a:t>αρμονίας</a:t>
            </a:r>
            <a:r>
              <a:rPr lang="en-US" dirty="0" smtClean="0"/>
              <a:t>,</a:t>
            </a:r>
            <a:endParaRPr lang="el-GR" dirty="0"/>
          </a:p>
          <a:p>
            <a:r>
              <a:rPr lang="el-GR" dirty="0"/>
              <a:t>Αναπτύσσει τη φαντασία &amp; τη δημιουργικότητά </a:t>
            </a:r>
            <a:r>
              <a:rPr lang="el-GR" dirty="0" smtClean="0"/>
              <a:t>του</a:t>
            </a:r>
            <a:r>
              <a:rPr lang="en-US" dirty="0" smtClean="0"/>
              <a:t>,</a:t>
            </a:r>
            <a:endParaRPr lang="el-GR" dirty="0"/>
          </a:p>
          <a:p>
            <a:r>
              <a:rPr lang="el-GR" dirty="0"/>
              <a:t>Κατανοεί το περιβάλλον </a:t>
            </a:r>
            <a:r>
              <a:rPr lang="el-GR" dirty="0" smtClean="0"/>
              <a:t>του</a:t>
            </a:r>
            <a:r>
              <a:rPr lang="en-US" dirty="0" smtClean="0"/>
              <a:t>.</a:t>
            </a:r>
            <a:endParaRPr lang="el-GR" dirty="0"/>
          </a:p>
          <a:p>
            <a:endParaRPr lang="el-GR" dirty="0"/>
          </a:p>
        </p:txBody>
      </p:sp>
      <p:sp>
        <p:nvSpPr>
          <p:cNvPr id="5" name="Ορθογώνιο 4"/>
          <p:cNvSpPr/>
          <p:nvPr/>
        </p:nvSpPr>
        <p:spPr>
          <a:xfrm>
            <a:off x="3707904" y="6149335"/>
            <a:ext cx="4345036" cy="400110"/>
          </a:xfrm>
          <a:prstGeom prst="rect">
            <a:avLst/>
          </a:prstGeom>
        </p:spPr>
        <p:txBody>
          <a:bodyPr wrap="none">
            <a:spAutoFit/>
          </a:bodyPr>
          <a:lstStyle/>
          <a:p>
            <a:r>
              <a:rPr lang="en-US" sz="2000" dirty="0">
                <a:solidFill>
                  <a:prstClr val="black"/>
                </a:solidFill>
                <a:latin typeface="Calibri"/>
              </a:rPr>
              <a:t>(Piaget, 1951; Singer &amp; </a:t>
            </a:r>
            <a:r>
              <a:rPr lang="en-US" sz="2000" dirty="0" err="1">
                <a:solidFill>
                  <a:prstClr val="black"/>
                </a:solidFill>
                <a:latin typeface="Calibri"/>
              </a:rPr>
              <a:t>Revenson</a:t>
            </a:r>
            <a:r>
              <a:rPr lang="en-US" sz="2000" dirty="0">
                <a:solidFill>
                  <a:prstClr val="black"/>
                </a:solidFill>
                <a:latin typeface="Calibri"/>
              </a:rPr>
              <a:t>, 1978)</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12871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παιχνίδι σύμφωνα με τις θεωρίες</a:t>
            </a:r>
            <a:br>
              <a:rPr lang="el-GR" dirty="0"/>
            </a:br>
            <a:r>
              <a:rPr lang="el-GR" sz="2700" b="0" dirty="0" smtClean="0"/>
              <a:t>(</a:t>
            </a:r>
            <a:r>
              <a:rPr lang="en-US" sz="2700" b="0" dirty="0"/>
              <a:t>4</a:t>
            </a:r>
            <a:r>
              <a:rPr lang="el-GR" sz="2700" b="0" dirty="0" smtClean="0"/>
              <a:t> </a:t>
            </a:r>
            <a:r>
              <a:rPr lang="el-GR" sz="2700" b="0" dirty="0"/>
              <a:t>από </a:t>
            </a:r>
            <a:r>
              <a:rPr lang="el-GR" sz="2700" b="0" dirty="0" smtClean="0"/>
              <a:t>5) </a:t>
            </a:r>
            <a:endParaRPr lang="el-GR" sz="3100" dirty="0"/>
          </a:p>
        </p:txBody>
      </p:sp>
      <p:sp>
        <p:nvSpPr>
          <p:cNvPr id="3" name="Θέση περιεχομένου 2"/>
          <p:cNvSpPr>
            <a:spLocks noGrp="1"/>
          </p:cNvSpPr>
          <p:nvPr>
            <p:ph idx="1"/>
          </p:nvPr>
        </p:nvSpPr>
        <p:spPr>
          <a:xfrm>
            <a:off x="457200" y="1196752"/>
            <a:ext cx="8229600" cy="1008112"/>
          </a:xfrm>
        </p:spPr>
        <p:txBody>
          <a:bodyPr/>
          <a:lstStyle/>
          <a:p>
            <a:pPr marL="0" indent="0" algn="ctr">
              <a:buNone/>
            </a:pPr>
            <a:r>
              <a:rPr lang="el-GR" b="1" dirty="0"/>
              <a:t>Το παιχνίδι είναι ένα καθοδηγητικός παράγοντας στην ανάπτυξη του </a:t>
            </a:r>
            <a:r>
              <a:rPr lang="el-GR" b="1" dirty="0" smtClean="0"/>
              <a:t>παιδιού</a:t>
            </a:r>
            <a:endParaRPr lang="en-US" b="1" dirty="0" smtClean="0"/>
          </a:p>
          <a:p>
            <a:endParaRPr lang="el-GR" dirty="0"/>
          </a:p>
        </p:txBody>
      </p:sp>
      <p:sp>
        <p:nvSpPr>
          <p:cNvPr id="7" name="Ορθογώνιο 6"/>
          <p:cNvSpPr/>
          <p:nvPr/>
        </p:nvSpPr>
        <p:spPr>
          <a:xfrm>
            <a:off x="2267744" y="2564904"/>
            <a:ext cx="6023545" cy="1200329"/>
          </a:xfrm>
          <a:prstGeom prst="rect">
            <a:avLst/>
          </a:prstGeom>
        </p:spPr>
        <p:txBody>
          <a:bodyPr wrap="square">
            <a:spAutoFit/>
          </a:bodyPr>
          <a:lstStyle/>
          <a:p>
            <a:pPr marL="342900" indent="-342900">
              <a:buFont typeface="Courier New" pitchFamily="49" charset="0"/>
              <a:buChar char="o"/>
            </a:pPr>
            <a:r>
              <a:rPr lang="el-GR" sz="2400" dirty="0">
                <a:solidFill>
                  <a:prstClr val="black"/>
                </a:solidFill>
                <a:latin typeface="Calibri"/>
              </a:rPr>
              <a:t>Προϋποθέτει νοητικές διαδικασίες, καθώς το παιδί υιοθετεί ρόλους, διαμορφώνει καταστάσεις και καθορίζει την πορεία τους.</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9712"/>
            <a:ext cx="1512168" cy="2157360"/>
          </a:xfrm>
          <a:prstGeom prst="rect">
            <a:avLst/>
          </a:prstGeom>
        </p:spPr>
      </p:pic>
      <p:sp>
        <p:nvSpPr>
          <p:cNvPr id="8" name="Ορθογώνιο 7"/>
          <p:cNvSpPr/>
          <p:nvPr/>
        </p:nvSpPr>
        <p:spPr>
          <a:xfrm>
            <a:off x="595891" y="4077072"/>
            <a:ext cx="1111458" cy="400110"/>
          </a:xfrm>
          <a:prstGeom prst="rect">
            <a:avLst/>
          </a:prstGeom>
        </p:spPr>
        <p:txBody>
          <a:bodyPr wrap="none">
            <a:spAutoFit/>
          </a:bodyPr>
          <a:lstStyle/>
          <a:p>
            <a:r>
              <a:rPr lang="en-US" sz="2000" dirty="0" err="1">
                <a:solidFill>
                  <a:prstClr val="black"/>
                </a:solidFill>
                <a:latin typeface="Calibri"/>
              </a:rPr>
              <a:t>Vygotsky</a:t>
            </a:r>
            <a:endParaRPr lang="en-US" sz="2000" dirty="0">
              <a:solidFill>
                <a:prstClr val="black"/>
              </a:solidFill>
              <a:latin typeface="Calibri"/>
            </a:endParaRPr>
          </a:p>
        </p:txBody>
      </p:sp>
      <p:sp>
        <p:nvSpPr>
          <p:cNvPr id="5" name="Ορθογώνιο 4"/>
          <p:cNvSpPr/>
          <p:nvPr/>
        </p:nvSpPr>
        <p:spPr>
          <a:xfrm>
            <a:off x="1707349" y="4954027"/>
            <a:ext cx="6336704" cy="1200329"/>
          </a:xfrm>
          <a:prstGeom prst="rect">
            <a:avLst/>
          </a:prstGeom>
          <a:ln w="25400">
            <a:solidFill>
              <a:srgbClr val="820000"/>
            </a:solidFill>
            <a:prstDash val="dash"/>
          </a:ln>
        </p:spPr>
        <p:txBody>
          <a:bodyPr wrap="square">
            <a:spAutoFit/>
          </a:bodyPr>
          <a:lstStyle/>
          <a:p>
            <a:r>
              <a:rPr lang="el-GR" sz="2400" dirty="0">
                <a:solidFill>
                  <a:prstClr val="black"/>
                </a:solidFill>
                <a:latin typeface="Calibri"/>
              </a:rPr>
              <a:t>Βοηθάει το παιδί να ελέγξει τη συμπεριφορά του και να κατανοήσει το περιβάλλον του και τη λειτουργία των αντικειμένων</a:t>
            </a:r>
          </a:p>
        </p:txBody>
      </p:sp>
      <p:sp>
        <p:nvSpPr>
          <p:cNvPr id="10" name="Ορθογώνιο 9"/>
          <p:cNvSpPr/>
          <p:nvPr/>
        </p:nvSpPr>
        <p:spPr>
          <a:xfrm>
            <a:off x="6084168" y="6285513"/>
            <a:ext cx="1891480" cy="400110"/>
          </a:xfrm>
          <a:prstGeom prst="rect">
            <a:avLst/>
          </a:prstGeom>
        </p:spPr>
        <p:txBody>
          <a:bodyPr wrap="none">
            <a:spAutoFit/>
          </a:bodyPr>
          <a:lstStyle/>
          <a:p>
            <a:r>
              <a:rPr lang="en-US" sz="2000" dirty="0">
                <a:solidFill>
                  <a:prstClr val="black"/>
                </a:solidFill>
                <a:latin typeface="Calibri"/>
              </a:rPr>
              <a:t>(</a:t>
            </a:r>
            <a:r>
              <a:rPr lang="en-US" sz="2000" dirty="0" err="1">
                <a:solidFill>
                  <a:prstClr val="black"/>
                </a:solidFill>
                <a:latin typeface="Calibri"/>
              </a:rPr>
              <a:t>Vygotsky</a:t>
            </a:r>
            <a:r>
              <a:rPr lang="en-US" sz="2000" dirty="0">
                <a:solidFill>
                  <a:prstClr val="black"/>
                </a:solidFill>
                <a:latin typeface="Calibri"/>
              </a:rPr>
              <a:t>, 1978)</a:t>
            </a:r>
          </a:p>
        </p:txBody>
      </p:sp>
      <p:sp>
        <p:nvSpPr>
          <p:cNvPr id="9" name="Rectangle 10"/>
          <p:cNvSpPr/>
          <p:nvPr/>
        </p:nvSpPr>
        <p:spPr>
          <a:xfrm>
            <a:off x="179512" y="6211669"/>
            <a:ext cx="2376264" cy="646331"/>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sv-SE" sz="1200" dirty="0">
                <a:solidFill>
                  <a:prstClr val="black"/>
                </a:solidFill>
                <a:latin typeface="Calibri"/>
                <a:hlinkClick r:id="rId3"/>
              </a:rPr>
              <a:t>Lev Vygotsky 1896-1934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a:rPr>
              <a:t>Pataki </a:t>
            </a:r>
            <a:r>
              <a:rPr lang="en-US" sz="1200" dirty="0" err="1">
                <a:solidFill>
                  <a:prstClr val="black"/>
                </a:solidFill>
                <a:latin typeface="Calibri"/>
                <a:hlinkClick r:id="rId4"/>
              </a:rPr>
              <a:t>Márta</a:t>
            </a:r>
            <a:r>
              <a:rPr lang="en-US" sz="1200" dirty="0">
                <a:solidFill>
                  <a:prstClr val="black"/>
                </a:solidFill>
                <a:latin typeface="Calibri"/>
                <a:hlinkClick r:id="rId4"/>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CC </a:t>
            </a:r>
            <a:r>
              <a:rPr lang="el-GR" sz="1200" dirty="0" smtClean="0">
                <a:solidFill>
                  <a:prstClr val="black"/>
                </a:solidFill>
                <a:latin typeface="Calibri"/>
                <a:hlinkClick r:id="rId5"/>
              </a:rPr>
              <a:t>από</a:t>
            </a:r>
            <a:r>
              <a:rPr lang="en-US" sz="1200" dirty="0" smtClean="0">
                <a:solidFill>
                  <a:prstClr val="black"/>
                </a:solidFill>
                <a:latin typeface="Calibri"/>
                <a:hlinkClick r:id="rId5"/>
              </a:rPr>
              <a:t>-SA </a:t>
            </a:r>
            <a:r>
              <a:rPr lang="en-US" sz="1200" dirty="0">
                <a:solidFill>
                  <a:prstClr val="black"/>
                </a:solidFill>
                <a:latin typeface="Calibri"/>
                <a:hlinkClick r:id="rId5"/>
              </a:rPr>
              <a:t>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886497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παιχνίδι σύμφωνα με τις θεωρίες</a:t>
            </a:r>
            <a:br>
              <a:rPr lang="el-GR" dirty="0"/>
            </a:br>
            <a:r>
              <a:rPr lang="el-GR" sz="2700" b="0" dirty="0" smtClean="0"/>
              <a:t>(</a:t>
            </a:r>
            <a:r>
              <a:rPr lang="en-US" sz="2700" b="0" dirty="0" smtClean="0"/>
              <a:t>5</a:t>
            </a:r>
            <a:r>
              <a:rPr lang="el-GR" sz="2700" b="0" dirty="0" smtClean="0"/>
              <a:t> </a:t>
            </a:r>
            <a:r>
              <a:rPr lang="el-GR" sz="2700" b="0" dirty="0"/>
              <a:t>από </a:t>
            </a:r>
            <a:r>
              <a:rPr lang="el-GR" sz="2700" b="0" dirty="0" smtClean="0"/>
              <a:t>5) </a:t>
            </a:r>
            <a:endParaRPr lang="el-GR" sz="3100" dirty="0"/>
          </a:p>
        </p:txBody>
      </p:sp>
      <p:sp>
        <p:nvSpPr>
          <p:cNvPr id="3" name="Θέση περιεχομένου 2"/>
          <p:cNvSpPr>
            <a:spLocks noGrp="1"/>
          </p:cNvSpPr>
          <p:nvPr>
            <p:ph idx="1"/>
          </p:nvPr>
        </p:nvSpPr>
        <p:spPr>
          <a:xfrm>
            <a:off x="467544" y="1412776"/>
            <a:ext cx="8229600" cy="2016224"/>
          </a:xfrm>
        </p:spPr>
        <p:txBody>
          <a:bodyPr/>
          <a:lstStyle/>
          <a:p>
            <a:pPr marL="457200" indent="-457200">
              <a:buClr>
                <a:srgbClr val="820000"/>
              </a:buClr>
              <a:buFont typeface="+mj-lt"/>
              <a:buAutoNum type="arabicPeriod"/>
            </a:pPr>
            <a:r>
              <a:rPr lang="el-GR" dirty="0"/>
              <a:t>Το παιχνίδι είναι ένας τρόπος για να μειωθούν οι συνέπειες των πράξεών μας. Έχει λιγότερο ριψοκίνδυνες </a:t>
            </a:r>
            <a:r>
              <a:rPr lang="el-GR" dirty="0" smtClean="0"/>
              <a:t>συνέπειες.</a:t>
            </a:r>
            <a:endParaRPr lang="en-US" dirty="0" smtClean="0"/>
          </a:p>
          <a:p>
            <a:pPr marL="457200" indent="-457200">
              <a:buClr>
                <a:srgbClr val="820000"/>
              </a:buClr>
              <a:buFont typeface="+mj-lt"/>
              <a:buAutoNum type="arabicPeriod"/>
            </a:pPr>
            <a:r>
              <a:rPr lang="el-GR" dirty="0"/>
              <a:t>Μέσα από το παιχνίδι μπορώ να δοκιμάσω συμπεριφορές που κάτω από άλλες συνθήκες δεν θα το </a:t>
            </a:r>
            <a:r>
              <a:rPr lang="el-GR" dirty="0" smtClean="0"/>
              <a:t>έκανα.</a:t>
            </a:r>
            <a:endParaRPr lang="el-GR" dirty="0"/>
          </a:p>
          <a:p>
            <a:endParaRPr lang="el-GR" dirty="0"/>
          </a:p>
          <a:p>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66" y="3183319"/>
            <a:ext cx="1304540" cy="1770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636" y="4953261"/>
            <a:ext cx="2286000" cy="276999"/>
          </a:xfrm>
          <a:prstGeom prst="rect">
            <a:avLst/>
          </a:prstGeom>
        </p:spPr>
        <p:txBody>
          <a:bodyPr wrap="square">
            <a:spAutoFit/>
          </a:bodyPr>
          <a:lstStyle/>
          <a:p>
            <a:pPr algn="ctr"/>
            <a:r>
              <a:rPr lang="en-US" sz="1200" dirty="0" smtClean="0">
                <a:solidFill>
                  <a:prstClr val="black"/>
                </a:solidFill>
                <a:latin typeface="Calibri"/>
                <a:hlinkClick r:id="rId4"/>
              </a:rPr>
              <a:t>oiko.wordpress.com</a:t>
            </a:r>
            <a:endParaRPr lang="el-GR" sz="1200" dirty="0">
              <a:solidFill>
                <a:prstClr val="black"/>
              </a:solidFill>
              <a:latin typeface="Calibri"/>
            </a:endParaRPr>
          </a:p>
        </p:txBody>
      </p:sp>
      <p:sp>
        <p:nvSpPr>
          <p:cNvPr id="6" name="TextBox 15"/>
          <p:cNvSpPr txBox="1"/>
          <p:nvPr/>
        </p:nvSpPr>
        <p:spPr>
          <a:xfrm>
            <a:off x="755576" y="5230260"/>
            <a:ext cx="1080120" cy="400110"/>
          </a:xfrm>
          <a:prstGeom prst="rect">
            <a:avLst/>
          </a:prstGeom>
          <a:noFill/>
        </p:spPr>
        <p:txBody>
          <a:bodyPr wrap="square" rtlCol="0">
            <a:spAutoFit/>
          </a:bodyPr>
          <a:lstStyle/>
          <a:p>
            <a:pPr algn="ctr"/>
            <a:r>
              <a:rPr lang="en-US" sz="2000" dirty="0" smtClean="0">
                <a:solidFill>
                  <a:prstClr val="black"/>
                </a:solidFill>
                <a:latin typeface="Calibri"/>
              </a:rPr>
              <a:t>Bruner</a:t>
            </a:r>
            <a:endParaRPr lang="el-GR" sz="2000" dirty="0">
              <a:solidFill>
                <a:prstClr val="black"/>
              </a:solidFill>
              <a:latin typeface="Calibri"/>
            </a:endParaRPr>
          </a:p>
        </p:txBody>
      </p:sp>
      <p:sp>
        <p:nvSpPr>
          <p:cNvPr id="8" name="Ορθογώνιο 7"/>
          <p:cNvSpPr/>
          <p:nvPr/>
        </p:nvSpPr>
        <p:spPr>
          <a:xfrm>
            <a:off x="2267744" y="4313896"/>
            <a:ext cx="6120680" cy="830997"/>
          </a:xfrm>
          <a:prstGeom prst="rect">
            <a:avLst/>
          </a:prstGeom>
          <a:ln w="25400">
            <a:solidFill>
              <a:srgbClr val="004A82"/>
            </a:solidFill>
            <a:prstDash val="dash"/>
          </a:ln>
        </p:spPr>
        <p:txBody>
          <a:bodyPr wrap="square">
            <a:spAutoFit/>
          </a:bodyPr>
          <a:lstStyle/>
          <a:p>
            <a:r>
              <a:rPr lang="el-GR" sz="2400" dirty="0">
                <a:solidFill>
                  <a:prstClr val="black"/>
                </a:solidFill>
                <a:latin typeface="Calibri"/>
              </a:rPr>
              <a:t>Το παιδί μέσα από το παιχνίδι αποκτά απαραίτητα εφόδια για την υπόλοιπη ζωή </a:t>
            </a:r>
            <a:r>
              <a:rPr lang="el-GR" sz="2400" dirty="0" smtClean="0">
                <a:solidFill>
                  <a:prstClr val="black"/>
                </a:solidFill>
                <a:latin typeface="Calibri"/>
              </a:rPr>
              <a:t>του.</a:t>
            </a:r>
            <a:endParaRPr lang="el-GR" sz="2400" dirty="0">
              <a:solidFill>
                <a:prstClr val="black"/>
              </a:solidFill>
              <a:latin typeface="Calibri"/>
            </a:endParaRPr>
          </a:p>
        </p:txBody>
      </p:sp>
      <p:sp>
        <p:nvSpPr>
          <p:cNvPr id="9" name="Ορθογώνιο 8"/>
          <p:cNvSpPr/>
          <p:nvPr/>
        </p:nvSpPr>
        <p:spPr>
          <a:xfrm>
            <a:off x="6804248" y="5733256"/>
            <a:ext cx="1677447" cy="400110"/>
          </a:xfrm>
          <a:prstGeom prst="rect">
            <a:avLst/>
          </a:prstGeom>
        </p:spPr>
        <p:txBody>
          <a:bodyPr wrap="none">
            <a:spAutoFit/>
          </a:bodyPr>
          <a:lstStyle/>
          <a:p>
            <a:r>
              <a:rPr lang="en-US" sz="2000" dirty="0">
                <a:solidFill>
                  <a:prstClr val="black"/>
                </a:solidFill>
                <a:latin typeface="Calibri"/>
              </a:rPr>
              <a:t>(Bruner, 2006)</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25142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του </a:t>
            </a:r>
            <a:r>
              <a:rPr lang="el-GR" dirty="0" smtClean="0"/>
              <a:t>παιχνιδιού </a:t>
            </a:r>
            <a:r>
              <a:rPr lang="el-GR" sz="2400" b="0" dirty="0" smtClean="0"/>
              <a:t>(1 από 2)</a:t>
            </a:r>
            <a:endParaRPr lang="el-GR" sz="2400" b="0" dirty="0"/>
          </a:p>
        </p:txBody>
      </p:sp>
      <p:sp>
        <p:nvSpPr>
          <p:cNvPr id="3" name="Θέση περιεχομένου 2"/>
          <p:cNvSpPr>
            <a:spLocks noGrp="1"/>
          </p:cNvSpPr>
          <p:nvPr>
            <p:ph idx="1"/>
          </p:nvPr>
        </p:nvSpPr>
        <p:spPr>
          <a:xfrm>
            <a:off x="467544" y="1988840"/>
            <a:ext cx="8229600" cy="1080120"/>
          </a:xfrm>
          <a:ln w="28575">
            <a:solidFill>
              <a:srgbClr val="004A82"/>
            </a:solidFill>
          </a:ln>
        </p:spPr>
        <p:txBody>
          <a:bodyPr/>
          <a:lstStyle/>
          <a:p>
            <a:pPr marL="0" indent="0" algn="ctr">
              <a:buNone/>
            </a:pPr>
            <a:r>
              <a:rPr lang="el-GR" dirty="0"/>
              <a:t>Είναι μια ευχάριστη εμπειρία που δεν έχει κάποιο τελικό προϊόν και είναι εσωτερικά παρακινούμενη </a:t>
            </a:r>
          </a:p>
          <a:p>
            <a:endParaRPr lang="el-GR" dirty="0"/>
          </a:p>
        </p:txBody>
      </p:sp>
      <p:sp>
        <p:nvSpPr>
          <p:cNvPr id="6" name="Ορθογώνιο 5"/>
          <p:cNvSpPr/>
          <p:nvPr/>
        </p:nvSpPr>
        <p:spPr>
          <a:xfrm>
            <a:off x="7092280" y="2636912"/>
            <a:ext cx="1590500" cy="400110"/>
          </a:xfrm>
          <a:prstGeom prst="rect">
            <a:avLst/>
          </a:prstGeom>
        </p:spPr>
        <p:txBody>
          <a:bodyPr wrap="none">
            <a:spAutoFit/>
          </a:bodyPr>
          <a:lstStyle/>
          <a:p>
            <a:r>
              <a:rPr lang="en-US" sz="2000" dirty="0">
                <a:solidFill>
                  <a:prstClr val="black"/>
                </a:solidFill>
                <a:latin typeface="Calibri"/>
              </a:rPr>
              <a:t>(Curtis, 1994)</a:t>
            </a:r>
          </a:p>
        </p:txBody>
      </p:sp>
      <p:sp>
        <p:nvSpPr>
          <p:cNvPr id="7" name="Θέση περιεχομένου 2"/>
          <p:cNvSpPr txBox="1">
            <a:spLocks/>
          </p:cNvSpPr>
          <p:nvPr/>
        </p:nvSpPr>
        <p:spPr>
          <a:xfrm>
            <a:off x="453180" y="3933056"/>
            <a:ext cx="8229600" cy="1080120"/>
          </a:xfrm>
          <a:prstGeom prst="rect">
            <a:avLst/>
          </a:prstGeom>
          <a:ln w="285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anose="02070309020205020404" pitchFamily="49" charset="0"/>
              <a:buNone/>
            </a:pPr>
            <a:r>
              <a:rPr lang="el-GR" dirty="0">
                <a:solidFill>
                  <a:prstClr val="black"/>
                </a:solidFill>
              </a:rPr>
              <a:t>Χαρακτηρίζεται από απόλαυση και διασκέδαση και δημιουργεί μία αισιόδοξη στάση για τη ζωή και τη μάθηση</a:t>
            </a:r>
          </a:p>
        </p:txBody>
      </p:sp>
      <p:sp>
        <p:nvSpPr>
          <p:cNvPr id="8" name="Ορθογώνιο 7"/>
          <p:cNvSpPr/>
          <p:nvPr/>
        </p:nvSpPr>
        <p:spPr>
          <a:xfrm>
            <a:off x="6972055" y="4643844"/>
            <a:ext cx="1739835" cy="400110"/>
          </a:xfrm>
          <a:prstGeom prst="rect">
            <a:avLst/>
          </a:prstGeom>
        </p:spPr>
        <p:txBody>
          <a:bodyPr wrap="none">
            <a:spAutoFit/>
          </a:bodyPr>
          <a:lstStyle/>
          <a:p>
            <a:r>
              <a:rPr lang="en-US" sz="2000" dirty="0">
                <a:solidFill>
                  <a:prstClr val="black"/>
                </a:solidFill>
                <a:latin typeface="Calibri"/>
              </a:rPr>
              <a:t>(</a:t>
            </a:r>
            <a:r>
              <a:rPr lang="en-US" sz="2000" dirty="0" err="1">
                <a:solidFill>
                  <a:prstClr val="black"/>
                </a:solidFill>
                <a:latin typeface="Calibri"/>
              </a:rPr>
              <a:t>Moyles</a:t>
            </a:r>
            <a:r>
              <a:rPr lang="en-US" sz="2000" dirty="0">
                <a:solidFill>
                  <a:prstClr val="black"/>
                </a:solidFill>
                <a:latin typeface="Calibri"/>
              </a:rPr>
              <a:t>, 1989)</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70094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του παιχνιδιού </a:t>
            </a:r>
            <a:r>
              <a:rPr lang="el-GR" sz="2400" b="0" dirty="0" smtClean="0"/>
              <a:t>(2 </a:t>
            </a:r>
            <a:r>
              <a:rPr lang="el-GR" sz="2400" b="0" dirty="0"/>
              <a:t>από </a:t>
            </a:r>
            <a:r>
              <a:rPr lang="el-GR" sz="2400" b="0" dirty="0" smtClean="0"/>
              <a:t>2)</a:t>
            </a:r>
            <a:endParaRPr lang="el-GR" sz="3200" dirty="0"/>
          </a:p>
        </p:txBody>
      </p:sp>
      <p:sp>
        <p:nvSpPr>
          <p:cNvPr id="5" name="Θέση περιεχομένου 2"/>
          <p:cNvSpPr txBox="1">
            <a:spLocks/>
          </p:cNvSpPr>
          <p:nvPr/>
        </p:nvSpPr>
        <p:spPr>
          <a:xfrm>
            <a:off x="445565" y="2132856"/>
            <a:ext cx="8229600" cy="2088232"/>
          </a:xfrm>
          <a:prstGeom prst="rect">
            <a:avLst/>
          </a:prstGeom>
          <a:ln w="285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anose="02070309020205020404" pitchFamily="49" charset="0"/>
              <a:buNone/>
            </a:pPr>
            <a:r>
              <a:rPr lang="el-GR" dirty="0">
                <a:solidFill>
                  <a:prstClr val="black"/>
                </a:solidFill>
              </a:rPr>
              <a:t>Είναι μια αυτούσια χαρά, κίνηση, δράση, ζωή που πάνω και πέρα απ’ όλα του εξασφαλίζει τη δυνατότητα να ζήσει σωστά και ολοκληρωμένα την παιδική του ηλικία και να αποκτά εμπειρίες, απαραίτητες για το χτίσιμο της προσωπικότητάς του.</a:t>
            </a:r>
          </a:p>
        </p:txBody>
      </p:sp>
      <p:sp>
        <p:nvSpPr>
          <p:cNvPr id="6" name="Ορθογώνιο 5"/>
          <p:cNvSpPr/>
          <p:nvPr/>
        </p:nvSpPr>
        <p:spPr>
          <a:xfrm>
            <a:off x="6614986" y="3820978"/>
            <a:ext cx="2060179" cy="400110"/>
          </a:xfrm>
          <a:prstGeom prst="rect">
            <a:avLst/>
          </a:prstGeom>
        </p:spPr>
        <p:txBody>
          <a:bodyPr wrap="none">
            <a:spAutoFit/>
          </a:bodyPr>
          <a:lstStyle/>
          <a:p>
            <a:r>
              <a:rPr lang="el-GR" sz="2000" dirty="0">
                <a:solidFill>
                  <a:prstClr val="black"/>
                </a:solidFill>
                <a:latin typeface="Calibri"/>
              </a:rPr>
              <a:t>(</a:t>
            </a:r>
            <a:r>
              <a:rPr lang="el-GR" sz="2000" dirty="0" err="1">
                <a:solidFill>
                  <a:prstClr val="black"/>
                </a:solidFill>
                <a:latin typeface="Calibri"/>
              </a:rPr>
              <a:t>Δαράκη</a:t>
            </a:r>
            <a:r>
              <a:rPr lang="el-GR" sz="2000" dirty="0">
                <a:solidFill>
                  <a:prstClr val="black"/>
                </a:solidFill>
                <a:latin typeface="Calibri"/>
              </a:rPr>
              <a:t>, 1994: 7)</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650941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1</a:t>
            </a:r>
          </a:p>
        </p:txBody>
      </p:sp>
      <p:sp>
        <p:nvSpPr>
          <p:cNvPr id="3" name="Θέση περιεχομένου 2"/>
          <p:cNvSpPr>
            <a:spLocks noGrp="1"/>
          </p:cNvSpPr>
          <p:nvPr>
            <p:ph idx="1"/>
          </p:nvPr>
        </p:nvSpPr>
        <p:spPr>
          <a:xfrm>
            <a:off x="457200" y="1196752"/>
            <a:ext cx="8229600" cy="1008112"/>
          </a:xfrm>
        </p:spPr>
        <p:txBody>
          <a:bodyPr/>
          <a:lstStyle/>
          <a:p>
            <a:pPr marL="0" indent="0" algn="ctr">
              <a:buNone/>
            </a:pPr>
            <a:r>
              <a:rPr lang="el-GR" dirty="0"/>
              <a:t>Δείτε το βίντεο και καταγράψτε τα χαρακτηριστικά του παιχνιδιού</a:t>
            </a:r>
          </a:p>
          <a:p>
            <a:endParaRPr lang="el-GR" dirty="0"/>
          </a:p>
        </p:txBody>
      </p:sp>
      <p:pic>
        <p:nvPicPr>
          <p:cNvPr id="6"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747" y="2204864"/>
            <a:ext cx="576064" cy="576064"/>
          </a:xfrm>
          <a:prstGeom prst="rect">
            <a:avLst/>
          </a:prstGeom>
        </p:spPr>
      </p:pic>
      <p:sp>
        <p:nvSpPr>
          <p:cNvPr id="5" name="Rectangle 4"/>
          <p:cNvSpPr/>
          <p:nvPr/>
        </p:nvSpPr>
        <p:spPr>
          <a:xfrm>
            <a:off x="1812302" y="2262063"/>
            <a:ext cx="5208285" cy="461665"/>
          </a:xfrm>
          <a:prstGeom prst="rect">
            <a:avLst/>
          </a:prstGeom>
        </p:spPr>
        <p:txBody>
          <a:bodyPr wrap="none">
            <a:spAutoFit/>
          </a:bodyPr>
          <a:lstStyle/>
          <a:p>
            <a:r>
              <a:rPr lang="en-US" sz="2400" dirty="0">
                <a:solidFill>
                  <a:prstClr val="black"/>
                </a:solidFill>
                <a:latin typeface="Calibri"/>
                <a:hlinkClick r:id="rId5"/>
              </a:rPr>
              <a:t>Kids Playing, Screaming &amp; Having FUN!!!</a:t>
            </a:r>
            <a:endParaRPr lang="en-US"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custDataLst>
      <p:tags r:id="rId1"/>
    </p:custDataLst>
    <p:extLst>
      <p:ext uri="{BB962C8B-B14F-4D97-AF65-F5344CB8AC3E}">
        <p14:creationId xmlns:p14="http://schemas.microsoft.com/office/powerpoint/2010/main" val="140633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Άσκηση </a:t>
            </a:r>
            <a:r>
              <a:rPr lang="el-GR" dirty="0" smtClean="0"/>
              <a:t>2</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lgn="ctr">
              <a:buNone/>
            </a:pPr>
            <a:r>
              <a:rPr lang="el-GR" dirty="0"/>
              <a:t>Δείτε το βίντεο και καταγράψτε τα χαρακτηριστικά του παιχνιδιού</a:t>
            </a:r>
          </a:p>
        </p:txBody>
      </p:sp>
      <p:sp>
        <p:nvSpPr>
          <p:cNvPr id="5" name="Rectangle 4"/>
          <p:cNvSpPr/>
          <p:nvPr/>
        </p:nvSpPr>
        <p:spPr>
          <a:xfrm>
            <a:off x="1764709" y="2230492"/>
            <a:ext cx="4572000" cy="830997"/>
          </a:xfrm>
          <a:prstGeom prst="rect">
            <a:avLst/>
          </a:prstGeom>
        </p:spPr>
        <p:txBody>
          <a:bodyPr>
            <a:spAutoFit/>
          </a:bodyPr>
          <a:lstStyle/>
          <a:p>
            <a:r>
              <a:rPr lang="en-US" sz="2400" dirty="0" smtClean="0">
                <a:solidFill>
                  <a:prstClr val="black"/>
                </a:solidFill>
                <a:latin typeface="Calibri"/>
                <a:hlinkClick r:id="rId3"/>
              </a:rPr>
              <a:t>baby </a:t>
            </a:r>
            <a:r>
              <a:rPr lang="en-US" sz="2400" dirty="0">
                <a:solidFill>
                  <a:prstClr val="black"/>
                </a:solidFill>
                <a:latin typeface="Calibri"/>
                <a:hlinkClick r:id="rId3"/>
              </a:rPr>
              <a:t>playing with water</a:t>
            </a:r>
            <a:endParaRPr lang="en-US" sz="2400" dirty="0">
              <a:solidFill>
                <a:prstClr val="black"/>
              </a:solidFill>
              <a:latin typeface="Calibri"/>
            </a:endParaRPr>
          </a:p>
          <a:p>
            <a:endParaRPr lang="el-GR" sz="2400" dirty="0">
              <a:solidFill>
                <a:prstClr val="black"/>
              </a:solidFill>
              <a:latin typeface="Calibri"/>
            </a:endParaRPr>
          </a:p>
        </p:txBody>
      </p:sp>
      <p:pic>
        <p:nvPicPr>
          <p:cNvPr id="6" name="Εικόνα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747" y="2204864"/>
            <a:ext cx="576064" cy="57606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custDataLst>
      <p:tags r:id="rId1"/>
    </p:custDataLst>
    <p:extLst>
      <p:ext uri="{BB962C8B-B14F-4D97-AF65-F5344CB8AC3E}">
        <p14:creationId xmlns:p14="http://schemas.microsoft.com/office/powerpoint/2010/main" val="179897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Τα χαρακτηριστικά του </a:t>
            </a:r>
            <a:r>
              <a:rPr lang="el-GR" sz="4400" dirty="0" smtClean="0"/>
              <a:t>παιχνιδιού</a:t>
            </a:r>
            <a:r>
              <a:rPr lang="el-GR" dirty="0" smtClean="0"/>
              <a:t/>
            </a:r>
            <a:br>
              <a:rPr lang="el-GR" dirty="0" smtClean="0"/>
            </a:br>
            <a:r>
              <a:rPr lang="el-GR" sz="2700" b="0" dirty="0" smtClean="0"/>
              <a:t>(1 από </a:t>
            </a:r>
            <a:r>
              <a:rPr lang="en-US" sz="2700" b="0" dirty="0" smtClean="0"/>
              <a:t>3</a:t>
            </a:r>
            <a:r>
              <a:rPr lang="el-GR" sz="2700" b="0" dirty="0" smtClean="0"/>
              <a:t>)</a:t>
            </a:r>
            <a:endParaRPr lang="el-GR" sz="2700" b="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33" y="1044301"/>
            <a:ext cx="7547527" cy="57715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Θέση περιεχομένου 2"/>
          <p:cNvSpPr txBox="1">
            <a:spLocks/>
          </p:cNvSpPr>
          <p:nvPr/>
        </p:nvSpPr>
        <p:spPr>
          <a:xfrm>
            <a:off x="715166" y="1278957"/>
            <a:ext cx="2235704" cy="1152128"/>
          </a:xfrm>
          <a:prstGeom prst="rect">
            <a:avLst/>
          </a:prstGeom>
          <a:ln w="25400">
            <a:no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Εφαρμόζουν μεθόδους λύσης </a:t>
            </a:r>
            <a:r>
              <a:rPr lang="el-GR" dirty="0" smtClean="0">
                <a:solidFill>
                  <a:prstClr val="black"/>
                </a:solidFill>
              </a:rPr>
              <a:t>προβλημάτων</a:t>
            </a:r>
            <a:endParaRPr lang="el-GR" dirty="0">
              <a:solidFill>
                <a:prstClr val="black"/>
              </a:solidFill>
            </a:endParaRPr>
          </a:p>
        </p:txBody>
      </p:sp>
      <p:sp>
        <p:nvSpPr>
          <p:cNvPr id="7" name="Θέση περιεχομένου 2"/>
          <p:cNvSpPr txBox="1">
            <a:spLocks/>
          </p:cNvSpPr>
          <p:nvPr/>
        </p:nvSpPr>
        <p:spPr>
          <a:xfrm>
            <a:off x="3668459" y="1290423"/>
            <a:ext cx="1915424" cy="1501971"/>
          </a:xfrm>
          <a:prstGeom prst="rect">
            <a:avLst/>
          </a:prstGeom>
          <a:ln w="25400">
            <a:no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Διαχείριση καταστάσεων με φυσικό </a:t>
            </a:r>
            <a:r>
              <a:rPr lang="el-GR" dirty="0" smtClean="0">
                <a:solidFill>
                  <a:prstClr val="black"/>
                </a:solidFill>
              </a:rPr>
              <a:t>τρόπο</a:t>
            </a:r>
            <a:r>
              <a:rPr lang="en-US" dirty="0" smtClean="0">
                <a:solidFill>
                  <a:prstClr val="black"/>
                </a:solidFill>
              </a:rPr>
              <a:t>         </a:t>
            </a:r>
            <a:endParaRPr lang="el-GR" dirty="0">
              <a:solidFill>
                <a:prstClr val="black"/>
              </a:solidFill>
            </a:endParaRPr>
          </a:p>
        </p:txBody>
      </p:sp>
      <p:sp>
        <p:nvSpPr>
          <p:cNvPr id="5" name="Θέση περιεχομένου 2"/>
          <p:cNvSpPr txBox="1">
            <a:spLocks/>
          </p:cNvSpPr>
          <p:nvPr/>
        </p:nvSpPr>
        <p:spPr>
          <a:xfrm>
            <a:off x="6177345" y="1676890"/>
            <a:ext cx="1968484" cy="946301"/>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smtClean="0">
                <a:solidFill>
                  <a:prstClr val="black"/>
                </a:solidFill>
              </a:rPr>
              <a:t>Ενεργός συμμετοχή</a:t>
            </a:r>
          </a:p>
          <a:p>
            <a:pPr algn="ctr"/>
            <a:endParaRPr lang="el-GR" dirty="0">
              <a:solidFill>
                <a:prstClr val="black"/>
              </a:solidFill>
            </a:endParaRPr>
          </a:p>
        </p:txBody>
      </p:sp>
      <p:sp>
        <p:nvSpPr>
          <p:cNvPr id="8" name="Θέση περιεχομένου 2"/>
          <p:cNvSpPr txBox="1">
            <a:spLocks/>
          </p:cNvSpPr>
          <p:nvPr/>
        </p:nvSpPr>
        <p:spPr>
          <a:xfrm>
            <a:off x="666963" y="3068960"/>
            <a:ext cx="2431179" cy="1224136"/>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Κατανόηση συμπεριφορών &amp; καταστάσεων</a:t>
            </a:r>
          </a:p>
        </p:txBody>
      </p:sp>
      <p:sp>
        <p:nvSpPr>
          <p:cNvPr id="9" name="Θέση περιεχομένου 2"/>
          <p:cNvSpPr txBox="1">
            <a:spLocks/>
          </p:cNvSpPr>
          <p:nvPr/>
        </p:nvSpPr>
        <p:spPr>
          <a:xfrm>
            <a:off x="3592680" y="3440778"/>
            <a:ext cx="1516432" cy="924325"/>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Μεγάλη </a:t>
            </a:r>
            <a:r>
              <a:rPr lang="el-GR" dirty="0" smtClean="0">
                <a:solidFill>
                  <a:prstClr val="black"/>
                </a:solidFill>
              </a:rPr>
              <a:t>εμπλοκή</a:t>
            </a:r>
            <a:endParaRPr lang="el-GR" dirty="0">
              <a:solidFill>
                <a:prstClr val="black"/>
              </a:solidFill>
            </a:endParaRPr>
          </a:p>
        </p:txBody>
      </p:sp>
      <p:sp>
        <p:nvSpPr>
          <p:cNvPr id="11" name="Θέση περιεχομένου 2"/>
          <p:cNvSpPr txBox="1">
            <a:spLocks/>
          </p:cNvSpPr>
          <p:nvPr/>
        </p:nvSpPr>
        <p:spPr>
          <a:xfrm>
            <a:off x="5652120" y="3789040"/>
            <a:ext cx="2304256" cy="504056"/>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Απόλαυση</a:t>
            </a:r>
          </a:p>
        </p:txBody>
      </p:sp>
      <p:sp>
        <p:nvSpPr>
          <p:cNvPr id="3" name="Θέση περιεχομένου 2"/>
          <p:cNvSpPr>
            <a:spLocks noGrp="1"/>
          </p:cNvSpPr>
          <p:nvPr>
            <p:ph idx="1"/>
          </p:nvPr>
        </p:nvSpPr>
        <p:spPr>
          <a:xfrm>
            <a:off x="715166" y="5085184"/>
            <a:ext cx="1780477" cy="1424191"/>
          </a:xfrm>
          <a:ln w="25400">
            <a:noFill/>
          </a:ln>
        </p:spPr>
        <p:txBody>
          <a:bodyPr>
            <a:normAutofit/>
          </a:bodyPr>
          <a:lstStyle/>
          <a:p>
            <a:pPr marL="0" indent="0">
              <a:buNone/>
            </a:pPr>
            <a:r>
              <a:rPr lang="el-GR" dirty="0"/>
              <a:t>Σημείο εκκίνησης της μάθησης</a:t>
            </a:r>
          </a:p>
          <a:p>
            <a:endParaRPr lang="el-GR" dirty="0"/>
          </a:p>
        </p:txBody>
      </p:sp>
      <p:sp>
        <p:nvSpPr>
          <p:cNvPr id="12" name="Θέση περιεχομένου 2"/>
          <p:cNvSpPr txBox="1">
            <a:spLocks/>
          </p:cNvSpPr>
          <p:nvPr/>
        </p:nvSpPr>
        <p:spPr>
          <a:xfrm>
            <a:off x="3126964" y="5183013"/>
            <a:ext cx="1982148" cy="1214163"/>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Οικειοποίηση της κατάστασης</a:t>
            </a:r>
          </a:p>
        </p:txBody>
      </p:sp>
      <p:sp>
        <p:nvSpPr>
          <p:cNvPr id="10" name="Θέση περιεχομένου 2"/>
          <p:cNvSpPr txBox="1">
            <a:spLocks/>
          </p:cNvSpPr>
          <p:nvPr/>
        </p:nvSpPr>
        <p:spPr>
          <a:xfrm>
            <a:off x="5508104" y="5301208"/>
            <a:ext cx="2616556" cy="1372217"/>
          </a:xfrm>
          <a:prstGeom prst="rect">
            <a:avLst/>
          </a:prstGeom>
          <a:ln w="25400">
            <a:no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Ασφαλές περιβάλλον εφαρμογής συμπεριφορών &amp; καταστάσεων</a:t>
            </a:r>
          </a:p>
        </p:txBody>
      </p:sp>
      <p:sp>
        <p:nvSpPr>
          <p:cNvPr id="13" name="Ορθογώνιο 12"/>
          <p:cNvSpPr/>
          <p:nvPr/>
        </p:nvSpPr>
        <p:spPr>
          <a:xfrm rot="16200000">
            <a:off x="6732805" y="3788790"/>
            <a:ext cx="3183820" cy="400110"/>
          </a:xfrm>
          <a:prstGeom prst="rect">
            <a:avLst/>
          </a:prstGeom>
        </p:spPr>
        <p:txBody>
          <a:bodyPr wrap="none">
            <a:spAutoFit/>
          </a:bodyPr>
          <a:lstStyle/>
          <a:p>
            <a:r>
              <a:rPr lang="en-US" sz="2000" dirty="0">
                <a:solidFill>
                  <a:prstClr val="black"/>
                </a:solidFill>
                <a:latin typeface="Calibri"/>
              </a:rPr>
              <a:t>(</a:t>
            </a:r>
            <a:r>
              <a:rPr lang="en-US" sz="2000" dirty="0" err="1">
                <a:solidFill>
                  <a:prstClr val="black"/>
                </a:solidFill>
                <a:latin typeface="Calibri"/>
              </a:rPr>
              <a:t>Moyles</a:t>
            </a:r>
            <a:r>
              <a:rPr lang="en-US" sz="2000" dirty="0">
                <a:solidFill>
                  <a:prstClr val="black"/>
                </a:solidFill>
                <a:latin typeface="Calibri"/>
              </a:rPr>
              <a:t>, 1991; Brown, 1994)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custDataLst>
      <p:tags r:id="rId1"/>
    </p:custDataLst>
    <p:extLst>
      <p:ext uri="{BB962C8B-B14F-4D97-AF65-F5344CB8AC3E}">
        <p14:creationId xmlns:p14="http://schemas.microsoft.com/office/powerpoint/2010/main" val="8673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P spid="9" grpId="0"/>
      <p:bldP spid="11" grpId="0"/>
      <p:bldP spid="3" grpId="0" build="p"/>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Τα χαρακτηριστικά του παιχνιδιού</a:t>
            </a:r>
            <a:br>
              <a:rPr lang="el-GR" sz="4400" dirty="0"/>
            </a:br>
            <a:r>
              <a:rPr lang="el-GR" sz="2700" b="0" dirty="0" smtClean="0"/>
              <a:t>(2 </a:t>
            </a:r>
            <a:r>
              <a:rPr lang="el-GR" sz="2700" b="0" dirty="0"/>
              <a:t>από </a:t>
            </a:r>
            <a:r>
              <a:rPr lang="en-US" sz="2700" b="0" dirty="0" smtClean="0"/>
              <a:t>3</a:t>
            </a:r>
            <a:r>
              <a:rPr lang="el-GR" sz="2700" b="0" dirty="0" smtClean="0"/>
              <a:t>)</a:t>
            </a:r>
            <a:endParaRPr lang="el-GR" sz="2700" dirty="0"/>
          </a:p>
        </p:txBody>
      </p:sp>
      <p:sp>
        <p:nvSpPr>
          <p:cNvPr id="5" name="Θέση περιεχομένου 2"/>
          <p:cNvSpPr>
            <a:spLocks noGrp="1"/>
          </p:cNvSpPr>
          <p:nvPr>
            <p:ph idx="1"/>
          </p:nvPr>
        </p:nvSpPr>
        <p:spPr>
          <a:xfrm>
            <a:off x="4427984" y="1628800"/>
            <a:ext cx="4042792" cy="504056"/>
          </a:xfrm>
          <a:ln w="25400">
            <a:solidFill>
              <a:srgbClr val="004A82"/>
            </a:solidFill>
          </a:ln>
        </p:spPr>
        <p:txBody>
          <a:bodyPr/>
          <a:lstStyle/>
          <a:p>
            <a:pPr marL="0" indent="0" algn="ctr">
              <a:buNone/>
            </a:pPr>
            <a:r>
              <a:rPr lang="el-GR" dirty="0"/>
              <a:t>Δείχνω τις γνώσεις μου</a:t>
            </a:r>
          </a:p>
          <a:p>
            <a:pPr marL="0" indent="0">
              <a:buNone/>
            </a:pPr>
            <a:endParaRPr lang="el-GR" dirty="0"/>
          </a:p>
        </p:txBody>
      </p:sp>
      <p:sp>
        <p:nvSpPr>
          <p:cNvPr id="6" name="Θέση περιεχομένου 2"/>
          <p:cNvSpPr txBox="1">
            <a:spLocks/>
          </p:cNvSpPr>
          <p:nvPr/>
        </p:nvSpPr>
        <p:spPr>
          <a:xfrm>
            <a:off x="547861" y="2348880"/>
            <a:ext cx="4042792" cy="504056"/>
          </a:xfrm>
          <a:prstGeom prst="rect">
            <a:avLst/>
          </a:prstGeom>
          <a:ln w="2540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Μαθαίνω πώς να μαθαίνω</a:t>
            </a:r>
          </a:p>
          <a:p>
            <a:pPr marL="0" indent="0">
              <a:buFont typeface="Courier New" panose="02070309020205020404" pitchFamily="49" charset="0"/>
              <a:buNone/>
            </a:pPr>
            <a:endParaRPr lang="el-GR" dirty="0">
              <a:solidFill>
                <a:prstClr val="black"/>
              </a:solidFill>
            </a:endParaRPr>
          </a:p>
        </p:txBody>
      </p:sp>
      <p:sp>
        <p:nvSpPr>
          <p:cNvPr id="7" name="Θέση περιεχομένου 2"/>
          <p:cNvSpPr txBox="1">
            <a:spLocks/>
          </p:cNvSpPr>
          <p:nvPr/>
        </p:nvSpPr>
        <p:spPr>
          <a:xfrm>
            <a:off x="4283968" y="3005336"/>
            <a:ext cx="4042792" cy="504056"/>
          </a:xfrm>
          <a:prstGeom prst="rect">
            <a:avLst/>
          </a:prstGeom>
          <a:ln w="2540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Μαθαίνω για τον εαυτό  μου</a:t>
            </a:r>
          </a:p>
          <a:p>
            <a:pPr marL="0" indent="0">
              <a:buFont typeface="Courier New" panose="02070309020205020404" pitchFamily="49" charset="0"/>
              <a:buNone/>
            </a:pPr>
            <a:endParaRPr lang="el-GR" dirty="0">
              <a:solidFill>
                <a:prstClr val="black"/>
              </a:solidFill>
            </a:endParaRPr>
          </a:p>
        </p:txBody>
      </p:sp>
      <p:sp>
        <p:nvSpPr>
          <p:cNvPr id="8" name="Θέση περιεχομένου 2"/>
          <p:cNvSpPr txBox="1">
            <a:spLocks/>
          </p:cNvSpPr>
          <p:nvPr/>
        </p:nvSpPr>
        <p:spPr>
          <a:xfrm>
            <a:off x="570334" y="3861048"/>
            <a:ext cx="4042792" cy="504056"/>
          </a:xfrm>
          <a:prstGeom prst="rect">
            <a:avLst/>
          </a:prstGeom>
          <a:ln w="2540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Διεγείρει τη φαντασία</a:t>
            </a:r>
          </a:p>
          <a:p>
            <a:pPr marL="0" indent="0">
              <a:buFont typeface="Courier New" panose="02070309020205020404" pitchFamily="49" charset="0"/>
              <a:buNone/>
            </a:pPr>
            <a:endParaRPr lang="el-GR" dirty="0">
              <a:solidFill>
                <a:prstClr val="black"/>
              </a:solidFill>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789040"/>
            <a:ext cx="3059832" cy="2039888"/>
          </a:xfrm>
          <a:prstGeom prst="rect">
            <a:avLst/>
          </a:prstGeom>
        </p:spPr>
      </p:pic>
      <p:sp>
        <p:nvSpPr>
          <p:cNvPr id="10" name="Rectangle 10"/>
          <p:cNvSpPr/>
          <p:nvPr/>
        </p:nvSpPr>
        <p:spPr>
          <a:xfrm>
            <a:off x="5554452" y="5877272"/>
            <a:ext cx="277230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sv-SE" sz="1200" dirty="0">
                <a:solidFill>
                  <a:prstClr val="black"/>
                </a:solidFill>
                <a:latin typeface="Calibri"/>
                <a:hlinkClick r:id="rId3"/>
              </a:rPr>
              <a:t>Kids playing lego</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4"/>
              </a:rPr>
              <a:t>ashbrian</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CC </a:t>
            </a:r>
            <a:r>
              <a:rPr lang="el-GR" sz="1200" dirty="0" smtClean="0">
                <a:solidFill>
                  <a:prstClr val="black"/>
                </a:solidFill>
                <a:latin typeface="Calibri"/>
                <a:hlinkClick r:id="rId5"/>
              </a:rPr>
              <a:t>από</a:t>
            </a:r>
            <a:r>
              <a:rPr lang="en-US" sz="1200" dirty="0" smtClean="0">
                <a:solidFill>
                  <a:prstClr val="black"/>
                </a:solidFill>
                <a:latin typeface="Calibri"/>
                <a:hlinkClick r:id="rId5"/>
              </a:rPr>
              <a:t>-NC-SA </a:t>
            </a:r>
            <a:r>
              <a:rPr lang="en-US" sz="1200" dirty="0">
                <a:solidFill>
                  <a:prstClr val="black"/>
                </a:solidFill>
                <a:latin typeface="Calibri"/>
                <a:hlinkClick r:id="rId5"/>
              </a:rPr>
              <a:t>2.0</a:t>
            </a:r>
            <a:endParaRPr lang="en-US" sz="1200" dirty="0">
              <a:solidFill>
                <a:prstClr val="black"/>
              </a:solidFill>
              <a:latin typeface="Calibri"/>
            </a:endParaRPr>
          </a:p>
        </p:txBody>
      </p:sp>
      <p:sp>
        <p:nvSpPr>
          <p:cNvPr id="11" name="Ορθογώνιο 10"/>
          <p:cNvSpPr/>
          <p:nvPr/>
        </p:nvSpPr>
        <p:spPr>
          <a:xfrm>
            <a:off x="325725" y="6108104"/>
            <a:ext cx="4550285" cy="400110"/>
          </a:xfrm>
          <a:prstGeom prst="rect">
            <a:avLst/>
          </a:prstGeom>
        </p:spPr>
        <p:txBody>
          <a:bodyPr wrap="none">
            <a:spAutoFit/>
          </a:bodyPr>
          <a:lstStyle/>
          <a:p>
            <a:r>
              <a:rPr lang="en-US" sz="2000" dirty="0">
                <a:solidFill>
                  <a:prstClr val="black"/>
                </a:solidFill>
                <a:latin typeface="Calibri"/>
              </a:rPr>
              <a:t>(</a:t>
            </a:r>
            <a:r>
              <a:rPr lang="en-US" sz="2000" dirty="0" err="1">
                <a:solidFill>
                  <a:prstClr val="black"/>
                </a:solidFill>
                <a:latin typeface="Calibri"/>
              </a:rPr>
              <a:t>Heaslip</a:t>
            </a:r>
            <a:r>
              <a:rPr lang="en-US" sz="2000" dirty="0">
                <a:solidFill>
                  <a:prstClr val="black"/>
                </a:solidFill>
                <a:latin typeface="Calibri"/>
              </a:rPr>
              <a:t>, 1994; Hall, 1994; Prentice, 1994)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98303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Ενδιαφέρουσα βοηθητική βιβλιογραφία- </a:t>
            </a:r>
            <a:r>
              <a:rPr lang="el-GR" sz="2700" b="0" dirty="0" smtClean="0"/>
              <a:t>(1 από 3)</a:t>
            </a:r>
            <a:endParaRPr lang="el-GR" sz="2700" b="0" dirty="0"/>
          </a:p>
        </p:txBody>
      </p:sp>
      <p:sp>
        <p:nvSpPr>
          <p:cNvPr id="3" name="Θέση περιεχομένου 2"/>
          <p:cNvSpPr>
            <a:spLocks noGrp="1"/>
          </p:cNvSpPr>
          <p:nvPr>
            <p:ph idx="1"/>
          </p:nvPr>
        </p:nvSpPr>
        <p:spPr>
          <a:xfrm>
            <a:off x="467544" y="1412776"/>
            <a:ext cx="5266928" cy="1867795"/>
          </a:xfrm>
        </p:spPr>
        <p:txBody>
          <a:bodyPr/>
          <a:lstStyle/>
          <a:p>
            <a:pPr marL="0" indent="0">
              <a:buNone/>
            </a:pPr>
            <a:r>
              <a:rPr lang="el-GR" dirty="0"/>
              <a:t>ΤΖΟΠΕ-ΣΤΕΝΓΚΛΕ ΙΝΓΚΡΙΝΤ &amp; ΤΡΑΙΝ ΜΕΤΧΙΛΤ</a:t>
            </a:r>
          </a:p>
          <a:p>
            <a:pPr marL="0" indent="0">
              <a:buNone/>
            </a:pPr>
            <a:r>
              <a:rPr lang="el-GR" dirty="0"/>
              <a:t>Παιχνίδια για παιδιά προσχολικής </a:t>
            </a:r>
            <a:r>
              <a:rPr lang="el-GR" dirty="0" smtClean="0"/>
              <a:t>ηλικίας, </a:t>
            </a:r>
            <a:r>
              <a:rPr lang="el-GR" dirty="0" err="1" smtClean="0"/>
              <a:t>Εκδ</a:t>
            </a:r>
            <a:r>
              <a:rPr lang="el-GR" dirty="0"/>
              <a:t>. Καστανιώτη</a:t>
            </a:r>
          </a:p>
          <a:p>
            <a:endParaRPr lang="el-GR" dirty="0"/>
          </a:p>
        </p:txBody>
      </p:sp>
      <p:pic>
        <p:nvPicPr>
          <p:cNvPr id="5" name="Picture 2" descr="Παιχνίδια για παιδιά προσχολικής ηλικίας"/>
          <p:cNvPicPr>
            <a:picLocks noChangeAspect="1" noChangeArrowheads="1"/>
          </p:cNvPicPr>
          <p:nvPr/>
        </p:nvPicPr>
        <p:blipFill>
          <a:blip r:embed="rId3" cstate="print"/>
          <a:srcRect/>
          <a:stretch>
            <a:fillRect/>
          </a:stretch>
        </p:blipFill>
        <p:spPr bwMode="auto">
          <a:xfrm>
            <a:off x="6253837" y="1412776"/>
            <a:ext cx="2140860" cy="1795787"/>
          </a:xfrm>
          <a:prstGeom prst="rect">
            <a:avLst/>
          </a:prstGeom>
          <a:noFill/>
        </p:spPr>
      </p:pic>
      <p:sp>
        <p:nvSpPr>
          <p:cNvPr id="6" name="Θέση περιεχομένου 2"/>
          <p:cNvSpPr txBox="1">
            <a:spLocks/>
          </p:cNvSpPr>
          <p:nvPr/>
        </p:nvSpPr>
        <p:spPr>
          <a:xfrm>
            <a:off x="539552" y="4005064"/>
            <a:ext cx="5266928" cy="186779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anose="02070309020205020404" pitchFamily="49" charset="0"/>
              <a:buNone/>
            </a:pPr>
            <a:r>
              <a:rPr lang="el-GR" dirty="0">
                <a:solidFill>
                  <a:prstClr val="black"/>
                </a:solidFill>
              </a:rPr>
              <a:t>ΜΠΕΝΕΤ ΡΟΥΘ &amp; ΜΠΕΝΕΤ ΣΤΗΒ</a:t>
            </a:r>
          </a:p>
          <a:p>
            <a:pPr marL="0" indent="0">
              <a:buFont typeface="Courier New" panose="02070309020205020404" pitchFamily="49" charset="0"/>
              <a:buNone/>
            </a:pPr>
            <a:r>
              <a:rPr lang="el-GR" dirty="0">
                <a:solidFill>
                  <a:prstClr val="black"/>
                </a:solidFill>
              </a:rPr>
              <a:t>365 μέρες χωρίς τηλεόραση: 365 δημιουργικές ιδέες για σας και το παιδί </a:t>
            </a:r>
            <a:r>
              <a:rPr lang="el-GR" dirty="0" smtClean="0">
                <a:solidFill>
                  <a:prstClr val="black"/>
                </a:solidFill>
              </a:rPr>
              <a:t>σας, </a:t>
            </a:r>
            <a:r>
              <a:rPr lang="el-GR" dirty="0" err="1" smtClean="0">
                <a:solidFill>
                  <a:prstClr val="black"/>
                </a:solidFill>
              </a:rPr>
              <a:t>Εκδ</a:t>
            </a:r>
            <a:r>
              <a:rPr lang="el-GR" dirty="0">
                <a:solidFill>
                  <a:prstClr val="black"/>
                </a:solidFill>
              </a:rPr>
              <a:t>. Καστανιώτη</a:t>
            </a:r>
          </a:p>
        </p:txBody>
      </p:sp>
      <p:pic>
        <p:nvPicPr>
          <p:cNvPr id="7" name="Picture 12"/>
          <p:cNvPicPr>
            <a:picLocks noChangeAspect="1"/>
          </p:cNvPicPr>
          <p:nvPr/>
        </p:nvPicPr>
        <p:blipFill>
          <a:blip r:embed="rId4" cstate="print"/>
          <a:stretch>
            <a:fillRect/>
          </a:stretch>
        </p:blipFill>
        <p:spPr>
          <a:xfrm>
            <a:off x="6084168" y="3501008"/>
            <a:ext cx="2570034" cy="257003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custDataLst>
      <p:tags r:id="rId1"/>
    </p:custDataLst>
    <p:extLst>
      <p:ext uri="{BB962C8B-B14F-4D97-AF65-F5344CB8AC3E}">
        <p14:creationId xmlns:p14="http://schemas.microsoft.com/office/powerpoint/2010/main" val="3167081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Τα χαρακτηριστικά του παιχνιδιού</a:t>
            </a:r>
            <a:r>
              <a:rPr lang="el-GR" dirty="0"/>
              <a:t/>
            </a:r>
            <a:br>
              <a:rPr lang="el-GR" dirty="0"/>
            </a:br>
            <a:r>
              <a:rPr lang="el-GR" sz="2700" b="0" dirty="0" smtClean="0"/>
              <a:t>(3 </a:t>
            </a:r>
            <a:r>
              <a:rPr lang="el-GR" sz="2700" b="0" dirty="0"/>
              <a:t>από </a:t>
            </a:r>
            <a:r>
              <a:rPr lang="en-US" sz="2700" b="0" dirty="0" smtClean="0"/>
              <a:t>3</a:t>
            </a:r>
            <a:r>
              <a:rPr lang="el-GR" sz="2700" b="0" dirty="0" smtClean="0"/>
              <a:t>)</a:t>
            </a:r>
            <a:endParaRPr lang="el-GR" sz="2700"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429000"/>
            <a:ext cx="2520280" cy="2520280"/>
          </a:xfrm>
        </p:spPr>
      </p:pic>
      <p:sp>
        <p:nvSpPr>
          <p:cNvPr id="13" name="Rectangle 10"/>
          <p:cNvSpPr/>
          <p:nvPr/>
        </p:nvSpPr>
        <p:spPr>
          <a:xfrm>
            <a:off x="539552" y="5867994"/>
            <a:ext cx="3118495"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Los </a:t>
            </a:r>
            <a:r>
              <a:rPr lang="en-US" sz="1200" dirty="0" err="1">
                <a:solidFill>
                  <a:prstClr val="black"/>
                </a:solidFill>
                <a:latin typeface="Calibri"/>
                <a:hlinkClick r:id="rId3"/>
              </a:rPr>
              <a:t>Pitufos</a:t>
            </a:r>
            <a:r>
              <a:rPr lang="en-US" sz="1200" dirty="0">
                <a:solidFill>
                  <a:prstClr val="black"/>
                </a:solidFill>
                <a:latin typeface="Calibri"/>
                <a:hlinkClick r:id="rId3"/>
              </a:rPr>
              <a:t> / The Smurfs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3"/>
              </a:rPr>
              <a:t>ICEQUEEN777</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4"/>
              </a:rPr>
              <a:t>CC </a:t>
            </a:r>
            <a:r>
              <a:rPr lang="el-GR" sz="1200" dirty="0" smtClean="0">
                <a:solidFill>
                  <a:prstClr val="black"/>
                </a:solidFill>
                <a:latin typeface="Calibri"/>
                <a:hlinkClick r:id="rId4"/>
              </a:rPr>
              <a:t>από</a:t>
            </a:r>
            <a:r>
              <a:rPr lang="en-US" sz="1200" dirty="0" smtClean="0">
                <a:solidFill>
                  <a:prstClr val="black"/>
                </a:solidFill>
                <a:latin typeface="Calibri"/>
                <a:hlinkClick r:id="rId4"/>
              </a:rPr>
              <a:t>-NC </a:t>
            </a:r>
            <a:r>
              <a:rPr lang="en-US" sz="1200" dirty="0">
                <a:solidFill>
                  <a:prstClr val="black"/>
                </a:solidFill>
                <a:latin typeface="Calibri"/>
                <a:hlinkClick r:id="rId4"/>
              </a:rPr>
              <a:t>3.0</a:t>
            </a:r>
            <a:endParaRPr lang="en-US" sz="1200" dirty="0">
              <a:solidFill>
                <a:prstClr val="black"/>
              </a:solidFill>
              <a:latin typeface="Calibri"/>
            </a:endParaRPr>
          </a:p>
        </p:txBody>
      </p:sp>
      <p:grpSp>
        <p:nvGrpSpPr>
          <p:cNvPr id="6" name="Group 15"/>
          <p:cNvGrpSpPr/>
          <p:nvPr/>
        </p:nvGrpSpPr>
        <p:grpSpPr>
          <a:xfrm>
            <a:off x="827584" y="1612429"/>
            <a:ext cx="7488832" cy="2160240"/>
            <a:chOff x="-36512" y="2420888"/>
            <a:chExt cx="7488832" cy="2160240"/>
          </a:xfrm>
        </p:grpSpPr>
        <p:grpSp>
          <p:nvGrpSpPr>
            <p:cNvPr id="7" name="Group 15"/>
            <p:cNvGrpSpPr/>
            <p:nvPr/>
          </p:nvGrpSpPr>
          <p:grpSpPr>
            <a:xfrm>
              <a:off x="-36512" y="2420888"/>
              <a:ext cx="7488832" cy="2160240"/>
              <a:chOff x="107504" y="1988840"/>
              <a:chExt cx="7488832" cy="2160240"/>
            </a:xfrm>
          </p:grpSpPr>
          <p:sp>
            <p:nvSpPr>
              <p:cNvPr id="9" name="Cloud Callout 18"/>
              <p:cNvSpPr/>
              <p:nvPr/>
            </p:nvSpPr>
            <p:spPr>
              <a:xfrm>
                <a:off x="107504" y="1988840"/>
                <a:ext cx="7488832" cy="2160240"/>
              </a:xfrm>
              <a:prstGeom prst="cloudCallout">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TextBox 19"/>
              <p:cNvSpPr txBox="1"/>
              <p:nvPr/>
            </p:nvSpPr>
            <p:spPr>
              <a:xfrm>
                <a:off x="1187624" y="2348880"/>
                <a:ext cx="5472608" cy="1200329"/>
              </a:xfrm>
              <a:prstGeom prst="rect">
                <a:avLst/>
              </a:prstGeom>
              <a:noFill/>
            </p:spPr>
            <p:txBody>
              <a:bodyPr wrap="square" rtlCol="0">
                <a:spAutoFit/>
              </a:bodyPr>
              <a:lstStyle/>
              <a:p>
                <a:r>
                  <a:rPr lang="el-GR" sz="2400" dirty="0" smtClean="0">
                    <a:solidFill>
                      <a:prstClr val="black"/>
                    </a:solidFill>
                    <a:latin typeface="Calibri"/>
                  </a:rPr>
                  <a:t>Το παιχνίδι είναι ασφαλές επειδή το παιδί δεν χρειάζεται να ικανοποιήσει απαιτήσεις από τον εξωτερικό κόσμο</a:t>
                </a:r>
                <a:endParaRPr lang="el-GR" sz="2400" dirty="0">
                  <a:solidFill>
                    <a:prstClr val="black"/>
                  </a:solidFill>
                  <a:latin typeface="Calibri"/>
                </a:endParaRPr>
              </a:p>
            </p:txBody>
          </p:sp>
        </p:grpSp>
        <p:sp>
          <p:nvSpPr>
            <p:cNvPr id="8" name="TextBox 17"/>
            <p:cNvSpPr txBox="1"/>
            <p:nvPr/>
          </p:nvSpPr>
          <p:spPr>
            <a:xfrm>
              <a:off x="2843808" y="3861048"/>
              <a:ext cx="2160240" cy="400110"/>
            </a:xfrm>
            <a:prstGeom prst="rect">
              <a:avLst/>
            </a:prstGeom>
            <a:noFill/>
          </p:spPr>
          <p:txBody>
            <a:bodyPr wrap="square" rtlCol="0">
              <a:spAutoFit/>
            </a:bodyPr>
            <a:lstStyle/>
            <a:p>
              <a:r>
                <a:rPr lang="en-US" sz="2000" i="1" dirty="0" smtClean="0">
                  <a:solidFill>
                    <a:prstClr val="black"/>
                  </a:solidFill>
                  <a:latin typeface="Calibri"/>
                </a:rPr>
                <a:t>(Whitehead, 1997)</a:t>
              </a:r>
              <a:endParaRPr lang="el-GR" sz="2000" i="1" dirty="0">
                <a:solidFill>
                  <a:prstClr val="black"/>
                </a:solidFill>
                <a:latin typeface="Calibri"/>
              </a:endParaRPr>
            </a:p>
          </p:txBody>
        </p:sp>
      </p:grpSp>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986" y="3573016"/>
            <a:ext cx="2940496" cy="2392533"/>
          </a:xfrm>
          <a:prstGeom prst="rect">
            <a:avLst/>
          </a:prstGeom>
        </p:spPr>
      </p:pic>
      <p:sp>
        <p:nvSpPr>
          <p:cNvPr id="12" name="Rectangle 10"/>
          <p:cNvSpPr/>
          <p:nvPr/>
        </p:nvSpPr>
        <p:spPr>
          <a:xfrm>
            <a:off x="5903047" y="5849738"/>
            <a:ext cx="2477269"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office money lock gold safe bank store vault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7"/>
              </a:rPr>
              <a:t>Nemo</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231773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το παιχνίδι;</a:t>
            </a:r>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b="1" dirty="0"/>
              <a:t>Το παιχνίδι προϋποθέτει βαθιά νοητική επεξεργασία!</a:t>
            </a:r>
          </a:p>
          <a:p>
            <a:endParaRPr lang="el-GR" dirty="0"/>
          </a:p>
        </p:txBody>
      </p:sp>
      <p:sp>
        <p:nvSpPr>
          <p:cNvPr id="7" name="Ορθογώνιο 6"/>
          <p:cNvSpPr/>
          <p:nvPr/>
        </p:nvSpPr>
        <p:spPr>
          <a:xfrm>
            <a:off x="486908" y="2204864"/>
            <a:ext cx="3148988" cy="830997"/>
          </a:xfrm>
          <a:prstGeom prst="rect">
            <a:avLst/>
          </a:prstGeom>
        </p:spPr>
        <p:txBody>
          <a:bodyPr wrap="square">
            <a:spAutoFit/>
          </a:bodyPr>
          <a:lstStyle/>
          <a:p>
            <a:r>
              <a:rPr lang="el-GR" sz="2400" dirty="0">
                <a:solidFill>
                  <a:prstClr val="black"/>
                </a:solidFill>
                <a:latin typeface="Calibri"/>
              </a:rPr>
              <a:t>Μέσα από το παιχνίδι μπορώ να δω…</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284984"/>
            <a:ext cx="1440160" cy="2385358"/>
          </a:xfrm>
          <a:prstGeom prst="rect">
            <a:avLst/>
          </a:prstGeom>
        </p:spPr>
      </p:pic>
      <p:sp>
        <p:nvSpPr>
          <p:cNvPr id="6" name="Rectangle 10"/>
          <p:cNvSpPr/>
          <p:nvPr/>
        </p:nvSpPr>
        <p:spPr>
          <a:xfrm>
            <a:off x="611560" y="5788025"/>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Blonde red dress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a:rPr>
              <a:t>barineau</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cxnSp>
        <p:nvCxnSpPr>
          <p:cNvPr id="9" name="Ευθύγραμμο βέλος σύνδεσης 8" title="βέλος με φορά δεξιά"/>
          <p:cNvCxnSpPr/>
          <p:nvPr/>
        </p:nvCxnSpPr>
        <p:spPr>
          <a:xfrm>
            <a:off x="2699792" y="4725144"/>
            <a:ext cx="33123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5292080" y="2204864"/>
            <a:ext cx="3148988" cy="830997"/>
          </a:xfrm>
          <a:prstGeom prst="rect">
            <a:avLst/>
          </a:prstGeom>
        </p:spPr>
        <p:txBody>
          <a:bodyPr wrap="square">
            <a:spAutoFit/>
          </a:bodyPr>
          <a:lstStyle/>
          <a:p>
            <a:r>
              <a:rPr lang="el-GR" sz="2400" dirty="0">
                <a:solidFill>
                  <a:prstClr val="black"/>
                </a:solidFill>
                <a:latin typeface="Calibri"/>
              </a:rPr>
              <a:t>Τον τρόπο σκέψης &amp; </a:t>
            </a:r>
            <a:r>
              <a:rPr lang="el-GR" sz="2400" dirty="0" smtClean="0">
                <a:solidFill>
                  <a:prstClr val="black"/>
                </a:solidFill>
                <a:latin typeface="Calibri"/>
              </a:rPr>
              <a:t>μάθησης.</a:t>
            </a:r>
            <a:endParaRPr lang="el-GR" sz="2400" dirty="0">
              <a:solidFill>
                <a:prstClr val="black"/>
              </a:solidFill>
              <a:latin typeface="Calibri"/>
            </a:endParaRPr>
          </a:p>
        </p:txBody>
      </p:sp>
      <p:pic>
        <p:nvPicPr>
          <p:cNvPr id="14" name="Picture 15"/>
          <p:cNvPicPr>
            <a:picLocks noChangeAspect="1"/>
          </p:cNvPicPr>
          <p:nvPr/>
        </p:nvPicPr>
        <p:blipFill>
          <a:blip r:embed="rId5" cstate="print"/>
          <a:stretch>
            <a:fillRect/>
          </a:stretch>
        </p:blipFill>
        <p:spPr>
          <a:xfrm>
            <a:off x="6300192" y="3329900"/>
            <a:ext cx="1990725" cy="2295525"/>
          </a:xfrm>
          <a:prstGeom prst="rect">
            <a:avLst/>
          </a:prstGeom>
        </p:spPr>
      </p:pic>
      <p:sp>
        <p:nvSpPr>
          <p:cNvPr id="17" name="Ορθογώνιο 16"/>
          <p:cNvSpPr/>
          <p:nvPr/>
        </p:nvSpPr>
        <p:spPr>
          <a:xfrm>
            <a:off x="6517200" y="5793859"/>
            <a:ext cx="1556708" cy="276999"/>
          </a:xfrm>
          <a:prstGeom prst="rect">
            <a:avLst/>
          </a:prstGeom>
        </p:spPr>
        <p:txBody>
          <a:bodyPr wrap="none">
            <a:spAutoFit/>
          </a:bodyPr>
          <a:lstStyle/>
          <a:p>
            <a:r>
              <a:rPr lang="en-US" sz="1200" dirty="0" smtClean="0">
                <a:solidFill>
                  <a:prstClr val="black"/>
                </a:solidFill>
                <a:latin typeface="Calibri"/>
                <a:hlinkClick r:id="rId6"/>
              </a:rPr>
              <a:t>blog.shinekapoor.com</a:t>
            </a:r>
            <a:endParaRPr lang="el-GR" sz="1200" dirty="0">
              <a:solidFill>
                <a:prstClr val="black"/>
              </a:solidFill>
              <a:latin typeface="Calibri"/>
            </a:endParaRPr>
          </a:p>
        </p:txBody>
      </p:sp>
      <p:sp>
        <p:nvSpPr>
          <p:cNvPr id="18" name="Ορθογώνιο 17"/>
          <p:cNvSpPr/>
          <p:nvPr/>
        </p:nvSpPr>
        <p:spPr>
          <a:xfrm>
            <a:off x="3923928" y="6274574"/>
            <a:ext cx="1739835" cy="400110"/>
          </a:xfrm>
          <a:prstGeom prst="rect">
            <a:avLst/>
          </a:prstGeom>
        </p:spPr>
        <p:txBody>
          <a:bodyPr wrap="none">
            <a:spAutoFit/>
          </a:bodyPr>
          <a:lstStyle/>
          <a:p>
            <a:r>
              <a:rPr lang="en-US" sz="2000" dirty="0">
                <a:solidFill>
                  <a:prstClr val="black"/>
                </a:solidFill>
                <a:latin typeface="Calibri"/>
              </a:rPr>
              <a:t>(</a:t>
            </a:r>
            <a:r>
              <a:rPr lang="en-US" sz="2000" dirty="0" err="1">
                <a:solidFill>
                  <a:prstClr val="black"/>
                </a:solidFill>
                <a:latin typeface="Calibri"/>
              </a:rPr>
              <a:t>Moyles</a:t>
            </a:r>
            <a:r>
              <a:rPr lang="en-US" sz="2000" dirty="0">
                <a:solidFill>
                  <a:prstClr val="black"/>
                </a:solidFill>
                <a:latin typeface="Calibri"/>
              </a:rPr>
              <a:t>, 1989)</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55639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Συμβολή του </a:t>
            </a:r>
            <a:r>
              <a:rPr lang="el-GR" dirty="0" smtClean="0"/>
              <a:t>παιχνιδιού </a:t>
            </a:r>
            <a:r>
              <a:rPr lang="el-GR" sz="2400" b="0" dirty="0" smtClean="0"/>
              <a:t>(1 από 2)</a:t>
            </a:r>
            <a:endParaRPr lang="el-GR" sz="2400" b="0" dirty="0"/>
          </a:p>
        </p:txBody>
      </p:sp>
      <p:sp>
        <p:nvSpPr>
          <p:cNvPr id="3" name="Θέση περιεχομένου 2"/>
          <p:cNvSpPr>
            <a:spLocks noGrp="1"/>
          </p:cNvSpPr>
          <p:nvPr>
            <p:ph idx="1"/>
          </p:nvPr>
        </p:nvSpPr>
        <p:spPr>
          <a:xfrm>
            <a:off x="457200" y="1196752"/>
            <a:ext cx="8229600" cy="792088"/>
          </a:xfrm>
          <a:ln w="25400">
            <a:solidFill>
              <a:srgbClr val="820000"/>
            </a:solidFill>
          </a:ln>
        </p:spPr>
        <p:txBody>
          <a:bodyPr anchor="ctr"/>
          <a:lstStyle/>
          <a:p>
            <a:pPr marL="0" indent="0" algn="ctr">
              <a:buNone/>
            </a:pPr>
            <a:r>
              <a:rPr lang="el-GR" dirty="0"/>
              <a:t>Το παιχνίδι λειτουργεί ως μέσο… </a:t>
            </a:r>
          </a:p>
        </p:txBody>
      </p:sp>
      <p:sp>
        <p:nvSpPr>
          <p:cNvPr id="5" name="Ορθογώνιο 4"/>
          <p:cNvSpPr/>
          <p:nvPr/>
        </p:nvSpPr>
        <p:spPr>
          <a:xfrm>
            <a:off x="323528" y="2309440"/>
            <a:ext cx="1630575" cy="461665"/>
          </a:xfrm>
          <a:prstGeom prst="rect">
            <a:avLst/>
          </a:prstGeom>
          <a:solidFill>
            <a:srgbClr val="820000"/>
          </a:solidFill>
          <a:ln>
            <a:solidFill>
              <a:srgbClr val="820000"/>
            </a:solidFill>
          </a:ln>
        </p:spPr>
        <p:txBody>
          <a:bodyPr wrap="none">
            <a:spAutoFit/>
          </a:bodyPr>
          <a:lstStyle/>
          <a:p>
            <a:r>
              <a:rPr lang="el-GR" sz="2400" dirty="0">
                <a:solidFill>
                  <a:prstClr val="white"/>
                </a:solidFill>
                <a:latin typeface="Calibri"/>
              </a:rPr>
              <a:t>Ελευθερίας</a:t>
            </a:r>
          </a:p>
        </p:txBody>
      </p:sp>
      <p:sp>
        <p:nvSpPr>
          <p:cNvPr id="6" name="Ορθογώνιο 5"/>
          <p:cNvSpPr/>
          <p:nvPr/>
        </p:nvSpPr>
        <p:spPr>
          <a:xfrm>
            <a:off x="323528" y="2771105"/>
            <a:ext cx="1829163" cy="1200329"/>
          </a:xfrm>
          <a:prstGeom prst="rect">
            <a:avLst/>
          </a:prstGeom>
          <a:ln>
            <a:solidFill>
              <a:schemeClr val="tx1"/>
            </a:solidFill>
          </a:ln>
        </p:spPr>
        <p:txBody>
          <a:bodyPr wrap="square">
            <a:spAutoFit/>
          </a:bodyPr>
          <a:lstStyle/>
          <a:p>
            <a:r>
              <a:rPr lang="el-GR" sz="2400" dirty="0">
                <a:solidFill>
                  <a:prstClr val="black"/>
                </a:solidFill>
                <a:latin typeface="Calibri"/>
              </a:rPr>
              <a:t>Έκφραση ικανοτήτων, ανεξαρτησία</a:t>
            </a:r>
          </a:p>
        </p:txBody>
      </p:sp>
      <p:sp>
        <p:nvSpPr>
          <p:cNvPr id="7" name="Ορθογώνιο 6"/>
          <p:cNvSpPr/>
          <p:nvPr/>
        </p:nvSpPr>
        <p:spPr>
          <a:xfrm>
            <a:off x="2493327" y="2216522"/>
            <a:ext cx="1761572" cy="461665"/>
          </a:xfrm>
          <a:prstGeom prst="rect">
            <a:avLst/>
          </a:prstGeom>
          <a:solidFill>
            <a:srgbClr val="820000"/>
          </a:solidFill>
          <a:ln>
            <a:solidFill>
              <a:srgbClr val="820000"/>
            </a:solidFill>
          </a:ln>
        </p:spPr>
        <p:txBody>
          <a:bodyPr wrap="none">
            <a:spAutoFit/>
          </a:bodyPr>
          <a:lstStyle/>
          <a:p>
            <a:r>
              <a:rPr lang="el-GR" sz="2400" dirty="0">
                <a:solidFill>
                  <a:prstClr val="white"/>
                </a:solidFill>
                <a:latin typeface="Calibri"/>
              </a:rPr>
              <a:t>Αυτοαγωγής</a:t>
            </a:r>
          </a:p>
        </p:txBody>
      </p:sp>
      <p:sp>
        <p:nvSpPr>
          <p:cNvPr id="8" name="Ορθογώνιο 7"/>
          <p:cNvSpPr/>
          <p:nvPr/>
        </p:nvSpPr>
        <p:spPr>
          <a:xfrm>
            <a:off x="2483768" y="2678187"/>
            <a:ext cx="3370505" cy="1569660"/>
          </a:xfrm>
          <a:prstGeom prst="rect">
            <a:avLst/>
          </a:prstGeom>
          <a:ln>
            <a:solidFill>
              <a:schemeClr val="tx1"/>
            </a:solidFill>
          </a:ln>
        </p:spPr>
        <p:txBody>
          <a:bodyPr wrap="square">
            <a:spAutoFit/>
          </a:bodyPr>
          <a:lstStyle/>
          <a:p>
            <a:r>
              <a:rPr lang="el-GR" sz="2400" dirty="0">
                <a:solidFill>
                  <a:prstClr val="black"/>
                </a:solidFill>
                <a:latin typeface="Calibri"/>
              </a:rPr>
              <a:t>Ικανοποίηση αναγκών, ανακάλυψη εαυτού, κοινωνικές συναναστροφές</a:t>
            </a:r>
          </a:p>
        </p:txBody>
      </p:sp>
      <p:sp>
        <p:nvSpPr>
          <p:cNvPr id="9" name="Ορθογώνιο 8"/>
          <p:cNvSpPr/>
          <p:nvPr/>
        </p:nvSpPr>
        <p:spPr>
          <a:xfrm>
            <a:off x="6230633" y="2207667"/>
            <a:ext cx="2477063" cy="830997"/>
          </a:xfrm>
          <a:prstGeom prst="rect">
            <a:avLst/>
          </a:prstGeom>
          <a:solidFill>
            <a:srgbClr val="820000"/>
          </a:solidFill>
          <a:ln>
            <a:solidFill>
              <a:srgbClr val="820000"/>
            </a:solidFill>
          </a:ln>
        </p:spPr>
        <p:txBody>
          <a:bodyPr wrap="square">
            <a:spAutoFit/>
          </a:bodyPr>
          <a:lstStyle/>
          <a:p>
            <a:r>
              <a:rPr lang="el-GR" sz="2400" dirty="0">
                <a:solidFill>
                  <a:prstClr val="white"/>
                </a:solidFill>
                <a:latin typeface="Calibri"/>
              </a:rPr>
              <a:t>Απαλλαγής από επιθετικές τάσεις</a:t>
            </a:r>
          </a:p>
        </p:txBody>
      </p:sp>
      <p:sp>
        <p:nvSpPr>
          <p:cNvPr id="10" name="Ορθογώνιο 9"/>
          <p:cNvSpPr/>
          <p:nvPr/>
        </p:nvSpPr>
        <p:spPr>
          <a:xfrm>
            <a:off x="6230632" y="3047518"/>
            <a:ext cx="2477064" cy="830997"/>
          </a:xfrm>
          <a:prstGeom prst="rect">
            <a:avLst/>
          </a:prstGeom>
          <a:ln>
            <a:solidFill>
              <a:schemeClr val="tx1"/>
            </a:solidFill>
          </a:ln>
        </p:spPr>
        <p:txBody>
          <a:bodyPr wrap="square">
            <a:spAutoFit/>
          </a:bodyPr>
          <a:lstStyle/>
          <a:p>
            <a:r>
              <a:rPr lang="el-GR" sz="2400" dirty="0">
                <a:solidFill>
                  <a:prstClr val="black"/>
                </a:solidFill>
                <a:latin typeface="Calibri"/>
              </a:rPr>
              <a:t>Εκτονώνεται  &amp; εξισορροπεί </a:t>
            </a:r>
          </a:p>
        </p:txBody>
      </p:sp>
      <p:sp>
        <p:nvSpPr>
          <p:cNvPr id="11" name="Ορθογώνιο 10"/>
          <p:cNvSpPr/>
          <p:nvPr/>
        </p:nvSpPr>
        <p:spPr>
          <a:xfrm>
            <a:off x="360471" y="4450364"/>
            <a:ext cx="3584437" cy="461665"/>
          </a:xfrm>
          <a:prstGeom prst="rect">
            <a:avLst/>
          </a:prstGeom>
          <a:solidFill>
            <a:srgbClr val="820000"/>
          </a:solidFill>
          <a:ln>
            <a:solidFill>
              <a:srgbClr val="820000"/>
            </a:solidFill>
          </a:ln>
        </p:spPr>
        <p:txBody>
          <a:bodyPr wrap="square">
            <a:spAutoFit/>
          </a:bodyPr>
          <a:lstStyle/>
          <a:p>
            <a:r>
              <a:rPr lang="el-GR" sz="2400" dirty="0">
                <a:solidFill>
                  <a:prstClr val="white"/>
                </a:solidFill>
                <a:latin typeface="Calibri"/>
              </a:rPr>
              <a:t>Ανάπτυξη προσωπικότητας</a:t>
            </a:r>
          </a:p>
        </p:txBody>
      </p:sp>
      <p:sp>
        <p:nvSpPr>
          <p:cNvPr id="12" name="Ορθογώνιο 11"/>
          <p:cNvSpPr/>
          <p:nvPr/>
        </p:nvSpPr>
        <p:spPr>
          <a:xfrm>
            <a:off x="360472" y="4912029"/>
            <a:ext cx="3833211" cy="1200329"/>
          </a:xfrm>
          <a:prstGeom prst="rect">
            <a:avLst/>
          </a:prstGeom>
          <a:ln>
            <a:solidFill>
              <a:schemeClr val="tx1"/>
            </a:solidFill>
          </a:ln>
        </p:spPr>
        <p:txBody>
          <a:bodyPr wrap="square">
            <a:spAutoFit/>
          </a:bodyPr>
          <a:lstStyle/>
          <a:p>
            <a:r>
              <a:rPr lang="el-GR" sz="2400" dirty="0">
                <a:solidFill>
                  <a:prstClr val="black"/>
                </a:solidFill>
                <a:latin typeface="Calibri"/>
              </a:rPr>
              <a:t>Εξάσκηση δεξιοτήτων,</a:t>
            </a:r>
          </a:p>
          <a:p>
            <a:r>
              <a:rPr lang="el-GR" sz="2400" dirty="0">
                <a:solidFill>
                  <a:prstClr val="black"/>
                </a:solidFill>
                <a:latin typeface="Calibri"/>
              </a:rPr>
              <a:t>έκφραση συναισθημάτων,</a:t>
            </a:r>
          </a:p>
          <a:p>
            <a:r>
              <a:rPr lang="el-GR" sz="2400" dirty="0">
                <a:solidFill>
                  <a:prstClr val="black"/>
                </a:solidFill>
                <a:latin typeface="Calibri"/>
              </a:rPr>
              <a:t>κατανόηση δεξιοτήτων</a:t>
            </a:r>
          </a:p>
        </p:txBody>
      </p:sp>
      <p:sp>
        <p:nvSpPr>
          <p:cNvPr id="13" name="Ορθογώνιο 12"/>
          <p:cNvSpPr/>
          <p:nvPr/>
        </p:nvSpPr>
        <p:spPr>
          <a:xfrm>
            <a:off x="4270823" y="5222514"/>
            <a:ext cx="4469942" cy="461665"/>
          </a:xfrm>
          <a:prstGeom prst="rect">
            <a:avLst/>
          </a:prstGeom>
        </p:spPr>
        <p:txBody>
          <a:bodyPr wrap="none">
            <a:spAutoFit/>
          </a:bodyPr>
          <a:lstStyle/>
          <a:p>
            <a:r>
              <a:rPr lang="el-GR" sz="2400" b="1" dirty="0">
                <a:solidFill>
                  <a:prstClr val="black"/>
                </a:solidFill>
                <a:latin typeface="Calibri"/>
              </a:rPr>
              <a:t>Κατανόησης &amp; κοινωνικοποίησης</a:t>
            </a:r>
          </a:p>
        </p:txBody>
      </p:sp>
      <p:sp>
        <p:nvSpPr>
          <p:cNvPr id="14" name="Ορθογώνιο 13"/>
          <p:cNvSpPr/>
          <p:nvPr/>
        </p:nvSpPr>
        <p:spPr>
          <a:xfrm>
            <a:off x="6693453" y="5893748"/>
            <a:ext cx="1803699" cy="400110"/>
          </a:xfrm>
          <a:prstGeom prst="rect">
            <a:avLst/>
          </a:prstGeom>
        </p:spPr>
        <p:txBody>
          <a:bodyPr wrap="none">
            <a:spAutoFit/>
          </a:bodyPr>
          <a:lstStyle/>
          <a:p>
            <a:r>
              <a:rPr lang="el-GR" sz="2000" dirty="0">
                <a:solidFill>
                  <a:prstClr val="black"/>
                </a:solidFill>
                <a:latin typeface="Calibri"/>
              </a:rPr>
              <a:t>(</a:t>
            </a:r>
            <a:r>
              <a:rPr lang="el-GR" sz="2000" dirty="0" err="1">
                <a:solidFill>
                  <a:prstClr val="black"/>
                </a:solidFill>
                <a:latin typeface="Calibri"/>
              </a:rPr>
              <a:t>Δαράκη</a:t>
            </a:r>
            <a:r>
              <a:rPr lang="el-GR" sz="2000" dirty="0">
                <a:solidFill>
                  <a:prstClr val="black"/>
                </a:solidFill>
                <a:latin typeface="Calibri"/>
              </a:rPr>
              <a:t>, 1994)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778102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Συμβολή του παιχνιδιού </a:t>
            </a:r>
            <a:r>
              <a:rPr lang="el-GR" sz="2400" b="0" dirty="0" smtClean="0"/>
              <a:t>(2 </a:t>
            </a:r>
            <a:r>
              <a:rPr lang="el-GR" sz="2400" b="0" dirty="0"/>
              <a:t>από </a:t>
            </a:r>
            <a:r>
              <a:rPr lang="el-GR" sz="2400" b="0" dirty="0" smtClean="0"/>
              <a:t>2)</a:t>
            </a:r>
            <a:endParaRPr lang="el-GR" sz="32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2420888"/>
            <a:ext cx="2423167" cy="2086195"/>
          </a:xfrm>
        </p:spPr>
      </p:pic>
      <p:sp>
        <p:nvSpPr>
          <p:cNvPr id="6" name="Rectangle 10"/>
          <p:cNvSpPr/>
          <p:nvPr/>
        </p:nvSpPr>
        <p:spPr>
          <a:xfrm>
            <a:off x="323528" y="4725143"/>
            <a:ext cx="352839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people boy kid girl kids sport child </a:t>
            </a:r>
            <a:r>
              <a:rPr lang="en-US" sz="1200" dirty="0" smtClean="0">
                <a:solidFill>
                  <a:prstClr val="black"/>
                </a:solidFill>
                <a:latin typeface="Calibri"/>
                <a:hlinkClick r:id="rId3"/>
              </a:rPr>
              <a:t>recreation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a:rPr>
              <a:t>Nemo</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8" name="Ορθογώνιο 7"/>
          <p:cNvSpPr/>
          <p:nvPr/>
        </p:nvSpPr>
        <p:spPr>
          <a:xfrm>
            <a:off x="1271314" y="5301208"/>
            <a:ext cx="1632819" cy="461665"/>
          </a:xfrm>
          <a:prstGeom prst="rect">
            <a:avLst/>
          </a:prstGeom>
        </p:spPr>
        <p:txBody>
          <a:bodyPr wrap="none">
            <a:spAutoFit/>
          </a:bodyPr>
          <a:lstStyle/>
          <a:p>
            <a:r>
              <a:rPr lang="el-GR" sz="2400" dirty="0">
                <a:solidFill>
                  <a:prstClr val="black"/>
                </a:solidFill>
                <a:latin typeface="Calibri"/>
              </a:rPr>
              <a:t>Το παιχνίδι </a:t>
            </a:r>
          </a:p>
        </p:txBody>
      </p:sp>
      <p:cxnSp>
        <p:nvCxnSpPr>
          <p:cNvPr id="9" name="Ευθύγραμμο βέλος σύνδεσης 8" title="βέλος με φορά δεξιά"/>
          <p:cNvCxnSpPr/>
          <p:nvPr/>
        </p:nvCxnSpPr>
        <p:spPr>
          <a:xfrm flipV="1">
            <a:off x="3275856" y="2132856"/>
            <a:ext cx="2664296" cy="15121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3722928" y="3573015"/>
            <a:ext cx="1281120" cy="461665"/>
          </a:xfrm>
          <a:prstGeom prst="rect">
            <a:avLst/>
          </a:prstGeom>
        </p:spPr>
        <p:txBody>
          <a:bodyPr wrap="none">
            <a:spAutoFit/>
          </a:bodyPr>
          <a:lstStyle/>
          <a:p>
            <a:r>
              <a:rPr lang="el-GR" sz="2400" dirty="0">
                <a:solidFill>
                  <a:prstClr val="black"/>
                </a:solidFill>
                <a:latin typeface="Calibri"/>
              </a:rPr>
              <a:t>προωθεί</a:t>
            </a:r>
          </a:p>
        </p:txBody>
      </p:sp>
      <p:pic>
        <p:nvPicPr>
          <p:cNvPr id="16" name="Εικόνα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340768"/>
            <a:ext cx="1347614" cy="1796819"/>
          </a:xfrm>
          <a:prstGeom prst="rect">
            <a:avLst/>
          </a:prstGeom>
        </p:spPr>
      </p:pic>
      <p:sp>
        <p:nvSpPr>
          <p:cNvPr id="17" name="Rectangle 10"/>
          <p:cNvSpPr/>
          <p:nvPr/>
        </p:nvSpPr>
        <p:spPr>
          <a:xfrm>
            <a:off x="5188396" y="3177257"/>
            <a:ext cx="3178621"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Graduation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7"/>
              </a:rPr>
              <a:t>Ryan Ozawa</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CC </a:t>
            </a:r>
            <a:r>
              <a:rPr lang="el-GR" sz="1200" dirty="0" smtClean="0">
                <a:solidFill>
                  <a:prstClr val="black"/>
                </a:solidFill>
                <a:latin typeface="Calibri"/>
                <a:hlinkClick r:id="rId8"/>
              </a:rPr>
              <a:t>από</a:t>
            </a:r>
            <a:r>
              <a:rPr lang="en-US" sz="1200" dirty="0" smtClean="0">
                <a:solidFill>
                  <a:prstClr val="black"/>
                </a:solidFill>
                <a:latin typeface="Calibri"/>
                <a:hlinkClick r:id="rId8"/>
              </a:rPr>
              <a:t>-NC-ND </a:t>
            </a:r>
            <a:r>
              <a:rPr lang="en-US" sz="1200" dirty="0">
                <a:solidFill>
                  <a:prstClr val="black"/>
                </a:solidFill>
                <a:latin typeface="Calibri"/>
                <a:hlinkClick r:id="rId8"/>
              </a:rPr>
              <a:t>2.0</a:t>
            </a:r>
            <a:endParaRPr lang="en-US" sz="1200" dirty="0">
              <a:solidFill>
                <a:prstClr val="black"/>
              </a:solidFill>
              <a:latin typeface="Calibri"/>
            </a:endParaRPr>
          </a:p>
        </p:txBody>
      </p:sp>
      <p:sp>
        <p:nvSpPr>
          <p:cNvPr id="18" name="Ορθογώνιο 17"/>
          <p:cNvSpPr/>
          <p:nvPr/>
        </p:nvSpPr>
        <p:spPr>
          <a:xfrm>
            <a:off x="5335860" y="3554608"/>
            <a:ext cx="3130922" cy="461665"/>
          </a:xfrm>
          <a:prstGeom prst="rect">
            <a:avLst/>
          </a:prstGeom>
        </p:spPr>
        <p:txBody>
          <a:bodyPr wrap="none">
            <a:spAutoFit/>
          </a:bodyPr>
          <a:lstStyle/>
          <a:p>
            <a:r>
              <a:rPr lang="el-GR" sz="2400" dirty="0">
                <a:solidFill>
                  <a:prstClr val="black"/>
                </a:solidFill>
                <a:latin typeface="Calibri"/>
              </a:rPr>
              <a:t>Την πνευματική εξέλιξη</a:t>
            </a:r>
          </a:p>
        </p:txBody>
      </p:sp>
      <p:cxnSp>
        <p:nvCxnSpPr>
          <p:cNvPr id="19" name="Ευθύγραμμο βέλος σύνδεσης 18" title="βέλος με φορά δεξιά"/>
          <p:cNvCxnSpPr/>
          <p:nvPr/>
        </p:nvCxnSpPr>
        <p:spPr>
          <a:xfrm>
            <a:off x="3275856" y="3645024"/>
            <a:ext cx="2160240" cy="14279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Εικόνα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5421" y="4149080"/>
            <a:ext cx="2771800" cy="1847867"/>
          </a:xfrm>
          <a:prstGeom prst="rect">
            <a:avLst/>
          </a:prstGeom>
        </p:spPr>
      </p:pic>
      <p:sp>
        <p:nvSpPr>
          <p:cNvPr id="26" name="Rectangle 10"/>
          <p:cNvSpPr/>
          <p:nvPr/>
        </p:nvSpPr>
        <p:spPr>
          <a:xfrm>
            <a:off x="5406007" y="5978559"/>
            <a:ext cx="3178621"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10"/>
              </a:rPr>
              <a:t>Kids in a Circle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1"/>
              </a:rPr>
              <a:t>Tim Morgan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CC </a:t>
            </a:r>
            <a:r>
              <a:rPr lang="el-GR" sz="1200" dirty="0" smtClean="0">
                <a:solidFill>
                  <a:prstClr val="black"/>
                </a:solidFill>
                <a:latin typeface="Calibri"/>
                <a:hlinkClick r:id="rId8"/>
              </a:rPr>
              <a:t>από</a:t>
            </a:r>
            <a:r>
              <a:rPr lang="en-US" sz="1200" dirty="0" smtClean="0">
                <a:solidFill>
                  <a:prstClr val="black"/>
                </a:solidFill>
                <a:latin typeface="Calibri"/>
                <a:hlinkClick r:id="rId8"/>
              </a:rPr>
              <a:t>-NC-ND </a:t>
            </a:r>
            <a:r>
              <a:rPr lang="en-US" sz="1200" dirty="0">
                <a:solidFill>
                  <a:prstClr val="black"/>
                </a:solidFill>
                <a:latin typeface="Calibri"/>
                <a:hlinkClick r:id="rId8"/>
              </a:rPr>
              <a:t>2.0</a:t>
            </a:r>
            <a:endParaRPr lang="en-US" sz="1200" dirty="0">
              <a:solidFill>
                <a:prstClr val="black"/>
              </a:solidFill>
              <a:latin typeface="Calibri"/>
            </a:endParaRPr>
          </a:p>
        </p:txBody>
      </p:sp>
      <p:sp>
        <p:nvSpPr>
          <p:cNvPr id="27" name="Ορθογώνιο 26"/>
          <p:cNvSpPr/>
          <p:nvPr/>
        </p:nvSpPr>
        <p:spPr>
          <a:xfrm>
            <a:off x="5451282" y="6303565"/>
            <a:ext cx="2915735" cy="461665"/>
          </a:xfrm>
          <a:prstGeom prst="rect">
            <a:avLst/>
          </a:prstGeom>
        </p:spPr>
        <p:txBody>
          <a:bodyPr wrap="none">
            <a:spAutoFit/>
          </a:bodyPr>
          <a:lstStyle/>
          <a:p>
            <a:r>
              <a:rPr lang="el-GR" sz="2400" dirty="0">
                <a:solidFill>
                  <a:prstClr val="black"/>
                </a:solidFill>
                <a:latin typeface="Calibri"/>
              </a:rPr>
              <a:t>Την κοινωνική εξέλιξη</a:t>
            </a:r>
          </a:p>
        </p:txBody>
      </p:sp>
      <p:sp>
        <p:nvSpPr>
          <p:cNvPr id="28" name="TextBox 23"/>
          <p:cNvSpPr txBox="1"/>
          <p:nvPr/>
        </p:nvSpPr>
        <p:spPr>
          <a:xfrm>
            <a:off x="467543" y="6303565"/>
            <a:ext cx="2160241" cy="400110"/>
          </a:xfrm>
          <a:prstGeom prst="rect">
            <a:avLst/>
          </a:prstGeom>
          <a:noFill/>
        </p:spPr>
        <p:txBody>
          <a:bodyPr wrap="square" rtlCol="0">
            <a:spAutoFit/>
          </a:bodyPr>
          <a:lstStyle/>
          <a:p>
            <a:r>
              <a:rPr lang="el-GR" sz="2000" dirty="0" smtClean="0">
                <a:solidFill>
                  <a:prstClr val="black"/>
                </a:solidFill>
                <a:latin typeface="Calibri"/>
              </a:rPr>
              <a:t>(Θεοδότου, 2010)</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a:xfrm>
            <a:off x="6777706" y="6440224"/>
            <a:ext cx="2133600" cy="365125"/>
          </a:xfrm>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694857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ρόλος της παιδαγωγού στο παιχνίδι</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452771"/>
            <a:ext cx="1440160" cy="2385358"/>
          </a:xfrm>
          <a:prstGeom prst="rect">
            <a:avLst/>
          </a:prstGeom>
        </p:spPr>
      </p:pic>
      <p:sp>
        <p:nvSpPr>
          <p:cNvPr id="6" name="Rectangle 10"/>
          <p:cNvSpPr/>
          <p:nvPr/>
        </p:nvSpPr>
        <p:spPr>
          <a:xfrm>
            <a:off x="539552" y="5838129"/>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Blonde red dress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a:rPr>
              <a:t>barineau</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grpSp>
        <p:nvGrpSpPr>
          <p:cNvPr id="7" name="Group 17"/>
          <p:cNvGrpSpPr/>
          <p:nvPr/>
        </p:nvGrpSpPr>
        <p:grpSpPr>
          <a:xfrm>
            <a:off x="107504" y="1055170"/>
            <a:ext cx="3790578" cy="1608595"/>
            <a:chOff x="0" y="2708920"/>
            <a:chExt cx="4067944" cy="1512168"/>
          </a:xfrm>
        </p:grpSpPr>
        <p:sp>
          <p:nvSpPr>
            <p:cNvPr id="8" name="Cloud Callout 16"/>
            <p:cNvSpPr/>
            <p:nvPr/>
          </p:nvSpPr>
          <p:spPr>
            <a:xfrm>
              <a:off x="0" y="2708920"/>
              <a:ext cx="4067944" cy="1512168"/>
            </a:xfrm>
            <a:prstGeom prst="cloudCallout">
              <a:avLst>
                <a:gd name="adj1" fmla="val -5848"/>
                <a:gd name="adj2" fmla="val 77617"/>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TextBox 15"/>
            <p:cNvSpPr txBox="1"/>
            <p:nvPr/>
          </p:nvSpPr>
          <p:spPr>
            <a:xfrm>
              <a:off x="449795" y="2862421"/>
              <a:ext cx="3168352" cy="1200329"/>
            </a:xfrm>
            <a:prstGeom prst="rect">
              <a:avLst/>
            </a:prstGeom>
            <a:noFill/>
          </p:spPr>
          <p:txBody>
            <a:bodyPr wrap="square" rtlCol="0">
              <a:spAutoFit/>
            </a:bodyPr>
            <a:lstStyle/>
            <a:p>
              <a:r>
                <a:rPr lang="el-GR" sz="2400" dirty="0" smtClean="0">
                  <a:solidFill>
                    <a:prstClr val="black"/>
                  </a:solidFill>
                  <a:latin typeface="Calibri"/>
                </a:rPr>
                <a:t>Ποιος θα πρέπει να είναι ο ρόλος μου στο παιχνίδι των παιδιών;</a:t>
              </a:r>
              <a:endParaRPr lang="el-GR" sz="2400" dirty="0">
                <a:solidFill>
                  <a:prstClr val="black"/>
                </a:solidFill>
                <a:latin typeface="Calibri"/>
              </a:endParaRPr>
            </a:p>
          </p:txBody>
        </p:sp>
      </p:grpSp>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594" y="3294299"/>
            <a:ext cx="3351624" cy="2513718"/>
          </a:xfrm>
          <a:prstGeom prst="rect">
            <a:avLst/>
          </a:prstGeom>
        </p:spPr>
      </p:pic>
      <p:sp>
        <p:nvSpPr>
          <p:cNvPr id="11" name="Rectangle 10"/>
          <p:cNvSpPr/>
          <p:nvPr/>
        </p:nvSpPr>
        <p:spPr>
          <a:xfrm>
            <a:off x="4932040" y="5800030"/>
            <a:ext cx="322073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the punk &amp; the </a:t>
            </a:r>
            <a:r>
              <a:rPr lang="en-US" sz="1200" dirty="0" err="1">
                <a:solidFill>
                  <a:prstClr val="black"/>
                </a:solidFill>
                <a:latin typeface="Calibri"/>
                <a:hlinkClick r:id="rId6"/>
              </a:rPr>
              <a:t>conehead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6"/>
              </a:rPr>
              <a:t>Klifton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7"/>
              </a:rPr>
              <a:t>CC </a:t>
            </a:r>
            <a:r>
              <a:rPr lang="el-GR" sz="1200" dirty="0" smtClean="0">
                <a:solidFill>
                  <a:prstClr val="black"/>
                </a:solidFill>
                <a:latin typeface="Calibri"/>
                <a:hlinkClick r:id="rId7"/>
              </a:rPr>
              <a:t>από</a:t>
            </a:r>
            <a:r>
              <a:rPr lang="en-US" sz="1200" dirty="0" smtClean="0">
                <a:solidFill>
                  <a:prstClr val="black"/>
                </a:solidFill>
                <a:latin typeface="Calibri"/>
                <a:hlinkClick r:id="rId7"/>
              </a:rPr>
              <a:t> </a:t>
            </a:r>
            <a:r>
              <a:rPr lang="en-US" sz="1200" dirty="0">
                <a:solidFill>
                  <a:prstClr val="black"/>
                </a:solidFill>
                <a:latin typeface="Calibri"/>
                <a:hlinkClick r:id="rId7"/>
              </a:rPr>
              <a:t>2.0</a:t>
            </a:r>
            <a:endParaRPr lang="en-US" sz="1200" dirty="0">
              <a:solidFill>
                <a:prstClr val="black"/>
              </a:solidFill>
              <a:latin typeface="Calibri"/>
            </a:endParaRPr>
          </a:p>
        </p:txBody>
      </p:sp>
      <p:grpSp>
        <p:nvGrpSpPr>
          <p:cNvPr id="12" name="Group 23"/>
          <p:cNvGrpSpPr/>
          <p:nvPr/>
        </p:nvGrpSpPr>
        <p:grpSpPr>
          <a:xfrm>
            <a:off x="3889058" y="1907835"/>
            <a:ext cx="2618478" cy="1512168"/>
            <a:chOff x="3987924" y="2389287"/>
            <a:chExt cx="2600300" cy="1512168"/>
          </a:xfrm>
        </p:grpSpPr>
        <p:sp>
          <p:nvSpPr>
            <p:cNvPr id="13" name="Rounded Rectangular Callout 22"/>
            <p:cNvSpPr/>
            <p:nvPr/>
          </p:nvSpPr>
          <p:spPr>
            <a:xfrm>
              <a:off x="3987924" y="2389287"/>
              <a:ext cx="2592288" cy="1512168"/>
            </a:xfrm>
            <a:prstGeom prst="wedgeRoundRectCallout">
              <a:avLst>
                <a:gd name="adj1" fmla="val 2196"/>
                <a:gd name="adj2" fmla="val 100923"/>
                <a:gd name="adj3" fmla="val 16667"/>
              </a:avLst>
            </a:prstGeom>
            <a:solidFill>
              <a:schemeClr val="bg1"/>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TextBox 19"/>
            <p:cNvSpPr txBox="1"/>
            <p:nvPr/>
          </p:nvSpPr>
          <p:spPr>
            <a:xfrm>
              <a:off x="4355976" y="2516703"/>
              <a:ext cx="2232248" cy="1200329"/>
            </a:xfrm>
            <a:prstGeom prst="rect">
              <a:avLst/>
            </a:prstGeom>
            <a:noFill/>
          </p:spPr>
          <p:txBody>
            <a:bodyPr wrap="square" rtlCol="0">
              <a:spAutoFit/>
            </a:bodyPr>
            <a:lstStyle/>
            <a:p>
              <a:r>
                <a:rPr lang="el-GR" sz="2400" dirty="0" smtClean="0">
                  <a:solidFill>
                    <a:prstClr val="black"/>
                  </a:solidFill>
                  <a:latin typeface="Calibri"/>
                </a:rPr>
                <a:t>Χρειαζόμαστε ελευθερία όταν παίζουμε!</a:t>
              </a:r>
              <a:endParaRPr lang="el-GR" sz="2400" dirty="0">
                <a:solidFill>
                  <a:prstClr val="black"/>
                </a:solidFill>
                <a:latin typeface="Calibri"/>
              </a:endParaRPr>
            </a:p>
          </p:txBody>
        </p:sp>
      </p:grpSp>
      <p:grpSp>
        <p:nvGrpSpPr>
          <p:cNvPr id="15" name="Group 25"/>
          <p:cNvGrpSpPr/>
          <p:nvPr/>
        </p:nvGrpSpPr>
        <p:grpSpPr>
          <a:xfrm>
            <a:off x="6577902" y="2348880"/>
            <a:ext cx="2303240" cy="1440160"/>
            <a:chOff x="6840760" y="2276872"/>
            <a:chExt cx="2303240" cy="1440160"/>
          </a:xfrm>
        </p:grpSpPr>
        <p:sp>
          <p:nvSpPr>
            <p:cNvPr id="16" name="Rounded Rectangular Callout 24"/>
            <p:cNvSpPr/>
            <p:nvPr/>
          </p:nvSpPr>
          <p:spPr>
            <a:xfrm>
              <a:off x="6840760" y="2276872"/>
              <a:ext cx="2267744" cy="1440160"/>
            </a:xfrm>
            <a:prstGeom prst="wedgeRoundRectCallout">
              <a:avLst/>
            </a:prstGeom>
            <a:solidFill>
              <a:schemeClr val="bg1"/>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TextBox 20"/>
            <p:cNvSpPr txBox="1"/>
            <p:nvPr/>
          </p:nvSpPr>
          <p:spPr>
            <a:xfrm>
              <a:off x="6911752" y="2348880"/>
              <a:ext cx="2232248" cy="1200329"/>
            </a:xfrm>
            <a:prstGeom prst="rect">
              <a:avLst/>
            </a:prstGeom>
            <a:noFill/>
          </p:spPr>
          <p:txBody>
            <a:bodyPr wrap="square" rtlCol="0">
              <a:spAutoFit/>
            </a:bodyPr>
            <a:lstStyle/>
            <a:p>
              <a:r>
                <a:rPr lang="el-GR" sz="2400" dirty="0" smtClean="0">
                  <a:solidFill>
                    <a:prstClr val="black"/>
                  </a:solidFill>
                  <a:latin typeface="Calibri"/>
                </a:rPr>
                <a:t>Να μας βοηθάς μόνο εάν χρειαζόμαστε!</a:t>
              </a:r>
              <a:endParaRPr lang="el-GR" sz="2400" dirty="0">
                <a:solidFill>
                  <a:prstClr val="black"/>
                </a:solidFill>
                <a:latin typeface="Calibri"/>
              </a:endParaRPr>
            </a:p>
          </p:txBody>
        </p:sp>
      </p:grpSp>
      <p:sp>
        <p:nvSpPr>
          <p:cNvPr id="18" name="TextBox 21"/>
          <p:cNvSpPr txBox="1"/>
          <p:nvPr/>
        </p:nvSpPr>
        <p:spPr>
          <a:xfrm>
            <a:off x="3131840" y="6255939"/>
            <a:ext cx="1800200" cy="400110"/>
          </a:xfrm>
          <a:prstGeom prst="rect">
            <a:avLst/>
          </a:prstGeom>
          <a:noFill/>
        </p:spPr>
        <p:txBody>
          <a:bodyPr wrap="square" rtlCol="0">
            <a:spAutoFit/>
          </a:bodyPr>
          <a:lstStyle/>
          <a:p>
            <a:r>
              <a:rPr lang="el-GR" sz="2000" dirty="0" smtClean="0">
                <a:solidFill>
                  <a:prstClr val="black"/>
                </a:solidFill>
                <a:latin typeface="Calibri"/>
              </a:rPr>
              <a:t>(</a:t>
            </a:r>
            <a:r>
              <a:rPr lang="el-GR" sz="2000" dirty="0" err="1" smtClean="0">
                <a:solidFill>
                  <a:prstClr val="black"/>
                </a:solidFill>
                <a:latin typeface="Calibri"/>
              </a:rPr>
              <a:t>Δαράκη</a:t>
            </a:r>
            <a:r>
              <a:rPr lang="el-GR" sz="2000" dirty="0" smtClean="0">
                <a:solidFill>
                  <a:prstClr val="black"/>
                </a:solidFill>
                <a:latin typeface="Calibri"/>
              </a:rPr>
              <a:t>, 1994)</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03104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a:t>
            </a:r>
            <a:r>
              <a:rPr lang="el-GR" dirty="0" smtClean="0"/>
              <a:t>παιχνιδιού </a:t>
            </a:r>
            <a:r>
              <a:rPr lang="el-GR" sz="2400" b="0" dirty="0" smtClean="0"/>
              <a:t>(1 από 2) </a:t>
            </a:r>
            <a:endParaRPr lang="el-GR" sz="2400" b="0"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232481"/>
            <a:ext cx="2709590" cy="2232025"/>
          </a:xfrm>
        </p:spPr>
      </p:pic>
      <p:sp>
        <p:nvSpPr>
          <p:cNvPr id="7" name="Rectangle 10"/>
          <p:cNvSpPr/>
          <p:nvPr/>
        </p:nvSpPr>
        <p:spPr>
          <a:xfrm>
            <a:off x="308322" y="3523625"/>
            <a:ext cx="3255565"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magic hat and wand </a:t>
            </a:r>
            <a:r>
              <a:rPr lang="en-US" sz="1200" dirty="0" err="1">
                <a:solidFill>
                  <a:prstClr val="black"/>
                </a:solidFill>
                <a:latin typeface="Calibri"/>
                <a:hlinkClick r:id="rId4"/>
              </a:rPr>
              <a:t>nath</a:t>
            </a:r>
            <a:r>
              <a:rPr lang="en-US" sz="1200" dirty="0">
                <a:solidFill>
                  <a:prstClr val="black"/>
                </a:solidFill>
                <a:latin typeface="Calibri"/>
                <a:hlinkClick r:id="rId4"/>
              </a:rPr>
              <a:t> 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Anonymous</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smtClean="0">
                <a:solidFill>
                  <a:prstClr val="black"/>
                </a:solidFill>
                <a:latin typeface="Calibri"/>
              </a:rPr>
              <a:t>public domain</a:t>
            </a:r>
            <a:endParaRPr lang="en-US" sz="1200" dirty="0">
              <a:solidFill>
                <a:prstClr val="black"/>
              </a:solidFill>
              <a:latin typeface="Calibri"/>
            </a:endParaRPr>
          </a:p>
        </p:txBody>
      </p:sp>
      <p:sp>
        <p:nvSpPr>
          <p:cNvPr id="6" name="Ορθογώνιο 5"/>
          <p:cNvSpPr/>
          <p:nvPr/>
        </p:nvSpPr>
        <p:spPr>
          <a:xfrm>
            <a:off x="404660" y="4043238"/>
            <a:ext cx="2914679" cy="830997"/>
          </a:xfrm>
          <a:prstGeom prst="rect">
            <a:avLst/>
          </a:prstGeom>
        </p:spPr>
        <p:txBody>
          <a:bodyPr wrap="square">
            <a:spAutoFit/>
          </a:bodyPr>
          <a:lstStyle/>
          <a:p>
            <a:r>
              <a:rPr lang="el-GR" sz="2400" dirty="0">
                <a:solidFill>
                  <a:prstClr val="black"/>
                </a:solidFill>
                <a:latin typeface="Calibri"/>
              </a:rPr>
              <a:t>Το παιχνίδι είναι κάτι μαγικό για τα παιδιά</a:t>
            </a:r>
          </a:p>
        </p:txBody>
      </p:sp>
      <p:pic>
        <p:nvPicPr>
          <p:cNvPr id="8" name="Picture 16"/>
          <p:cNvPicPr>
            <a:picLocks noChangeAspect="1"/>
          </p:cNvPicPr>
          <p:nvPr/>
        </p:nvPicPr>
        <p:blipFill>
          <a:blip r:embed="rId6" cstate="print"/>
          <a:stretch>
            <a:fillRect/>
          </a:stretch>
        </p:blipFill>
        <p:spPr>
          <a:xfrm>
            <a:off x="4644008" y="1556674"/>
            <a:ext cx="2143125" cy="2143125"/>
          </a:xfrm>
          <a:prstGeom prst="rect">
            <a:avLst/>
          </a:prstGeom>
        </p:spPr>
      </p:pic>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1196752"/>
            <a:ext cx="1398862" cy="1772816"/>
          </a:xfrm>
          <a:prstGeom prst="rect">
            <a:avLst/>
          </a:prstGeom>
        </p:spPr>
      </p:pic>
      <p:sp>
        <p:nvSpPr>
          <p:cNvPr id="12" name="Rectangle 10"/>
          <p:cNvSpPr/>
          <p:nvPr/>
        </p:nvSpPr>
        <p:spPr>
          <a:xfrm>
            <a:off x="6516216" y="3008214"/>
            <a:ext cx="237626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e-DE" sz="1200" dirty="0">
                <a:solidFill>
                  <a:prstClr val="black"/>
                </a:solidFill>
                <a:latin typeface="Calibri"/>
                <a:hlinkClick r:id="rId8"/>
              </a:rPr>
              <a:t>Hilda – Zombie Art Doll #13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Shain Erin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9"/>
              </a:rPr>
              <a:t>CC </a:t>
            </a:r>
            <a:r>
              <a:rPr lang="el-GR" sz="1200" dirty="0" smtClean="0">
                <a:solidFill>
                  <a:prstClr val="black"/>
                </a:solidFill>
                <a:latin typeface="Calibri"/>
                <a:hlinkClick r:id="rId9"/>
              </a:rPr>
              <a:t>από</a:t>
            </a:r>
            <a:r>
              <a:rPr lang="en-US" sz="1200" dirty="0" smtClean="0">
                <a:solidFill>
                  <a:prstClr val="black"/>
                </a:solidFill>
                <a:latin typeface="Calibri"/>
                <a:hlinkClick r:id="rId9"/>
              </a:rPr>
              <a:t>-NC-ND </a:t>
            </a:r>
            <a:r>
              <a:rPr lang="en-US" sz="1200" dirty="0">
                <a:solidFill>
                  <a:prstClr val="black"/>
                </a:solidFill>
                <a:latin typeface="Calibri"/>
                <a:hlinkClick r:id="rId9"/>
              </a:rPr>
              <a:t>2.0</a:t>
            </a:r>
            <a:endParaRPr lang="en-US" sz="1200" dirty="0">
              <a:solidFill>
                <a:prstClr val="black"/>
              </a:solidFill>
              <a:latin typeface="Calibri"/>
            </a:endParaRPr>
          </a:p>
        </p:txBody>
      </p:sp>
      <p:pic>
        <p:nvPicPr>
          <p:cNvPr id="13" name="Εικόνα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4208" y="3985290"/>
            <a:ext cx="2346484" cy="1759863"/>
          </a:xfrm>
          <a:prstGeom prst="rect">
            <a:avLst/>
          </a:prstGeom>
        </p:spPr>
      </p:pic>
      <p:sp>
        <p:nvSpPr>
          <p:cNvPr id="14" name="Rectangle 10"/>
          <p:cNvSpPr/>
          <p:nvPr/>
        </p:nvSpPr>
        <p:spPr>
          <a:xfrm>
            <a:off x="6448683" y="5773962"/>
            <a:ext cx="237626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e-DE" sz="1200" dirty="0">
                <a:solidFill>
                  <a:prstClr val="black"/>
                </a:solidFill>
                <a:latin typeface="Calibri"/>
                <a:hlinkClick r:id="rId11"/>
              </a:rPr>
              <a:t>Dog The Teddy </a:t>
            </a:r>
            <a:r>
              <a:rPr lang="de-DE" sz="1200" dirty="0" err="1">
                <a:solidFill>
                  <a:prstClr val="black"/>
                </a:solidFill>
                <a:latin typeface="Calibri"/>
                <a:hlinkClick r:id="rId11"/>
              </a:rPr>
              <a:t>Bear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rPr>
              <a:t>Rlevse</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2"/>
              </a:rPr>
              <a:t>CC </a:t>
            </a:r>
            <a:r>
              <a:rPr lang="el-GR" sz="1200" dirty="0" smtClean="0">
                <a:solidFill>
                  <a:prstClr val="black"/>
                </a:solidFill>
                <a:latin typeface="Calibri"/>
                <a:hlinkClick r:id="rId12"/>
              </a:rPr>
              <a:t>από</a:t>
            </a:r>
            <a:r>
              <a:rPr lang="en-US" sz="1200" dirty="0" smtClean="0">
                <a:solidFill>
                  <a:prstClr val="black"/>
                </a:solidFill>
                <a:latin typeface="Calibri"/>
                <a:hlinkClick r:id="rId12"/>
              </a:rPr>
              <a:t>-SA </a:t>
            </a:r>
            <a:r>
              <a:rPr lang="en-US" sz="1200" dirty="0">
                <a:solidFill>
                  <a:prstClr val="black"/>
                </a:solidFill>
                <a:latin typeface="Calibri"/>
                <a:hlinkClick r:id="rId12"/>
              </a:rPr>
              <a:t>2.0</a:t>
            </a:r>
            <a:endParaRPr lang="en-US" sz="1200" dirty="0">
              <a:solidFill>
                <a:prstClr val="black"/>
              </a:solidFill>
              <a:latin typeface="Calibri"/>
            </a:endParaRPr>
          </a:p>
        </p:txBody>
      </p:sp>
      <p:sp>
        <p:nvSpPr>
          <p:cNvPr id="15" name="Ορθογώνιο 14"/>
          <p:cNvSpPr/>
          <p:nvPr/>
        </p:nvSpPr>
        <p:spPr>
          <a:xfrm>
            <a:off x="3790980" y="4342800"/>
            <a:ext cx="2596648" cy="1200329"/>
          </a:xfrm>
          <a:prstGeom prst="rect">
            <a:avLst/>
          </a:prstGeom>
        </p:spPr>
        <p:txBody>
          <a:bodyPr wrap="square">
            <a:spAutoFit/>
          </a:bodyPr>
          <a:lstStyle/>
          <a:p>
            <a:r>
              <a:rPr lang="el-GR" sz="2400" b="1" dirty="0">
                <a:solidFill>
                  <a:srgbClr val="820000"/>
                </a:solidFill>
                <a:latin typeface="Calibri"/>
              </a:rPr>
              <a:t>Αυτά τα παιχνίδια θα τα δίνατε στα παιδιά;</a:t>
            </a:r>
          </a:p>
        </p:txBody>
      </p:sp>
      <p:sp>
        <p:nvSpPr>
          <p:cNvPr id="16" name="Ορθογώνιο 15"/>
          <p:cNvSpPr/>
          <p:nvPr/>
        </p:nvSpPr>
        <p:spPr>
          <a:xfrm>
            <a:off x="358229" y="5745153"/>
            <a:ext cx="5106441" cy="830997"/>
          </a:xfrm>
          <a:prstGeom prst="rect">
            <a:avLst/>
          </a:prstGeom>
        </p:spPr>
        <p:txBody>
          <a:bodyPr wrap="square">
            <a:spAutoFit/>
          </a:bodyPr>
          <a:lstStyle/>
          <a:p>
            <a:r>
              <a:rPr lang="el-GR" sz="2400" b="1" dirty="0" smtClean="0">
                <a:solidFill>
                  <a:srgbClr val="004A82"/>
                </a:solidFill>
                <a:latin typeface="Calibri"/>
              </a:rPr>
              <a:t>ΟΧΙ</a:t>
            </a:r>
            <a:r>
              <a:rPr lang="el-GR" sz="2400" b="1" dirty="0">
                <a:solidFill>
                  <a:srgbClr val="004A82"/>
                </a:solidFill>
                <a:latin typeface="Calibri"/>
              </a:rPr>
              <a:t>, διότι τα παιχνίδια πρέπει να είναι ελκυστικά και ποιοτικά για τα παιδιά!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3840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παιχνιδιού </a:t>
            </a:r>
            <a:r>
              <a:rPr lang="el-GR" sz="2400" b="0" dirty="0" smtClean="0"/>
              <a:t>(2 </a:t>
            </a:r>
            <a:r>
              <a:rPr lang="el-GR" sz="2400" b="0" dirty="0"/>
              <a:t>από </a:t>
            </a:r>
            <a:r>
              <a:rPr lang="el-GR" sz="2400" b="0" dirty="0" smtClean="0"/>
              <a:t>2) </a:t>
            </a:r>
            <a:endParaRPr lang="el-GR" sz="3200" dirty="0"/>
          </a:p>
        </p:txBody>
      </p:sp>
      <p:sp>
        <p:nvSpPr>
          <p:cNvPr id="3" name="Θέση περιεχομένου 2"/>
          <p:cNvSpPr>
            <a:spLocks noGrp="1"/>
          </p:cNvSpPr>
          <p:nvPr>
            <p:ph idx="1"/>
          </p:nvPr>
        </p:nvSpPr>
        <p:spPr>
          <a:xfrm>
            <a:off x="457200" y="1196752"/>
            <a:ext cx="8229600" cy="4680520"/>
          </a:xfrm>
        </p:spPr>
        <p:txBody>
          <a:bodyPr/>
          <a:lstStyle/>
          <a:p>
            <a:pPr marL="0" indent="0">
              <a:buNone/>
            </a:pPr>
            <a:r>
              <a:rPr lang="el-GR" b="1" dirty="0"/>
              <a:t>Για να είναι ελκυστικό και ποιοτικό χρειάζεται να επιτρέπει στα παιδιά να:</a:t>
            </a:r>
          </a:p>
          <a:p>
            <a:r>
              <a:rPr lang="el-GR" dirty="0"/>
              <a:t>Να </a:t>
            </a:r>
            <a:r>
              <a:rPr lang="el-GR" dirty="0" smtClean="0"/>
              <a:t>αναπτύσσονται,</a:t>
            </a:r>
            <a:endParaRPr lang="el-GR" dirty="0"/>
          </a:p>
          <a:p>
            <a:r>
              <a:rPr lang="el-GR" dirty="0"/>
              <a:t>Να </a:t>
            </a:r>
            <a:r>
              <a:rPr lang="el-GR" dirty="0" smtClean="0"/>
              <a:t>ανακαλύπτουν,</a:t>
            </a:r>
            <a:endParaRPr lang="el-GR" dirty="0"/>
          </a:p>
          <a:p>
            <a:r>
              <a:rPr lang="el-GR" dirty="0"/>
              <a:t>Να χρησιμοποιούν δημιουργικά υλικά και </a:t>
            </a:r>
            <a:r>
              <a:rPr lang="el-GR" dirty="0" smtClean="0"/>
              <a:t>μέσα,</a:t>
            </a:r>
            <a:endParaRPr lang="el-GR" dirty="0"/>
          </a:p>
          <a:p>
            <a:r>
              <a:rPr lang="el-GR" dirty="0"/>
              <a:t>Να </a:t>
            </a:r>
            <a:r>
              <a:rPr lang="el-GR" dirty="0" smtClean="0"/>
              <a:t>πειραματίζονται,</a:t>
            </a:r>
            <a:endParaRPr lang="el-GR" dirty="0"/>
          </a:p>
          <a:p>
            <a:r>
              <a:rPr lang="el-GR" dirty="0"/>
              <a:t>Να </a:t>
            </a:r>
            <a:r>
              <a:rPr lang="el-GR" dirty="0" smtClean="0"/>
              <a:t>επικοινωνούν,</a:t>
            </a:r>
            <a:endParaRPr lang="el-GR" dirty="0"/>
          </a:p>
          <a:p>
            <a:r>
              <a:rPr lang="el-GR" dirty="0"/>
              <a:t>Να </a:t>
            </a:r>
            <a:r>
              <a:rPr lang="el-GR" dirty="0" smtClean="0"/>
              <a:t>συνεργάζονται,</a:t>
            </a:r>
            <a:endParaRPr lang="el-GR" dirty="0"/>
          </a:p>
          <a:p>
            <a:r>
              <a:rPr lang="el-GR" dirty="0"/>
              <a:t>Να </a:t>
            </a:r>
            <a:r>
              <a:rPr lang="el-GR" dirty="0" smtClean="0"/>
              <a:t>κοινωνικοποιούνται.</a:t>
            </a:r>
            <a:endParaRPr lang="el-GR" dirty="0"/>
          </a:p>
        </p:txBody>
      </p:sp>
      <p:sp>
        <p:nvSpPr>
          <p:cNvPr id="5" name="Ορθογώνιο 4"/>
          <p:cNvSpPr/>
          <p:nvPr/>
        </p:nvSpPr>
        <p:spPr>
          <a:xfrm>
            <a:off x="6525475" y="5887144"/>
            <a:ext cx="2194832" cy="400110"/>
          </a:xfrm>
          <a:prstGeom prst="rect">
            <a:avLst/>
          </a:prstGeom>
        </p:spPr>
        <p:txBody>
          <a:bodyPr wrap="none">
            <a:spAutoFit/>
          </a:bodyPr>
          <a:lstStyle/>
          <a:p>
            <a:r>
              <a:rPr lang="el-GR" sz="2000" dirty="0">
                <a:solidFill>
                  <a:prstClr val="black"/>
                </a:solidFill>
                <a:latin typeface="Calibri"/>
              </a:rPr>
              <a:t>(ΔΕΠΠΣ-ΑΠΣ, 2003)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138931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Ποιοτικό παιχνίδι</a:t>
            </a:r>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b="1" dirty="0"/>
              <a:t>Τι σημαίνει ποιοτικό παιχνίδι;</a:t>
            </a:r>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988840"/>
            <a:ext cx="2592288" cy="1875358"/>
          </a:xfrm>
          <a:prstGeom prst="rect">
            <a:avLst/>
          </a:prstGeom>
        </p:spPr>
      </p:pic>
      <p:sp>
        <p:nvSpPr>
          <p:cNvPr id="6" name="Rectangle 10"/>
          <p:cNvSpPr/>
          <p:nvPr/>
        </p:nvSpPr>
        <p:spPr>
          <a:xfrm>
            <a:off x="183040" y="3864198"/>
            <a:ext cx="3449327"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Barbie Journal 1992 (Finnish)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a:rPr>
              <a:t>vaniljapulla</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CC </a:t>
            </a:r>
            <a:r>
              <a:rPr lang="el-GR" sz="1200" dirty="0" smtClean="0">
                <a:solidFill>
                  <a:prstClr val="black"/>
                </a:solidFill>
                <a:latin typeface="Calibri"/>
                <a:hlinkClick r:id="rId5"/>
              </a:rPr>
              <a:t>από</a:t>
            </a:r>
            <a:r>
              <a:rPr lang="en-US" sz="1200" dirty="0" smtClean="0">
                <a:solidFill>
                  <a:prstClr val="black"/>
                </a:solidFill>
                <a:latin typeface="Calibri"/>
                <a:hlinkClick r:id="rId5"/>
              </a:rPr>
              <a:t>-ND </a:t>
            </a:r>
            <a:r>
              <a:rPr lang="en-US" sz="1200" dirty="0">
                <a:solidFill>
                  <a:prstClr val="black"/>
                </a:solidFill>
                <a:latin typeface="Calibri"/>
                <a:hlinkClick r:id="rId5"/>
              </a:rPr>
              <a:t>2.0</a:t>
            </a:r>
            <a:endParaRPr lang="en-US" sz="1200" dirty="0">
              <a:solidFill>
                <a:prstClr val="black"/>
              </a:solidFill>
              <a:latin typeface="Calibri"/>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1799927"/>
            <a:ext cx="2747797" cy="2060848"/>
          </a:xfrm>
          <a:prstGeom prst="rect">
            <a:avLst/>
          </a:prstGeom>
        </p:spPr>
      </p:pic>
      <p:sp>
        <p:nvSpPr>
          <p:cNvPr id="8" name="Rectangle 10"/>
          <p:cNvSpPr/>
          <p:nvPr/>
        </p:nvSpPr>
        <p:spPr>
          <a:xfrm>
            <a:off x="5225818" y="3864198"/>
            <a:ext cx="316835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Rorschach </a:t>
            </a:r>
            <a:r>
              <a:rPr lang="en-US" sz="1200" dirty="0" err="1">
                <a:solidFill>
                  <a:prstClr val="black"/>
                </a:solidFill>
                <a:latin typeface="Calibri"/>
                <a:hlinkClick r:id="rId7"/>
              </a:rPr>
              <a:t>Playmobil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7"/>
              </a:rPr>
              <a:t>Avero</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CC </a:t>
            </a:r>
            <a:r>
              <a:rPr lang="el-GR" sz="1200" dirty="0" smtClean="0">
                <a:solidFill>
                  <a:prstClr val="black"/>
                </a:solidFill>
                <a:latin typeface="Calibri"/>
                <a:hlinkClick r:id="rId8"/>
              </a:rPr>
              <a:t>από</a:t>
            </a:r>
            <a:r>
              <a:rPr lang="en-US" sz="1200" dirty="0" smtClean="0">
                <a:solidFill>
                  <a:prstClr val="black"/>
                </a:solidFill>
                <a:latin typeface="Calibri"/>
                <a:hlinkClick r:id="rId8"/>
              </a:rPr>
              <a:t>-NC-ND </a:t>
            </a:r>
            <a:r>
              <a:rPr lang="en-US" sz="1200" dirty="0">
                <a:solidFill>
                  <a:prstClr val="black"/>
                </a:solidFill>
                <a:latin typeface="Calibri"/>
                <a:hlinkClick r:id="rId8"/>
              </a:rPr>
              <a:t>3.0</a:t>
            </a:r>
            <a:endParaRPr lang="en-US" sz="1200" dirty="0">
              <a:solidFill>
                <a:prstClr val="black"/>
              </a:solidFill>
              <a:latin typeface="Calibri"/>
            </a:endParaRPr>
          </a:p>
        </p:txBody>
      </p:sp>
      <p:sp>
        <p:nvSpPr>
          <p:cNvPr id="11" name="Ορθογώνιο 10"/>
          <p:cNvSpPr/>
          <p:nvPr/>
        </p:nvSpPr>
        <p:spPr>
          <a:xfrm>
            <a:off x="2507382" y="4941168"/>
            <a:ext cx="3600400" cy="1200329"/>
          </a:xfrm>
          <a:prstGeom prst="rect">
            <a:avLst/>
          </a:prstGeom>
        </p:spPr>
        <p:txBody>
          <a:bodyPr wrap="square">
            <a:spAutoFit/>
          </a:bodyPr>
          <a:lstStyle/>
          <a:p>
            <a:r>
              <a:rPr lang="el-GR" sz="2400" b="1" dirty="0">
                <a:solidFill>
                  <a:srgbClr val="004A82"/>
                </a:solidFill>
                <a:latin typeface="Calibri"/>
              </a:rPr>
              <a:t>Το ποιοτικό παιχνίδι προϋποθέτει ότι είναι και ακριβό παιχνίδι;</a:t>
            </a:r>
          </a:p>
        </p:txBody>
      </p:sp>
      <p:pic>
        <p:nvPicPr>
          <p:cNvPr id="9" name="Picture 16"/>
          <p:cNvPicPr>
            <a:picLocks noChangeAspect="1"/>
          </p:cNvPicPr>
          <p:nvPr/>
        </p:nvPicPr>
        <p:blipFill>
          <a:blip r:embed="rId9" cstate="print"/>
          <a:stretch>
            <a:fillRect/>
          </a:stretch>
        </p:blipFill>
        <p:spPr>
          <a:xfrm>
            <a:off x="570554" y="4797151"/>
            <a:ext cx="1523810" cy="1219048"/>
          </a:xfrm>
          <a:prstGeom prst="rect">
            <a:avLst/>
          </a:prstGeom>
        </p:spPr>
      </p:pic>
      <p:pic>
        <p:nvPicPr>
          <p:cNvPr id="10" name="Picture 15"/>
          <p:cNvPicPr>
            <a:picLocks noChangeAspect="1"/>
          </p:cNvPicPr>
          <p:nvPr/>
        </p:nvPicPr>
        <p:blipFill>
          <a:blip r:embed="rId10" cstate="print"/>
          <a:stretch>
            <a:fillRect/>
          </a:stretch>
        </p:blipFill>
        <p:spPr>
          <a:xfrm>
            <a:off x="6344815" y="4653136"/>
            <a:ext cx="2237994" cy="167633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076748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Άσκηση </a:t>
            </a:r>
            <a:r>
              <a:rPr lang="el-GR" dirty="0" smtClean="0"/>
              <a:t>3</a:t>
            </a:r>
            <a:endParaRPr lang="el-GR" dirty="0"/>
          </a:p>
        </p:txBody>
      </p:sp>
      <p:sp>
        <p:nvSpPr>
          <p:cNvPr id="3" name="Θέση περιεχομένου 2"/>
          <p:cNvSpPr>
            <a:spLocks noGrp="1"/>
          </p:cNvSpPr>
          <p:nvPr>
            <p:ph idx="1"/>
          </p:nvPr>
        </p:nvSpPr>
        <p:spPr>
          <a:xfrm>
            <a:off x="457200" y="1196752"/>
            <a:ext cx="8229600" cy="1008112"/>
          </a:xfrm>
        </p:spPr>
        <p:txBody>
          <a:bodyPr/>
          <a:lstStyle/>
          <a:p>
            <a:pPr marL="0" indent="0">
              <a:buNone/>
            </a:pPr>
            <a:r>
              <a:rPr lang="el-GR" dirty="0"/>
              <a:t>Δείτε το βίντεο προσπαθήστε να ορίσετε τι σημαίνει ποιοτικό παιχνίδι</a:t>
            </a:r>
          </a:p>
          <a:p>
            <a:endParaRPr lang="el-GR" dirty="0"/>
          </a:p>
        </p:txBody>
      </p:sp>
      <p:pic>
        <p:nvPicPr>
          <p:cNvPr id="5" name="Εικόνα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747" y="2204864"/>
            <a:ext cx="576064" cy="576064"/>
          </a:xfrm>
          <a:prstGeom prst="rect">
            <a:avLst/>
          </a:prstGeom>
        </p:spPr>
      </p:pic>
      <p:sp>
        <p:nvSpPr>
          <p:cNvPr id="6" name="Rectangle 5"/>
          <p:cNvSpPr/>
          <p:nvPr/>
        </p:nvSpPr>
        <p:spPr>
          <a:xfrm>
            <a:off x="1758126" y="2262063"/>
            <a:ext cx="3354829" cy="461665"/>
          </a:xfrm>
          <a:prstGeom prst="rect">
            <a:avLst/>
          </a:prstGeom>
        </p:spPr>
        <p:txBody>
          <a:bodyPr wrap="none">
            <a:spAutoFit/>
          </a:bodyPr>
          <a:lstStyle/>
          <a:p>
            <a:r>
              <a:rPr lang="en-US" sz="2400" dirty="0">
                <a:solidFill>
                  <a:prstClr val="black"/>
                </a:solidFill>
                <a:latin typeface="Calibri"/>
                <a:hlinkClick r:id="rId6"/>
              </a:rPr>
              <a:t>Why Buy Expensive Toys?</a:t>
            </a:r>
            <a:endParaRPr lang="en-US"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custDataLst>
      <p:tags r:id="rId1"/>
    </p:custDataLst>
    <p:extLst>
      <p:ext uri="{BB962C8B-B14F-4D97-AF65-F5344CB8AC3E}">
        <p14:creationId xmlns:p14="http://schemas.microsoft.com/office/powerpoint/2010/main" val="106982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a:t>
            </a:r>
            <a:r>
              <a:rPr lang="el-GR" dirty="0" smtClean="0"/>
              <a:t>4</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buNone/>
            </a:pPr>
            <a:r>
              <a:rPr lang="el-GR" dirty="0"/>
              <a:t>Δείτε το βίντεο προσπαθήστε να ορίσετε τι σημαίνει ποιοτικό παιχνίδι</a:t>
            </a:r>
          </a:p>
          <a:p>
            <a:endParaRPr lang="el-GR" dirty="0"/>
          </a:p>
        </p:txBody>
      </p:sp>
      <p:pic>
        <p:nvPicPr>
          <p:cNvPr id="5"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747" y="2204864"/>
            <a:ext cx="576064" cy="576064"/>
          </a:xfrm>
          <a:prstGeom prst="rect">
            <a:avLst/>
          </a:prstGeom>
        </p:spPr>
      </p:pic>
      <p:sp>
        <p:nvSpPr>
          <p:cNvPr id="6" name="Rectangle 5"/>
          <p:cNvSpPr/>
          <p:nvPr/>
        </p:nvSpPr>
        <p:spPr>
          <a:xfrm>
            <a:off x="1753811" y="2262063"/>
            <a:ext cx="3805657" cy="461665"/>
          </a:xfrm>
          <a:prstGeom prst="rect">
            <a:avLst/>
          </a:prstGeom>
        </p:spPr>
        <p:txBody>
          <a:bodyPr wrap="none">
            <a:spAutoFit/>
          </a:bodyPr>
          <a:lstStyle/>
          <a:p>
            <a:r>
              <a:rPr lang="en-US" sz="2400" dirty="0" smtClean="0">
                <a:solidFill>
                  <a:prstClr val="black"/>
                </a:solidFill>
                <a:latin typeface="Calibri"/>
                <a:hlinkClick r:id="rId5"/>
              </a:rPr>
              <a:t>Rae playing with Tupperware</a:t>
            </a:r>
            <a:endParaRPr lang="en-US"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custDataLst>
      <p:tags r:id="rId1"/>
    </p:custDataLst>
    <p:extLst>
      <p:ext uri="{BB962C8B-B14F-4D97-AF65-F5344CB8AC3E}">
        <p14:creationId xmlns:p14="http://schemas.microsoft.com/office/powerpoint/2010/main" val="353701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Ενδιαφέρουσα βοηθητική βιβλιογραφία- </a:t>
            </a:r>
            <a:r>
              <a:rPr lang="el-GR" sz="2700" b="0" dirty="0" smtClean="0"/>
              <a:t>(2 </a:t>
            </a:r>
            <a:r>
              <a:rPr lang="el-GR" sz="2700" b="0" dirty="0"/>
              <a:t>από </a:t>
            </a:r>
            <a:r>
              <a:rPr lang="el-GR" sz="2700" b="0" dirty="0" smtClean="0"/>
              <a:t>3)</a:t>
            </a:r>
            <a:endParaRPr lang="el-GR" sz="3100" dirty="0"/>
          </a:p>
        </p:txBody>
      </p:sp>
      <p:sp>
        <p:nvSpPr>
          <p:cNvPr id="3" name="Θέση περιεχομένου 2"/>
          <p:cNvSpPr>
            <a:spLocks noGrp="1"/>
          </p:cNvSpPr>
          <p:nvPr>
            <p:ph idx="1"/>
          </p:nvPr>
        </p:nvSpPr>
        <p:spPr>
          <a:xfrm>
            <a:off x="323528" y="1844824"/>
            <a:ext cx="5554960" cy="1224136"/>
          </a:xfrm>
        </p:spPr>
        <p:txBody>
          <a:bodyPr/>
          <a:lstStyle/>
          <a:p>
            <a:pPr marL="0" indent="0">
              <a:buNone/>
            </a:pPr>
            <a:r>
              <a:rPr lang="el-GR" dirty="0"/>
              <a:t>G. </a:t>
            </a:r>
            <a:r>
              <a:rPr lang="el-GR" dirty="0" err="1"/>
              <a:t>Lehnert</a:t>
            </a:r>
            <a:r>
              <a:rPr lang="el-GR" dirty="0"/>
              <a:t> &amp; M. </a:t>
            </a:r>
            <a:r>
              <a:rPr lang="el-GR" dirty="0" err="1"/>
              <a:t>Krotenheerdt</a:t>
            </a:r>
            <a:endParaRPr lang="el-GR" dirty="0"/>
          </a:p>
          <a:p>
            <a:pPr marL="0" indent="0">
              <a:buNone/>
            </a:pPr>
            <a:r>
              <a:rPr lang="el-GR" dirty="0"/>
              <a:t>Παιχνίδια προσχολικής </a:t>
            </a:r>
            <a:r>
              <a:rPr lang="el-GR" dirty="0" smtClean="0"/>
              <a:t>ηλικίας, </a:t>
            </a:r>
            <a:r>
              <a:rPr lang="el-GR" dirty="0" err="1" smtClean="0"/>
              <a:t>Εκδ</a:t>
            </a:r>
            <a:r>
              <a:rPr lang="el-GR" dirty="0"/>
              <a:t>. </a:t>
            </a:r>
            <a:r>
              <a:rPr lang="el-GR" dirty="0" err="1"/>
              <a:t>Salto</a:t>
            </a:r>
            <a:endParaRPr lang="el-GR" dirty="0"/>
          </a:p>
          <a:p>
            <a:endParaRPr lang="el-GR" dirty="0"/>
          </a:p>
        </p:txBody>
      </p:sp>
      <p:pic>
        <p:nvPicPr>
          <p:cNvPr id="5" name="Picture 15"/>
          <p:cNvPicPr>
            <a:picLocks noChangeAspect="1"/>
          </p:cNvPicPr>
          <p:nvPr/>
        </p:nvPicPr>
        <p:blipFill>
          <a:blip r:embed="rId2" cstate="print"/>
          <a:stretch>
            <a:fillRect/>
          </a:stretch>
        </p:blipFill>
        <p:spPr>
          <a:xfrm>
            <a:off x="6516216" y="1340768"/>
            <a:ext cx="1325880" cy="1865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Ορθογώνιο 5"/>
          <p:cNvSpPr/>
          <p:nvPr/>
        </p:nvSpPr>
        <p:spPr>
          <a:xfrm>
            <a:off x="395536" y="4221088"/>
            <a:ext cx="4572000" cy="1723549"/>
          </a:xfrm>
          <a:prstGeom prst="rect">
            <a:avLst/>
          </a:prstGeom>
        </p:spPr>
        <p:txBody>
          <a:bodyPr>
            <a:spAutoFit/>
          </a:bodyPr>
          <a:lstStyle/>
          <a:p>
            <a:pPr>
              <a:spcBef>
                <a:spcPts val="1200"/>
              </a:spcBef>
            </a:pPr>
            <a:r>
              <a:rPr lang="el-GR" sz="2400" dirty="0">
                <a:solidFill>
                  <a:prstClr val="black"/>
                </a:solidFill>
                <a:latin typeface="Calibri"/>
              </a:rPr>
              <a:t>Manu </a:t>
            </a:r>
            <a:r>
              <a:rPr lang="el-GR" sz="2400" dirty="0" err="1">
                <a:solidFill>
                  <a:prstClr val="black"/>
                </a:solidFill>
                <a:latin typeface="Calibri"/>
              </a:rPr>
              <a:t>Herbreteau</a:t>
            </a:r>
            <a:endParaRPr lang="el-GR" sz="2400" dirty="0">
              <a:solidFill>
                <a:prstClr val="black"/>
              </a:solidFill>
              <a:latin typeface="Calibri"/>
            </a:endParaRPr>
          </a:p>
          <a:p>
            <a:pPr>
              <a:spcBef>
                <a:spcPts val="1200"/>
              </a:spcBef>
            </a:pPr>
            <a:r>
              <a:rPr lang="el-GR" sz="2400" dirty="0">
                <a:solidFill>
                  <a:prstClr val="black"/>
                </a:solidFill>
                <a:latin typeface="Calibri"/>
              </a:rPr>
              <a:t>Ξεκαρδιστικά παιχνίδια: 100 παιχνίδια αυστηρώς ακατάλληλα για </a:t>
            </a:r>
            <a:r>
              <a:rPr lang="el-GR" sz="2400" dirty="0" err="1" smtClean="0">
                <a:solidFill>
                  <a:prstClr val="black"/>
                </a:solidFill>
                <a:latin typeface="Calibri"/>
              </a:rPr>
              <a:t>γκρινιάριδες</a:t>
            </a:r>
            <a:r>
              <a:rPr lang="el-GR" sz="2400" dirty="0" smtClean="0">
                <a:solidFill>
                  <a:prstClr val="black"/>
                </a:solidFill>
                <a:latin typeface="Calibri"/>
              </a:rPr>
              <a:t>, </a:t>
            </a:r>
            <a:r>
              <a:rPr lang="el-GR" sz="2400" dirty="0" err="1" smtClean="0">
                <a:solidFill>
                  <a:prstClr val="black"/>
                </a:solidFill>
                <a:latin typeface="Calibri"/>
              </a:rPr>
              <a:t>Εκδ</a:t>
            </a:r>
            <a:r>
              <a:rPr lang="el-GR" sz="2400" dirty="0">
                <a:solidFill>
                  <a:prstClr val="black"/>
                </a:solidFill>
                <a:latin typeface="Calibri"/>
              </a:rPr>
              <a:t>. Ερευνητές</a:t>
            </a:r>
          </a:p>
        </p:txBody>
      </p:sp>
      <p:pic>
        <p:nvPicPr>
          <p:cNvPr id="7" name="Picture 16"/>
          <p:cNvPicPr>
            <a:picLocks noChangeAspect="1"/>
          </p:cNvPicPr>
          <p:nvPr/>
        </p:nvPicPr>
        <p:blipFill>
          <a:blip r:embed="rId3" cstate="print"/>
          <a:stretch>
            <a:fillRect/>
          </a:stretch>
        </p:blipFill>
        <p:spPr>
          <a:xfrm>
            <a:off x="6516216" y="3968445"/>
            <a:ext cx="1483766" cy="222883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71906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Παιχνίδι &amp; μάθηση</a:t>
            </a:r>
          </a:p>
        </p:txBody>
      </p:sp>
      <p:sp>
        <p:nvSpPr>
          <p:cNvPr id="3" name="Θέση περιεχομένου 2"/>
          <p:cNvSpPr>
            <a:spLocks noGrp="1"/>
          </p:cNvSpPr>
          <p:nvPr>
            <p:ph idx="1"/>
          </p:nvPr>
        </p:nvSpPr>
        <p:spPr>
          <a:xfrm>
            <a:off x="467544" y="1484784"/>
            <a:ext cx="8229600" cy="648072"/>
          </a:xfrm>
        </p:spPr>
        <p:txBody>
          <a:bodyPr/>
          <a:lstStyle/>
          <a:p>
            <a:pPr marL="0" indent="0" algn="ctr">
              <a:buNone/>
            </a:pPr>
            <a:r>
              <a:rPr lang="el-GR" b="1" dirty="0"/>
              <a:t>Παιχνίδι = κύριο διδακτικό μέσο</a:t>
            </a:r>
          </a:p>
          <a:p>
            <a:pPr marL="0" indent="0" algn="ctr">
              <a:buNone/>
            </a:pPr>
            <a:endParaRPr lang="el-GR" b="1" dirty="0"/>
          </a:p>
        </p:txBody>
      </p:sp>
      <p:sp>
        <p:nvSpPr>
          <p:cNvPr id="5" name="Ορθογώνιο 4"/>
          <p:cNvSpPr/>
          <p:nvPr/>
        </p:nvSpPr>
        <p:spPr>
          <a:xfrm>
            <a:off x="539552" y="2060848"/>
            <a:ext cx="7704856" cy="3077766"/>
          </a:xfrm>
          <a:prstGeom prst="rect">
            <a:avLst/>
          </a:prstGeom>
        </p:spPr>
        <p:txBody>
          <a:bodyPr wrap="square">
            <a:spAutoFit/>
          </a:bodyPr>
          <a:lstStyle/>
          <a:p>
            <a:pPr marL="342900" indent="-342900">
              <a:spcBef>
                <a:spcPts val="1200"/>
              </a:spcBef>
              <a:buFont typeface="Courier New" pitchFamily="49" charset="0"/>
              <a:buChar char="o"/>
            </a:pPr>
            <a:r>
              <a:rPr lang="el-GR" sz="2400" dirty="0">
                <a:solidFill>
                  <a:prstClr val="black"/>
                </a:solidFill>
                <a:latin typeface="Calibri"/>
              </a:rPr>
              <a:t>Επιλύουν </a:t>
            </a:r>
            <a:r>
              <a:rPr lang="el-GR" sz="2400" dirty="0" smtClean="0">
                <a:solidFill>
                  <a:prstClr val="black"/>
                </a:solidFill>
                <a:latin typeface="Calibri"/>
              </a:rPr>
              <a:t>προβλήματα,</a:t>
            </a:r>
            <a:endParaRPr lang="el-GR" sz="2400" dirty="0">
              <a:solidFill>
                <a:prstClr val="black"/>
              </a:solidFill>
              <a:latin typeface="Calibri"/>
            </a:endParaRPr>
          </a:p>
          <a:p>
            <a:pPr marL="342900" indent="-342900">
              <a:spcBef>
                <a:spcPts val="1200"/>
              </a:spcBef>
              <a:buFont typeface="Courier New" pitchFamily="49" charset="0"/>
              <a:buChar char="o"/>
            </a:pPr>
            <a:r>
              <a:rPr lang="el-GR" sz="2400" dirty="0">
                <a:solidFill>
                  <a:prstClr val="black"/>
                </a:solidFill>
                <a:latin typeface="Calibri"/>
              </a:rPr>
              <a:t>Συνυπάρχουν με τους </a:t>
            </a:r>
            <a:r>
              <a:rPr lang="el-GR" sz="2400" dirty="0" smtClean="0">
                <a:solidFill>
                  <a:prstClr val="black"/>
                </a:solidFill>
                <a:latin typeface="Calibri"/>
              </a:rPr>
              <a:t>άλλους,</a:t>
            </a:r>
            <a:endParaRPr lang="el-GR" sz="2400" dirty="0">
              <a:solidFill>
                <a:prstClr val="black"/>
              </a:solidFill>
              <a:latin typeface="Calibri"/>
            </a:endParaRPr>
          </a:p>
          <a:p>
            <a:pPr marL="342900" indent="-342900">
              <a:spcBef>
                <a:spcPts val="1200"/>
              </a:spcBef>
              <a:buFont typeface="Courier New" pitchFamily="49" charset="0"/>
              <a:buChar char="o"/>
            </a:pPr>
            <a:r>
              <a:rPr lang="el-GR" sz="2400" dirty="0">
                <a:solidFill>
                  <a:prstClr val="black"/>
                </a:solidFill>
                <a:latin typeface="Calibri"/>
              </a:rPr>
              <a:t>Βρίσκουν τρόπους για να αξιοποιούν τα </a:t>
            </a:r>
            <a:r>
              <a:rPr lang="el-GR" sz="2400" dirty="0" smtClean="0">
                <a:solidFill>
                  <a:prstClr val="black"/>
                </a:solidFill>
                <a:latin typeface="Calibri"/>
              </a:rPr>
              <a:t>αντικείμενα,</a:t>
            </a:r>
            <a:endParaRPr lang="el-GR" sz="2400" dirty="0">
              <a:solidFill>
                <a:prstClr val="black"/>
              </a:solidFill>
              <a:latin typeface="Calibri"/>
            </a:endParaRPr>
          </a:p>
          <a:p>
            <a:pPr marL="342900" indent="-342900">
              <a:spcBef>
                <a:spcPts val="1200"/>
              </a:spcBef>
              <a:buFont typeface="Courier New" pitchFamily="49" charset="0"/>
              <a:buChar char="o"/>
            </a:pPr>
            <a:r>
              <a:rPr lang="el-GR" sz="2400" dirty="0">
                <a:solidFill>
                  <a:prstClr val="black"/>
                </a:solidFill>
                <a:latin typeface="Calibri"/>
              </a:rPr>
              <a:t>Δίνουν νόημα στα διάφορα </a:t>
            </a:r>
            <a:r>
              <a:rPr lang="el-GR" sz="2400" dirty="0" smtClean="0">
                <a:solidFill>
                  <a:prstClr val="black"/>
                </a:solidFill>
                <a:latin typeface="Calibri"/>
              </a:rPr>
              <a:t>στοιχεία, </a:t>
            </a:r>
            <a:endParaRPr lang="el-GR" sz="2400" dirty="0">
              <a:solidFill>
                <a:prstClr val="black"/>
              </a:solidFill>
              <a:latin typeface="Calibri"/>
            </a:endParaRPr>
          </a:p>
          <a:p>
            <a:pPr marL="342900" indent="-342900">
              <a:spcBef>
                <a:spcPts val="1200"/>
              </a:spcBef>
              <a:buFont typeface="Courier New" pitchFamily="49" charset="0"/>
              <a:buChar char="o"/>
            </a:pPr>
            <a:r>
              <a:rPr lang="el-GR" sz="2400" dirty="0">
                <a:solidFill>
                  <a:prstClr val="black"/>
                </a:solidFill>
                <a:latin typeface="Calibri"/>
              </a:rPr>
              <a:t>Ανακαλύπτουν τη χρησιμότητα των </a:t>
            </a:r>
            <a:r>
              <a:rPr lang="el-GR" sz="2400" dirty="0" smtClean="0">
                <a:solidFill>
                  <a:prstClr val="black"/>
                </a:solidFill>
                <a:latin typeface="Calibri"/>
              </a:rPr>
              <a:t>αντικειμένων,</a:t>
            </a:r>
            <a:endParaRPr lang="el-GR" sz="2400" dirty="0">
              <a:solidFill>
                <a:prstClr val="black"/>
              </a:solidFill>
              <a:latin typeface="Calibri"/>
            </a:endParaRPr>
          </a:p>
          <a:p>
            <a:pPr marL="342900" indent="-342900">
              <a:spcBef>
                <a:spcPts val="1200"/>
              </a:spcBef>
              <a:buFont typeface="Courier New" pitchFamily="49" charset="0"/>
              <a:buChar char="o"/>
            </a:pPr>
            <a:r>
              <a:rPr lang="el-GR" sz="2400" dirty="0">
                <a:solidFill>
                  <a:prstClr val="black"/>
                </a:solidFill>
                <a:latin typeface="Calibri"/>
              </a:rPr>
              <a:t>Εξερευνούν ενεργητικά το </a:t>
            </a:r>
            <a:r>
              <a:rPr lang="el-GR" sz="2400" dirty="0" smtClean="0">
                <a:solidFill>
                  <a:prstClr val="black"/>
                </a:solidFill>
                <a:latin typeface="Calibri"/>
              </a:rPr>
              <a:t>περιβάλλον.</a:t>
            </a:r>
            <a:endParaRPr lang="el-GR" sz="2400" dirty="0">
              <a:solidFill>
                <a:prstClr val="black"/>
              </a:solidFill>
              <a:latin typeface="Calibri"/>
            </a:endParaRPr>
          </a:p>
        </p:txBody>
      </p:sp>
      <p:sp>
        <p:nvSpPr>
          <p:cNvPr id="6" name="Ορθογώνιο 5"/>
          <p:cNvSpPr/>
          <p:nvPr/>
        </p:nvSpPr>
        <p:spPr>
          <a:xfrm>
            <a:off x="3491880" y="5805264"/>
            <a:ext cx="5040560" cy="400110"/>
          </a:xfrm>
          <a:prstGeom prst="rect">
            <a:avLst/>
          </a:prstGeom>
        </p:spPr>
        <p:txBody>
          <a:bodyPr wrap="square">
            <a:spAutoFit/>
          </a:bodyPr>
          <a:lstStyle/>
          <a:p>
            <a:r>
              <a:rPr lang="el-GR" sz="2000" dirty="0">
                <a:solidFill>
                  <a:prstClr val="black"/>
                </a:solidFill>
                <a:latin typeface="Calibri"/>
              </a:rPr>
              <a:t>(</a:t>
            </a:r>
            <a:r>
              <a:rPr lang="el-GR" sz="2000" dirty="0" err="1">
                <a:solidFill>
                  <a:prstClr val="black"/>
                </a:solidFill>
                <a:latin typeface="Calibri"/>
              </a:rPr>
              <a:t>Δαφέρμου</a:t>
            </a:r>
            <a:r>
              <a:rPr lang="el-GR" sz="2000" dirty="0">
                <a:solidFill>
                  <a:prstClr val="black"/>
                </a:solidFill>
                <a:latin typeface="Calibri"/>
              </a:rPr>
              <a:t>, </a:t>
            </a:r>
            <a:r>
              <a:rPr lang="el-GR" sz="2000" dirty="0" err="1">
                <a:solidFill>
                  <a:prstClr val="black"/>
                </a:solidFill>
                <a:latin typeface="Calibri"/>
              </a:rPr>
              <a:t>Κουλούρη</a:t>
            </a:r>
            <a:r>
              <a:rPr lang="el-GR" sz="2000" dirty="0">
                <a:solidFill>
                  <a:prstClr val="black"/>
                </a:solidFill>
                <a:latin typeface="Calibri"/>
              </a:rPr>
              <a:t> &amp; </a:t>
            </a:r>
            <a:r>
              <a:rPr lang="el-GR" sz="2000" dirty="0" err="1">
                <a:solidFill>
                  <a:prstClr val="black"/>
                </a:solidFill>
                <a:latin typeface="Calibri"/>
              </a:rPr>
              <a:t>Μπασαγιάννη</a:t>
            </a:r>
            <a:r>
              <a:rPr lang="el-GR" sz="2000" dirty="0">
                <a:solidFill>
                  <a:prstClr val="black"/>
                </a:solidFill>
                <a:latin typeface="Calibri"/>
              </a:rPr>
              <a:t>, 2006)</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2890667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Παιγνιώδης μέθοδος διδασκαλίας</a:t>
            </a:r>
          </a:p>
        </p:txBody>
      </p:sp>
      <p:graphicFrame>
        <p:nvGraphicFramePr>
          <p:cNvPr id="5" name="Θέση περιεχομένου 4"/>
          <p:cNvGraphicFramePr>
            <a:graphicFrameLocks noGrp="1"/>
          </p:cNvGraphicFramePr>
          <p:nvPr>
            <p:ph idx="1"/>
            <p:extLst/>
          </p:nvPr>
        </p:nvGraphicFramePr>
        <p:xfrm>
          <a:off x="179512" y="1196752"/>
          <a:ext cx="8712968" cy="822960"/>
        </p:xfrm>
        <a:graphic>
          <a:graphicData uri="http://schemas.openxmlformats.org/drawingml/2006/table">
            <a:tbl>
              <a:tblPr firstRow="1" bandRow="1">
                <a:tableStyleId>{5940675A-B579-460E-94D1-54222C63F5DA}</a:tableStyleId>
              </a:tblPr>
              <a:tblGrid>
                <a:gridCol w="3024336"/>
                <a:gridCol w="2592288"/>
                <a:gridCol w="309634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b="0" dirty="0" smtClean="0"/>
                        <a:t>Ως μέσο διδασκαλίας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400" dirty="0" smtClean="0">
                          <a:solidFill>
                            <a:schemeClr val="tx1"/>
                          </a:solidFill>
                        </a:rPr>
                        <a:t>Ελεύθερο παιχνίδι στο διάλειμμα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400" dirty="0" smtClean="0">
                          <a:solidFill>
                            <a:schemeClr val="tx1"/>
                          </a:solidFill>
                        </a:rPr>
                        <a:t>Οργανωμένο μαθησιακό περιβάλλον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Έλλειψη 5"/>
          <p:cNvSpPr/>
          <p:nvPr/>
        </p:nvSpPr>
        <p:spPr>
          <a:xfrm>
            <a:off x="3203848" y="3501008"/>
            <a:ext cx="2448272" cy="1224136"/>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820000"/>
                </a:solidFill>
              </a:rPr>
              <a:t>Το παιχνίδι</a:t>
            </a:r>
            <a:endParaRPr lang="el-GR" sz="2400" b="1" dirty="0">
              <a:solidFill>
                <a:srgbClr val="820000"/>
              </a:solidFill>
            </a:endParaRPr>
          </a:p>
        </p:txBody>
      </p:sp>
      <p:cxnSp>
        <p:nvCxnSpPr>
          <p:cNvPr id="7" name="Straight Arrow Connector 31" title="βέλος"/>
          <p:cNvCxnSpPr>
            <a:endCxn id="8" idx="2"/>
          </p:cNvCxnSpPr>
          <p:nvPr/>
        </p:nvCxnSpPr>
        <p:spPr>
          <a:xfrm flipV="1">
            <a:off x="4427984" y="2770262"/>
            <a:ext cx="1588" cy="7307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3125529" y="2308597"/>
            <a:ext cx="2608086" cy="461665"/>
          </a:xfrm>
          <a:prstGeom prst="rect">
            <a:avLst/>
          </a:prstGeom>
        </p:spPr>
        <p:txBody>
          <a:bodyPr wrap="none">
            <a:spAutoFit/>
          </a:bodyPr>
          <a:lstStyle/>
          <a:p>
            <a:r>
              <a:rPr lang="el-GR" sz="2400" dirty="0">
                <a:solidFill>
                  <a:prstClr val="black"/>
                </a:solidFill>
                <a:latin typeface="Calibri"/>
              </a:rPr>
              <a:t>Το παιχνίδι κίνησης</a:t>
            </a:r>
          </a:p>
        </p:txBody>
      </p:sp>
      <p:cxnSp>
        <p:nvCxnSpPr>
          <p:cNvPr id="10" name="Straight Arrow Connector 31" title="βέλος"/>
          <p:cNvCxnSpPr>
            <a:stCxn id="6" idx="7"/>
            <a:endCxn id="13" idx="1"/>
          </p:cNvCxnSpPr>
          <p:nvPr/>
        </p:nvCxnSpPr>
        <p:spPr>
          <a:xfrm flipV="1">
            <a:off x="5293579" y="3082186"/>
            <a:ext cx="934605" cy="5980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6228184" y="2666687"/>
            <a:ext cx="2448271" cy="830997"/>
          </a:xfrm>
          <a:prstGeom prst="rect">
            <a:avLst/>
          </a:prstGeom>
        </p:spPr>
        <p:txBody>
          <a:bodyPr wrap="square">
            <a:spAutoFit/>
          </a:bodyPr>
          <a:lstStyle/>
          <a:p>
            <a:r>
              <a:rPr lang="el-GR" sz="2400" dirty="0">
                <a:solidFill>
                  <a:prstClr val="black"/>
                </a:solidFill>
                <a:latin typeface="Calibri"/>
              </a:rPr>
              <a:t>Το παιχνίδι με τα αντικείμενα</a:t>
            </a:r>
          </a:p>
        </p:txBody>
      </p:sp>
      <p:cxnSp>
        <p:nvCxnSpPr>
          <p:cNvPr id="15" name="Straight Arrow Connector 31" title="βέλος"/>
          <p:cNvCxnSpPr>
            <a:stCxn id="6" idx="6"/>
            <a:endCxn id="18" idx="1"/>
          </p:cNvCxnSpPr>
          <p:nvPr/>
        </p:nvCxnSpPr>
        <p:spPr>
          <a:xfrm>
            <a:off x="5652120" y="4113076"/>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6948264" y="3697577"/>
            <a:ext cx="1591182" cy="830997"/>
          </a:xfrm>
          <a:prstGeom prst="rect">
            <a:avLst/>
          </a:prstGeom>
        </p:spPr>
        <p:txBody>
          <a:bodyPr wrap="square">
            <a:spAutoFit/>
          </a:bodyPr>
          <a:lstStyle/>
          <a:p>
            <a:r>
              <a:rPr lang="el-GR" sz="2400" dirty="0">
                <a:solidFill>
                  <a:prstClr val="black"/>
                </a:solidFill>
                <a:latin typeface="Calibri"/>
              </a:rPr>
              <a:t>Το παιχνίδι γλώσσας</a:t>
            </a:r>
          </a:p>
        </p:txBody>
      </p:sp>
      <p:cxnSp>
        <p:nvCxnSpPr>
          <p:cNvPr id="20" name="Straight Arrow Connector 31" title="βέλος"/>
          <p:cNvCxnSpPr>
            <a:stCxn id="6" idx="4"/>
            <a:endCxn id="23" idx="0"/>
          </p:cNvCxnSpPr>
          <p:nvPr/>
        </p:nvCxnSpPr>
        <p:spPr>
          <a:xfrm>
            <a:off x="4427984" y="4725144"/>
            <a:ext cx="1588"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3421460" y="5373216"/>
            <a:ext cx="2016224" cy="1200329"/>
          </a:xfrm>
          <a:prstGeom prst="rect">
            <a:avLst/>
          </a:prstGeom>
        </p:spPr>
        <p:txBody>
          <a:bodyPr wrap="square">
            <a:spAutoFit/>
          </a:bodyPr>
          <a:lstStyle/>
          <a:p>
            <a:r>
              <a:rPr lang="el-GR" sz="2400" dirty="0" smtClean="0">
                <a:solidFill>
                  <a:prstClr val="black"/>
                </a:solidFill>
                <a:latin typeface="Calibri"/>
              </a:rPr>
              <a:t>Μοναχικό,</a:t>
            </a:r>
            <a:endParaRPr lang="el-GR" sz="2400" dirty="0">
              <a:solidFill>
                <a:prstClr val="black"/>
              </a:solidFill>
              <a:latin typeface="Calibri"/>
            </a:endParaRPr>
          </a:p>
          <a:p>
            <a:r>
              <a:rPr lang="el-GR" sz="2400" dirty="0" smtClean="0">
                <a:solidFill>
                  <a:prstClr val="black"/>
                </a:solidFill>
                <a:latin typeface="Calibri"/>
              </a:rPr>
              <a:t>Παράλληλο, </a:t>
            </a:r>
            <a:endParaRPr lang="el-GR" sz="2400" dirty="0">
              <a:solidFill>
                <a:prstClr val="black"/>
              </a:solidFill>
              <a:latin typeface="Calibri"/>
            </a:endParaRPr>
          </a:p>
          <a:p>
            <a:r>
              <a:rPr lang="el-GR" sz="2400" dirty="0" smtClean="0">
                <a:solidFill>
                  <a:prstClr val="black"/>
                </a:solidFill>
                <a:latin typeface="Calibri"/>
              </a:rPr>
              <a:t>Συνεργατικό.</a:t>
            </a:r>
            <a:endParaRPr lang="el-GR" sz="2400" dirty="0">
              <a:solidFill>
                <a:prstClr val="black"/>
              </a:solidFill>
              <a:latin typeface="Calibri"/>
            </a:endParaRPr>
          </a:p>
        </p:txBody>
      </p:sp>
      <p:cxnSp>
        <p:nvCxnSpPr>
          <p:cNvPr id="30" name="Straight Arrow Connector 31" title="βέλος"/>
          <p:cNvCxnSpPr>
            <a:stCxn id="6" idx="3"/>
            <a:endCxn id="34" idx="3"/>
          </p:cNvCxnSpPr>
          <p:nvPr/>
        </p:nvCxnSpPr>
        <p:spPr>
          <a:xfrm flipH="1">
            <a:off x="2427558" y="4545873"/>
            <a:ext cx="1134831" cy="582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Ορθογώνιο 33"/>
          <p:cNvSpPr/>
          <p:nvPr/>
        </p:nvSpPr>
        <p:spPr>
          <a:xfrm>
            <a:off x="899592" y="4713283"/>
            <a:ext cx="1527966" cy="830997"/>
          </a:xfrm>
          <a:prstGeom prst="rect">
            <a:avLst/>
          </a:prstGeom>
        </p:spPr>
        <p:txBody>
          <a:bodyPr wrap="square">
            <a:spAutoFit/>
          </a:bodyPr>
          <a:lstStyle/>
          <a:p>
            <a:r>
              <a:rPr lang="el-GR" sz="2400" dirty="0">
                <a:solidFill>
                  <a:prstClr val="black"/>
                </a:solidFill>
                <a:latin typeface="Calibri"/>
              </a:rPr>
              <a:t>Συμβολικό παιχνίδι</a:t>
            </a:r>
          </a:p>
        </p:txBody>
      </p:sp>
      <p:cxnSp>
        <p:nvCxnSpPr>
          <p:cNvPr id="39" name="Straight Arrow Connector 31" title="βέλος"/>
          <p:cNvCxnSpPr>
            <a:stCxn id="6" idx="2"/>
          </p:cNvCxnSpPr>
          <p:nvPr/>
        </p:nvCxnSpPr>
        <p:spPr>
          <a:xfrm flipH="1" flipV="1">
            <a:off x="1979712" y="3988514"/>
            <a:ext cx="1224136" cy="1245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Ορθογώνιο 43"/>
          <p:cNvSpPr/>
          <p:nvPr/>
        </p:nvSpPr>
        <p:spPr>
          <a:xfrm>
            <a:off x="323528" y="3573016"/>
            <a:ext cx="1656184" cy="830997"/>
          </a:xfrm>
          <a:prstGeom prst="rect">
            <a:avLst/>
          </a:prstGeom>
        </p:spPr>
        <p:txBody>
          <a:bodyPr wrap="square">
            <a:spAutoFit/>
          </a:bodyPr>
          <a:lstStyle/>
          <a:p>
            <a:r>
              <a:rPr lang="el-GR" sz="2400" dirty="0">
                <a:solidFill>
                  <a:prstClr val="black"/>
                </a:solidFill>
                <a:latin typeface="Calibri"/>
              </a:rPr>
              <a:t>Το παιχνίδι κανόνων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2282461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παιχνιδιού</a:t>
            </a:r>
          </a:p>
        </p:txBody>
      </p:sp>
      <p:sp>
        <p:nvSpPr>
          <p:cNvPr id="6" name="Ορθογώνιο 5"/>
          <p:cNvSpPr/>
          <p:nvPr/>
        </p:nvSpPr>
        <p:spPr>
          <a:xfrm>
            <a:off x="467544" y="1908870"/>
            <a:ext cx="2566472" cy="461665"/>
          </a:xfrm>
          <a:prstGeom prst="rect">
            <a:avLst/>
          </a:prstGeom>
        </p:spPr>
        <p:txBody>
          <a:bodyPr wrap="none">
            <a:spAutoFit/>
          </a:bodyPr>
          <a:lstStyle/>
          <a:p>
            <a:r>
              <a:rPr lang="el-GR" sz="2400" b="1" dirty="0">
                <a:solidFill>
                  <a:srgbClr val="004A82"/>
                </a:solidFill>
                <a:latin typeface="Calibri"/>
              </a:rPr>
              <a:t>Ελεύθερο παιχνίδι</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403649"/>
            <a:ext cx="3196398" cy="2397298"/>
          </a:xfrm>
        </p:spPr>
      </p:pic>
      <p:sp>
        <p:nvSpPr>
          <p:cNvPr id="7" name="Rectangle 10"/>
          <p:cNvSpPr/>
          <p:nvPr/>
        </p:nvSpPr>
        <p:spPr>
          <a:xfrm>
            <a:off x="251520" y="4845198"/>
            <a:ext cx="316835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Children Playing in Playground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Jlbirman1</a:t>
            </a:r>
            <a:r>
              <a:rPr lang="el-GR" sz="1200" dirty="0" smtClean="0">
                <a:solidFill>
                  <a:prstClr val="black">
                    <a:lumMod val="75000"/>
                    <a:lumOff val="25000"/>
                  </a:prstClr>
                </a:solidFill>
                <a:latin typeface="Calibri"/>
              </a:rPr>
              <a:t> διαθέσιμη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CC </a:t>
            </a:r>
            <a:r>
              <a:rPr lang="el-GR" sz="1200" dirty="0" smtClean="0">
                <a:solidFill>
                  <a:prstClr val="black">
                    <a:lumMod val="75000"/>
                    <a:lumOff val="25000"/>
                  </a:prstClr>
                </a:solidFill>
                <a:latin typeface="Calibri"/>
                <a:hlinkClick r:id="rId4"/>
              </a:rPr>
              <a:t>από</a:t>
            </a:r>
            <a:r>
              <a:rPr lang="en-US" sz="1200" dirty="0" smtClean="0">
                <a:solidFill>
                  <a:prstClr val="black">
                    <a:lumMod val="75000"/>
                    <a:lumOff val="25000"/>
                  </a:prstClr>
                </a:solidFill>
                <a:latin typeface="Calibri"/>
                <a:hlinkClick r:id="rId4"/>
              </a:rPr>
              <a:t>-SA </a:t>
            </a:r>
            <a:r>
              <a:rPr lang="en-US" sz="1200" dirty="0">
                <a:solidFill>
                  <a:prstClr val="black">
                    <a:lumMod val="75000"/>
                    <a:lumOff val="25000"/>
                  </a:prstClr>
                </a:solidFill>
                <a:latin typeface="Calibri"/>
                <a:hlinkClick r:id="rId4"/>
              </a:rPr>
              <a:t>3.0</a:t>
            </a:r>
            <a:endParaRPr lang="en-US" sz="1200" dirty="0">
              <a:solidFill>
                <a:prstClr val="black">
                  <a:lumMod val="75000"/>
                  <a:lumOff val="25000"/>
                </a:prstClr>
              </a:solidFill>
              <a:latin typeface="Calibri"/>
            </a:endParaRPr>
          </a:p>
        </p:txBody>
      </p:sp>
      <p:sp>
        <p:nvSpPr>
          <p:cNvPr id="10" name="Ορθογώνιο 9"/>
          <p:cNvSpPr/>
          <p:nvPr/>
        </p:nvSpPr>
        <p:spPr>
          <a:xfrm>
            <a:off x="3418706" y="1823951"/>
            <a:ext cx="3429016" cy="461665"/>
          </a:xfrm>
          <a:prstGeom prst="rect">
            <a:avLst/>
          </a:prstGeom>
        </p:spPr>
        <p:txBody>
          <a:bodyPr wrap="none">
            <a:spAutoFit/>
          </a:bodyPr>
          <a:lstStyle/>
          <a:p>
            <a:r>
              <a:rPr lang="el-GR" sz="2400" b="1" dirty="0">
                <a:solidFill>
                  <a:srgbClr val="004A82"/>
                </a:solidFill>
                <a:latin typeface="Calibri"/>
              </a:rPr>
              <a:t>Καθοδηγούμενο παιχνίδι</a:t>
            </a: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587" y="2291271"/>
            <a:ext cx="1743075" cy="2619375"/>
          </a:xfrm>
          <a:prstGeom prst="rect">
            <a:avLst/>
          </a:prstGeom>
        </p:spPr>
      </p:pic>
      <p:sp>
        <p:nvSpPr>
          <p:cNvPr id="9" name="Rectangle 10"/>
          <p:cNvSpPr/>
          <p:nvPr/>
        </p:nvSpPr>
        <p:spPr>
          <a:xfrm>
            <a:off x="3215980" y="5011986"/>
            <a:ext cx="316835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Teacher Working with Small Child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a:rPr>
              <a:t>ICMA Photos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7"/>
              </a:rPr>
              <a:t>CC </a:t>
            </a:r>
            <a:r>
              <a:rPr lang="el-GR" sz="1200" dirty="0" smtClean="0">
                <a:solidFill>
                  <a:prstClr val="black"/>
                </a:solidFill>
                <a:latin typeface="Calibri"/>
                <a:hlinkClick r:id="rId7"/>
              </a:rPr>
              <a:t>από</a:t>
            </a:r>
            <a:r>
              <a:rPr lang="en-US" sz="1200" dirty="0" smtClean="0">
                <a:solidFill>
                  <a:prstClr val="black"/>
                </a:solidFill>
                <a:latin typeface="Calibri"/>
                <a:hlinkClick r:id="rId7"/>
              </a:rPr>
              <a:t>-SA </a:t>
            </a:r>
            <a:r>
              <a:rPr lang="en-US" sz="1200" dirty="0">
                <a:solidFill>
                  <a:prstClr val="black"/>
                </a:solidFill>
                <a:latin typeface="Calibri"/>
                <a:hlinkClick r:id="rId7"/>
              </a:rPr>
              <a:t>2.0</a:t>
            </a:r>
            <a:endParaRPr lang="en-US" sz="1200" dirty="0">
              <a:solidFill>
                <a:prstClr val="black"/>
              </a:solidFill>
              <a:latin typeface="Calibri"/>
            </a:endParaRPr>
          </a:p>
        </p:txBody>
      </p:sp>
      <p:sp>
        <p:nvSpPr>
          <p:cNvPr id="17" name="Ελλειψοειδής επεξήγηση 16"/>
          <p:cNvSpPr/>
          <p:nvPr/>
        </p:nvSpPr>
        <p:spPr>
          <a:xfrm>
            <a:off x="5724128" y="2370535"/>
            <a:ext cx="3168352" cy="1641785"/>
          </a:xfrm>
          <a:prstGeom prst="wedgeEllipseCallout">
            <a:avLst>
              <a:gd name="adj1" fmla="val 4420"/>
              <a:gd name="adj2" fmla="val 64240"/>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prstClr val="black"/>
                </a:solidFill>
              </a:rPr>
              <a:t>Ποιες κατηγορίες διακρίνεται εδώ</a:t>
            </a:r>
            <a:r>
              <a:rPr lang="el-GR" sz="2400" dirty="0" smtClean="0">
                <a:solidFill>
                  <a:prstClr val="black"/>
                </a:solidFill>
              </a:rPr>
              <a:t>;</a:t>
            </a:r>
            <a:endParaRPr lang="el-GR" dirty="0">
              <a:solidFill>
                <a:prstClr val="white"/>
              </a:solidFill>
            </a:endParaRPr>
          </a:p>
        </p:txBody>
      </p:sp>
      <p:pic>
        <p:nvPicPr>
          <p:cNvPr id="11" name="Θέση περιεχομένου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967385" y="4154589"/>
            <a:ext cx="1296097" cy="1512113"/>
          </a:xfrm>
          <a:prstGeom prst="rect">
            <a:avLst/>
          </a:prstGeom>
        </p:spPr>
      </p:pic>
      <p:sp>
        <p:nvSpPr>
          <p:cNvPr id="12" name="Rectangle 10"/>
          <p:cNvSpPr/>
          <p:nvPr/>
        </p:nvSpPr>
        <p:spPr>
          <a:xfrm flipH="1">
            <a:off x="6412857" y="5661247"/>
            <a:ext cx="2405155"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9"/>
              </a:rPr>
              <a:t>Los </a:t>
            </a:r>
            <a:r>
              <a:rPr lang="en-US" sz="1200" dirty="0" err="1">
                <a:solidFill>
                  <a:prstClr val="black"/>
                </a:solidFill>
                <a:latin typeface="Calibri"/>
                <a:hlinkClick r:id="rId9"/>
              </a:rPr>
              <a:t>Pitufos</a:t>
            </a:r>
            <a:r>
              <a:rPr lang="en-US" sz="1200" dirty="0">
                <a:solidFill>
                  <a:prstClr val="black"/>
                </a:solidFill>
                <a:latin typeface="Calibri"/>
                <a:hlinkClick r:id="rId9"/>
              </a:rPr>
              <a:t> / The Smurfs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9"/>
              </a:rPr>
              <a:t>ICEQUEEN777</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0"/>
              </a:rPr>
              <a:t>CC </a:t>
            </a:r>
            <a:r>
              <a:rPr lang="el-GR" sz="1200" dirty="0" smtClean="0">
                <a:solidFill>
                  <a:prstClr val="black"/>
                </a:solidFill>
                <a:latin typeface="Calibri"/>
                <a:hlinkClick r:id="rId10"/>
              </a:rPr>
              <a:t>από</a:t>
            </a:r>
            <a:r>
              <a:rPr lang="en-US" sz="1200" dirty="0" smtClean="0">
                <a:solidFill>
                  <a:prstClr val="black"/>
                </a:solidFill>
                <a:latin typeface="Calibri"/>
                <a:hlinkClick r:id="rId10"/>
              </a:rPr>
              <a:t>-NC </a:t>
            </a:r>
            <a:r>
              <a:rPr lang="en-US" sz="1200" dirty="0">
                <a:solidFill>
                  <a:prstClr val="black"/>
                </a:solidFill>
                <a:latin typeface="Calibri"/>
                <a:hlinkClick r:id="rId10"/>
              </a:rPr>
              <a:t>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86919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Ελεύθερο παιχνίδι</a:t>
            </a:r>
          </a:p>
        </p:txBody>
      </p:sp>
      <p:sp>
        <p:nvSpPr>
          <p:cNvPr id="3" name="Θέση περιεχομένου 2"/>
          <p:cNvSpPr>
            <a:spLocks noGrp="1"/>
          </p:cNvSpPr>
          <p:nvPr>
            <p:ph idx="1"/>
          </p:nvPr>
        </p:nvSpPr>
        <p:spPr>
          <a:xfrm>
            <a:off x="392371" y="980728"/>
            <a:ext cx="8229600" cy="576064"/>
          </a:xfrm>
        </p:spPr>
        <p:txBody>
          <a:bodyPr/>
          <a:lstStyle/>
          <a:p>
            <a:pPr marL="0" indent="0" algn="ctr">
              <a:buNone/>
            </a:pPr>
            <a:r>
              <a:rPr lang="el-GR" b="1" dirty="0" smtClean="0"/>
              <a:t>Εκπαίδευση = φυσική </a:t>
            </a:r>
            <a:r>
              <a:rPr lang="el-GR" b="1" dirty="0"/>
              <a:t>ανάπτυξη</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132509"/>
            <a:ext cx="1772344" cy="2465170"/>
          </a:xfrm>
          <a:prstGeom prst="rect">
            <a:avLst/>
          </a:prstGeom>
        </p:spPr>
      </p:pic>
      <p:sp>
        <p:nvSpPr>
          <p:cNvPr id="6" name="Rectangle 10"/>
          <p:cNvSpPr/>
          <p:nvPr/>
        </p:nvSpPr>
        <p:spPr>
          <a:xfrm>
            <a:off x="392371" y="5698084"/>
            <a:ext cx="2325910"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Jean-Jacques Rousseau (painted portrait)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rPr>
              <a:t>MLWatts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7" name="Rectangle 11"/>
          <p:cNvSpPr/>
          <p:nvPr/>
        </p:nvSpPr>
        <p:spPr>
          <a:xfrm>
            <a:off x="551012" y="6298249"/>
            <a:ext cx="2232248" cy="461665"/>
          </a:xfrm>
          <a:prstGeom prst="rect">
            <a:avLst/>
          </a:prstGeom>
        </p:spPr>
        <p:txBody>
          <a:bodyPr wrap="square">
            <a:spAutoFit/>
          </a:bodyPr>
          <a:lstStyle/>
          <a:p>
            <a:r>
              <a:rPr lang="en-US" sz="2400" dirty="0" smtClean="0">
                <a:solidFill>
                  <a:prstClr val="black"/>
                </a:solidFill>
                <a:latin typeface="Calibri"/>
              </a:rPr>
              <a:t>Rousseau (1884)</a:t>
            </a:r>
            <a:endParaRPr lang="el-GR" sz="2400" dirty="0" smtClean="0">
              <a:solidFill>
                <a:prstClr val="black"/>
              </a:solidFill>
              <a:latin typeface="Calibri"/>
            </a:endParaRPr>
          </a:p>
        </p:txBody>
      </p:sp>
      <p:grpSp>
        <p:nvGrpSpPr>
          <p:cNvPr id="8" name="Group 21"/>
          <p:cNvGrpSpPr/>
          <p:nvPr/>
        </p:nvGrpSpPr>
        <p:grpSpPr>
          <a:xfrm>
            <a:off x="239594" y="1764735"/>
            <a:ext cx="3100667" cy="1569660"/>
            <a:chOff x="107504" y="2348880"/>
            <a:chExt cx="2500089" cy="1569660"/>
          </a:xfrm>
        </p:grpSpPr>
        <p:sp>
          <p:nvSpPr>
            <p:cNvPr id="9" name="Rounded Rectangular Callout 22"/>
            <p:cNvSpPr/>
            <p:nvPr/>
          </p:nvSpPr>
          <p:spPr>
            <a:xfrm>
              <a:off x="107504" y="2348880"/>
              <a:ext cx="2386861" cy="1152128"/>
            </a:xfrm>
            <a:prstGeom prst="wedgeRoundRectCallou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Rectangle 23"/>
            <p:cNvSpPr/>
            <p:nvPr/>
          </p:nvSpPr>
          <p:spPr>
            <a:xfrm>
              <a:off x="231329" y="2348880"/>
              <a:ext cx="2376264" cy="1569660"/>
            </a:xfrm>
            <a:prstGeom prst="rect">
              <a:avLst/>
            </a:prstGeom>
          </p:spPr>
          <p:txBody>
            <a:bodyPr wrap="square">
              <a:spAutoFit/>
            </a:bodyPr>
            <a:lstStyle/>
            <a:p>
              <a:r>
                <a:rPr lang="el-GR" sz="2400" dirty="0" smtClean="0">
                  <a:solidFill>
                    <a:prstClr val="black"/>
                  </a:solidFill>
                  <a:latin typeface="Calibri"/>
                </a:rPr>
                <a:t>Στα χέρια του ανθρώπου τα πάντα εκφυλίζονται</a:t>
              </a:r>
            </a:p>
          </p:txBody>
        </p:sp>
      </p:grpSp>
      <p:pic>
        <p:nvPicPr>
          <p:cNvPr id="11" name="Picture 3"/>
          <p:cNvPicPr>
            <a:picLocks noChangeAspect="1" noChangeArrowheads="1"/>
          </p:cNvPicPr>
          <p:nvPr/>
        </p:nvPicPr>
        <p:blipFill>
          <a:blip r:embed="rId4" cstate="print"/>
          <a:srcRect/>
          <a:stretch>
            <a:fillRect/>
          </a:stretch>
        </p:blipFill>
        <p:spPr bwMode="auto">
          <a:xfrm>
            <a:off x="3447654" y="3132509"/>
            <a:ext cx="1872208" cy="2703188"/>
          </a:xfrm>
          <a:prstGeom prst="rect">
            <a:avLst/>
          </a:prstGeom>
          <a:noFill/>
        </p:spPr>
      </p:pic>
      <p:sp>
        <p:nvSpPr>
          <p:cNvPr id="12" name="Rectangle 10"/>
          <p:cNvSpPr/>
          <p:nvPr/>
        </p:nvSpPr>
        <p:spPr>
          <a:xfrm>
            <a:off x="3231630" y="5776956"/>
            <a:ext cx="2304256"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5"/>
              </a:rPr>
              <a:t>Johann Heinrich Pestalozzi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Wiki05</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13" name="Rectangle 12"/>
          <p:cNvSpPr/>
          <p:nvPr/>
        </p:nvSpPr>
        <p:spPr>
          <a:xfrm>
            <a:off x="3422874" y="6315899"/>
            <a:ext cx="2304256" cy="461665"/>
          </a:xfrm>
          <a:prstGeom prst="rect">
            <a:avLst/>
          </a:prstGeom>
        </p:spPr>
        <p:txBody>
          <a:bodyPr wrap="square">
            <a:spAutoFit/>
          </a:bodyPr>
          <a:lstStyle/>
          <a:p>
            <a:r>
              <a:rPr lang="en-US" sz="2400" dirty="0" smtClean="0">
                <a:solidFill>
                  <a:prstClr val="black"/>
                </a:solidFill>
                <a:latin typeface="Calibri"/>
              </a:rPr>
              <a:t>Pestalozzi (1915)</a:t>
            </a:r>
            <a:endParaRPr lang="el-GR" sz="2400" dirty="0" smtClean="0">
              <a:solidFill>
                <a:prstClr val="black"/>
              </a:solidFill>
              <a:latin typeface="Calibri"/>
            </a:endParaRPr>
          </a:p>
        </p:txBody>
      </p:sp>
      <p:grpSp>
        <p:nvGrpSpPr>
          <p:cNvPr id="14" name="Group 21"/>
          <p:cNvGrpSpPr/>
          <p:nvPr/>
        </p:nvGrpSpPr>
        <p:grpSpPr>
          <a:xfrm>
            <a:off x="6074139" y="1914922"/>
            <a:ext cx="3124901" cy="1217587"/>
            <a:chOff x="96995" y="2348880"/>
            <a:chExt cx="2754154" cy="1217587"/>
          </a:xfrm>
        </p:grpSpPr>
        <p:sp>
          <p:nvSpPr>
            <p:cNvPr id="15" name="Rounded Rectangular Callout 22"/>
            <p:cNvSpPr/>
            <p:nvPr/>
          </p:nvSpPr>
          <p:spPr>
            <a:xfrm>
              <a:off x="107504" y="2348880"/>
              <a:ext cx="2483768" cy="1152128"/>
            </a:xfrm>
            <a:prstGeom prst="wedgeRoundRectCallout">
              <a:avLst>
                <a:gd name="adj1" fmla="val -9003"/>
                <a:gd name="adj2" fmla="val 65807"/>
                <a:gd name="adj3" fmla="val 1666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6" name="Rectangle 23"/>
            <p:cNvSpPr/>
            <p:nvPr/>
          </p:nvSpPr>
          <p:spPr>
            <a:xfrm>
              <a:off x="96995" y="2366138"/>
              <a:ext cx="2754154" cy="1200329"/>
            </a:xfrm>
            <a:prstGeom prst="rect">
              <a:avLst/>
            </a:prstGeom>
          </p:spPr>
          <p:txBody>
            <a:bodyPr wrap="square">
              <a:spAutoFit/>
            </a:bodyPr>
            <a:lstStyle/>
            <a:p>
              <a:r>
                <a:rPr lang="el-GR" sz="2400" dirty="0">
                  <a:solidFill>
                    <a:prstClr val="black"/>
                  </a:solidFill>
                  <a:latin typeface="Calibri"/>
                </a:rPr>
                <a:t>Η ελευθερία βοηθάει στην κατανόηση του εαυτού</a:t>
              </a:r>
            </a:p>
          </p:txBody>
        </p:sp>
      </p:grpSp>
      <p:pic>
        <p:nvPicPr>
          <p:cNvPr id="17" name="Picture 4"/>
          <p:cNvPicPr>
            <a:picLocks noChangeAspect="1" noChangeArrowheads="1"/>
          </p:cNvPicPr>
          <p:nvPr/>
        </p:nvPicPr>
        <p:blipFill>
          <a:blip r:embed="rId6" cstate="print"/>
          <a:srcRect/>
          <a:stretch>
            <a:fillRect/>
          </a:stretch>
        </p:blipFill>
        <p:spPr bwMode="auto">
          <a:xfrm>
            <a:off x="6685334" y="3252191"/>
            <a:ext cx="1676400" cy="2276475"/>
          </a:xfrm>
          <a:prstGeom prst="rect">
            <a:avLst/>
          </a:prstGeom>
          <a:noFill/>
        </p:spPr>
      </p:pic>
      <p:sp>
        <p:nvSpPr>
          <p:cNvPr id="18" name="Rectangle 10"/>
          <p:cNvSpPr/>
          <p:nvPr/>
        </p:nvSpPr>
        <p:spPr>
          <a:xfrm>
            <a:off x="5727130" y="5568826"/>
            <a:ext cx="30435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7"/>
              </a:rPr>
              <a:t>Frederick-Froebel-Bardeen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rPr>
              <a:t>Eubulides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19" name="Ορθογώνιο 18"/>
          <p:cNvSpPr/>
          <p:nvPr/>
        </p:nvSpPr>
        <p:spPr>
          <a:xfrm>
            <a:off x="5763431" y="5928917"/>
            <a:ext cx="3078088" cy="830997"/>
          </a:xfrm>
          <a:prstGeom prst="rect">
            <a:avLst/>
          </a:prstGeom>
        </p:spPr>
        <p:txBody>
          <a:bodyPr wrap="square">
            <a:spAutoFit/>
          </a:bodyPr>
          <a:lstStyle/>
          <a:p>
            <a:pPr algn="ctr"/>
            <a:r>
              <a:rPr lang="en-US" sz="2400" dirty="0">
                <a:solidFill>
                  <a:prstClr val="black"/>
                </a:solidFill>
                <a:latin typeface="Calibri"/>
              </a:rPr>
              <a:t>Froebel</a:t>
            </a:r>
            <a:r>
              <a:rPr lang="en-US" sz="2400" u="sng" dirty="0">
                <a:solidFill>
                  <a:prstClr val="black"/>
                </a:solidFill>
                <a:latin typeface="Calibri"/>
              </a:rPr>
              <a:t> </a:t>
            </a:r>
          </a:p>
          <a:p>
            <a:pPr algn="ctr"/>
            <a:r>
              <a:rPr lang="en-US" sz="2400" dirty="0">
                <a:solidFill>
                  <a:prstClr val="black"/>
                </a:solidFill>
                <a:latin typeface="Calibri"/>
              </a:rPr>
              <a:t>(cited in Lilley, 1967)</a:t>
            </a:r>
            <a:endParaRPr lang="el-GR" sz="2400" dirty="0">
              <a:solidFill>
                <a:prstClr val="black"/>
              </a:solidFill>
              <a:latin typeface="Calibri"/>
            </a:endParaRPr>
          </a:p>
        </p:txBody>
      </p:sp>
      <p:grpSp>
        <p:nvGrpSpPr>
          <p:cNvPr id="20" name="Group 21"/>
          <p:cNvGrpSpPr/>
          <p:nvPr/>
        </p:nvGrpSpPr>
        <p:grpSpPr>
          <a:xfrm>
            <a:off x="3263476" y="1559365"/>
            <a:ext cx="2739418" cy="1200329"/>
            <a:chOff x="107504" y="2300679"/>
            <a:chExt cx="2500089" cy="1200329"/>
          </a:xfrm>
        </p:grpSpPr>
        <p:sp>
          <p:nvSpPr>
            <p:cNvPr id="21" name="Rounded Rectangular Callout 22"/>
            <p:cNvSpPr/>
            <p:nvPr/>
          </p:nvSpPr>
          <p:spPr>
            <a:xfrm>
              <a:off x="107504" y="2348880"/>
              <a:ext cx="2483768" cy="1152128"/>
            </a:xfrm>
            <a:prstGeom prst="wedgeRoundRectCallout">
              <a:avLst>
                <a:gd name="adj1" fmla="val -17683"/>
                <a:gd name="adj2" fmla="val 79035"/>
                <a:gd name="adj3" fmla="val 1666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Rectangle 23"/>
            <p:cNvSpPr/>
            <p:nvPr/>
          </p:nvSpPr>
          <p:spPr>
            <a:xfrm>
              <a:off x="231329" y="2300679"/>
              <a:ext cx="2376264" cy="1200329"/>
            </a:xfrm>
            <a:prstGeom prst="rect">
              <a:avLst/>
            </a:prstGeom>
          </p:spPr>
          <p:txBody>
            <a:bodyPr wrap="square">
              <a:spAutoFit/>
            </a:bodyPr>
            <a:lstStyle/>
            <a:p>
              <a:r>
                <a:rPr lang="el-GR" sz="2400" dirty="0">
                  <a:solidFill>
                    <a:prstClr val="black"/>
                  </a:solidFill>
                  <a:latin typeface="Calibri"/>
                </a:rPr>
                <a:t>Εκπαιδευτική καθοδήγηση = απύθμενος βάλτος</a:t>
              </a:r>
            </a:p>
          </p:txBody>
        </p:sp>
      </p:grpSp>
      <p:sp>
        <p:nvSpPr>
          <p:cNvPr id="4" name="Θέση αριθμού διαφάνειας 3"/>
          <p:cNvSpPr>
            <a:spLocks noGrp="1"/>
          </p:cNvSpPr>
          <p:nvPr>
            <p:ph type="sldNum" sz="quarter" idx="12"/>
          </p:nvPr>
        </p:nvSpPr>
        <p:spPr>
          <a:xfrm>
            <a:off x="6739867" y="6492875"/>
            <a:ext cx="2133600" cy="365125"/>
          </a:xfrm>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4252573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Καθοδηγούμενο </a:t>
            </a:r>
            <a:r>
              <a:rPr lang="el-GR" dirty="0" smtClean="0"/>
              <a:t>παιχνίδι </a:t>
            </a:r>
            <a:r>
              <a:rPr lang="el-GR" sz="2400" b="0" dirty="0" smtClean="0"/>
              <a:t>(1 από 2)</a:t>
            </a:r>
            <a:endParaRPr lang="el-GR" sz="2400" b="0"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b="1" dirty="0" smtClean="0"/>
              <a:t>Εκπαίδευση</a:t>
            </a:r>
            <a:r>
              <a:rPr lang="en-US" b="1" dirty="0" smtClean="0"/>
              <a:t> </a:t>
            </a:r>
            <a:r>
              <a:rPr lang="el-GR" b="1" dirty="0" smtClean="0"/>
              <a:t>=</a:t>
            </a:r>
            <a:r>
              <a:rPr lang="en-US" b="1" dirty="0" smtClean="0"/>
              <a:t> </a:t>
            </a:r>
            <a:r>
              <a:rPr lang="el-GR" b="1" dirty="0" smtClean="0"/>
              <a:t>Καθοδηγούμενες </a:t>
            </a:r>
            <a:r>
              <a:rPr lang="el-GR" b="1" dirty="0"/>
              <a:t>συστηματικές διαδικασίες</a:t>
            </a:r>
          </a:p>
          <a:p>
            <a:endParaRPr lang="el-GR" dirty="0"/>
          </a:p>
        </p:txBody>
      </p:sp>
      <p:pic>
        <p:nvPicPr>
          <p:cNvPr id="5" name="Picture 2"/>
          <p:cNvPicPr>
            <a:picLocks noChangeAspect="1" noChangeArrowheads="1"/>
          </p:cNvPicPr>
          <p:nvPr/>
        </p:nvPicPr>
        <p:blipFill>
          <a:blip r:embed="rId3" cstate="print"/>
          <a:srcRect/>
          <a:stretch>
            <a:fillRect/>
          </a:stretch>
        </p:blipFill>
        <p:spPr bwMode="auto">
          <a:xfrm>
            <a:off x="805896" y="3156198"/>
            <a:ext cx="1972517" cy="2426196"/>
          </a:xfrm>
          <a:prstGeom prst="rect">
            <a:avLst/>
          </a:prstGeom>
          <a:noFill/>
        </p:spPr>
      </p:pic>
      <p:sp>
        <p:nvSpPr>
          <p:cNvPr id="6" name="Rectangle 10"/>
          <p:cNvSpPr/>
          <p:nvPr/>
        </p:nvSpPr>
        <p:spPr>
          <a:xfrm>
            <a:off x="655225" y="5600303"/>
            <a:ext cx="2325910"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John Locke </a:t>
            </a:r>
            <a:r>
              <a:rPr lang="el-GR" sz="1200" dirty="0" smtClean="0">
                <a:solidFill>
                  <a:prstClr val="black"/>
                </a:solidFill>
                <a:latin typeface="Calibri"/>
                <a:hlinkClick r:id="rId4"/>
              </a:rPr>
              <a:t>από</a:t>
            </a:r>
            <a:r>
              <a:rPr lang="en-US" sz="1200" dirty="0" smtClean="0">
                <a:solidFill>
                  <a:prstClr val="black"/>
                </a:solidFill>
                <a:latin typeface="Calibri"/>
                <a:hlinkClick r:id="rId4"/>
              </a:rPr>
              <a:t> </a:t>
            </a:r>
            <a:r>
              <a:rPr lang="en-US" sz="1200" dirty="0">
                <a:solidFill>
                  <a:prstClr val="black"/>
                </a:solidFill>
                <a:latin typeface="Calibri"/>
                <a:hlinkClick r:id="rId4"/>
              </a:rPr>
              <a:t>Herman </a:t>
            </a:r>
            <a:r>
              <a:rPr lang="en-US" sz="1200" dirty="0" err="1">
                <a:solidFill>
                  <a:prstClr val="black"/>
                </a:solidFill>
                <a:latin typeface="Calibri"/>
                <a:hlinkClick r:id="rId4"/>
              </a:rPr>
              <a:t>Verelst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5"/>
              </a:rPr>
              <a:t>Beao</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grpSp>
        <p:nvGrpSpPr>
          <p:cNvPr id="7" name="Group 21"/>
          <p:cNvGrpSpPr/>
          <p:nvPr/>
        </p:nvGrpSpPr>
        <p:grpSpPr>
          <a:xfrm>
            <a:off x="646691" y="1725219"/>
            <a:ext cx="3538441" cy="1200329"/>
            <a:chOff x="107503" y="2330846"/>
            <a:chExt cx="2752121" cy="1200329"/>
          </a:xfrm>
        </p:grpSpPr>
        <p:sp>
          <p:nvSpPr>
            <p:cNvPr id="8" name="Rounded Rectangular Callout 22"/>
            <p:cNvSpPr/>
            <p:nvPr/>
          </p:nvSpPr>
          <p:spPr>
            <a:xfrm>
              <a:off x="107503" y="2348880"/>
              <a:ext cx="2701290" cy="1152128"/>
            </a:xfrm>
            <a:prstGeom prst="wedgeRoundRectCallou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Rectangle 23"/>
            <p:cNvSpPr/>
            <p:nvPr/>
          </p:nvSpPr>
          <p:spPr>
            <a:xfrm>
              <a:off x="114141" y="2330846"/>
              <a:ext cx="2745483" cy="1200329"/>
            </a:xfrm>
            <a:prstGeom prst="rect">
              <a:avLst/>
            </a:prstGeom>
          </p:spPr>
          <p:txBody>
            <a:bodyPr wrap="square">
              <a:spAutoFit/>
            </a:bodyPr>
            <a:lstStyle/>
            <a:p>
              <a:r>
                <a:rPr lang="el-GR" sz="2400" dirty="0">
                  <a:solidFill>
                    <a:prstClr val="black"/>
                  </a:solidFill>
                  <a:latin typeface="Calibri"/>
                </a:rPr>
                <a:t>Υπάρχουν αιώνιοι νόμοι της ανθρώπινης ζωής που δεν μας είναι γνώριμοι</a:t>
              </a:r>
            </a:p>
          </p:txBody>
        </p:sp>
      </p:grpSp>
      <p:sp>
        <p:nvSpPr>
          <p:cNvPr id="11" name="Rectangle 11"/>
          <p:cNvSpPr/>
          <p:nvPr/>
        </p:nvSpPr>
        <p:spPr>
          <a:xfrm>
            <a:off x="892054" y="6204689"/>
            <a:ext cx="1800200" cy="461665"/>
          </a:xfrm>
          <a:prstGeom prst="rect">
            <a:avLst/>
          </a:prstGeom>
        </p:spPr>
        <p:txBody>
          <a:bodyPr wrap="square">
            <a:spAutoFit/>
          </a:bodyPr>
          <a:lstStyle/>
          <a:p>
            <a:r>
              <a:rPr lang="en-US" sz="2400" dirty="0" smtClean="0">
                <a:solidFill>
                  <a:prstClr val="black"/>
                </a:solidFill>
                <a:latin typeface="Calibri"/>
              </a:rPr>
              <a:t>Locke (1964)</a:t>
            </a:r>
            <a:endParaRPr lang="el-GR" sz="2400" dirty="0" smtClean="0">
              <a:solidFill>
                <a:prstClr val="black"/>
              </a:solidFill>
              <a:latin typeface="Calibri"/>
            </a:endParaRPr>
          </a:p>
        </p:txBody>
      </p:sp>
      <p:pic>
        <p:nvPicPr>
          <p:cNvPr id="12" name="Picture 2"/>
          <p:cNvPicPr>
            <a:picLocks noChangeAspect="1" noChangeArrowheads="1"/>
          </p:cNvPicPr>
          <p:nvPr/>
        </p:nvPicPr>
        <p:blipFill>
          <a:blip r:embed="rId6" cstate="print"/>
          <a:srcRect/>
          <a:stretch>
            <a:fillRect/>
          </a:stretch>
        </p:blipFill>
        <p:spPr bwMode="auto">
          <a:xfrm>
            <a:off x="5583534" y="3297982"/>
            <a:ext cx="1378843" cy="2269182"/>
          </a:xfrm>
          <a:prstGeom prst="rect">
            <a:avLst/>
          </a:prstGeom>
          <a:noFill/>
        </p:spPr>
      </p:pic>
      <p:sp>
        <p:nvSpPr>
          <p:cNvPr id="13" name="Rectangle 12"/>
          <p:cNvSpPr/>
          <p:nvPr/>
        </p:nvSpPr>
        <p:spPr>
          <a:xfrm>
            <a:off x="5351381" y="6158521"/>
            <a:ext cx="1944216" cy="461665"/>
          </a:xfrm>
          <a:prstGeom prst="rect">
            <a:avLst/>
          </a:prstGeom>
        </p:spPr>
        <p:txBody>
          <a:bodyPr wrap="square">
            <a:spAutoFit/>
          </a:bodyPr>
          <a:lstStyle/>
          <a:p>
            <a:r>
              <a:rPr lang="en-US" sz="2400" dirty="0" smtClean="0">
                <a:solidFill>
                  <a:prstClr val="black"/>
                </a:solidFill>
                <a:latin typeface="Calibri"/>
              </a:rPr>
              <a:t>Dewey (1916)</a:t>
            </a:r>
            <a:endParaRPr lang="el-GR" sz="2400" dirty="0" smtClean="0">
              <a:solidFill>
                <a:prstClr val="black"/>
              </a:solidFill>
              <a:latin typeface="Calibri"/>
            </a:endParaRPr>
          </a:p>
        </p:txBody>
      </p:sp>
      <p:grpSp>
        <p:nvGrpSpPr>
          <p:cNvPr id="14" name="Group 21"/>
          <p:cNvGrpSpPr/>
          <p:nvPr/>
        </p:nvGrpSpPr>
        <p:grpSpPr>
          <a:xfrm>
            <a:off x="5303902" y="1863357"/>
            <a:ext cx="2848500" cy="1200329"/>
            <a:chOff x="107503" y="2348880"/>
            <a:chExt cx="2776284" cy="1200329"/>
          </a:xfrm>
        </p:grpSpPr>
        <p:sp>
          <p:nvSpPr>
            <p:cNvPr id="15" name="Rounded Rectangular Callout 22"/>
            <p:cNvSpPr/>
            <p:nvPr/>
          </p:nvSpPr>
          <p:spPr>
            <a:xfrm>
              <a:off x="107503" y="2348880"/>
              <a:ext cx="2701290" cy="1152128"/>
            </a:xfrm>
            <a:prstGeom prst="wedgeRoundRectCallou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6" name="Rectangle 23"/>
            <p:cNvSpPr/>
            <p:nvPr/>
          </p:nvSpPr>
          <p:spPr>
            <a:xfrm>
              <a:off x="138304" y="2348880"/>
              <a:ext cx="2745483" cy="1200329"/>
            </a:xfrm>
            <a:prstGeom prst="rect">
              <a:avLst/>
            </a:prstGeom>
          </p:spPr>
          <p:txBody>
            <a:bodyPr wrap="square">
              <a:spAutoFit/>
            </a:bodyPr>
            <a:lstStyle/>
            <a:p>
              <a:r>
                <a:rPr lang="el-GR" sz="2400" dirty="0">
                  <a:solidFill>
                    <a:prstClr val="black"/>
                  </a:solidFill>
                  <a:latin typeface="Calibri"/>
                </a:rPr>
                <a:t>Είναι μέσο για την κοινωνική συνέχεια της ζωής</a:t>
              </a:r>
            </a:p>
          </p:txBody>
        </p:sp>
      </p:grpSp>
      <p:sp>
        <p:nvSpPr>
          <p:cNvPr id="10" name="Rectangle 9"/>
          <p:cNvSpPr/>
          <p:nvPr/>
        </p:nvSpPr>
        <p:spPr>
          <a:xfrm>
            <a:off x="5435995" y="5784968"/>
            <a:ext cx="1673920" cy="276999"/>
          </a:xfrm>
          <a:prstGeom prst="rect">
            <a:avLst/>
          </a:prstGeom>
        </p:spPr>
        <p:txBody>
          <a:bodyPr wrap="none">
            <a:spAutoFit/>
          </a:bodyPr>
          <a:lstStyle/>
          <a:p>
            <a:r>
              <a:rPr lang="en-US" sz="1200" dirty="0" smtClean="0">
                <a:solidFill>
                  <a:prstClr val="black"/>
                </a:solidFill>
                <a:latin typeface="Calibri"/>
                <a:hlinkClick r:id="rId7"/>
              </a:rPr>
              <a:t>dewey.pragmatism.org</a:t>
            </a:r>
            <a:r>
              <a:rPr lang="en-US" sz="1200" dirty="0">
                <a:solidFill>
                  <a:prstClr val="black"/>
                </a:solidFill>
                <a:latin typeface="Calibri"/>
                <a:hlinkClick r:id="rId7"/>
              </a:rPr>
              <a:t>/</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739359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Καθοδηγούμενο παιχνίδι </a:t>
            </a:r>
            <a:r>
              <a:rPr lang="el-GR" sz="2400" b="0" dirty="0" smtClean="0"/>
              <a:t>(2 </a:t>
            </a:r>
            <a:r>
              <a:rPr lang="el-GR" sz="2400" b="0" dirty="0"/>
              <a:t>από </a:t>
            </a:r>
            <a:r>
              <a:rPr lang="el-GR" sz="2400" b="0" dirty="0" smtClean="0"/>
              <a:t>2)</a:t>
            </a:r>
            <a:endParaRPr lang="el-GR" sz="3200" dirty="0"/>
          </a:p>
        </p:txBody>
      </p:sp>
      <p:grpSp>
        <p:nvGrpSpPr>
          <p:cNvPr id="7" name="Group 21"/>
          <p:cNvGrpSpPr/>
          <p:nvPr/>
        </p:nvGrpSpPr>
        <p:grpSpPr>
          <a:xfrm>
            <a:off x="2771800" y="1586600"/>
            <a:ext cx="3398563" cy="830997"/>
            <a:chOff x="107503" y="2348880"/>
            <a:chExt cx="2869309" cy="1152128"/>
          </a:xfrm>
        </p:grpSpPr>
        <p:sp>
          <p:nvSpPr>
            <p:cNvPr id="8" name="Rounded Rectangular Callout 22"/>
            <p:cNvSpPr/>
            <p:nvPr/>
          </p:nvSpPr>
          <p:spPr>
            <a:xfrm>
              <a:off x="107503" y="2348880"/>
              <a:ext cx="2701290" cy="1152128"/>
            </a:xfrm>
            <a:prstGeom prst="wedgeRoundRectCallout">
              <a:avLst>
                <a:gd name="adj1" fmla="val 899"/>
                <a:gd name="adj2" fmla="val 96886"/>
                <a:gd name="adj3" fmla="val 1666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Rectangle 23"/>
            <p:cNvSpPr/>
            <p:nvPr/>
          </p:nvSpPr>
          <p:spPr>
            <a:xfrm>
              <a:off x="231329" y="2348880"/>
              <a:ext cx="2745483" cy="830997"/>
            </a:xfrm>
            <a:prstGeom prst="rect">
              <a:avLst/>
            </a:prstGeom>
          </p:spPr>
          <p:txBody>
            <a:bodyPr wrap="square">
              <a:spAutoFit/>
            </a:bodyPr>
            <a:lstStyle/>
            <a:p>
              <a:r>
                <a:rPr lang="el-GR" sz="2400" dirty="0">
                  <a:solidFill>
                    <a:prstClr val="black"/>
                  </a:solidFill>
                  <a:latin typeface="Calibri"/>
                </a:rPr>
                <a:t>Μέθοδος σκαλωσιάς (</a:t>
              </a:r>
              <a:r>
                <a:rPr lang="en-US" sz="2400" dirty="0">
                  <a:solidFill>
                    <a:prstClr val="black"/>
                  </a:solidFill>
                  <a:latin typeface="Calibri"/>
                </a:rPr>
                <a:t>Scaffolding process)</a:t>
              </a:r>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916" y="2932565"/>
            <a:ext cx="1906169" cy="25875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p:nvPr/>
        </p:nvSpPr>
        <p:spPr>
          <a:xfrm>
            <a:off x="3599892" y="5830849"/>
            <a:ext cx="1944216" cy="461665"/>
          </a:xfrm>
          <a:prstGeom prst="rect">
            <a:avLst/>
          </a:prstGeom>
        </p:spPr>
        <p:txBody>
          <a:bodyPr wrap="square">
            <a:spAutoFit/>
          </a:bodyPr>
          <a:lstStyle/>
          <a:p>
            <a:r>
              <a:rPr lang="en-US" sz="2400" dirty="0" smtClean="0">
                <a:solidFill>
                  <a:prstClr val="black"/>
                </a:solidFill>
                <a:latin typeface="Calibri"/>
              </a:rPr>
              <a:t>Bruner (2006)</a:t>
            </a:r>
            <a:endParaRPr lang="el-GR" sz="2400" dirty="0" smtClean="0">
              <a:solidFill>
                <a:prstClr val="black"/>
              </a:solidFill>
              <a:latin typeface="Calibri"/>
            </a:endParaRPr>
          </a:p>
        </p:txBody>
      </p:sp>
      <p:sp>
        <p:nvSpPr>
          <p:cNvPr id="11" name="Rectangle 10"/>
          <p:cNvSpPr/>
          <p:nvPr/>
        </p:nvSpPr>
        <p:spPr>
          <a:xfrm>
            <a:off x="3429000" y="5553850"/>
            <a:ext cx="2286000" cy="276999"/>
          </a:xfrm>
          <a:prstGeom prst="rect">
            <a:avLst/>
          </a:prstGeom>
        </p:spPr>
        <p:txBody>
          <a:bodyPr wrap="square">
            <a:spAutoFit/>
          </a:bodyPr>
          <a:lstStyle/>
          <a:p>
            <a:pPr algn="ctr"/>
            <a:r>
              <a:rPr lang="en-US" sz="1200" dirty="0" smtClean="0">
                <a:solidFill>
                  <a:prstClr val="black"/>
                </a:solidFill>
                <a:latin typeface="Calibri"/>
                <a:hlinkClick r:id="rId4"/>
              </a:rPr>
              <a:t>oiko.wordpress.com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817081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απόψεων</a:t>
            </a:r>
          </a:p>
        </p:txBody>
      </p:sp>
      <p:sp>
        <p:nvSpPr>
          <p:cNvPr id="3" name="Θέση περιεχομένου 2"/>
          <p:cNvSpPr>
            <a:spLocks noGrp="1"/>
          </p:cNvSpPr>
          <p:nvPr>
            <p:ph idx="1"/>
          </p:nvPr>
        </p:nvSpPr>
        <p:spPr>
          <a:xfrm>
            <a:off x="457200" y="1196752"/>
            <a:ext cx="8229600" cy="1008112"/>
          </a:xfrm>
        </p:spPr>
        <p:txBody>
          <a:bodyPr/>
          <a:lstStyle/>
          <a:p>
            <a:pPr marL="0" indent="0" algn="ctr">
              <a:buNone/>
            </a:pPr>
            <a:r>
              <a:rPr lang="el-GR" b="1" dirty="0">
                <a:solidFill>
                  <a:srgbClr val="004A82"/>
                </a:solidFill>
              </a:rPr>
              <a:t>Ποια είναι τα πλεονεκτήματα &amp; τα μειονεκτήματα αυτών των δύο κατηγοριών;</a:t>
            </a:r>
          </a:p>
          <a:p>
            <a:endParaRPr lang="el-GR" dirty="0"/>
          </a:p>
        </p:txBody>
      </p:sp>
      <p:pic>
        <p:nvPicPr>
          <p:cNvPr id="5" name="Picture 16"/>
          <p:cNvPicPr>
            <a:picLocks noChangeAspect="1"/>
          </p:cNvPicPr>
          <p:nvPr/>
        </p:nvPicPr>
        <p:blipFill>
          <a:blip r:embed="rId3" cstate="print"/>
          <a:stretch>
            <a:fillRect/>
          </a:stretch>
        </p:blipFill>
        <p:spPr>
          <a:xfrm>
            <a:off x="7048496" y="2119817"/>
            <a:ext cx="1590675" cy="2876550"/>
          </a:xfrm>
          <a:prstGeom prst="rect">
            <a:avLst/>
          </a:prstGeom>
        </p:spPr>
      </p:pic>
      <p:sp>
        <p:nvSpPr>
          <p:cNvPr id="6" name="Ορθογώνιο 5"/>
          <p:cNvSpPr/>
          <p:nvPr/>
        </p:nvSpPr>
        <p:spPr>
          <a:xfrm>
            <a:off x="7380312" y="5086930"/>
            <a:ext cx="1144416" cy="276999"/>
          </a:xfrm>
          <a:prstGeom prst="rect">
            <a:avLst/>
          </a:prstGeom>
        </p:spPr>
        <p:txBody>
          <a:bodyPr wrap="none">
            <a:spAutoFit/>
          </a:bodyPr>
          <a:lstStyle/>
          <a:p>
            <a:r>
              <a:rPr lang="en-US" sz="1200" dirty="0">
                <a:solidFill>
                  <a:prstClr val="black"/>
                </a:solidFill>
                <a:latin typeface="Calibri"/>
                <a:hlinkClick r:id="rId4"/>
              </a:rPr>
              <a:t>wordpress.com</a:t>
            </a:r>
            <a:endParaRPr lang="el-GR" sz="1200" dirty="0">
              <a:solidFill>
                <a:prstClr val="black"/>
              </a:solidFill>
              <a:latin typeface="Calibri"/>
            </a:endParaRPr>
          </a:p>
        </p:txBody>
      </p:sp>
      <p:sp>
        <p:nvSpPr>
          <p:cNvPr id="7" name="Ορθογώνιο 6"/>
          <p:cNvSpPr/>
          <p:nvPr/>
        </p:nvSpPr>
        <p:spPr>
          <a:xfrm>
            <a:off x="540296" y="5363929"/>
            <a:ext cx="6624736" cy="461665"/>
          </a:xfrm>
          <a:prstGeom prst="rect">
            <a:avLst/>
          </a:prstGeom>
        </p:spPr>
        <p:txBody>
          <a:bodyPr wrap="square">
            <a:spAutoFit/>
          </a:bodyPr>
          <a:lstStyle/>
          <a:p>
            <a:r>
              <a:rPr lang="el-GR" sz="2400" b="1" dirty="0">
                <a:solidFill>
                  <a:srgbClr val="820000"/>
                </a:solidFill>
                <a:latin typeface="Calibri"/>
              </a:rPr>
              <a:t>Σε μικρές ομάδες καταγράψτε τις απαντήσεις σας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custDataLst>
      <p:tags r:id="rId1"/>
    </p:custDataLst>
    <p:extLst>
      <p:ext uri="{BB962C8B-B14F-4D97-AF65-F5344CB8AC3E}">
        <p14:creationId xmlns:p14="http://schemas.microsoft.com/office/powerpoint/2010/main" val="2831156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Ελεύθερο </a:t>
            </a:r>
            <a:r>
              <a:rPr lang="en-US" dirty="0" err="1" smtClean="0"/>
              <a:t>vs</a:t>
            </a:r>
            <a:r>
              <a:rPr lang="en-US" dirty="0" smtClean="0"/>
              <a:t> </a:t>
            </a:r>
            <a:r>
              <a:rPr lang="el-GR" dirty="0"/>
              <a:t>καθοδηγούμενο </a:t>
            </a:r>
            <a:r>
              <a:rPr lang="el-GR" dirty="0" smtClean="0"/>
              <a:t>παιχνίδι</a:t>
            </a:r>
            <a:br>
              <a:rPr lang="el-GR" dirty="0" smtClean="0"/>
            </a:br>
            <a:r>
              <a:rPr lang="el-GR" sz="2700" b="0" dirty="0" smtClean="0"/>
              <a:t>(1 από 2)</a:t>
            </a:r>
            <a:endParaRPr lang="el-GR" sz="2700" b="0" dirty="0"/>
          </a:p>
        </p:txBody>
      </p:sp>
      <p:sp>
        <p:nvSpPr>
          <p:cNvPr id="3" name="Θέση περιεχομένου 2"/>
          <p:cNvSpPr>
            <a:spLocks noGrp="1"/>
          </p:cNvSpPr>
          <p:nvPr>
            <p:ph idx="1"/>
          </p:nvPr>
        </p:nvSpPr>
        <p:spPr>
          <a:xfrm>
            <a:off x="899590" y="1855859"/>
            <a:ext cx="3395497" cy="504056"/>
          </a:xfrm>
          <a:ln w="25400">
            <a:solidFill>
              <a:srgbClr val="820000"/>
            </a:solidFill>
          </a:ln>
        </p:spPr>
        <p:txBody>
          <a:bodyPr/>
          <a:lstStyle/>
          <a:p>
            <a:pPr marL="0" indent="0">
              <a:buNone/>
            </a:pPr>
            <a:r>
              <a:rPr lang="el-GR" dirty="0"/>
              <a:t>Ελεύθερο παιχνίδι</a:t>
            </a:r>
          </a:p>
          <a:p>
            <a:endParaRPr lang="el-GR" dirty="0"/>
          </a:p>
        </p:txBody>
      </p:sp>
      <p:sp>
        <p:nvSpPr>
          <p:cNvPr id="7" name="TextBox 6"/>
          <p:cNvSpPr txBox="1"/>
          <p:nvPr/>
        </p:nvSpPr>
        <p:spPr>
          <a:xfrm>
            <a:off x="1403648" y="2801543"/>
            <a:ext cx="2808312" cy="830997"/>
          </a:xfrm>
          <a:prstGeom prst="rect">
            <a:avLst/>
          </a:prstGeom>
          <a:noFill/>
        </p:spPr>
        <p:txBody>
          <a:bodyPr wrap="square" rtlCol="0">
            <a:spAutoFit/>
          </a:bodyPr>
          <a:lstStyle/>
          <a:p>
            <a:pPr algn="ctr"/>
            <a:r>
              <a:rPr lang="el-GR" sz="2400" dirty="0">
                <a:solidFill>
                  <a:prstClr val="black"/>
                </a:solidFill>
                <a:latin typeface="Calibri"/>
              </a:rPr>
              <a:t>Αυτοπεποίθηση &amp; </a:t>
            </a:r>
            <a:r>
              <a:rPr lang="el-GR" sz="2400" dirty="0" smtClean="0">
                <a:solidFill>
                  <a:prstClr val="black"/>
                </a:solidFill>
                <a:latin typeface="Calibri"/>
              </a:rPr>
              <a:t>υπευθυνότητα</a:t>
            </a:r>
            <a:endParaRPr lang="el-GR" sz="2400" dirty="0">
              <a:solidFill>
                <a:prstClr val="black"/>
              </a:solidFill>
              <a:latin typeface="Calibri"/>
            </a:endParaRPr>
          </a:p>
        </p:txBody>
      </p:sp>
      <p:sp>
        <p:nvSpPr>
          <p:cNvPr id="9" name="Ορθογώνιο 8"/>
          <p:cNvSpPr/>
          <p:nvPr/>
        </p:nvSpPr>
        <p:spPr>
          <a:xfrm>
            <a:off x="1295636" y="4345070"/>
            <a:ext cx="3024336" cy="1200329"/>
          </a:xfrm>
          <a:prstGeom prst="rect">
            <a:avLst/>
          </a:prstGeom>
        </p:spPr>
        <p:txBody>
          <a:bodyPr wrap="square">
            <a:spAutoFit/>
          </a:bodyPr>
          <a:lstStyle/>
          <a:p>
            <a:pPr algn="ctr"/>
            <a:r>
              <a:rPr lang="el-GR" sz="2400" dirty="0">
                <a:solidFill>
                  <a:prstClr val="black"/>
                </a:solidFill>
                <a:latin typeface="Calibri"/>
              </a:rPr>
              <a:t>Δεν είναι δυνατόν να τα μάθουν όλα μόνα τους</a:t>
            </a:r>
          </a:p>
        </p:txBody>
      </p:sp>
      <p:sp>
        <p:nvSpPr>
          <p:cNvPr id="6" name="Διάγραμμα ροής: Καθυστέρηση 5"/>
          <p:cNvSpPr/>
          <p:nvPr/>
        </p:nvSpPr>
        <p:spPr>
          <a:xfrm rot="10800000">
            <a:off x="899591" y="2469011"/>
            <a:ext cx="3456384" cy="1512168"/>
          </a:xfrm>
          <a:prstGeom prst="flowChartDelay">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Διάγραμμα ροής: Καθυστέρηση 7"/>
          <p:cNvSpPr/>
          <p:nvPr/>
        </p:nvSpPr>
        <p:spPr>
          <a:xfrm rot="10800000">
            <a:off x="899591" y="4189150"/>
            <a:ext cx="3456384" cy="1512168"/>
          </a:xfrm>
          <a:prstGeom prst="flowChartDelay">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Θέση περιεχομένου 2"/>
          <p:cNvSpPr txBox="1">
            <a:spLocks/>
          </p:cNvSpPr>
          <p:nvPr/>
        </p:nvSpPr>
        <p:spPr>
          <a:xfrm>
            <a:off x="4483046" y="1855859"/>
            <a:ext cx="3385089" cy="504056"/>
          </a:xfrm>
          <a:prstGeom prst="rect">
            <a:avLst/>
          </a:prstGeom>
          <a:ln w="2540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anose="02070309020205020404" pitchFamily="49" charset="0"/>
              <a:buNone/>
            </a:pPr>
            <a:r>
              <a:rPr lang="el-GR" dirty="0">
                <a:solidFill>
                  <a:prstClr val="black"/>
                </a:solidFill>
              </a:rPr>
              <a:t>Καθοδηγούμενο παιχνίδι</a:t>
            </a:r>
          </a:p>
          <a:p>
            <a:endParaRPr lang="el-GR" dirty="0">
              <a:solidFill>
                <a:prstClr val="black"/>
              </a:solidFill>
            </a:endParaRPr>
          </a:p>
        </p:txBody>
      </p:sp>
      <p:sp>
        <p:nvSpPr>
          <p:cNvPr id="11" name="Διάγραμμα ροής: Καθυστέρηση 10"/>
          <p:cNvSpPr/>
          <p:nvPr/>
        </p:nvSpPr>
        <p:spPr>
          <a:xfrm>
            <a:off x="4411751" y="2456807"/>
            <a:ext cx="3456384" cy="1512168"/>
          </a:xfrm>
          <a:prstGeom prst="flowChartDelay">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Ορθογώνιο 11"/>
          <p:cNvSpPr/>
          <p:nvPr/>
        </p:nvSpPr>
        <p:spPr>
          <a:xfrm>
            <a:off x="4499992" y="2893006"/>
            <a:ext cx="3055452" cy="461665"/>
          </a:xfrm>
          <a:prstGeom prst="rect">
            <a:avLst/>
          </a:prstGeom>
        </p:spPr>
        <p:txBody>
          <a:bodyPr wrap="none">
            <a:spAutoFit/>
          </a:bodyPr>
          <a:lstStyle/>
          <a:p>
            <a:r>
              <a:rPr lang="el-GR" sz="2400" dirty="0">
                <a:solidFill>
                  <a:prstClr val="black"/>
                </a:solidFill>
                <a:latin typeface="Calibri"/>
              </a:rPr>
              <a:t>Μαθησιακούς στόχους</a:t>
            </a:r>
          </a:p>
        </p:txBody>
      </p:sp>
      <p:sp>
        <p:nvSpPr>
          <p:cNvPr id="14" name="Διάγραμμα ροής: Καθυστέρηση 13"/>
          <p:cNvSpPr/>
          <p:nvPr/>
        </p:nvSpPr>
        <p:spPr>
          <a:xfrm>
            <a:off x="4413636" y="4186471"/>
            <a:ext cx="3456384" cy="1512168"/>
          </a:xfrm>
          <a:prstGeom prst="flowChartDelay">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Ορθογώνιο 12"/>
          <p:cNvSpPr/>
          <p:nvPr/>
        </p:nvSpPr>
        <p:spPr>
          <a:xfrm>
            <a:off x="4656559" y="4552877"/>
            <a:ext cx="2735629" cy="830997"/>
          </a:xfrm>
          <a:prstGeom prst="rect">
            <a:avLst/>
          </a:prstGeom>
        </p:spPr>
        <p:txBody>
          <a:bodyPr wrap="square">
            <a:spAutoFit/>
          </a:bodyPr>
          <a:lstStyle/>
          <a:p>
            <a:pPr algn="ctr"/>
            <a:r>
              <a:rPr lang="el-GR" sz="2400" dirty="0">
                <a:solidFill>
                  <a:prstClr val="black"/>
                </a:solidFill>
                <a:latin typeface="Calibri"/>
              </a:rPr>
              <a:t>Δημιουργικότητα &amp; αυτονομία;;;</a:t>
            </a:r>
          </a:p>
        </p:txBody>
      </p:sp>
      <p:cxnSp>
        <p:nvCxnSpPr>
          <p:cNvPr id="16" name="Ευθεία γραμμή σύνδεσης 15"/>
          <p:cNvCxnSpPr/>
          <p:nvPr/>
        </p:nvCxnSpPr>
        <p:spPr>
          <a:xfrm>
            <a:off x="4411751" y="1308830"/>
            <a:ext cx="0" cy="5112568"/>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4355976" y="1308830"/>
            <a:ext cx="0" cy="5112568"/>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sp>
        <p:nvSpPr>
          <p:cNvPr id="19" name="TextBox 15"/>
          <p:cNvSpPr txBox="1"/>
          <p:nvPr/>
        </p:nvSpPr>
        <p:spPr>
          <a:xfrm>
            <a:off x="6649516" y="6021288"/>
            <a:ext cx="2180011" cy="400110"/>
          </a:xfrm>
          <a:prstGeom prst="rect">
            <a:avLst/>
          </a:prstGeom>
          <a:noFill/>
        </p:spPr>
        <p:txBody>
          <a:bodyPr wrap="square" rtlCol="0">
            <a:spAutoFit/>
          </a:bodyPr>
          <a:lstStyle/>
          <a:p>
            <a:r>
              <a:rPr lang="el-GR" sz="2000" dirty="0" smtClean="0">
                <a:solidFill>
                  <a:prstClr val="black"/>
                </a:solidFill>
                <a:latin typeface="Calibri"/>
              </a:rPr>
              <a:t>(Θεοδότου, 2010)</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40233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Ελεύθερο </a:t>
            </a:r>
            <a:r>
              <a:rPr lang="en-US" dirty="0" err="1"/>
              <a:t>vs</a:t>
            </a:r>
            <a:r>
              <a:rPr lang="en-US" dirty="0"/>
              <a:t> </a:t>
            </a:r>
            <a:r>
              <a:rPr lang="el-GR" dirty="0"/>
              <a:t>καθοδηγούμενο παιχνίδι</a:t>
            </a:r>
            <a:br>
              <a:rPr lang="el-GR" dirty="0"/>
            </a:br>
            <a:r>
              <a:rPr lang="el-GR" sz="2700" b="0" dirty="0" smtClean="0"/>
              <a:t>(</a:t>
            </a:r>
            <a:r>
              <a:rPr lang="en-US" sz="2700" b="0" dirty="0" smtClean="0"/>
              <a:t>2</a:t>
            </a:r>
            <a:r>
              <a:rPr lang="el-GR" sz="2700" b="0" dirty="0" smtClean="0"/>
              <a:t> </a:t>
            </a:r>
            <a:r>
              <a:rPr lang="el-GR" sz="2700" b="0" dirty="0"/>
              <a:t>από </a:t>
            </a:r>
            <a:r>
              <a:rPr lang="el-GR" sz="2700" b="0" dirty="0" smtClean="0"/>
              <a:t>2)</a:t>
            </a:r>
            <a:endParaRPr lang="el-GR" sz="3100" dirty="0"/>
          </a:p>
        </p:txBody>
      </p:sp>
      <p:sp>
        <p:nvSpPr>
          <p:cNvPr id="3" name="Θέση περιεχομένου 2"/>
          <p:cNvSpPr>
            <a:spLocks noGrp="1"/>
          </p:cNvSpPr>
          <p:nvPr>
            <p:ph idx="1"/>
          </p:nvPr>
        </p:nvSpPr>
        <p:spPr>
          <a:xfrm>
            <a:off x="827584" y="1988840"/>
            <a:ext cx="7643192" cy="3168352"/>
          </a:xfrm>
          <a:ln w="25400">
            <a:solidFill>
              <a:srgbClr val="820000"/>
            </a:solidFill>
            <a:prstDash val="dashDot"/>
          </a:ln>
        </p:spPr>
        <p:txBody>
          <a:bodyPr/>
          <a:lstStyle/>
          <a:p>
            <a:pPr marL="0" indent="0" algn="ctr">
              <a:buNone/>
            </a:pPr>
            <a:r>
              <a:rPr lang="el-GR" dirty="0"/>
              <a:t>Δραστηριότητες που συνδυάζουν τα 2 είδη παιχνιδιού</a:t>
            </a:r>
          </a:p>
          <a:p>
            <a:r>
              <a:rPr lang="el-GR" dirty="0"/>
              <a:t>Μικρές </a:t>
            </a:r>
            <a:r>
              <a:rPr lang="el-GR" dirty="0" smtClean="0"/>
              <a:t>ομάδες</a:t>
            </a:r>
            <a:r>
              <a:rPr lang="en-US" dirty="0" smtClean="0"/>
              <a:t>,</a:t>
            </a:r>
            <a:endParaRPr lang="el-GR" dirty="0"/>
          </a:p>
          <a:p>
            <a:r>
              <a:rPr lang="el-GR" dirty="0"/>
              <a:t>Δραστηριοποιούνται </a:t>
            </a:r>
            <a:r>
              <a:rPr lang="el-GR" dirty="0" smtClean="0"/>
              <a:t>ελεύθερα</a:t>
            </a:r>
            <a:r>
              <a:rPr lang="en-US" dirty="0" smtClean="0"/>
              <a:t>,</a:t>
            </a:r>
            <a:endParaRPr lang="el-GR" dirty="0"/>
          </a:p>
          <a:p>
            <a:r>
              <a:rPr lang="el-GR" dirty="0"/>
              <a:t>Λαμβάνουν </a:t>
            </a:r>
            <a:r>
              <a:rPr lang="el-GR" dirty="0" smtClean="0"/>
              <a:t>πρωτοβουλίες</a:t>
            </a:r>
            <a:r>
              <a:rPr lang="en-US" dirty="0" smtClean="0"/>
              <a:t>,</a:t>
            </a:r>
            <a:endParaRPr lang="el-GR" dirty="0"/>
          </a:p>
          <a:p>
            <a:r>
              <a:rPr lang="el-GR" dirty="0"/>
              <a:t>Κατευθύνονται </a:t>
            </a:r>
            <a:r>
              <a:rPr lang="el-GR" dirty="0" smtClean="0"/>
              <a:t>διακριτικά</a:t>
            </a:r>
            <a:r>
              <a:rPr lang="en-US" dirty="0" smtClean="0"/>
              <a:t>.</a:t>
            </a:r>
            <a:endParaRPr lang="el-GR" dirty="0"/>
          </a:p>
          <a:p>
            <a:pPr marL="0" indent="0" algn="ctr">
              <a:buNone/>
            </a:pPr>
            <a:r>
              <a:rPr lang="el-GR" b="1" dirty="0" smtClean="0"/>
              <a:t>Συνδυάζονται </a:t>
            </a:r>
            <a:r>
              <a:rPr lang="el-GR" b="1" dirty="0"/>
              <a:t>μόνο οι θετικές πλευρές!!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908759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5</a:t>
            </a:r>
          </a:p>
        </p:txBody>
      </p:sp>
      <p:sp>
        <p:nvSpPr>
          <p:cNvPr id="3" name="Θέση περιεχομένου 2"/>
          <p:cNvSpPr>
            <a:spLocks noGrp="1"/>
          </p:cNvSpPr>
          <p:nvPr>
            <p:ph idx="1"/>
          </p:nvPr>
        </p:nvSpPr>
        <p:spPr>
          <a:xfrm>
            <a:off x="457200" y="1196752"/>
            <a:ext cx="8229600" cy="1512168"/>
          </a:xfrm>
        </p:spPr>
        <p:txBody>
          <a:bodyPr/>
          <a:lstStyle/>
          <a:p>
            <a:pPr marL="0" indent="0" algn="ctr">
              <a:buNone/>
            </a:pPr>
            <a:r>
              <a:rPr lang="el-GR" b="1" dirty="0">
                <a:solidFill>
                  <a:srgbClr val="820000"/>
                </a:solidFill>
              </a:rPr>
              <a:t>Πως θα χαρακτηρίζατε το περιβάλλον του παιχνιδιού;</a:t>
            </a:r>
          </a:p>
          <a:p>
            <a:r>
              <a:rPr lang="el-GR" dirty="0"/>
              <a:t>Το περιβάλλον που λαμβάνει μέρος το παιχνίδι θα πρέπει να είναι ελκυστικό!!</a:t>
            </a:r>
          </a:p>
          <a:p>
            <a:endParaRPr lang="el-GR" dirty="0"/>
          </a:p>
        </p:txBody>
      </p:sp>
      <p:sp>
        <p:nvSpPr>
          <p:cNvPr id="5" name="Rectangle 4"/>
          <p:cNvSpPr/>
          <p:nvPr/>
        </p:nvSpPr>
        <p:spPr>
          <a:xfrm>
            <a:off x="1682607" y="3198167"/>
            <a:ext cx="3066993" cy="461665"/>
          </a:xfrm>
          <a:prstGeom prst="rect">
            <a:avLst/>
          </a:prstGeom>
        </p:spPr>
        <p:txBody>
          <a:bodyPr wrap="none">
            <a:spAutoFit/>
          </a:bodyPr>
          <a:lstStyle/>
          <a:p>
            <a:r>
              <a:rPr lang="en-US" sz="2400" dirty="0">
                <a:solidFill>
                  <a:prstClr val="black"/>
                </a:solidFill>
                <a:latin typeface="Calibri"/>
                <a:hlinkClick r:id="rId3"/>
              </a:rPr>
              <a:t>The importance of play</a:t>
            </a:r>
            <a:endParaRPr lang="en-US" sz="2400" dirty="0">
              <a:solidFill>
                <a:prstClr val="black"/>
              </a:solidFill>
              <a:latin typeface="Calibri"/>
            </a:endParaRPr>
          </a:p>
        </p:txBody>
      </p:sp>
      <p:pic>
        <p:nvPicPr>
          <p:cNvPr id="6" name="Εικόνα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3140968"/>
            <a:ext cx="576064" cy="57606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custDataLst>
      <p:tags r:id="rId1"/>
    </p:custDataLst>
    <p:extLst>
      <p:ext uri="{BB962C8B-B14F-4D97-AF65-F5344CB8AC3E}">
        <p14:creationId xmlns:p14="http://schemas.microsoft.com/office/powerpoint/2010/main" val="34538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Ενδιαφέρουσα βοηθητική βιβλιογραφία- </a:t>
            </a:r>
            <a:r>
              <a:rPr lang="el-GR" sz="2700" b="0" dirty="0" smtClean="0"/>
              <a:t>(3 </a:t>
            </a:r>
            <a:r>
              <a:rPr lang="el-GR" sz="2700" b="0" dirty="0"/>
              <a:t>από </a:t>
            </a:r>
            <a:r>
              <a:rPr lang="el-GR" sz="2700" b="0" dirty="0" smtClean="0"/>
              <a:t>3)</a:t>
            </a:r>
            <a:endParaRPr lang="el-GR" sz="3100" dirty="0"/>
          </a:p>
        </p:txBody>
      </p:sp>
      <p:sp>
        <p:nvSpPr>
          <p:cNvPr id="3" name="Θέση περιεχομένου 2"/>
          <p:cNvSpPr>
            <a:spLocks noGrp="1"/>
          </p:cNvSpPr>
          <p:nvPr>
            <p:ph idx="1"/>
          </p:nvPr>
        </p:nvSpPr>
        <p:spPr>
          <a:xfrm>
            <a:off x="1187624" y="4293096"/>
            <a:ext cx="6995120" cy="1224136"/>
          </a:xfrm>
        </p:spPr>
        <p:txBody>
          <a:bodyPr/>
          <a:lstStyle/>
          <a:p>
            <a:pPr marL="0" indent="0">
              <a:buNone/>
            </a:pPr>
            <a:r>
              <a:rPr lang="el-GR" dirty="0"/>
              <a:t>Μητέρες Παιδικού Χωριού-SOS</a:t>
            </a:r>
          </a:p>
          <a:p>
            <a:pPr marL="0" indent="0">
              <a:buNone/>
            </a:pPr>
            <a:r>
              <a:rPr lang="el-GR" dirty="0"/>
              <a:t>Παιδικά παιχνίδια απ’ όλο τον </a:t>
            </a:r>
            <a:r>
              <a:rPr lang="el-GR" dirty="0" smtClean="0"/>
              <a:t>κόσμο, </a:t>
            </a:r>
            <a:r>
              <a:rPr lang="el-GR" dirty="0" err="1" smtClean="0"/>
              <a:t>Εκδ</a:t>
            </a:r>
            <a:r>
              <a:rPr lang="el-GR" dirty="0"/>
              <a:t>. Πυραμίδα</a:t>
            </a:r>
          </a:p>
          <a:p>
            <a:pPr marL="0" indent="0">
              <a:buNone/>
            </a:pPr>
            <a:endParaRPr lang="el-GR" dirty="0"/>
          </a:p>
        </p:txBody>
      </p:sp>
      <p:pic>
        <p:nvPicPr>
          <p:cNvPr id="5" name="Picture 15"/>
          <p:cNvPicPr>
            <a:picLocks noChangeAspect="1"/>
          </p:cNvPicPr>
          <p:nvPr/>
        </p:nvPicPr>
        <p:blipFill>
          <a:blip r:embed="rId2" cstate="print"/>
          <a:stretch>
            <a:fillRect/>
          </a:stretch>
        </p:blipFill>
        <p:spPr>
          <a:xfrm>
            <a:off x="3347864" y="1556792"/>
            <a:ext cx="2086332" cy="251247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769108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Απορίες;</a:t>
            </a:r>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dirty="0"/>
              <a:t>Υπάρχουν απορίες ή κάτι που θα θέλατε να συζητήσουμε;</a:t>
            </a:r>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397" y="1978223"/>
            <a:ext cx="2448272" cy="2448272"/>
          </a:xfrm>
          <a:prstGeom prst="rect">
            <a:avLst/>
          </a:prstGeom>
        </p:spPr>
      </p:pic>
      <p:sp>
        <p:nvSpPr>
          <p:cNvPr id="6" name="Rectangle 10"/>
          <p:cNvSpPr/>
          <p:nvPr/>
        </p:nvSpPr>
        <p:spPr>
          <a:xfrm>
            <a:off x="2735796" y="4591553"/>
            <a:ext cx="367240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help info question </a:t>
            </a:r>
            <a:r>
              <a:rPr lang="en-US" sz="1200" dirty="0" err="1">
                <a:solidFill>
                  <a:prstClr val="black"/>
                </a:solidFill>
                <a:latin typeface="Calibri"/>
                <a:hlinkClick r:id="rId4"/>
              </a:rPr>
              <a:t>questionmark</a:t>
            </a:r>
            <a:r>
              <a:rPr lang="en-US" sz="1200" dirty="0">
                <a:solidFill>
                  <a:prstClr val="black"/>
                </a:solidFill>
                <a:latin typeface="Calibri"/>
                <a:hlinkClick r:id="rId4"/>
              </a:rPr>
              <a:t> </a:t>
            </a:r>
            <a:r>
              <a:rPr lang="en-US" sz="1200" dirty="0" err="1">
                <a:solidFill>
                  <a:prstClr val="black"/>
                </a:solidFill>
                <a:latin typeface="Calibri"/>
                <a:hlinkClick r:id="rId4"/>
              </a:rPr>
              <a:t>faq</a:t>
            </a:r>
            <a:r>
              <a:rPr lang="en-US" sz="1200" dirty="0">
                <a:solidFill>
                  <a:prstClr val="black"/>
                </a:solidFill>
                <a:latin typeface="Calibri"/>
                <a:hlinkClick r:id="rId4"/>
              </a:rPr>
              <a:t> </a:t>
            </a:r>
            <a:r>
              <a:rPr lang="en-US" sz="1200" dirty="0" smtClean="0">
                <a:solidFill>
                  <a:prstClr val="black"/>
                </a:solidFill>
                <a:latin typeface="Calibri"/>
                <a:hlinkClick r:id="rId4"/>
              </a:rPr>
              <a:t>support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endParaRPr lang="en-US" sz="1200" dirty="0">
              <a:solidFill>
                <a:prstClr val="black">
                  <a:lumMod val="75000"/>
                  <a:lumOff val="25000"/>
                </a:prstClr>
              </a:solidFill>
              <a:latin typeface="Calibri"/>
            </a:endParaRPr>
          </a:p>
          <a:p>
            <a:pPr algn="ctr"/>
            <a:r>
              <a:rPr lang="en-US" sz="1200" dirty="0">
                <a:solidFill>
                  <a:prstClr val="black">
                    <a:lumMod val="75000"/>
                    <a:lumOff val="25000"/>
                  </a:prstClr>
                </a:solidFill>
                <a:latin typeface="Calibri"/>
              </a:rPr>
              <a:t>    </a:t>
            </a:r>
            <a:r>
              <a:rPr lang="en-US" sz="1200" dirty="0" err="1">
                <a:solidFill>
                  <a:prstClr val="black">
                    <a:lumMod val="75000"/>
                    <a:lumOff val="25000"/>
                  </a:prstClr>
                </a:solidFill>
                <a:latin typeface="Calibri"/>
                <a:hlinkClick r:id="rId5"/>
              </a:rPr>
              <a:t>OpenClips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custDataLst>
      <p:tags r:id="rId1"/>
    </p:custDataLst>
    <p:extLst>
      <p:ext uri="{BB962C8B-B14F-4D97-AF65-F5344CB8AC3E}">
        <p14:creationId xmlns:p14="http://schemas.microsoft.com/office/powerpoint/2010/main" val="2855370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r>
              <a:rPr lang="en-US" dirty="0" smtClean="0"/>
              <a:t> </a:t>
            </a:r>
            <a:r>
              <a:rPr lang="en-US" sz="2400" b="0" dirty="0" smtClean="0"/>
              <a:t>(1 </a:t>
            </a:r>
            <a:r>
              <a:rPr lang="el-GR" sz="2400" b="0" dirty="0" smtClean="0"/>
              <a:t>από 4)</a:t>
            </a:r>
            <a:endParaRPr lang="el-GR" sz="2400" b="0" dirty="0"/>
          </a:p>
        </p:txBody>
      </p:sp>
      <p:sp>
        <p:nvSpPr>
          <p:cNvPr id="3" name="Θέση περιεχομένου 2"/>
          <p:cNvSpPr>
            <a:spLocks noGrp="1"/>
          </p:cNvSpPr>
          <p:nvPr>
            <p:ph idx="1"/>
          </p:nvPr>
        </p:nvSpPr>
        <p:spPr>
          <a:xfrm>
            <a:off x="467544" y="1052736"/>
            <a:ext cx="8229600" cy="5400600"/>
          </a:xfrm>
        </p:spPr>
        <p:txBody>
          <a:bodyPr>
            <a:normAutofit fontScale="92500" lnSpcReduction="20000"/>
          </a:bodyPr>
          <a:lstStyle/>
          <a:p>
            <a:r>
              <a:rPr lang="en-US" dirty="0"/>
              <a:t>Brown, D. (1994). Play, the playground and the culture of childhood. In J.R. </a:t>
            </a:r>
            <a:r>
              <a:rPr lang="en-US" dirty="0" err="1"/>
              <a:t>Moyles</a:t>
            </a:r>
            <a:r>
              <a:rPr lang="en-US" dirty="0"/>
              <a:t>, The excellence of play. (pp. 49-64). Buckingham: Open University Press</a:t>
            </a:r>
            <a:r>
              <a:rPr lang="en-US" dirty="0" smtClean="0"/>
              <a:t>.</a:t>
            </a:r>
            <a:endParaRPr lang="en-US" dirty="0"/>
          </a:p>
          <a:p>
            <a:r>
              <a:rPr lang="en-US" dirty="0"/>
              <a:t>Bruner, J.S (2006). In search of pedagogy: The selected works of Jerome S. Bruner. </a:t>
            </a:r>
            <a:r>
              <a:rPr lang="en-US" dirty="0" err="1"/>
              <a:t>Vol</a:t>
            </a:r>
            <a:r>
              <a:rPr lang="en-US" dirty="0"/>
              <a:t> 1 &amp; 2. London: </a:t>
            </a:r>
            <a:r>
              <a:rPr lang="en-US" dirty="0" err="1"/>
              <a:t>Routledge</a:t>
            </a:r>
            <a:r>
              <a:rPr lang="en-US" dirty="0"/>
              <a:t>. </a:t>
            </a:r>
          </a:p>
          <a:p>
            <a:r>
              <a:rPr lang="en-US" dirty="0"/>
              <a:t>Curtis, A. (1994). Play in different cultures and different childhoods. In J.R. </a:t>
            </a:r>
            <a:r>
              <a:rPr lang="en-US" dirty="0" err="1"/>
              <a:t>Moyles</a:t>
            </a:r>
            <a:r>
              <a:rPr lang="en-US" dirty="0"/>
              <a:t>, The excellence of play. (pp. 27-36). Buckingham: Open University Press</a:t>
            </a:r>
            <a:r>
              <a:rPr lang="en-US" dirty="0" smtClean="0"/>
              <a:t>.</a:t>
            </a:r>
            <a:endParaRPr lang="en-US" dirty="0"/>
          </a:p>
          <a:p>
            <a:r>
              <a:rPr lang="en-US" dirty="0"/>
              <a:t>Dewey, J. (1916) Democracy and Education: An Introduction to the Philosophy of Education. New York: The Macmillan Company </a:t>
            </a:r>
          </a:p>
          <a:p>
            <a:r>
              <a:rPr lang="en-US" dirty="0"/>
              <a:t>Hall, N. (1994). Play, literacy and the role of the teacher. In J.R. </a:t>
            </a:r>
            <a:r>
              <a:rPr lang="en-US" dirty="0" err="1"/>
              <a:t>Moyles</a:t>
            </a:r>
            <a:r>
              <a:rPr lang="en-US" dirty="0"/>
              <a:t>, The excellence of play. (pp. 113-124). Buckingham: Open University Press. </a:t>
            </a:r>
          </a:p>
          <a:p>
            <a:r>
              <a:rPr lang="en-US" dirty="0" err="1"/>
              <a:t>Heaslip</a:t>
            </a:r>
            <a:r>
              <a:rPr lang="en-US" dirty="0"/>
              <a:t>, P. (1994). Making play work in the classroom. In J.R. </a:t>
            </a:r>
            <a:r>
              <a:rPr lang="en-US" dirty="0" err="1"/>
              <a:t>Moyles</a:t>
            </a:r>
            <a:r>
              <a:rPr lang="en-US" dirty="0"/>
              <a:t>, The excellence of play. (pp. 99-109). Buckingham: Open University Press.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910601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r>
              <a:rPr lang="en-US" dirty="0"/>
              <a:t> </a:t>
            </a:r>
            <a:r>
              <a:rPr lang="en-US" sz="2400" b="0" dirty="0" smtClean="0"/>
              <a:t>(</a:t>
            </a:r>
            <a:r>
              <a:rPr lang="el-GR" sz="2400" b="0" dirty="0" smtClean="0"/>
              <a:t>2</a:t>
            </a:r>
            <a:r>
              <a:rPr lang="en-US" sz="2400" b="0" dirty="0" smtClean="0"/>
              <a:t> </a:t>
            </a:r>
            <a:r>
              <a:rPr lang="el-GR" sz="2400" b="0" dirty="0"/>
              <a:t>από </a:t>
            </a:r>
            <a:r>
              <a:rPr lang="el-GR" sz="2400" b="0" dirty="0" smtClean="0"/>
              <a:t>4)</a:t>
            </a:r>
            <a:endParaRPr lang="el-GR" sz="3200" dirty="0"/>
          </a:p>
        </p:txBody>
      </p:sp>
      <p:sp>
        <p:nvSpPr>
          <p:cNvPr id="3" name="Θέση περιεχομένου 2"/>
          <p:cNvSpPr>
            <a:spLocks noGrp="1"/>
          </p:cNvSpPr>
          <p:nvPr>
            <p:ph idx="1"/>
          </p:nvPr>
        </p:nvSpPr>
        <p:spPr>
          <a:xfrm>
            <a:off x="467544" y="1124744"/>
            <a:ext cx="8229600" cy="5400600"/>
          </a:xfrm>
        </p:spPr>
        <p:txBody>
          <a:bodyPr>
            <a:normAutofit fontScale="92500" lnSpcReduction="10000"/>
          </a:bodyPr>
          <a:lstStyle/>
          <a:p>
            <a:r>
              <a:rPr lang="en-US" dirty="0"/>
              <a:t>Lilley, I., M. ed. (1967) Friedrich Froebel: A Selection from his Writings. London: Cambridge University Press </a:t>
            </a:r>
          </a:p>
          <a:p>
            <a:r>
              <a:rPr lang="en-US" dirty="0"/>
              <a:t>Locke, J. (1964). Some thoughts concerning education; Abridged and edited with an introduction and commentary </a:t>
            </a:r>
            <a:r>
              <a:rPr lang="el-GR" dirty="0" smtClean="0"/>
              <a:t>από</a:t>
            </a:r>
            <a:r>
              <a:rPr lang="en-US" dirty="0" smtClean="0"/>
              <a:t> </a:t>
            </a:r>
            <a:r>
              <a:rPr lang="en-US" dirty="0"/>
              <a:t>F. W. </a:t>
            </a:r>
            <a:r>
              <a:rPr lang="en-US" dirty="0" err="1"/>
              <a:t>Garforth</a:t>
            </a:r>
            <a:r>
              <a:rPr lang="en-US" dirty="0"/>
              <a:t>. London: Heinemann. </a:t>
            </a:r>
          </a:p>
          <a:p>
            <a:r>
              <a:rPr lang="en-US" dirty="0" err="1"/>
              <a:t>Moyles</a:t>
            </a:r>
            <a:r>
              <a:rPr lang="en-US" dirty="0"/>
              <a:t>, J.R. (1989). Just playing? The role and status of play in early years childhood education. Milton Keynes: Open University Press </a:t>
            </a:r>
          </a:p>
          <a:p>
            <a:r>
              <a:rPr lang="en-US" dirty="0" err="1"/>
              <a:t>Moyles</a:t>
            </a:r>
            <a:r>
              <a:rPr lang="en-US" dirty="0"/>
              <a:t>, J.R. (1991). Play as a learning process in your classroom. London: Mary Glasgow Publication</a:t>
            </a:r>
            <a:r>
              <a:rPr lang="en-US" dirty="0" smtClean="0"/>
              <a:t>.</a:t>
            </a:r>
            <a:endParaRPr lang="en-US" dirty="0"/>
          </a:p>
          <a:p>
            <a:r>
              <a:rPr lang="en-US" dirty="0"/>
              <a:t>Pestalozzi, J.H. (1915). How Gertrude teaches her children: An attempt to help mothers to teach their own children and an account of the method. 3rd ed. London: Allen and </a:t>
            </a:r>
            <a:r>
              <a:rPr lang="en-US" dirty="0" err="1"/>
              <a:t>Unwin</a:t>
            </a:r>
            <a:r>
              <a:rPr lang="en-US" dirty="0" smtClean="0"/>
              <a:t>.</a:t>
            </a:r>
            <a:endParaRPr lang="en-US" dirty="0"/>
          </a:p>
          <a:p>
            <a:r>
              <a:rPr lang="en-US" dirty="0"/>
              <a:t>Piaget, J. (1951). Play, dreams and imitation in childhood. London: William Heinemann Ltd</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3768908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r>
              <a:rPr lang="en-US" dirty="0"/>
              <a:t> </a:t>
            </a:r>
            <a:r>
              <a:rPr lang="en-US" sz="2400" b="0" dirty="0" smtClean="0"/>
              <a:t>(</a:t>
            </a:r>
            <a:r>
              <a:rPr lang="el-GR" sz="2400" b="0" dirty="0" smtClean="0"/>
              <a:t>3</a:t>
            </a:r>
            <a:r>
              <a:rPr lang="en-US" sz="2400" b="0" dirty="0" smtClean="0"/>
              <a:t> </a:t>
            </a:r>
            <a:r>
              <a:rPr lang="el-GR" sz="2400" b="0" dirty="0"/>
              <a:t>από </a:t>
            </a:r>
            <a:r>
              <a:rPr lang="el-GR" sz="2400" b="0" dirty="0" smtClean="0"/>
              <a:t>4)</a:t>
            </a:r>
            <a:endParaRPr lang="el-GR" sz="3200" dirty="0"/>
          </a:p>
        </p:txBody>
      </p:sp>
      <p:sp>
        <p:nvSpPr>
          <p:cNvPr id="3" name="Θέση περιεχομένου 2"/>
          <p:cNvSpPr>
            <a:spLocks noGrp="1"/>
          </p:cNvSpPr>
          <p:nvPr>
            <p:ph idx="1"/>
          </p:nvPr>
        </p:nvSpPr>
        <p:spPr>
          <a:xfrm>
            <a:off x="467544" y="980728"/>
            <a:ext cx="8229600" cy="5328592"/>
          </a:xfrm>
        </p:spPr>
        <p:txBody>
          <a:bodyPr>
            <a:normAutofit fontScale="92500" lnSpcReduction="20000"/>
          </a:bodyPr>
          <a:lstStyle/>
          <a:p>
            <a:r>
              <a:rPr lang="en-US" dirty="0"/>
              <a:t>Prentice, R. (1994). Experiential learning in play and art. In J.R. </a:t>
            </a:r>
            <a:r>
              <a:rPr lang="en-US" dirty="0" err="1"/>
              <a:t>Moyles</a:t>
            </a:r>
            <a:r>
              <a:rPr lang="en-US" dirty="0"/>
              <a:t>, The excellence of play. (pp. 125-135). Buckingham: Open University Press</a:t>
            </a:r>
            <a:r>
              <a:rPr lang="en-US" dirty="0" smtClean="0"/>
              <a:t>.</a:t>
            </a:r>
            <a:endParaRPr lang="en-US" dirty="0"/>
          </a:p>
          <a:p>
            <a:r>
              <a:rPr lang="en-US" dirty="0"/>
              <a:t>Rousseau, J.J. (1984). Emile or, Concerning education: Extracts, containing the principal elements of pedagogy found in the first three books; with an introduction and notes </a:t>
            </a:r>
            <a:r>
              <a:rPr lang="el-GR" dirty="0" smtClean="0"/>
              <a:t>από</a:t>
            </a:r>
            <a:r>
              <a:rPr lang="en-US" dirty="0" smtClean="0"/>
              <a:t> </a:t>
            </a:r>
            <a:r>
              <a:rPr lang="en-US" dirty="0"/>
              <a:t>Jules </a:t>
            </a:r>
            <a:r>
              <a:rPr lang="en-US" dirty="0" err="1"/>
              <a:t>Steeg</a:t>
            </a:r>
            <a:r>
              <a:rPr lang="en-US" dirty="0"/>
              <a:t>. London: Heath</a:t>
            </a:r>
            <a:r>
              <a:rPr lang="en-US" dirty="0" smtClean="0"/>
              <a:t>.</a:t>
            </a:r>
            <a:endParaRPr lang="en-US" dirty="0"/>
          </a:p>
          <a:p>
            <a:r>
              <a:rPr lang="en-US" dirty="0"/>
              <a:t>Singer, D.G. &amp; </a:t>
            </a:r>
            <a:r>
              <a:rPr lang="en-US" dirty="0" err="1"/>
              <a:t>Revenson</a:t>
            </a:r>
            <a:r>
              <a:rPr lang="en-US" dirty="0"/>
              <a:t>, T.A. (1978). A Piaget Primer: How a child thinks. New York, London: New American Library</a:t>
            </a:r>
            <a:r>
              <a:rPr lang="en-US" dirty="0" smtClean="0"/>
              <a:t>.</a:t>
            </a:r>
            <a:endParaRPr lang="en-US" dirty="0"/>
          </a:p>
          <a:p>
            <a:r>
              <a:rPr lang="en-US" dirty="0" err="1"/>
              <a:t>Vygotsky</a:t>
            </a:r>
            <a:r>
              <a:rPr lang="en-US" dirty="0"/>
              <a:t>, L.S. (1978). Mind in society: The development of higher psychological processes. Cambridge: Harvard University Press. </a:t>
            </a:r>
          </a:p>
          <a:p>
            <a:r>
              <a:rPr lang="en-US" dirty="0"/>
              <a:t>Whitehead, M. (1997). Language and literacy in the early years. London: Paul Chapman Publishing Ltd. </a:t>
            </a:r>
          </a:p>
          <a:p>
            <a:r>
              <a:rPr lang="el-GR" dirty="0" err="1"/>
              <a:t>Αλευριάδου</a:t>
            </a:r>
            <a:r>
              <a:rPr lang="el-GR" dirty="0"/>
              <a:t>, Α., </a:t>
            </a:r>
            <a:r>
              <a:rPr lang="el-GR" dirty="0" err="1"/>
              <a:t>Βρυνιώτη</a:t>
            </a:r>
            <a:r>
              <a:rPr lang="el-GR" dirty="0"/>
              <a:t>, Κ., </a:t>
            </a:r>
            <a:r>
              <a:rPr lang="el-GR" dirty="0" err="1"/>
              <a:t>Κυρίδης</a:t>
            </a:r>
            <a:r>
              <a:rPr lang="el-GR" dirty="0"/>
              <a:t>, Α., </a:t>
            </a:r>
            <a:r>
              <a:rPr lang="el-GR" dirty="0" err="1"/>
              <a:t>Σιβροπούλου</a:t>
            </a:r>
            <a:r>
              <a:rPr lang="el-GR" dirty="0"/>
              <a:t>-</a:t>
            </a:r>
            <a:r>
              <a:rPr lang="el-GR" dirty="0" err="1"/>
              <a:t>Θεοδοσιάδου</a:t>
            </a:r>
            <a:r>
              <a:rPr lang="el-GR" dirty="0"/>
              <a:t>, Ε. &amp; </a:t>
            </a:r>
            <a:r>
              <a:rPr lang="el-GR" dirty="0" err="1"/>
              <a:t>Χρυσαφίδης</a:t>
            </a:r>
            <a:r>
              <a:rPr lang="el-GR" dirty="0"/>
              <a:t>, Κ. (2008), </a:t>
            </a:r>
            <a:r>
              <a:rPr lang="el-GR" dirty="0">
                <a:hlinkClick r:id="rId2"/>
              </a:rPr>
              <a:t>Οδηγός ολοήμερου νηπιαγωγείου, Αθήνα: ΥΠΕΠΘ-ΕΥΕΠ-ΚΠΣ, Εκδόσεις Πατάκη.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3732711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r>
              <a:rPr lang="en-US" dirty="0"/>
              <a:t> </a:t>
            </a:r>
            <a:r>
              <a:rPr lang="en-US" sz="2400" b="0" dirty="0" smtClean="0"/>
              <a:t>(</a:t>
            </a:r>
            <a:r>
              <a:rPr lang="el-GR" sz="2400" b="0" dirty="0" smtClean="0"/>
              <a:t>4</a:t>
            </a:r>
            <a:r>
              <a:rPr lang="en-US" sz="2400" b="0" dirty="0" smtClean="0"/>
              <a:t> </a:t>
            </a:r>
            <a:r>
              <a:rPr lang="el-GR" sz="2400" b="0" dirty="0"/>
              <a:t>από </a:t>
            </a:r>
            <a:r>
              <a:rPr lang="el-GR" sz="2400" b="0" dirty="0" smtClean="0"/>
              <a:t>4)</a:t>
            </a:r>
            <a:endParaRPr lang="el-GR" sz="3200" dirty="0"/>
          </a:p>
        </p:txBody>
      </p:sp>
      <p:sp>
        <p:nvSpPr>
          <p:cNvPr id="3" name="Θέση περιεχομένου 2"/>
          <p:cNvSpPr>
            <a:spLocks noGrp="1"/>
          </p:cNvSpPr>
          <p:nvPr>
            <p:ph idx="1"/>
          </p:nvPr>
        </p:nvSpPr>
        <p:spPr/>
        <p:txBody>
          <a:bodyPr>
            <a:normAutofit fontScale="92500" lnSpcReduction="10000"/>
          </a:bodyPr>
          <a:lstStyle/>
          <a:p>
            <a:r>
              <a:rPr lang="el-GR" dirty="0" err="1"/>
              <a:t>Δαράκη</a:t>
            </a:r>
            <a:r>
              <a:rPr lang="el-GR" dirty="0"/>
              <a:t>, Π. (1994). Ομαδικά παιχνίδια των παιδιών μας. Αθήνα: </a:t>
            </a:r>
            <a:r>
              <a:rPr lang="el-GR" dirty="0" err="1"/>
              <a:t>Gutenberg</a:t>
            </a:r>
            <a:r>
              <a:rPr lang="el-GR" dirty="0" smtClean="0"/>
              <a:t>.</a:t>
            </a:r>
            <a:endParaRPr lang="el-GR" dirty="0"/>
          </a:p>
          <a:p>
            <a:r>
              <a:rPr lang="el-GR" dirty="0" err="1"/>
              <a:t>Δαφέρμου</a:t>
            </a:r>
            <a:r>
              <a:rPr lang="el-GR" dirty="0"/>
              <a:t>, Χ., </a:t>
            </a:r>
            <a:r>
              <a:rPr lang="el-GR" dirty="0" err="1"/>
              <a:t>Κουλούρη</a:t>
            </a:r>
            <a:r>
              <a:rPr lang="el-GR" dirty="0"/>
              <a:t>, Π. &amp; </a:t>
            </a:r>
            <a:r>
              <a:rPr lang="el-GR" dirty="0" err="1"/>
              <a:t>Μπασαγιάννη</a:t>
            </a:r>
            <a:r>
              <a:rPr lang="el-GR" dirty="0"/>
              <a:t>, Ε. (2006). </a:t>
            </a:r>
            <a:r>
              <a:rPr lang="el-GR" dirty="0">
                <a:hlinkClick r:id="rId2"/>
              </a:rPr>
              <a:t>Οδηγός Νηπιαγωγού: Εκπαιδευτικοί σχεδιασμοί-δημιουργικά περιβάλλοντα μάθησης. </a:t>
            </a:r>
            <a:r>
              <a:rPr lang="el-GR" dirty="0" err="1">
                <a:hlinkClick r:id="rId2"/>
              </a:rPr>
              <a:t>Αθήνα:ΥΠΕΠΘ</a:t>
            </a:r>
            <a:r>
              <a:rPr lang="el-GR" dirty="0">
                <a:hlinkClick r:id="rId2"/>
              </a:rPr>
              <a:t>-ΠΙ, ΟΕΔΒ. </a:t>
            </a:r>
            <a:endParaRPr lang="el-GR" dirty="0"/>
          </a:p>
          <a:p>
            <a:r>
              <a:rPr lang="el-GR" dirty="0"/>
              <a:t>ΦΕΚ 304Β/13-03-2003. </a:t>
            </a:r>
            <a:r>
              <a:rPr lang="el-GR" dirty="0" err="1"/>
              <a:t>Διαθεματικό</a:t>
            </a:r>
            <a:r>
              <a:rPr lang="el-GR" dirty="0"/>
              <a:t> ενιαίο πλαίσιο προγραμμάτων σπουδών και αναλυτικά προγράμματα σπουδών υποχρεωτικής εκπαίδευσης. </a:t>
            </a:r>
            <a:r>
              <a:rPr lang="el-GR" dirty="0">
                <a:hlinkClick r:id="rId3"/>
              </a:rPr>
              <a:t>Αθήνα </a:t>
            </a:r>
            <a:r>
              <a:rPr lang="el-GR" dirty="0" smtClean="0">
                <a:hlinkClick r:id="rId3"/>
              </a:rPr>
              <a:t>ΥΠΕΠΘ-ΠΙ</a:t>
            </a:r>
            <a:endParaRPr lang="el-GR" dirty="0" smtClean="0"/>
          </a:p>
          <a:p>
            <a:r>
              <a:rPr lang="el-GR" dirty="0" smtClean="0"/>
              <a:t>Θεοδότου</a:t>
            </a:r>
            <a:r>
              <a:rPr lang="el-GR" dirty="0"/>
              <a:t>, Ε. (2010). ‘Εκπαίδευση και παιχνίδι στην προσχολική αγωγή: Το δίλημμα του ελεύθερου η καθοδηγούμενου παιχνιδιού’. 2ο Διεθνές Συνέδριο Προσχολικής Αγωγής: Σύγχρονες Τάσεις και Προοπτικές στην Προσχολική Αγωγή και Εκπαίδευση τους 21ου αιώνα. Συνεδριακός Χώρος </a:t>
            </a:r>
            <a:r>
              <a:rPr lang="el-GR" dirty="0" err="1"/>
              <a:t>Hotel</a:t>
            </a:r>
            <a:r>
              <a:rPr lang="el-GR" dirty="0"/>
              <a:t> DU LAC 22-24 Οκτωβρίου. Ιωάννινα: Πανεπιστήμιο Ιωαννίνων.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2978152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 2014</a:t>
            </a:r>
            <a:r>
              <a:rPr lang="el-GR" sz="2000" dirty="0" smtClean="0"/>
              <a:t>. </a:t>
            </a:r>
            <a:r>
              <a:rPr lang="el-GR" sz="2000" dirty="0"/>
              <a:t>Ευγενία </a:t>
            </a:r>
            <a:r>
              <a:rPr lang="el-GR" sz="2000" dirty="0" smtClean="0"/>
              <a:t>Θεοδότου. </a:t>
            </a:r>
            <a:r>
              <a:rPr lang="el-GR" sz="2000" dirty="0"/>
              <a:t>«Αρχές Οργάνωσης Παιδαγωγικής Πράξης Ι (Ε). </a:t>
            </a:r>
            <a:r>
              <a:rPr lang="el-GR" sz="2000" dirty="0" smtClean="0"/>
              <a:t>Ενότητα 3</a:t>
            </a:r>
            <a:r>
              <a:rPr lang="en-US" sz="2000" dirty="0" smtClean="0"/>
              <a:t>:</a:t>
            </a:r>
            <a:r>
              <a:rPr lang="el-GR" sz="2000" dirty="0"/>
              <a:t> Παιδικά παιχνίδια και </a:t>
            </a:r>
            <a:r>
              <a:rPr lang="el-GR" sz="2000" dirty="0" smtClean="0"/>
              <a:t>μάθηση».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απόψεων</a:t>
            </a:r>
          </a:p>
        </p:txBody>
      </p:sp>
      <p:sp>
        <p:nvSpPr>
          <p:cNvPr id="3" name="Θέση περιεχομένου 2"/>
          <p:cNvSpPr>
            <a:spLocks noGrp="1"/>
          </p:cNvSpPr>
          <p:nvPr>
            <p:ph idx="1"/>
          </p:nvPr>
        </p:nvSpPr>
        <p:spPr>
          <a:xfrm>
            <a:off x="467544" y="2204864"/>
            <a:ext cx="8229600" cy="1080120"/>
          </a:xfrm>
        </p:spPr>
        <p:txBody>
          <a:bodyPr/>
          <a:lstStyle/>
          <a:p>
            <a:pPr marL="0" indent="0" algn="ctr">
              <a:buNone/>
            </a:pPr>
            <a:r>
              <a:rPr lang="el-GR" b="1" dirty="0">
                <a:solidFill>
                  <a:srgbClr val="004A82"/>
                </a:solidFill>
              </a:rPr>
              <a:t>Τι θα μπορούσε να περιλαμβάνει ο όρος παιχνίδι &amp; αυτό σχετίζεται με τη μάθηση;</a:t>
            </a:r>
          </a:p>
          <a:p>
            <a:endParaRPr lang="el-GR" dirty="0"/>
          </a:p>
        </p:txBody>
      </p:sp>
      <p:pic>
        <p:nvPicPr>
          <p:cNvPr id="5" name="Picture 17"/>
          <p:cNvPicPr>
            <a:picLocks noChangeAspect="1"/>
          </p:cNvPicPr>
          <p:nvPr/>
        </p:nvPicPr>
        <p:blipFill>
          <a:blip r:embed="rId2" cstate="print"/>
          <a:stretch>
            <a:fillRect/>
          </a:stretch>
        </p:blipFill>
        <p:spPr>
          <a:xfrm>
            <a:off x="6660232" y="2852936"/>
            <a:ext cx="1590675" cy="2876550"/>
          </a:xfrm>
          <a:prstGeom prst="rect">
            <a:avLst/>
          </a:prstGeom>
        </p:spPr>
      </p:pic>
      <p:sp>
        <p:nvSpPr>
          <p:cNvPr id="6" name="Ορθογώνιο 5"/>
          <p:cNvSpPr/>
          <p:nvPr/>
        </p:nvSpPr>
        <p:spPr>
          <a:xfrm>
            <a:off x="7028174" y="5729486"/>
            <a:ext cx="1144416" cy="276999"/>
          </a:xfrm>
          <a:prstGeom prst="rect">
            <a:avLst/>
          </a:prstGeom>
        </p:spPr>
        <p:txBody>
          <a:bodyPr wrap="none">
            <a:spAutoFit/>
          </a:bodyPr>
          <a:lstStyle/>
          <a:p>
            <a:r>
              <a:rPr lang="en-US" sz="1200" dirty="0">
                <a:solidFill>
                  <a:prstClr val="black"/>
                </a:solidFill>
                <a:latin typeface="Calibri"/>
                <a:hlinkClick r:id="rId3"/>
              </a:rPr>
              <a:t>wordpress.com</a:t>
            </a:r>
            <a:endParaRPr lang="el-GR" sz="1200" dirty="0">
              <a:solidFill>
                <a:prstClr val="black"/>
              </a:solidFill>
              <a:latin typeface="Calibri"/>
            </a:endParaRPr>
          </a:p>
        </p:txBody>
      </p:sp>
      <p:sp>
        <p:nvSpPr>
          <p:cNvPr id="7" name="Ορθογώνιο 6"/>
          <p:cNvSpPr/>
          <p:nvPr/>
        </p:nvSpPr>
        <p:spPr>
          <a:xfrm>
            <a:off x="755576" y="5452486"/>
            <a:ext cx="6120680" cy="830997"/>
          </a:xfrm>
          <a:prstGeom prst="rect">
            <a:avLst/>
          </a:prstGeom>
        </p:spPr>
        <p:txBody>
          <a:bodyPr wrap="square">
            <a:spAutoFit/>
          </a:bodyPr>
          <a:lstStyle/>
          <a:p>
            <a:pPr algn="ctr"/>
            <a:r>
              <a:rPr lang="el-GR" sz="2400" b="1" dirty="0">
                <a:solidFill>
                  <a:srgbClr val="820000"/>
                </a:solidFill>
                <a:latin typeface="Calibri"/>
              </a:rPr>
              <a:t>Σε μικρές ομάδες καταγράψτε τις απαντήσεις σας και δώστε μερικά </a:t>
            </a:r>
            <a:r>
              <a:rPr lang="el-GR" sz="2400" b="1" dirty="0" smtClean="0">
                <a:solidFill>
                  <a:srgbClr val="820000"/>
                </a:solidFill>
                <a:latin typeface="Calibri"/>
              </a:rPr>
              <a:t>παραδείγματα.</a:t>
            </a:r>
            <a:endParaRPr lang="el-GR" sz="2400" b="1" dirty="0">
              <a:solidFill>
                <a:srgbClr val="820000"/>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241350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24029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2400" b="0" dirty="0" smtClean="0"/>
              <a:t>(1 από 3)</a:t>
            </a:r>
            <a:endParaRPr lang="el-GR" sz="2400" b="0" dirty="0"/>
          </a:p>
        </p:txBody>
      </p:sp>
      <p:sp>
        <p:nvSpPr>
          <p:cNvPr id="3" name="Θέση περιεχομένου 2"/>
          <p:cNvSpPr>
            <a:spLocks noGrp="1"/>
          </p:cNvSpPr>
          <p:nvPr>
            <p:ph idx="1"/>
          </p:nvPr>
        </p:nvSpPr>
        <p:spPr>
          <a:xfrm>
            <a:off x="467544" y="1556792"/>
            <a:ext cx="8229600" cy="2088232"/>
          </a:xfrm>
        </p:spPr>
        <p:txBody>
          <a:bodyPr/>
          <a:lstStyle/>
          <a:p>
            <a:pPr marL="0" indent="0" algn="ctr">
              <a:buNone/>
            </a:pPr>
            <a:r>
              <a:rPr lang="el-GR" dirty="0"/>
              <a:t>Το παιχνίδι είμαι σοβαρή υπόθεση για τα παιδιά</a:t>
            </a:r>
            <a:r>
              <a:rPr lang="el-GR" dirty="0" smtClean="0"/>
              <a:t>!!</a:t>
            </a:r>
            <a:endParaRPr lang="el-GR" dirty="0"/>
          </a:p>
          <a:p>
            <a:pPr marL="0" indent="0" algn="ctr">
              <a:buNone/>
            </a:pPr>
            <a:r>
              <a:rPr lang="el-GR" dirty="0"/>
              <a:t>Συνήθως οι ενήλικες όταν λένε ότι τα παιδιά παίζουν, εννοούν ότι δεν κάνουν κάτι σοβαρό όπως τις «δουλίτσες», δηλαδή τις δραστηριότητες που έχουν οι ίδιοι οργανώσει.</a:t>
            </a:r>
          </a:p>
          <a:p>
            <a:endParaRPr lang="el-GR" dirty="0"/>
          </a:p>
        </p:txBody>
      </p:sp>
      <p:sp>
        <p:nvSpPr>
          <p:cNvPr id="5" name="Ορθογώνιο 4"/>
          <p:cNvSpPr/>
          <p:nvPr/>
        </p:nvSpPr>
        <p:spPr>
          <a:xfrm>
            <a:off x="2555776" y="4659759"/>
            <a:ext cx="4572000" cy="1061829"/>
          </a:xfrm>
          <a:prstGeom prst="rect">
            <a:avLst/>
          </a:prstGeom>
        </p:spPr>
        <p:txBody>
          <a:bodyPr>
            <a:spAutoFit/>
          </a:bodyPr>
          <a:lstStyle/>
          <a:p>
            <a:pPr algn="ctr">
              <a:spcBef>
                <a:spcPts val="1800"/>
              </a:spcBef>
            </a:pPr>
            <a:r>
              <a:rPr lang="el-GR" sz="2400" b="1" dirty="0">
                <a:solidFill>
                  <a:srgbClr val="820000"/>
                </a:solidFill>
                <a:latin typeface="Calibri"/>
              </a:rPr>
              <a:t>Είναι σωστό αυτό όμως;</a:t>
            </a:r>
          </a:p>
          <a:p>
            <a:pPr algn="ctr">
              <a:spcBef>
                <a:spcPts val="1800"/>
              </a:spcBef>
            </a:pPr>
            <a:r>
              <a:rPr lang="el-GR" sz="2400" b="1" dirty="0">
                <a:solidFill>
                  <a:srgbClr val="820000"/>
                </a:solidFill>
                <a:latin typeface="Calibri"/>
              </a:rPr>
              <a:t>Αιτιολογήστε την άποψή σας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58993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2400" b="0" dirty="0" smtClean="0"/>
              <a:t>(2 </a:t>
            </a:r>
            <a:r>
              <a:rPr lang="el-GR" sz="2400" b="0" dirty="0"/>
              <a:t>από </a:t>
            </a:r>
            <a:r>
              <a:rPr lang="el-GR" sz="2400" b="0" dirty="0" smtClean="0"/>
              <a:t>3)</a:t>
            </a:r>
            <a:endParaRPr lang="el-GR" sz="3200" dirty="0"/>
          </a:p>
        </p:txBody>
      </p:sp>
      <p:sp>
        <p:nvSpPr>
          <p:cNvPr id="3" name="Θέση περιεχομένου 2"/>
          <p:cNvSpPr>
            <a:spLocks noGrp="1"/>
          </p:cNvSpPr>
          <p:nvPr>
            <p:ph idx="1"/>
          </p:nvPr>
        </p:nvSpPr>
        <p:spPr/>
        <p:txBody>
          <a:bodyPr/>
          <a:lstStyle/>
          <a:p>
            <a:pPr marL="0" indent="0" algn="ctr">
              <a:buNone/>
            </a:pPr>
            <a:r>
              <a:rPr lang="el-GR" dirty="0"/>
              <a:t>Αυτό έρχεται σε αντίθεση με την παιδοκεντρική αγωγή και τη σύγχρονη ψυχολογία!</a:t>
            </a:r>
          </a:p>
          <a:p>
            <a:pPr marL="0" indent="0">
              <a:buNone/>
            </a:pPr>
            <a:r>
              <a:rPr lang="el-GR" b="1" dirty="0">
                <a:solidFill>
                  <a:srgbClr val="820000"/>
                </a:solidFill>
              </a:rPr>
              <a:t>Τα παιδιά μέσα από το παιχνίδι γνωρίζουν:</a:t>
            </a:r>
          </a:p>
          <a:p>
            <a:r>
              <a:rPr lang="el-GR" b="1" dirty="0">
                <a:solidFill>
                  <a:srgbClr val="820000"/>
                </a:solidFill>
              </a:rPr>
              <a:t>Το </a:t>
            </a:r>
            <a:r>
              <a:rPr lang="el-GR" b="1" dirty="0" smtClean="0">
                <a:solidFill>
                  <a:srgbClr val="820000"/>
                </a:solidFill>
              </a:rPr>
              <a:t>περιβάλλον,</a:t>
            </a:r>
            <a:endParaRPr lang="el-GR" b="1" dirty="0">
              <a:solidFill>
                <a:srgbClr val="820000"/>
              </a:solidFill>
            </a:endParaRPr>
          </a:p>
          <a:p>
            <a:r>
              <a:rPr lang="el-GR" b="1" dirty="0">
                <a:solidFill>
                  <a:srgbClr val="820000"/>
                </a:solidFill>
              </a:rPr>
              <a:t>Τον εαυτό </a:t>
            </a:r>
            <a:r>
              <a:rPr lang="el-GR" b="1" dirty="0" smtClean="0">
                <a:solidFill>
                  <a:srgbClr val="820000"/>
                </a:solidFill>
              </a:rPr>
              <a:t>τους,</a:t>
            </a:r>
            <a:endParaRPr lang="el-GR" b="1" dirty="0">
              <a:solidFill>
                <a:srgbClr val="820000"/>
              </a:solidFill>
            </a:endParaRPr>
          </a:p>
          <a:p>
            <a:r>
              <a:rPr lang="el-GR" b="1" dirty="0">
                <a:solidFill>
                  <a:srgbClr val="820000"/>
                </a:solidFill>
              </a:rPr>
              <a:t>Τους </a:t>
            </a:r>
            <a:r>
              <a:rPr lang="el-GR" b="1" dirty="0" smtClean="0">
                <a:solidFill>
                  <a:srgbClr val="820000"/>
                </a:solidFill>
              </a:rPr>
              <a:t>άλλους.</a:t>
            </a:r>
            <a:endParaRPr lang="el-GR" b="1" dirty="0">
              <a:solidFill>
                <a:srgbClr val="820000"/>
              </a:solidFill>
            </a:endParaRPr>
          </a:p>
          <a:p>
            <a:pPr marL="0" indent="0" algn="ctr">
              <a:spcBef>
                <a:spcPts val="3000"/>
              </a:spcBef>
              <a:buNone/>
            </a:pPr>
            <a:r>
              <a:rPr lang="el-GR" dirty="0"/>
              <a:t>Η πηγή της νοημοσύνης μας βρίσκεται μέσα στην ίδια την πράξη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083024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2400" b="0" dirty="0" smtClean="0"/>
              <a:t>(3 </a:t>
            </a:r>
            <a:r>
              <a:rPr lang="el-GR" sz="2400" b="0" dirty="0"/>
              <a:t>από 3)</a:t>
            </a:r>
            <a:endParaRPr lang="el-GR" sz="3200" dirty="0"/>
          </a:p>
        </p:txBody>
      </p:sp>
      <p:sp>
        <p:nvSpPr>
          <p:cNvPr id="3" name="Θέση περιεχομένου 2"/>
          <p:cNvSpPr>
            <a:spLocks noGrp="1"/>
          </p:cNvSpPr>
          <p:nvPr>
            <p:ph idx="1"/>
          </p:nvPr>
        </p:nvSpPr>
        <p:spPr>
          <a:xfrm>
            <a:off x="457200" y="1196752"/>
            <a:ext cx="8229600" cy="1080120"/>
          </a:xfrm>
        </p:spPr>
        <p:txBody>
          <a:bodyPr/>
          <a:lstStyle/>
          <a:p>
            <a:pPr marL="0" indent="0" algn="ctr">
              <a:buNone/>
            </a:pPr>
            <a:r>
              <a:rPr lang="el-GR" b="1" dirty="0">
                <a:solidFill>
                  <a:srgbClr val="820000"/>
                </a:solidFill>
              </a:rPr>
              <a:t>Άρα </a:t>
            </a:r>
            <a:r>
              <a:rPr lang="el-GR" b="1" dirty="0" smtClean="0">
                <a:solidFill>
                  <a:srgbClr val="820000"/>
                </a:solidFill>
              </a:rPr>
              <a:t>όταν </a:t>
            </a:r>
            <a:r>
              <a:rPr lang="el-GR" b="1" dirty="0">
                <a:solidFill>
                  <a:srgbClr val="820000"/>
                </a:solidFill>
              </a:rPr>
              <a:t>ένα παιδί παίζει</a:t>
            </a:r>
            <a:r>
              <a:rPr lang="el-GR" b="1" dirty="0" smtClean="0">
                <a:solidFill>
                  <a:srgbClr val="820000"/>
                </a:solidFill>
              </a:rPr>
              <a:t>…</a:t>
            </a:r>
          </a:p>
          <a:p>
            <a:pPr marL="0" indent="0">
              <a:buNone/>
            </a:pPr>
            <a:r>
              <a:rPr lang="el-GR" dirty="0"/>
              <a:t>Δρα πάνω στο περιβάλλον του</a:t>
            </a:r>
          </a:p>
          <a:p>
            <a:pPr marL="0" indent="0">
              <a:buNone/>
            </a:pPr>
            <a:endParaRPr lang="el-GR" dirty="0"/>
          </a:p>
        </p:txBody>
      </p:sp>
      <p:sp>
        <p:nvSpPr>
          <p:cNvPr id="5" name="8 - Καμπύλο αριστερό βέλος" title="βέλος"/>
          <p:cNvSpPr/>
          <p:nvPr/>
        </p:nvSpPr>
        <p:spPr>
          <a:xfrm rot="21145800">
            <a:off x="4554398" y="1806994"/>
            <a:ext cx="576064" cy="864096"/>
          </a:xfrm>
          <a:prstGeom prst="curvedLeft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Ορθογώνιο 5"/>
          <p:cNvSpPr/>
          <p:nvPr/>
        </p:nvSpPr>
        <p:spPr>
          <a:xfrm>
            <a:off x="3563888" y="2721676"/>
            <a:ext cx="4572000" cy="830997"/>
          </a:xfrm>
          <a:prstGeom prst="rect">
            <a:avLst/>
          </a:prstGeom>
        </p:spPr>
        <p:txBody>
          <a:bodyPr>
            <a:spAutoFit/>
          </a:bodyPr>
          <a:lstStyle/>
          <a:p>
            <a:r>
              <a:rPr lang="el-GR" sz="2400" dirty="0">
                <a:solidFill>
                  <a:prstClr val="black"/>
                </a:solidFill>
                <a:latin typeface="Calibri"/>
              </a:rPr>
              <a:t>Παρατηρεί το αποτελέσματα (τις αντιδράσεις των αντικειμένων</a:t>
            </a:r>
          </a:p>
        </p:txBody>
      </p:sp>
      <p:sp>
        <p:nvSpPr>
          <p:cNvPr id="7" name="10 - Καμπύλο δεξιό βέλος" title="βέλος"/>
          <p:cNvSpPr/>
          <p:nvPr/>
        </p:nvSpPr>
        <p:spPr>
          <a:xfrm rot="487333">
            <a:off x="3020994" y="3028227"/>
            <a:ext cx="504056" cy="864096"/>
          </a:xfrm>
          <a:prstGeom prst="curvedRight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Ορθογώνιο 7"/>
          <p:cNvSpPr/>
          <p:nvPr/>
        </p:nvSpPr>
        <p:spPr>
          <a:xfrm>
            <a:off x="3583564" y="3692764"/>
            <a:ext cx="2703561" cy="461665"/>
          </a:xfrm>
          <a:prstGeom prst="rect">
            <a:avLst/>
          </a:prstGeom>
        </p:spPr>
        <p:txBody>
          <a:bodyPr wrap="none">
            <a:spAutoFit/>
          </a:bodyPr>
          <a:lstStyle/>
          <a:p>
            <a:r>
              <a:rPr lang="el-GR" sz="2400" dirty="0">
                <a:solidFill>
                  <a:prstClr val="black"/>
                </a:solidFill>
                <a:latin typeface="Calibri"/>
              </a:rPr>
              <a:t>Κάνει συσχετισμούς</a:t>
            </a:r>
          </a:p>
        </p:txBody>
      </p:sp>
      <p:sp>
        <p:nvSpPr>
          <p:cNvPr id="9" name="9 - Καμπύλο αριστερό βέλος" title="βέλος"/>
          <p:cNvSpPr/>
          <p:nvPr/>
        </p:nvSpPr>
        <p:spPr>
          <a:xfrm rot="21427111">
            <a:off x="6242338" y="3935637"/>
            <a:ext cx="500544" cy="854862"/>
          </a:xfrm>
          <a:prstGeom prst="curvedLeft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Ορθογώνιο 9"/>
          <p:cNvSpPr/>
          <p:nvPr/>
        </p:nvSpPr>
        <p:spPr>
          <a:xfrm>
            <a:off x="3425764" y="4433208"/>
            <a:ext cx="2861361" cy="461665"/>
          </a:xfrm>
          <a:prstGeom prst="rect">
            <a:avLst/>
          </a:prstGeom>
        </p:spPr>
        <p:txBody>
          <a:bodyPr wrap="none">
            <a:spAutoFit/>
          </a:bodyPr>
          <a:lstStyle/>
          <a:p>
            <a:r>
              <a:rPr lang="el-GR" sz="2400" dirty="0">
                <a:solidFill>
                  <a:prstClr val="black"/>
                </a:solidFill>
                <a:latin typeface="Calibri"/>
              </a:rPr>
              <a:t>Βάζει συμπεράσματα</a:t>
            </a:r>
          </a:p>
        </p:txBody>
      </p:sp>
      <p:sp>
        <p:nvSpPr>
          <p:cNvPr id="11" name="11 - Βέλος προς τα κάτω" title="βέλος"/>
          <p:cNvSpPr/>
          <p:nvPr/>
        </p:nvSpPr>
        <p:spPr>
          <a:xfrm>
            <a:off x="3961410" y="4949378"/>
            <a:ext cx="1728192" cy="576064"/>
          </a:xfrm>
          <a:prstGeom prst="down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Ορθογώνιο 11"/>
          <p:cNvSpPr/>
          <p:nvPr/>
        </p:nvSpPr>
        <p:spPr>
          <a:xfrm>
            <a:off x="2411760" y="5525442"/>
            <a:ext cx="5163016" cy="830997"/>
          </a:xfrm>
          <a:prstGeom prst="rect">
            <a:avLst/>
          </a:prstGeom>
        </p:spPr>
        <p:txBody>
          <a:bodyPr wrap="square">
            <a:spAutoFit/>
          </a:bodyPr>
          <a:lstStyle/>
          <a:p>
            <a:r>
              <a:rPr lang="el-GR" sz="2400" dirty="0">
                <a:solidFill>
                  <a:prstClr val="black"/>
                </a:solidFill>
                <a:latin typeface="Calibri"/>
              </a:rPr>
              <a:t>Αυτό το οδηγεί στη γνώση του κόσμου, του εαυτού του και των άλλων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9190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παιχνίδι σύμφωνα με </a:t>
            </a:r>
            <a:r>
              <a:rPr lang="el-GR" dirty="0" smtClean="0"/>
              <a:t>τις θεωρίες</a:t>
            </a:r>
            <a:br>
              <a:rPr lang="el-GR" dirty="0" smtClean="0"/>
            </a:br>
            <a:r>
              <a:rPr lang="el-GR" sz="2700" b="0" dirty="0" smtClean="0"/>
              <a:t>(1 από 5) </a:t>
            </a:r>
            <a:endParaRPr lang="el-GR" sz="2700" b="0" dirty="0"/>
          </a:p>
        </p:txBody>
      </p:sp>
      <p:sp>
        <p:nvSpPr>
          <p:cNvPr id="3" name="Θέση περιεχομένου 2"/>
          <p:cNvSpPr>
            <a:spLocks noGrp="1"/>
          </p:cNvSpPr>
          <p:nvPr>
            <p:ph idx="1"/>
          </p:nvPr>
        </p:nvSpPr>
        <p:spPr>
          <a:xfrm>
            <a:off x="457200" y="1196752"/>
            <a:ext cx="8229600" cy="1440160"/>
          </a:xfrm>
        </p:spPr>
        <p:txBody>
          <a:bodyPr/>
          <a:lstStyle/>
          <a:p>
            <a:pPr marL="0" indent="0" algn="ctr">
              <a:buNone/>
            </a:pPr>
            <a:r>
              <a:rPr lang="el-GR" b="1" dirty="0"/>
              <a:t>Το παιχνίδι ξεκινάει από τη γέννηση του παιδιού.</a:t>
            </a:r>
          </a:p>
          <a:p>
            <a:r>
              <a:rPr lang="el-GR" dirty="0"/>
              <a:t>Αρχικά ξεκινάει ως μίμηση και σταδιακά διαμορφώνεται στα 4 είδη παιχνιδιού.</a:t>
            </a:r>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1" y="2420888"/>
            <a:ext cx="2016224" cy="3375198"/>
          </a:xfrm>
          <a:prstGeom prst="rect">
            <a:avLst/>
          </a:prstGeom>
        </p:spPr>
      </p:pic>
      <p:sp>
        <p:nvSpPr>
          <p:cNvPr id="6" name="TextBox 5"/>
          <p:cNvSpPr txBox="1"/>
          <p:nvPr/>
        </p:nvSpPr>
        <p:spPr>
          <a:xfrm>
            <a:off x="4104369" y="5796086"/>
            <a:ext cx="1367307" cy="400110"/>
          </a:xfrm>
          <a:prstGeom prst="rect">
            <a:avLst/>
          </a:prstGeom>
          <a:noFill/>
        </p:spPr>
        <p:txBody>
          <a:bodyPr wrap="square" rtlCol="0">
            <a:spAutoFit/>
          </a:bodyPr>
          <a:lstStyle/>
          <a:p>
            <a:r>
              <a:rPr lang="en-US" sz="2000" dirty="0" smtClean="0">
                <a:solidFill>
                  <a:prstClr val="black"/>
                </a:solidFill>
                <a:latin typeface="Calibri"/>
              </a:rPr>
              <a:t>Jean Piaget</a:t>
            </a:r>
            <a:endParaRPr lang="el-GR" sz="2000" dirty="0">
              <a:solidFill>
                <a:prstClr val="black"/>
              </a:solidFill>
              <a:latin typeface="Calibri"/>
            </a:endParaRPr>
          </a:p>
        </p:txBody>
      </p:sp>
      <p:sp>
        <p:nvSpPr>
          <p:cNvPr id="7" name="Rectangle 10"/>
          <p:cNvSpPr/>
          <p:nvPr/>
        </p:nvSpPr>
        <p:spPr>
          <a:xfrm>
            <a:off x="3131840" y="6093296"/>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sv-SE" sz="1200" dirty="0">
                <a:solidFill>
                  <a:prstClr val="black">
                    <a:lumMod val="75000"/>
                    <a:lumOff val="25000"/>
                  </a:prstClr>
                </a:solidFill>
                <a:latin typeface="Calibri"/>
                <a:hlinkClick r:id="rId3"/>
              </a:rPr>
              <a:t>Jean Piaget in Ann Arbor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University of Michigan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0291560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d4152b86a60bcaccc676d714f577ae93076b8d"/>
  <p:tag name="ISPRING_RESOURCE_PATHS_HASH_PRESENTER" val="79585af5bf5e711aaa281cce21a81923b8fdb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2932</Words>
  <Application>Microsoft Office PowerPoint</Application>
  <PresentationFormat>On-screen Show (4:3)</PresentationFormat>
  <Paragraphs>400</Paragraphs>
  <Slides>51</Slides>
  <Notes>13</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2_OC_template_updated</vt:lpstr>
      <vt:lpstr>OC_template_updated</vt:lpstr>
      <vt:lpstr>1_OC_template_updated</vt:lpstr>
      <vt:lpstr>Αρχές Οργάνωσης Παιδαγωγικής Πράξης Ι (Ε)</vt:lpstr>
      <vt:lpstr>Ενδιαφέρουσα βοηθητική βιβλιογραφία- (1 από 3)</vt:lpstr>
      <vt:lpstr>Ενδιαφέρουσα βοηθητική βιβλιογραφία- (2 από 3)</vt:lpstr>
      <vt:lpstr>Ενδιαφέρουσα βοηθητική βιβλιογραφία- (3 από 3)</vt:lpstr>
      <vt:lpstr>Διερεύνηση απόψεων</vt:lpstr>
      <vt:lpstr>Εισαγωγή (1 από 3)</vt:lpstr>
      <vt:lpstr>Εισαγωγή (2 από 3)</vt:lpstr>
      <vt:lpstr>Εισαγωγή (3 από 3)</vt:lpstr>
      <vt:lpstr>Το παιχνίδι σύμφωνα με τις θεωρίες (1 από 5) </vt:lpstr>
      <vt:lpstr>Το παιχνίδι σύμφωνα με τις θεωρίες (2 από 5) </vt:lpstr>
      <vt:lpstr>Το παιχνίδι σύμφωνα με τις θεωρίες (3 από 5) </vt:lpstr>
      <vt:lpstr>Το παιχνίδι σύμφωνα με τις θεωρίες (4 από 5) </vt:lpstr>
      <vt:lpstr>Το παιχνίδι σύμφωνα με τις θεωρίες (5 από 5) </vt:lpstr>
      <vt:lpstr>Η έννοια του παιχνιδιού (1 από 2)</vt:lpstr>
      <vt:lpstr>Η έννοια του παιχνιδιού (2 από 2)</vt:lpstr>
      <vt:lpstr>Άσκηση 1</vt:lpstr>
      <vt:lpstr>Άσκηση 2</vt:lpstr>
      <vt:lpstr>Τα χαρακτηριστικά του παιχνιδιού (1 από 3)</vt:lpstr>
      <vt:lpstr>Τα χαρακτηριστικά του παιχνιδιού (2 από 3)</vt:lpstr>
      <vt:lpstr>Τα χαρακτηριστικά του παιχνιδιού (3 από 3)</vt:lpstr>
      <vt:lpstr>Τι είναι το παιχνίδι;</vt:lpstr>
      <vt:lpstr>Συμβολή του παιχνιδιού (1 από 2)</vt:lpstr>
      <vt:lpstr>Συμβολή του παιχνιδιού (2 από 2)</vt:lpstr>
      <vt:lpstr>Ο ρόλος της παιδαγωγού στο παιχνίδι</vt:lpstr>
      <vt:lpstr>Παρουσίαση παιχνιδιού (1 από 2) </vt:lpstr>
      <vt:lpstr>Παρουσίαση παιχνιδιού (2 από 2) </vt:lpstr>
      <vt:lpstr>Ποιοτικό παιχνίδι</vt:lpstr>
      <vt:lpstr>Άσκηση 3</vt:lpstr>
      <vt:lpstr>Άσκηση 4</vt:lpstr>
      <vt:lpstr>Παιχνίδι &amp; μάθηση</vt:lpstr>
      <vt:lpstr>Παιγνιώδης μέθοδος διδασκαλίας</vt:lpstr>
      <vt:lpstr>Κατηγορίες παιχνιδιού</vt:lpstr>
      <vt:lpstr>Ελεύθερο παιχνίδι</vt:lpstr>
      <vt:lpstr>Καθοδηγούμενο παιχνίδι (1 από 2)</vt:lpstr>
      <vt:lpstr>Καθοδηγούμενο παιχνίδι (2 από 2)</vt:lpstr>
      <vt:lpstr>Διερεύνηση απόψεων</vt:lpstr>
      <vt:lpstr>Ελεύθερο vs καθοδηγούμενο παιχνίδι (1 από 2)</vt:lpstr>
      <vt:lpstr>Ελεύθερο vs καθοδηγούμενο παιχνίδι (2 από 2)</vt:lpstr>
      <vt:lpstr>Άσκηση 5</vt:lpstr>
      <vt:lpstr>Απορίες;</vt:lpstr>
      <vt:lpstr>Βιβλιογραφία (1 από 4)</vt:lpstr>
      <vt:lpstr>Βιβλιογραφία (2 από 4)</vt:lpstr>
      <vt:lpstr>Βιβλιογραφία (3 από 4)</vt:lpstr>
      <vt:lpstr>Βιβλιογραφία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50</cp:revision>
  <dcterms:created xsi:type="dcterms:W3CDTF">2013-03-04T13:35:19Z</dcterms:created>
  <dcterms:modified xsi:type="dcterms:W3CDTF">2015-03-02T09:41:49Z</dcterms:modified>
</cp:coreProperties>
</file>