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57" r:id="rId14"/>
    <p:sldId id="262" r:id="rId15"/>
    <p:sldId id="264" r:id="rId16"/>
    <p:sldId id="269" r:id="rId17"/>
    <p:sldId id="270" r:id="rId18"/>
    <p:sldId id="266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18/11/2015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18/11/2015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Πρόσθετες Ύλες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6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Ουσίες </a:t>
            </a:r>
            <a:r>
              <a:rPr lang="el-GR" sz="2600" dirty="0"/>
              <a:t>ρύθμισης Οσμής - Γεύσης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Αναστασία </a:t>
            </a:r>
            <a:r>
              <a:rPr lang="el-GR" sz="2200" dirty="0" err="1" smtClean="0"/>
              <a:t>Κανέλλου</a:t>
            </a:r>
            <a:r>
              <a:rPr lang="el-GR" sz="2200" dirty="0" smtClean="0"/>
              <a:t>, 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Τεχνολογίας Τροφίμων</a:t>
            </a:r>
            <a:endParaRPr lang="en-US" sz="22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</a:t>
            </a:r>
            <a:r>
              <a:rPr lang="el-GR" dirty="0" smtClean="0"/>
              <a:t>ξέα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Ουσίες που αυξάνουν την οξύτητα ή προσδίδουν όξινη γεύση.</a:t>
            </a:r>
          </a:p>
          <a:p>
            <a:r>
              <a:rPr lang="el-GR" dirty="0" err="1" smtClean="0"/>
              <a:t>Προστίθονται</a:t>
            </a:r>
            <a:r>
              <a:rPr lang="el-GR" dirty="0" smtClean="0"/>
              <a:t> κατά την επεξεργασία σε αναψυκτικά, φρουτοχυμοί, γλυκά, ζαχαρωτά.</a:t>
            </a:r>
          </a:p>
          <a:p>
            <a:pPr marL="0" indent="0">
              <a:buNone/>
            </a:pPr>
            <a:r>
              <a:rPr lang="el-GR" dirty="0" smtClean="0"/>
              <a:t>Επίσης:</a:t>
            </a:r>
          </a:p>
          <a:p>
            <a:r>
              <a:rPr lang="el-GR" dirty="0" smtClean="0"/>
              <a:t>Ρυθμίζουν </a:t>
            </a:r>
            <a:r>
              <a:rPr lang="en-US" dirty="0" smtClean="0"/>
              <a:t>pH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Αντιοξειδωτικά.</a:t>
            </a:r>
          </a:p>
          <a:p>
            <a:r>
              <a:rPr lang="el-GR" dirty="0" smtClean="0"/>
              <a:t>Προφύλαξη από μικροοργανισμούς.</a:t>
            </a:r>
          </a:p>
          <a:p>
            <a:r>
              <a:rPr lang="el-GR" dirty="0" smtClean="0"/>
              <a:t>Ρυθμιστές ιξώδους.</a:t>
            </a:r>
          </a:p>
          <a:p>
            <a:r>
              <a:rPr lang="el-GR" dirty="0" smtClean="0"/>
              <a:t>Ρυθμίζουν δομή ζαχαρωτών.</a:t>
            </a:r>
          </a:p>
          <a:p>
            <a:r>
              <a:rPr lang="el-GR" dirty="0" smtClean="0"/>
              <a:t>Καταλύτες ιμβερτοποίησης καλαμοσάκχαρου.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02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Ρυθμιστές οξύτητας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Ουσίες που μεταβάλλουν ή ελέγχουν την οξύτητα ή την </a:t>
            </a:r>
            <a:r>
              <a:rPr lang="el-GR" dirty="0" err="1" smtClean="0"/>
              <a:t>αλκαλότητα</a:t>
            </a:r>
            <a:r>
              <a:rPr lang="el-GR" dirty="0" smtClean="0"/>
              <a:t> των τροφίμων.</a:t>
            </a:r>
          </a:p>
          <a:p>
            <a:r>
              <a:rPr lang="el-GR" dirty="0" smtClean="0"/>
              <a:t>Κατά τον </a:t>
            </a:r>
            <a:r>
              <a:rPr lang="en-US" dirty="0" smtClean="0"/>
              <a:t>codes </a:t>
            </a:r>
            <a:r>
              <a:rPr lang="en-US" dirty="0" err="1" smtClean="0"/>
              <a:t>alimentarius</a:t>
            </a:r>
            <a:r>
              <a:rPr lang="en-US" dirty="0" smtClean="0"/>
              <a:t> </a:t>
            </a:r>
            <a:r>
              <a:rPr lang="el-GR" dirty="0" smtClean="0"/>
              <a:t>ταξινομούνται βάσει της λειτουργικής συμπεριφοράς τους σε:</a:t>
            </a:r>
          </a:p>
          <a:p>
            <a:pPr lvl="1"/>
            <a:r>
              <a:rPr lang="el-GR" dirty="0" smtClean="0"/>
              <a:t>Οξέα.</a:t>
            </a:r>
          </a:p>
          <a:p>
            <a:pPr lvl="1"/>
            <a:r>
              <a:rPr lang="el-GR" dirty="0" smtClean="0"/>
              <a:t>Αλκάλια.</a:t>
            </a:r>
          </a:p>
          <a:p>
            <a:pPr lvl="1"/>
            <a:r>
              <a:rPr lang="el-GR" dirty="0" smtClean="0"/>
              <a:t>Βάσεις.</a:t>
            </a:r>
          </a:p>
          <a:p>
            <a:pPr lvl="1"/>
            <a:r>
              <a:rPr lang="el-GR" dirty="0" smtClean="0"/>
              <a:t>Ρυθμιστικά διαλύματα.</a:t>
            </a:r>
          </a:p>
          <a:p>
            <a:pPr lvl="1"/>
            <a:r>
              <a:rPr lang="el-GR" dirty="0" smtClean="0"/>
              <a:t>Παράγοντες ρύθμισης οξύτητας.</a:t>
            </a:r>
          </a:p>
          <a:p>
            <a:pPr lvl="1"/>
            <a:r>
              <a:rPr lang="el-GR" dirty="0" smtClean="0"/>
              <a:t>Παράγοντες ρύθμισης </a:t>
            </a:r>
            <a:r>
              <a:rPr lang="en-US" dirty="0" smtClean="0"/>
              <a:t>pH</a:t>
            </a:r>
            <a:r>
              <a:rPr lang="el-G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27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Αναστασία </a:t>
            </a:r>
            <a:r>
              <a:rPr lang="el-GR" sz="2000" dirty="0" err="1" smtClean="0"/>
              <a:t>Κανέλλου</a:t>
            </a:r>
            <a:r>
              <a:rPr lang="el-GR" sz="2000" dirty="0" smtClean="0"/>
              <a:t> 2014. </a:t>
            </a:r>
            <a:r>
              <a:rPr lang="el-GR" sz="2000" dirty="0"/>
              <a:t>Αναστασία </a:t>
            </a:r>
            <a:r>
              <a:rPr lang="el-GR" sz="2000" dirty="0" err="1"/>
              <a:t>Κανέλλου</a:t>
            </a:r>
            <a:r>
              <a:rPr lang="el-GR" sz="2000" dirty="0"/>
              <a:t> . </a:t>
            </a:r>
            <a:r>
              <a:rPr lang="el-GR" sz="2000" dirty="0" smtClean="0"/>
              <a:t>«Πρόσθετες Ύλες. Ενότητα 6</a:t>
            </a:r>
            <a:r>
              <a:rPr lang="en-US" sz="2000" dirty="0" smtClean="0"/>
              <a:t>:</a:t>
            </a:r>
            <a:r>
              <a:rPr lang="el-GR" sz="2000" dirty="0"/>
              <a:t> Ουσίες ρύθμισης Οσμής - Γεύσης».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Οσφησιομετρία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Οσφρητικός βλεννογόνος μύτης και ουρανίσκου.</a:t>
            </a:r>
          </a:p>
          <a:p>
            <a:pPr lvl="1"/>
            <a:r>
              <a:rPr lang="el-GR" dirty="0" smtClean="0"/>
              <a:t>Φέρει επιθήλιο με οσφρητικά κύτταρα</a:t>
            </a:r>
          </a:p>
          <a:p>
            <a:pPr lvl="2"/>
            <a:r>
              <a:rPr lang="el-GR" dirty="0" smtClean="0"/>
              <a:t>Κάθε κύτταρο έχει 2 αποφυάδες.</a:t>
            </a:r>
          </a:p>
          <a:p>
            <a:pPr lvl="2"/>
            <a:r>
              <a:rPr lang="el-GR" dirty="0" smtClean="0"/>
              <a:t>Η μια απολήγει στον βλεννογόνο με </a:t>
            </a:r>
            <a:r>
              <a:rPr lang="el-GR" dirty="0" err="1" smtClean="0"/>
              <a:t>τριχίδια</a:t>
            </a:r>
            <a:r>
              <a:rPr lang="el-GR" dirty="0" smtClean="0"/>
              <a:t> = οσφρητικοί υποδοχείς.</a:t>
            </a:r>
          </a:p>
          <a:p>
            <a:r>
              <a:rPr lang="el-GR" dirty="0" smtClean="0"/>
              <a:t>Οσφρητικός βολβός.</a:t>
            </a:r>
          </a:p>
          <a:p>
            <a:r>
              <a:rPr lang="el-GR" dirty="0" smtClean="0"/>
              <a:t>Οσφρητικά νήματα στο ρινικό διάφραγμα έχει αδένες που εκκρίνουν υγρό για διάλυση οσμηρών ουσιών (πτητικές) και διέγερση </a:t>
            </a:r>
            <a:r>
              <a:rPr lang="el-GR" dirty="0" err="1" smtClean="0"/>
              <a:t>τριχιδίων</a:t>
            </a:r>
            <a:r>
              <a:rPr lang="el-GR" dirty="0" smtClean="0"/>
              <a:t>.</a:t>
            </a:r>
          </a:p>
          <a:p>
            <a:pPr lvl="3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68308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Πτητικές ουσίες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Οσμή= σημαντικότερη </a:t>
            </a:r>
            <a:r>
              <a:rPr lang="el-GR" dirty="0" err="1" smtClean="0"/>
              <a:t>οργανολήπτική</a:t>
            </a:r>
            <a:r>
              <a:rPr lang="el-GR" dirty="0" smtClean="0"/>
              <a:t> ιδιότητα.</a:t>
            </a:r>
          </a:p>
          <a:p>
            <a:r>
              <a:rPr lang="el-GR" dirty="0" smtClean="0"/>
              <a:t>Πολλές σε πολύ μικρές ποσότητες, δύσκολη η ταξινόμηση, αποδεκτή είναι: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Καρυκευμάτων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Ανθέων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Ρητινώδης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Καψίματος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Αηδιαστική</a:t>
            </a:r>
          </a:p>
          <a:p>
            <a:pPr marL="514350" indent="-514350">
              <a:buNone/>
            </a:pPr>
            <a:r>
              <a:rPr lang="el-GR" dirty="0" smtClean="0"/>
              <a:t>Σοβαρό πρόβλημα οι ανεπιθύμητες οσμές τροφίμων.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880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Γεύση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Γλώσσα (και ουρανίσκος, </a:t>
            </a:r>
            <a:r>
              <a:rPr lang="el-GR" dirty="0" err="1" smtClean="0"/>
              <a:t>επιγλωτίδα</a:t>
            </a:r>
            <a:r>
              <a:rPr lang="el-GR" dirty="0" smtClean="0"/>
              <a:t>, λάρυγγας, φάρυγγας).</a:t>
            </a:r>
          </a:p>
          <a:p>
            <a:r>
              <a:rPr lang="el-GR" dirty="0" smtClean="0"/>
              <a:t>Γευστικές θηλές καλυμμένες με γευστικούς κάλυκες που φέρουν γευστικά κύτταρα που καταλήγουν σε γευστικά </a:t>
            </a:r>
            <a:r>
              <a:rPr lang="el-GR" dirty="0" err="1" smtClean="0"/>
              <a:t>τριχίδια</a:t>
            </a:r>
            <a:r>
              <a:rPr lang="el-GR" dirty="0" smtClean="0"/>
              <a:t> με </a:t>
            </a:r>
            <a:r>
              <a:rPr lang="el-GR" dirty="0" err="1" smtClean="0"/>
              <a:t>χημειουποδοχείς</a:t>
            </a:r>
            <a:r>
              <a:rPr lang="el-GR" dirty="0" smtClean="0"/>
              <a:t> στην επιφάνειά τους.</a:t>
            </a:r>
          </a:p>
          <a:p>
            <a:r>
              <a:rPr lang="el-GR" dirty="0" smtClean="0"/>
              <a:t>Πικρή.</a:t>
            </a:r>
          </a:p>
          <a:p>
            <a:r>
              <a:rPr lang="el-GR" dirty="0" smtClean="0"/>
              <a:t>Αλμυρή.</a:t>
            </a:r>
          </a:p>
          <a:p>
            <a:r>
              <a:rPr lang="el-GR" dirty="0" smtClean="0"/>
              <a:t>Όξινη.</a:t>
            </a:r>
          </a:p>
          <a:p>
            <a:r>
              <a:rPr lang="el-GR" dirty="0" smtClean="0"/>
              <a:t>Γλυκιά.</a:t>
            </a:r>
          </a:p>
          <a:p>
            <a:r>
              <a:rPr lang="el-GR" dirty="0" smtClean="0"/>
              <a:t>Πικάντικη (</a:t>
            </a:r>
            <a:r>
              <a:rPr lang="el-GR" dirty="0" err="1" smtClean="0"/>
              <a:t>ουμάμι</a:t>
            </a:r>
            <a:r>
              <a:rPr lang="el-GR" dirty="0"/>
              <a:t> </a:t>
            </a:r>
            <a:r>
              <a:rPr lang="el-GR" dirty="0" smtClean="0"/>
              <a:t>πχ σαν ψητό κρέας, </a:t>
            </a:r>
            <a:r>
              <a:rPr lang="el-GR" dirty="0" err="1" smtClean="0"/>
              <a:t>ροκφορ</a:t>
            </a:r>
            <a:r>
              <a:rPr lang="el-GR" dirty="0" smtClean="0"/>
              <a:t>, παρμεζάνα).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794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Ουσίες που ενισχύουν ή τροποποιούν οσμή/γεύση</a:t>
            </a:r>
            <a:endParaRPr lang="el-GR" dirty="0"/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980802"/>
              </p:ext>
            </p:extLst>
          </p:nvPr>
        </p:nvGraphicFramePr>
        <p:xfrm>
          <a:off x="1547664" y="1988840"/>
          <a:ext cx="60960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Όξινη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Μενεξέ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Αλμυρή 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ym typeface="Wingdings" panose="05000000000000000000" pitchFamily="2" charset="2"/>
                        </a:rPr>
                        <a:t>Φ</a:t>
                      </a:r>
                      <a:r>
                        <a:rPr lang="el-GR" sz="2400" dirty="0" smtClean="0"/>
                        <a:t>ράουλας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Γλυκιά 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Ξύλου κέδρου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Πικρή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ym typeface="Wingdings" panose="05000000000000000000" pitchFamily="2" charset="2"/>
                        </a:rPr>
                        <a:t>Κ</a:t>
                      </a:r>
                      <a:r>
                        <a:rPr lang="el-GR" sz="2400" dirty="0" smtClean="0"/>
                        <a:t>απνού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err="1" smtClean="0"/>
                        <a:t>Ουμάμι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πίσσας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Εσπεριδοειδών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μουστάρδας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err="1" smtClean="0"/>
                        <a:t>Φρουτώδης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πικραμύγδαλου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Υπερώριμου φρούτου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σάπιου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1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Ουσίες που προκαλούν αισθητήριο όσφρησης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Αιθέρια έλαια</a:t>
            </a:r>
          </a:p>
          <a:p>
            <a:pPr lvl="1"/>
            <a:r>
              <a:rPr lang="el-GR" dirty="0" smtClean="0"/>
              <a:t>Ενώσεις από τμήματα διαφόρων φυτών (κανέλλα, σκόρδο, πάπρικα, δυόσμος, βανίλια κλπ).</a:t>
            </a:r>
          </a:p>
          <a:p>
            <a:r>
              <a:rPr lang="el-GR" dirty="0" err="1" smtClean="0"/>
              <a:t>Ελαιορητίνες</a:t>
            </a:r>
            <a:endParaRPr lang="el-GR" dirty="0" smtClean="0"/>
          </a:p>
          <a:p>
            <a:pPr lvl="1"/>
            <a:r>
              <a:rPr lang="el-GR" dirty="0" smtClean="0"/>
              <a:t>Από εκχύλιση βοτάνων / φρούτων / αρτυμάτων με ακετόνη.</a:t>
            </a:r>
          </a:p>
          <a:p>
            <a:r>
              <a:rPr lang="el-GR" dirty="0" smtClean="0"/>
              <a:t>Υδατικά συμπυκνώματα</a:t>
            </a:r>
          </a:p>
          <a:p>
            <a:pPr lvl="1"/>
            <a:r>
              <a:rPr lang="el-GR" dirty="0" smtClean="0"/>
              <a:t>Απόσταξη με υδρατμούς διαφόρων φρούτων.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01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Ουσίες που προκαλούν αισθητήριο της γεύσης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Όταν προστεθούν σε τρόφιμα  ενισχύουν ή τροποποιούν υπάρχουσα γεύση, ενώ μόνες τους δεν έχουν γεύση.</a:t>
            </a:r>
          </a:p>
          <a:p>
            <a:r>
              <a:rPr lang="el-GR" dirty="0" err="1" smtClean="0"/>
              <a:t>Αμινιξέα</a:t>
            </a:r>
            <a:r>
              <a:rPr lang="el-GR" dirty="0" smtClean="0"/>
              <a:t> και άλατά τους (</a:t>
            </a:r>
            <a:r>
              <a:rPr lang="el-GR" dirty="0" err="1" smtClean="0"/>
              <a:t>γλουταμινικό</a:t>
            </a:r>
            <a:r>
              <a:rPr lang="el-GR" dirty="0" smtClean="0"/>
              <a:t> </a:t>
            </a:r>
            <a:r>
              <a:rPr lang="el-GR" dirty="0" err="1" smtClean="0"/>
              <a:t>μονονάτριο</a:t>
            </a:r>
            <a:r>
              <a:rPr lang="el-GR" dirty="0" smtClean="0"/>
              <a:t>) 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  <a:r>
              <a:rPr lang="el-GR" dirty="0" smtClean="0"/>
              <a:t> αλατισμένα τρόφιμα.</a:t>
            </a:r>
          </a:p>
          <a:p>
            <a:r>
              <a:rPr lang="el-GR" dirty="0" smtClean="0"/>
              <a:t>5 </a:t>
            </a:r>
            <a:r>
              <a:rPr lang="el-GR" dirty="0" err="1" smtClean="0"/>
              <a:t>νουκλεοτίδια</a:t>
            </a:r>
            <a:r>
              <a:rPr lang="el-GR" dirty="0" smtClean="0"/>
              <a:t> -&gt; ευχάριστη γεύση στο κρέας.</a:t>
            </a:r>
          </a:p>
          <a:p>
            <a:r>
              <a:rPr lang="el-GR" dirty="0" smtClean="0"/>
              <a:t>Κυκλικές ενώσεις σακχάρων (</a:t>
            </a:r>
            <a:r>
              <a:rPr lang="el-GR" dirty="0" err="1" smtClean="0"/>
              <a:t>μαλτόλη</a:t>
            </a:r>
            <a:r>
              <a:rPr lang="el-GR" dirty="0" smtClean="0"/>
              <a:t>) -&gt; ενίσχυση γλυκιάς γεύσης.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49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Ταξινόμηση ουσιών οσμής - γεύσης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Βάσει προέλευσής τους</a:t>
            </a:r>
          </a:p>
          <a:p>
            <a:r>
              <a:rPr lang="el-GR" dirty="0" smtClean="0"/>
              <a:t>Αρτύματα</a:t>
            </a:r>
          </a:p>
          <a:p>
            <a:r>
              <a:rPr lang="el-GR" dirty="0" smtClean="0"/>
              <a:t>Μπαχαρικά</a:t>
            </a:r>
          </a:p>
          <a:p>
            <a:r>
              <a:rPr lang="el-GR" dirty="0" smtClean="0"/>
              <a:t>Συμπυκνωμένοι χυμοί φρούτων</a:t>
            </a:r>
          </a:p>
          <a:p>
            <a:r>
              <a:rPr lang="el-GR" dirty="0" smtClean="0"/>
              <a:t>Αρωματικές ουσίες</a:t>
            </a:r>
          </a:p>
          <a:p>
            <a:r>
              <a:rPr lang="el-GR" dirty="0" err="1" smtClean="0"/>
              <a:t>Ελαιορητίνες</a:t>
            </a:r>
            <a:endParaRPr lang="el-GR" dirty="0" smtClean="0"/>
          </a:p>
          <a:p>
            <a:r>
              <a:rPr lang="el-GR" dirty="0" smtClean="0"/>
              <a:t>Αιθέρια έλαια</a:t>
            </a:r>
          </a:p>
          <a:p>
            <a:r>
              <a:rPr lang="el-GR" dirty="0" smtClean="0"/>
              <a:t>Συνθετικά αρώματα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747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 ταξινόμηση </a:t>
            </a:r>
            <a:r>
              <a:rPr lang="en-US" dirty="0" smtClean="0"/>
              <a:t>Codex </a:t>
            </a:r>
            <a:r>
              <a:rPr lang="en-US" dirty="0" err="1" smtClean="0"/>
              <a:t>alimentarius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Βάσει λειτουργικής συμπεριφοράς. Ενώσεις: </a:t>
            </a:r>
          </a:p>
          <a:p>
            <a:r>
              <a:rPr lang="el-GR" dirty="0" smtClean="0"/>
              <a:t>Που ενισχύουν οσμή και γεύση</a:t>
            </a:r>
            <a:r>
              <a:rPr lang="en-US" dirty="0" smtClean="0"/>
              <a:t> (</a:t>
            </a:r>
            <a:r>
              <a:rPr lang="en-US" dirty="0" err="1" smtClean="0"/>
              <a:t>flavour</a:t>
            </a:r>
            <a:r>
              <a:rPr lang="en-US" dirty="0" smtClean="0"/>
              <a:t> enhancers)</a:t>
            </a:r>
            <a:r>
              <a:rPr lang="el-GR" dirty="0" smtClean="0"/>
              <a:t>.</a:t>
            </a:r>
          </a:p>
          <a:p>
            <a:r>
              <a:rPr lang="el-GR" dirty="0" smtClean="0"/>
              <a:t>Τροποποιούν οσμή – γεύση (</a:t>
            </a:r>
            <a:r>
              <a:rPr lang="en-US" dirty="0" err="1" smtClean="0"/>
              <a:t>flavour</a:t>
            </a:r>
            <a:r>
              <a:rPr lang="en-US" dirty="0" smtClean="0"/>
              <a:t> modifier)</a:t>
            </a:r>
            <a:r>
              <a:rPr lang="el-GR" dirty="0" smtClean="0"/>
              <a:t>.</a:t>
            </a:r>
          </a:p>
          <a:p>
            <a:r>
              <a:rPr lang="el-GR" dirty="0" smtClean="0"/>
              <a:t>Τροποποιούν δομή και </a:t>
            </a:r>
            <a:r>
              <a:rPr lang="el-GR" dirty="0" err="1" smtClean="0"/>
              <a:t>όσμή</a:t>
            </a:r>
            <a:r>
              <a:rPr lang="el-GR" dirty="0" smtClean="0"/>
              <a:t> γεύσης (πχ </a:t>
            </a:r>
            <a:r>
              <a:rPr lang="el-GR" dirty="0" err="1" smtClean="0"/>
              <a:t>μαρινάδες</a:t>
            </a:r>
            <a:r>
              <a:rPr lang="el-GR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893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12</TotalTime>
  <Words>1000</Words>
  <Application>Microsoft Office PowerPoint</Application>
  <PresentationFormat>Προβολή στην οθόνη (4:3)</PresentationFormat>
  <Paragraphs>151</Paragraphs>
  <Slides>18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18</vt:i4>
      </vt:variant>
    </vt:vector>
  </HeadingPairs>
  <TitlesOfParts>
    <vt:vector size="20" baseType="lpstr">
      <vt:lpstr>template</vt:lpstr>
      <vt:lpstr>OC_template_updated</vt:lpstr>
      <vt:lpstr>Πρόσθετες Ύλες</vt:lpstr>
      <vt:lpstr>Οσφησιομετρία</vt:lpstr>
      <vt:lpstr>Πτητικές ουσίες</vt:lpstr>
      <vt:lpstr>Γεύση</vt:lpstr>
      <vt:lpstr>Ουσίες που ενισχύουν ή τροποποιούν οσμή/γεύση</vt:lpstr>
      <vt:lpstr>Ουσίες που προκαλούν αισθητήριο όσφρησης</vt:lpstr>
      <vt:lpstr>Ουσίες που προκαλούν αισθητήριο της γεύσης</vt:lpstr>
      <vt:lpstr>Ταξινόμηση ουσιών οσμής - γεύσης</vt:lpstr>
      <vt:lpstr> ταξινόμηση Codex alimentarius</vt:lpstr>
      <vt:lpstr>Οξέα</vt:lpstr>
      <vt:lpstr>Ρυθμιστές οξύτητας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Πρόσθετες Ύλες</dc:title>
  <dc:creator>opencourses@teiath.gr</dc:creator>
  <cp:lastModifiedBy>fkaram2</cp:lastModifiedBy>
  <cp:revision>3</cp:revision>
  <dcterms:created xsi:type="dcterms:W3CDTF">2015-09-24T07:34:15Z</dcterms:created>
  <dcterms:modified xsi:type="dcterms:W3CDTF">2015-11-18T09:34:19Z</dcterms:modified>
</cp:coreProperties>
</file>