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7" r:id="rId2"/>
    <p:sldMasterId id="2147483708" r:id="rId3"/>
  </p:sldMasterIdLst>
  <p:notesMasterIdLst>
    <p:notesMasterId r:id="rId25"/>
  </p:notesMasterIdLst>
  <p:handoutMasterIdLst>
    <p:handoutMasterId r:id="rId26"/>
  </p:handoutMasterIdLst>
  <p:sldIdLst>
    <p:sldId id="317" r:id="rId4"/>
    <p:sldId id="286" r:id="rId5"/>
    <p:sldId id="287" r:id="rId6"/>
    <p:sldId id="298" r:id="rId7"/>
    <p:sldId id="308" r:id="rId8"/>
    <p:sldId id="299" r:id="rId9"/>
    <p:sldId id="300" r:id="rId10"/>
    <p:sldId id="301" r:id="rId11"/>
    <p:sldId id="302" r:id="rId12"/>
    <p:sldId id="303" r:id="rId13"/>
    <p:sldId id="304" r:id="rId14"/>
    <p:sldId id="305" r:id="rId15"/>
    <p:sldId id="306" r:id="rId16"/>
    <p:sldId id="257" r:id="rId17"/>
    <p:sldId id="262" r:id="rId18"/>
    <p:sldId id="312" r:id="rId19"/>
    <p:sldId id="315" r:id="rId20"/>
    <p:sldId id="316" r:id="rId21"/>
    <p:sldId id="318" r:id="rId22"/>
    <p:sldId id="266" r:id="rId23"/>
    <p:sldId id="261" r:id="rId24"/>
  </p:sldIdLst>
  <p:sldSz cx="9144000" cy="6858000" type="screen4x3"/>
  <p:notesSz cx="7104063" cy="10234613"/>
  <p:custDataLst>
    <p:tags r:id="rId27"/>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p:scale>
          <a:sx n="70" d="100"/>
          <a:sy n="70" d="100"/>
        </p:scale>
        <p:origin x="-374" y="-883"/>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16/10/2015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16/10/2015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0</a:t>
            </a:fld>
            <a:endParaRPr lang="el-GR">
              <a:solidFill>
                <a:prstClr val="black"/>
              </a:solidFill>
            </a:endParaRP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16</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18</a:t>
            </a:fld>
            <a:endParaRPr lang="el-GR">
              <a:solidFill>
                <a:prstClr val="black"/>
              </a:solidFill>
            </a:endParaRPr>
          </a:p>
        </p:txBody>
      </p:sp>
    </p:spTree>
    <p:extLst>
      <p:ext uri="{BB962C8B-B14F-4D97-AF65-F5344CB8AC3E}">
        <p14:creationId xmlns:p14="http://schemas.microsoft.com/office/powerpoint/2010/main" val="2145123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19</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20</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457200" y="274638"/>
            <a:ext cx="8229600" cy="58515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pPr>
              <a:defRPr/>
            </a:pPr>
            <a:fld id="{5A8B6E79-C41C-47D4-B3EA-AE75877F27AE}" type="slidenum">
              <a:rPr lang="el-GR"/>
              <a:pPr>
                <a:defRPr/>
              </a:pPr>
              <a:t>‹#›</a:t>
            </a:fld>
            <a:endParaRPr lang="el-GR"/>
          </a:p>
        </p:txBody>
      </p:sp>
    </p:spTree>
    <p:extLst>
      <p:ext uri="{BB962C8B-B14F-4D97-AF65-F5344CB8AC3E}">
        <p14:creationId xmlns:p14="http://schemas.microsoft.com/office/powerpoint/2010/main" val="3226796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7001411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8846195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5644688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9500793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906908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9476529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4094071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9458877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7540769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6924575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9632884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6197273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2472355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166244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6616954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70354502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35933046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132859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0088532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915846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457200" y="274638"/>
            <a:ext cx="8229600" cy="58515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l-GR">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A8B6E79-C41C-47D4-B3EA-AE75877F27AE}"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857213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41389955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88860049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Εκτυπωτικά Υποστρώματα (Ε)</a:t>
            </a:r>
            <a:endParaRPr lang="el-GR" sz="3600" b="1" dirty="0">
              <a:solidFill>
                <a:schemeClr val="tx1"/>
              </a:solidFill>
              <a:latin typeface="+mn-lt"/>
            </a:endParaRPr>
          </a:p>
        </p:txBody>
      </p:sp>
      <p:sp>
        <p:nvSpPr>
          <p:cNvPr id="3" name="Υπότιτλος 2"/>
          <p:cNvSpPr>
            <a:spLocks noGrp="1"/>
          </p:cNvSpPr>
          <p:nvPr>
            <p:ph type="subTitle" idx="1"/>
          </p:nvPr>
        </p:nvSpPr>
        <p:spPr>
          <a:xfrm>
            <a:off x="497515" y="3096543"/>
            <a:ext cx="8148971" cy="1752600"/>
          </a:xfrm>
        </p:spPr>
        <p:txBody>
          <a:bodyPr>
            <a:normAutofit fontScale="77500" lnSpcReduction="20000"/>
          </a:bodyPr>
          <a:lstStyle/>
          <a:p>
            <a:pPr>
              <a:spcBef>
                <a:spcPts val="0"/>
              </a:spcBef>
              <a:spcAft>
                <a:spcPts val="1200"/>
              </a:spcAft>
            </a:pPr>
            <a:r>
              <a:rPr lang="el-GR" sz="2800" b="1" dirty="0" smtClean="0"/>
              <a:t>Ενότητα 3</a:t>
            </a:r>
            <a:r>
              <a:rPr lang="el-GR" sz="2800" dirty="0" smtClean="0"/>
              <a:t>:</a:t>
            </a:r>
            <a:r>
              <a:rPr lang="en-US" sz="2800" dirty="0" smtClean="0"/>
              <a:t> </a:t>
            </a:r>
            <a:r>
              <a:rPr lang="el-GR" sz="2800" dirty="0" smtClean="0"/>
              <a:t>Προσδιορισμός μάζας φύλλων χαρτιού ανά μονάδα επιφάνειας (</a:t>
            </a:r>
            <a:r>
              <a:rPr lang="en-US" sz="2800" dirty="0" smtClean="0"/>
              <a:t>g/m</a:t>
            </a:r>
            <a:r>
              <a:rPr lang="en-US" sz="2800" baseline="30000" dirty="0" smtClean="0"/>
              <a:t>2</a:t>
            </a:r>
            <a:r>
              <a:rPr lang="el-GR" sz="2800" dirty="0" smtClean="0"/>
              <a:t>)</a:t>
            </a:r>
            <a:endParaRPr lang="en-US" sz="2800" dirty="0" smtClean="0"/>
          </a:p>
          <a:p>
            <a:pPr>
              <a:spcBef>
                <a:spcPts val="0"/>
              </a:spcBef>
            </a:pPr>
            <a:r>
              <a:rPr lang="el-GR" sz="2400" dirty="0" smtClean="0"/>
              <a:t>Βασιλική </a:t>
            </a:r>
            <a:r>
              <a:rPr lang="el-GR" sz="2400" dirty="0" err="1" smtClean="0"/>
              <a:t>Μπέλεση</a:t>
            </a:r>
            <a:endParaRPr lang="el-GR" sz="2400" dirty="0" smtClean="0"/>
          </a:p>
          <a:p>
            <a:pPr>
              <a:spcBef>
                <a:spcPts val="0"/>
              </a:spcBef>
            </a:pPr>
            <a:r>
              <a:rPr lang="el-GR" sz="2400" dirty="0" err="1" smtClean="0"/>
              <a:t>Επίκ</a:t>
            </a:r>
            <a:r>
              <a:rPr lang="el-GR" sz="2400" dirty="0" smtClean="0"/>
              <a:t>. Καθηγήτρια</a:t>
            </a:r>
            <a:endParaRPr lang="el-GR" sz="2400" dirty="0" smtClean="0"/>
          </a:p>
          <a:p>
            <a:pPr>
              <a:spcBef>
                <a:spcPts val="0"/>
              </a:spcBef>
            </a:pPr>
            <a:r>
              <a:rPr lang="el-GR" sz="2400" dirty="0" smtClean="0"/>
              <a:t>Τμήμα Γραφιστικής </a:t>
            </a:r>
          </a:p>
          <a:p>
            <a:pPr>
              <a:spcBef>
                <a:spcPts val="0"/>
              </a:spcBef>
            </a:pPr>
            <a:r>
              <a:rPr lang="el-GR" sz="2400" dirty="0" smtClean="0"/>
              <a:t>Κατεύθυνση Τεχνολογίας Γραφικών Τεχνών</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solidFill>
                  <a:prstClr val="black"/>
                </a:solidFill>
                <a:latin typeface="Calibri"/>
              </a:rPr>
              <a:t>Ανοικτά Ακαδημαϊκά </a:t>
            </a:r>
            <a:r>
              <a:rPr lang="el-GR" sz="1600" dirty="0" smtClean="0">
                <a:solidFill>
                  <a:prstClr val="black"/>
                </a:solidFill>
                <a:latin typeface="Calibri"/>
              </a:rPr>
              <a:t>Μαθήματα στο ΤΕΙ Αθήνας</a:t>
            </a:r>
            <a:endParaRPr lang="el-GR" sz="1600" dirty="0">
              <a:solidFill>
                <a:prstClr val="black"/>
              </a:solidFill>
              <a:latin typeface="Calibri"/>
            </a:endParaRPr>
          </a:p>
        </p:txBody>
      </p:sp>
      <p:graphicFrame>
        <p:nvGraphicFramePr>
          <p:cNvPr id="4" name="Table 3"/>
          <p:cNvGraphicFramePr>
            <a:graphicFrameLocks noGrp="1"/>
          </p:cNvGraphicFramePr>
          <p:nvPr>
            <p:extLst>
              <p:ext uri="{D42A27DB-BD31-4B8C-83A1-F6EECF244321}">
                <p14:modId xmlns:p14="http://schemas.microsoft.com/office/powerpoint/2010/main" val="395987160"/>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53792" y="5367126"/>
            <a:ext cx="1971675" cy="702000"/>
          </a:xfrm>
          <a:prstGeom prst="rect">
            <a:avLst/>
          </a:prstGeom>
          <a:noFill/>
        </p:spPr>
      </p:pic>
      <p:pic>
        <p:nvPicPr>
          <p:cNvPr id="1025" name="Picture 3" descr="Λογότυπο Επιχειρησιακού Προγράμματος Εκπαίδευση και Δια βίου Μάθηση"/>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19227" y="5269682"/>
            <a:ext cx="3543300"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7034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Εκτέλεση πειραματικής διαδικασίας</a:t>
            </a:r>
          </a:p>
        </p:txBody>
      </p:sp>
      <p:sp>
        <p:nvSpPr>
          <p:cNvPr id="39938" name="Rectangle 3"/>
          <p:cNvSpPr>
            <a:spLocks noGrp="1" noChangeArrowheads="1"/>
          </p:cNvSpPr>
          <p:nvPr>
            <p:ph idx="1"/>
          </p:nvPr>
        </p:nvSpPr>
        <p:spPr>
          <a:xfrm>
            <a:off x="457200" y="1196752"/>
            <a:ext cx="8229600" cy="5544616"/>
          </a:xfrm>
        </p:spPr>
        <p:txBody>
          <a:bodyPr>
            <a:normAutofit/>
          </a:bodyPr>
          <a:lstStyle/>
          <a:p>
            <a:pPr eaLnBrk="1" hangingPunct="1">
              <a:spcAft>
                <a:spcPts val="600"/>
              </a:spcAft>
            </a:pPr>
            <a:r>
              <a:rPr lang="el-GR" altLang="el-GR" sz="2400" dirty="0" smtClean="0"/>
              <a:t>Δίνονται φύλλα χαρτιού γραφής διαφορετικού βάρους 80, 100, 160, 250 και 300 </a:t>
            </a:r>
            <a:r>
              <a:rPr lang="en-US" altLang="el-GR" sz="2400" dirty="0" smtClean="0"/>
              <a:t>g</a:t>
            </a:r>
            <a:r>
              <a:rPr lang="el-GR" altLang="el-GR" sz="2400" dirty="0" smtClean="0"/>
              <a:t>/</a:t>
            </a:r>
            <a:r>
              <a:rPr lang="en-US" altLang="el-GR" sz="2400" dirty="0" smtClean="0"/>
              <a:t>m</a:t>
            </a:r>
            <a:r>
              <a:rPr lang="el-GR" altLang="el-GR" sz="2400" baseline="30000" dirty="0" smtClean="0"/>
              <a:t>2</a:t>
            </a:r>
            <a:r>
              <a:rPr lang="el-GR" altLang="el-GR" sz="2400" dirty="0" smtClean="0"/>
              <a:t>.</a:t>
            </a:r>
            <a:endParaRPr lang="en-US" altLang="el-GR" sz="2400" dirty="0" smtClean="0"/>
          </a:p>
          <a:p>
            <a:pPr eaLnBrk="1" hangingPunct="1">
              <a:spcAft>
                <a:spcPts val="600"/>
              </a:spcAft>
            </a:pPr>
            <a:r>
              <a:rPr lang="el-GR" altLang="el-GR" sz="2400" dirty="0" smtClean="0"/>
              <a:t>Κάθε εργαστηριακή ομάδα αναλαμβάνει και ένα διαφορετικού βάρους χαρτί.</a:t>
            </a:r>
            <a:endParaRPr lang="en-US" altLang="el-GR" sz="2400" dirty="0" smtClean="0"/>
          </a:p>
          <a:p>
            <a:pPr eaLnBrk="1" hangingPunct="1">
              <a:spcAft>
                <a:spcPts val="600"/>
              </a:spcAft>
            </a:pPr>
            <a:r>
              <a:rPr lang="el-GR" altLang="el-GR" sz="2400" dirty="0" smtClean="0"/>
              <a:t>Αρχικά τα φύλλα αυτά κόβονται σε διαστάσεις 10 cm x 10 </a:t>
            </a:r>
            <a:r>
              <a:rPr lang="el-GR" altLang="el-GR" sz="2400" dirty="0" err="1" smtClean="0"/>
              <a:t>cm</a:t>
            </a:r>
            <a:r>
              <a:rPr lang="el-GR" altLang="el-GR" sz="2400" dirty="0" smtClean="0"/>
              <a:t>.</a:t>
            </a:r>
            <a:endParaRPr lang="en-US" altLang="el-GR" sz="2400" dirty="0" smtClean="0"/>
          </a:p>
          <a:p>
            <a:pPr eaLnBrk="1" hangingPunct="1">
              <a:spcAft>
                <a:spcPts val="600"/>
              </a:spcAft>
            </a:pPr>
            <a:r>
              <a:rPr lang="el-GR" altLang="el-GR" sz="2400" dirty="0" smtClean="0"/>
              <a:t>Στην περίπτωση όπου η διάταξη κοπής δεν πληροί την απαίτηση να επιτυγχάνεται τυπική απόκλιση στο εμβαδόν καθενός δοκιμίου ελέγχου μικρότερη από 0.5% του μέσου εμβαδού, τότε απαιτείται προσδιορισμός κάθε δοκιμίου ελέγχου ξεχωριστά. </a:t>
            </a:r>
            <a:endParaRPr lang="en-US" altLang="el-GR" sz="2400" dirty="0" smtClean="0"/>
          </a:p>
          <a:p>
            <a:pPr eaLnBrk="1" hangingPunct="1">
              <a:spcAft>
                <a:spcPts val="600"/>
              </a:spcAft>
            </a:pPr>
            <a:r>
              <a:rPr lang="el-GR" altLang="el-GR" sz="2400" dirty="0" smtClean="0"/>
              <a:t>Στη συνέχεια κάθε ομάδα ζυγίζει τα δείγματα χαρτιού διαστάσεων  10 cm x 10 </a:t>
            </a:r>
            <a:r>
              <a:rPr lang="el-GR" altLang="el-GR" sz="2400" dirty="0" err="1" smtClean="0"/>
              <a:t>cm</a:t>
            </a:r>
            <a:r>
              <a:rPr lang="el-GR" altLang="el-GR" sz="2400" dirty="0" smtClean="0"/>
              <a:t>.</a:t>
            </a:r>
            <a:endParaRPr lang="en-US" altLang="el-GR" sz="2400" dirty="0" smtClean="0"/>
          </a:p>
          <a:p>
            <a:pPr algn="just" eaLnBrk="1" hangingPunct="1">
              <a:spcAft>
                <a:spcPts val="600"/>
              </a:spcAft>
              <a:buFontTx/>
              <a:buNone/>
            </a:pPr>
            <a:endParaRPr lang="el-GR" altLang="el-GR" sz="2200" b="1" dirty="0" smtClean="0">
              <a:solidFill>
                <a:schemeClr val="accent2"/>
              </a:solidFill>
            </a:endParaRPr>
          </a:p>
        </p:txBody>
      </p:sp>
    </p:spTree>
    <p:extLst>
      <p:ext uri="{BB962C8B-B14F-4D97-AF65-F5344CB8AC3E}">
        <p14:creationId xmlns:p14="http://schemas.microsoft.com/office/powerpoint/2010/main" val="34842228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Εκτέλεση πειραματικής διαδικασίας</a:t>
            </a:r>
          </a:p>
        </p:txBody>
      </p:sp>
      <p:sp>
        <p:nvSpPr>
          <p:cNvPr id="40962" name="Rectangle 3"/>
          <p:cNvSpPr>
            <a:spLocks noGrp="1" noChangeArrowheads="1"/>
          </p:cNvSpPr>
          <p:nvPr>
            <p:ph idx="1"/>
          </p:nvPr>
        </p:nvSpPr>
        <p:spPr/>
        <p:txBody>
          <a:bodyPr>
            <a:normAutofit/>
          </a:bodyPr>
          <a:lstStyle/>
          <a:p>
            <a:pPr eaLnBrk="1" hangingPunct="1">
              <a:spcAft>
                <a:spcPts val="600"/>
              </a:spcAft>
            </a:pPr>
            <a:r>
              <a:rPr lang="el-GR" altLang="el-GR" sz="2400" dirty="0" smtClean="0"/>
              <a:t>Συμπληρώστε τον ακόλουθο πίνακα για κάθε είδος χαρτιού διαφορετικής μάζας που εξετάζεται.</a:t>
            </a:r>
            <a:endParaRPr lang="en-US" altLang="el-GR" sz="2400" dirty="0" smtClean="0"/>
          </a:p>
          <a:p>
            <a:pPr eaLnBrk="1" hangingPunct="1">
              <a:spcAft>
                <a:spcPts val="600"/>
              </a:spcAft>
            </a:pPr>
            <a:r>
              <a:rPr lang="el-GR" altLang="el-GR" sz="2400" dirty="0" smtClean="0"/>
              <a:t>Σημειώνεται ότι </a:t>
            </a:r>
            <a:r>
              <a:rPr lang="en-US" altLang="el-GR" sz="2400" dirty="0" smtClean="0"/>
              <a:t>mi</a:t>
            </a:r>
            <a:r>
              <a:rPr lang="el-GR" altLang="el-GR" sz="2400" dirty="0" smtClean="0"/>
              <a:t> και </a:t>
            </a:r>
            <a:r>
              <a:rPr lang="en-US" altLang="el-GR" sz="2400" dirty="0" smtClean="0"/>
              <a:t>Ai</a:t>
            </a:r>
            <a:r>
              <a:rPr lang="el-GR" altLang="el-GR" sz="2400" dirty="0" smtClean="0"/>
              <a:t> είναι η μάζα και η επιφάνεια έκαστου δοκιμίου ελέγχου σε </a:t>
            </a:r>
            <a:r>
              <a:rPr lang="en-US" altLang="el-GR" sz="2400" dirty="0" smtClean="0"/>
              <a:t>g</a:t>
            </a:r>
            <a:r>
              <a:rPr lang="el-GR" altLang="el-GR" sz="2400" dirty="0" smtClean="0"/>
              <a:t> και </a:t>
            </a:r>
            <a:r>
              <a:rPr lang="en-US" altLang="el-GR" sz="2400" dirty="0" smtClean="0"/>
              <a:t>cm</a:t>
            </a:r>
            <a:r>
              <a:rPr lang="el-GR" altLang="el-GR" sz="2400" baseline="30000" dirty="0" smtClean="0"/>
              <a:t>2</a:t>
            </a:r>
            <a:r>
              <a:rPr lang="el-GR" altLang="el-GR" sz="2400" dirty="0" smtClean="0"/>
              <a:t>, αντίστοιχα.</a:t>
            </a:r>
            <a:endParaRPr lang="en-US" altLang="el-GR" sz="2400" dirty="0" smtClean="0"/>
          </a:p>
          <a:p>
            <a:pPr eaLnBrk="1" hangingPunct="1">
              <a:spcAft>
                <a:spcPts val="600"/>
              </a:spcAft>
            </a:pPr>
            <a:r>
              <a:rPr lang="el-GR" altLang="el-GR" sz="2400" dirty="0" smtClean="0"/>
              <a:t>Ακολούθως, υπολογιστείτε την μέση τιμή της μάζας χαρτιού σε γραμμάρια ανά τετραγωνικό μέτρο (g/m</a:t>
            </a:r>
            <a:r>
              <a:rPr lang="el-GR" altLang="el-GR" sz="2400" baseline="30000" dirty="0" smtClean="0"/>
              <a:t>2</a:t>
            </a:r>
            <a:r>
              <a:rPr lang="el-GR" altLang="el-GR" sz="2400" dirty="0" smtClean="0"/>
              <a:t>) και την τυπική απόκλιση.</a:t>
            </a:r>
            <a:endParaRPr lang="en-US" altLang="el-GR" sz="2400" dirty="0" smtClean="0"/>
          </a:p>
          <a:p>
            <a:pPr eaLnBrk="1" hangingPunct="1">
              <a:spcAft>
                <a:spcPts val="600"/>
              </a:spcAft>
            </a:pPr>
            <a:r>
              <a:rPr lang="el-GR" altLang="el-GR" sz="2400" dirty="0" smtClean="0"/>
              <a:t>Ελέγξτε αν υπάρχουν διαφορές από την θεωρητική τιμή βάρους κάθε χαρτιού και δικαιολογείστε την απάντησή σας. </a:t>
            </a:r>
          </a:p>
          <a:p>
            <a:pPr eaLnBrk="1" hangingPunct="1">
              <a:spcAft>
                <a:spcPts val="600"/>
              </a:spcAft>
            </a:pPr>
            <a:endParaRPr lang="el-GR" altLang="el-GR" sz="2000" dirty="0" smtClean="0"/>
          </a:p>
        </p:txBody>
      </p:sp>
    </p:spTree>
    <p:extLst>
      <p:ext uri="{BB962C8B-B14F-4D97-AF65-F5344CB8AC3E}">
        <p14:creationId xmlns:p14="http://schemas.microsoft.com/office/powerpoint/2010/main" val="34709980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Συμπληρώστε τον πίνακα</a:t>
            </a:r>
            <a:endParaRPr lang="el-GR" dirty="0"/>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313550914"/>
                  </p:ext>
                </p:extLst>
              </p:nvPr>
            </p:nvGraphicFramePr>
            <p:xfrm>
              <a:off x="539553" y="1484780"/>
              <a:ext cx="8064895" cy="4608515"/>
            </p:xfrm>
            <a:graphic>
              <a:graphicData uri="http://schemas.openxmlformats.org/drawingml/2006/table">
                <a:tbl>
                  <a:tblPr firstRow="1" bandRow="1">
                    <a:tableStyleId>{5C22544A-7EE6-4342-B048-85BDC9FD1C3A}</a:tableStyleId>
                  </a:tblPr>
                  <a:tblGrid>
                    <a:gridCol w="857387"/>
                    <a:gridCol w="1619509"/>
                    <a:gridCol w="1987600"/>
                    <a:gridCol w="1987420"/>
                    <a:gridCol w="1612979"/>
                  </a:tblGrid>
                  <a:tr h="918598">
                    <a:tc>
                      <a:txBody>
                        <a:bodyPr/>
                        <a:lstStyle/>
                        <a:p>
                          <a:pPr algn="ctr"/>
                          <a:r>
                            <a:rPr lang="en-US" sz="2400" dirty="0" smtClean="0"/>
                            <a:t>n</a:t>
                          </a:r>
                          <a:endParaRPr lang="el-GR" sz="2400" dirty="0"/>
                        </a:p>
                      </a:txBody>
                      <a:tcPr anchor="ctr"/>
                    </a:tc>
                    <a:tc>
                      <a:txBody>
                        <a:bodyPr/>
                        <a:lstStyle/>
                        <a:p>
                          <a:pPr algn="ctr"/>
                          <a:r>
                            <a:rPr lang="el-GR" sz="2400" i="0" dirty="0" smtClean="0"/>
                            <a:t>Μάζα </a:t>
                          </a:r>
                          <a14:m>
                            <m:oMath xmlns:m="http://schemas.openxmlformats.org/officeDocument/2006/math">
                              <m:sSub>
                                <m:sSubPr>
                                  <m:ctrlPr>
                                    <a:rPr lang="el-GR" sz="2400" i="1" smtClean="0">
                                      <a:latin typeface="Cambria Math"/>
                                    </a:rPr>
                                  </m:ctrlPr>
                                </m:sSubPr>
                                <m:e>
                                  <m:r>
                                    <a:rPr lang="en-US" sz="2400" b="1" i="0" smtClean="0">
                                      <a:latin typeface="Cambria Math"/>
                                    </a:rPr>
                                    <m:t>𝐦</m:t>
                                  </m:r>
                                </m:e>
                                <m:sub>
                                  <m:r>
                                    <a:rPr lang="en-US" sz="2400" b="1" i="0" smtClean="0">
                                      <a:latin typeface="Cambria Math"/>
                                    </a:rPr>
                                    <m:t>𝐢</m:t>
                                  </m:r>
                                </m:sub>
                              </m:sSub>
                            </m:oMath>
                          </a14:m>
                          <a:endParaRPr lang="en-US" sz="2400" i="0" dirty="0" smtClean="0"/>
                        </a:p>
                        <a:p>
                          <a:pPr algn="ctr"/>
                          <a:r>
                            <a:rPr lang="en-US" sz="2400" i="0" dirty="0" smtClean="0"/>
                            <a:t>(g)</a:t>
                          </a:r>
                          <a:endParaRPr lang="el-GR" sz="2400" i="0" dirty="0"/>
                        </a:p>
                      </a:txBody>
                      <a:tcPr anchor="ctr"/>
                    </a:tc>
                    <a:tc>
                      <a:txBody>
                        <a:bodyPr/>
                        <a:lstStyle/>
                        <a:p>
                          <a:pPr algn="ctr"/>
                          <a:r>
                            <a:rPr lang="el-GR" sz="2400" dirty="0" smtClean="0"/>
                            <a:t>Επιφάνεια </a:t>
                          </a:r>
                          <a14:m>
                            <m:oMath xmlns:m="http://schemas.openxmlformats.org/officeDocument/2006/math">
                              <m:sSub>
                                <m:sSubPr>
                                  <m:ctrlPr>
                                    <a:rPr lang="el-GR" sz="2400" i="1" smtClean="0">
                                      <a:latin typeface="Cambria Math"/>
                                    </a:rPr>
                                  </m:ctrlPr>
                                </m:sSubPr>
                                <m:e>
                                  <m:r>
                                    <a:rPr lang="en-US" sz="2400" b="1" i="0" smtClean="0">
                                      <a:latin typeface="Cambria Math"/>
                                    </a:rPr>
                                    <m:t>𝐀</m:t>
                                  </m:r>
                                </m:e>
                                <m:sub>
                                  <m:r>
                                    <a:rPr lang="en-US" sz="2400" b="1" i="0" smtClean="0">
                                      <a:latin typeface="Cambria Math"/>
                                    </a:rPr>
                                    <m:t>𝐢</m:t>
                                  </m:r>
                                </m:sub>
                              </m:sSub>
                            </m:oMath>
                          </a14:m>
                          <a:endParaRPr lang="el-GR" sz="2400" dirty="0" smtClean="0"/>
                        </a:p>
                        <a:p>
                          <a:pPr algn="ctr"/>
                          <a:r>
                            <a:rPr lang="en-US" sz="2400" i="0" dirty="0" smtClean="0"/>
                            <a:t>(</a:t>
                          </a:r>
                          <a14:m>
                            <m:oMath xmlns:m="http://schemas.openxmlformats.org/officeDocument/2006/math">
                              <m:sSup>
                                <m:sSupPr>
                                  <m:ctrlPr>
                                    <a:rPr lang="en-US" sz="2400" i="1" smtClean="0">
                                      <a:latin typeface="Cambria Math"/>
                                    </a:rPr>
                                  </m:ctrlPr>
                                </m:sSupPr>
                                <m:e>
                                  <m:r>
                                    <a:rPr lang="en-US" sz="2400" b="1" i="0" smtClean="0">
                                      <a:latin typeface="Cambria Math"/>
                                    </a:rPr>
                                    <m:t>𝐜𝐦</m:t>
                                  </m:r>
                                </m:e>
                                <m:sup>
                                  <m:r>
                                    <a:rPr lang="en-US" sz="2400" b="1" i="0" smtClean="0">
                                      <a:latin typeface="Cambria Math"/>
                                    </a:rPr>
                                    <m:t>𝟐</m:t>
                                  </m:r>
                                </m:sup>
                              </m:sSup>
                            </m:oMath>
                          </a14:m>
                          <a:r>
                            <a:rPr lang="en-US" sz="2400" i="0" dirty="0" smtClean="0"/>
                            <a:t>)</a:t>
                          </a:r>
                          <a:endParaRPr lang="el-GR" sz="2400" i="0" dirty="0"/>
                        </a:p>
                      </a:txBody>
                      <a:tcPr anchor="ctr"/>
                    </a:tc>
                    <a:tc>
                      <a:txBody>
                        <a:bodyPr/>
                        <a:lstStyle/>
                        <a:p>
                          <a:pPr algn="ctr"/>
                          <a:r>
                            <a:rPr lang="el-GR" sz="2400" dirty="0" smtClean="0"/>
                            <a:t>Επιφάνεια </a:t>
                          </a:r>
                          <a14:m>
                            <m:oMath xmlns:m="http://schemas.openxmlformats.org/officeDocument/2006/math">
                              <m:sSub>
                                <m:sSubPr>
                                  <m:ctrlPr>
                                    <a:rPr lang="el-GR" sz="2400" i="1" smtClean="0">
                                      <a:latin typeface="Cambria Math"/>
                                    </a:rPr>
                                  </m:ctrlPr>
                                </m:sSubPr>
                                <m:e>
                                  <m:r>
                                    <a:rPr lang="en-US" sz="2400" b="1" i="0" smtClean="0">
                                      <a:latin typeface="Cambria Math"/>
                                    </a:rPr>
                                    <m:t>𝐀</m:t>
                                  </m:r>
                                </m:e>
                                <m:sub>
                                  <m:r>
                                    <a:rPr lang="en-US" sz="2400" b="1" i="0" smtClean="0">
                                      <a:latin typeface="Cambria Math"/>
                                    </a:rPr>
                                    <m:t>𝐢</m:t>
                                  </m:r>
                                </m:sub>
                              </m:sSub>
                            </m:oMath>
                          </a14:m>
                          <a:endParaRPr lang="el-GR" sz="2400" dirty="0" smtClean="0"/>
                        </a:p>
                        <a:p>
                          <a:pPr algn="ctr"/>
                          <a:r>
                            <a:rPr lang="en-US" sz="2400" i="0" dirty="0" smtClean="0"/>
                            <a:t>(</a:t>
                          </a:r>
                          <a14:m>
                            <m:oMath xmlns:m="http://schemas.openxmlformats.org/officeDocument/2006/math">
                              <m:sSup>
                                <m:sSupPr>
                                  <m:ctrlPr>
                                    <a:rPr lang="en-US" sz="2400" i="1" smtClean="0">
                                      <a:latin typeface="Cambria Math"/>
                                    </a:rPr>
                                  </m:ctrlPr>
                                </m:sSupPr>
                                <m:e>
                                  <m:r>
                                    <a:rPr lang="en-US" sz="2400" b="1" i="0" smtClean="0">
                                      <a:latin typeface="Cambria Math"/>
                                    </a:rPr>
                                    <m:t>𝐦</m:t>
                                  </m:r>
                                </m:e>
                                <m:sup>
                                  <m:r>
                                    <a:rPr lang="en-US" sz="2400" b="1" i="0" smtClean="0">
                                      <a:latin typeface="Cambria Math"/>
                                    </a:rPr>
                                    <m:t>𝟐</m:t>
                                  </m:r>
                                </m:sup>
                              </m:sSup>
                            </m:oMath>
                          </a14:m>
                          <a:r>
                            <a:rPr lang="en-US" sz="2400" i="0" dirty="0" smtClean="0"/>
                            <a:t>)</a:t>
                          </a:r>
                          <a:endParaRPr lang="el-GR" sz="2400" dirty="0"/>
                        </a:p>
                      </a:txBody>
                      <a:tcPr anchor="ctr"/>
                    </a:tc>
                    <a:tc>
                      <a:txBody>
                        <a:bodyPr/>
                        <a:lstStyle/>
                        <a:p>
                          <a:pPr algn="ctr"/>
                          <a14:m>
                            <m:oMath xmlns:m="http://schemas.openxmlformats.org/officeDocument/2006/math">
                              <m:sSub>
                                <m:sSubPr>
                                  <m:ctrlPr>
                                    <a:rPr lang="el-GR" sz="2400" i="1" smtClean="0">
                                      <a:latin typeface="Cambria Math"/>
                                    </a:rPr>
                                  </m:ctrlPr>
                                </m:sSubPr>
                                <m:e>
                                  <m:r>
                                    <a:rPr lang="en-US" sz="2400" b="1" i="0" smtClean="0">
                                      <a:latin typeface="Cambria Math"/>
                                    </a:rPr>
                                    <m:t>𝐦</m:t>
                                  </m:r>
                                </m:e>
                                <m:sub>
                                  <m:r>
                                    <a:rPr lang="en-US" sz="2400" b="1" i="0" smtClean="0">
                                      <a:latin typeface="Cambria Math"/>
                                    </a:rPr>
                                    <m:t>𝐢</m:t>
                                  </m:r>
                                </m:sub>
                              </m:sSub>
                            </m:oMath>
                          </a14:m>
                          <a:r>
                            <a:rPr lang="en-US" sz="2400" dirty="0" smtClean="0"/>
                            <a:t>/</a:t>
                          </a:r>
                          <a14:m>
                            <m:oMath xmlns:m="http://schemas.openxmlformats.org/officeDocument/2006/math">
                              <m:sSub>
                                <m:sSubPr>
                                  <m:ctrlPr>
                                    <a:rPr lang="el-GR" sz="2400" i="1" smtClean="0">
                                      <a:latin typeface="Cambria Math"/>
                                    </a:rPr>
                                  </m:ctrlPr>
                                </m:sSubPr>
                                <m:e>
                                  <m:r>
                                    <a:rPr lang="en-US" sz="2400" b="1" i="0" smtClean="0">
                                      <a:latin typeface="Cambria Math"/>
                                    </a:rPr>
                                    <m:t>𝐀</m:t>
                                  </m:r>
                                </m:e>
                                <m:sub>
                                  <m:r>
                                    <a:rPr lang="en-US" sz="2400" b="1" i="0" smtClean="0">
                                      <a:latin typeface="Cambria Math"/>
                                    </a:rPr>
                                    <m:t>𝐢</m:t>
                                  </m:r>
                                </m:sub>
                              </m:sSub>
                            </m:oMath>
                          </a14:m>
                          <a:endParaRPr lang="en-US" sz="24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2400" i="0" dirty="0" smtClean="0"/>
                            <a:t>(g/</a:t>
                          </a:r>
                          <a14:m>
                            <m:oMath xmlns:m="http://schemas.openxmlformats.org/officeDocument/2006/math">
                              <m:sSup>
                                <m:sSupPr>
                                  <m:ctrlPr>
                                    <a:rPr lang="en-US" sz="2400" i="1" smtClean="0">
                                      <a:latin typeface="Cambria Math"/>
                                    </a:rPr>
                                  </m:ctrlPr>
                                </m:sSupPr>
                                <m:e>
                                  <m:r>
                                    <a:rPr lang="en-US" sz="2400" b="1" i="0" smtClean="0">
                                      <a:latin typeface="Cambria Math"/>
                                    </a:rPr>
                                    <m:t>𝐦</m:t>
                                  </m:r>
                                </m:e>
                                <m:sup>
                                  <m:r>
                                    <a:rPr lang="en-US" sz="2400" b="1" i="0" smtClean="0">
                                      <a:latin typeface="Cambria Math"/>
                                    </a:rPr>
                                    <m:t>𝟐</m:t>
                                  </m:r>
                                </m:sup>
                              </m:sSup>
                            </m:oMath>
                          </a14:m>
                          <a:r>
                            <a:rPr lang="en-US" sz="2400" i="0" dirty="0" smtClean="0"/>
                            <a:t>)</a:t>
                          </a:r>
                          <a:endParaRPr lang="el-GR" sz="2400" dirty="0"/>
                        </a:p>
                      </a:txBody>
                      <a:tcPr anchor="ctr"/>
                    </a:tc>
                  </a:tr>
                  <a:tr h="527131">
                    <a:tc>
                      <a:txBody>
                        <a:bodyPr/>
                        <a:lstStyle/>
                        <a:p>
                          <a:pPr algn="ctr"/>
                          <a:r>
                            <a:rPr lang="el-GR" sz="2400" dirty="0" smtClean="0"/>
                            <a:t>1</a:t>
                          </a:r>
                          <a:endParaRPr lang="el-GR" sz="2400" dirty="0"/>
                        </a:p>
                      </a:txBody>
                      <a:tcPr/>
                    </a:tc>
                    <a:tc>
                      <a:txBody>
                        <a:bodyPr/>
                        <a:lstStyle/>
                        <a:p>
                          <a:pPr algn="ctr"/>
                          <a:endParaRPr lang="el-GR" dirty="0"/>
                        </a:p>
                      </a:txBody>
                      <a:tcPr/>
                    </a:tc>
                    <a:tc>
                      <a:txBody>
                        <a:bodyPr/>
                        <a:lstStyle/>
                        <a:p>
                          <a:pPr algn="ctr"/>
                          <a:endParaRPr lang="el-GR" dirty="0"/>
                        </a:p>
                      </a:txBody>
                      <a:tcPr/>
                    </a:tc>
                    <a:tc>
                      <a:txBody>
                        <a:bodyPr/>
                        <a:lstStyle/>
                        <a:p>
                          <a:pPr algn="ctr"/>
                          <a:endParaRPr lang="el-GR"/>
                        </a:p>
                      </a:txBody>
                      <a:tcPr/>
                    </a:tc>
                    <a:tc>
                      <a:txBody>
                        <a:bodyPr/>
                        <a:lstStyle/>
                        <a:p>
                          <a:pPr algn="ctr"/>
                          <a:endParaRPr lang="el-GR"/>
                        </a:p>
                      </a:txBody>
                      <a:tcPr/>
                    </a:tc>
                  </a:tr>
                  <a:tr h="527131">
                    <a:tc>
                      <a:txBody>
                        <a:bodyPr/>
                        <a:lstStyle/>
                        <a:p>
                          <a:pPr algn="ctr"/>
                          <a:r>
                            <a:rPr lang="el-GR" sz="2400" dirty="0" smtClean="0"/>
                            <a:t>2</a:t>
                          </a:r>
                          <a:endParaRPr lang="el-GR" sz="2400" dirty="0"/>
                        </a:p>
                      </a:txBody>
                      <a:tcPr/>
                    </a:tc>
                    <a:tc>
                      <a:txBody>
                        <a:bodyPr/>
                        <a:lstStyle/>
                        <a:p>
                          <a:pPr algn="ctr"/>
                          <a:endParaRPr lang="el-GR" dirty="0"/>
                        </a:p>
                      </a:txBody>
                      <a:tcPr/>
                    </a:tc>
                    <a:tc>
                      <a:txBody>
                        <a:bodyPr/>
                        <a:lstStyle/>
                        <a:p>
                          <a:pPr algn="ctr"/>
                          <a:endParaRPr lang="el-GR" dirty="0"/>
                        </a:p>
                      </a:txBody>
                      <a:tcPr/>
                    </a:tc>
                    <a:tc>
                      <a:txBody>
                        <a:bodyPr/>
                        <a:lstStyle/>
                        <a:p>
                          <a:pPr algn="ctr"/>
                          <a:endParaRPr lang="el-GR"/>
                        </a:p>
                      </a:txBody>
                      <a:tcPr/>
                    </a:tc>
                    <a:tc>
                      <a:txBody>
                        <a:bodyPr/>
                        <a:lstStyle/>
                        <a:p>
                          <a:pPr algn="ctr"/>
                          <a:endParaRPr lang="el-GR"/>
                        </a:p>
                      </a:txBody>
                      <a:tcPr/>
                    </a:tc>
                  </a:tr>
                  <a:tr h="527131">
                    <a:tc>
                      <a:txBody>
                        <a:bodyPr/>
                        <a:lstStyle/>
                        <a:p>
                          <a:pPr algn="ctr"/>
                          <a:r>
                            <a:rPr lang="el-GR" sz="2400" dirty="0" smtClean="0"/>
                            <a:t>3</a:t>
                          </a:r>
                          <a:endParaRPr lang="el-GR" sz="2400" dirty="0"/>
                        </a:p>
                      </a:txBody>
                      <a:tcPr/>
                    </a:tc>
                    <a:tc>
                      <a:txBody>
                        <a:bodyPr/>
                        <a:lstStyle/>
                        <a:p>
                          <a:pPr algn="ctr"/>
                          <a:endParaRPr lang="el-GR" dirty="0"/>
                        </a:p>
                      </a:txBody>
                      <a:tcPr/>
                    </a:tc>
                    <a:tc>
                      <a:txBody>
                        <a:bodyPr/>
                        <a:lstStyle/>
                        <a:p>
                          <a:pPr algn="ctr"/>
                          <a:endParaRPr lang="el-GR" dirty="0"/>
                        </a:p>
                      </a:txBody>
                      <a:tcPr/>
                    </a:tc>
                    <a:tc>
                      <a:txBody>
                        <a:bodyPr/>
                        <a:lstStyle/>
                        <a:p>
                          <a:pPr algn="ctr"/>
                          <a:endParaRPr lang="el-GR"/>
                        </a:p>
                      </a:txBody>
                      <a:tcPr/>
                    </a:tc>
                    <a:tc>
                      <a:txBody>
                        <a:bodyPr/>
                        <a:lstStyle/>
                        <a:p>
                          <a:pPr algn="ctr"/>
                          <a:endParaRPr lang="el-GR"/>
                        </a:p>
                      </a:txBody>
                      <a:tcPr/>
                    </a:tc>
                  </a:tr>
                  <a:tr h="527131">
                    <a:tc>
                      <a:txBody>
                        <a:bodyPr/>
                        <a:lstStyle/>
                        <a:p>
                          <a:pPr algn="ctr"/>
                          <a:r>
                            <a:rPr lang="el-GR" sz="2400" dirty="0" smtClean="0"/>
                            <a:t>4</a:t>
                          </a:r>
                          <a:endParaRPr lang="el-GR" sz="2400" dirty="0"/>
                        </a:p>
                      </a:txBody>
                      <a:tcPr/>
                    </a:tc>
                    <a:tc>
                      <a:txBody>
                        <a:bodyPr/>
                        <a:lstStyle/>
                        <a:p>
                          <a:pPr algn="ctr"/>
                          <a:endParaRPr lang="el-GR" dirty="0"/>
                        </a:p>
                      </a:txBody>
                      <a:tcPr/>
                    </a:tc>
                    <a:tc>
                      <a:txBody>
                        <a:bodyPr/>
                        <a:lstStyle/>
                        <a:p>
                          <a:pPr algn="ctr"/>
                          <a:endParaRPr lang="el-GR" dirty="0"/>
                        </a:p>
                      </a:txBody>
                      <a:tcPr/>
                    </a:tc>
                    <a:tc>
                      <a:txBody>
                        <a:bodyPr/>
                        <a:lstStyle/>
                        <a:p>
                          <a:pPr algn="ctr"/>
                          <a:endParaRPr lang="el-GR"/>
                        </a:p>
                      </a:txBody>
                      <a:tcPr/>
                    </a:tc>
                    <a:tc>
                      <a:txBody>
                        <a:bodyPr/>
                        <a:lstStyle/>
                        <a:p>
                          <a:pPr algn="ctr"/>
                          <a:endParaRPr lang="el-GR"/>
                        </a:p>
                      </a:txBody>
                      <a:tcPr/>
                    </a:tc>
                  </a:tr>
                  <a:tr h="527131">
                    <a:tc>
                      <a:txBody>
                        <a:bodyPr/>
                        <a:lstStyle/>
                        <a:p>
                          <a:pPr algn="ctr"/>
                          <a:r>
                            <a:rPr lang="el-GR" sz="2400" dirty="0" smtClean="0"/>
                            <a:t>5</a:t>
                          </a:r>
                          <a:endParaRPr lang="el-GR" sz="2400" dirty="0"/>
                        </a:p>
                      </a:txBody>
                      <a:tcPr/>
                    </a:tc>
                    <a:tc>
                      <a:txBody>
                        <a:bodyPr/>
                        <a:lstStyle/>
                        <a:p>
                          <a:pPr algn="ctr"/>
                          <a:endParaRPr lang="el-GR" dirty="0"/>
                        </a:p>
                      </a:txBody>
                      <a:tcPr/>
                    </a:tc>
                    <a:tc>
                      <a:txBody>
                        <a:bodyPr/>
                        <a:lstStyle/>
                        <a:p>
                          <a:pPr algn="ctr"/>
                          <a:endParaRPr lang="el-GR" dirty="0"/>
                        </a:p>
                      </a:txBody>
                      <a:tcPr/>
                    </a:tc>
                    <a:tc>
                      <a:txBody>
                        <a:bodyPr/>
                        <a:lstStyle/>
                        <a:p>
                          <a:pPr algn="ctr"/>
                          <a:endParaRPr lang="el-GR"/>
                        </a:p>
                      </a:txBody>
                      <a:tcPr/>
                    </a:tc>
                    <a:tc>
                      <a:txBody>
                        <a:bodyPr/>
                        <a:lstStyle/>
                        <a:p>
                          <a:pPr algn="ctr"/>
                          <a:endParaRPr lang="el-GR"/>
                        </a:p>
                      </a:txBody>
                      <a:tcPr/>
                    </a:tc>
                  </a:tr>
                  <a:tr h="527131">
                    <a:tc>
                      <a:txBody>
                        <a:bodyPr/>
                        <a:lstStyle/>
                        <a:p>
                          <a:pPr algn="ctr"/>
                          <a:r>
                            <a:rPr lang="el-GR" sz="2400" dirty="0" smtClean="0"/>
                            <a:t>6</a:t>
                          </a:r>
                          <a:endParaRPr lang="el-GR" sz="2400" dirty="0"/>
                        </a:p>
                      </a:txBody>
                      <a:tcPr/>
                    </a:tc>
                    <a:tc>
                      <a:txBody>
                        <a:bodyPr/>
                        <a:lstStyle/>
                        <a:p>
                          <a:pPr algn="ctr"/>
                          <a:endParaRPr lang="el-GR" dirty="0"/>
                        </a:p>
                      </a:txBody>
                      <a:tcPr/>
                    </a:tc>
                    <a:tc>
                      <a:txBody>
                        <a:bodyPr/>
                        <a:lstStyle/>
                        <a:p>
                          <a:pPr algn="ctr"/>
                          <a:endParaRPr lang="el-GR" dirty="0"/>
                        </a:p>
                      </a:txBody>
                      <a:tcPr/>
                    </a:tc>
                    <a:tc>
                      <a:txBody>
                        <a:bodyPr/>
                        <a:lstStyle/>
                        <a:p>
                          <a:pPr algn="ctr"/>
                          <a:endParaRPr lang="el-GR" dirty="0"/>
                        </a:p>
                      </a:txBody>
                      <a:tcPr/>
                    </a:tc>
                    <a:tc>
                      <a:txBody>
                        <a:bodyPr/>
                        <a:lstStyle/>
                        <a:p>
                          <a:pPr algn="ctr"/>
                          <a:endParaRPr lang="el-GR" dirty="0"/>
                        </a:p>
                      </a:txBody>
                      <a:tcPr/>
                    </a:tc>
                  </a:tr>
                  <a:tr h="527131">
                    <a:tc>
                      <a:txBody>
                        <a:bodyPr/>
                        <a:lstStyle/>
                        <a:p>
                          <a:pPr algn="ctr"/>
                          <a:r>
                            <a:rPr lang="el-GR" sz="2400" dirty="0" smtClean="0"/>
                            <a:t>7</a:t>
                          </a:r>
                          <a:endParaRPr lang="el-GR" sz="2400" dirty="0"/>
                        </a:p>
                      </a:txBody>
                      <a:tcPr/>
                    </a:tc>
                    <a:tc>
                      <a:txBody>
                        <a:bodyPr/>
                        <a:lstStyle/>
                        <a:p>
                          <a:pPr algn="ctr"/>
                          <a:endParaRPr lang="el-GR" dirty="0"/>
                        </a:p>
                      </a:txBody>
                      <a:tcPr/>
                    </a:tc>
                    <a:tc>
                      <a:txBody>
                        <a:bodyPr/>
                        <a:lstStyle/>
                        <a:p>
                          <a:pPr algn="ctr"/>
                          <a:endParaRPr lang="el-GR"/>
                        </a:p>
                      </a:txBody>
                      <a:tcPr/>
                    </a:tc>
                    <a:tc>
                      <a:txBody>
                        <a:bodyPr/>
                        <a:lstStyle/>
                        <a:p>
                          <a:pPr algn="ctr"/>
                          <a:endParaRPr lang="el-GR" dirty="0"/>
                        </a:p>
                      </a:txBody>
                      <a:tcPr/>
                    </a:tc>
                    <a:tc>
                      <a:txBody>
                        <a:bodyPr/>
                        <a:lstStyle/>
                        <a:p>
                          <a:pPr algn="ctr"/>
                          <a:endParaRPr lang="el-GR" dirty="0"/>
                        </a:p>
                      </a:txBody>
                      <a:tcPr/>
                    </a:tc>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xmlns="" xmlns:a14="http://schemas.microsoft.com/office/drawing/2010/main" val="313550914"/>
                  </p:ext>
                </p:extLst>
              </p:nvPr>
            </p:nvGraphicFramePr>
            <p:xfrm>
              <a:off x="539553" y="1484780"/>
              <a:ext cx="8064895" cy="4608515"/>
            </p:xfrm>
            <a:graphic>
              <a:graphicData uri="http://schemas.openxmlformats.org/drawingml/2006/table">
                <a:tbl>
                  <a:tblPr firstRow="1" bandRow="1">
                    <a:tableStyleId>{5C22544A-7EE6-4342-B048-85BDC9FD1C3A}</a:tableStyleId>
                  </a:tblPr>
                  <a:tblGrid>
                    <a:gridCol w="857387"/>
                    <a:gridCol w="1619509"/>
                    <a:gridCol w="1987600"/>
                    <a:gridCol w="1987420"/>
                    <a:gridCol w="1612979"/>
                  </a:tblGrid>
                  <a:tr h="918598">
                    <a:tc>
                      <a:txBody>
                        <a:bodyPr/>
                        <a:lstStyle/>
                        <a:p>
                          <a:pPr algn="ctr"/>
                          <a:r>
                            <a:rPr lang="en-US" sz="2400" dirty="0" smtClean="0"/>
                            <a:t>n</a:t>
                          </a:r>
                          <a:endParaRPr lang="el-GR" sz="2400" dirty="0"/>
                        </a:p>
                      </a:txBody>
                      <a:tcPr anchor="ctr"/>
                    </a:tc>
                    <a:tc>
                      <a:txBody>
                        <a:bodyPr/>
                        <a:lstStyle/>
                        <a:p>
                          <a:endParaRPr lang="el-GR"/>
                        </a:p>
                      </a:txBody>
                      <a:tcPr anchor="ctr">
                        <a:blipFill rotWithShape="1">
                          <a:blip r:embed="rId2"/>
                          <a:stretch>
                            <a:fillRect l="-53585" t="-662" r="-346038" b="-407947"/>
                          </a:stretch>
                        </a:blipFill>
                      </a:tcPr>
                    </a:tc>
                    <a:tc>
                      <a:txBody>
                        <a:bodyPr/>
                        <a:lstStyle/>
                        <a:p>
                          <a:endParaRPr lang="el-GR"/>
                        </a:p>
                      </a:txBody>
                      <a:tcPr anchor="ctr">
                        <a:blipFill rotWithShape="1">
                          <a:blip r:embed="rId2"/>
                          <a:stretch>
                            <a:fillRect l="-124847" t="-662" r="-181288" b="-407947"/>
                          </a:stretch>
                        </a:blipFill>
                      </a:tcPr>
                    </a:tc>
                    <a:tc>
                      <a:txBody>
                        <a:bodyPr/>
                        <a:lstStyle/>
                        <a:p>
                          <a:endParaRPr lang="el-GR"/>
                        </a:p>
                      </a:txBody>
                      <a:tcPr anchor="ctr">
                        <a:blipFill rotWithShape="1">
                          <a:blip r:embed="rId2"/>
                          <a:stretch>
                            <a:fillRect l="-224847" t="-662" r="-81288" b="-407947"/>
                          </a:stretch>
                        </a:blipFill>
                      </a:tcPr>
                    </a:tc>
                    <a:tc>
                      <a:txBody>
                        <a:bodyPr/>
                        <a:lstStyle/>
                        <a:p>
                          <a:endParaRPr lang="el-GR"/>
                        </a:p>
                      </a:txBody>
                      <a:tcPr anchor="ctr">
                        <a:blipFill rotWithShape="1">
                          <a:blip r:embed="rId2"/>
                          <a:stretch>
                            <a:fillRect l="-401136" t="-662" r="-379" b="-407947"/>
                          </a:stretch>
                        </a:blipFill>
                      </a:tcPr>
                    </a:tc>
                  </a:tr>
                  <a:tr h="527131">
                    <a:tc>
                      <a:txBody>
                        <a:bodyPr/>
                        <a:lstStyle/>
                        <a:p>
                          <a:pPr algn="ctr"/>
                          <a:r>
                            <a:rPr lang="el-GR" sz="2400" dirty="0" smtClean="0"/>
                            <a:t>1</a:t>
                          </a:r>
                          <a:endParaRPr lang="el-GR" sz="2400" dirty="0"/>
                        </a:p>
                      </a:txBody>
                      <a:tcPr/>
                    </a:tc>
                    <a:tc>
                      <a:txBody>
                        <a:bodyPr/>
                        <a:lstStyle/>
                        <a:p>
                          <a:pPr algn="ctr"/>
                          <a:endParaRPr lang="el-GR" dirty="0"/>
                        </a:p>
                      </a:txBody>
                      <a:tcPr/>
                    </a:tc>
                    <a:tc>
                      <a:txBody>
                        <a:bodyPr/>
                        <a:lstStyle/>
                        <a:p>
                          <a:pPr algn="ctr"/>
                          <a:endParaRPr lang="el-GR" dirty="0"/>
                        </a:p>
                      </a:txBody>
                      <a:tcPr/>
                    </a:tc>
                    <a:tc>
                      <a:txBody>
                        <a:bodyPr/>
                        <a:lstStyle/>
                        <a:p>
                          <a:pPr algn="ctr"/>
                          <a:endParaRPr lang="el-GR"/>
                        </a:p>
                      </a:txBody>
                      <a:tcPr/>
                    </a:tc>
                    <a:tc>
                      <a:txBody>
                        <a:bodyPr/>
                        <a:lstStyle/>
                        <a:p>
                          <a:pPr algn="ctr"/>
                          <a:endParaRPr lang="el-GR"/>
                        </a:p>
                      </a:txBody>
                      <a:tcPr/>
                    </a:tc>
                  </a:tr>
                  <a:tr h="527131">
                    <a:tc>
                      <a:txBody>
                        <a:bodyPr/>
                        <a:lstStyle/>
                        <a:p>
                          <a:pPr algn="ctr"/>
                          <a:r>
                            <a:rPr lang="el-GR" sz="2400" dirty="0" smtClean="0"/>
                            <a:t>2</a:t>
                          </a:r>
                          <a:endParaRPr lang="el-GR" sz="2400" dirty="0"/>
                        </a:p>
                      </a:txBody>
                      <a:tcPr/>
                    </a:tc>
                    <a:tc>
                      <a:txBody>
                        <a:bodyPr/>
                        <a:lstStyle/>
                        <a:p>
                          <a:pPr algn="ctr"/>
                          <a:endParaRPr lang="el-GR" dirty="0"/>
                        </a:p>
                      </a:txBody>
                      <a:tcPr/>
                    </a:tc>
                    <a:tc>
                      <a:txBody>
                        <a:bodyPr/>
                        <a:lstStyle/>
                        <a:p>
                          <a:pPr algn="ctr"/>
                          <a:endParaRPr lang="el-GR" dirty="0"/>
                        </a:p>
                      </a:txBody>
                      <a:tcPr/>
                    </a:tc>
                    <a:tc>
                      <a:txBody>
                        <a:bodyPr/>
                        <a:lstStyle/>
                        <a:p>
                          <a:pPr algn="ctr"/>
                          <a:endParaRPr lang="el-GR"/>
                        </a:p>
                      </a:txBody>
                      <a:tcPr/>
                    </a:tc>
                    <a:tc>
                      <a:txBody>
                        <a:bodyPr/>
                        <a:lstStyle/>
                        <a:p>
                          <a:pPr algn="ctr"/>
                          <a:endParaRPr lang="el-GR"/>
                        </a:p>
                      </a:txBody>
                      <a:tcPr/>
                    </a:tc>
                  </a:tr>
                  <a:tr h="527131">
                    <a:tc>
                      <a:txBody>
                        <a:bodyPr/>
                        <a:lstStyle/>
                        <a:p>
                          <a:pPr algn="ctr"/>
                          <a:r>
                            <a:rPr lang="el-GR" sz="2400" dirty="0" smtClean="0"/>
                            <a:t>3</a:t>
                          </a:r>
                          <a:endParaRPr lang="el-GR" sz="2400" dirty="0"/>
                        </a:p>
                      </a:txBody>
                      <a:tcPr/>
                    </a:tc>
                    <a:tc>
                      <a:txBody>
                        <a:bodyPr/>
                        <a:lstStyle/>
                        <a:p>
                          <a:pPr algn="ctr"/>
                          <a:endParaRPr lang="el-GR" dirty="0"/>
                        </a:p>
                      </a:txBody>
                      <a:tcPr/>
                    </a:tc>
                    <a:tc>
                      <a:txBody>
                        <a:bodyPr/>
                        <a:lstStyle/>
                        <a:p>
                          <a:pPr algn="ctr"/>
                          <a:endParaRPr lang="el-GR" dirty="0"/>
                        </a:p>
                      </a:txBody>
                      <a:tcPr/>
                    </a:tc>
                    <a:tc>
                      <a:txBody>
                        <a:bodyPr/>
                        <a:lstStyle/>
                        <a:p>
                          <a:pPr algn="ctr"/>
                          <a:endParaRPr lang="el-GR"/>
                        </a:p>
                      </a:txBody>
                      <a:tcPr/>
                    </a:tc>
                    <a:tc>
                      <a:txBody>
                        <a:bodyPr/>
                        <a:lstStyle/>
                        <a:p>
                          <a:pPr algn="ctr"/>
                          <a:endParaRPr lang="el-GR"/>
                        </a:p>
                      </a:txBody>
                      <a:tcPr/>
                    </a:tc>
                  </a:tr>
                  <a:tr h="527131">
                    <a:tc>
                      <a:txBody>
                        <a:bodyPr/>
                        <a:lstStyle/>
                        <a:p>
                          <a:pPr algn="ctr"/>
                          <a:r>
                            <a:rPr lang="el-GR" sz="2400" dirty="0" smtClean="0"/>
                            <a:t>4</a:t>
                          </a:r>
                          <a:endParaRPr lang="el-GR" sz="2400" dirty="0"/>
                        </a:p>
                      </a:txBody>
                      <a:tcPr/>
                    </a:tc>
                    <a:tc>
                      <a:txBody>
                        <a:bodyPr/>
                        <a:lstStyle/>
                        <a:p>
                          <a:pPr algn="ctr"/>
                          <a:endParaRPr lang="el-GR" dirty="0"/>
                        </a:p>
                      </a:txBody>
                      <a:tcPr/>
                    </a:tc>
                    <a:tc>
                      <a:txBody>
                        <a:bodyPr/>
                        <a:lstStyle/>
                        <a:p>
                          <a:pPr algn="ctr"/>
                          <a:endParaRPr lang="el-GR" dirty="0"/>
                        </a:p>
                      </a:txBody>
                      <a:tcPr/>
                    </a:tc>
                    <a:tc>
                      <a:txBody>
                        <a:bodyPr/>
                        <a:lstStyle/>
                        <a:p>
                          <a:pPr algn="ctr"/>
                          <a:endParaRPr lang="el-GR"/>
                        </a:p>
                      </a:txBody>
                      <a:tcPr/>
                    </a:tc>
                    <a:tc>
                      <a:txBody>
                        <a:bodyPr/>
                        <a:lstStyle/>
                        <a:p>
                          <a:pPr algn="ctr"/>
                          <a:endParaRPr lang="el-GR"/>
                        </a:p>
                      </a:txBody>
                      <a:tcPr/>
                    </a:tc>
                  </a:tr>
                  <a:tr h="527131">
                    <a:tc>
                      <a:txBody>
                        <a:bodyPr/>
                        <a:lstStyle/>
                        <a:p>
                          <a:pPr algn="ctr"/>
                          <a:r>
                            <a:rPr lang="el-GR" sz="2400" dirty="0" smtClean="0"/>
                            <a:t>5</a:t>
                          </a:r>
                          <a:endParaRPr lang="el-GR" sz="2400" dirty="0"/>
                        </a:p>
                      </a:txBody>
                      <a:tcPr/>
                    </a:tc>
                    <a:tc>
                      <a:txBody>
                        <a:bodyPr/>
                        <a:lstStyle/>
                        <a:p>
                          <a:pPr algn="ctr"/>
                          <a:endParaRPr lang="el-GR" dirty="0"/>
                        </a:p>
                      </a:txBody>
                      <a:tcPr/>
                    </a:tc>
                    <a:tc>
                      <a:txBody>
                        <a:bodyPr/>
                        <a:lstStyle/>
                        <a:p>
                          <a:pPr algn="ctr"/>
                          <a:endParaRPr lang="el-GR" dirty="0"/>
                        </a:p>
                      </a:txBody>
                      <a:tcPr/>
                    </a:tc>
                    <a:tc>
                      <a:txBody>
                        <a:bodyPr/>
                        <a:lstStyle/>
                        <a:p>
                          <a:pPr algn="ctr"/>
                          <a:endParaRPr lang="el-GR"/>
                        </a:p>
                      </a:txBody>
                      <a:tcPr/>
                    </a:tc>
                    <a:tc>
                      <a:txBody>
                        <a:bodyPr/>
                        <a:lstStyle/>
                        <a:p>
                          <a:pPr algn="ctr"/>
                          <a:endParaRPr lang="el-GR"/>
                        </a:p>
                      </a:txBody>
                      <a:tcPr/>
                    </a:tc>
                  </a:tr>
                  <a:tr h="527131">
                    <a:tc>
                      <a:txBody>
                        <a:bodyPr/>
                        <a:lstStyle/>
                        <a:p>
                          <a:pPr algn="ctr"/>
                          <a:r>
                            <a:rPr lang="el-GR" sz="2400" dirty="0" smtClean="0"/>
                            <a:t>6</a:t>
                          </a:r>
                          <a:endParaRPr lang="el-GR" sz="2400" dirty="0"/>
                        </a:p>
                      </a:txBody>
                      <a:tcPr/>
                    </a:tc>
                    <a:tc>
                      <a:txBody>
                        <a:bodyPr/>
                        <a:lstStyle/>
                        <a:p>
                          <a:pPr algn="ctr"/>
                          <a:endParaRPr lang="el-GR" dirty="0"/>
                        </a:p>
                      </a:txBody>
                      <a:tcPr/>
                    </a:tc>
                    <a:tc>
                      <a:txBody>
                        <a:bodyPr/>
                        <a:lstStyle/>
                        <a:p>
                          <a:pPr algn="ctr"/>
                          <a:endParaRPr lang="el-GR" dirty="0"/>
                        </a:p>
                      </a:txBody>
                      <a:tcPr/>
                    </a:tc>
                    <a:tc>
                      <a:txBody>
                        <a:bodyPr/>
                        <a:lstStyle/>
                        <a:p>
                          <a:pPr algn="ctr"/>
                          <a:endParaRPr lang="el-GR" dirty="0"/>
                        </a:p>
                      </a:txBody>
                      <a:tcPr/>
                    </a:tc>
                    <a:tc>
                      <a:txBody>
                        <a:bodyPr/>
                        <a:lstStyle/>
                        <a:p>
                          <a:pPr algn="ctr"/>
                          <a:endParaRPr lang="el-GR" dirty="0"/>
                        </a:p>
                      </a:txBody>
                      <a:tcPr/>
                    </a:tc>
                  </a:tr>
                  <a:tr h="527131">
                    <a:tc>
                      <a:txBody>
                        <a:bodyPr/>
                        <a:lstStyle/>
                        <a:p>
                          <a:pPr algn="ctr"/>
                          <a:r>
                            <a:rPr lang="el-GR" sz="2400" dirty="0" smtClean="0"/>
                            <a:t>7</a:t>
                          </a:r>
                          <a:endParaRPr lang="el-GR" sz="2400" dirty="0"/>
                        </a:p>
                      </a:txBody>
                      <a:tcPr/>
                    </a:tc>
                    <a:tc>
                      <a:txBody>
                        <a:bodyPr/>
                        <a:lstStyle/>
                        <a:p>
                          <a:pPr algn="ctr"/>
                          <a:endParaRPr lang="el-GR" dirty="0"/>
                        </a:p>
                      </a:txBody>
                      <a:tcPr/>
                    </a:tc>
                    <a:tc>
                      <a:txBody>
                        <a:bodyPr/>
                        <a:lstStyle/>
                        <a:p>
                          <a:pPr algn="ctr"/>
                          <a:endParaRPr lang="el-GR"/>
                        </a:p>
                      </a:txBody>
                      <a:tcPr/>
                    </a:tc>
                    <a:tc>
                      <a:txBody>
                        <a:bodyPr/>
                        <a:lstStyle/>
                        <a:p>
                          <a:pPr algn="ctr"/>
                          <a:endParaRPr lang="el-GR" dirty="0"/>
                        </a:p>
                      </a:txBody>
                      <a:tcPr/>
                    </a:tc>
                    <a:tc>
                      <a:txBody>
                        <a:bodyPr/>
                        <a:lstStyle/>
                        <a:p>
                          <a:pPr algn="ctr"/>
                          <a:endParaRPr lang="el-GR" dirty="0"/>
                        </a:p>
                      </a:txBody>
                      <a:tcPr/>
                    </a:tc>
                  </a:tr>
                </a:tbl>
              </a:graphicData>
            </a:graphic>
          </p:graphicFrame>
        </mc:Fallback>
      </mc:AlternateContent>
    </p:spTree>
    <p:extLst>
      <p:ext uri="{BB962C8B-B14F-4D97-AF65-F5344CB8AC3E}">
        <p14:creationId xmlns:p14="http://schemas.microsoft.com/office/powerpoint/2010/main" val="9886561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Βιβλιογραφία</a:t>
            </a:r>
            <a:endParaRPr lang="el-GR" dirty="0"/>
          </a:p>
        </p:txBody>
      </p:sp>
      <p:sp>
        <p:nvSpPr>
          <p:cNvPr id="3" name="2 - Θέση περιεχομένου"/>
          <p:cNvSpPr>
            <a:spLocks noGrp="1"/>
          </p:cNvSpPr>
          <p:nvPr>
            <p:ph idx="1"/>
          </p:nvPr>
        </p:nvSpPr>
        <p:spPr/>
        <p:txBody>
          <a:bodyPr>
            <a:normAutofit/>
          </a:bodyPr>
          <a:lstStyle/>
          <a:p>
            <a:pPr>
              <a:spcAft>
                <a:spcPts val="600"/>
              </a:spcAft>
              <a:defRPr/>
            </a:pPr>
            <a:r>
              <a:rPr lang="en-GB" sz="2400" dirty="0" smtClean="0"/>
              <a:t>B. Norman, </a:t>
            </a:r>
            <a:r>
              <a:rPr lang="en-US" sz="2400" dirty="0" smtClean="0"/>
              <a:t>Pulp and Paper Chemistry and Technology</a:t>
            </a:r>
            <a:r>
              <a:rPr lang="en-GB" sz="2400" dirty="0" smtClean="0"/>
              <a:t>, </a:t>
            </a:r>
            <a:r>
              <a:rPr lang="en-US" sz="2400" dirty="0" smtClean="0"/>
              <a:t>Volume</a:t>
            </a:r>
            <a:r>
              <a:rPr lang="en-GB" sz="2400" dirty="0" smtClean="0"/>
              <a:t> 3, </a:t>
            </a:r>
            <a:r>
              <a:rPr lang="en-US" sz="2400" dirty="0" smtClean="0"/>
              <a:t>p</a:t>
            </a:r>
            <a:r>
              <a:rPr lang="en-GB" sz="2400" dirty="0" smtClean="0"/>
              <a:t>203, </a:t>
            </a:r>
            <a:r>
              <a:rPr lang="en-US" sz="2400" dirty="0" smtClean="0"/>
              <a:t>Paper Chemistry and Technology</a:t>
            </a:r>
            <a:r>
              <a:rPr lang="en-GB" sz="2400" dirty="0" smtClean="0"/>
              <a:t>, </a:t>
            </a:r>
            <a:r>
              <a:rPr lang="en-US" sz="2400" dirty="0" smtClean="0"/>
              <a:t>M</a:t>
            </a:r>
            <a:r>
              <a:rPr lang="en-GB" sz="2400" dirty="0" smtClean="0"/>
              <a:t>. </a:t>
            </a:r>
            <a:r>
              <a:rPr lang="en-US" sz="2400" dirty="0" err="1" smtClean="0"/>
              <a:t>Ek</a:t>
            </a:r>
            <a:r>
              <a:rPr lang="en-GB" sz="2400" dirty="0" smtClean="0"/>
              <a:t>, </a:t>
            </a:r>
            <a:r>
              <a:rPr lang="en-US" sz="2400" dirty="0" smtClean="0"/>
              <a:t>G</a:t>
            </a:r>
            <a:r>
              <a:rPr lang="en-GB" sz="2400" dirty="0" smtClean="0"/>
              <a:t>. </a:t>
            </a:r>
            <a:r>
              <a:rPr lang="en-US" sz="2400" dirty="0" err="1" smtClean="0"/>
              <a:t>Gellerstedt</a:t>
            </a:r>
            <a:r>
              <a:rPr lang="en-US" sz="2400" dirty="0" smtClean="0"/>
              <a:t> and G. </a:t>
            </a:r>
            <a:r>
              <a:rPr lang="en-US" sz="2400" dirty="0" err="1" smtClean="0"/>
              <a:t>Henriksson</a:t>
            </a:r>
            <a:r>
              <a:rPr lang="en-US" sz="2400" dirty="0" smtClean="0"/>
              <a:t> (Editors), Walter de </a:t>
            </a:r>
            <a:r>
              <a:rPr lang="en-US" sz="2400" dirty="0" err="1" smtClean="0"/>
              <a:t>Gruyter</a:t>
            </a:r>
            <a:r>
              <a:rPr lang="en-US" sz="2400" dirty="0" smtClean="0"/>
              <a:t> GmbH &amp; Co. KG, Berlin, 2009.</a:t>
            </a:r>
          </a:p>
          <a:p>
            <a:r>
              <a:rPr lang="en-GB" sz="2400" dirty="0" smtClean="0"/>
              <a:t>INTERNATIONAL STANDARD: </a:t>
            </a:r>
            <a:r>
              <a:rPr lang="en-US" sz="2400" dirty="0" smtClean="0"/>
              <a:t>ISO 536:2012 Paper and board - Determination of </a:t>
            </a:r>
            <a:r>
              <a:rPr lang="en-US" sz="2400" dirty="0" err="1" smtClean="0"/>
              <a:t>grammage</a:t>
            </a:r>
            <a:endParaRPr lang="el-GR" sz="2400" dirty="0" smtClean="0"/>
          </a:p>
          <a:p>
            <a:pPr>
              <a:spcAft>
                <a:spcPts val="600"/>
              </a:spcAft>
              <a:defRPr/>
            </a:pPr>
            <a:r>
              <a:rPr lang="el-GR" sz="2400" dirty="0" smtClean="0"/>
              <a:t>Ν. Γ. </a:t>
            </a:r>
            <a:r>
              <a:rPr lang="el-GR" sz="2400" dirty="0" err="1" smtClean="0"/>
              <a:t>Καρακασίδης</a:t>
            </a:r>
            <a:r>
              <a:rPr lang="el-GR" sz="2400" dirty="0" smtClean="0"/>
              <a:t>, Εργαστηριακές Ασκήσεις Υλικών Ι, Τμήμα Τεχνολογίας Γραφικών Τεχνών, Αθήνα, 1997.</a:t>
            </a:r>
          </a:p>
          <a:p>
            <a:pPr>
              <a:spcAft>
                <a:spcPts val="600"/>
              </a:spcAft>
              <a:defRPr/>
            </a:pPr>
            <a:endParaRPr lang="el-GR" sz="2400" dirty="0"/>
          </a:p>
        </p:txBody>
      </p:sp>
    </p:spTree>
    <p:extLst>
      <p:ext uri="{BB962C8B-B14F-4D97-AF65-F5344CB8AC3E}">
        <p14:creationId xmlns:p14="http://schemas.microsoft.com/office/powerpoint/2010/main" val="23292233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Group 1"/>
          <p:cNvGrpSpPr/>
          <p:nvPr/>
        </p:nvGrpSpPr>
        <p:grpSpPr>
          <a:xfrm>
            <a:off x="1767633" y="5833725"/>
            <a:ext cx="5608735" cy="847725"/>
            <a:chOff x="1838952" y="5833725"/>
            <a:chExt cx="5608735" cy="847725"/>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8952" y="5931169"/>
              <a:ext cx="1971675" cy="702000"/>
            </a:xfrm>
            <a:prstGeom prst="rect">
              <a:avLst/>
            </a:prstGeom>
            <a:noFill/>
          </p:spPr>
        </p:pic>
        <p:pic>
          <p:nvPicPr>
            <p:cNvPr id="11" name="Picture 3" descr="Λογότυπο Επιχειρησιακού Προγράμματος Εκπαίδευση και Δια βίου Μάθηση"/>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4387" y="5833725"/>
              <a:ext cx="3543300" cy="8477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Βασιλική </a:t>
            </a:r>
            <a:r>
              <a:rPr lang="el-GR" sz="2000" dirty="0" err="1"/>
              <a:t>Μπελέση</a:t>
            </a:r>
            <a:r>
              <a:rPr lang="el-GR" sz="2000" dirty="0"/>
              <a:t> 2014. Βασιλική </a:t>
            </a:r>
            <a:r>
              <a:rPr lang="el-GR" sz="2000" smtClean="0"/>
              <a:t>Μπέλεση</a:t>
            </a:r>
            <a:r>
              <a:rPr lang="el-GR" sz="2000" dirty="0"/>
              <a:t>. «Εκτυπωτικά Υποστρώματα (Ε). Ενότητα 3: Προσδιορισμός μάζας φύλλων χαρτιού ανά μονάδα επιφάνειας (g/m2</a:t>
            </a:r>
            <a:r>
              <a:rPr lang="el-GR" sz="2000" dirty="0" smtClean="0"/>
              <a:t>)».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36471365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0978231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36702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a:t>
            </a:r>
            <a:r>
              <a:rPr lang="el-GR" sz="2000" dirty="0" smtClean="0"/>
              <a:t>περιεχομένου από τα ακόλουθα έργα</a:t>
            </a:r>
            <a:r>
              <a:rPr lang="en-US" sz="2000" dirty="0" smtClean="0"/>
              <a:t>:</a:t>
            </a:r>
            <a:endParaRPr lang="el-GR" sz="2000" dirty="0" smtClean="0"/>
          </a:p>
          <a:p>
            <a:pPr>
              <a:spcAft>
                <a:spcPts val="600"/>
              </a:spcAft>
              <a:defRPr/>
            </a:pPr>
            <a:r>
              <a:rPr lang="en-GB" sz="2000" dirty="0"/>
              <a:t>B. Norman, </a:t>
            </a:r>
            <a:r>
              <a:rPr lang="en-US" sz="2000" dirty="0"/>
              <a:t>Pulp and Paper Chemistry and Technology</a:t>
            </a:r>
            <a:r>
              <a:rPr lang="en-GB" sz="2000" dirty="0"/>
              <a:t>, </a:t>
            </a:r>
            <a:r>
              <a:rPr lang="en-US" sz="2000" dirty="0"/>
              <a:t>Volume</a:t>
            </a:r>
            <a:r>
              <a:rPr lang="en-GB" sz="2000" dirty="0"/>
              <a:t> 3, </a:t>
            </a:r>
            <a:r>
              <a:rPr lang="en-US" sz="2000" dirty="0"/>
              <a:t>p</a:t>
            </a:r>
            <a:r>
              <a:rPr lang="en-GB" sz="2000" dirty="0"/>
              <a:t>203, </a:t>
            </a:r>
            <a:r>
              <a:rPr lang="en-US" sz="2000" dirty="0"/>
              <a:t>Paper Chemistry and Technology</a:t>
            </a:r>
            <a:r>
              <a:rPr lang="en-GB" sz="2000" dirty="0"/>
              <a:t>, </a:t>
            </a:r>
            <a:r>
              <a:rPr lang="en-US" sz="2000" dirty="0"/>
              <a:t>M</a:t>
            </a:r>
            <a:r>
              <a:rPr lang="en-GB" sz="2000" dirty="0"/>
              <a:t>. </a:t>
            </a:r>
            <a:r>
              <a:rPr lang="en-US" sz="2000" dirty="0" err="1"/>
              <a:t>Ek</a:t>
            </a:r>
            <a:r>
              <a:rPr lang="en-GB" sz="2000" dirty="0"/>
              <a:t>, </a:t>
            </a:r>
            <a:r>
              <a:rPr lang="en-US" sz="2000" dirty="0"/>
              <a:t>G</a:t>
            </a:r>
            <a:r>
              <a:rPr lang="en-GB" sz="2000" dirty="0"/>
              <a:t>. </a:t>
            </a:r>
            <a:r>
              <a:rPr lang="en-US" sz="2000" dirty="0" err="1"/>
              <a:t>Gellerstedt</a:t>
            </a:r>
            <a:r>
              <a:rPr lang="en-US" sz="2000" dirty="0"/>
              <a:t> and G. </a:t>
            </a:r>
            <a:r>
              <a:rPr lang="en-US" sz="2000" dirty="0" err="1"/>
              <a:t>Henriksson</a:t>
            </a:r>
            <a:r>
              <a:rPr lang="en-US" sz="2000" dirty="0"/>
              <a:t> (Editors), Walter de </a:t>
            </a:r>
            <a:r>
              <a:rPr lang="en-US" sz="2000" dirty="0" err="1"/>
              <a:t>Gruyter</a:t>
            </a:r>
            <a:r>
              <a:rPr lang="en-US" sz="2000" dirty="0"/>
              <a:t> GmbH &amp; Co. KG, Berlin, 2009.</a:t>
            </a:r>
          </a:p>
          <a:p>
            <a:r>
              <a:rPr lang="en-GB" sz="2000" dirty="0"/>
              <a:t>INTERNATIONAL STANDARD: </a:t>
            </a:r>
            <a:r>
              <a:rPr lang="en-US" sz="2000" dirty="0"/>
              <a:t>ISO 536:2012 Paper and board - Determination of </a:t>
            </a:r>
            <a:r>
              <a:rPr lang="en-US" sz="2000" dirty="0" err="1"/>
              <a:t>grammage</a:t>
            </a:r>
            <a:endParaRPr lang="el-GR" sz="2000" dirty="0"/>
          </a:p>
          <a:p>
            <a:pPr>
              <a:spcAft>
                <a:spcPts val="600"/>
              </a:spcAft>
              <a:defRPr/>
            </a:pPr>
            <a:r>
              <a:rPr lang="el-GR" sz="2000" dirty="0"/>
              <a:t>Ν. Γ. </a:t>
            </a:r>
            <a:r>
              <a:rPr lang="el-GR" sz="2000" dirty="0" err="1"/>
              <a:t>Καρακασίδης</a:t>
            </a:r>
            <a:r>
              <a:rPr lang="el-GR" sz="2000" dirty="0"/>
              <a:t>, Εργαστηριακές Ασκήσεις Υλικών Ι, Τμήμα Τεχνολογίας Γραφικών Τεχνών, Αθήνα, 1997.</a:t>
            </a:r>
          </a:p>
        </p:txBody>
      </p:sp>
    </p:spTree>
    <p:extLst>
      <p:ext uri="{BB962C8B-B14F-4D97-AF65-F5344CB8AC3E}">
        <p14:creationId xmlns:p14="http://schemas.microsoft.com/office/powerpoint/2010/main" val="15145607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22530" name="Rectangle 3"/>
          <p:cNvSpPr>
            <a:spLocks noGrp="1" noChangeArrowheads="1"/>
          </p:cNvSpPr>
          <p:nvPr>
            <p:ph idx="1"/>
          </p:nvPr>
        </p:nvSpPr>
        <p:spPr>
          <a:xfrm>
            <a:off x="457200" y="1196752"/>
            <a:ext cx="8229600" cy="5661248"/>
          </a:xfrm>
        </p:spPr>
        <p:txBody>
          <a:bodyPr>
            <a:normAutofit lnSpcReduction="10000"/>
          </a:bodyPr>
          <a:lstStyle/>
          <a:p>
            <a:r>
              <a:rPr lang="el-GR" altLang="el-GR" sz="2400" dirty="0" smtClean="0"/>
              <a:t>Στην εργαστηριακή αυτή άσκηση θα γίνει προσδιορισμός της φυσικής ιδιότητας του χαρτιού, μάζα χαρτιού ανά μονάδα επιφανείας (</a:t>
            </a:r>
            <a:r>
              <a:rPr lang="en-US" altLang="el-GR" sz="2400" dirty="0" smtClean="0"/>
              <a:t>g</a:t>
            </a:r>
            <a:r>
              <a:rPr lang="el-GR" altLang="el-GR" sz="2400" dirty="0" smtClean="0"/>
              <a:t>/</a:t>
            </a:r>
            <a:r>
              <a:rPr lang="en-US" altLang="el-GR" sz="2400" dirty="0" smtClean="0"/>
              <a:t>m</a:t>
            </a:r>
            <a:r>
              <a:rPr lang="el-GR" altLang="el-GR" sz="2400" baseline="30000" dirty="0" smtClean="0"/>
              <a:t>2</a:t>
            </a:r>
            <a:r>
              <a:rPr lang="el-GR" altLang="el-GR" sz="2400" dirty="0" smtClean="0"/>
              <a:t>).</a:t>
            </a:r>
            <a:endParaRPr lang="en-US" altLang="el-GR" sz="2400" dirty="0" smtClean="0"/>
          </a:p>
          <a:p>
            <a:r>
              <a:rPr lang="el-GR" altLang="el-GR" sz="2400" dirty="0" smtClean="0"/>
              <a:t>Πρόκειται για </a:t>
            </a:r>
            <a:r>
              <a:rPr lang="el-GR" altLang="el-GR" sz="2400" b="1" dirty="0" smtClean="0">
                <a:solidFill>
                  <a:schemeClr val="accent4">
                    <a:lumMod val="75000"/>
                  </a:schemeClr>
                </a:solidFill>
              </a:rPr>
              <a:t>βασική ιδιότητα του χαρτιού</a:t>
            </a:r>
            <a:r>
              <a:rPr lang="el-GR" altLang="el-GR" sz="2400" dirty="0" smtClean="0"/>
              <a:t>, η τιμή της οποίας εξαρτάται από:</a:t>
            </a:r>
            <a:endParaRPr lang="en-US" altLang="el-GR" sz="2400" dirty="0" smtClean="0"/>
          </a:p>
          <a:p>
            <a:r>
              <a:rPr lang="el-GR" altLang="el-GR" sz="2400" b="1" dirty="0" smtClean="0">
                <a:solidFill>
                  <a:schemeClr val="accent4">
                    <a:lumMod val="75000"/>
                  </a:schemeClr>
                </a:solidFill>
              </a:rPr>
              <a:t>τις συνθήκες σχετικής υγρασίας και</a:t>
            </a:r>
          </a:p>
          <a:p>
            <a:r>
              <a:rPr lang="el-GR" altLang="el-GR" sz="2400" b="1" dirty="0" smtClean="0">
                <a:solidFill>
                  <a:schemeClr val="accent4">
                    <a:lumMod val="75000"/>
                  </a:schemeClr>
                </a:solidFill>
              </a:rPr>
              <a:t>θερμοκρασίας του χώρου όπου πραγματοποιείται η μέτρηση</a:t>
            </a:r>
          </a:p>
          <a:p>
            <a:r>
              <a:rPr lang="el-GR" altLang="el-GR" sz="2400" b="1" dirty="0" smtClean="0">
                <a:solidFill>
                  <a:schemeClr val="accent4">
                    <a:lumMod val="75000"/>
                  </a:schemeClr>
                </a:solidFill>
              </a:rPr>
              <a:t>το πάχος του χαρτιού και άρα από </a:t>
            </a:r>
          </a:p>
          <a:p>
            <a:r>
              <a:rPr lang="el-GR" altLang="el-GR" sz="2400" b="1" dirty="0" smtClean="0">
                <a:solidFill>
                  <a:schemeClr val="accent4">
                    <a:lumMod val="75000"/>
                  </a:schemeClr>
                </a:solidFill>
              </a:rPr>
              <a:t>την ταχύτητα λειτουργίας της μηχανής παραγωγής χαρτιού. </a:t>
            </a:r>
            <a:endParaRPr lang="en-US" altLang="el-GR" sz="2400" b="1" dirty="0" smtClean="0">
              <a:solidFill>
                <a:schemeClr val="accent4">
                  <a:lumMod val="75000"/>
                </a:schemeClr>
              </a:solidFill>
            </a:endParaRPr>
          </a:p>
          <a:p>
            <a:r>
              <a:rPr lang="el-GR" altLang="el-GR" sz="2400" dirty="0" smtClean="0"/>
              <a:t>Γι αυτό άλλωστε η ιδιότητα αυτή ελέγχεται συνεχώς κατά την παραγωγή του χαρτιού.</a:t>
            </a:r>
            <a:endParaRPr lang="en-US" altLang="el-GR" sz="2400" dirty="0" smtClean="0"/>
          </a:p>
          <a:p>
            <a:r>
              <a:rPr lang="el-GR" altLang="el-GR" sz="2400" dirty="0" smtClean="0"/>
              <a:t>Ρυθμίζεται δε μεταβάλλοντας παράμετρες όπως π.χ. ο ρυθμός ροής του αιωρήματος στο δικτυωτό πλέγμα. </a:t>
            </a:r>
          </a:p>
        </p:txBody>
      </p:sp>
    </p:spTree>
    <p:extLst>
      <p:ext uri="{BB962C8B-B14F-4D97-AF65-F5344CB8AC3E}">
        <p14:creationId xmlns:p14="http://schemas.microsoft.com/office/powerpoint/2010/main" val="20510541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23554" name="Rectangle 3"/>
          <p:cNvSpPr>
            <a:spLocks noGrp="1" noChangeArrowheads="1"/>
          </p:cNvSpPr>
          <p:nvPr>
            <p:ph idx="1"/>
          </p:nvPr>
        </p:nvSpPr>
        <p:spPr/>
        <p:txBody>
          <a:bodyPr>
            <a:normAutofit/>
          </a:bodyPr>
          <a:lstStyle/>
          <a:p>
            <a:pPr>
              <a:spcAft>
                <a:spcPts val="600"/>
              </a:spcAft>
            </a:pPr>
            <a:r>
              <a:rPr lang="el-GR" altLang="el-GR" sz="2400" dirty="0" smtClean="0"/>
              <a:t>Η φύση της διαδικασίας παρασκευής χαρτιού είναι τέτοια ώστε </a:t>
            </a:r>
            <a:r>
              <a:rPr lang="el-GR" altLang="el-GR" sz="2400" b="1" dirty="0" smtClean="0">
                <a:solidFill>
                  <a:srgbClr val="820000"/>
                </a:solidFill>
              </a:rPr>
              <a:t>δεν μπορεί να επιτευχθεί τέλεια κατανομή των ινών και των υπόλοιπων συστατικών. </a:t>
            </a:r>
            <a:endParaRPr lang="en-US" altLang="el-GR" sz="2400" b="1" dirty="0" smtClean="0">
              <a:solidFill>
                <a:srgbClr val="820000"/>
              </a:solidFill>
            </a:endParaRPr>
          </a:p>
          <a:p>
            <a:pPr>
              <a:spcAft>
                <a:spcPts val="600"/>
              </a:spcAft>
            </a:pPr>
            <a:r>
              <a:rPr lang="el-GR" altLang="el-GR" sz="2400" b="1" dirty="0" smtClean="0">
                <a:solidFill>
                  <a:schemeClr val="accent1">
                    <a:lumMod val="75000"/>
                  </a:schemeClr>
                </a:solidFill>
              </a:rPr>
              <a:t>Η ομοιομορφία της μάζας ανά επιφάνεια είναι ένα μέγεθος τόσο σημαντικό όσο το μέσο βάρος του χαρτιού.</a:t>
            </a:r>
            <a:endParaRPr lang="en-US" altLang="el-GR" sz="2400" b="1" dirty="0" smtClean="0">
              <a:solidFill>
                <a:schemeClr val="accent1">
                  <a:lumMod val="75000"/>
                </a:schemeClr>
              </a:solidFill>
            </a:endParaRPr>
          </a:p>
          <a:p>
            <a:pPr>
              <a:spcAft>
                <a:spcPts val="600"/>
              </a:spcAft>
            </a:pPr>
            <a:r>
              <a:rPr lang="el-GR" altLang="el-GR" sz="2400" dirty="0" smtClean="0"/>
              <a:t>Η ανάγκη για μεγαλύτερη ομοιομορφία στην κατανομή του βάρους </a:t>
            </a:r>
            <a:r>
              <a:rPr lang="el-GR" altLang="el-GR" sz="2400" b="1" dirty="0" smtClean="0">
                <a:solidFill>
                  <a:srgbClr val="820000"/>
                </a:solidFill>
              </a:rPr>
              <a:t>έχει οδηγήσει στην χρήση συσκευών ελέγχου του βάρους του χαρτιού </a:t>
            </a:r>
            <a:r>
              <a:rPr lang="el-GR" altLang="el-GR" sz="2400" dirty="0" smtClean="0"/>
              <a:t>κατά την παραγωγή του χαρτιού.</a:t>
            </a:r>
            <a:endParaRPr lang="en-US" altLang="el-GR" sz="2400" dirty="0" smtClean="0"/>
          </a:p>
          <a:p>
            <a:pPr>
              <a:spcAft>
                <a:spcPts val="600"/>
              </a:spcAft>
            </a:pPr>
            <a:r>
              <a:rPr lang="el-GR" altLang="el-GR" sz="2400" dirty="0" smtClean="0"/>
              <a:t>Οι συσκευές αυτές χρησιμοποιούν την απορρόφηση ακτινοβολίας (ακτίνες β). </a:t>
            </a:r>
          </a:p>
        </p:txBody>
      </p:sp>
    </p:spTree>
    <p:extLst>
      <p:ext uri="{BB962C8B-B14F-4D97-AF65-F5344CB8AC3E}">
        <p14:creationId xmlns:p14="http://schemas.microsoft.com/office/powerpoint/2010/main" val="15635770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l-GR" dirty="0"/>
          </a:p>
        </p:txBody>
      </p:sp>
      <p:sp>
        <p:nvSpPr>
          <p:cNvPr id="3" name="Content Placeholder 2"/>
          <p:cNvSpPr>
            <a:spLocks noGrp="1"/>
          </p:cNvSpPr>
          <p:nvPr>
            <p:ph idx="1"/>
          </p:nvPr>
        </p:nvSpPr>
        <p:spPr/>
        <p:txBody>
          <a:bodyPr>
            <a:normAutofit/>
          </a:bodyPr>
          <a:lstStyle/>
          <a:p>
            <a:pPr>
              <a:defRPr/>
            </a:pPr>
            <a:r>
              <a:rPr lang="el-GR" sz="2400" dirty="0" smtClean="0"/>
              <a:t>Η μάζα </a:t>
            </a:r>
            <a:r>
              <a:rPr lang="el-GR" sz="2400" dirty="0"/>
              <a:t>του χαρτιού ήταν η πρώτη ιδιότητα του ιστού που μετρήθηκε </a:t>
            </a:r>
            <a:r>
              <a:rPr lang="en-US" sz="2400" dirty="0"/>
              <a:t>on</a:t>
            </a:r>
            <a:r>
              <a:rPr lang="el-GR" sz="2400" dirty="0"/>
              <a:t>-</a:t>
            </a:r>
            <a:r>
              <a:rPr lang="en-US" sz="2400" dirty="0"/>
              <a:t>line</a:t>
            </a:r>
            <a:r>
              <a:rPr lang="el-GR" sz="2400" dirty="0"/>
              <a:t>. </a:t>
            </a:r>
            <a:endParaRPr lang="el-GR" sz="2400" dirty="0" smtClean="0"/>
          </a:p>
          <a:p>
            <a:pPr>
              <a:defRPr/>
            </a:pPr>
            <a:r>
              <a:rPr lang="el-GR" sz="2400" b="1" dirty="0" smtClean="0">
                <a:solidFill>
                  <a:srgbClr val="820000"/>
                </a:solidFill>
              </a:rPr>
              <a:t>Με </a:t>
            </a:r>
            <a:r>
              <a:rPr lang="el-GR" sz="2400" b="1" dirty="0">
                <a:solidFill>
                  <a:srgbClr val="820000"/>
                </a:solidFill>
              </a:rPr>
              <a:t>την τεχνική αυτή μετράται με </a:t>
            </a:r>
            <a:r>
              <a:rPr lang="el-GR" sz="2400" b="1" dirty="0">
                <a:solidFill>
                  <a:schemeClr val="accent1">
                    <a:lumMod val="75000"/>
                  </a:schemeClr>
                </a:solidFill>
              </a:rPr>
              <a:t>έναν ανιχνευτή β-ακτινοβολίας </a:t>
            </a:r>
            <a:r>
              <a:rPr lang="el-GR" sz="2400" b="1" dirty="0">
                <a:solidFill>
                  <a:srgbClr val="820000"/>
                </a:solidFill>
              </a:rPr>
              <a:t>η απορρόφηση από το χαρτί ηλεκτρονίων που εκπέμπονται από ένα ραδιοϊσότοπο όπως είναι για παράδειγμα το </a:t>
            </a:r>
            <a:r>
              <a:rPr lang="en-US" sz="2400" b="1" dirty="0">
                <a:solidFill>
                  <a:srgbClr val="820000"/>
                </a:solidFill>
              </a:rPr>
              <a:t>Promethium</a:t>
            </a:r>
            <a:r>
              <a:rPr lang="el-GR" sz="2400" b="1" dirty="0">
                <a:solidFill>
                  <a:srgbClr val="820000"/>
                </a:solidFill>
              </a:rPr>
              <a:t>-147, το </a:t>
            </a:r>
            <a:r>
              <a:rPr lang="en-US" sz="2400" b="1" dirty="0">
                <a:solidFill>
                  <a:srgbClr val="820000"/>
                </a:solidFill>
              </a:rPr>
              <a:t>Krypton</a:t>
            </a:r>
            <a:r>
              <a:rPr lang="el-GR" sz="2400" b="1" dirty="0">
                <a:solidFill>
                  <a:srgbClr val="820000"/>
                </a:solidFill>
              </a:rPr>
              <a:t>-85 κ.α</a:t>
            </a:r>
            <a:r>
              <a:rPr lang="el-GR" sz="2400" b="1" dirty="0" smtClean="0">
                <a:solidFill>
                  <a:srgbClr val="820000"/>
                </a:solidFill>
              </a:rPr>
              <a:t>.</a:t>
            </a:r>
            <a:r>
              <a:rPr lang="el-GR" sz="2400" b="1" dirty="0" smtClean="0">
                <a:solidFill>
                  <a:schemeClr val="accent2"/>
                </a:solidFill>
              </a:rPr>
              <a:t> </a:t>
            </a:r>
          </a:p>
          <a:p>
            <a:pPr>
              <a:defRPr/>
            </a:pPr>
            <a:r>
              <a:rPr lang="el-GR" sz="2400" dirty="0" smtClean="0"/>
              <a:t>Η </a:t>
            </a:r>
            <a:r>
              <a:rPr lang="el-GR" sz="2400" dirty="0"/>
              <a:t>β-ακτινοβολία είναι ιδιαίτερα χρήσιμη επειδή οι απορροφητικές της ιδιότητες εξαρτώνται μόνο από την μάζα και είναι ανεξάρτητες από την σύσταση της </a:t>
            </a:r>
            <a:r>
              <a:rPr lang="el-GR" sz="2400" dirty="0" err="1"/>
              <a:t>χαρτόμαζας</a:t>
            </a:r>
            <a:r>
              <a:rPr lang="el-GR" sz="2400" dirty="0"/>
              <a:t> που απορροφά</a:t>
            </a:r>
            <a:r>
              <a:rPr lang="el-GR" sz="2400" dirty="0" smtClean="0"/>
              <a:t>.</a:t>
            </a:r>
            <a:endParaRPr lang="en-US" sz="2400" dirty="0"/>
          </a:p>
        </p:txBody>
      </p:sp>
    </p:spTree>
    <p:extLst>
      <p:ext uri="{BB962C8B-B14F-4D97-AF65-F5344CB8AC3E}">
        <p14:creationId xmlns:p14="http://schemas.microsoft.com/office/powerpoint/2010/main" val="11403368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l-GR" dirty="0"/>
          </a:p>
        </p:txBody>
      </p:sp>
      <p:sp>
        <p:nvSpPr>
          <p:cNvPr id="3" name="Content Placeholder 2"/>
          <p:cNvSpPr>
            <a:spLocks noGrp="1"/>
          </p:cNvSpPr>
          <p:nvPr>
            <p:ph idx="1"/>
          </p:nvPr>
        </p:nvSpPr>
        <p:spPr/>
        <p:txBody>
          <a:bodyPr>
            <a:normAutofit/>
          </a:bodyPr>
          <a:lstStyle/>
          <a:p>
            <a:pPr>
              <a:defRPr/>
            </a:pPr>
            <a:r>
              <a:rPr lang="el-GR" sz="2400" dirty="0" smtClean="0"/>
              <a:t>Η </a:t>
            </a:r>
            <a:r>
              <a:rPr lang="el-GR" sz="2400" dirty="0"/>
              <a:t>πηγή ακτινοβολίας τοποθετείται από την μία πλευρά του ιστού και ο ανιχνευτής από την άλλη πλευρά. </a:t>
            </a:r>
            <a:endParaRPr lang="el-GR" sz="2400" dirty="0" smtClean="0"/>
          </a:p>
          <a:p>
            <a:pPr>
              <a:defRPr/>
            </a:pPr>
            <a:r>
              <a:rPr lang="el-GR" sz="2400" dirty="0" smtClean="0"/>
              <a:t>Είναι </a:t>
            </a:r>
            <a:r>
              <a:rPr lang="el-GR" sz="2400" dirty="0"/>
              <a:t>απαραίτητο για την ακρίβεια των μετρήσεων η απόσταση μεταξύ αυτών των μονάδων και οι σχετικές τους θέσεις να διατηρούνται σταθερές κατά την διάρκεια της μετακίνησης κάθετα στην μηχανή. </a:t>
            </a:r>
            <a:endParaRPr lang="el-GR" sz="2400" dirty="0" smtClean="0"/>
          </a:p>
          <a:p>
            <a:pPr>
              <a:defRPr/>
            </a:pPr>
            <a:r>
              <a:rPr lang="el-GR" sz="2400" dirty="0" smtClean="0"/>
              <a:t>Αυτό </a:t>
            </a:r>
            <a:r>
              <a:rPr lang="el-GR" sz="2400" dirty="0"/>
              <a:t>προϋποθέτει ότι η διάταξη είναι προσαρμοσμένη σε πολύ σταθερά πλαίσια τα οποία διαθέτουν για παράδειγμα την δυνατότητα ελέγχου της θερμοκρασίας μέσα στην ροή του νερού. </a:t>
            </a:r>
          </a:p>
          <a:p>
            <a:pPr marL="0" indent="0">
              <a:buNone/>
            </a:pPr>
            <a:endParaRPr lang="el-GR" dirty="0"/>
          </a:p>
        </p:txBody>
      </p:sp>
    </p:spTree>
    <p:extLst>
      <p:ext uri="{BB962C8B-B14F-4D97-AF65-F5344CB8AC3E}">
        <p14:creationId xmlns:p14="http://schemas.microsoft.com/office/powerpoint/2010/main" val="874167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5842" name="Rectangle 3"/>
          <p:cNvSpPr>
            <a:spLocks noGrp="1" noChangeArrowheads="1"/>
          </p:cNvSpPr>
          <p:nvPr>
            <p:ph idx="1"/>
          </p:nvPr>
        </p:nvSpPr>
        <p:spPr>
          <a:xfrm>
            <a:off x="457200" y="1196752"/>
            <a:ext cx="4118286" cy="5040560"/>
          </a:xfrm>
        </p:spPr>
        <p:txBody>
          <a:bodyPr>
            <a:normAutofit lnSpcReduction="10000"/>
          </a:bodyPr>
          <a:lstStyle/>
          <a:p>
            <a:pPr eaLnBrk="1" hangingPunct="1">
              <a:spcBef>
                <a:spcPts val="600"/>
              </a:spcBef>
            </a:pPr>
            <a:r>
              <a:rPr lang="el-GR" altLang="el-GR" sz="2400" dirty="0" smtClean="0"/>
              <a:t>Στις τελικές θέσεις, οι κεφαλές μέτρησης θα πρέπει να μπορούν να απομακρύνονται από τον ιστό, που σημαίνει ότι είναι καταρχήν δυνατόν να ρυθμίζεται η μετρητική διάταξη χωρίς την ύπαρξη δείγματος μεταξύ των δύο απέναντι πλευρών. </a:t>
            </a:r>
            <a:endParaRPr lang="en-US" altLang="el-GR" sz="2400" dirty="0" smtClean="0"/>
          </a:p>
          <a:p>
            <a:pPr eaLnBrk="1" hangingPunct="1">
              <a:spcBef>
                <a:spcPts val="600"/>
              </a:spcBef>
            </a:pPr>
            <a:r>
              <a:rPr lang="el-GR" altLang="el-GR" sz="2400" dirty="0" smtClean="0"/>
              <a:t>Η δυνατότητα διόρθωσης για διάφορες πηγές σφαλμάτων είναι επίσης απαραίτητη. </a:t>
            </a:r>
          </a:p>
        </p:txBody>
      </p:sp>
      <p:pic>
        <p:nvPicPr>
          <p:cNvPr id="3584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0384" y="1352039"/>
            <a:ext cx="4463984" cy="302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Rectangle 7"/>
          <p:cNvSpPr>
            <a:spLocks noChangeArrowheads="1"/>
          </p:cNvSpPr>
          <p:nvPr/>
        </p:nvSpPr>
        <p:spPr bwMode="auto">
          <a:xfrm>
            <a:off x="979488" y="1916113"/>
            <a:ext cx="254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l-GR" altLang="el-GR" sz="1200">
                <a:latin typeface="Times New Roman" pitchFamily="18" charset="0"/>
                <a:ea typeface="Calibri" pitchFamily="34" charset="0"/>
                <a:cs typeface="Times New Roman" pitchFamily="18" charset="0"/>
              </a:rPr>
              <a:t>.</a:t>
            </a:r>
            <a:r>
              <a:rPr lang="el-GR" altLang="el-GR" sz="900">
                <a:ea typeface="Calibri" pitchFamily="34" charset="0"/>
                <a:cs typeface="Times New Roman" pitchFamily="18" charset="0"/>
              </a:rPr>
              <a:t> </a:t>
            </a:r>
            <a:endParaRPr lang="el-GR" altLang="el-GR">
              <a:ea typeface="Calibri" pitchFamily="34" charset="0"/>
              <a:cs typeface="Times New Roman" pitchFamily="18" charset="0"/>
            </a:endParaRPr>
          </a:p>
        </p:txBody>
      </p:sp>
      <p:sp>
        <p:nvSpPr>
          <p:cNvPr id="3" name="Rectangle 2"/>
          <p:cNvSpPr/>
          <p:nvPr/>
        </p:nvSpPr>
        <p:spPr>
          <a:xfrm>
            <a:off x="4435226" y="4366744"/>
            <a:ext cx="4572000" cy="923330"/>
          </a:xfrm>
          <a:prstGeom prst="rect">
            <a:avLst/>
          </a:prstGeom>
        </p:spPr>
        <p:txBody>
          <a:bodyPr>
            <a:spAutoFit/>
          </a:bodyPr>
          <a:lstStyle/>
          <a:p>
            <a:pPr eaLnBrk="1" hangingPunct="1"/>
            <a:r>
              <a:rPr lang="el-GR" altLang="el-GR" dirty="0">
                <a:latin typeface="+mn-lt"/>
                <a:ea typeface="Calibri" pitchFamily="34" charset="0"/>
                <a:cs typeface="Times New Roman" pitchFamily="18" charset="0"/>
              </a:rPr>
              <a:t>Μετρητική </a:t>
            </a:r>
            <a:r>
              <a:rPr lang="el-GR" altLang="el-GR" dirty="0" err="1">
                <a:latin typeface="+mn-lt"/>
                <a:ea typeface="Calibri" pitchFamily="34" charset="0"/>
                <a:cs typeface="Times New Roman" pitchFamily="18" charset="0"/>
              </a:rPr>
              <a:t>on</a:t>
            </a:r>
            <a:r>
              <a:rPr lang="el-GR" altLang="el-GR" dirty="0">
                <a:latin typeface="+mn-lt"/>
                <a:ea typeface="Calibri" pitchFamily="34" charset="0"/>
                <a:cs typeface="Times New Roman" pitchFamily="18" charset="0"/>
              </a:rPr>
              <a:t>-</a:t>
            </a:r>
            <a:r>
              <a:rPr lang="el-GR" altLang="el-GR" dirty="0" err="1">
                <a:latin typeface="+mn-lt"/>
                <a:ea typeface="Calibri" pitchFamily="34" charset="0"/>
                <a:cs typeface="Times New Roman" pitchFamily="18" charset="0"/>
              </a:rPr>
              <a:t>line</a:t>
            </a:r>
            <a:r>
              <a:rPr lang="el-GR" altLang="el-GR" dirty="0">
                <a:latin typeface="+mn-lt"/>
                <a:ea typeface="Calibri" pitchFamily="34" charset="0"/>
                <a:cs typeface="Times New Roman" pitchFamily="18" charset="0"/>
              </a:rPr>
              <a:t> διάταξη του βάρους και της υγρασίας του χαρτιού εξοπλισμένη με κατάλληλο ανιχνευτή</a:t>
            </a:r>
          </a:p>
        </p:txBody>
      </p:sp>
    </p:spTree>
    <p:extLst>
      <p:ext uri="{BB962C8B-B14F-4D97-AF65-F5344CB8AC3E}">
        <p14:creationId xmlns:p14="http://schemas.microsoft.com/office/powerpoint/2010/main" val="17262894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6866" name="Rectangle 3"/>
          <p:cNvSpPr>
            <a:spLocks noGrp="1" noChangeArrowheads="1"/>
          </p:cNvSpPr>
          <p:nvPr>
            <p:ph idx="1"/>
          </p:nvPr>
        </p:nvSpPr>
        <p:spPr/>
        <p:txBody>
          <a:bodyPr/>
          <a:lstStyle/>
          <a:p>
            <a:pPr eaLnBrk="1" hangingPunct="1">
              <a:spcAft>
                <a:spcPts val="600"/>
              </a:spcAft>
            </a:pPr>
            <a:r>
              <a:rPr lang="el-GR" altLang="el-GR" sz="2400" dirty="0" smtClean="0"/>
              <a:t>Συνοψίζοντας καταλήγουμε ότι το βάρος του χαρτιού (</a:t>
            </a:r>
            <a:r>
              <a:rPr lang="en-US" altLang="el-GR" sz="2400" dirty="0" smtClean="0"/>
              <a:t>basis weight</a:t>
            </a:r>
            <a:r>
              <a:rPr lang="el-GR" altLang="el-GR" sz="2400" dirty="0" smtClean="0"/>
              <a:t>) </a:t>
            </a:r>
            <a:r>
              <a:rPr lang="el-GR" altLang="el-GR" sz="2400" b="1" dirty="0" smtClean="0">
                <a:solidFill>
                  <a:srgbClr val="820000"/>
                </a:solidFill>
              </a:rPr>
              <a:t>μετράται είτε άμεσα κατά την διάρκεια παρασκευής του χαρτιού με συσκευή μέτρησης β-ακτινοβολίας</a:t>
            </a:r>
            <a:r>
              <a:rPr lang="el-GR" altLang="el-GR" sz="2400" b="1" dirty="0" smtClean="0">
                <a:solidFill>
                  <a:schemeClr val="accent1">
                    <a:lumMod val="75000"/>
                  </a:schemeClr>
                </a:solidFill>
              </a:rPr>
              <a:t> είτε </a:t>
            </a:r>
            <a:r>
              <a:rPr lang="el-GR" altLang="el-GR" sz="2400" b="1" dirty="0" smtClean="0">
                <a:solidFill>
                  <a:srgbClr val="820000"/>
                </a:solidFill>
              </a:rPr>
              <a:t>εκτός</a:t>
            </a:r>
            <a:r>
              <a:rPr lang="el-GR" altLang="el-GR" sz="2400" b="1" dirty="0" smtClean="0">
                <a:solidFill>
                  <a:srgbClr val="009900"/>
                </a:solidFill>
              </a:rPr>
              <a:t> </a:t>
            </a:r>
            <a:r>
              <a:rPr lang="el-GR" altLang="el-GR" sz="2400" b="1" dirty="0" smtClean="0">
                <a:solidFill>
                  <a:srgbClr val="820000"/>
                </a:solidFill>
              </a:rPr>
              <a:t>μηχανής ζυγίζοντας με ακρίβεια ένα κομμάτι χαρτιού χρησιμοποιώντας έναν αναλυτικό ζυγό. </a:t>
            </a:r>
            <a:endParaRPr lang="en-US" altLang="el-GR" sz="2400" b="1" dirty="0" smtClean="0">
              <a:solidFill>
                <a:srgbClr val="820000"/>
              </a:solidFill>
            </a:endParaRPr>
          </a:p>
          <a:p>
            <a:pPr eaLnBrk="1" hangingPunct="1">
              <a:spcAft>
                <a:spcPts val="600"/>
              </a:spcAft>
            </a:pPr>
            <a:r>
              <a:rPr lang="el-GR" altLang="el-GR" sz="2400" dirty="0" smtClean="0"/>
              <a:t>Επίσης, να αναφερθεί ότι </a:t>
            </a:r>
            <a:r>
              <a:rPr lang="el-GR" altLang="el-GR" sz="2400" dirty="0" smtClean="0">
                <a:solidFill>
                  <a:schemeClr val="accent4">
                    <a:lumMod val="75000"/>
                  </a:schemeClr>
                </a:solidFill>
              </a:rPr>
              <a:t>η </a:t>
            </a:r>
            <a:r>
              <a:rPr lang="el-GR" altLang="el-GR" sz="2400" b="1" dirty="0" smtClean="0">
                <a:solidFill>
                  <a:schemeClr val="accent4">
                    <a:lumMod val="75000"/>
                  </a:schemeClr>
                </a:solidFill>
              </a:rPr>
              <a:t>διακύμανση βάρους εξαρτάται από τις διακυμάνσεις βάρους κατά το μήκος του (</a:t>
            </a:r>
            <a:r>
              <a:rPr lang="en-US" altLang="el-GR" sz="2400" b="1" dirty="0" smtClean="0">
                <a:solidFill>
                  <a:schemeClr val="accent4">
                    <a:lumMod val="75000"/>
                  </a:schemeClr>
                </a:solidFill>
              </a:rPr>
              <a:t>length variations</a:t>
            </a:r>
            <a:r>
              <a:rPr lang="el-GR" altLang="el-GR" sz="2400" b="1" dirty="0" smtClean="0">
                <a:solidFill>
                  <a:schemeClr val="accent4">
                    <a:lumMod val="75000"/>
                  </a:schemeClr>
                </a:solidFill>
              </a:rPr>
              <a:t>), κάθετα στην διεύθυνση της μηχανής (</a:t>
            </a:r>
            <a:r>
              <a:rPr lang="en-US" altLang="el-GR" sz="2400" b="1" dirty="0" smtClean="0">
                <a:solidFill>
                  <a:schemeClr val="accent4">
                    <a:lumMod val="75000"/>
                  </a:schemeClr>
                </a:solidFill>
              </a:rPr>
              <a:t>cross</a:t>
            </a:r>
            <a:r>
              <a:rPr lang="el-GR" altLang="el-GR" sz="2400" b="1" dirty="0" smtClean="0">
                <a:solidFill>
                  <a:schemeClr val="accent4">
                    <a:lumMod val="75000"/>
                  </a:schemeClr>
                </a:solidFill>
              </a:rPr>
              <a:t>-</a:t>
            </a:r>
            <a:r>
              <a:rPr lang="en-US" altLang="el-GR" sz="2400" b="1" dirty="0" smtClean="0">
                <a:solidFill>
                  <a:schemeClr val="accent4">
                    <a:lumMod val="75000"/>
                  </a:schemeClr>
                </a:solidFill>
              </a:rPr>
              <a:t>machine variations</a:t>
            </a:r>
            <a:r>
              <a:rPr lang="el-GR" altLang="el-GR" sz="2400" b="1" dirty="0" smtClean="0">
                <a:solidFill>
                  <a:schemeClr val="accent4">
                    <a:lumMod val="75000"/>
                  </a:schemeClr>
                </a:solidFill>
              </a:rPr>
              <a:t>) και στις υπολειπόμενες διακυμάνσεις (</a:t>
            </a:r>
            <a:r>
              <a:rPr lang="en-US" altLang="el-GR" sz="2400" b="1" dirty="0" smtClean="0">
                <a:solidFill>
                  <a:schemeClr val="accent4">
                    <a:lumMod val="75000"/>
                  </a:schemeClr>
                </a:solidFill>
              </a:rPr>
              <a:t>residual variations</a:t>
            </a:r>
            <a:r>
              <a:rPr lang="el-GR" altLang="el-GR" sz="2400" b="1" dirty="0" smtClean="0">
                <a:solidFill>
                  <a:schemeClr val="accent4">
                    <a:lumMod val="75000"/>
                  </a:schemeClr>
                </a:solidFill>
              </a:rPr>
              <a:t>) </a:t>
            </a:r>
          </a:p>
        </p:txBody>
      </p:sp>
    </p:spTree>
    <p:extLst>
      <p:ext uri="{BB962C8B-B14F-4D97-AF65-F5344CB8AC3E}">
        <p14:creationId xmlns:p14="http://schemas.microsoft.com/office/powerpoint/2010/main" val="13421586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l-GR" altLang="el-GR" sz="4000" b="1" dirty="0" smtClean="0"/>
              <a:t>Πειραματικό μέρος</a:t>
            </a:r>
          </a:p>
        </p:txBody>
      </p:sp>
      <p:sp>
        <p:nvSpPr>
          <p:cNvPr id="37891" name="Rectangle 3"/>
          <p:cNvSpPr>
            <a:spLocks noGrp="1" noChangeArrowheads="1"/>
          </p:cNvSpPr>
          <p:nvPr>
            <p:ph idx="1"/>
          </p:nvPr>
        </p:nvSpPr>
        <p:spPr>
          <a:xfrm>
            <a:off x="457200" y="1196752"/>
            <a:ext cx="8229600" cy="5661248"/>
          </a:xfrm>
        </p:spPr>
        <p:txBody>
          <a:bodyPr>
            <a:normAutofit/>
          </a:bodyPr>
          <a:lstStyle/>
          <a:p>
            <a:pPr eaLnBrk="1" hangingPunct="1"/>
            <a:r>
              <a:rPr lang="el-GR" altLang="el-GR" sz="2200" dirty="0" smtClean="0"/>
              <a:t>Στο εμπόριο το χαρτί κυκλοφορεί με τυποποιημένα βάρη. Η μέτρηση της ιδιότητας αυτής γίνεται με την κοπή των φύλλων σε δοκίμια συγκεκριμένων διαστάσεων το εμβαδόν των οποίων υπολογίζεται και ζυγίζονται.</a:t>
            </a:r>
            <a:endParaRPr lang="en-US" altLang="el-GR" sz="2200" dirty="0" smtClean="0"/>
          </a:p>
          <a:p>
            <a:pPr eaLnBrk="1" hangingPunct="1"/>
            <a:r>
              <a:rPr lang="el-GR" altLang="el-GR" sz="2200" dirty="0" smtClean="0"/>
              <a:t>Όταν είναι δυνατόν τα δείγματα χαρτιού που ζυγίζονται αποτελούνται από 10 φύλλα, επιφάνειας έκαστου τουλάχιστον 100 cm</a:t>
            </a:r>
            <a:r>
              <a:rPr lang="el-GR" altLang="el-GR" sz="2200" baseline="30000" dirty="0" smtClean="0"/>
              <a:t>2</a:t>
            </a:r>
            <a:r>
              <a:rPr lang="el-GR" altLang="el-GR" sz="2200" dirty="0" smtClean="0"/>
              <a:t> (10 cm x 10 cm).</a:t>
            </a:r>
            <a:endParaRPr lang="en-US" altLang="el-GR" sz="2200" dirty="0" smtClean="0"/>
          </a:p>
          <a:p>
            <a:pPr eaLnBrk="1" hangingPunct="1"/>
            <a:r>
              <a:rPr lang="el-GR" altLang="el-GR" sz="2200" dirty="0" smtClean="0"/>
              <a:t>Τέλος, να σημειωθεί ότι για την μέτρηση του μεγέθους αυτού τα δοκίμια πρέπει πρώτα να εγκλιματίζονται για 48 h σε θερμοκρασία 23 </a:t>
            </a:r>
            <a:r>
              <a:rPr lang="el-GR" altLang="el-GR" sz="2200" baseline="30000" dirty="0" err="1" smtClean="0"/>
              <a:t>ο</a:t>
            </a:r>
            <a:r>
              <a:rPr lang="el-GR" altLang="el-GR" sz="2200" dirty="0" err="1" smtClean="0"/>
              <a:t>C</a:t>
            </a:r>
            <a:r>
              <a:rPr lang="el-GR" altLang="el-GR" sz="2200" dirty="0" smtClean="0"/>
              <a:t> και σχετική υγρασία RH 50%. Προδιαγραφή ISO 536:1995.</a:t>
            </a:r>
            <a:endParaRPr lang="en-US" altLang="el-GR" sz="2200" dirty="0" smtClean="0"/>
          </a:p>
          <a:p>
            <a:pPr eaLnBrk="1" hangingPunct="1"/>
            <a:r>
              <a:rPr lang="el-GR" altLang="el-GR" sz="2200" dirty="0" smtClean="0"/>
              <a:t>Επειδή ενδέχεται τα δοκίμια που θα χρησιμοποιηθούν να μην έχουν εγκλιματιστεί σε πρότυπες συνθήκες και να χρησιμοποιούνται υπό τις συνθήκες που επικρατούν στον χώρο δειγματοληψίας θα πρέπει αυτό να αναφέρεται σε κάθε περίπτωση. </a:t>
            </a:r>
          </a:p>
        </p:txBody>
      </p:sp>
    </p:spTree>
    <p:extLst>
      <p:ext uri="{BB962C8B-B14F-4D97-AF65-F5344CB8AC3E}">
        <p14:creationId xmlns:p14="http://schemas.microsoft.com/office/powerpoint/2010/main" val="37160850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Πειραματικό μέρος</a:t>
            </a:r>
          </a:p>
        </p:txBody>
      </p:sp>
      <p:sp>
        <p:nvSpPr>
          <p:cNvPr id="38914" name="Rectangle 4"/>
          <p:cNvSpPr>
            <a:spLocks noGrp="1" noChangeArrowheads="1"/>
          </p:cNvSpPr>
          <p:nvPr>
            <p:ph idx="1"/>
          </p:nvPr>
        </p:nvSpPr>
        <p:spPr>
          <a:noFill/>
        </p:spPr>
        <p:txBody>
          <a:bodyPr>
            <a:normAutofit/>
          </a:bodyPr>
          <a:lstStyle/>
          <a:p>
            <a:pPr algn="just" eaLnBrk="1" hangingPunct="1"/>
            <a:r>
              <a:rPr lang="el-GR" altLang="el-GR" sz="2800" b="1" dirty="0" smtClean="0">
                <a:solidFill>
                  <a:schemeClr val="accent1">
                    <a:lumMod val="75000"/>
                  </a:schemeClr>
                </a:solidFill>
              </a:rPr>
              <a:t>Όργανα</a:t>
            </a:r>
          </a:p>
          <a:p>
            <a:pPr lvl="1" algn="just"/>
            <a:r>
              <a:rPr lang="el-GR" altLang="el-GR" sz="2400" dirty="0" smtClean="0"/>
              <a:t>Κοπτική μηχανή</a:t>
            </a:r>
          </a:p>
          <a:p>
            <a:pPr lvl="1" algn="just"/>
            <a:r>
              <a:rPr lang="el-GR" altLang="el-GR" sz="2400" dirty="0" smtClean="0"/>
              <a:t>Αναλυτικός ζυγός</a:t>
            </a:r>
            <a:endParaRPr lang="en-US" altLang="el-GR" sz="2400" dirty="0" smtClean="0"/>
          </a:p>
          <a:p>
            <a:pPr algn="just" eaLnBrk="1" hangingPunct="1">
              <a:buFontTx/>
              <a:buNone/>
            </a:pPr>
            <a:endParaRPr lang="el-GR" altLang="el-GR" sz="2800" b="1" dirty="0" smtClean="0">
              <a:solidFill>
                <a:schemeClr val="accent2"/>
              </a:solidFill>
            </a:endParaRPr>
          </a:p>
          <a:p>
            <a:pPr algn="just" eaLnBrk="1" hangingPunct="1"/>
            <a:r>
              <a:rPr lang="el-GR" altLang="el-GR" sz="2800" b="1" dirty="0" smtClean="0">
                <a:solidFill>
                  <a:schemeClr val="accent1">
                    <a:lumMod val="75000"/>
                  </a:schemeClr>
                </a:solidFill>
              </a:rPr>
              <a:t>Υλικά</a:t>
            </a:r>
          </a:p>
          <a:p>
            <a:pPr lvl="1" algn="just"/>
            <a:r>
              <a:rPr lang="el-GR" altLang="el-GR" sz="2400" dirty="0" smtClean="0"/>
              <a:t>Φύλλα χαρτιού γραφής με βάρη</a:t>
            </a:r>
            <a:endParaRPr lang="en-US" altLang="el-GR" sz="2400" dirty="0" smtClean="0"/>
          </a:p>
          <a:p>
            <a:pPr lvl="1" algn="just"/>
            <a:r>
              <a:rPr lang="el-GR" altLang="el-GR" sz="2400" dirty="0" smtClean="0"/>
              <a:t>80, 100, 160, 250 και 300 </a:t>
            </a:r>
            <a:r>
              <a:rPr lang="en-US" altLang="el-GR" sz="2400" dirty="0" smtClean="0"/>
              <a:t>g</a:t>
            </a:r>
            <a:r>
              <a:rPr lang="el-GR" altLang="el-GR" sz="2400" dirty="0" smtClean="0"/>
              <a:t>/</a:t>
            </a:r>
            <a:r>
              <a:rPr lang="en-US" altLang="el-GR" sz="2400" dirty="0" smtClean="0"/>
              <a:t>m</a:t>
            </a:r>
            <a:r>
              <a:rPr lang="el-GR" altLang="el-GR" sz="2400" baseline="30000" dirty="0" smtClean="0"/>
              <a:t>2</a:t>
            </a:r>
          </a:p>
        </p:txBody>
      </p:sp>
    </p:spTree>
    <p:extLst>
      <p:ext uri="{BB962C8B-B14F-4D97-AF65-F5344CB8AC3E}">
        <p14:creationId xmlns:p14="http://schemas.microsoft.com/office/powerpoint/2010/main" val="320217387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9c546147fc7e34a171ef68baec6577326eef611"/>
</p:tagLst>
</file>

<file path=ppt/theme/theme1.xml><?xml version="1.0" encoding="utf-8"?>
<a:theme xmlns:a="http://schemas.openxmlformats.org/drawingml/2006/main" name="exo-opistho_simeioma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exo-opistho_simeiomata">
  <a:themeElements>
    <a:clrScheme name="Custom 1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1245</TotalTime>
  <Words>1637</Words>
  <Application>Microsoft Office PowerPoint</Application>
  <PresentationFormat>On-screen Show (4:3)</PresentationFormat>
  <Paragraphs>143</Paragraphs>
  <Slides>21</Slides>
  <Notes>8</Notes>
  <HiddenSlides>0</HiddenSlides>
  <MMClips>0</MMClips>
  <ScaleCrop>false</ScaleCrop>
  <HeadingPairs>
    <vt:vector size="4" baseType="variant">
      <vt:variant>
        <vt:lpstr>Theme</vt:lpstr>
      </vt:variant>
      <vt:variant>
        <vt:i4>3</vt:i4>
      </vt:variant>
      <vt:variant>
        <vt:lpstr>Slide Titles</vt:lpstr>
      </vt:variant>
      <vt:variant>
        <vt:i4>21</vt:i4>
      </vt:variant>
    </vt:vector>
  </HeadingPairs>
  <TitlesOfParts>
    <vt:vector size="24" baseType="lpstr">
      <vt:lpstr>exo-opistho_simeiomata</vt:lpstr>
      <vt:lpstr>OC_template_updated</vt:lpstr>
      <vt:lpstr>1_exo-opistho_simeiomata</vt:lpstr>
      <vt:lpstr>Εκτυπωτικά Υποστρώματα (Ε)</vt:lpstr>
      <vt:lpstr>PowerPoint Presentation</vt:lpstr>
      <vt:lpstr>PowerPoint Presentation</vt:lpstr>
      <vt:lpstr>PowerPoint Presentation</vt:lpstr>
      <vt:lpstr>PowerPoint Presentation</vt:lpstr>
      <vt:lpstr>PowerPoint Presentation</vt:lpstr>
      <vt:lpstr>PowerPoint Presentation</vt:lpstr>
      <vt:lpstr>Πειραματικό μέρος</vt:lpstr>
      <vt:lpstr>Πειραματικό μέρος</vt:lpstr>
      <vt:lpstr>Εκτέλεση πειραματικής διαδικασίας</vt:lpstr>
      <vt:lpstr>Εκτέλεση πειραματικής διαδικασίας</vt:lpstr>
      <vt:lpstr>Συμπληρώστε τον πίνακα</vt:lpstr>
      <vt:lpstr>Βιβλιογραφία</vt:lpstr>
      <vt:lpstr>Τέλος Ενότητας</vt:lpstr>
      <vt:lpstr>Σημειώματα</vt:lpstr>
      <vt:lpstr>Σημείωμα Αναφοράς</vt:lpstr>
      <vt:lpstr>Σημείωμα Αδειοδότησης</vt:lpstr>
      <vt:lpstr>Επεξήγηση όρων χρήσης έργων τρίτων</vt:lpstr>
      <vt:lpstr>Σημείωμα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ΤΙΤΛΟΣ ΜΑΘΗΜΑΤΟΣ</dc:title>
  <dc:creator>alex</dc:creator>
  <cp:lastModifiedBy>alex</cp:lastModifiedBy>
  <cp:revision>147</cp:revision>
  <dcterms:created xsi:type="dcterms:W3CDTF">2015-05-19T06:24:50Z</dcterms:created>
  <dcterms:modified xsi:type="dcterms:W3CDTF">2015-10-16T12:47:25Z</dcterms:modified>
</cp:coreProperties>
</file>