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257" r:id="rId26"/>
    <p:sldId id="262" r:id="rId27"/>
    <p:sldId id="264" r:id="rId28"/>
    <p:sldId id="265" r:id="rId29"/>
    <p:sldId id="313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7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EE640BD-5B9F-4064-BB11-018A8C27CEB8}" type="slidenum">
              <a:rPr lang="el-GR" altLang="el-G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CBB029-7C58-448A-8098-E3FCB2434F9C}" type="slidenum">
              <a:rPr lang="el-GR" altLang="el-G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DE8635-7F64-405E-8B8D-7963E026034E}" type="slidenum">
              <a:rPr lang="el-GR" altLang="el-G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C257AA-61A7-4CE8-B91D-A92ADA79F515}" type="slidenum">
              <a:rPr lang="el-GR" altLang="el-G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E657-9614-4F5A-8EB1-9A9FB5038847}" type="datetimeFigureOut">
              <a:rPr lang="el-GR"/>
              <a:pPr>
                <a:defRPr/>
              </a:pPr>
              <a:t>21/12/2015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2BF9-667A-45B5-A6D8-A8A75FAA73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0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Κινητική Χημικών </a:t>
            </a:r>
            <a:r>
              <a:rPr lang="el-GR" sz="2800" dirty="0" smtClean="0"/>
              <a:t>Αντιδράσεων</a:t>
            </a:r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Φούντζουλα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650" y="3716338"/>
            <a:ext cx="7594600" cy="1201737"/>
            <a:chOff x="545" y="215"/>
            <a:chExt cx="5153" cy="824"/>
          </a:xfrm>
        </p:grpSpPr>
        <p:sp>
          <p:nvSpPr>
            <p:cNvPr id="11341" name="Text Box 3"/>
            <p:cNvSpPr txBox="1">
              <a:spLocks noChangeArrowheads="1"/>
            </p:cNvSpPr>
            <p:nvPr/>
          </p:nvSpPr>
          <p:spPr bwMode="auto">
            <a:xfrm>
              <a:off x="545" y="215"/>
              <a:ext cx="5153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solidFill>
                    <a:schemeClr val="tx2"/>
                  </a:solidFill>
                </a:rPr>
                <a:t>Γράψτε την εξίσωση της ταχύτητας για την αντίδραση</a:t>
              </a:r>
              <a:r>
                <a:rPr lang="en-US" altLang="el-GR" sz="2400">
                  <a:solidFill>
                    <a:schemeClr val="tx2"/>
                  </a:solidFill>
                </a:rPr>
                <a:t>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l-GR" sz="2400">
                <a:solidFill>
                  <a:schemeClr val="tx2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solidFill>
                    <a:schemeClr val="tx2"/>
                  </a:solidFill>
                </a:rPr>
                <a:t>CH</a:t>
              </a:r>
              <a:r>
                <a:rPr lang="en-US" altLang="el-GR" sz="2400" baseline="-25000">
                  <a:solidFill>
                    <a:schemeClr val="tx2"/>
                  </a:solidFill>
                </a:rPr>
                <a:t>4</a:t>
              </a:r>
              <a:r>
                <a:rPr lang="en-US" altLang="el-GR" sz="2400">
                  <a:solidFill>
                    <a:schemeClr val="tx2"/>
                  </a:solidFill>
                </a:rPr>
                <a:t> (</a:t>
              </a:r>
              <a:r>
                <a:rPr lang="en-US" altLang="el-GR" sz="2400" i="1">
                  <a:solidFill>
                    <a:schemeClr val="tx2"/>
                  </a:solidFill>
                </a:rPr>
                <a:t>g</a:t>
              </a:r>
              <a:r>
                <a:rPr lang="en-US" altLang="el-GR" sz="2400">
                  <a:solidFill>
                    <a:schemeClr val="tx2"/>
                  </a:solidFill>
                </a:rPr>
                <a:t>) + 2O</a:t>
              </a:r>
              <a:r>
                <a:rPr lang="en-US" altLang="el-GR" sz="2400" baseline="-25000">
                  <a:solidFill>
                    <a:schemeClr val="tx2"/>
                  </a:solidFill>
                </a:rPr>
                <a:t>2</a:t>
              </a:r>
              <a:r>
                <a:rPr lang="en-US" altLang="el-GR" sz="2400">
                  <a:solidFill>
                    <a:schemeClr val="tx2"/>
                  </a:solidFill>
                </a:rPr>
                <a:t> (</a:t>
              </a:r>
              <a:r>
                <a:rPr lang="en-US" altLang="el-GR" sz="2400" i="1">
                  <a:solidFill>
                    <a:schemeClr val="tx2"/>
                  </a:solidFill>
                </a:rPr>
                <a:t>g</a:t>
              </a:r>
              <a:r>
                <a:rPr lang="en-US" altLang="el-GR" sz="2400">
                  <a:solidFill>
                    <a:schemeClr val="tx2"/>
                  </a:solidFill>
                </a:rPr>
                <a:t>)</a:t>
              </a:r>
              <a:r>
                <a:rPr lang="el-GR" altLang="el-GR" sz="2400">
                  <a:solidFill>
                    <a:schemeClr val="tx2"/>
                  </a:solidFill>
                </a:rPr>
                <a:t>  </a:t>
              </a:r>
              <a:r>
                <a:rPr lang="en-US" altLang="el-GR" sz="2400">
                  <a:solidFill>
                    <a:schemeClr val="tx2"/>
                  </a:solidFill>
                </a:rPr>
                <a:t>          CO</a:t>
              </a:r>
              <a:r>
                <a:rPr lang="en-US" altLang="el-GR" sz="2400" baseline="-25000">
                  <a:solidFill>
                    <a:schemeClr val="tx2"/>
                  </a:solidFill>
                </a:rPr>
                <a:t>2</a:t>
              </a:r>
              <a:r>
                <a:rPr lang="en-US" altLang="el-GR" sz="2400">
                  <a:solidFill>
                    <a:schemeClr val="tx2"/>
                  </a:solidFill>
                </a:rPr>
                <a:t> (</a:t>
              </a:r>
              <a:r>
                <a:rPr lang="en-US" altLang="el-GR" sz="2400" i="1">
                  <a:solidFill>
                    <a:schemeClr val="tx2"/>
                  </a:solidFill>
                </a:rPr>
                <a:t>g</a:t>
              </a:r>
              <a:r>
                <a:rPr lang="en-US" altLang="el-GR" sz="2400">
                  <a:solidFill>
                    <a:schemeClr val="tx2"/>
                  </a:solidFill>
                </a:rPr>
                <a:t>) + 2H</a:t>
              </a:r>
              <a:r>
                <a:rPr lang="en-US" altLang="el-GR" sz="2400" baseline="-25000">
                  <a:solidFill>
                    <a:schemeClr val="tx2"/>
                  </a:solidFill>
                </a:rPr>
                <a:t>2</a:t>
              </a:r>
              <a:r>
                <a:rPr lang="en-US" altLang="el-GR" sz="2400">
                  <a:solidFill>
                    <a:schemeClr val="tx2"/>
                  </a:solidFill>
                </a:rPr>
                <a:t>O (</a:t>
              </a:r>
              <a:r>
                <a:rPr lang="en-US" altLang="el-GR" sz="2400" i="1">
                  <a:solidFill>
                    <a:schemeClr val="tx2"/>
                  </a:solidFill>
                </a:rPr>
                <a:t>g</a:t>
              </a:r>
              <a:r>
                <a:rPr lang="en-US" altLang="el-GR" sz="2400">
                  <a:solidFill>
                    <a:schemeClr val="tx2"/>
                  </a:solidFill>
                </a:rPr>
                <a:t>)</a:t>
              </a:r>
            </a:p>
          </p:txBody>
        </p:sp>
        <p:sp>
          <p:nvSpPr>
            <p:cNvPr id="11342" name="Line 5"/>
            <p:cNvSpPr>
              <a:spLocks noChangeShapeType="1"/>
            </p:cNvSpPr>
            <p:nvPr/>
          </p:nvSpPr>
          <p:spPr bwMode="auto">
            <a:xfrm>
              <a:off x="2849" y="888"/>
              <a:ext cx="4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20700" y="5373688"/>
            <a:ext cx="2817813" cy="879475"/>
            <a:chOff x="-31" y="1536"/>
            <a:chExt cx="1775" cy="554"/>
          </a:xfrm>
        </p:grpSpPr>
        <p:sp>
          <p:nvSpPr>
            <p:cNvPr id="11337" name="Text Box 8"/>
            <p:cNvSpPr txBox="1">
              <a:spLocks noChangeArrowheads="1"/>
            </p:cNvSpPr>
            <p:nvPr/>
          </p:nvSpPr>
          <p:spPr bwMode="auto">
            <a:xfrm>
              <a:off x="-31" y="1673"/>
              <a:ext cx="11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/>
                <a:t>ταχύτητα</a:t>
              </a:r>
              <a:r>
                <a:rPr lang="en-US" altLang="el-GR" sz="2400"/>
                <a:t> = -</a:t>
              </a:r>
            </a:p>
          </p:txBody>
        </p:sp>
        <p:sp>
          <p:nvSpPr>
            <p:cNvPr id="11338" name="Text Box 10"/>
            <p:cNvSpPr txBox="1">
              <a:spLocks noChangeArrowheads="1"/>
            </p:cNvSpPr>
            <p:nvPr/>
          </p:nvSpPr>
          <p:spPr bwMode="auto">
            <a:xfrm>
              <a:off x="1056" y="1536"/>
              <a:ext cx="6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/>
                <a:t>[CH</a:t>
              </a:r>
              <a:r>
                <a:rPr lang="en-US" altLang="el-GR" sz="2400" baseline="-25000"/>
                <a:t>4</a:t>
              </a:r>
              <a:r>
                <a:rPr lang="en-US" altLang="el-GR" sz="2400"/>
                <a:t>]</a:t>
              </a:r>
            </a:p>
          </p:txBody>
        </p:sp>
        <p:sp>
          <p:nvSpPr>
            <p:cNvPr id="11339" name="Text Box 11"/>
            <p:cNvSpPr txBox="1">
              <a:spLocks noChangeArrowheads="1"/>
            </p:cNvSpPr>
            <p:nvPr/>
          </p:nvSpPr>
          <p:spPr bwMode="auto">
            <a:xfrm>
              <a:off x="1257" y="1802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 i="1"/>
                <a:t>t</a:t>
              </a:r>
              <a:endParaRPr lang="en-US" altLang="el-GR" sz="2400"/>
            </a:p>
          </p:txBody>
        </p:sp>
        <p:sp>
          <p:nvSpPr>
            <p:cNvPr id="11340" name="Line 12"/>
            <p:cNvSpPr>
              <a:spLocks noChangeShapeType="1"/>
            </p:cNvSpPr>
            <p:nvPr/>
          </p:nvSpPr>
          <p:spPr bwMode="auto">
            <a:xfrm>
              <a:off x="1107" y="1842"/>
              <a:ext cx="5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330575" y="5375275"/>
            <a:ext cx="1760538" cy="930275"/>
            <a:chOff x="3024" y="3216"/>
            <a:chExt cx="1109" cy="586"/>
          </a:xfrm>
        </p:grpSpPr>
        <p:sp>
          <p:nvSpPr>
            <p:cNvPr id="11329" name="Text Box 18"/>
            <p:cNvSpPr txBox="1">
              <a:spLocks noChangeArrowheads="1"/>
            </p:cNvSpPr>
            <p:nvPr/>
          </p:nvSpPr>
          <p:spPr bwMode="auto">
            <a:xfrm>
              <a:off x="3024" y="3353"/>
              <a:ext cx="3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= -</a:t>
              </a:r>
            </a:p>
          </p:txBody>
        </p:sp>
        <p:sp>
          <p:nvSpPr>
            <p:cNvPr id="11330" name="Text Box 20"/>
            <p:cNvSpPr txBox="1">
              <a:spLocks noChangeArrowheads="1"/>
            </p:cNvSpPr>
            <p:nvPr/>
          </p:nvSpPr>
          <p:spPr bwMode="auto">
            <a:xfrm>
              <a:off x="3574" y="3216"/>
              <a:ext cx="5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/>
                <a:t>[O</a:t>
              </a:r>
              <a:r>
                <a:rPr lang="en-US" altLang="el-GR" sz="2400" baseline="-25000"/>
                <a:t>2</a:t>
              </a:r>
              <a:r>
                <a:rPr lang="en-US" altLang="el-GR" sz="2400"/>
                <a:t>]</a:t>
              </a:r>
            </a:p>
          </p:txBody>
        </p:sp>
        <p:sp>
          <p:nvSpPr>
            <p:cNvPr id="11331" name="Text Box 21"/>
            <p:cNvSpPr txBox="1">
              <a:spLocks noChangeArrowheads="1"/>
            </p:cNvSpPr>
            <p:nvPr/>
          </p:nvSpPr>
          <p:spPr bwMode="auto">
            <a:xfrm>
              <a:off x="3710" y="3482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 i="1"/>
                <a:t>t</a:t>
              </a:r>
              <a:endParaRPr lang="en-US" altLang="el-GR" sz="2400"/>
            </a:p>
          </p:txBody>
        </p:sp>
        <p:sp>
          <p:nvSpPr>
            <p:cNvPr id="11332" name="Line 22"/>
            <p:cNvSpPr>
              <a:spLocks noChangeShapeType="1"/>
            </p:cNvSpPr>
            <p:nvPr/>
          </p:nvSpPr>
          <p:spPr bwMode="auto">
            <a:xfrm>
              <a:off x="3597" y="3522"/>
              <a:ext cx="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333" name="Group 23"/>
            <p:cNvGrpSpPr>
              <a:grpSpLocks/>
            </p:cNvGrpSpPr>
            <p:nvPr/>
          </p:nvGrpSpPr>
          <p:grpSpPr bwMode="auto">
            <a:xfrm>
              <a:off x="3351" y="3248"/>
              <a:ext cx="223" cy="554"/>
              <a:chOff x="2155" y="3433"/>
              <a:chExt cx="223" cy="554"/>
            </a:xfrm>
          </p:grpSpPr>
          <p:sp>
            <p:nvSpPr>
              <p:cNvPr id="11334" name="Text Box 24"/>
              <p:cNvSpPr txBox="1">
                <a:spLocks noChangeArrowheads="1"/>
              </p:cNvSpPr>
              <p:nvPr/>
            </p:nvSpPr>
            <p:spPr bwMode="auto">
              <a:xfrm>
                <a:off x="2155" y="34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/>
                  <a:t>1</a:t>
                </a:r>
              </a:p>
            </p:txBody>
          </p:sp>
          <p:sp>
            <p:nvSpPr>
              <p:cNvPr id="11335" name="Text Box 25"/>
              <p:cNvSpPr txBox="1">
                <a:spLocks noChangeArrowheads="1"/>
              </p:cNvSpPr>
              <p:nvPr/>
            </p:nvSpPr>
            <p:spPr bwMode="auto">
              <a:xfrm>
                <a:off x="2155" y="3696"/>
                <a:ext cx="21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/>
                  <a:t>2</a:t>
                </a:r>
              </a:p>
            </p:txBody>
          </p:sp>
          <p:sp>
            <p:nvSpPr>
              <p:cNvPr id="11336" name="Line 26"/>
              <p:cNvSpPr>
                <a:spLocks noChangeShapeType="1"/>
              </p:cNvSpPr>
              <p:nvPr/>
            </p:nvSpPr>
            <p:spPr bwMode="auto">
              <a:xfrm>
                <a:off x="2194" y="370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6681788" y="5375275"/>
            <a:ext cx="1851025" cy="930275"/>
            <a:chOff x="4320" y="2448"/>
            <a:chExt cx="1166" cy="586"/>
          </a:xfrm>
        </p:grpSpPr>
        <p:sp>
          <p:nvSpPr>
            <p:cNvPr id="11321" name="Text Box 28"/>
            <p:cNvSpPr txBox="1">
              <a:spLocks noChangeArrowheads="1"/>
            </p:cNvSpPr>
            <p:nvPr/>
          </p:nvSpPr>
          <p:spPr bwMode="auto">
            <a:xfrm>
              <a:off x="4320" y="258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=</a:t>
              </a:r>
            </a:p>
          </p:txBody>
        </p:sp>
        <p:sp>
          <p:nvSpPr>
            <p:cNvPr id="11322" name="Text Box 30"/>
            <p:cNvSpPr txBox="1">
              <a:spLocks noChangeArrowheads="1"/>
            </p:cNvSpPr>
            <p:nvPr/>
          </p:nvSpPr>
          <p:spPr bwMode="auto">
            <a:xfrm>
              <a:off x="4788" y="2448"/>
              <a:ext cx="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/>
                <a:t>[H</a:t>
              </a:r>
              <a:r>
                <a:rPr lang="en-US" altLang="el-GR" sz="2400" baseline="-25000"/>
                <a:t>2</a:t>
              </a:r>
              <a:r>
                <a:rPr lang="en-US" altLang="el-GR" sz="2400"/>
                <a:t>O]</a:t>
              </a:r>
            </a:p>
          </p:txBody>
        </p:sp>
        <p:sp>
          <p:nvSpPr>
            <p:cNvPr id="11323" name="Text Box 31"/>
            <p:cNvSpPr txBox="1">
              <a:spLocks noChangeArrowheads="1"/>
            </p:cNvSpPr>
            <p:nvPr/>
          </p:nvSpPr>
          <p:spPr bwMode="auto">
            <a:xfrm>
              <a:off x="4994" y="2714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 i="1"/>
                <a:t>t</a:t>
              </a:r>
              <a:endParaRPr lang="en-US" altLang="el-GR" sz="2400"/>
            </a:p>
          </p:txBody>
        </p:sp>
        <p:sp>
          <p:nvSpPr>
            <p:cNvPr id="11324" name="Line 32"/>
            <p:cNvSpPr>
              <a:spLocks noChangeShapeType="1"/>
            </p:cNvSpPr>
            <p:nvPr/>
          </p:nvSpPr>
          <p:spPr bwMode="auto">
            <a:xfrm>
              <a:off x="4839" y="2754"/>
              <a:ext cx="5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325" name="Group 33"/>
            <p:cNvGrpSpPr>
              <a:grpSpLocks/>
            </p:cNvGrpSpPr>
            <p:nvPr/>
          </p:nvGrpSpPr>
          <p:grpSpPr bwMode="auto">
            <a:xfrm>
              <a:off x="4565" y="2480"/>
              <a:ext cx="223" cy="554"/>
              <a:chOff x="2155" y="3433"/>
              <a:chExt cx="223" cy="554"/>
            </a:xfrm>
          </p:grpSpPr>
          <p:sp>
            <p:nvSpPr>
              <p:cNvPr id="11326" name="Text Box 34"/>
              <p:cNvSpPr txBox="1">
                <a:spLocks noChangeArrowheads="1"/>
              </p:cNvSpPr>
              <p:nvPr/>
            </p:nvSpPr>
            <p:spPr bwMode="auto">
              <a:xfrm>
                <a:off x="2155" y="3433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/>
                  <a:t>1</a:t>
                </a:r>
              </a:p>
            </p:txBody>
          </p:sp>
          <p:sp>
            <p:nvSpPr>
              <p:cNvPr id="11327" name="Text Box 35"/>
              <p:cNvSpPr txBox="1">
                <a:spLocks noChangeArrowheads="1"/>
              </p:cNvSpPr>
              <p:nvPr/>
            </p:nvSpPr>
            <p:spPr bwMode="auto">
              <a:xfrm>
                <a:off x="2155" y="3696"/>
                <a:ext cx="21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/>
                  <a:t>2</a:t>
                </a:r>
              </a:p>
            </p:txBody>
          </p:sp>
          <p:sp>
            <p:nvSpPr>
              <p:cNvPr id="11328" name="Line 36"/>
              <p:cNvSpPr>
                <a:spLocks noChangeShapeType="1"/>
              </p:cNvSpPr>
              <p:nvPr/>
            </p:nvSpPr>
            <p:spPr bwMode="auto">
              <a:xfrm>
                <a:off x="2194" y="370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5113338" y="5373688"/>
            <a:ext cx="1565275" cy="879475"/>
            <a:chOff x="3792" y="1248"/>
            <a:chExt cx="986" cy="554"/>
          </a:xfrm>
        </p:grpSpPr>
        <p:sp>
          <p:nvSpPr>
            <p:cNvPr id="11317" name="Text Box 38"/>
            <p:cNvSpPr txBox="1">
              <a:spLocks noChangeArrowheads="1"/>
            </p:cNvSpPr>
            <p:nvPr/>
          </p:nvSpPr>
          <p:spPr bwMode="auto">
            <a:xfrm>
              <a:off x="3792" y="138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=</a:t>
              </a:r>
            </a:p>
          </p:txBody>
        </p:sp>
        <p:sp>
          <p:nvSpPr>
            <p:cNvPr id="11318" name="Text Box 40"/>
            <p:cNvSpPr txBox="1">
              <a:spLocks noChangeArrowheads="1"/>
            </p:cNvSpPr>
            <p:nvPr/>
          </p:nvSpPr>
          <p:spPr bwMode="auto">
            <a:xfrm>
              <a:off x="4080" y="1248"/>
              <a:ext cx="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/>
                <a:t>[CO</a:t>
              </a:r>
              <a:r>
                <a:rPr lang="en-US" altLang="el-GR" sz="2400" baseline="-25000"/>
                <a:t>2</a:t>
              </a:r>
              <a:r>
                <a:rPr lang="en-US" altLang="el-GR" sz="2400"/>
                <a:t>]</a:t>
              </a:r>
            </a:p>
          </p:txBody>
        </p:sp>
        <p:sp>
          <p:nvSpPr>
            <p:cNvPr id="11319" name="Text Box 41"/>
            <p:cNvSpPr txBox="1">
              <a:spLocks noChangeArrowheads="1"/>
            </p:cNvSpPr>
            <p:nvPr/>
          </p:nvSpPr>
          <p:spPr bwMode="auto">
            <a:xfrm>
              <a:off x="4286" y="1514"/>
              <a:ext cx="2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 i="1"/>
                <a:t>t</a:t>
              </a:r>
              <a:endParaRPr lang="en-US" altLang="el-GR" sz="2400"/>
            </a:p>
          </p:txBody>
        </p:sp>
        <p:sp>
          <p:nvSpPr>
            <p:cNvPr id="11320" name="Line 42"/>
            <p:cNvSpPr>
              <a:spLocks noChangeShapeType="1"/>
            </p:cNvSpPr>
            <p:nvPr/>
          </p:nvSpPr>
          <p:spPr bwMode="auto">
            <a:xfrm>
              <a:off x="4131" y="1554"/>
              <a:ext cx="5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2987675" y="4408488"/>
            <a:ext cx="46355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1316" name="Oval 52"/>
          <p:cNvSpPr>
            <a:spLocks noChangeArrowheads="1"/>
          </p:cNvSpPr>
          <p:nvPr/>
        </p:nvSpPr>
        <p:spPr bwMode="auto">
          <a:xfrm>
            <a:off x="5888038" y="4408488"/>
            <a:ext cx="431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2627313" y="1311275"/>
            <a:ext cx="3614737" cy="523875"/>
            <a:chOff x="1863" y="2496"/>
            <a:chExt cx="2277" cy="330"/>
          </a:xfrm>
          <a:solidFill>
            <a:schemeClr val="accent3"/>
          </a:solidFill>
        </p:grpSpPr>
        <p:sp>
          <p:nvSpPr>
            <p:cNvPr id="16436" name="Text Box 25"/>
            <p:cNvSpPr txBox="1">
              <a:spLocks noChangeArrowheads="1"/>
            </p:cNvSpPr>
            <p:nvPr/>
          </p:nvSpPr>
          <p:spPr bwMode="auto">
            <a:xfrm>
              <a:off x="1863" y="2496"/>
              <a:ext cx="2277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i="1" dirty="0">
                  <a:latin typeface="+mn-lt"/>
                </a:rPr>
                <a:t>a</a:t>
              </a:r>
              <a:r>
                <a:rPr lang="el-GR" sz="2800" i="1" dirty="0">
                  <a:latin typeface="+mn-lt"/>
                </a:rPr>
                <a:t> </a:t>
              </a:r>
              <a:r>
                <a:rPr lang="en-US" sz="2800" dirty="0">
                  <a:latin typeface="+mn-lt"/>
                </a:rPr>
                <a:t>A + </a:t>
              </a:r>
              <a:r>
                <a:rPr lang="en-US" sz="2800" i="1" dirty="0">
                  <a:latin typeface="+mn-lt"/>
                </a:rPr>
                <a:t>b</a:t>
              </a:r>
              <a:r>
                <a:rPr lang="el-GR" sz="2800" i="1" dirty="0">
                  <a:latin typeface="+mn-lt"/>
                </a:rPr>
                <a:t> </a:t>
              </a:r>
              <a:r>
                <a:rPr lang="en-US" sz="2800" dirty="0">
                  <a:latin typeface="+mn-lt"/>
                </a:rPr>
                <a:t>B</a:t>
              </a:r>
              <a:r>
                <a:rPr lang="el-GR" sz="2800" dirty="0">
                  <a:latin typeface="+mn-lt"/>
                </a:rPr>
                <a:t> </a:t>
              </a:r>
              <a:r>
                <a:rPr lang="en-US" sz="2800" dirty="0">
                  <a:latin typeface="+mn-lt"/>
                </a:rPr>
                <a:t>          </a:t>
              </a:r>
              <a:r>
                <a:rPr lang="en-US" sz="2800" i="1" dirty="0">
                  <a:latin typeface="+mn-lt"/>
                </a:rPr>
                <a:t>c</a:t>
              </a:r>
              <a:r>
                <a:rPr lang="el-GR" sz="2800" i="1" dirty="0">
                  <a:latin typeface="+mn-lt"/>
                </a:rPr>
                <a:t> </a:t>
              </a:r>
              <a:r>
                <a:rPr lang="en-US" sz="2800" dirty="0">
                  <a:latin typeface="+mn-lt"/>
                </a:rPr>
                <a:t>C + </a:t>
              </a:r>
              <a:r>
                <a:rPr lang="en-US" sz="2800" i="1" dirty="0">
                  <a:latin typeface="+mn-lt"/>
                </a:rPr>
                <a:t>d</a:t>
              </a:r>
              <a:r>
                <a:rPr lang="el-GR" sz="2800" i="1" dirty="0">
                  <a:latin typeface="+mn-lt"/>
                </a:rPr>
                <a:t> </a:t>
              </a:r>
              <a:r>
                <a:rPr lang="en-US" sz="2800" dirty="0">
                  <a:latin typeface="+mn-lt"/>
                </a:rPr>
                <a:t>D</a:t>
              </a:r>
              <a:endParaRPr lang="en-US" sz="2800" i="1" dirty="0">
                <a:latin typeface="+mn-lt"/>
              </a:endParaRPr>
            </a:p>
          </p:txBody>
        </p:sp>
        <p:sp>
          <p:nvSpPr>
            <p:cNvPr id="16437" name="Line 27"/>
            <p:cNvSpPr>
              <a:spLocks noChangeShapeType="1"/>
            </p:cNvSpPr>
            <p:nvPr/>
          </p:nvSpPr>
          <p:spPr bwMode="auto">
            <a:xfrm>
              <a:off x="2788" y="2672"/>
              <a:ext cx="41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468313" y="1989138"/>
            <a:ext cx="3311525" cy="1068387"/>
            <a:chOff x="113" y="3017"/>
            <a:chExt cx="2030" cy="625"/>
          </a:xfrm>
        </p:grpSpPr>
        <p:sp>
          <p:nvSpPr>
            <p:cNvPr id="11308" name="Text Box 30"/>
            <p:cNvSpPr txBox="1">
              <a:spLocks noChangeArrowheads="1"/>
            </p:cNvSpPr>
            <p:nvPr/>
          </p:nvSpPr>
          <p:spPr bwMode="auto">
            <a:xfrm>
              <a:off x="113" y="3146"/>
              <a:ext cx="134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800"/>
                <a:t>ταχύτητα</a:t>
              </a:r>
              <a:r>
                <a:rPr lang="en-US" altLang="el-GR" sz="2800"/>
                <a:t> = -</a:t>
              </a:r>
            </a:p>
          </p:txBody>
        </p:sp>
        <p:grpSp>
          <p:nvGrpSpPr>
            <p:cNvPr id="11309" name="Group 31"/>
            <p:cNvGrpSpPr>
              <a:grpSpLocks/>
            </p:cNvGrpSpPr>
            <p:nvPr/>
          </p:nvGrpSpPr>
          <p:grpSpPr bwMode="auto">
            <a:xfrm>
              <a:off x="1613" y="3017"/>
              <a:ext cx="530" cy="596"/>
              <a:chOff x="2054" y="3286"/>
              <a:chExt cx="530" cy="596"/>
            </a:xfrm>
          </p:grpSpPr>
          <p:sp>
            <p:nvSpPr>
              <p:cNvPr id="11314" name="Text Box 32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5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[A]</a:t>
                </a:r>
              </a:p>
            </p:txBody>
          </p:sp>
          <p:sp>
            <p:nvSpPr>
              <p:cNvPr id="5" name="Text Box 33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6" name="Line 34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310" name="Group 35"/>
            <p:cNvGrpSpPr>
              <a:grpSpLocks/>
            </p:cNvGrpSpPr>
            <p:nvPr/>
          </p:nvGrpSpPr>
          <p:grpSpPr bwMode="auto">
            <a:xfrm>
              <a:off x="1390" y="3049"/>
              <a:ext cx="243" cy="593"/>
              <a:chOff x="2155" y="3433"/>
              <a:chExt cx="243" cy="593"/>
            </a:xfrm>
          </p:grpSpPr>
          <p:sp>
            <p:nvSpPr>
              <p:cNvPr id="11311" name="Text Box 36"/>
              <p:cNvSpPr txBox="1">
                <a:spLocks noChangeArrowheads="1"/>
              </p:cNvSpPr>
              <p:nvPr/>
            </p:nvSpPr>
            <p:spPr bwMode="auto">
              <a:xfrm>
                <a:off x="2155" y="3433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1</a:t>
                </a:r>
              </a:p>
            </p:txBody>
          </p:sp>
          <p:sp>
            <p:nvSpPr>
              <p:cNvPr id="11312" name="Text Box 37"/>
              <p:cNvSpPr txBox="1">
                <a:spLocks noChangeArrowheads="1"/>
              </p:cNvSpPr>
              <p:nvPr/>
            </p:nvSpPr>
            <p:spPr bwMode="auto">
              <a:xfrm>
                <a:off x="2155" y="3696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 i="1"/>
                  <a:t>a</a:t>
                </a:r>
              </a:p>
            </p:txBody>
          </p:sp>
          <p:sp>
            <p:nvSpPr>
              <p:cNvPr id="11313" name="Line 38"/>
              <p:cNvSpPr>
                <a:spLocks noChangeShapeType="1"/>
              </p:cNvSpPr>
              <p:nvPr/>
            </p:nvSpPr>
            <p:spPr bwMode="auto">
              <a:xfrm>
                <a:off x="2194" y="370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3563938" y="2000250"/>
            <a:ext cx="1762125" cy="1068388"/>
            <a:chOff x="2871" y="3113"/>
            <a:chExt cx="1080" cy="625"/>
          </a:xfrm>
        </p:grpSpPr>
        <p:sp>
          <p:nvSpPr>
            <p:cNvPr id="11299" name="Text Box 39"/>
            <p:cNvSpPr txBox="1">
              <a:spLocks noChangeArrowheads="1"/>
            </p:cNvSpPr>
            <p:nvPr/>
          </p:nvSpPr>
          <p:spPr bwMode="auto">
            <a:xfrm>
              <a:off x="2871" y="3250"/>
              <a:ext cx="38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= -</a:t>
              </a:r>
            </a:p>
          </p:txBody>
        </p:sp>
        <p:grpSp>
          <p:nvGrpSpPr>
            <p:cNvPr id="11300" name="Group 40"/>
            <p:cNvGrpSpPr>
              <a:grpSpLocks/>
            </p:cNvGrpSpPr>
            <p:nvPr/>
          </p:nvGrpSpPr>
          <p:grpSpPr bwMode="auto">
            <a:xfrm>
              <a:off x="3421" y="3113"/>
              <a:ext cx="530" cy="596"/>
              <a:chOff x="2054" y="3286"/>
              <a:chExt cx="530" cy="596"/>
            </a:xfrm>
          </p:grpSpPr>
          <p:sp>
            <p:nvSpPr>
              <p:cNvPr id="11305" name="Text Box 41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53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[B]</a:t>
                </a:r>
              </a:p>
            </p:txBody>
          </p:sp>
          <p:sp>
            <p:nvSpPr>
              <p:cNvPr id="11306" name="Text Box 42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11307" name="Line 43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301" name="Group 44"/>
            <p:cNvGrpSpPr>
              <a:grpSpLocks/>
            </p:cNvGrpSpPr>
            <p:nvPr/>
          </p:nvGrpSpPr>
          <p:grpSpPr bwMode="auto">
            <a:xfrm>
              <a:off x="3198" y="3145"/>
              <a:ext cx="243" cy="593"/>
              <a:chOff x="2155" y="3433"/>
              <a:chExt cx="243" cy="593"/>
            </a:xfrm>
          </p:grpSpPr>
          <p:sp>
            <p:nvSpPr>
              <p:cNvPr id="11302" name="Text Box 45"/>
              <p:cNvSpPr txBox="1">
                <a:spLocks noChangeArrowheads="1"/>
              </p:cNvSpPr>
              <p:nvPr/>
            </p:nvSpPr>
            <p:spPr bwMode="auto">
              <a:xfrm>
                <a:off x="2155" y="3433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1</a:t>
                </a:r>
              </a:p>
            </p:txBody>
          </p:sp>
          <p:sp>
            <p:nvSpPr>
              <p:cNvPr id="11303" name="Text Box 46"/>
              <p:cNvSpPr txBox="1">
                <a:spLocks noChangeArrowheads="1"/>
              </p:cNvSpPr>
              <p:nvPr/>
            </p:nvSpPr>
            <p:spPr bwMode="auto">
              <a:xfrm>
                <a:off x="2155" y="3696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 i="1"/>
                  <a:t>b</a:t>
                </a:r>
              </a:p>
            </p:txBody>
          </p:sp>
          <p:sp>
            <p:nvSpPr>
              <p:cNvPr id="11304" name="Line 47"/>
              <p:cNvSpPr>
                <a:spLocks noChangeShapeType="1"/>
              </p:cNvSpPr>
              <p:nvPr/>
            </p:nvSpPr>
            <p:spPr bwMode="auto">
              <a:xfrm>
                <a:off x="2194" y="370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8" name="Group 58"/>
          <p:cNvGrpSpPr>
            <a:grpSpLocks/>
          </p:cNvGrpSpPr>
          <p:nvPr/>
        </p:nvGrpSpPr>
        <p:grpSpPr bwMode="auto">
          <a:xfrm>
            <a:off x="5226050" y="2000250"/>
            <a:ext cx="1649413" cy="1068388"/>
            <a:chOff x="4380" y="2880"/>
            <a:chExt cx="1011" cy="625"/>
          </a:xfrm>
        </p:grpSpPr>
        <p:sp>
          <p:nvSpPr>
            <p:cNvPr id="11290" name="Text Box 48"/>
            <p:cNvSpPr txBox="1">
              <a:spLocks noChangeArrowheads="1"/>
            </p:cNvSpPr>
            <p:nvPr/>
          </p:nvSpPr>
          <p:spPr bwMode="auto">
            <a:xfrm>
              <a:off x="4380" y="3017"/>
              <a:ext cx="2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=</a:t>
              </a:r>
            </a:p>
          </p:txBody>
        </p:sp>
        <p:grpSp>
          <p:nvGrpSpPr>
            <p:cNvPr id="11291" name="Group 49"/>
            <p:cNvGrpSpPr>
              <a:grpSpLocks/>
            </p:cNvGrpSpPr>
            <p:nvPr/>
          </p:nvGrpSpPr>
          <p:grpSpPr bwMode="auto">
            <a:xfrm>
              <a:off x="4848" y="2880"/>
              <a:ext cx="543" cy="596"/>
              <a:chOff x="2054" y="3286"/>
              <a:chExt cx="543" cy="596"/>
            </a:xfrm>
          </p:grpSpPr>
          <p:sp>
            <p:nvSpPr>
              <p:cNvPr id="11296" name="Text Box 50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5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[C]</a:t>
                </a:r>
              </a:p>
            </p:txBody>
          </p:sp>
          <p:sp>
            <p:nvSpPr>
              <p:cNvPr id="11297" name="Text Box 51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11298" name="Line 52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292" name="Group 53"/>
            <p:cNvGrpSpPr>
              <a:grpSpLocks/>
            </p:cNvGrpSpPr>
            <p:nvPr/>
          </p:nvGrpSpPr>
          <p:grpSpPr bwMode="auto">
            <a:xfrm>
              <a:off x="4625" y="2912"/>
              <a:ext cx="243" cy="593"/>
              <a:chOff x="2155" y="3433"/>
              <a:chExt cx="243" cy="593"/>
            </a:xfrm>
          </p:grpSpPr>
          <p:sp>
            <p:nvSpPr>
              <p:cNvPr id="11293" name="Text Box 54"/>
              <p:cNvSpPr txBox="1">
                <a:spLocks noChangeArrowheads="1"/>
              </p:cNvSpPr>
              <p:nvPr/>
            </p:nvSpPr>
            <p:spPr bwMode="auto">
              <a:xfrm>
                <a:off x="2155" y="3433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1</a:t>
                </a:r>
              </a:p>
            </p:txBody>
          </p:sp>
          <p:sp>
            <p:nvSpPr>
              <p:cNvPr id="11294" name="Text Box 55"/>
              <p:cNvSpPr txBox="1">
                <a:spLocks noChangeArrowheads="1"/>
              </p:cNvSpPr>
              <p:nvPr/>
            </p:nvSpPr>
            <p:spPr bwMode="auto">
              <a:xfrm>
                <a:off x="2155" y="3696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 i="1"/>
                  <a:t>c</a:t>
                </a:r>
              </a:p>
            </p:txBody>
          </p:sp>
          <p:sp>
            <p:nvSpPr>
              <p:cNvPr id="11295" name="Line 56"/>
              <p:cNvSpPr>
                <a:spLocks noChangeShapeType="1"/>
              </p:cNvSpPr>
              <p:nvPr/>
            </p:nvSpPr>
            <p:spPr bwMode="auto">
              <a:xfrm>
                <a:off x="2194" y="370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6711950" y="2000250"/>
            <a:ext cx="1649413" cy="1068388"/>
            <a:chOff x="4380" y="2880"/>
            <a:chExt cx="1011" cy="625"/>
          </a:xfrm>
        </p:grpSpPr>
        <p:sp>
          <p:nvSpPr>
            <p:cNvPr id="11281" name="Text Box 60"/>
            <p:cNvSpPr txBox="1">
              <a:spLocks noChangeArrowheads="1"/>
            </p:cNvSpPr>
            <p:nvPr/>
          </p:nvSpPr>
          <p:spPr bwMode="auto">
            <a:xfrm>
              <a:off x="4380" y="3017"/>
              <a:ext cx="24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=</a:t>
              </a:r>
            </a:p>
          </p:txBody>
        </p:sp>
        <p:grpSp>
          <p:nvGrpSpPr>
            <p:cNvPr id="11282" name="Group 61"/>
            <p:cNvGrpSpPr>
              <a:grpSpLocks/>
            </p:cNvGrpSpPr>
            <p:nvPr/>
          </p:nvGrpSpPr>
          <p:grpSpPr bwMode="auto">
            <a:xfrm>
              <a:off x="4848" y="2880"/>
              <a:ext cx="543" cy="596"/>
              <a:chOff x="2054" y="3286"/>
              <a:chExt cx="543" cy="596"/>
            </a:xfrm>
          </p:grpSpPr>
          <p:sp>
            <p:nvSpPr>
              <p:cNvPr id="11287" name="Text Box 62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5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[D]</a:t>
                </a:r>
              </a:p>
            </p:txBody>
          </p:sp>
          <p:sp>
            <p:nvSpPr>
              <p:cNvPr id="11288" name="Text Box 63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1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11289" name="Line 64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1283" name="Group 65"/>
            <p:cNvGrpSpPr>
              <a:grpSpLocks/>
            </p:cNvGrpSpPr>
            <p:nvPr/>
          </p:nvGrpSpPr>
          <p:grpSpPr bwMode="auto">
            <a:xfrm>
              <a:off x="4625" y="2912"/>
              <a:ext cx="243" cy="593"/>
              <a:chOff x="2155" y="3433"/>
              <a:chExt cx="243" cy="593"/>
            </a:xfrm>
          </p:grpSpPr>
          <p:sp>
            <p:nvSpPr>
              <p:cNvPr id="11284" name="Text Box 66"/>
              <p:cNvSpPr txBox="1">
                <a:spLocks noChangeArrowheads="1"/>
              </p:cNvSpPr>
              <p:nvPr/>
            </p:nvSpPr>
            <p:spPr bwMode="auto">
              <a:xfrm>
                <a:off x="2155" y="3433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1</a:t>
                </a:r>
              </a:p>
            </p:txBody>
          </p:sp>
          <p:sp>
            <p:nvSpPr>
              <p:cNvPr id="11285" name="Text Box 67"/>
              <p:cNvSpPr txBox="1">
                <a:spLocks noChangeArrowheads="1"/>
              </p:cNvSpPr>
              <p:nvPr/>
            </p:nvSpPr>
            <p:spPr bwMode="auto">
              <a:xfrm>
                <a:off x="2155" y="3696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 i="1"/>
                  <a:t>d</a:t>
                </a:r>
              </a:p>
            </p:txBody>
          </p:sp>
          <p:sp>
            <p:nvSpPr>
              <p:cNvPr id="11286" name="Line 68"/>
              <p:cNvSpPr>
                <a:spLocks noChangeShapeType="1"/>
              </p:cNvSpPr>
              <p:nvPr/>
            </p:nvSpPr>
            <p:spPr bwMode="auto">
              <a:xfrm>
                <a:off x="2194" y="370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1278" name="Text Box 2"/>
          <p:cNvSpPr txBox="1">
            <a:spLocks noChangeArrowheads="1"/>
          </p:cNvSpPr>
          <p:nvPr/>
        </p:nvSpPr>
        <p:spPr bwMode="auto">
          <a:xfrm>
            <a:off x="687388" y="65088"/>
            <a:ext cx="779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Ταχύτητες αντιδράσεων και Στοιχειομετρία</a:t>
            </a:r>
            <a:endParaRPr lang="en-US" altLang="el-GR"/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1403350" y="723900"/>
            <a:ext cx="619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2800"/>
              <a:t>Γενική περίπτωση  </a:t>
            </a:r>
            <a:endParaRPr lang="en-US" altLang="el-GR" sz="2800"/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50825" y="3049588"/>
            <a:ext cx="208915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Παράδειγμα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5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" grpId="0" animBg="1"/>
      <p:bldP spid="11316" grpId="0" animBg="1"/>
      <p:bldP spid="79" grpId="0" autoUpdateAnimBg="0"/>
      <p:bldP spid="8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408238" y="141288"/>
            <a:ext cx="4338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Ο νόμος της ταχύτητας</a:t>
            </a:r>
            <a:endParaRPr lang="en-US" altLang="el-GR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36563" y="850900"/>
            <a:ext cx="8383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/>
              <a:t>Ο</a:t>
            </a:r>
            <a:r>
              <a:rPr lang="en-US" altLang="el-GR" sz="2400"/>
              <a:t> </a:t>
            </a:r>
            <a:r>
              <a:rPr lang="el-GR" altLang="el-GR" sz="2400" b="1" i="1"/>
              <a:t>νόμος της ταχύτητας</a:t>
            </a:r>
            <a:r>
              <a:rPr lang="en-US" altLang="el-GR" sz="2400"/>
              <a:t> </a:t>
            </a:r>
            <a:r>
              <a:rPr lang="el-GR" altLang="el-GR" sz="2400"/>
              <a:t>εκφράζει</a:t>
            </a:r>
            <a:r>
              <a:rPr lang="en-US" altLang="el-GR" sz="2400"/>
              <a:t> </a:t>
            </a:r>
            <a:r>
              <a:rPr lang="el-GR" altLang="el-GR" sz="2400"/>
              <a:t>την εξάρτιση της ταχύτητας της αντίδρασης από τις συγκεντρώσεις των αντιδρώντων ουσιών.</a:t>
            </a:r>
            <a:endParaRPr lang="en-US" altLang="el-GR" sz="24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7513" y="2152650"/>
            <a:ext cx="3533775" cy="523875"/>
            <a:chOff x="1863" y="2496"/>
            <a:chExt cx="2226" cy="330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1863" y="2496"/>
              <a:ext cx="22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 i="1"/>
                <a:t>a</a:t>
              </a:r>
              <a:r>
                <a:rPr lang="el-GR" altLang="el-GR" sz="2800" i="1"/>
                <a:t> </a:t>
              </a:r>
              <a:r>
                <a:rPr lang="en-US" altLang="el-GR" sz="2800"/>
                <a:t>A + </a:t>
              </a:r>
              <a:r>
                <a:rPr lang="en-US" altLang="el-GR" sz="2800" i="1"/>
                <a:t>b</a:t>
              </a:r>
              <a:r>
                <a:rPr lang="el-GR" altLang="el-GR" sz="2800" i="1"/>
                <a:t> </a:t>
              </a:r>
              <a:r>
                <a:rPr lang="en-US" altLang="el-GR" sz="2800"/>
                <a:t>B          </a:t>
              </a:r>
              <a:r>
                <a:rPr lang="en-US" altLang="el-GR" sz="2800" i="1"/>
                <a:t>c</a:t>
              </a:r>
              <a:r>
                <a:rPr lang="el-GR" altLang="el-GR" sz="2800" i="1"/>
                <a:t> </a:t>
              </a:r>
              <a:r>
                <a:rPr lang="en-US" altLang="el-GR" sz="2800"/>
                <a:t>C + </a:t>
              </a:r>
              <a:r>
                <a:rPr lang="en-US" altLang="el-GR" sz="2800" i="1"/>
                <a:t>d</a:t>
              </a:r>
              <a:r>
                <a:rPr lang="el-GR" altLang="el-GR" sz="2800" i="1"/>
                <a:t> </a:t>
              </a:r>
              <a:r>
                <a:rPr lang="en-US" altLang="el-GR" sz="2800"/>
                <a:t>D</a:t>
              </a:r>
              <a:endParaRPr lang="en-US" altLang="el-GR" sz="2800" i="1"/>
            </a:p>
          </p:txBody>
        </p:sp>
        <p:sp>
          <p:nvSpPr>
            <p:cNvPr id="12300" name="Line 7"/>
            <p:cNvSpPr>
              <a:spLocks noChangeShapeType="1"/>
            </p:cNvSpPr>
            <p:nvPr/>
          </p:nvSpPr>
          <p:spPr bwMode="auto">
            <a:xfrm>
              <a:off x="2764" y="2666"/>
              <a:ext cx="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43225" y="2895600"/>
            <a:ext cx="322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Ταχύτητα</a:t>
            </a:r>
            <a:r>
              <a:rPr lang="en-US" altLang="el-GR" sz="2800"/>
              <a:t> = </a:t>
            </a:r>
            <a:r>
              <a:rPr lang="en-US" altLang="el-GR" sz="2800" i="1"/>
              <a:t>k</a:t>
            </a:r>
            <a:r>
              <a:rPr lang="en-US" altLang="el-GR" sz="2800"/>
              <a:t> [A]</a:t>
            </a:r>
            <a:r>
              <a:rPr lang="en-US" altLang="el-GR" sz="2800" i="1" baseline="30000"/>
              <a:t>x</a:t>
            </a:r>
            <a:r>
              <a:rPr lang="en-US" altLang="el-GR" sz="2800"/>
              <a:t>[B]</a:t>
            </a:r>
            <a:r>
              <a:rPr lang="en-US" altLang="el-GR" sz="2800" i="1" baseline="30000"/>
              <a:t>y</a:t>
            </a:r>
            <a:endParaRPr lang="en-US" altLang="el-GR" sz="28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27188" y="4038600"/>
            <a:ext cx="565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Η αντίδραση είναι </a:t>
            </a:r>
            <a:r>
              <a:rPr lang="en-US" altLang="el-GR" sz="2400" b="1" i="1"/>
              <a:t>x</a:t>
            </a:r>
            <a:r>
              <a:rPr lang="en-US" altLang="el-GR" sz="2400" b="1"/>
              <a:t> </a:t>
            </a:r>
            <a:r>
              <a:rPr lang="el-GR" altLang="el-GR" sz="2400" b="1"/>
              <a:t>τάξης</a:t>
            </a:r>
            <a:r>
              <a:rPr lang="en-US" altLang="el-GR" sz="2400"/>
              <a:t> </a:t>
            </a:r>
            <a:r>
              <a:rPr lang="el-GR" altLang="el-GR" sz="2400"/>
              <a:t>ως προς το</a:t>
            </a:r>
            <a:r>
              <a:rPr lang="en-US" altLang="el-GR" sz="2400"/>
              <a:t> A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19250" y="4610100"/>
            <a:ext cx="567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Η αντίδραση είναι </a:t>
            </a:r>
            <a:r>
              <a:rPr lang="en-US" altLang="el-GR" sz="2400" b="1" i="1"/>
              <a:t>y</a:t>
            </a:r>
            <a:r>
              <a:rPr lang="en-US" altLang="el-GR" sz="2400" b="1"/>
              <a:t> </a:t>
            </a:r>
            <a:r>
              <a:rPr lang="el-GR" altLang="el-GR" sz="2400" b="1"/>
              <a:t>τάξης</a:t>
            </a:r>
            <a:r>
              <a:rPr lang="en-US" altLang="el-GR" sz="2400"/>
              <a:t> </a:t>
            </a:r>
            <a:r>
              <a:rPr lang="el-GR" altLang="el-GR" sz="2400"/>
              <a:t>ως προς το</a:t>
            </a:r>
            <a:r>
              <a:rPr lang="en-US" altLang="el-GR" sz="2400"/>
              <a:t> B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627188" y="5181600"/>
            <a:ext cx="590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Η αντίδραση είναι </a:t>
            </a:r>
            <a:r>
              <a:rPr lang="en-US" altLang="el-GR" sz="2400" b="1"/>
              <a:t>(</a:t>
            </a:r>
            <a:r>
              <a:rPr lang="en-US" altLang="el-GR" sz="2400" b="1" i="1"/>
              <a:t>x +</a:t>
            </a:r>
            <a:r>
              <a:rPr lang="el-GR" altLang="el-GR" sz="2400" b="1" i="1"/>
              <a:t> </a:t>
            </a:r>
            <a:r>
              <a:rPr lang="en-US" altLang="el-GR" sz="2400" b="1" i="1"/>
              <a:t>y</a:t>
            </a:r>
            <a:r>
              <a:rPr lang="en-US" altLang="el-GR" sz="2400" b="1"/>
              <a:t>) </a:t>
            </a:r>
            <a:r>
              <a:rPr lang="el-GR" altLang="el-GR" sz="2400" b="1"/>
              <a:t>τάξης συνολικά</a:t>
            </a:r>
            <a:endParaRPr lang="en-US" altLang="el-GR" sz="2400" b="1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5348288" y="2951163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5840413" y="29464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</p:spTree>
    <p:extLst>
      <p:ext uri="{BB962C8B-B14F-4D97-AF65-F5344CB8AC3E}">
        <p14:creationId xmlns:p14="http://schemas.microsoft.com/office/powerpoint/2010/main" val="20656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utoUpdateAnimBg="0"/>
      <p:bldP spid="12297" grpId="0" autoUpdateAnimBg="0"/>
      <p:bldP spid="12298" grpId="0" autoUpdateAnimBg="0"/>
      <p:bldP spid="12299" grpId="0" autoUpdateAnimBg="0"/>
      <p:bldP spid="12301" grpId="0" animBg="1"/>
      <p:bldP spid="12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8988" y="4725988"/>
            <a:ext cx="4889500" cy="461962"/>
            <a:chOff x="1356" y="169"/>
            <a:chExt cx="3080" cy="291"/>
          </a:xfrm>
        </p:grpSpPr>
        <p:sp>
          <p:nvSpPr>
            <p:cNvPr id="13324" name="Text Box 3"/>
            <p:cNvSpPr txBox="1">
              <a:spLocks noChangeArrowheads="1"/>
            </p:cNvSpPr>
            <p:nvPr/>
          </p:nvSpPr>
          <p:spPr bwMode="auto">
            <a:xfrm>
              <a:off x="1356" y="169"/>
              <a:ext cx="30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F</a:t>
              </a:r>
              <a:r>
                <a:rPr lang="en-US" altLang="el-GR" sz="2400" baseline="-25000"/>
                <a:t>2</a:t>
              </a:r>
              <a:r>
                <a:rPr lang="en-US" altLang="el-GR" sz="2400"/>
                <a:t> (</a:t>
              </a:r>
              <a:r>
                <a:rPr lang="en-US" altLang="el-GR" sz="2400" i="1"/>
                <a:t>g</a:t>
              </a:r>
              <a:r>
                <a:rPr lang="en-US" altLang="el-GR" sz="2400"/>
                <a:t>) + 2ClO</a:t>
              </a:r>
              <a:r>
                <a:rPr lang="en-US" altLang="el-GR" sz="2400" baseline="-25000"/>
                <a:t>2</a:t>
              </a:r>
              <a:r>
                <a:rPr lang="en-US" altLang="el-GR" sz="2400"/>
                <a:t> (</a:t>
              </a:r>
              <a:r>
                <a:rPr lang="en-US" altLang="el-GR" sz="2400" i="1"/>
                <a:t>g</a:t>
              </a:r>
              <a:r>
                <a:rPr lang="en-US" altLang="el-GR" sz="2400"/>
                <a:t>)          2FClO</a:t>
              </a:r>
              <a:r>
                <a:rPr lang="en-US" altLang="el-GR" sz="2400" baseline="-25000"/>
                <a:t>2</a:t>
              </a:r>
              <a:r>
                <a:rPr lang="en-US" altLang="el-GR" sz="2400"/>
                <a:t> (</a:t>
              </a:r>
              <a:r>
                <a:rPr lang="en-US" altLang="el-GR" sz="2400" i="1"/>
                <a:t>g</a:t>
              </a:r>
              <a:r>
                <a:rPr lang="en-US" altLang="el-GR" sz="2400"/>
                <a:t>)</a:t>
              </a:r>
            </a:p>
          </p:txBody>
        </p:sp>
        <p:sp>
          <p:nvSpPr>
            <p:cNvPr id="13325" name="Line 4"/>
            <p:cNvSpPr>
              <a:spLocks noChangeShapeType="1"/>
            </p:cNvSpPr>
            <p:nvPr/>
          </p:nvSpPr>
          <p:spPr bwMode="auto">
            <a:xfrm>
              <a:off x="3008" y="3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843213" y="5564188"/>
            <a:ext cx="327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ταχύτητα</a:t>
            </a:r>
            <a:r>
              <a:rPr lang="en-US" altLang="el-GR" sz="2400"/>
              <a:t> = </a:t>
            </a:r>
            <a:r>
              <a:rPr lang="en-US" altLang="el-GR" sz="2400" i="1"/>
              <a:t>k</a:t>
            </a:r>
            <a:r>
              <a:rPr lang="en-US" altLang="el-GR" sz="2400"/>
              <a:t> [F</a:t>
            </a:r>
            <a:r>
              <a:rPr lang="en-US" altLang="el-GR" sz="2400" baseline="-25000"/>
              <a:t>2</a:t>
            </a:r>
            <a:r>
              <a:rPr lang="en-US" altLang="el-GR" sz="2400"/>
              <a:t>][ClO</a:t>
            </a:r>
            <a:r>
              <a:rPr lang="en-US" altLang="el-GR" sz="2400" baseline="-25000"/>
              <a:t>2</a:t>
            </a:r>
            <a:r>
              <a:rPr lang="en-US" altLang="el-GR" sz="2400"/>
              <a:t>]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1208088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400"/>
              <a:t>Ο νόμος της ταχύτητας προσδιορίζεται </a:t>
            </a:r>
            <a:r>
              <a:rPr lang="el-GR" altLang="el-GR" sz="2400" b="1"/>
              <a:t>πάντοτε</a:t>
            </a:r>
            <a:r>
              <a:rPr lang="en-US" altLang="el-GR" sz="2400"/>
              <a:t> </a:t>
            </a:r>
            <a:r>
              <a:rPr lang="el-GR" altLang="el-GR" sz="2400"/>
              <a:t>πειραματικά</a:t>
            </a:r>
            <a:r>
              <a:rPr lang="en-US" altLang="el-GR" sz="2400"/>
              <a:t>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1000" y="1909763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400"/>
              <a:t>Η τάξη της αντίδρασης καθορίζεται </a:t>
            </a:r>
            <a:r>
              <a:rPr lang="el-GR" altLang="el-GR" sz="2400" b="1"/>
              <a:t>πάντοτε </a:t>
            </a:r>
            <a:r>
              <a:rPr lang="el-GR" altLang="el-GR" sz="2400"/>
              <a:t>από τους εκθέτες των συγκεντρώσεων των αντιδρώντων στο νόμο της ταχύτητας</a:t>
            </a:r>
            <a:r>
              <a:rPr lang="en-US" altLang="el-GR" sz="2400"/>
              <a:t>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2976563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400"/>
              <a:t>Η τάξη ως προς ένα αντιδρών </a:t>
            </a:r>
            <a:r>
              <a:rPr lang="el-GR" altLang="el-GR" sz="2400" b="1"/>
              <a:t>δεν συνδέεται</a:t>
            </a:r>
            <a:r>
              <a:rPr lang="en-US" altLang="el-GR" sz="2400"/>
              <a:t> </a:t>
            </a:r>
            <a:r>
              <a:rPr lang="el-GR" altLang="el-GR" sz="2400"/>
              <a:t>με τον στοιχειομετρικό συντελεστή του αντιδρώντος στην εξίσωση της χημικής αντίδρασης.</a:t>
            </a:r>
            <a:endParaRPr lang="en-US" altLang="el-GR" sz="2400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327400" y="4649788"/>
            <a:ext cx="381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724525" y="5487988"/>
            <a:ext cx="317500" cy="381000"/>
            <a:chOff x="3592" y="3312"/>
            <a:chExt cx="200" cy="240"/>
          </a:xfrm>
        </p:grpSpPr>
        <p:sp>
          <p:nvSpPr>
            <p:cNvPr id="13322" name="Oval 11"/>
            <p:cNvSpPr>
              <a:spLocks noChangeArrowheads="1"/>
            </p:cNvSpPr>
            <p:nvPr/>
          </p:nvSpPr>
          <p:spPr bwMode="auto">
            <a:xfrm>
              <a:off x="3600" y="3312"/>
              <a:ext cx="19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3592" y="332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1</a:t>
              </a:r>
            </a:p>
          </p:txBody>
        </p:sp>
      </p:grpSp>
      <p:sp>
        <p:nvSpPr>
          <p:cNvPr id="13321" name="Text Box 2"/>
          <p:cNvSpPr txBox="1">
            <a:spLocks noChangeArrowheads="1"/>
          </p:cNvSpPr>
          <p:nvPr/>
        </p:nvSpPr>
        <p:spPr bwMode="auto">
          <a:xfrm>
            <a:off x="2408238" y="141288"/>
            <a:ext cx="4338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Ο νόμος της ταχύτητας</a:t>
            </a:r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052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3" grpId="0" autoUpdateAnimBg="0"/>
      <p:bldP spid="14344" grpId="0" autoUpdateAnimBg="0"/>
      <p:bldP spid="14345" grpId="0" autoUpdateAnimBg="0"/>
      <p:bldP spid="14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08238" y="141288"/>
            <a:ext cx="4338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Ο νόμος της ταχύτητας</a:t>
            </a:r>
            <a:endParaRPr lang="en-US" altLang="el-GR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8313" y="1052513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400"/>
              <a:t>Όταν οι εκθέτες των συγκεντρώσεων των αντιδρώντων στο νόμο της ταχύτητας </a:t>
            </a:r>
            <a:r>
              <a:rPr lang="el-GR" altLang="el-GR" sz="2400" b="1"/>
              <a:t>συμπίπτουν</a:t>
            </a:r>
            <a:r>
              <a:rPr lang="el-GR" altLang="el-GR" sz="2400"/>
              <a:t> με τους στοιχειομετρικούς συντελεστές των αντιδρώντων στην εξίσωση της χημικής αντίδρασης, τότε η αντίδραση είναι δυνατόν να πραγματοποιείται σε ένα στάδιο, δηλαδή </a:t>
            </a:r>
            <a:r>
              <a:rPr lang="el-GR" altLang="el-GR" sz="2400" b="1"/>
              <a:t>να μην έχει μηχανισμό</a:t>
            </a:r>
            <a:r>
              <a:rPr lang="el-GR" altLang="el-GR" sz="2400"/>
              <a:t>.</a:t>
            </a:r>
            <a:endParaRPr lang="en-US" altLang="el-GR" sz="240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68313" y="3784600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400"/>
              <a:t>Όταν οι εκθέτες των συγκεντρώσεων των αντιδρώντων στο νόμο της ταχύτητας </a:t>
            </a:r>
            <a:r>
              <a:rPr lang="el-GR" altLang="el-GR" sz="2400" b="1"/>
              <a:t>δεν συμπίπτουν </a:t>
            </a:r>
            <a:r>
              <a:rPr lang="el-GR" altLang="el-GR" sz="2400"/>
              <a:t>με τους στοιχειομετρικούς συντελεστές των αντιδρώντων στην εξίσωση της χημικής αντίδρασης, τότε η αντίδραση πραγματοποιείται σε περισσότερα από ένα στάδιο, δηλαδή </a:t>
            </a:r>
            <a:r>
              <a:rPr lang="el-GR" altLang="el-GR" sz="2400" b="1"/>
              <a:t>να έχει μηχανισμό</a:t>
            </a:r>
            <a:r>
              <a:rPr lang="el-GR" altLang="el-GR" sz="2400"/>
              <a:t>.</a:t>
            </a:r>
            <a:endParaRPr lang="en-US" altLang="el-GR" sz="2400"/>
          </a:p>
        </p:txBody>
      </p:sp>
    </p:spTree>
    <p:extLst>
      <p:ext uri="{BB962C8B-B14F-4D97-AF65-F5344CB8AC3E}">
        <p14:creationId xmlns:p14="http://schemas.microsoft.com/office/powerpoint/2010/main" val="39690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Desktop\Παραδόσεις\Ebbing\Pictures Ebbing 10\Kef_13\ebg6f13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5088"/>
            <a:ext cx="5314950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651500" y="1052513"/>
            <a:ext cx="3384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l-GR" sz="1800"/>
              <a:t>2N</a:t>
            </a:r>
            <a:r>
              <a:rPr lang="fr-FR" altLang="el-GR" sz="1800" baseline="-25000"/>
              <a:t>2</a:t>
            </a:r>
            <a:r>
              <a:rPr lang="fr-FR" altLang="el-GR" sz="1800"/>
              <a:t>O</a:t>
            </a:r>
            <a:r>
              <a:rPr lang="fr-FR" altLang="el-GR" sz="1800" baseline="-25000"/>
              <a:t>5</a:t>
            </a:r>
            <a:r>
              <a:rPr lang="fr-FR" altLang="el-GR" sz="1800"/>
              <a:t>(</a:t>
            </a:r>
            <a:r>
              <a:rPr lang="fr-FR" altLang="el-GR" sz="1800" i="1"/>
              <a:t>g) </a:t>
            </a:r>
            <a:r>
              <a:rPr lang="fr-FR" altLang="el-GR" sz="1800" i="1">
                <a:sym typeface="Symbol" pitchFamily="18" charset="2"/>
              </a:rPr>
              <a:t></a:t>
            </a:r>
            <a:r>
              <a:rPr lang="fr-FR" altLang="el-GR" sz="1800" i="1"/>
              <a:t> 4NO</a:t>
            </a:r>
            <a:r>
              <a:rPr lang="fr-FR" altLang="el-GR" sz="1800" i="1" baseline="-25000"/>
              <a:t>2</a:t>
            </a:r>
            <a:r>
              <a:rPr lang="fr-FR" altLang="el-GR" sz="1800" i="1"/>
              <a:t>(g) </a:t>
            </a:r>
            <a:r>
              <a:rPr lang="el-GR" altLang="el-GR" sz="1800" i="1"/>
              <a:t>+</a:t>
            </a:r>
            <a:r>
              <a:rPr lang="fr-FR" altLang="el-GR" sz="1800" i="1"/>
              <a:t> O</a:t>
            </a:r>
            <a:r>
              <a:rPr lang="fr-FR" altLang="el-GR" sz="1800" i="1" baseline="-25000"/>
              <a:t>2</a:t>
            </a:r>
            <a:r>
              <a:rPr lang="fr-FR" altLang="el-GR" sz="1800" i="1"/>
              <a:t>(g)</a:t>
            </a:r>
            <a:endParaRPr lang="el-GR" altLang="el-GR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i="1"/>
              <a:t>Ο πειραματικά προσδιοριζόμενος νόμος της ταχύτητας για την αντίδραση είναι:</a:t>
            </a:r>
            <a:endParaRPr lang="el-GR" altLang="el-GR" sz="1800"/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/>
        </p:nvGraphicFramePr>
        <p:xfrm>
          <a:off x="5907088" y="2755900"/>
          <a:ext cx="24812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Εξίσωση" r:id="rId4" imgW="1396800" imgH="228600" progId="Equation.3">
                  <p:embed/>
                </p:oleObj>
              </mc:Choice>
              <mc:Fallback>
                <p:oleObj name="Εξίσωση" r:id="rId4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2755900"/>
                        <a:ext cx="24812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651500" y="3357563"/>
            <a:ext cx="33845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i="1"/>
              <a:t>Ο πειραματικά προσδιοριζόμενος εκθέτης του </a:t>
            </a:r>
            <a:r>
              <a:rPr lang="el-GR" altLang="el-GR" sz="1800"/>
              <a:t>[</a:t>
            </a:r>
            <a:r>
              <a:rPr lang="fr-FR" altLang="el-GR" sz="1800"/>
              <a:t>N</a:t>
            </a:r>
            <a:r>
              <a:rPr lang="fr-FR" altLang="el-GR" sz="1800" baseline="-25000"/>
              <a:t>2</a:t>
            </a:r>
            <a:r>
              <a:rPr lang="fr-FR" altLang="el-GR" sz="1800"/>
              <a:t>O</a:t>
            </a:r>
            <a:r>
              <a:rPr lang="fr-FR" altLang="el-GR" sz="1800" baseline="-25000"/>
              <a:t>5</a:t>
            </a:r>
            <a:r>
              <a:rPr lang="el-GR" altLang="el-GR" sz="1800"/>
              <a:t>] </a:t>
            </a:r>
            <a:r>
              <a:rPr lang="el-GR" altLang="el-GR" sz="1800" i="1"/>
              <a:t>δεν συμφωνεί με τον στοιχειομετρικό συντελεστή της αντίδρασης για το αντιδρών, άρα η αντίδραση έχει </a:t>
            </a:r>
            <a:r>
              <a:rPr lang="el-GR" altLang="el-GR" sz="1800" b="1" i="1"/>
              <a:t>μηχανισμό</a:t>
            </a:r>
            <a:r>
              <a:rPr lang="el-GR" altLang="el-GR" sz="1800" i="1"/>
              <a:t>, ο οποίος δίδεται στο παραπλεύρως σχήμα.</a:t>
            </a:r>
          </a:p>
        </p:txBody>
      </p:sp>
    </p:spTree>
    <p:extLst>
      <p:ext uri="{BB962C8B-B14F-4D97-AF65-F5344CB8AC3E}">
        <p14:creationId xmlns:p14="http://schemas.microsoft.com/office/powerpoint/2010/main" val="31293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062163" y="65088"/>
            <a:ext cx="5037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Αντιδράσεις Πρώτης Τάξης</a:t>
            </a:r>
            <a:endParaRPr lang="en-US" altLang="el-G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3588" y="973138"/>
            <a:ext cx="2219325" cy="461962"/>
            <a:chOff x="1986" y="576"/>
            <a:chExt cx="1398" cy="291"/>
          </a:xfrm>
        </p:grpSpPr>
        <p:sp>
          <p:nvSpPr>
            <p:cNvPr id="16421" name="Text Box 5"/>
            <p:cNvSpPr txBox="1">
              <a:spLocks noChangeArrowheads="1"/>
            </p:cNvSpPr>
            <p:nvPr/>
          </p:nvSpPr>
          <p:spPr bwMode="auto">
            <a:xfrm>
              <a:off x="1986" y="576"/>
              <a:ext cx="139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A          </a:t>
              </a:r>
              <a:r>
                <a:rPr lang="el-GR" altLang="el-GR" sz="2400"/>
                <a:t>προϊόντα</a:t>
              </a:r>
              <a:endParaRPr lang="en-US" altLang="el-GR" sz="2400"/>
            </a:p>
          </p:txBody>
        </p:sp>
        <p:sp>
          <p:nvSpPr>
            <p:cNvPr id="16422" name="Line 6"/>
            <p:cNvSpPr>
              <a:spLocks noChangeShapeType="1"/>
            </p:cNvSpPr>
            <p:nvPr/>
          </p:nvSpPr>
          <p:spPr bwMode="auto">
            <a:xfrm>
              <a:off x="2187" y="72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368675" y="742950"/>
            <a:ext cx="2355850" cy="884238"/>
            <a:chOff x="339" y="3188"/>
            <a:chExt cx="1484" cy="557"/>
          </a:xfrm>
        </p:grpSpPr>
        <p:sp>
          <p:nvSpPr>
            <p:cNvPr id="16416" name="Text Box 10"/>
            <p:cNvSpPr txBox="1">
              <a:spLocks noChangeArrowheads="1"/>
            </p:cNvSpPr>
            <p:nvPr/>
          </p:nvSpPr>
          <p:spPr bwMode="auto">
            <a:xfrm>
              <a:off x="339" y="3337"/>
              <a:ext cx="116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/>
                <a:t>ταχύτητα</a:t>
              </a:r>
              <a:r>
                <a:rPr lang="en-US" altLang="el-GR" sz="2400"/>
                <a:t> = -</a:t>
              </a:r>
            </a:p>
          </p:txBody>
        </p:sp>
        <p:grpSp>
          <p:nvGrpSpPr>
            <p:cNvPr id="16417" name="Group 11"/>
            <p:cNvGrpSpPr>
              <a:grpSpLocks/>
            </p:cNvGrpSpPr>
            <p:nvPr/>
          </p:nvGrpSpPr>
          <p:grpSpPr bwMode="auto">
            <a:xfrm>
              <a:off x="1356" y="3188"/>
              <a:ext cx="467" cy="557"/>
              <a:chOff x="2210" y="3274"/>
              <a:chExt cx="467" cy="557"/>
            </a:xfrm>
          </p:grpSpPr>
          <p:sp>
            <p:nvSpPr>
              <p:cNvPr id="16418" name="Text Box 12"/>
              <p:cNvSpPr txBox="1">
                <a:spLocks noChangeArrowheads="1"/>
              </p:cNvSpPr>
              <p:nvPr/>
            </p:nvSpPr>
            <p:spPr bwMode="auto">
              <a:xfrm>
                <a:off x="2210" y="3274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Symbol" pitchFamily="18" charset="2"/>
                  </a:rPr>
                  <a:t>D</a:t>
                </a:r>
                <a:r>
                  <a:rPr lang="en-US" altLang="el-GR" sz="2400"/>
                  <a:t>[A]</a:t>
                </a:r>
              </a:p>
            </p:txBody>
          </p:sp>
          <p:sp>
            <p:nvSpPr>
              <p:cNvPr id="16419" name="Text Box 13"/>
              <p:cNvSpPr txBox="1">
                <a:spLocks noChangeArrowheads="1"/>
              </p:cNvSpPr>
              <p:nvPr/>
            </p:nvSpPr>
            <p:spPr bwMode="auto">
              <a:xfrm>
                <a:off x="2300" y="3540"/>
                <a:ext cx="29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Symbol" pitchFamily="18" charset="2"/>
                  </a:rPr>
                  <a:t>D</a:t>
                </a:r>
                <a:r>
                  <a:rPr lang="en-US" altLang="el-GR" sz="2400" i="1"/>
                  <a:t>t</a:t>
                </a:r>
                <a:endParaRPr lang="en-US" altLang="el-GR" sz="2400"/>
              </a:p>
            </p:txBody>
          </p:sp>
          <p:sp>
            <p:nvSpPr>
              <p:cNvPr id="16420" name="Line 14"/>
              <p:cNvSpPr>
                <a:spLocks noChangeShapeType="1"/>
              </p:cNvSpPr>
              <p:nvPr/>
            </p:nvSpPr>
            <p:spPr bwMode="auto">
              <a:xfrm>
                <a:off x="2251" y="358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146800" y="9731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>ταχύτητα</a:t>
            </a:r>
            <a:r>
              <a:rPr lang="en-US" altLang="el-GR" sz="2400"/>
              <a:t> = </a:t>
            </a:r>
            <a:r>
              <a:rPr lang="en-US" altLang="el-GR" sz="2400" i="1"/>
              <a:t>k</a:t>
            </a:r>
            <a:r>
              <a:rPr lang="en-US" altLang="el-GR" sz="2400"/>
              <a:t> [A]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88925" y="208438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i="1"/>
              <a:t>k</a:t>
            </a:r>
            <a:r>
              <a:rPr lang="en-US" altLang="el-GR" sz="2400"/>
              <a:t> = </a:t>
            </a:r>
            <a:endParaRPr lang="en-US" altLang="el-GR" sz="2400" i="1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25500" y="1906588"/>
            <a:ext cx="1398588" cy="836612"/>
            <a:chOff x="1814" y="1513"/>
            <a:chExt cx="881" cy="527"/>
          </a:xfrm>
        </p:grpSpPr>
        <p:sp>
          <p:nvSpPr>
            <p:cNvPr id="16413" name="Text Box 17"/>
            <p:cNvSpPr txBox="1">
              <a:spLocks noChangeArrowheads="1"/>
            </p:cNvSpPr>
            <p:nvPr/>
          </p:nvSpPr>
          <p:spPr bwMode="auto">
            <a:xfrm>
              <a:off x="1814" y="1513"/>
              <a:ext cx="8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/>
                <a:t>ταχύτητα</a:t>
              </a:r>
              <a:endParaRPr lang="en-US" altLang="el-GR" sz="2400"/>
            </a:p>
          </p:txBody>
        </p:sp>
        <p:sp>
          <p:nvSpPr>
            <p:cNvPr id="16414" name="Line 18"/>
            <p:cNvSpPr>
              <a:spLocks noChangeShapeType="1"/>
            </p:cNvSpPr>
            <p:nvPr/>
          </p:nvSpPr>
          <p:spPr bwMode="auto">
            <a:xfrm rot="-240000">
              <a:off x="1845" y="1740"/>
              <a:ext cx="832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15" name="Text Box 19"/>
            <p:cNvSpPr txBox="1">
              <a:spLocks noChangeArrowheads="1"/>
            </p:cNvSpPr>
            <p:nvPr/>
          </p:nvSpPr>
          <p:spPr bwMode="auto">
            <a:xfrm>
              <a:off x="2100" y="1752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[A]</a:t>
              </a:r>
            </a:p>
          </p:txBody>
        </p:sp>
      </p:grp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162300" y="2082800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/>
              <a:t>= 1/s or s</a:t>
            </a:r>
            <a:r>
              <a:rPr lang="en-US" altLang="el-GR" sz="2400" baseline="30000"/>
              <a:t>-1</a:t>
            </a:r>
            <a:endParaRPr lang="en-US" altLang="el-GR" sz="2400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165350" y="1919288"/>
            <a:ext cx="998538" cy="798512"/>
            <a:chOff x="1324" y="1601"/>
            <a:chExt cx="629" cy="503"/>
          </a:xfrm>
        </p:grpSpPr>
        <p:grpSp>
          <p:nvGrpSpPr>
            <p:cNvPr id="16408" name="Group 25"/>
            <p:cNvGrpSpPr>
              <a:grpSpLocks/>
            </p:cNvGrpSpPr>
            <p:nvPr/>
          </p:nvGrpSpPr>
          <p:grpSpPr bwMode="auto">
            <a:xfrm>
              <a:off x="1528" y="1601"/>
              <a:ext cx="425" cy="503"/>
              <a:chOff x="3158" y="1801"/>
              <a:chExt cx="425" cy="503"/>
            </a:xfrm>
          </p:grpSpPr>
          <p:sp>
            <p:nvSpPr>
              <p:cNvPr id="4" name="Text Box 21"/>
              <p:cNvSpPr txBox="1">
                <a:spLocks noChangeArrowheads="1"/>
              </p:cNvSpPr>
              <p:nvPr/>
            </p:nvSpPr>
            <p:spPr bwMode="auto">
              <a:xfrm>
                <a:off x="3158" y="1801"/>
                <a:ext cx="42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i="1"/>
                  <a:t>M</a:t>
                </a:r>
                <a:r>
                  <a:rPr lang="en-US" altLang="el-GR" sz="2400"/>
                  <a:t>/</a:t>
                </a:r>
                <a:r>
                  <a:rPr lang="en-US" altLang="el-GR" sz="2400" i="1"/>
                  <a:t>s</a:t>
                </a:r>
              </a:p>
            </p:txBody>
          </p:sp>
          <p:sp>
            <p:nvSpPr>
              <p:cNvPr id="16411" name="Text Box 22"/>
              <p:cNvSpPr txBox="1">
                <a:spLocks noChangeArrowheads="1"/>
              </p:cNvSpPr>
              <p:nvPr/>
            </p:nvSpPr>
            <p:spPr bwMode="auto">
              <a:xfrm>
                <a:off x="3232" y="2016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i="1"/>
                  <a:t>M</a:t>
                </a:r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>
                <a:off x="3178" y="2053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6409" name="Text Box 27"/>
            <p:cNvSpPr txBox="1">
              <a:spLocks noChangeArrowheads="1"/>
            </p:cNvSpPr>
            <p:nvPr/>
          </p:nvSpPr>
          <p:spPr bwMode="auto">
            <a:xfrm>
              <a:off x="1324" y="170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=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715000" y="1711325"/>
            <a:ext cx="2000250" cy="884238"/>
            <a:chOff x="1020" y="1883"/>
            <a:chExt cx="1260" cy="557"/>
          </a:xfrm>
        </p:grpSpPr>
        <p:sp>
          <p:nvSpPr>
            <p:cNvPr id="16403" name="Text Box 32"/>
            <p:cNvSpPr txBox="1">
              <a:spLocks noChangeArrowheads="1"/>
            </p:cNvSpPr>
            <p:nvPr/>
          </p:nvSpPr>
          <p:spPr bwMode="auto">
            <a:xfrm>
              <a:off x="1162" y="1883"/>
              <a:ext cx="4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/>
                <a:t>[A]</a:t>
              </a:r>
            </a:p>
          </p:txBody>
        </p:sp>
        <p:sp>
          <p:nvSpPr>
            <p:cNvPr id="16404" name="Text Box 33"/>
            <p:cNvSpPr txBox="1">
              <a:spLocks noChangeArrowheads="1"/>
            </p:cNvSpPr>
            <p:nvPr/>
          </p:nvSpPr>
          <p:spPr bwMode="auto">
            <a:xfrm>
              <a:off x="1252" y="2149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>
                  <a:latin typeface="Symbol" pitchFamily="18" charset="2"/>
                </a:rPr>
                <a:t>D</a:t>
              </a:r>
              <a:r>
                <a:rPr lang="en-US" altLang="el-GR" sz="2400" i="1"/>
                <a:t>t</a:t>
              </a:r>
              <a:endParaRPr lang="en-US" altLang="el-GR" sz="2400"/>
            </a:p>
          </p:txBody>
        </p:sp>
        <p:sp>
          <p:nvSpPr>
            <p:cNvPr id="16405" name="Line 34"/>
            <p:cNvSpPr>
              <a:spLocks noChangeShapeType="1"/>
            </p:cNvSpPr>
            <p:nvPr/>
          </p:nvSpPr>
          <p:spPr bwMode="auto">
            <a:xfrm>
              <a:off x="1203" y="218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406" name="Text Box 35"/>
            <p:cNvSpPr txBox="1">
              <a:spLocks noChangeArrowheads="1"/>
            </p:cNvSpPr>
            <p:nvPr/>
          </p:nvSpPr>
          <p:spPr bwMode="auto">
            <a:xfrm>
              <a:off x="1616" y="2032"/>
              <a:ext cx="6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= </a:t>
              </a:r>
              <a:r>
                <a:rPr lang="en-US" altLang="el-GR" sz="2400" i="1"/>
                <a:t>k</a:t>
              </a:r>
              <a:r>
                <a:rPr lang="en-US" altLang="el-GR" sz="2400"/>
                <a:t> [A]</a:t>
              </a:r>
            </a:p>
          </p:txBody>
        </p:sp>
        <p:sp>
          <p:nvSpPr>
            <p:cNvPr id="16407" name="Text Box 36"/>
            <p:cNvSpPr txBox="1">
              <a:spLocks noChangeArrowheads="1"/>
            </p:cNvSpPr>
            <p:nvPr/>
          </p:nvSpPr>
          <p:spPr bwMode="auto">
            <a:xfrm>
              <a:off x="1020" y="201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-</a:t>
              </a:r>
            </a:p>
          </p:txBody>
        </p:sp>
      </p:grp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3924300" y="2647950"/>
            <a:ext cx="481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[A] </a:t>
            </a:r>
            <a:r>
              <a:rPr lang="el-GR" altLang="el-GR" sz="2000"/>
              <a:t>είναι η συγκέντρωση του </a:t>
            </a:r>
            <a:r>
              <a:rPr lang="en-US" altLang="el-GR" sz="2000"/>
              <a:t>A </a:t>
            </a:r>
            <a:r>
              <a:rPr lang="el-GR" altLang="el-GR" sz="2000"/>
              <a:t>σε χρόνο </a:t>
            </a:r>
            <a:r>
              <a:rPr lang="en-US" altLang="el-GR" sz="2000" i="1"/>
              <a:t>t</a:t>
            </a:r>
            <a:endParaRPr lang="en-US" altLang="el-GR" sz="2000"/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3924300" y="3028950"/>
            <a:ext cx="5205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/>
              <a:t>[A]</a:t>
            </a:r>
            <a:r>
              <a:rPr lang="en-US" altLang="el-GR" sz="2000" baseline="-25000"/>
              <a:t>0</a:t>
            </a:r>
            <a:r>
              <a:rPr lang="en-US" altLang="el-GR" sz="2000"/>
              <a:t> </a:t>
            </a:r>
            <a:r>
              <a:rPr lang="el-GR" altLang="el-GR" sz="2000"/>
              <a:t>είναι η συγκέντρωση του </a:t>
            </a:r>
            <a:r>
              <a:rPr lang="en-US" altLang="el-GR" sz="2000"/>
              <a:t>A </a:t>
            </a:r>
            <a:r>
              <a:rPr lang="el-GR" altLang="el-GR" sz="2000"/>
              <a:t>σε χρόνο </a:t>
            </a:r>
            <a:r>
              <a:rPr lang="en-US" altLang="el-GR" sz="2000" i="1"/>
              <a:t>t</a:t>
            </a:r>
            <a:r>
              <a:rPr lang="en-US" altLang="el-GR" sz="2000"/>
              <a:t>=0</a:t>
            </a: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750888" y="3581400"/>
            <a:ext cx="2682875" cy="3276600"/>
            <a:chOff x="473" y="2256"/>
            <a:chExt cx="1690" cy="2064"/>
          </a:xfrm>
        </p:grpSpPr>
        <p:sp>
          <p:nvSpPr>
            <p:cNvPr id="16401" name="Text Box 42"/>
            <p:cNvSpPr txBox="1">
              <a:spLocks noChangeArrowheads="1"/>
            </p:cNvSpPr>
            <p:nvPr/>
          </p:nvSpPr>
          <p:spPr bwMode="auto">
            <a:xfrm>
              <a:off x="624" y="2256"/>
              <a:ext cx="11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[A] = [A]</a:t>
              </a:r>
              <a:r>
                <a:rPr lang="en-US" altLang="el-GR" sz="1800" baseline="-25000"/>
                <a:t>0</a:t>
              </a:r>
              <a:r>
                <a:rPr lang="en-US" altLang="el-GR" sz="1800"/>
                <a:t>exp(</a:t>
              </a:r>
              <a:r>
                <a:rPr lang="en-US" altLang="el-GR" sz="1800" i="1"/>
                <a:t>-kt</a:t>
              </a:r>
              <a:r>
                <a:rPr lang="en-US" altLang="el-GR" sz="1800"/>
                <a:t>)</a:t>
              </a:r>
            </a:p>
          </p:txBody>
        </p:sp>
        <p:pic>
          <p:nvPicPr>
            <p:cNvPr id="16402" name="Picture 43" descr="C:\Chang Powerpoint\Figures\CNG7CH13\CHA56019.J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00" b="9782"/>
            <a:stretch>
              <a:fillRect/>
            </a:stretch>
          </p:blipFill>
          <p:spPr bwMode="auto">
            <a:xfrm>
              <a:off x="473" y="2590"/>
              <a:ext cx="1690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5257800" y="3587750"/>
            <a:ext cx="2774950" cy="3270250"/>
            <a:chOff x="3312" y="2260"/>
            <a:chExt cx="1748" cy="2060"/>
          </a:xfrm>
        </p:grpSpPr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3552" y="2260"/>
              <a:ext cx="109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ln[A] = ln[A]</a:t>
              </a:r>
              <a:r>
                <a:rPr lang="en-US" altLang="el-GR" sz="1800" baseline="-25000"/>
                <a:t>0</a:t>
              </a:r>
              <a:r>
                <a:rPr lang="en-US" altLang="el-GR" sz="1800"/>
                <a:t> - </a:t>
              </a:r>
              <a:r>
                <a:rPr lang="en-US" altLang="el-GR" sz="1800" i="1"/>
                <a:t>kt</a:t>
              </a:r>
              <a:endParaRPr lang="en-US" altLang="el-GR" sz="1800"/>
            </a:p>
          </p:txBody>
        </p:sp>
        <p:pic>
          <p:nvPicPr>
            <p:cNvPr id="11" name="Picture 44" descr="C:\Chang Powerpoint\Figures\CNG7CH13\CHA56019.J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4" b="9782"/>
            <a:stretch>
              <a:fillRect/>
            </a:stretch>
          </p:blipFill>
          <p:spPr bwMode="auto">
            <a:xfrm>
              <a:off x="3312" y="2596"/>
              <a:ext cx="1748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80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utoUpdateAnimBg="0"/>
      <p:bldP spid="16400" grpId="0" autoUpdateAnimBg="0"/>
      <p:bldP spid="16410" grpId="0" autoUpdateAnimBg="0"/>
      <p:bldP spid="16423" grpId="0" autoUpdateAnimBg="0"/>
      <p:bldP spid="164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Ταχύτητα της αντίδρασης </a:t>
            </a:r>
            <a:br>
              <a:rPr lang="el-GR" dirty="0" smtClean="0"/>
            </a:br>
            <a:r>
              <a:rPr lang="el-GR" dirty="0" smtClean="0"/>
              <a:t>του </a:t>
            </a:r>
            <a:br>
              <a:rPr lang="el-GR" dirty="0" smtClean="0"/>
            </a:br>
            <a:r>
              <a:rPr lang="el-GR" b="1" dirty="0" smtClean="0"/>
              <a:t>θειοθειϊκού νατρίου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με </a:t>
            </a:r>
            <a:br>
              <a:rPr lang="el-GR" dirty="0" smtClean="0"/>
            </a:br>
            <a:r>
              <a:rPr lang="el-GR" b="1" dirty="0" smtClean="0"/>
              <a:t>υδροχλωρικό οξύ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770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Ο σκοπός αυτής της άσκησης είναι να διερευνήσει την επίδραση της συγκέντρωσης του θειοθειϊκού νατρίου στην ταχύτητα της αντίδρασής του με υδροχλωρικό οξύ. </a:t>
            </a:r>
          </a:p>
          <a:p>
            <a:pPr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μέση ταχύτητα της αντίδρασης, η οποία παράγει στερεό θείο, προκύπτει από τη μέτρηση του χρόνου που απαιτείται, ώστε το μίγμα της αντίδρασης να καταστεί αδιαφανές. </a:t>
            </a:r>
          </a:p>
          <a:p>
            <a:pPr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Τα αποτελέσματα θα αναλυθούν γραφικά για να καθοριστεί η τάξη της αντίδρασης, δηλαδή η μαθηματική σχέση μεταξύ της συγκέντρωσης των αντιδρώντων και της ταχύτητας.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7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40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2400" smtClean="0"/>
              <a:t>Το θειοθειϊκό νάτριο αντιδρά με υδροχλωρικό οξύ για να σχηματίσει θείο και διοξείδιο του θείου σύμφωνα με την αντίδραση: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pt-BR" altLang="el-GR" sz="2400" smtClean="0"/>
              <a:t>Na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S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O</a:t>
            </a:r>
            <a:r>
              <a:rPr lang="pt-BR" altLang="el-GR" sz="2400" baseline="-25000" smtClean="0"/>
              <a:t>3</a:t>
            </a:r>
            <a:r>
              <a:rPr lang="pt-BR" altLang="el-GR" sz="2400" smtClean="0"/>
              <a:t>(aq) + 2HCl(aq) → S(s) + SO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(g) + 2NaCl(aq)</a:t>
            </a:r>
            <a:endParaRPr lang="pt-BR" altLang="el-GR" sz="2400" i="1" smtClean="0"/>
          </a:p>
          <a:p>
            <a:pPr marL="0" indent="0" eaLnBrk="1" hangingPunct="1">
              <a:buFont typeface="Arial" charset="0"/>
              <a:buNone/>
            </a:pPr>
            <a:r>
              <a:rPr lang="el-GR" altLang="el-GR" sz="2400" smtClean="0"/>
              <a:t>Ο νόμος της ταχύτητας για την αντίδραση είναι: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l-GR" altLang="el-GR" sz="2400" smtClean="0"/>
              <a:t>ταχύτητα</a:t>
            </a:r>
            <a:r>
              <a:rPr lang="en-US" altLang="el-GR" sz="2400" smtClean="0"/>
              <a:t> = </a:t>
            </a:r>
            <a:r>
              <a:rPr lang="en-US" altLang="el-GR" sz="2400" i="1" smtClean="0"/>
              <a:t>k</a:t>
            </a:r>
            <a:r>
              <a:rPr lang="en-US" altLang="el-GR" sz="2400" smtClean="0"/>
              <a:t>[</a:t>
            </a:r>
            <a:r>
              <a:rPr lang="pt-BR" altLang="el-GR" sz="2400" smtClean="0"/>
              <a:t>Na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S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O</a:t>
            </a:r>
            <a:r>
              <a:rPr lang="pt-BR" altLang="el-GR" sz="2400" baseline="-25000" smtClean="0"/>
              <a:t>3</a:t>
            </a:r>
            <a:r>
              <a:rPr lang="en-US" altLang="el-GR" sz="2400" smtClean="0"/>
              <a:t>]</a:t>
            </a:r>
            <a:r>
              <a:rPr lang="en-US" altLang="el-GR" sz="2400" baseline="30000" smtClean="0"/>
              <a:t>x</a:t>
            </a:r>
            <a:r>
              <a:rPr lang="en-US" altLang="el-GR" sz="2400" smtClean="0"/>
              <a:t>[</a:t>
            </a:r>
            <a:r>
              <a:rPr lang="pt-BR" altLang="el-GR" sz="2400" smtClean="0"/>
              <a:t>HCl</a:t>
            </a:r>
            <a:r>
              <a:rPr lang="en-US" altLang="el-GR" sz="2400" smtClean="0"/>
              <a:t>]</a:t>
            </a:r>
            <a:r>
              <a:rPr lang="en-US" altLang="el-GR" sz="2400" baseline="30000" smtClean="0"/>
              <a:t>y</a:t>
            </a:r>
            <a:endParaRPr lang="en-US" altLang="el-GR" sz="2400" smtClean="0"/>
          </a:p>
          <a:p>
            <a:pPr marL="0" indent="0" algn="just" eaLnBrk="1" hangingPunct="1">
              <a:buFont typeface="Arial" charset="0"/>
              <a:buNone/>
            </a:pPr>
            <a:r>
              <a:rPr lang="el-GR" altLang="el-GR" sz="2400" smtClean="0"/>
              <a:t>Στην άσκηση αυτή θα κρατήσουμε την </a:t>
            </a:r>
            <a:r>
              <a:rPr lang="en-US" altLang="el-GR" sz="2400" smtClean="0"/>
              <a:t>[</a:t>
            </a:r>
            <a:r>
              <a:rPr lang="pt-BR" altLang="el-GR" sz="2400" smtClean="0"/>
              <a:t>HCl</a:t>
            </a:r>
            <a:r>
              <a:rPr lang="en-US" altLang="el-GR" sz="2400" smtClean="0"/>
              <a:t>]</a:t>
            </a:r>
            <a:r>
              <a:rPr lang="el-GR" altLang="el-GR" sz="2400" smtClean="0"/>
              <a:t> σταθερή προκειμένου να διαπιστώσουμε πως εξαρτάται η ταχύτητα της αντίδρασης από την </a:t>
            </a:r>
            <a:r>
              <a:rPr lang="en-US" altLang="el-GR" sz="2400" smtClean="0"/>
              <a:t>[</a:t>
            </a:r>
            <a:r>
              <a:rPr lang="pt-BR" altLang="el-GR" sz="2400" smtClean="0"/>
              <a:t>Na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S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O</a:t>
            </a:r>
            <a:r>
              <a:rPr lang="pt-BR" altLang="el-GR" sz="2400" baseline="-25000" smtClean="0"/>
              <a:t>3</a:t>
            </a:r>
            <a:r>
              <a:rPr lang="en-US" altLang="el-GR" sz="2400" smtClean="0"/>
              <a:t>]</a:t>
            </a:r>
            <a:r>
              <a:rPr lang="el-GR" altLang="el-GR" sz="2400" smtClean="0"/>
              <a:t>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l-GR" altLang="el-GR" sz="2400" smtClean="0"/>
              <a:t>Με τον τρόπο αυτό θα προσδιορίσουμε την τάξη της αντίδρασης ως προς το αντιδρών </a:t>
            </a:r>
            <a:r>
              <a:rPr lang="pt-BR" altLang="el-GR" sz="2400" smtClean="0"/>
              <a:t>Na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S</a:t>
            </a:r>
            <a:r>
              <a:rPr lang="pt-BR" altLang="el-GR" sz="2400" baseline="-25000" smtClean="0"/>
              <a:t>2</a:t>
            </a:r>
            <a:r>
              <a:rPr lang="pt-BR" altLang="el-GR" sz="2400" smtClean="0"/>
              <a:t>O</a:t>
            </a:r>
            <a:r>
              <a:rPr lang="pt-BR" altLang="el-GR" sz="2400" baseline="-25000" smtClean="0"/>
              <a:t>3</a:t>
            </a:r>
            <a:r>
              <a:rPr lang="el-GR" altLang="el-GR" sz="2400" smtClean="0"/>
              <a:t>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el-GR" altLang="el-GR" sz="2400" smtClean="0"/>
              <a:t>Με ανάλογο τρόπο είναι δυνατόν να προσδιοριστεί η τάξη της αντίδρασης ως προς το αντιδρών </a:t>
            </a:r>
            <a:r>
              <a:rPr lang="en-US" altLang="el-GR" sz="2400" smtClean="0"/>
              <a:t>HCl.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Εισαγωγή</a:t>
            </a:r>
          </a:p>
        </p:txBody>
      </p:sp>
    </p:spTree>
    <p:extLst>
      <p:ext uri="{BB962C8B-B14F-4D97-AF65-F5344CB8AC3E}">
        <p14:creationId xmlns:p14="http://schemas.microsoft.com/office/powerpoint/2010/main" val="1093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Αντιδραστήρια και Σκεύη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Διάλυμα υδροχλωρικού οξέος</a:t>
            </a:r>
            <a:r>
              <a:rPr lang="fr-FR" dirty="0" smtClean="0"/>
              <a:t>, </a:t>
            </a:r>
            <a:r>
              <a:rPr lang="fr-FR" dirty="0" err="1" smtClean="0"/>
              <a:t>HCl</a:t>
            </a:r>
            <a:r>
              <a:rPr lang="fr-FR" dirty="0" smtClean="0"/>
              <a:t>, 2 M </a:t>
            </a:r>
            <a:endParaRPr lang="fr-F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Διάλυμα </a:t>
            </a:r>
            <a:r>
              <a:rPr lang="el-GR" dirty="0" err="1" smtClean="0"/>
              <a:t>θειοθειϊκού</a:t>
            </a:r>
            <a:r>
              <a:rPr lang="el-GR" dirty="0" smtClean="0"/>
              <a:t> νατρίου</a:t>
            </a:r>
            <a:r>
              <a:rPr lang="fr-FR" dirty="0" smtClean="0"/>
              <a:t>, Na</a:t>
            </a:r>
            <a:r>
              <a:rPr lang="fr-FR" baseline="-25000" dirty="0" smtClean="0"/>
              <a:t>2</a:t>
            </a:r>
            <a:r>
              <a:rPr lang="fr-FR" dirty="0" smtClean="0"/>
              <a:t>S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r>
              <a:rPr lang="fr-FR" baseline="-25000" dirty="0" smtClean="0"/>
              <a:t>3</a:t>
            </a:r>
            <a:r>
              <a:rPr lang="fr-FR" dirty="0" smtClean="0"/>
              <a:t>, 0</a:t>
            </a:r>
            <a:r>
              <a:rPr lang="el-GR" dirty="0" smtClean="0"/>
              <a:t>,2</a:t>
            </a:r>
            <a:r>
              <a:rPr lang="fr-FR" dirty="0" smtClean="0"/>
              <a:t> 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Απιονισμένο</a:t>
            </a:r>
            <a:r>
              <a:rPr lang="el-GR" dirty="0" smtClean="0"/>
              <a:t> νερό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Κωνικές φιάλες όγκου</a:t>
            </a:r>
            <a:r>
              <a:rPr lang="fr-FR" dirty="0" smtClean="0"/>
              <a:t> </a:t>
            </a:r>
            <a:r>
              <a:rPr lang="el-GR" dirty="0" smtClean="0"/>
              <a:t>25</a:t>
            </a:r>
            <a:r>
              <a:rPr lang="fr-FR" dirty="0" smtClean="0"/>
              <a:t>0mL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Ογκομετρικοί κύλινδροι όγκου</a:t>
            </a:r>
            <a:r>
              <a:rPr lang="fr-FR" dirty="0" smtClean="0"/>
              <a:t> 50 </a:t>
            </a:r>
            <a:r>
              <a:rPr lang="el-GR" dirty="0" smtClean="0"/>
              <a:t>ή</a:t>
            </a:r>
            <a:r>
              <a:rPr lang="fr-FR" dirty="0" smtClean="0"/>
              <a:t> 100mL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Ογκομετρικοί κύλινδροι όγκου</a:t>
            </a:r>
            <a:r>
              <a:rPr lang="fr-FR" dirty="0" smtClean="0"/>
              <a:t> 2</a:t>
            </a:r>
            <a:r>
              <a:rPr lang="el-GR" dirty="0" smtClean="0"/>
              <a:t>5</a:t>
            </a:r>
            <a:r>
              <a:rPr lang="fr-FR" dirty="0" err="1" smtClean="0"/>
              <a:t>mL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Ποτήρια ζέσεως όγκου 250</a:t>
            </a:r>
            <a:r>
              <a:rPr lang="en-US" dirty="0" smtClean="0"/>
              <a:t>mL </a:t>
            </a:r>
            <a:r>
              <a:rPr lang="el-GR" dirty="0" smtClean="0"/>
              <a:t>και </a:t>
            </a:r>
            <a:r>
              <a:rPr lang="en-US" dirty="0" smtClean="0"/>
              <a:t>50mL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Διηθητικό χαρτί με ζωγραφισμένο σταυρό  ( + )</a:t>
            </a:r>
            <a:endParaRPr lang="fr-F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Χρονόμετρο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47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+mn-lt"/>
              </a:rPr>
              <a:t>Κινητική Χημικών Αντιδράσεων</a:t>
            </a:r>
            <a:endParaRPr lang="en-GB" altLang="el-GR" smtClean="0">
              <a:latin typeface="+mn-lt"/>
            </a:endParaRPr>
          </a:p>
        </p:txBody>
      </p:sp>
      <p:sp>
        <p:nvSpPr>
          <p:cNvPr id="9219" name="Rectangle 205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48529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 smtClean="0"/>
              <a:t>Στην άσκηση αυτή θα εξετάσουμε: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Την ταχύτητα ή το ρυθμό με τον οποίο πραγματοποιείται μια χημική αντίδραση.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Τον τρόπο με τον οποίο οι ταχύτητες των χημικών αντιδράσεων εξαρτώνται από τη συγκέντρωση των αντιδρώντων.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Θα συζητήσουμε τις έννοιες: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l-GR" dirty="0" smtClean="0"/>
              <a:t>Ταχύτητα της αντίδρασης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l-GR" dirty="0" smtClean="0"/>
              <a:t>Νόμος της ταχύτητας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l-GR" dirty="0" smtClean="0"/>
              <a:t>Τάξη της ταχύτητας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l-GR" dirty="0" smtClean="0"/>
              <a:t>Επίδραση της συγκέντρωσης</a:t>
            </a:r>
            <a:endParaRPr lang="en-GB" dirty="0" smtClean="0"/>
          </a:p>
        </p:txBody>
      </p:sp>
      <p:sp>
        <p:nvSpPr>
          <p:cNvPr id="3076" name="Content Placeholder 2"/>
          <p:cNvSpPr txBox="1">
            <a:spLocks/>
          </p:cNvSpPr>
          <p:nvPr/>
        </p:nvSpPr>
        <p:spPr bwMode="auto">
          <a:xfrm>
            <a:off x="457200" y="4479925"/>
            <a:ext cx="82296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476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24479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altLang="el-GR" sz="2000" smtClean="0"/>
              <a:t> 1. </a:t>
            </a:r>
            <a:r>
              <a:rPr lang="el-GR" altLang="el-GR" sz="2000" smtClean="0"/>
              <a:t>Αριθμήστε έξι κωνικές φιάλες των 25</a:t>
            </a:r>
            <a:r>
              <a:rPr lang="en-US" altLang="el-GR" sz="2000" smtClean="0"/>
              <a:t>0mL.</a:t>
            </a:r>
          </a:p>
          <a:p>
            <a:pPr eaLnBrk="1" hangingPunct="1">
              <a:buFont typeface="Arial" charset="0"/>
              <a:buNone/>
            </a:pPr>
            <a:r>
              <a:rPr lang="en-US" altLang="el-GR" sz="2000" smtClean="0"/>
              <a:t> 2. </a:t>
            </a:r>
            <a:r>
              <a:rPr lang="el-GR" altLang="el-GR" sz="2000" smtClean="0"/>
              <a:t>Με την βοήθεια των ογκομετρικών κυλίνδρων προσθέστε την ποσότητα του διαλύματος θειοθειϊκού νατρίου και απιονισμένου νερού σύμφωνα με τον παρακάτω πίνακα.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2000" smtClean="0"/>
              <a:t>ΠΡΟΣΟΧΗ! Χρησιμοποιήστε διαφορετικούς κυλίνδρους για το νερό και το διάλυμα του θειοθειϊκού νατρίου.</a:t>
            </a:r>
          </a:p>
          <a:p>
            <a:pPr eaLnBrk="1" hangingPunct="1">
              <a:buFont typeface="Arial" charset="0"/>
              <a:buNone/>
            </a:pPr>
            <a:r>
              <a:rPr lang="el-GR" altLang="el-GR" sz="2000" smtClean="0"/>
              <a:t>3. Υπολογίστε τις συγκεντρώσεις του θειοθειϊκού νατρίου σε κάθε κωνική φιάλη και συμπληρώστε τα αντίστοιχα κελιά του πίνακα.</a:t>
            </a:r>
            <a:endParaRPr lang="en-US" altLang="el-GR" sz="2000" smtClean="0"/>
          </a:p>
        </p:txBody>
      </p:sp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60800"/>
            <a:ext cx="90106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5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5451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575"/>
              </a:spcBef>
              <a:buFont typeface="Arial" charset="0"/>
              <a:buNone/>
            </a:pPr>
            <a:r>
              <a:rPr lang="el-GR" altLang="el-GR" sz="2400" smtClean="0"/>
              <a:t>5</a:t>
            </a:r>
            <a:r>
              <a:rPr lang="en-US" altLang="el-GR" sz="2400" smtClean="0"/>
              <a:t>. </a:t>
            </a:r>
            <a:r>
              <a:rPr lang="el-GR" altLang="el-GR" sz="2400" smtClean="0"/>
              <a:t>Τοποθετήστε την φιάλη Ν</a:t>
            </a:r>
            <a:r>
              <a:rPr lang="el-GR" altLang="el-GR" sz="2400" baseline="30000" smtClean="0"/>
              <a:t>ο</a:t>
            </a:r>
            <a:r>
              <a:rPr lang="el-GR" altLang="el-GR" sz="2400" smtClean="0"/>
              <a:t>1 επάνω στο διηθητικό χαρτί στο οποίο έχει σημειωθεί ένα (+) ή (</a:t>
            </a:r>
            <a:r>
              <a:rPr lang="en-US" altLang="el-GR" sz="2400" smtClean="0"/>
              <a:t>x</a:t>
            </a:r>
            <a:r>
              <a:rPr lang="el-GR" altLang="el-GR" sz="2400" smtClean="0"/>
              <a:t>).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Font typeface="Arial" charset="0"/>
              <a:buNone/>
            </a:pPr>
            <a:r>
              <a:rPr lang="el-GR" altLang="el-GR" sz="2400" smtClean="0"/>
              <a:t>6. Προσθέστε</a:t>
            </a:r>
            <a:r>
              <a:rPr lang="en-US" altLang="el-GR" sz="2400" smtClean="0"/>
              <a:t> </a:t>
            </a:r>
            <a:r>
              <a:rPr lang="el-GR" altLang="el-GR" sz="2400" smtClean="0"/>
              <a:t>στη φιάλη </a:t>
            </a:r>
            <a:r>
              <a:rPr lang="en-US" altLang="el-GR" sz="2400" smtClean="0"/>
              <a:t>5</a:t>
            </a:r>
            <a:r>
              <a:rPr lang="el-GR" altLang="el-GR" sz="2400" smtClean="0"/>
              <a:t>,</a:t>
            </a:r>
            <a:r>
              <a:rPr lang="en-US" altLang="el-GR" sz="2400" smtClean="0"/>
              <a:t>0 mL 2 M </a:t>
            </a:r>
            <a:r>
              <a:rPr lang="el-GR" altLang="el-GR" sz="2400" smtClean="0"/>
              <a:t>υδροχλωρικό οξύ, με μια κίνηση, αναδεύστε τη φιάλη και θέστε αμέσως σε λειτουργία το χρονόμετρο</a:t>
            </a:r>
            <a:r>
              <a:rPr lang="en-US" altLang="el-GR" sz="24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Font typeface="Arial" charset="0"/>
              <a:buNone/>
            </a:pPr>
            <a:r>
              <a:rPr lang="el-GR" altLang="el-GR" sz="2400" smtClean="0"/>
              <a:t>7</a:t>
            </a:r>
            <a:r>
              <a:rPr lang="en-US" altLang="el-GR" sz="2400" smtClean="0"/>
              <a:t>. </a:t>
            </a:r>
            <a:r>
              <a:rPr lang="el-GR" altLang="el-GR" sz="2400" smtClean="0"/>
              <a:t>Σταματήστε το χρονόμετρο όταν το μαύρο (+) ή (</a:t>
            </a:r>
            <a:r>
              <a:rPr lang="en-US" altLang="el-GR" sz="2400" smtClean="0"/>
              <a:t>x</a:t>
            </a:r>
            <a:r>
              <a:rPr lang="el-GR" altLang="el-GR" sz="2400" smtClean="0"/>
              <a:t>)του διηθητικού χαρτιού δεν είναι πλέον ορατό καθώς το παρατηρείτε από επάνω, διαμέσου του διαλύματος.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Font typeface="Arial" charset="0"/>
              <a:buNone/>
            </a:pPr>
            <a:r>
              <a:rPr lang="el-GR" altLang="el-GR" sz="2400" smtClean="0"/>
              <a:t>8. Καταγράψτε το χρόνο σε δευτερόπλεπτα στην αντίστοιχη θέση του πίνακα</a:t>
            </a:r>
            <a:r>
              <a:rPr lang="en-US" altLang="el-GR" sz="240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Font typeface="Arial" charset="0"/>
              <a:buNone/>
            </a:pPr>
            <a:r>
              <a:rPr lang="el-GR" altLang="el-GR" sz="2400" smtClean="0"/>
              <a:t>9</a:t>
            </a:r>
            <a:r>
              <a:rPr lang="en-US" altLang="el-GR" sz="2400" smtClean="0"/>
              <a:t>. </a:t>
            </a:r>
            <a:r>
              <a:rPr lang="el-GR" altLang="el-GR" sz="2400" smtClean="0"/>
              <a:t>Επαναλάβετε τα βήματα 5 έως 9 με τις κωνικές φιάλες Ν</a:t>
            </a:r>
            <a:r>
              <a:rPr lang="el-GR" altLang="el-GR" sz="2400" baseline="30000" smtClean="0"/>
              <a:t>ο</a:t>
            </a:r>
            <a:r>
              <a:rPr lang="el-GR" altLang="el-GR" sz="2400" smtClean="0"/>
              <a:t>2 έως Ν</a:t>
            </a:r>
            <a:r>
              <a:rPr lang="el-GR" altLang="el-GR" sz="2400" baseline="30000" smtClean="0"/>
              <a:t>ο</a:t>
            </a:r>
            <a:r>
              <a:rPr lang="el-GR" altLang="el-GR" sz="2400" smtClean="0"/>
              <a:t>6.</a:t>
            </a:r>
            <a:endParaRPr lang="en-US" altLang="el-GR" sz="2400" smtClean="0"/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Font typeface="Arial" charset="0"/>
              <a:buNone/>
            </a:pPr>
            <a:r>
              <a:rPr lang="el-GR" altLang="el-GR" sz="2400" smtClean="0"/>
              <a:t>10</a:t>
            </a:r>
            <a:r>
              <a:rPr lang="en-US" altLang="el-GR" sz="2400" smtClean="0"/>
              <a:t>. </a:t>
            </a:r>
            <a:r>
              <a:rPr lang="el-GR" altLang="el-GR" sz="2400" smtClean="0"/>
              <a:t>Υπολογίστε τη μέση ταχύτητα της αντίδρασης από το πηλίκο </a:t>
            </a:r>
            <a:r>
              <a:rPr lang="en-US" altLang="el-GR" sz="2400" smtClean="0"/>
              <a:t> 1/</a:t>
            </a:r>
            <a:r>
              <a:rPr lang="el-GR" altLang="el-GR" sz="2400" smtClean="0"/>
              <a:t>χρόνος για κάθε κωνική φιάλη και συμπληρώστε τις αντίστοιχες θέσεις του πίνακα.</a:t>
            </a:r>
          </a:p>
          <a:p>
            <a:pPr eaLnBrk="1" hangingPunct="1">
              <a:lnSpc>
                <a:spcPct val="90000"/>
              </a:lnSpc>
              <a:spcBef>
                <a:spcPts val="575"/>
              </a:spcBef>
              <a:buFont typeface="Arial" charset="0"/>
              <a:buNone/>
            </a:pPr>
            <a:r>
              <a:rPr lang="en-US" altLang="el-GR" sz="2400" smtClean="0"/>
              <a:t> </a:t>
            </a:r>
            <a:endParaRPr lang="el-GR" altLang="el-GR" sz="2400" smtClean="0"/>
          </a:p>
        </p:txBody>
      </p:sp>
    </p:spTree>
    <p:extLst>
      <p:ext uri="{BB962C8B-B14F-4D97-AF65-F5344CB8AC3E}">
        <p14:creationId xmlns:p14="http://schemas.microsoft.com/office/powerpoint/2010/main" val="18323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677988"/>
            <a:ext cx="71056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8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376488"/>
          </a:xfrm>
        </p:spPr>
        <p:txBody>
          <a:bodyPr>
            <a:normAutofit lnSpcReduction="10000"/>
          </a:bodyPr>
          <a:lstStyle/>
          <a:p>
            <a:pPr marL="539750" indent="-539750" eaLnBrk="1" hangingPunct="1">
              <a:lnSpc>
                <a:spcPct val="80000"/>
              </a:lnSpc>
              <a:spcBef>
                <a:spcPts val="575"/>
              </a:spcBef>
              <a:buFont typeface="Arial" charset="0"/>
              <a:buAutoNum type="arabicPeriod" startAt="11"/>
            </a:pPr>
            <a:r>
              <a:rPr lang="el-GR" altLang="el-GR" sz="2400" smtClean="0"/>
              <a:t>Σχεδιάστε το διάγραμμα της μεταβολής του χρόνου αντίδρασης (</a:t>
            </a:r>
            <a:r>
              <a:rPr lang="en-US" altLang="el-GR" sz="2400" smtClean="0"/>
              <a:t>Y)</a:t>
            </a:r>
            <a:r>
              <a:rPr lang="el-GR" altLang="el-GR" sz="2400" smtClean="0"/>
              <a:t> ως προς τη συγκέντρωση</a:t>
            </a:r>
            <a:r>
              <a:rPr lang="en-US" altLang="el-GR" sz="2400" smtClean="0"/>
              <a:t> (X)</a:t>
            </a:r>
            <a:r>
              <a:rPr lang="el-GR" altLang="el-GR" sz="2400" smtClean="0"/>
              <a:t> και υπολογίστε τη στιγμιαία ταχύτητα της αντίδρασης </a:t>
            </a:r>
            <a:r>
              <a:rPr lang="el-GR" altLang="el-GR" sz="2400" smtClean="0">
                <a:latin typeface="Arial" charset="0"/>
              </a:rPr>
              <a:t>από το αντίστροφο της κλίσης της εφαπτομένης, [(κλίση)</a:t>
            </a:r>
            <a:r>
              <a:rPr lang="el-GR" altLang="el-GR" sz="2400" baseline="30000" smtClean="0">
                <a:latin typeface="Arial" charset="0"/>
              </a:rPr>
              <a:t>-1</a:t>
            </a:r>
            <a:r>
              <a:rPr lang="el-GR" altLang="el-GR" sz="2400" smtClean="0">
                <a:latin typeface="Arial" charset="0"/>
              </a:rPr>
              <a:t>], </a:t>
            </a:r>
            <a:r>
              <a:rPr lang="el-GR" altLang="el-GR" sz="2400" smtClean="0"/>
              <a:t>σε χρόνο </a:t>
            </a:r>
            <a:r>
              <a:rPr lang="en-US" altLang="el-GR" sz="2400" i="1" smtClean="0"/>
              <a:t>t </a:t>
            </a:r>
            <a:r>
              <a:rPr lang="el-GR" altLang="el-GR" sz="2400" smtClean="0"/>
              <a:t>=</a:t>
            </a:r>
            <a:r>
              <a:rPr lang="en-US" altLang="el-GR" sz="2400" smtClean="0"/>
              <a:t> </a:t>
            </a:r>
            <a:r>
              <a:rPr lang="el-GR" altLang="el-GR" sz="2400" smtClean="0"/>
              <a:t>60</a:t>
            </a:r>
            <a:r>
              <a:rPr lang="en-US" altLang="el-GR" sz="2400" smtClean="0"/>
              <a:t>s</a:t>
            </a:r>
            <a:r>
              <a:rPr lang="el-GR" altLang="el-GR" sz="2400" smtClean="0">
                <a:latin typeface="Arial" charset="0"/>
              </a:rPr>
              <a:t>. </a:t>
            </a:r>
          </a:p>
          <a:p>
            <a:pPr marL="539750" indent="-539750" eaLnBrk="1" hangingPunct="1">
              <a:lnSpc>
                <a:spcPct val="80000"/>
              </a:lnSpc>
              <a:spcBef>
                <a:spcPts val="575"/>
              </a:spcBef>
              <a:buFont typeface="Arial" charset="0"/>
              <a:buAutoNum type="arabicPeriod" startAt="11"/>
            </a:pPr>
            <a:r>
              <a:rPr lang="el-GR" altLang="el-GR" sz="2400" smtClean="0"/>
              <a:t>Σχεδιάστε το διάγραμμα της μεταβολής της ταχύτητας της αντίδρασης (χρόνος</a:t>
            </a:r>
            <a:r>
              <a:rPr lang="el-GR" altLang="el-GR" sz="2400" baseline="30000" smtClean="0"/>
              <a:t>-1</a:t>
            </a:r>
            <a:r>
              <a:rPr lang="el-GR" altLang="el-GR" sz="2400" smtClean="0"/>
              <a:t>) (</a:t>
            </a:r>
            <a:r>
              <a:rPr lang="en-US" altLang="el-GR" sz="2400" smtClean="0"/>
              <a:t>Y)</a:t>
            </a:r>
            <a:r>
              <a:rPr lang="el-GR" altLang="el-GR" sz="2400" smtClean="0"/>
              <a:t> ως προς τη συγκέντρωσης </a:t>
            </a:r>
            <a:r>
              <a:rPr lang="en-US" altLang="el-GR" sz="2400" smtClean="0"/>
              <a:t>(X)</a:t>
            </a:r>
            <a:r>
              <a:rPr lang="el-GR" altLang="el-GR" sz="2400" smtClean="0"/>
              <a:t>.</a:t>
            </a:r>
          </a:p>
          <a:p>
            <a:pPr marL="539750" indent="-539750" eaLnBrk="1" hangingPunct="1">
              <a:lnSpc>
                <a:spcPct val="80000"/>
              </a:lnSpc>
              <a:spcBef>
                <a:spcPts val="575"/>
              </a:spcBef>
              <a:buFont typeface="Arial" charset="0"/>
              <a:buAutoNum type="arabicPeriod" startAt="11"/>
            </a:pPr>
            <a:r>
              <a:rPr lang="el-GR" altLang="el-GR" sz="2400" smtClean="0"/>
              <a:t>Από τη μορφή του διαγράμματος εξετάστε αν η αντίδραση είναι πρώτης τάξεως (</a:t>
            </a:r>
            <a:r>
              <a:rPr lang="en-US" altLang="el-GR" sz="2400" smtClean="0"/>
              <a:t>x=1) </a:t>
            </a:r>
            <a:r>
              <a:rPr lang="el-GR" altLang="el-GR" sz="2400" smtClean="0"/>
              <a:t>ως προς το θειοθειϊκό νάτριο.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22700"/>
            <a:ext cx="45815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8888"/>
            <a:ext cx="4514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3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Συζήτηση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4679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2400" smtClean="0"/>
              <a:t>Η κινητική της αντίδρασης μπορεί να αναλυθεί με γραφική παράσταση τόσο του χρόνου αντίδρασης όσο και του 1 / χρόνο αντίδρασης ως προς τη συγκέντρωση του Na</a:t>
            </a:r>
            <a:r>
              <a:rPr lang="el-GR" altLang="el-GR" sz="2400" baseline="-25000" smtClean="0"/>
              <a:t>2</a:t>
            </a:r>
            <a:r>
              <a:rPr lang="el-GR" altLang="el-GR" sz="2400" smtClean="0"/>
              <a:t>S</a:t>
            </a:r>
            <a:r>
              <a:rPr lang="el-GR" altLang="el-GR" sz="2400" baseline="-25000" smtClean="0"/>
              <a:t>2</a:t>
            </a:r>
            <a:r>
              <a:rPr lang="el-GR" altLang="el-GR" sz="2400" smtClean="0"/>
              <a:t>O</a:t>
            </a:r>
            <a:r>
              <a:rPr lang="el-GR" altLang="el-GR" sz="2400" baseline="-25000" smtClean="0"/>
              <a:t>3</a:t>
            </a:r>
            <a:r>
              <a:rPr lang="el-GR" altLang="el-GR" sz="2400" smtClean="0"/>
              <a:t>. 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2400" smtClean="0"/>
              <a:t>Η γραφική παράσταση του χρόνου έναντι της συγκέντρωσης δίνει καμπύλη γραμμή, η οποία τείνει να γίνει παράλληλη με τον άξονα των Χ. Η αντίδραση επιβραδύνεται καθώς η συγκέντρωση του αντιδρώντος ελαττώνεται. 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2400" smtClean="0"/>
              <a:t>Η ταχύτητα της αντίδρασης είναι αντιστρόφως ανάλογη με το χρόνο αντίδρασης. Αν η γραφική παράσταση (χρόνος</a:t>
            </a:r>
            <a:r>
              <a:rPr lang="el-GR" altLang="el-GR" sz="2400" baseline="30000" smtClean="0"/>
              <a:t>-1</a:t>
            </a:r>
            <a:r>
              <a:rPr lang="el-GR" altLang="el-GR" sz="2400" smtClean="0"/>
              <a:t>) έναντι της συγκέντρωσης του Na</a:t>
            </a:r>
            <a:r>
              <a:rPr lang="el-GR" altLang="el-GR" sz="2400" baseline="-25000" smtClean="0"/>
              <a:t>2</a:t>
            </a:r>
            <a:r>
              <a:rPr lang="el-GR" altLang="el-GR" sz="2400" smtClean="0"/>
              <a:t>S</a:t>
            </a:r>
            <a:r>
              <a:rPr lang="el-GR" altLang="el-GR" sz="2400" baseline="-25000" smtClean="0"/>
              <a:t>2</a:t>
            </a:r>
            <a:r>
              <a:rPr lang="el-GR" altLang="el-GR" sz="2400" smtClean="0"/>
              <a:t>O</a:t>
            </a:r>
            <a:r>
              <a:rPr lang="el-GR" altLang="el-GR" sz="2400" baseline="-25000" smtClean="0"/>
              <a:t>3</a:t>
            </a:r>
            <a:r>
              <a:rPr lang="el-GR" altLang="el-GR" sz="2400" smtClean="0"/>
              <a:t>δίνει μια ευθεία γραμμή, τότε η ταχύτητα είναι ευθέως ανάλογος προς την συγκέντρωση, και άρα είναι πρώτης τάξεως (</a:t>
            </a:r>
            <a:r>
              <a:rPr lang="en-US" altLang="el-GR" sz="2400" smtClean="0"/>
              <a:t>x=1) </a:t>
            </a:r>
            <a:r>
              <a:rPr lang="el-GR" altLang="el-GR" sz="2400" smtClean="0"/>
              <a:t>ως προς τη συγκέντρωση του θειοθειϊκού νατρίου.</a:t>
            </a:r>
          </a:p>
        </p:txBody>
      </p:sp>
    </p:spTree>
    <p:extLst>
      <p:ext uri="{BB962C8B-B14F-4D97-AF65-F5344CB8AC3E}">
        <p14:creationId xmlns:p14="http://schemas.microsoft.com/office/powerpoint/2010/main" val="1791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. «Ανόργανη Χημεία (Ε). </a:t>
            </a:r>
            <a:r>
              <a:rPr lang="el-GR" sz="2000"/>
              <a:t>Ενότητα </a:t>
            </a:r>
            <a:r>
              <a:rPr lang="el-GR" sz="2000" smtClean="0"/>
              <a:t>9: </a:t>
            </a:r>
            <a:r>
              <a:rPr lang="el-GR" sz="2000" dirty="0"/>
              <a:t>Κινητική Χημικών </a:t>
            </a:r>
            <a:r>
              <a:rPr lang="el-GR" sz="2000" dirty="0" smtClean="0"/>
              <a:t>Αντιδράσεων».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04863" y="1125538"/>
            <a:ext cx="7583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800" b="1">
                <a:latin typeface="+mn-lt"/>
              </a:rPr>
              <a:t>Ταχύτητα αντίδρασης </a:t>
            </a:r>
            <a:r>
              <a:rPr lang="el-GR" altLang="el-GR" sz="2800">
                <a:latin typeface="+mn-lt"/>
              </a:rPr>
              <a:t>είναι η μεταβολή της συγκέντρωσης ενός αντιδρώντος ή ενός προϊόντος στη μονάδα του χρόνου</a:t>
            </a:r>
            <a:r>
              <a:rPr lang="en-US" altLang="el-GR" sz="2800">
                <a:latin typeface="+mn-lt"/>
              </a:rPr>
              <a:t> (M/s).</a:t>
            </a:r>
            <a:endParaRPr lang="en-US" altLang="el-GR" sz="2800" b="1"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06813" y="2924175"/>
            <a:ext cx="1746250" cy="646113"/>
            <a:chOff x="2335" y="2137"/>
            <a:chExt cx="1100" cy="407"/>
          </a:xfrm>
        </p:grpSpPr>
        <p:sp>
          <p:nvSpPr>
            <p:cNvPr id="4117" name="Text Box 5"/>
            <p:cNvSpPr txBox="1">
              <a:spLocks noChangeArrowheads="1"/>
            </p:cNvSpPr>
            <p:nvPr/>
          </p:nvSpPr>
          <p:spPr bwMode="auto">
            <a:xfrm>
              <a:off x="2335" y="2137"/>
              <a:ext cx="11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3600">
                  <a:latin typeface="+mn-lt"/>
                </a:rPr>
                <a:t>A          B</a:t>
              </a:r>
            </a:p>
          </p:txBody>
        </p:sp>
        <p:sp>
          <p:nvSpPr>
            <p:cNvPr id="4118" name="Line 6"/>
            <p:cNvSpPr>
              <a:spLocks noChangeShapeType="1"/>
            </p:cNvSpPr>
            <p:nvPr/>
          </p:nvSpPr>
          <p:spPr bwMode="auto">
            <a:xfrm>
              <a:off x="2712" y="233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11150" y="3810003"/>
            <a:ext cx="2503488" cy="884238"/>
            <a:chOff x="90" y="3200"/>
            <a:chExt cx="1577" cy="557"/>
          </a:xfrm>
        </p:grpSpPr>
        <p:sp>
          <p:nvSpPr>
            <p:cNvPr id="4112" name="Text Box 8"/>
            <p:cNvSpPr txBox="1">
              <a:spLocks noChangeArrowheads="1"/>
            </p:cNvSpPr>
            <p:nvPr/>
          </p:nvSpPr>
          <p:spPr bwMode="auto">
            <a:xfrm>
              <a:off x="90" y="3337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+mn-lt"/>
                </a:rPr>
                <a:t>ταχύτητα</a:t>
              </a:r>
              <a:r>
                <a:rPr lang="en-US" altLang="el-GR" sz="2400">
                  <a:latin typeface="+mn-lt"/>
                </a:rPr>
                <a:t> = -</a:t>
              </a:r>
            </a:p>
          </p:txBody>
        </p:sp>
        <p:grpSp>
          <p:nvGrpSpPr>
            <p:cNvPr id="4113" name="Group 12"/>
            <p:cNvGrpSpPr>
              <a:grpSpLocks/>
            </p:cNvGrpSpPr>
            <p:nvPr/>
          </p:nvGrpSpPr>
          <p:grpSpPr bwMode="auto">
            <a:xfrm>
              <a:off x="1200" y="3200"/>
              <a:ext cx="467" cy="557"/>
              <a:chOff x="2054" y="3286"/>
              <a:chExt cx="467" cy="557"/>
            </a:xfrm>
          </p:grpSpPr>
          <p:sp>
            <p:nvSpPr>
              <p:cNvPr id="4114" name="Text Box 9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+mn-lt"/>
                  </a:rPr>
                  <a:t>D[A]</a:t>
                </a:r>
              </a:p>
            </p:txBody>
          </p:sp>
          <p:sp>
            <p:nvSpPr>
              <p:cNvPr id="4115" name="Text Box 10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0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+mn-lt"/>
                  </a:rPr>
                  <a:t>D</a:t>
                </a:r>
                <a:r>
                  <a:rPr lang="en-US" altLang="el-GR" sz="2400" i="1">
                    <a:latin typeface="+mn-lt"/>
                  </a:rPr>
                  <a:t>t</a:t>
                </a:r>
                <a:endParaRPr lang="en-US" altLang="el-GR" sz="2400">
                  <a:latin typeface="+mn-lt"/>
                </a:endParaRPr>
              </a:p>
            </p:txBody>
          </p:sp>
          <p:sp>
            <p:nvSpPr>
              <p:cNvPr id="4116" name="Line 11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23850" y="4759328"/>
            <a:ext cx="2490788" cy="884238"/>
            <a:chOff x="204" y="2998"/>
            <a:chExt cx="1569" cy="557"/>
          </a:xfrm>
        </p:grpSpPr>
        <p:sp>
          <p:nvSpPr>
            <p:cNvPr id="4107" name="Text Box 15"/>
            <p:cNvSpPr txBox="1">
              <a:spLocks noChangeArrowheads="1"/>
            </p:cNvSpPr>
            <p:nvPr/>
          </p:nvSpPr>
          <p:spPr bwMode="auto">
            <a:xfrm>
              <a:off x="204" y="3135"/>
              <a:ext cx="10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+mn-lt"/>
                </a:rPr>
                <a:t>ταχύτητα</a:t>
              </a:r>
              <a:r>
                <a:rPr lang="en-US" altLang="el-GR" sz="2400">
                  <a:latin typeface="+mn-lt"/>
                </a:rPr>
                <a:t> = </a:t>
              </a:r>
            </a:p>
          </p:txBody>
        </p:sp>
        <p:grpSp>
          <p:nvGrpSpPr>
            <p:cNvPr id="4108" name="Group 16"/>
            <p:cNvGrpSpPr>
              <a:grpSpLocks/>
            </p:cNvGrpSpPr>
            <p:nvPr/>
          </p:nvGrpSpPr>
          <p:grpSpPr bwMode="auto">
            <a:xfrm>
              <a:off x="1306" y="2998"/>
              <a:ext cx="467" cy="557"/>
              <a:chOff x="2054" y="3286"/>
              <a:chExt cx="467" cy="557"/>
            </a:xfrm>
          </p:grpSpPr>
          <p:sp>
            <p:nvSpPr>
              <p:cNvPr id="4109" name="Text Box 17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+mn-lt"/>
                  </a:rPr>
                  <a:t>D[B]</a:t>
                </a:r>
              </a:p>
            </p:txBody>
          </p:sp>
          <p:sp>
            <p:nvSpPr>
              <p:cNvPr id="4110" name="Text Box 18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0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+mn-lt"/>
                  </a:rPr>
                  <a:t>D</a:t>
                </a:r>
                <a:r>
                  <a:rPr lang="en-US" altLang="el-GR" sz="2400" i="1">
                    <a:latin typeface="+mn-lt"/>
                  </a:rPr>
                  <a:t>t</a:t>
                </a:r>
                <a:endParaRPr lang="en-US" altLang="el-GR" sz="2400">
                  <a:latin typeface="+mn-lt"/>
                </a:endParaRPr>
              </a:p>
            </p:txBody>
          </p:sp>
          <p:sp>
            <p:nvSpPr>
              <p:cNvPr id="4111" name="Line 19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</p:grp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281363" y="3886200"/>
            <a:ext cx="568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+mn-lt"/>
              </a:rPr>
              <a:t>D[A] = </a:t>
            </a:r>
            <a:r>
              <a:rPr lang="el-GR" altLang="el-GR" sz="2400">
                <a:latin typeface="+mn-lt"/>
              </a:rPr>
              <a:t>μεταβολή της συγκέντρωσης του 	</a:t>
            </a:r>
            <a:r>
              <a:rPr lang="en-US" altLang="el-GR" sz="2400">
                <a:latin typeface="+mn-lt"/>
              </a:rPr>
              <a:t>A </a:t>
            </a:r>
            <a:r>
              <a:rPr lang="el-GR" altLang="el-GR" sz="2400">
                <a:latin typeface="+mn-lt"/>
              </a:rPr>
              <a:t>στη χρονική περίοδο</a:t>
            </a:r>
            <a:r>
              <a:rPr lang="en-US" altLang="el-GR" sz="2400">
                <a:latin typeface="+mn-lt"/>
              </a:rPr>
              <a:t> D</a:t>
            </a:r>
            <a:r>
              <a:rPr lang="en-US" altLang="el-GR" sz="2400" i="1">
                <a:latin typeface="+mn-lt"/>
              </a:rPr>
              <a:t>t</a:t>
            </a:r>
            <a:endParaRPr lang="en-US" altLang="el-GR" sz="2400">
              <a:latin typeface="+mn-lt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276600" y="4816475"/>
            <a:ext cx="5688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>
                <a:latin typeface="+mn-lt"/>
              </a:rPr>
              <a:t>D[B] = </a:t>
            </a:r>
            <a:r>
              <a:rPr lang="el-GR" altLang="el-GR" sz="2400">
                <a:latin typeface="+mn-lt"/>
              </a:rPr>
              <a:t>μεταβολή της συγκέντρωσης του 	Β</a:t>
            </a:r>
            <a:r>
              <a:rPr lang="en-US" altLang="el-GR" sz="2400">
                <a:latin typeface="+mn-lt"/>
              </a:rPr>
              <a:t> </a:t>
            </a:r>
            <a:r>
              <a:rPr lang="el-GR" altLang="el-GR" sz="2400">
                <a:latin typeface="+mn-lt"/>
              </a:rPr>
              <a:t>στη χρονική περίοδο</a:t>
            </a:r>
            <a:r>
              <a:rPr lang="en-US" altLang="el-GR" sz="2400">
                <a:latin typeface="+mn-lt"/>
              </a:rPr>
              <a:t> D</a:t>
            </a:r>
            <a:r>
              <a:rPr lang="en-US" altLang="el-GR" sz="2400" i="1">
                <a:latin typeface="+mn-lt"/>
              </a:rPr>
              <a:t>t</a:t>
            </a:r>
            <a:endParaRPr lang="en-US" altLang="el-GR" sz="2400">
              <a:latin typeface="+mn-lt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276600" y="5791200"/>
            <a:ext cx="5688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Επειδή η</a:t>
            </a:r>
            <a:r>
              <a:rPr lang="en-US" altLang="el-GR" sz="2400">
                <a:latin typeface="+mn-lt"/>
              </a:rPr>
              <a:t> [A] </a:t>
            </a:r>
            <a:r>
              <a:rPr lang="el-GR" altLang="el-GR" sz="2400">
                <a:latin typeface="+mn-lt"/>
              </a:rPr>
              <a:t>ελαττώνεται σε συνάρτηση με το χρόνο</a:t>
            </a:r>
            <a:r>
              <a:rPr lang="en-US" altLang="el-GR" sz="2400">
                <a:latin typeface="+mn-lt"/>
              </a:rPr>
              <a:t>, </a:t>
            </a:r>
            <a:r>
              <a:rPr lang="el-GR" altLang="el-GR" sz="2400">
                <a:latin typeface="+mn-lt"/>
              </a:rPr>
              <a:t>η </a:t>
            </a:r>
            <a:r>
              <a:rPr lang="en-US" altLang="el-GR" sz="2400">
                <a:solidFill>
                  <a:srgbClr val="FF0000"/>
                </a:solidFill>
                <a:latin typeface="+mn-lt"/>
              </a:rPr>
              <a:t>D[A] </a:t>
            </a:r>
            <a:r>
              <a:rPr lang="el-GR" altLang="el-GR" sz="2400">
                <a:solidFill>
                  <a:srgbClr val="FF0000"/>
                </a:solidFill>
                <a:latin typeface="+mn-lt"/>
              </a:rPr>
              <a:t>είναι αρνητική</a:t>
            </a:r>
            <a:r>
              <a:rPr lang="en-US" altLang="el-GR" sz="2400">
                <a:latin typeface="+mn-lt"/>
              </a:rPr>
              <a:t>. </a:t>
            </a:r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1730375" y="4127500"/>
            <a:ext cx="274638" cy="2762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>
              <a:latin typeface="+mn-lt"/>
            </a:endParaRPr>
          </a:p>
        </p:txBody>
      </p:sp>
      <p:sp>
        <p:nvSpPr>
          <p:cNvPr id="25" name="Rectangle 2052"/>
          <p:cNvSpPr txBox="1">
            <a:spLocks noChangeArrowheads="1"/>
          </p:cNvSpPr>
          <p:nvPr/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latin typeface="+mn-lt"/>
                <a:ea typeface="+mj-ea"/>
                <a:cs typeface="+mj-cs"/>
              </a:rPr>
              <a:t>Κινητική Χημικών Αντιδράσεων</a:t>
            </a:r>
            <a:endParaRPr lang="en-GB" sz="4400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86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</p:childTnLst>
        </p:cTn>
      </p:par>
    </p:tnLst>
    <p:bldLst>
      <p:bldP spid="2052" grpId="0" autoUpdateAnimBg="0"/>
      <p:bldP spid="2068" grpId="0" autoUpdateAnimBg="0"/>
      <p:bldP spid="2070" grpId="0" autoUpdateAnimBg="0"/>
      <p:bldP spid="2071" grpId="0" autoUpdateAnimBg="0"/>
      <p:bldP spid="20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22686" y="981073"/>
            <a:ext cx="1406525" cy="523803"/>
            <a:chOff x="2443" y="2137"/>
            <a:chExt cx="886" cy="305"/>
          </a:xfrm>
        </p:grpSpPr>
        <p:sp>
          <p:nvSpPr>
            <p:cNvPr id="5151" name="Text Box 5"/>
            <p:cNvSpPr txBox="1">
              <a:spLocks noChangeArrowheads="1"/>
            </p:cNvSpPr>
            <p:nvPr/>
          </p:nvSpPr>
          <p:spPr bwMode="auto">
            <a:xfrm>
              <a:off x="2443" y="2137"/>
              <a:ext cx="886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>
                  <a:latin typeface="+mn-lt"/>
                </a:rPr>
                <a:t>A          B</a:t>
              </a:r>
            </a:p>
          </p:txBody>
        </p:sp>
        <p:sp>
          <p:nvSpPr>
            <p:cNvPr id="5152" name="Line 6"/>
            <p:cNvSpPr>
              <a:spLocks noChangeShapeType="1"/>
            </p:cNvSpPr>
            <p:nvPr/>
          </p:nvSpPr>
          <p:spPr bwMode="auto">
            <a:xfrm>
              <a:off x="2712" y="22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9750" y="3040063"/>
            <a:ext cx="2503488" cy="919833"/>
            <a:chOff x="90" y="3200"/>
            <a:chExt cx="1577" cy="535"/>
          </a:xfrm>
        </p:grpSpPr>
        <p:sp>
          <p:nvSpPr>
            <p:cNvPr id="5146" name="Text Box 8"/>
            <p:cNvSpPr txBox="1">
              <a:spLocks noChangeArrowheads="1"/>
            </p:cNvSpPr>
            <p:nvPr/>
          </p:nvSpPr>
          <p:spPr bwMode="auto">
            <a:xfrm>
              <a:off x="90" y="3337"/>
              <a:ext cx="109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+mn-lt"/>
                </a:rPr>
                <a:t>ταχύτητα</a:t>
              </a:r>
              <a:r>
                <a:rPr lang="en-US" altLang="el-GR" sz="2400">
                  <a:latin typeface="+mn-lt"/>
                </a:rPr>
                <a:t> = -</a:t>
              </a:r>
            </a:p>
          </p:txBody>
        </p:sp>
        <p:grpSp>
          <p:nvGrpSpPr>
            <p:cNvPr id="5147" name="Group 12"/>
            <p:cNvGrpSpPr>
              <a:grpSpLocks/>
            </p:cNvGrpSpPr>
            <p:nvPr/>
          </p:nvGrpSpPr>
          <p:grpSpPr bwMode="auto">
            <a:xfrm>
              <a:off x="1200" y="3200"/>
              <a:ext cx="467" cy="535"/>
              <a:chOff x="2054" y="3286"/>
              <a:chExt cx="467" cy="535"/>
            </a:xfrm>
          </p:grpSpPr>
          <p:sp>
            <p:nvSpPr>
              <p:cNvPr id="5148" name="Text Box 9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+mn-lt"/>
                  </a:rPr>
                  <a:t>D[A]</a:t>
                </a:r>
              </a:p>
            </p:txBody>
          </p:sp>
          <p:sp>
            <p:nvSpPr>
              <p:cNvPr id="5149" name="Text Box 10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+mn-lt"/>
                  </a:rPr>
                  <a:t>D</a:t>
                </a:r>
                <a:r>
                  <a:rPr lang="en-US" altLang="el-GR" sz="2400" i="1">
                    <a:latin typeface="+mn-lt"/>
                  </a:rPr>
                  <a:t>t</a:t>
                </a:r>
                <a:endParaRPr lang="en-US" altLang="el-GR" sz="2400">
                  <a:latin typeface="+mn-lt"/>
                </a:endParaRPr>
              </a:p>
            </p:txBody>
          </p:sp>
          <p:sp>
            <p:nvSpPr>
              <p:cNvPr id="5150" name="Line 11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52450" y="3989388"/>
            <a:ext cx="2479675" cy="919833"/>
            <a:chOff x="204" y="2998"/>
            <a:chExt cx="1562" cy="535"/>
          </a:xfrm>
        </p:grpSpPr>
        <p:sp>
          <p:nvSpPr>
            <p:cNvPr id="5141" name="Text Box 15"/>
            <p:cNvSpPr txBox="1">
              <a:spLocks noChangeArrowheads="1"/>
            </p:cNvSpPr>
            <p:nvPr/>
          </p:nvSpPr>
          <p:spPr bwMode="auto">
            <a:xfrm>
              <a:off x="204" y="3135"/>
              <a:ext cx="10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+mn-lt"/>
                </a:rPr>
                <a:t>ταχύτητα</a:t>
              </a:r>
              <a:r>
                <a:rPr lang="en-US" altLang="el-GR" sz="2400">
                  <a:latin typeface="+mn-lt"/>
                </a:rPr>
                <a:t> = </a:t>
              </a:r>
            </a:p>
          </p:txBody>
        </p:sp>
        <p:grpSp>
          <p:nvGrpSpPr>
            <p:cNvPr id="5142" name="Group 16"/>
            <p:cNvGrpSpPr>
              <a:grpSpLocks/>
            </p:cNvGrpSpPr>
            <p:nvPr/>
          </p:nvGrpSpPr>
          <p:grpSpPr bwMode="auto">
            <a:xfrm>
              <a:off x="1306" y="2998"/>
              <a:ext cx="460" cy="535"/>
              <a:chOff x="2054" y="3286"/>
              <a:chExt cx="460" cy="535"/>
            </a:xfrm>
          </p:grpSpPr>
          <p:sp>
            <p:nvSpPr>
              <p:cNvPr id="5143" name="Text Box 17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+mn-lt"/>
                  </a:rPr>
                  <a:t>D[B]</a:t>
                </a:r>
              </a:p>
            </p:txBody>
          </p:sp>
          <p:sp>
            <p:nvSpPr>
              <p:cNvPr id="5144" name="Text Box 18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>
                    <a:latin typeface="+mn-lt"/>
                  </a:rPr>
                  <a:t>D</a:t>
                </a:r>
                <a:r>
                  <a:rPr lang="en-US" altLang="el-GR" sz="2400" i="1">
                    <a:latin typeface="+mn-lt"/>
                  </a:rPr>
                  <a:t>t</a:t>
                </a:r>
                <a:endParaRPr lang="en-US" altLang="el-GR" sz="2400">
                  <a:latin typeface="+mn-lt"/>
                </a:endParaRPr>
              </a:p>
            </p:txBody>
          </p:sp>
          <p:sp>
            <p:nvSpPr>
              <p:cNvPr id="5145" name="Line 19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</p:grp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695325" y="2011363"/>
            <a:ext cx="2268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Μέση ταχύτητα αντίδρασης</a:t>
            </a:r>
            <a:endParaRPr lang="en-US" altLang="el-GR" sz="2400">
              <a:latin typeface="+mn-lt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50825" y="5262563"/>
            <a:ext cx="8713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Η μέση ταχύτητα της αντίδρασης προσεγγίζει την στιγμιαία όταν το χρονικό διάστημα Δ</a:t>
            </a:r>
            <a:r>
              <a:rPr lang="en-US" altLang="el-GR" sz="2400" i="1">
                <a:latin typeface="+mn-lt"/>
              </a:rPr>
              <a:t>t</a:t>
            </a:r>
            <a:r>
              <a:rPr lang="el-GR" altLang="el-GR" sz="2400" i="1">
                <a:latin typeface="+mn-lt"/>
              </a:rPr>
              <a:t> </a:t>
            </a:r>
            <a:r>
              <a:rPr lang="el-GR" altLang="el-GR" sz="2400">
                <a:latin typeface="+mn-lt"/>
              </a:rPr>
              <a:t>γίνεται πολύ μικρό.</a:t>
            </a:r>
            <a:r>
              <a:rPr lang="en-US" altLang="el-GR" sz="2400">
                <a:latin typeface="+mn-lt"/>
              </a:rPr>
              <a:t> </a:t>
            </a:r>
          </a:p>
        </p:txBody>
      </p:sp>
      <p:sp>
        <p:nvSpPr>
          <p:cNvPr id="25" name="Rectangle 2052"/>
          <p:cNvSpPr txBox="1">
            <a:spLocks noChangeArrowheads="1"/>
          </p:cNvSpPr>
          <p:nvPr/>
        </p:nvSpPr>
        <p:spPr>
          <a:xfrm>
            <a:off x="457200" y="-26988"/>
            <a:ext cx="8229600" cy="1143001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latin typeface="+mn-lt"/>
                <a:ea typeface="+mj-ea"/>
                <a:cs typeface="+mj-cs"/>
              </a:rPr>
              <a:t>Κινητική Χημικών Αντιδράσεων</a:t>
            </a:r>
            <a:endParaRPr lang="en-GB" sz="4400" dirty="0">
              <a:latin typeface="+mn-lt"/>
              <a:ea typeface="+mj-ea"/>
              <a:cs typeface="+mj-cs"/>
            </a:endParaRP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5884863" y="3019425"/>
            <a:ext cx="2493962" cy="884238"/>
            <a:chOff x="90" y="3200"/>
            <a:chExt cx="1571" cy="557"/>
          </a:xfrm>
        </p:grpSpPr>
        <p:sp>
          <p:nvSpPr>
            <p:cNvPr id="5136" name="Text Box 8"/>
            <p:cNvSpPr txBox="1">
              <a:spLocks noChangeArrowheads="1"/>
            </p:cNvSpPr>
            <p:nvPr/>
          </p:nvSpPr>
          <p:spPr bwMode="auto">
            <a:xfrm>
              <a:off x="90" y="3337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+mn-lt"/>
                </a:rPr>
                <a:t>ταχύτητα</a:t>
              </a:r>
              <a:r>
                <a:rPr lang="en-US" altLang="el-GR" sz="2400">
                  <a:latin typeface="+mn-lt"/>
                </a:rPr>
                <a:t> = -</a:t>
              </a:r>
            </a:p>
          </p:txBody>
        </p:sp>
        <p:grpSp>
          <p:nvGrpSpPr>
            <p:cNvPr id="5137" name="Group 12"/>
            <p:cNvGrpSpPr>
              <a:grpSpLocks/>
            </p:cNvGrpSpPr>
            <p:nvPr/>
          </p:nvGrpSpPr>
          <p:grpSpPr bwMode="auto">
            <a:xfrm>
              <a:off x="1200" y="3200"/>
              <a:ext cx="461" cy="557"/>
              <a:chOff x="2054" y="3286"/>
              <a:chExt cx="461" cy="557"/>
            </a:xfrm>
          </p:grpSpPr>
          <p:sp>
            <p:nvSpPr>
              <p:cNvPr id="5138" name="Text Box 9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6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i="1">
                    <a:latin typeface="+mn-lt"/>
                  </a:rPr>
                  <a:t>d</a:t>
                </a:r>
                <a:r>
                  <a:rPr lang="en-US" altLang="el-GR" sz="2400">
                    <a:latin typeface="+mn-lt"/>
                  </a:rPr>
                  <a:t>[A]</a:t>
                </a:r>
              </a:p>
            </p:txBody>
          </p:sp>
          <p:sp>
            <p:nvSpPr>
              <p:cNvPr id="5139" name="Text Box 10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i="1">
                    <a:latin typeface="+mn-lt"/>
                    <a:cs typeface="Arial" charset="0"/>
                  </a:rPr>
                  <a:t>d</a:t>
                </a:r>
                <a:r>
                  <a:rPr lang="en-US" altLang="el-GR" sz="2400" i="1">
                    <a:latin typeface="+mn-lt"/>
                  </a:rPr>
                  <a:t>t</a:t>
                </a:r>
                <a:endParaRPr lang="en-US" altLang="el-GR" sz="2400">
                  <a:latin typeface="+mn-lt"/>
                </a:endParaRPr>
              </a:p>
            </p:txBody>
          </p:sp>
          <p:sp>
            <p:nvSpPr>
              <p:cNvPr id="5140" name="Line 11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897563" y="3968750"/>
            <a:ext cx="2447925" cy="884238"/>
            <a:chOff x="204" y="2998"/>
            <a:chExt cx="1542" cy="557"/>
          </a:xfrm>
        </p:grpSpPr>
        <p:sp>
          <p:nvSpPr>
            <p:cNvPr id="5131" name="Text Box 15"/>
            <p:cNvSpPr txBox="1">
              <a:spLocks noChangeArrowheads="1"/>
            </p:cNvSpPr>
            <p:nvPr/>
          </p:nvSpPr>
          <p:spPr bwMode="auto">
            <a:xfrm>
              <a:off x="204" y="3135"/>
              <a:ext cx="10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+mn-lt"/>
                </a:rPr>
                <a:t>ταχύτητα</a:t>
              </a:r>
              <a:r>
                <a:rPr lang="en-US" altLang="el-GR" sz="2400">
                  <a:latin typeface="+mn-lt"/>
                </a:rPr>
                <a:t> = </a:t>
              </a:r>
            </a:p>
          </p:txBody>
        </p:sp>
        <p:grpSp>
          <p:nvGrpSpPr>
            <p:cNvPr id="5132" name="Group 16"/>
            <p:cNvGrpSpPr>
              <a:grpSpLocks/>
            </p:cNvGrpSpPr>
            <p:nvPr/>
          </p:nvGrpSpPr>
          <p:grpSpPr bwMode="auto">
            <a:xfrm>
              <a:off x="1306" y="2998"/>
              <a:ext cx="440" cy="557"/>
              <a:chOff x="2054" y="3286"/>
              <a:chExt cx="440" cy="557"/>
            </a:xfrm>
          </p:grpSpPr>
          <p:sp>
            <p:nvSpPr>
              <p:cNvPr id="5133" name="Text Box 17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44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i="1">
                    <a:latin typeface="+mn-lt"/>
                  </a:rPr>
                  <a:t>d</a:t>
                </a:r>
                <a:r>
                  <a:rPr lang="en-US" altLang="el-GR" sz="2400">
                    <a:latin typeface="+mn-lt"/>
                  </a:rPr>
                  <a:t>[B]</a:t>
                </a:r>
              </a:p>
            </p:txBody>
          </p:sp>
          <p:sp>
            <p:nvSpPr>
              <p:cNvPr id="5134" name="Text Box 18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2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i="1">
                    <a:latin typeface="+mn-lt"/>
                    <a:cs typeface="Arial" charset="0"/>
                  </a:rPr>
                  <a:t>d</a:t>
                </a:r>
                <a:r>
                  <a:rPr lang="en-US" altLang="el-GR" sz="2400" i="1">
                    <a:latin typeface="+mn-lt"/>
                  </a:rPr>
                  <a:t>t</a:t>
                </a:r>
                <a:endParaRPr lang="en-US" altLang="el-GR" sz="2400">
                  <a:latin typeface="+mn-lt"/>
                </a:endParaRPr>
              </a:p>
            </p:txBody>
          </p:sp>
          <p:sp>
            <p:nvSpPr>
              <p:cNvPr id="5135" name="Line 19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>
                  <a:latin typeface="+mn-lt"/>
                </a:endParaRPr>
              </a:p>
            </p:txBody>
          </p:sp>
        </p:grpSp>
      </p:grp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5292725" y="1989138"/>
            <a:ext cx="3016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>
                <a:latin typeface="+mn-lt"/>
              </a:rPr>
              <a:t>Στιγμιαία  ταχύτητα αντίδρασης</a:t>
            </a:r>
            <a:endParaRPr lang="en-US" altLang="el-GR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4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utoUpdateAnimBg="0"/>
      <p:bldP spid="2071" grpId="0" autoUpdateAnimBg="0"/>
      <p:bldP spid="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3762375" y="152400"/>
            <a:ext cx="1636713" cy="523875"/>
            <a:chOff x="2370" y="2137"/>
            <a:chExt cx="1031" cy="330"/>
          </a:xfrm>
        </p:grpSpPr>
        <p:sp>
          <p:nvSpPr>
            <p:cNvPr id="6175" name="Text Box 4"/>
            <p:cNvSpPr txBox="1">
              <a:spLocks noChangeArrowheads="1"/>
            </p:cNvSpPr>
            <p:nvPr/>
          </p:nvSpPr>
          <p:spPr bwMode="auto">
            <a:xfrm>
              <a:off x="2370" y="2137"/>
              <a:ext cx="10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A          </a:t>
              </a:r>
              <a:r>
                <a:rPr lang="en-US" altLang="el-GR" sz="28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6176" name="Line 5"/>
            <p:cNvSpPr>
              <a:spLocks noChangeShapeType="1"/>
            </p:cNvSpPr>
            <p:nvPr/>
          </p:nvSpPr>
          <p:spPr bwMode="auto">
            <a:xfrm>
              <a:off x="2712" y="22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3075" y="3476625"/>
            <a:ext cx="2001838" cy="760413"/>
            <a:chOff x="621" y="3235"/>
            <a:chExt cx="1261" cy="479"/>
          </a:xfrm>
        </p:grpSpPr>
        <p:sp>
          <p:nvSpPr>
            <p:cNvPr id="6170" name="Text Box 9"/>
            <p:cNvSpPr txBox="1">
              <a:spLocks noChangeArrowheads="1"/>
            </p:cNvSpPr>
            <p:nvPr/>
          </p:nvSpPr>
          <p:spPr bwMode="auto">
            <a:xfrm>
              <a:off x="621" y="3337"/>
              <a:ext cx="9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ταχύτητα</a:t>
              </a:r>
              <a:r>
                <a:rPr lang="en-US" altLang="el-GR" sz="1800"/>
                <a:t> = -</a:t>
              </a:r>
            </a:p>
          </p:txBody>
        </p:sp>
        <p:grpSp>
          <p:nvGrpSpPr>
            <p:cNvPr id="6171" name="Group 10"/>
            <p:cNvGrpSpPr>
              <a:grpSpLocks/>
            </p:cNvGrpSpPr>
            <p:nvPr/>
          </p:nvGrpSpPr>
          <p:grpSpPr bwMode="auto">
            <a:xfrm>
              <a:off x="1415" y="3235"/>
              <a:ext cx="467" cy="479"/>
              <a:chOff x="2269" y="3321"/>
              <a:chExt cx="467" cy="479"/>
            </a:xfrm>
          </p:grpSpPr>
          <p:sp>
            <p:nvSpPr>
              <p:cNvPr id="6172" name="Text Box 11"/>
              <p:cNvSpPr txBox="1">
                <a:spLocks noChangeArrowheads="1"/>
              </p:cNvSpPr>
              <p:nvPr/>
            </p:nvSpPr>
            <p:spPr bwMode="auto">
              <a:xfrm>
                <a:off x="2269" y="3321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Symbol" pitchFamily="18" charset="2"/>
                  </a:rPr>
                  <a:t>D</a:t>
                </a:r>
                <a:r>
                  <a:rPr lang="en-US" altLang="el-GR" sz="1800"/>
                  <a:t>[A]</a:t>
                </a:r>
              </a:p>
            </p:txBody>
          </p:sp>
          <p:sp>
            <p:nvSpPr>
              <p:cNvPr id="6173" name="Text Box 12"/>
              <p:cNvSpPr txBox="1">
                <a:spLocks noChangeArrowheads="1"/>
              </p:cNvSpPr>
              <p:nvPr/>
            </p:nvSpPr>
            <p:spPr bwMode="auto">
              <a:xfrm>
                <a:off x="2359" y="3512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Symbol" pitchFamily="18" charset="2"/>
                  </a:rPr>
                  <a:t>D</a:t>
                </a:r>
                <a:r>
                  <a:rPr lang="en-US" altLang="el-GR" sz="1800" i="1"/>
                  <a:t>t</a:t>
                </a:r>
                <a:endParaRPr lang="en-US" altLang="el-GR" sz="1800"/>
              </a:p>
            </p:txBody>
          </p:sp>
          <p:sp>
            <p:nvSpPr>
              <p:cNvPr id="6174" name="Line 13"/>
              <p:cNvSpPr>
                <a:spLocks noChangeShapeType="1"/>
              </p:cNvSpPr>
              <p:nvPr/>
            </p:nvSpPr>
            <p:spPr bwMode="auto">
              <a:xfrm>
                <a:off x="2310" y="355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77838" y="4556125"/>
            <a:ext cx="1997075" cy="769938"/>
            <a:chOff x="733" y="3019"/>
            <a:chExt cx="1258" cy="485"/>
          </a:xfrm>
        </p:grpSpPr>
        <p:sp>
          <p:nvSpPr>
            <p:cNvPr id="6165" name="Text Box 15"/>
            <p:cNvSpPr txBox="1">
              <a:spLocks noChangeArrowheads="1"/>
            </p:cNvSpPr>
            <p:nvPr/>
          </p:nvSpPr>
          <p:spPr bwMode="auto">
            <a:xfrm>
              <a:off x="733" y="3135"/>
              <a:ext cx="8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/>
                <a:t>ταχύτητα</a:t>
              </a:r>
              <a:r>
                <a:rPr lang="en-US" altLang="el-GR" sz="1800"/>
                <a:t> = </a:t>
              </a:r>
            </a:p>
          </p:txBody>
        </p:sp>
        <p:grpSp>
          <p:nvGrpSpPr>
            <p:cNvPr id="6166" name="Group 16"/>
            <p:cNvGrpSpPr>
              <a:grpSpLocks/>
            </p:cNvGrpSpPr>
            <p:nvPr/>
          </p:nvGrpSpPr>
          <p:grpSpPr bwMode="auto">
            <a:xfrm>
              <a:off x="1524" y="3019"/>
              <a:ext cx="467" cy="485"/>
              <a:chOff x="2272" y="3307"/>
              <a:chExt cx="467" cy="485"/>
            </a:xfrm>
          </p:grpSpPr>
          <p:sp>
            <p:nvSpPr>
              <p:cNvPr id="6167" name="Text Box 17"/>
              <p:cNvSpPr txBox="1">
                <a:spLocks noChangeArrowheads="1"/>
              </p:cNvSpPr>
              <p:nvPr/>
            </p:nvSpPr>
            <p:spPr bwMode="auto">
              <a:xfrm>
                <a:off x="2272" y="3307"/>
                <a:ext cx="4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Symbol" pitchFamily="18" charset="2"/>
                  </a:rPr>
                  <a:t>D</a:t>
                </a:r>
                <a:r>
                  <a:rPr lang="en-US" altLang="el-GR" sz="1800"/>
                  <a:t>[</a:t>
                </a:r>
                <a:r>
                  <a:rPr lang="en-US" altLang="el-GR" sz="1800">
                    <a:solidFill>
                      <a:srgbClr val="FF0000"/>
                    </a:solidFill>
                  </a:rPr>
                  <a:t>B</a:t>
                </a:r>
                <a:r>
                  <a:rPr lang="en-US" altLang="el-GR" sz="1800"/>
                  <a:t>]</a:t>
                </a:r>
              </a:p>
            </p:txBody>
          </p:sp>
          <p:sp>
            <p:nvSpPr>
              <p:cNvPr id="6168" name="Text Box 18"/>
              <p:cNvSpPr txBox="1">
                <a:spLocks noChangeArrowheads="1"/>
              </p:cNvSpPr>
              <p:nvPr/>
            </p:nvSpPr>
            <p:spPr bwMode="auto">
              <a:xfrm>
                <a:off x="2362" y="3504"/>
                <a:ext cx="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Symbol" pitchFamily="18" charset="2"/>
                  </a:rPr>
                  <a:t>D</a:t>
                </a:r>
                <a:r>
                  <a:rPr lang="en-US" altLang="el-GR" sz="1800" i="1"/>
                  <a:t>t</a:t>
                </a:r>
                <a:endParaRPr lang="en-US" altLang="el-GR" sz="1800"/>
              </a:p>
            </p:txBody>
          </p:sp>
          <p:sp>
            <p:nvSpPr>
              <p:cNvPr id="6169" name="Line 19"/>
              <p:cNvSpPr>
                <a:spLocks noChangeShapeType="1"/>
              </p:cNvSpPr>
              <p:nvPr/>
            </p:nvSpPr>
            <p:spPr bwMode="auto">
              <a:xfrm>
                <a:off x="2313" y="354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6149" name="Group 23"/>
          <p:cNvGrpSpPr>
            <a:grpSpLocks/>
          </p:cNvGrpSpPr>
          <p:nvPr/>
        </p:nvGrpSpPr>
        <p:grpSpPr bwMode="auto">
          <a:xfrm>
            <a:off x="152400" y="762000"/>
            <a:ext cx="8839200" cy="2362200"/>
            <a:chOff x="96" y="480"/>
            <a:chExt cx="5568" cy="1488"/>
          </a:xfrm>
        </p:grpSpPr>
        <p:pic>
          <p:nvPicPr>
            <p:cNvPr id="6161" name="Picture 2" descr="C:\Chang Powerpoint\Figures\CNG7CH13\CHA56011.J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0"/>
              <a:ext cx="5568" cy="1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2" name="Group 20"/>
            <p:cNvGrpSpPr>
              <a:grpSpLocks/>
            </p:cNvGrpSpPr>
            <p:nvPr/>
          </p:nvGrpSpPr>
          <p:grpSpPr bwMode="auto">
            <a:xfrm>
              <a:off x="1776" y="1728"/>
              <a:ext cx="2208" cy="240"/>
              <a:chOff x="1872" y="2400"/>
              <a:chExt cx="2208" cy="240"/>
            </a:xfrm>
          </p:grpSpPr>
          <p:sp>
            <p:nvSpPr>
              <p:cNvPr id="6163" name="Line 21"/>
              <p:cNvSpPr>
                <a:spLocks noChangeShapeType="1"/>
              </p:cNvSpPr>
              <p:nvPr/>
            </p:nvSpPr>
            <p:spPr bwMode="auto">
              <a:xfrm>
                <a:off x="1872" y="26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64" name="Text Box 22"/>
              <p:cNvSpPr txBox="1">
                <a:spLocks noChangeArrowheads="1"/>
              </p:cNvSpPr>
              <p:nvPr/>
            </p:nvSpPr>
            <p:spPr bwMode="auto">
              <a:xfrm>
                <a:off x="2689" y="2400"/>
                <a:ext cx="58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i="1"/>
                  <a:t>χρόνος</a:t>
                </a:r>
                <a:endParaRPr lang="en-US" altLang="el-GR" sz="1800" i="1"/>
              </a:p>
            </p:txBody>
          </p:sp>
        </p:grpSp>
      </p:grpSp>
      <p:pic>
        <p:nvPicPr>
          <p:cNvPr id="615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89313"/>
            <a:ext cx="5057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46100" y="5673725"/>
            <a:ext cx="1936750" cy="779463"/>
            <a:chOff x="617983" y="5660681"/>
            <a:chExt cx="1937571" cy="779463"/>
          </a:xfrm>
        </p:grpSpPr>
        <p:grpSp>
          <p:nvGrpSpPr>
            <p:cNvPr id="6152" name="Group 9"/>
            <p:cNvGrpSpPr>
              <a:grpSpLocks/>
            </p:cNvGrpSpPr>
            <p:nvPr/>
          </p:nvGrpSpPr>
          <p:grpSpPr bwMode="auto">
            <a:xfrm>
              <a:off x="820930" y="5660681"/>
              <a:ext cx="1734624" cy="779463"/>
              <a:chOff x="820930" y="5660681"/>
              <a:chExt cx="1734624" cy="779463"/>
            </a:xfrm>
          </p:grpSpPr>
          <p:grpSp>
            <p:nvGrpSpPr>
              <p:cNvPr id="6154" name="Group 16"/>
              <p:cNvGrpSpPr>
                <a:grpSpLocks/>
              </p:cNvGrpSpPr>
              <p:nvPr/>
            </p:nvGrpSpPr>
            <p:grpSpPr bwMode="auto">
              <a:xfrm>
                <a:off x="1814191" y="5660681"/>
                <a:ext cx="741363" cy="779463"/>
                <a:chOff x="2311" y="3301"/>
                <a:chExt cx="467" cy="491"/>
              </a:xfrm>
            </p:grpSpPr>
            <p:sp>
              <p:nvSpPr>
                <p:cNvPr id="615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311" y="3301"/>
                  <a:ext cx="46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800">
                      <a:latin typeface="Symbol" pitchFamily="18" charset="2"/>
                    </a:rPr>
                    <a:t>D</a:t>
                  </a:r>
                  <a:r>
                    <a:rPr lang="en-US" altLang="el-GR" sz="1800"/>
                    <a:t>[</a:t>
                  </a:r>
                  <a:r>
                    <a:rPr lang="en-US" altLang="el-GR" sz="1800">
                      <a:solidFill>
                        <a:srgbClr val="FF0000"/>
                      </a:solidFill>
                    </a:rPr>
                    <a:t>B</a:t>
                  </a:r>
                  <a:r>
                    <a:rPr lang="en-US" altLang="el-GR" sz="1800"/>
                    <a:t>]</a:t>
                  </a:r>
                </a:p>
              </p:txBody>
            </p:sp>
            <p:sp>
              <p:nvSpPr>
                <p:cNvPr id="615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362" y="3504"/>
                  <a:ext cx="28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800">
                      <a:latin typeface="Symbol" pitchFamily="18" charset="2"/>
                    </a:rPr>
                    <a:t>D</a:t>
                  </a:r>
                  <a:r>
                    <a:rPr lang="en-US" altLang="el-GR" sz="1800" i="1"/>
                    <a:t>t</a:t>
                  </a:r>
                  <a:endParaRPr lang="en-US" altLang="el-GR" sz="1800"/>
                </a:p>
              </p:txBody>
            </p:sp>
            <p:sp>
              <p:nvSpPr>
                <p:cNvPr id="6160" name="Line 19"/>
                <p:cNvSpPr>
                  <a:spLocks noChangeShapeType="1"/>
                </p:cNvSpPr>
                <p:nvPr/>
              </p:nvSpPr>
              <p:spPr bwMode="auto">
                <a:xfrm>
                  <a:off x="2313" y="3544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6155" name="Text Box 11"/>
              <p:cNvSpPr txBox="1">
                <a:spLocks noChangeArrowheads="1"/>
              </p:cNvSpPr>
              <p:nvPr/>
            </p:nvSpPr>
            <p:spPr bwMode="auto">
              <a:xfrm>
                <a:off x="823284" y="5689053"/>
                <a:ext cx="7963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Symbol" pitchFamily="18" charset="2"/>
                  </a:rPr>
                  <a:t>D</a:t>
                </a:r>
                <a:r>
                  <a:rPr lang="en-US" altLang="el-GR" sz="1800"/>
                  <a:t>[A]</a:t>
                </a:r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868226" y="5986610"/>
                <a:ext cx="4877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>
                    <a:latin typeface="Symbol" pitchFamily="18" charset="2"/>
                  </a:rPr>
                  <a:t>D</a:t>
                </a:r>
                <a:r>
                  <a:rPr lang="en-US" altLang="el-GR" sz="1800" i="1"/>
                  <a:t>t</a:t>
                </a:r>
                <a:endParaRPr lang="en-US" altLang="el-GR" sz="1800"/>
              </a:p>
            </p:txBody>
          </p:sp>
          <p:sp>
            <p:nvSpPr>
              <p:cNvPr id="6157" name="Line 13"/>
              <p:cNvSpPr>
                <a:spLocks noChangeShapeType="1"/>
              </p:cNvSpPr>
              <p:nvPr/>
            </p:nvSpPr>
            <p:spPr bwMode="auto">
              <a:xfrm>
                <a:off x="820930" y="6050009"/>
                <a:ext cx="612731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617983" y="5867980"/>
              <a:ext cx="116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-</a:t>
              </a:r>
              <a:r>
                <a:rPr lang="el-GR" altLang="el-GR" sz="1800"/>
                <a:t>               =</a:t>
              </a:r>
              <a:endParaRPr lang="en-US" altLang="el-GR" sz="1800"/>
            </a:p>
          </p:txBody>
        </p:sp>
      </p:grpSp>
    </p:spTree>
    <p:extLst>
      <p:ext uri="{BB962C8B-B14F-4D97-AF65-F5344CB8AC3E}">
        <p14:creationId xmlns:p14="http://schemas.microsoft.com/office/powerpoint/2010/main" val="32871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"/>
          <p:cNvGrpSpPr>
            <a:grpSpLocks/>
          </p:cNvGrpSpPr>
          <p:nvPr/>
        </p:nvGrpSpPr>
        <p:grpSpPr bwMode="auto">
          <a:xfrm>
            <a:off x="220663" y="1100138"/>
            <a:ext cx="3519487" cy="369887"/>
            <a:chOff x="2966" y="-1401"/>
            <a:chExt cx="2217" cy="233"/>
          </a:xfrm>
        </p:grpSpPr>
        <p:sp>
          <p:nvSpPr>
            <p:cNvPr id="7179" name="Text Box 4"/>
            <p:cNvSpPr txBox="1">
              <a:spLocks noChangeArrowheads="1"/>
            </p:cNvSpPr>
            <p:nvPr/>
          </p:nvSpPr>
          <p:spPr bwMode="auto">
            <a:xfrm>
              <a:off x="2966" y="-1401"/>
              <a:ext cx="22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1800"/>
                <a:t>2</a:t>
              </a:r>
              <a:r>
                <a:rPr lang="el-GR" altLang="el-GR" sz="1800"/>
                <a:t>Ν</a:t>
              </a:r>
              <a:r>
                <a:rPr lang="en-US" altLang="el-GR" sz="1800" baseline="-25000"/>
                <a:t>2</a:t>
              </a:r>
              <a:r>
                <a:rPr lang="en-US" altLang="el-GR" sz="1800"/>
                <a:t>O</a:t>
              </a:r>
              <a:r>
                <a:rPr lang="el-GR" altLang="el-GR" sz="1800" baseline="-25000"/>
                <a:t>5</a:t>
              </a:r>
              <a:r>
                <a:rPr lang="en-US" altLang="el-GR" sz="1800"/>
                <a:t> (</a:t>
              </a:r>
              <a:r>
                <a:rPr lang="en-US" altLang="el-GR" sz="1800" i="1"/>
                <a:t>g</a:t>
              </a:r>
              <a:r>
                <a:rPr lang="en-US" altLang="el-GR" sz="1800"/>
                <a:t>)          4NO</a:t>
              </a:r>
              <a:r>
                <a:rPr lang="en-US" altLang="el-GR" sz="1800" baseline="-25000"/>
                <a:t>2</a:t>
              </a:r>
              <a:r>
                <a:rPr lang="en-US" altLang="el-GR" sz="1800"/>
                <a:t>(</a:t>
              </a:r>
              <a:r>
                <a:rPr lang="en-US" altLang="el-GR" sz="1800" i="1"/>
                <a:t>g</a:t>
              </a:r>
              <a:r>
                <a:rPr lang="en-US" altLang="el-GR" sz="1800"/>
                <a:t>) + O</a:t>
              </a:r>
              <a:r>
                <a:rPr lang="en-US" altLang="el-GR" sz="1800" baseline="-25000"/>
                <a:t>2</a:t>
              </a:r>
              <a:r>
                <a:rPr lang="en-US" altLang="el-GR" sz="1800"/>
                <a:t>(</a:t>
              </a:r>
              <a:r>
                <a:rPr lang="en-US" altLang="el-GR" sz="1800" i="1"/>
                <a:t>g</a:t>
              </a:r>
              <a:r>
                <a:rPr lang="en-US" altLang="el-GR" sz="1800"/>
                <a:t>)</a:t>
              </a:r>
            </a:p>
          </p:txBody>
        </p:sp>
        <p:sp>
          <p:nvSpPr>
            <p:cNvPr id="7180" name="Line 5"/>
            <p:cNvSpPr>
              <a:spLocks noChangeShapeType="1"/>
            </p:cNvSpPr>
            <p:nvPr/>
          </p:nvSpPr>
          <p:spPr bwMode="auto">
            <a:xfrm>
              <a:off x="3725" y="-1263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7171" name="Picture 6" descr="ebg6f13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450"/>
            <a:ext cx="5554663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31115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Κατά την παραπάνω αντίδραση η συγκέντρωση του οξυγόνου αυξάνεται με την πάροδο του χρόνου.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Η στιγμιαία ταχύτητα σε δεδομένη χρονική στιγμή υπολογίζεται από την κλίση της εφαπτομένης στο σημείο της καμπύλης που αντιστοιχεί στο χρόνο αυτό. </a:t>
            </a:r>
            <a:endParaRPr lang="en-US" altLang="el-GR" sz="200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55650" y="5630863"/>
            <a:ext cx="2205038" cy="822325"/>
            <a:chOff x="624" y="2950"/>
            <a:chExt cx="1389" cy="518"/>
          </a:xfrm>
        </p:grpSpPr>
        <p:sp>
          <p:nvSpPr>
            <p:cNvPr id="7174" name="Text Box 15"/>
            <p:cNvSpPr txBox="1">
              <a:spLocks noChangeArrowheads="1"/>
            </p:cNvSpPr>
            <p:nvPr/>
          </p:nvSpPr>
          <p:spPr bwMode="auto">
            <a:xfrm>
              <a:off x="624" y="3135"/>
              <a:ext cx="9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/>
                <a:t>ταχύτητα</a:t>
              </a:r>
              <a:r>
                <a:rPr lang="en-US" altLang="el-GR" sz="2000"/>
                <a:t> = </a:t>
              </a:r>
            </a:p>
          </p:txBody>
        </p:sp>
        <p:grpSp>
          <p:nvGrpSpPr>
            <p:cNvPr id="7175" name="Group 16"/>
            <p:cNvGrpSpPr>
              <a:grpSpLocks/>
            </p:cNvGrpSpPr>
            <p:nvPr/>
          </p:nvGrpSpPr>
          <p:grpSpPr bwMode="auto">
            <a:xfrm>
              <a:off x="1524" y="2950"/>
              <a:ext cx="489" cy="518"/>
              <a:chOff x="2272" y="3238"/>
              <a:chExt cx="489" cy="518"/>
            </a:xfrm>
          </p:grpSpPr>
          <p:sp>
            <p:nvSpPr>
              <p:cNvPr id="7176" name="Text Box 17"/>
              <p:cNvSpPr txBox="1">
                <a:spLocks noChangeArrowheads="1"/>
              </p:cNvSpPr>
              <p:nvPr/>
            </p:nvSpPr>
            <p:spPr bwMode="auto">
              <a:xfrm>
                <a:off x="2272" y="3238"/>
                <a:ext cx="4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Symbol" pitchFamily="18" charset="2"/>
                  </a:rPr>
                  <a:t>D</a:t>
                </a:r>
                <a:r>
                  <a:rPr lang="en-US" altLang="el-GR" sz="2000"/>
                  <a:t>[</a:t>
                </a:r>
                <a:r>
                  <a:rPr lang="el-GR" altLang="el-GR" sz="2000"/>
                  <a:t>Ο</a:t>
                </a:r>
                <a:r>
                  <a:rPr lang="el-GR" altLang="el-GR" sz="2000" baseline="-25000"/>
                  <a:t>2</a:t>
                </a:r>
                <a:r>
                  <a:rPr lang="en-US" altLang="el-GR" sz="2000"/>
                  <a:t>]</a:t>
                </a:r>
              </a:p>
            </p:txBody>
          </p:sp>
          <p:sp>
            <p:nvSpPr>
              <p:cNvPr id="7177" name="Text Box 18"/>
              <p:cNvSpPr txBox="1">
                <a:spLocks noChangeArrowheads="1"/>
              </p:cNvSpPr>
              <p:nvPr/>
            </p:nvSpPr>
            <p:spPr bwMode="auto">
              <a:xfrm>
                <a:off x="2362" y="3504"/>
                <a:ext cx="26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>
                    <a:latin typeface="Symbol" pitchFamily="18" charset="2"/>
                  </a:rPr>
                  <a:t>D</a:t>
                </a:r>
                <a:r>
                  <a:rPr lang="en-US" altLang="el-GR" sz="2000" i="1"/>
                  <a:t>t</a:t>
                </a:r>
                <a:endParaRPr lang="en-US" altLang="el-GR" sz="2000"/>
              </a:p>
            </p:txBody>
          </p:sp>
          <p:sp>
            <p:nvSpPr>
              <p:cNvPr id="7178" name="Line 19"/>
              <p:cNvSpPr>
                <a:spLocks noChangeShapeType="1"/>
              </p:cNvSpPr>
              <p:nvPr/>
            </p:nvSpPr>
            <p:spPr bwMode="auto">
              <a:xfrm>
                <a:off x="2313" y="354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84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765175"/>
            <a:ext cx="67246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430213" y="76200"/>
            <a:ext cx="8283575" cy="461963"/>
            <a:chOff x="293" y="169"/>
            <a:chExt cx="5218" cy="291"/>
          </a:xfrm>
        </p:grpSpPr>
        <p:sp>
          <p:nvSpPr>
            <p:cNvPr id="8236" name="Text Box 3"/>
            <p:cNvSpPr txBox="1">
              <a:spLocks noChangeArrowheads="1"/>
            </p:cNvSpPr>
            <p:nvPr/>
          </p:nvSpPr>
          <p:spPr bwMode="auto">
            <a:xfrm>
              <a:off x="293" y="169"/>
              <a:ext cx="5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/>
                <a:t>Br</a:t>
              </a:r>
              <a:r>
                <a:rPr lang="en-US" altLang="el-GR" sz="2400" baseline="-25000"/>
                <a:t>2</a:t>
              </a:r>
              <a:r>
                <a:rPr lang="en-US" altLang="el-GR" sz="2400"/>
                <a:t> (</a:t>
              </a:r>
              <a:r>
                <a:rPr lang="en-US" altLang="el-GR" sz="2400" i="1"/>
                <a:t>aq</a:t>
              </a:r>
              <a:r>
                <a:rPr lang="en-US" altLang="el-GR" sz="2400"/>
                <a:t>) + HCOOH (</a:t>
              </a:r>
              <a:r>
                <a:rPr lang="en-US" altLang="el-GR" sz="2400" i="1"/>
                <a:t>aq</a:t>
              </a:r>
              <a:r>
                <a:rPr lang="en-US" altLang="el-GR" sz="2400"/>
                <a:t>)          2Br</a:t>
              </a:r>
              <a:r>
                <a:rPr lang="en-US" altLang="el-GR" sz="2400" baseline="30000"/>
                <a:t>-</a:t>
              </a:r>
              <a:r>
                <a:rPr lang="en-US" altLang="el-GR" sz="2400"/>
                <a:t> (</a:t>
              </a:r>
              <a:r>
                <a:rPr lang="en-US" altLang="el-GR" sz="2400" i="1"/>
                <a:t>aq</a:t>
              </a:r>
              <a:r>
                <a:rPr lang="en-US" altLang="el-GR" sz="2400"/>
                <a:t>) + 2H</a:t>
              </a:r>
              <a:r>
                <a:rPr lang="en-US" altLang="el-GR" sz="2400" baseline="30000"/>
                <a:t>+</a:t>
              </a:r>
              <a:r>
                <a:rPr lang="en-US" altLang="el-GR" sz="2400"/>
                <a:t> (</a:t>
              </a:r>
              <a:r>
                <a:rPr lang="en-US" altLang="el-GR" sz="2400" i="1"/>
                <a:t>aq</a:t>
              </a:r>
              <a:r>
                <a:rPr lang="en-US" altLang="el-GR" sz="2400"/>
                <a:t>) + CO</a:t>
              </a:r>
              <a:r>
                <a:rPr lang="en-US" altLang="el-GR" sz="2400" baseline="-25000"/>
                <a:t>2</a:t>
              </a:r>
              <a:r>
                <a:rPr lang="en-US" altLang="el-GR" sz="2400"/>
                <a:t> (</a:t>
              </a:r>
              <a:r>
                <a:rPr lang="en-US" altLang="el-GR" sz="2400" i="1"/>
                <a:t>g</a:t>
              </a:r>
              <a:r>
                <a:rPr lang="en-US" altLang="el-GR" sz="2400"/>
                <a:t>)</a:t>
              </a:r>
            </a:p>
          </p:txBody>
        </p:sp>
        <p:sp>
          <p:nvSpPr>
            <p:cNvPr id="8237" name="Line 4"/>
            <p:cNvSpPr>
              <a:spLocks noChangeShapeType="1"/>
            </p:cNvSpPr>
            <p:nvPr/>
          </p:nvSpPr>
          <p:spPr bwMode="auto">
            <a:xfrm>
              <a:off x="2416" y="32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822700" y="1524000"/>
            <a:ext cx="2349500" cy="2036763"/>
            <a:chOff x="2408" y="960"/>
            <a:chExt cx="1480" cy="1283"/>
          </a:xfrm>
        </p:grpSpPr>
        <p:grpSp>
          <p:nvGrpSpPr>
            <p:cNvPr id="8232" name="Group 24"/>
            <p:cNvGrpSpPr>
              <a:grpSpLocks/>
            </p:cNvGrpSpPr>
            <p:nvPr/>
          </p:nvGrpSpPr>
          <p:grpSpPr bwMode="auto">
            <a:xfrm>
              <a:off x="2408" y="1352"/>
              <a:ext cx="1067" cy="891"/>
              <a:chOff x="2350" y="1344"/>
              <a:chExt cx="1067" cy="891"/>
            </a:xfrm>
          </p:grpSpPr>
          <p:sp>
            <p:nvSpPr>
              <p:cNvPr id="8234" name="Line 22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35" name="Text Box 23"/>
              <p:cNvSpPr txBox="1">
                <a:spLocks noChangeArrowheads="1"/>
              </p:cNvSpPr>
              <p:nvPr/>
            </p:nvSpPr>
            <p:spPr bwMode="auto">
              <a:xfrm>
                <a:off x="2350" y="1789"/>
                <a:ext cx="106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>
                    <a:solidFill>
                      <a:srgbClr val="FF0000"/>
                    </a:solidFill>
                  </a:rPr>
                  <a:t>κλίση της εφαπτομένης</a:t>
                </a:r>
                <a:endParaRPr lang="en-US" altLang="el-GR" sz="2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233" name="Oval 31"/>
            <p:cNvSpPr>
              <a:spLocks noChangeArrowheads="1"/>
            </p:cNvSpPr>
            <p:nvPr/>
          </p:nvSpPr>
          <p:spPr bwMode="auto">
            <a:xfrm>
              <a:off x="3120" y="960"/>
              <a:ext cx="76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24450" y="2108200"/>
            <a:ext cx="2419350" cy="2041525"/>
            <a:chOff x="2364" y="960"/>
            <a:chExt cx="1524" cy="1286"/>
          </a:xfrm>
        </p:grpSpPr>
        <p:grpSp>
          <p:nvGrpSpPr>
            <p:cNvPr id="8228" name="Group 34"/>
            <p:cNvGrpSpPr>
              <a:grpSpLocks/>
            </p:cNvGrpSpPr>
            <p:nvPr/>
          </p:nvGrpSpPr>
          <p:grpSpPr bwMode="auto">
            <a:xfrm>
              <a:off x="2364" y="1352"/>
              <a:ext cx="1142" cy="894"/>
              <a:chOff x="2306" y="1344"/>
              <a:chExt cx="1142" cy="894"/>
            </a:xfrm>
          </p:grpSpPr>
          <p:sp>
            <p:nvSpPr>
              <p:cNvPr id="8230" name="Line 35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31" name="Text Box 36"/>
              <p:cNvSpPr txBox="1">
                <a:spLocks noChangeArrowheads="1"/>
              </p:cNvSpPr>
              <p:nvPr/>
            </p:nvSpPr>
            <p:spPr bwMode="auto">
              <a:xfrm>
                <a:off x="2306" y="1792"/>
                <a:ext cx="114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>
                    <a:solidFill>
                      <a:srgbClr val="FF0000"/>
                    </a:solidFill>
                  </a:rPr>
                  <a:t>κλίση της εφαπτομένης</a:t>
                </a:r>
                <a:endParaRPr lang="en-US" altLang="el-GR" sz="2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3120" y="960"/>
              <a:ext cx="76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575425" y="2552700"/>
            <a:ext cx="2365375" cy="2001838"/>
            <a:chOff x="2398" y="960"/>
            <a:chExt cx="1490" cy="1261"/>
          </a:xfrm>
        </p:grpSpPr>
        <p:grpSp>
          <p:nvGrpSpPr>
            <p:cNvPr id="8224" name="Group 39"/>
            <p:cNvGrpSpPr>
              <a:grpSpLocks/>
            </p:cNvGrpSpPr>
            <p:nvPr/>
          </p:nvGrpSpPr>
          <p:grpSpPr bwMode="auto">
            <a:xfrm>
              <a:off x="2398" y="1352"/>
              <a:ext cx="1079" cy="869"/>
              <a:chOff x="2340" y="1344"/>
              <a:chExt cx="1079" cy="869"/>
            </a:xfrm>
          </p:grpSpPr>
          <p:sp>
            <p:nvSpPr>
              <p:cNvPr id="8226" name="Line 40"/>
              <p:cNvSpPr>
                <a:spLocks noChangeShapeType="1"/>
              </p:cNvSpPr>
              <p:nvPr/>
            </p:nvSpPr>
            <p:spPr bwMode="auto">
              <a:xfrm flipV="1">
                <a:off x="2880" y="1344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27" name="Text Box 41"/>
              <p:cNvSpPr txBox="1">
                <a:spLocks noChangeArrowheads="1"/>
              </p:cNvSpPr>
              <p:nvPr/>
            </p:nvSpPr>
            <p:spPr bwMode="auto">
              <a:xfrm>
                <a:off x="2340" y="1767"/>
                <a:ext cx="1079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>
                    <a:solidFill>
                      <a:srgbClr val="FF0000"/>
                    </a:solidFill>
                  </a:rPr>
                  <a:t>κλίση της εφαπτομένης</a:t>
                </a:r>
                <a:endParaRPr lang="en-US" altLang="el-GR" sz="2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225" name="Oval 42"/>
            <p:cNvSpPr>
              <a:spLocks noChangeArrowheads="1"/>
            </p:cNvSpPr>
            <p:nvPr/>
          </p:nvSpPr>
          <p:spPr bwMode="auto">
            <a:xfrm>
              <a:off x="3120" y="960"/>
              <a:ext cx="768" cy="3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1800"/>
            </a:p>
          </p:txBody>
        </p:sp>
      </p:grp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301750" y="6172200"/>
            <a:ext cx="6294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/>
              <a:t>Στιγμιαία ταχύτητα </a:t>
            </a:r>
            <a:r>
              <a:rPr lang="en-US" altLang="el-GR" sz="1800"/>
              <a:t>= </a:t>
            </a:r>
            <a:r>
              <a:rPr lang="el-GR" altLang="el-GR" sz="1800"/>
              <a:t>ταχύτητα σε δεδομένη χρονική στιγμή</a:t>
            </a:r>
            <a:endParaRPr lang="en-US" altLang="el-GR" sz="1800" b="1" i="1"/>
          </a:p>
        </p:txBody>
      </p:sp>
      <p:graphicFrame>
        <p:nvGraphicFramePr>
          <p:cNvPr id="8200" name="Object 2"/>
          <p:cNvGraphicFramePr>
            <a:graphicFrameLocks noChangeAspect="1"/>
          </p:cNvGraphicFramePr>
          <p:nvPr/>
        </p:nvGraphicFramePr>
        <p:xfrm>
          <a:off x="63500" y="1295400"/>
          <a:ext cx="22860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4" imgW="10612331" imgH="7028571" progId="">
                  <p:embed/>
                </p:oleObj>
              </mc:Choice>
              <mc:Fallback>
                <p:oleObj name="Photo Editor Photo" r:id="rId4" imgW="10612331" imgH="70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913" r="60315" b="2602"/>
                      <a:stretch>
                        <a:fillRect/>
                      </a:stretch>
                    </p:blipFill>
                    <p:spPr bwMode="auto">
                      <a:xfrm>
                        <a:off x="63500" y="1295400"/>
                        <a:ext cx="2286000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1" name="Group 46"/>
          <p:cNvGrpSpPr>
            <a:grpSpLocks/>
          </p:cNvGrpSpPr>
          <p:nvPr/>
        </p:nvGrpSpPr>
        <p:grpSpPr bwMode="auto">
          <a:xfrm>
            <a:off x="1108075" y="5084763"/>
            <a:ext cx="3824288" cy="827087"/>
            <a:chOff x="2316758" y="5084766"/>
            <a:chExt cx="3644952" cy="827088"/>
          </a:xfrm>
        </p:grpSpPr>
        <p:grpSp>
          <p:nvGrpSpPr>
            <p:cNvPr id="8217" name="Group 20"/>
            <p:cNvGrpSpPr>
              <a:grpSpLocks/>
            </p:cNvGrpSpPr>
            <p:nvPr/>
          </p:nvGrpSpPr>
          <p:grpSpPr bwMode="auto">
            <a:xfrm>
              <a:off x="2316758" y="5084766"/>
              <a:ext cx="3644952" cy="827088"/>
              <a:chOff x="1732" y="3203"/>
              <a:chExt cx="2296" cy="521"/>
            </a:xfrm>
          </p:grpSpPr>
          <p:sp>
            <p:nvSpPr>
              <p:cNvPr id="8219" name="Text Box 13"/>
              <p:cNvSpPr txBox="1">
                <a:spLocks noChangeArrowheads="1"/>
              </p:cNvSpPr>
              <p:nvPr/>
            </p:nvSpPr>
            <p:spPr bwMode="auto">
              <a:xfrm>
                <a:off x="2390" y="3377"/>
                <a:ext cx="3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 -</a:t>
                </a:r>
              </a:p>
            </p:txBody>
          </p:sp>
          <p:grpSp>
            <p:nvGrpSpPr>
              <p:cNvPr id="8220" name="Group 19"/>
              <p:cNvGrpSpPr>
                <a:grpSpLocks/>
              </p:cNvGrpSpPr>
              <p:nvPr/>
            </p:nvGrpSpPr>
            <p:grpSpPr bwMode="auto">
              <a:xfrm>
                <a:off x="2654" y="3203"/>
                <a:ext cx="1374" cy="521"/>
                <a:chOff x="2654" y="3203"/>
                <a:chExt cx="1374" cy="521"/>
              </a:xfrm>
            </p:grpSpPr>
            <p:sp>
              <p:nvSpPr>
                <p:cNvPr id="822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654" y="3203"/>
                  <a:ext cx="1374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800"/>
                    <a:t>[Br</a:t>
                  </a:r>
                  <a:r>
                    <a:rPr lang="en-US" altLang="el-GR" sz="1800" baseline="-25000"/>
                    <a:t>2</a:t>
                  </a:r>
                  <a:r>
                    <a:rPr lang="en-US" altLang="el-GR" sz="1800"/>
                    <a:t>]</a:t>
                  </a:r>
                  <a:r>
                    <a:rPr lang="el-GR" altLang="el-GR" sz="1800" baseline="-25000"/>
                    <a:t>τελική</a:t>
                  </a:r>
                  <a:r>
                    <a:rPr lang="en-US" altLang="el-GR" sz="1800"/>
                    <a:t> – [Br</a:t>
                  </a:r>
                  <a:r>
                    <a:rPr lang="en-US" altLang="el-GR" sz="1800" baseline="-25000"/>
                    <a:t>2</a:t>
                  </a:r>
                  <a:r>
                    <a:rPr lang="en-US" altLang="el-GR" sz="1800"/>
                    <a:t>]</a:t>
                  </a:r>
                  <a:r>
                    <a:rPr lang="el-GR" altLang="el-GR" sz="1800" baseline="-25000"/>
                    <a:t>αρχική</a:t>
                  </a:r>
                  <a:endParaRPr lang="en-US" altLang="el-GR" sz="1800"/>
                </a:p>
              </p:txBody>
            </p:sp>
            <p:sp>
              <p:nvSpPr>
                <p:cNvPr id="822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91" y="3491"/>
                  <a:ext cx="95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800" i="1"/>
                    <a:t>t</a:t>
                  </a:r>
                  <a:r>
                    <a:rPr lang="el-GR" altLang="el-GR" sz="1800" baseline="-25000"/>
                    <a:t>τελικός</a:t>
                  </a:r>
                  <a:r>
                    <a:rPr lang="en-US" altLang="el-GR" sz="1800"/>
                    <a:t> - </a:t>
                  </a:r>
                  <a:r>
                    <a:rPr lang="en-US" altLang="el-GR" sz="1800" i="1"/>
                    <a:t>t</a:t>
                  </a:r>
                  <a:r>
                    <a:rPr lang="el-GR" altLang="el-GR" sz="1800" baseline="-25000"/>
                    <a:t>αρχικός</a:t>
                  </a:r>
                  <a:endParaRPr lang="en-US" altLang="el-GR" sz="1800" i="1"/>
                </a:p>
              </p:txBody>
            </p:sp>
          </p:grpSp>
          <p:sp>
            <p:nvSpPr>
              <p:cNvPr id="8221" name="Text Box 13"/>
              <p:cNvSpPr txBox="1">
                <a:spLocks noChangeArrowheads="1"/>
              </p:cNvSpPr>
              <p:nvPr/>
            </p:nvSpPr>
            <p:spPr bwMode="auto">
              <a:xfrm>
                <a:off x="1732" y="3375"/>
                <a:ext cx="3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 -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3810145" y="5557842"/>
              <a:ext cx="20880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2" name="Group 45"/>
          <p:cNvGrpSpPr>
            <a:grpSpLocks/>
          </p:cNvGrpSpPr>
          <p:nvPr/>
        </p:nvGrpSpPr>
        <p:grpSpPr bwMode="auto">
          <a:xfrm>
            <a:off x="-36513" y="5141913"/>
            <a:ext cx="2489201" cy="879475"/>
            <a:chOff x="885505" y="5141912"/>
            <a:chExt cx="2432053" cy="879475"/>
          </a:xfrm>
        </p:grpSpPr>
        <p:grpSp>
          <p:nvGrpSpPr>
            <p:cNvPr id="8211" name="Group 45"/>
            <p:cNvGrpSpPr>
              <a:grpSpLocks/>
            </p:cNvGrpSpPr>
            <p:nvPr/>
          </p:nvGrpSpPr>
          <p:grpSpPr bwMode="auto">
            <a:xfrm>
              <a:off x="885505" y="5141912"/>
              <a:ext cx="2432053" cy="879475"/>
              <a:chOff x="1364" y="3239"/>
              <a:chExt cx="1532" cy="554"/>
            </a:xfrm>
          </p:grpSpPr>
          <p:sp>
            <p:nvSpPr>
              <p:cNvPr id="8213" name="Text Box 8"/>
              <p:cNvSpPr txBox="1">
                <a:spLocks noChangeArrowheads="1"/>
              </p:cNvSpPr>
              <p:nvPr/>
            </p:nvSpPr>
            <p:spPr bwMode="auto">
              <a:xfrm>
                <a:off x="1364" y="3293"/>
                <a:ext cx="84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 i="1"/>
                  <a:t>μέση ταχύτητα </a:t>
                </a:r>
                <a:endParaRPr lang="en-US" altLang="el-GR" sz="1800"/>
              </a:p>
            </p:txBody>
          </p:sp>
          <p:grpSp>
            <p:nvGrpSpPr>
              <p:cNvPr id="8214" name="Group 44"/>
              <p:cNvGrpSpPr>
                <a:grpSpLocks/>
              </p:cNvGrpSpPr>
              <p:nvPr/>
            </p:nvGrpSpPr>
            <p:grpSpPr bwMode="auto">
              <a:xfrm>
                <a:off x="2294" y="3239"/>
                <a:ext cx="602" cy="554"/>
                <a:chOff x="2294" y="3239"/>
                <a:chExt cx="602" cy="554"/>
              </a:xfrm>
            </p:grpSpPr>
            <p:sp>
              <p:nvSpPr>
                <p:cNvPr id="82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94" y="3239"/>
                  <a:ext cx="6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800">
                      <a:latin typeface="Symbol" pitchFamily="18" charset="2"/>
                    </a:rPr>
                    <a:t>D</a:t>
                  </a:r>
                  <a:r>
                    <a:rPr lang="en-US" altLang="el-GR" sz="1800"/>
                    <a:t>[Br</a:t>
                  </a:r>
                  <a:r>
                    <a:rPr lang="en-US" altLang="el-GR" sz="1800" baseline="-25000"/>
                    <a:t>2</a:t>
                  </a:r>
                  <a:r>
                    <a:rPr lang="en-US" altLang="el-GR" sz="1800"/>
                    <a:t>]</a:t>
                  </a:r>
                </a:p>
              </p:txBody>
            </p:sp>
            <p:sp>
              <p:nvSpPr>
                <p:cNvPr id="82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84" y="3505"/>
                  <a:ext cx="28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1800">
                      <a:latin typeface="Symbol" pitchFamily="18" charset="2"/>
                    </a:rPr>
                    <a:t>D</a:t>
                  </a:r>
                  <a:r>
                    <a:rPr lang="en-US" altLang="el-GR" sz="1800" i="1"/>
                    <a:t>t</a:t>
                  </a:r>
                  <a:endParaRPr lang="en-US" altLang="el-GR" sz="1800"/>
                </a:p>
              </p:txBody>
            </p:sp>
          </p:grpSp>
        </p:grpSp>
        <p:cxnSp>
          <p:nvCxnSpPr>
            <p:cNvPr id="44" name="Straight Connector 43"/>
            <p:cNvCxnSpPr/>
            <p:nvPr/>
          </p:nvCxnSpPr>
          <p:spPr>
            <a:xfrm rot="180000" flipV="1">
              <a:off x="2411743" y="5521324"/>
              <a:ext cx="719689" cy="412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3" name="Group 66"/>
          <p:cNvGrpSpPr>
            <a:grpSpLocks/>
          </p:cNvGrpSpPr>
          <p:nvPr/>
        </p:nvGrpSpPr>
        <p:grpSpPr bwMode="auto">
          <a:xfrm>
            <a:off x="4786313" y="5186363"/>
            <a:ext cx="4271962" cy="722312"/>
            <a:chOff x="5750948" y="5186775"/>
            <a:chExt cx="4171954" cy="722313"/>
          </a:xfrm>
        </p:grpSpPr>
        <p:grpSp>
          <p:nvGrpSpPr>
            <p:cNvPr id="8204" name="Group 20"/>
            <p:cNvGrpSpPr>
              <a:grpSpLocks/>
            </p:cNvGrpSpPr>
            <p:nvPr/>
          </p:nvGrpSpPr>
          <p:grpSpPr bwMode="auto">
            <a:xfrm>
              <a:off x="5750948" y="5186775"/>
              <a:ext cx="4171954" cy="722313"/>
              <a:chOff x="2390" y="3269"/>
              <a:chExt cx="2628" cy="455"/>
            </a:xfrm>
          </p:grpSpPr>
          <p:sp>
            <p:nvSpPr>
              <p:cNvPr id="8206" name="Text Box 13"/>
              <p:cNvSpPr txBox="1">
                <a:spLocks noChangeArrowheads="1"/>
              </p:cNvSpPr>
              <p:nvPr/>
            </p:nvSpPr>
            <p:spPr bwMode="auto">
              <a:xfrm>
                <a:off x="2390" y="3377"/>
                <a:ext cx="34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 -</a:t>
                </a:r>
              </a:p>
            </p:txBody>
          </p:sp>
          <p:grpSp>
            <p:nvGrpSpPr>
              <p:cNvPr id="8207" name="Group 19"/>
              <p:cNvGrpSpPr>
                <a:grpSpLocks/>
              </p:cNvGrpSpPr>
              <p:nvPr/>
            </p:nvGrpSpPr>
            <p:grpSpPr bwMode="auto">
              <a:xfrm>
                <a:off x="2654" y="3269"/>
                <a:ext cx="1247" cy="455"/>
                <a:chOff x="2654" y="3269"/>
                <a:chExt cx="1247" cy="455"/>
              </a:xfrm>
            </p:grpSpPr>
            <p:sp>
              <p:nvSpPr>
                <p:cNvPr id="820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654" y="3269"/>
                  <a:ext cx="1247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/>
                    <a:t>0,00296 </a:t>
                  </a:r>
                  <a:r>
                    <a:rPr lang="en-US" altLang="el-GR" sz="1800"/>
                    <a:t>– </a:t>
                  </a:r>
                  <a:r>
                    <a:rPr lang="el-GR" altLang="el-GR" sz="1800"/>
                    <a:t>0,0120</a:t>
                  </a:r>
                  <a:endParaRPr lang="en-US" altLang="el-GR" sz="1800"/>
                </a:p>
              </p:txBody>
            </p:sp>
            <p:sp>
              <p:nvSpPr>
                <p:cNvPr id="821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781" y="3491"/>
                  <a:ext cx="84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1800"/>
                    <a:t>400,0</a:t>
                  </a:r>
                  <a:r>
                    <a:rPr lang="en-US" altLang="el-GR" sz="1800"/>
                    <a:t> – </a:t>
                  </a:r>
                  <a:r>
                    <a:rPr lang="el-GR" altLang="el-GR" sz="1800"/>
                    <a:t>0,0</a:t>
                  </a:r>
                  <a:endParaRPr lang="en-US" altLang="el-GR" sz="1800"/>
                </a:p>
              </p:txBody>
            </p:sp>
          </p:grpSp>
          <p:sp>
            <p:nvSpPr>
              <p:cNvPr id="8208" name="Text Box 13"/>
              <p:cNvSpPr txBox="1">
                <a:spLocks noChangeArrowheads="1"/>
              </p:cNvSpPr>
              <p:nvPr/>
            </p:nvSpPr>
            <p:spPr bwMode="auto">
              <a:xfrm>
                <a:off x="3825" y="3385"/>
                <a:ext cx="119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800"/>
                  <a:t>=</a:t>
                </a:r>
                <a:r>
                  <a:rPr lang="el-GR" altLang="el-GR" sz="1800"/>
                  <a:t> 2,26</a:t>
                </a:r>
                <a:r>
                  <a:rPr lang="el-GR" altLang="el-GR" sz="1800">
                    <a:latin typeface="Lucida Sans Unicode" pitchFamily="34" charset="0"/>
                    <a:ea typeface="Lucida Sans Unicode" pitchFamily="34" charset="0"/>
                    <a:cs typeface="Lucida Sans Unicode" pitchFamily="34" charset="0"/>
                  </a:rPr>
                  <a:t>·10</a:t>
                </a:r>
                <a:r>
                  <a:rPr lang="el-GR" altLang="el-GR" sz="1800" baseline="30000">
                    <a:latin typeface="Lucida Sans Unicode" pitchFamily="34" charset="0"/>
                    <a:ea typeface="Lucida Sans Unicode" pitchFamily="34" charset="0"/>
                    <a:cs typeface="Lucida Sans Unicode" pitchFamily="34" charset="0"/>
                  </a:rPr>
                  <a:t>-5</a:t>
                </a:r>
                <a:r>
                  <a:rPr lang="en-US" altLang="el-GR" sz="1800"/>
                  <a:t> </a:t>
                </a:r>
                <a:r>
                  <a:rPr lang="el-GR" altLang="el-GR" sz="1800" i="1">
                    <a:latin typeface="Times New Roman" pitchFamily="18" charset="0"/>
                    <a:cs typeface="Times New Roman" pitchFamily="18" charset="0"/>
                  </a:rPr>
                  <a:t>Μ/</a:t>
                </a:r>
                <a:r>
                  <a:rPr lang="en-US" altLang="el-GR" sz="1800" i="1"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>
              <a:off x="6228452" y="5558251"/>
              <a:ext cx="17999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9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7388" y="65088"/>
            <a:ext cx="779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Ταχύτητες αντιδράσεων και Στοιχειομετρία</a:t>
            </a:r>
            <a:endParaRPr lang="en-US" altLang="el-G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06800" y="980728"/>
            <a:ext cx="1636713" cy="566768"/>
            <a:chOff x="2370" y="2137"/>
            <a:chExt cx="1031" cy="330"/>
          </a:xfrm>
          <a:solidFill>
            <a:schemeClr val="accent3"/>
          </a:solidFill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2370" y="2137"/>
              <a:ext cx="1031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n-lt"/>
                </a:rPr>
                <a:t>A          B</a:t>
              </a: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2712" y="2288"/>
              <a:ext cx="38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>
                <a:latin typeface="+mn-lt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96875" y="2087563"/>
            <a:ext cx="4114800" cy="981075"/>
            <a:chOff x="1061093" y="1772294"/>
            <a:chExt cx="4114975" cy="981201"/>
          </a:xfrm>
        </p:grpSpPr>
        <p:grpSp>
          <p:nvGrpSpPr>
            <p:cNvPr id="9250" name="Group 13"/>
            <p:cNvGrpSpPr>
              <a:grpSpLocks/>
            </p:cNvGrpSpPr>
            <p:nvPr/>
          </p:nvGrpSpPr>
          <p:grpSpPr bwMode="auto">
            <a:xfrm>
              <a:off x="1061093" y="1772815"/>
              <a:ext cx="2890840" cy="980680"/>
              <a:chOff x="-91" y="3200"/>
              <a:chExt cx="1821" cy="571"/>
            </a:xfrm>
          </p:grpSpPr>
          <p:sp>
            <p:nvSpPr>
              <p:cNvPr id="9257" name="Text Box 8"/>
              <p:cNvSpPr txBox="1">
                <a:spLocks noChangeArrowheads="1"/>
              </p:cNvSpPr>
              <p:nvPr/>
            </p:nvSpPr>
            <p:spPr bwMode="auto">
              <a:xfrm>
                <a:off x="-91" y="3370"/>
                <a:ext cx="1342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800"/>
                  <a:t>ταχύτητα</a:t>
                </a:r>
                <a:r>
                  <a:rPr lang="en-US" altLang="el-GR" sz="2800"/>
                  <a:t> = -</a:t>
                </a:r>
              </a:p>
            </p:txBody>
          </p:sp>
          <p:grpSp>
            <p:nvGrpSpPr>
              <p:cNvPr id="9258" name="Group 12"/>
              <p:cNvGrpSpPr>
                <a:grpSpLocks/>
              </p:cNvGrpSpPr>
              <p:nvPr/>
            </p:nvGrpSpPr>
            <p:grpSpPr bwMode="auto">
              <a:xfrm>
                <a:off x="1200" y="3200"/>
                <a:ext cx="530" cy="571"/>
                <a:chOff x="2054" y="3286"/>
                <a:chExt cx="530" cy="571"/>
              </a:xfrm>
            </p:grpSpPr>
            <p:sp>
              <p:nvSpPr>
                <p:cNvPr id="925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54" y="3286"/>
                  <a:ext cx="53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/>
                    <a:t>[A]</a:t>
                  </a:r>
                </a:p>
              </p:txBody>
            </p:sp>
            <p:sp>
              <p:nvSpPr>
                <p:cNvPr id="926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44" y="3552"/>
                  <a:ext cx="317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 i="1"/>
                    <a:t>t</a:t>
                  </a:r>
                  <a:endParaRPr lang="en-US" altLang="el-GR" sz="2800"/>
                </a:p>
              </p:txBody>
            </p:sp>
            <p:sp>
              <p:nvSpPr>
                <p:cNvPr id="9261" name="Line 11"/>
                <p:cNvSpPr>
                  <a:spLocks noChangeShapeType="1"/>
                </p:cNvSpPr>
                <p:nvPr/>
              </p:nvSpPr>
              <p:spPr bwMode="auto">
                <a:xfrm>
                  <a:off x="2095" y="359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9251" name="Group 26"/>
            <p:cNvGrpSpPr>
              <a:grpSpLocks/>
            </p:cNvGrpSpPr>
            <p:nvPr/>
          </p:nvGrpSpPr>
          <p:grpSpPr bwMode="auto">
            <a:xfrm>
              <a:off x="3821930" y="1772294"/>
              <a:ext cx="1354138" cy="980680"/>
              <a:chOff x="983" y="2998"/>
              <a:chExt cx="853" cy="571"/>
            </a:xfrm>
          </p:grpSpPr>
          <p:sp>
            <p:nvSpPr>
              <p:cNvPr id="9252" name="Text Box 15"/>
              <p:cNvSpPr txBox="1">
                <a:spLocks noChangeArrowheads="1"/>
              </p:cNvSpPr>
              <p:nvPr/>
            </p:nvSpPr>
            <p:spPr bwMode="auto">
              <a:xfrm>
                <a:off x="983" y="3169"/>
                <a:ext cx="374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 = </a:t>
                </a:r>
              </a:p>
            </p:txBody>
          </p:sp>
          <p:grpSp>
            <p:nvGrpSpPr>
              <p:cNvPr id="9253" name="Group 16"/>
              <p:cNvGrpSpPr>
                <a:grpSpLocks/>
              </p:cNvGrpSpPr>
              <p:nvPr/>
            </p:nvGrpSpPr>
            <p:grpSpPr bwMode="auto">
              <a:xfrm>
                <a:off x="1306" y="2998"/>
                <a:ext cx="530" cy="571"/>
                <a:chOff x="2054" y="3286"/>
                <a:chExt cx="530" cy="571"/>
              </a:xfrm>
            </p:grpSpPr>
            <p:sp>
              <p:nvSpPr>
                <p:cNvPr id="925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54" y="3286"/>
                  <a:ext cx="53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/>
                    <a:t>[B]</a:t>
                  </a:r>
                </a:p>
              </p:txBody>
            </p:sp>
            <p:sp>
              <p:nvSpPr>
                <p:cNvPr id="925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44" y="3552"/>
                  <a:ext cx="317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 i="1"/>
                    <a:t>t</a:t>
                  </a:r>
                  <a:endParaRPr lang="en-US" altLang="el-GR" sz="2800"/>
                </a:p>
              </p:txBody>
            </p:sp>
            <p:sp>
              <p:nvSpPr>
                <p:cNvPr id="9256" name="Line 19"/>
                <p:cNvSpPr>
                  <a:spLocks noChangeShapeType="1"/>
                </p:cNvSpPr>
                <p:nvPr/>
              </p:nvSpPr>
              <p:spPr bwMode="auto">
                <a:xfrm>
                  <a:off x="2095" y="359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716463" y="2244725"/>
            <a:ext cx="424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Εξαφανίζεται 1 </a:t>
            </a:r>
            <a:r>
              <a:rPr lang="en-US" altLang="el-GR" sz="2000"/>
              <a:t>mole </a:t>
            </a:r>
            <a:r>
              <a:rPr lang="el-GR" altLang="el-GR" sz="2000"/>
              <a:t>από το</a:t>
            </a:r>
            <a:r>
              <a:rPr lang="en-US" altLang="el-GR" sz="2000"/>
              <a:t> A </a:t>
            </a:r>
            <a:r>
              <a:rPr lang="el-GR" altLang="el-GR" sz="2000"/>
              <a:t>για κάθε </a:t>
            </a:r>
            <a:r>
              <a:rPr lang="en-US" altLang="el-GR" sz="2000"/>
              <a:t>mole </a:t>
            </a:r>
            <a:r>
              <a:rPr lang="el-GR" altLang="el-GR" sz="2000"/>
              <a:t>του</a:t>
            </a:r>
            <a:r>
              <a:rPr lang="en-US" altLang="el-GR" sz="2000"/>
              <a:t> B </a:t>
            </a:r>
            <a:r>
              <a:rPr lang="el-GR" altLang="el-GR" sz="2000"/>
              <a:t>που σχηματίζεται</a:t>
            </a:r>
            <a:endParaRPr lang="en-US" altLang="el-GR" sz="2000"/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323850" y="5195888"/>
            <a:ext cx="3132138" cy="1030287"/>
            <a:chOff x="315" y="3017"/>
            <a:chExt cx="1920" cy="572"/>
          </a:xfrm>
        </p:grpSpPr>
        <p:sp>
          <p:nvSpPr>
            <p:cNvPr id="9245" name="Text Box 30"/>
            <p:cNvSpPr txBox="1">
              <a:spLocks noChangeArrowheads="1"/>
            </p:cNvSpPr>
            <p:nvPr/>
          </p:nvSpPr>
          <p:spPr bwMode="auto">
            <a:xfrm>
              <a:off x="315" y="3146"/>
              <a:ext cx="13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800"/>
                <a:t>ταχύτητα</a:t>
              </a:r>
              <a:r>
                <a:rPr lang="en-US" altLang="el-GR" sz="2800"/>
                <a:t> = -</a:t>
              </a:r>
            </a:p>
          </p:txBody>
        </p:sp>
        <p:grpSp>
          <p:nvGrpSpPr>
            <p:cNvPr id="9246" name="Group 31"/>
            <p:cNvGrpSpPr>
              <a:grpSpLocks/>
            </p:cNvGrpSpPr>
            <p:nvPr/>
          </p:nvGrpSpPr>
          <p:grpSpPr bwMode="auto">
            <a:xfrm>
              <a:off x="1613" y="3017"/>
              <a:ext cx="622" cy="572"/>
              <a:chOff x="2054" y="3286"/>
              <a:chExt cx="622" cy="572"/>
            </a:xfrm>
          </p:grpSpPr>
          <p:sp>
            <p:nvSpPr>
              <p:cNvPr id="9247" name="Text Box 32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622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</a:t>
                </a:r>
                <a:r>
                  <a:rPr lang="el-GR" altLang="el-GR" sz="2800"/>
                  <a:t>Ο</a:t>
                </a:r>
                <a:r>
                  <a:rPr lang="el-GR" altLang="el-GR" sz="2800" baseline="-25000"/>
                  <a:t>3</a:t>
                </a:r>
                <a:r>
                  <a:rPr lang="en-US" altLang="el-GR" sz="2800"/>
                  <a:t>]</a:t>
                </a:r>
              </a:p>
            </p:txBody>
          </p:sp>
          <p:sp>
            <p:nvSpPr>
              <p:cNvPr id="9248" name="Text Box 33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0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9249" name="Line 34"/>
              <p:cNvSpPr>
                <a:spLocks noChangeShapeType="1"/>
              </p:cNvSpPr>
              <p:nvPr/>
            </p:nvSpPr>
            <p:spPr bwMode="auto">
              <a:xfrm rot="-180000">
                <a:off x="2095" y="3592"/>
                <a:ext cx="559" cy="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419475" y="5207000"/>
            <a:ext cx="1655763" cy="1030288"/>
            <a:chOff x="2871" y="3113"/>
            <a:chExt cx="1015" cy="572"/>
          </a:xfrm>
        </p:grpSpPr>
        <p:sp>
          <p:nvSpPr>
            <p:cNvPr id="9240" name="Text Box 39"/>
            <p:cNvSpPr txBox="1">
              <a:spLocks noChangeArrowheads="1"/>
            </p:cNvSpPr>
            <p:nvPr/>
          </p:nvSpPr>
          <p:spPr bwMode="auto">
            <a:xfrm>
              <a:off x="2871" y="3250"/>
              <a:ext cx="377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= -</a:t>
              </a:r>
            </a:p>
          </p:txBody>
        </p:sp>
        <p:grpSp>
          <p:nvGrpSpPr>
            <p:cNvPr id="9241" name="Group 40"/>
            <p:cNvGrpSpPr>
              <a:grpSpLocks/>
            </p:cNvGrpSpPr>
            <p:nvPr/>
          </p:nvGrpSpPr>
          <p:grpSpPr bwMode="auto">
            <a:xfrm>
              <a:off x="3186" y="3113"/>
              <a:ext cx="700" cy="572"/>
              <a:chOff x="1819" y="3286"/>
              <a:chExt cx="700" cy="572"/>
            </a:xfrm>
          </p:grpSpPr>
          <p:sp>
            <p:nvSpPr>
              <p:cNvPr id="9242" name="Text Box 41"/>
              <p:cNvSpPr txBox="1">
                <a:spLocks noChangeArrowheads="1"/>
              </p:cNvSpPr>
              <p:nvPr/>
            </p:nvSpPr>
            <p:spPr bwMode="auto">
              <a:xfrm>
                <a:off x="1819" y="3286"/>
                <a:ext cx="700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</a:t>
                </a:r>
                <a:r>
                  <a:rPr lang="el-GR" altLang="el-GR" sz="2800"/>
                  <a:t>ΝΟ</a:t>
                </a:r>
                <a:r>
                  <a:rPr lang="en-US" altLang="el-GR" sz="2800"/>
                  <a:t>]</a:t>
                </a:r>
              </a:p>
            </p:txBody>
          </p:sp>
          <p:sp>
            <p:nvSpPr>
              <p:cNvPr id="9243" name="Text Box 42"/>
              <p:cNvSpPr txBox="1">
                <a:spLocks noChangeArrowheads="1"/>
              </p:cNvSpPr>
              <p:nvPr/>
            </p:nvSpPr>
            <p:spPr bwMode="auto">
              <a:xfrm>
                <a:off x="1947" y="3552"/>
                <a:ext cx="30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9244" name="Line 43"/>
              <p:cNvSpPr>
                <a:spLocks noChangeShapeType="1"/>
              </p:cNvSpPr>
              <p:nvPr/>
            </p:nvSpPr>
            <p:spPr bwMode="auto">
              <a:xfrm rot="-180000">
                <a:off x="1898" y="3570"/>
                <a:ext cx="577" cy="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5076825" y="5207000"/>
            <a:ext cx="1562100" cy="1030288"/>
            <a:chOff x="4380" y="2880"/>
            <a:chExt cx="958" cy="572"/>
          </a:xfrm>
        </p:grpSpPr>
        <p:sp>
          <p:nvSpPr>
            <p:cNvPr id="9234" name="Text Box 48"/>
            <p:cNvSpPr txBox="1">
              <a:spLocks noChangeArrowheads="1"/>
            </p:cNvSpPr>
            <p:nvPr/>
          </p:nvSpPr>
          <p:spPr bwMode="auto">
            <a:xfrm>
              <a:off x="4380" y="3017"/>
              <a:ext cx="24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=</a:t>
              </a:r>
            </a:p>
          </p:txBody>
        </p:sp>
        <p:grpSp>
          <p:nvGrpSpPr>
            <p:cNvPr id="9235" name="Group 49"/>
            <p:cNvGrpSpPr>
              <a:grpSpLocks/>
            </p:cNvGrpSpPr>
            <p:nvPr/>
          </p:nvGrpSpPr>
          <p:grpSpPr bwMode="auto">
            <a:xfrm>
              <a:off x="4557" y="2880"/>
              <a:ext cx="781" cy="572"/>
              <a:chOff x="1763" y="3286"/>
              <a:chExt cx="781" cy="572"/>
            </a:xfrm>
          </p:grpSpPr>
          <p:sp>
            <p:nvSpPr>
              <p:cNvPr id="9237" name="Text Box 50"/>
              <p:cNvSpPr txBox="1">
                <a:spLocks noChangeArrowheads="1"/>
              </p:cNvSpPr>
              <p:nvPr/>
            </p:nvSpPr>
            <p:spPr bwMode="auto">
              <a:xfrm>
                <a:off x="1763" y="3286"/>
                <a:ext cx="781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</a:t>
                </a:r>
                <a:r>
                  <a:rPr lang="el-GR" altLang="el-GR" sz="2800"/>
                  <a:t>ΝΟ</a:t>
                </a:r>
                <a:r>
                  <a:rPr lang="el-GR" altLang="el-GR" sz="2800" baseline="-25000"/>
                  <a:t>2</a:t>
                </a:r>
                <a:r>
                  <a:rPr lang="en-US" altLang="el-GR" sz="2800"/>
                  <a:t>]</a:t>
                </a:r>
              </a:p>
            </p:txBody>
          </p:sp>
          <p:sp>
            <p:nvSpPr>
              <p:cNvPr id="9238" name="Text Box 51"/>
              <p:cNvSpPr txBox="1">
                <a:spLocks noChangeArrowheads="1"/>
              </p:cNvSpPr>
              <p:nvPr/>
            </p:nvSpPr>
            <p:spPr bwMode="auto">
              <a:xfrm>
                <a:off x="1895" y="3552"/>
                <a:ext cx="30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9239" name="Line 52"/>
              <p:cNvSpPr>
                <a:spLocks noChangeShapeType="1"/>
              </p:cNvSpPr>
              <p:nvPr/>
            </p:nvSpPr>
            <p:spPr bwMode="auto">
              <a:xfrm>
                <a:off x="2001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36" name="Line 56"/>
            <p:cNvSpPr>
              <a:spLocks noChangeShapeType="1"/>
            </p:cNvSpPr>
            <p:nvPr/>
          </p:nvSpPr>
          <p:spPr bwMode="auto">
            <a:xfrm>
              <a:off x="4645" y="31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6588125" y="5207000"/>
            <a:ext cx="1447800" cy="1030288"/>
            <a:chOff x="4380" y="2880"/>
            <a:chExt cx="887" cy="572"/>
          </a:xfrm>
        </p:grpSpPr>
        <p:sp>
          <p:nvSpPr>
            <p:cNvPr id="9228" name="Text Box 60"/>
            <p:cNvSpPr txBox="1">
              <a:spLocks noChangeArrowheads="1"/>
            </p:cNvSpPr>
            <p:nvPr/>
          </p:nvSpPr>
          <p:spPr bwMode="auto">
            <a:xfrm>
              <a:off x="4380" y="3017"/>
              <a:ext cx="24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=</a:t>
              </a:r>
            </a:p>
          </p:txBody>
        </p:sp>
        <p:grpSp>
          <p:nvGrpSpPr>
            <p:cNvPr id="9229" name="Group 61"/>
            <p:cNvGrpSpPr>
              <a:grpSpLocks/>
            </p:cNvGrpSpPr>
            <p:nvPr/>
          </p:nvGrpSpPr>
          <p:grpSpPr bwMode="auto">
            <a:xfrm>
              <a:off x="4645" y="2880"/>
              <a:ext cx="622" cy="572"/>
              <a:chOff x="1851" y="3286"/>
              <a:chExt cx="622" cy="572"/>
            </a:xfrm>
          </p:grpSpPr>
          <p:sp>
            <p:nvSpPr>
              <p:cNvPr id="9231" name="Text Box 62"/>
              <p:cNvSpPr txBox="1">
                <a:spLocks noChangeArrowheads="1"/>
              </p:cNvSpPr>
              <p:nvPr/>
            </p:nvSpPr>
            <p:spPr bwMode="auto">
              <a:xfrm>
                <a:off x="1851" y="3286"/>
                <a:ext cx="622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</a:t>
                </a:r>
                <a:r>
                  <a:rPr lang="el-GR" altLang="el-GR" sz="2800"/>
                  <a:t>Ο</a:t>
                </a:r>
                <a:r>
                  <a:rPr lang="el-GR" altLang="el-GR" sz="2800" baseline="-25000"/>
                  <a:t>2</a:t>
                </a:r>
                <a:r>
                  <a:rPr lang="en-US" altLang="el-GR" sz="2800"/>
                  <a:t>]</a:t>
                </a:r>
              </a:p>
            </p:txBody>
          </p:sp>
          <p:sp>
            <p:nvSpPr>
              <p:cNvPr id="9232" name="Text Box 63"/>
              <p:cNvSpPr txBox="1">
                <a:spLocks noChangeArrowheads="1"/>
              </p:cNvSpPr>
              <p:nvPr/>
            </p:nvSpPr>
            <p:spPr bwMode="auto">
              <a:xfrm>
                <a:off x="1983" y="3552"/>
                <a:ext cx="30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9233" name="Line 64"/>
              <p:cNvSpPr>
                <a:spLocks noChangeShapeType="1"/>
              </p:cNvSpPr>
              <p:nvPr/>
            </p:nvSpPr>
            <p:spPr bwMode="auto">
              <a:xfrm>
                <a:off x="2016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230" name="Line 68"/>
            <p:cNvSpPr>
              <a:spLocks noChangeShapeType="1"/>
            </p:cNvSpPr>
            <p:nvPr/>
          </p:nvSpPr>
          <p:spPr bwMode="auto">
            <a:xfrm>
              <a:off x="4664" y="31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0" name="Rectangle 3"/>
          <p:cNvSpPr txBox="1">
            <a:spLocks noChangeArrowheads="1"/>
          </p:cNvSpPr>
          <p:nvPr/>
        </p:nvSpPr>
        <p:spPr bwMode="auto">
          <a:xfrm>
            <a:off x="684213" y="4076700"/>
            <a:ext cx="78120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GB" altLang="el-GR"/>
              <a:t>O</a:t>
            </a:r>
            <a:r>
              <a:rPr lang="en-GB" altLang="el-GR" baseline="-25000"/>
              <a:t>3</a:t>
            </a:r>
            <a:r>
              <a:rPr lang="en-GB" altLang="el-GR"/>
              <a:t>(g) + NO(g)  </a:t>
            </a:r>
            <a:r>
              <a:rPr lang="en-GB" altLang="el-GR">
                <a:latin typeface="Symbol" pitchFamily="18" charset="2"/>
              </a:rPr>
              <a:t>®</a:t>
            </a:r>
            <a:r>
              <a:rPr lang="en-GB" altLang="el-GR"/>
              <a:t>  NO</a:t>
            </a:r>
            <a:r>
              <a:rPr lang="en-GB" altLang="el-GR" baseline="-25000"/>
              <a:t>2</a:t>
            </a:r>
            <a:r>
              <a:rPr lang="en-GB" altLang="el-GR"/>
              <a:t>(g) + O</a:t>
            </a:r>
            <a:r>
              <a:rPr lang="en-GB" altLang="el-GR" baseline="-25000"/>
              <a:t>2</a:t>
            </a:r>
            <a:r>
              <a:rPr lang="en-GB" altLang="el-GR"/>
              <a:t>(g)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23850" y="3409950"/>
            <a:ext cx="2087563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Παράδειγμα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9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utoUpdateAnimBg="0"/>
      <p:bldP spid="80" grpId="0" build="p"/>
      <p:bldP spid="4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7388" y="65088"/>
            <a:ext cx="779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/>
              <a:t>Ταχύτητες αντιδράσεων και Στοιχειομετρία</a:t>
            </a:r>
            <a:endParaRPr lang="en-US" altLang="el-G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35363" y="836712"/>
            <a:ext cx="1836737" cy="523875"/>
            <a:chOff x="2179" y="2137"/>
            <a:chExt cx="1157" cy="330"/>
          </a:xfrm>
          <a:solidFill>
            <a:schemeClr val="accent3"/>
          </a:solidFill>
        </p:grpSpPr>
        <p:sp>
          <p:nvSpPr>
            <p:cNvPr id="21525" name="Text Box 5"/>
            <p:cNvSpPr txBox="1">
              <a:spLocks noChangeArrowheads="1"/>
            </p:cNvSpPr>
            <p:nvPr/>
          </p:nvSpPr>
          <p:spPr bwMode="auto">
            <a:xfrm>
              <a:off x="2179" y="2137"/>
              <a:ext cx="1157" cy="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n-lt"/>
                </a:rPr>
                <a:t>2A          B</a:t>
              </a:r>
            </a:p>
          </p:txBody>
        </p:sp>
        <p:sp>
          <p:nvSpPr>
            <p:cNvPr id="21526" name="Line 6"/>
            <p:cNvSpPr>
              <a:spLocks noChangeShapeType="1"/>
            </p:cNvSpPr>
            <p:nvPr/>
          </p:nvSpPr>
          <p:spPr bwMode="auto">
            <a:xfrm>
              <a:off x="2712" y="2288"/>
              <a:ext cx="38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800">
                <a:latin typeface="+mn-lt"/>
              </a:endParaRP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716463" y="1838325"/>
            <a:ext cx="431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/>
              <a:t>Εξαφανίζονται 2 </a:t>
            </a:r>
            <a:r>
              <a:rPr lang="en-US" altLang="el-GR" sz="2000"/>
              <a:t>moles </a:t>
            </a:r>
            <a:r>
              <a:rPr lang="el-GR" altLang="el-GR" sz="2000"/>
              <a:t>από το</a:t>
            </a:r>
            <a:r>
              <a:rPr lang="en-US" altLang="el-GR" sz="2000"/>
              <a:t> A </a:t>
            </a:r>
            <a:r>
              <a:rPr lang="el-GR" altLang="el-GR" sz="2000"/>
              <a:t>για κάθε </a:t>
            </a:r>
            <a:r>
              <a:rPr lang="en-US" altLang="el-GR" sz="2000"/>
              <a:t>mole </a:t>
            </a:r>
            <a:r>
              <a:rPr lang="el-GR" altLang="el-GR" sz="2000"/>
              <a:t>του</a:t>
            </a:r>
            <a:r>
              <a:rPr lang="en-US" altLang="el-GR" sz="2000"/>
              <a:t> B </a:t>
            </a:r>
            <a:r>
              <a:rPr lang="el-GR" altLang="el-GR" sz="2000"/>
              <a:t>που σχηματίζεται</a:t>
            </a:r>
            <a:endParaRPr lang="en-US" altLang="el-GR" sz="2000"/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2195513" y="2852738"/>
            <a:ext cx="4464050" cy="993775"/>
            <a:chOff x="1042988" y="5459561"/>
            <a:chExt cx="4465116" cy="993775"/>
          </a:xfrm>
        </p:grpSpPr>
        <p:grpSp>
          <p:nvGrpSpPr>
            <p:cNvPr id="10288" name="Group 14"/>
            <p:cNvGrpSpPr>
              <a:grpSpLocks/>
            </p:cNvGrpSpPr>
            <p:nvPr/>
          </p:nvGrpSpPr>
          <p:grpSpPr bwMode="auto">
            <a:xfrm>
              <a:off x="4139679" y="5459561"/>
              <a:ext cx="1368425" cy="946150"/>
              <a:chOff x="868" y="3200"/>
              <a:chExt cx="862" cy="596"/>
            </a:xfrm>
          </p:grpSpPr>
          <p:sp>
            <p:nvSpPr>
              <p:cNvPr id="10299" name="Text Box 15"/>
              <p:cNvSpPr txBox="1">
                <a:spLocks noChangeArrowheads="1"/>
              </p:cNvSpPr>
              <p:nvPr/>
            </p:nvSpPr>
            <p:spPr bwMode="auto">
              <a:xfrm>
                <a:off x="868" y="3337"/>
                <a:ext cx="37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 = </a:t>
                </a:r>
              </a:p>
            </p:txBody>
          </p:sp>
          <p:grpSp>
            <p:nvGrpSpPr>
              <p:cNvPr id="10300" name="Group 16"/>
              <p:cNvGrpSpPr>
                <a:grpSpLocks/>
              </p:cNvGrpSpPr>
              <p:nvPr/>
            </p:nvGrpSpPr>
            <p:grpSpPr bwMode="auto">
              <a:xfrm>
                <a:off x="1200" y="3200"/>
                <a:ext cx="530" cy="596"/>
                <a:chOff x="2054" y="3286"/>
                <a:chExt cx="530" cy="596"/>
              </a:xfrm>
            </p:grpSpPr>
            <p:sp>
              <p:nvSpPr>
                <p:cNvPr id="1030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54" y="3286"/>
                  <a:ext cx="53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/>
                    <a:t>[B]</a:t>
                  </a:r>
                </a:p>
              </p:txBody>
            </p:sp>
            <p:sp>
              <p:nvSpPr>
                <p:cNvPr id="1030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44" y="3552"/>
                  <a:ext cx="317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 i="1"/>
                    <a:t>t</a:t>
                  </a:r>
                  <a:endParaRPr lang="en-US" altLang="el-GR" sz="2800"/>
                </a:p>
              </p:txBody>
            </p:sp>
            <p:sp>
              <p:nvSpPr>
                <p:cNvPr id="10303" name="Line 19"/>
                <p:cNvSpPr>
                  <a:spLocks noChangeShapeType="1"/>
                </p:cNvSpPr>
                <p:nvPr/>
              </p:nvSpPr>
              <p:spPr bwMode="auto">
                <a:xfrm>
                  <a:off x="2095" y="359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289" name="Group 24"/>
            <p:cNvGrpSpPr>
              <a:grpSpLocks/>
            </p:cNvGrpSpPr>
            <p:nvPr/>
          </p:nvGrpSpPr>
          <p:grpSpPr bwMode="auto">
            <a:xfrm>
              <a:off x="1042988" y="5461149"/>
              <a:ext cx="3222625" cy="992187"/>
              <a:chOff x="-348" y="2400"/>
              <a:chExt cx="2030" cy="625"/>
            </a:xfrm>
          </p:grpSpPr>
          <p:sp>
            <p:nvSpPr>
              <p:cNvPr id="10290" name="Text Box 9"/>
              <p:cNvSpPr txBox="1">
                <a:spLocks noChangeArrowheads="1"/>
              </p:cNvSpPr>
              <p:nvPr/>
            </p:nvSpPr>
            <p:spPr bwMode="auto">
              <a:xfrm>
                <a:off x="-348" y="2537"/>
                <a:ext cx="13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800"/>
                  <a:t>ταχύτητα</a:t>
                </a:r>
                <a:r>
                  <a:rPr lang="en-US" altLang="el-GR" sz="2800"/>
                  <a:t> = -</a:t>
                </a:r>
              </a:p>
            </p:txBody>
          </p:sp>
          <p:grpSp>
            <p:nvGrpSpPr>
              <p:cNvPr id="10291" name="Group 10"/>
              <p:cNvGrpSpPr>
                <a:grpSpLocks/>
              </p:cNvGrpSpPr>
              <p:nvPr/>
            </p:nvGrpSpPr>
            <p:grpSpPr bwMode="auto">
              <a:xfrm>
                <a:off x="1152" y="2400"/>
                <a:ext cx="530" cy="596"/>
                <a:chOff x="2054" y="3286"/>
                <a:chExt cx="530" cy="596"/>
              </a:xfrm>
            </p:grpSpPr>
            <p:sp>
              <p:nvSpPr>
                <p:cNvPr id="1029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54" y="3286"/>
                  <a:ext cx="53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/>
                    <a:t>[A]</a:t>
                  </a:r>
                </a:p>
              </p:txBody>
            </p:sp>
            <p:sp>
              <p:nvSpPr>
                <p:cNvPr id="1029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144" y="3552"/>
                  <a:ext cx="317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 i="1"/>
                    <a:t>t</a:t>
                  </a:r>
                  <a:endParaRPr lang="en-US" altLang="el-GR" sz="2800"/>
                </a:p>
              </p:txBody>
            </p:sp>
            <p:sp>
              <p:nvSpPr>
                <p:cNvPr id="10298" name="Line 13"/>
                <p:cNvSpPr>
                  <a:spLocks noChangeShapeType="1"/>
                </p:cNvSpPr>
                <p:nvPr/>
              </p:nvSpPr>
              <p:spPr bwMode="auto">
                <a:xfrm>
                  <a:off x="2095" y="359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0292" name="Group 23"/>
              <p:cNvGrpSpPr>
                <a:grpSpLocks/>
              </p:cNvGrpSpPr>
              <p:nvPr/>
            </p:nvGrpSpPr>
            <p:grpSpPr bwMode="auto">
              <a:xfrm>
                <a:off x="929" y="2432"/>
                <a:ext cx="243" cy="593"/>
                <a:chOff x="2155" y="3433"/>
                <a:chExt cx="243" cy="593"/>
              </a:xfrm>
            </p:grpSpPr>
            <p:sp>
              <p:nvSpPr>
                <p:cNvPr id="1029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155" y="3433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/>
                    <a:t>1</a:t>
                  </a:r>
                </a:p>
              </p:txBody>
            </p:sp>
            <p:sp>
              <p:nvSpPr>
                <p:cNvPr id="1029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155" y="3696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/>
                    <a:t>2</a:t>
                  </a:r>
                </a:p>
              </p:txBody>
            </p:sp>
            <p:sp>
              <p:nvSpPr>
                <p:cNvPr id="10295" name="Line 22"/>
                <p:cNvSpPr>
                  <a:spLocks noChangeShapeType="1"/>
                </p:cNvSpPr>
                <p:nvPr/>
              </p:nvSpPr>
              <p:spPr bwMode="auto">
                <a:xfrm>
                  <a:off x="2194" y="3709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323850" y="1684338"/>
            <a:ext cx="4114800" cy="981075"/>
            <a:chOff x="1061093" y="1772294"/>
            <a:chExt cx="4114975" cy="981202"/>
          </a:xfrm>
        </p:grpSpPr>
        <p:grpSp>
          <p:nvGrpSpPr>
            <p:cNvPr id="10276" name="Group 13"/>
            <p:cNvGrpSpPr>
              <a:grpSpLocks/>
            </p:cNvGrpSpPr>
            <p:nvPr/>
          </p:nvGrpSpPr>
          <p:grpSpPr bwMode="auto">
            <a:xfrm>
              <a:off x="1061093" y="1772816"/>
              <a:ext cx="2890840" cy="980680"/>
              <a:chOff x="-91" y="3200"/>
              <a:chExt cx="1821" cy="571"/>
            </a:xfrm>
          </p:grpSpPr>
          <p:sp>
            <p:nvSpPr>
              <p:cNvPr id="10283" name="Text Box 8"/>
              <p:cNvSpPr txBox="1">
                <a:spLocks noChangeArrowheads="1"/>
              </p:cNvSpPr>
              <p:nvPr/>
            </p:nvSpPr>
            <p:spPr bwMode="auto">
              <a:xfrm>
                <a:off x="-91" y="3370"/>
                <a:ext cx="1342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800"/>
                  <a:t>ταχύτητα</a:t>
                </a:r>
                <a:r>
                  <a:rPr lang="en-US" altLang="el-GR" sz="2800"/>
                  <a:t> = -</a:t>
                </a:r>
              </a:p>
            </p:txBody>
          </p:sp>
          <p:grpSp>
            <p:nvGrpSpPr>
              <p:cNvPr id="10284" name="Group 12"/>
              <p:cNvGrpSpPr>
                <a:grpSpLocks/>
              </p:cNvGrpSpPr>
              <p:nvPr/>
            </p:nvGrpSpPr>
            <p:grpSpPr bwMode="auto">
              <a:xfrm>
                <a:off x="1200" y="3200"/>
                <a:ext cx="530" cy="571"/>
                <a:chOff x="2054" y="3286"/>
                <a:chExt cx="530" cy="571"/>
              </a:xfrm>
            </p:grpSpPr>
            <p:sp>
              <p:nvSpPr>
                <p:cNvPr id="1028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54" y="3286"/>
                  <a:ext cx="53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/>
                    <a:t>[A]</a:t>
                  </a:r>
                </a:p>
              </p:txBody>
            </p:sp>
            <p:sp>
              <p:nvSpPr>
                <p:cNvPr id="1028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144" y="3552"/>
                  <a:ext cx="317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 i="1"/>
                    <a:t>t</a:t>
                  </a:r>
                  <a:endParaRPr lang="en-US" altLang="el-GR" sz="2800"/>
                </a:p>
              </p:txBody>
            </p:sp>
            <p:sp>
              <p:nvSpPr>
                <p:cNvPr id="10287" name="Line 11"/>
                <p:cNvSpPr>
                  <a:spLocks noChangeShapeType="1"/>
                </p:cNvSpPr>
                <p:nvPr/>
              </p:nvSpPr>
              <p:spPr bwMode="auto">
                <a:xfrm>
                  <a:off x="2095" y="359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277" name="Group 26"/>
            <p:cNvGrpSpPr>
              <a:grpSpLocks/>
            </p:cNvGrpSpPr>
            <p:nvPr/>
          </p:nvGrpSpPr>
          <p:grpSpPr bwMode="auto">
            <a:xfrm>
              <a:off x="3821930" y="1772294"/>
              <a:ext cx="1354138" cy="980680"/>
              <a:chOff x="983" y="2998"/>
              <a:chExt cx="853" cy="571"/>
            </a:xfrm>
          </p:grpSpPr>
          <p:sp>
            <p:nvSpPr>
              <p:cNvPr id="10278" name="Text Box 15"/>
              <p:cNvSpPr txBox="1">
                <a:spLocks noChangeArrowheads="1"/>
              </p:cNvSpPr>
              <p:nvPr/>
            </p:nvSpPr>
            <p:spPr bwMode="auto">
              <a:xfrm>
                <a:off x="983" y="3169"/>
                <a:ext cx="366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 ≠ </a:t>
                </a:r>
              </a:p>
            </p:txBody>
          </p:sp>
          <p:grpSp>
            <p:nvGrpSpPr>
              <p:cNvPr id="10279" name="Group 16"/>
              <p:cNvGrpSpPr>
                <a:grpSpLocks/>
              </p:cNvGrpSpPr>
              <p:nvPr/>
            </p:nvGrpSpPr>
            <p:grpSpPr bwMode="auto">
              <a:xfrm>
                <a:off x="1306" y="2998"/>
                <a:ext cx="530" cy="571"/>
                <a:chOff x="2054" y="3286"/>
                <a:chExt cx="530" cy="571"/>
              </a:xfrm>
            </p:grpSpPr>
            <p:sp>
              <p:nvSpPr>
                <p:cNvPr id="1028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54" y="3286"/>
                  <a:ext cx="53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/>
                    <a:t>[B]</a:t>
                  </a:r>
                </a:p>
              </p:txBody>
            </p:sp>
            <p:sp>
              <p:nvSpPr>
                <p:cNvPr id="1028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44" y="3552"/>
                  <a:ext cx="317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800">
                      <a:latin typeface="Symbol" pitchFamily="18" charset="2"/>
                    </a:rPr>
                    <a:t>D</a:t>
                  </a:r>
                  <a:r>
                    <a:rPr lang="en-US" altLang="el-GR" sz="2800" i="1"/>
                    <a:t>t</a:t>
                  </a:r>
                  <a:endParaRPr lang="en-US" altLang="el-GR" sz="2800"/>
                </a:p>
              </p:txBody>
            </p:sp>
            <p:sp>
              <p:nvSpPr>
                <p:cNvPr id="10282" name="Line 19"/>
                <p:cNvSpPr>
                  <a:spLocks noChangeShapeType="1"/>
                </p:cNvSpPr>
                <p:nvPr/>
              </p:nvSpPr>
              <p:spPr bwMode="auto">
                <a:xfrm>
                  <a:off x="2095" y="359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54" name="Rectangle 6"/>
          <p:cNvSpPr txBox="1">
            <a:spLocks noChangeArrowheads="1"/>
          </p:cNvSpPr>
          <p:nvPr/>
        </p:nvSpPr>
        <p:spPr bwMode="auto">
          <a:xfrm>
            <a:off x="900113" y="4437063"/>
            <a:ext cx="7235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buFont typeface="Wingdings" pitchFamily="2" charset="2"/>
              <a:buNone/>
            </a:pPr>
            <a:r>
              <a:rPr lang="en-GB" altLang="el-GR">
                <a:solidFill>
                  <a:srgbClr val="00FF00"/>
                </a:solidFill>
              </a:rPr>
              <a:t> </a:t>
            </a:r>
            <a:r>
              <a:rPr lang="en-GB" altLang="el-GR"/>
              <a:t>2 NOCl (g)  </a:t>
            </a:r>
            <a:r>
              <a:rPr lang="en-GB" altLang="el-GR">
                <a:sym typeface="Symbol" pitchFamily="18" charset="2"/>
              </a:rPr>
              <a:t></a:t>
            </a:r>
            <a:r>
              <a:rPr lang="en-GB" altLang="el-GR"/>
              <a:t> 2 NO + 1 Cl</a:t>
            </a:r>
            <a:r>
              <a:rPr lang="en-GB" altLang="el-GR" baseline="-25000"/>
              <a:t>2</a:t>
            </a:r>
            <a:r>
              <a:rPr lang="en-GB" altLang="el-GR"/>
              <a:t> (g)</a:t>
            </a:r>
            <a:endParaRPr lang="en-GB" altLang="el-GR">
              <a:sym typeface="Symbol" pitchFamily="18" charset="2"/>
            </a:endParaRPr>
          </a:p>
        </p:txBody>
      </p: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468313" y="5341938"/>
            <a:ext cx="3927475" cy="1028700"/>
            <a:chOff x="113" y="3017"/>
            <a:chExt cx="2408" cy="601"/>
          </a:xfrm>
        </p:grpSpPr>
        <p:sp>
          <p:nvSpPr>
            <p:cNvPr id="10267" name="Text Box 30"/>
            <p:cNvSpPr txBox="1">
              <a:spLocks noChangeArrowheads="1"/>
            </p:cNvSpPr>
            <p:nvPr/>
          </p:nvSpPr>
          <p:spPr bwMode="auto">
            <a:xfrm>
              <a:off x="113" y="3146"/>
              <a:ext cx="13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800"/>
                <a:t>ταχύτητα</a:t>
              </a:r>
              <a:r>
                <a:rPr lang="en-US" altLang="el-GR" sz="2800"/>
                <a:t> = -</a:t>
              </a:r>
            </a:p>
          </p:txBody>
        </p:sp>
        <p:grpSp>
          <p:nvGrpSpPr>
            <p:cNvPr id="10268" name="Group 31"/>
            <p:cNvGrpSpPr>
              <a:grpSpLocks/>
            </p:cNvGrpSpPr>
            <p:nvPr/>
          </p:nvGrpSpPr>
          <p:grpSpPr bwMode="auto">
            <a:xfrm>
              <a:off x="1613" y="3017"/>
              <a:ext cx="908" cy="572"/>
              <a:chOff x="2054" y="3286"/>
              <a:chExt cx="908" cy="572"/>
            </a:xfrm>
          </p:grpSpPr>
          <p:sp>
            <p:nvSpPr>
              <p:cNvPr id="10273" name="Text Box 32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908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[NOCl]</a:t>
                </a:r>
              </a:p>
            </p:txBody>
          </p:sp>
          <p:sp>
            <p:nvSpPr>
              <p:cNvPr id="10274" name="Text Box 33"/>
              <p:cNvSpPr txBox="1">
                <a:spLocks noChangeArrowheads="1"/>
              </p:cNvSpPr>
              <p:nvPr/>
            </p:nvSpPr>
            <p:spPr bwMode="auto">
              <a:xfrm>
                <a:off x="2355" y="3552"/>
                <a:ext cx="30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10275" name="Line 34"/>
              <p:cNvSpPr>
                <a:spLocks noChangeShapeType="1"/>
              </p:cNvSpPr>
              <p:nvPr/>
            </p:nvSpPr>
            <p:spPr bwMode="auto">
              <a:xfrm rot="60000" flipV="1">
                <a:off x="2095" y="3581"/>
                <a:ext cx="842" cy="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0269" name="Group 35"/>
            <p:cNvGrpSpPr>
              <a:grpSpLocks/>
            </p:cNvGrpSpPr>
            <p:nvPr/>
          </p:nvGrpSpPr>
          <p:grpSpPr bwMode="auto">
            <a:xfrm>
              <a:off x="1390" y="3049"/>
              <a:ext cx="236" cy="569"/>
              <a:chOff x="2155" y="3433"/>
              <a:chExt cx="236" cy="569"/>
            </a:xfrm>
          </p:grpSpPr>
          <p:sp>
            <p:nvSpPr>
              <p:cNvPr id="10270" name="Text Box 36"/>
              <p:cNvSpPr txBox="1">
                <a:spLocks noChangeArrowheads="1"/>
              </p:cNvSpPr>
              <p:nvPr/>
            </p:nvSpPr>
            <p:spPr bwMode="auto">
              <a:xfrm>
                <a:off x="2155" y="3433"/>
                <a:ext cx="236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1</a:t>
                </a:r>
              </a:p>
            </p:txBody>
          </p:sp>
          <p:sp>
            <p:nvSpPr>
              <p:cNvPr id="10271" name="Text Box 37"/>
              <p:cNvSpPr txBox="1">
                <a:spLocks noChangeArrowheads="1"/>
              </p:cNvSpPr>
              <p:nvPr/>
            </p:nvSpPr>
            <p:spPr bwMode="auto">
              <a:xfrm>
                <a:off x="2155" y="3696"/>
                <a:ext cx="236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800"/>
                  <a:t>2</a:t>
                </a:r>
                <a:endParaRPr lang="en-US" altLang="el-GR" sz="2800"/>
              </a:p>
            </p:txBody>
          </p:sp>
          <p:sp>
            <p:nvSpPr>
              <p:cNvPr id="10272" name="Line 38"/>
              <p:cNvSpPr>
                <a:spLocks noChangeShapeType="1"/>
              </p:cNvSpPr>
              <p:nvPr/>
            </p:nvSpPr>
            <p:spPr bwMode="auto">
              <a:xfrm>
                <a:off x="2194" y="370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17" name="Group 58"/>
          <p:cNvGrpSpPr>
            <a:grpSpLocks/>
          </p:cNvGrpSpPr>
          <p:nvPr/>
        </p:nvGrpSpPr>
        <p:grpSpPr bwMode="auto">
          <a:xfrm>
            <a:off x="4435475" y="5353050"/>
            <a:ext cx="1625600" cy="1028700"/>
            <a:chOff x="4380" y="2880"/>
            <a:chExt cx="997" cy="601"/>
          </a:xfrm>
        </p:grpSpPr>
        <p:sp>
          <p:nvSpPr>
            <p:cNvPr id="10258" name="Text Box 48"/>
            <p:cNvSpPr txBox="1">
              <a:spLocks noChangeArrowheads="1"/>
            </p:cNvSpPr>
            <p:nvPr/>
          </p:nvSpPr>
          <p:spPr bwMode="auto">
            <a:xfrm>
              <a:off x="4380" y="3017"/>
              <a:ext cx="24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=</a:t>
              </a:r>
            </a:p>
          </p:txBody>
        </p:sp>
        <p:grpSp>
          <p:nvGrpSpPr>
            <p:cNvPr id="10259" name="Group 49"/>
            <p:cNvGrpSpPr>
              <a:grpSpLocks/>
            </p:cNvGrpSpPr>
            <p:nvPr/>
          </p:nvGrpSpPr>
          <p:grpSpPr bwMode="auto">
            <a:xfrm>
              <a:off x="4848" y="2880"/>
              <a:ext cx="529" cy="572"/>
              <a:chOff x="2054" y="3286"/>
              <a:chExt cx="529" cy="572"/>
            </a:xfrm>
          </p:grpSpPr>
          <p:sp>
            <p:nvSpPr>
              <p:cNvPr id="10264" name="Text Box 50"/>
              <p:cNvSpPr txBox="1">
                <a:spLocks noChangeArrowheads="1"/>
              </p:cNvSpPr>
              <p:nvPr/>
            </p:nvSpPr>
            <p:spPr bwMode="auto">
              <a:xfrm>
                <a:off x="2054" y="3286"/>
                <a:ext cx="52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[C]</a:t>
                </a:r>
              </a:p>
            </p:txBody>
          </p:sp>
          <p:sp>
            <p:nvSpPr>
              <p:cNvPr id="10265" name="Text Box 51"/>
              <p:cNvSpPr txBox="1">
                <a:spLocks noChangeArrowheads="1"/>
              </p:cNvSpPr>
              <p:nvPr/>
            </p:nvSpPr>
            <p:spPr bwMode="auto">
              <a:xfrm>
                <a:off x="2144" y="3552"/>
                <a:ext cx="30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10266" name="Line 52"/>
              <p:cNvSpPr>
                <a:spLocks noChangeShapeType="1"/>
              </p:cNvSpPr>
              <p:nvPr/>
            </p:nvSpPr>
            <p:spPr bwMode="auto">
              <a:xfrm>
                <a:off x="2095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0260" name="Group 53"/>
            <p:cNvGrpSpPr>
              <a:grpSpLocks/>
            </p:cNvGrpSpPr>
            <p:nvPr/>
          </p:nvGrpSpPr>
          <p:grpSpPr bwMode="auto">
            <a:xfrm>
              <a:off x="4625" y="2912"/>
              <a:ext cx="236" cy="569"/>
              <a:chOff x="2155" y="3433"/>
              <a:chExt cx="236" cy="569"/>
            </a:xfrm>
          </p:grpSpPr>
          <p:sp>
            <p:nvSpPr>
              <p:cNvPr id="10261" name="Text Box 54"/>
              <p:cNvSpPr txBox="1">
                <a:spLocks noChangeArrowheads="1"/>
              </p:cNvSpPr>
              <p:nvPr/>
            </p:nvSpPr>
            <p:spPr bwMode="auto">
              <a:xfrm>
                <a:off x="2155" y="3433"/>
                <a:ext cx="236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1</a:t>
                </a:r>
              </a:p>
            </p:txBody>
          </p:sp>
          <p:sp>
            <p:nvSpPr>
              <p:cNvPr id="10262" name="Text Box 55"/>
              <p:cNvSpPr txBox="1">
                <a:spLocks noChangeArrowheads="1"/>
              </p:cNvSpPr>
              <p:nvPr/>
            </p:nvSpPr>
            <p:spPr bwMode="auto">
              <a:xfrm>
                <a:off x="2155" y="3696"/>
                <a:ext cx="236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/>
                  <a:t>2</a:t>
                </a:r>
              </a:p>
            </p:txBody>
          </p:sp>
          <p:sp>
            <p:nvSpPr>
              <p:cNvPr id="10263" name="Line 56"/>
              <p:cNvSpPr>
                <a:spLocks noChangeShapeType="1"/>
              </p:cNvSpPr>
              <p:nvPr/>
            </p:nvSpPr>
            <p:spPr bwMode="auto">
              <a:xfrm>
                <a:off x="2194" y="3709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011863" y="5353050"/>
            <a:ext cx="1465262" cy="977900"/>
            <a:chOff x="4380" y="2880"/>
            <a:chExt cx="898" cy="572"/>
          </a:xfrm>
        </p:grpSpPr>
        <p:sp>
          <p:nvSpPr>
            <p:cNvPr id="10252" name="Text Box 60"/>
            <p:cNvSpPr txBox="1">
              <a:spLocks noChangeArrowheads="1"/>
            </p:cNvSpPr>
            <p:nvPr/>
          </p:nvSpPr>
          <p:spPr bwMode="auto">
            <a:xfrm>
              <a:off x="4380" y="3017"/>
              <a:ext cx="24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800"/>
                <a:t>=</a:t>
              </a:r>
            </a:p>
          </p:txBody>
        </p:sp>
        <p:grpSp>
          <p:nvGrpSpPr>
            <p:cNvPr id="10253" name="Group 61"/>
            <p:cNvGrpSpPr>
              <a:grpSpLocks/>
            </p:cNvGrpSpPr>
            <p:nvPr/>
          </p:nvGrpSpPr>
          <p:grpSpPr bwMode="auto">
            <a:xfrm>
              <a:off x="4618" y="2880"/>
              <a:ext cx="660" cy="572"/>
              <a:chOff x="1824" y="3286"/>
              <a:chExt cx="660" cy="572"/>
            </a:xfrm>
          </p:grpSpPr>
          <p:sp>
            <p:nvSpPr>
              <p:cNvPr id="10255" name="Text Box 62"/>
              <p:cNvSpPr txBox="1">
                <a:spLocks noChangeArrowheads="1"/>
              </p:cNvSpPr>
              <p:nvPr/>
            </p:nvSpPr>
            <p:spPr bwMode="auto">
              <a:xfrm>
                <a:off x="1824" y="3286"/>
                <a:ext cx="660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/>
                  <a:t>[Cl</a:t>
                </a:r>
                <a:r>
                  <a:rPr lang="en-US" altLang="el-GR" sz="2800" baseline="-25000"/>
                  <a:t>2</a:t>
                </a:r>
                <a:r>
                  <a:rPr lang="en-US" altLang="el-GR" sz="2800"/>
                  <a:t>]</a:t>
                </a:r>
              </a:p>
            </p:txBody>
          </p:sp>
          <p:sp>
            <p:nvSpPr>
              <p:cNvPr id="10256" name="Text Box 63"/>
              <p:cNvSpPr txBox="1">
                <a:spLocks noChangeArrowheads="1"/>
              </p:cNvSpPr>
              <p:nvPr/>
            </p:nvSpPr>
            <p:spPr bwMode="auto">
              <a:xfrm>
                <a:off x="1939" y="3552"/>
                <a:ext cx="309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800">
                    <a:latin typeface="Symbol" pitchFamily="18" charset="2"/>
                  </a:rPr>
                  <a:t>D</a:t>
                </a:r>
                <a:r>
                  <a:rPr lang="en-US" altLang="el-GR" sz="2800" i="1"/>
                  <a:t>t</a:t>
                </a:r>
                <a:endParaRPr lang="en-US" altLang="el-GR" sz="2800"/>
              </a:p>
            </p:txBody>
          </p:sp>
          <p:sp>
            <p:nvSpPr>
              <p:cNvPr id="10257" name="Line 64"/>
              <p:cNvSpPr>
                <a:spLocks noChangeShapeType="1"/>
              </p:cNvSpPr>
              <p:nvPr/>
            </p:nvSpPr>
            <p:spPr bwMode="auto">
              <a:xfrm>
                <a:off x="2016" y="35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254" name="Line 68"/>
            <p:cNvSpPr>
              <a:spLocks noChangeShapeType="1"/>
            </p:cNvSpPr>
            <p:nvPr/>
          </p:nvSpPr>
          <p:spPr bwMode="auto">
            <a:xfrm>
              <a:off x="4664" y="318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23850" y="3841750"/>
            <a:ext cx="2087563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dirty="0">
                <a:latin typeface="+mn-lt"/>
              </a:rPr>
              <a:t>Παράδειγμα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0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utoUpdateAnimBg="0"/>
      <p:bldP spid="54" grpId="0"/>
      <p:bldP spid="65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991ce960bf4e28ed35bcde18fb3f5a4fbf6e0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2171</Words>
  <Application>Microsoft Office PowerPoint</Application>
  <PresentationFormat>On-screen Show (4:3)</PresentationFormat>
  <Paragraphs>328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OC_template_updated</vt:lpstr>
      <vt:lpstr>Photo Editor Photo</vt:lpstr>
      <vt:lpstr>Εξίσωση</vt:lpstr>
      <vt:lpstr>Ανόργανη Χημεία (Ε)</vt:lpstr>
      <vt:lpstr>Κινητική Χημικών Αντιδράσεων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Ταχύτητα της αντίδρασης  του  θειοθειϊκού νατρίου  με  υδροχλωρικό οξύ</vt:lpstr>
      <vt:lpstr>Εισαγωγή</vt:lpstr>
      <vt:lpstr>Εισαγωγή</vt:lpstr>
      <vt:lpstr>Αντιδραστήρια και Σκεύη</vt:lpstr>
      <vt:lpstr>Διαδικασία</vt:lpstr>
      <vt:lpstr>Διαδικασία</vt:lpstr>
      <vt:lpstr>Διαδικασία</vt:lpstr>
      <vt:lpstr>Διαδικασία</vt:lpstr>
      <vt:lpstr>Συζήτηση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324</cp:revision>
  <dcterms:created xsi:type="dcterms:W3CDTF">2013-03-04T13:35:19Z</dcterms:created>
  <dcterms:modified xsi:type="dcterms:W3CDTF">2015-12-21T12:14:07Z</dcterms:modified>
</cp:coreProperties>
</file>