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39"/>
  </p:notesMasterIdLst>
  <p:handoutMasterIdLst>
    <p:handoutMasterId r:id="rId40"/>
  </p:handoutMasterIdLst>
  <p:sldIdLst>
    <p:sldId id="256" r:id="rId2"/>
    <p:sldId id="268" r:id="rId3"/>
    <p:sldId id="269" r:id="rId4"/>
    <p:sldId id="270" r:id="rId5"/>
    <p:sldId id="271" r:id="rId6"/>
    <p:sldId id="272" r:id="rId7"/>
    <p:sldId id="273" r:id="rId8"/>
    <p:sldId id="274" r:id="rId9"/>
    <p:sldId id="275" r:id="rId10"/>
    <p:sldId id="276" r:id="rId11"/>
    <p:sldId id="277" r:id="rId12"/>
    <p:sldId id="278" r:id="rId13"/>
    <p:sldId id="279" r:id="rId14"/>
    <p:sldId id="280" r:id="rId15"/>
    <p:sldId id="281" r:id="rId16"/>
    <p:sldId id="291" r:id="rId17"/>
    <p:sldId id="282" r:id="rId18"/>
    <p:sldId id="283" r:id="rId19"/>
    <p:sldId id="292" r:id="rId20"/>
    <p:sldId id="284" r:id="rId21"/>
    <p:sldId id="285" r:id="rId22"/>
    <p:sldId id="294" r:id="rId23"/>
    <p:sldId id="293" r:id="rId24"/>
    <p:sldId id="295" r:id="rId25"/>
    <p:sldId id="286" r:id="rId26"/>
    <p:sldId id="287" r:id="rId27"/>
    <p:sldId id="288" r:id="rId28"/>
    <p:sldId id="289" r:id="rId29"/>
    <p:sldId id="290" r:id="rId30"/>
    <p:sldId id="257" r:id="rId31"/>
    <p:sldId id="262" r:id="rId32"/>
    <p:sldId id="264" r:id="rId33"/>
    <p:sldId id="296" r:id="rId34"/>
    <p:sldId id="297" r:id="rId35"/>
    <p:sldId id="266" r:id="rId36"/>
    <p:sldId id="267" r:id="rId37"/>
    <p:sldId id="261" r:id="rId38"/>
  </p:sldIdLst>
  <p:sldSz cx="9144000" cy="6858000" type="screen4x3"/>
  <p:notesSz cx="7104063" cy="10234613"/>
  <p:custDataLst>
    <p:tags r:id="rId41"/>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2686" autoAdjust="0"/>
  </p:normalViewPr>
  <p:slideViewPr>
    <p:cSldViewPr>
      <p:cViewPr varScale="1">
        <p:scale>
          <a:sx n="108" d="100"/>
          <a:sy n="108" d="100"/>
        </p:scale>
        <p:origin x="-1878"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24/4/2015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24/4/2015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19</a:t>
            </a:fld>
            <a:endParaRPr lang="el-GR" dirty="0"/>
          </a:p>
        </p:txBody>
      </p:sp>
    </p:spTree>
    <p:extLst>
      <p:ext uri="{BB962C8B-B14F-4D97-AF65-F5344CB8AC3E}">
        <p14:creationId xmlns:p14="http://schemas.microsoft.com/office/powerpoint/2010/main" val="20974707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24</a:t>
            </a:fld>
            <a:endParaRPr lang="el-GR" dirty="0"/>
          </a:p>
        </p:txBody>
      </p:sp>
    </p:spTree>
    <p:extLst>
      <p:ext uri="{BB962C8B-B14F-4D97-AF65-F5344CB8AC3E}">
        <p14:creationId xmlns:p14="http://schemas.microsoft.com/office/powerpoint/2010/main" val="3057318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25</a:t>
            </a:fld>
            <a:endParaRPr lang="el-GR" dirty="0"/>
          </a:p>
        </p:txBody>
      </p:sp>
    </p:spTree>
    <p:extLst>
      <p:ext uri="{BB962C8B-B14F-4D97-AF65-F5344CB8AC3E}">
        <p14:creationId xmlns:p14="http://schemas.microsoft.com/office/powerpoint/2010/main" val="562621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26</a:t>
            </a:fld>
            <a:endParaRPr lang="el-GR" dirty="0"/>
          </a:p>
        </p:txBody>
      </p:sp>
    </p:spTree>
    <p:extLst>
      <p:ext uri="{BB962C8B-B14F-4D97-AF65-F5344CB8AC3E}">
        <p14:creationId xmlns:p14="http://schemas.microsoft.com/office/powerpoint/2010/main" val="34096580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27</a:t>
            </a:fld>
            <a:endParaRPr lang="el-GR" dirty="0"/>
          </a:p>
        </p:txBody>
      </p:sp>
    </p:spTree>
    <p:extLst>
      <p:ext uri="{BB962C8B-B14F-4D97-AF65-F5344CB8AC3E}">
        <p14:creationId xmlns:p14="http://schemas.microsoft.com/office/powerpoint/2010/main" val="33782225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28</a:t>
            </a:fld>
            <a:endParaRPr lang="el-GR" dirty="0"/>
          </a:p>
        </p:txBody>
      </p:sp>
    </p:spTree>
    <p:extLst>
      <p:ext uri="{BB962C8B-B14F-4D97-AF65-F5344CB8AC3E}">
        <p14:creationId xmlns:p14="http://schemas.microsoft.com/office/powerpoint/2010/main" val="29482783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29</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30</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31</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32</a:t>
            </a:fld>
            <a:endParaRPr lang="el-GR" dirty="0"/>
          </a:p>
        </p:txBody>
      </p:sp>
    </p:spTree>
    <p:extLst>
      <p:ext uri="{BB962C8B-B14F-4D97-AF65-F5344CB8AC3E}">
        <p14:creationId xmlns:p14="http://schemas.microsoft.com/office/powerpoint/2010/main" val="3310165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10</a:t>
            </a:fld>
            <a:endParaRPr lang="el-GR" dirty="0"/>
          </a:p>
        </p:txBody>
      </p:sp>
    </p:spTree>
    <p:extLst>
      <p:ext uri="{BB962C8B-B14F-4D97-AF65-F5344CB8AC3E}">
        <p14:creationId xmlns:p14="http://schemas.microsoft.com/office/powerpoint/2010/main" val="20560678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34</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35</a:t>
            </a:fld>
            <a:endParaRPr lang="el-GR" dirty="0"/>
          </a:p>
        </p:txBody>
      </p:sp>
    </p:spTree>
    <p:extLst>
      <p:ext uri="{BB962C8B-B14F-4D97-AF65-F5344CB8AC3E}">
        <p14:creationId xmlns:p14="http://schemas.microsoft.com/office/powerpoint/2010/main" val="21451231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36</a:t>
            </a:fld>
            <a:endParaRPr lang="el-GR" dirty="0"/>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11</a:t>
            </a:fld>
            <a:endParaRPr lang="el-GR" dirty="0"/>
          </a:p>
        </p:txBody>
      </p:sp>
    </p:spTree>
    <p:extLst>
      <p:ext uri="{BB962C8B-B14F-4D97-AF65-F5344CB8AC3E}">
        <p14:creationId xmlns:p14="http://schemas.microsoft.com/office/powerpoint/2010/main" val="9634881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12</a:t>
            </a:fld>
            <a:endParaRPr lang="el-GR" dirty="0"/>
          </a:p>
        </p:txBody>
      </p:sp>
    </p:spTree>
    <p:extLst>
      <p:ext uri="{BB962C8B-B14F-4D97-AF65-F5344CB8AC3E}">
        <p14:creationId xmlns:p14="http://schemas.microsoft.com/office/powerpoint/2010/main" val="3970949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13</a:t>
            </a:fld>
            <a:endParaRPr lang="el-GR" dirty="0"/>
          </a:p>
        </p:txBody>
      </p:sp>
    </p:spTree>
    <p:extLst>
      <p:ext uri="{BB962C8B-B14F-4D97-AF65-F5344CB8AC3E}">
        <p14:creationId xmlns:p14="http://schemas.microsoft.com/office/powerpoint/2010/main" val="3123264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14</a:t>
            </a:fld>
            <a:endParaRPr lang="el-GR" dirty="0"/>
          </a:p>
        </p:txBody>
      </p:sp>
    </p:spTree>
    <p:extLst>
      <p:ext uri="{BB962C8B-B14F-4D97-AF65-F5344CB8AC3E}">
        <p14:creationId xmlns:p14="http://schemas.microsoft.com/office/powerpoint/2010/main" val="10846436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16</a:t>
            </a:fld>
            <a:endParaRPr lang="el-GR" dirty="0"/>
          </a:p>
        </p:txBody>
      </p:sp>
    </p:spTree>
    <p:extLst>
      <p:ext uri="{BB962C8B-B14F-4D97-AF65-F5344CB8AC3E}">
        <p14:creationId xmlns:p14="http://schemas.microsoft.com/office/powerpoint/2010/main" val="3191424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17</a:t>
            </a:fld>
            <a:endParaRPr lang="el-GR" dirty="0"/>
          </a:p>
        </p:txBody>
      </p:sp>
    </p:spTree>
    <p:extLst>
      <p:ext uri="{BB962C8B-B14F-4D97-AF65-F5344CB8AC3E}">
        <p14:creationId xmlns:p14="http://schemas.microsoft.com/office/powerpoint/2010/main" val="3071194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18</a:t>
            </a:fld>
            <a:endParaRPr lang="el-GR" dirty="0"/>
          </a:p>
        </p:txBody>
      </p:sp>
    </p:spTree>
    <p:extLst>
      <p:ext uri="{BB962C8B-B14F-4D97-AF65-F5344CB8AC3E}">
        <p14:creationId xmlns:p14="http://schemas.microsoft.com/office/powerpoint/2010/main" val="38686034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med.auth.gr/db/histology/gr/"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casweb.ou.edu/pbell/histology/Outline/contents.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casweb.ou.edu/pbell/histology/Outline/contents.htm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casweb.ou.edu/pbell/histology/Outline/contents.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www.webpathology.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webpathology.com/" TargetMode="Externa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casweb.ou.edu/pbell/histology/Outline/contents.htm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casweb.ou.edu/pbell/histology/Outline/contents.htm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casweb.ou.edu/pbell/histology/Outline/contents.html"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casweb.ou.edu/pbell/histology/Outline/contents.html"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casweb.ou.edu/pbell/histology/Outline/contents.html" TargetMode="External"/><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www.webpathology.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www.webpathology.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casweb.ou.edu/pbell/histology/Outline/contents.html"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www.webpathology.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www.webpathology.com/"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www.webpathology.com/" TargetMode="External"/><Relationship Id="rId4" Type="http://schemas.openxmlformats.org/officeDocument/2006/relationships/hyperlink" Target="https://casweb.ou.edu/pbell/histology/Outline/contents.html"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med.auth.gr/db/histology/gr/"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Ιστολογία ΙΙ – Κυτταρολογία (Θ)</a:t>
            </a:r>
            <a:endParaRPr lang="el-GR" sz="3600" b="1" dirty="0">
              <a:solidFill>
                <a:schemeClr val="tx1"/>
              </a:solidFill>
              <a:latin typeface="+mn-lt"/>
            </a:endParaRPr>
          </a:p>
        </p:txBody>
      </p:sp>
      <p:sp>
        <p:nvSpPr>
          <p:cNvPr id="3" name="Υπότιτλος 2"/>
          <p:cNvSpPr>
            <a:spLocks noGrp="1"/>
          </p:cNvSpPr>
          <p:nvPr>
            <p:ph type="subTitle" idx="1"/>
          </p:nvPr>
        </p:nvSpPr>
        <p:spPr>
          <a:xfrm>
            <a:off x="1369368" y="3096543"/>
            <a:ext cx="6400800" cy="1752600"/>
          </a:xfrm>
        </p:spPr>
        <p:txBody>
          <a:bodyPr>
            <a:normAutofit/>
          </a:bodyPr>
          <a:lstStyle/>
          <a:p>
            <a:pPr>
              <a:spcBef>
                <a:spcPts val="0"/>
              </a:spcBef>
              <a:spcAft>
                <a:spcPts val="1200"/>
              </a:spcAft>
            </a:pPr>
            <a:r>
              <a:rPr lang="el-GR" sz="2800" b="1" dirty="0" smtClean="0"/>
              <a:t>Ενότητα </a:t>
            </a:r>
            <a:r>
              <a:rPr lang="en-US" sz="2800" b="1" dirty="0" smtClean="0"/>
              <a:t>1</a:t>
            </a:r>
            <a:r>
              <a:rPr lang="el-GR" sz="2800" dirty="0" smtClean="0"/>
              <a:t>:</a:t>
            </a:r>
            <a:r>
              <a:rPr lang="en-US" sz="2800" dirty="0" smtClean="0"/>
              <a:t> </a:t>
            </a:r>
            <a:r>
              <a:rPr lang="el-GR" sz="2800" dirty="0" smtClean="0"/>
              <a:t>Αναπνευστικό Σύστημα</a:t>
            </a:r>
            <a:endParaRPr lang="en-US" sz="2800" dirty="0" smtClean="0"/>
          </a:p>
          <a:p>
            <a:pPr>
              <a:spcBef>
                <a:spcPts val="0"/>
              </a:spcBef>
            </a:pPr>
            <a:r>
              <a:rPr lang="el-GR" sz="2400" dirty="0" smtClean="0"/>
              <a:t>Φραγκίσκη Αναγνωστοπούλου Ανθούλη</a:t>
            </a:r>
            <a:endParaRPr lang="el-GR" sz="2400" dirty="0"/>
          </a:p>
          <a:p>
            <a:pPr>
              <a:spcBef>
                <a:spcPts val="0"/>
              </a:spcBef>
            </a:pPr>
            <a:r>
              <a:rPr lang="el-GR" sz="2400" dirty="0"/>
              <a:t>Τμήμα </a:t>
            </a:r>
            <a:r>
              <a:rPr lang="el-GR" sz="2400" dirty="0" smtClean="0"/>
              <a:t>Ιατρικών Εργαστηρίων</a:t>
            </a:r>
            <a:endParaRPr lang="el-GR" sz="24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ChangeArrowheads="1"/>
          </p:cNvSpPr>
          <p:nvPr>
            <p:ph type="title"/>
          </p:nvPr>
        </p:nvSpPr>
        <p:spPr/>
        <p:txBody>
          <a:bodyPr>
            <a:noAutofit/>
          </a:bodyPr>
          <a:lstStyle/>
          <a:p>
            <a:r>
              <a:rPr lang="el-GR" altLang="el-GR" sz="3200" dirty="0" smtClean="0"/>
              <a:t>Βρόγχος</a:t>
            </a:r>
            <a:endParaRPr lang="el-GR" altLang="el-GR" sz="3200" dirty="0">
              <a:solidFill>
                <a:srgbClr val="FF9900"/>
              </a:solidFill>
            </a:endParaRPr>
          </a:p>
        </p:txBody>
      </p:sp>
      <p:sp>
        <p:nvSpPr>
          <p:cNvPr id="187395" name="Rectangle 3"/>
          <p:cNvSpPr>
            <a:spLocks noGrp="1" noChangeArrowheads="1"/>
          </p:cNvSpPr>
          <p:nvPr>
            <p:ph idx="1"/>
          </p:nvPr>
        </p:nvSpPr>
        <p:spPr/>
        <p:txBody>
          <a:bodyPr/>
          <a:lstStyle/>
          <a:p>
            <a:pPr marL="0" indent="0">
              <a:buNone/>
            </a:pPr>
            <a:r>
              <a:rPr lang="el-GR" altLang="el-GR" sz="2000" dirty="0" smtClean="0"/>
              <a:t>Μεγάλη </a:t>
            </a:r>
            <a:r>
              <a:rPr lang="el-GR" altLang="el-GR" sz="2000" dirty="0"/>
              <a:t>μεγέθυνση της ελεύθερης επιφάνειας του καλυπτηρίου επιθηλίου του βρόγχου, η οποία δείχνει το ψευδοπολύστιβο επιθήλιό του, και τους πολυάριθμους κροσσούς του (βέλη),  (χρώση αιματοξυλίνη-εωσίνη, Χ400) </a:t>
            </a:r>
          </a:p>
        </p:txBody>
      </p:sp>
      <p:pic>
        <p:nvPicPr>
          <p:cNvPr id="18739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604" y="2270829"/>
            <a:ext cx="6552728" cy="4154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67544" y="6414621"/>
            <a:ext cx="3816424" cy="461665"/>
          </a:xfrm>
          <a:prstGeom prst="rect">
            <a:avLst/>
          </a:prstGeom>
        </p:spPr>
        <p:txBody>
          <a:bodyPr wrap="square">
            <a:spAutoFit/>
          </a:bodyPr>
          <a:lstStyle/>
          <a:p>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Tree>
    <p:extLst>
      <p:ext uri="{BB962C8B-B14F-4D97-AF65-F5344CB8AC3E}">
        <p14:creationId xmlns:p14="http://schemas.microsoft.com/office/powerpoint/2010/main" val="12410131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p:txBody>
          <a:bodyPr>
            <a:normAutofit fontScale="90000"/>
          </a:bodyPr>
          <a:lstStyle/>
          <a:p>
            <a:r>
              <a:rPr lang="el-GR" altLang="el-GR" sz="3200" dirty="0" smtClean="0"/>
              <a:t>Ηλεκτρονική μικροσκοπική (Η/Μ) απεικόνιση Επιθηλίου </a:t>
            </a:r>
            <a:r>
              <a:rPr lang="el-GR" altLang="el-GR" sz="3200" dirty="0"/>
              <a:t>των κυψελίδων</a:t>
            </a:r>
            <a:endParaRPr lang="el-GR" altLang="el-GR" sz="3200" dirty="0">
              <a:solidFill>
                <a:srgbClr val="FF9900"/>
              </a:solidFill>
            </a:endParaRPr>
          </a:p>
        </p:txBody>
      </p:sp>
      <p:sp>
        <p:nvSpPr>
          <p:cNvPr id="186371" name="Rectangle 3"/>
          <p:cNvSpPr>
            <a:spLocks noGrp="1" noChangeArrowheads="1"/>
          </p:cNvSpPr>
          <p:nvPr>
            <p:ph idx="1"/>
          </p:nvPr>
        </p:nvSpPr>
        <p:spPr>
          <a:xfrm>
            <a:off x="473210" y="1196752"/>
            <a:ext cx="8229600" cy="5040560"/>
          </a:xfrm>
        </p:spPr>
        <p:txBody>
          <a:bodyPr>
            <a:normAutofit/>
          </a:bodyPr>
          <a:lstStyle/>
          <a:p>
            <a:pPr marL="0" indent="0">
              <a:buNone/>
            </a:pPr>
            <a:r>
              <a:rPr lang="el-GR" altLang="el-GR" sz="2000" dirty="0" smtClean="0"/>
              <a:t>Η/Μ</a:t>
            </a:r>
            <a:r>
              <a:rPr lang="el-GR" altLang="el-GR" sz="2000" dirty="0"/>
              <a:t>. Ο φραγμός αέρα-αίματος στις πνευμονικές κυψελίδες είναι πάρα πολύ λεπτός και αποτελείται από το επιθήλιο των κυψελίδων, </a:t>
            </a:r>
            <a:endParaRPr lang="el-GR" altLang="el-GR" sz="2000" dirty="0" smtClean="0"/>
          </a:p>
        </p:txBody>
      </p:sp>
      <p:pic>
        <p:nvPicPr>
          <p:cNvPr id="18637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840" y="2276872"/>
            <a:ext cx="5570578" cy="353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67544" y="1903157"/>
            <a:ext cx="2664296" cy="4093428"/>
          </a:xfrm>
          <a:prstGeom prst="rect">
            <a:avLst/>
          </a:prstGeom>
        </p:spPr>
        <p:txBody>
          <a:bodyPr wrap="square">
            <a:spAutoFit/>
          </a:bodyPr>
          <a:lstStyle/>
          <a:p>
            <a:pPr marL="0" indent="0">
              <a:buNone/>
            </a:pPr>
            <a:r>
              <a:rPr lang="el-GR" altLang="el-GR" sz="2000" dirty="0" smtClean="0">
                <a:latin typeface="+mj-lt"/>
              </a:rPr>
              <a:t>Δηλ</a:t>
            </a:r>
            <a:r>
              <a:rPr lang="el-GR" altLang="el-GR" sz="2000" dirty="0">
                <a:latin typeface="+mj-lt"/>
              </a:rPr>
              <a:t>. </a:t>
            </a:r>
            <a:endParaRPr lang="el-GR" altLang="el-GR" sz="2000" dirty="0" smtClean="0">
              <a:latin typeface="+mj-lt"/>
            </a:endParaRPr>
          </a:p>
          <a:p>
            <a:pPr marL="342900" indent="-342900">
              <a:buFont typeface="Calibri" panose="020F0502020204030204" pitchFamily="34" charset="0"/>
              <a:buChar char="−"/>
            </a:pPr>
            <a:r>
              <a:rPr lang="el-GR" altLang="el-GR" sz="2000" dirty="0" smtClean="0">
                <a:latin typeface="+mj-lt"/>
              </a:rPr>
              <a:t>τα </a:t>
            </a:r>
            <a:r>
              <a:rPr lang="el-GR" altLang="el-GR" sz="2000" dirty="0">
                <a:latin typeface="+mj-lt"/>
              </a:rPr>
              <a:t>αποπλατυσμένα πνευμονοκύτταρα τύπου Ι (διπλά βέλη), </a:t>
            </a:r>
          </a:p>
          <a:p>
            <a:pPr marL="342900" indent="-342900">
              <a:buFont typeface="Calibri" panose="020F0502020204030204" pitchFamily="34" charset="0"/>
              <a:buChar char="−"/>
            </a:pPr>
            <a:r>
              <a:rPr lang="el-GR" altLang="el-GR" sz="2000" dirty="0">
                <a:latin typeface="+mj-lt"/>
              </a:rPr>
              <a:t>τον κοινό βασικό υμένα του επιθηλίου των κυψελίδων και των τριχοειδών (λεπτή μαύρη γραμμή) </a:t>
            </a:r>
          </a:p>
          <a:p>
            <a:pPr marL="342900" indent="-342900">
              <a:buFont typeface="Calibri" panose="020F0502020204030204" pitchFamily="34" charset="0"/>
              <a:buChar char="−"/>
            </a:pPr>
            <a:r>
              <a:rPr lang="el-GR" altLang="el-GR" sz="2000" dirty="0">
                <a:latin typeface="+mj-lt"/>
              </a:rPr>
              <a:t>και το ενδοθήλιο (μονά βέλη). </a:t>
            </a:r>
          </a:p>
        </p:txBody>
      </p:sp>
      <p:sp>
        <p:nvSpPr>
          <p:cNvPr id="3" name="Rectangle 2"/>
          <p:cNvSpPr/>
          <p:nvPr/>
        </p:nvSpPr>
        <p:spPr>
          <a:xfrm>
            <a:off x="452659" y="6237312"/>
            <a:ext cx="7992888" cy="400110"/>
          </a:xfrm>
          <a:prstGeom prst="rect">
            <a:avLst/>
          </a:prstGeom>
        </p:spPr>
        <p:txBody>
          <a:bodyPr wrap="square">
            <a:spAutoFit/>
          </a:bodyPr>
          <a:lstStyle/>
          <a:p>
            <a:pPr marL="0" indent="0">
              <a:buNone/>
            </a:pPr>
            <a:r>
              <a:rPr lang="el-GR" altLang="el-GR" sz="2000" dirty="0">
                <a:latin typeface="+mj-lt"/>
              </a:rPr>
              <a:t>Διακρίνονται ερυθρά αιμοσφαίρια (ΕΑ) μέσα στα αγγεία. (Χ15000)</a:t>
            </a:r>
          </a:p>
        </p:txBody>
      </p:sp>
      <p:sp>
        <p:nvSpPr>
          <p:cNvPr id="7" name="Rectangle 6"/>
          <p:cNvSpPr/>
          <p:nvPr/>
        </p:nvSpPr>
        <p:spPr>
          <a:xfrm>
            <a:off x="3099088" y="5775647"/>
            <a:ext cx="3816424" cy="461665"/>
          </a:xfrm>
          <a:prstGeom prst="rect">
            <a:avLst/>
          </a:prstGeom>
        </p:spPr>
        <p:txBody>
          <a:bodyPr wrap="square">
            <a:spAutoFit/>
          </a:bodyPr>
          <a:lstStyle/>
          <a:p>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4"/>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Tree>
    <p:extLst>
      <p:ext uri="{BB962C8B-B14F-4D97-AF65-F5344CB8AC3E}">
        <p14:creationId xmlns:p14="http://schemas.microsoft.com/office/powerpoint/2010/main" val="38175621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noAutofit/>
          </a:bodyPr>
          <a:lstStyle/>
          <a:p>
            <a:r>
              <a:rPr lang="el-GR" altLang="el-GR" sz="3200" dirty="0"/>
              <a:t>Ιστολογική εικόνα βλεννογόνου ρινικής κοιλότητος</a:t>
            </a:r>
            <a:endParaRPr lang="el-GR" altLang="el-GR" sz="3200" dirty="0">
              <a:solidFill>
                <a:srgbClr val="FF9900"/>
              </a:solidFill>
            </a:endParaRPr>
          </a:p>
        </p:txBody>
      </p:sp>
      <p:sp>
        <p:nvSpPr>
          <p:cNvPr id="185347" name="Rectangle 3"/>
          <p:cNvSpPr>
            <a:spLocks noGrp="1" noChangeArrowheads="1"/>
          </p:cNvSpPr>
          <p:nvPr>
            <p:ph idx="1"/>
          </p:nvPr>
        </p:nvSpPr>
        <p:spPr>
          <a:xfrm>
            <a:off x="457200" y="1196752"/>
            <a:ext cx="8579296" cy="432048"/>
          </a:xfrm>
        </p:spPr>
        <p:txBody>
          <a:bodyPr>
            <a:normAutofit/>
          </a:bodyPr>
          <a:lstStyle/>
          <a:p>
            <a:pPr marL="0" indent="0">
              <a:buNone/>
            </a:pPr>
            <a:r>
              <a:rPr lang="el-GR" altLang="el-GR" sz="2000" dirty="0" smtClean="0"/>
              <a:t>Ιστολογική </a:t>
            </a:r>
            <a:r>
              <a:rPr lang="el-GR" altLang="el-GR" sz="2000" dirty="0"/>
              <a:t>εικόνα βλεννογόνου ρινικής κοιλότητος σε μεγάλη μεγέθυνση (40</a:t>
            </a:r>
            <a:r>
              <a:rPr lang="en-US" altLang="el-GR" sz="2000" dirty="0"/>
              <a:t>x</a:t>
            </a:r>
            <a:r>
              <a:rPr lang="el-GR" altLang="el-GR" sz="2000" dirty="0"/>
              <a:t>).  </a:t>
            </a:r>
          </a:p>
        </p:txBody>
      </p:sp>
      <p:pic>
        <p:nvPicPr>
          <p:cNvPr id="1853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1671473"/>
            <a:ext cx="5513728" cy="3244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59632" y="1651296"/>
            <a:ext cx="2792264" cy="3785652"/>
          </a:xfrm>
          <a:prstGeom prst="rect">
            <a:avLst/>
          </a:prstGeom>
        </p:spPr>
        <p:txBody>
          <a:bodyPr wrap="square">
            <a:spAutoFit/>
          </a:bodyPr>
          <a:lstStyle/>
          <a:p>
            <a:pPr marL="0" indent="0">
              <a:spcBef>
                <a:spcPts val="0"/>
              </a:spcBef>
              <a:spcAft>
                <a:spcPts val="1200"/>
              </a:spcAft>
              <a:buNone/>
            </a:pPr>
            <a:r>
              <a:rPr lang="el-GR" altLang="el-GR" sz="2000" dirty="0">
                <a:latin typeface="+mj-lt"/>
              </a:rPr>
              <a:t>Παρατηρείται </a:t>
            </a:r>
          </a:p>
          <a:p>
            <a:pPr marL="182563" indent="-182563">
              <a:spcAft>
                <a:spcPts val="1200"/>
              </a:spcAft>
              <a:buFont typeface="Calibri" panose="020F0502020204030204" pitchFamily="34" charset="0"/>
              <a:buChar char="−"/>
            </a:pPr>
            <a:r>
              <a:rPr lang="el-GR" altLang="el-GR" sz="2000" dirty="0">
                <a:latin typeface="+mj-lt"/>
              </a:rPr>
              <a:t>ένα ψηλό ψευδοπολύστιβο κυλινδρικό κροσσωτό επιθήλιο; </a:t>
            </a:r>
          </a:p>
          <a:p>
            <a:pPr marL="182563" indent="-182563">
              <a:buFont typeface="Calibri" panose="020F0502020204030204" pitchFamily="34" charset="0"/>
              <a:buChar char="−"/>
            </a:pPr>
            <a:r>
              <a:rPr lang="el-GR" altLang="el-GR" sz="2000" dirty="0">
                <a:latin typeface="+mj-lt"/>
              </a:rPr>
              <a:t>ένας υποκείμενος ίδιος χιτώνας ή χόριο (</a:t>
            </a:r>
            <a:r>
              <a:rPr lang="en-GB" altLang="el-GR" sz="2000" dirty="0">
                <a:latin typeface="+mj-lt"/>
              </a:rPr>
              <a:t>lamina propria</a:t>
            </a:r>
            <a:r>
              <a:rPr lang="el-GR" altLang="el-GR" sz="2000" dirty="0">
                <a:latin typeface="+mj-lt"/>
              </a:rPr>
              <a:t>) από χαλαρό συνδετικό ιστό, περιέχον ορώδεις αδένες και </a:t>
            </a:r>
          </a:p>
        </p:txBody>
      </p:sp>
      <p:sp>
        <p:nvSpPr>
          <p:cNvPr id="3" name="Rectangle 2"/>
          <p:cNvSpPr/>
          <p:nvPr/>
        </p:nvSpPr>
        <p:spPr>
          <a:xfrm>
            <a:off x="455587" y="5414880"/>
            <a:ext cx="8288832" cy="1015663"/>
          </a:xfrm>
          <a:prstGeom prst="rect">
            <a:avLst/>
          </a:prstGeom>
        </p:spPr>
        <p:txBody>
          <a:bodyPr wrap="square">
            <a:spAutoFit/>
          </a:bodyPr>
          <a:lstStyle/>
          <a:p>
            <a:pPr marL="182563" indent="-182563">
              <a:buFont typeface="Calibri" panose="020F0502020204030204" pitchFamily="34" charset="0"/>
              <a:buChar char="−"/>
            </a:pPr>
            <a:r>
              <a:rPr lang="el-GR" altLang="el-GR" sz="2000" dirty="0">
                <a:latin typeface="+mj-lt"/>
              </a:rPr>
              <a:t>ένα τμήμα υαλοειδούς χόνδρου προερχόμενο από τον τετράγωνο χόνδρο του ρινικού διαφράγματος. </a:t>
            </a:r>
          </a:p>
          <a:p>
            <a:pPr marL="0" indent="0">
              <a:buNone/>
            </a:pPr>
            <a:r>
              <a:rPr lang="el-GR" altLang="el-GR" sz="2000" dirty="0">
                <a:latin typeface="+mj-lt"/>
              </a:rPr>
              <a:t>Χρώση </a:t>
            </a:r>
            <a:r>
              <a:rPr lang="en-GB" altLang="el-GR" sz="2000" dirty="0">
                <a:latin typeface="+mj-lt"/>
              </a:rPr>
              <a:t>AZAN </a:t>
            </a:r>
            <a:endParaRPr lang="el-GR" altLang="el-GR" sz="2000" dirty="0">
              <a:latin typeface="+mj-lt"/>
            </a:endParaRPr>
          </a:p>
        </p:txBody>
      </p:sp>
      <p:sp>
        <p:nvSpPr>
          <p:cNvPr id="8" name="Rectangle 7"/>
          <p:cNvSpPr/>
          <p:nvPr/>
        </p:nvSpPr>
        <p:spPr>
          <a:xfrm>
            <a:off x="3251896" y="4916313"/>
            <a:ext cx="4752528"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4"/>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extLst>
      <p:ext uri="{BB962C8B-B14F-4D97-AF65-F5344CB8AC3E}">
        <p14:creationId xmlns:p14="http://schemas.microsoft.com/office/powerpoint/2010/main" val="35167225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ChangeArrowheads="1"/>
          </p:cNvSpPr>
          <p:nvPr>
            <p:ph type="title"/>
          </p:nvPr>
        </p:nvSpPr>
        <p:spPr/>
        <p:txBody>
          <a:bodyPr>
            <a:noAutofit/>
          </a:bodyPr>
          <a:lstStyle/>
          <a:p>
            <a:r>
              <a:rPr lang="el-GR" altLang="el-GR" sz="3200" dirty="0"/>
              <a:t>Ιστολογική εικόνα ρινικής κοιλότητας σε μικρή </a:t>
            </a:r>
            <a:r>
              <a:rPr lang="el-GR" altLang="el-GR" sz="3200" dirty="0" smtClean="0"/>
              <a:t>μεγέθυνση </a:t>
            </a:r>
            <a:r>
              <a:rPr lang="en-GB" altLang="el-GR" sz="3200" dirty="0"/>
              <a:t>(x10)</a:t>
            </a:r>
            <a:endParaRPr lang="el-GR" altLang="el-GR" sz="3200" dirty="0">
              <a:solidFill>
                <a:srgbClr val="FF9900"/>
              </a:solidFill>
            </a:endParaRPr>
          </a:p>
        </p:txBody>
      </p:sp>
      <p:sp>
        <p:nvSpPr>
          <p:cNvPr id="184323" name="Rectangle 3"/>
          <p:cNvSpPr>
            <a:spLocks noGrp="1" noChangeArrowheads="1"/>
          </p:cNvSpPr>
          <p:nvPr>
            <p:ph idx="1"/>
          </p:nvPr>
        </p:nvSpPr>
        <p:spPr>
          <a:xfrm>
            <a:off x="457200" y="1196752"/>
            <a:ext cx="8147248" cy="1728192"/>
          </a:xfrm>
        </p:spPr>
        <p:txBody>
          <a:bodyPr>
            <a:normAutofit/>
          </a:bodyPr>
          <a:lstStyle/>
          <a:p>
            <a:pPr marL="0" indent="0">
              <a:buNone/>
            </a:pPr>
            <a:r>
              <a:rPr lang="el-GR" altLang="el-GR" sz="2000" dirty="0" smtClean="0"/>
              <a:t>Παρατηρούνται</a:t>
            </a:r>
            <a:r>
              <a:rPr lang="el-GR" altLang="el-GR" sz="2000" dirty="0"/>
              <a:t>: </a:t>
            </a:r>
            <a:endParaRPr lang="el-GR" altLang="el-GR" sz="2000" dirty="0" smtClean="0"/>
          </a:p>
          <a:p>
            <a:pPr marL="457200" indent="-457200">
              <a:buAutoNum type="arabicParenBoth"/>
            </a:pPr>
            <a:r>
              <a:rPr lang="el-GR" altLang="el-GR" sz="2000" dirty="0" smtClean="0"/>
              <a:t>Επικάλυψη </a:t>
            </a:r>
            <a:r>
              <a:rPr lang="el-GR" altLang="el-GR" sz="2000" dirty="0"/>
              <a:t>από ψευδοπολύστιβο κυλινδρικό κροσσωτό επιθήλιο (οι κροσσοί είναι ορατοί ως φουντωτό όριο κατά μήκος της επιθηλιακής επιφάνειας) και καλυκοειδών κυττάρων (</a:t>
            </a:r>
            <a:r>
              <a:rPr lang="en-GB" altLang="el-GR" sz="2000" dirty="0"/>
              <a:t>goblet cells</a:t>
            </a:r>
            <a:r>
              <a:rPr lang="el-GR" altLang="el-GR" sz="2000" dirty="0"/>
              <a:t>), </a:t>
            </a:r>
            <a:r>
              <a:rPr lang="el-GR" altLang="el-GR" sz="2000" dirty="0" smtClean="0"/>
              <a:t>με </a:t>
            </a:r>
            <a:r>
              <a:rPr lang="el-GR" altLang="el-GR" sz="2000" dirty="0"/>
              <a:t>το χαρακτηριστικό αχρωμάτιστο κορυφαίο κυτταρόπλασμα; </a:t>
            </a:r>
            <a:endParaRPr lang="el-GR" altLang="el-GR" sz="2000" dirty="0" smtClean="0"/>
          </a:p>
        </p:txBody>
      </p:sp>
      <p:pic>
        <p:nvPicPr>
          <p:cNvPr id="1843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9800" y="2951850"/>
            <a:ext cx="4562784" cy="2496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67544" y="2924944"/>
            <a:ext cx="2736304" cy="2862322"/>
          </a:xfrm>
          <a:prstGeom prst="rect">
            <a:avLst/>
          </a:prstGeom>
        </p:spPr>
        <p:txBody>
          <a:bodyPr wrap="square">
            <a:spAutoFit/>
          </a:bodyPr>
          <a:lstStyle/>
          <a:p>
            <a:pPr marL="457200" indent="-457200">
              <a:buFont typeface="Wingdings" panose="05000000000000000000" pitchFamily="2" charset="2"/>
              <a:buAutoNum type="arabicParenBoth" startAt="2"/>
            </a:pPr>
            <a:r>
              <a:rPr lang="el-GR" altLang="el-GR" sz="2000" dirty="0">
                <a:latin typeface="+mj-lt"/>
              </a:rPr>
              <a:t>το υποκείμενο χόριο (</a:t>
            </a:r>
            <a:r>
              <a:rPr lang="en-GB" altLang="el-GR" sz="2000" dirty="0">
                <a:latin typeface="+mj-lt"/>
              </a:rPr>
              <a:t>lamina propria</a:t>
            </a:r>
            <a:r>
              <a:rPr lang="el-GR" altLang="el-GR" sz="2000" dirty="0">
                <a:latin typeface="+mj-lt"/>
              </a:rPr>
              <a:t>) περιέχον</a:t>
            </a:r>
            <a:r>
              <a:rPr lang="en-GB" altLang="el-GR" sz="2000" dirty="0">
                <a:latin typeface="+mj-lt"/>
              </a:rPr>
              <a:t>containing </a:t>
            </a:r>
            <a:r>
              <a:rPr lang="el-GR" altLang="el-GR" sz="2000" dirty="0">
                <a:latin typeface="+mj-lt"/>
              </a:rPr>
              <a:t>βλεννώδεις αδένες  και τους πόρους τους; </a:t>
            </a:r>
          </a:p>
          <a:p>
            <a:pPr marL="457200" indent="-457200">
              <a:buFont typeface="Wingdings" panose="05000000000000000000" pitchFamily="2" charset="2"/>
              <a:buAutoNum type="arabicParenBoth" startAt="2"/>
            </a:pPr>
            <a:r>
              <a:rPr lang="el-GR" altLang="el-GR" sz="2000" dirty="0">
                <a:latin typeface="+mj-lt"/>
              </a:rPr>
              <a:t>αιματικά και λεμφικά αγγεία; και </a:t>
            </a:r>
          </a:p>
        </p:txBody>
      </p:sp>
      <p:sp>
        <p:nvSpPr>
          <p:cNvPr id="3" name="Rectangle 2"/>
          <p:cNvSpPr/>
          <p:nvPr/>
        </p:nvSpPr>
        <p:spPr>
          <a:xfrm>
            <a:off x="6660232" y="6333826"/>
            <a:ext cx="1539204" cy="400110"/>
          </a:xfrm>
          <a:prstGeom prst="rect">
            <a:avLst/>
          </a:prstGeom>
        </p:spPr>
        <p:txBody>
          <a:bodyPr wrap="none">
            <a:spAutoFit/>
          </a:bodyPr>
          <a:lstStyle/>
          <a:p>
            <a:pPr marL="0" indent="0">
              <a:buNone/>
            </a:pPr>
            <a:r>
              <a:rPr lang="el-GR" altLang="el-GR" sz="2000" dirty="0">
                <a:latin typeface="+mj-lt"/>
              </a:rPr>
              <a:t>Χρώση</a:t>
            </a:r>
            <a:r>
              <a:rPr lang="en-GB" altLang="el-GR" sz="2000" dirty="0">
                <a:latin typeface="+mj-lt"/>
              </a:rPr>
              <a:t> H&amp;E. </a:t>
            </a:r>
            <a:endParaRPr lang="el-GR" altLang="el-GR" sz="4000" dirty="0">
              <a:latin typeface="+mj-lt"/>
            </a:endParaRPr>
          </a:p>
        </p:txBody>
      </p:sp>
      <p:sp>
        <p:nvSpPr>
          <p:cNvPr id="4" name="Rectangle 3"/>
          <p:cNvSpPr/>
          <p:nvPr/>
        </p:nvSpPr>
        <p:spPr>
          <a:xfrm>
            <a:off x="440512" y="5825995"/>
            <a:ext cx="8019920" cy="707886"/>
          </a:xfrm>
          <a:prstGeom prst="rect">
            <a:avLst/>
          </a:prstGeom>
        </p:spPr>
        <p:txBody>
          <a:bodyPr wrap="square">
            <a:spAutoFit/>
          </a:bodyPr>
          <a:lstStyle/>
          <a:p>
            <a:pPr marL="457200" indent="-457200">
              <a:buFont typeface="Wingdings" panose="05000000000000000000" pitchFamily="2" charset="2"/>
              <a:buAutoNum type="arabicParenBoth" startAt="4"/>
            </a:pPr>
            <a:r>
              <a:rPr lang="el-GR" altLang="el-GR" sz="2000" dirty="0">
                <a:latin typeface="+mj-lt"/>
              </a:rPr>
              <a:t>οστίτη ιστό (στο κάτω τμήμα της εικόνας) με τον οποίο ο βλεννογόνος της ρινικής κοιλότητας εφάπτεται.  </a:t>
            </a:r>
          </a:p>
        </p:txBody>
      </p:sp>
      <p:sp>
        <p:nvSpPr>
          <p:cNvPr id="5" name="Rectangle 4"/>
          <p:cNvSpPr/>
          <p:nvPr/>
        </p:nvSpPr>
        <p:spPr>
          <a:xfrm>
            <a:off x="3347864" y="5448664"/>
            <a:ext cx="4752528"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4"/>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Tree>
    <p:extLst>
      <p:ext uri="{BB962C8B-B14F-4D97-AF65-F5344CB8AC3E}">
        <p14:creationId xmlns:p14="http://schemas.microsoft.com/office/powerpoint/2010/main" val="19798302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title"/>
          </p:nvPr>
        </p:nvSpPr>
        <p:spPr/>
        <p:txBody>
          <a:bodyPr>
            <a:noAutofit/>
          </a:bodyPr>
          <a:lstStyle/>
          <a:p>
            <a:r>
              <a:rPr lang="el-GR" altLang="el-GR" sz="3200" dirty="0"/>
              <a:t>Ιστολογική εικόνα φαρυγγικής αμυγδαλής σε μικρή μεγέθυνση (</a:t>
            </a:r>
            <a:r>
              <a:rPr lang="en-US" altLang="el-GR" sz="3200" dirty="0"/>
              <a:t>x</a:t>
            </a:r>
            <a:r>
              <a:rPr lang="el-GR" altLang="el-GR" sz="3200" dirty="0"/>
              <a:t>10)</a:t>
            </a:r>
            <a:endParaRPr lang="el-GR" altLang="el-GR" sz="3200" dirty="0">
              <a:solidFill>
                <a:srgbClr val="FF9900"/>
              </a:solidFill>
            </a:endParaRPr>
          </a:p>
        </p:txBody>
      </p:sp>
      <p:sp>
        <p:nvSpPr>
          <p:cNvPr id="192515" name="Rectangle 3"/>
          <p:cNvSpPr>
            <a:spLocks noGrp="1" noChangeArrowheads="1"/>
          </p:cNvSpPr>
          <p:nvPr>
            <p:ph idx="1"/>
          </p:nvPr>
        </p:nvSpPr>
        <p:spPr>
          <a:xfrm>
            <a:off x="457200" y="1196752"/>
            <a:ext cx="7211144" cy="5040560"/>
          </a:xfrm>
        </p:spPr>
        <p:txBody>
          <a:bodyPr/>
          <a:lstStyle/>
          <a:p>
            <a:pPr marL="0" indent="0">
              <a:buNone/>
            </a:pPr>
            <a:r>
              <a:rPr lang="el-GR" altLang="el-GR" sz="2000" dirty="0" smtClean="0"/>
              <a:t>Στην εικόνα φαίνεται </a:t>
            </a:r>
            <a:r>
              <a:rPr lang="el-GR" altLang="el-GR" sz="2000" dirty="0"/>
              <a:t>η επιφάνεια απέναντι της ρινικής κοιλότητας. Καλύπτεται από ψευδοπολύστιβο κυλινδρικό επιθήλιο, που κάθεται πάνω στο χόριο αποτελούμενο από χαλαρό συνδετικό ιστό περιέχοντος πολυάριθμα λεμφικά κύτταρα, αγγεία, λεμφαγγεία, και δεσμίδες από σκελετικές μυϊκές ίνες. Χρώση </a:t>
            </a:r>
            <a:r>
              <a:rPr lang="en-GB" altLang="el-GR" sz="2000" dirty="0"/>
              <a:t>H</a:t>
            </a:r>
            <a:r>
              <a:rPr lang="el-GR" altLang="el-GR" sz="2000" dirty="0"/>
              <a:t>&amp;</a:t>
            </a:r>
            <a:r>
              <a:rPr lang="en-GB" altLang="el-GR" sz="2000" dirty="0"/>
              <a:t>E</a:t>
            </a:r>
            <a:r>
              <a:rPr lang="el-GR" altLang="el-GR" sz="2000" dirty="0"/>
              <a:t>. </a:t>
            </a:r>
          </a:p>
        </p:txBody>
      </p:sp>
      <p:pic>
        <p:nvPicPr>
          <p:cNvPr id="19251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245" y="2915409"/>
            <a:ext cx="6233003" cy="3515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67544" y="6395391"/>
            <a:ext cx="4752528" cy="461665"/>
          </a:xfrm>
          <a:prstGeom prst="rect">
            <a:avLst/>
          </a:prstGeom>
        </p:spPr>
        <p:txBody>
          <a:bodyPr wrap="square">
            <a:spAutoFit/>
          </a:bodyPr>
          <a:lstStyle/>
          <a:p>
            <a:pPr lvl="0"/>
            <a:r>
              <a:rPr lang="en-US" sz="1200" dirty="0">
                <a:solidFill>
                  <a:prstClr val="black">
                    <a:lumMod val="75000"/>
                    <a:lumOff val="25000"/>
                  </a:prstClr>
                </a:solidFill>
                <a:latin typeface="Calibri"/>
              </a:rPr>
              <a:t>© </a:t>
            </a:r>
            <a:r>
              <a:rPr lang="en-US" sz="1200" dirty="0">
                <a:solidFill>
                  <a:prstClr val="black">
                    <a:lumMod val="75000"/>
                    <a:lumOff val="25000"/>
                  </a:prstClr>
                </a:solidFill>
                <a:latin typeface="Calibri"/>
                <a:hlinkClick r:id="rId4"/>
              </a:rPr>
              <a:t>Paul Bell, Barbara Safiejko-Mroczka, Department of Zoology</a:t>
            </a:r>
            <a:r>
              <a:rPr lang="en-US" sz="1200" dirty="0">
                <a:solidFill>
                  <a:prstClr val="black">
                    <a:lumMod val="75000"/>
                    <a:lumOff val="25000"/>
                  </a:prstClr>
                </a:solidFill>
                <a:latin typeface="Calibri"/>
              </a:rPr>
              <a:t>, University of Oklahoma. All rights reserved</a:t>
            </a:r>
            <a:endParaRPr lang="el-GR" sz="1200" dirty="0">
              <a:solidFill>
                <a:prstClr val="black">
                  <a:lumMod val="75000"/>
                  <a:lumOff val="25000"/>
                </a:prstClr>
              </a:solidFill>
              <a:latin typeface="Calibri"/>
            </a:endParaRP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Tree>
    <p:extLst>
      <p:ext uri="{BB962C8B-B14F-4D97-AF65-F5344CB8AC3E}">
        <p14:creationId xmlns:p14="http://schemas.microsoft.com/office/powerpoint/2010/main" val="4919653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p:txBody>
          <a:bodyPr>
            <a:noAutofit/>
          </a:bodyPr>
          <a:lstStyle/>
          <a:p>
            <a:r>
              <a:rPr lang="en-GB" altLang="el-GR" sz="3200" dirty="0"/>
              <a:t> </a:t>
            </a:r>
            <a:r>
              <a:rPr lang="el-GR" altLang="el-GR" sz="3200" dirty="0"/>
              <a:t>Ιστολογική</a:t>
            </a:r>
            <a:r>
              <a:rPr lang="en-GB" altLang="el-GR" sz="3200" dirty="0"/>
              <a:t> </a:t>
            </a:r>
            <a:r>
              <a:rPr lang="el-GR" altLang="el-GR" sz="3200" dirty="0"/>
              <a:t>εικόνα</a:t>
            </a:r>
            <a:r>
              <a:rPr lang="en-GB" altLang="el-GR" sz="3200" dirty="0"/>
              <a:t> </a:t>
            </a:r>
            <a:r>
              <a:rPr lang="el-GR" altLang="el-GR" sz="3200" dirty="0"/>
              <a:t>οσφρητικού</a:t>
            </a:r>
            <a:r>
              <a:rPr lang="en-GB" altLang="el-GR" sz="3200" dirty="0"/>
              <a:t> </a:t>
            </a:r>
            <a:r>
              <a:rPr lang="el-GR" altLang="el-GR" sz="3200" dirty="0"/>
              <a:t>βλεννογόνου</a:t>
            </a:r>
            <a:r>
              <a:rPr lang="en-GB" altLang="el-GR" sz="3200" dirty="0"/>
              <a:t> </a:t>
            </a:r>
            <a:r>
              <a:rPr lang="el-GR" altLang="el-GR" sz="3200" dirty="0" smtClean="0"/>
              <a:t>ρινός </a:t>
            </a:r>
            <a:r>
              <a:rPr lang="el-GR" altLang="el-GR" sz="2800" b="0" dirty="0"/>
              <a:t>(1/2)</a:t>
            </a:r>
            <a:endParaRPr lang="el-GR" altLang="el-GR" sz="2800" dirty="0">
              <a:solidFill>
                <a:srgbClr val="FF9900"/>
              </a:solidFill>
            </a:endParaRPr>
          </a:p>
        </p:txBody>
      </p:sp>
      <p:sp>
        <p:nvSpPr>
          <p:cNvPr id="197635" name="Rectangle 3"/>
          <p:cNvSpPr>
            <a:spLocks noGrp="1" noChangeArrowheads="1"/>
          </p:cNvSpPr>
          <p:nvPr>
            <p:ph idx="1"/>
          </p:nvPr>
        </p:nvSpPr>
        <p:spPr>
          <a:xfrm>
            <a:off x="457200" y="1196752"/>
            <a:ext cx="8229600" cy="1152128"/>
          </a:xfrm>
        </p:spPr>
        <p:txBody>
          <a:bodyPr>
            <a:normAutofit/>
          </a:bodyPr>
          <a:lstStyle/>
          <a:p>
            <a:pPr marL="0" indent="0">
              <a:buNone/>
            </a:pPr>
            <a:r>
              <a:rPr lang="el-GR" altLang="el-GR" sz="2000" dirty="0" smtClean="0"/>
              <a:t>Ο </a:t>
            </a:r>
            <a:r>
              <a:rPr lang="el-GR" altLang="el-GR" sz="2000" dirty="0"/>
              <a:t>οσφρητικός βλεννογόνος βρίσκεται σε λωρίδες στα τοιχώματα και στην οροφή της ρινικής κοιλότητας. Αποτελείται από ένα ψευδοπολύστιβο κυλινδρικό επιθήλιο που αποτελείται από 3 είδη κυττάρων: </a:t>
            </a:r>
            <a:endParaRPr lang="el-GR" altLang="el-GR" sz="2000" dirty="0" smtClean="0"/>
          </a:p>
        </p:txBody>
      </p:sp>
      <p:pic>
        <p:nvPicPr>
          <p:cNvPr id="197637"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851920" y="2385544"/>
            <a:ext cx="4290843" cy="3166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95536" y="2229787"/>
            <a:ext cx="2952328" cy="3477875"/>
          </a:xfrm>
          <a:prstGeom prst="rect">
            <a:avLst/>
          </a:prstGeom>
        </p:spPr>
        <p:txBody>
          <a:bodyPr wrap="square">
            <a:spAutoFit/>
          </a:bodyPr>
          <a:lstStyle/>
          <a:p>
            <a:pPr marL="457200" indent="-457200">
              <a:buAutoNum type="arabicParenBoth"/>
            </a:pPr>
            <a:r>
              <a:rPr lang="el-GR" altLang="el-GR" sz="2000" dirty="0">
                <a:latin typeface="+mj-lt"/>
              </a:rPr>
              <a:t>βασικά κύτταρα, τα οποία διατηρούν την ικανότητα κυτταρικής διαίρεσης; </a:t>
            </a:r>
          </a:p>
          <a:p>
            <a:pPr marL="457200" indent="-457200">
              <a:buAutoNum type="arabicParenBoth"/>
            </a:pPr>
            <a:r>
              <a:rPr lang="el-GR" altLang="el-GR" sz="2000" dirty="0">
                <a:latin typeface="+mj-lt"/>
              </a:rPr>
              <a:t>οσφρητικά κύτταρα, τα οποία είναι δίπολοι νευρώνες τα οποία συνιστούν το μεγαλύτερο όγκο των παρόντων κυττάρων; και </a:t>
            </a:r>
          </a:p>
        </p:txBody>
      </p:sp>
      <p:sp>
        <p:nvSpPr>
          <p:cNvPr id="3" name="Rectangle 2"/>
          <p:cNvSpPr/>
          <p:nvPr/>
        </p:nvSpPr>
        <p:spPr>
          <a:xfrm>
            <a:off x="395536" y="5813574"/>
            <a:ext cx="7933781" cy="707886"/>
          </a:xfrm>
          <a:prstGeom prst="rect">
            <a:avLst/>
          </a:prstGeom>
        </p:spPr>
        <p:txBody>
          <a:bodyPr wrap="square">
            <a:spAutoFit/>
          </a:bodyPr>
          <a:lstStyle/>
          <a:p>
            <a:pPr marL="457200" indent="-457200">
              <a:buFont typeface="Wingdings" panose="05000000000000000000" pitchFamily="2" charset="2"/>
              <a:buAutoNum type="arabicParenBoth" startAt="3"/>
            </a:pPr>
            <a:r>
              <a:rPr lang="el-GR" altLang="el-GR" sz="2000" dirty="0">
                <a:latin typeface="+mj-lt"/>
              </a:rPr>
              <a:t>υποστηρικτικά  (συντήρησης) κύτταρα, που εφοδιάζουν μηχανική και μεταβολική υποστήριξη στα οσφρητικά κύτταρα. </a:t>
            </a:r>
          </a:p>
        </p:txBody>
      </p:sp>
      <p:sp>
        <p:nvSpPr>
          <p:cNvPr id="4" name="Rectangle 3"/>
          <p:cNvSpPr/>
          <p:nvPr/>
        </p:nvSpPr>
        <p:spPr>
          <a:xfrm>
            <a:off x="4269149" y="5551904"/>
            <a:ext cx="3456384" cy="276999"/>
          </a:xfrm>
          <a:prstGeom prst="rect">
            <a:avLst/>
          </a:prstGeom>
        </p:spPr>
        <p:txBody>
          <a:bodyPr wrap="square">
            <a:spAutoFit/>
          </a:bodyPr>
          <a:lstStyle/>
          <a:p>
            <a:r>
              <a:rPr lang="en-US" sz="1200" dirty="0">
                <a:solidFill>
                  <a:schemeClr val="tx1">
                    <a:lumMod val="75000"/>
                    <a:lumOff val="25000"/>
                  </a:schemeClr>
                </a:solidFill>
                <a:latin typeface="+mn-lt"/>
              </a:rPr>
              <a:t>©</a:t>
            </a:r>
            <a:r>
              <a:rPr lang="en-US" sz="1200" dirty="0">
                <a:solidFill>
                  <a:schemeClr val="tx1">
                    <a:lumMod val="75000"/>
                    <a:lumOff val="25000"/>
                  </a:schemeClr>
                </a:solidFill>
                <a:latin typeface="+mn-lt"/>
                <a:hlinkClick r:id="rId4"/>
              </a:rPr>
              <a:t>2003-2014 </a:t>
            </a:r>
            <a:r>
              <a:rPr lang="en-US" sz="1200" dirty="0" smtClean="0">
                <a:solidFill>
                  <a:schemeClr val="tx1">
                    <a:lumMod val="75000"/>
                    <a:lumOff val="25000"/>
                  </a:schemeClr>
                </a:solidFill>
                <a:latin typeface="+mn-lt"/>
                <a:hlinkClick r:id="rId4"/>
              </a:rPr>
              <a:t>WebPathology</a:t>
            </a:r>
            <a:r>
              <a:rPr lang="en-US" sz="1200" dirty="0">
                <a:solidFill>
                  <a:schemeClr val="tx1">
                    <a:lumMod val="75000"/>
                    <a:lumOff val="25000"/>
                  </a:schemeClr>
                </a:solidFill>
                <a:latin typeface="+mn-lt"/>
              </a:rPr>
              <a:t>, LLC. All rights reserved</a:t>
            </a:r>
            <a:endParaRPr lang="el-GR" sz="1200" dirty="0">
              <a:solidFill>
                <a:schemeClr val="tx1">
                  <a:lumMod val="75000"/>
                  <a:lumOff val="25000"/>
                </a:schemeClr>
              </a:solidFill>
              <a:latin typeface="+mn-lt"/>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Tree>
    <p:extLst>
      <p:ext uri="{BB962C8B-B14F-4D97-AF65-F5344CB8AC3E}">
        <p14:creationId xmlns:p14="http://schemas.microsoft.com/office/powerpoint/2010/main" val="13114816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p:txBody>
          <a:bodyPr>
            <a:noAutofit/>
          </a:bodyPr>
          <a:lstStyle/>
          <a:p>
            <a:r>
              <a:rPr lang="en-GB" altLang="el-GR" sz="3200" dirty="0"/>
              <a:t> </a:t>
            </a:r>
            <a:r>
              <a:rPr lang="el-GR" altLang="el-GR" sz="3200" dirty="0"/>
              <a:t>Ιστολογική</a:t>
            </a:r>
            <a:r>
              <a:rPr lang="en-GB" altLang="el-GR" sz="3200" dirty="0"/>
              <a:t> </a:t>
            </a:r>
            <a:r>
              <a:rPr lang="el-GR" altLang="el-GR" sz="3200" dirty="0"/>
              <a:t>εικόνα</a:t>
            </a:r>
            <a:r>
              <a:rPr lang="en-GB" altLang="el-GR" sz="3200" dirty="0"/>
              <a:t> </a:t>
            </a:r>
            <a:r>
              <a:rPr lang="el-GR" altLang="el-GR" sz="3200" dirty="0"/>
              <a:t>οσφρητικού</a:t>
            </a:r>
            <a:r>
              <a:rPr lang="en-GB" altLang="el-GR" sz="3200" dirty="0"/>
              <a:t> </a:t>
            </a:r>
            <a:r>
              <a:rPr lang="el-GR" altLang="el-GR" sz="3200" dirty="0"/>
              <a:t>βλεννογόνου</a:t>
            </a:r>
            <a:r>
              <a:rPr lang="en-GB" altLang="el-GR" sz="3200" dirty="0"/>
              <a:t> </a:t>
            </a:r>
            <a:r>
              <a:rPr lang="el-GR" altLang="el-GR" sz="3200" dirty="0" smtClean="0"/>
              <a:t>ρινός </a:t>
            </a:r>
            <a:r>
              <a:rPr lang="el-GR" altLang="el-GR" sz="2800" b="0" dirty="0" smtClean="0"/>
              <a:t>(2/2</a:t>
            </a:r>
            <a:r>
              <a:rPr lang="el-GR" altLang="el-GR" sz="2800" b="0" dirty="0"/>
              <a:t>)</a:t>
            </a:r>
            <a:endParaRPr lang="el-GR" altLang="el-GR" sz="2800" dirty="0">
              <a:solidFill>
                <a:srgbClr val="FF9900"/>
              </a:solidFill>
            </a:endParaRPr>
          </a:p>
        </p:txBody>
      </p:sp>
      <p:sp>
        <p:nvSpPr>
          <p:cNvPr id="197635" name="Rectangle 3"/>
          <p:cNvSpPr>
            <a:spLocks noGrp="1" noChangeArrowheads="1"/>
          </p:cNvSpPr>
          <p:nvPr>
            <p:ph idx="1"/>
          </p:nvPr>
        </p:nvSpPr>
        <p:spPr/>
        <p:txBody>
          <a:bodyPr>
            <a:normAutofit/>
          </a:bodyPr>
          <a:lstStyle/>
          <a:p>
            <a:pPr marL="0" indent="0">
              <a:buNone/>
            </a:pPr>
            <a:r>
              <a:rPr lang="el-GR" altLang="el-GR" sz="2000" dirty="0" smtClean="0"/>
              <a:t>Το </a:t>
            </a:r>
            <a:r>
              <a:rPr lang="el-GR" altLang="el-GR" sz="2000" dirty="0"/>
              <a:t>επιθήλιο κάθεται σε ένα παχύ χόριο (</a:t>
            </a:r>
            <a:r>
              <a:rPr lang="en-GB" altLang="el-GR" sz="2000" dirty="0"/>
              <a:t>lamina propria</a:t>
            </a:r>
            <a:r>
              <a:rPr lang="el-GR" altLang="el-GR" sz="2000" dirty="0"/>
              <a:t>) που περιέχει τους ορώδεις αδένες του </a:t>
            </a:r>
            <a:r>
              <a:rPr lang="en-GB" altLang="el-GR" sz="2000" dirty="0"/>
              <a:t>Bowman</a:t>
            </a:r>
            <a:r>
              <a:rPr lang="el-GR" altLang="el-GR" sz="2000" dirty="0"/>
              <a:t>, νεύρα, και αιμοφόρα και λεμφικά αγγεία. </a:t>
            </a:r>
            <a:endParaRPr lang="el-GR" altLang="el-GR" sz="2000" dirty="0" smtClean="0"/>
          </a:p>
          <a:p>
            <a:pPr marL="0" indent="0">
              <a:buNone/>
            </a:pPr>
            <a:r>
              <a:rPr lang="el-GR" altLang="el-GR" sz="2000" dirty="0" smtClean="0"/>
              <a:t>Στην </a:t>
            </a:r>
            <a:r>
              <a:rPr lang="el-GR" altLang="el-GR" sz="2000" dirty="0"/>
              <a:t>εικόνα το χόριο εφάπτεται με το περιχόνδριο μιας στιβάδας υαλοειδούς χόνδρου.  Χρώση Σιδηρούχος Αιματοξυλίνη &amp; Ηωσίνη (</a:t>
            </a:r>
            <a:r>
              <a:rPr lang="en-GB" altLang="el-GR" sz="2000" dirty="0"/>
              <a:t>Iron Hematoxylin</a:t>
            </a:r>
            <a:r>
              <a:rPr lang="el-GR" altLang="el-GR" sz="2000" dirty="0"/>
              <a:t> &amp; </a:t>
            </a:r>
            <a:r>
              <a:rPr lang="en-GB" altLang="el-GR" sz="2000" dirty="0"/>
              <a:t>Eosin</a:t>
            </a:r>
            <a:r>
              <a:rPr lang="el-GR" altLang="el-GR" sz="2000" dirty="0"/>
              <a:t>). </a:t>
            </a:r>
          </a:p>
        </p:txBody>
      </p:sp>
      <p:sp>
        <p:nvSpPr>
          <p:cNvPr id="2" name="Rectangle 1"/>
          <p:cNvSpPr/>
          <p:nvPr/>
        </p:nvSpPr>
        <p:spPr>
          <a:xfrm>
            <a:off x="531216" y="2924944"/>
            <a:ext cx="2672632" cy="1938992"/>
          </a:xfrm>
          <a:prstGeom prst="rect">
            <a:avLst/>
          </a:prstGeom>
        </p:spPr>
        <p:txBody>
          <a:bodyPr wrap="square">
            <a:spAutoFit/>
          </a:bodyPr>
          <a:lstStyle/>
          <a:p>
            <a:pPr marL="342900" indent="-342900">
              <a:buFont typeface="Calibri" panose="020F0502020204030204" pitchFamily="34" charset="0"/>
              <a:buChar char="−"/>
            </a:pPr>
            <a:r>
              <a:rPr lang="el-GR" altLang="el-GR" sz="2000" dirty="0">
                <a:latin typeface="+mj-lt"/>
              </a:rPr>
              <a:t>BG: Bowman's glands = Βωμάνιοι αδένες     </a:t>
            </a:r>
          </a:p>
          <a:p>
            <a:pPr marL="342900" indent="-342900">
              <a:buFont typeface="Calibri" panose="020F0502020204030204" pitchFamily="34" charset="0"/>
              <a:buChar char="−"/>
            </a:pPr>
            <a:r>
              <a:rPr lang="el-GR" altLang="el-GR" sz="2000" dirty="0">
                <a:latin typeface="+mj-lt"/>
              </a:rPr>
              <a:t>N: Myelinated nerves = Εμμύελες νευρικές ίνες</a:t>
            </a:r>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635896" y="2708920"/>
            <a:ext cx="4824536" cy="3560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4319972" y="6269110"/>
            <a:ext cx="3456384" cy="276999"/>
          </a:xfrm>
          <a:prstGeom prst="rect">
            <a:avLst/>
          </a:prstGeom>
        </p:spPr>
        <p:txBody>
          <a:bodyPr wrap="square">
            <a:spAutoFit/>
          </a:bodyPr>
          <a:lstStyle/>
          <a:p>
            <a:r>
              <a:rPr lang="en-US" sz="1200" dirty="0">
                <a:solidFill>
                  <a:schemeClr val="tx1">
                    <a:lumMod val="75000"/>
                    <a:lumOff val="25000"/>
                  </a:schemeClr>
                </a:solidFill>
                <a:latin typeface="+mn-lt"/>
              </a:rPr>
              <a:t>©</a:t>
            </a:r>
            <a:r>
              <a:rPr lang="en-US" sz="1200" dirty="0">
                <a:solidFill>
                  <a:schemeClr val="tx1">
                    <a:lumMod val="75000"/>
                    <a:lumOff val="25000"/>
                  </a:schemeClr>
                </a:solidFill>
                <a:latin typeface="+mn-lt"/>
                <a:hlinkClick r:id="rId3"/>
              </a:rPr>
              <a:t>2003-2014 </a:t>
            </a:r>
            <a:r>
              <a:rPr lang="en-US" sz="1200" dirty="0" smtClean="0">
                <a:solidFill>
                  <a:schemeClr val="tx1">
                    <a:lumMod val="75000"/>
                    <a:lumOff val="25000"/>
                  </a:schemeClr>
                </a:solidFill>
                <a:latin typeface="+mn-lt"/>
                <a:hlinkClick r:id="rId3"/>
              </a:rPr>
              <a:t>WebPathology</a:t>
            </a:r>
            <a:r>
              <a:rPr lang="en-US" sz="1200" dirty="0">
                <a:solidFill>
                  <a:schemeClr val="tx1">
                    <a:lumMod val="75000"/>
                    <a:lumOff val="25000"/>
                  </a:schemeClr>
                </a:solidFill>
                <a:latin typeface="+mn-lt"/>
              </a:rPr>
              <a:t>, LLC. All rights reserved</a:t>
            </a:r>
            <a:endParaRPr lang="el-GR" sz="1200" dirty="0">
              <a:solidFill>
                <a:schemeClr val="tx1">
                  <a:lumMod val="75000"/>
                  <a:lumOff val="25000"/>
                </a:schemeClr>
              </a:solidFill>
              <a:latin typeface="+mn-lt"/>
            </a:endParaRP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Tree>
    <p:extLst>
      <p:ext uri="{BB962C8B-B14F-4D97-AF65-F5344CB8AC3E}">
        <p14:creationId xmlns:p14="http://schemas.microsoft.com/office/powerpoint/2010/main" val="18889012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noAutofit/>
          </a:bodyPr>
          <a:lstStyle/>
          <a:p>
            <a:r>
              <a:rPr lang="el-GR" altLang="el-GR" sz="3200" dirty="0"/>
              <a:t>Ιστολογική εικόνα αναπνευστικού </a:t>
            </a:r>
            <a:r>
              <a:rPr lang="el-GR" altLang="el-GR" sz="3200" dirty="0" smtClean="0"/>
              <a:t>βρογχιολίου</a:t>
            </a:r>
            <a:r>
              <a:rPr lang="en-US" altLang="el-GR" sz="3200" dirty="0" smtClean="0"/>
              <a:t> &amp; </a:t>
            </a:r>
            <a:r>
              <a:rPr lang="el-GR" altLang="el-GR" sz="3200" dirty="0" smtClean="0"/>
              <a:t>κυψελίδων </a:t>
            </a:r>
            <a:r>
              <a:rPr lang="el-GR" altLang="el-GR" sz="3200" dirty="0"/>
              <a:t>σε μικρή μεγέθυνση (</a:t>
            </a:r>
            <a:r>
              <a:rPr lang="el-GR" altLang="el-GR" sz="3200" dirty="0" smtClean="0"/>
              <a:t>x10)</a:t>
            </a:r>
            <a:endParaRPr lang="el-GR" altLang="el-GR" sz="3200" dirty="0">
              <a:solidFill>
                <a:srgbClr val="FF9900"/>
              </a:solidFill>
            </a:endParaRPr>
          </a:p>
        </p:txBody>
      </p:sp>
      <p:sp>
        <p:nvSpPr>
          <p:cNvPr id="196611" name="Rectangle 3"/>
          <p:cNvSpPr>
            <a:spLocks noGrp="1" noChangeArrowheads="1"/>
          </p:cNvSpPr>
          <p:nvPr>
            <p:ph idx="1"/>
          </p:nvPr>
        </p:nvSpPr>
        <p:spPr>
          <a:xfrm>
            <a:off x="457200" y="1196752"/>
            <a:ext cx="8229600" cy="1368152"/>
          </a:xfrm>
        </p:spPr>
        <p:txBody>
          <a:bodyPr/>
          <a:lstStyle/>
          <a:p>
            <a:pPr marL="0" indent="0">
              <a:buNone/>
            </a:pPr>
            <a:r>
              <a:rPr lang="en-US" altLang="el-GR" sz="2000" dirty="0" smtClean="0"/>
              <a:t>H </a:t>
            </a:r>
            <a:r>
              <a:rPr lang="el-GR" altLang="el-GR" sz="2000" dirty="0"/>
              <a:t>εικόνα αυτή δείχνει μερικούς σχηματισμούς που παρατηρούνται στην αναπνευστική μοίρα του πνεύμονα. Στην κάτω γωνία είναι ένα βρογχιόλιο, επενδυόμενο από κυλινδρικό μεταπίπτον σε κυβοειδές επιθήλιο με απουσία χόνδρου στο τοίχωμά του. </a:t>
            </a:r>
            <a:endParaRPr lang="el-GR" altLang="el-GR" sz="2000" dirty="0" smtClean="0"/>
          </a:p>
        </p:txBody>
      </p:sp>
      <p:pic>
        <p:nvPicPr>
          <p:cNvPr id="1966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888" y="2332181"/>
            <a:ext cx="5112568" cy="2679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57200" y="2678597"/>
            <a:ext cx="2962672" cy="2554545"/>
          </a:xfrm>
          <a:prstGeom prst="rect">
            <a:avLst/>
          </a:prstGeom>
        </p:spPr>
        <p:txBody>
          <a:bodyPr wrap="square">
            <a:spAutoFit/>
          </a:bodyPr>
          <a:lstStyle/>
          <a:p>
            <a:pPr marL="0" indent="0">
              <a:buNone/>
            </a:pPr>
            <a:r>
              <a:rPr lang="el-GR" altLang="el-GR" sz="2000" dirty="0">
                <a:latin typeface="+mj-lt"/>
              </a:rPr>
              <a:t>Ένας ανεστραμμένος σε σχήμα </a:t>
            </a:r>
            <a:r>
              <a:rPr lang="en-GB" altLang="el-GR" sz="2000" dirty="0">
                <a:latin typeface="+mj-lt"/>
              </a:rPr>
              <a:t>L </a:t>
            </a:r>
            <a:r>
              <a:rPr lang="el-GR" altLang="el-GR" sz="2000" dirty="0">
                <a:latin typeface="+mj-lt"/>
              </a:rPr>
              <a:t>κυψελιδικός πόρος</a:t>
            </a:r>
            <a:r>
              <a:rPr lang="en-GB" altLang="el-GR" sz="2000" dirty="0">
                <a:latin typeface="+mj-lt"/>
              </a:rPr>
              <a:t> </a:t>
            </a:r>
            <a:r>
              <a:rPr lang="el-GR" altLang="el-GR" sz="2000" dirty="0">
                <a:latin typeface="+mj-lt"/>
              </a:rPr>
              <a:t>παρατηρείται στο αριστερό ήμισυ της εικόνας. </a:t>
            </a:r>
            <a:endParaRPr lang="el-GR" altLang="el-GR" sz="2000" dirty="0" smtClean="0">
              <a:latin typeface="+mj-lt"/>
            </a:endParaRPr>
          </a:p>
          <a:p>
            <a:pPr marL="0" indent="0">
              <a:buNone/>
            </a:pPr>
            <a:r>
              <a:rPr lang="el-GR" altLang="el-GR" sz="2000" dirty="0" smtClean="0">
                <a:latin typeface="+mj-lt"/>
              </a:rPr>
              <a:t>Κάτω</a:t>
            </a:r>
            <a:r>
              <a:rPr lang="en-GB" altLang="el-GR" sz="2000" dirty="0" smtClean="0">
                <a:latin typeface="+mj-lt"/>
              </a:rPr>
              <a:t> </a:t>
            </a:r>
            <a:r>
              <a:rPr lang="el-GR" altLang="el-GR" sz="2000" dirty="0">
                <a:latin typeface="+mj-lt"/>
              </a:rPr>
              <a:t>και</a:t>
            </a:r>
            <a:r>
              <a:rPr lang="en-GB" altLang="el-GR" sz="2000" dirty="0">
                <a:latin typeface="+mj-lt"/>
              </a:rPr>
              <a:t> </a:t>
            </a:r>
            <a:r>
              <a:rPr lang="el-GR" altLang="el-GR" sz="2000" dirty="0">
                <a:latin typeface="+mj-lt"/>
              </a:rPr>
              <a:t>κεντροδεξιά</a:t>
            </a:r>
            <a:r>
              <a:rPr lang="en-GB" altLang="el-GR" sz="2000" dirty="0">
                <a:latin typeface="+mj-lt"/>
              </a:rPr>
              <a:t> </a:t>
            </a:r>
            <a:r>
              <a:rPr lang="el-GR" altLang="el-GR" sz="2000" dirty="0">
                <a:latin typeface="+mj-lt"/>
              </a:rPr>
              <a:t>βρίσκεται</a:t>
            </a:r>
            <a:r>
              <a:rPr lang="en-GB" altLang="el-GR" sz="2000" dirty="0">
                <a:latin typeface="+mj-lt"/>
              </a:rPr>
              <a:t> </a:t>
            </a:r>
            <a:r>
              <a:rPr lang="el-GR" altLang="el-GR" sz="2000" dirty="0">
                <a:latin typeface="+mj-lt"/>
              </a:rPr>
              <a:t>ένα</a:t>
            </a:r>
            <a:r>
              <a:rPr lang="en-GB" altLang="el-GR" sz="2000" dirty="0">
                <a:latin typeface="+mj-lt"/>
              </a:rPr>
              <a:t> </a:t>
            </a:r>
            <a:r>
              <a:rPr lang="el-GR" altLang="el-GR" sz="2000" dirty="0">
                <a:latin typeface="+mj-lt"/>
              </a:rPr>
              <a:t>αιμοφόρο</a:t>
            </a:r>
            <a:r>
              <a:rPr lang="en-GB" altLang="el-GR" sz="2000" dirty="0">
                <a:latin typeface="+mj-lt"/>
              </a:rPr>
              <a:t> </a:t>
            </a:r>
            <a:r>
              <a:rPr lang="el-GR" altLang="el-GR" sz="2000" dirty="0">
                <a:latin typeface="+mj-lt"/>
              </a:rPr>
              <a:t>αγγείο</a:t>
            </a:r>
            <a:r>
              <a:rPr lang="en-GB" altLang="el-GR" sz="2000" dirty="0">
                <a:latin typeface="+mj-lt"/>
              </a:rPr>
              <a:t>. </a:t>
            </a:r>
            <a:endParaRPr lang="el-GR" altLang="el-GR" b="1" dirty="0">
              <a:latin typeface="+mj-lt"/>
            </a:endParaRPr>
          </a:p>
        </p:txBody>
      </p:sp>
      <p:sp>
        <p:nvSpPr>
          <p:cNvPr id="3" name="Rectangle 2"/>
          <p:cNvSpPr/>
          <p:nvPr/>
        </p:nvSpPr>
        <p:spPr>
          <a:xfrm>
            <a:off x="457200" y="5373216"/>
            <a:ext cx="8507834" cy="1261884"/>
          </a:xfrm>
          <a:prstGeom prst="rect">
            <a:avLst/>
          </a:prstGeom>
        </p:spPr>
        <p:txBody>
          <a:bodyPr wrap="square">
            <a:spAutoFit/>
          </a:bodyPr>
          <a:lstStyle/>
          <a:p>
            <a:pPr marL="0" indent="0">
              <a:buNone/>
            </a:pPr>
            <a:r>
              <a:rPr lang="el-GR" altLang="el-GR" sz="2000" dirty="0">
                <a:latin typeface="+mj-lt"/>
              </a:rPr>
              <a:t>Οι υπόλοιποι σχηματισμοί είναι</a:t>
            </a:r>
            <a:r>
              <a:rPr lang="en-GB" altLang="el-GR" sz="2000" dirty="0">
                <a:latin typeface="+mj-lt"/>
              </a:rPr>
              <a:t> </a:t>
            </a:r>
            <a:r>
              <a:rPr lang="el-GR" altLang="el-GR" sz="2000" dirty="0">
                <a:latin typeface="+mj-lt"/>
              </a:rPr>
              <a:t>κυψελίδες, οι πρωταρχικές θέσεις της ανταλλαγής των αερίων. Παρουσία μαύρων σωματιδίων άνθρακα στον παρακείμενο του βρογχιολίου συνδετικό ιστό. Χρώση</a:t>
            </a:r>
            <a:r>
              <a:rPr lang="en-GB" altLang="el-GR" sz="2000" dirty="0">
                <a:latin typeface="+mj-lt"/>
              </a:rPr>
              <a:t> H&amp;E.</a:t>
            </a:r>
            <a:endParaRPr lang="el-GR" altLang="el-GR" sz="2000" dirty="0">
              <a:latin typeface="+mj-lt"/>
            </a:endParaRPr>
          </a:p>
          <a:p>
            <a:pPr>
              <a:lnSpc>
                <a:spcPct val="80000"/>
              </a:lnSpc>
            </a:pPr>
            <a:endParaRPr lang="el-GR" altLang="el-GR" sz="2000" b="1" dirty="0">
              <a:latin typeface="+mj-lt"/>
            </a:endParaRPr>
          </a:p>
        </p:txBody>
      </p:sp>
      <p:sp>
        <p:nvSpPr>
          <p:cNvPr id="7" name="Rectangle 6"/>
          <p:cNvSpPr/>
          <p:nvPr/>
        </p:nvSpPr>
        <p:spPr>
          <a:xfrm>
            <a:off x="3450584" y="5002309"/>
            <a:ext cx="4752528" cy="430887"/>
          </a:xfrm>
          <a:prstGeom prst="rect">
            <a:avLst/>
          </a:prstGeom>
        </p:spPr>
        <p:txBody>
          <a:bodyPr wrap="square">
            <a:spAutoFit/>
          </a:bodyPr>
          <a:lstStyle/>
          <a:p>
            <a:r>
              <a:rPr lang="en-US" sz="1100" dirty="0">
                <a:solidFill>
                  <a:schemeClr val="tx1">
                    <a:lumMod val="75000"/>
                    <a:lumOff val="25000"/>
                  </a:schemeClr>
                </a:solidFill>
                <a:latin typeface="+mn-lt"/>
              </a:rPr>
              <a:t>© </a:t>
            </a:r>
            <a:r>
              <a:rPr lang="en-US" sz="1100" dirty="0">
                <a:solidFill>
                  <a:schemeClr val="tx1">
                    <a:lumMod val="75000"/>
                    <a:lumOff val="25000"/>
                  </a:schemeClr>
                </a:solidFill>
                <a:latin typeface="+mn-lt"/>
                <a:hlinkClick r:id="rId4"/>
              </a:rPr>
              <a:t>Paul Bell, Barbara Safiejko-Mroczka, Department of Zoology</a:t>
            </a:r>
            <a:r>
              <a:rPr lang="en-US" sz="1100" dirty="0">
                <a:solidFill>
                  <a:schemeClr val="tx1">
                    <a:lumMod val="75000"/>
                    <a:lumOff val="25000"/>
                  </a:schemeClr>
                </a:solidFill>
                <a:latin typeface="+mn-lt"/>
              </a:rPr>
              <a:t>, University of Oklahoma. All rights reserved</a:t>
            </a:r>
            <a:endParaRPr lang="el-GR" sz="1100" dirty="0">
              <a:solidFill>
                <a:schemeClr val="tx1">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Tree>
    <p:extLst>
      <p:ext uri="{BB962C8B-B14F-4D97-AF65-F5344CB8AC3E}">
        <p14:creationId xmlns:p14="http://schemas.microsoft.com/office/powerpoint/2010/main" val="42274126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a:xfrm>
            <a:off x="0" y="116632"/>
            <a:ext cx="9144000" cy="908720"/>
          </a:xfrm>
        </p:spPr>
        <p:txBody>
          <a:bodyPr>
            <a:noAutofit/>
          </a:bodyPr>
          <a:lstStyle/>
          <a:p>
            <a:r>
              <a:rPr lang="el-GR" altLang="el-GR" sz="3000" dirty="0"/>
              <a:t>Ιστολογική εικόνα κυψελιδικού πόρου αναπνευστικού βρογχιολίου πνεύμονα σε μεσαία μεγέθυνση (</a:t>
            </a:r>
            <a:r>
              <a:rPr lang="en-GB" altLang="el-GR" sz="3000" dirty="0"/>
              <a:t>x</a:t>
            </a:r>
            <a:r>
              <a:rPr lang="el-GR" altLang="el-GR" sz="3000" dirty="0"/>
              <a:t> 20</a:t>
            </a:r>
            <a:r>
              <a:rPr lang="el-GR" altLang="el-GR" sz="3000" dirty="0" smtClean="0"/>
              <a:t>) </a:t>
            </a:r>
            <a:r>
              <a:rPr lang="el-GR" altLang="el-GR" sz="2400" b="0" dirty="0" smtClean="0"/>
              <a:t>1/2</a:t>
            </a:r>
            <a:endParaRPr lang="el-GR" altLang="el-GR" sz="2400" b="0" dirty="0">
              <a:solidFill>
                <a:srgbClr val="FF9900"/>
              </a:solidFill>
            </a:endParaRPr>
          </a:p>
        </p:txBody>
      </p:sp>
      <p:sp>
        <p:nvSpPr>
          <p:cNvPr id="195587" name="Rectangle 3"/>
          <p:cNvSpPr>
            <a:spLocks noGrp="1" noChangeArrowheads="1"/>
          </p:cNvSpPr>
          <p:nvPr>
            <p:ph idx="1"/>
          </p:nvPr>
        </p:nvSpPr>
        <p:spPr/>
        <p:txBody>
          <a:bodyPr>
            <a:normAutofit/>
          </a:bodyPr>
          <a:lstStyle/>
          <a:p>
            <a:pPr marL="0" indent="0">
              <a:buNone/>
            </a:pPr>
            <a:r>
              <a:rPr lang="el-GR" altLang="el-GR" sz="2000" dirty="0" smtClean="0"/>
              <a:t>Ιστολογική </a:t>
            </a:r>
            <a:r>
              <a:rPr lang="el-GR" altLang="el-GR" sz="2000" dirty="0"/>
              <a:t>εικόνα κυψελιδικού πόρου αναπνευστικού βρογχιολίου πνεύμονα σε μεσαία μεγέθυνση (</a:t>
            </a:r>
            <a:r>
              <a:rPr lang="en-GB" altLang="el-GR" sz="2000" dirty="0"/>
              <a:t>x</a:t>
            </a:r>
            <a:r>
              <a:rPr lang="el-GR" altLang="el-GR" sz="2000" dirty="0"/>
              <a:t> 20). Παρουσία στο κέντρο της εικόνας ενός κυψελιδικού πόρου, ενός αεραγωγού διαμέσου του πνεύμονα με τις κυψελίδες εκτεινόμενες περιφερικά, σχηματίζοντας ένα κυψελιδικό σάκο. </a:t>
            </a:r>
          </a:p>
        </p:txBody>
      </p:sp>
      <p:pic>
        <p:nvPicPr>
          <p:cNvPr id="195589"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04872" y="2708920"/>
            <a:ext cx="4787208" cy="371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407856" y="2612751"/>
            <a:ext cx="2141984" cy="1323439"/>
          </a:xfrm>
          <a:prstGeom prst="rect">
            <a:avLst/>
          </a:prstGeom>
        </p:spPr>
        <p:txBody>
          <a:bodyPr wrap="square">
            <a:spAutoFit/>
          </a:bodyPr>
          <a:lstStyle/>
          <a:p>
            <a:pPr marL="0" indent="0">
              <a:buNone/>
            </a:pPr>
            <a:r>
              <a:rPr lang="el-GR" altLang="el-GR" sz="2000" dirty="0">
                <a:latin typeface="+mj-lt"/>
              </a:rPr>
              <a:t>Δεσμίδες λείων μυϊκών ινών περιβάλλουν τις κυψελίδες. </a:t>
            </a:r>
          </a:p>
        </p:txBody>
      </p:sp>
      <p:sp>
        <p:nvSpPr>
          <p:cNvPr id="6" name="Rectangle 5"/>
          <p:cNvSpPr/>
          <p:nvPr/>
        </p:nvSpPr>
        <p:spPr>
          <a:xfrm>
            <a:off x="395536" y="6398068"/>
            <a:ext cx="4752528"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4"/>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spTree>
    <p:extLst>
      <p:ext uri="{BB962C8B-B14F-4D97-AF65-F5344CB8AC3E}">
        <p14:creationId xmlns:p14="http://schemas.microsoft.com/office/powerpoint/2010/main" val="32150693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a:xfrm>
            <a:off x="0" y="116632"/>
            <a:ext cx="9144000" cy="908720"/>
          </a:xfrm>
        </p:spPr>
        <p:txBody>
          <a:bodyPr>
            <a:noAutofit/>
          </a:bodyPr>
          <a:lstStyle/>
          <a:p>
            <a:r>
              <a:rPr lang="el-GR" altLang="el-GR" sz="3000" dirty="0"/>
              <a:t>Ιστολογική εικόνα κυψελιδικού πόρου αναπνευστικού βρογχιολίου πνεύμονα σε μεσαία μεγέθυνση (</a:t>
            </a:r>
            <a:r>
              <a:rPr lang="en-GB" altLang="el-GR" sz="3000" dirty="0"/>
              <a:t>x</a:t>
            </a:r>
            <a:r>
              <a:rPr lang="el-GR" altLang="el-GR" sz="3000" dirty="0"/>
              <a:t> 20</a:t>
            </a:r>
            <a:r>
              <a:rPr lang="el-GR" altLang="el-GR" sz="3000" dirty="0" smtClean="0"/>
              <a:t>) </a:t>
            </a:r>
            <a:r>
              <a:rPr lang="el-GR" altLang="el-GR" sz="2400" b="0" dirty="0" smtClean="0"/>
              <a:t>2/2</a:t>
            </a:r>
            <a:endParaRPr lang="el-GR" altLang="el-GR" sz="2400" b="0" dirty="0">
              <a:solidFill>
                <a:srgbClr val="FF9900"/>
              </a:solidFill>
            </a:endParaRPr>
          </a:p>
        </p:txBody>
      </p:sp>
      <p:sp>
        <p:nvSpPr>
          <p:cNvPr id="195587" name="Rectangle 3"/>
          <p:cNvSpPr>
            <a:spLocks noGrp="1" noChangeArrowheads="1"/>
          </p:cNvSpPr>
          <p:nvPr>
            <p:ph idx="1"/>
          </p:nvPr>
        </p:nvSpPr>
        <p:spPr>
          <a:xfrm>
            <a:off x="457200" y="1196752"/>
            <a:ext cx="8229600" cy="1440160"/>
          </a:xfrm>
        </p:spPr>
        <p:txBody>
          <a:bodyPr>
            <a:normAutofit/>
          </a:bodyPr>
          <a:lstStyle/>
          <a:p>
            <a:pPr marL="0" indent="0">
              <a:buNone/>
            </a:pPr>
            <a:r>
              <a:rPr lang="el-GR" altLang="el-GR" sz="2000" dirty="0" smtClean="0"/>
              <a:t>Το </a:t>
            </a:r>
            <a:r>
              <a:rPr lang="el-GR" altLang="el-GR" sz="2000" dirty="0"/>
              <a:t>αναπνευστικό βρογχιόλιο προέρχεται από το τελικό βρογχιόλιο, αποτελεί την αναπνευστική μοίρα του Αναπνευστικού συστήματος και οργανώνει ένα πνευμονικό λοβίδιο (βοτρύδιο) το οποίο αποτελείται από  το αναπνευστικό  </a:t>
            </a:r>
            <a:r>
              <a:rPr lang="el-GR" altLang="el-GR" sz="2000" dirty="0" smtClean="0"/>
              <a:t>βρογχιόλιο. </a:t>
            </a:r>
          </a:p>
        </p:txBody>
      </p:sp>
      <p:pic>
        <p:nvPicPr>
          <p:cNvPr id="195589"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39552" y="2564904"/>
            <a:ext cx="4861053" cy="3772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508104" y="2458276"/>
            <a:ext cx="3635896" cy="3785652"/>
          </a:xfrm>
          <a:prstGeom prst="rect">
            <a:avLst/>
          </a:prstGeom>
        </p:spPr>
        <p:txBody>
          <a:bodyPr wrap="square">
            <a:spAutoFit/>
          </a:bodyPr>
          <a:lstStyle/>
          <a:p>
            <a:pPr marL="0" indent="0">
              <a:buNone/>
            </a:pPr>
            <a:r>
              <a:rPr lang="el-GR" altLang="el-GR" sz="2000" dirty="0">
                <a:latin typeface="+mj-lt"/>
              </a:rPr>
              <a:t>Το αναπνευστικό </a:t>
            </a:r>
            <a:r>
              <a:rPr lang="el-GR" altLang="el-GR" sz="2000" dirty="0">
                <a:latin typeface="+mj-lt"/>
              </a:rPr>
              <a:t>βρογχόλιο</a:t>
            </a:r>
            <a:r>
              <a:rPr lang="el-GR" altLang="el-GR" sz="2000" dirty="0">
                <a:latin typeface="+mj-lt"/>
              </a:rPr>
              <a:t> ανοίγει σε ένα ή περισσότερους κυψελιδικούς πόρους στην περιφέρεια των οποίων βρίσκονται οι κυψελίδες που σχηματίζουν όλες μαζί τον κυψελιδικό σάκο που ομοιάζει με τσαμπί σταφυλιού εξαιτίας του οποίου και η ονομασία του πνευμονικού λοβιδίου και πνευμονικό βοτρύδιο. Χρώση </a:t>
            </a:r>
            <a:r>
              <a:rPr lang="en-GB" altLang="el-GR" sz="2000" dirty="0">
                <a:latin typeface="+mj-lt"/>
              </a:rPr>
              <a:t>H</a:t>
            </a:r>
            <a:r>
              <a:rPr lang="el-GR" altLang="el-GR" sz="2000" dirty="0">
                <a:latin typeface="+mj-lt"/>
              </a:rPr>
              <a:t>&amp;</a:t>
            </a:r>
            <a:r>
              <a:rPr lang="en-GB" altLang="el-GR" sz="2000" dirty="0">
                <a:latin typeface="+mj-lt"/>
              </a:rPr>
              <a:t>E</a:t>
            </a:r>
            <a:r>
              <a:rPr lang="el-GR" altLang="el-GR" sz="2000" dirty="0">
                <a:latin typeface="+mj-lt"/>
              </a:rPr>
              <a:t>. </a:t>
            </a:r>
          </a:p>
        </p:txBody>
      </p:sp>
      <p:sp>
        <p:nvSpPr>
          <p:cNvPr id="6" name="Rectangle 5"/>
          <p:cNvSpPr/>
          <p:nvPr/>
        </p:nvSpPr>
        <p:spPr>
          <a:xfrm>
            <a:off x="395536" y="6327592"/>
            <a:ext cx="4752528"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4"/>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spTree>
    <p:extLst>
      <p:ext uri="{BB962C8B-B14F-4D97-AF65-F5344CB8AC3E}">
        <p14:creationId xmlns:p14="http://schemas.microsoft.com/office/powerpoint/2010/main" val="27980371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normAutofit/>
          </a:bodyPr>
          <a:lstStyle/>
          <a:p>
            <a:r>
              <a:rPr lang="el-GR" altLang="el-GR" sz="3600" dirty="0" smtClean="0"/>
              <a:t>Τραχεία - Αναπνευστικό </a:t>
            </a:r>
            <a:r>
              <a:rPr lang="el-GR" altLang="el-GR" sz="3600" dirty="0" smtClean="0"/>
              <a:t>επιθήλιο </a:t>
            </a:r>
            <a:r>
              <a:rPr lang="el-GR" altLang="el-GR" sz="3200" b="0" dirty="0" smtClean="0"/>
              <a:t>(1/2)</a:t>
            </a:r>
            <a:endParaRPr lang="el-GR" altLang="el-GR" sz="3200" b="0" dirty="0"/>
          </a:p>
        </p:txBody>
      </p:sp>
      <p:sp>
        <p:nvSpPr>
          <p:cNvPr id="62475" name="Rectangle 11"/>
          <p:cNvSpPr>
            <a:spLocks noGrp="1" noChangeArrowheads="1"/>
          </p:cNvSpPr>
          <p:nvPr>
            <p:ph idx="1"/>
          </p:nvPr>
        </p:nvSpPr>
        <p:spPr>
          <a:xfrm>
            <a:off x="457200" y="1196752"/>
            <a:ext cx="8229600" cy="1152128"/>
          </a:xfrm>
        </p:spPr>
        <p:txBody>
          <a:bodyPr/>
          <a:lstStyle/>
          <a:p>
            <a:pPr marL="0" indent="0">
              <a:buNone/>
            </a:pPr>
            <a:r>
              <a:rPr lang="el-GR" altLang="el-GR" sz="2000" dirty="0" smtClean="0"/>
              <a:t>Η </a:t>
            </a:r>
            <a:r>
              <a:rPr lang="el-GR" altLang="el-GR" sz="2000" dirty="0"/>
              <a:t>τραχεία εσωτερικά επαλείφεται από τυπικό αναπνευστικό επιθήλιο (μαύρα βέλη), στην επιφάνεια του οποίου, σε ορισμένες θέσεις, διακρίνονται κροσσοί ή υπολείμματά τους. </a:t>
            </a:r>
            <a:endParaRPr lang="el-GR" altLang="el-GR" sz="2000" dirty="0" smtClean="0"/>
          </a:p>
        </p:txBody>
      </p:sp>
      <p:pic>
        <p:nvPicPr>
          <p:cNvPr id="62481" name="Picture 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348881"/>
            <a:ext cx="6167191" cy="3384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706742" y="2348880"/>
            <a:ext cx="2437257" cy="3477875"/>
          </a:xfrm>
          <a:prstGeom prst="rect">
            <a:avLst/>
          </a:prstGeom>
        </p:spPr>
        <p:txBody>
          <a:bodyPr wrap="square">
            <a:spAutoFit/>
          </a:bodyPr>
          <a:lstStyle/>
          <a:p>
            <a:pPr marL="0" indent="0">
              <a:buNone/>
            </a:pPr>
            <a:r>
              <a:rPr lang="el-GR" altLang="el-GR" sz="2000" dirty="0">
                <a:latin typeface="+mj-lt"/>
              </a:rPr>
              <a:t>Στο χόριο υπάρχουν βλεννοπαραγωγοί αδένες (κόκκινα βέλη), και εξωτερικώς αυτού τα  ημικρίκια από υαλοειδή χόνδρο, (χρώση αιματοξυλίνη-εωσίνη, μεγέθυνση Χ50) </a:t>
            </a:r>
          </a:p>
        </p:txBody>
      </p:sp>
      <p:sp>
        <p:nvSpPr>
          <p:cNvPr id="7" name="Rectangle 6"/>
          <p:cNvSpPr/>
          <p:nvPr/>
        </p:nvSpPr>
        <p:spPr>
          <a:xfrm>
            <a:off x="396352" y="5729786"/>
            <a:ext cx="3816424" cy="461665"/>
          </a:xfrm>
          <a:prstGeom prst="rect">
            <a:avLst/>
          </a:prstGeom>
        </p:spPr>
        <p:txBody>
          <a:bodyPr wrap="square">
            <a:spAutoFit/>
          </a:bodyPr>
          <a:lstStyle/>
          <a:p>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33207616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p:txBody>
          <a:bodyPr>
            <a:noAutofit/>
          </a:bodyPr>
          <a:lstStyle/>
          <a:p>
            <a:r>
              <a:rPr lang="el-GR" altLang="el-GR" sz="3200" dirty="0"/>
              <a:t>Ιστολογική εικόνα ενδοπνευμονικού βρόγχου σε μεσαία μεγέθυνση (x 20)</a:t>
            </a:r>
            <a:endParaRPr lang="el-GR" altLang="el-GR" sz="3200" dirty="0">
              <a:solidFill>
                <a:srgbClr val="FF9900"/>
              </a:solidFill>
            </a:endParaRPr>
          </a:p>
        </p:txBody>
      </p:sp>
      <p:sp>
        <p:nvSpPr>
          <p:cNvPr id="194563" name="Rectangle 3"/>
          <p:cNvSpPr>
            <a:spLocks noGrp="1" noChangeArrowheads="1"/>
          </p:cNvSpPr>
          <p:nvPr>
            <p:ph idx="1"/>
          </p:nvPr>
        </p:nvSpPr>
        <p:spPr/>
        <p:txBody>
          <a:bodyPr/>
          <a:lstStyle/>
          <a:p>
            <a:pPr marL="0" indent="0">
              <a:buNone/>
            </a:pPr>
            <a:r>
              <a:rPr lang="el-GR" altLang="el-GR" sz="2000" dirty="0" smtClean="0"/>
              <a:t>Επενδύεται </a:t>
            </a:r>
            <a:r>
              <a:rPr lang="el-GR" altLang="el-GR" sz="2000" dirty="0"/>
              <a:t>από ένα λεπτό ψευδοπολύστιβο κυλινδρικό επιθήλιο κάτωθεν του οποίου βρίσκεται ο ίδιος χιτώνας ή χόριο (</a:t>
            </a:r>
            <a:r>
              <a:rPr lang="en-GB" altLang="el-GR" sz="2000" dirty="0"/>
              <a:t>lamina propria</a:t>
            </a:r>
            <a:r>
              <a:rPr lang="el-GR" altLang="el-GR" sz="2000" dirty="0"/>
              <a:t>), περέχων βλεννώδεις αδένες. Κάτωθεν του χορίου διακρίνεται ένα μεγάλο τμήμα υαλοειδούς χόνδρου. Χρώση </a:t>
            </a:r>
            <a:r>
              <a:rPr lang="en-GB" altLang="el-GR" sz="2000" dirty="0"/>
              <a:t>H</a:t>
            </a:r>
            <a:r>
              <a:rPr lang="el-GR" altLang="el-GR" sz="2000" dirty="0"/>
              <a:t>&amp;</a:t>
            </a:r>
            <a:r>
              <a:rPr lang="en-GB" altLang="el-GR" sz="2000" dirty="0"/>
              <a:t>E</a:t>
            </a:r>
            <a:r>
              <a:rPr lang="el-GR" altLang="el-GR" sz="2000" dirty="0"/>
              <a:t>. </a:t>
            </a:r>
          </a:p>
        </p:txBody>
      </p:sp>
      <p:pic>
        <p:nvPicPr>
          <p:cNvPr id="19456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783" y="2541191"/>
            <a:ext cx="6671514" cy="3882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67544" y="6423213"/>
            <a:ext cx="4752528"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4"/>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spTree>
    <p:extLst>
      <p:ext uri="{BB962C8B-B14F-4D97-AF65-F5344CB8AC3E}">
        <p14:creationId xmlns:p14="http://schemas.microsoft.com/office/powerpoint/2010/main" val="18293514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0" y="116632"/>
            <a:ext cx="9144000" cy="908720"/>
          </a:xfrm>
        </p:spPr>
        <p:txBody>
          <a:bodyPr>
            <a:noAutofit/>
          </a:bodyPr>
          <a:lstStyle/>
          <a:p>
            <a:r>
              <a:rPr lang="el-GR" altLang="el-GR" sz="2600" dirty="0"/>
              <a:t>Μικροσκοπική εικόνα πνεύμονα δεικνύουσα την αναπνευστική </a:t>
            </a:r>
            <a:r>
              <a:rPr lang="el-GR" altLang="el-GR" sz="2600" dirty="0" smtClean="0"/>
              <a:t>περιοχή </a:t>
            </a:r>
            <a:r>
              <a:rPr lang="el-GR" altLang="el-GR" sz="2600" dirty="0"/>
              <a:t>του πνεύμονα σε μεσαία μεγέθυνση (x 40</a:t>
            </a:r>
            <a:r>
              <a:rPr lang="el-GR" altLang="el-GR" sz="2600" dirty="0" smtClean="0"/>
              <a:t>) </a:t>
            </a:r>
            <a:r>
              <a:rPr lang="el-GR" altLang="el-GR" sz="2600" b="0" dirty="0" smtClean="0"/>
              <a:t>1/4</a:t>
            </a:r>
            <a:endParaRPr lang="el-GR" altLang="el-GR" sz="2600" b="0" dirty="0">
              <a:solidFill>
                <a:srgbClr val="FF9900"/>
              </a:solidFill>
            </a:endParaRPr>
          </a:p>
        </p:txBody>
      </p:sp>
      <p:sp>
        <p:nvSpPr>
          <p:cNvPr id="193539" name="Rectangle 3"/>
          <p:cNvSpPr>
            <a:spLocks noGrp="1" noChangeArrowheads="1"/>
          </p:cNvSpPr>
          <p:nvPr>
            <p:ph idx="1"/>
          </p:nvPr>
        </p:nvSpPr>
        <p:spPr/>
        <p:txBody>
          <a:bodyPr>
            <a:normAutofit/>
          </a:bodyPr>
          <a:lstStyle/>
          <a:p>
            <a:pPr marL="0" indent="0">
              <a:buNone/>
            </a:pPr>
            <a:r>
              <a:rPr lang="el-GR" altLang="el-GR" sz="2000" dirty="0" smtClean="0"/>
              <a:t>Οι </a:t>
            </a:r>
            <a:r>
              <a:rPr lang="el-GR" altLang="el-GR" sz="2000" dirty="0"/>
              <a:t>περισσότεροι σχηματισμοί που παρατηρούνται είναι τα τοιχώματα των παρακειμένων κυψελίδων. Αυτά τα τοιχώματα αποτελούνται από ένα αναστομωμούμενο δίκτυο τριχοειδών αποτελούμενο από ενδοθηλιακά κύτταρα των οποίων οι αποπεπλατυσμένοι πυρήνες προβάλλουν (‘’φουσκώνουν’’) εντός του αυλού του τριχοειδούς. </a:t>
            </a:r>
          </a:p>
        </p:txBody>
      </p:sp>
      <p:pic>
        <p:nvPicPr>
          <p:cNvPr id="193541"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9552" y="2852936"/>
            <a:ext cx="4680520" cy="3595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29785" y="6448668"/>
            <a:ext cx="4752528"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spTree>
    <p:extLst>
      <p:ext uri="{BB962C8B-B14F-4D97-AF65-F5344CB8AC3E}">
        <p14:creationId xmlns:p14="http://schemas.microsoft.com/office/powerpoint/2010/main" val="6164452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0" y="116632"/>
            <a:ext cx="9144000" cy="908720"/>
          </a:xfrm>
        </p:spPr>
        <p:txBody>
          <a:bodyPr>
            <a:noAutofit/>
          </a:bodyPr>
          <a:lstStyle/>
          <a:p>
            <a:r>
              <a:rPr lang="el-GR" altLang="el-GR" sz="2600" dirty="0"/>
              <a:t>Μικροσκοπική εικόνα πνεύμονα δεικνύουσα την αναπνευστική περιχή του πνεύμονα σε μεσαία μεγέθυνση (x 40</a:t>
            </a:r>
            <a:r>
              <a:rPr lang="el-GR" altLang="el-GR" sz="2600" dirty="0" smtClean="0"/>
              <a:t>) </a:t>
            </a:r>
            <a:r>
              <a:rPr lang="el-GR" altLang="el-GR" sz="2600" b="0" dirty="0" smtClean="0"/>
              <a:t>2</a:t>
            </a:r>
            <a:r>
              <a:rPr lang="el-GR" altLang="el-GR" sz="2600" b="0" dirty="0" smtClean="0"/>
              <a:t>/4</a:t>
            </a:r>
            <a:endParaRPr lang="el-GR" altLang="el-GR" sz="2600" dirty="0">
              <a:solidFill>
                <a:srgbClr val="FF9900"/>
              </a:solidFill>
            </a:endParaRPr>
          </a:p>
        </p:txBody>
      </p:sp>
      <p:sp>
        <p:nvSpPr>
          <p:cNvPr id="193539" name="Rectangle 3"/>
          <p:cNvSpPr>
            <a:spLocks noGrp="1" noChangeArrowheads="1"/>
          </p:cNvSpPr>
          <p:nvPr>
            <p:ph idx="1"/>
          </p:nvPr>
        </p:nvSpPr>
        <p:spPr>
          <a:xfrm>
            <a:off x="457200" y="1196752"/>
            <a:ext cx="8229600" cy="864096"/>
          </a:xfrm>
        </p:spPr>
        <p:txBody>
          <a:bodyPr>
            <a:normAutofit/>
          </a:bodyPr>
          <a:lstStyle/>
          <a:p>
            <a:pPr marL="0" indent="0">
              <a:buNone/>
            </a:pPr>
            <a:r>
              <a:rPr lang="el-GR" altLang="el-GR" sz="2000" dirty="0" smtClean="0"/>
              <a:t>Τα </a:t>
            </a:r>
            <a:r>
              <a:rPr lang="el-GR" altLang="el-GR" sz="2000" dirty="0"/>
              <a:t>τριχοειδή καλύπτονται εξωτερικά από ένα απλό επιθήλιο που αποτελείται από δύο είδη κυττάρων: </a:t>
            </a:r>
            <a:endParaRPr lang="el-GR" altLang="el-GR" sz="2000" dirty="0" smtClean="0"/>
          </a:p>
        </p:txBody>
      </p:sp>
      <p:pic>
        <p:nvPicPr>
          <p:cNvPr id="193541"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851920" y="1772816"/>
            <a:ext cx="4895055" cy="3760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82872" y="1825912"/>
            <a:ext cx="3369048" cy="3785652"/>
          </a:xfrm>
          <a:prstGeom prst="rect">
            <a:avLst/>
          </a:prstGeom>
        </p:spPr>
        <p:txBody>
          <a:bodyPr wrap="square">
            <a:spAutoFit/>
          </a:bodyPr>
          <a:lstStyle/>
          <a:p>
            <a:pPr marL="268288" indent="-268288">
              <a:buFont typeface="Calibri" panose="020F0502020204030204" pitchFamily="34" charset="0"/>
              <a:buChar char="−"/>
            </a:pPr>
            <a:r>
              <a:rPr lang="el-GR" altLang="el-GR" sz="2000" dirty="0">
                <a:latin typeface="+mj-lt"/>
              </a:rPr>
              <a:t>κυψελιδικά κύτταρα τύπου </a:t>
            </a:r>
            <a:r>
              <a:rPr lang="en-GB" altLang="el-GR" sz="2000" dirty="0">
                <a:latin typeface="+mj-lt"/>
              </a:rPr>
              <a:t>I </a:t>
            </a:r>
            <a:r>
              <a:rPr lang="el-GR" altLang="el-GR" sz="2000" dirty="0">
                <a:latin typeface="+mj-lt"/>
              </a:rPr>
              <a:t>, τα οποία είναι λεπτά πλακώδη κύτταρα με αποπεπλατυσμένους έως ωοειδείς πυρήνες που προβάλλουν στους αεροφόρους χώρους; και </a:t>
            </a:r>
          </a:p>
          <a:p>
            <a:pPr marL="268288" indent="-268288">
              <a:buFont typeface="Calibri" panose="020F0502020204030204" pitchFamily="34" charset="0"/>
              <a:buChar char="−"/>
            </a:pPr>
            <a:r>
              <a:rPr lang="el-GR" altLang="el-GR" sz="2000" dirty="0">
                <a:latin typeface="+mj-lt"/>
              </a:rPr>
              <a:t>κυψελιδικά κύτταρα τύπου </a:t>
            </a:r>
            <a:r>
              <a:rPr lang="en-GB" altLang="el-GR" sz="2000" dirty="0">
                <a:latin typeface="+mj-lt"/>
              </a:rPr>
              <a:t>II</a:t>
            </a:r>
            <a:r>
              <a:rPr lang="el-GR" altLang="el-GR" sz="2000" dirty="0">
                <a:latin typeface="+mj-lt"/>
              </a:rPr>
              <a:t>, τα οποία είναι κυβοειδή κύτταρα που γεμίζουν τα διάκενα μεταξύ του τριχοειδικού δικτύου. </a:t>
            </a:r>
          </a:p>
        </p:txBody>
      </p:sp>
      <p:sp>
        <p:nvSpPr>
          <p:cNvPr id="6" name="Rectangle 5"/>
          <p:cNvSpPr/>
          <p:nvPr/>
        </p:nvSpPr>
        <p:spPr>
          <a:xfrm>
            <a:off x="3750498" y="5533361"/>
            <a:ext cx="4752528"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spTree>
    <p:extLst>
      <p:ext uri="{BB962C8B-B14F-4D97-AF65-F5344CB8AC3E}">
        <p14:creationId xmlns:p14="http://schemas.microsoft.com/office/powerpoint/2010/main" val="31232779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0" y="116632"/>
            <a:ext cx="9144000" cy="908720"/>
          </a:xfrm>
        </p:spPr>
        <p:txBody>
          <a:bodyPr>
            <a:noAutofit/>
          </a:bodyPr>
          <a:lstStyle/>
          <a:p>
            <a:r>
              <a:rPr lang="el-GR" altLang="el-GR" sz="2600" dirty="0"/>
              <a:t>Μικροσκοπική εικόνα πνεύμονα δεικνύουσα την αναπνευστική περιχή του πνεύμονα σε μεσαία μεγέθυνση (x 40</a:t>
            </a:r>
            <a:r>
              <a:rPr lang="el-GR" altLang="el-GR" sz="2600" dirty="0" smtClean="0"/>
              <a:t>) </a:t>
            </a:r>
            <a:r>
              <a:rPr lang="el-GR" altLang="el-GR" sz="2600" b="0" dirty="0" smtClean="0"/>
              <a:t>3</a:t>
            </a:r>
            <a:r>
              <a:rPr lang="el-GR" altLang="el-GR" sz="2600" b="0" dirty="0" smtClean="0"/>
              <a:t>/4</a:t>
            </a:r>
            <a:endParaRPr lang="el-GR" altLang="el-GR" sz="2600" dirty="0">
              <a:solidFill>
                <a:srgbClr val="FF9900"/>
              </a:solidFill>
            </a:endParaRPr>
          </a:p>
        </p:txBody>
      </p:sp>
      <p:sp>
        <p:nvSpPr>
          <p:cNvPr id="193539" name="Rectangle 3"/>
          <p:cNvSpPr>
            <a:spLocks noGrp="1" noChangeArrowheads="1"/>
          </p:cNvSpPr>
          <p:nvPr>
            <p:ph idx="1"/>
          </p:nvPr>
        </p:nvSpPr>
        <p:spPr>
          <a:xfrm>
            <a:off x="5724128" y="1218744"/>
            <a:ext cx="2890664" cy="5040560"/>
          </a:xfrm>
        </p:spPr>
        <p:txBody>
          <a:bodyPr>
            <a:normAutofit/>
          </a:bodyPr>
          <a:lstStyle/>
          <a:p>
            <a:pPr marL="0" indent="0">
              <a:buNone/>
            </a:pPr>
            <a:r>
              <a:rPr lang="el-GR" altLang="el-GR" sz="2000" dirty="0" smtClean="0"/>
              <a:t>Τα </a:t>
            </a:r>
            <a:r>
              <a:rPr lang="el-GR" altLang="el-GR" sz="2000" dirty="0"/>
              <a:t>ενδοθηλιακά κύτταρα και τα κυψελιδικά κύτταρα τύπου </a:t>
            </a:r>
            <a:r>
              <a:rPr lang="en-GB" altLang="el-GR" sz="2000" dirty="0"/>
              <a:t>I </a:t>
            </a:r>
            <a:r>
              <a:rPr lang="el-GR" altLang="el-GR" sz="2000" dirty="0"/>
              <a:t>χωρίζονται πάνω από τις περισσότερες επιφάνειές τους μόνο μέσω των συνενωμένων βασικών μεμβρανών τους, σχηματίζοντας έτσι το λεπτό τμήμα του φραγμού αίματος-αέρος. </a:t>
            </a:r>
          </a:p>
        </p:txBody>
      </p:sp>
      <p:pic>
        <p:nvPicPr>
          <p:cNvPr id="193541"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6216" y="1340767"/>
            <a:ext cx="5053896" cy="3882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67544" y="5636661"/>
            <a:ext cx="7992888" cy="1015663"/>
          </a:xfrm>
          <a:prstGeom prst="rect">
            <a:avLst/>
          </a:prstGeom>
        </p:spPr>
        <p:txBody>
          <a:bodyPr wrap="square">
            <a:spAutoFit/>
          </a:bodyPr>
          <a:lstStyle/>
          <a:p>
            <a:pPr marL="0" indent="0">
              <a:buNone/>
            </a:pPr>
            <a:r>
              <a:rPr lang="el-GR" altLang="el-GR" sz="2000" dirty="0">
                <a:latin typeface="+mj-lt"/>
              </a:rPr>
              <a:t>Σε μερικές περιοχές υπάρχει μία λεπτή στιβάδα κολλαγόνου συνδετικού ιστού που χωρίζει τις βασικές μεμβράνες, σχηματίζοντας έτσι το παχύ τμήμα του φραγμού αίματος-αέρος. </a:t>
            </a:r>
          </a:p>
        </p:txBody>
      </p:sp>
      <p:sp>
        <p:nvSpPr>
          <p:cNvPr id="6" name="Rectangle 5"/>
          <p:cNvSpPr/>
          <p:nvPr/>
        </p:nvSpPr>
        <p:spPr>
          <a:xfrm>
            <a:off x="445383" y="5205184"/>
            <a:ext cx="4752528"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22</a:t>
            </a:fld>
            <a:endParaRPr lang="el-GR" dirty="0"/>
          </a:p>
        </p:txBody>
      </p:sp>
    </p:spTree>
    <p:extLst>
      <p:ext uri="{BB962C8B-B14F-4D97-AF65-F5344CB8AC3E}">
        <p14:creationId xmlns:p14="http://schemas.microsoft.com/office/powerpoint/2010/main" val="29725135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0" y="116632"/>
            <a:ext cx="9144000" cy="908720"/>
          </a:xfrm>
        </p:spPr>
        <p:txBody>
          <a:bodyPr>
            <a:noAutofit/>
          </a:bodyPr>
          <a:lstStyle/>
          <a:p>
            <a:r>
              <a:rPr lang="el-GR" altLang="el-GR" sz="2600" dirty="0"/>
              <a:t>Μικροσκοπική εικόνα πνεύμονα δεικνύουσα την αναπνευστική περιχή του πνεύμονα σε μεσαία μεγέθυνση (x 40</a:t>
            </a:r>
            <a:r>
              <a:rPr lang="el-GR" altLang="el-GR" sz="2600" dirty="0" smtClean="0"/>
              <a:t>) </a:t>
            </a:r>
            <a:r>
              <a:rPr lang="el-GR" altLang="el-GR" sz="2600" b="0" dirty="0" smtClean="0">
                <a:solidFill>
                  <a:prstClr val="black"/>
                </a:solidFill>
              </a:rPr>
              <a:t>4</a:t>
            </a:r>
            <a:r>
              <a:rPr lang="el-GR" altLang="el-GR" sz="2600" b="0" dirty="0" smtClean="0">
                <a:solidFill>
                  <a:prstClr val="black"/>
                </a:solidFill>
              </a:rPr>
              <a:t>/4</a:t>
            </a:r>
            <a:endParaRPr lang="el-GR" altLang="el-GR" sz="2600" dirty="0">
              <a:solidFill>
                <a:srgbClr val="FF9900"/>
              </a:solidFill>
            </a:endParaRPr>
          </a:p>
        </p:txBody>
      </p:sp>
      <p:sp>
        <p:nvSpPr>
          <p:cNvPr id="193539" name="Rectangle 3"/>
          <p:cNvSpPr>
            <a:spLocks noGrp="1" noChangeArrowheads="1"/>
          </p:cNvSpPr>
          <p:nvPr>
            <p:ph idx="1"/>
          </p:nvPr>
        </p:nvSpPr>
        <p:spPr>
          <a:xfrm>
            <a:off x="457200" y="1196752"/>
            <a:ext cx="8229600" cy="1647872"/>
          </a:xfrm>
        </p:spPr>
        <p:txBody>
          <a:bodyPr>
            <a:normAutofit/>
          </a:bodyPr>
          <a:lstStyle/>
          <a:p>
            <a:pPr marL="0" indent="0">
              <a:buNone/>
            </a:pPr>
            <a:r>
              <a:rPr lang="el-GR" altLang="el-GR" sz="2000" dirty="0" smtClean="0"/>
              <a:t>Τα </a:t>
            </a:r>
            <a:r>
              <a:rPr lang="el-GR" altLang="el-GR" sz="2000" dirty="0"/>
              <a:t>κυψελιδικά κύτταρα τύπου </a:t>
            </a:r>
            <a:r>
              <a:rPr lang="en-GB" altLang="el-GR" sz="2000" dirty="0"/>
              <a:t>II </a:t>
            </a:r>
            <a:r>
              <a:rPr lang="el-GR" altLang="el-GR" sz="2000" dirty="0"/>
              <a:t>είναι εκκριτικά κύτταρα που παράγουν επιφανειοδραστική ουσία, δηλαδή τον ενεργό επιφανειακό παράγοντα που απαιτείται για να επιτραπεί η διάχυση των μορίων του διοξειδίου του άνθρακα κατά μήκος του φραγμού αίματος-αέρα και η ανταλλαγή αυτών με οξυγόνο. </a:t>
            </a:r>
            <a:endParaRPr lang="el-GR" altLang="el-GR" sz="2000" dirty="0" smtClean="0"/>
          </a:p>
        </p:txBody>
      </p:sp>
      <p:pic>
        <p:nvPicPr>
          <p:cNvPr id="6" name="Picture 5"/>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211960" y="2778119"/>
            <a:ext cx="4167970" cy="3201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67544" y="2836320"/>
            <a:ext cx="3600400" cy="3170099"/>
          </a:xfrm>
          <a:prstGeom prst="rect">
            <a:avLst/>
          </a:prstGeom>
        </p:spPr>
        <p:txBody>
          <a:bodyPr wrap="square">
            <a:spAutoFit/>
          </a:bodyPr>
          <a:lstStyle/>
          <a:p>
            <a:pPr marL="0" indent="0">
              <a:buNone/>
            </a:pPr>
            <a:r>
              <a:rPr lang="el-GR" altLang="el-GR" sz="2000" dirty="0">
                <a:latin typeface="+mj-lt"/>
              </a:rPr>
              <a:t>Επίσης παρατηρούνται στους αεροφόρους χώρους πνευμονικά μακροφάγα, που </a:t>
            </a:r>
            <a:r>
              <a:rPr lang="el-GR" altLang="el-GR" sz="2000" dirty="0" smtClean="0">
                <a:latin typeface="+mj-lt"/>
              </a:rPr>
              <a:t>γλιστρούν  </a:t>
            </a:r>
            <a:r>
              <a:rPr lang="el-GR" altLang="el-GR" sz="2000" dirty="0">
                <a:latin typeface="+mj-lt"/>
              </a:rPr>
              <a:t>πάνω από τις επιφάνειες των κυψελίδων φαγοκυτταρώνοντας σωματίδια, όπως π.χ. κόκκους άνθρακα, από το κάπνισμα, που εισέρχονται στους κυψελιδικούς χώρους. Χρώση </a:t>
            </a:r>
            <a:r>
              <a:rPr lang="en-GB" altLang="el-GR" sz="2000" dirty="0">
                <a:latin typeface="+mj-lt"/>
              </a:rPr>
              <a:t>H</a:t>
            </a:r>
            <a:r>
              <a:rPr lang="el-GR" altLang="el-GR" sz="2000" dirty="0">
                <a:latin typeface="+mj-lt"/>
              </a:rPr>
              <a:t>&amp;</a:t>
            </a:r>
            <a:r>
              <a:rPr lang="en-GB" altLang="el-GR" sz="2000" dirty="0">
                <a:latin typeface="+mj-lt"/>
              </a:rPr>
              <a:t>E</a:t>
            </a:r>
            <a:r>
              <a:rPr lang="el-GR" altLang="el-GR" sz="2000" dirty="0">
                <a:latin typeface="+mj-lt"/>
              </a:rPr>
              <a:t>. </a:t>
            </a:r>
          </a:p>
        </p:txBody>
      </p:sp>
      <p:sp>
        <p:nvSpPr>
          <p:cNvPr id="8" name="Rectangle 7"/>
          <p:cNvSpPr/>
          <p:nvPr/>
        </p:nvSpPr>
        <p:spPr>
          <a:xfrm>
            <a:off x="4102116" y="5951163"/>
            <a:ext cx="4358316"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3"/>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23</a:t>
            </a:fld>
            <a:endParaRPr lang="el-GR" dirty="0"/>
          </a:p>
        </p:txBody>
      </p:sp>
    </p:spTree>
    <p:extLst>
      <p:ext uri="{BB962C8B-B14F-4D97-AF65-F5344CB8AC3E}">
        <p14:creationId xmlns:p14="http://schemas.microsoft.com/office/powerpoint/2010/main" val="29325457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p:txBody>
          <a:bodyPr>
            <a:noAutofit/>
          </a:bodyPr>
          <a:lstStyle/>
          <a:p>
            <a:r>
              <a:rPr lang="el-GR" altLang="el-GR" sz="3200" dirty="0"/>
              <a:t>Ιστολογική εικόνα επιγλωττίδας από </a:t>
            </a:r>
            <a:r>
              <a:rPr lang="el-GR" altLang="el-GR" sz="3200" dirty="0" smtClean="0"/>
              <a:t>πάνω </a:t>
            </a:r>
            <a:r>
              <a:rPr lang="el-GR" altLang="el-GR" sz="3200" dirty="0"/>
              <a:t>και </a:t>
            </a:r>
            <a:r>
              <a:rPr lang="el-GR" altLang="el-GR" sz="3200" dirty="0" smtClean="0"/>
              <a:t>κάτω</a:t>
            </a:r>
            <a:r>
              <a:rPr lang="el-GR" altLang="el-GR" sz="3200" dirty="0"/>
              <a:t> σε μικρή μεγέθυνση</a:t>
            </a:r>
            <a:r>
              <a:rPr lang="el-GR" altLang="el-GR" sz="3200" dirty="0" smtClean="0"/>
              <a:t> </a:t>
            </a:r>
            <a:endParaRPr lang="el-GR" altLang="el-GR" sz="3200" dirty="0">
              <a:solidFill>
                <a:srgbClr val="FF9900"/>
              </a:solidFill>
            </a:endParaRPr>
          </a:p>
        </p:txBody>
      </p:sp>
      <p:sp>
        <p:nvSpPr>
          <p:cNvPr id="198659" name="Rectangle 3"/>
          <p:cNvSpPr>
            <a:spLocks noGrp="1" noChangeArrowheads="1"/>
          </p:cNvSpPr>
          <p:nvPr>
            <p:ph idx="1"/>
          </p:nvPr>
        </p:nvSpPr>
        <p:spPr>
          <a:xfrm>
            <a:off x="457200" y="1196752"/>
            <a:ext cx="8229600" cy="936104"/>
          </a:xfrm>
        </p:spPr>
        <p:txBody>
          <a:bodyPr/>
          <a:lstStyle/>
          <a:p>
            <a:pPr marL="0" indent="0">
              <a:buNone/>
            </a:pPr>
            <a:r>
              <a:rPr lang="el-GR" altLang="el-GR" sz="2000" dirty="0" smtClean="0"/>
              <a:t>Ιστολογική εικόνα επιγλωττίδας από πάνω (γλωσσική επιφάνεια) και κάτω (περιοχή γνησίων φωνητικών χορδών) σε μικρή μεγέθυνση (</a:t>
            </a:r>
            <a:r>
              <a:rPr lang="en-US" altLang="el-GR" sz="2000" dirty="0" smtClean="0"/>
              <a:t>x</a:t>
            </a:r>
            <a:r>
              <a:rPr lang="el-GR" altLang="el-GR" sz="2000" dirty="0" smtClean="0"/>
              <a:t> 10). </a:t>
            </a:r>
            <a:endParaRPr lang="el-GR" altLang="el-GR" sz="2000" dirty="0"/>
          </a:p>
        </p:txBody>
      </p:sp>
      <p:pic>
        <p:nvPicPr>
          <p:cNvPr id="198661" name="fullsize_image"/>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42624" y="1988840"/>
            <a:ext cx="4889313" cy="349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508104" y="1953298"/>
            <a:ext cx="3384376" cy="3477875"/>
          </a:xfrm>
          <a:prstGeom prst="rect">
            <a:avLst/>
          </a:prstGeom>
        </p:spPr>
        <p:txBody>
          <a:bodyPr wrap="square">
            <a:spAutoFit/>
          </a:bodyPr>
          <a:lstStyle/>
          <a:p>
            <a:pPr marL="0" indent="0">
              <a:buNone/>
            </a:pPr>
            <a:r>
              <a:rPr lang="el-GR" altLang="el-GR" sz="2000" dirty="0">
                <a:latin typeface="+mj-lt"/>
              </a:rPr>
              <a:t>Διακρίνονται πάνω και κάτω τα επιθήλια που αποτελούνται από πολύστιβο πλακώδες μη κερατινοποιημένο επιθήλιο και κάτωθεν αυτών το χόριο αποτελούμενο από ινοελαστικό συνδετικό ιστό στο πάνω τμήμα</a:t>
            </a:r>
            <a:r>
              <a:rPr lang="el-GR" altLang="el-GR" sz="2000" dirty="0" smtClean="0">
                <a:latin typeface="+mj-lt"/>
              </a:rPr>
              <a:t>.</a:t>
            </a:r>
          </a:p>
          <a:p>
            <a:pPr marL="0" indent="0">
              <a:buNone/>
            </a:pPr>
            <a:r>
              <a:rPr lang="el-GR" altLang="el-GR" sz="2000" dirty="0" smtClean="0">
                <a:latin typeface="+mj-lt"/>
              </a:rPr>
              <a:t> </a:t>
            </a:r>
            <a:r>
              <a:rPr lang="el-GR" altLang="el-GR" sz="2000" dirty="0">
                <a:latin typeface="+mj-lt"/>
              </a:rPr>
              <a:t>Στο κέντρο διακρίνεται ο ελαστικός χόνδρος της επιγλωττίδας.</a:t>
            </a:r>
          </a:p>
        </p:txBody>
      </p:sp>
      <p:sp>
        <p:nvSpPr>
          <p:cNvPr id="6" name="Rectangle 5"/>
          <p:cNvSpPr/>
          <p:nvPr/>
        </p:nvSpPr>
        <p:spPr>
          <a:xfrm>
            <a:off x="1259088" y="5470681"/>
            <a:ext cx="3456384" cy="276999"/>
          </a:xfrm>
          <a:prstGeom prst="rect">
            <a:avLst/>
          </a:prstGeom>
        </p:spPr>
        <p:txBody>
          <a:bodyPr wrap="square">
            <a:spAutoFit/>
          </a:bodyPr>
          <a:lstStyle/>
          <a:p>
            <a:r>
              <a:rPr lang="en-US" sz="1200" dirty="0">
                <a:solidFill>
                  <a:schemeClr val="tx1">
                    <a:lumMod val="75000"/>
                    <a:lumOff val="25000"/>
                  </a:schemeClr>
                </a:solidFill>
                <a:latin typeface="+mn-lt"/>
              </a:rPr>
              <a:t>©</a:t>
            </a:r>
            <a:r>
              <a:rPr lang="en-US" sz="1200" dirty="0">
                <a:solidFill>
                  <a:schemeClr val="tx1">
                    <a:lumMod val="75000"/>
                    <a:lumOff val="25000"/>
                  </a:schemeClr>
                </a:solidFill>
                <a:latin typeface="+mn-lt"/>
                <a:hlinkClick r:id="rId4"/>
              </a:rPr>
              <a:t>2003-2014 </a:t>
            </a:r>
            <a:r>
              <a:rPr lang="en-US" sz="1200" dirty="0" smtClean="0">
                <a:solidFill>
                  <a:schemeClr val="tx1">
                    <a:lumMod val="75000"/>
                    <a:lumOff val="25000"/>
                  </a:schemeClr>
                </a:solidFill>
                <a:latin typeface="+mn-lt"/>
                <a:hlinkClick r:id="rId4"/>
              </a:rPr>
              <a:t>WebPathology</a:t>
            </a:r>
            <a:r>
              <a:rPr lang="en-US" sz="1200" dirty="0">
                <a:solidFill>
                  <a:schemeClr val="tx1">
                    <a:lumMod val="75000"/>
                    <a:lumOff val="25000"/>
                  </a:schemeClr>
                </a:solidFill>
                <a:latin typeface="+mn-lt"/>
              </a:rPr>
              <a:t>, LLC. All rights reserved</a:t>
            </a:r>
            <a:endParaRPr lang="el-GR" sz="1200" dirty="0">
              <a:solidFill>
                <a:schemeClr val="tx1">
                  <a:lumMod val="75000"/>
                  <a:lumOff val="25000"/>
                </a:schemeClr>
              </a:solidFill>
              <a:latin typeface="+mn-lt"/>
            </a:endParaRP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24</a:t>
            </a:fld>
            <a:endParaRPr lang="el-GR" dirty="0"/>
          </a:p>
        </p:txBody>
      </p:sp>
    </p:spTree>
    <p:extLst>
      <p:ext uri="{BB962C8B-B14F-4D97-AF65-F5344CB8AC3E}">
        <p14:creationId xmlns:p14="http://schemas.microsoft.com/office/powerpoint/2010/main" val="1228529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noAutofit/>
          </a:bodyPr>
          <a:lstStyle/>
          <a:p>
            <a:r>
              <a:rPr lang="el-GR" altLang="el-GR" sz="3200" dirty="0"/>
              <a:t>Ιστολογική εικόνα της κάτω επιφάνειας της επιγλωττίδας σε μεγάλη μεγέθυνση (</a:t>
            </a:r>
            <a:r>
              <a:rPr lang="en-US" altLang="el-GR" sz="3200" dirty="0"/>
              <a:t>x</a:t>
            </a:r>
            <a:r>
              <a:rPr lang="el-GR" altLang="el-GR" sz="3200" dirty="0"/>
              <a:t> 100</a:t>
            </a:r>
            <a:r>
              <a:rPr lang="el-GR" altLang="el-GR" sz="3200" dirty="0" smtClean="0"/>
              <a:t>)</a:t>
            </a:r>
            <a:endParaRPr lang="el-GR" altLang="el-GR" sz="3200" dirty="0">
              <a:solidFill>
                <a:srgbClr val="FF9900"/>
              </a:solidFill>
            </a:endParaRPr>
          </a:p>
        </p:txBody>
      </p:sp>
      <p:sp>
        <p:nvSpPr>
          <p:cNvPr id="200707" name="Rectangle 3"/>
          <p:cNvSpPr>
            <a:spLocks noGrp="1" noChangeArrowheads="1"/>
          </p:cNvSpPr>
          <p:nvPr>
            <p:ph idx="1"/>
          </p:nvPr>
        </p:nvSpPr>
        <p:spPr>
          <a:xfrm>
            <a:off x="457200" y="1196752"/>
            <a:ext cx="8229600" cy="1080120"/>
          </a:xfrm>
        </p:spPr>
        <p:txBody>
          <a:bodyPr>
            <a:normAutofit/>
          </a:bodyPr>
          <a:lstStyle/>
          <a:p>
            <a:pPr marL="0" indent="0">
              <a:buNone/>
            </a:pPr>
            <a:r>
              <a:rPr lang="el-GR" altLang="el-GR" sz="2000" dirty="0" smtClean="0"/>
              <a:t>Διακρίνεται </a:t>
            </a:r>
            <a:r>
              <a:rPr lang="el-GR" altLang="el-GR" sz="2000" dirty="0"/>
              <a:t>ο ελαστικός χόνδρος της επιγλωττίδας και κάτωθεν αυτού το πολύστιβο πλακώδες μη κερατινοποιημένο επιθήλιο που καλύπτει τις γνήσιες φωνητικές χορδές. </a:t>
            </a:r>
          </a:p>
        </p:txBody>
      </p:sp>
      <p:pic>
        <p:nvPicPr>
          <p:cNvPr id="200709" name="fullsize_image"/>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491880" y="2355819"/>
            <a:ext cx="4593858" cy="3230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46688" y="2263315"/>
            <a:ext cx="2325112" cy="3477875"/>
          </a:xfrm>
          <a:prstGeom prst="rect">
            <a:avLst/>
          </a:prstGeom>
        </p:spPr>
        <p:txBody>
          <a:bodyPr wrap="square">
            <a:spAutoFit/>
          </a:bodyPr>
          <a:lstStyle/>
          <a:p>
            <a:pPr marL="0" indent="0">
              <a:buNone/>
            </a:pPr>
            <a:r>
              <a:rPr lang="el-GR" altLang="el-GR" sz="2000" dirty="0">
                <a:latin typeface="+mj-lt"/>
              </a:rPr>
              <a:t>Το κάτωθεν αυτού χόριο αποτελείται από ιδιαίτερα χαλαρό συνδετικό ιστό αποτελούμενο από άφθονη μεσοκυττάρια ουσία με ολίγες κολλαγόνες και ελαστικές ίνες και ολίγους </a:t>
            </a:r>
            <a:r>
              <a:rPr lang="el-GR" altLang="el-GR" sz="2000" dirty="0" smtClean="0">
                <a:latin typeface="+mj-lt"/>
              </a:rPr>
              <a:t>ιν</a:t>
            </a:r>
            <a:r>
              <a:rPr lang="el-GR" altLang="el-GR" sz="2000" dirty="0">
                <a:latin typeface="+mj-lt"/>
              </a:rPr>
              <a:t>ο</a:t>
            </a:r>
            <a:r>
              <a:rPr lang="el-GR" altLang="el-GR" sz="2000" dirty="0" smtClean="0">
                <a:latin typeface="+mj-lt"/>
              </a:rPr>
              <a:t>βλάστες</a:t>
            </a:r>
            <a:r>
              <a:rPr lang="el-GR" altLang="el-GR" sz="2000" dirty="0">
                <a:latin typeface="+mj-lt"/>
              </a:rPr>
              <a:t>. </a:t>
            </a:r>
          </a:p>
        </p:txBody>
      </p:sp>
      <p:sp>
        <p:nvSpPr>
          <p:cNvPr id="3" name="Rectangle 2"/>
          <p:cNvSpPr/>
          <p:nvPr/>
        </p:nvSpPr>
        <p:spPr>
          <a:xfrm>
            <a:off x="434496" y="5836469"/>
            <a:ext cx="8043526" cy="707886"/>
          </a:xfrm>
          <a:prstGeom prst="rect">
            <a:avLst/>
          </a:prstGeom>
        </p:spPr>
        <p:txBody>
          <a:bodyPr wrap="square">
            <a:spAutoFit/>
          </a:bodyPr>
          <a:lstStyle/>
          <a:p>
            <a:pPr marL="0" indent="0">
              <a:buNone/>
            </a:pPr>
            <a:r>
              <a:rPr lang="el-GR" altLang="el-GR" sz="2000" dirty="0">
                <a:latin typeface="+mj-lt"/>
              </a:rPr>
              <a:t>Η περιοχή αυτή που στερείται οροβλεννωδών αδένων ονομάζεται χώρος του Reinke και δύναται να συσσωρεύει υγρό (οίδημα του Reinke). </a:t>
            </a:r>
          </a:p>
        </p:txBody>
      </p:sp>
      <p:sp>
        <p:nvSpPr>
          <p:cNvPr id="7" name="Rectangle 6"/>
          <p:cNvSpPr/>
          <p:nvPr/>
        </p:nvSpPr>
        <p:spPr>
          <a:xfrm>
            <a:off x="4060617" y="5585875"/>
            <a:ext cx="3456384" cy="276999"/>
          </a:xfrm>
          <a:prstGeom prst="rect">
            <a:avLst/>
          </a:prstGeom>
        </p:spPr>
        <p:txBody>
          <a:bodyPr wrap="square">
            <a:spAutoFit/>
          </a:bodyPr>
          <a:lstStyle/>
          <a:p>
            <a:r>
              <a:rPr lang="en-US" sz="1200" dirty="0">
                <a:solidFill>
                  <a:schemeClr val="tx1">
                    <a:lumMod val="75000"/>
                    <a:lumOff val="25000"/>
                  </a:schemeClr>
                </a:solidFill>
                <a:latin typeface="+mn-lt"/>
              </a:rPr>
              <a:t>©</a:t>
            </a:r>
            <a:r>
              <a:rPr lang="en-US" sz="1200" dirty="0">
                <a:solidFill>
                  <a:schemeClr val="tx1">
                    <a:lumMod val="75000"/>
                    <a:lumOff val="25000"/>
                  </a:schemeClr>
                </a:solidFill>
                <a:latin typeface="+mn-lt"/>
                <a:hlinkClick r:id="rId4"/>
              </a:rPr>
              <a:t>2003-2014 </a:t>
            </a:r>
            <a:r>
              <a:rPr lang="en-US" sz="1200" dirty="0" smtClean="0">
                <a:solidFill>
                  <a:schemeClr val="tx1">
                    <a:lumMod val="75000"/>
                    <a:lumOff val="25000"/>
                  </a:schemeClr>
                </a:solidFill>
                <a:latin typeface="+mn-lt"/>
                <a:hlinkClick r:id="rId4"/>
              </a:rPr>
              <a:t>WebPathology</a:t>
            </a:r>
            <a:r>
              <a:rPr lang="en-US" sz="1200" dirty="0">
                <a:solidFill>
                  <a:schemeClr val="tx1">
                    <a:lumMod val="75000"/>
                    <a:lumOff val="25000"/>
                  </a:schemeClr>
                </a:solidFill>
                <a:latin typeface="+mn-lt"/>
              </a:rPr>
              <a:t>, LLC. All rights reserved</a:t>
            </a:r>
            <a:endParaRPr lang="el-GR" sz="1200" dirty="0">
              <a:solidFill>
                <a:schemeClr val="tx1">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25</a:t>
            </a:fld>
            <a:endParaRPr lang="el-GR" dirty="0"/>
          </a:p>
        </p:txBody>
      </p:sp>
    </p:spTree>
    <p:extLst>
      <p:ext uri="{BB962C8B-B14F-4D97-AF65-F5344CB8AC3E}">
        <p14:creationId xmlns:p14="http://schemas.microsoft.com/office/powerpoint/2010/main" val="16937491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p:txBody>
          <a:bodyPr>
            <a:noAutofit/>
          </a:bodyPr>
          <a:lstStyle/>
          <a:p>
            <a:r>
              <a:rPr lang="el-GR" altLang="el-GR" sz="3200" dirty="0"/>
              <a:t>Ιστολογική εικόνα λάρυγγα σε μικρή μεγέθυνση</a:t>
            </a:r>
            <a:endParaRPr lang="el-GR" altLang="el-GR" sz="3200" dirty="0">
              <a:solidFill>
                <a:srgbClr val="FF9900"/>
              </a:solidFill>
            </a:endParaRPr>
          </a:p>
        </p:txBody>
      </p:sp>
      <p:sp>
        <p:nvSpPr>
          <p:cNvPr id="199683" name="Rectangle 3"/>
          <p:cNvSpPr>
            <a:spLocks noGrp="1" noChangeArrowheads="1"/>
          </p:cNvSpPr>
          <p:nvPr>
            <p:ph idx="1"/>
          </p:nvPr>
        </p:nvSpPr>
        <p:spPr>
          <a:xfrm>
            <a:off x="457200" y="1196752"/>
            <a:ext cx="8229600" cy="1440160"/>
          </a:xfrm>
        </p:spPr>
        <p:txBody>
          <a:bodyPr>
            <a:normAutofit/>
          </a:bodyPr>
          <a:lstStyle/>
          <a:p>
            <a:pPr marL="0" indent="0">
              <a:buNone/>
            </a:pPr>
            <a:r>
              <a:rPr lang="el-GR" altLang="el-GR" sz="2000" dirty="0" smtClean="0"/>
              <a:t>Παρουσία </a:t>
            </a:r>
            <a:r>
              <a:rPr lang="el-GR" altLang="el-GR" sz="2000" dirty="0"/>
              <a:t>δύο τύπων επιθηλίων: πολύστιβου πλακώδους μη κερατινοποιημένου επιθηλίου στα δεξιά (γνήσιες φωνητικές χορδές), και ψευδοπολύστιβου κυλινδρικού κροσσωτού στα αριστερά (νόθες φωνητικές χορδές, υπόλοιπος λάρυγγας). </a:t>
            </a:r>
            <a:endParaRPr lang="el-GR" altLang="el-GR" sz="2000" dirty="0" smtClean="0"/>
          </a:p>
        </p:txBody>
      </p:sp>
      <p:pic>
        <p:nvPicPr>
          <p:cNvPr id="199685" name="fullsize_image"/>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003161" y="2284472"/>
            <a:ext cx="4025224" cy="2665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67544" y="2708920"/>
            <a:ext cx="2736304" cy="2246769"/>
          </a:xfrm>
          <a:prstGeom prst="rect">
            <a:avLst/>
          </a:prstGeom>
        </p:spPr>
        <p:txBody>
          <a:bodyPr wrap="square">
            <a:spAutoFit/>
          </a:bodyPr>
          <a:lstStyle/>
          <a:p>
            <a:pPr marL="0" indent="0">
              <a:buNone/>
            </a:pPr>
            <a:r>
              <a:rPr lang="el-GR" altLang="el-GR" sz="2000" dirty="0">
                <a:latin typeface="+mj-lt"/>
              </a:rPr>
              <a:t>Το υποκείμενο χόριο στα δεξιά αποτελείται από χαλαρό συνδετικό ιστό με λίγες ελαστικές και κολλαγόνες ίνες, ενώ δεν παρατηρούνται οροβλεννώδεις αδένες. </a:t>
            </a:r>
          </a:p>
        </p:txBody>
      </p:sp>
      <p:sp>
        <p:nvSpPr>
          <p:cNvPr id="3" name="Rectangle 2"/>
          <p:cNvSpPr/>
          <p:nvPr/>
        </p:nvSpPr>
        <p:spPr>
          <a:xfrm>
            <a:off x="467544" y="5409177"/>
            <a:ext cx="8064896" cy="1323439"/>
          </a:xfrm>
          <a:prstGeom prst="rect">
            <a:avLst/>
          </a:prstGeom>
        </p:spPr>
        <p:txBody>
          <a:bodyPr wrap="square">
            <a:spAutoFit/>
          </a:bodyPr>
          <a:lstStyle/>
          <a:p>
            <a:pPr marL="0" indent="0">
              <a:buNone/>
            </a:pPr>
            <a:r>
              <a:rPr lang="el-GR" altLang="el-GR" sz="2000" dirty="0">
                <a:latin typeface="+mj-lt"/>
              </a:rPr>
              <a:t>Αντίθετα το χόριο στα αριστερά αποτελείται από χαλαρό ινοελαστικό συνδετικό ιστό με παρουσία οροβλεννωδών αδένων. Βαθιά μέσα στον υποβλεννογόνιο χιτώνα παρατηρούνται σκελετικές μυϊκές ίνες σε </a:t>
            </a:r>
            <a:r>
              <a:rPr lang="el-GR" altLang="el-GR" sz="2000" dirty="0" smtClean="0">
                <a:latin typeface="+mj-lt"/>
              </a:rPr>
              <a:t>εγκάρσια </a:t>
            </a:r>
            <a:r>
              <a:rPr lang="el-GR" altLang="el-GR" sz="2000" dirty="0">
                <a:latin typeface="+mj-lt"/>
              </a:rPr>
              <a:t>διατομή.</a:t>
            </a:r>
          </a:p>
        </p:txBody>
      </p:sp>
      <p:sp>
        <p:nvSpPr>
          <p:cNvPr id="7" name="Rectangle 6"/>
          <p:cNvSpPr/>
          <p:nvPr/>
        </p:nvSpPr>
        <p:spPr>
          <a:xfrm>
            <a:off x="3903929" y="4950183"/>
            <a:ext cx="4358316" cy="461665"/>
          </a:xfrm>
          <a:prstGeom prst="rect">
            <a:avLst/>
          </a:prstGeom>
        </p:spPr>
        <p:txBody>
          <a:bodyPr wrap="square">
            <a:spAutoFit/>
          </a:bodyPr>
          <a:lstStyle/>
          <a:p>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4"/>
              </a:rPr>
              <a:t>Paul Bell, Barbara Safiejko-Mroczka, Department of Zoology</a:t>
            </a:r>
            <a:r>
              <a:rPr lang="en-US" sz="1200" dirty="0">
                <a:solidFill>
                  <a:schemeClr val="tx1">
                    <a:lumMod val="75000"/>
                    <a:lumOff val="25000"/>
                  </a:schemeClr>
                </a:solidFill>
                <a:latin typeface="+mn-lt"/>
              </a:rPr>
              <a:t>, University of Oklahoma. All rights reserved</a:t>
            </a:r>
            <a:endParaRPr lang="el-GR" sz="1200" dirty="0">
              <a:solidFill>
                <a:schemeClr val="tx1">
                  <a:lumMod val="75000"/>
                  <a:lumOff val="25000"/>
                </a:schemeClr>
              </a:solidFill>
              <a:latin typeface="+mn-lt"/>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26</a:t>
            </a:fld>
            <a:endParaRPr lang="el-GR" dirty="0"/>
          </a:p>
        </p:txBody>
      </p:sp>
    </p:spTree>
    <p:extLst>
      <p:ext uri="{BB962C8B-B14F-4D97-AF65-F5344CB8AC3E}">
        <p14:creationId xmlns:p14="http://schemas.microsoft.com/office/powerpoint/2010/main" val="18483380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noAutofit/>
          </a:bodyPr>
          <a:lstStyle/>
          <a:p>
            <a:r>
              <a:rPr lang="el-GR" altLang="el-GR" sz="3200" dirty="0"/>
              <a:t>Ιστολογική εικόνα ρινοφάρυγγα σε μεγάλη μεγέθυνση</a:t>
            </a:r>
            <a:endParaRPr lang="el-GR" altLang="el-GR" sz="3200" dirty="0">
              <a:solidFill>
                <a:srgbClr val="FF9900"/>
              </a:solidFill>
            </a:endParaRPr>
          </a:p>
        </p:txBody>
      </p:sp>
      <p:sp>
        <p:nvSpPr>
          <p:cNvPr id="201731" name="Rectangle 3"/>
          <p:cNvSpPr>
            <a:spLocks noGrp="1" noChangeArrowheads="1"/>
          </p:cNvSpPr>
          <p:nvPr>
            <p:ph idx="1"/>
          </p:nvPr>
        </p:nvSpPr>
        <p:spPr/>
        <p:txBody>
          <a:bodyPr/>
          <a:lstStyle/>
          <a:p>
            <a:pPr marL="0" indent="0">
              <a:buNone/>
            </a:pPr>
            <a:r>
              <a:rPr lang="el-GR" altLang="el-GR" sz="2000" dirty="0" smtClean="0"/>
              <a:t>Ιστολογική </a:t>
            </a:r>
            <a:r>
              <a:rPr lang="el-GR" altLang="el-GR" sz="2000" dirty="0"/>
              <a:t>εικόνα ρινοφάρυγγα σε μεγάλη μεγέθυνση. </a:t>
            </a:r>
            <a:endParaRPr lang="el-GR" altLang="el-GR" sz="2000" dirty="0" smtClean="0"/>
          </a:p>
          <a:p>
            <a:pPr marL="0" indent="0">
              <a:buNone/>
            </a:pPr>
            <a:r>
              <a:rPr lang="el-GR" altLang="el-GR" sz="2000" dirty="0" smtClean="0"/>
              <a:t>Διακρίνεται </a:t>
            </a:r>
            <a:r>
              <a:rPr lang="el-GR" altLang="el-GR" sz="2000" dirty="0"/>
              <a:t>το ψευδοπολύστιβο κυλινδρικό κροσσωτό επιθήλιο και το υποκείμενο χόριο αποτελούμενο από χαλαρό έως μέτρια πυκνό ινοελαστικό συνδετικό ιστό φέροντα αιμοφόρα αγγεία.</a:t>
            </a:r>
          </a:p>
        </p:txBody>
      </p:sp>
      <p:pic>
        <p:nvPicPr>
          <p:cNvPr id="201733" name="irc_mi"/>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39552" y="2636912"/>
            <a:ext cx="5715000" cy="385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668860" y="6494537"/>
            <a:ext cx="3456384" cy="276999"/>
          </a:xfrm>
          <a:prstGeom prst="rect">
            <a:avLst/>
          </a:prstGeom>
        </p:spPr>
        <p:txBody>
          <a:bodyPr wrap="square">
            <a:spAutoFit/>
          </a:bodyPr>
          <a:lstStyle/>
          <a:p>
            <a:r>
              <a:rPr lang="en-US" sz="1200" dirty="0">
                <a:solidFill>
                  <a:schemeClr val="tx1">
                    <a:lumMod val="75000"/>
                    <a:lumOff val="25000"/>
                  </a:schemeClr>
                </a:solidFill>
                <a:latin typeface="+mn-lt"/>
              </a:rPr>
              <a:t>©</a:t>
            </a:r>
            <a:r>
              <a:rPr lang="en-US" sz="1200" dirty="0">
                <a:solidFill>
                  <a:schemeClr val="tx1">
                    <a:lumMod val="75000"/>
                    <a:lumOff val="25000"/>
                  </a:schemeClr>
                </a:solidFill>
                <a:latin typeface="+mn-lt"/>
                <a:hlinkClick r:id="rId4"/>
              </a:rPr>
              <a:t>2003-2014 </a:t>
            </a:r>
            <a:r>
              <a:rPr lang="en-US" sz="1200" dirty="0" smtClean="0">
                <a:solidFill>
                  <a:schemeClr val="tx1">
                    <a:lumMod val="75000"/>
                    <a:lumOff val="25000"/>
                  </a:schemeClr>
                </a:solidFill>
                <a:latin typeface="+mn-lt"/>
                <a:hlinkClick r:id="rId4"/>
              </a:rPr>
              <a:t>WebPathology</a:t>
            </a:r>
            <a:r>
              <a:rPr lang="en-US" sz="1200" dirty="0">
                <a:solidFill>
                  <a:schemeClr val="tx1">
                    <a:lumMod val="75000"/>
                    <a:lumOff val="25000"/>
                  </a:schemeClr>
                </a:solidFill>
                <a:latin typeface="+mn-lt"/>
              </a:rPr>
              <a:t>, LLC. All rights reserved</a:t>
            </a:r>
            <a:endParaRPr lang="el-GR" sz="1200" dirty="0">
              <a:solidFill>
                <a:schemeClr val="tx1">
                  <a:lumMod val="75000"/>
                  <a:lumOff val="25000"/>
                </a:schemeClr>
              </a:solidFill>
              <a:latin typeface="+mn-lt"/>
            </a:endParaRP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27</a:t>
            </a:fld>
            <a:endParaRPr lang="el-GR" dirty="0"/>
          </a:p>
        </p:txBody>
      </p:sp>
    </p:spTree>
    <p:extLst>
      <p:ext uri="{BB962C8B-B14F-4D97-AF65-F5344CB8AC3E}">
        <p14:creationId xmlns:p14="http://schemas.microsoft.com/office/powerpoint/2010/main" val="19712392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p:txBody>
          <a:bodyPr>
            <a:noAutofit/>
          </a:bodyPr>
          <a:lstStyle/>
          <a:p>
            <a:r>
              <a:rPr lang="el-GR" altLang="el-GR" sz="3200" dirty="0"/>
              <a:t>Ιστολογική εικόνα βλεννογόνου ρινοφάρυγγα σε μεγάλη μεγέθυνση</a:t>
            </a:r>
            <a:endParaRPr lang="el-GR" altLang="el-GR" sz="3200" dirty="0">
              <a:solidFill>
                <a:srgbClr val="FF9900"/>
              </a:solidFill>
            </a:endParaRPr>
          </a:p>
        </p:txBody>
      </p:sp>
      <p:sp>
        <p:nvSpPr>
          <p:cNvPr id="203779" name="Rectangle 3"/>
          <p:cNvSpPr>
            <a:spLocks noGrp="1" noChangeArrowheads="1"/>
          </p:cNvSpPr>
          <p:nvPr>
            <p:ph idx="1"/>
          </p:nvPr>
        </p:nvSpPr>
        <p:spPr>
          <a:xfrm>
            <a:off x="457200" y="1196752"/>
            <a:ext cx="3322712" cy="5400600"/>
          </a:xfrm>
        </p:spPr>
        <p:txBody>
          <a:bodyPr>
            <a:normAutofit/>
          </a:bodyPr>
          <a:lstStyle/>
          <a:p>
            <a:pPr marL="0" indent="0">
              <a:buNone/>
            </a:pPr>
            <a:r>
              <a:rPr lang="el-GR" altLang="el-GR" sz="2000" dirty="0" smtClean="0"/>
              <a:t>Ιστολογική </a:t>
            </a:r>
            <a:r>
              <a:rPr lang="el-GR" altLang="el-GR" sz="2000" dirty="0"/>
              <a:t>εικόνα βλεννογόνου ρινοφάρυγγα σε μεγάλη μεγέθυνση. </a:t>
            </a:r>
            <a:endParaRPr lang="el-GR" altLang="el-GR" sz="2000" dirty="0" smtClean="0"/>
          </a:p>
          <a:p>
            <a:pPr marL="0" indent="0">
              <a:buNone/>
            </a:pPr>
            <a:r>
              <a:rPr lang="el-GR" altLang="el-GR" sz="2000" dirty="0" smtClean="0"/>
              <a:t>Παρατηρείται </a:t>
            </a:r>
            <a:r>
              <a:rPr lang="el-GR" altLang="el-GR" sz="2000" dirty="0"/>
              <a:t>το ψευδοπολύστιβο κυλινδρικό κροσσωτό επιθήλιο, μεταξύ του οποίου διακρίνονται πολλά καλυκοειδή κύτταρα, όπως και αρκετά βασικά κύτταρα. </a:t>
            </a:r>
            <a:endParaRPr lang="el-GR" altLang="el-GR" sz="2000" dirty="0" smtClean="0"/>
          </a:p>
          <a:p>
            <a:pPr marL="0" indent="0">
              <a:buNone/>
            </a:pPr>
            <a:r>
              <a:rPr lang="el-GR" altLang="el-GR" sz="2000" dirty="0" smtClean="0"/>
              <a:t>Το </a:t>
            </a:r>
            <a:r>
              <a:rPr lang="el-GR" altLang="el-GR" sz="2000" dirty="0"/>
              <a:t>υποκείμενο χόριο αποτελείται από χαλαρό ινοελαστικό συνδετικό ιστό εντός του οποίου διακρίνεται ένα τριχοειδές φέρον ένα ερυθρό αιμοσφαίριο. </a:t>
            </a:r>
          </a:p>
        </p:txBody>
      </p:sp>
      <p:pic>
        <p:nvPicPr>
          <p:cNvPr id="203781" name="irc_mi"/>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779912" y="1268760"/>
            <a:ext cx="5180509" cy="5180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641974" y="6449269"/>
            <a:ext cx="3456384" cy="276999"/>
          </a:xfrm>
          <a:prstGeom prst="rect">
            <a:avLst/>
          </a:prstGeom>
        </p:spPr>
        <p:txBody>
          <a:bodyPr wrap="square">
            <a:spAutoFit/>
          </a:bodyPr>
          <a:lstStyle/>
          <a:p>
            <a:r>
              <a:rPr lang="en-US" sz="1200" dirty="0">
                <a:solidFill>
                  <a:schemeClr val="tx1">
                    <a:lumMod val="75000"/>
                    <a:lumOff val="25000"/>
                  </a:schemeClr>
                </a:solidFill>
                <a:latin typeface="+mn-lt"/>
              </a:rPr>
              <a:t>©</a:t>
            </a:r>
            <a:r>
              <a:rPr lang="en-US" sz="1200" dirty="0">
                <a:solidFill>
                  <a:schemeClr val="tx1">
                    <a:lumMod val="75000"/>
                    <a:lumOff val="25000"/>
                  </a:schemeClr>
                </a:solidFill>
                <a:latin typeface="+mn-lt"/>
                <a:hlinkClick r:id="rId4"/>
              </a:rPr>
              <a:t>2003-2014 </a:t>
            </a:r>
            <a:r>
              <a:rPr lang="en-US" sz="1200" dirty="0" smtClean="0">
                <a:solidFill>
                  <a:schemeClr val="tx1">
                    <a:lumMod val="75000"/>
                    <a:lumOff val="25000"/>
                  </a:schemeClr>
                </a:solidFill>
                <a:latin typeface="+mn-lt"/>
                <a:hlinkClick r:id="rId4"/>
              </a:rPr>
              <a:t>WebPathology</a:t>
            </a:r>
            <a:r>
              <a:rPr lang="en-US" sz="1200" dirty="0">
                <a:solidFill>
                  <a:schemeClr val="tx1">
                    <a:lumMod val="75000"/>
                    <a:lumOff val="25000"/>
                  </a:schemeClr>
                </a:solidFill>
                <a:latin typeface="+mn-lt"/>
              </a:rPr>
              <a:t>, LLC. All rights reserved</a:t>
            </a:r>
            <a:endParaRPr lang="el-GR" sz="1200" dirty="0">
              <a:solidFill>
                <a:schemeClr val="tx1">
                  <a:lumMod val="75000"/>
                  <a:lumOff val="25000"/>
                </a:schemeClr>
              </a:solidFill>
              <a:latin typeface="+mn-lt"/>
            </a:endParaRP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28</a:t>
            </a:fld>
            <a:endParaRPr lang="el-GR" dirty="0"/>
          </a:p>
        </p:txBody>
      </p:sp>
    </p:spTree>
    <p:extLst>
      <p:ext uri="{BB962C8B-B14F-4D97-AF65-F5344CB8AC3E}">
        <p14:creationId xmlns:p14="http://schemas.microsoft.com/office/powerpoint/2010/main" val="8866923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normAutofit/>
          </a:bodyPr>
          <a:lstStyle/>
          <a:p>
            <a:r>
              <a:rPr lang="el-GR" altLang="el-GR" sz="3600" dirty="0"/>
              <a:t>Τραχεία - Αναπνευστικό </a:t>
            </a:r>
            <a:r>
              <a:rPr lang="el-GR" altLang="el-GR" sz="3600" dirty="0"/>
              <a:t>επιθήλιο </a:t>
            </a:r>
            <a:r>
              <a:rPr lang="el-GR" altLang="el-GR" sz="3200" b="0" dirty="0" smtClean="0"/>
              <a:t>(2/2</a:t>
            </a:r>
            <a:r>
              <a:rPr lang="el-GR" altLang="el-GR" sz="3200" b="0" dirty="0"/>
              <a:t>)</a:t>
            </a:r>
            <a:endParaRPr lang="el-GR" altLang="el-GR" sz="3200" b="0" dirty="0"/>
          </a:p>
        </p:txBody>
      </p:sp>
      <p:sp>
        <p:nvSpPr>
          <p:cNvPr id="124931" name="Rectangle 3"/>
          <p:cNvSpPr>
            <a:spLocks noGrp="1" noChangeArrowheads="1"/>
          </p:cNvSpPr>
          <p:nvPr>
            <p:ph idx="1"/>
          </p:nvPr>
        </p:nvSpPr>
        <p:spPr>
          <a:xfrm>
            <a:off x="457200" y="1196752"/>
            <a:ext cx="7931224" cy="5040560"/>
          </a:xfrm>
        </p:spPr>
        <p:txBody>
          <a:bodyPr/>
          <a:lstStyle/>
          <a:p>
            <a:pPr marL="0" indent="0">
              <a:buNone/>
            </a:pPr>
            <a:r>
              <a:rPr lang="el-GR" altLang="el-GR" sz="2000" dirty="0" smtClean="0"/>
              <a:t>Διακρίνονται </a:t>
            </a:r>
            <a:r>
              <a:rPr lang="el-GR" altLang="el-GR" sz="2000" dirty="0"/>
              <a:t>το αναπνευστικό επιθήλιο (μαύρα βέλη), επί του οποίου υπάρχουν κροσσοί ή υπολείμματά τους, και στο χόριο φαίνονται βλεννοπαραγωγοί αδένες (κόκκινα βέλη), εξωτερικώς του οποίου υπάρχει  ο χόνδρινος σκελετός της τραχείας. (χρώση αιματοξυλίνη-εωσίνη, μεγέθυνση Χ100) </a:t>
            </a:r>
          </a:p>
        </p:txBody>
      </p:sp>
      <p:pic>
        <p:nvPicPr>
          <p:cNvPr id="12493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7" y="2611001"/>
            <a:ext cx="5976663" cy="37927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464418" y="6390238"/>
            <a:ext cx="3816424" cy="461665"/>
          </a:xfrm>
          <a:prstGeom prst="rect">
            <a:avLst/>
          </a:prstGeom>
        </p:spPr>
        <p:txBody>
          <a:bodyPr wrap="square">
            <a:spAutoFit/>
          </a:bodyPr>
          <a:lstStyle/>
          <a:p>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18092454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Φραγκίσκη Αναγνωστοπούλου Ανθούλη 2014. Φραγκίσκη Αναγνωστοπούλου Ανθούλη. «Ιστολογία ΙΙ – Κυτταρολογία (Θ). Ενότητα 1</a:t>
            </a:r>
            <a:r>
              <a:rPr lang="en-US" sz="2000" dirty="0" smtClean="0"/>
              <a:t>:</a:t>
            </a:r>
            <a:r>
              <a:rPr lang="el-GR" sz="2000" dirty="0" smtClean="0"/>
              <a:t> Αναπνευστικό Σύστημα».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31</a:t>
            </a:fld>
            <a:endParaRPr lang="el-GR"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32</a:t>
            </a:fld>
            <a:endParaRPr lang="el-GR" dirty="0"/>
          </a:p>
        </p:txBody>
      </p:sp>
    </p:spTree>
    <p:extLst>
      <p:ext uri="{BB962C8B-B14F-4D97-AF65-F5344CB8AC3E}">
        <p14:creationId xmlns:p14="http://schemas.microsoft.com/office/powerpoint/2010/main" val="11455846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33</a:t>
            </a:fld>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a:solidFill>
                  <a:schemeClr val="tx1">
                    <a:lumMod val="75000"/>
                    <a:lumOff val="25000"/>
                  </a:schemeClr>
                </a:solidFill>
                <a:latin typeface="+mn-lt"/>
              </a:rPr>
              <a:t>και διάθεση του έργου ή του παράγωγου αυτού με την ίδια άδεια</a:t>
            </a: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24708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34</a:t>
            </a:fld>
            <a:endParaRPr lang="el-GR"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a:t>
            </a:r>
            <a:r>
              <a:rPr lang="el-GR" sz="2000" dirty="0" smtClean="0"/>
              <a:t>περιεχομένου από τα ακόλουθα έργα</a:t>
            </a:r>
            <a:r>
              <a:rPr lang="en-US" sz="2000" dirty="0" smtClean="0"/>
              <a:t>:</a:t>
            </a:r>
            <a:endParaRPr lang="el-GR" sz="2000" dirty="0" smtClean="0"/>
          </a:p>
          <a:p>
            <a:pPr marL="457200" indent="-457200">
              <a:buFont typeface="+mj-lt"/>
              <a:buAutoNum type="arabicPeriod"/>
            </a:pPr>
            <a:r>
              <a:rPr lang="el-GR" sz="2000" dirty="0" smtClean="0">
                <a:solidFill>
                  <a:schemeClr val="tx1">
                    <a:lumMod val="75000"/>
                    <a:lumOff val="25000"/>
                  </a:schemeClr>
                </a:solidFill>
                <a:hlinkClick r:id="rId3"/>
              </a:rPr>
              <a:t>Εργαστήριο </a:t>
            </a:r>
            <a:r>
              <a:rPr lang="el-GR" sz="2000" dirty="0">
                <a:solidFill>
                  <a:schemeClr val="tx1">
                    <a:lumMod val="75000"/>
                    <a:lumOff val="25000"/>
                  </a:schemeClr>
                </a:solidFill>
                <a:hlinkClick r:id="rId3"/>
              </a:rPr>
              <a:t>Ιστολογίας, Εμβρυολογίας &amp; Ανθρωπολογίας</a:t>
            </a:r>
            <a:r>
              <a:rPr lang="el-GR" sz="2000" dirty="0">
                <a:solidFill>
                  <a:schemeClr val="tx1">
                    <a:lumMod val="75000"/>
                    <a:lumOff val="25000"/>
                  </a:schemeClr>
                </a:solidFill>
              </a:rPr>
              <a:t>, Ιατρικό Τμήμα, Α.Π.Θ</a:t>
            </a:r>
            <a:r>
              <a:rPr lang="el-GR" sz="2000" dirty="0" smtClean="0">
                <a:solidFill>
                  <a:schemeClr val="tx1">
                    <a:lumMod val="75000"/>
                    <a:lumOff val="25000"/>
                  </a:schemeClr>
                </a:solidFill>
              </a:rPr>
              <a:t>.</a:t>
            </a:r>
            <a:r>
              <a:rPr lang="en-US" sz="2000" dirty="0" smtClean="0">
                <a:solidFill>
                  <a:schemeClr val="tx1">
                    <a:lumMod val="75000"/>
                    <a:lumOff val="25000"/>
                  </a:schemeClr>
                </a:solidFill>
              </a:rPr>
              <a:t>, 2004</a:t>
            </a:r>
            <a:endParaRPr lang="el-GR" sz="2000" dirty="0">
              <a:solidFill>
                <a:schemeClr val="tx1">
                  <a:lumMod val="75000"/>
                  <a:lumOff val="25000"/>
                </a:schemeClr>
              </a:solidFill>
            </a:endParaRPr>
          </a:p>
          <a:p>
            <a:pPr marL="457200" indent="-457200">
              <a:buFont typeface="+mj-lt"/>
              <a:buAutoNum type="arabicPeriod"/>
            </a:pPr>
            <a:r>
              <a:rPr lang="en-US" sz="2000" dirty="0" smtClean="0">
                <a:solidFill>
                  <a:schemeClr val="tx1">
                    <a:lumMod val="75000"/>
                    <a:lumOff val="25000"/>
                  </a:schemeClr>
                </a:solidFill>
                <a:hlinkClick r:id="rId4"/>
              </a:rPr>
              <a:t>Paul </a:t>
            </a:r>
            <a:r>
              <a:rPr lang="en-US" sz="2000" dirty="0">
                <a:solidFill>
                  <a:schemeClr val="tx1">
                    <a:lumMod val="75000"/>
                    <a:lumOff val="25000"/>
                  </a:schemeClr>
                </a:solidFill>
                <a:hlinkClick r:id="rId4"/>
              </a:rPr>
              <a:t>Bell, Barbara Safiejko-Mroczka, Department of Zoology</a:t>
            </a:r>
            <a:r>
              <a:rPr lang="en-US" sz="2000" dirty="0">
                <a:solidFill>
                  <a:schemeClr val="tx1">
                    <a:lumMod val="75000"/>
                    <a:lumOff val="25000"/>
                  </a:schemeClr>
                </a:solidFill>
              </a:rPr>
              <a:t>, University of Oklahoma. All rights reserved</a:t>
            </a:r>
            <a:endParaRPr lang="el-GR" sz="2000" dirty="0">
              <a:solidFill>
                <a:schemeClr val="tx1">
                  <a:lumMod val="75000"/>
                  <a:lumOff val="25000"/>
                </a:schemeClr>
              </a:solidFill>
            </a:endParaRPr>
          </a:p>
          <a:p>
            <a:pPr marL="457200" indent="-457200">
              <a:buFont typeface="+mj-lt"/>
              <a:buAutoNum type="arabicPeriod"/>
            </a:pPr>
            <a:r>
              <a:rPr lang="en-US" sz="2000" dirty="0" smtClean="0">
                <a:solidFill>
                  <a:schemeClr val="tx1">
                    <a:lumMod val="75000"/>
                    <a:lumOff val="25000"/>
                  </a:schemeClr>
                </a:solidFill>
                <a:hlinkClick r:id="rId5"/>
              </a:rPr>
              <a:t>2003-2014 </a:t>
            </a:r>
            <a:r>
              <a:rPr lang="en-US" sz="2000" dirty="0">
                <a:solidFill>
                  <a:schemeClr val="tx1">
                    <a:lumMod val="75000"/>
                    <a:lumOff val="25000"/>
                  </a:schemeClr>
                </a:solidFill>
                <a:hlinkClick r:id="rId5"/>
              </a:rPr>
              <a:t>WebPathology</a:t>
            </a:r>
            <a:r>
              <a:rPr lang="en-US" sz="2000" dirty="0">
                <a:solidFill>
                  <a:schemeClr val="tx1">
                    <a:lumMod val="75000"/>
                    <a:lumOff val="25000"/>
                  </a:schemeClr>
                </a:solidFill>
              </a:rPr>
              <a:t>, LLC. All rights reserved</a:t>
            </a:r>
            <a:endParaRPr lang="el-GR" sz="2000" dirty="0">
              <a:solidFill>
                <a:schemeClr val="tx1">
                  <a:lumMod val="75000"/>
                  <a:lumOff val="25000"/>
                </a:schemeClr>
              </a:solidFill>
            </a:endParaRPr>
          </a:p>
          <a:p>
            <a:pPr marL="457200" indent="-457200">
              <a:buFont typeface="+mj-lt"/>
              <a:buAutoNum type="arabicPeriod"/>
            </a:pPr>
            <a:endParaRPr lang="el-GR" sz="20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35</a:t>
            </a:fld>
            <a:endParaRPr lang="el-GR" dirty="0"/>
          </a:p>
        </p:txBody>
      </p:sp>
    </p:spTree>
    <p:extLst>
      <p:ext uri="{BB962C8B-B14F-4D97-AF65-F5344CB8AC3E}">
        <p14:creationId xmlns:p14="http://schemas.microsoft.com/office/powerpoint/2010/main" val="12926215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36</a:t>
            </a:fld>
            <a:endParaRPr lang="el-GR" dirty="0"/>
          </a:p>
        </p:txBody>
      </p:sp>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noAutofit/>
          </a:bodyPr>
          <a:lstStyle/>
          <a:p>
            <a:r>
              <a:rPr lang="el-GR" altLang="el-GR" sz="3200" dirty="0" smtClean="0"/>
              <a:t>Ψευδοπολύστιβο</a:t>
            </a:r>
            <a:r>
              <a:rPr lang="el-GR" altLang="el-GR" sz="3200" dirty="0"/>
              <a:t>, κροσσωτό καλυπτήριο επιθήλιο</a:t>
            </a:r>
            <a:endParaRPr lang="el-GR" altLang="el-GR" sz="3200" dirty="0">
              <a:solidFill>
                <a:srgbClr val="FF9900"/>
              </a:solidFill>
            </a:endParaRPr>
          </a:p>
        </p:txBody>
      </p:sp>
      <p:sp>
        <p:nvSpPr>
          <p:cNvPr id="84995" name="Rectangle 3"/>
          <p:cNvSpPr>
            <a:spLocks noGrp="1" noChangeArrowheads="1"/>
          </p:cNvSpPr>
          <p:nvPr>
            <p:ph idx="1"/>
          </p:nvPr>
        </p:nvSpPr>
        <p:spPr>
          <a:xfrm>
            <a:off x="457200" y="1196752"/>
            <a:ext cx="8229600" cy="792088"/>
          </a:xfrm>
        </p:spPr>
        <p:txBody>
          <a:bodyPr/>
          <a:lstStyle/>
          <a:p>
            <a:pPr marL="0" indent="0">
              <a:buNone/>
            </a:pPr>
            <a:r>
              <a:rPr lang="el-GR" altLang="el-GR" sz="2000" dirty="0" smtClean="0"/>
              <a:t>Χαρακτηριστικό </a:t>
            </a:r>
            <a:r>
              <a:rPr lang="el-GR" altLang="el-GR" sz="2000" dirty="0"/>
              <a:t>ψευδοπολύστιβο, κροσσωτό καλυπτήριο επιθήλιο, που επαλείφει τις αεροφόρους οδούς του αναπνευστικού </a:t>
            </a:r>
            <a:r>
              <a:rPr lang="el-GR" altLang="el-GR" sz="2000" dirty="0" smtClean="0"/>
              <a:t>συστήματος</a:t>
            </a:r>
            <a:endParaRPr lang="el-GR" altLang="el-GR" sz="2000" dirty="0"/>
          </a:p>
        </p:txBody>
      </p:sp>
      <p:pic>
        <p:nvPicPr>
          <p:cNvPr id="8499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1056" y="1983052"/>
            <a:ext cx="5976392" cy="3509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32568" y="1844824"/>
            <a:ext cx="2267224" cy="3477875"/>
          </a:xfrm>
          <a:prstGeom prst="rect">
            <a:avLst/>
          </a:prstGeom>
        </p:spPr>
        <p:txBody>
          <a:bodyPr wrap="square">
            <a:spAutoFit/>
          </a:bodyPr>
          <a:lstStyle/>
          <a:p>
            <a:r>
              <a:rPr lang="el-GR" altLang="el-GR" sz="2000" dirty="0" smtClean="0">
                <a:latin typeface="+mj-lt"/>
              </a:rPr>
              <a:t>Επί </a:t>
            </a:r>
            <a:r>
              <a:rPr lang="el-GR" altLang="el-GR" sz="2000" dirty="0">
                <a:latin typeface="+mj-lt"/>
              </a:rPr>
              <a:t>της επιφανείας του διακρίνονται κροσσοί, ακέραιοι ή </a:t>
            </a:r>
            <a:r>
              <a:rPr lang="el-GR" altLang="el-GR" sz="2000" dirty="0" smtClean="0">
                <a:latin typeface="+mj-lt"/>
              </a:rPr>
              <a:t>ελλιπείς</a:t>
            </a:r>
            <a:r>
              <a:rPr lang="el-GR" altLang="el-GR" sz="2000" dirty="0">
                <a:latin typeface="+mj-lt"/>
              </a:rPr>
              <a:t>, καθώς και μονιμοποιημένα εκκρίματα που υπήρχαν στην επιφάνεια.  (χρώση αιματοξυλίνη-εωσίνη, μεγέθυνση Χ400) </a:t>
            </a:r>
          </a:p>
        </p:txBody>
      </p:sp>
      <p:sp>
        <p:nvSpPr>
          <p:cNvPr id="7" name="Rectangle 6"/>
          <p:cNvSpPr/>
          <p:nvPr/>
        </p:nvSpPr>
        <p:spPr>
          <a:xfrm>
            <a:off x="2699792" y="5492248"/>
            <a:ext cx="3816424" cy="461665"/>
          </a:xfrm>
          <a:prstGeom prst="rect">
            <a:avLst/>
          </a:prstGeom>
        </p:spPr>
        <p:txBody>
          <a:bodyPr wrap="square">
            <a:spAutoFit/>
          </a:bodyPr>
          <a:lstStyle/>
          <a:p>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41774235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noAutofit/>
          </a:bodyPr>
          <a:lstStyle/>
          <a:p>
            <a:r>
              <a:rPr lang="el-GR" altLang="el-GR" sz="3200" dirty="0"/>
              <a:t>Υαλοειδής χόνδρος του σκελετού της τραχείας</a:t>
            </a:r>
            <a:endParaRPr lang="el-GR" altLang="el-GR" sz="3200" dirty="0">
              <a:solidFill>
                <a:srgbClr val="FF9900"/>
              </a:solidFill>
            </a:endParaRPr>
          </a:p>
        </p:txBody>
      </p:sp>
      <p:sp>
        <p:nvSpPr>
          <p:cNvPr id="183299" name="Rectangle 3"/>
          <p:cNvSpPr>
            <a:spLocks noGrp="1" noChangeArrowheads="1"/>
          </p:cNvSpPr>
          <p:nvPr>
            <p:ph idx="1"/>
          </p:nvPr>
        </p:nvSpPr>
        <p:spPr>
          <a:xfrm>
            <a:off x="457200" y="1196752"/>
            <a:ext cx="6995120" cy="5040560"/>
          </a:xfrm>
        </p:spPr>
        <p:txBody>
          <a:bodyPr>
            <a:normAutofit/>
          </a:bodyPr>
          <a:lstStyle/>
          <a:p>
            <a:pPr marL="0" indent="0">
              <a:lnSpc>
                <a:spcPct val="80000"/>
              </a:lnSpc>
              <a:buNone/>
            </a:pPr>
            <a:r>
              <a:rPr lang="el-GR" altLang="el-GR" sz="2000" dirty="0" smtClean="0"/>
              <a:t>Υαλοειδής </a:t>
            </a:r>
            <a:r>
              <a:rPr lang="el-GR" altLang="el-GR" sz="2000" dirty="0"/>
              <a:t>χόνδρος του σκελετού της τραχείας. (χρώση αιματοξυλίνη-εωσίνη, μεγέθυνση Χ400)</a:t>
            </a:r>
          </a:p>
        </p:txBody>
      </p:sp>
      <p:pic>
        <p:nvPicPr>
          <p:cNvPr id="18330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829496"/>
            <a:ext cx="6912768" cy="432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95536" y="6169503"/>
            <a:ext cx="3816424" cy="461665"/>
          </a:xfrm>
          <a:prstGeom prst="rect">
            <a:avLst/>
          </a:prstGeom>
        </p:spPr>
        <p:txBody>
          <a:bodyPr wrap="square">
            <a:spAutoFit/>
          </a:bodyPr>
          <a:lstStyle/>
          <a:p>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12325786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normAutofit/>
          </a:bodyPr>
          <a:lstStyle/>
          <a:p>
            <a:r>
              <a:rPr lang="el-GR" altLang="el-GR" sz="3200" dirty="0" smtClean="0"/>
              <a:t>Πνευμονικό </a:t>
            </a:r>
            <a:r>
              <a:rPr lang="el-GR" altLang="el-GR" sz="3200" dirty="0"/>
              <a:t>παρέγχυμα</a:t>
            </a:r>
            <a:endParaRPr lang="el-GR" altLang="el-GR" sz="3200" dirty="0">
              <a:solidFill>
                <a:srgbClr val="FF9900"/>
              </a:solidFill>
            </a:endParaRPr>
          </a:p>
        </p:txBody>
      </p:sp>
      <p:sp>
        <p:nvSpPr>
          <p:cNvPr id="191491" name="Rectangle 3"/>
          <p:cNvSpPr>
            <a:spLocks noGrp="1" noChangeArrowheads="1"/>
          </p:cNvSpPr>
          <p:nvPr>
            <p:ph idx="1"/>
          </p:nvPr>
        </p:nvSpPr>
        <p:spPr>
          <a:xfrm>
            <a:off x="457200" y="1196752"/>
            <a:ext cx="8229600" cy="648072"/>
          </a:xfrm>
        </p:spPr>
        <p:txBody>
          <a:bodyPr>
            <a:normAutofit lnSpcReduction="10000"/>
          </a:bodyPr>
          <a:lstStyle/>
          <a:p>
            <a:pPr marL="0" indent="0">
              <a:buNone/>
            </a:pPr>
            <a:r>
              <a:rPr lang="el-GR" altLang="el-GR" sz="2000" dirty="0"/>
              <a:t>Τομή από πνευμονικό παρέγχυμα στην οποία διακρίνονται βρόγχος με το καλυπτήριο επιθήλιο (βέλη</a:t>
            </a:r>
            <a:r>
              <a:rPr lang="el-GR" altLang="el-GR" sz="2000" dirty="0" smtClean="0"/>
              <a:t>), </a:t>
            </a:r>
          </a:p>
          <a:p>
            <a:pPr marL="354013" indent="-354013">
              <a:lnSpc>
                <a:spcPct val="80000"/>
              </a:lnSpc>
              <a:buAutoNum type="arabicParenBoth"/>
            </a:pPr>
            <a:endParaRPr lang="el-GR" altLang="el-GR" sz="2000" dirty="0" smtClean="0"/>
          </a:p>
        </p:txBody>
      </p:sp>
      <p:pic>
        <p:nvPicPr>
          <p:cNvPr id="19149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1946159"/>
            <a:ext cx="6071968" cy="352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467544" y="1916831"/>
            <a:ext cx="2520280" cy="3785652"/>
          </a:xfrm>
          <a:prstGeom prst="rect">
            <a:avLst/>
          </a:prstGeom>
        </p:spPr>
        <p:txBody>
          <a:bodyPr wrap="square">
            <a:spAutoFit/>
          </a:bodyPr>
          <a:lstStyle/>
          <a:p>
            <a:pPr marL="354013" indent="-354013">
              <a:spcBef>
                <a:spcPts val="600"/>
              </a:spcBef>
              <a:buAutoNum type="arabicParenBoth"/>
            </a:pPr>
            <a:r>
              <a:rPr lang="el-GR" altLang="el-GR" sz="2000" dirty="0">
                <a:latin typeface="+mj-lt"/>
              </a:rPr>
              <a:t>διακλάδωση σε μικρότερο βρόγχο και </a:t>
            </a:r>
          </a:p>
          <a:p>
            <a:pPr marL="354013" indent="-354013">
              <a:spcBef>
                <a:spcPts val="600"/>
              </a:spcBef>
              <a:buAutoNum type="arabicParenBoth"/>
            </a:pPr>
            <a:r>
              <a:rPr lang="el-GR" altLang="el-GR" sz="2000" dirty="0">
                <a:latin typeface="+mj-lt"/>
              </a:rPr>
              <a:t>το μυϊκό του χιτώνα </a:t>
            </a:r>
          </a:p>
          <a:p>
            <a:pPr marL="354013" indent="-354013">
              <a:spcBef>
                <a:spcPts val="600"/>
              </a:spcBef>
              <a:buNone/>
            </a:pPr>
            <a:r>
              <a:rPr lang="el-GR" altLang="el-GR" sz="2000" dirty="0">
                <a:latin typeface="+mj-lt"/>
              </a:rPr>
              <a:t>(3) κυψελωτoί πόροι και  </a:t>
            </a:r>
          </a:p>
          <a:p>
            <a:pPr marL="0" indent="0">
              <a:spcBef>
                <a:spcPts val="600"/>
              </a:spcBef>
              <a:buNone/>
            </a:pPr>
            <a:r>
              <a:rPr lang="el-GR" altLang="el-GR" sz="2000" dirty="0">
                <a:latin typeface="+mj-lt"/>
              </a:rPr>
              <a:t>(4) πολλές </a:t>
            </a:r>
            <a:r>
              <a:rPr lang="el-GR" altLang="el-GR" sz="2000" dirty="0" smtClean="0">
                <a:latin typeface="+mj-lt"/>
              </a:rPr>
              <a:t>κυψελίδες</a:t>
            </a:r>
            <a:endParaRPr lang="el-GR" altLang="el-GR" sz="2000" dirty="0">
              <a:latin typeface="+mj-lt"/>
            </a:endParaRPr>
          </a:p>
          <a:p>
            <a:pPr marL="0" indent="0">
              <a:spcBef>
                <a:spcPts val="600"/>
              </a:spcBef>
              <a:buNone/>
            </a:pPr>
            <a:r>
              <a:rPr lang="el-GR" altLang="el-GR" sz="2000" dirty="0" smtClean="0">
                <a:latin typeface="+mj-lt"/>
              </a:rPr>
              <a:t>(</a:t>
            </a:r>
            <a:r>
              <a:rPr lang="el-GR" altLang="el-GR" sz="2000" dirty="0">
                <a:latin typeface="+mj-lt"/>
              </a:rPr>
              <a:t>χρώση αιματοξυλίνη-εωσίνη, μεγέθυνση Χ50) </a:t>
            </a:r>
          </a:p>
        </p:txBody>
      </p:sp>
      <p:sp>
        <p:nvSpPr>
          <p:cNvPr id="7" name="Rectangle 6"/>
          <p:cNvSpPr/>
          <p:nvPr/>
        </p:nvSpPr>
        <p:spPr>
          <a:xfrm>
            <a:off x="2771800" y="5471650"/>
            <a:ext cx="3816424" cy="461665"/>
          </a:xfrm>
          <a:prstGeom prst="rect">
            <a:avLst/>
          </a:prstGeom>
        </p:spPr>
        <p:txBody>
          <a:bodyPr wrap="square">
            <a:spAutoFit/>
          </a:bodyPr>
          <a:lstStyle/>
          <a:p>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3805989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p:txBody>
          <a:bodyPr>
            <a:normAutofit/>
          </a:bodyPr>
          <a:lstStyle/>
          <a:p>
            <a:r>
              <a:rPr lang="el-GR" altLang="el-GR" sz="3200" dirty="0"/>
              <a:t>Τομή από πνευμονικό παρέγχυμα</a:t>
            </a:r>
            <a:endParaRPr lang="el-GR" altLang="el-GR" sz="3200" dirty="0">
              <a:solidFill>
                <a:srgbClr val="FF9900"/>
              </a:solidFill>
            </a:endParaRPr>
          </a:p>
        </p:txBody>
      </p:sp>
      <p:sp>
        <p:nvSpPr>
          <p:cNvPr id="190467" name="Rectangle 3"/>
          <p:cNvSpPr>
            <a:spLocks noGrp="1" noChangeArrowheads="1"/>
          </p:cNvSpPr>
          <p:nvPr>
            <p:ph idx="1"/>
          </p:nvPr>
        </p:nvSpPr>
        <p:spPr>
          <a:xfrm>
            <a:off x="457200" y="1196752"/>
            <a:ext cx="7067128" cy="792088"/>
          </a:xfrm>
        </p:spPr>
        <p:txBody>
          <a:bodyPr/>
          <a:lstStyle/>
          <a:p>
            <a:pPr marL="0" indent="0">
              <a:buNone/>
            </a:pPr>
            <a:r>
              <a:rPr lang="el-GR" altLang="el-GR" sz="2000" dirty="0" smtClean="0"/>
              <a:t>Τομή </a:t>
            </a:r>
            <a:r>
              <a:rPr lang="el-GR" altLang="el-GR" sz="2000" dirty="0"/>
              <a:t>από πνευμονικό παρέγχυμα. Διακρίνεται πλάκα υαλοειδούς χόνδρου. (χρώση αιματοξυλίνη-εωσίνη, μεγέθυνση Χ100) </a:t>
            </a:r>
          </a:p>
        </p:txBody>
      </p:sp>
      <p:pic>
        <p:nvPicPr>
          <p:cNvPr id="19046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446" y="1988841"/>
            <a:ext cx="6997882" cy="4373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95536" y="6347990"/>
            <a:ext cx="3816424" cy="461665"/>
          </a:xfrm>
          <a:prstGeom prst="rect">
            <a:avLst/>
          </a:prstGeom>
        </p:spPr>
        <p:txBody>
          <a:bodyPr wrap="square">
            <a:spAutoFit/>
          </a:bodyPr>
          <a:lstStyle/>
          <a:p>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Tree>
    <p:extLst>
      <p:ext uri="{BB962C8B-B14F-4D97-AF65-F5344CB8AC3E}">
        <p14:creationId xmlns:p14="http://schemas.microsoft.com/office/powerpoint/2010/main" val="17175092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normAutofit/>
          </a:bodyPr>
          <a:lstStyle/>
          <a:p>
            <a:r>
              <a:rPr lang="el-GR" altLang="el-GR" sz="3200" dirty="0" smtClean="0"/>
              <a:t>Τελικό </a:t>
            </a:r>
            <a:r>
              <a:rPr lang="el-GR" altLang="el-GR" sz="3200" dirty="0" smtClean="0"/>
              <a:t>βρογχιόλιο</a:t>
            </a:r>
            <a:endParaRPr lang="el-GR" altLang="el-GR" sz="3200" dirty="0"/>
          </a:p>
        </p:txBody>
      </p:sp>
      <p:sp>
        <p:nvSpPr>
          <p:cNvPr id="189443" name="Rectangle 3"/>
          <p:cNvSpPr>
            <a:spLocks noGrp="1" noChangeArrowheads="1"/>
          </p:cNvSpPr>
          <p:nvPr>
            <p:ph idx="1"/>
          </p:nvPr>
        </p:nvSpPr>
        <p:spPr>
          <a:xfrm>
            <a:off x="457200" y="1612831"/>
            <a:ext cx="2314600" cy="4624357"/>
          </a:xfrm>
        </p:spPr>
        <p:txBody>
          <a:bodyPr>
            <a:normAutofit/>
          </a:bodyPr>
          <a:lstStyle/>
          <a:p>
            <a:pPr marL="0" indent="0">
              <a:buNone/>
            </a:pPr>
            <a:r>
              <a:rPr lang="el-GR" altLang="el-GR" sz="2000" dirty="0" smtClean="0"/>
              <a:t>(1) ο μυϊκός του χιτώνας, </a:t>
            </a:r>
          </a:p>
          <a:p>
            <a:pPr marL="0" indent="0">
              <a:buNone/>
            </a:pPr>
            <a:r>
              <a:rPr lang="el-GR" altLang="el-GR" sz="2000" dirty="0" smtClean="0"/>
              <a:t>(2) οι κυψελωτοί πόροι και </a:t>
            </a:r>
          </a:p>
          <a:p>
            <a:pPr marL="0" indent="0">
              <a:buNone/>
            </a:pPr>
            <a:r>
              <a:rPr lang="el-GR" altLang="el-GR" sz="2000" dirty="0" smtClean="0"/>
              <a:t>(3)οι πνευμονικές κυψελίδες, </a:t>
            </a:r>
          </a:p>
          <a:p>
            <a:pPr marL="0" indent="0">
              <a:buNone/>
            </a:pPr>
            <a:r>
              <a:rPr lang="el-GR" altLang="el-GR" sz="2000" dirty="0" smtClean="0"/>
              <a:t>ενώ δεν υφίσταται υαλοειδής χόνδρος.</a:t>
            </a:r>
          </a:p>
          <a:p>
            <a:pPr marL="0" indent="0">
              <a:buNone/>
            </a:pPr>
            <a:r>
              <a:rPr lang="el-GR" altLang="el-GR" sz="2000" dirty="0" smtClean="0"/>
              <a:t>(χρώση αιματοξυλίνη-εωσίνη, μεγέθυνση Χ100) </a:t>
            </a:r>
            <a:endParaRPr lang="el-GR" altLang="el-GR" sz="2000" dirty="0"/>
          </a:p>
        </p:txBody>
      </p:sp>
      <p:pic>
        <p:nvPicPr>
          <p:cNvPr id="189445" name="Picture 5"/>
          <p:cNvPicPr>
            <a:picLocks noChangeAspect="1" noChangeArrowheads="1"/>
          </p:cNvPicPr>
          <p:nvPr/>
        </p:nvPicPr>
        <p:blipFill>
          <a:blip r:embed="rId2">
            <a:lum bright="18000" contrast="30000"/>
            <a:extLst>
              <a:ext uri="{28A0092B-C50C-407E-A947-70E740481C1C}">
                <a14:useLocalDpi xmlns:a14="http://schemas.microsoft.com/office/drawing/2010/main" val="0"/>
              </a:ext>
            </a:extLst>
          </a:blip>
          <a:srcRect/>
          <a:stretch>
            <a:fillRect/>
          </a:stretch>
        </p:blipFill>
        <p:spPr bwMode="auto">
          <a:xfrm>
            <a:off x="2649880" y="1700807"/>
            <a:ext cx="6356015" cy="3736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67544" y="1212721"/>
            <a:ext cx="7776864" cy="400110"/>
          </a:xfrm>
          <a:prstGeom prst="rect">
            <a:avLst/>
          </a:prstGeom>
        </p:spPr>
        <p:txBody>
          <a:bodyPr wrap="square">
            <a:spAutoFit/>
          </a:bodyPr>
          <a:lstStyle/>
          <a:p>
            <a:pPr marL="0" indent="0">
              <a:buNone/>
            </a:pPr>
            <a:r>
              <a:rPr lang="el-GR" altLang="el-GR" sz="2000" dirty="0">
                <a:latin typeface="+mj-lt"/>
              </a:rPr>
              <a:t>Διακρίνονται το καλυπτήριο επιθήλιο του τελικού βρογχιολίου (βέλη), </a:t>
            </a:r>
          </a:p>
        </p:txBody>
      </p:sp>
      <p:sp>
        <p:nvSpPr>
          <p:cNvPr id="7" name="Rectangle 6"/>
          <p:cNvSpPr/>
          <p:nvPr/>
        </p:nvSpPr>
        <p:spPr>
          <a:xfrm>
            <a:off x="2508332" y="5436964"/>
            <a:ext cx="3816424" cy="461665"/>
          </a:xfrm>
          <a:prstGeom prst="rect">
            <a:avLst/>
          </a:prstGeom>
        </p:spPr>
        <p:txBody>
          <a:bodyPr wrap="square">
            <a:spAutoFit/>
          </a:bodyPr>
          <a:lstStyle/>
          <a:p>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3" name="Slide Number Placeholder 2"/>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23076533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a:noAutofit/>
          </a:bodyPr>
          <a:lstStyle/>
          <a:p>
            <a:r>
              <a:rPr lang="el-GR" altLang="el-GR" sz="3200" dirty="0" smtClean="0"/>
              <a:t>Ψευδοπολύστιβο </a:t>
            </a:r>
            <a:r>
              <a:rPr lang="el-GR" altLang="el-GR" sz="3200" dirty="0"/>
              <a:t>κροσσωτό </a:t>
            </a:r>
            <a:r>
              <a:rPr lang="el-GR" altLang="el-GR" sz="3200" dirty="0" smtClean="0"/>
              <a:t>επιθήλιο &amp; πνευμονικές κυψελίδες</a:t>
            </a:r>
            <a:endParaRPr lang="el-GR" altLang="el-GR" sz="3200" dirty="0">
              <a:solidFill>
                <a:srgbClr val="FF9900"/>
              </a:solidFill>
            </a:endParaRPr>
          </a:p>
        </p:txBody>
      </p:sp>
      <p:sp>
        <p:nvSpPr>
          <p:cNvPr id="188419" name="Rectangle 3"/>
          <p:cNvSpPr>
            <a:spLocks noGrp="1" noChangeArrowheads="1"/>
          </p:cNvSpPr>
          <p:nvPr>
            <p:ph idx="1"/>
          </p:nvPr>
        </p:nvSpPr>
        <p:spPr>
          <a:xfrm>
            <a:off x="457200" y="1196752"/>
            <a:ext cx="8291264" cy="1440160"/>
          </a:xfrm>
        </p:spPr>
        <p:txBody>
          <a:bodyPr/>
          <a:lstStyle/>
          <a:p>
            <a:pPr marL="0" indent="0">
              <a:buNone/>
            </a:pPr>
            <a:r>
              <a:rPr lang="el-GR" altLang="el-GR" sz="2000" dirty="0" smtClean="0"/>
              <a:t>Ο </a:t>
            </a:r>
            <a:r>
              <a:rPr lang="el-GR" altLang="el-GR" sz="2000" dirty="0"/>
              <a:t>αυλός του βρόγχου επαλείφεται από ψευδοπολύστιβο κροσσωτό επιθήλιο (βέλη). Διακρίνονται πνευμονικές κυψελίδες που διαχωρίζονται από (1) </a:t>
            </a:r>
            <a:r>
              <a:rPr lang="el-GR" altLang="el-GR" sz="2000" dirty="0" smtClean="0"/>
              <a:t>λεπτά </a:t>
            </a:r>
            <a:r>
              <a:rPr lang="el-GR" altLang="el-GR" sz="2000" dirty="0"/>
              <a:t>διαφραγμάτια </a:t>
            </a:r>
            <a:r>
              <a:rPr lang="el-GR" altLang="el-GR" sz="2000" dirty="0" smtClean="0"/>
              <a:t>και </a:t>
            </a:r>
            <a:r>
              <a:rPr lang="el-GR" altLang="el-GR" sz="2000" dirty="0"/>
              <a:t>(2</a:t>
            </a:r>
            <a:r>
              <a:rPr lang="el-GR" altLang="el-GR" sz="2000" dirty="0" smtClean="0"/>
              <a:t>) αγγείο. </a:t>
            </a:r>
            <a:r>
              <a:rPr lang="el-GR" altLang="el-GR" sz="2000" dirty="0"/>
              <a:t>(χρώση αιματοξυλίνη-εωσίνη, μεγέθυνση Χ100) </a:t>
            </a:r>
          </a:p>
        </p:txBody>
      </p:sp>
      <p:pic>
        <p:nvPicPr>
          <p:cNvPr id="18842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306" y="2276872"/>
            <a:ext cx="6791826" cy="4184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67544" y="6401325"/>
            <a:ext cx="3816424" cy="461665"/>
          </a:xfrm>
          <a:prstGeom prst="rect">
            <a:avLst/>
          </a:prstGeom>
        </p:spPr>
        <p:txBody>
          <a:bodyPr wrap="square">
            <a:spAutoFit/>
          </a:bodyPr>
          <a:lstStyle/>
          <a:p>
            <a:r>
              <a:rPr lang="el-GR" sz="1200" dirty="0">
                <a:solidFill>
                  <a:schemeClr val="tx1">
                    <a:lumMod val="75000"/>
                    <a:lumOff val="25000"/>
                  </a:schemeClr>
                </a:solidFill>
                <a:latin typeface="+mn-lt"/>
              </a:rPr>
              <a:t>© </a:t>
            </a:r>
            <a:r>
              <a:rPr lang="el-GR" sz="1200" dirty="0">
                <a:solidFill>
                  <a:schemeClr val="tx1">
                    <a:lumMod val="75000"/>
                    <a:lumOff val="25000"/>
                  </a:schemeClr>
                </a:solidFill>
                <a:latin typeface="+mn-lt"/>
                <a:hlinkClick r:id="rId3"/>
              </a:rPr>
              <a:t>2004, Εργαστήριο Ιστολογίας, Εμβρυολογίας &amp; Ανθρωπολογίας</a:t>
            </a:r>
            <a:r>
              <a:rPr lang="el-GR" sz="1200" dirty="0">
                <a:solidFill>
                  <a:schemeClr val="tx1">
                    <a:lumMod val="75000"/>
                    <a:lumOff val="25000"/>
                  </a:schemeClr>
                </a:solidFill>
                <a:latin typeface="+mn-lt"/>
              </a:rPr>
              <a:t>, Ιατρικό Τμήμα, Α.Π.Θ.</a:t>
            </a:r>
          </a:p>
        </p:txBody>
      </p:sp>
      <p:sp>
        <p:nvSpPr>
          <p:cNvPr id="2" name="Slide Number Placeholder 1"/>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Tree>
    <p:extLst>
      <p:ext uri="{BB962C8B-B14F-4D97-AF65-F5344CB8AC3E}">
        <p14:creationId xmlns:p14="http://schemas.microsoft.com/office/powerpoint/2010/main" val="254924952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6c480df49c27f2342661f5aa7457bfc3755bd7"/>
</p:tagLst>
</file>

<file path=ppt/theme/theme1.xml><?xml version="1.0" encoding="utf-8"?>
<a:theme xmlns:a="http://schemas.openxmlformats.org/drawingml/2006/main" name="OC_template_updated">
  <a:themeElements>
    <a:clrScheme name="Custom 6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621</TotalTime>
  <Words>2787</Words>
  <Application>Microsoft Office PowerPoint</Application>
  <PresentationFormat>Προβολή στην οθόνη (4:3)</PresentationFormat>
  <Paragraphs>254</Paragraphs>
  <Slides>37</Slides>
  <Notes>22</Notes>
  <HiddenSlides>0</HiddenSlides>
  <MMClips>0</MMClips>
  <ScaleCrop>false</ScaleCrop>
  <HeadingPairs>
    <vt:vector size="4" baseType="variant">
      <vt:variant>
        <vt:lpstr>Θέμα</vt:lpstr>
      </vt:variant>
      <vt:variant>
        <vt:i4>1</vt:i4>
      </vt:variant>
      <vt:variant>
        <vt:lpstr>Τίτλοι διαφανειών</vt:lpstr>
      </vt:variant>
      <vt:variant>
        <vt:i4>37</vt:i4>
      </vt:variant>
    </vt:vector>
  </HeadingPairs>
  <TitlesOfParts>
    <vt:vector size="38" baseType="lpstr">
      <vt:lpstr>OC_template_updated</vt:lpstr>
      <vt:lpstr>Ιστολογία ΙΙ – Κυτταρολογία (Θ)</vt:lpstr>
      <vt:lpstr>Τραχεία - Αναπνευστικό επιθήλιο (1/2)</vt:lpstr>
      <vt:lpstr>Τραχεία - Αναπνευστικό επιθήλιο (2/2)</vt:lpstr>
      <vt:lpstr>Ψευδοπολύστιβο, κροσσωτό καλυπτήριο επιθήλιο</vt:lpstr>
      <vt:lpstr>Υαλοειδής χόνδρος του σκελετού της τραχείας</vt:lpstr>
      <vt:lpstr>Πνευμονικό παρέγχυμα</vt:lpstr>
      <vt:lpstr>Τομή από πνευμονικό παρέγχυμα</vt:lpstr>
      <vt:lpstr>Τελικό βρογχιόλιο</vt:lpstr>
      <vt:lpstr>Ψευδοπολύστιβο κροσσωτό επιθήλιο &amp; πνευμονικές κυψελίδες</vt:lpstr>
      <vt:lpstr>Βρόγχος</vt:lpstr>
      <vt:lpstr>Ηλεκτρονική μικροσκοπική (Η/Μ) απεικόνιση Επιθηλίου των κυψελίδων</vt:lpstr>
      <vt:lpstr>Ιστολογική εικόνα βλεννογόνου ρινικής κοιλότητος</vt:lpstr>
      <vt:lpstr>Ιστολογική εικόνα ρινικής κοιλότητας σε μικρή μεγέθυνση (x10)</vt:lpstr>
      <vt:lpstr>Ιστολογική εικόνα φαρυγγικής αμυγδαλής σε μικρή μεγέθυνση (x10)</vt:lpstr>
      <vt:lpstr> Ιστολογική εικόνα οσφρητικού βλεννογόνου ρινός (1/2)</vt:lpstr>
      <vt:lpstr> Ιστολογική εικόνα οσφρητικού βλεννογόνου ρινός (2/2)</vt:lpstr>
      <vt:lpstr>Ιστολογική εικόνα αναπνευστικού βρογχιολίου &amp; κυψελίδων σε μικρή μεγέθυνση (x10)</vt:lpstr>
      <vt:lpstr>Ιστολογική εικόνα κυψελιδικού πόρου αναπνευστικού βρογχιολίου πνεύμονα σε μεσαία μεγέθυνση (x 20) 1/2</vt:lpstr>
      <vt:lpstr>Ιστολογική εικόνα κυψελιδικού πόρου αναπνευστικού βρογχιολίου πνεύμονα σε μεσαία μεγέθυνση (x 20) 2/2</vt:lpstr>
      <vt:lpstr>Ιστολογική εικόνα ενδοπνευμονικού βρόγχου σε μεσαία μεγέθυνση (x 20)</vt:lpstr>
      <vt:lpstr>Μικροσκοπική εικόνα πνεύμονα δεικνύουσα την αναπνευστική περιοχή του πνεύμονα σε μεσαία μεγέθυνση (x 40) 1/4</vt:lpstr>
      <vt:lpstr>Μικροσκοπική εικόνα πνεύμονα δεικνύουσα την αναπνευστική περιχή του πνεύμονα σε μεσαία μεγέθυνση (x 40) 2/4</vt:lpstr>
      <vt:lpstr>Μικροσκοπική εικόνα πνεύμονα δεικνύουσα την αναπνευστική περιχή του πνεύμονα σε μεσαία μεγέθυνση (x 40) 3/4</vt:lpstr>
      <vt:lpstr>Μικροσκοπική εικόνα πνεύμονα δεικνύουσα την αναπνευστική περιχή του πνεύμονα σε μεσαία μεγέθυνση (x 40) 4/4</vt:lpstr>
      <vt:lpstr>Ιστολογική εικόνα επιγλωττίδας από πάνω και κάτω σε μικρή μεγέθυνση </vt:lpstr>
      <vt:lpstr>Ιστολογική εικόνα της κάτω επιφάνειας της επιγλωττίδας σε μεγάλη μεγέθυνση (x 100)</vt:lpstr>
      <vt:lpstr>Ιστολογική εικόνα λάρυγγα σε μικρή μεγέθυνση</vt:lpstr>
      <vt:lpstr>Ιστολογική εικόνα ρινοφάρυγγα σε μεγάλη μεγέθυνση</vt:lpstr>
      <vt:lpstr>Ιστολογική εικόνα βλεννογόνου ρινοφάρυγγα σε μεγάλη μεγέθυνση</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Σημείωμα Χρήσης Έργων Τρίτων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natasakar new</cp:lastModifiedBy>
  <cp:revision>97</cp:revision>
  <dcterms:created xsi:type="dcterms:W3CDTF">2013-03-04T13:35:19Z</dcterms:created>
  <dcterms:modified xsi:type="dcterms:W3CDTF">2015-04-24T08:28:20Z</dcterms:modified>
</cp:coreProperties>
</file>