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99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57" r:id="rId35"/>
    <p:sldId id="262" r:id="rId36"/>
    <p:sldId id="264" r:id="rId37"/>
    <p:sldId id="300" r:id="rId38"/>
    <p:sldId id="301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2635" autoAdjust="0"/>
  </p:normalViewPr>
  <p:slideViewPr>
    <p:cSldViewPr>
      <p:cViewPr varScale="1">
        <p:scale>
          <a:sx n="78" d="100"/>
          <a:sy n="78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6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0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5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7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7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6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9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1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0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1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nz213/544119695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hyperlink" Target="https://creativecommons.org/licenses/by-nc-sa/2.0/" TargetMode="External"/><Relationship Id="rId4" Type="http://schemas.openxmlformats.org/officeDocument/2006/relationships/hyperlink" Target="http://commons.wikimedia.org/wiki/User:Rosarinagaz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bject_permanence#mediaviewer/File:US_Navy_100406-N-7478G-346_Operations_Specialist_2nd_Class_Reginald_Harlmon_and_Electronics_Technician_3rd_Class_Maura_Schulze_play_peek-a-boo_with_a_child_in_the_Children%27s_Ward_at_Hospital_Likas.jpg" TargetMode="External"/><Relationship Id="rId3" Type="http://schemas.openxmlformats.org/officeDocument/2006/relationships/hyperlink" Target="http://uncyclopedia.wikia.com/wiki/File:Objperm.pn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hyperlink" Target="http://uncyclopedia.wikia.com/wiki/User:Cajek" TargetMode="External"/><Relationship Id="rId4" Type="http://schemas.openxmlformats.org/officeDocument/2006/relationships/hyperlink" Target="http://commons.wikimedia.org/wiki/User:Rosarinagazo" TargetMode="External"/><Relationship Id="rId9" Type="http://schemas.openxmlformats.org/officeDocument/2006/relationships/hyperlink" Target="http://commons.wikimedia.org/wiki/User:BotMultichill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P53BbIY0A&amp;spfreload=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brain-human-anatomy-body-15565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ixabay.com/en/users/OpenClips/" TargetMode="External"/><Relationship Id="rId4" Type="http://schemas.openxmlformats.org/officeDocument/2006/relationships/hyperlink" Target="http://commons.wikimedia.org/wiki/User:Rosarinagaz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cqNhHrMJ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rtruffle/7871770742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://commons.wikimedia.org/wiki/User:Rosarinagaz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raYmxQSR4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mA2ClUvU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_nezemnaya_/3404683624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d/2.0/" TargetMode="External"/><Relationship Id="rId4" Type="http://schemas.openxmlformats.org/officeDocument/2006/relationships/hyperlink" Target="http://commons.wikimedia.org/wiki/User:Rosarinagaz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ancy_mouse#mediaviewer/File:Fancy_mice.jpg" TargetMode="External"/><Relationship Id="rId3" Type="http://schemas.openxmlformats.org/officeDocument/2006/relationships/hyperlink" Target="http://commons.wikimedia.org/wiki/File:Hamster_Cage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athieu19" TargetMode="External"/><Relationship Id="rId4" Type="http://schemas.openxmlformats.org/officeDocument/2006/relationships/hyperlink" Target="http://commons.wikimedia.org/wiki/User:Rosarinagazo" TargetMode="External"/><Relationship Id="rId9" Type="http://schemas.openxmlformats.org/officeDocument/2006/relationships/hyperlink" Target="http://commons.wikimedia.org/wiki/User:Liftarn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herhoodandmusic.com/2014/07/its-all-about-beat-rhythm-for-toddler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0/" TargetMode="External"/><Relationship Id="rId5" Type="http://schemas.openxmlformats.org/officeDocument/2006/relationships/hyperlink" Target="https://www.flickr.com/people/donnieray/" TargetMode="External"/><Relationship Id="rId4" Type="http://schemas.openxmlformats.org/officeDocument/2006/relationships/hyperlink" Target="http://commons.wikimedia.org/wiki/User:Rosarinagaz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aby#mediaviewer/File:Baby-first_teeth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Ejdzej" TargetMode="External"/><Relationship Id="rId4" Type="http://schemas.openxmlformats.org/officeDocument/2006/relationships/hyperlink" Target="http://commons.wikimedia.org/wiki/User:Rosarinagaz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Rosarinagazo" TargetMode="External"/><Relationship Id="rId2" Type="http://schemas.openxmlformats.org/officeDocument/2006/relationships/hyperlink" Target="http://commons.wikimedia.org/wiki/File:Baby_on_Back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Elnaz6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" TargetMode="External"/><Relationship Id="rId3" Type="http://schemas.openxmlformats.org/officeDocument/2006/relationships/hyperlink" Target="http://creativecommons.org/licenses/by-nc-sa/2.0/" TargetMode="External"/><Relationship Id="rId7" Type="http://schemas.openxmlformats.org/officeDocument/2006/relationships/hyperlink" Target="http://commons.wikimedia.org/wiki/User:Rosarinagazo" TargetMode="External"/><Relationship Id="rId2" Type="http://schemas.openxmlformats.org/officeDocument/2006/relationships/hyperlink" Target="http://www.rudecactus.com/archives/001588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ckr.com/photos/akbuthod/2621301857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Αναπτυξιακή Ψυχολογία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Η Γνωστική και Γλωσσική Ανάπτυξη του </a:t>
            </a:r>
            <a:r>
              <a:rPr lang="el-GR" sz="2800" dirty="0" smtClean="0"/>
              <a:t>Βρέφους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Κατερίνα </a:t>
            </a:r>
            <a:r>
              <a:rPr lang="el-GR" sz="2400" dirty="0" err="1"/>
              <a:t>Μανιαδάκη</a:t>
            </a:r>
            <a:r>
              <a:rPr lang="el-GR" sz="2400" dirty="0"/>
              <a:t>, Ψυχολόγος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Κοινωνικής Εργασίας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χαρακτηριστικά των  </a:t>
            </a:r>
            <a:r>
              <a:rPr lang="el-GR" dirty="0" err="1"/>
              <a:t>υποσταδίων</a:t>
            </a:r>
            <a:r>
              <a:rPr lang="el-GR" dirty="0"/>
              <a:t> </a:t>
            </a: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0032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36"/>
                <a:gridCol w="1860943"/>
                <a:gridCol w="427065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Υποστάδιο</a:t>
                      </a:r>
                      <a:r>
                        <a:rPr lang="el-GR" sz="240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12-18 μήνες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Τριτογενείς κυκλικές αντιδράσεις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467544" y="22048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Τα βρέφη μεταβάλλουν σκόπιμα την ακολουθία των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πράξεών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τους κάνοντας την εξερεύνηση του κόσμου πιο περίπλοκη. Πειραματίζονται για να διαπιστώσουν τις επιπτώσεις της πράξης τους στο περιβάλλον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4" y="4077072"/>
            <a:ext cx="8280920" cy="1723549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Πέταγμα αντικειμένου στο πάτωμα και παρακολούθησή του. Επανάληψη μόλις το πιάσει ο ενήλικας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Κούνημα διαφορετικών αντικειμένων που παράγουν διαφορετικό ήχο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χαρακτηριστικά των  </a:t>
            </a:r>
            <a:r>
              <a:rPr lang="el-GR" dirty="0" err="1"/>
              <a:t>υποσταδίων</a:t>
            </a:r>
            <a:r>
              <a:rPr lang="el-GR" dirty="0"/>
              <a:t> </a:t>
            </a: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0032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36"/>
                <a:gridCol w="1860943"/>
                <a:gridCol w="427065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Υποστάδιο</a:t>
                      </a:r>
                      <a:r>
                        <a:rPr lang="el-GR" sz="2400" dirty="0" smtClean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18-24 μήνες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Αρχές συμβολικής αναπαράστασης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467544" y="22048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 Πρόκειται για την ικανότητα χρήσης «νοερών» εικόνων ή συμβόλων προκειμένου να θυμάται κανείς ένα πρόσωπο, ένα αντικείμενο ή μια κατάσταση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31540" y="3789040"/>
            <a:ext cx="8280920" cy="2400657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 βρέφη μπορούν να βασίσουν τις πράξεις τους σε νοητικές αναπαραστάσεις προηγούμενων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εμπειριών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Συμβολικό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παιχνίδι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Ικανότητα μίμησης των συμβάντων μετά την εμφάνισή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τους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Χρήση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γλώσσας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μονιμότητα του αντικειμένου </a:t>
            </a: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/>
          <a:lstStyle/>
          <a:p>
            <a:r>
              <a:rPr lang="el-GR" dirty="0"/>
              <a:t>Πρόκειται για την επίγνωση ότι τα αντικείμενα έχουν δική τους υπόσταση, είναι έξω από μας και εξακολουθούν να υπάρχουν ακόμη και όταν δεν τα βλέπουμε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ικανότητα αυτή, σύμφωνα με τον </a:t>
            </a:r>
            <a:r>
              <a:rPr lang="el-GR" dirty="0" err="1"/>
              <a:t>Piaget</a:t>
            </a:r>
            <a:r>
              <a:rPr lang="el-GR" dirty="0"/>
              <a:t>, αποκτάται στο </a:t>
            </a:r>
            <a:r>
              <a:rPr lang="el-GR" dirty="0" err="1"/>
              <a:t>υποστάδιο</a:t>
            </a:r>
            <a:r>
              <a:rPr lang="el-GR" dirty="0"/>
              <a:t> 4 της </a:t>
            </a:r>
            <a:r>
              <a:rPr lang="el-GR" dirty="0" err="1"/>
              <a:t>αισθησιοκινητικής</a:t>
            </a:r>
            <a:r>
              <a:rPr lang="el-GR" dirty="0"/>
              <a:t> περιόδου.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930378" y="386104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How I...peekaboo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HaniSham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Salleh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BY-NC-SA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2" y="1854665"/>
            <a:ext cx="280612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συμπεριφορά του βρέφους πριν την απόκτηση της μονιμότητας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http://2.bp.blogspot.com/-0VEo587NaOM/T3VRblBXb-I/AAAAAAAAADw/64dOY6jmqH0/s1600/obper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448272" cy="2961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/>
          <p:cNvSpPr/>
          <p:nvPr/>
        </p:nvSpPr>
        <p:spPr>
          <a:xfrm>
            <a:off x="721234" y="5013176"/>
            <a:ext cx="338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Objperm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Cajek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BY-NC-SA 3.0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24" y="1988840"/>
            <a:ext cx="3109352" cy="2152255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998524" y="4446403"/>
            <a:ext cx="3381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US Navy 100406-N-7478G-346 Operations Specialist 2nd Class Reginald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/>
              </a:rPr>
              <a:t>Harlmon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 and Electronics Technician 3rd Class Maura Schulze play peek-a-boo with a child in the Children's Ward at Hospital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/>
              </a:rPr>
              <a:t>Likas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BotMultichillT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μονιμότητα του αντικειμένου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Μεταξύ 8 και 12 μηνών, το βρέφος αρχίζει να παρουσιάζει τις πρώτες ενδείξεις ότι ξέρει πως τα αντικείμενα υπάρχουν ακόμη και όταν δεν τα βλέπει: αρχίζει να τα ψάχνει. </a:t>
            </a:r>
          </a:p>
          <a:p>
            <a:pPr marL="0" indent="0">
              <a:buNone/>
            </a:pPr>
            <a:r>
              <a:rPr lang="el-GR" dirty="0"/>
              <a:t>Γι’ αυτό και το βρέφος συνήθως κλαίει σε αυτή την ηλικία όταν του παίρνουν ένα αντικείμενο από το χέρι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Ωστόσο, ακόμη το βρέφος  κάνει το λάθος Α αντί Β. Δηλαδή ψάχνει ένα κρυμμένο αντικείμενο στην αρχική του θέση, ακόμη κι αν έχει μετακινηθεί σε άλλη θέση μπροστά στα μάτια του.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λάθος Α αντί Β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Το βρέφος κοιτάζει το μήλο.</a:t>
            </a:r>
          </a:p>
          <a:p>
            <a:r>
              <a:rPr lang="el-GR" dirty="0">
                <a:solidFill>
                  <a:prstClr val="black"/>
                </a:solidFill>
              </a:rPr>
              <a:t>Μπροστά στα μάτια του, το μήλο τοποθετείται κάτω από την αριστερή πετσέτα (Α).</a:t>
            </a:r>
          </a:p>
          <a:p>
            <a:r>
              <a:rPr lang="el-GR" dirty="0">
                <a:solidFill>
                  <a:prstClr val="black"/>
                </a:solidFill>
              </a:rPr>
              <a:t>Στη συνέχεια, μπροστά στα μάτια του, το μήλο αλλάζει θέση.</a:t>
            </a:r>
          </a:p>
          <a:p>
            <a:r>
              <a:rPr lang="el-GR" dirty="0">
                <a:solidFill>
                  <a:prstClr val="black"/>
                </a:solidFill>
              </a:rPr>
              <a:t>Τώρα το μήλο βρίσκεται κάτω από την δεξιά πετσέτα (Β).</a:t>
            </a:r>
          </a:p>
          <a:p>
            <a:r>
              <a:rPr lang="el-GR" dirty="0">
                <a:solidFill>
                  <a:prstClr val="black"/>
                </a:solidFill>
              </a:rPr>
              <a:t>Το βρέφος όμως ψάχνει λανθασμένα κάτω από την πετσέτα (Α) 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μονιμότητα του αντικειμένου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0" y="1842172"/>
            <a:ext cx="636136" cy="63613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54736" y="1929407"/>
            <a:ext cx="422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Object Permanence Experiment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5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μονιμότητα του αντικειμένου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Μεταξύ 12 και 18 μηνών, το βρέφος δεν κάνει πια το λάθος Α-αντί-Β. Ωστόσο, ψάχνει το αντικείμενο στη νέα του θέση μόνο αν έχει δει την απομάκρυνσή του αλλά όχι αν το αντικείμενο έχει απομακρυνθεί κρυφά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Μεταξύ 18 και 24 μηνών, το βρέφος ψάχνει το κρυμμένο αντικείμενο σίγουρο ότι υπάρχει κάπου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Από το σημείο αυτό και μετά, τα βρέφη μπορούν να προβλέψουν την τροχιά ενός κινούμενου αντικειμένου και το σημείο που θα επανεμφανιστεί αν περάσει πίσω από κάποιο χώρισμα (π.χ. η μπάλα που κυλάει κάτω από τον καναπέ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 Αυτό συμβαίνει επειδή τα βρέφη έχουν πια την ικανότητα να υπολογίσουν </a:t>
            </a:r>
            <a:r>
              <a:rPr lang="el-GR" b="1" dirty="0">
                <a:solidFill>
                  <a:srgbClr val="820000"/>
                </a:solidFill>
              </a:rPr>
              <a:t>νοερά</a:t>
            </a:r>
            <a:r>
              <a:rPr lang="el-GR" dirty="0"/>
              <a:t> τη θέση του αντικειμένου.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αντίληψη σχημάτων και προσώπων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τις αρχές της δεκαετίας του ΄60, επικρατούσε η άποψη πως τα νεογέννητα έβλεπαν μόνο τις άμορφες εναλλαγές του φωτός.</a:t>
            </a:r>
          </a:p>
          <a:p>
            <a:r>
              <a:rPr lang="el-GR" dirty="0"/>
              <a:t>Ο R. </a:t>
            </a:r>
            <a:r>
              <a:rPr lang="el-GR" dirty="0" err="1"/>
              <a:t>Fantz</a:t>
            </a:r>
            <a:r>
              <a:rPr lang="el-GR" dirty="0"/>
              <a:t> απέδειξε ότι τα νεογέννητα μπορούν να κάνουν διάκριση μεταξύ οπτικών μορφών.</a:t>
            </a:r>
          </a:p>
          <a:p>
            <a:r>
              <a:rPr lang="el-GR" dirty="0"/>
              <a:t>Τα νεογέννητα προτιμούν να κοιτούν οπτικά ερεθίσματα με συγκεκριμένο σχήμα παρά απλά ερεθίσματα. Η προτίμηση αυτή αυξάνεται με την ηλικία.</a:t>
            </a:r>
          </a:p>
          <a:p>
            <a:r>
              <a:rPr lang="el-GR" dirty="0"/>
              <a:t>Η προτίμηση αυτή ενθαρρύνει τα βρέφη να προσέξουν στοιχεία στο περιβάλλον που βοηθούν την ανάπτυξη του οπτικού τους συστήματος.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αντίληψη των προσώπων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75556" y="1628800"/>
            <a:ext cx="80135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Fantz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υποστήριξε ότι τα νεογνά δείχνουν ιδιαίτερη προτίμηση για το ανθρώπινο πρόσωπο.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προτίμηση αυτή συμβάλλει στην ανάπτυξη του πρώτου συναισθηματικού δεσμού.</a:t>
            </a:r>
          </a:p>
        </p:txBody>
      </p:sp>
    </p:spTree>
    <p:extLst>
      <p:ext uri="{BB962C8B-B14F-4D97-AF65-F5344CB8AC3E}">
        <p14:creationId xmlns:p14="http://schemas.microsoft.com/office/powerpoint/2010/main" val="857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Κρισιμότητα της βρεφικής ηλικίας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βρεφική ηλικία στο σύνολό της θεωρείται ως κρίσιμη περίοδος για την ανάπτυξη, επειδή η ανάπτυξη </a:t>
            </a:r>
            <a:r>
              <a:rPr lang="el-GR" dirty="0" err="1" smtClean="0"/>
              <a:t>τουεγκεφαλικού</a:t>
            </a:r>
            <a:r>
              <a:rPr lang="el-GR" dirty="0" smtClean="0"/>
              <a:t> </a:t>
            </a:r>
            <a:r>
              <a:rPr lang="el-GR" dirty="0"/>
              <a:t>φλοιού συντελείται κυρίως </a:t>
            </a:r>
            <a:r>
              <a:rPr lang="el-GR" b="1" dirty="0">
                <a:solidFill>
                  <a:srgbClr val="820000"/>
                </a:solidFill>
              </a:rPr>
              <a:t>μετά</a:t>
            </a:r>
            <a:r>
              <a:rPr lang="el-GR" dirty="0"/>
              <a:t> τη γέννηση και εξελίσσεται ραγδαία κατά τη διάρκεια της βρεφικής ηλικίας.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31981"/>
            <a:ext cx="2621356" cy="2232248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977617" y="5373216"/>
            <a:ext cx="320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brain human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OpenClips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1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αντίληψη του βάθους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βρέφος νωρίς στη ζωή του έχει αντίληψη του χώρου, του βάθους, των αποστάσεων και μπορεί να αντιληφθεί τα πράγματα σε τρεις διαστάσεις. Αυτές οι αντιληπτικές ικανότητες συνεχώς </a:t>
            </a:r>
            <a:r>
              <a:rPr lang="el-GR" dirty="0" smtClean="0"/>
              <a:t>αναπτύσσονται </a:t>
            </a:r>
            <a:r>
              <a:rPr lang="el-GR" dirty="0"/>
              <a:t>και εξειδικεύονται</a:t>
            </a:r>
            <a:r>
              <a:rPr lang="el-GR" dirty="0" smtClean="0"/>
              <a:t>.</a:t>
            </a:r>
          </a:p>
          <a:p>
            <a:r>
              <a:rPr lang="el-GR" dirty="0"/>
              <a:t>Στο πείραμα του «οπτικού γκρεμού» (</a:t>
            </a:r>
            <a:r>
              <a:rPr lang="el-GR" dirty="0" err="1"/>
              <a:t>Gibson</a:t>
            </a:r>
            <a:r>
              <a:rPr lang="el-GR" dirty="0"/>
              <a:t> &amp; </a:t>
            </a:r>
            <a:r>
              <a:rPr lang="el-GR" dirty="0" err="1"/>
              <a:t>Walk</a:t>
            </a:r>
            <a:r>
              <a:rPr lang="el-GR" dirty="0"/>
              <a:t>, 1960), διαπιστώθηκε ότι βρέφη ηλικίας 6 μηνών δίσταζαν να προχωρήσουν προς την πλευρά του τραπεζιού που ήταν χαμηλότερη, δείχνοντας έτσι ότι αναγνωρίζουν και φοβούνται το βάθος.</a:t>
            </a:r>
          </a:p>
          <a:p>
            <a:r>
              <a:rPr lang="el-GR" dirty="0"/>
              <a:t>Σε ηλικία </a:t>
            </a:r>
            <a:r>
              <a:rPr lang="el-GR" dirty="0" err="1"/>
              <a:t>νεώτερη</a:t>
            </a:r>
            <a:r>
              <a:rPr lang="el-GR" dirty="0"/>
              <a:t> των 6 μηνών, τα βρέφη φαίνονται να αντιλαμβάνονται το βάθος αλλά δεν εκδηλώνουν ακόμη αντιδράσεις φόβου.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Το πείραμα του οπτικού </a:t>
            </a:r>
            <a:r>
              <a:rPr lang="el-GR" dirty="0" smtClean="0"/>
              <a:t>γκρεμού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0" y="1842172"/>
            <a:ext cx="636136" cy="63613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124036" y="1929407"/>
            <a:ext cx="6456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An Experiment by Joseph Campos: The Visual Cliff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γέννηση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744416"/>
          </a:xfrm>
        </p:spPr>
        <p:txBody>
          <a:bodyPr/>
          <a:lstStyle/>
          <a:p>
            <a:r>
              <a:rPr lang="el-GR" dirty="0"/>
              <a:t>Το βρέφος αναγνωρίζει και προτιμά τη φωνή της μητέρας του και ήχους της γλώσσας έναντι άλλων ειδών ήχου. </a:t>
            </a:r>
          </a:p>
          <a:p>
            <a:r>
              <a:rPr lang="el-GR" dirty="0"/>
              <a:t>Λίγες μέρες μετά τη γέννησή του, το βρέφος μπορεί να διακρίνει τους ήχους της μητρικής του γλώσσας από τους ήχους μιας ξένης γλώσσας.</a:t>
            </a:r>
          </a:p>
          <a:p>
            <a:r>
              <a:rPr lang="el-GR" dirty="0"/>
              <a:t>Πολύ πριν μιλήσει, το βρέφος έχει περιορίσει το φάσμα των ήχων που μπορεί να αναγνωρίσει στις ηχητικές κατηγορίες των γλωσσών που ακούει γύρω του.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δύο μηνών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50405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 βρέφος αρχίζει να παράγει λαρυγγικούς ήχους, αποτελούμενους κυρίως από φωνήεντα (π.χ. /</a:t>
            </a:r>
            <a:r>
              <a:rPr lang="el-GR" dirty="0" err="1"/>
              <a:t>aaa</a:t>
            </a:r>
            <a:r>
              <a:rPr lang="el-GR" dirty="0"/>
              <a:t>/, /</a:t>
            </a:r>
            <a:r>
              <a:rPr lang="el-GR" dirty="0" err="1"/>
              <a:t>uuu</a:t>
            </a:r>
            <a:r>
              <a:rPr lang="el-GR" dirty="0"/>
              <a:t>/, /</a:t>
            </a:r>
            <a:r>
              <a:rPr lang="el-GR" dirty="0" err="1"/>
              <a:t>eee</a:t>
            </a:r>
            <a:r>
              <a:rPr lang="el-GR" dirty="0"/>
              <a:t>/) και καμιά φορά από συνδυασμούς φωνηέντων και συμφώνων (π.χ. /</a:t>
            </a:r>
            <a:r>
              <a:rPr lang="el-GR" dirty="0" err="1"/>
              <a:t>agu</a:t>
            </a:r>
            <a:r>
              <a:rPr lang="el-GR" dirty="0"/>
              <a:t>/).</a:t>
            </a:r>
          </a:p>
          <a:p>
            <a:r>
              <a:rPr lang="el-GR" dirty="0"/>
              <a:t>Αυτό το φωνητικό παιχνίδι παρουσιάζεται συνήθως όταν το βρέφος διακατέχεται από συναισθήματα ικανοποίησης. </a:t>
            </a:r>
          </a:p>
          <a:p>
            <a:r>
              <a:rPr lang="el-GR" dirty="0"/>
              <a:t>Η ομιλία αναπτύσσεται ως αποτέλεσμα των πρώιμων πειραματισμών του βρέφους με τους διάφορους ήχους.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52" y="1521374"/>
            <a:ext cx="2232248" cy="2232248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6156176" y="3854656"/>
            <a:ext cx="2698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Radio one guest DJ MOJO. Bringing you baby fat beats. He's about to release his first studio album WOMB on Breastfed Records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Ashley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Ringrose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BY-NC-ND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4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δύο μηνών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Το βρέφος αρχίζει να «απαντά» στους ήχους που παράγουν οι </a:t>
            </a:r>
            <a:r>
              <a:rPr lang="el-GR" dirty="0" smtClean="0"/>
              <a:t>γονείς</a:t>
            </a:r>
            <a:r>
              <a:rPr lang="el-GR" dirty="0"/>
              <a:t> </a:t>
            </a:r>
            <a:r>
              <a:rPr lang="el-GR" b="1" dirty="0" smtClean="0">
                <a:solidFill>
                  <a:srgbClr val="820000"/>
                </a:solidFill>
              </a:rPr>
              <a:t>(</a:t>
            </a:r>
            <a:r>
              <a:rPr lang="el-GR" b="1" dirty="0" err="1" smtClean="0">
                <a:solidFill>
                  <a:srgbClr val="820000"/>
                </a:solidFill>
              </a:rPr>
              <a:t>ψευδοδιάλογοι</a:t>
            </a:r>
            <a:r>
              <a:rPr lang="el-GR" b="1" dirty="0">
                <a:solidFill>
                  <a:srgbClr val="820000"/>
                </a:solidFill>
              </a:rPr>
              <a:t>)</a:t>
            </a:r>
            <a:r>
              <a:rPr lang="el-GR" b="1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04764" y="276835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l-GR" dirty="0"/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6" y="3372783"/>
            <a:ext cx="636136" cy="63613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259632" y="3413773"/>
            <a:ext cx="3672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P&amp;B: Baby Talks to Mommy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1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πέντε έως επτά μηνών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2060848"/>
            <a:ext cx="8363272" cy="3096344"/>
          </a:xfrm>
        </p:spPr>
        <p:txBody>
          <a:bodyPr/>
          <a:lstStyle/>
          <a:p>
            <a:r>
              <a:rPr lang="el-GR" dirty="0"/>
              <a:t>Το βρέφος αρχίζει να συνδυάζει φωνήεντα με σύμφωνα σε εκτενείς ακολουθίες (π.χ. /</a:t>
            </a:r>
            <a:r>
              <a:rPr lang="el-GR" dirty="0" err="1"/>
              <a:t>bababa</a:t>
            </a:r>
            <a:r>
              <a:rPr lang="el-GR" dirty="0"/>
              <a:t>/, /</a:t>
            </a:r>
            <a:r>
              <a:rPr lang="el-GR" dirty="0" err="1"/>
              <a:t>mamama</a:t>
            </a:r>
            <a:r>
              <a:rPr lang="el-GR" dirty="0"/>
              <a:t>/). </a:t>
            </a:r>
          </a:p>
          <a:p>
            <a:r>
              <a:rPr lang="el-GR" dirty="0"/>
              <a:t>Σταδιακά, το βρέφος δημιουργεί αλυσίδες συλλαβών, ολοένα και πιο πολύπλοκες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</a:t>
            </a:r>
            <a:r>
              <a:rPr lang="el-GR" b="1" dirty="0">
                <a:solidFill>
                  <a:srgbClr val="820000"/>
                </a:solidFill>
              </a:rPr>
              <a:t>βάβισμα</a:t>
            </a:r>
            <a:r>
              <a:rPr lang="el-GR" dirty="0"/>
              <a:t> μειώνεται μόλις παρουσιαστούν οι πρώτες πραγματικές λέξεις.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δέκα μηνών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βρέφος παρουσιάζει αυξημένη φωνητική δραστηριότητα. Το βάβισμα αντικαθίσταται από ακατάληπτες λέξεις με ιδιότυπο νόημα.</a:t>
            </a:r>
          </a:p>
          <a:p>
            <a:r>
              <a:rPr lang="el-GR" dirty="0"/>
              <a:t>Κατανοεί απλές οδηγίες και αρχίζει να αντιλαμβάνεται ότι υπάρχουν αντικείμενα, πρόσωπα και δραστηριότητες στα οποία αναφέρονται οι διάφορες </a:t>
            </a:r>
            <a:r>
              <a:rPr lang="el-GR" dirty="0" smtClean="0"/>
              <a:t>λέξεις.</a:t>
            </a:r>
          </a:p>
          <a:p>
            <a:r>
              <a:rPr lang="el-GR" b="1" dirty="0">
                <a:solidFill>
                  <a:srgbClr val="820000"/>
                </a:solidFill>
              </a:rPr>
              <a:t>Μιμείται</a:t>
            </a:r>
            <a:r>
              <a:rPr lang="el-GR" dirty="0"/>
              <a:t> αδρά τον ήχο απλών λέξεων που προφέρουν οι ενήλικες.</a:t>
            </a:r>
          </a:p>
          <a:p>
            <a:r>
              <a:rPr lang="el-GR" dirty="0"/>
              <a:t>Συνδυάζει χειρονομίες με </a:t>
            </a:r>
            <a:r>
              <a:rPr lang="el-GR" dirty="0" err="1"/>
              <a:t>φωνοποιήσεις</a:t>
            </a:r>
            <a:r>
              <a:rPr lang="el-GR" dirty="0"/>
              <a:t> για να εκφράζει προθέσεις και ανάγκες και να ζητήσει βοήθεια.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δώδεκα έως δεκαοκτώ μηνών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8432"/>
          </a:xfrm>
        </p:spPr>
        <p:txBody>
          <a:bodyPr/>
          <a:lstStyle/>
          <a:p>
            <a:r>
              <a:rPr lang="el-GR" dirty="0"/>
              <a:t>Το βρέφος προφέρει τις </a:t>
            </a:r>
            <a:r>
              <a:rPr lang="el-GR" b="1" dirty="0">
                <a:solidFill>
                  <a:srgbClr val="820000"/>
                </a:solidFill>
              </a:rPr>
              <a:t>πρώτες πραγματικές λέξεις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n-US" b="1" dirty="0" smtClean="0">
              <a:solidFill>
                <a:srgbClr val="820000"/>
              </a:solidFill>
            </a:endParaRPr>
          </a:p>
          <a:p>
            <a:r>
              <a:rPr lang="el-GR" dirty="0"/>
              <a:t>Οι λέξεις αυτές είναι μονοσύλλαβες ή δισύλλαβες και εκφράζουν μια ολόκληρη </a:t>
            </a:r>
            <a:r>
              <a:rPr lang="el-GR" b="1" dirty="0">
                <a:solidFill>
                  <a:srgbClr val="820000"/>
                </a:solidFill>
              </a:rPr>
              <a:t>σκέψη (</a:t>
            </a:r>
            <a:r>
              <a:rPr lang="el-GR" b="1" dirty="0" err="1">
                <a:solidFill>
                  <a:srgbClr val="820000"/>
                </a:solidFill>
              </a:rPr>
              <a:t>ολοφράσεις</a:t>
            </a:r>
            <a:r>
              <a:rPr lang="el-GR" b="1" dirty="0">
                <a:solidFill>
                  <a:srgbClr val="820000"/>
                </a:solidFill>
              </a:rPr>
              <a:t>) πχ. «γάλα» </a:t>
            </a:r>
            <a:r>
              <a:rPr lang="el-GR" b="1" dirty="0" smtClean="0">
                <a:solidFill>
                  <a:srgbClr val="82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n-US" b="1" dirty="0" smtClean="0">
                <a:solidFill>
                  <a:srgbClr val="82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«</a:t>
            </a:r>
            <a:r>
              <a:rPr lang="el-GR" b="1" dirty="0">
                <a:solidFill>
                  <a:srgbClr val="820000"/>
                </a:solidFill>
              </a:rPr>
              <a:t>Θέλω το γάλα μου» ή «Να το γάλα μου».</a:t>
            </a:r>
          </a:p>
          <a:p>
            <a:r>
              <a:rPr lang="el-GR" dirty="0"/>
              <a:t>Οι λέξεις αυτές συνήθως μπορούν να ερμηνευθούν μόνο στο πλαίσιο εκφοράς από οικεία πρόσωπα.</a:t>
            </a:r>
          </a:p>
          <a:p>
            <a:r>
              <a:rPr lang="el-GR" dirty="0"/>
              <a:t>Περιορίζεται η χρήση χειρονομιών και αυξάνεται η χρήση της γλώσσας ως μέσο επικοινωνίας.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Συνομιλία μεταξύ διδύμων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79512" y="155679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l-GR" dirty="0"/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" y="2161222"/>
            <a:ext cx="636136" cy="63613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138502" y="2248457"/>
            <a:ext cx="5950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Talking Twin Babies - PART 2 - OFFICIAL VIDEO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7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H γλωσσική ανάπτυξη του βρέφους</a:t>
            </a:r>
            <a:br>
              <a:rPr lang="el-GR" dirty="0" smtClean="0"/>
            </a:br>
            <a:r>
              <a:rPr lang="el-GR" b="0" dirty="0" smtClean="0"/>
              <a:t>δεκαοκτώ μηνών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5040560"/>
          </a:xfrm>
        </p:spPr>
        <p:txBody>
          <a:bodyPr/>
          <a:lstStyle/>
          <a:p>
            <a:r>
              <a:rPr lang="el-GR" dirty="0"/>
              <a:t>Γύρω στο 18ο μήνα, το βρέφος κάνει συνδυασμούς δύο τουλάχιστον λέξεων που αποδίδουν διαφορετικές ιδέες, χωρίς να χρησιμοποιούν όμως άρθρα, προθέσεις ή συνδέσμους </a:t>
            </a:r>
            <a:r>
              <a:rPr lang="el-GR" b="1" dirty="0">
                <a:solidFill>
                  <a:srgbClr val="820000"/>
                </a:solidFill>
              </a:rPr>
              <a:t>(τηλεγραφικός λόγος) π.χ. «πάει μαμά» </a:t>
            </a:r>
            <a:r>
              <a:rPr lang="el-GR" b="1" dirty="0" smtClean="0">
                <a:solidFill>
                  <a:srgbClr val="82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«η μαμά έφυγε».</a:t>
            </a:r>
          </a:p>
          <a:p>
            <a:r>
              <a:rPr lang="el-GR" dirty="0"/>
              <a:t>Το  ενεργητικό λεξιλόγιο του βρέφους περιέχει πλέον περίπου 30-50 λέξεις .</a:t>
            </a:r>
          </a:p>
          <a:p>
            <a:r>
              <a:rPr lang="el-GR" dirty="0"/>
              <a:t>Το βρέφος μαθαίνει περίπου 8 λέξεις την εβδομάδα.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255912" cy="1501591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6031165" y="399666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Business baby must-haves: laptop, cell phone, bottle.))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Olga/ </a:t>
            </a:r>
            <a:r>
              <a:rPr lang="az-Cyrl-AZ" sz="1200" dirty="0">
                <a:solidFill>
                  <a:prstClr val="black"/>
                </a:solidFill>
                <a:latin typeface="Calibri"/>
                <a:hlinkClick r:id="rId3"/>
              </a:rPr>
              <a:t>Олька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BY-ND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1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Πειράματα με ποντίκια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25910"/>
            <a:ext cx="4176464" cy="936104"/>
          </a:xfrm>
          <a:ln w="19050">
            <a:solidFill>
              <a:srgbClr val="004A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Ορισμένα </a:t>
            </a:r>
            <a:r>
              <a:rPr lang="el-GR" dirty="0"/>
              <a:t>ποντίκια μεγαλώνουν μόνα τους, σε άδεια κλουβιά.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1745" y="735849"/>
            <a:ext cx="1325579" cy="199503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5029807" y="2407372"/>
            <a:ext cx="320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Hamster Cage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Mathieu19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BY-SA 3.0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 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67544" y="3246329"/>
            <a:ext cx="4896544" cy="1259169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Τα </a:t>
            </a:r>
            <a:r>
              <a:rPr lang="el-GR" dirty="0">
                <a:solidFill>
                  <a:prstClr val="black"/>
                </a:solidFill>
              </a:rPr>
              <a:t>αδέλφια τους μεγαλώνουν ομαδικά σε κλουβιά με παιχνίδια, τα οποία αλλάζονται συχνά.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50375"/>
            <a:ext cx="1976412" cy="109661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5385192" y="423599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Fancy mice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Liftarn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BY-SA 3.0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 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376229" y="4942779"/>
            <a:ext cx="8630616" cy="1328033"/>
          </a:xfrm>
          <a:prstGeom prst="rect">
            <a:avLst/>
          </a:prstGeom>
          <a:ln w="19050">
            <a:solidFill>
              <a:srgbClr val="8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>
                <a:solidFill>
                  <a:prstClr val="black"/>
                </a:solidFill>
              </a:rPr>
              <a:t>Τα ποντίκια που μεγαλώνουν σε περιβάλλον που διαθέτει πολλά ερεθίσματα, αναπτύσσουν βαρύτερο εγκέφαλο, περισσότερες συνάψεις και αποκτούν περισσότερες δυνατότητες για μάθηση.</a:t>
            </a:r>
          </a:p>
        </p:txBody>
      </p:sp>
    </p:spTree>
    <p:extLst>
      <p:ext uri="{BB962C8B-B14F-4D97-AF65-F5344CB8AC3E}">
        <p14:creationId xmlns:p14="http://schemas.microsoft.com/office/powerpoint/2010/main" val="7825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Ανησυχητικές ενδείξεις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Όταν το </a:t>
            </a:r>
            <a:r>
              <a:rPr lang="el-GR" dirty="0" smtClean="0"/>
              <a:t>βρέφος</a:t>
            </a:r>
            <a:r>
              <a:rPr lang="en-US" dirty="0" smtClean="0"/>
              <a:t> </a:t>
            </a:r>
            <a:r>
              <a:rPr lang="el-GR" dirty="0" smtClean="0"/>
              <a:t>μέχρι </a:t>
            </a:r>
            <a:r>
              <a:rPr lang="el-GR" dirty="0"/>
              <a:t>την ηλικία των </a:t>
            </a:r>
            <a:r>
              <a:rPr lang="el-GR" b="1" dirty="0">
                <a:solidFill>
                  <a:srgbClr val="820000"/>
                </a:solidFill>
              </a:rPr>
              <a:t>12 μηνών:</a:t>
            </a:r>
          </a:p>
          <a:p>
            <a:r>
              <a:rPr lang="el-GR" dirty="0"/>
              <a:t>Δεν αντιδρά σε ήχους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Δεν </a:t>
            </a:r>
            <a:r>
              <a:rPr lang="el-GR" dirty="0"/>
              <a:t>προφέρει ήχους ή δεν βαβίζει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Δεν </a:t>
            </a:r>
            <a:r>
              <a:rPr lang="el-GR" dirty="0"/>
              <a:t>έχει συστηματική </a:t>
            </a:r>
            <a:r>
              <a:rPr lang="el-GR" dirty="0" err="1"/>
              <a:t>βλεμματική</a:t>
            </a:r>
            <a:r>
              <a:rPr lang="el-GR" dirty="0"/>
              <a:t> επαφή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Δεν </a:t>
            </a:r>
            <a:r>
              <a:rPr lang="el-GR" dirty="0"/>
              <a:t>εμπλέκεται σε «</a:t>
            </a:r>
            <a:r>
              <a:rPr lang="el-GR" dirty="0" err="1"/>
              <a:t>ψευδοδιάλογο</a:t>
            </a:r>
            <a:r>
              <a:rPr lang="el-GR" dirty="0"/>
              <a:t>» με τους γονείς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Δεν κάνει προσπάθεια να μιμηθεί ήχους, συλλαβές  και απλές λέξεις.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Ανησυχητικές ενδείξεις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Όταν το </a:t>
            </a:r>
            <a:r>
              <a:rPr lang="el-GR" dirty="0" smtClean="0"/>
              <a:t>βρέφος μέχρι </a:t>
            </a:r>
            <a:r>
              <a:rPr lang="el-GR" dirty="0"/>
              <a:t>την ηλικία των </a:t>
            </a:r>
            <a:r>
              <a:rPr lang="el-GR" b="1" dirty="0">
                <a:solidFill>
                  <a:srgbClr val="820000"/>
                </a:solidFill>
              </a:rPr>
              <a:t>18 μηνών:</a:t>
            </a:r>
          </a:p>
          <a:p>
            <a:r>
              <a:rPr lang="el-GR" dirty="0"/>
              <a:t>Επικοινωνεί κυρίως με χειρονομίες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Δεν χρησιμοποιεί ακόμη καμία λέξη, ούτε καν δικής </a:t>
            </a:r>
            <a:r>
              <a:rPr lang="el-GR" dirty="0" smtClean="0"/>
              <a:t>του </a:t>
            </a:r>
            <a:r>
              <a:rPr lang="el-GR" dirty="0"/>
              <a:t>κατασκευής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Δείχνει να μην κατανοεί απλές οδηγίες, όπως «κάνε   γεια», «χτύπα παλαμάκια», «δείξε μου τη μύτη σου», «έλα εδώ», «δώσε μου τη μπάλα», όταν ΔΕΝ συνοδεύονται από ΚΑΜΙΑ χειρονομία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 Δεν δείχνει απλά αντικείμενα όταν του ζητηθεί.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Ανησυχητικές ενδείξεις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Όταν το </a:t>
            </a:r>
            <a:r>
              <a:rPr lang="el-GR" dirty="0" smtClean="0"/>
              <a:t>βρέφος μέχρι </a:t>
            </a:r>
            <a:r>
              <a:rPr lang="el-GR" dirty="0"/>
              <a:t>την ηλικία των </a:t>
            </a:r>
            <a:r>
              <a:rPr lang="el-GR" b="1" dirty="0">
                <a:solidFill>
                  <a:srgbClr val="820000"/>
                </a:solidFill>
              </a:rPr>
              <a:t>24 μηνών:</a:t>
            </a:r>
          </a:p>
          <a:p>
            <a:r>
              <a:rPr lang="el-GR" dirty="0"/>
              <a:t>Χρησιμοποιεί λεξιλόγιο το οποίο περιορίζεται στις 3-4 λέξεις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Δεν συνδυάζει δύο λέξεις μεταξύ τους για να δημιουργήσει προτάσεις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Δεν γίνεται κατανοητό ούτε από τους οικείους του.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Μανιαδάκη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Μανιαδάκη</a:t>
            </a:r>
            <a:r>
              <a:rPr lang="el-GR" sz="2000" dirty="0"/>
              <a:t>. </a:t>
            </a:r>
            <a:r>
              <a:rPr lang="el-GR" sz="2000" dirty="0"/>
              <a:t>«Αναπτυξιακή Ψυχολογία (Θ). </a:t>
            </a:r>
            <a:r>
              <a:rPr lang="el-GR" sz="2000" dirty="0" smtClean="0"/>
              <a:t>Ενότητα </a:t>
            </a:r>
            <a:r>
              <a:rPr lang="el-GR" sz="2000" dirty="0"/>
              <a:t>5</a:t>
            </a:r>
            <a:r>
              <a:rPr lang="en-US" sz="2000" dirty="0" smtClean="0"/>
              <a:t>:</a:t>
            </a:r>
            <a:r>
              <a:rPr lang="el-GR" sz="2000" dirty="0"/>
              <a:t> Η Γνωστική και Γλωσσική Ανάπτυξη του Βρέφους».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1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 smtClean="0"/>
              <a:t>αισθησιοκινητική</a:t>
            </a:r>
            <a:r>
              <a:rPr lang="el-GR" dirty="0" smtClean="0"/>
              <a:t> περίοδος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πρώτο στάδιο γνωστικής ανάπτυξης, σύμφωνα με τη θεωρία του </a:t>
            </a:r>
            <a:r>
              <a:rPr lang="el-GR" dirty="0" err="1"/>
              <a:t>Piaget</a:t>
            </a:r>
            <a:r>
              <a:rPr lang="el-GR" dirty="0"/>
              <a:t>, είναι η </a:t>
            </a:r>
            <a:r>
              <a:rPr lang="el-GR" dirty="0" err="1"/>
              <a:t>αισθησιοκινητική</a:t>
            </a:r>
            <a:r>
              <a:rPr lang="el-GR" dirty="0"/>
              <a:t> περίοδος, η οποία διαρκεί από τη γέννηση μέχρι το τέλος του 2ου έτους.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3030984" cy="2024697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028814" y="4949641"/>
            <a:ext cx="338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motherhoodandmusic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Donnie Ray Jones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7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της  </a:t>
            </a:r>
            <a:r>
              <a:rPr lang="el-GR" dirty="0" err="1" smtClean="0"/>
              <a:t>αισθησιοκινητικής</a:t>
            </a:r>
            <a:r>
              <a:rPr lang="el-GR" dirty="0" smtClean="0"/>
              <a:t> περιόδου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0963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Τα παιδιά αρχικά αντιλαμβάνονται τον κόσμο μέσω των αισθήσεων και των αντανακλαστικών τους κινήσεων.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Στη συνέχεια δημιουργούν εσωτερικές αναπαραστάσεις του κόσμου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Τελικά αναπτύσσουν τη συμβολική ικανότητα η οποία δημιουργεί τις βάσεις για τη λεκτική επικοινωνία.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χαρακτηριστικά των  </a:t>
            </a:r>
            <a:r>
              <a:rPr lang="el-GR" dirty="0" err="1" smtClean="0"/>
              <a:t>υποσταδίων</a:t>
            </a:r>
            <a:r>
              <a:rPr lang="el-GR" dirty="0" smtClean="0"/>
              <a:t> </a:t>
            </a:r>
            <a:r>
              <a:rPr lang="el-GR" sz="3600" b="0" dirty="0" smtClean="0"/>
              <a:t>(1 από 6)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0032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36"/>
                <a:gridCol w="1860943"/>
                <a:gridCol w="427065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Υποστάδιο</a:t>
                      </a:r>
                      <a:r>
                        <a:rPr lang="el-GR" sz="2400" dirty="0" smtClean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0-1,5 μήνες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Εξάσκηση των αντανακλαστικών σχημάτων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07545"/>
            <a:ext cx="1555481" cy="1166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9094" y="4298873"/>
            <a:ext cx="338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Baby-first teeth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Ejdzej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9" name="Ευθύγραμμο βέλος σύνδεσης 8" title="βέλος"/>
          <p:cNvCxnSpPr>
            <a:stCxn id="6" idx="1"/>
            <a:endCxn id="12" idx="3"/>
          </p:cNvCxnSpPr>
          <p:nvPr/>
        </p:nvCxnSpPr>
        <p:spPr>
          <a:xfrm flipH="1">
            <a:off x="2123728" y="3690851"/>
            <a:ext cx="1368152" cy="0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3136853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Ακούσια στροφή της </a:t>
            </a:r>
            <a:r>
              <a:rPr lang="el-GR" alt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κεφαλής</a:t>
            </a:r>
            <a:endParaRPr lang="en-US" alt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Ευθύγραμμο βέλος σύνδεσης 13" title="βέλος"/>
          <p:cNvCxnSpPr>
            <a:endCxn id="17" idx="0"/>
          </p:cNvCxnSpPr>
          <p:nvPr/>
        </p:nvCxnSpPr>
        <p:spPr>
          <a:xfrm flipH="1">
            <a:off x="2267744" y="4869160"/>
            <a:ext cx="1152130" cy="608021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35696" y="547718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Λαβή</a:t>
            </a:r>
            <a:endParaRPr lang="en-US" alt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Ευθύγραμμο βέλος σύνδεσης 18" title="βέλος"/>
          <p:cNvCxnSpPr>
            <a:endCxn id="22" idx="0"/>
          </p:cNvCxnSpPr>
          <p:nvPr/>
        </p:nvCxnSpPr>
        <p:spPr>
          <a:xfrm>
            <a:off x="4860032" y="4882177"/>
            <a:ext cx="1100114" cy="60417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0566" y="5486353"/>
            <a:ext cx="1259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Κοίταγμα </a:t>
            </a:r>
            <a:endParaRPr lang="en-US" alt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Ευθύγραμμο βέλος σύνδεσης 24" title="βέλος"/>
          <p:cNvCxnSpPr>
            <a:stCxn id="6" idx="3"/>
            <a:endCxn id="28" idx="1"/>
          </p:cNvCxnSpPr>
          <p:nvPr/>
        </p:nvCxnSpPr>
        <p:spPr>
          <a:xfrm>
            <a:off x="5047361" y="3690851"/>
            <a:ext cx="1402086" cy="0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49447" y="3475407"/>
            <a:ext cx="1362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Πιπίλισμα </a:t>
            </a:r>
            <a:endParaRPr lang="en-US" alt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χαρακτηριστικά των  </a:t>
            </a:r>
            <a:r>
              <a:rPr lang="el-GR" dirty="0" err="1" smtClean="0"/>
              <a:t>υποσταδίων</a:t>
            </a:r>
            <a:r>
              <a:rPr lang="el-GR" dirty="0" smtClean="0"/>
              <a:t> </a:t>
            </a:r>
            <a:r>
              <a:rPr lang="el-GR" sz="3600" b="0" dirty="0" smtClean="0"/>
              <a:t>(2 από 6)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0032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36"/>
                <a:gridCol w="1860943"/>
                <a:gridCol w="427065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Υποστάδιο</a:t>
                      </a:r>
                      <a:r>
                        <a:rPr lang="el-GR" sz="2400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1,5-4 μήνες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Πρωτογενείς κυκλικές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l-GR" sz="2400" dirty="0" smtClean="0"/>
                        <a:t>αντιδράσεις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5118" y="5052376"/>
            <a:ext cx="338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2"/>
              </a:rPr>
              <a:t>Baby on Back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3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Elnaz6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9" name="Ευθύγραμμο βέλος σύνδεσης 8" title="βέλος"/>
          <p:cNvCxnSpPr>
            <a:stCxn id="8" idx="1"/>
            <a:endCxn id="12" idx="3"/>
          </p:cNvCxnSpPr>
          <p:nvPr/>
        </p:nvCxnSpPr>
        <p:spPr>
          <a:xfrm flipH="1">
            <a:off x="2915816" y="4285613"/>
            <a:ext cx="826022" cy="9597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3910489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Χτύπημα των ποδιών</a:t>
            </a:r>
          </a:p>
        </p:txBody>
      </p:sp>
      <p:cxnSp>
        <p:nvCxnSpPr>
          <p:cNvPr id="19" name="Ευθύγραμμο βέλος σύνδεσης 18" title="βέλος"/>
          <p:cNvCxnSpPr>
            <a:endCxn id="22" idx="0"/>
          </p:cNvCxnSpPr>
          <p:nvPr/>
        </p:nvCxnSpPr>
        <p:spPr>
          <a:xfrm>
            <a:off x="4572000" y="5514041"/>
            <a:ext cx="0" cy="466017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5099" y="5980058"/>
            <a:ext cx="2553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Μπουρμπουλήθρες</a:t>
            </a:r>
          </a:p>
        </p:txBody>
      </p:sp>
      <p:cxnSp>
        <p:nvCxnSpPr>
          <p:cNvPr id="25" name="Ευθύγραμμο βέλος σύνδεσης 24" title="βέλος"/>
          <p:cNvCxnSpPr>
            <a:stCxn id="8" idx="3"/>
            <a:endCxn id="28" idx="1"/>
          </p:cNvCxnSpPr>
          <p:nvPr/>
        </p:nvCxnSpPr>
        <p:spPr>
          <a:xfrm>
            <a:off x="5330872" y="4285613"/>
            <a:ext cx="793421" cy="6407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24293" y="3907299"/>
            <a:ext cx="136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Πιπίλισμα δαχτύλου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83568" y="2122845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Πρόκειται για οργανωμένες ενέργειες που οδηγούν σε πανομοιότυπη αναπαραγωγή του αποτελέσματος. Τα βρέφη επαναλαμβάνουν πράξεις οι οποίες είναι ευχάριστες και αφορούν το ίδιο τους το σώμα: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38" y="3789040"/>
            <a:ext cx="1589034" cy="9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χαρακτηριστικά των  </a:t>
            </a:r>
            <a:r>
              <a:rPr lang="el-GR" dirty="0" err="1" smtClean="0"/>
              <a:t>υποσταδίων</a:t>
            </a:r>
            <a:r>
              <a:rPr lang="el-GR" dirty="0" smtClean="0"/>
              <a:t> </a:t>
            </a:r>
            <a:r>
              <a:rPr lang="el-GR" sz="3600" b="0" dirty="0" smtClean="0"/>
              <a:t>(3 από 6)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0032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36"/>
                <a:gridCol w="1860943"/>
                <a:gridCol w="427065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Υποστάδιο</a:t>
                      </a:r>
                      <a:r>
                        <a:rPr lang="el-GR" sz="2400" dirty="0" smtClean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4-8 μήνες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Δευτερογενείς κυκλικές αντιδράσεις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5301208"/>
            <a:ext cx="2530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2"/>
              </a:rPr>
              <a:t>udecactus.com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3568" y="2122845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Τα βρέφη επαναλαμβάνουν πράξεις οι οποίες προκαλούν ενδιαφέρουσες αλλαγές στο περιβάλλον, όπως  κούνημα ή χτύπημα των αντικειμένων προκειμένου να παράγουν κάποιο θόρυβο.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69395"/>
            <a:ext cx="2065412" cy="154676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8" y="3757284"/>
            <a:ext cx="1868367" cy="1244042"/>
          </a:xfrm>
          <a:prstGeom prst="rect">
            <a:avLst/>
          </a:prstGeom>
        </p:spPr>
      </p:pic>
      <p:sp>
        <p:nvSpPr>
          <p:cNvPr id="17" name="Rectangle 6"/>
          <p:cNvSpPr/>
          <p:nvPr/>
        </p:nvSpPr>
        <p:spPr>
          <a:xfrm>
            <a:off x="4598255" y="5301207"/>
            <a:ext cx="338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7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amy_buthod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2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χαρακτηριστικά των  </a:t>
            </a:r>
            <a:r>
              <a:rPr lang="el-GR" dirty="0" err="1"/>
              <a:t>υποσταδίων</a:t>
            </a:r>
            <a:r>
              <a:rPr lang="el-GR" dirty="0"/>
              <a:t>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036290"/>
              </p:ext>
            </p:extLst>
          </p:nvPr>
        </p:nvGraphicFramePr>
        <p:xfrm>
          <a:off x="545913" y="1844824"/>
          <a:ext cx="80032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636"/>
                <a:gridCol w="1860943"/>
                <a:gridCol w="427065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Υποστάδιο</a:t>
                      </a:r>
                      <a:r>
                        <a:rPr lang="el-GR" sz="2400" dirty="0" smtClean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8-12 μήνες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Συντονισμός δευτερογενών κυκλικών αντιδράσεων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467544" y="31442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Τα βρέφη συνδυάζουν δευτερογενείς αντιδράσεις προκειμένου να επιτύχουν ένα στόχο, όπως απομάκρυνση ενός εμποδίου για το πιάσιμο ενός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αντικειμένου.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7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03ef959446dff712e63ea06f4d27ae298c8a7d"/>
  <p:tag name="ISPRING_RESOURCE_PATHS_HASH_PRESENTER" val="82802a9dc21289458e175806b5aafc8bc596fa8"/>
</p:tagLst>
</file>

<file path=ppt/theme/theme1.xml><?xml version="1.0" encoding="utf-8"?>
<a:theme xmlns:a="http://schemas.openxmlformats.org/drawingml/2006/main" name="OC_template_updated">
  <a:themeElements>
    <a:clrScheme name="Προσαρμοσμένο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2551</Words>
  <Application>Microsoft Office PowerPoint</Application>
  <PresentationFormat>On-screen Show (4:3)</PresentationFormat>
  <Paragraphs>277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OC_template_updated</vt:lpstr>
      <vt:lpstr>1_OC_template_updated</vt:lpstr>
      <vt:lpstr>Αναπτυξιακή Ψυχολογία (Θ)</vt:lpstr>
      <vt:lpstr>Κρισιμότητα της βρεφικής ηλικίας</vt:lpstr>
      <vt:lpstr>Πειράματα με ποντίκια</vt:lpstr>
      <vt:lpstr>Η αισθησιοκινητική περίοδος</vt:lpstr>
      <vt:lpstr>Χαρακτηριστικά της  αισθησιοκινητικής περιόδου</vt:lpstr>
      <vt:lpstr>Τα χαρακτηριστικά των  υποσταδίων (1 από 6)</vt:lpstr>
      <vt:lpstr>Τα χαρακτηριστικά των  υποσταδίων (2 από 6)</vt:lpstr>
      <vt:lpstr>Τα χαρακτηριστικά των  υποσταδίων (3 από 6)</vt:lpstr>
      <vt:lpstr>Τα χαρακτηριστικά των  υποσταδίων (4 από 6)</vt:lpstr>
      <vt:lpstr>Τα χαρακτηριστικά των  υποσταδίων (5 από 6)</vt:lpstr>
      <vt:lpstr>Τα χαρακτηριστικά των  υποσταδίων (6 από 6)</vt:lpstr>
      <vt:lpstr>Η μονιμότητα του αντικειμένου (1 από 4)</vt:lpstr>
      <vt:lpstr>Η συμπεριφορά του βρέφους πριν την απόκτηση της μονιμότητας</vt:lpstr>
      <vt:lpstr>Η μονιμότητα του αντικειμένου (2 από 4)</vt:lpstr>
      <vt:lpstr>Το λάθος Α αντί Β</vt:lpstr>
      <vt:lpstr>Η μονιμότητα του αντικειμένου (3 από 4)</vt:lpstr>
      <vt:lpstr>Η μονιμότητα του αντικειμένου (4 από 4)</vt:lpstr>
      <vt:lpstr>Η αντίληψη σχημάτων και προσώπων</vt:lpstr>
      <vt:lpstr>Η αντίληψη των προσώπων</vt:lpstr>
      <vt:lpstr>Η αντίληψη του βάθους</vt:lpstr>
      <vt:lpstr>Το πείραμα του οπτικού γκρεμού</vt:lpstr>
      <vt:lpstr>H γλωσσική ανάπτυξη του βρέφους γέννηση</vt:lpstr>
      <vt:lpstr>H γλωσσική ανάπτυξη του βρέφους δύο μηνών</vt:lpstr>
      <vt:lpstr>H γλωσσική ανάπτυξη του βρέφους δύο μηνών</vt:lpstr>
      <vt:lpstr>H γλωσσική ανάπτυξη του βρέφους πέντε έως επτά μηνών</vt:lpstr>
      <vt:lpstr>H γλωσσική ανάπτυξη του βρέφους δέκα μηνών</vt:lpstr>
      <vt:lpstr>H γλωσσική ανάπτυξη του βρέφους δώδεκα έως δεκαοκτώ μηνών</vt:lpstr>
      <vt:lpstr>Συνομιλία μεταξύ διδύμων</vt:lpstr>
      <vt:lpstr>H γλωσσική ανάπτυξη του βρέφους δεκαοκτώ μηνών</vt:lpstr>
      <vt:lpstr>Ανησυχητικές ενδείξεις (1 από 3)</vt:lpstr>
      <vt:lpstr>Ανησυχητικές ενδείξεις (2 από 3)</vt:lpstr>
      <vt:lpstr>Ανησυχητικές ενδείξεις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74</cp:revision>
  <dcterms:created xsi:type="dcterms:W3CDTF">2013-03-04T13:35:19Z</dcterms:created>
  <dcterms:modified xsi:type="dcterms:W3CDTF">2015-03-02T11:07:15Z</dcterms:modified>
</cp:coreProperties>
</file>