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6"/>
  </p:notesMasterIdLst>
  <p:handoutMasterIdLst>
    <p:handoutMasterId r:id="rId67"/>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257" r:id="rId60"/>
    <p:sldId id="262" r:id="rId61"/>
    <p:sldId id="264" r:id="rId62"/>
    <p:sldId id="265" r:id="rId63"/>
    <p:sldId id="266" r:id="rId64"/>
    <p:sldId id="261" r:id="rId65"/>
  </p:sldIdLst>
  <p:sldSz cx="9144000" cy="6858000" type="screen4x3"/>
  <p:notesSz cx="7104063" cy="10234613"/>
  <p:custDataLst>
    <p:tags r:id="rId6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1725687674891601"/>
          <c:y val="6.4761144773087892E-2"/>
          <c:w val="0.58257000423308625"/>
          <c:h val="0.82525481499206643"/>
        </c:manualLayout>
      </c:layout>
      <c:pieChart>
        <c:varyColors val="1"/>
        <c:ser>
          <c:idx val="0"/>
          <c:order val="0"/>
          <c:tx>
            <c:strRef>
              <c:f>Φύλλο1!$B$1</c:f>
              <c:strCache>
                <c:ptCount val="1"/>
                <c:pt idx="0">
                  <c:v>Στήλη1</c:v>
                </c:pt>
              </c:strCache>
            </c:strRef>
          </c:tx>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dLbl>
              <c:idx val="0"/>
              <c:layout/>
              <c:tx>
                <c:rich>
                  <a:bodyPr/>
                  <a:lstStyle/>
                  <a:p>
                    <a:pPr>
                      <a:defRPr/>
                    </a:pPr>
                    <a:r>
                      <a:rPr lang="el-GR" sz="1868" dirty="0" smtClean="0">
                        <a:latin typeface="Calibri" pitchFamily="34" charset="0"/>
                      </a:rPr>
                      <a:t>Καταρράκτης 47.9%</a:t>
                    </a:r>
                    <a:endParaRPr lang="el-GR" sz="2000" dirty="0">
                      <a:latin typeface="Calibri" pitchFamily="34" charset="0"/>
                    </a:endParaRPr>
                  </a:p>
                </c:rich>
              </c:tx>
              <c:spPr/>
              <c:showLegendKey val="0"/>
              <c:showVal val="0"/>
              <c:showCatName val="0"/>
              <c:showSerName val="0"/>
              <c:showPercent val="0"/>
              <c:showBubbleSize val="0"/>
            </c:dLbl>
            <c:dLbl>
              <c:idx val="1"/>
              <c:layout>
                <c:manualLayout>
                  <c:x val="0.10422223356602349"/>
                  <c:y val="0"/>
                </c:manualLayout>
              </c:layout>
              <c:tx>
                <c:rich>
                  <a:bodyPr/>
                  <a:lstStyle/>
                  <a:p>
                    <a:pPr>
                      <a:defRPr/>
                    </a:pPr>
                    <a:r>
                      <a:rPr lang="el-GR" sz="1868" dirty="0" smtClean="0">
                        <a:latin typeface="Calibri" pitchFamily="34" charset="0"/>
                      </a:rPr>
                      <a:t>Γλαύκωμα 12.3%</a:t>
                    </a:r>
                    <a:endParaRPr lang="el-GR" sz="2000" dirty="0">
                      <a:latin typeface="Calibri" pitchFamily="34" charset="0"/>
                    </a:endParaRPr>
                  </a:p>
                </c:rich>
              </c:tx>
              <c:spPr/>
              <c:dLblPos val="bestFit"/>
              <c:showLegendKey val="0"/>
              <c:showVal val="0"/>
              <c:showCatName val="0"/>
              <c:showSerName val="0"/>
              <c:showPercent val="0"/>
              <c:showBubbleSize val="0"/>
            </c:dLbl>
            <c:dLbl>
              <c:idx val="2"/>
              <c:layout>
                <c:manualLayout>
                  <c:x val="1.0448601222466243E-2"/>
                  <c:y val="0"/>
                </c:manualLayout>
              </c:layout>
              <c:tx>
                <c:rich>
                  <a:bodyPr/>
                  <a:lstStyle/>
                  <a:p>
                    <a:pPr>
                      <a:defRPr/>
                    </a:pPr>
                    <a:r>
                      <a:rPr lang="el-GR" sz="1868" dirty="0">
                        <a:latin typeface="Calibri" pitchFamily="34" charset="0"/>
                      </a:rPr>
                      <a:t>Εκφύλιση ωχράς </a:t>
                    </a:r>
                    <a:r>
                      <a:rPr lang="el-GR" sz="1868" dirty="0" smtClean="0">
                        <a:latin typeface="Calibri" pitchFamily="34" charset="0"/>
                      </a:rPr>
                      <a:t>κηλίδας</a:t>
                    </a:r>
                    <a:r>
                      <a:rPr lang="el-GR" sz="1868" baseline="0" dirty="0" smtClean="0">
                        <a:latin typeface="Calibri" pitchFamily="34" charset="0"/>
                      </a:rPr>
                      <a:t> </a:t>
                    </a:r>
                    <a:r>
                      <a:rPr lang="el-GR" sz="1868" dirty="0" smtClean="0">
                        <a:latin typeface="Calibri" pitchFamily="34" charset="0"/>
                      </a:rPr>
                      <a:t>8.7%</a:t>
                    </a:r>
                    <a:endParaRPr lang="el-GR" sz="2000" dirty="0">
                      <a:latin typeface="Calibri" pitchFamily="34" charset="0"/>
                    </a:endParaRPr>
                  </a:p>
                </c:rich>
              </c:tx>
              <c:spPr/>
              <c:dLblPos val="bestFit"/>
              <c:showLegendKey val="0"/>
              <c:showVal val="0"/>
              <c:showCatName val="0"/>
              <c:showSerName val="0"/>
              <c:showPercent val="0"/>
              <c:showBubbleSize val="0"/>
            </c:dLbl>
            <c:dLbl>
              <c:idx val="3"/>
              <c:layout>
                <c:manualLayout>
                  <c:x val="-0.13045549970338741"/>
                  <c:y val="4.8911324835876929E-2"/>
                </c:manualLayout>
              </c:layout>
              <c:tx>
                <c:rich>
                  <a:bodyPr/>
                  <a:lstStyle/>
                  <a:p>
                    <a:pPr>
                      <a:defRPr/>
                    </a:pPr>
                    <a:r>
                      <a:rPr lang="el-GR" sz="1868" dirty="0" smtClean="0">
                        <a:latin typeface="Calibri" pitchFamily="34" charset="0"/>
                      </a:rPr>
                      <a:t>Τράχωμα</a:t>
                    </a:r>
                    <a:r>
                      <a:rPr lang="el-GR" sz="1868" baseline="0" dirty="0" smtClean="0">
                        <a:latin typeface="Calibri" pitchFamily="34" charset="0"/>
                      </a:rPr>
                      <a:t> </a:t>
                    </a:r>
                    <a:r>
                      <a:rPr lang="el-GR" sz="1868" dirty="0" smtClean="0">
                        <a:latin typeface="Calibri" pitchFamily="34" charset="0"/>
                      </a:rPr>
                      <a:t>3%</a:t>
                    </a:r>
                    <a:endParaRPr lang="el-GR" sz="2000" dirty="0">
                      <a:latin typeface="Calibri" pitchFamily="34" charset="0"/>
                    </a:endParaRPr>
                  </a:p>
                </c:rich>
              </c:tx>
              <c:spPr/>
              <c:dLblPos val="bestFit"/>
              <c:showLegendKey val="0"/>
              <c:showVal val="0"/>
              <c:showCatName val="0"/>
              <c:showSerName val="0"/>
              <c:showPercent val="0"/>
              <c:showBubbleSize val="0"/>
            </c:dLbl>
            <c:dLbl>
              <c:idx val="4"/>
              <c:layout>
                <c:manualLayout>
                  <c:x val="-0.11922412917640124"/>
                  <c:y val="-5.4647774178937424E-2"/>
                </c:manualLayout>
              </c:layout>
              <c:tx>
                <c:rich>
                  <a:bodyPr/>
                  <a:lstStyle/>
                  <a:p>
                    <a:pPr>
                      <a:defRPr/>
                    </a:pPr>
                    <a:r>
                      <a:rPr lang="el-GR" sz="1868" dirty="0">
                        <a:latin typeface="Calibri" pitchFamily="34" charset="0"/>
                      </a:rPr>
                      <a:t>Διαβητική </a:t>
                    </a:r>
                    <a:r>
                      <a:rPr lang="el-GR" sz="1868" dirty="0" smtClean="0">
                        <a:latin typeface="Calibri" pitchFamily="34" charset="0"/>
                      </a:rPr>
                      <a:t>αμφιβληστροειδοπάθεια 4%</a:t>
                    </a:r>
                    <a:endParaRPr lang="el-GR" sz="2000" dirty="0">
                      <a:latin typeface="Calibri" pitchFamily="34" charset="0"/>
                    </a:endParaRPr>
                  </a:p>
                </c:rich>
              </c:tx>
              <c:spPr/>
              <c:dLblPos val="bestFit"/>
              <c:showLegendKey val="0"/>
              <c:showVal val="0"/>
              <c:showCatName val="0"/>
              <c:showSerName val="0"/>
              <c:showPercent val="0"/>
              <c:showBubbleSize val="0"/>
            </c:dLbl>
            <c:dLbl>
              <c:idx val="5"/>
              <c:layout>
                <c:manualLayout>
                  <c:x val="-0.16251011418018543"/>
                  <c:y val="-0.1594203377755217"/>
                </c:manualLayout>
              </c:layout>
              <c:tx>
                <c:rich>
                  <a:bodyPr/>
                  <a:lstStyle/>
                  <a:p>
                    <a:pPr>
                      <a:defRPr/>
                    </a:pPr>
                    <a:r>
                      <a:rPr lang="el-GR" sz="1868" dirty="0">
                        <a:latin typeface="Calibri" pitchFamily="34" charset="0"/>
                      </a:rPr>
                      <a:t>Παθήσεις κερατοειδή </a:t>
                    </a:r>
                    <a:r>
                      <a:rPr lang="el-GR" sz="1868" dirty="0" smtClean="0">
                        <a:latin typeface="Calibri" pitchFamily="34" charset="0"/>
                      </a:rPr>
                      <a:t>χιτώνα 4%</a:t>
                    </a:r>
                    <a:endParaRPr lang="el-GR" sz="2000" dirty="0">
                      <a:latin typeface="Calibri" pitchFamily="34" charset="0"/>
                    </a:endParaRPr>
                  </a:p>
                </c:rich>
              </c:tx>
              <c:spPr/>
              <c:dLblPos val="bestFit"/>
              <c:showLegendKey val="0"/>
              <c:showVal val="0"/>
              <c:showCatName val="0"/>
              <c:showSerName val="0"/>
              <c:showPercent val="0"/>
              <c:showBubbleSize val="0"/>
            </c:dLbl>
            <c:dLbl>
              <c:idx val="6"/>
              <c:layout>
                <c:manualLayout>
                  <c:x val="-1.2254010560671436E-2"/>
                  <c:y val="2.8162435214429436E-2"/>
                </c:manualLayout>
              </c:layout>
              <c:tx>
                <c:rich>
                  <a:bodyPr/>
                  <a:lstStyle/>
                  <a:p>
                    <a:pPr>
                      <a:defRPr/>
                    </a:pPr>
                    <a:r>
                      <a:rPr lang="el-GR" dirty="0">
                        <a:latin typeface="Calibri" pitchFamily="34" charset="0"/>
                        <a:cs typeface="Aharoni" pitchFamily="2" charset="-79"/>
                      </a:rPr>
                      <a:t>Μη διορθωμένες διαθλαστικές </a:t>
                    </a:r>
                    <a:r>
                      <a:rPr lang="el-GR" dirty="0" smtClean="0">
                        <a:latin typeface="Calibri" pitchFamily="34" charset="0"/>
                        <a:cs typeface="Aharoni" pitchFamily="2" charset="-79"/>
                      </a:rPr>
                      <a:t>βλάβες</a:t>
                    </a:r>
                    <a:r>
                      <a:rPr lang="el-GR" baseline="0" dirty="0" smtClean="0">
                        <a:latin typeface="Calibri" pitchFamily="34" charset="0"/>
                        <a:cs typeface="Aharoni" pitchFamily="2" charset="-79"/>
                      </a:rPr>
                      <a:t> </a:t>
                    </a:r>
                    <a:r>
                      <a:rPr lang="el-GR" dirty="0" smtClean="0">
                        <a:latin typeface="Calibri" pitchFamily="34" charset="0"/>
                        <a:cs typeface="Aharoni" pitchFamily="2" charset="-79"/>
                      </a:rPr>
                      <a:t>16%</a:t>
                    </a:r>
                    <a:endParaRPr lang="el-GR" dirty="0">
                      <a:latin typeface="Calibri" pitchFamily="34" charset="0"/>
                      <a:cs typeface="Aharoni" pitchFamily="2" charset="-79"/>
                    </a:endParaRPr>
                  </a:p>
                </c:rich>
              </c:tx>
              <c:spPr/>
              <c:dLblPos val="bestFit"/>
              <c:showLegendKey val="0"/>
              <c:showVal val="0"/>
              <c:showCatName val="0"/>
              <c:showSerName val="0"/>
              <c:showPercent val="0"/>
              <c:showBubbleSize val="0"/>
            </c:dLbl>
            <c:dLbl>
              <c:idx val="7"/>
              <c:layout>
                <c:manualLayout>
                  <c:x val="-0.18586879252564456"/>
                  <c:y val="7.6878922284988313E-2"/>
                </c:manualLayout>
              </c:layout>
              <c:tx>
                <c:rich>
                  <a:bodyPr/>
                  <a:lstStyle/>
                  <a:p>
                    <a:pPr>
                      <a:defRPr/>
                    </a:pPr>
                    <a:r>
                      <a:rPr lang="el-GR" sz="1868" dirty="0">
                        <a:latin typeface="Calibri" pitchFamily="34" charset="0"/>
                      </a:rPr>
                      <a:t>Παιδική </a:t>
                    </a:r>
                    <a:r>
                      <a:rPr lang="el-GR" sz="1868" dirty="0" smtClean="0">
                        <a:latin typeface="Calibri" pitchFamily="34" charset="0"/>
                      </a:rPr>
                      <a:t>τύφλωση 3.9%</a:t>
                    </a:r>
                    <a:endParaRPr lang="el-GR" sz="2000" dirty="0">
                      <a:latin typeface="Calibri" pitchFamily="34" charset="0"/>
                    </a:endParaRPr>
                  </a:p>
                </c:rich>
              </c:tx>
              <c:spPr/>
              <c:dLblPos val="bestFit"/>
              <c:showLegendKey val="0"/>
              <c:showVal val="0"/>
              <c:showCatName val="0"/>
              <c:showSerName val="0"/>
              <c:showPercent val="0"/>
              <c:showBubbleSize val="0"/>
            </c:dLbl>
            <c:dLbl>
              <c:idx val="8"/>
              <c:layout>
                <c:manualLayout>
                  <c:x val="-1.4227394482110951E-2"/>
                  <c:y val="5.6528619327197722E-4"/>
                </c:manualLayout>
              </c:layout>
              <c:tx>
                <c:rich>
                  <a:bodyPr/>
                  <a:lstStyle/>
                  <a:p>
                    <a:pPr>
                      <a:defRPr/>
                    </a:pPr>
                    <a:r>
                      <a:rPr lang="el-GR" sz="1868" dirty="0" err="1" smtClean="0">
                        <a:latin typeface="Calibri" pitchFamily="34" charset="0"/>
                      </a:rPr>
                      <a:t>Ογκοκέρκωση</a:t>
                    </a:r>
                    <a:r>
                      <a:rPr lang="el-GR" sz="1868" dirty="0" smtClean="0">
                        <a:latin typeface="Calibri" pitchFamily="34" charset="0"/>
                      </a:rPr>
                      <a:t> 0.8%</a:t>
                    </a:r>
                    <a:endParaRPr lang="el-GR" sz="2000" dirty="0">
                      <a:latin typeface="Calibri" pitchFamily="34" charset="0"/>
                    </a:endParaRPr>
                  </a:p>
                </c:rich>
              </c:tx>
              <c:spPr/>
              <c:dLblPos val="bestFit"/>
              <c:showLegendKey val="0"/>
              <c:showVal val="0"/>
              <c:showCatName val="0"/>
              <c:showSerName val="0"/>
              <c:showPercent val="0"/>
              <c:showBubbleSize val="0"/>
            </c:dLbl>
            <c:dLbl>
              <c:idx val="9"/>
              <c:layout/>
              <c:tx>
                <c:rich>
                  <a:bodyPr/>
                  <a:lstStyle/>
                  <a:p>
                    <a:pPr>
                      <a:defRPr/>
                    </a:pPr>
                    <a:r>
                      <a:rPr lang="el-GR" sz="1868" dirty="0">
                        <a:latin typeface="Calibri" pitchFamily="34" charset="0"/>
                      </a:rPr>
                      <a:t>Άλλα </a:t>
                    </a:r>
                    <a:r>
                      <a:rPr lang="el-GR" sz="1868" dirty="0" smtClean="0">
                        <a:latin typeface="Calibri" pitchFamily="34" charset="0"/>
                      </a:rPr>
                      <a:t>αίτια 9%</a:t>
                    </a:r>
                    <a:endParaRPr lang="el-GR" sz="2000" dirty="0">
                      <a:latin typeface="Calibri" pitchFamily="34" charset="0"/>
                    </a:endParaRPr>
                  </a:p>
                </c:rich>
              </c:tx>
              <c:spPr/>
              <c:showLegendKey val="0"/>
              <c:showVal val="0"/>
              <c:showCatName val="0"/>
              <c:showSerName val="0"/>
              <c:showPercent val="0"/>
              <c:showBubbleSize val="0"/>
            </c:dLbl>
            <c:showLegendKey val="0"/>
            <c:showVal val="1"/>
            <c:showCatName val="1"/>
            <c:showSerName val="0"/>
            <c:showPercent val="0"/>
            <c:showBubbleSize val="0"/>
            <c:showLeaderLines val="1"/>
          </c:dLbls>
          <c:cat>
            <c:strRef>
              <c:f>Φύλλο1!$A$2:$A$11</c:f>
              <c:strCache>
                <c:ptCount val="10"/>
                <c:pt idx="0">
                  <c:v>Καταρράκτης</c:v>
                </c:pt>
                <c:pt idx="1">
                  <c:v>Γλαύκωμα</c:v>
                </c:pt>
                <c:pt idx="2">
                  <c:v>Εκφύλιση ωχράς κηλίδας</c:v>
                </c:pt>
                <c:pt idx="3">
                  <c:v>Τράχωμα</c:v>
                </c:pt>
                <c:pt idx="4">
                  <c:v>Διαβητική αμφιβληστροειδοπάθεια</c:v>
                </c:pt>
                <c:pt idx="5">
                  <c:v>Παθήσεις κερατοειδή χιτώνα</c:v>
                </c:pt>
                <c:pt idx="6">
                  <c:v>Μη διορθωμένες διαθλαστικές βλάβες</c:v>
                </c:pt>
                <c:pt idx="7">
                  <c:v>Παιδική τύφλωση</c:v>
                </c:pt>
                <c:pt idx="8">
                  <c:v>Ογκοκέρκωση</c:v>
                </c:pt>
                <c:pt idx="9">
                  <c:v>Άλλα αίτια </c:v>
                </c:pt>
              </c:strCache>
            </c:strRef>
          </c:cat>
          <c:val>
            <c:numRef>
              <c:f>Φύλλο1!$B$2:$B$11</c:f>
              <c:numCache>
                <c:formatCode>General</c:formatCode>
                <c:ptCount val="10"/>
                <c:pt idx="0">
                  <c:v>47.9</c:v>
                </c:pt>
                <c:pt idx="1">
                  <c:v>12.3</c:v>
                </c:pt>
                <c:pt idx="2">
                  <c:v>8.6999999999999993</c:v>
                </c:pt>
                <c:pt idx="3">
                  <c:v>3</c:v>
                </c:pt>
                <c:pt idx="4">
                  <c:v>4</c:v>
                </c:pt>
                <c:pt idx="5">
                  <c:v>4</c:v>
                </c:pt>
                <c:pt idx="6">
                  <c:v>16</c:v>
                </c:pt>
                <c:pt idx="7">
                  <c:v>3.9</c:v>
                </c:pt>
                <c:pt idx="8">
                  <c:v>0.8</c:v>
                </c:pt>
                <c:pt idx="9">
                  <c:v>9</c:v>
                </c:pt>
              </c:numCache>
            </c:numRef>
          </c:val>
        </c:ser>
        <c:dLbls>
          <c:showLegendKey val="0"/>
          <c:showVal val="0"/>
          <c:showCatName val="0"/>
          <c:showSerName val="0"/>
          <c:showPercent val="0"/>
          <c:showBubbleSize val="0"/>
          <c:showLeaderLines val="1"/>
        </c:dLbls>
        <c:firstSliceAng val="0"/>
      </c:pieChart>
      <c:spPr>
        <a:noFill/>
        <a:ln w="25399">
          <a:noFill/>
        </a:ln>
      </c:spPr>
    </c:plotArea>
    <c:plotVisOnly val="1"/>
    <c:dispBlanksAs val="zero"/>
    <c:showDLblsOverMax val="0"/>
  </c:chart>
  <c:txPr>
    <a:bodyPr/>
    <a:lstStyle/>
    <a:p>
      <a:pPr>
        <a:defRPr sz="1682"/>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28993502146659"/>
          <c:y val="0.13798303456478694"/>
          <c:w val="0.77777682821566863"/>
          <c:h val="0.51087282291631653"/>
        </c:manualLayout>
      </c:layout>
      <c:lineChart>
        <c:grouping val="standard"/>
        <c:varyColors val="0"/>
        <c:ser>
          <c:idx val="0"/>
          <c:order val="0"/>
          <c:tx>
            <c:strRef>
              <c:f>Φύλλο1!$B$1</c:f>
              <c:strCache>
                <c:ptCount val="1"/>
                <c:pt idx="0">
                  <c:v>Σειρά 1</c:v>
                </c:pt>
              </c:strCache>
            </c:strRef>
          </c:tx>
          <c:marker>
            <c:symbol val="none"/>
          </c:marker>
          <c:dLbls>
            <c:dLbl>
              <c:idx val="0"/>
              <c:layout>
                <c:manualLayout>
                  <c:x val="-2.2558862968714274E-2"/>
                  <c:y val="6.5706206935613576E-2"/>
                </c:manualLayout>
              </c:layout>
              <c:dLblPos val="r"/>
              <c:showLegendKey val="0"/>
              <c:showVal val="1"/>
              <c:showCatName val="0"/>
              <c:showSerName val="0"/>
              <c:showPercent val="0"/>
              <c:showBubbleSize val="0"/>
            </c:dLbl>
            <c:dLbl>
              <c:idx val="1"/>
              <c:layout>
                <c:manualLayout>
                  <c:x val="-3.4863697315285415E-2"/>
                  <c:y val="6.2247985517949016E-2"/>
                </c:manualLayout>
              </c:layout>
              <c:dLblPos val="r"/>
              <c:showLegendKey val="0"/>
              <c:showVal val="1"/>
              <c:showCatName val="0"/>
              <c:showSerName val="0"/>
              <c:showPercent val="0"/>
              <c:showBubbleSize val="0"/>
            </c:dLbl>
            <c:dLbl>
              <c:idx val="2"/>
              <c:layout>
                <c:manualLayout>
                  <c:x val="-3.6914503039713872E-2"/>
                  <c:y val="7.2622649770940503E-2"/>
                </c:manualLayout>
              </c:layout>
              <c:dLblPos val="r"/>
              <c:showLegendKey val="0"/>
              <c:showVal val="1"/>
              <c:showCatName val="0"/>
              <c:showSerName val="0"/>
              <c:showPercent val="0"/>
              <c:showBubbleSize val="0"/>
            </c:dLbl>
            <c:dLbl>
              <c:idx val="3"/>
              <c:layout>
                <c:manualLayout>
                  <c:x val="-2.4609668693142631E-2"/>
                  <c:y val="7.9539092606268194E-2"/>
                </c:manualLayout>
              </c:layout>
              <c:dLblPos val="r"/>
              <c:showLegendKey val="0"/>
              <c:showVal val="1"/>
              <c:showCatName val="0"/>
              <c:showSerName val="0"/>
              <c:showPercent val="0"/>
              <c:showBubbleSize val="0"/>
            </c:dLbl>
            <c:txPr>
              <a:bodyPr/>
              <a:lstStyle/>
              <a:p>
                <a:pPr>
                  <a:defRPr sz="1978">
                    <a:latin typeface="Calibri" pitchFamily="34" charset="0"/>
                  </a:defRPr>
                </a:pPr>
                <a:endParaRPr lang="el-GR"/>
              </a:p>
            </c:txPr>
            <c:showLegendKey val="0"/>
            <c:showVal val="1"/>
            <c:showCatName val="0"/>
            <c:showSerName val="0"/>
            <c:showPercent val="0"/>
            <c:showBubbleSize val="0"/>
            <c:showLeaderLines val="0"/>
          </c:dLbls>
          <c:cat>
            <c:numRef>
              <c:f>Φύλλο1!$A$2:$A$5</c:f>
              <c:numCache>
                <c:formatCode>General</c:formatCode>
                <c:ptCount val="4"/>
                <c:pt idx="0">
                  <c:v>1978</c:v>
                </c:pt>
                <c:pt idx="1">
                  <c:v>1984</c:v>
                </c:pt>
                <c:pt idx="2">
                  <c:v>1990</c:v>
                </c:pt>
                <c:pt idx="3">
                  <c:v>2002</c:v>
                </c:pt>
              </c:numCache>
            </c:numRef>
          </c:cat>
          <c:val>
            <c:numRef>
              <c:f>Φύλλο1!$B$2:$B$5</c:f>
              <c:numCache>
                <c:formatCode>General</c:formatCode>
                <c:ptCount val="4"/>
                <c:pt idx="0">
                  <c:v>28</c:v>
                </c:pt>
                <c:pt idx="1">
                  <c:v>31</c:v>
                </c:pt>
                <c:pt idx="2">
                  <c:v>38</c:v>
                </c:pt>
                <c:pt idx="3">
                  <c:v>37</c:v>
                </c:pt>
              </c:numCache>
            </c:numRef>
          </c:val>
          <c:smooth val="0"/>
        </c:ser>
        <c:ser>
          <c:idx val="1"/>
          <c:order val="1"/>
          <c:tx>
            <c:strRef>
              <c:f>Φύλλο1!$C$1</c:f>
              <c:strCache>
                <c:ptCount val="1"/>
                <c:pt idx="0">
                  <c:v>Σειρά 2</c:v>
                </c:pt>
              </c:strCache>
            </c:strRef>
          </c:tx>
          <c:marker>
            <c:symbol val="none"/>
          </c:marker>
          <c:dLbls>
            <c:showLegendKey val="0"/>
            <c:showVal val="1"/>
            <c:showCatName val="0"/>
            <c:showSerName val="0"/>
            <c:showPercent val="0"/>
            <c:showBubbleSize val="0"/>
            <c:showLeaderLines val="0"/>
          </c:dLbls>
          <c:cat>
            <c:numRef>
              <c:f>Φύλλο1!$A$2:$A$5</c:f>
              <c:numCache>
                <c:formatCode>General</c:formatCode>
                <c:ptCount val="4"/>
                <c:pt idx="0">
                  <c:v>1978</c:v>
                </c:pt>
                <c:pt idx="1">
                  <c:v>1984</c:v>
                </c:pt>
                <c:pt idx="2">
                  <c:v>1990</c:v>
                </c:pt>
                <c:pt idx="3">
                  <c:v>2002</c:v>
                </c:pt>
              </c:numCache>
            </c:numRef>
          </c:cat>
          <c:val>
            <c:numRef>
              <c:f>Φύλλο1!$C$2:$C$5</c:f>
              <c:numCache>
                <c:formatCode>General</c:formatCode>
                <c:ptCount val="4"/>
              </c:numCache>
            </c:numRef>
          </c:val>
          <c:smooth val="0"/>
        </c:ser>
        <c:ser>
          <c:idx val="2"/>
          <c:order val="2"/>
          <c:tx>
            <c:strRef>
              <c:f>Φύλλο1!$D$1</c:f>
              <c:strCache>
                <c:ptCount val="1"/>
                <c:pt idx="0">
                  <c:v>Σειρά 3</c:v>
                </c:pt>
              </c:strCache>
            </c:strRef>
          </c:tx>
          <c:marker>
            <c:symbol val="none"/>
          </c:marker>
          <c:dLbls>
            <c:showLegendKey val="0"/>
            <c:showVal val="1"/>
            <c:showCatName val="0"/>
            <c:showSerName val="0"/>
            <c:showPercent val="0"/>
            <c:showBubbleSize val="0"/>
            <c:showLeaderLines val="0"/>
          </c:dLbls>
          <c:cat>
            <c:numRef>
              <c:f>Φύλλο1!$A$2:$A$5</c:f>
              <c:numCache>
                <c:formatCode>General</c:formatCode>
                <c:ptCount val="4"/>
                <c:pt idx="0">
                  <c:v>1978</c:v>
                </c:pt>
                <c:pt idx="1">
                  <c:v>1984</c:v>
                </c:pt>
                <c:pt idx="2">
                  <c:v>1990</c:v>
                </c:pt>
                <c:pt idx="3">
                  <c:v>2002</c:v>
                </c:pt>
              </c:numCache>
            </c:numRef>
          </c:cat>
          <c:val>
            <c:numRef>
              <c:f>Φύλλο1!$D$2:$D$5</c:f>
              <c:numCache>
                <c:formatCode>General</c:formatCode>
                <c:ptCount val="4"/>
              </c:numCache>
            </c:numRef>
          </c:val>
          <c:smooth val="0"/>
        </c:ser>
        <c:dLbls>
          <c:showLegendKey val="0"/>
          <c:showVal val="0"/>
          <c:showCatName val="0"/>
          <c:showSerName val="0"/>
          <c:showPercent val="0"/>
          <c:showBubbleSize val="0"/>
        </c:dLbls>
        <c:marker val="1"/>
        <c:smooth val="0"/>
        <c:axId val="46450176"/>
        <c:axId val="45944192"/>
      </c:lineChart>
      <c:catAx>
        <c:axId val="46450176"/>
        <c:scaling>
          <c:orientation val="minMax"/>
        </c:scaling>
        <c:delete val="0"/>
        <c:axPos val="b"/>
        <c:title>
          <c:tx>
            <c:rich>
              <a:bodyPr/>
              <a:lstStyle/>
              <a:p>
                <a:pPr>
                  <a:defRPr sz="1943" b="1" i="0" u="none" strike="noStrike" baseline="0">
                    <a:solidFill>
                      <a:srgbClr val="000000"/>
                    </a:solidFill>
                    <a:latin typeface="Calibri"/>
                    <a:ea typeface="Calibri"/>
                    <a:cs typeface="Calibri"/>
                  </a:defRPr>
                </a:pPr>
                <a:r>
                  <a:rPr lang="el-GR"/>
                  <a:t>Χρονολογία</a:t>
                </a:r>
              </a:p>
            </c:rich>
          </c:tx>
          <c:layout>
            <c:manualLayout>
              <c:xMode val="edge"/>
              <c:yMode val="edge"/>
              <c:x val="0.42249929039243922"/>
              <c:y val="0.83534928504307338"/>
            </c:manualLayout>
          </c:layout>
          <c:overlay val="0"/>
        </c:title>
        <c:numFmt formatCode="General" sourceLinked="1"/>
        <c:majorTickMark val="none"/>
        <c:minorTickMark val="none"/>
        <c:tickLblPos val="nextTo"/>
        <c:txPr>
          <a:bodyPr/>
          <a:lstStyle/>
          <a:p>
            <a:pPr>
              <a:defRPr sz="1978">
                <a:latin typeface="Calibri" pitchFamily="34" charset="0"/>
              </a:defRPr>
            </a:pPr>
            <a:endParaRPr lang="el-GR"/>
          </a:p>
        </c:txPr>
        <c:crossAx val="45944192"/>
        <c:crosses val="autoZero"/>
        <c:auto val="1"/>
        <c:lblAlgn val="ctr"/>
        <c:lblOffset val="100"/>
        <c:noMultiLvlLbl val="0"/>
      </c:catAx>
      <c:valAx>
        <c:axId val="45944192"/>
        <c:scaling>
          <c:orientation val="minMax"/>
          <c:max val="40"/>
          <c:min val="0"/>
        </c:scaling>
        <c:delete val="1"/>
        <c:axPos val="l"/>
        <c:title>
          <c:tx>
            <c:rich>
              <a:bodyPr/>
              <a:lstStyle/>
              <a:p>
                <a:pPr>
                  <a:defRPr sz="1098" b="0" i="0" u="none" strike="noStrike" baseline="0">
                    <a:solidFill>
                      <a:srgbClr val="000000"/>
                    </a:solidFill>
                    <a:latin typeface="Calibri"/>
                    <a:ea typeface="Calibri"/>
                    <a:cs typeface="Calibri"/>
                  </a:defRPr>
                </a:pPr>
                <a:r>
                  <a:rPr lang="el-GR" sz="1943" b="1" i="0" u="none" strike="noStrike" baseline="0">
                    <a:solidFill>
                      <a:srgbClr val="000000"/>
                    </a:solidFill>
                    <a:latin typeface="Calibri"/>
                  </a:rPr>
                  <a:t>Αριθμός ατόμων με τύφλωση </a:t>
                </a:r>
              </a:p>
              <a:p>
                <a:pPr>
                  <a:defRPr sz="1098" b="0" i="0" u="none" strike="noStrike" baseline="0">
                    <a:solidFill>
                      <a:srgbClr val="000000"/>
                    </a:solidFill>
                    <a:latin typeface="Calibri"/>
                    <a:ea typeface="Calibri"/>
                    <a:cs typeface="Calibri"/>
                  </a:defRPr>
                </a:pPr>
                <a:r>
                  <a:rPr lang="el-GR" sz="1943" b="1" i="0" u="none" strike="noStrike" baseline="0">
                    <a:solidFill>
                      <a:srgbClr val="000000"/>
                    </a:solidFill>
                    <a:latin typeface="Calibri"/>
                  </a:rPr>
                  <a:t>(σε εκατομμύρια)</a:t>
                </a:r>
              </a:p>
            </c:rich>
          </c:tx>
          <c:layout>
            <c:manualLayout>
              <c:xMode val="edge"/>
              <c:yMode val="edge"/>
              <c:x val="1.2407514481250591E-2"/>
              <c:y val="7.2622218518981416E-2"/>
            </c:manualLayout>
          </c:layout>
          <c:overlay val="0"/>
        </c:title>
        <c:numFmt formatCode="General" sourceLinked="1"/>
        <c:majorTickMark val="out"/>
        <c:minorTickMark val="none"/>
        <c:tickLblPos val="nextTo"/>
        <c:crossAx val="46450176"/>
        <c:crosses val="autoZero"/>
        <c:crossBetween val="between"/>
        <c:majorUnit val="10"/>
      </c:valAx>
      <c:spPr>
        <a:noFill/>
        <a:ln w="25379">
          <a:noFill/>
        </a:ln>
      </c:spPr>
    </c:plotArea>
    <c:plotVisOnly val="1"/>
    <c:dispBlanksAs val="gap"/>
    <c:showDLblsOverMax val="0"/>
  </c:chart>
  <c:txPr>
    <a:bodyPr/>
    <a:lstStyle/>
    <a:p>
      <a:pPr>
        <a:defRPr sz="1781"/>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a:ln/>
        </p:spPr>
      </p:sp>
      <p:sp>
        <p:nvSpPr>
          <p:cNvPr id="7680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latin typeface="Arial" charset="0"/>
            </a:endParaRPr>
          </a:p>
        </p:txBody>
      </p:sp>
      <p:sp>
        <p:nvSpPr>
          <p:cNvPr id="7680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04986" indent="-309610" eaLnBrk="0" hangingPunct="0">
              <a:spcBef>
                <a:spcPct val="30000"/>
              </a:spcBef>
              <a:defRPr sz="1300">
                <a:solidFill>
                  <a:schemeClr val="tx1"/>
                </a:solidFill>
                <a:latin typeface="Arial" charset="0"/>
              </a:defRPr>
            </a:lvl2pPr>
            <a:lvl3pPr marL="1238441" indent="-247688" eaLnBrk="0" hangingPunct="0">
              <a:spcBef>
                <a:spcPct val="30000"/>
              </a:spcBef>
              <a:defRPr sz="1300">
                <a:solidFill>
                  <a:schemeClr val="tx1"/>
                </a:solidFill>
                <a:latin typeface="Arial" charset="0"/>
              </a:defRPr>
            </a:lvl3pPr>
            <a:lvl4pPr marL="1733817" indent="-247688" eaLnBrk="0" hangingPunct="0">
              <a:spcBef>
                <a:spcPct val="30000"/>
              </a:spcBef>
              <a:defRPr sz="1300">
                <a:solidFill>
                  <a:schemeClr val="tx1"/>
                </a:solidFill>
                <a:latin typeface="Arial" charset="0"/>
              </a:defRPr>
            </a:lvl4pPr>
            <a:lvl5pPr marL="2229193" indent="-247688" eaLnBrk="0" hangingPunct="0">
              <a:spcBef>
                <a:spcPct val="30000"/>
              </a:spcBef>
              <a:defRPr sz="1300">
                <a:solidFill>
                  <a:schemeClr val="tx1"/>
                </a:solidFill>
                <a:latin typeface="Arial" charset="0"/>
              </a:defRPr>
            </a:lvl5pPr>
            <a:lvl6pPr marL="2724569" indent="-247688" eaLnBrk="0" fontAlgn="base" hangingPunct="0">
              <a:spcBef>
                <a:spcPct val="30000"/>
              </a:spcBef>
              <a:spcAft>
                <a:spcPct val="0"/>
              </a:spcAft>
              <a:defRPr sz="1300">
                <a:solidFill>
                  <a:schemeClr val="tx1"/>
                </a:solidFill>
                <a:latin typeface="Arial" charset="0"/>
              </a:defRPr>
            </a:lvl6pPr>
            <a:lvl7pPr marL="3219945" indent="-247688" eaLnBrk="0" fontAlgn="base" hangingPunct="0">
              <a:spcBef>
                <a:spcPct val="30000"/>
              </a:spcBef>
              <a:spcAft>
                <a:spcPct val="0"/>
              </a:spcAft>
              <a:defRPr sz="1300">
                <a:solidFill>
                  <a:schemeClr val="tx1"/>
                </a:solidFill>
                <a:latin typeface="Arial" charset="0"/>
              </a:defRPr>
            </a:lvl7pPr>
            <a:lvl8pPr marL="3715322" indent="-247688" eaLnBrk="0" fontAlgn="base" hangingPunct="0">
              <a:spcBef>
                <a:spcPct val="30000"/>
              </a:spcBef>
              <a:spcAft>
                <a:spcPct val="0"/>
              </a:spcAft>
              <a:defRPr sz="1300">
                <a:solidFill>
                  <a:schemeClr val="tx1"/>
                </a:solidFill>
                <a:latin typeface="Arial" charset="0"/>
              </a:defRPr>
            </a:lvl8pPr>
            <a:lvl9pPr marL="4210698" indent="-247688"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48A36E19-51E4-4297-A2EA-685EAF5DBCC8}" type="slidenum">
              <a:rPr lang="el-GR" altLang="el-GR" smtClean="0">
                <a:solidFill>
                  <a:srgbClr val="000000"/>
                </a:solidFill>
              </a:rPr>
              <a:pPr eaLnBrk="1" hangingPunct="1">
                <a:spcBef>
                  <a:spcPct val="0"/>
                </a:spcBef>
              </a:pPr>
              <a:t>1</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a:ln/>
        </p:spPr>
      </p:sp>
      <p:sp>
        <p:nvSpPr>
          <p:cNvPr id="7782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endParaRPr>
          </a:p>
        </p:txBody>
      </p:sp>
      <p:sp>
        <p:nvSpPr>
          <p:cNvPr id="7782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04986" indent="-309610" eaLnBrk="0" hangingPunct="0">
              <a:spcBef>
                <a:spcPct val="30000"/>
              </a:spcBef>
              <a:defRPr sz="1300">
                <a:solidFill>
                  <a:schemeClr val="tx1"/>
                </a:solidFill>
                <a:latin typeface="Arial" charset="0"/>
              </a:defRPr>
            </a:lvl2pPr>
            <a:lvl3pPr marL="1238441" indent="-247688" eaLnBrk="0" hangingPunct="0">
              <a:spcBef>
                <a:spcPct val="30000"/>
              </a:spcBef>
              <a:defRPr sz="1300">
                <a:solidFill>
                  <a:schemeClr val="tx1"/>
                </a:solidFill>
                <a:latin typeface="Arial" charset="0"/>
              </a:defRPr>
            </a:lvl3pPr>
            <a:lvl4pPr marL="1733817" indent="-247688" eaLnBrk="0" hangingPunct="0">
              <a:spcBef>
                <a:spcPct val="30000"/>
              </a:spcBef>
              <a:defRPr sz="1300">
                <a:solidFill>
                  <a:schemeClr val="tx1"/>
                </a:solidFill>
                <a:latin typeface="Arial" charset="0"/>
              </a:defRPr>
            </a:lvl4pPr>
            <a:lvl5pPr marL="2229193" indent="-247688" eaLnBrk="0" hangingPunct="0">
              <a:spcBef>
                <a:spcPct val="30000"/>
              </a:spcBef>
              <a:defRPr sz="1300">
                <a:solidFill>
                  <a:schemeClr val="tx1"/>
                </a:solidFill>
                <a:latin typeface="Arial" charset="0"/>
              </a:defRPr>
            </a:lvl5pPr>
            <a:lvl6pPr marL="2724569" indent="-247688" eaLnBrk="0" fontAlgn="base" hangingPunct="0">
              <a:spcBef>
                <a:spcPct val="30000"/>
              </a:spcBef>
              <a:spcAft>
                <a:spcPct val="0"/>
              </a:spcAft>
              <a:defRPr sz="1300">
                <a:solidFill>
                  <a:schemeClr val="tx1"/>
                </a:solidFill>
                <a:latin typeface="Arial" charset="0"/>
              </a:defRPr>
            </a:lvl6pPr>
            <a:lvl7pPr marL="3219945" indent="-247688" eaLnBrk="0" fontAlgn="base" hangingPunct="0">
              <a:spcBef>
                <a:spcPct val="30000"/>
              </a:spcBef>
              <a:spcAft>
                <a:spcPct val="0"/>
              </a:spcAft>
              <a:defRPr sz="1300">
                <a:solidFill>
                  <a:schemeClr val="tx1"/>
                </a:solidFill>
                <a:latin typeface="Arial" charset="0"/>
              </a:defRPr>
            </a:lvl7pPr>
            <a:lvl8pPr marL="3715322" indent="-247688" eaLnBrk="0" fontAlgn="base" hangingPunct="0">
              <a:spcBef>
                <a:spcPct val="30000"/>
              </a:spcBef>
              <a:spcAft>
                <a:spcPct val="0"/>
              </a:spcAft>
              <a:defRPr sz="1300">
                <a:solidFill>
                  <a:schemeClr val="tx1"/>
                </a:solidFill>
                <a:latin typeface="Arial" charset="0"/>
              </a:defRPr>
            </a:lvl8pPr>
            <a:lvl9pPr marL="4210698" indent="-247688"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A51A36FB-48DC-44F4-9C4A-6FB363B2C96F}" type="slidenum">
              <a:rPr lang="el-GR" altLang="el-GR" smtClean="0">
                <a:solidFill>
                  <a:srgbClr val="000000"/>
                </a:solidFill>
              </a:rPr>
              <a:pPr eaLnBrk="1" hangingPunct="1">
                <a:spcBef>
                  <a:spcPct val="0"/>
                </a:spcBef>
              </a:pPr>
              <a:t>2</a:t>
            </a:fld>
            <a:endParaRPr lang="el-GR" altLang="el-G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a:ln/>
        </p:spPr>
      </p:sp>
      <p:sp>
        <p:nvSpPr>
          <p:cNvPr id="7885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endParaRPr>
          </a:p>
        </p:txBody>
      </p:sp>
      <p:sp>
        <p:nvSpPr>
          <p:cNvPr id="7885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04986" indent="-309610" eaLnBrk="0" hangingPunct="0">
              <a:spcBef>
                <a:spcPct val="30000"/>
              </a:spcBef>
              <a:defRPr sz="1300">
                <a:solidFill>
                  <a:schemeClr val="tx1"/>
                </a:solidFill>
                <a:latin typeface="Arial" charset="0"/>
              </a:defRPr>
            </a:lvl2pPr>
            <a:lvl3pPr marL="1238441" indent="-247688" eaLnBrk="0" hangingPunct="0">
              <a:spcBef>
                <a:spcPct val="30000"/>
              </a:spcBef>
              <a:defRPr sz="1300">
                <a:solidFill>
                  <a:schemeClr val="tx1"/>
                </a:solidFill>
                <a:latin typeface="Arial" charset="0"/>
              </a:defRPr>
            </a:lvl3pPr>
            <a:lvl4pPr marL="1733817" indent="-247688" eaLnBrk="0" hangingPunct="0">
              <a:spcBef>
                <a:spcPct val="30000"/>
              </a:spcBef>
              <a:defRPr sz="1300">
                <a:solidFill>
                  <a:schemeClr val="tx1"/>
                </a:solidFill>
                <a:latin typeface="Arial" charset="0"/>
              </a:defRPr>
            </a:lvl4pPr>
            <a:lvl5pPr marL="2229193" indent="-247688" eaLnBrk="0" hangingPunct="0">
              <a:spcBef>
                <a:spcPct val="30000"/>
              </a:spcBef>
              <a:defRPr sz="1300">
                <a:solidFill>
                  <a:schemeClr val="tx1"/>
                </a:solidFill>
                <a:latin typeface="Arial" charset="0"/>
              </a:defRPr>
            </a:lvl5pPr>
            <a:lvl6pPr marL="2724569" indent="-247688" eaLnBrk="0" fontAlgn="base" hangingPunct="0">
              <a:spcBef>
                <a:spcPct val="30000"/>
              </a:spcBef>
              <a:spcAft>
                <a:spcPct val="0"/>
              </a:spcAft>
              <a:defRPr sz="1300">
                <a:solidFill>
                  <a:schemeClr val="tx1"/>
                </a:solidFill>
                <a:latin typeface="Arial" charset="0"/>
              </a:defRPr>
            </a:lvl6pPr>
            <a:lvl7pPr marL="3219945" indent="-247688" eaLnBrk="0" fontAlgn="base" hangingPunct="0">
              <a:spcBef>
                <a:spcPct val="30000"/>
              </a:spcBef>
              <a:spcAft>
                <a:spcPct val="0"/>
              </a:spcAft>
              <a:defRPr sz="1300">
                <a:solidFill>
                  <a:schemeClr val="tx1"/>
                </a:solidFill>
                <a:latin typeface="Arial" charset="0"/>
              </a:defRPr>
            </a:lvl7pPr>
            <a:lvl8pPr marL="3715322" indent="-247688" eaLnBrk="0" fontAlgn="base" hangingPunct="0">
              <a:spcBef>
                <a:spcPct val="30000"/>
              </a:spcBef>
              <a:spcAft>
                <a:spcPct val="0"/>
              </a:spcAft>
              <a:defRPr sz="1300">
                <a:solidFill>
                  <a:schemeClr val="tx1"/>
                </a:solidFill>
                <a:latin typeface="Arial" charset="0"/>
              </a:defRPr>
            </a:lvl8pPr>
            <a:lvl9pPr marL="4210698" indent="-247688"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F54E7F7-1656-4C9D-9DB2-BC7B0086736B}" type="slidenum">
              <a:rPr lang="el-GR" altLang="el-GR" smtClean="0">
                <a:solidFill>
                  <a:srgbClr val="000000"/>
                </a:solidFill>
              </a:rPr>
              <a:pPr eaLnBrk="1" hangingPunct="1">
                <a:spcBef>
                  <a:spcPct val="0"/>
                </a:spcBef>
              </a:pPr>
              <a:t>20</a:t>
            </a:fld>
            <a:endParaRPr lang="el-GR" altLang="el-G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Θέση εικόνας διαφάνειας"/>
          <p:cNvSpPr>
            <a:spLocks noGrp="1" noRot="1" noChangeAspect="1" noTextEdit="1"/>
          </p:cNvSpPr>
          <p:nvPr>
            <p:ph type="sldImg"/>
          </p:nvPr>
        </p:nvSpPr>
        <p:spPr>
          <a:ln/>
        </p:spPr>
      </p:sp>
      <p:sp>
        <p:nvSpPr>
          <p:cNvPr id="7987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endParaRPr>
          </a:p>
        </p:txBody>
      </p:sp>
      <p:sp>
        <p:nvSpPr>
          <p:cNvPr id="7987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04986" indent="-309610" eaLnBrk="0" hangingPunct="0">
              <a:spcBef>
                <a:spcPct val="30000"/>
              </a:spcBef>
              <a:defRPr sz="1300">
                <a:solidFill>
                  <a:schemeClr val="tx1"/>
                </a:solidFill>
                <a:latin typeface="Arial" charset="0"/>
              </a:defRPr>
            </a:lvl2pPr>
            <a:lvl3pPr marL="1238441" indent="-247688" eaLnBrk="0" hangingPunct="0">
              <a:spcBef>
                <a:spcPct val="30000"/>
              </a:spcBef>
              <a:defRPr sz="1300">
                <a:solidFill>
                  <a:schemeClr val="tx1"/>
                </a:solidFill>
                <a:latin typeface="Arial" charset="0"/>
              </a:defRPr>
            </a:lvl3pPr>
            <a:lvl4pPr marL="1733817" indent="-247688" eaLnBrk="0" hangingPunct="0">
              <a:spcBef>
                <a:spcPct val="30000"/>
              </a:spcBef>
              <a:defRPr sz="1300">
                <a:solidFill>
                  <a:schemeClr val="tx1"/>
                </a:solidFill>
                <a:latin typeface="Arial" charset="0"/>
              </a:defRPr>
            </a:lvl4pPr>
            <a:lvl5pPr marL="2229193" indent="-247688" eaLnBrk="0" hangingPunct="0">
              <a:spcBef>
                <a:spcPct val="30000"/>
              </a:spcBef>
              <a:defRPr sz="1300">
                <a:solidFill>
                  <a:schemeClr val="tx1"/>
                </a:solidFill>
                <a:latin typeface="Arial" charset="0"/>
              </a:defRPr>
            </a:lvl5pPr>
            <a:lvl6pPr marL="2724569" indent="-247688" eaLnBrk="0" fontAlgn="base" hangingPunct="0">
              <a:spcBef>
                <a:spcPct val="30000"/>
              </a:spcBef>
              <a:spcAft>
                <a:spcPct val="0"/>
              </a:spcAft>
              <a:defRPr sz="1300">
                <a:solidFill>
                  <a:schemeClr val="tx1"/>
                </a:solidFill>
                <a:latin typeface="Arial" charset="0"/>
              </a:defRPr>
            </a:lvl6pPr>
            <a:lvl7pPr marL="3219945" indent="-247688" eaLnBrk="0" fontAlgn="base" hangingPunct="0">
              <a:spcBef>
                <a:spcPct val="30000"/>
              </a:spcBef>
              <a:spcAft>
                <a:spcPct val="0"/>
              </a:spcAft>
              <a:defRPr sz="1300">
                <a:solidFill>
                  <a:schemeClr val="tx1"/>
                </a:solidFill>
                <a:latin typeface="Arial" charset="0"/>
              </a:defRPr>
            </a:lvl7pPr>
            <a:lvl8pPr marL="3715322" indent="-247688" eaLnBrk="0" fontAlgn="base" hangingPunct="0">
              <a:spcBef>
                <a:spcPct val="30000"/>
              </a:spcBef>
              <a:spcAft>
                <a:spcPct val="0"/>
              </a:spcAft>
              <a:defRPr sz="1300">
                <a:solidFill>
                  <a:schemeClr val="tx1"/>
                </a:solidFill>
                <a:latin typeface="Arial" charset="0"/>
              </a:defRPr>
            </a:lvl8pPr>
            <a:lvl9pPr marL="4210698" indent="-247688"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BF999A6-2F17-4FEA-9614-2B327697F371}" type="slidenum">
              <a:rPr lang="el-GR" altLang="el-GR" smtClean="0"/>
              <a:pPr eaLnBrk="1" hangingPunct="1">
                <a:spcBef>
                  <a:spcPct val="0"/>
                </a:spcBef>
              </a:pPr>
              <a:t>30</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CD1EBAA0-3548-4B19-B1F7-042C01256332}" type="slidenum">
              <a:rPr lang="el-GR"/>
              <a:pPr>
                <a:defRPr/>
              </a:pPr>
              <a:t>‹#›</a:t>
            </a:fld>
            <a:endParaRPr lang="el-GR"/>
          </a:p>
        </p:txBody>
      </p:sp>
    </p:spTree>
    <p:extLst>
      <p:ext uri="{BB962C8B-B14F-4D97-AF65-F5344CB8AC3E}">
        <p14:creationId xmlns:p14="http://schemas.microsoft.com/office/powerpoint/2010/main" val="38242847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5223446-A95C-4ADB-8033-0842E05081E4}" type="slidenum">
              <a:rPr lang="el-GR"/>
              <a:pPr>
                <a:defRPr/>
              </a:pPr>
              <a:t>‹#›</a:t>
            </a:fld>
            <a:endParaRPr lang="el-GR"/>
          </a:p>
        </p:txBody>
      </p:sp>
    </p:spTree>
    <p:extLst>
      <p:ext uri="{BB962C8B-B14F-4D97-AF65-F5344CB8AC3E}">
        <p14:creationId xmlns:p14="http://schemas.microsoft.com/office/powerpoint/2010/main" val="10282473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FFEB3393-91C9-405B-8CC4-6D4608CB31FD}" type="slidenum">
              <a:rPr lang="el-GR"/>
              <a:pPr>
                <a:defRPr/>
              </a:pPr>
              <a:t>‹#›</a:t>
            </a:fld>
            <a:endParaRPr lang="el-GR"/>
          </a:p>
        </p:txBody>
      </p:sp>
    </p:spTree>
    <p:extLst>
      <p:ext uri="{BB962C8B-B14F-4D97-AF65-F5344CB8AC3E}">
        <p14:creationId xmlns:p14="http://schemas.microsoft.com/office/powerpoint/2010/main" val="22522963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esternblind.blogspot.gr/2013/06/wbrc-students-participate-in-monthly.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SVVP_Klikat%C3%A1,_veden%C3%AD_nevidom%C3%A9ho.jp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agro"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nfb.org/what-is-nfb"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lickr.com/photos/steveleenow/2103004832/"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creativecommons.org/licenses/by-nc-nd/2.0/" TargetMode="External"/><Relationship Id="rId4" Type="http://schemas.openxmlformats.org/officeDocument/2006/relationships/hyperlink" Target="https://www.flickr.com/photos/steveleeno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img.thesun.co.uk/multimedia/archive/01254/SNN1809BB--380_1254070a.jp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dailycamera.com/portlet/article/html/imageDisplay.jsp?contentItemRelationshipId=397092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fbtx.org/book/export/html/4?page=0,4"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ph.org/pe/products.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Cycling_at_the_2012_Summer_Paralympics#mediaviewer/File:Stephanie_Morton_and_Felicity_Johnson_riding.jpg" TargetMode="External"/><Relationship Id="rId7" Type="http://schemas.openxmlformats.org/officeDocument/2006/relationships/hyperlink" Target="http://www.clevelandsightcenter.org/recreation-activities.aspx"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Bilb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Step_aerobics#mediaviewer/File:Step_Group_Fitness_Class.JPG"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LocalFitnes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nfb.org/images/nfb/publications/bm/bm07/bm0709/bm070907.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ommons.wikimedia.org/wiki/File:Yoga_Class_at_a_Gym3.JPG"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LocalFitnes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insidesaopaulo.com/2013/01/dancing-in-dark-blind-ballerinas-from.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afb.org/info/guide-to-toys-2002/activity-outdoor-toys-2199/25"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theguardian.com/lifeandstyle/2014/may/09/activities-visually-impaired-sighted-people"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teamusa.org/USA-Volleyball/Features/2009/March/18/Disabled-Sports-and-You.aspx"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www.architectmom.com/2011/06/how-to-make-your-own-sound-adapted-tennis-balls-for-blind-tennis-and-i-am-glad-school-is-finally-out/" TargetMode="External"/><Relationship Id="rId4" Type="http://schemas.openxmlformats.org/officeDocument/2006/relationships/hyperlink" Target="http://www.boston.com/yourtown/watertown/gallery/tennisforblind/"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bc.ca/sports-content/opinion/2013/11/sports-day-in-canada-everyone-is-welcome-to-play.html"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visionaware.org/info/everyday-living/recreation-and-leisure/sports-and-exercise/bowling-5862/1235"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ibsasport.org/" TargetMode="External"/><Relationship Id="rId2" Type="http://schemas.openxmlformats.org/officeDocument/2006/relationships/hyperlink" Target="http://www.iapb.org/home" TargetMode="External"/><Relationship Id="rId1" Type="http://schemas.openxmlformats.org/officeDocument/2006/relationships/slideLayout" Target="../slideLayouts/slideLayout2.xml"/><Relationship Id="rId4" Type="http://schemas.openxmlformats.org/officeDocument/2006/relationships/hyperlink" Target="http://www.aph.org/"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www.intechopen.com/books/learning-disabilities/motor-skill-performance-of-children-with-sensor-impairment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118134197.onlinehome.us/page.php?ITEM=39"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Προσαρμοσμένη Κινητική Δραστηριότητα</a:t>
            </a:r>
            <a:endParaRPr lang="el-GR" sz="3600" b="1" dirty="0">
              <a:solidFill>
                <a:schemeClr val="tx1"/>
              </a:solidFill>
              <a:latin typeface="+mn-lt"/>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1" name="Υπότιτλος 2"/>
          <p:cNvSpPr>
            <a:spLocks noGrp="1"/>
          </p:cNvSpPr>
          <p:nvPr>
            <p:ph type="subTitle" idx="1"/>
          </p:nvPr>
        </p:nvSpPr>
        <p:spPr>
          <a:xfrm>
            <a:off x="395536" y="2708920"/>
            <a:ext cx="8748464" cy="2232248"/>
          </a:xfrm>
        </p:spPr>
        <p:txBody>
          <a:bodyPr>
            <a:noAutofit/>
          </a:bodyPr>
          <a:lstStyle/>
          <a:p>
            <a:r>
              <a:rPr lang="el-GR" sz="2800" b="1" dirty="0" smtClean="0"/>
              <a:t>Ενότητα </a:t>
            </a:r>
            <a:r>
              <a:rPr lang="en-US" sz="2800" b="1" dirty="0" smtClean="0"/>
              <a:t>9</a:t>
            </a:r>
            <a:r>
              <a:rPr lang="el-GR" sz="2800" dirty="0" smtClean="0"/>
              <a:t>:</a:t>
            </a:r>
            <a:r>
              <a:rPr lang="en-US" sz="2800" dirty="0" smtClean="0"/>
              <a:t> </a:t>
            </a:r>
            <a:r>
              <a:rPr lang="el-GR" altLang="el-GR" sz="2800" dirty="0"/>
              <a:t>Διαταραχές όρασης</a:t>
            </a:r>
            <a:endParaRPr lang="el-GR" sz="2800" dirty="0" smtClean="0"/>
          </a:p>
          <a:p>
            <a:pPr eaLnBrk="1" hangingPunct="1"/>
            <a:endParaRPr lang="en-US" sz="1800" dirty="0" smtClean="0"/>
          </a:p>
          <a:p>
            <a:pPr lvl="0" algn="l"/>
            <a:r>
              <a:rPr lang="el-GR" sz="2200" dirty="0" smtClean="0">
                <a:solidFill>
                  <a:prstClr val="black"/>
                </a:solidFill>
              </a:rPr>
              <a:t>           Ειρήνη </a:t>
            </a:r>
            <a:r>
              <a:rPr lang="el-GR" sz="2200" dirty="0" err="1" smtClean="0">
                <a:solidFill>
                  <a:prstClr val="black"/>
                </a:solidFill>
              </a:rPr>
              <a:t>Γραμματοπούλου</a:t>
            </a:r>
            <a:r>
              <a:rPr lang="el-GR" sz="2200" dirty="0" smtClean="0">
                <a:solidFill>
                  <a:prstClr val="black"/>
                </a:solidFill>
              </a:rPr>
              <a:t>	</a:t>
            </a:r>
            <a:r>
              <a:rPr lang="en-US" sz="2200" dirty="0" smtClean="0">
                <a:solidFill>
                  <a:prstClr val="black"/>
                </a:solidFill>
              </a:rPr>
              <a:t>	</a:t>
            </a:r>
            <a:r>
              <a:rPr lang="el-GR" sz="2200" dirty="0" smtClean="0">
                <a:solidFill>
                  <a:prstClr val="black"/>
                </a:solidFill>
              </a:rPr>
              <a:t>         Χρύσα Τζουγκρανά</a:t>
            </a:r>
          </a:p>
          <a:p>
            <a:pPr lvl="0" algn="l"/>
            <a:r>
              <a:rPr lang="el-GR" sz="2200" dirty="0" smtClean="0">
                <a:solidFill>
                  <a:prstClr val="black"/>
                </a:solidFill>
              </a:rPr>
              <a:t>        Αναπληρώτρια </a:t>
            </a:r>
            <a:r>
              <a:rPr lang="el-GR" sz="2200" dirty="0">
                <a:solidFill>
                  <a:prstClr val="black"/>
                </a:solidFill>
              </a:rPr>
              <a:t>Καθηγήτρια </a:t>
            </a:r>
            <a:r>
              <a:rPr lang="el-GR" sz="2200" dirty="0" smtClean="0">
                <a:solidFill>
                  <a:prstClr val="black"/>
                </a:solidFill>
              </a:rPr>
              <a:t>	</a:t>
            </a:r>
            <a:r>
              <a:rPr lang="el-GR" sz="2200" dirty="0" smtClean="0">
                <a:solidFill>
                  <a:prstClr val="black"/>
                </a:solidFill>
              </a:rPr>
              <a:t>Εργαστηριακή </a:t>
            </a:r>
            <a:r>
              <a:rPr lang="el-GR" sz="2200" dirty="0" smtClean="0">
                <a:solidFill>
                  <a:prstClr val="black"/>
                </a:solidFill>
              </a:rPr>
              <a:t>συνεργάτιδα</a:t>
            </a:r>
            <a:endParaRPr lang="el-GR" sz="2200" dirty="0">
              <a:solidFill>
                <a:prstClr val="black"/>
              </a:solidFill>
            </a:endParaRPr>
          </a:p>
          <a:p>
            <a:pPr lvl="0"/>
            <a:r>
              <a:rPr lang="el-GR" sz="2200" dirty="0" smtClean="0">
                <a:solidFill>
                  <a:prstClr val="black"/>
                </a:solidFill>
              </a:rPr>
              <a:t>Τμήμα Φυσικοθεραπείας</a:t>
            </a:r>
            <a:endParaRPr lang="el-GR" sz="2200" dirty="0">
              <a:solidFill>
                <a:prstClr val="black"/>
              </a:solidFill>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r>
              <a:rPr lang="el-GR" altLang="el-GR" dirty="0" smtClean="0"/>
              <a:t> Επιδημιολογικά Στοιχεία </a:t>
            </a:r>
            <a:r>
              <a:rPr lang="el-GR" altLang="el-GR" sz="3200" b="0" dirty="0" smtClean="0"/>
              <a:t>(2 από 3)</a:t>
            </a:r>
          </a:p>
        </p:txBody>
      </p:sp>
      <p:sp>
        <p:nvSpPr>
          <p:cNvPr id="23555" name="Θέση περιεχομένου 4"/>
          <p:cNvSpPr>
            <a:spLocks noGrp="1"/>
          </p:cNvSpPr>
          <p:nvPr>
            <p:ph idx="1"/>
          </p:nvPr>
        </p:nvSpPr>
        <p:spPr/>
        <p:txBody>
          <a:bodyPr/>
          <a:lstStyle/>
          <a:p>
            <a:pPr>
              <a:spcBef>
                <a:spcPts val="1200"/>
              </a:spcBef>
              <a:spcAft>
                <a:spcPts val="600"/>
              </a:spcAft>
            </a:pPr>
            <a:r>
              <a:rPr lang="el-GR" altLang="el-GR" sz="2400" dirty="0" smtClean="0">
                <a:latin typeface="Calibri" pitchFamily="34" charset="0"/>
              </a:rPr>
              <a:t>314.000.000 ενήλικες με οπτικές βλάβες</a:t>
            </a:r>
          </a:p>
          <a:p>
            <a:pPr>
              <a:spcBef>
                <a:spcPts val="1200"/>
              </a:spcBef>
              <a:spcAft>
                <a:spcPts val="600"/>
              </a:spcAft>
            </a:pPr>
            <a:r>
              <a:rPr lang="el-GR" altLang="el-GR" sz="2400" dirty="0" smtClean="0">
                <a:latin typeface="Calibri" pitchFamily="34" charset="0"/>
              </a:rPr>
              <a:t>45.000.000 άτομα με τύφλωση</a:t>
            </a:r>
          </a:p>
          <a:p>
            <a:pPr>
              <a:spcBef>
                <a:spcPts val="1200"/>
              </a:spcBef>
              <a:spcAft>
                <a:spcPts val="600"/>
              </a:spcAft>
            </a:pPr>
            <a:r>
              <a:rPr lang="el-GR" altLang="el-GR" sz="2400" dirty="0" smtClean="0">
                <a:latin typeface="Calibri" pitchFamily="34" charset="0"/>
              </a:rPr>
              <a:t>1.400.000 παιδιά με τύφλωση (Ασία και Αφρική)</a:t>
            </a:r>
          </a:p>
          <a:p>
            <a:pPr>
              <a:spcBef>
                <a:spcPts val="1200"/>
              </a:spcBef>
              <a:spcAft>
                <a:spcPts val="600"/>
              </a:spcAft>
            </a:pPr>
            <a:r>
              <a:rPr lang="el-GR" altLang="el-GR" sz="2400" dirty="0" smtClean="0">
                <a:latin typeface="Calibri" pitchFamily="34" charset="0"/>
              </a:rPr>
              <a:t>Το 80% των οπτικών βλαβών αντιμετωπίζεται ή/και προλαμβάνεται</a:t>
            </a:r>
          </a:p>
          <a:p>
            <a:pPr>
              <a:spcBef>
                <a:spcPts val="1200"/>
              </a:spcBef>
              <a:spcAft>
                <a:spcPts val="600"/>
              </a:spcAft>
            </a:pPr>
            <a:r>
              <a:rPr lang="el-GR" altLang="el-GR" sz="2400" dirty="0" smtClean="0">
                <a:latin typeface="Calibri" pitchFamily="34" charset="0"/>
              </a:rPr>
              <a:t>90% αφορά τις αναπτυσσόμενες χώρες (ανεπάρκεια υπηρεσιών υγείας  και πρόνοιας λόγω χαμηλής </a:t>
            </a:r>
            <a:r>
              <a:rPr lang="el-GR" altLang="el-GR" sz="2400" dirty="0" err="1" smtClean="0">
                <a:latin typeface="Calibri" pitchFamily="34" charset="0"/>
              </a:rPr>
              <a:t>κοινωνικο</a:t>
            </a:r>
            <a:r>
              <a:rPr lang="el-GR" altLang="el-GR" sz="2400" dirty="0" smtClean="0">
                <a:latin typeface="Calibri" pitchFamily="34" charset="0"/>
              </a:rPr>
              <a:t>-οικονομικής ανάπτυξης)</a:t>
            </a:r>
            <a:br>
              <a:rPr lang="el-GR" altLang="el-GR" sz="2400" dirty="0" smtClean="0">
                <a:latin typeface="Calibri" pitchFamily="34" charset="0"/>
              </a:rPr>
            </a:br>
            <a:endParaRPr lang="el-GR" altLang="el-GR" sz="2400" dirty="0" smtClean="0">
              <a:latin typeface="Calibri" pitchFamily="34" charset="0"/>
            </a:endParaRPr>
          </a:p>
        </p:txBody>
      </p:sp>
      <p:sp>
        <p:nvSpPr>
          <p:cNvPr id="5" name="Rectangle 12"/>
          <p:cNvSpPr>
            <a:spLocks noChangeArrowheads="1"/>
          </p:cNvSpPr>
          <p:nvPr/>
        </p:nvSpPr>
        <p:spPr bwMode="auto">
          <a:xfrm>
            <a:off x="3203848" y="5373216"/>
            <a:ext cx="4824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el-GR" sz="1200" dirty="0">
                <a:latin typeface="Calibri" pitchFamily="34" charset="0"/>
                <a:cs typeface="Arial" charset="0"/>
                <a:sym typeface="Wingdings 2" pitchFamily="18" charset="2"/>
              </a:rPr>
              <a:t>(WHO</a:t>
            </a:r>
            <a:r>
              <a:rPr lang="el-GR" altLang="el-GR" sz="1200" dirty="0">
                <a:latin typeface="Calibri" pitchFamily="34" charset="0"/>
                <a:cs typeface="Arial" charset="0"/>
                <a:sym typeface="Wingdings 2" pitchFamily="18" charset="2"/>
              </a:rPr>
              <a:t>, 2010, 2007; </a:t>
            </a:r>
            <a:r>
              <a:rPr lang="en-US" altLang="el-GR" sz="1200" dirty="0" err="1">
                <a:latin typeface="Calibri" pitchFamily="34" charset="0"/>
                <a:cs typeface="Arial" charset="0"/>
                <a:sym typeface="Wingdings 2" pitchFamily="18" charset="2"/>
              </a:rPr>
              <a:t>Thylefors</a:t>
            </a:r>
            <a:r>
              <a:rPr lang="en-US" altLang="el-GR" sz="1200" dirty="0">
                <a:latin typeface="Calibri" pitchFamily="34" charset="0"/>
                <a:cs typeface="Arial" charset="0"/>
                <a:sym typeface="Wingdings 2" pitchFamily="18" charset="2"/>
              </a:rPr>
              <a:t> et al</a:t>
            </a:r>
            <a:r>
              <a:rPr lang="el-GR" altLang="el-GR" sz="1200" dirty="0">
                <a:latin typeface="Calibri" pitchFamily="34" charset="0"/>
                <a:cs typeface="Arial" charset="0"/>
                <a:sym typeface="Wingdings 2" pitchFamily="18" charset="2"/>
              </a:rPr>
              <a:t>.,199</a:t>
            </a:r>
            <a:r>
              <a:rPr lang="en-US" altLang="el-GR" sz="1200" dirty="0">
                <a:latin typeface="Calibri" pitchFamily="34" charset="0"/>
                <a:cs typeface="Arial" charset="0"/>
                <a:sym typeface="Wingdings 2" pitchFamily="18" charset="2"/>
              </a:rPr>
              <a:t>5</a:t>
            </a:r>
            <a:r>
              <a:rPr lang="el-GR" altLang="el-GR" sz="1200" dirty="0">
                <a:latin typeface="Calibri" pitchFamily="34" charset="0"/>
                <a:cs typeface="Arial" charset="0"/>
                <a:sym typeface="Wingdings 2" pitchFamily="18" charset="2"/>
              </a:rPr>
              <a:t>; </a:t>
            </a:r>
            <a:r>
              <a:rPr lang="en-US" altLang="el-GR" sz="1200" dirty="0" err="1">
                <a:latin typeface="Calibri" pitchFamily="34" charset="0"/>
                <a:cs typeface="Arial" charset="0"/>
                <a:sym typeface="Wingdings 2" pitchFamily="18" charset="2"/>
              </a:rPr>
              <a:t>Resnikoff</a:t>
            </a:r>
            <a:r>
              <a:rPr lang="en-US" altLang="el-GR" sz="1200" dirty="0">
                <a:latin typeface="Calibri" pitchFamily="34" charset="0"/>
                <a:cs typeface="Arial" charset="0"/>
                <a:sym typeface="Wingdings 2" pitchFamily="18" charset="2"/>
              </a:rPr>
              <a:t> et al</a:t>
            </a:r>
            <a:r>
              <a:rPr lang="el-GR" altLang="el-GR" sz="1200" dirty="0">
                <a:latin typeface="Calibri" pitchFamily="34" charset="0"/>
                <a:cs typeface="Arial" charset="0"/>
                <a:sym typeface="Wingdings 2" pitchFamily="18" charset="2"/>
              </a:rPr>
              <a:t>.,2004; </a:t>
            </a:r>
            <a:r>
              <a:rPr lang="en-US" altLang="el-GR" sz="1200" dirty="0">
                <a:latin typeface="Calibri" pitchFamily="34" charset="0"/>
                <a:cs typeface="Arial" charset="0"/>
                <a:sym typeface="Wingdings 2" pitchFamily="18" charset="2"/>
              </a:rPr>
              <a:t>Foster </a:t>
            </a:r>
            <a:r>
              <a:rPr lang="el-GR" altLang="el-GR" sz="1200" dirty="0">
                <a:latin typeface="Calibri" pitchFamily="34" charset="0"/>
                <a:cs typeface="Arial" charset="0"/>
                <a:sym typeface="Wingdings 2" pitchFamily="18" charset="2"/>
              </a:rPr>
              <a:t>&amp; </a:t>
            </a:r>
            <a:r>
              <a:rPr lang="en-US" altLang="el-GR" sz="1200" dirty="0" err="1">
                <a:latin typeface="Calibri" pitchFamily="34" charset="0"/>
                <a:cs typeface="Arial" charset="0"/>
                <a:sym typeface="Wingdings 2" pitchFamily="18" charset="2"/>
              </a:rPr>
              <a:t>Resnikoff</a:t>
            </a:r>
            <a:r>
              <a:rPr lang="el-GR" altLang="el-GR" sz="1200" dirty="0">
                <a:latin typeface="Calibri" pitchFamily="34" charset="0"/>
                <a:cs typeface="Arial" charset="0"/>
                <a:sym typeface="Wingdings 2" pitchFamily="18" charset="2"/>
              </a:rPr>
              <a:t>, 2005; </a:t>
            </a:r>
            <a:r>
              <a:rPr lang="en-US" altLang="el-GR" sz="1200" dirty="0">
                <a:latin typeface="Calibri" pitchFamily="34" charset="0"/>
                <a:cs typeface="Arial" charset="0"/>
                <a:sym typeface="Wingdings 2" pitchFamily="18" charset="2"/>
              </a:rPr>
              <a:t>Gilbert</a:t>
            </a:r>
            <a:r>
              <a:rPr lang="el-GR" altLang="el-GR" sz="1200" dirty="0">
                <a:latin typeface="Calibri" pitchFamily="34" charset="0"/>
                <a:cs typeface="Arial" charset="0"/>
                <a:sym typeface="Wingdings 2" pitchFamily="18" charset="2"/>
              </a:rPr>
              <a:t> &amp; </a:t>
            </a:r>
            <a:r>
              <a:rPr lang="en-US" altLang="el-GR" sz="1200" dirty="0">
                <a:latin typeface="Calibri" pitchFamily="34" charset="0"/>
                <a:cs typeface="Arial" charset="0"/>
                <a:sym typeface="Wingdings 2" pitchFamily="18" charset="2"/>
              </a:rPr>
              <a:t>Foster</a:t>
            </a:r>
            <a:r>
              <a:rPr lang="el-GR" altLang="el-GR" sz="1200" dirty="0">
                <a:latin typeface="Calibri" pitchFamily="34" charset="0"/>
                <a:cs typeface="Arial" charset="0"/>
                <a:sym typeface="Wingdings 2" pitchFamily="18" charset="2"/>
              </a:rPr>
              <a:t>, 2001; </a:t>
            </a:r>
            <a:r>
              <a:rPr lang="en-US" altLang="el-GR" sz="1200" dirty="0">
                <a:latin typeface="Calibri" pitchFamily="34" charset="0"/>
                <a:cs typeface="Arial" charset="0"/>
                <a:sym typeface="Wingdings 2" pitchFamily="18" charset="2"/>
              </a:rPr>
              <a:t>Gilbert et al</a:t>
            </a:r>
            <a:r>
              <a:rPr lang="el-GR" altLang="el-GR" sz="1200" dirty="0">
                <a:latin typeface="Calibri" pitchFamily="34" charset="0"/>
                <a:cs typeface="Arial" charset="0"/>
                <a:sym typeface="Wingdings 2" pitchFamily="18" charset="2"/>
              </a:rPr>
              <a:t>., </a:t>
            </a:r>
            <a:r>
              <a:rPr lang="en-US" altLang="el-GR" sz="1200" dirty="0">
                <a:latin typeface="Calibri" pitchFamily="34" charset="0"/>
                <a:cs typeface="Arial" charset="0"/>
                <a:sym typeface="Wingdings 2" pitchFamily="18" charset="2"/>
              </a:rPr>
              <a:t>200</a:t>
            </a:r>
            <a:r>
              <a:rPr lang="el-GR" altLang="el-GR" sz="1200" dirty="0">
                <a:latin typeface="Calibri" pitchFamily="34" charset="0"/>
                <a:cs typeface="Arial" charset="0"/>
                <a:sym typeface="Wingdings 2" pitchFamily="18" charset="2"/>
              </a:rPr>
              <a:t>3)</a:t>
            </a:r>
          </a:p>
        </p:txBody>
      </p:sp>
    </p:spTree>
    <p:extLst>
      <p:ext uri="{BB962C8B-B14F-4D97-AF65-F5344CB8AC3E}">
        <p14:creationId xmlns:p14="http://schemas.microsoft.com/office/powerpoint/2010/main" val="4032139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l-GR" altLang="el-GR" dirty="0" smtClean="0"/>
              <a:t> Επιδημιολογικά </a:t>
            </a:r>
            <a:r>
              <a:rPr lang="el-GR" altLang="el-GR" dirty="0"/>
              <a:t>Στοιχεία </a:t>
            </a:r>
            <a:r>
              <a:rPr lang="el-GR" altLang="el-GR" sz="3200" b="0" dirty="0"/>
              <a:t>(3 από 3)</a:t>
            </a:r>
          </a:p>
        </p:txBody>
      </p:sp>
      <p:sp>
        <p:nvSpPr>
          <p:cNvPr id="24579" name="Rectangle 3"/>
          <p:cNvSpPr>
            <a:spLocks noGrp="1" noChangeArrowheads="1"/>
          </p:cNvSpPr>
          <p:nvPr>
            <p:ph idx="1"/>
          </p:nvPr>
        </p:nvSpPr>
        <p:spPr/>
        <p:txBody>
          <a:bodyPr>
            <a:normAutofit/>
          </a:bodyPr>
          <a:lstStyle/>
          <a:p>
            <a:pPr eaLnBrk="1" hangingPunct="1">
              <a:spcBef>
                <a:spcPts val="1200"/>
              </a:spcBef>
              <a:spcAft>
                <a:spcPts val="600"/>
              </a:spcAft>
              <a:buFont typeface="Wingdings" pitchFamily="2" charset="2"/>
              <a:buChar char="Ø"/>
            </a:pPr>
            <a:r>
              <a:rPr lang="el-GR" altLang="el-GR" sz="2400" dirty="0" smtClean="0">
                <a:latin typeface="Calibri" pitchFamily="34" charset="0"/>
              </a:rPr>
              <a:t>135 εκατ. άνθρωποι έχουν μειωμένη όραση</a:t>
            </a:r>
          </a:p>
          <a:p>
            <a:pPr eaLnBrk="1" hangingPunct="1">
              <a:spcBef>
                <a:spcPts val="1200"/>
              </a:spcBef>
              <a:spcAft>
                <a:spcPts val="600"/>
              </a:spcAft>
              <a:buFont typeface="Wingdings" pitchFamily="2" charset="2"/>
              <a:buChar char="Ø"/>
            </a:pPr>
            <a:r>
              <a:rPr lang="el-GR" altLang="el-GR" sz="2400" dirty="0" smtClean="0">
                <a:latin typeface="Calibri" pitchFamily="34" charset="0"/>
              </a:rPr>
              <a:t>Κάθε 5 </a:t>
            </a:r>
            <a:r>
              <a:rPr lang="el-GR" altLang="el-GR" sz="2400" dirty="0" err="1" smtClean="0">
                <a:latin typeface="Calibri" pitchFamily="34" charset="0"/>
              </a:rPr>
              <a:t>sec</a:t>
            </a:r>
            <a:r>
              <a:rPr lang="el-GR" altLang="el-GR" sz="2400" dirty="0" smtClean="0">
                <a:latin typeface="Calibri" pitchFamily="34" charset="0"/>
              </a:rPr>
              <a:t> τυφλώνεται ένας ενήλικας και κάθε 1 </a:t>
            </a:r>
            <a:r>
              <a:rPr lang="el-GR" altLang="el-GR" sz="2400" dirty="0" err="1" smtClean="0">
                <a:latin typeface="Calibri" pitchFamily="34" charset="0"/>
              </a:rPr>
              <a:t>min</a:t>
            </a:r>
            <a:r>
              <a:rPr lang="el-GR" altLang="el-GR" sz="2400" dirty="0" smtClean="0">
                <a:latin typeface="Calibri" pitchFamily="34" charset="0"/>
              </a:rPr>
              <a:t> ένα παιδί </a:t>
            </a:r>
          </a:p>
          <a:p>
            <a:pPr eaLnBrk="1" hangingPunct="1">
              <a:spcBef>
                <a:spcPts val="1200"/>
              </a:spcBef>
              <a:spcAft>
                <a:spcPts val="600"/>
              </a:spcAft>
              <a:buFont typeface="Courier New" pitchFamily="49" charset="0"/>
              <a:buChar char="o"/>
            </a:pPr>
            <a:r>
              <a:rPr lang="en-US" altLang="el-GR" sz="2400" dirty="0" smtClean="0">
                <a:latin typeface="Calibri" pitchFamily="34" charset="0"/>
              </a:rPr>
              <a:t>1</a:t>
            </a:r>
            <a:r>
              <a:rPr lang="el-GR" altLang="el-GR" sz="2400" dirty="0" smtClean="0">
                <a:latin typeface="Calibri" pitchFamily="34" charset="0"/>
              </a:rPr>
              <a:t>/</a:t>
            </a:r>
            <a:r>
              <a:rPr lang="en-US" altLang="el-GR" sz="2400" dirty="0" smtClean="0">
                <a:latin typeface="Calibri" pitchFamily="34" charset="0"/>
              </a:rPr>
              <a:t>4</a:t>
            </a:r>
            <a:r>
              <a:rPr lang="el-GR" altLang="el-GR" sz="2400" dirty="0" smtClean="0">
                <a:latin typeface="Calibri" pitchFamily="34" charset="0"/>
              </a:rPr>
              <a:t> παιδιά έχουν προβλήματα όρασης</a:t>
            </a:r>
            <a:r>
              <a:rPr lang="en-US" altLang="el-GR" sz="2400" dirty="0" smtClean="0">
                <a:latin typeface="Calibri" pitchFamily="34" charset="0"/>
              </a:rPr>
              <a:t>, </a:t>
            </a:r>
            <a:r>
              <a:rPr lang="el-GR" altLang="el-GR" sz="2400" dirty="0" smtClean="0">
                <a:latin typeface="Calibri" pitchFamily="34" charset="0"/>
              </a:rPr>
              <a:t>εντάσσονται στο γενικό σχολείο </a:t>
            </a:r>
            <a:r>
              <a:rPr lang="el-GR" altLang="el-GR" sz="2400" dirty="0" smtClean="0">
                <a:latin typeface="Calibri" pitchFamily="34" charset="0"/>
                <a:sym typeface="Wingdings 3" pitchFamily="18" charset="2"/>
              </a:rPr>
              <a:t></a:t>
            </a:r>
            <a:r>
              <a:rPr lang="el-GR" altLang="el-GR" sz="2400" dirty="0" smtClean="0">
                <a:latin typeface="Calibri" pitchFamily="34" charset="0"/>
              </a:rPr>
              <a:t> ιδιαίτερο πρόγραμμα διδασκαλίας και εκπαίδευσης</a:t>
            </a:r>
            <a:endParaRPr lang="en-US" altLang="el-GR" sz="2400" dirty="0" smtClean="0">
              <a:latin typeface="Calibri" pitchFamily="34" charset="0"/>
            </a:endParaRPr>
          </a:p>
          <a:p>
            <a:pPr eaLnBrk="1" hangingPunct="1">
              <a:spcBef>
                <a:spcPts val="1200"/>
              </a:spcBef>
              <a:spcAft>
                <a:spcPts val="600"/>
              </a:spcAft>
              <a:buFont typeface="Courier New" pitchFamily="49" charset="0"/>
              <a:buChar char="o"/>
            </a:pPr>
            <a:r>
              <a:rPr lang="el-GR" altLang="el-GR" sz="2400" dirty="0" smtClean="0">
                <a:latin typeface="Calibri" pitchFamily="34" charset="0"/>
              </a:rPr>
              <a:t>Σε παιδιά σχολικής ηλικίας </a:t>
            </a:r>
            <a:r>
              <a:rPr lang="el-GR" altLang="el-GR" sz="2400" dirty="0" smtClean="0">
                <a:latin typeface="Calibri" pitchFamily="34" charset="0"/>
                <a:sym typeface="Wingdings 3" pitchFamily="18" charset="2"/>
              </a:rPr>
              <a:t></a:t>
            </a:r>
            <a:r>
              <a:rPr lang="el-GR" altLang="el-GR" sz="2400" dirty="0" smtClean="0">
                <a:latin typeface="Calibri" pitchFamily="34" charset="0"/>
              </a:rPr>
              <a:t>1/1500 εμφανίζει σοβαρές διαταραχές όρασης και </a:t>
            </a:r>
            <a:r>
              <a:rPr lang="el-GR" altLang="el-GR" sz="2400" b="1" dirty="0" smtClean="0">
                <a:latin typeface="Calibri" pitchFamily="34" charset="0"/>
              </a:rPr>
              <a:t>δεν μπορεί να παρακολουθήσει το κανονικό πρόγραμμα του σχολείου</a:t>
            </a:r>
          </a:p>
        </p:txBody>
      </p:sp>
      <p:sp>
        <p:nvSpPr>
          <p:cNvPr id="24581" name="Ορθογώνιο 2"/>
          <p:cNvSpPr>
            <a:spLocks noChangeArrowheads="1"/>
          </p:cNvSpPr>
          <p:nvPr/>
        </p:nvSpPr>
        <p:spPr bwMode="auto">
          <a:xfrm>
            <a:off x="5868144" y="5373216"/>
            <a:ext cx="14007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latin typeface="+mn-lt"/>
              </a:rPr>
              <a:t>(</a:t>
            </a:r>
            <a:r>
              <a:rPr lang="en-US" altLang="el-GR" sz="1800">
                <a:latin typeface="+mn-lt"/>
              </a:rPr>
              <a:t>WHO</a:t>
            </a:r>
            <a:r>
              <a:rPr lang="el-GR" altLang="el-GR" sz="1800">
                <a:latin typeface="+mn-lt"/>
              </a:rPr>
              <a:t>, </a:t>
            </a:r>
            <a:r>
              <a:rPr lang="en-US" altLang="el-GR" sz="1800">
                <a:latin typeface="+mn-lt"/>
              </a:rPr>
              <a:t>2002)</a:t>
            </a:r>
          </a:p>
        </p:txBody>
      </p:sp>
    </p:spTree>
    <p:extLst>
      <p:ext uri="{BB962C8B-B14F-4D97-AF65-F5344CB8AC3E}">
        <p14:creationId xmlns:p14="http://schemas.microsoft.com/office/powerpoint/2010/main" val="297513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normAutofit/>
          </a:bodyPr>
          <a:lstStyle/>
          <a:p>
            <a:r>
              <a:rPr lang="el-GR" altLang="el-GR" sz="4000" dirty="0" smtClean="0">
                <a:latin typeface="Calibri" pitchFamily="34" charset="0"/>
              </a:rPr>
              <a:t>Επιπτώσεις των διαταραχών όρασης</a:t>
            </a:r>
          </a:p>
        </p:txBody>
      </p:sp>
      <p:sp>
        <p:nvSpPr>
          <p:cNvPr id="3" name="Θέση περιεχομένου 2"/>
          <p:cNvSpPr>
            <a:spLocks noGrp="1"/>
          </p:cNvSpPr>
          <p:nvPr>
            <p:ph idx="1"/>
          </p:nvPr>
        </p:nvSpPr>
        <p:spPr/>
        <p:txBody>
          <a:bodyPr/>
          <a:lstStyle/>
          <a:p>
            <a:pPr>
              <a:spcAft>
                <a:spcPts val="600"/>
              </a:spcAft>
              <a:defRPr/>
            </a:pPr>
            <a:r>
              <a:rPr lang="el-GR" sz="2400" dirty="0" smtClean="0">
                <a:latin typeface="Calibri" panose="020F0502020204030204" pitchFamily="34" charset="0"/>
              </a:rPr>
              <a:t>Η κοινωνικοποίηση ενός παιδιού με προβλήματα όρασης επηρεάζεται περισσότερο από το κοινωνικό του περιβάλλον παρά από το οπτικό του πρόβλημα (</a:t>
            </a:r>
            <a:r>
              <a:rPr lang="el-GR" sz="2400" dirty="0" err="1" smtClean="0">
                <a:latin typeface="Calibri" panose="020F0502020204030204" pitchFamily="34" charset="0"/>
              </a:rPr>
              <a:t>Warren</a:t>
            </a:r>
            <a:r>
              <a:rPr lang="el-GR" sz="2400" dirty="0" smtClean="0">
                <a:latin typeface="Calibri" panose="020F0502020204030204" pitchFamily="34" charset="0"/>
              </a:rPr>
              <a:t>, 1984)</a:t>
            </a:r>
          </a:p>
          <a:p>
            <a:pPr>
              <a:spcAft>
                <a:spcPts val="600"/>
              </a:spcAft>
              <a:defRPr/>
            </a:pPr>
            <a:r>
              <a:rPr lang="el-GR" sz="2400" dirty="0" smtClean="0">
                <a:latin typeface="Calibri" panose="020F0502020204030204" pitchFamily="34" charset="0"/>
              </a:rPr>
              <a:t>Δυσκολίες επικοινωνίας και προβλήματα στην κοινωνική και συναισθηματική ανάπτυξη των παιδιών με τύφλωση (παραίτηση, απομόνωση, φοβίες, απροθυμία για συνεργασία ή επιθετικότητα) (</a:t>
            </a:r>
            <a:r>
              <a:rPr lang="el-GR" sz="2400" dirty="0" err="1" smtClean="0">
                <a:latin typeface="Calibri" panose="020F0502020204030204" pitchFamily="34" charset="0"/>
              </a:rPr>
              <a:t>Λιοδάκης</a:t>
            </a:r>
            <a:r>
              <a:rPr lang="el-GR" sz="2400" dirty="0" smtClean="0">
                <a:latin typeface="Calibri" panose="020F0502020204030204" pitchFamily="34" charset="0"/>
              </a:rPr>
              <a:t>, 2000) </a:t>
            </a:r>
          </a:p>
          <a:p>
            <a:pPr>
              <a:defRPr/>
            </a:pPr>
            <a:endParaRPr lang="el-GR" sz="2000" dirty="0" smtClean="0">
              <a:latin typeface="Calibri" panose="020F0502020204030204" pitchFamily="34" charset="0"/>
            </a:endParaRPr>
          </a:p>
        </p:txBody>
      </p:sp>
    </p:spTree>
    <p:extLst>
      <p:ext uri="{BB962C8B-B14F-4D97-AF65-F5344CB8AC3E}">
        <p14:creationId xmlns:p14="http://schemas.microsoft.com/office/powerpoint/2010/main" val="15183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l-GR" altLang="el-GR" dirty="0" smtClean="0">
                <a:latin typeface="Calibri" pitchFamily="34" charset="0"/>
              </a:rPr>
              <a:t>Οπτική αντίληψη και Κινητική Εξέλιξη </a:t>
            </a:r>
            <a:br>
              <a:rPr lang="el-GR" altLang="el-GR" dirty="0" smtClean="0">
                <a:latin typeface="Calibri" pitchFamily="34" charset="0"/>
              </a:rPr>
            </a:br>
            <a:r>
              <a:rPr lang="el-GR" altLang="el-GR" sz="3100" b="0" dirty="0" smtClean="0">
                <a:latin typeface="Calibri" pitchFamily="34" charset="0"/>
              </a:rPr>
              <a:t>(1 από 7) </a:t>
            </a:r>
          </a:p>
        </p:txBody>
      </p:sp>
      <p:sp>
        <p:nvSpPr>
          <p:cNvPr id="29699" name="Rectangle 3"/>
          <p:cNvSpPr>
            <a:spLocks noGrp="1" noChangeArrowheads="1"/>
          </p:cNvSpPr>
          <p:nvPr>
            <p:ph idx="1"/>
          </p:nvPr>
        </p:nvSpPr>
        <p:spPr/>
        <p:txBody>
          <a:bodyPr/>
          <a:lstStyle/>
          <a:p>
            <a:pPr>
              <a:spcAft>
                <a:spcPts val="600"/>
              </a:spcAft>
              <a:buClr>
                <a:srgbClr val="004B82"/>
              </a:buClr>
              <a:defRPr/>
            </a:pPr>
            <a:r>
              <a:rPr lang="el-GR" altLang="el-GR" sz="2600" dirty="0" smtClean="0">
                <a:latin typeface="Calibri" pitchFamily="34" charset="0"/>
                <a:cs typeface="Times New Roman" pitchFamily="18" charset="0"/>
              </a:rPr>
              <a:t>Οπτική αντίληψη</a:t>
            </a:r>
            <a:endParaRPr lang="en-US" altLang="el-GR" sz="2600" dirty="0" smtClean="0">
              <a:latin typeface="Calibri" pitchFamily="34" charset="0"/>
              <a:cs typeface="Times New Roman" pitchFamily="18" charset="0"/>
            </a:endParaRPr>
          </a:p>
          <a:p>
            <a:pPr>
              <a:spcAft>
                <a:spcPts val="600"/>
              </a:spcAft>
              <a:buClr>
                <a:srgbClr val="004B82"/>
              </a:buClr>
              <a:defRPr/>
            </a:pPr>
            <a:r>
              <a:rPr lang="el-GR" altLang="el-GR" sz="2600" dirty="0" smtClean="0">
                <a:latin typeface="Calibri" pitchFamily="34" charset="0"/>
                <a:cs typeface="Times New Roman" pitchFamily="18" charset="0"/>
              </a:rPr>
              <a:t>Οπτική οξύτητα</a:t>
            </a:r>
          </a:p>
          <a:p>
            <a:pPr>
              <a:spcAft>
                <a:spcPts val="600"/>
              </a:spcAft>
              <a:buClr>
                <a:srgbClr val="004B82"/>
              </a:buClr>
              <a:defRPr/>
            </a:pPr>
            <a:r>
              <a:rPr lang="el-GR" altLang="el-GR" sz="2600" dirty="0" smtClean="0">
                <a:latin typeface="Calibri" pitchFamily="34" charset="0"/>
                <a:cs typeface="Times New Roman" pitchFamily="18" charset="0"/>
              </a:rPr>
              <a:t>Οπτικό πεδίο</a:t>
            </a:r>
            <a:endParaRPr lang="en-US" altLang="el-GR" sz="2600" dirty="0" smtClean="0">
              <a:latin typeface="Calibri" pitchFamily="34" charset="0"/>
              <a:cs typeface="Times New Roman" pitchFamily="18" charset="0"/>
            </a:endParaRPr>
          </a:p>
          <a:p>
            <a:pPr>
              <a:spcAft>
                <a:spcPts val="600"/>
              </a:spcAft>
              <a:buClr>
                <a:srgbClr val="004B82"/>
              </a:buClr>
              <a:defRPr/>
            </a:pPr>
            <a:r>
              <a:rPr lang="el-GR" altLang="el-GR" sz="2600" dirty="0" smtClean="0">
                <a:latin typeface="Calibri" pitchFamily="34" charset="0"/>
                <a:cs typeface="Times New Roman" pitchFamily="18" charset="0"/>
              </a:rPr>
              <a:t>Περιφερική όραση</a:t>
            </a:r>
            <a:endParaRPr lang="en-US" altLang="el-GR" sz="2600" dirty="0" smtClean="0">
              <a:latin typeface="Calibri" pitchFamily="34" charset="0"/>
              <a:cs typeface="Times New Roman" pitchFamily="18" charset="0"/>
            </a:endParaRPr>
          </a:p>
          <a:p>
            <a:pPr>
              <a:spcAft>
                <a:spcPts val="600"/>
              </a:spcAft>
              <a:buClr>
                <a:srgbClr val="004B82"/>
              </a:buClr>
              <a:defRPr/>
            </a:pPr>
            <a:r>
              <a:rPr lang="el-GR" altLang="el-GR" sz="2600" dirty="0" smtClean="0">
                <a:latin typeface="Calibri" pitchFamily="34" charset="0"/>
                <a:cs typeface="Times New Roman" pitchFamily="18" charset="0"/>
              </a:rPr>
              <a:t>Αντίληψη του βάθους</a:t>
            </a:r>
          </a:p>
          <a:p>
            <a:pPr eaLnBrk="1" hangingPunct="1">
              <a:buFontTx/>
              <a:buNone/>
              <a:defRPr/>
            </a:pPr>
            <a:endParaRPr lang="el-GR" altLang="el-GR" sz="2400" b="1" dirty="0" smtClean="0">
              <a:latin typeface="Calibri" pitchFamily="34" charset="0"/>
            </a:endParaRPr>
          </a:p>
        </p:txBody>
      </p:sp>
    </p:spTree>
    <p:extLst>
      <p:ext uri="{BB962C8B-B14F-4D97-AF65-F5344CB8AC3E}">
        <p14:creationId xmlns:p14="http://schemas.microsoft.com/office/powerpoint/2010/main" val="675993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ormAutofit fontScale="90000"/>
          </a:bodyPr>
          <a:lstStyle/>
          <a:p>
            <a:r>
              <a:rPr lang="el-GR" altLang="el-GR" dirty="0">
                <a:latin typeface="Calibri" pitchFamily="34" charset="0"/>
              </a:rPr>
              <a:t>Οπτική αντίληψη και Κινητική Εξέλιξη </a:t>
            </a:r>
            <a:br>
              <a:rPr lang="el-GR" altLang="el-GR" dirty="0">
                <a:latin typeface="Calibri" pitchFamily="34" charset="0"/>
              </a:rPr>
            </a:br>
            <a:r>
              <a:rPr lang="el-GR" altLang="el-GR" sz="3100" b="0" dirty="0" smtClean="0">
                <a:latin typeface="Calibri" pitchFamily="34" charset="0"/>
              </a:rPr>
              <a:t>(2 </a:t>
            </a:r>
            <a:r>
              <a:rPr lang="el-GR" altLang="el-GR" sz="3100" b="0" dirty="0">
                <a:latin typeface="Calibri" pitchFamily="34" charset="0"/>
              </a:rPr>
              <a:t>από 7) </a:t>
            </a:r>
            <a:endParaRPr lang="el-GR" altLang="el-GR" dirty="0" smtClean="0">
              <a:solidFill>
                <a:srgbClr val="1E06D2"/>
              </a:solidFill>
              <a:latin typeface="Calibri" pitchFamily="34" charset="0"/>
            </a:endParaRPr>
          </a:p>
        </p:txBody>
      </p:sp>
      <p:sp>
        <p:nvSpPr>
          <p:cNvPr id="27650" name="Rectangle 3"/>
          <p:cNvSpPr>
            <a:spLocks noGrp="1" noChangeArrowheads="1"/>
          </p:cNvSpPr>
          <p:nvPr>
            <p:ph idx="1"/>
          </p:nvPr>
        </p:nvSpPr>
        <p:spPr/>
        <p:txBody>
          <a:bodyPr>
            <a:normAutofit/>
          </a:bodyPr>
          <a:lstStyle/>
          <a:p>
            <a:r>
              <a:rPr lang="el-GR" altLang="el-GR" sz="2400" b="1" dirty="0" smtClean="0">
                <a:cs typeface="Times New Roman" pitchFamily="18" charset="0"/>
              </a:rPr>
              <a:t>Οπτική αντίληψη</a:t>
            </a:r>
            <a:r>
              <a:rPr lang="en-US" altLang="el-GR" sz="2400" b="1" dirty="0" smtClean="0">
                <a:cs typeface="Times New Roman" pitchFamily="18" charset="0"/>
              </a:rPr>
              <a:t>:</a:t>
            </a:r>
          </a:p>
          <a:p>
            <a:pPr eaLnBrk="1" hangingPunct="1">
              <a:buFontTx/>
              <a:buNone/>
            </a:pPr>
            <a:r>
              <a:rPr lang="el-GR" altLang="el-GR" sz="2400" dirty="0" smtClean="0">
                <a:cs typeface="Times New Roman" pitchFamily="18" charset="0"/>
              </a:rPr>
              <a:t>	Είναι η μεταφορά του οπτικού ειδώλου από τον αμφιβληστροειδή στο οπτικό κέντρο του εγκεφάλου, όπου ολοκληρώνεται και ερμηνεύεται σύμφωνα με το γνωστικό στάδιο του ατόμου</a:t>
            </a:r>
            <a:endParaRPr lang="el-GR" altLang="el-GR" sz="2400" dirty="0" smtClean="0">
              <a:solidFill>
                <a:schemeClr val="hlink"/>
              </a:solidFill>
              <a:cs typeface="Times New Roman" pitchFamily="18" charset="0"/>
            </a:endParaRPr>
          </a:p>
          <a:p>
            <a:pPr lvl="1"/>
            <a:r>
              <a:rPr lang="el-GR" altLang="el-GR" sz="2400" b="1" dirty="0" smtClean="0">
                <a:solidFill>
                  <a:srgbClr val="820000"/>
                </a:solidFill>
                <a:cs typeface="Times New Roman" pitchFamily="18" charset="0"/>
              </a:rPr>
              <a:t>στις πρώτες εβδομάδες μετά τη γέννηση </a:t>
            </a:r>
            <a:r>
              <a:rPr lang="el-GR" altLang="el-GR" sz="2400" b="1" dirty="0" smtClean="0">
                <a:solidFill>
                  <a:srgbClr val="820000"/>
                </a:solidFill>
                <a:cs typeface="Times New Roman" pitchFamily="18" charset="0"/>
                <a:sym typeface="Wingdings 3" pitchFamily="18" charset="2"/>
              </a:rPr>
              <a:t> </a:t>
            </a:r>
            <a:r>
              <a:rPr lang="el-GR" altLang="el-GR" sz="2400" dirty="0" smtClean="0">
                <a:cs typeface="Times New Roman" pitchFamily="18" charset="0"/>
                <a:sym typeface="Wingdings 3" pitchFamily="18" charset="2"/>
              </a:rPr>
              <a:t>προσήλωση σε αντικείμενο σε 30-60 </a:t>
            </a:r>
            <a:r>
              <a:rPr lang="en-US" altLang="el-GR" sz="2400" dirty="0" smtClean="0">
                <a:cs typeface="Times New Roman" pitchFamily="18" charset="0"/>
                <a:sym typeface="Wingdings 3" pitchFamily="18" charset="2"/>
              </a:rPr>
              <a:t>cm </a:t>
            </a:r>
            <a:r>
              <a:rPr lang="el-GR" altLang="el-GR" sz="2400" dirty="0" smtClean="0">
                <a:cs typeface="Times New Roman" pitchFamily="18" charset="0"/>
                <a:sym typeface="Wingdings 3" pitchFamily="18" charset="2"/>
              </a:rPr>
              <a:t>απόσταση</a:t>
            </a:r>
          </a:p>
          <a:p>
            <a:pPr lvl="1"/>
            <a:r>
              <a:rPr lang="el-GR" altLang="el-GR" sz="2400" b="1" dirty="0" smtClean="0">
                <a:solidFill>
                  <a:srgbClr val="820000"/>
                </a:solidFill>
                <a:cs typeface="Times New Roman" pitchFamily="18" charset="0"/>
                <a:sym typeface="Wingdings 3" pitchFamily="18" charset="2"/>
              </a:rPr>
              <a:t>στις 6 εβδομάδες</a:t>
            </a:r>
            <a:r>
              <a:rPr lang="el-GR" altLang="el-GR" sz="2400" dirty="0" smtClean="0">
                <a:cs typeface="Times New Roman" pitchFamily="18" charset="0"/>
                <a:sym typeface="Wingdings 3" pitchFamily="18" charset="2"/>
              </a:rPr>
              <a:t>, το μωρό προσηλώνει, χαμογελώντας στο πρόσωπο της μητέρας (ένδειξη ικανοποιητικής όρασης) </a:t>
            </a:r>
            <a:r>
              <a:rPr lang="el-GR" altLang="el-GR" sz="2400" b="1" dirty="0" smtClean="0">
                <a:solidFill>
                  <a:srgbClr val="820000"/>
                </a:solidFill>
                <a:cs typeface="Times New Roman" pitchFamily="18" charset="0"/>
                <a:sym typeface="Wingdings 3" pitchFamily="18" charset="2"/>
              </a:rPr>
              <a:t> συναισθηματική επικοινωνία</a:t>
            </a:r>
          </a:p>
          <a:p>
            <a:pPr lvl="1"/>
            <a:r>
              <a:rPr lang="el-GR" altLang="el-GR" sz="2400" b="1" dirty="0" smtClean="0">
                <a:solidFill>
                  <a:srgbClr val="820000"/>
                </a:solidFill>
                <a:cs typeface="Times New Roman" pitchFamily="18" charset="0"/>
                <a:sym typeface="Wingdings 3" pitchFamily="18" charset="2"/>
              </a:rPr>
              <a:t>στις 6-8 εβδομάδες  οριζόντια κίνηση </a:t>
            </a:r>
            <a:r>
              <a:rPr lang="el-GR" altLang="el-GR" sz="2400" dirty="0" smtClean="0">
                <a:cs typeface="Times New Roman" pitchFamily="18" charset="0"/>
                <a:sym typeface="Wingdings 3" pitchFamily="18" charset="2"/>
              </a:rPr>
              <a:t>και παρακολούθηση των αντικειμένων</a:t>
            </a:r>
            <a:endParaRPr lang="en-US" altLang="el-GR" sz="2400" dirty="0" smtClean="0">
              <a:cs typeface="Times New Roman" pitchFamily="18" charset="0"/>
              <a:sym typeface="Wingdings 3" pitchFamily="18" charset="2"/>
            </a:endParaRPr>
          </a:p>
        </p:txBody>
      </p:sp>
      <p:sp>
        <p:nvSpPr>
          <p:cNvPr id="27652" name="Ορθογώνιο 1"/>
          <p:cNvSpPr>
            <a:spLocks noChangeArrowheads="1"/>
          </p:cNvSpPr>
          <p:nvPr/>
        </p:nvSpPr>
        <p:spPr bwMode="auto">
          <a:xfrm>
            <a:off x="4283968" y="6018784"/>
            <a:ext cx="3512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mn-lt"/>
              </a:rPr>
              <a:t>(Αγγελοπούλου - </a:t>
            </a:r>
            <a:r>
              <a:rPr lang="el-GR" altLang="el-GR" sz="1800" dirty="0" err="1">
                <a:latin typeface="+mn-lt"/>
              </a:rPr>
              <a:t>Σακαντάμη</a:t>
            </a:r>
            <a:r>
              <a:rPr lang="el-GR" altLang="el-GR" sz="1800" dirty="0">
                <a:latin typeface="+mn-lt"/>
              </a:rPr>
              <a:t>, 2004)</a:t>
            </a:r>
          </a:p>
        </p:txBody>
      </p:sp>
    </p:spTree>
    <p:extLst>
      <p:ext uri="{BB962C8B-B14F-4D97-AF65-F5344CB8AC3E}">
        <p14:creationId xmlns:p14="http://schemas.microsoft.com/office/powerpoint/2010/main" val="334803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l-GR" altLang="el-GR" dirty="0">
                <a:latin typeface="Calibri" pitchFamily="34" charset="0"/>
              </a:rPr>
              <a:t>Οπτική αντίληψη και Κινητική Εξέλιξη </a:t>
            </a:r>
            <a:br>
              <a:rPr lang="el-GR" altLang="el-GR" dirty="0">
                <a:latin typeface="Calibri" pitchFamily="34" charset="0"/>
              </a:rPr>
            </a:br>
            <a:r>
              <a:rPr lang="el-GR" altLang="el-GR" sz="3100" b="0" dirty="0" smtClean="0">
                <a:latin typeface="Calibri" pitchFamily="34" charset="0"/>
              </a:rPr>
              <a:t>(3 </a:t>
            </a:r>
            <a:r>
              <a:rPr lang="el-GR" altLang="el-GR" sz="3100" b="0" dirty="0">
                <a:latin typeface="Calibri" pitchFamily="34" charset="0"/>
              </a:rPr>
              <a:t>από 7) </a:t>
            </a:r>
            <a:endParaRPr lang="el-GR" altLang="el-GR" dirty="0" smtClean="0"/>
          </a:p>
        </p:txBody>
      </p:sp>
      <p:sp>
        <p:nvSpPr>
          <p:cNvPr id="28675" name="Rectangle 3"/>
          <p:cNvSpPr>
            <a:spLocks noGrp="1" noChangeArrowheads="1"/>
          </p:cNvSpPr>
          <p:nvPr>
            <p:ph idx="1"/>
          </p:nvPr>
        </p:nvSpPr>
        <p:spPr/>
        <p:txBody>
          <a:bodyPr>
            <a:normAutofit/>
          </a:bodyPr>
          <a:lstStyle/>
          <a:p>
            <a:r>
              <a:rPr lang="el-GR" altLang="el-GR" sz="2400" b="1" dirty="0" smtClean="0">
                <a:latin typeface="Calibri" pitchFamily="34" charset="0"/>
                <a:cs typeface="Times New Roman" pitchFamily="18" charset="0"/>
              </a:rPr>
              <a:t>Οπτική αντίληψη</a:t>
            </a:r>
            <a:r>
              <a:rPr lang="en-US" altLang="el-GR" sz="2400" b="1" dirty="0" smtClean="0">
                <a:latin typeface="Calibri" pitchFamily="34" charset="0"/>
                <a:cs typeface="Times New Roman" pitchFamily="18" charset="0"/>
              </a:rPr>
              <a:t>:</a:t>
            </a:r>
          </a:p>
          <a:p>
            <a:pPr lvl="1"/>
            <a:r>
              <a:rPr lang="el-GR" altLang="el-GR" sz="2400" b="1" dirty="0" smtClean="0">
                <a:solidFill>
                  <a:srgbClr val="820000"/>
                </a:solidFill>
                <a:latin typeface="Calibri" pitchFamily="34" charset="0"/>
                <a:cs typeface="Times New Roman" pitchFamily="18" charset="0"/>
              </a:rPr>
              <a:t>στους πρώτους μήνες της ζωής </a:t>
            </a:r>
            <a:r>
              <a:rPr lang="el-GR" altLang="el-GR" sz="2400" b="1" dirty="0" smtClean="0">
                <a:solidFill>
                  <a:srgbClr val="820000"/>
                </a:solidFill>
                <a:latin typeface="Calibri" pitchFamily="34" charset="0"/>
                <a:cs typeface="Times New Roman" pitchFamily="18" charset="0"/>
                <a:sym typeface="Wingdings 3" pitchFamily="18" charset="2"/>
              </a:rPr>
              <a:t></a:t>
            </a:r>
            <a:r>
              <a:rPr lang="el-GR" altLang="el-GR" sz="2400" b="1" dirty="0" smtClean="0">
                <a:solidFill>
                  <a:srgbClr val="820000"/>
                </a:solidFill>
                <a:latin typeface="Calibri" pitchFamily="34" charset="0"/>
                <a:cs typeface="Times New Roman" pitchFamily="18" charset="0"/>
              </a:rPr>
              <a:t> </a:t>
            </a:r>
            <a:r>
              <a:rPr lang="el-GR" altLang="el-GR" sz="2400" dirty="0" smtClean="0">
                <a:latin typeface="Calibri" pitchFamily="34" charset="0"/>
                <a:cs typeface="Times New Roman" pitchFamily="18" charset="0"/>
              </a:rPr>
              <a:t>το παιδί αντιλαμβάνεται και αναγνωρίζει </a:t>
            </a:r>
            <a:r>
              <a:rPr lang="el-GR" altLang="el-GR" sz="2400" b="1" dirty="0" smtClean="0">
                <a:solidFill>
                  <a:srgbClr val="820000"/>
                </a:solidFill>
                <a:latin typeface="Calibri" pitchFamily="34" charset="0"/>
                <a:cs typeface="Times New Roman" pitchFamily="18" charset="0"/>
              </a:rPr>
              <a:t>οικεία αντικείμενα</a:t>
            </a:r>
            <a:endParaRPr lang="en-US" altLang="el-GR" sz="2400" b="1" dirty="0" smtClean="0">
              <a:solidFill>
                <a:srgbClr val="820000"/>
              </a:solidFill>
              <a:latin typeface="Calibri" pitchFamily="34" charset="0"/>
              <a:cs typeface="Times New Roman" pitchFamily="18" charset="0"/>
            </a:endParaRPr>
          </a:p>
          <a:p>
            <a:pPr lvl="1"/>
            <a:endParaRPr lang="el-GR" altLang="el-GR" sz="2400" dirty="0" smtClean="0">
              <a:latin typeface="Calibri" pitchFamily="34" charset="0"/>
              <a:cs typeface="Times New Roman" pitchFamily="18" charset="0"/>
            </a:endParaRPr>
          </a:p>
          <a:p>
            <a:pPr lvl="1"/>
            <a:r>
              <a:rPr lang="el-GR" altLang="el-GR" sz="2400" b="1" dirty="0" smtClean="0">
                <a:solidFill>
                  <a:srgbClr val="820000"/>
                </a:solidFill>
                <a:latin typeface="Calibri" pitchFamily="34" charset="0"/>
                <a:cs typeface="Times New Roman" pitchFamily="18" charset="0"/>
              </a:rPr>
              <a:t>στους 2-3 πρώτους μήνες </a:t>
            </a:r>
            <a:r>
              <a:rPr lang="el-GR" altLang="el-GR" sz="2400" b="1" dirty="0" smtClean="0">
                <a:solidFill>
                  <a:srgbClr val="820000"/>
                </a:solidFill>
                <a:latin typeface="Calibri" pitchFamily="34" charset="0"/>
                <a:cs typeface="Times New Roman" pitchFamily="18" charset="0"/>
                <a:sym typeface="Wingdings 3" pitchFamily="18" charset="2"/>
              </a:rPr>
              <a:t></a:t>
            </a:r>
            <a:r>
              <a:rPr lang="el-GR" altLang="el-GR" sz="2400" b="1" dirty="0" smtClean="0">
                <a:solidFill>
                  <a:srgbClr val="820000"/>
                </a:solidFill>
                <a:latin typeface="Calibri" pitchFamily="34" charset="0"/>
                <a:cs typeface="Times New Roman" pitchFamily="18" charset="0"/>
              </a:rPr>
              <a:t> </a:t>
            </a:r>
            <a:r>
              <a:rPr lang="el-GR" altLang="el-GR" sz="2400" dirty="0" smtClean="0">
                <a:latin typeface="Calibri" pitchFamily="34" charset="0"/>
                <a:cs typeface="Times New Roman" pitchFamily="18" charset="0"/>
              </a:rPr>
              <a:t>κάνει </a:t>
            </a:r>
            <a:r>
              <a:rPr lang="el-GR" altLang="el-GR" sz="2400" b="1" dirty="0" smtClean="0">
                <a:solidFill>
                  <a:srgbClr val="820000"/>
                </a:solidFill>
                <a:latin typeface="Calibri" pitchFamily="34" charset="0"/>
                <a:cs typeface="Times New Roman" pitchFamily="18" charset="0"/>
              </a:rPr>
              <a:t>λάκτισμα</a:t>
            </a:r>
            <a:r>
              <a:rPr lang="el-GR" altLang="el-GR" sz="2400" dirty="0" smtClean="0">
                <a:latin typeface="Calibri" pitchFamily="34" charset="0"/>
                <a:cs typeface="Times New Roman" pitchFamily="18" charset="0"/>
              </a:rPr>
              <a:t> στη θέα του μπουκαλιού με το γάλα να πλησιάζει</a:t>
            </a:r>
          </a:p>
          <a:p>
            <a:pPr lvl="1"/>
            <a:endParaRPr lang="el-GR" altLang="el-GR" sz="2400" dirty="0" smtClean="0">
              <a:latin typeface="Calibri" pitchFamily="34" charset="0"/>
              <a:cs typeface="Times New Roman" pitchFamily="18" charset="0"/>
            </a:endParaRPr>
          </a:p>
          <a:p>
            <a:pPr lvl="1"/>
            <a:r>
              <a:rPr lang="el-GR" altLang="el-GR" sz="2400" b="1" dirty="0" smtClean="0">
                <a:solidFill>
                  <a:srgbClr val="820000"/>
                </a:solidFill>
                <a:latin typeface="Calibri" pitchFamily="34" charset="0"/>
                <a:cs typeface="Times New Roman" pitchFamily="18" charset="0"/>
              </a:rPr>
              <a:t>στους 2-4 πρώτους μήνες </a:t>
            </a:r>
            <a:r>
              <a:rPr lang="el-GR" altLang="el-GR" sz="2400" b="1" dirty="0" smtClean="0">
                <a:solidFill>
                  <a:srgbClr val="820000"/>
                </a:solidFill>
                <a:latin typeface="Calibri" pitchFamily="34" charset="0"/>
                <a:cs typeface="Times New Roman" pitchFamily="18" charset="0"/>
                <a:sym typeface="Wingdings 3" pitchFamily="18" charset="2"/>
              </a:rPr>
              <a:t> ασύμμετρο αντανακλαστικό του αυχένα </a:t>
            </a:r>
            <a:r>
              <a:rPr lang="el-GR" altLang="el-GR" sz="2400" dirty="0" smtClean="0">
                <a:latin typeface="Calibri" pitchFamily="34" charset="0"/>
                <a:cs typeface="Times New Roman" pitchFamily="18" charset="0"/>
                <a:sym typeface="Wingdings 3" pitchFamily="18" charset="2"/>
              </a:rPr>
              <a:t>(πρώιμη ένδειξη </a:t>
            </a:r>
            <a:r>
              <a:rPr lang="el-GR" altLang="el-GR" sz="2400" dirty="0" err="1" smtClean="0">
                <a:latin typeface="Calibri" pitchFamily="34" charset="0"/>
                <a:cs typeface="Times New Roman" pitchFamily="18" charset="0"/>
                <a:sym typeface="Wingdings 3" pitchFamily="18" charset="2"/>
              </a:rPr>
              <a:t>οπτικο</a:t>
            </a:r>
            <a:r>
              <a:rPr lang="en-US" altLang="el-GR" sz="2400" dirty="0" smtClean="0">
                <a:latin typeface="Calibri" pitchFamily="34" charset="0"/>
                <a:cs typeface="Times New Roman" pitchFamily="18" charset="0"/>
                <a:sym typeface="Wingdings 3" pitchFamily="18" charset="2"/>
              </a:rPr>
              <a:t>-</a:t>
            </a:r>
            <a:r>
              <a:rPr lang="el-GR" altLang="el-GR" sz="2400" dirty="0" smtClean="0">
                <a:latin typeface="Calibri" pitchFamily="34" charset="0"/>
                <a:cs typeface="Times New Roman" pitchFamily="18" charset="0"/>
                <a:sym typeface="Wingdings 3" pitchFamily="18" charset="2"/>
              </a:rPr>
              <a:t>κινητικής αντίληψης, η οποία εξελίσσεται σταδιακά)</a:t>
            </a:r>
            <a:endParaRPr lang="el-GR" altLang="el-GR" sz="2400" dirty="0" smtClean="0">
              <a:latin typeface="Calibri" pitchFamily="34" charset="0"/>
              <a:cs typeface="Times New Roman" pitchFamily="18" charset="0"/>
            </a:endParaRPr>
          </a:p>
          <a:p>
            <a:pPr eaLnBrk="1" hangingPunct="1">
              <a:buFontTx/>
              <a:buNone/>
            </a:pPr>
            <a:r>
              <a:rPr lang="en-US" altLang="el-GR" sz="2400" dirty="0" smtClean="0">
                <a:solidFill>
                  <a:schemeClr val="hlink"/>
                </a:solidFill>
                <a:latin typeface="Calibri" pitchFamily="34" charset="0"/>
                <a:cs typeface="Times New Roman" pitchFamily="18" charset="0"/>
              </a:rPr>
              <a:t>	</a:t>
            </a:r>
            <a:endParaRPr lang="el-GR" altLang="el-GR" sz="2400" dirty="0" smtClean="0">
              <a:latin typeface="Calibri" pitchFamily="34" charset="0"/>
              <a:cs typeface="Times New Roman" pitchFamily="18" charset="0"/>
            </a:endParaRPr>
          </a:p>
          <a:p>
            <a:pPr eaLnBrk="1" hangingPunct="1">
              <a:buFontTx/>
              <a:buNone/>
            </a:pPr>
            <a:endParaRPr lang="en-US" altLang="el-GR" sz="2400" b="1" dirty="0" smtClean="0">
              <a:latin typeface="Calibri" pitchFamily="34" charset="0"/>
              <a:cs typeface="Times New Roman" pitchFamily="18" charset="0"/>
            </a:endParaRPr>
          </a:p>
          <a:p>
            <a:pPr eaLnBrk="1" hangingPunct="1">
              <a:buFontTx/>
              <a:buNone/>
            </a:pPr>
            <a:endParaRPr lang="el-GR" altLang="el-GR" sz="2400" b="1" dirty="0" smtClean="0">
              <a:solidFill>
                <a:schemeClr val="hlink"/>
              </a:solidFill>
              <a:latin typeface="Calibri" pitchFamily="34" charset="0"/>
              <a:cs typeface="Times New Roman" pitchFamily="18" charset="0"/>
            </a:endParaRPr>
          </a:p>
        </p:txBody>
      </p:sp>
      <p:sp>
        <p:nvSpPr>
          <p:cNvPr id="28677" name="Ορθογώνιο 1"/>
          <p:cNvSpPr>
            <a:spLocks noChangeArrowheads="1"/>
          </p:cNvSpPr>
          <p:nvPr/>
        </p:nvSpPr>
        <p:spPr bwMode="auto">
          <a:xfrm>
            <a:off x="4331500" y="5445224"/>
            <a:ext cx="3512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latin typeface="+mn-lt"/>
              </a:rPr>
              <a:t>(Αγγελοπούλου - Σακαντάμη, 2004)</a:t>
            </a:r>
          </a:p>
        </p:txBody>
      </p:sp>
    </p:spTree>
    <p:extLst>
      <p:ext uri="{BB962C8B-B14F-4D97-AF65-F5344CB8AC3E}">
        <p14:creationId xmlns:p14="http://schemas.microsoft.com/office/powerpoint/2010/main" val="126039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l-GR" altLang="el-GR" dirty="0">
                <a:latin typeface="Calibri" pitchFamily="34" charset="0"/>
              </a:rPr>
              <a:t>Οπτική αντίληψη και Κινητική Εξέλιξη </a:t>
            </a:r>
            <a:br>
              <a:rPr lang="el-GR" altLang="el-GR" dirty="0">
                <a:latin typeface="Calibri" pitchFamily="34" charset="0"/>
              </a:rPr>
            </a:br>
            <a:r>
              <a:rPr lang="el-GR" altLang="el-GR" sz="3100" b="0" dirty="0" smtClean="0">
                <a:latin typeface="Calibri" pitchFamily="34" charset="0"/>
              </a:rPr>
              <a:t>(4 </a:t>
            </a:r>
            <a:r>
              <a:rPr lang="el-GR" altLang="el-GR" sz="3100" b="0" dirty="0">
                <a:latin typeface="Calibri" pitchFamily="34" charset="0"/>
              </a:rPr>
              <a:t>από 7</a:t>
            </a:r>
            <a:r>
              <a:rPr lang="el-GR" altLang="el-GR" sz="3100" b="0" dirty="0" smtClean="0">
                <a:latin typeface="Calibri" pitchFamily="34" charset="0"/>
              </a:rPr>
              <a:t>)</a:t>
            </a:r>
            <a:endParaRPr lang="el-GR" altLang="el-GR" dirty="0" smtClean="0"/>
          </a:p>
        </p:txBody>
      </p:sp>
      <p:sp>
        <p:nvSpPr>
          <p:cNvPr id="29699" name="Rectangle 3"/>
          <p:cNvSpPr>
            <a:spLocks noGrp="1" noChangeArrowheads="1"/>
          </p:cNvSpPr>
          <p:nvPr>
            <p:ph idx="1"/>
          </p:nvPr>
        </p:nvSpPr>
        <p:spPr/>
        <p:txBody>
          <a:bodyPr>
            <a:noAutofit/>
          </a:bodyPr>
          <a:lstStyle/>
          <a:p>
            <a:r>
              <a:rPr lang="el-GR" altLang="el-GR" sz="2400" b="1" dirty="0" smtClean="0">
                <a:latin typeface="Calibri" pitchFamily="34" charset="0"/>
                <a:cs typeface="Times New Roman" pitchFamily="18" charset="0"/>
              </a:rPr>
              <a:t>Οπτική οξύτητα (στατική και δυναμική):</a:t>
            </a:r>
          </a:p>
          <a:p>
            <a:pPr indent="11113" eaLnBrk="1" hangingPunct="1">
              <a:buFontTx/>
              <a:buNone/>
            </a:pPr>
            <a:r>
              <a:rPr lang="el-GR" altLang="el-GR" sz="2400" dirty="0" smtClean="0">
                <a:latin typeface="Calibri" pitchFamily="34" charset="0"/>
                <a:cs typeface="Times New Roman" pitchFamily="18" charset="0"/>
              </a:rPr>
              <a:t>Είναι η ικανότητα διάκρισης λεπτομερειών, τόσο σε μακρινή όσο και σε κοντινή απόσταση. Η φυσιολογική οξύτητα είναι 10/10.</a:t>
            </a:r>
          </a:p>
          <a:p>
            <a:pPr indent="11113" eaLnBrk="1" hangingPunct="1">
              <a:buFontTx/>
              <a:buNone/>
            </a:pPr>
            <a:r>
              <a:rPr lang="el-GR" altLang="el-GR" sz="2400" dirty="0" smtClean="0">
                <a:latin typeface="Calibri" pitchFamily="34" charset="0"/>
                <a:cs typeface="Times New Roman" pitchFamily="18" charset="0"/>
              </a:rPr>
              <a:t>Η οπτική οξύτητα κατά ηλικία έχει ως εξής:</a:t>
            </a:r>
          </a:p>
          <a:p>
            <a:pPr lvl="1"/>
            <a:r>
              <a:rPr lang="el-GR" altLang="el-GR" sz="2400" dirty="0" smtClean="0">
                <a:latin typeface="Calibri" pitchFamily="34" charset="0"/>
                <a:cs typeface="Times New Roman" pitchFamily="18" charset="0"/>
              </a:rPr>
              <a:t>νεογέννητο 2/10</a:t>
            </a:r>
          </a:p>
          <a:p>
            <a:pPr lvl="1"/>
            <a:r>
              <a:rPr lang="el-GR" altLang="el-GR" sz="2400" dirty="0" smtClean="0">
                <a:latin typeface="Calibri" pitchFamily="34" charset="0"/>
                <a:cs typeface="Times New Roman" pitchFamily="18" charset="0"/>
              </a:rPr>
              <a:t>παιδί 1 μηνός 4/10</a:t>
            </a:r>
          </a:p>
          <a:p>
            <a:pPr lvl="1"/>
            <a:r>
              <a:rPr lang="el-GR" altLang="el-GR" sz="2400" dirty="0" smtClean="0">
                <a:latin typeface="Calibri" pitchFamily="34" charset="0"/>
                <a:cs typeface="Times New Roman" pitchFamily="18" charset="0"/>
              </a:rPr>
              <a:t>παιδί 2-12 μηνών &gt;4/10</a:t>
            </a:r>
          </a:p>
          <a:p>
            <a:pPr lvl="1"/>
            <a:r>
              <a:rPr lang="el-GR" altLang="el-GR" sz="2400" dirty="0" smtClean="0">
                <a:latin typeface="Calibri" pitchFamily="34" charset="0"/>
                <a:cs typeface="Times New Roman" pitchFamily="18" charset="0"/>
              </a:rPr>
              <a:t>παιδί 1-3 χρονών &gt;5/10</a:t>
            </a:r>
          </a:p>
          <a:p>
            <a:pPr lvl="1"/>
            <a:r>
              <a:rPr lang="el-GR" altLang="el-GR" sz="2400" dirty="0" smtClean="0">
                <a:latin typeface="Calibri" pitchFamily="34" charset="0"/>
                <a:cs typeface="Times New Roman" pitchFamily="18" charset="0"/>
              </a:rPr>
              <a:t>παιδί 3-5 χρονών &gt;7/10</a:t>
            </a:r>
          </a:p>
          <a:p>
            <a:pPr lvl="1"/>
            <a:r>
              <a:rPr lang="el-GR" altLang="el-GR" sz="2400" dirty="0" smtClean="0">
                <a:latin typeface="Calibri" pitchFamily="34" charset="0"/>
                <a:cs typeface="Times New Roman" pitchFamily="18" charset="0"/>
              </a:rPr>
              <a:t>παιδί &gt;5 χρονών 10/10 ή και μεγαλύτερη</a:t>
            </a:r>
          </a:p>
          <a:p>
            <a:pPr lvl="1">
              <a:buFont typeface="Wingdings" panose="05000000000000000000" pitchFamily="2" charset="2"/>
              <a:buChar char="Ø"/>
            </a:pPr>
            <a:r>
              <a:rPr lang="el-GR" altLang="el-GR" sz="2400" dirty="0" smtClean="0">
                <a:latin typeface="Calibri" pitchFamily="34" charset="0"/>
                <a:cs typeface="Times New Roman" pitchFamily="18" charset="0"/>
              </a:rPr>
              <a:t>Ολοκληρώνεται στον 8 – 9 ηλικιακό χρόνο</a:t>
            </a:r>
          </a:p>
        </p:txBody>
      </p:sp>
      <p:sp>
        <p:nvSpPr>
          <p:cNvPr id="2" name="Rectangle 1"/>
          <p:cNvSpPr/>
          <p:nvPr/>
        </p:nvSpPr>
        <p:spPr>
          <a:xfrm>
            <a:off x="4211960" y="6309320"/>
            <a:ext cx="2349297" cy="369332"/>
          </a:xfrm>
          <a:prstGeom prst="rect">
            <a:avLst/>
          </a:prstGeom>
        </p:spPr>
        <p:txBody>
          <a:bodyPr wrap="none">
            <a:spAutoFit/>
          </a:bodyPr>
          <a:lstStyle/>
          <a:p>
            <a:pPr eaLnBrk="1" hangingPunct="1">
              <a:buFontTx/>
              <a:buNone/>
            </a:pPr>
            <a:r>
              <a:rPr lang="el-GR" altLang="el-GR" dirty="0">
                <a:latin typeface="Calibri" pitchFamily="34" charset="0"/>
              </a:rPr>
              <a:t>(</a:t>
            </a:r>
            <a:r>
              <a:rPr lang="en-US" altLang="el-GR" dirty="0" err="1">
                <a:latin typeface="Calibri" pitchFamily="34" charset="0"/>
              </a:rPr>
              <a:t>Helvston</a:t>
            </a:r>
            <a:r>
              <a:rPr lang="en-US" altLang="el-GR" dirty="0">
                <a:latin typeface="Calibri" pitchFamily="34" charset="0"/>
              </a:rPr>
              <a:t> </a:t>
            </a:r>
            <a:r>
              <a:rPr lang="el-GR" altLang="el-GR" dirty="0">
                <a:latin typeface="Calibri" pitchFamily="34" charset="0"/>
              </a:rPr>
              <a:t>&amp; </a:t>
            </a:r>
            <a:r>
              <a:rPr lang="en-US" altLang="el-GR" dirty="0">
                <a:latin typeface="Calibri" pitchFamily="34" charset="0"/>
              </a:rPr>
              <a:t>Ellis</a:t>
            </a:r>
            <a:r>
              <a:rPr lang="el-GR" altLang="el-GR" dirty="0">
                <a:latin typeface="Calibri" pitchFamily="34" charset="0"/>
              </a:rPr>
              <a:t>, </a:t>
            </a:r>
            <a:r>
              <a:rPr lang="en-US" altLang="el-GR" dirty="0">
                <a:latin typeface="Calibri" pitchFamily="34" charset="0"/>
              </a:rPr>
              <a:t>1990)</a:t>
            </a:r>
            <a:endParaRPr lang="el-GR" altLang="el-GR" dirty="0">
              <a:latin typeface="Calibri" pitchFamily="34" charset="0"/>
            </a:endParaRPr>
          </a:p>
        </p:txBody>
      </p:sp>
    </p:spTree>
    <p:extLst>
      <p:ext uri="{BB962C8B-B14F-4D97-AF65-F5344CB8AC3E}">
        <p14:creationId xmlns:p14="http://schemas.microsoft.com/office/powerpoint/2010/main" val="139359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l-GR" altLang="el-GR" dirty="0">
                <a:latin typeface="Calibri" pitchFamily="34" charset="0"/>
              </a:rPr>
              <a:t>Οπτική αντίληψη και Κινητική Εξέλιξη </a:t>
            </a:r>
            <a:br>
              <a:rPr lang="el-GR" altLang="el-GR" dirty="0">
                <a:latin typeface="Calibri" pitchFamily="34" charset="0"/>
              </a:rPr>
            </a:br>
            <a:r>
              <a:rPr lang="el-GR" altLang="el-GR" sz="3100" b="0" dirty="0" smtClean="0">
                <a:latin typeface="Calibri" pitchFamily="34" charset="0"/>
              </a:rPr>
              <a:t>(5 </a:t>
            </a:r>
            <a:r>
              <a:rPr lang="el-GR" altLang="el-GR" sz="3100" b="0" dirty="0">
                <a:latin typeface="Calibri" pitchFamily="34" charset="0"/>
              </a:rPr>
              <a:t>από 7)</a:t>
            </a:r>
            <a:endParaRPr lang="el-GR" altLang="el-GR" dirty="0" smtClean="0"/>
          </a:p>
        </p:txBody>
      </p:sp>
      <p:sp>
        <p:nvSpPr>
          <p:cNvPr id="30723" name="Rectangle 3"/>
          <p:cNvSpPr>
            <a:spLocks noGrp="1" noChangeArrowheads="1"/>
          </p:cNvSpPr>
          <p:nvPr>
            <p:ph idx="1"/>
          </p:nvPr>
        </p:nvSpPr>
        <p:spPr/>
        <p:txBody>
          <a:bodyPr>
            <a:normAutofit/>
          </a:bodyPr>
          <a:lstStyle/>
          <a:p>
            <a:pPr>
              <a:buClr>
                <a:srgbClr val="004B82"/>
              </a:buClr>
            </a:pPr>
            <a:r>
              <a:rPr lang="el-GR" altLang="el-GR" sz="2400" b="1" dirty="0" smtClean="0">
                <a:solidFill>
                  <a:srgbClr val="820000"/>
                </a:solidFill>
                <a:latin typeface="Calibri" pitchFamily="34" charset="0"/>
                <a:cs typeface="Times New Roman" pitchFamily="18" charset="0"/>
              </a:rPr>
              <a:t>Οπτικό πεδίο: </a:t>
            </a:r>
            <a:r>
              <a:rPr lang="el-GR" altLang="el-GR" sz="2400" dirty="0" smtClean="0">
                <a:latin typeface="Calibri" pitchFamily="34" charset="0"/>
                <a:cs typeface="Times New Roman" pitchFamily="18" charset="0"/>
              </a:rPr>
              <a:t>όλη η επιφάνεια που καλύπτουν οι 2 οφθαλμοί χωρίς να κινηθούν. Το φυσιολογικό πεδίο όρασης είναι 180</a:t>
            </a:r>
            <a:r>
              <a:rPr lang="el-GR" altLang="el-GR" sz="2400" baseline="30000" dirty="0" smtClean="0">
                <a:latin typeface="Calibri" pitchFamily="34" charset="0"/>
                <a:cs typeface="Times New Roman" pitchFamily="18" charset="0"/>
              </a:rPr>
              <a:t>ο</a:t>
            </a:r>
            <a:r>
              <a:rPr lang="el-GR" altLang="el-GR" sz="2400" dirty="0" smtClean="0">
                <a:latin typeface="Calibri" pitchFamily="34" charset="0"/>
                <a:cs typeface="Times New Roman" pitchFamily="18" charset="0"/>
              </a:rPr>
              <a:t> δηλαδή 90</a:t>
            </a:r>
            <a:r>
              <a:rPr lang="el-GR" altLang="el-GR" sz="2400" baseline="30000" dirty="0" smtClean="0">
                <a:latin typeface="Calibri" pitchFamily="34" charset="0"/>
                <a:cs typeface="Times New Roman" pitchFamily="18" charset="0"/>
              </a:rPr>
              <a:t>ο</a:t>
            </a:r>
            <a:r>
              <a:rPr lang="el-GR" altLang="el-GR" sz="2400" dirty="0" smtClean="0">
                <a:latin typeface="Calibri" pitchFamily="34" charset="0"/>
                <a:cs typeface="Times New Roman" pitchFamily="18" charset="0"/>
              </a:rPr>
              <a:t> δεξιά και 90</a:t>
            </a:r>
            <a:r>
              <a:rPr lang="el-GR" altLang="el-GR" sz="2400" baseline="30000" dirty="0" smtClean="0">
                <a:latin typeface="Calibri" pitchFamily="34" charset="0"/>
                <a:cs typeface="Times New Roman" pitchFamily="18" charset="0"/>
              </a:rPr>
              <a:t>ο</a:t>
            </a:r>
            <a:r>
              <a:rPr lang="el-GR" altLang="el-GR" sz="2400" dirty="0" smtClean="0">
                <a:latin typeface="Calibri" pitchFamily="34" charset="0"/>
                <a:cs typeface="Times New Roman" pitchFamily="18" charset="0"/>
              </a:rPr>
              <a:t>  αριστερά.</a:t>
            </a:r>
            <a:endParaRPr lang="en-US" altLang="el-GR" sz="2400" dirty="0" smtClean="0">
              <a:latin typeface="Calibri" pitchFamily="34" charset="0"/>
              <a:cs typeface="Times New Roman" pitchFamily="18" charset="0"/>
            </a:endParaRPr>
          </a:p>
          <a:p>
            <a:pPr>
              <a:buClr>
                <a:srgbClr val="004B82"/>
              </a:buClr>
            </a:pPr>
            <a:endParaRPr lang="el-GR" altLang="el-GR" sz="2400" dirty="0" smtClean="0">
              <a:latin typeface="Calibri" pitchFamily="34" charset="0"/>
              <a:cs typeface="Times New Roman" pitchFamily="18" charset="0"/>
            </a:endParaRPr>
          </a:p>
          <a:p>
            <a:pPr>
              <a:buClr>
                <a:srgbClr val="004B82"/>
              </a:buClr>
            </a:pPr>
            <a:r>
              <a:rPr lang="el-GR" altLang="el-GR" sz="2400" b="1" dirty="0" smtClean="0">
                <a:solidFill>
                  <a:srgbClr val="820000"/>
                </a:solidFill>
                <a:latin typeface="Calibri" pitchFamily="34" charset="0"/>
                <a:cs typeface="Times New Roman" pitchFamily="18" charset="0"/>
              </a:rPr>
              <a:t>Περιφερική όραση: </a:t>
            </a:r>
            <a:r>
              <a:rPr lang="el-GR" altLang="el-GR" sz="2400" dirty="0" smtClean="0">
                <a:latin typeface="Calibri" pitchFamily="34" charset="0"/>
                <a:cs typeface="Times New Roman" pitchFamily="18" charset="0"/>
              </a:rPr>
              <a:t>όλη η επιφάνεια που καλύπτουν οι 2 οφθαλμοί (Α-Δ-Π-Κ) χωρίς να κινηθεί το κεφάλι</a:t>
            </a:r>
          </a:p>
          <a:p>
            <a:pPr eaLnBrk="1" hangingPunct="1">
              <a:buFontTx/>
              <a:buNone/>
            </a:pPr>
            <a:endParaRPr lang="el-GR" altLang="el-GR" sz="2000" b="1" dirty="0" smtClean="0">
              <a:latin typeface="Times New Roman" pitchFamily="18" charset="0"/>
            </a:endParaRPr>
          </a:p>
        </p:txBody>
      </p:sp>
      <p:sp>
        <p:nvSpPr>
          <p:cNvPr id="30725" name="Ορθογώνιο 1"/>
          <p:cNvSpPr>
            <a:spLocks noChangeArrowheads="1"/>
          </p:cNvSpPr>
          <p:nvPr/>
        </p:nvSpPr>
        <p:spPr bwMode="auto">
          <a:xfrm>
            <a:off x="4067944" y="3717032"/>
            <a:ext cx="3512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latin typeface="+mn-lt"/>
              </a:rPr>
              <a:t>(Αγγελοπούλου - Σακαντάμη, 2004)</a:t>
            </a:r>
          </a:p>
        </p:txBody>
      </p:sp>
    </p:spTree>
    <p:extLst>
      <p:ext uri="{BB962C8B-B14F-4D97-AF65-F5344CB8AC3E}">
        <p14:creationId xmlns:p14="http://schemas.microsoft.com/office/powerpoint/2010/main" val="235227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l-GR" altLang="el-GR" dirty="0">
                <a:latin typeface="Calibri" pitchFamily="34" charset="0"/>
              </a:rPr>
              <a:t>Οπτική αντίληψη και Κινητική Εξέλιξη </a:t>
            </a:r>
            <a:br>
              <a:rPr lang="el-GR" altLang="el-GR" dirty="0">
                <a:latin typeface="Calibri" pitchFamily="34" charset="0"/>
              </a:rPr>
            </a:br>
            <a:r>
              <a:rPr lang="el-GR" altLang="el-GR" sz="3100" b="0" dirty="0" smtClean="0">
                <a:latin typeface="Calibri" pitchFamily="34" charset="0"/>
              </a:rPr>
              <a:t>(6 </a:t>
            </a:r>
            <a:r>
              <a:rPr lang="el-GR" altLang="el-GR" sz="3100" b="0" dirty="0">
                <a:latin typeface="Calibri" pitchFamily="34" charset="0"/>
              </a:rPr>
              <a:t>από 7)</a:t>
            </a:r>
            <a:endParaRPr lang="el-GR" altLang="el-GR" dirty="0" smtClean="0"/>
          </a:p>
        </p:txBody>
      </p:sp>
      <p:sp>
        <p:nvSpPr>
          <p:cNvPr id="20483" name="Rectangle 3"/>
          <p:cNvSpPr>
            <a:spLocks noGrp="1" noChangeArrowheads="1"/>
          </p:cNvSpPr>
          <p:nvPr>
            <p:ph idx="1"/>
          </p:nvPr>
        </p:nvSpPr>
        <p:spPr/>
        <p:txBody>
          <a:bodyPr>
            <a:normAutofit/>
          </a:bodyPr>
          <a:lstStyle/>
          <a:p>
            <a:pPr>
              <a:spcBef>
                <a:spcPts val="600"/>
              </a:spcBef>
              <a:spcAft>
                <a:spcPts val="600"/>
              </a:spcAft>
              <a:defRPr/>
            </a:pPr>
            <a:r>
              <a:rPr lang="el-GR" sz="2400" b="1" dirty="0" smtClean="0">
                <a:cs typeface="Times New Roman" pitchFamily="18" charset="0"/>
              </a:rPr>
              <a:t>Αντίληψη του βάθους:</a:t>
            </a:r>
          </a:p>
          <a:p>
            <a:pPr lvl="1">
              <a:spcBef>
                <a:spcPts val="600"/>
              </a:spcBef>
              <a:spcAft>
                <a:spcPts val="600"/>
              </a:spcAft>
              <a:buClr>
                <a:srgbClr val="820000"/>
              </a:buClr>
              <a:defRPr/>
            </a:pPr>
            <a:r>
              <a:rPr lang="el-GR" sz="2400" b="1" dirty="0" smtClean="0">
                <a:solidFill>
                  <a:srgbClr val="820000"/>
                </a:solidFill>
                <a:cs typeface="Times New Roman" pitchFamily="18" charset="0"/>
              </a:rPr>
              <a:t>Τα βρέφη ολίγων μηνών </a:t>
            </a:r>
            <a:r>
              <a:rPr lang="el-GR" sz="2400" dirty="0" smtClean="0">
                <a:cs typeface="Times New Roman" pitchFamily="18" charset="0"/>
              </a:rPr>
              <a:t>μπορούν να αντιλαμβάνονται ότι ένα επίπεδο είναι χαμηλότερα από το άλλο και έτσι να αποφύγουν την πτώση</a:t>
            </a:r>
            <a:endParaRPr lang="en-US" sz="2400" b="1" dirty="0" smtClean="0">
              <a:solidFill>
                <a:srgbClr val="FF0000"/>
              </a:solidFill>
              <a:cs typeface="Times New Roman" pitchFamily="18" charset="0"/>
            </a:endParaRPr>
          </a:p>
          <a:p>
            <a:pPr lvl="1">
              <a:spcBef>
                <a:spcPts val="600"/>
              </a:spcBef>
              <a:spcAft>
                <a:spcPts val="600"/>
              </a:spcAft>
              <a:buClr>
                <a:srgbClr val="820000"/>
              </a:buClr>
              <a:defRPr/>
            </a:pPr>
            <a:r>
              <a:rPr lang="el-GR" sz="2400" b="1" dirty="0" smtClean="0">
                <a:solidFill>
                  <a:srgbClr val="820000"/>
                </a:solidFill>
                <a:cs typeface="Times New Roman" pitchFamily="18" charset="0"/>
              </a:rPr>
              <a:t>Στα 5 έτη</a:t>
            </a:r>
            <a:r>
              <a:rPr lang="el-GR" sz="2400" dirty="0" smtClean="0">
                <a:cs typeface="Times New Roman" pitchFamily="18" charset="0"/>
              </a:rPr>
              <a:t>, τα βρέφη αντιλαμβάνονται την κίνηση των αντικειμένων, όχι όμως και την ταχύτητα κίνησης (σύλληψη μπάλας </a:t>
            </a:r>
            <a:r>
              <a:rPr lang="el-GR" sz="2400" dirty="0" smtClean="0">
                <a:cs typeface="Times New Roman" pitchFamily="18" charset="0"/>
                <a:sym typeface="Wingdings 3" pitchFamily="18" charset="2"/>
              </a:rPr>
              <a:t> βήματα εμπρός και έτσι δυσκολεύεται ακόμη περισσότερο</a:t>
            </a:r>
            <a:r>
              <a:rPr lang="el-GR" sz="2400" b="1" dirty="0" smtClean="0">
                <a:cs typeface="Times New Roman" pitchFamily="18" charset="0"/>
                <a:sym typeface="Wingdings 3" pitchFamily="18" charset="2"/>
              </a:rPr>
              <a:t>)</a:t>
            </a:r>
          </a:p>
          <a:p>
            <a:pPr marL="719138" indent="-366713" eaLnBrk="1" hangingPunct="1">
              <a:spcBef>
                <a:spcPts val="600"/>
              </a:spcBef>
              <a:spcAft>
                <a:spcPts val="600"/>
              </a:spcAft>
              <a:buClr>
                <a:srgbClr val="820000"/>
              </a:buClr>
              <a:buFont typeface="Wingdings" panose="05000000000000000000" pitchFamily="2" charset="2"/>
              <a:buChar char="Ø"/>
              <a:defRPr/>
            </a:pPr>
            <a:r>
              <a:rPr lang="el-GR" sz="2400" dirty="0" smtClean="0"/>
              <a:t>Ολοκληρώνεται </a:t>
            </a:r>
            <a:r>
              <a:rPr lang="el-GR" sz="2400" dirty="0"/>
              <a:t>με την επίτευξη της όρθιας στάσης</a:t>
            </a:r>
          </a:p>
          <a:p>
            <a:pPr marL="530225" indent="-176213" eaLnBrk="1" hangingPunct="1">
              <a:spcBef>
                <a:spcPts val="600"/>
              </a:spcBef>
              <a:spcAft>
                <a:spcPts val="600"/>
              </a:spcAft>
              <a:buClr>
                <a:srgbClr val="1E06D2"/>
              </a:buClr>
              <a:buFont typeface="Arial" pitchFamily="34" charset="0"/>
              <a:buChar char="•"/>
              <a:defRPr/>
            </a:pPr>
            <a:endParaRPr lang="el-GR" sz="2400" dirty="0" smtClean="0"/>
          </a:p>
        </p:txBody>
      </p:sp>
      <p:sp>
        <p:nvSpPr>
          <p:cNvPr id="31749" name="Ορθογώνιο 1"/>
          <p:cNvSpPr>
            <a:spLocks noChangeArrowheads="1"/>
          </p:cNvSpPr>
          <p:nvPr/>
        </p:nvSpPr>
        <p:spPr bwMode="auto">
          <a:xfrm>
            <a:off x="3779912" y="5229200"/>
            <a:ext cx="3512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latin typeface="+mn-lt"/>
              </a:rPr>
              <a:t>(Αγγελοπούλου - Σακαντάμη, 2004)</a:t>
            </a:r>
          </a:p>
        </p:txBody>
      </p:sp>
    </p:spTree>
    <p:extLst>
      <p:ext uri="{BB962C8B-B14F-4D97-AF65-F5344CB8AC3E}">
        <p14:creationId xmlns:p14="http://schemas.microsoft.com/office/powerpoint/2010/main" val="402415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l-GR" altLang="el-GR" dirty="0">
                <a:latin typeface="Calibri" pitchFamily="34" charset="0"/>
              </a:rPr>
              <a:t>Οπτική αντίληψη και Κινητική Εξέλιξη </a:t>
            </a:r>
            <a:br>
              <a:rPr lang="el-GR" altLang="el-GR" dirty="0">
                <a:latin typeface="Calibri" pitchFamily="34" charset="0"/>
              </a:rPr>
            </a:br>
            <a:r>
              <a:rPr lang="el-GR" altLang="el-GR" sz="3100" b="0" dirty="0" smtClean="0">
                <a:latin typeface="Calibri" pitchFamily="34" charset="0"/>
              </a:rPr>
              <a:t>(7 </a:t>
            </a:r>
            <a:r>
              <a:rPr lang="el-GR" altLang="el-GR" sz="3100" b="0" dirty="0">
                <a:latin typeface="Calibri" pitchFamily="34" charset="0"/>
              </a:rPr>
              <a:t>από 7)</a:t>
            </a:r>
            <a:endParaRPr lang="el-GR" altLang="el-GR" dirty="0" smtClean="0"/>
          </a:p>
        </p:txBody>
      </p:sp>
      <p:sp>
        <p:nvSpPr>
          <p:cNvPr id="21507" name="Rectangle 3"/>
          <p:cNvSpPr>
            <a:spLocks noGrp="1" noChangeArrowheads="1"/>
          </p:cNvSpPr>
          <p:nvPr>
            <p:ph idx="1"/>
          </p:nvPr>
        </p:nvSpPr>
        <p:spPr>
          <a:xfrm>
            <a:off x="457200" y="1196752"/>
            <a:ext cx="8229600" cy="2664296"/>
          </a:xfrm>
        </p:spPr>
        <p:txBody>
          <a:bodyPr>
            <a:normAutofit/>
          </a:bodyPr>
          <a:lstStyle/>
          <a:p>
            <a:pPr>
              <a:spcBef>
                <a:spcPts val="600"/>
              </a:spcBef>
              <a:spcAft>
                <a:spcPts val="600"/>
              </a:spcAft>
              <a:defRPr/>
            </a:pPr>
            <a:r>
              <a:rPr lang="el-GR" sz="2400" b="1" dirty="0" smtClean="0">
                <a:latin typeface="Calibri" pitchFamily="34" charset="0"/>
                <a:cs typeface="Times New Roman" pitchFamily="18" charset="0"/>
              </a:rPr>
              <a:t>Α</a:t>
            </a:r>
            <a:r>
              <a:rPr lang="el-GR" sz="2400" b="1" dirty="0" err="1" smtClean="0">
                <a:latin typeface="Calibri" pitchFamily="34" charset="0"/>
                <a:cs typeface="Times New Roman" pitchFamily="18" charset="0"/>
                <a:sym typeface="Wingdings 3" pitchFamily="18" charset="2"/>
              </a:rPr>
              <a:t>ντίληψη</a:t>
            </a:r>
            <a:r>
              <a:rPr lang="el-GR" sz="2400" b="1" dirty="0" smtClean="0">
                <a:latin typeface="Calibri" pitchFamily="34" charset="0"/>
                <a:cs typeface="Times New Roman" pitchFamily="18" charset="0"/>
                <a:sym typeface="Wingdings 3" pitchFamily="18" charset="2"/>
              </a:rPr>
              <a:t> χρωμάτων:</a:t>
            </a:r>
          </a:p>
          <a:p>
            <a:pPr marL="804863" lvl="1" indent="-347663">
              <a:buClr>
                <a:schemeClr val="tx1"/>
              </a:buClr>
              <a:defRPr/>
            </a:pPr>
            <a:r>
              <a:rPr lang="el-GR" sz="2400" b="1" dirty="0" smtClean="0">
                <a:latin typeface="Calibri" pitchFamily="34" charset="0"/>
                <a:cs typeface="Times New Roman" pitchFamily="18" charset="0"/>
                <a:sym typeface="Wingdings 3" pitchFamily="18" charset="2"/>
              </a:rPr>
              <a:t>αρχίζει αρκετά νωρίς</a:t>
            </a:r>
            <a:r>
              <a:rPr lang="el-GR" sz="2400" dirty="0" smtClean="0">
                <a:latin typeface="Calibri" pitchFamily="34" charset="0"/>
                <a:cs typeface="Times New Roman" pitchFamily="18" charset="0"/>
                <a:sym typeface="Wingdings 3" pitchFamily="18" charset="2"/>
              </a:rPr>
              <a:t>, με το </a:t>
            </a:r>
            <a:r>
              <a:rPr lang="el-GR" sz="2400" b="1" dirty="0" smtClean="0">
                <a:solidFill>
                  <a:srgbClr val="820000"/>
                </a:solidFill>
                <a:latin typeface="Calibri" pitchFamily="34" charset="0"/>
                <a:cs typeface="Times New Roman" pitchFamily="18" charset="0"/>
                <a:sym typeface="Wingdings 3" pitchFamily="18" charset="2"/>
              </a:rPr>
              <a:t>κόκκινο</a:t>
            </a:r>
            <a:r>
              <a:rPr lang="el-GR" sz="2400" dirty="0" smtClean="0">
                <a:latin typeface="Calibri" pitchFamily="34" charset="0"/>
                <a:cs typeface="Times New Roman" pitchFamily="18" charset="0"/>
                <a:sym typeface="Wingdings 3" pitchFamily="18" charset="2"/>
              </a:rPr>
              <a:t> και </a:t>
            </a:r>
            <a:r>
              <a:rPr lang="el-GR" sz="2400" b="1" dirty="0" smtClean="0">
                <a:solidFill>
                  <a:srgbClr val="004B82"/>
                </a:solidFill>
                <a:latin typeface="Calibri" pitchFamily="34" charset="0"/>
                <a:cs typeface="Times New Roman" pitchFamily="18" charset="0"/>
                <a:sym typeface="Wingdings 3" pitchFamily="18" charset="2"/>
              </a:rPr>
              <a:t>μπλε</a:t>
            </a:r>
            <a:r>
              <a:rPr lang="el-GR" sz="2400" dirty="0" smtClean="0">
                <a:latin typeface="Calibri" pitchFamily="34" charset="0"/>
                <a:cs typeface="Times New Roman" pitchFamily="18" charset="0"/>
                <a:sym typeface="Wingdings 3" pitchFamily="18" charset="2"/>
              </a:rPr>
              <a:t> να αναγνωρίζονται καλύτερα</a:t>
            </a:r>
          </a:p>
          <a:p>
            <a:pPr marL="804863" lvl="1" indent="-347663">
              <a:buClr>
                <a:schemeClr val="tx1"/>
              </a:buClr>
              <a:defRPr/>
            </a:pPr>
            <a:endParaRPr lang="el-GR" sz="2400" dirty="0" smtClean="0">
              <a:latin typeface="Calibri" pitchFamily="34" charset="0"/>
              <a:cs typeface="Times New Roman" pitchFamily="18" charset="0"/>
              <a:sym typeface="Wingdings 3" pitchFamily="18" charset="2"/>
            </a:endParaRPr>
          </a:p>
          <a:p>
            <a:pPr marL="804863" lvl="1" indent="-347663">
              <a:buClr>
                <a:schemeClr val="tx1"/>
              </a:buClr>
              <a:defRPr/>
            </a:pPr>
            <a:r>
              <a:rPr lang="el-GR" sz="2400" b="1" dirty="0" smtClean="0">
                <a:latin typeface="Calibri" pitchFamily="34" charset="0"/>
                <a:cs typeface="Times New Roman" pitchFamily="18" charset="0"/>
                <a:sym typeface="Wingdings 3" pitchFamily="18" charset="2"/>
              </a:rPr>
              <a:t>σε παιδιά του δημοτικού</a:t>
            </a:r>
            <a:r>
              <a:rPr lang="el-GR" sz="2400" dirty="0" smtClean="0">
                <a:latin typeface="Calibri" pitchFamily="34" charset="0"/>
                <a:cs typeface="Times New Roman" pitchFamily="18" charset="0"/>
                <a:sym typeface="Wingdings 3" pitchFamily="18" charset="2"/>
              </a:rPr>
              <a:t>, το </a:t>
            </a:r>
            <a:r>
              <a:rPr lang="el-GR" sz="2400" b="1" dirty="0" smtClean="0">
                <a:solidFill>
                  <a:srgbClr val="004B82"/>
                </a:solidFill>
                <a:latin typeface="Calibri" pitchFamily="34" charset="0"/>
                <a:cs typeface="Times New Roman" pitchFamily="18" charset="0"/>
                <a:sym typeface="Wingdings 3" pitchFamily="18" charset="2"/>
              </a:rPr>
              <a:t>μπλε</a:t>
            </a:r>
            <a:r>
              <a:rPr lang="el-GR" sz="2400" dirty="0" smtClean="0">
                <a:latin typeface="Calibri" pitchFamily="34" charset="0"/>
                <a:cs typeface="Times New Roman" pitchFamily="18" charset="0"/>
                <a:sym typeface="Wingdings 3" pitchFamily="18" charset="2"/>
              </a:rPr>
              <a:t> και </a:t>
            </a:r>
            <a:r>
              <a:rPr lang="el-GR" sz="2400" b="1" dirty="0" smtClean="0">
                <a:solidFill>
                  <a:srgbClr val="FF9900"/>
                </a:solidFill>
                <a:latin typeface="Calibri" pitchFamily="34" charset="0"/>
                <a:cs typeface="Times New Roman" pitchFamily="18" charset="0"/>
                <a:sym typeface="Wingdings 3" pitchFamily="18" charset="2"/>
              </a:rPr>
              <a:t>κίτρινο</a:t>
            </a:r>
            <a:r>
              <a:rPr lang="el-GR" sz="2400" dirty="0" smtClean="0">
                <a:latin typeface="Calibri" pitchFamily="34" charset="0"/>
                <a:cs typeface="Times New Roman" pitchFamily="18" charset="0"/>
                <a:sym typeface="Wingdings 3" pitchFamily="18" charset="2"/>
              </a:rPr>
              <a:t> χρώμα στη μπάλα φάνηκε ότι βοηθάει στη σύλληψή της</a:t>
            </a:r>
            <a:endParaRPr lang="el-GR" sz="2400" dirty="0" smtClean="0">
              <a:latin typeface="Calibri" pitchFamily="34" charset="0"/>
            </a:endParaRPr>
          </a:p>
        </p:txBody>
      </p:sp>
      <p:sp>
        <p:nvSpPr>
          <p:cNvPr id="32773" name="Ορθογώνιο 1"/>
          <p:cNvSpPr>
            <a:spLocks noChangeArrowheads="1"/>
          </p:cNvSpPr>
          <p:nvPr/>
        </p:nvSpPr>
        <p:spPr bwMode="auto">
          <a:xfrm>
            <a:off x="4499992" y="3861048"/>
            <a:ext cx="3512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mn-lt"/>
              </a:rPr>
              <a:t>(Αγγελοπούλου - </a:t>
            </a:r>
            <a:r>
              <a:rPr lang="el-GR" altLang="el-GR" sz="1800" dirty="0" err="1">
                <a:latin typeface="+mn-lt"/>
              </a:rPr>
              <a:t>Σακαντάμη</a:t>
            </a:r>
            <a:r>
              <a:rPr lang="el-GR" altLang="el-GR" sz="1800" dirty="0">
                <a:latin typeface="+mn-lt"/>
              </a:rPr>
              <a:t>, 2004)</a:t>
            </a:r>
          </a:p>
        </p:txBody>
      </p:sp>
    </p:spTree>
    <p:extLst>
      <p:ext uri="{BB962C8B-B14F-4D97-AF65-F5344CB8AC3E}">
        <p14:creationId xmlns:p14="http://schemas.microsoft.com/office/powerpoint/2010/main" val="21030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l-GR" altLang="el-GR" b="1" dirty="0" smtClean="0"/>
              <a:t>Διαταραχές Όρασης</a:t>
            </a:r>
            <a:endParaRPr lang="en-US" altLang="el-GR" b="1" dirty="0" smtClean="0"/>
          </a:p>
        </p:txBody>
      </p:sp>
      <p:sp>
        <p:nvSpPr>
          <p:cNvPr id="15363" name="3 - Ορθογώνιο"/>
          <p:cNvSpPr>
            <a:spLocks noChangeArrowheads="1"/>
          </p:cNvSpPr>
          <p:nvPr/>
        </p:nvSpPr>
        <p:spPr bwMode="auto">
          <a:xfrm>
            <a:off x="323850" y="5157788"/>
            <a:ext cx="84248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Calibri" pitchFamily="34" charset="0"/>
              </a:defRPr>
            </a:lvl1pPr>
            <a:lvl2pPr marL="742950" indent="-285750" eaLnBrk="0" hangingPunct="0">
              <a:spcBef>
                <a:spcPct val="20000"/>
              </a:spcBef>
              <a:buChar char="–"/>
              <a:defRPr sz="2200">
                <a:solidFill>
                  <a:schemeClr val="tx1"/>
                </a:solidFill>
                <a:latin typeface="Calibri" pitchFamily="34"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l-GR" altLang="el-GR" sz="2200" b="1" dirty="0">
                <a:solidFill>
                  <a:srgbClr val="004B82"/>
                </a:solidFill>
                <a:ea typeface="Arial Unicode MS" pitchFamily="34" charset="-128"/>
                <a:cs typeface="Arial Unicode MS" pitchFamily="34" charset="-128"/>
              </a:rPr>
              <a:t>Λέξεις κλειδιά: </a:t>
            </a:r>
            <a:r>
              <a:rPr lang="el-GR" altLang="el-GR" sz="2200" b="1" dirty="0">
                <a:ea typeface="Arial Unicode MS" pitchFamily="34" charset="-128"/>
                <a:cs typeface="Arial Unicode MS" pitchFamily="34" charset="-128"/>
              </a:rPr>
              <a:t>Διαταραχές όρασης, Τύφλωση, Οπτική Αντίληψη,  Προσαρμοσμένη Κινητική Δραστηριότητα.</a:t>
            </a: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338" y="1484313"/>
            <a:ext cx="27241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054598" y="4196018"/>
            <a:ext cx="1031629" cy="276999"/>
          </a:xfrm>
          <a:prstGeom prst="rect">
            <a:avLst/>
          </a:prstGeom>
        </p:spPr>
        <p:txBody>
          <a:bodyPr wrap="none">
            <a:spAutoFit/>
          </a:bodyPr>
          <a:lstStyle/>
          <a:p>
            <a:r>
              <a:rPr lang="en-US" sz="1200" dirty="0">
                <a:latin typeface="+mn-lt"/>
                <a:hlinkClick r:id="rId4"/>
              </a:rPr>
              <a:t>Goalball Logo</a:t>
            </a:r>
            <a:endParaRPr lang="el-GR" sz="1200" dirty="0">
              <a:latin typeface="+mn-lt"/>
            </a:endParaRPr>
          </a:p>
        </p:txBody>
      </p:sp>
    </p:spTree>
    <p:extLst>
      <p:ext uri="{BB962C8B-B14F-4D97-AF65-F5344CB8AC3E}">
        <p14:creationId xmlns:p14="http://schemas.microsoft.com/office/powerpoint/2010/main" val="2159102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lstStyle/>
          <a:p>
            <a:r>
              <a:rPr lang="el-GR" altLang="el-GR" sz="4000" smtClean="0">
                <a:latin typeface="Calibri" pitchFamily="34" charset="0"/>
              </a:rPr>
              <a:t>Αντιμετώπιση της τύφλωσης</a:t>
            </a:r>
          </a:p>
        </p:txBody>
      </p:sp>
      <p:sp>
        <p:nvSpPr>
          <p:cNvPr id="33795" name="Θέση περιεχομένου 2"/>
          <p:cNvSpPr>
            <a:spLocks noGrp="1"/>
          </p:cNvSpPr>
          <p:nvPr>
            <p:ph idx="1"/>
          </p:nvPr>
        </p:nvSpPr>
        <p:spPr/>
        <p:txBody>
          <a:bodyPr/>
          <a:lstStyle/>
          <a:p>
            <a:pPr>
              <a:defRPr/>
            </a:pPr>
            <a:r>
              <a:rPr lang="el-GR" altLang="el-GR" sz="2400" dirty="0" smtClean="0">
                <a:latin typeface="Calibri" pitchFamily="34" charset="0"/>
              </a:rPr>
              <a:t>Εκπαίδευση</a:t>
            </a:r>
          </a:p>
          <a:p>
            <a:pPr marL="0" indent="0">
              <a:buFontTx/>
              <a:buNone/>
              <a:defRPr/>
            </a:pPr>
            <a:endParaRPr lang="el-GR" altLang="el-GR" sz="2400" dirty="0" smtClean="0">
              <a:latin typeface="Calibri" pitchFamily="34" charset="0"/>
            </a:endParaRPr>
          </a:p>
          <a:p>
            <a:pPr>
              <a:defRPr/>
            </a:pPr>
            <a:r>
              <a:rPr lang="el-GR" altLang="el-GR" sz="2400" dirty="0" smtClean="0">
                <a:latin typeface="Calibri" pitchFamily="34" charset="0"/>
              </a:rPr>
              <a:t>Μόρφωση (κανονικό σχολείο, με παράλληλη ειδική εκπαίδευση για άτομα με τύφλωση με το σύστημα </a:t>
            </a:r>
            <a:r>
              <a:rPr lang="el-GR" altLang="el-GR" sz="2400" dirty="0" err="1" smtClean="0">
                <a:latin typeface="Calibri" pitchFamily="34" charset="0"/>
              </a:rPr>
              <a:t>Braille</a:t>
            </a:r>
            <a:r>
              <a:rPr lang="el-GR" altLang="el-GR" sz="2400" dirty="0" smtClean="0">
                <a:latin typeface="Calibri" pitchFamily="34" charset="0"/>
              </a:rPr>
              <a:t>)</a:t>
            </a:r>
          </a:p>
          <a:p>
            <a:pPr>
              <a:defRPr/>
            </a:pPr>
            <a:endParaRPr lang="el-GR" altLang="el-GR" sz="2400" dirty="0" smtClean="0">
              <a:latin typeface="Calibri" pitchFamily="34" charset="0"/>
            </a:endParaRPr>
          </a:p>
          <a:p>
            <a:pPr>
              <a:defRPr/>
            </a:pPr>
            <a:r>
              <a:rPr lang="el-GR" altLang="el-GR" sz="2400" dirty="0" smtClean="0">
                <a:latin typeface="Calibri" pitchFamily="34" charset="0"/>
              </a:rPr>
              <a:t>Επαγγελματική αποκατάσταση (Ν. 1901/1951)</a:t>
            </a:r>
          </a:p>
        </p:txBody>
      </p:sp>
    </p:spTree>
    <p:extLst>
      <p:ext uri="{BB962C8B-B14F-4D97-AF65-F5344CB8AC3E}">
        <p14:creationId xmlns:p14="http://schemas.microsoft.com/office/powerpoint/2010/main" val="225230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p:txBody>
          <a:bodyPr>
            <a:normAutofit/>
          </a:bodyPr>
          <a:lstStyle/>
          <a:p>
            <a:r>
              <a:rPr lang="el-GR" altLang="el-GR" sz="3600" dirty="0" smtClean="0">
                <a:latin typeface="Calibri" pitchFamily="34" charset="0"/>
              </a:rPr>
              <a:t>Εκπαιδευτικό πλαίσιο στην Ελλάδα  </a:t>
            </a:r>
          </a:p>
        </p:txBody>
      </p:sp>
      <p:sp>
        <p:nvSpPr>
          <p:cNvPr id="2" name="Content Placeholder 1"/>
          <p:cNvSpPr>
            <a:spLocks noGrp="1"/>
          </p:cNvSpPr>
          <p:nvPr>
            <p:ph idx="1"/>
          </p:nvPr>
        </p:nvSpPr>
        <p:spPr>
          <a:xfrm>
            <a:off x="457200" y="1196752"/>
            <a:ext cx="8229600" cy="5661248"/>
          </a:xfrm>
        </p:spPr>
        <p:txBody>
          <a:bodyPr>
            <a:normAutofit fontScale="70000" lnSpcReduction="20000"/>
          </a:bodyPr>
          <a:lstStyle/>
          <a:p>
            <a:pPr>
              <a:lnSpc>
                <a:spcPct val="120000"/>
              </a:lnSpc>
              <a:buClr>
                <a:schemeClr val="tx1"/>
              </a:buClr>
              <a:defRPr/>
            </a:pPr>
            <a:r>
              <a:rPr lang="el-GR" dirty="0">
                <a:latin typeface="Calibri" pitchFamily="34" charset="0"/>
              </a:rPr>
              <a:t>1906: </a:t>
            </a:r>
            <a:r>
              <a:rPr lang="el-GR" kern="0" dirty="0">
                <a:latin typeface="Calibri" pitchFamily="34" charset="0"/>
              </a:rPr>
              <a:t>ιδρύθηκε ο Οίκος Τυφλών  (Δημήτριος Βικέλας, Γεώργιος Δροσίνης)</a:t>
            </a:r>
          </a:p>
          <a:p>
            <a:pPr>
              <a:lnSpc>
                <a:spcPct val="120000"/>
              </a:lnSpc>
              <a:buClr>
                <a:schemeClr val="tx1"/>
              </a:buClr>
              <a:defRPr/>
            </a:pPr>
            <a:r>
              <a:rPr lang="el-GR" kern="0" dirty="0">
                <a:latin typeface="Calibri" pitchFamily="34" charset="0"/>
              </a:rPr>
              <a:t>1930: επιτράπηκε στα άτομα με τύφλωση να ασκούν το επάγγελμα του ιεροψάλτη</a:t>
            </a:r>
          </a:p>
          <a:p>
            <a:pPr>
              <a:lnSpc>
                <a:spcPct val="120000"/>
              </a:lnSpc>
              <a:buClr>
                <a:schemeClr val="tx1"/>
              </a:buClr>
              <a:defRPr/>
            </a:pPr>
            <a:r>
              <a:rPr lang="el-GR" kern="0" dirty="0">
                <a:latin typeface="Calibri" pitchFamily="34" charset="0"/>
              </a:rPr>
              <a:t>1946: επισκέφθηκε τον Οίκο Τυφλών η γνωστή </a:t>
            </a:r>
            <a:r>
              <a:rPr lang="el-GR" kern="0" dirty="0" err="1">
                <a:latin typeface="Calibri" pitchFamily="34" charset="0"/>
              </a:rPr>
              <a:t>τυφλoκωφή</a:t>
            </a:r>
            <a:r>
              <a:rPr lang="el-GR" kern="0" dirty="0">
                <a:latin typeface="Calibri" pitchFamily="34" charset="0"/>
              </a:rPr>
              <a:t> Αμερικανίδα </a:t>
            </a:r>
            <a:r>
              <a:rPr lang="el-GR" kern="0" dirty="0" err="1">
                <a:latin typeface="Calibri" pitchFamily="34" charset="0"/>
              </a:rPr>
              <a:t>Έλεν</a:t>
            </a:r>
            <a:r>
              <a:rPr lang="el-GR" kern="0" dirty="0">
                <a:latin typeface="Calibri" pitchFamily="34" charset="0"/>
              </a:rPr>
              <a:t> </a:t>
            </a:r>
            <a:r>
              <a:rPr lang="el-GR" kern="0" dirty="0" err="1">
                <a:latin typeface="Calibri" pitchFamily="34" charset="0"/>
              </a:rPr>
              <a:t>Κέλλερ</a:t>
            </a:r>
            <a:r>
              <a:rPr lang="el-GR" kern="0" dirty="0">
                <a:latin typeface="Calibri" pitchFamily="34" charset="0"/>
              </a:rPr>
              <a:t> και στην συνέχεια ιδρύθηκε το ειδικό τμήμα εκπαίδευσης </a:t>
            </a:r>
            <a:r>
              <a:rPr lang="el-GR" kern="0" dirty="0" err="1">
                <a:latin typeface="Calibri" pitchFamily="34" charset="0"/>
              </a:rPr>
              <a:t>τυφλοκωφών</a:t>
            </a:r>
            <a:endParaRPr lang="el-GR" kern="0" dirty="0">
              <a:latin typeface="Calibri" pitchFamily="34" charset="0"/>
            </a:endParaRPr>
          </a:p>
          <a:p>
            <a:pPr>
              <a:lnSpc>
                <a:spcPct val="120000"/>
              </a:lnSpc>
              <a:buClr>
                <a:schemeClr val="tx1"/>
              </a:buClr>
              <a:defRPr/>
            </a:pPr>
            <a:r>
              <a:rPr lang="el-GR" kern="0" dirty="0">
                <a:latin typeface="Calibri" pitchFamily="34" charset="0"/>
              </a:rPr>
              <a:t>1952: ιδρύθηκε Ειδική Τάξη για την εκπαίδευση Τυφλών παιδιών με Νοητική </a:t>
            </a:r>
            <a:r>
              <a:rPr lang="el-GR" kern="0" dirty="0" err="1">
                <a:latin typeface="Calibri" pitchFamily="34" charset="0"/>
              </a:rPr>
              <a:t>Αναμηρία</a:t>
            </a:r>
            <a:r>
              <a:rPr lang="el-GR" kern="0" dirty="0">
                <a:latin typeface="Calibri" pitchFamily="34" charset="0"/>
              </a:rPr>
              <a:t> και δόθηκε το δικαίωμα στην Δευτεροβάθμια εκπαίδευση</a:t>
            </a:r>
          </a:p>
          <a:p>
            <a:pPr>
              <a:lnSpc>
                <a:spcPct val="120000"/>
              </a:lnSpc>
              <a:buClr>
                <a:schemeClr val="tx1"/>
              </a:buClr>
              <a:defRPr/>
            </a:pPr>
            <a:r>
              <a:rPr lang="el-GR" kern="0" dirty="0">
                <a:latin typeface="Calibri" pitchFamily="34" charset="0"/>
              </a:rPr>
              <a:t>1979: ο Οίκος Τυφλών έγινε ΝΠΔΔ με την επωνυμία Κέντρο Εκπαίδευσης και Αποκατάστασης Τυφλών – ΚΕΑΤ</a:t>
            </a:r>
          </a:p>
          <a:p>
            <a:pPr>
              <a:lnSpc>
                <a:spcPct val="120000"/>
              </a:lnSpc>
              <a:buClr>
                <a:schemeClr val="tx1"/>
              </a:buClr>
              <a:defRPr/>
            </a:pPr>
            <a:r>
              <a:rPr lang="el-GR" kern="0" dirty="0">
                <a:latin typeface="Calibri" pitchFamily="34" charset="0"/>
              </a:rPr>
              <a:t>1982: το Δημοτικό Σχολείο του ΚΕΑΤ περνάει στο ΥΠΕΠΘ και μετονομάζεται σε Ειδικό Δημοτικό Σχολείο Τυφλών Καλλιθέας</a:t>
            </a:r>
          </a:p>
          <a:p>
            <a:pPr>
              <a:lnSpc>
                <a:spcPct val="120000"/>
              </a:lnSpc>
              <a:buClr>
                <a:schemeClr val="tx1"/>
              </a:buClr>
              <a:defRPr/>
            </a:pPr>
            <a:r>
              <a:rPr lang="el-GR" kern="0" dirty="0">
                <a:latin typeface="Calibri" pitchFamily="34" charset="0"/>
              </a:rPr>
              <a:t>Σήμερα υπάρχουν αρκετά τμήματα ένταξης για Τυφλά </a:t>
            </a:r>
            <a:r>
              <a:rPr lang="el-GR" kern="0" dirty="0" smtClean="0">
                <a:latin typeface="Calibri" pitchFamily="34" charset="0"/>
              </a:rPr>
              <a:t>Παιδιά</a:t>
            </a:r>
            <a:endParaRPr lang="el-GR" kern="0" dirty="0">
              <a:latin typeface="Calibri" pitchFamily="34" charset="0"/>
            </a:endParaRPr>
          </a:p>
        </p:txBody>
      </p:sp>
    </p:spTree>
    <p:extLst>
      <p:ext uri="{BB962C8B-B14F-4D97-AF65-F5344CB8AC3E}">
        <p14:creationId xmlns:p14="http://schemas.microsoft.com/office/powerpoint/2010/main" val="94748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18 - Θέση περιεχομένου"/>
          <p:cNvSpPr>
            <a:spLocks noGrp="1"/>
          </p:cNvSpPr>
          <p:nvPr>
            <p:ph idx="1"/>
          </p:nvPr>
        </p:nvSpPr>
        <p:spPr>
          <a:xfrm>
            <a:off x="457200" y="1196752"/>
            <a:ext cx="8229600" cy="5661248"/>
          </a:xfrm>
        </p:spPr>
        <p:txBody>
          <a:bodyPr anchor="ctr">
            <a:normAutofit fontScale="92500" lnSpcReduction="20000"/>
          </a:bodyPr>
          <a:lstStyle/>
          <a:p>
            <a:pPr>
              <a:lnSpc>
                <a:spcPct val="120000"/>
              </a:lnSpc>
              <a:spcBef>
                <a:spcPct val="0"/>
              </a:spcBef>
              <a:buClr>
                <a:schemeClr val="tx1"/>
              </a:buClr>
              <a:defRPr/>
            </a:pPr>
            <a:r>
              <a:rPr lang="el-GR" altLang="el-GR" sz="2600" dirty="0" smtClean="0">
                <a:latin typeface="Calibri" pitchFamily="34" charset="0"/>
              </a:rPr>
              <a:t>Αναπτυξιακή καθυστέρηση</a:t>
            </a:r>
          </a:p>
          <a:p>
            <a:pPr>
              <a:lnSpc>
                <a:spcPct val="120000"/>
              </a:lnSpc>
              <a:spcBef>
                <a:spcPct val="0"/>
              </a:spcBef>
              <a:buClr>
                <a:schemeClr val="tx1"/>
              </a:buClr>
              <a:defRPr/>
            </a:pPr>
            <a:r>
              <a:rPr lang="el-GR" altLang="el-GR" sz="2600" dirty="0" smtClean="0">
                <a:latin typeface="Calibri" pitchFamily="34" charset="0"/>
              </a:rPr>
              <a:t>Διαταραχές έλεγχου στάσης  σώματος &amp; ισορροπίας </a:t>
            </a:r>
            <a:r>
              <a:rPr lang="el-GR" altLang="el-GR" sz="2600" b="1" dirty="0" smtClean="0">
                <a:solidFill>
                  <a:srgbClr val="820000"/>
                </a:solidFill>
                <a:latin typeface="Calibri" pitchFamily="34" charset="0"/>
                <a:sym typeface="Wingdings" pitchFamily="2" charset="2"/>
              </a:rPr>
              <a:t> πτώσεις</a:t>
            </a:r>
          </a:p>
          <a:p>
            <a:pPr>
              <a:lnSpc>
                <a:spcPct val="120000"/>
              </a:lnSpc>
              <a:spcBef>
                <a:spcPct val="0"/>
              </a:spcBef>
              <a:buClr>
                <a:schemeClr val="tx1"/>
              </a:buClr>
              <a:defRPr/>
            </a:pPr>
            <a:r>
              <a:rPr lang="el-GR" altLang="el-GR" sz="2600" dirty="0" smtClean="0">
                <a:latin typeface="Calibri" pitchFamily="34" charset="0"/>
              </a:rPr>
              <a:t>Δυσκολία προσανατολισμού</a:t>
            </a:r>
          </a:p>
          <a:p>
            <a:pPr>
              <a:lnSpc>
                <a:spcPct val="120000"/>
              </a:lnSpc>
              <a:spcBef>
                <a:spcPct val="0"/>
              </a:spcBef>
              <a:buClr>
                <a:schemeClr val="tx1"/>
              </a:buClr>
              <a:defRPr/>
            </a:pPr>
            <a:r>
              <a:rPr lang="el-GR" altLang="el-GR" sz="2600" dirty="0" smtClean="0">
                <a:latin typeface="Calibri" pitchFamily="34" charset="0"/>
              </a:rPr>
              <a:t>Προβλήματα μετακίνησης</a:t>
            </a:r>
          </a:p>
          <a:p>
            <a:pPr>
              <a:lnSpc>
                <a:spcPct val="120000"/>
              </a:lnSpc>
              <a:spcBef>
                <a:spcPct val="0"/>
              </a:spcBef>
              <a:buClr>
                <a:schemeClr val="tx1"/>
              </a:buClr>
              <a:defRPr/>
            </a:pPr>
            <a:r>
              <a:rPr lang="el-GR" altLang="el-GR" sz="2600" dirty="0" smtClean="0">
                <a:latin typeface="Calibri" pitchFamily="34" charset="0"/>
              </a:rPr>
              <a:t>Προβλήματα στον κινητικό συντονισμό και την αντιληπτικότητα</a:t>
            </a:r>
          </a:p>
          <a:p>
            <a:pPr>
              <a:lnSpc>
                <a:spcPct val="120000"/>
              </a:lnSpc>
              <a:spcBef>
                <a:spcPct val="0"/>
              </a:spcBef>
              <a:buClr>
                <a:schemeClr val="tx1"/>
              </a:buClr>
              <a:defRPr/>
            </a:pPr>
            <a:r>
              <a:rPr lang="el-GR" altLang="el-GR" sz="2600" dirty="0" smtClean="0">
                <a:latin typeface="Calibri" pitchFamily="34" charset="0"/>
              </a:rPr>
              <a:t>Προβλήματα σε αδρή και λεπτή κίνηση</a:t>
            </a:r>
          </a:p>
          <a:p>
            <a:pPr>
              <a:lnSpc>
                <a:spcPct val="120000"/>
              </a:lnSpc>
              <a:spcBef>
                <a:spcPct val="0"/>
              </a:spcBef>
              <a:buClr>
                <a:schemeClr val="tx1"/>
              </a:buClr>
              <a:defRPr/>
            </a:pPr>
            <a:r>
              <a:rPr lang="el-GR" altLang="el-GR" sz="2600" dirty="0" smtClean="0">
                <a:latin typeface="Calibri" pitchFamily="34" charset="0"/>
              </a:rPr>
              <a:t>Συναισθηματικές διαταραχές</a:t>
            </a:r>
          </a:p>
          <a:p>
            <a:pPr>
              <a:lnSpc>
                <a:spcPct val="120000"/>
              </a:lnSpc>
              <a:spcBef>
                <a:spcPct val="0"/>
              </a:spcBef>
              <a:buClr>
                <a:schemeClr val="tx1"/>
              </a:buClr>
              <a:defRPr/>
            </a:pPr>
            <a:r>
              <a:rPr lang="el-GR" altLang="el-GR" sz="2600" dirty="0" smtClean="0">
                <a:latin typeface="Calibri" pitchFamily="34" charset="0"/>
              </a:rPr>
              <a:t>Δυσκολία στην ανάπτυξη διαπροσωπικών σχέσεων</a:t>
            </a:r>
          </a:p>
          <a:p>
            <a:pPr>
              <a:lnSpc>
                <a:spcPct val="120000"/>
              </a:lnSpc>
              <a:spcBef>
                <a:spcPct val="0"/>
              </a:spcBef>
              <a:buClr>
                <a:schemeClr val="tx1"/>
              </a:buClr>
              <a:defRPr/>
            </a:pPr>
            <a:r>
              <a:rPr lang="el-GR" altLang="el-GR" sz="2600" dirty="0" smtClean="0">
                <a:latin typeface="Calibri" pitchFamily="34" charset="0"/>
              </a:rPr>
              <a:t>Μειωμένη κοινωνική ωρίμανση</a:t>
            </a:r>
          </a:p>
          <a:p>
            <a:pPr>
              <a:lnSpc>
                <a:spcPct val="120000"/>
              </a:lnSpc>
              <a:spcBef>
                <a:spcPct val="0"/>
              </a:spcBef>
              <a:buClr>
                <a:schemeClr val="tx1"/>
              </a:buClr>
              <a:defRPr/>
            </a:pPr>
            <a:r>
              <a:rPr lang="el-GR" altLang="el-GR" sz="2600" dirty="0" smtClean="0">
                <a:latin typeface="Calibri" pitchFamily="34" charset="0"/>
              </a:rPr>
              <a:t>Μαθησιακές δυσκολίες</a:t>
            </a:r>
          </a:p>
          <a:p>
            <a:pPr>
              <a:lnSpc>
                <a:spcPct val="120000"/>
              </a:lnSpc>
              <a:spcBef>
                <a:spcPct val="0"/>
              </a:spcBef>
              <a:buClr>
                <a:schemeClr val="tx1"/>
              </a:buClr>
              <a:defRPr/>
            </a:pPr>
            <a:r>
              <a:rPr lang="el-GR" altLang="el-GR" sz="2600" dirty="0" smtClean="0">
                <a:latin typeface="Calibri" pitchFamily="34" charset="0"/>
              </a:rPr>
              <a:t>Χαμηλή ποιότητα ζωής </a:t>
            </a:r>
          </a:p>
          <a:p>
            <a:pPr marL="365125" indent="-282575" algn="just" eaLnBrk="1" hangingPunct="1">
              <a:lnSpc>
                <a:spcPct val="120000"/>
              </a:lnSpc>
              <a:spcBef>
                <a:spcPct val="0"/>
              </a:spcBef>
              <a:buClr>
                <a:srgbClr val="1E06D2"/>
              </a:buClr>
              <a:buFontTx/>
              <a:buNone/>
              <a:defRPr/>
            </a:pPr>
            <a:endParaRPr lang="en-US" altLang="el-GR" sz="2400" dirty="0" smtClean="0">
              <a:latin typeface="Calibri" pitchFamily="34" charset="0"/>
            </a:endParaRPr>
          </a:p>
          <a:p>
            <a:pPr marL="365125" indent="-282575" algn="just" eaLnBrk="1" hangingPunct="1">
              <a:lnSpc>
                <a:spcPct val="120000"/>
              </a:lnSpc>
              <a:spcBef>
                <a:spcPct val="0"/>
              </a:spcBef>
              <a:buClr>
                <a:schemeClr val="tx2"/>
              </a:buClr>
              <a:buFontTx/>
              <a:buNone/>
              <a:defRPr/>
            </a:pPr>
            <a:r>
              <a:rPr lang="el-GR" altLang="el-GR" sz="2000" dirty="0" smtClean="0">
                <a:solidFill>
                  <a:schemeClr val="tx2"/>
                </a:solidFill>
                <a:latin typeface="Calibri" pitchFamily="34" charset="0"/>
              </a:rPr>
              <a:t>	</a:t>
            </a:r>
            <a:endParaRPr lang="el-GR" altLang="el-GR" sz="2000" i="1" dirty="0" smtClean="0">
              <a:latin typeface="Calibri" pitchFamily="34" charset="0"/>
            </a:endParaRPr>
          </a:p>
        </p:txBody>
      </p:sp>
      <p:sp>
        <p:nvSpPr>
          <p:cNvPr id="35844" name="Ορθογώνιο 2"/>
          <p:cNvSpPr>
            <a:spLocks noChangeArrowheads="1"/>
          </p:cNvSpPr>
          <p:nvPr/>
        </p:nvSpPr>
        <p:spPr bwMode="auto">
          <a:xfrm>
            <a:off x="4211960" y="5863431"/>
            <a:ext cx="4429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1800" dirty="0">
                <a:latin typeface="Calibri" pitchFamily="34" charset="0"/>
              </a:rPr>
              <a:t>(</a:t>
            </a:r>
            <a:r>
              <a:rPr lang="en-US" altLang="el-GR" sz="1800" dirty="0" err="1">
                <a:latin typeface="Calibri" pitchFamily="34" charset="0"/>
              </a:rPr>
              <a:t>Houwen</a:t>
            </a:r>
            <a:r>
              <a:rPr lang="en-US" altLang="el-GR" sz="1800" dirty="0">
                <a:latin typeface="Calibri" pitchFamily="34" charset="0"/>
              </a:rPr>
              <a:t> et al., 2008</a:t>
            </a:r>
            <a:r>
              <a:rPr lang="el-GR" altLang="el-GR" sz="1800" dirty="0">
                <a:latin typeface="Calibri" pitchFamily="34" charset="0"/>
              </a:rPr>
              <a:t>;</a:t>
            </a:r>
            <a:r>
              <a:rPr lang="en-US" altLang="el-GR" sz="1800" dirty="0">
                <a:latin typeface="Calibri" pitchFamily="34" charset="0"/>
              </a:rPr>
              <a:t> Lieberman &amp; McHugh, 2001</a:t>
            </a:r>
            <a:r>
              <a:rPr lang="el-GR" altLang="el-GR" sz="1800" dirty="0">
                <a:latin typeface="Calibri" pitchFamily="34" charset="0"/>
              </a:rPr>
              <a:t>;</a:t>
            </a:r>
            <a:r>
              <a:rPr lang="en-US" altLang="el-GR" sz="1800" dirty="0">
                <a:latin typeface="Calibri" pitchFamily="34" charset="0"/>
              </a:rPr>
              <a:t> </a:t>
            </a:r>
            <a:r>
              <a:rPr lang="en-US" altLang="el-GR" sz="1800" dirty="0" err="1">
                <a:latin typeface="Calibri" pitchFamily="34" charset="0"/>
              </a:rPr>
              <a:t>Colak</a:t>
            </a:r>
            <a:r>
              <a:rPr lang="en-US" altLang="el-GR" sz="1800" dirty="0">
                <a:latin typeface="Calibri" pitchFamily="34" charset="0"/>
              </a:rPr>
              <a:t> et al., 2004</a:t>
            </a:r>
            <a:r>
              <a:rPr lang="el-GR" altLang="el-GR" sz="1800" dirty="0">
                <a:latin typeface="Calibri" pitchFamily="34" charset="0"/>
              </a:rPr>
              <a:t>; </a:t>
            </a:r>
            <a:r>
              <a:rPr lang="en-US" altLang="el-GR" sz="1800" dirty="0">
                <a:latin typeface="Calibri" pitchFamily="34" charset="0"/>
              </a:rPr>
              <a:t>Stuart et al, 2006)</a:t>
            </a:r>
            <a:endParaRPr lang="el-GR" altLang="el-GR" sz="1800" dirty="0">
              <a:latin typeface="Calibri" pitchFamily="34" charset="0"/>
            </a:endParaRPr>
          </a:p>
        </p:txBody>
      </p:sp>
      <p:sp>
        <p:nvSpPr>
          <p:cNvPr id="6" name="Rectangle 2"/>
          <p:cNvSpPr>
            <a:spLocks noGrp="1" noChangeArrowheads="1"/>
          </p:cNvSpPr>
          <p:nvPr>
            <p:ph type="title"/>
          </p:nvPr>
        </p:nvSpPr>
        <p:spPr>
          <a:xfrm>
            <a:off x="467544" y="116632"/>
            <a:ext cx="8229600" cy="908720"/>
          </a:xfrm>
        </p:spPr>
        <p:txBody>
          <a:bodyPr>
            <a:normAutofit fontScale="90000"/>
          </a:bodyPr>
          <a:lstStyle/>
          <a:p>
            <a:r>
              <a:rPr lang="el-GR" altLang="el-GR" dirty="0">
                <a:latin typeface="Calibri" pitchFamily="34" charset="0"/>
              </a:rPr>
              <a:t>Δυσκολίες που αντιμετωπίζουν τα άτομα με τύφλωση </a:t>
            </a:r>
            <a:r>
              <a:rPr lang="el-GR" altLang="el-GR" sz="3100" b="0" dirty="0" smtClean="0">
                <a:latin typeface="Calibri" pitchFamily="34" charset="0"/>
              </a:rPr>
              <a:t>(1 </a:t>
            </a:r>
            <a:r>
              <a:rPr lang="el-GR" altLang="el-GR" sz="3100" b="0" dirty="0">
                <a:latin typeface="Calibri" pitchFamily="34" charset="0"/>
              </a:rPr>
              <a:t>από 10)</a:t>
            </a:r>
            <a:endParaRPr lang="el-GR" altLang="el-GR" sz="3100" b="0" dirty="0" smtClean="0"/>
          </a:p>
        </p:txBody>
      </p:sp>
    </p:spTree>
    <p:extLst>
      <p:ext uri="{BB962C8B-B14F-4D97-AF65-F5344CB8AC3E}">
        <p14:creationId xmlns:p14="http://schemas.microsoft.com/office/powerpoint/2010/main" val="139716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ssolve">
                                      <p:cBhvr>
                                        <p:cTn id="12" dur="500"/>
                                        <p:tgtEl>
                                          <p:spTgt spid="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ssolve">
                                      <p:cBhvr>
                                        <p:cTn id="17" dur="500"/>
                                        <p:tgtEl>
                                          <p:spTgt spid="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dissolve">
                                      <p:cBhvr>
                                        <p:cTn id="22" dur="500"/>
                                        <p:tgtEl>
                                          <p:spTgt spid="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dissolve">
                                      <p:cBhvr>
                                        <p:cTn id="27" dur="500"/>
                                        <p:tgtEl>
                                          <p:spTgt spid="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xEl>
                                              <p:pRg st="5" end="5"/>
                                            </p:txEl>
                                          </p:spTgt>
                                        </p:tgtEl>
                                        <p:attrNameLst>
                                          <p:attrName>style.visibility</p:attrName>
                                        </p:attrNameLst>
                                      </p:cBhvr>
                                      <p:to>
                                        <p:strVal val="visible"/>
                                      </p:to>
                                    </p:set>
                                    <p:animEffect transition="in" filter="dissolve">
                                      <p:cBhvr>
                                        <p:cTn id="32" dur="500"/>
                                        <p:tgtEl>
                                          <p:spTgt spid="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xEl>
                                              <p:pRg st="6" end="6"/>
                                            </p:txEl>
                                          </p:spTgt>
                                        </p:tgtEl>
                                        <p:attrNameLst>
                                          <p:attrName>style.visibility</p:attrName>
                                        </p:attrNameLst>
                                      </p:cBhvr>
                                      <p:to>
                                        <p:strVal val="visible"/>
                                      </p:to>
                                    </p:set>
                                    <p:animEffect transition="in" filter="dissolve">
                                      <p:cBhvr>
                                        <p:cTn id="37" dur="500"/>
                                        <p:tgtEl>
                                          <p:spTgt spid="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
                                            <p:txEl>
                                              <p:pRg st="7" end="7"/>
                                            </p:txEl>
                                          </p:spTgt>
                                        </p:tgtEl>
                                        <p:attrNameLst>
                                          <p:attrName>style.visibility</p:attrName>
                                        </p:attrNameLst>
                                      </p:cBhvr>
                                      <p:to>
                                        <p:strVal val="visible"/>
                                      </p:to>
                                    </p:set>
                                    <p:animEffect transition="in" filter="dissolve">
                                      <p:cBhvr>
                                        <p:cTn id="42" dur="500"/>
                                        <p:tgtEl>
                                          <p:spTgt spid="1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
                                            <p:txEl>
                                              <p:pRg st="8" end="8"/>
                                            </p:txEl>
                                          </p:spTgt>
                                        </p:tgtEl>
                                        <p:attrNameLst>
                                          <p:attrName>style.visibility</p:attrName>
                                        </p:attrNameLst>
                                      </p:cBhvr>
                                      <p:to>
                                        <p:strVal val="visible"/>
                                      </p:to>
                                    </p:set>
                                    <p:animEffect transition="in" filter="dissolve">
                                      <p:cBhvr>
                                        <p:cTn id="47" dur="500"/>
                                        <p:tgtEl>
                                          <p:spTgt spid="1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
                                            <p:txEl>
                                              <p:pRg st="9" end="9"/>
                                            </p:txEl>
                                          </p:spTgt>
                                        </p:tgtEl>
                                        <p:attrNameLst>
                                          <p:attrName>style.visibility</p:attrName>
                                        </p:attrNameLst>
                                      </p:cBhvr>
                                      <p:to>
                                        <p:strVal val="visible"/>
                                      </p:to>
                                    </p:set>
                                    <p:animEffect transition="in" filter="dissolve">
                                      <p:cBhvr>
                                        <p:cTn id="52" dur="500"/>
                                        <p:tgtEl>
                                          <p:spTgt spid="1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9">
                                            <p:txEl>
                                              <p:pRg st="10" end="10"/>
                                            </p:txEl>
                                          </p:spTgt>
                                        </p:tgtEl>
                                        <p:attrNameLst>
                                          <p:attrName>style.visibility</p:attrName>
                                        </p:attrNameLst>
                                      </p:cBhvr>
                                      <p:to>
                                        <p:strVal val="visible"/>
                                      </p:to>
                                    </p:set>
                                    <p:animEffect transition="in" filter="dissolve">
                                      <p:cBhvr>
                                        <p:cTn id="57" dur="500"/>
                                        <p:tgtEl>
                                          <p:spTgt spid="19">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9">
                                            <p:txEl>
                                              <p:pRg st="12" end="12"/>
                                            </p:txEl>
                                          </p:spTgt>
                                        </p:tgtEl>
                                        <p:attrNameLst>
                                          <p:attrName>style.visibility</p:attrName>
                                        </p:attrNameLst>
                                      </p:cBhvr>
                                      <p:to>
                                        <p:strVal val="visible"/>
                                      </p:to>
                                    </p:set>
                                    <p:animEffect transition="in" filter="dissolve">
                                      <p:cBhvr>
                                        <p:cTn id="62" dur="500"/>
                                        <p:tgtEl>
                                          <p:spTgt spid="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l-GR" altLang="el-GR" dirty="0">
                <a:latin typeface="Calibri" pitchFamily="34" charset="0"/>
              </a:rPr>
              <a:t>Δυσκολίες που αντιμετωπίζουν τα άτομα με τύφλωση </a:t>
            </a:r>
            <a:r>
              <a:rPr lang="el-GR" altLang="el-GR" sz="3100" b="0" dirty="0" smtClean="0">
                <a:latin typeface="Calibri" pitchFamily="34" charset="0"/>
              </a:rPr>
              <a:t>(2 </a:t>
            </a:r>
            <a:r>
              <a:rPr lang="el-GR" altLang="el-GR" sz="3100" b="0" dirty="0">
                <a:latin typeface="Calibri" pitchFamily="34" charset="0"/>
              </a:rPr>
              <a:t>από 10)</a:t>
            </a:r>
            <a:endParaRPr lang="el-GR" altLang="el-GR" sz="3100" b="0" dirty="0" smtClean="0"/>
          </a:p>
        </p:txBody>
      </p:sp>
      <p:sp>
        <p:nvSpPr>
          <p:cNvPr id="40963" name="Rectangle 3"/>
          <p:cNvSpPr>
            <a:spLocks noGrp="1" noChangeArrowheads="1"/>
          </p:cNvSpPr>
          <p:nvPr>
            <p:ph idx="1"/>
          </p:nvPr>
        </p:nvSpPr>
        <p:spPr>
          <a:xfrm>
            <a:off x="457199" y="1196752"/>
            <a:ext cx="5266929" cy="5040560"/>
          </a:xfrm>
        </p:spPr>
        <p:txBody>
          <a:bodyPr>
            <a:normAutofit lnSpcReduction="10000"/>
          </a:bodyPr>
          <a:lstStyle/>
          <a:p>
            <a:pPr>
              <a:lnSpc>
                <a:spcPct val="110000"/>
              </a:lnSpc>
              <a:spcBef>
                <a:spcPts val="0"/>
              </a:spcBef>
              <a:buClr>
                <a:srgbClr val="820000"/>
              </a:buClr>
              <a:defRPr/>
            </a:pPr>
            <a:r>
              <a:rPr lang="el-GR" altLang="el-GR" sz="2400" b="1" dirty="0" smtClean="0">
                <a:solidFill>
                  <a:srgbClr val="820000"/>
                </a:solidFill>
                <a:latin typeface="Calibri" pitchFamily="34" charset="0"/>
              </a:rPr>
              <a:t>Η διαμόρφωση της αντίληψης </a:t>
            </a:r>
            <a:r>
              <a:rPr lang="el-GR" altLang="el-GR" sz="2400" dirty="0" smtClean="0">
                <a:latin typeface="Calibri" pitchFamily="34" charset="0"/>
              </a:rPr>
              <a:t>στα άτομα με οπτική δυσλειτουργία στηρίζεται στην αφή και την ακοή</a:t>
            </a:r>
          </a:p>
          <a:p>
            <a:pPr>
              <a:lnSpc>
                <a:spcPct val="110000"/>
              </a:lnSpc>
              <a:spcBef>
                <a:spcPts val="0"/>
              </a:spcBef>
              <a:buClr>
                <a:srgbClr val="820000"/>
              </a:buClr>
              <a:defRPr/>
            </a:pPr>
            <a:r>
              <a:rPr lang="el-GR" altLang="el-GR" sz="2400" b="1" dirty="0" smtClean="0">
                <a:solidFill>
                  <a:srgbClr val="820000"/>
                </a:solidFill>
                <a:latin typeface="Calibri" pitchFamily="34" charset="0"/>
              </a:rPr>
              <a:t>Στη βάδιση</a:t>
            </a:r>
            <a:r>
              <a:rPr lang="el-GR" altLang="el-GR" sz="2400" dirty="0" smtClean="0">
                <a:latin typeface="Calibri" pitchFamily="34" charset="0"/>
              </a:rPr>
              <a:t>, τα παιδιά με τύφλωση, όταν δε δέχονται ακουστικά ερεθίσματα, κλίνουν το σώμα τους δεξιά – αριστερά λόγω της μειωμένης αντίληψης του χώρου</a:t>
            </a:r>
            <a:r>
              <a:rPr lang="en-US" altLang="el-GR" sz="2400" dirty="0" smtClean="0">
                <a:latin typeface="Calibri" pitchFamily="34" charset="0"/>
              </a:rPr>
              <a:t>, </a:t>
            </a:r>
            <a:r>
              <a:rPr lang="el-GR" altLang="el-GR" sz="2400" dirty="0" smtClean="0">
                <a:latin typeface="Calibri" pitchFamily="34" charset="0"/>
              </a:rPr>
              <a:t>η οποία όμως μπορεί να βελτιωθεί με κατάλληλη εκπαίδευση </a:t>
            </a:r>
          </a:p>
          <a:p>
            <a:pPr>
              <a:lnSpc>
                <a:spcPct val="110000"/>
              </a:lnSpc>
              <a:spcBef>
                <a:spcPts val="0"/>
              </a:spcBef>
              <a:buClr>
                <a:srgbClr val="820000"/>
              </a:buClr>
              <a:defRPr/>
            </a:pPr>
            <a:r>
              <a:rPr lang="el-GR" altLang="el-GR" sz="2400" b="1" dirty="0" smtClean="0">
                <a:solidFill>
                  <a:srgbClr val="820000"/>
                </a:solidFill>
                <a:latin typeface="Calibri" pitchFamily="34" charset="0"/>
              </a:rPr>
              <a:t>Την έννοια </a:t>
            </a:r>
            <a:r>
              <a:rPr lang="el-GR" altLang="el-GR" sz="2400" b="1" dirty="0">
                <a:solidFill>
                  <a:srgbClr val="820000"/>
                </a:solidFill>
                <a:latin typeface="Calibri" pitchFamily="34" charset="0"/>
              </a:rPr>
              <a:t>του χώρου </a:t>
            </a:r>
            <a:r>
              <a:rPr lang="el-GR" altLang="el-GR" sz="2400" dirty="0" smtClean="0">
                <a:latin typeface="Calibri" pitchFamily="34" charset="0"/>
              </a:rPr>
              <a:t>το </a:t>
            </a:r>
            <a:r>
              <a:rPr lang="el-GR" altLang="el-GR" sz="2400" dirty="0">
                <a:latin typeface="Calibri" pitchFamily="34" charset="0"/>
              </a:rPr>
              <a:t>άτομο με </a:t>
            </a:r>
            <a:r>
              <a:rPr lang="el-GR" altLang="el-GR" sz="2400" dirty="0" smtClean="0">
                <a:latin typeface="Calibri" pitchFamily="34" charset="0"/>
              </a:rPr>
              <a:t>τύφλωση την αποκτά με </a:t>
            </a:r>
            <a:r>
              <a:rPr lang="el-GR" altLang="el-GR" sz="2400" dirty="0">
                <a:latin typeface="Calibri" pitchFamily="34" charset="0"/>
              </a:rPr>
              <a:t>τη βοήθεια των </a:t>
            </a:r>
            <a:r>
              <a:rPr lang="el-GR" altLang="el-GR" sz="2400" dirty="0" smtClean="0">
                <a:latin typeface="Calibri" pitchFamily="34" charset="0"/>
              </a:rPr>
              <a:t>υπολοίπων  </a:t>
            </a:r>
            <a:r>
              <a:rPr lang="el-GR" altLang="el-GR" sz="2400" dirty="0">
                <a:latin typeface="Calibri" pitchFamily="34" charset="0"/>
              </a:rPr>
              <a:t>αισθήσεων</a:t>
            </a:r>
          </a:p>
          <a:p>
            <a:pPr marL="0" indent="0" eaLnBrk="1" hangingPunct="1">
              <a:lnSpc>
                <a:spcPct val="110000"/>
              </a:lnSpc>
              <a:spcBef>
                <a:spcPts val="0"/>
              </a:spcBef>
              <a:buClr>
                <a:srgbClr val="1E06D2"/>
              </a:buClr>
              <a:buFontTx/>
              <a:buNone/>
              <a:defRPr/>
            </a:pPr>
            <a:endParaRPr lang="el-GR" altLang="el-GR" sz="2400" dirty="0" smtClean="0">
              <a:latin typeface="Calibri" pitchFamily="34" charset="0"/>
            </a:endParaRPr>
          </a:p>
        </p:txBody>
      </p:sp>
      <p:sp>
        <p:nvSpPr>
          <p:cNvPr id="7" name="6 - Ορθογώνιο"/>
          <p:cNvSpPr/>
          <p:nvPr/>
        </p:nvSpPr>
        <p:spPr>
          <a:xfrm>
            <a:off x="2699792" y="6207098"/>
            <a:ext cx="2739853" cy="338554"/>
          </a:xfrm>
          <a:prstGeom prst="rect">
            <a:avLst/>
          </a:prstGeom>
        </p:spPr>
        <p:txBody>
          <a:bodyPr wrap="none">
            <a:spAutoFit/>
          </a:bodyPr>
          <a:lstStyle/>
          <a:p>
            <a:pPr>
              <a:defRPr/>
            </a:pPr>
            <a:r>
              <a:rPr lang="el-GR" sz="1600" b="1" kern="0" dirty="0">
                <a:solidFill>
                  <a:srgbClr val="CC3300"/>
                </a:solidFill>
                <a:latin typeface="Calibri" pitchFamily="34" charset="0"/>
              </a:rPr>
              <a:t> </a:t>
            </a:r>
            <a:r>
              <a:rPr lang="el-GR" sz="1600" kern="0" dirty="0">
                <a:solidFill>
                  <a:srgbClr val="000000"/>
                </a:solidFill>
                <a:latin typeface="Calibri" pitchFamily="34" charset="0"/>
              </a:rPr>
              <a:t>(</a:t>
            </a:r>
            <a:r>
              <a:rPr lang="el-GR" sz="1600" kern="0" dirty="0" err="1">
                <a:solidFill>
                  <a:srgbClr val="000000"/>
                </a:solidFill>
                <a:latin typeface="Calibri" pitchFamily="34" charset="0"/>
              </a:rPr>
              <a:t>Ζαφρανάς</a:t>
            </a:r>
            <a:r>
              <a:rPr lang="el-GR" sz="1600" kern="0" dirty="0">
                <a:solidFill>
                  <a:srgbClr val="000000"/>
                </a:solidFill>
                <a:latin typeface="Calibri" pitchFamily="34" charset="0"/>
              </a:rPr>
              <a:t> &amp; </a:t>
            </a:r>
            <a:r>
              <a:rPr lang="el-GR" sz="1600" kern="0" dirty="0" err="1">
                <a:solidFill>
                  <a:srgbClr val="000000"/>
                </a:solidFill>
                <a:latin typeface="Calibri" pitchFamily="34" charset="0"/>
              </a:rPr>
              <a:t>Ζαφρανά</a:t>
            </a:r>
            <a:r>
              <a:rPr lang="el-GR" sz="1600" kern="0" dirty="0">
                <a:solidFill>
                  <a:srgbClr val="000000"/>
                </a:solidFill>
                <a:latin typeface="Calibri" pitchFamily="34" charset="0"/>
              </a:rPr>
              <a:t>, 1989)</a:t>
            </a:r>
            <a:endParaRPr lang="el-GR" sz="1600" dirty="0"/>
          </a:p>
        </p:txBody>
      </p:sp>
      <p:pic>
        <p:nvPicPr>
          <p:cNvPr id="3687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857" y="1370880"/>
            <a:ext cx="2907503" cy="205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863857" y="3429000"/>
            <a:ext cx="2911401"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SVVP </a:t>
            </a:r>
            <a:r>
              <a:rPr lang="en-US" sz="1200" dirty="0" err="1">
                <a:solidFill>
                  <a:schemeClr val="tx1">
                    <a:lumMod val="75000"/>
                    <a:lumOff val="25000"/>
                  </a:schemeClr>
                </a:solidFill>
                <a:latin typeface="+mn-lt"/>
                <a:hlinkClick r:id="rId3"/>
              </a:rPr>
              <a:t>Klikatá</a:t>
            </a:r>
            <a:r>
              <a:rPr lang="en-US" sz="1200" dirty="0">
                <a:solidFill>
                  <a:schemeClr val="tx1">
                    <a:lumMod val="75000"/>
                    <a:lumOff val="25000"/>
                  </a:schemeClr>
                </a:solidFill>
                <a:latin typeface="+mn-lt"/>
                <a:hlinkClick r:id="rId3"/>
              </a:rPr>
              <a:t>, </a:t>
            </a:r>
            <a:r>
              <a:rPr lang="en-US" sz="1200" dirty="0" err="1">
                <a:solidFill>
                  <a:schemeClr val="tx1">
                    <a:lumMod val="75000"/>
                    <a:lumOff val="25000"/>
                  </a:schemeClr>
                </a:solidFill>
                <a:latin typeface="+mn-lt"/>
                <a:hlinkClick r:id="rId3"/>
              </a:rPr>
              <a:t>vedení</a:t>
            </a:r>
            <a:r>
              <a:rPr lang="en-US" sz="1200" dirty="0">
                <a:solidFill>
                  <a:schemeClr val="tx1">
                    <a:lumMod val="75000"/>
                    <a:lumOff val="25000"/>
                  </a:schemeClr>
                </a:solidFill>
                <a:latin typeface="+mn-lt"/>
                <a:hlinkClick r:id="rId3"/>
              </a:rPr>
              <a:t> </a:t>
            </a:r>
            <a:r>
              <a:rPr lang="en-US" sz="1200" dirty="0" err="1" smtClean="0">
                <a:solidFill>
                  <a:schemeClr val="tx1">
                    <a:lumMod val="75000"/>
                    <a:lumOff val="25000"/>
                  </a:schemeClr>
                </a:solidFill>
                <a:latin typeface="+mn-lt"/>
                <a:hlinkClick r:id="rId3"/>
              </a:rPr>
              <a:t>nevidomého</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4" tooltip="User:Jagro"/>
              </a:rPr>
              <a:t>Jagro</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BY-SA 3.0</a:t>
            </a:r>
            <a:endParaRPr lang="en-US" sz="1200" dirty="0">
              <a:solidFill>
                <a:schemeClr val="tx1">
                  <a:lumMod val="75000"/>
                  <a:lumOff val="25000"/>
                </a:schemeClr>
              </a:solidFill>
              <a:latin typeface="+mn-lt"/>
            </a:endParaRPr>
          </a:p>
          <a:p>
            <a:pPr algn="ct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39386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l-GR" altLang="el-GR" dirty="0">
                <a:latin typeface="Calibri" pitchFamily="34" charset="0"/>
              </a:rPr>
              <a:t>Δυσκολίες που αντιμετωπίζουν τα άτομα με τύφλωση </a:t>
            </a:r>
            <a:r>
              <a:rPr lang="el-GR" altLang="el-GR" sz="3100" b="0" dirty="0" smtClean="0">
                <a:latin typeface="Calibri" pitchFamily="34" charset="0"/>
              </a:rPr>
              <a:t>(3 </a:t>
            </a:r>
            <a:r>
              <a:rPr lang="el-GR" altLang="el-GR" sz="3100" b="0" dirty="0">
                <a:latin typeface="Calibri" pitchFamily="34" charset="0"/>
              </a:rPr>
              <a:t>από 10)</a:t>
            </a:r>
            <a:endParaRPr lang="el-GR" altLang="el-GR" dirty="0" smtClean="0"/>
          </a:p>
        </p:txBody>
      </p:sp>
      <p:sp>
        <p:nvSpPr>
          <p:cNvPr id="37891" name="Rectangle 3"/>
          <p:cNvSpPr>
            <a:spLocks noGrp="1" noChangeArrowheads="1"/>
          </p:cNvSpPr>
          <p:nvPr>
            <p:ph idx="1"/>
          </p:nvPr>
        </p:nvSpPr>
        <p:spPr/>
        <p:txBody>
          <a:bodyPr/>
          <a:lstStyle/>
          <a:p>
            <a:pPr>
              <a:spcBef>
                <a:spcPts val="1200"/>
              </a:spcBef>
              <a:spcAft>
                <a:spcPts val="600"/>
              </a:spcAft>
              <a:buClr>
                <a:srgbClr val="820000"/>
              </a:buClr>
            </a:pPr>
            <a:r>
              <a:rPr lang="el-GR" altLang="el-GR" sz="2400" b="1" dirty="0" smtClean="0">
                <a:solidFill>
                  <a:srgbClr val="820000"/>
                </a:solidFill>
                <a:latin typeface="Calibri" pitchFamily="34" charset="0"/>
              </a:rPr>
              <a:t>Η έννοια της απόστασης </a:t>
            </a:r>
            <a:r>
              <a:rPr lang="el-GR" altLang="el-GR" sz="2400" dirty="0" smtClean="0">
                <a:latin typeface="Calibri" pitchFamily="34" charset="0"/>
              </a:rPr>
              <a:t>αποκτάται μέσα από την εκτίμηση του χρόνου που απαιτείται για την κάλυψη των αποστάσεων</a:t>
            </a:r>
          </a:p>
          <a:p>
            <a:pPr>
              <a:spcBef>
                <a:spcPts val="1200"/>
              </a:spcBef>
              <a:spcAft>
                <a:spcPts val="600"/>
              </a:spcAft>
              <a:buClr>
                <a:srgbClr val="820000"/>
              </a:buClr>
            </a:pPr>
            <a:r>
              <a:rPr lang="el-GR" altLang="el-GR" sz="2400" dirty="0" smtClean="0">
                <a:latin typeface="Calibri" pitchFamily="34" charset="0"/>
              </a:rPr>
              <a:t> Η </a:t>
            </a:r>
            <a:r>
              <a:rPr lang="el-GR" altLang="el-GR" sz="2400" b="1" dirty="0" smtClean="0">
                <a:solidFill>
                  <a:srgbClr val="820000"/>
                </a:solidFill>
                <a:latin typeface="Calibri" pitchFamily="34" charset="0"/>
              </a:rPr>
              <a:t>γνώση των χωρικών ιδιοτήτων και χαρακτηριστικών των αντικειμένων </a:t>
            </a:r>
            <a:r>
              <a:rPr lang="el-GR" altLang="el-GR" sz="2400" dirty="0" smtClean="0">
                <a:latin typeface="Calibri" pitchFamily="34" charset="0"/>
              </a:rPr>
              <a:t>αποκτάται κυρίως μέσω της κιναισθητικής αντίληψης</a:t>
            </a:r>
          </a:p>
          <a:p>
            <a:pPr>
              <a:spcBef>
                <a:spcPts val="1200"/>
              </a:spcBef>
              <a:spcAft>
                <a:spcPts val="600"/>
              </a:spcAft>
              <a:buClr>
                <a:srgbClr val="820000"/>
              </a:buClr>
            </a:pPr>
            <a:r>
              <a:rPr lang="el-GR" altLang="el-GR" sz="2400" b="1" dirty="0" smtClean="0">
                <a:solidFill>
                  <a:srgbClr val="820000"/>
                </a:solidFill>
                <a:latin typeface="Calibri" pitchFamily="34" charset="0"/>
              </a:rPr>
              <a:t>Η κιναισθητική εμπειρία </a:t>
            </a:r>
            <a:r>
              <a:rPr lang="el-GR" altLang="el-GR" sz="2400" dirty="0" smtClean="0">
                <a:latin typeface="Calibri" pitchFamily="34" charset="0"/>
              </a:rPr>
              <a:t>προϋποθέτει την απευθείας επαφή με το αντικείμενο </a:t>
            </a:r>
          </a:p>
          <a:p>
            <a:pPr>
              <a:spcBef>
                <a:spcPts val="1200"/>
              </a:spcBef>
              <a:spcAft>
                <a:spcPts val="600"/>
              </a:spcAft>
              <a:buClr>
                <a:srgbClr val="820000"/>
              </a:buClr>
            </a:pPr>
            <a:r>
              <a:rPr lang="el-GR" altLang="el-GR" sz="2400" b="1" dirty="0" smtClean="0">
                <a:solidFill>
                  <a:srgbClr val="820000"/>
                </a:solidFill>
                <a:latin typeface="Calibri" pitchFamily="34" charset="0"/>
              </a:rPr>
              <a:t>Η  </a:t>
            </a:r>
            <a:r>
              <a:rPr lang="el-GR" altLang="el-GR" sz="2400" b="1" dirty="0" err="1" smtClean="0">
                <a:solidFill>
                  <a:srgbClr val="820000"/>
                </a:solidFill>
                <a:latin typeface="Calibri" pitchFamily="34" charset="0"/>
              </a:rPr>
              <a:t>πλευρίωση</a:t>
            </a:r>
            <a:r>
              <a:rPr lang="el-GR" altLang="el-GR" sz="2400" b="1" dirty="0" smtClean="0">
                <a:solidFill>
                  <a:srgbClr val="820000"/>
                </a:solidFill>
                <a:latin typeface="Calibri" pitchFamily="34" charset="0"/>
              </a:rPr>
              <a:t> </a:t>
            </a:r>
            <a:r>
              <a:rPr lang="el-GR" altLang="el-GR" sz="2400" dirty="0" smtClean="0">
                <a:latin typeface="Calibri" pitchFamily="34" charset="0"/>
              </a:rPr>
              <a:t>δεν είναι ανεπτυγμένη στα εκ γενετής άτομα με τύφλωση συγκριτικά με αυτά με επίκτητη</a:t>
            </a:r>
            <a:r>
              <a:rPr lang="el-GR" altLang="el-GR" sz="1400" dirty="0" smtClean="0">
                <a:latin typeface="Calibri" pitchFamily="34" charset="0"/>
              </a:rPr>
              <a:t>          </a:t>
            </a:r>
          </a:p>
          <a:p>
            <a:pPr marL="0" indent="0" algn="r">
              <a:spcBef>
                <a:spcPts val="1200"/>
              </a:spcBef>
              <a:spcAft>
                <a:spcPts val="600"/>
              </a:spcAft>
              <a:buClr>
                <a:srgbClr val="820000"/>
              </a:buClr>
              <a:buNone/>
            </a:pPr>
            <a:r>
              <a:rPr lang="el-GR" altLang="el-GR" sz="1600" dirty="0" smtClean="0">
                <a:latin typeface="Calibri" pitchFamily="34" charset="0"/>
              </a:rPr>
              <a:t>(</a:t>
            </a:r>
            <a:r>
              <a:rPr lang="en-US" altLang="el-GR" sz="1600" dirty="0" err="1" smtClean="0">
                <a:latin typeface="Calibri" pitchFamily="34" charset="0"/>
              </a:rPr>
              <a:t>Hallahan</a:t>
            </a:r>
            <a:r>
              <a:rPr lang="el-GR" altLang="el-GR" sz="1600" dirty="0" smtClean="0">
                <a:latin typeface="Calibri" pitchFamily="34" charset="0"/>
              </a:rPr>
              <a:t> &amp; </a:t>
            </a:r>
            <a:r>
              <a:rPr lang="en-US" altLang="el-GR" sz="1600" dirty="0" smtClean="0">
                <a:latin typeface="Calibri" pitchFamily="34" charset="0"/>
              </a:rPr>
              <a:t>Kauffman</a:t>
            </a:r>
            <a:r>
              <a:rPr lang="el-GR" altLang="el-GR" sz="1600" dirty="0" smtClean="0">
                <a:latin typeface="Calibri" pitchFamily="34" charset="0"/>
              </a:rPr>
              <a:t>, 1988)</a:t>
            </a:r>
          </a:p>
        </p:txBody>
      </p:sp>
    </p:spTree>
    <p:extLst>
      <p:ext uri="{BB962C8B-B14F-4D97-AF65-F5344CB8AC3E}">
        <p14:creationId xmlns:p14="http://schemas.microsoft.com/office/powerpoint/2010/main" val="2002230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l-GR" altLang="el-GR" dirty="0">
                <a:latin typeface="Calibri" pitchFamily="34" charset="0"/>
              </a:rPr>
              <a:t>Δυσκολίες που αντιμετωπίζουν τα άτομα με τύφλωση </a:t>
            </a:r>
            <a:r>
              <a:rPr lang="el-GR" altLang="el-GR" sz="3100" b="0" dirty="0" smtClean="0">
                <a:latin typeface="Calibri" pitchFamily="34" charset="0"/>
              </a:rPr>
              <a:t>(4 </a:t>
            </a:r>
            <a:r>
              <a:rPr lang="el-GR" altLang="el-GR" sz="3100" b="0" dirty="0">
                <a:latin typeface="Calibri" pitchFamily="34" charset="0"/>
              </a:rPr>
              <a:t>από 10)</a:t>
            </a:r>
            <a:endParaRPr lang="el-GR" altLang="el-GR" dirty="0" smtClean="0"/>
          </a:p>
        </p:txBody>
      </p:sp>
      <p:sp>
        <p:nvSpPr>
          <p:cNvPr id="38918" name="Θέση περιεχομένου 3"/>
          <p:cNvSpPr>
            <a:spLocks noGrp="1"/>
          </p:cNvSpPr>
          <p:nvPr>
            <p:ph idx="1"/>
          </p:nvPr>
        </p:nvSpPr>
        <p:spPr>
          <a:xfrm>
            <a:off x="457200" y="1196752"/>
            <a:ext cx="5410944" cy="5040560"/>
          </a:xfrm>
        </p:spPr>
        <p:txBody>
          <a:bodyPr>
            <a:normAutofit/>
          </a:bodyPr>
          <a:lstStyle/>
          <a:p>
            <a:pPr marL="0" indent="0">
              <a:lnSpc>
                <a:spcPct val="120000"/>
              </a:lnSpc>
              <a:buFontTx/>
              <a:buNone/>
            </a:pPr>
            <a:r>
              <a:rPr lang="el-GR" sz="2400" dirty="0">
                <a:latin typeface="Calibri" pitchFamily="34" charset="0"/>
              </a:rPr>
              <a:t>Το τι η ακοή βοηθάει σημαντικά την κινητικότητα των ατόμων με τύφλωση έχει οδηγήσει στην ανάπτυξη μεθόδων και τεχνικών για την αξιοποίηση της ακοής σε θέματα κινητικότητας, δηλ. της ικανότητας που επιτρέπει τον προσανατολισμό και την αποτελεσματική μετακίνηση στο χώρο </a:t>
            </a:r>
            <a:endParaRPr lang="el-GR" sz="2400" dirty="0" smtClean="0">
              <a:latin typeface="Calibri" pitchFamily="34" charset="0"/>
            </a:endParaRPr>
          </a:p>
          <a:p>
            <a:pPr marL="0" indent="0" algn="r">
              <a:buFontTx/>
              <a:buNone/>
            </a:pPr>
            <a:r>
              <a:rPr lang="el-GR" sz="1800" dirty="0" smtClean="0">
                <a:latin typeface="Calibri" pitchFamily="34" charset="0"/>
              </a:rPr>
              <a:t>(</a:t>
            </a:r>
            <a:r>
              <a:rPr lang="en-US" sz="1800" dirty="0" err="1">
                <a:latin typeface="Calibri" pitchFamily="34" charset="0"/>
              </a:rPr>
              <a:t>Bourquin</a:t>
            </a:r>
            <a:r>
              <a:rPr lang="en-US" sz="1800" dirty="0">
                <a:latin typeface="Calibri" pitchFamily="34" charset="0"/>
              </a:rPr>
              <a:t>, 2008</a:t>
            </a:r>
            <a:r>
              <a:rPr lang="el-GR" sz="1800" dirty="0">
                <a:latin typeface="Calibri" pitchFamily="34" charset="0"/>
              </a:rPr>
              <a:t>; </a:t>
            </a:r>
            <a:r>
              <a:rPr lang="el-GR" sz="1800" dirty="0" err="1">
                <a:latin typeface="Calibri" pitchFamily="34" charset="0"/>
              </a:rPr>
              <a:t>Γκουτζιαμάνη</a:t>
            </a:r>
            <a:r>
              <a:rPr lang="el-GR" sz="1800" dirty="0">
                <a:latin typeface="Calibri" pitchFamily="34" charset="0"/>
              </a:rPr>
              <a:t>-Σωτηριάδη, 1993) </a:t>
            </a:r>
            <a:endParaRPr lang="el-GR" altLang="el-GR" sz="2400" dirty="0" smtClean="0"/>
          </a:p>
        </p:txBody>
      </p:sp>
      <p:pic>
        <p:nvPicPr>
          <p:cNvPr id="35844" name="Picture 4" descr="Four young blind children walk together with their ca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656" y="1412776"/>
            <a:ext cx="2987720" cy="24482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88666" y="3861048"/>
            <a:ext cx="633700" cy="276999"/>
          </a:xfrm>
          <a:prstGeom prst="rect">
            <a:avLst/>
          </a:prstGeom>
        </p:spPr>
        <p:txBody>
          <a:bodyPr wrap="none">
            <a:spAutoFit/>
          </a:bodyPr>
          <a:lstStyle/>
          <a:p>
            <a:r>
              <a:rPr lang="en-US" sz="1200" dirty="0" smtClean="0">
                <a:latin typeface="+mn-lt"/>
                <a:hlinkClick r:id="rId3"/>
              </a:rPr>
              <a:t>nfb.org</a:t>
            </a:r>
            <a:endParaRPr lang="el-GR" sz="1200" dirty="0">
              <a:latin typeface="+mn-lt"/>
            </a:endParaRPr>
          </a:p>
        </p:txBody>
      </p:sp>
    </p:spTree>
    <p:extLst>
      <p:ext uri="{BB962C8B-B14F-4D97-AF65-F5344CB8AC3E}">
        <p14:creationId xmlns:p14="http://schemas.microsoft.com/office/powerpoint/2010/main" val="853024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l-GR" altLang="el-GR" dirty="0">
                <a:latin typeface="Calibri" pitchFamily="34" charset="0"/>
              </a:rPr>
              <a:t>Δυσκολίες που αντιμετωπίζουν τα άτομα με τύφλωση </a:t>
            </a:r>
            <a:r>
              <a:rPr lang="el-GR" altLang="el-GR" sz="3100" b="0" dirty="0" smtClean="0">
                <a:latin typeface="Calibri" pitchFamily="34" charset="0"/>
              </a:rPr>
              <a:t>(5 </a:t>
            </a:r>
            <a:r>
              <a:rPr lang="el-GR" altLang="el-GR" sz="3100" b="0" dirty="0">
                <a:latin typeface="Calibri" pitchFamily="34" charset="0"/>
              </a:rPr>
              <a:t>από 10)</a:t>
            </a:r>
            <a:endParaRPr lang="el-GR" altLang="el-GR" dirty="0" smtClean="0"/>
          </a:p>
        </p:txBody>
      </p:sp>
      <p:sp>
        <p:nvSpPr>
          <p:cNvPr id="39939" name="Rectangle 3"/>
          <p:cNvSpPr>
            <a:spLocks noGrp="1" noChangeArrowheads="1"/>
          </p:cNvSpPr>
          <p:nvPr>
            <p:ph idx="1"/>
          </p:nvPr>
        </p:nvSpPr>
        <p:spPr/>
        <p:txBody>
          <a:bodyPr/>
          <a:lstStyle/>
          <a:p>
            <a:pPr>
              <a:buClr>
                <a:schemeClr val="tx1"/>
              </a:buClr>
            </a:pPr>
            <a:r>
              <a:rPr lang="el-GR" altLang="el-GR" sz="2400" dirty="0" smtClean="0">
                <a:latin typeface="Calibri" pitchFamily="34" charset="0"/>
              </a:rPr>
              <a:t>Η απουσία της όρασης </a:t>
            </a:r>
            <a:r>
              <a:rPr lang="el-GR" altLang="el-GR" sz="2400" b="1" dirty="0" smtClean="0">
                <a:solidFill>
                  <a:srgbClr val="820000"/>
                </a:solidFill>
                <a:latin typeface="Calibri" pitchFamily="34" charset="0"/>
              </a:rPr>
              <a:t>καθυστερεί την ψυχοκινητική ολοκλήρωση </a:t>
            </a:r>
            <a:r>
              <a:rPr lang="el-GR" altLang="el-GR" sz="2400" dirty="0" smtClean="0">
                <a:latin typeface="Calibri" pitchFamily="34" charset="0"/>
              </a:rPr>
              <a:t>με αποτέλεσμα οι αδρές και λεπτές κινητικές δεξιότητες να καθυστερούν περίπου 2 μήνες </a:t>
            </a:r>
            <a:r>
              <a:rPr lang="el-GR" altLang="el-GR" sz="1800" dirty="0" smtClean="0">
                <a:latin typeface="Calibri" pitchFamily="34" charset="0"/>
              </a:rPr>
              <a:t>(Αγγελοπούλου-</a:t>
            </a:r>
            <a:r>
              <a:rPr lang="el-GR" altLang="el-GR" sz="1800" dirty="0" err="1" smtClean="0">
                <a:latin typeface="Calibri" pitchFamily="34" charset="0"/>
              </a:rPr>
              <a:t>Σακαντάμ</a:t>
            </a:r>
            <a:r>
              <a:rPr lang="el-GR" altLang="el-GR" sz="1800" dirty="0" smtClean="0">
                <a:latin typeface="Calibri" pitchFamily="34" charset="0"/>
              </a:rPr>
              <a:t>η, 2004)</a:t>
            </a:r>
          </a:p>
          <a:p>
            <a:pPr>
              <a:buClr>
                <a:schemeClr val="tx1"/>
              </a:buClr>
            </a:pPr>
            <a:r>
              <a:rPr lang="el-GR" altLang="el-GR" sz="2600" dirty="0" smtClean="0">
                <a:latin typeface="Calibri" pitchFamily="34" charset="0"/>
              </a:rPr>
              <a:t> </a:t>
            </a:r>
            <a:r>
              <a:rPr lang="el-GR" altLang="el-GR" sz="2400" dirty="0" smtClean="0">
                <a:latin typeface="Calibri" pitchFamily="34" charset="0"/>
              </a:rPr>
              <a:t>Τα παιδιά με τύφλωση ή μερική όραση συγκριτικά με τα συνομήλικά τους χωρίς διαταραχή όρασης έχουν μειωμένη </a:t>
            </a:r>
            <a:r>
              <a:rPr lang="el-GR" altLang="el-GR" sz="2400" b="1" dirty="0" smtClean="0">
                <a:solidFill>
                  <a:srgbClr val="820000"/>
                </a:solidFill>
                <a:latin typeface="Calibri" pitchFamily="34" charset="0"/>
              </a:rPr>
              <a:t>λεπτή κινητικότητα </a:t>
            </a:r>
            <a:r>
              <a:rPr lang="el-GR" altLang="el-GR" sz="1800" dirty="0" smtClean="0">
                <a:latin typeface="Calibri" pitchFamily="34" charset="0"/>
              </a:rPr>
              <a:t>(</a:t>
            </a:r>
            <a:r>
              <a:rPr lang="el-GR" altLang="el-GR" sz="1800" dirty="0" err="1" smtClean="0">
                <a:latin typeface="Calibri" pitchFamily="34" charset="0"/>
              </a:rPr>
              <a:t>Κουτσούκη</a:t>
            </a:r>
            <a:r>
              <a:rPr lang="el-GR" altLang="el-GR" sz="1800" dirty="0" smtClean="0">
                <a:latin typeface="Calibri" pitchFamily="34" charset="0"/>
              </a:rPr>
              <a:t>, 2001)</a:t>
            </a:r>
          </a:p>
          <a:p>
            <a:pPr>
              <a:buClr>
                <a:schemeClr val="tx1"/>
              </a:buClr>
            </a:pPr>
            <a:r>
              <a:rPr lang="el-GR" altLang="el-GR" sz="2400" dirty="0" smtClean="0">
                <a:latin typeface="Calibri" pitchFamily="34" charset="0"/>
              </a:rPr>
              <a:t>Επειδή η λεπτή κινητικότητα αναπτύσσεται σε σχέση με την αδρή κινητικότητα, η οποία προηγείται στην κινητική εξέλιξη του ατόμου, η έγκαιρη και συστηματική συμμετοχή του παιδιού με τύφλωση σε Φ.Δ. το προετοιμάζει και το εξασκεί, για να επιδοθεί σε λεπτές κινητικές δεξιότητες με επάρκεια </a:t>
            </a:r>
            <a:r>
              <a:rPr lang="el-GR" altLang="el-GR" sz="1800" dirty="0" smtClean="0">
                <a:latin typeface="Calibri" pitchFamily="34" charset="0"/>
              </a:rPr>
              <a:t>(</a:t>
            </a:r>
            <a:r>
              <a:rPr lang="el-GR" altLang="el-GR" sz="1800" dirty="0" err="1" smtClean="0">
                <a:latin typeface="Calibri" pitchFamily="34" charset="0"/>
              </a:rPr>
              <a:t>Κουτσούκη</a:t>
            </a:r>
            <a:r>
              <a:rPr lang="el-GR" altLang="el-GR" sz="1800" dirty="0" smtClean="0">
                <a:latin typeface="Calibri" pitchFamily="34" charset="0"/>
              </a:rPr>
              <a:t>, 2001)</a:t>
            </a:r>
          </a:p>
        </p:txBody>
      </p:sp>
    </p:spTree>
    <p:extLst>
      <p:ext uri="{BB962C8B-B14F-4D97-AF65-F5344CB8AC3E}">
        <p14:creationId xmlns:p14="http://schemas.microsoft.com/office/powerpoint/2010/main" val="68992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l-GR" altLang="el-GR" dirty="0">
                <a:latin typeface="Calibri" pitchFamily="34" charset="0"/>
              </a:rPr>
              <a:t>Δυσκολίες που αντιμετωπίζουν τα άτομα με τύφλωση </a:t>
            </a:r>
            <a:r>
              <a:rPr lang="el-GR" altLang="el-GR" sz="3100" b="0" dirty="0" smtClean="0">
                <a:latin typeface="Calibri" pitchFamily="34" charset="0"/>
              </a:rPr>
              <a:t>(6 </a:t>
            </a:r>
            <a:r>
              <a:rPr lang="el-GR" altLang="el-GR" sz="3100" b="0" dirty="0">
                <a:latin typeface="Calibri" pitchFamily="34" charset="0"/>
              </a:rPr>
              <a:t>από 10)</a:t>
            </a:r>
            <a:endParaRPr lang="el-GR" altLang="el-GR" dirty="0" smtClean="0"/>
          </a:p>
        </p:txBody>
      </p:sp>
      <p:sp>
        <p:nvSpPr>
          <p:cNvPr id="39939" name="Rectangle 3"/>
          <p:cNvSpPr>
            <a:spLocks noGrp="1" noChangeArrowheads="1"/>
          </p:cNvSpPr>
          <p:nvPr>
            <p:ph idx="1"/>
          </p:nvPr>
        </p:nvSpPr>
        <p:spPr>
          <a:xfrm>
            <a:off x="457200" y="1196752"/>
            <a:ext cx="8229600" cy="2448272"/>
          </a:xfrm>
        </p:spPr>
        <p:txBody>
          <a:bodyPr>
            <a:normAutofit/>
          </a:bodyPr>
          <a:lstStyle/>
          <a:p>
            <a:pPr>
              <a:buClr>
                <a:schemeClr val="tx1"/>
              </a:buClr>
              <a:defRPr/>
            </a:pPr>
            <a:r>
              <a:rPr lang="el-GR" altLang="el-GR" sz="2400" b="1" dirty="0" smtClean="0">
                <a:solidFill>
                  <a:srgbClr val="820000"/>
                </a:solidFill>
                <a:latin typeface="Calibri" pitchFamily="34" charset="0"/>
              </a:rPr>
              <a:t>Στερεοτυπικές κινήσεις </a:t>
            </a:r>
            <a:r>
              <a:rPr lang="el-GR" altLang="el-GR" sz="2400" dirty="0" smtClean="0">
                <a:latin typeface="Calibri" pitchFamily="34" charset="0"/>
              </a:rPr>
              <a:t>εκδηλώνονται συχνότερα σε άτομα με ολική τύφλωση και αφορούν σε λίκνισμα του κορμού εμπρός-πίσω ή σε τρίψιμο των ματιών</a:t>
            </a:r>
          </a:p>
          <a:p>
            <a:pPr>
              <a:buClr>
                <a:schemeClr val="tx1"/>
              </a:buClr>
              <a:defRPr/>
            </a:pPr>
            <a:r>
              <a:rPr lang="el-GR" altLang="el-GR" sz="2400" dirty="0" smtClean="0">
                <a:latin typeface="Calibri" pitchFamily="34" charset="0"/>
              </a:rPr>
              <a:t>Η ενασχόληση με Φ.Δ. μειώνει σημαντικά τη στερεοτυπική συμπεριφορά			</a:t>
            </a:r>
          </a:p>
          <a:p>
            <a:pPr marL="0" indent="0" algn="r">
              <a:buClr>
                <a:schemeClr val="tx1"/>
              </a:buClr>
              <a:buNone/>
              <a:defRPr/>
            </a:pPr>
            <a:r>
              <a:rPr lang="el-GR" altLang="el-GR" sz="1600" dirty="0" smtClean="0">
                <a:latin typeface="Calibri" pitchFamily="34" charset="0"/>
              </a:rPr>
              <a:t>	</a:t>
            </a:r>
            <a:r>
              <a:rPr lang="en-US" altLang="el-GR" sz="1600" dirty="0" smtClean="0">
                <a:latin typeface="Calibri" pitchFamily="34" charset="0"/>
              </a:rPr>
              <a:t> (</a:t>
            </a:r>
            <a:r>
              <a:rPr lang="en-US" altLang="el-GR" sz="1600" dirty="0" err="1" smtClean="0">
                <a:latin typeface="Calibri" pitchFamily="34" charset="0"/>
              </a:rPr>
              <a:t>Hallahan</a:t>
            </a:r>
            <a:r>
              <a:rPr lang="en-US" altLang="el-GR" sz="1600" dirty="0" smtClean="0">
                <a:latin typeface="Calibri" pitchFamily="34" charset="0"/>
              </a:rPr>
              <a:t> &amp; Kauffman, 1988)</a:t>
            </a:r>
            <a:endParaRPr lang="el-GR" altLang="el-GR" sz="1600" dirty="0" smtClean="0">
              <a:latin typeface="Calibri" pitchFamily="34" charset="0"/>
            </a:endParaRPr>
          </a:p>
        </p:txBody>
      </p:sp>
      <p:pic>
        <p:nvPicPr>
          <p:cNvPr id="337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429000"/>
            <a:ext cx="3775968" cy="28319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87400" y="6284821"/>
            <a:ext cx="3775968" cy="461665"/>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3"/>
              </a:rPr>
              <a:t>“</a:t>
            </a:r>
            <a:r>
              <a:rPr lang="en-US" sz="1200" dirty="0" err="1">
                <a:latin typeface="+mn-lt"/>
                <a:hlinkClick r:id="rId3"/>
              </a:rPr>
              <a:t>steve</a:t>
            </a:r>
            <a:r>
              <a:rPr lang="en-US" sz="1200" dirty="0">
                <a:latin typeface="+mn-lt"/>
                <a:hlinkClick r:id="rId3"/>
              </a:rPr>
              <a:t> lee - rubbing his eyes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4" tooltip="Go to Steven Lee's photostream"/>
              </a:rPr>
              <a:t>Steven Lee</a:t>
            </a:r>
            <a:r>
              <a:rPr lang="el-GR" sz="1200" dirty="0" smtClean="0">
                <a:solidFill>
                  <a:schemeClr val="tx1">
                    <a:lumMod val="75000"/>
                    <a:lumOff val="25000"/>
                  </a:schemeClr>
                </a:solidFill>
                <a:latin typeface="+mn-lt"/>
              </a:rPr>
              <a:t> διαθέσιμο με άδεια  </a:t>
            </a:r>
            <a:r>
              <a:rPr lang="en-US" sz="1200" dirty="0" smtClean="0">
                <a:latin typeface="+mn-lt"/>
                <a:hlinkClick r:id="rId5"/>
              </a:rPr>
              <a:t>CC </a:t>
            </a:r>
            <a:r>
              <a:rPr lang="en-US" sz="1200" dirty="0">
                <a:latin typeface="+mn-lt"/>
                <a:hlinkClick r:id="rId5"/>
              </a:rPr>
              <a:t>BY-NC-ND </a:t>
            </a:r>
            <a:r>
              <a:rPr lang="en-US" sz="1200" dirty="0" smtClean="0">
                <a:latin typeface="+mn-lt"/>
                <a:hlinkClick r:id="rId5"/>
              </a:rPr>
              <a:t>2.0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35483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latin typeface="Calibri" pitchFamily="34" charset="0"/>
              </a:rPr>
              <a:t>Δυσκολίες που αντιμετωπίζουν τα άτομα με τύφλωση </a:t>
            </a:r>
            <a:r>
              <a:rPr lang="el-GR" altLang="el-GR" sz="3100" b="0" dirty="0" smtClean="0">
                <a:latin typeface="Calibri" pitchFamily="34" charset="0"/>
              </a:rPr>
              <a:t>(7 </a:t>
            </a:r>
            <a:r>
              <a:rPr lang="el-GR" altLang="el-GR" sz="3100" b="0" dirty="0">
                <a:latin typeface="Calibri" pitchFamily="34" charset="0"/>
              </a:rPr>
              <a:t>από 10)</a:t>
            </a:r>
            <a:endParaRPr lang="el-GR" dirty="0"/>
          </a:p>
        </p:txBody>
      </p:sp>
      <p:sp>
        <p:nvSpPr>
          <p:cNvPr id="41988" name="Θέση περιεχομένου 2"/>
          <p:cNvSpPr>
            <a:spLocks noGrp="1"/>
          </p:cNvSpPr>
          <p:nvPr>
            <p:ph idx="1"/>
          </p:nvPr>
        </p:nvSpPr>
        <p:spPr/>
        <p:txBody>
          <a:bodyPr>
            <a:normAutofit/>
          </a:bodyPr>
          <a:lstStyle/>
          <a:p>
            <a:pPr>
              <a:buClr>
                <a:schemeClr val="tx1"/>
              </a:buClr>
              <a:defRPr/>
            </a:pPr>
            <a:r>
              <a:rPr lang="el-GR" altLang="el-GR" sz="2400" dirty="0">
                <a:latin typeface="Calibri" pitchFamily="34" charset="0"/>
              </a:rPr>
              <a:t>Το παιδί με τύφλωση έχει συνήθως </a:t>
            </a:r>
            <a:r>
              <a:rPr lang="el-GR" altLang="el-GR" sz="2400" b="1" dirty="0">
                <a:solidFill>
                  <a:srgbClr val="820000"/>
                </a:solidFill>
                <a:latin typeface="Calibri" pitchFamily="34" charset="0"/>
              </a:rPr>
              <a:t>πολύ χαμηλή ακαδημαϊκή επίδοση</a:t>
            </a:r>
            <a:r>
              <a:rPr lang="el-GR" altLang="el-GR" sz="2400" dirty="0">
                <a:latin typeface="Calibri" pitchFamily="34" charset="0"/>
              </a:rPr>
              <a:t>, που οφείλεται στην καθυστερημένη είσοδό του στο σχολείο</a:t>
            </a:r>
          </a:p>
          <a:p>
            <a:pPr>
              <a:buClr>
                <a:schemeClr val="tx1"/>
              </a:buClr>
              <a:defRPr/>
            </a:pPr>
            <a:endParaRPr lang="el-GR" altLang="el-GR" sz="2400" dirty="0">
              <a:latin typeface="Calibri" pitchFamily="34" charset="0"/>
            </a:endParaRPr>
          </a:p>
          <a:p>
            <a:pPr>
              <a:buClr>
                <a:schemeClr val="tx1"/>
              </a:buClr>
              <a:defRPr/>
            </a:pPr>
            <a:r>
              <a:rPr lang="el-GR" altLang="el-GR" sz="2400" dirty="0">
                <a:latin typeface="Calibri" pitchFamily="34" charset="0"/>
              </a:rPr>
              <a:t>Απαιτούνται ειδικά διδακτικά προγράμματα και γνώση ειδικής μεθόδου γραφής και ανάγνωσης (</a:t>
            </a:r>
            <a:r>
              <a:rPr lang="el-GR" altLang="el-GR" sz="2400" dirty="0" err="1">
                <a:latin typeface="Calibri" pitchFamily="34" charset="0"/>
              </a:rPr>
              <a:t>Braille</a:t>
            </a:r>
            <a:r>
              <a:rPr lang="el-GR" altLang="el-GR" sz="2400" dirty="0">
                <a:latin typeface="Calibri" pitchFamily="34" charset="0"/>
              </a:rPr>
              <a:t>)</a:t>
            </a:r>
          </a:p>
          <a:p>
            <a:pPr marL="0" indent="0">
              <a:buClr>
                <a:srgbClr val="1E06D2"/>
              </a:buClr>
              <a:buNone/>
              <a:defRPr/>
            </a:pPr>
            <a:endParaRPr lang="el-GR" altLang="el-GR" sz="2400" dirty="0">
              <a:latin typeface="Calibri" pitchFamily="34" charset="0"/>
            </a:endParaRPr>
          </a:p>
        </p:txBody>
      </p:sp>
      <p:sp>
        <p:nvSpPr>
          <p:cNvPr id="41989" name="AutoShape 6" descr="data:image/png;base64,iVBORw0KGgoAAAANSUhEUgAAAPsAAADJCAMAAADSHrQyAAAAh1BMVEX///8AAACjo6Pu7u78/Pzz8/Pc3Nz29vbq6urQ0NDNzc35+fnY2Njj4+Pn5+fDw8OxsbGbm5u+vr64uLiVlZWfn5+srKzGxsZZWVmNjY0dHR14eHiCgoJxcXGLi4s0NDRlZWVCQkJOTk5sbGwqKioUFBRcXFw8PDxHR0cnJycxMTFRUVETExOXsy6/AAAgAElEQVR4nO19CVfjutKt5XmektghAzgJJAHy/3/f01SlyeE0fe794D7Q6tXLSJGsraFUKm2VvXLl/8ywKr2V91PDyvO/ugpfFvxf7P+JELPgxI7TiYVp6SQlsRkiI7WSsWUx86oirs7TdO7NMgOjjDqu7WzpedLROtiTLMuCmdflGYTITUzL3eGNsLCerMq2BMLSypgTMyyM1DeIrtzXtc9kwxr0nRwetbr6hPTqr4mc7HwVITvtTwf7QF+3dV/naZV0RgpFMQV1SkNwovDNehI/4CkjuZngM0IeeJIMZptddiKtDu23Ba9kqsSPs3dCUr3qjfrZ3oXxT9hfLyEhM11L2zSJaEiaRxt8T0imlz/piS1psYhnIxvF3rnvgXB5uJOQv5BS/bXXBsa/xB5eaI4zIe6oJ2SUTzF5MlJSQga9iNDoKQ37Sq8ax/7B+noX+5G86l2jvW5QdfT+AvueXEKGc+fZgZAcXz4aKQui4LlBw+6bxVLs06BUDUsWHtY8bWX3QjIz52Sg2HdY4HD9JPbxwKVFRW4OGioFOhZWZG9CZ0P+T7G/6SmZKeqsMg4yujSjGXbZSjtb/AyW8PwU9uSNTF6SJOGZXOx8hLxseHgjS7M+jTnmvSjSB72B/TNjfjkfXxDyLp6WmzcatJcPamzSsP0c9q3WaAcrnyq3sqcEfb9eInm7g/1gytB/kHWPdxKW5lh4NrD/tazryXMp1/DRaEIWNDmyhJaXIdmoiMR/Nlumlet2WB+s9vxL7BTUZgWyPdiZY/6vsW+0sftISGLk0xpjY5eabMnTIi5piJ2J25LLmYULMccDx77jmSAYo+LtLnZWN7Je0W4qqah59THb32MPDuRFg3Mjz0ZdCHm6ymBObxai+LQWU2WXVibCfC/DqTIb09HrTGmw+0B+plW6P00sdLVWyX/U69LTXq+6wp5vd/qSOuy2Rl23OwyRo2qxEPBwv8JOCAMrzGnunwmJUUQUzGhoRvjdx/3M8Iv9Z4Zf7D8zmNhjsPPUWWatOFEMulSW2eanGNKSOLayJWjGShyDVgUxSZalZlIYx7BcunYwjEmdNATgOQBoTAJQYr5K69iDKygY4aIsR2OxXG3ovoiVGyzLMl/p5RZnpsyxmPiJkGOpqQVFSYucWAXD4U0+YaB7X7LiqnlflgtPt66lJ0I2fDPT0/3cMdOzjbTIHcuWMv1up2sUwQORmlvVlaUfG3oIrXcTJRLKVJvYA2lW82RUotX0SaTlXi2080GBLy486YSmOU0hO0FMeHTSziKm8EbR59r+ocSa7PEJwg4LEgVMGjyRtKddzNWaQlPixGMxYgGRjj0F1TIGYBnulzpIiyAKNzbRRSb1aJVExXKBRULaKw4K2H0/V7LIQLXLOxRUQgHYuz7GwKZTae1QZFfLgRJi75WygLpcyR+ddey483/AkYDNvUHszq4atXLQ6HmxIpwROz7h8MX9MmrxuKlLIGnxCE/Yg9gL2Ahq/wwRSxcABv9VNafCXkFkDhaFGDt3hxmg7oghwOqpauGLIKaEpxfswD2myYkeKsFzkEntCD9CeyS+pIKmVvvpScY8xE4tSzn16xGgXEJ9vstxefQgq5IVMB+WhRzsuTIfNGJQPBeBLPYRx3Uijey7IHkWT2rDnkuAfZGL9tDESyOSTpUnxcQek0o5gs5eLMCvVTbZe+sShpASIbF8HIpayqDelPPDC5EDtiuCoF5qwjxgADdMzpV0wxYZ+7WRpR3Yjxmc20GX84cbbZUre7rQp41uq6hoBHllu/Q2DYLQOLcR4NnTmtZps9eSPEJft2Hb0+yFDxu9SBbBTwFWtJa6QGbDPwjSJa1byrMxKOb63jeyqHLRWrvtALu6XTRmktc0slmDprE2jlEDP05yyxLkZY2UilHf26cveQ4rftN7Tpp8qJwi8xyasO/t9b3vZd3qpnHW93TFTpd4rWgJjXGc1e63W2FJofIjMYwXyVIsHh6fLLmBoqKVW/KYkRZgGFKKhrbuglUneNxuT+bh2XK7FWaGmEp/005dnrbbFe+YjpZoWjt9GsPlW0R/dDJqUtOYB17QgkIcQws7b8QxZlodg7TQGq7FacdXokBvby4dSgo+4A3Qayhy3ukjBThacklqZykrTsx8XYERkiMRxbJJoWHgSbcAFibdvCMEYcktiIaEpJKUQBpXIfnSr2EfxJAYioVsZzVqwJT+FHgiLVI9L7ONMagDStGEhaLMQFhOdjZvSKTe9KzAS2G+aeTbPNXx7U2W5LUC30YdYUoRSdeZF/gRhBxW6aIXApytKgp7KysTDhCjVp2rzEkQM05rVIAGtbTZD6Fa0bBdoIAK9YojJBUQs8BOxQdc43poBAUQ8C2hEZT9v4eYDurUpxp2lMEd5kDVANqRRI5VGcXCys2mVAvUewzVnLcBotlAlNJt8G1Y9h/pNqhhoq0Xse8Qe62PeVnTuICu9HHMg97zHMqkVI00+augrqREX+DsrGHy1KCcquMe+NUqBE1LzU7Q+eJExqkWAzXy6IHeo0QPvKTHpsa1CgA8haX8fW7KOv6GqodXxdoqJ8YsM7DzFkp1CcMLY5NBZAg0WScmNdNaZH8FVjb2fyj0Hp16IPYINJtY+zJttOQ4fh5EJ2vZ1hK6F4sfaWuxEJFMMmZYM2N9X3Vdx2sb0gdzWaXq0FOOPzLTBhojOsjvOst2T9PEC6IduZnZ0q6TJ3s+uVm29JbcJl5kRF9nndp1cERUvt+s06OM3K6ZLJJYyvwAynZJq8sb+tduIwMdZIlYAiJ9XeERgRfW8KPCVERoTCjmR2BnY38K0Z6k8AShKEDaz2aLeBR7qWWcqeDXaeLUUrxH/Mg6IIrhxxG8zpjvdABFfCYvadqoj95oqL1iwYZT0DAtTtcX454tjCyGHRGWuk2nWDEFkb2haCumMuvw2A8HNg1aWm5qMJG4psTf39JZkevSJexoTM/SKrYqG8owk8ARV8ZbCqU0TrWWNCZjNQmGlDGnTOw1n3xFC1pbonpXtAhVdQux0haN0rRSMcHaIsp4Q4c1yshCZAuzyBNTPa7sbEEaSstcrbowkpvF1BuF+MzsbLRCqahCqtVEiEuquAldJVEkCQkpbEEUs92JZreRgjaLQbaojaovh08ZQOVRKoO2kzagDlbYu6DeBrBH9xIECAW0pXxLgZ1QABylHtd2tqaGtV+JNHjqAxCq2NQwUOMMoPjhnG6zcs0eSqNxLCEf6TZuttjiq9C2Wzi/VtYryBa6BI0lTEmV1DkPrt0GwTW6bgMaTTVCVtWBUH6dwJqCoxB+FC1guxwpTVTO4aSGbBH2BIwptVlFEGjFKHEFy+yHGK1Lbr+XqGdjfrRq92iii/T5nmfw+6WVE15Jp4U0gLRqcsYN/FhqeFo28UhHs5xQmuVUdi5VFOUuTdNfpABb4o5C4QvRJCNVTN12IZf2BKrgK0mvIIkfMelirHGdF1Y5ky5FFoa5zhUo8ywMBvaecukVgUkP7cIiyvnQz2m2SFsA64jG8NfWeRMWK4OkVKVFKDQ2ls0EQd/Pt69J3obeylBgqIAJM2Z/K/sqDDM9W0mzVbyVc5/KtdywXtCWzNNAQBHvNXUbf5AjOBt8ywBT+gv8kcl8ZTFymMe+bxlgKh9tob5N11jA1i/1fYtKFvh+hk9WtsSHjcY4+KZxJkQAnm8DoDEpQPGd9f2nhV/sPzP817Gvj3JJn2y24peHOeyL55kfwuo2OuZkVsrRjZOBSBJtbpAvZaiFbhw07n0LFjvaJmgZ9gcaruNnSF1zYQ77MFNLz9u9sv9Hl2lLw/JlJlKEm9xtj3PYB3FinJMZIuESjA1ukGeV86zMfDHXkHPhz7E/PvEKXefSus1cLA9kEB3/NldqKyw5uW1noOHKycQt2Tspnnfkhv6da/zzQmFVncsEZkDVMp/DHpF5Rv/H2NkUynfNPHaWcwZ7TkL5i5kpduSjpZjBHpHX0KunWfBgAsVj4k9gv3gdcbYiInyI3WeJlzvYazYqZrCXknNdkdTJJbE/utgLeTw3EFv98hj2UrwTdKw/x/5w6V/nLtKw8CH2ilakJFk/i9070Y6dwf4opWfxNrMOvR8eHh8fLjenNgu4zTInJxLRVhWmfQI7IZe5AcjCR9jpGzbeuPMW89i9PYkyF/sZCM9nhxFMsd8Ol8tT5w75R8De3dxcst9XyAv5DPbGO8+NQO+fsNOJ+VTfxR6QZTk35qXZf27qHt3rPLKOiH2mQglZn077rbrDZmGPzqmokRvofKfjZaYX7rxKBoqdSsirdxc7ldediz2T5wrVjEC7jx37fbt2ExPyPk06g97ud6aFXe6vce38gvsxdm9isvUudnba52Cv5Fo0zomYu9hbGOrEObSXYz7SblnZ2HPy9jaz2nrQpvPzYUnYLaLZfDvamOmWAslmBq8orSIzS2f4uhmbxetct3vXuYubPLwc2OXBx4e5WgpZp+lRznz3Hx5sWoUEwfs2nh31YZGw8GnyfybqUT3OvLJjit1ydrfhz6xgIiS3Q7/YEjKnZ0o5fyZgXPn8Xmb20sS3CQkFfvB9cnIuQVPsfHvw8Rr3vx16jrBzV+NwJRapGBD//4f9z8Mv9p8ZfrGLUK2YHZ095cf1emtIyu59vRYL9NJgWdGQrNfrd77qMDvLaCzI8bRen7mWsqAFnPVFMGzf1++c6lDt1+ujaaTe0iK5tpC14nhXhYYWJDw97OiLTaPHA43hek96tIssacyeF8SOGfrExF5xDYpdLpBUFi2vYF6fK04WZAejCkXyCJSRShBEtLW6h4ISQQ06aEWKmNfEqwTDRDtyq06SSVOUvCV1nx6yyBpYObqKtwNTjyQ4a2pAhuScgcEOGxO71K0WBZKSMCcSxQNY3ZW9CMjuNRzbIq1TUbNLSYDRbgMDn/kQwo9yJ23hySZWJ0RIr0LOuxqDQNdfIuMKdRFknSF50ODX4eHVgBRz1FGfICZSlDmzQQnZYyNiD54Qu3qCNOTPIyEMDYGKY4Zvc/nzyn8KYsdq450FBIDdiZcDDI4Z1lgx11DLVncHHPsgYp/co2u8MVACtV2p58g2RG7hq4td1cnBrpwcuNixXRDAH/LrSmTLK/YrXBC4AvGsUvskIICGgZxeC9x5FXIEbSIY/cqWDX3z4B3kkzI5w3WJGuh8ylQGHLo1PilZIHlkdPJAU2MSQLp4lSwrM+X8ilWazdaa8zUnTwUxX1ahvHkS6SKUg79wzgwj/+hrZsbNphcanfFp86BtSAV4Jqe5xHjVre1i6DF2Us5YT/qltJLXjUns0oIORVK5UfMZddbSAt4Na1ZvRiCvMptft/DhiHP3fjXNksHjVd7wYj+yWG3H97XI1vq+tXH2r5LwlnRX866XF56PBwF4cXy3NrHN9bjj2ndCi7R2bYvjVTR9tT0ezKUxvr6Ldczrj0fL0kCLFAVVg+9zcCbHbL+VA3/YbU0Lf9T7reSYrfzB3CQFu51cZht/ZR2l5HAqnYz2+XQ4wEF3trVv+se0EUVavt9bZw3lVqoeAe0GqybbnSBHevF2a+38K4gphu2eN5mOnQ9edtkuYqPwpndFyogWPbv0yJSfsNTNdnykrWkloiUbpbrekw4Ubt6xmxqMNzTqbh044YtRyMSSNml6TxhztlvKwPC5prEganaFZtPR6hSM4N/rW+qSc54rICjr9wb5BUbCxpIQQmzg+44IXTN/Dzwo60hayxYL5Z3LTHWvFFpvdHiKCEW7B+JMGwVybKoZAdpACyvhkwKfC6yLGkQ3LgEoz/ZeLDknajBFKP1gAVVJ8tbS0SueQSBq2HEZGHA1V8xtaD3P4c/j9b2tu77jA67PNQ5Elz+Pp10RaIaFYstD2hJiWocfhmvcg8ufxxW/O8KTzjXCOmDxyrL1AccMVb6Z9f2POGaIDztXcczwXh5OJLjWSFYuxwwBfMCff0TfcPrdQKUIYivgKBzkhGtwgKk2gFESA9OuxL6FcV3NmOOggA4vF7pGuBXeoFDZMGZpFaSUsh1CQQDY7wE8ncy9jFDDGhwCWh8JOFkpKW9BroRWIDS0FfxIu9fqVYHMXYsMGhFeMu3G2MtFV2i21wzYbuHS6naUSiV0uK5oCv78EvnzSyUIW2xfUd0nU9bRHJuNmFkD2by8G0tnV1IxHsh2NvewATNP8yoMtGEaY7VqR2BADvTpQV/kArYadUwa5gdagNHrjJ4YizvgrE7GIufTugmtZVl7nml9mF5ovRGKMdoWNNuBt+n+Rp/sO2I/LdzxexDEsWWLTuoUf2TbQGtIi+LYuk4Z1kgjdpwUpJBWKC8Hqki4tuX6PcAiXb8HNbKxHQA0TcYE0juDcS+yy/Oej/R8keetgXB4BjPBMs/NcR3uQTaULc1mVCelWtKeV3Uc8rwzzpfYSsQ5uBXLZtltmKMqXqRPsxnKG/NRKfYFQ5/npj7YEblvrSkUk69Y0f3NiTdMy8AVJnbh0oBx1Tl5tKi0V4qN0YXu8YRSo102lTSPR7CM665R5Yas95KGv1bb/kmVhsqcjN9OzbRs8QHEp7A0BINd5G0h7UyR3kNXKeY94Wk10GSIFN+dlL9FaexlpDcHOliA/jxiF+KWHjZwIa4BCdwbHEdZDcV+Rh0DB6C6IAD71AuoO9q1M7ji1Uh3pNrdK1x/A7nuandzYf3z4a6BulaOWkgJdhuqEM/dDfw7vwcf2i6gcKXb/JHfA4gK3buBqNu4et2M3wPXdnGHPw8vUioJVhRvb+BcSuFupt86/HlUwnBdx3sXmt8DkKEzfg8c2rzCXro6LQyXB7iKoejsiB3NYCZ/Hu5FhqCYKW0RdhBvoXSeUKsBKq7okZeklpNZcesTuEsapIGFAf0V70DXVzMMVdkKnHWonROYyI5gElUzDDQaOpJknHKRjADQA4Jlt+F8cz6NWDNUmlYkbT6sQ7l1utL3sNyivWHZOnbra6ktVwnfL7KDe94wkb6eCjMW0+b45QHD74HoJlbAQCsRGhONJzFaxcjp/PoGQYDnNWHZ/MTOdoHGqhkUY32nPZDKrb95IYHWdLFYiNf4zJBhpPU0TQAu7WwsTfyY7ftNAn1Cs1V3smWQxl5l8e5pkvj1WNv5YpqWAZTeVDVaAFACuF+97meGX+w/MzjYs6Zp5slG3yZErIpj0/yn+fPC1DkLPiDPPNzcVGlPe5oZQxVoOr3tVZuqtWJdOzj+bpl+KlbYdIbQBybCf9tFFvaUm0i6OWqecnTmGpdk1G2Gze9Le1NDXILWntmTw4vlAZmHQFI/LzeXuJYuu64bJuJSqT4XLOyywDkKtqjKvHdw2VYvczcZpMFpnKP7Cb7lLC0v4Gd3Ty/3OHvTbP98KljYF2IYDnf40t7T/N2Bj7BLdu5mLm1HpuSeK/03wizuM9OBh3Lm8wBWyM7m34U98OxvLhzJc3+HJM/CX2AXifnMkPf4jmaG9ctDRK7zDSYKneW2UvUxDb2CETyTNDMZoKPzIQlb1oU+3URtd/fIk3+D/TTR/3bz3VTNeLyBkJDD04wkYCG+7OeFvJ93sbeul7n32JwMAu/4tPFCbm0Dg/vc+h7773fn0t9gb2mX13cuNT2S5+nOq5hb/TvtEvp3BFLYTaeY7j+7IWm9hdHvi83Jy4ZlRhvhzt2BB6Hu70zn+ir8DXZvarxy/gJdQfrFXbl6h7Ptsdacv8JA50maM8993UB3Y4vJSPO94EqliOZGwMJ+EuT7/cyVCx7uYN9x8Z/c6dx27e3n14fnixfeX6v8e9g39ySg568eUq/3+tEbVlvzVx079wyfvLvYV1z09Hc/HHIH+5JziLo72kZC+nmBtmKDOpj9jBGv2zz24ngYexbuXNq6E5h/lqe3QOOvOPOdH6/d/f7H650vIYhDuXtK5n5emC9FWwW3O+BX89iRuXb/ssa9YH7255N7meFeW3er7v7SmCxnW2WQU2RxR7Jm/+XP+v3u435m+MX+M8MvdhnCppFaZJ3ZLgcq8L/r5ZlthcCYumksjStC97mpYw4q4SVFnlsLQZjD2WTo+N9VvnlL6WRXr0mMP7L3JDn4u0mz3DmD9r2qCgZGDn26EfKmbwUWWVTV3KvYkh0YXXQYPo+hmmk6JlVV6NvA8vxKyPVI3zSytNDXIDaMNn9g+t70TNfqi75E7t8IuT0F7FoBfbroH4WMn2i+p13NyD9BVRlnEztWJGe3sqe3vbYTjy60ls8n5gby8kLTJhP7SjRUiczhCXPK4+hoCMFDpgIvz2if8ci3RRTghvMpCUR3FKqmcEbbAQH/RYGHA9UUufUKOtatFEXGahCCYSlD8jomBfLU8OBFLwhgjj+PHllnyGKSmaduJ8/w5/HXyBzHg8MKB7DLIccvMapzWGRVKWdnmO0Dft0H/PklfCrA4Jgprjp6vUXlXZUPp9GohiL200fYPziDRuzoXUVhf4An1zev/8EZ9Af8+QckTurYoVpViYw+3D7De+IC0hB7BLcs2h6+a4AqKtYBD4UDFIWA/QWJmWqbBNzHBTYsbvXwWLty+gyH0hIpewgAsefQnEfD974Az7wb7qyctHG5raMdQRZo+3tx1komOHzWjqehNr6gGbNjRJUmAN4imPnaLlfyGXY4cjSjj5zKgzwRLvRVgGBNxJNmvJCz5xHBWT7cKroj6bl3w3F3uJikoSqTnmeD/HCdjPUjojHvnP5blctlZZg5s9X1KlayKl52xndUivx8vfC1rRwuhwdjJYvby2En3Lq3h4PpDX5cXC78jLYM+lUX6+tt3Ryue15Q3V8sAGN+OAzc9Xn+cBVPJn++ruEjORpbWERUtaR2VexrvUZa6cFNJtfZKvuyryjAOTBmjSxeEtlv485WA3id7RYOXbtWdW3Vkr5NZIs1Z5UeFCSSilo+6dgXOJGZb75c8/onSedsEvBlx/g4LpsrIfeMumLOZDvdvriHIiN28yDXN6sBK79lk4DxywJjm8uGiuCmcrGgm4NCRsXk/mMrUxJ4sJIVssjYMMCcYe4I3/SW775MyPCtvBvpFcq5LXwqYxHK2a359Jc8qTaRPlo91RehZMAM4KO10j6MIZ2tVoX89os2mCLpq7oGidjZ2YrBS4UsOKk2k7JoW0tTrKZNBCuQAJESZtr3IkEUoo9WpbviOhuBmMT1HajDaQP3o5Scx3U2g6ZSPlrhRwupo+g+WqEvR/fbOpBthO+FaAINlo7HFDQvbGpVE4By1LH/0bd1Cmd9/8hH60ccMwgf+mh1+fMYcKH/o2/r/AN/HrRFMn6giETwhP0OvRwtgGOmqo6URBxBigYJC+iYK/cTMigfrUhOxGy4jSlBCVDWb+CYPbrf1sF+7wHAm7G+SxvgDptLW99lhgXozJojt+oDH62yNksgTWrkc8nCozgXzre00EcrfOxBW6g7rJsAr58kiB9fseYrJa23OFz30O0Wf55IE22RR1FeawI7ZXn5TTcuFq7G/rCLolR42B2jaIy0BTBaUNH4yhonzfooWpkqQxVFYkCwbIa38ZK+P+OjjssoQ2BHfhJxbl3MhJ3xWTZ+f5qbhLNVkgzGF+RYzx/YzSp+b/Dg+mjte9liZdtaK27V5/gje0fdtnLgV21rHTQEPUinurWN/j3EBG1rkcGjFojVRW9bcYsWZlfppCEAWif7LK8H0lkln37tNjJk0yQ156HrTCUs8aet9J3cddZ36qtpkqJvmCarJxaT+HYC1X7gCcN2OoueGKfJ6gFaE2nvb6azZSYap7MoKHiAJwjpeZJ2DlqAZSYqz5OQ3clqmvjIdfQ6joJd6s306oi1jbMxWU1yfTxlKHJOxgpgxhztiZuy3SS/IMB1hrVepFjX2dNeyEotHGjEC9vzzeh1PKaAIo3jnjXEKCi634ONXL2kXhdqQvkVVjbBeg5jNeVbkfYeFlKqr1EQhtIkcy6qDRQAYZSqog+CV/v0tly7LwFcIldOMqsnWI3gaEqBl9rZWwn85mesSSRXxMmLZE2Me5FIJSpBSVEX3dCGgBxwHFBQFlmgcoTaitq/w9Mz9i5stm+oV7hf4mldvQ41zAAMI5NnF/kAl0OVlwVc33H/fp3V6x5dtQgtOR/dHQDHF8oZJn5NKMYnHC+oLqECNPNdob/8ZiJCwX2/ujsw+81EdS8S+n2InKyq/fGNYACL0ciivqUFMRk8qcEL6vgrIlVSElTZ1rVVavci5YN2ni5jHl1fH9jvEUDZmneFIKcnmPOhJl83UD2p52qLZyQGxRnrpeneUqHvvOgJnuw2C6Bemm1GqrJ7dKKyd4r0YVTpZCqR9I5jWDv53iHiLbzXtNswFHwi+1kQtMa2g+UVmvMyCipja8HvV/NSRmbWNxSfnEq0J1TQ3nR9iV9y5lfUy4PR6ywcATDrppt5W42+RKyWXK8zsp2gMWIGxQDQb8C9DtfrOEpDt2lG/GbiwlKLajiy8YCDr2e7+83EAE9jAudcJhtlTNI0ljpYNHDtuHDZvRgTj3YaAvCcIxsakwCU5lev+8X+I8Mv9p8ZfrH/FwPXu858m3eXEP5FYRb7HHu50D1quWFkP5gjjnJXzFu227pLj/2qMId9zoF5SJiZcIY+WEReQBur855Kj3juLQeGOHna0Lccv1m329gZPyKbI7i2VNndLjeBl1ufRsrOFPJj46dUIX/ZnRxyTESxl9f6XXjl/lbBxB49lackIc6NJhoohIcwbL3LfjJJ38/+MlnRfl/XHklnRtFm8PaLmETevY8WfFkwsVett1h6s/OSj3n677I/mcOiJeyDdJ33XrPfuNj9i0fKkvjl/e+wfFGwxrzvTfs72BsmypaePzamfTCmGXKacNyyjC79tyANybzL8vrtbhxa2Ntul3qzV1uCgon/xCtS+85Cwc7cEy+KmCicudJFNrfae7x9Nyn/f6LbEPEZlR+J/duGX+w/M/xi/5nhFzuEHHyIx4lBrk4AAAPVSURBVI3lIUXnz+e2zts0cosX5PldO23kEuG/OOjYa3Y8yCvYjnXdGpdR/aaOxanwG7FOONNlXcdcx2cstYvRME1f10vhCvGFkOudq71fFDTs8jByKR1Te4mGQpBIq0b6ddZPPAR/NsyQ56sdNGe8oLpFb2ffaoJpPtzgyAoP3pWrKORiuTzqVB6oBA2eDiJ48JcW1HA6uPlOe7k/49epY7SbjR1PVHw8h52c/OpE9u5t9y8Ic/2O5++q3+X5TpzAqTCeDoLLvbSf6Xe57QnQ+fDr9+x3b3eTvSY5q5oPLelntmhDeUR6U7Y7SXqqI5jTV9zLgbvBPgCSxPRfgvFXQZfznBzBaXxLWv1S34pXjCzLvyDCj8vf9CL4pQh+b4CfD5+1M8CAuZDl/NyQnbV+M0Otsb6XA3zevLQdsQY0RjrLW/mWG5QsBtes4zBYE5omiZiQpt3znvJFQcceMGnFF7aMDv+tYaPwX0G+dXFpekYtJjg+jy+EvBsAqyMdSbzNepp2+l7fX9OwS4bOCqlFGotOyOm3HDhYC81HqyBQ7JBapLEIdiD8CsEMer3nT+FLwhx/HjktqNzg7ST8yIby0Qp8mx5ZVQgeaToxpL1+J83uz/zP/4mP1hOu4UiBQf58jE/fc31HUlSOVxaxc5HDD99OUPxyuG1JBkX/wsJxAMHT5t/6XftPBm2+S9bXEbUcRU0H3uE1lG5P1b0QYFc9F8AyfFPfm5DcydcIGnbezc0XBV3ODwjYHLoeCAO2APKbPYbb8FFA96RP3YNmpi64MGCkOvGJi7vuqb4kGOt73zTymyX0ydyk1z3cjW+1j2GIMNJskvTcNNYmfQQviFGPu/zvEn7tNhBK9L1flpYeEuCHXErH934JPvCjsrQWsQCtNUk5d8T5lcHwvc/mKxdibOHaZxr6qNuID1h5CVIeIfBP9nAn+vEbndw6+qDoS3E/rGDO+8/WzZAvDhp2qdws0Te8thbLW2U5UMY1OVgIquwJNQRNdxPcxmThFUcn7evDDH8+RrY8DlJcunH/jueVwBLW9Do8nwcvqnUNaZv/Yb3OvRf5kV73P2O3QfdgGep1uF6hXgc3abX7sJA0oNKPu3Sw10U16HUv31Svk+Py3asleGW8AIBdKJ+uqv8aYbl9K6BdHnFcy9uhYV4Xb3aR3yAYeh0b0BN7Yjr6ZtJ+xk3Tr2wiBxtiXsT0RpbGDVVXmu/lqul1wTJKU87FKA4vVPn7xnqdop9Xo00/r/GDv81oT9oR+fPjaBkja3RxQdP+fXX/o+FXr/uZ4Rf7zww/HPvPDf8PxdXJVLGirPwAAAAASUVORK5CYI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Tree>
    <p:extLst>
      <p:ext uri="{BB962C8B-B14F-4D97-AF65-F5344CB8AC3E}">
        <p14:creationId xmlns:p14="http://schemas.microsoft.com/office/powerpoint/2010/main" val="424659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l-GR" altLang="el-GR" dirty="0">
                <a:latin typeface="Calibri" pitchFamily="34" charset="0"/>
              </a:rPr>
              <a:t>Δυσκολίες που αντιμετωπίζουν τα άτομα με τύφλωση </a:t>
            </a:r>
            <a:r>
              <a:rPr lang="el-GR" altLang="el-GR" sz="3100" b="0" dirty="0" smtClean="0">
                <a:latin typeface="Calibri" pitchFamily="34" charset="0"/>
              </a:rPr>
              <a:t>(8 </a:t>
            </a:r>
            <a:r>
              <a:rPr lang="el-GR" altLang="el-GR" sz="3100" b="0" dirty="0">
                <a:latin typeface="Calibri" pitchFamily="34" charset="0"/>
              </a:rPr>
              <a:t>από 10)</a:t>
            </a:r>
            <a:endParaRPr lang="el-GR" altLang="el-GR" dirty="0" smtClean="0"/>
          </a:p>
        </p:txBody>
      </p:sp>
      <p:sp>
        <p:nvSpPr>
          <p:cNvPr id="33795" name="Rectangle 3"/>
          <p:cNvSpPr>
            <a:spLocks noGrp="1" noChangeArrowheads="1"/>
          </p:cNvSpPr>
          <p:nvPr>
            <p:ph idx="1"/>
          </p:nvPr>
        </p:nvSpPr>
        <p:spPr/>
        <p:txBody>
          <a:bodyPr>
            <a:normAutofit/>
          </a:bodyPr>
          <a:lstStyle/>
          <a:p>
            <a:pPr marL="0" indent="0" eaLnBrk="1" hangingPunct="1">
              <a:buFontTx/>
              <a:buNone/>
              <a:defRPr/>
            </a:pPr>
            <a:r>
              <a:rPr lang="el-GR" sz="2400" dirty="0" smtClean="0">
                <a:latin typeface="Calibri" pitchFamily="34" charset="0"/>
              </a:rPr>
              <a:t>Η τύφλωση περιορίζει την αντίληψη και τη γνώση με 3 τρόπους: </a:t>
            </a:r>
          </a:p>
          <a:p>
            <a:pPr marL="536575" indent="-536575" eaLnBrk="1" hangingPunct="1">
              <a:spcBef>
                <a:spcPts val="1800"/>
              </a:spcBef>
              <a:spcAft>
                <a:spcPts val="600"/>
              </a:spcAft>
              <a:buClr>
                <a:srgbClr val="820000"/>
              </a:buClr>
              <a:buFont typeface="Wingdings" panose="05000000000000000000" pitchFamily="2" charset="2"/>
              <a:buChar char="ü"/>
              <a:tabLst>
                <a:tab pos="2511425" algn="l"/>
              </a:tabLst>
              <a:defRPr/>
            </a:pPr>
            <a:r>
              <a:rPr lang="el-GR" sz="2400" b="1" dirty="0" smtClean="0">
                <a:solidFill>
                  <a:srgbClr val="820000"/>
                </a:solidFill>
                <a:latin typeface="Calibri" pitchFamily="34" charset="0"/>
              </a:rPr>
              <a:t>Περιορισμένες εμπειρίες</a:t>
            </a:r>
          </a:p>
          <a:p>
            <a:pPr marL="536575" indent="-536575" eaLnBrk="1" hangingPunct="1">
              <a:spcBef>
                <a:spcPts val="600"/>
              </a:spcBef>
              <a:spcAft>
                <a:spcPts val="600"/>
              </a:spcAft>
              <a:buClr>
                <a:srgbClr val="820000"/>
              </a:buClr>
              <a:buFont typeface="Wingdings" panose="05000000000000000000" pitchFamily="2" charset="2"/>
              <a:buChar char="ü"/>
              <a:tabLst>
                <a:tab pos="2511425" algn="l"/>
              </a:tabLst>
              <a:defRPr/>
            </a:pPr>
            <a:r>
              <a:rPr lang="el-GR" sz="2400" b="1" dirty="0" smtClean="0">
                <a:solidFill>
                  <a:srgbClr val="820000"/>
                </a:solidFill>
                <a:latin typeface="Calibri" pitchFamily="34" charset="0"/>
              </a:rPr>
              <a:t>Περιορισμένη ικανότητα μετακίνησης  </a:t>
            </a:r>
          </a:p>
          <a:p>
            <a:pPr marL="536575" indent="-536575" eaLnBrk="1" hangingPunct="1">
              <a:spcBef>
                <a:spcPts val="600"/>
              </a:spcBef>
              <a:spcAft>
                <a:spcPts val="2400"/>
              </a:spcAft>
              <a:buClr>
                <a:srgbClr val="820000"/>
              </a:buClr>
              <a:buFont typeface="Wingdings" panose="05000000000000000000" pitchFamily="2" charset="2"/>
              <a:buChar char="ü"/>
              <a:tabLst>
                <a:tab pos="2511425" algn="l"/>
              </a:tabLst>
              <a:defRPr/>
            </a:pPr>
            <a:r>
              <a:rPr lang="el-GR" sz="2400" b="1" dirty="0" smtClean="0">
                <a:solidFill>
                  <a:srgbClr val="820000"/>
                </a:solidFill>
                <a:latin typeface="Calibri" pitchFamily="34" charset="0"/>
              </a:rPr>
              <a:t>Περιορισμένος έλεγχος περιβάλλοντος</a:t>
            </a:r>
          </a:p>
          <a:p>
            <a:pPr marL="0" indent="0" eaLnBrk="1" hangingPunct="1">
              <a:spcBef>
                <a:spcPts val="0"/>
              </a:spcBef>
              <a:spcAft>
                <a:spcPts val="0"/>
              </a:spcAft>
              <a:buClr>
                <a:srgbClr val="1E06D2"/>
              </a:buClr>
              <a:buFontTx/>
              <a:buNone/>
              <a:defRPr/>
            </a:pPr>
            <a:r>
              <a:rPr lang="el-GR" sz="2400" dirty="0" smtClean="0">
                <a:latin typeface="Calibri" pitchFamily="34" charset="0"/>
              </a:rPr>
              <a:t>Τα παιδιά με και χωρίς τύφλωση δε διαφέρουν  σε επίπεδο νοημοσύνης</a:t>
            </a:r>
          </a:p>
          <a:p>
            <a:pPr marL="0" indent="0" eaLnBrk="1" hangingPunct="1">
              <a:spcBef>
                <a:spcPts val="0"/>
              </a:spcBef>
              <a:spcAft>
                <a:spcPts val="0"/>
              </a:spcAft>
              <a:buClr>
                <a:srgbClr val="1E06D2"/>
              </a:buClr>
              <a:buFontTx/>
              <a:buNone/>
              <a:defRPr/>
            </a:pPr>
            <a:endParaRPr lang="el-GR" sz="2400" dirty="0">
              <a:latin typeface="Calibri" pitchFamily="34" charset="0"/>
            </a:endParaRPr>
          </a:p>
          <a:p>
            <a:pPr marL="0" indent="0" eaLnBrk="1" hangingPunct="1">
              <a:spcBef>
                <a:spcPts val="0"/>
              </a:spcBef>
              <a:spcAft>
                <a:spcPts val="0"/>
              </a:spcAft>
              <a:buClr>
                <a:srgbClr val="1E06D2"/>
              </a:buClr>
              <a:buFontTx/>
              <a:buNone/>
              <a:defRPr/>
            </a:pPr>
            <a:r>
              <a:rPr lang="el-GR" sz="2400" dirty="0" smtClean="0">
                <a:latin typeface="Calibri" pitchFamily="34" charset="0"/>
              </a:rPr>
              <a:t>Μεταξύ των παιδιών με τύφλωση υπάρχουν ευφυΐες καθώς και παιδιά με πνευματική αναπηρία</a:t>
            </a:r>
          </a:p>
          <a:p>
            <a:pPr eaLnBrk="1" hangingPunct="1">
              <a:spcBef>
                <a:spcPts val="1200"/>
              </a:spcBef>
              <a:spcAft>
                <a:spcPts val="600"/>
              </a:spcAft>
              <a:buClr>
                <a:srgbClr val="1E06D2"/>
              </a:buClr>
              <a:buFontTx/>
              <a:buNone/>
              <a:defRPr/>
            </a:pPr>
            <a:endParaRPr lang="el-GR" sz="2000" b="1" dirty="0" smtClean="0">
              <a:latin typeface="Calibri" pitchFamily="34" charset="0"/>
            </a:endParaRPr>
          </a:p>
        </p:txBody>
      </p:sp>
      <p:sp>
        <p:nvSpPr>
          <p:cNvPr id="43013" name="Rectangle 5"/>
          <p:cNvSpPr>
            <a:spLocks noChangeArrowheads="1"/>
          </p:cNvSpPr>
          <p:nvPr/>
        </p:nvSpPr>
        <p:spPr bwMode="auto">
          <a:xfrm>
            <a:off x="5592763" y="6454775"/>
            <a:ext cx="310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l-GR" sz="1000" i="1">
                <a:latin typeface="Calibri" pitchFamily="34" charset="0"/>
              </a:rPr>
              <a:t>(</a:t>
            </a:r>
            <a:r>
              <a:rPr lang="en-US" altLang="el-GR" sz="1400">
                <a:latin typeface="Calibri" pitchFamily="34" charset="0"/>
              </a:rPr>
              <a:t>Ambrose-Zaken, Calhoon &amp; Keim, 2010</a:t>
            </a:r>
            <a:r>
              <a:rPr lang="el-GR" altLang="el-GR" sz="1000" i="1">
                <a:latin typeface="Calibri" pitchFamily="34" charset="0"/>
              </a:rPr>
              <a:t>)</a:t>
            </a:r>
            <a:endParaRPr lang="en-US" altLang="el-GR" sz="1000" i="1">
              <a:latin typeface="Calibri" pitchFamily="34" charset="0"/>
            </a:endParaRPr>
          </a:p>
        </p:txBody>
      </p:sp>
    </p:spTree>
    <p:extLst>
      <p:ext uri="{BB962C8B-B14F-4D97-AF65-F5344CB8AC3E}">
        <p14:creationId xmlns:p14="http://schemas.microsoft.com/office/powerpoint/2010/main" val="4605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r>
              <a:rPr lang="el-GR" altLang="el-GR" sz="4000" dirty="0" smtClean="0"/>
              <a:t>Περιεχόμενα</a:t>
            </a:r>
          </a:p>
        </p:txBody>
      </p:sp>
      <p:sp>
        <p:nvSpPr>
          <p:cNvPr id="16387" name="7 - Θέση περιεχομένου"/>
          <p:cNvSpPr>
            <a:spLocks noGrp="1"/>
          </p:cNvSpPr>
          <p:nvPr>
            <p:ph idx="1"/>
          </p:nvPr>
        </p:nvSpPr>
        <p:spPr/>
        <p:txBody>
          <a:bodyPr>
            <a:normAutofit fontScale="92500" lnSpcReduction="20000"/>
          </a:bodyPr>
          <a:lstStyle/>
          <a:p>
            <a:pPr marL="685800">
              <a:spcBef>
                <a:spcPts val="600"/>
              </a:spcBef>
              <a:spcAft>
                <a:spcPts val="1200"/>
              </a:spcAft>
              <a:buClr>
                <a:srgbClr val="004B82"/>
              </a:buClr>
              <a:defRPr/>
            </a:pPr>
            <a:r>
              <a:rPr lang="el-GR" altLang="el-GR" sz="2400" dirty="0" smtClean="0"/>
              <a:t>Διαταραχές όρασης - Ορισμοί</a:t>
            </a:r>
          </a:p>
          <a:p>
            <a:pPr marL="685800">
              <a:spcBef>
                <a:spcPts val="600"/>
              </a:spcBef>
              <a:spcAft>
                <a:spcPts val="1200"/>
              </a:spcAft>
              <a:buClr>
                <a:srgbClr val="004B82"/>
              </a:buClr>
              <a:defRPr/>
            </a:pPr>
            <a:r>
              <a:rPr lang="el-GR" altLang="el-GR" sz="2400" dirty="0" smtClean="0"/>
              <a:t>Ταξινόμηση</a:t>
            </a:r>
            <a:endParaRPr lang="en-US" altLang="el-GR" sz="2400" dirty="0" smtClean="0"/>
          </a:p>
          <a:p>
            <a:pPr marL="685800">
              <a:spcBef>
                <a:spcPts val="600"/>
              </a:spcBef>
              <a:spcAft>
                <a:spcPts val="1200"/>
              </a:spcAft>
              <a:buClr>
                <a:srgbClr val="004B82"/>
              </a:buClr>
              <a:defRPr/>
            </a:pPr>
            <a:r>
              <a:rPr lang="el-GR" altLang="el-GR" sz="2400" dirty="0" smtClean="0"/>
              <a:t>Αίτια</a:t>
            </a:r>
          </a:p>
          <a:p>
            <a:pPr marL="685800">
              <a:spcBef>
                <a:spcPts val="600"/>
              </a:spcBef>
              <a:spcAft>
                <a:spcPts val="1200"/>
              </a:spcAft>
              <a:buClr>
                <a:srgbClr val="004B82"/>
              </a:buClr>
              <a:defRPr/>
            </a:pPr>
            <a:r>
              <a:rPr lang="el-GR" altLang="el-GR" sz="2400" dirty="0" smtClean="0"/>
              <a:t>Επιδημιολογικά στοιχεία</a:t>
            </a:r>
          </a:p>
          <a:p>
            <a:pPr marL="685800">
              <a:spcBef>
                <a:spcPts val="600"/>
              </a:spcBef>
              <a:spcAft>
                <a:spcPts val="1200"/>
              </a:spcAft>
              <a:buClr>
                <a:srgbClr val="004B82"/>
              </a:buClr>
              <a:defRPr/>
            </a:pPr>
            <a:r>
              <a:rPr lang="el-GR" altLang="el-GR" sz="2400" dirty="0" smtClean="0"/>
              <a:t>Επιπτώσεις</a:t>
            </a:r>
          </a:p>
          <a:p>
            <a:pPr marL="685800">
              <a:spcBef>
                <a:spcPts val="600"/>
              </a:spcBef>
              <a:spcAft>
                <a:spcPts val="1200"/>
              </a:spcAft>
              <a:buClr>
                <a:srgbClr val="004B82"/>
              </a:buClr>
              <a:defRPr/>
            </a:pPr>
            <a:r>
              <a:rPr lang="el-GR" altLang="el-GR" sz="2400" dirty="0"/>
              <a:t>Οπτική αντίληψη και κινητική </a:t>
            </a:r>
            <a:r>
              <a:rPr lang="el-GR" altLang="el-GR" sz="2400" dirty="0" smtClean="0"/>
              <a:t>εξέλιξη</a:t>
            </a:r>
          </a:p>
          <a:p>
            <a:pPr marL="685800">
              <a:spcBef>
                <a:spcPts val="600"/>
              </a:spcBef>
              <a:spcAft>
                <a:spcPts val="1200"/>
              </a:spcAft>
              <a:buClr>
                <a:srgbClr val="004B82"/>
              </a:buClr>
              <a:defRPr/>
            </a:pPr>
            <a:r>
              <a:rPr lang="el-GR" altLang="el-GR" sz="2400" dirty="0" smtClean="0"/>
              <a:t>Προβλήματα που αντιμετωπίζουν τα άτομα με τύφλωση</a:t>
            </a:r>
          </a:p>
          <a:p>
            <a:pPr marL="685800">
              <a:spcBef>
                <a:spcPts val="600"/>
              </a:spcBef>
              <a:spcAft>
                <a:spcPts val="1200"/>
              </a:spcAft>
              <a:buClr>
                <a:srgbClr val="004B82"/>
              </a:buClr>
              <a:defRPr/>
            </a:pPr>
            <a:r>
              <a:rPr lang="el-GR" altLang="el-GR" sz="2400" dirty="0" smtClean="0"/>
              <a:t>Άτομα με τύφλωση και φυσική δραστηριότητα</a:t>
            </a:r>
            <a:endParaRPr lang="el-GR" altLang="el-GR" sz="2400" dirty="0"/>
          </a:p>
          <a:p>
            <a:pPr marL="685800">
              <a:spcBef>
                <a:spcPts val="600"/>
              </a:spcBef>
              <a:spcAft>
                <a:spcPts val="1200"/>
              </a:spcAft>
              <a:buClr>
                <a:srgbClr val="004B82"/>
              </a:buClr>
              <a:defRPr/>
            </a:pPr>
            <a:r>
              <a:rPr lang="el-GR" altLang="el-GR" sz="2400" dirty="0" smtClean="0"/>
              <a:t>ΠΚΑ σε άτομα με διαταραχές όρασης</a:t>
            </a:r>
          </a:p>
          <a:p>
            <a:pPr marL="685800">
              <a:spcBef>
                <a:spcPts val="600"/>
              </a:spcBef>
              <a:spcAft>
                <a:spcPts val="1200"/>
              </a:spcAft>
              <a:buClr>
                <a:srgbClr val="004B82"/>
              </a:buClr>
              <a:defRPr/>
            </a:pPr>
            <a:r>
              <a:rPr lang="el-GR" altLang="el-GR" sz="2400" dirty="0" smtClean="0"/>
              <a:t>Δραστηριότητες- αθλήματα για άτομα με διαταραχές όρασης</a:t>
            </a:r>
          </a:p>
        </p:txBody>
      </p:sp>
    </p:spTree>
    <p:extLst>
      <p:ext uri="{BB962C8B-B14F-4D97-AF65-F5344CB8AC3E}">
        <p14:creationId xmlns:p14="http://schemas.microsoft.com/office/powerpoint/2010/main" val="331950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normAutofit/>
          </a:bodyPr>
          <a:lstStyle/>
          <a:p>
            <a:pPr marL="609600" indent="-609600" eaLnBrk="1" hangingPunct="1">
              <a:lnSpc>
                <a:spcPct val="90000"/>
              </a:lnSpc>
              <a:buFontTx/>
              <a:buNone/>
            </a:pPr>
            <a:r>
              <a:rPr lang="el-GR" altLang="el-GR" sz="2400" b="1" dirty="0" smtClean="0">
                <a:latin typeface="Calibri" pitchFamily="34" charset="0"/>
              </a:rPr>
              <a:t>Τα άτομα με τύφλωση:</a:t>
            </a:r>
          </a:p>
          <a:p>
            <a:pPr eaLnBrk="1" hangingPunct="1">
              <a:lnSpc>
                <a:spcPct val="90000"/>
              </a:lnSpc>
              <a:spcBef>
                <a:spcPts val="1200"/>
              </a:spcBef>
              <a:spcAft>
                <a:spcPts val="1200"/>
              </a:spcAft>
              <a:buClr>
                <a:schemeClr val="tx1"/>
              </a:buClr>
            </a:pPr>
            <a:r>
              <a:rPr lang="el-GR" altLang="el-GR" sz="2400" dirty="0" smtClean="0">
                <a:latin typeface="Calibri" pitchFamily="34" charset="0"/>
              </a:rPr>
              <a:t>Εμφανίζουν μειωμένη φωνητική ποικιλία</a:t>
            </a:r>
          </a:p>
          <a:p>
            <a:pPr eaLnBrk="1" hangingPunct="1">
              <a:lnSpc>
                <a:spcPct val="90000"/>
              </a:lnSpc>
              <a:spcBef>
                <a:spcPts val="1200"/>
              </a:spcBef>
              <a:spcAft>
                <a:spcPts val="1200"/>
              </a:spcAft>
              <a:buClr>
                <a:schemeClr val="tx1"/>
              </a:buClr>
            </a:pPr>
            <a:r>
              <a:rPr lang="el-GR" altLang="el-GR" sz="2400" dirty="0" smtClean="0">
                <a:latin typeface="Calibri" pitchFamily="34" charset="0"/>
              </a:rPr>
              <a:t>Δεν μπορούν να ρυθμίσουν  τον τόνο της φωνής</a:t>
            </a:r>
          </a:p>
          <a:p>
            <a:pPr eaLnBrk="1" hangingPunct="1">
              <a:lnSpc>
                <a:spcPct val="90000"/>
              </a:lnSpc>
              <a:spcBef>
                <a:spcPts val="1200"/>
              </a:spcBef>
              <a:spcAft>
                <a:spcPts val="1200"/>
              </a:spcAft>
              <a:buClr>
                <a:schemeClr val="tx1"/>
              </a:buClr>
            </a:pPr>
            <a:r>
              <a:rPr lang="el-GR" altLang="el-GR" sz="2400" dirty="0" smtClean="0">
                <a:latin typeface="Calibri" pitchFamily="34" charset="0"/>
              </a:rPr>
              <a:t>Έχουν την τάση να μιλούν με μεγαλύτερη ένταση	 </a:t>
            </a:r>
          </a:p>
          <a:p>
            <a:pPr eaLnBrk="1" hangingPunct="1">
              <a:lnSpc>
                <a:spcPct val="90000"/>
              </a:lnSpc>
              <a:spcBef>
                <a:spcPts val="1200"/>
              </a:spcBef>
              <a:spcAft>
                <a:spcPts val="1200"/>
              </a:spcAft>
              <a:buClr>
                <a:schemeClr val="tx1"/>
              </a:buClr>
            </a:pPr>
            <a:r>
              <a:rPr lang="el-GR" altLang="el-GR" sz="2400" dirty="0" smtClean="0">
                <a:latin typeface="Calibri" pitchFamily="34" charset="0"/>
              </a:rPr>
              <a:t>Μιλούν με βραδύτερο ρυθμό</a:t>
            </a:r>
          </a:p>
          <a:p>
            <a:pPr eaLnBrk="1" hangingPunct="1">
              <a:lnSpc>
                <a:spcPct val="90000"/>
              </a:lnSpc>
              <a:spcBef>
                <a:spcPts val="1200"/>
              </a:spcBef>
              <a:spcAft>
                <a:spcPts val="1200"/>
              </a:spcAft>
              <a:buClr>
                <a:schemeClr val="tx1"/>
              </a:buClr>
            </a:pPr>
            <a:r>
              <a:rPr lang="el-GR" altLang="el-GR" sz="2400" dirty="0" smtClean="0">
                <a:latin typeface="Calibri" pitchFamily="34" charset="0"/>
              </a:rPr>
              <a:t>Χρησιμοποιούν λιγότερες χειρονομίες και κινήσεις σώματος</a:t>
            </a:r>
          </a:p>
          <a:p>
            <a:pPr eaLnBrk="1" hangingPunct="1">
              <a:lnSpc>
                <a:spcPct val="90000"/>
              </a:lnSpc>
              <a:spcBef>
                <a:spcPts val="1200"/>
              </a:spcBef>
              <a:spcAft>
                <a:spcPts val="1200"/>
              </a:spcAft>
              <a:buClr>
                <a:schemeClr val="tx1"/>
              </a:buClr>
            </a:pPr>
            <a:r>
              <a:rPr lang="el-GR" altLang="el-GR" sz="2400" dirty="0" smtClean="0">
                <a:latin typeface="Calibri" pitchFamily="34" charset="0"/>
              </a:rPr>
              <a:t>Χρησιμοποιούν λιγότερες κινήσεις χειλιών κατά την άρθρωση </a:t>
            </a:r>
          </a:p>
        </p:txBody>
      </p:sp>
      <p:sp>
        <p:nvSpPr>
          <p:cNvPr id="2" name="Title 1"/>
          <p:cNvSpPr>
            <a:spLocks noGrp="1"/>
          </p:cNvSpPr>
          <p:nvPr>
            <p:ph type="title"/>
          </p:nvPr>
        </p:nvSpPr>
        <p:spPr/>
        <p:txBody>
          <a:bodyPr>
            <a:normAutofit fontScale="90000"/>
          </a:bodyPr>
          <a:lstStyle/>
          <a:p>
            <a:r>
              <a:rPr lang="el-GR" altLang="el-GR" dirty="0">
                <a:latin typeface="Calibri" pitchFamily="34" charset="0"/>
              </a:rPr>
              <a:t>Δυσκολίες που αντιμετωπίζουν τα άτομα με τύφλωση </a:t>
            </a:r>
            <a:r>
              <a:rPr lang="el-GR" altLang="el-GR" sz="3100" b="0" dirty="0" smtClean="0">
                <a:latin typeface="Calibri" pitchFamily="34" charset="0"/>
              </a:rPr>
              <a:t>(9 </a:t>
            </a:r>
            <a:r>
              <a:rPr lang="el-GR" altLang="el-GR" sz="3100" b="0" dirty="0">
                <a:latin typeface="Calibri" pitchFamily="34" charset="0"/>
              </a:rPr>
              <a:t>από 10)</a:t>
            </a:r>
            <a:endParaRPr lang="el-GR" dirty="0"/>
          </a:p>
        </p:txBody>
      </p:sp>
    </p:spTree>
    <p:extLst>
      <p:ext uri="{BB962C8B-B14F-4D97-AF65-F5344CB8AC3E}">
        <p14:creationId xmlns:p14="http://schemas.microsoft.com/office/powerpoint/2010/main" val="118016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196752"/>
            <a:ext cx="4546848" cy="5040560"/>
          </a:xfrm>
        </p:spPr>
        <p:txBody>
          <a:bodyPr/>
          <a:lstStyle/>
          <a:p>
            <a:pPr marL="0" indent="0" eaLnBrk="1" hangingPunct="1">
              <a:buFontTx/>
              <a:buNone/>
            </a:pPr>
            <a:r>
              <a:rPr lang="el-GR" altLang="el-GR" sz="2400" dirty="0" smtClean="0">
                <a:latin typeface="Calibri" pitchFamily="34" charset="0"/>
              </a:rPr>
              <a:t>Η κοινωνική ωρίμανση του παιδιού με τύφλωση είναι πιο αργή και η βαθμολογία του στα τεστ κοινωνικής ωρίμανσης είναι χαμηλότερη συγκριτικά με τους συνομηλίκους χωρίς τύφλωση </a:t>
            </a:r>
          </a:p>
        </p:txBody>
      </p:sp>
      <p:sp>
        <p:nvSpPr>
          <p:cNvPr id="45060" name="TextBox 3"/>
          <p:cNvSpPr txBox="1">
            <a:spLocks noChangeArrowheads="1"/>
          </p:cNvSpPr>
          <p:nvPr/>
        </p:nvSpPr>
        <p:spPr bwMode="auto">
          <a:xfrm>
            <a:off x="1007980" y="3645024"/>
            <a:ext cx="3733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l-GR" sz="1400" dirty="0">
                <a:latin typeface="Calibri" pitchFamily="34" charset="0"/>
              </a:rPr>
              <a:t>(</a:t>
            </a:r>
            <a:r>
              <a:rPr lang="en-US" altLang="el-GR" sz="1400" dirty="0" err="1">
                <a:latin typeface="Calibri" pitchFamily="34" charset="0"/>
              </a:rPr>
              <a:t>Bourquin</a:t>
            </a:r>
            <a:r>
              <a:rPr lang="en-US" altLang="el-GR" sz="1400" dirty="0">
                <a:latin typeface="Calibri" pitchFamily="34" charset="0"/>
              </a:rPr>
              <a:t>, 2008</a:t>
            </a:r>
            <a:r>
              <a:rPr lang="el-GR" altLang="el-GR" sz="1400" dirty="0">
                <a:latin typeface="Calibri" pitchFamily="34" charset="0"/>
              </a:rPr>
              <a:t>)</a:t>
            </a:r>
            <a:endParaRPr lang="en-US" altLang="el-GR" sz="1400" dirty="0">
              <a:latin typeface="Calibri" pitchFamily="34" charset="0"/>
            </a:endParaRPr>
          </a:p>
        </p:txBody>
      </p:sp>
      <p:pic>
        <p:nvPicPr>
          <p:cNvPr id="45061" name="Picture 8" descr="boy with cane and mo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1313" y="1412776"/>
            <a:ext cx="24638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9"/>
          <p:cNvSpPr txBox="1">
            <a:spLocks noChangeArrowheads="1"/>
          </p:cNvSpPr>
          <p:nvPr/>
        </p:nvSpPr>
        <p:spPr bwMode="auto">
          <a:xfrm>
            <a:off x="5421313" y="4834549"/>
            <a:ext cx="2463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l-GR" sz="1200" dirty="0" smtClean="0">
                <a:latin typeface="Calibri" pitchFamily="34" charset="0"/>
                <a:hlinkClick r:id="rId4"/>
              </a:rPr>
              <a:t>img.thesun.co.uk</a:t>
            </a:r>
            <a:endParaRPr lang="en-US" altLang="el-GR" sz="1200" dirty="0">
              <a:latin typeface="Calibri" pitchFamily="34" charset="0"/>
            </a:endParaRPr>
          </a:p>
        </p:txBody>
      </p:sp>
      <p:sp>
        <p:nvSpPr>
          <p:cNvPr id="2" name="Title 1"/>
          <p:cNvSpPr>
            <a:spLocks noGrp="1"/>
          </p:cNvSpPr>
          <p:nvPr>
            <p:ph type="title"/>
          </p:nvPr>
        </p:nvSpPr>
        <p:spPr/>
        <p:txBody>
          <a:bodyPr>
            <a:normAutofit fontScale="90000"/>
          </a:bodyPr>
          <a:lstStyle/>
          <a:p>
            <a:r>
              <a:rPr lang="el-GR" altLang="el-GR" dirty="0">
                <a:latin typeface="Calibri" pitchFamily="34" charset="0"/>
              </a:rPr>
              <a:t>Δυσκολίες που αντιμετωπίζουν τα άτομα με τύφλωση </a:t>
            </a:r>
            <a:r>
              <a:rPr lang="el-GR" altLang="el-GR" sz="3100" b="0" dirty="0" smtClean="0">
                <a:latin typeface="Calibri" pitchFamily="34" charset="0"/>
              </a:rPr>
              <a:t>(10 </a:t>
            </a:r>
            <a:r>
              <a:rPr lang="el-GR" altLang="el-GR" sz="3100" b="0" dirty="0">
                <a:latin typeface="Calibri" pitchFamily="34" charset="0"/>
              </a:rPr>
              <a:t>από 10)</a:t>
            </a:r>
            <a:endParaRPr lang="el-GR" dirty="0"/>
          </a:p>
        </p:txBody>
      </p:sp>
    </p:spTree>
    <p:extLst>
      <p:ext uri="{BB962C8B-B14F-4D97-AF65-F5344CB8AC3E}">
        <p14:creationId xmlns:p14="http://schemas.microsoft.com/office/powerpoint/2010/main" val="126615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p:txBody>
          <a:bodyPr>
            <a:normAutofit fontScale="90000"/>
          </a:bodyPr>
          <a:lstStyle/>
          <a:p>
            <a:pPr eaLnBrk="1" hangingPunct="1"/>
            <a:r>
              <a:rPr lang="el-GR" altLang="el-GR" sz="4000" dirty="0" smtClean="0">
                <a:latin typeface="Calibri" pitchFamily="34" charset="0"/>
              </a:rPr>
              <a:t>Άτομα με τύφλωση </a:t>
            </a:r>
            <a:br>
              <a:rPr lang="el-GR" altLang="el-GR" sz="4000" dirty="0" smtClean="0">
                <a:latin typeface="Calibri" pitchFamily="34" charset="0"/>
              </a:rPr>
            </a:br>
            <a:r>
              <a:rPr lang="el-GR" altLang="el-GR" sz="4000" dirty="0" smtClean="0">
                <a:latin typeface="Calibri" pitchFamily="34" charset="0"/>
              </a:rPr>
              <a:t>και φυσική δραστηριότητα </a:t>
            </a:r>
            <a:r>
              <a:rPr lang="el-GR" altLang="el-GR" sz="3100" b="0" dirty="0" smtClean="0">
                <a:latin typeface="Calibri" pitchFamily="34" charset="0"/>
              </a:rPr>
              <a:t>(1 από 2)</a:t>
            </a:r>
          </a:p>
        </p:txBody>
      </p:sp>
      <p:sp>
        <p:nvSpPr>
          <p:cNvPr id="3" name="2 - Θέση περιεχομένου"/>
          <p:cNvSpPr>
            <a:spLocks noGrp="1"/>
          </p:cNvSpPr>
          <p:nvPr>
            <p:ph idx="1"/>
          </p:nvPr>
        </p:nvSpPr>
        <p:spPr/>
        <p:txBody>
          <a:bodyPr/>
          <a:lstStyle/>
          <a:p>
            <a:pPr marL="354013" indent="-354013" algn="just" eaLnBrk="1" hangingPunct="1">
              <a:spcAft>
                <a:spcPts val="600"/>
              </a:spcAft>
              <a:buFontTx/>
              <a:buNone/>
              <a:defRPr/>
            </a:pPr>
            <a:r>
              <a:rPr lang="el-GR" altLang="el-GR" sz="2400" b="1" dirty="0" smtClean="0">
                <a:solidFill>
                  <a:srgbClr val="820000"/>
                </a:solidFill>
                <a:latin typeface="Calibri" pitchFamily="34" charset="0"/>
              </a:rPr>
              <a:t>Τα άτομα με προβλήματα όρασης παρουσιάζουν:</a:t>
            </a:r>
          </a:p>
          <a:p>
            <a:pPr marL="354013" indent="-354013" algn="just" eaLnBrk="1" hangingPunct="1">
              <a:buClr>
                <a:schemeClr val="tx1"/>
              </a:buClr>
              <a:buFont typeface="Arial" panose="020B0604020202020204" pitchFamily="34" charset="0"/>
              <a:buChar char="•"/>
              <a:defRPr/>
            </a:pPr>
            <a:r>
              <a:rPr lang="el-GR" altLang="el-GR" sz="2400" dirty="0" smtClean="0">
                <a:latin typeface="Calibri" pitchFamily="34" charset="0"/>
              </a:rPr>
              <a:t>Μειωμένα επίπεδα φυσικής δραστηριότητας</a:t>
            </a:r>
          </a:p>
          <a:p>
            <a:pPr marL="354013" indent="-354013" algn="just" eaLnBrk="1" hangingPunct="1">
              <a:buClr>
                <a:schemeClr val="tx1"/>
              </a:buClr>
              <a:buFont typeface="Arial" panose="020B0604020202020204" pitchFamily="34" charset="0"/>
              <a:buChar char="•"/>
              <a:defRPr/>
            </a:pPr>
            <a:r>
              <a:rPr lang="el-GR" altLang="el-GR" sz="2400" dirty="0" smtClean="0">
                <a:latin typeface="Calibri" pitchFamily="34" charset="0"/>
              </a:rPr>
              <a:t>Μειωμένη φυσική κατάσταση</a:t>
            </a:r>
          </a:p>
          <a:p>
            <a:pPr marL="354013" indent="-354013" algn="just" eaLnBrk="1" hangingPunct="1">
              <a:buClr>
                <a:schemeClr val="tx1"/>
              </a:buClr>
              <a:buFont typeface="Arial" panose="020B0604020202020204" pitchFamily="34" charset="0"/>
              <a:buChar char="•"/>
              <a:defRPr/>
            </a:pPr>
            <a:r>
              <a:rPr lang="el-GR" altLang="el-GR" sz="2400" dirty="0" smtClean="0">
                <a:latin typeface="Calibri" pitchFamily="34" charset="0"/>
              </a:rPr>
              <a:t>Μειωμένη καρδιοαναπνευστική ικανότητα</a:t>
            </a:r>
          </a:p>
          <a:p>
            <a:pPr marL="354013" indent="-354013" algn="just" eaLnBrk="1" hangingPunct="1">
              <a:buClr>
                <a:schemeClr val="tx1"/>
              </a:buClr>
              <a:buFont typeface="Arial" panose="020B0604020202020204" pitchFamily="34" charset="0"/>
              <a:buChar char="•"/>
              <a:defRPr/>
            </a:pPr>
            <a:r>
              <a:rPr lang="el-GR" altLang="el-GR" sz="2400" dirty="0" smtClean="0">
                <a:latin typeface="Calibri" pitchFamily="34" charset="0"/>
              </a:rPr>
              <a:t>Αυξημένη καθιστική ζωή και επίπεδα παχυσαρκίας</a:t>
            </a:r>
          </a:p>
          <a:p>
            <a:pPr marL="354013" indent="-354013" algn="just" eaLnBrk="1" hangingPunct="1">
              <a:buClr>
                <a:schemeClr val="tx1"/>
              </a:buClr>
              <a:buFont typeface="Arial" panose="020B0604020202020204" pitchFamily="34" charset="0"/>
              <a:buChar char="•"/>
              <a:defRPr/>
            </a:pPr>
            <a:r>
              <a:rPr lang="el-GR" altLang="el-GR" sz="2400" dirty="0" smtClean="0">
                <a:latin typeface="Calibri" pitchFamily="34" charset="0"/>
              </a:rPr>
              <a:t>Μειωμένη κινητική απόδοση</a:t>
            </a:r>
          </a:p>
          <a:p>
            <a:pPr marL="354013" indent="-354013" algn="just" eaLnBrk="1" hangingPunct="1">
              <a:buClr>
                <a:schemeClr val="tx1"/>
              </a:buClr>
              <a:buFont typeface="Arial" panose="020B0604020202020204" pitchFamily="34" charset="0"/>
              <a:buChar char="•"/>
              <a:defRPr/>
            </a:pPr>
            <a:r>
              <a:rPr lang="el-GR" altLang="el-GR" sz="2400" dirty="0" smtClean="0">
                <a:latin typeface="Calibri" pitchFamily="34" charset="0"/>
              </a:rPr>
              <a:t>Αυξημένες απαιτήσεις σε ενέργεια</a:t>
            </a:r>
          </a:p>
          <a:p>
            <a:pPr marL="365125" indent="0" algn="just" eaLnBrk="1" hangingPunct="1">
              <a:buClr>
                <a:srgbClr val="1E06D2"/>
              </a:buClr>
              <a:buFontTx/>
              <a:buNone/>
              <a:defRPr/>
            </a:pPr>
            <a:endParaRPr lang="el-GR" altLang="el-GR" sz="1800" dirty="0" smtClean="0">
              <a:solidFill>
                <a:schemeClr val="tx2"/>
              </a:solidFill>
              <a:latin typeface="Calibri" pitchFamily="34" charset="0"/>
            </a:endParaRPr>
          </a:p>
        </p:txBody>
      </p:sp>
      <p:sp>
        <p:nvSpPr>
          <p:cNvPr id="46084" name="Ορθογώνιο 3"/>
          <p:cNvSpPr>
            <a:spLocks noChangeArrowheads="1"/>
          </p:cNvSpPr>
          <p:nvPr/>
        </p:nvSpPr>
        <p:spPr bwMode="auto">
          <a:xfrm>
            <a:off x="2843808" y="4599719"/>
            <a:ext cx="43935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1600" dirty="0">
                <a:latin typeface="Calibri" pitchFamily="34" charset="0"/>
              </a:rPr>
              <a:t>(</a:t>
            </a:r>
            <a:r>
              <a:rPr lang="en-US" altLang="el-GR" sz="1600" dirty="0" err="1">
                <a:latin typeface="Calibri" pitchFamily="34" charset="0"/>
              </a:rPr>
              <a:t>Houwen</a:t>
            </a:r>
            <a:r>
              <a:rPr lang="en-US" altLang="el-GR" sz="1600" dirty="0">
                <a:latin typeface="Calibri" pitchFamily="34" charset="0"/>
              </a:rPr>
              <a:t> et al., 2008</a:t>
            </a:r>
            <a:r>
              <a:rPr lang="el-GR" altLang="el-GR" sz="1600" dirty="0">
                <a:latin typeface="Calibri" pitchFamily="34" charset="0"/>
              </a:rPr>
              <a:t>;</a:t>
            </a:r>
            <a:r>
              <a:rPr lang="en-US" altLang="el-GR" sz="1600" dirty="0">
                <a:latin typeface="Calibri" pitchFamily="34" charset="0"/>
              </a:rPr>
              <a:t> Lieberman &amp; McHugh, 2001</a:t>
            </a:r>
            <a:r>
              <a:rPr lang="el-GR" altLang="el-GR" sz="1600" dirty="0">
                <a:latin typeface="Calibri" pitchFamily="34" charset="0"/>
              </a:rPr>
              <a:t>;</a:t>
            </a:r>
            <a:r>
              <a:rPr lang="en-US" altLang="el-GR" sz="1600" dirty="0">
                <a:latin typeface="Calibri" pitchFamily="34" charset="0"/>
              </a:rPr>
              <a:t> </a:t>
            </a:r>
            <a:r>
              <a:rPr lang="en-US" altLang="el-GR" sz="1600" dirty="0" err="1">
                <a:latin typeface="Calibri" pitchFamily="34" charset="0"/>
              </a:rPr>
              <a:t>Colak</a:t>
            </a:r>
            <a:r>
              <a:rPr lang="en-US" altLang="el-GR" sz="1600" dirty="0">
                <a:latin typeface="Calibri" pitchFamily="34" charset="0"/>
              </a:rPr>
              <a:t> et al., 2004</a:t>
            </a:r>
            <a:r>
              <a:rPr lang="el-GR" altLang="el-GR" sz="1600" dirty="0">
                <a:latin typeface="Calibri" pitchFamily="34" charset="0"/>
              </a:rPr>
              <a:t>; </a:t>
            </a:r>
            <a:r>
              <a:rPr lang="en-US" altLang="el-GR" sz="1600" dirty="0">
                <a:latin typeface="Calibri" pitchFamily="34" charset="0"/>
              </a:rPr>
              <a:t>Stuart et al, 2006)</a:t>
            </a:r>
            <a:endParaRPr lang="el-GR" altLang="el-GR" sz="1600" dirty="0">
              <a:latin typeface="Calibri" pitchFamily="34" charset="0"/>
            </a:endParaRPr>
          </a:p>
        </p:txBody>
      </p:sp>
    </p:spTree>
    <p:extLst>
      <p:ext uri="{BB962C8B-B14F-4D97-AF65-F5344CB8AC3E}">
        <p14:creationId xmlns:p14="http://schemas.microsoft.com/office/powerpoint/2010/main" val="318383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1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latin typeface="Calibri" pitchFamily="34" charset="0"/>
              </a:rPr>
              <a:t>Άτομα με τύφλωση </a:t>
            </a:r>
            <a:br>
              <a:rPr lang="el-GR" altLang="el-GR" dirty="0">
                <a:latin typeface="Calibri" pitchFamily="34" charset="0"/>
              </a:rPr>
            </a:br>
            <a:r>
              <a:rPr lang="el-GR" altLang="el-GR" dirty="0">
                <a:latin typeface="Calibri" pitchFamily="34" charset="0"/>
              </a:rPr>
              <a:t>και φυσική δραστηριότητα </a:t>
            </a:r>
            <a:r>
              <a:rPr lang="el-GR" altLang="el-GR" sz="3100" b="0" dirty="0" smtClean="0">
                <a:latin typeface="Calibri" pitchFamily="34" charset="0"/>
              </a:rPr>
              <a:t>(2 </a:t>
            </a:r>
            <a:r>
              <a:rPr lang="el-GR" altLang="el-GR" sz="3100" b="0" dirty="0">
                <a:latin typeface="Calibri" pitchFamily="34" charset="0"/>
              </a:rPr>
              <a:t>από 2)</a:t>
            </a:r>
            <a:endParaRPr lang="el-GR" dirty="0"/>
          </a:p>
        </p:txBody>
      </p:sp>
      <p:sp>
        <p:nvSpPr>
          <p:cNvPr id="3" name="2 - Θέση περιεχομένου"/>
          <p:cNvSpPr>
            <a:spLocks noGrp="1"/>
          </p:cNvSpPr>
          <p:nvPr>
            <p:ph idx="1"/>
          </p:nvPr>
        </p:nvSpPr>
        <p:spPr>
          <a:xfrm>
            <a:off x="457200" y="1196752"/>
            <a:ext cx="8229600" cy="4248472"/>
          </a:xfrm>
        </p:spPr>
        <p:txBody>
          <a:bodyPr>
            <a:normAutofit lnSpcReduction="10000"/>
          </a:bodyPr>
          <a:lstStyle/>
          <a:p>
            <a:pPr marL="354013" indent="-354013" algn="just" eaLnBrk="1" hangingPunct="1">
              <a:lnSpc>
                <a:spcPct val="110000"/>
              </a:lnSpc>
              <a:spcBef>
                <a:spcPts val="600"/>
              </a:spcBef>
              <a:spcAft>
                <a:spcPts val="1200"/>
              </a:spcAft>
              <a:buFontTx/>
              <a:buNone/>
              <a:defRPr/>
            </a:pPr>
            <a:r>
              <a:rPr lang="el-GR" altLang="el-GR" sz="2400" b="1" dirty="0" smtClean="0">
                <a:solidFill>
                  <a:srgbClr val="820000"/>
                </a:solidFill>
              </a:rPr>
              <a:t>Τα προγράμματα φυσικής δραστηριότητας αποσκοπούν σε:</a:t>
            </a:r>
          </a:p>
          <a:p>
            <a:pPr marL="354013" indent="-354013" algn="just" eaLnBrk="1" hangingPunct="1">
              <a:lnSpc>
                <a:spcPct val="110000"/>
              </a:lnSpc>
              <a:spcBef>
                <a:spcPts val="600"/>
              </a:spcBef>
              <a:spcAft>
                <a:spcPts val="1200"/>
              </a:spcAft>
              <a:buClr>
                <a:schemeClr val="tx1"/>
              </a:buClr>
              <a:buFont typeface="Arial" panose="020B0604020202020204" pitchFamily="34" charset="0"/>
              <a:buChar char="•"/>
              <a:defRPr/>
            </a:pPr>
            <a:r>
              <a:rPr lang="el-GR" altLang="el-GR" sz="2400" dirty="0" smtClean="0"/>
              <a:t>Βελτίωση ισορροπίας και ελέγχου στάσης σώματος</a:t>
            </a:r>
          </a:p>
          <a:p>
            <a:pPr marL="354013" indent="-354013" algn="just" eaLnBrk="1" hangingPunct="1">
              <a:lnSpc>
                <a:spcPct val="110000"/>
              </a:lnSpc>
              <a:spcBef>
                <a:spcPts val="600"/>
              </a:spcBef>
              <a:spcAft>
                <a:spcPts val="1200"/>
              </a:spcAft>
              <a:buClr>
                <a:schemeClr val="tx1"/>
              </a:buClr>
              <a:buFont typeface="Arial" panose="020B0604020202020204" pitchFamily="34" charset="0"/>
              <a:buChar char="•"/>
              <a:defRPr/>
            </a:pPr>
            <a:r>
              <a:rPr lang="el-GR" altLang="el-GR" sz="2400" dirty="0" smtClean="0"/>
              <a:t>Βελτίωση φυσικής κατάστασης</a:t>
            </a:r>
          </a:p>
          <a:p>
            <a:pPr marL="354013" indent="-354013" algn="just" eaLnBrk="1" hangingPunct="1">
              <a:lnSpc>
                <a:spcPct val="110000"/>
              </a:lnSpc>
              <a:spcBef>
                <a:spcPts val="600"/>
              </a:spcBef>
              <a:spcAft>
                <a:spcPts val="1200"/>
              </a:spcAft>
              <a:buClr>
                <a:schemeClr val="tx1"/>
              </a:buClr>
              <a:buFont typeface="Arial" panose="020B0604020202020204" pitchFamily="34" charset="0"/>
              <a:buChar char="•"/>
              <a:defRPr/>
            </a:pPr>
            <a:r>
              <a:rPr lang="el-GR" altLang="el-GR" sz="2400" dirty="0" smtClean="0"/>
              <a:t>Απόκτηση προσανατολισμού και κινητικών δεξιοτήτων</a:t>
            </a:r>
          </a:p>
          <a:p>
            <a:pPr marL="354013" indent="-354013" algn="just" eaLnBrk="1" hangingPunct="1">
              <a:lnSpc>
                <a:spcPct val="110000"/>
              </a:lnSpc>
              <a:spcBef>
                <a:spcPts val="600"/>
              </a:spcBef>
              <a:spcAft>
                <a:spcPts val="1200"/>
              </a:spcAft>
              <a:buClr>
                <a:schemeClr val="tx1"/>
              </a:buClr>
              <a:buFont typeface="Arial" panose="020B0604020202020204" pitchFamily="34" charset="0"/>
              <a:buChar char="•"/>
              <a:defRPr/>
            </a:pPr>
            <a:r>
              <a:rPr lang="el-GR" altLang="el-GR" sz="2400" dirty="0" smtClean="0"/>
              <a:t>Ανάπτυξη αυτοεκτίμησης</a:t>
            </a:r>
          </a:p>
          <a:p>
            <a:pPr marL="354013" indent="-354013" algn="just" eaLnBrk="1" hangingPunct="1">
              <a:lnSpc>
                <a:spcPct val="110000"/>
              </a:lnSpc>
              <a:spcBef>
                <a:spcPts val="600"/>
              </a:spcBef>
              <a:spcAft>
                <a:spcPts val="1200"/>
              </a:spcAft>
              <a:buClr>
                <a:schemeClr val="tx1"/>
              </a:buClr>
              <a:buFont typeface="Arial" panose="020B0604020202020204" pitchFamily="34" charset="0"/>
              <a:buChar char="•"/>
              <a:defRPr/>
            </a:pPr>
            <a:r>
              <a:rPr lang="el-GR" altLang="el-GR" sz="2400" dirty="0" smtClean="0"/>
              <a:t>Βελτίωση κοινωνικών δεξιοτήτων</a:t>
            </a:r>
          </a:p>
          <a:p>
            <a:pPr marL="354013" indent="-354013" algn="just" eaLnBrk="1" hangingPunct="1">
              <a:lnSpc>
                <a:spcPct val="110000"/>
              </a:lnSpc>
              <a:spcBef>
                <a:spcPts val="600"/>
              </a:spcBef>
              <a:spcAft>
                <a:spcPts val="1200"/>
              </a:spcAft>
              <a:buClr>
                <a:schemeClr val="tx1"/>
              </a:buClr>
              <a:buFont typeface="Arial" panose="020B0604020202020204" pitchFamily="34" charset="0"/>
              <a:buChar char="•"/>
              <a:defRPr/>
            </a:pPr>
            <a:r>
              <a:rPr lang="el-GR" altLang="el-GR" sz="2400" dirty="0" smtClean="0"/>
              <a:t>Διδαχή υγιεινών συνηθειών</a:t>
            </a:r>
            <a:endParaRPr lang="el-GR" altLang="el-GR" sz="2400" b="1" i="1" dirty="0" smtClean="0"/>
          </a:p>
          <a:p>
            <a:pPr marL="365125" indent="0" eaLnBrk="1" hangingPunct="1">
              <a:defRPr/>
            </a:pPr>
            <a:endParaRPr lang="el-GR" altLang="el-GR" sz="1200" i="1" dirty="0" smtClean="0"/>
          </a:p>
        </p:txBody>
      </p:sp>
      <p:sp>
        <p:nvSpPr>
          <p:cNvPr id="5" name="Rectangle 4"/>
          <p:cNvSpPr/>
          <p:nvPr/>
        </p:nvSpPr>
        <p:spPr>
          <a:xfrm>
            <a:off x="1979712" y="5373216"/>
            <a:ext cx="5472608" cy="584775"/>
          </a:xfrm>
          <a:prstGeom prst="rect">
            <a:avLst/>
          </a:prstGeom>
        </p:spPr>
        <p:txBody>
          <a:bodyPr wrap="square">
            <a:spAutoFit/>
          </a:bodyPr>
          <a:lstStyle/>
          <a:p>
            <a:pPr eaLnBrk="1" hangingPunct="1">
              <a:spcBef>
                <a:spcPts val="600"/>
              </a:spcBef>
              <a:spcAft>
                <a:spcPts val="1200"/>
              </a:spcAft>
              <a:buClr>
                <a:srgbClr val="1E06D2"/>
              </a:buClr>
              <a:buFontTx/>
              <a:buNone/>
              <a:defRPr/>
            </a:pPr>
            <a:r>
              <a:rPr lang="el-GR" altLang="el-GR" sz="1600" dirty="0">
                <a:latin typeface="Calibri" pitchFamily="34" charset="0"/>
              </a:rPr>
              <a:t>(</a:t>
            </a:r>
            <a:r>
              <a:rPr lang="en-US" altLang="el-GR" sz="1600" dirty="0" err="1">
                <a:latin typeface="Calibri" pitchFamily="34" charset="0"/>
              </a:rPr>
              <a:t>Wrotniak</a:t>
            </a:r>
            <a:r>
              <a:rPr lang="en-US" altLang="el-GR" sz="1600" dirty="0">
                <a:latin typeface="Calibri" pitchFamily="34" charset="0"/>
              </a:rPr>
              <a:t> et al</a:t>
            </a:r>
            <a:r>
              <a:rPr lang="el-GR" altLang="el-GR" sz="1600" dirty="0">
                <a:latin typeface="Calibri" pitchFamily="34" charset="0"/>
              </a:rPr>
              <a:t>., 2006;</a:t>
            </a:r>
            <a:r>
              <a:rPr lang="en-US" altLang="el-GR" sz="1600" dirty="0">
                <a:latin typeface="Calibri" pitchFamily="34" charset="0"/>
              </a:rPr>
              <a:t> </a:t>
            </a:r>
            <a:r>
              <a:rPr lang="en-US" altLang="el-GR" sz="1600" dirty="0" err="1">
                <a:latin typeface="Calibri" pitchFamily="34" charset="0"/>
              </a:rPr>
              <a:t>Surakka</a:t>
            </a:r>
            <a:r>
              <a:rPr lang="en-US" altLang="el-GR" sz="1600" dirty="0">
                <a:latin typeface="Calibri" pitchFamily="34" charset="0"/>
              </a:rPr>
              <a:t> &amp; </a:t>
            </a:r>
            <a:r>
              <a:rPr lang="en-US" altLang="el-GR" sz="1600" dirty="0" err="1">
                <a:latin typeface="Calibri" pitchFamily="34" charset="0"/>
              </a:rPr>
              <a:t>Kivela</a:t>
            </a:r>
            <a:r>
              <a:rPr lang="el-GR" altLang="el-GR" sz="1600" dirty="0">
                <a:latin typeface="Calibri" pitchFamily="34" charset="0"/>
              </a:rPr>
              <a:t>, 2008; </a:t>
            </a:r>
            <a:r>
              <a:rPr lang="en-US" altLang="el-GR" sz="1600" dirty="0">
                <a:latin typeface="Calibri" pitchFamily="34" charset="0"/>
              </a:rPr>
              <a:t>McManus &amp; </a:t>
            </a:r>
            <a:r>
              <a:rPr lang="en-US" altLang="el-GR" sz="1600" dirty="0" err="1">
                <a:latin typeface="Calibri" pitchFamily="34" charset="0"/>
              </a:rPr>
              <a:t>Kotelchuck</a:t>
            </a:r>
            <a:r>
              <a:rPr lang="el-GR" altLang="el-GR" sz="1600" dirty="0">
                <a:latin typeface="Calibri" pitchFamily="34" charset="0"/>
              </a:rPr>
              <a:t>, 2007;</a:t>
            </a:r>
            <a:r>
              <a:rPr lang="en-US" altLang="el-GR" sz="1600" dirty="0">
                <a:latin typeface="Calibri" pitchFamily="34" charset="0"/>
              </a:rPr>
              <a:t> </a:t>
            </a:r>
            <a:r>
              <a:rPr lang="en-US" altLang="el-GR" sz="1600" dirty="0" err="1">
                <a:latin typeface="Calibri" pitchFamily="34" charset="0"/>
              </a:rPr>
              <a:t>Movahedi</a:t>
            </a:r>
            <a:r>
              <a:rPr lang="en-US" altLang="el-GR" sz="1600" dirty="0">
                <a:latin typeface="Calibri" pitchFamily="34" charset="0"/>
              </a:rPr>
              <a:t> et al</a:t>
            </a:r>
            <a:r>
              <a:rPr lang="el-GR" altLang="el-GR" sz="1600" dirty="0">
                <a:latin typeface="Calibri" pitchFamily="34" charset="0"/>
              </a:rPr>
              <a:t>., 2010;</a:t>
            </a:r>
            <a:r>
              <a:rPr lang="en-US" altLang="el-GR" sz="1600" dirty="0">
                <a:latin typeface="Calibri" pitchFamily="34" charset="0"/>
              </a:rPr>
              <a:t> </a:t>
            </a:r>
            <a:r>
              <a:rPr lang="en-US" altLang="el-GR" sz="1600" dirty="0" err="1">
                <a:latin typeface="Calibri" pitchFamily="34" charset="0"/>
              </a:rPr>
              <a:t>Ponchillia</a:t>
            </a:r>
            <a:r>
              <a:rPr lang="en-US" altLang="el-GR" sz="1600" dirty="0">
                <a:latin typeface="Calibri" pitchFamily="34" charset="0"/>
              </a:rPr>
              <a:t> et al</a:t>
            </a:r>
            <a:r>
              <a:rPr lang="el-GR" altLang="el-GR" sz="1600" dirty="0">
                <a:latin typeface="Calibri" pitchFamily="34" charset="0"/>
              </a:rPr>
              <a:t>., 2002)</a:t>
            </a:r>
          </a:p>
        </p:txBody>
      </p:sp>
    </p:spTree>
    <p:extLst>
      <p:ext uri="{BB962C8B-B14F-4D97-AF65-F5344CB8AC3E}">
        <p14:creationId xmlns:p14="http://schemas.microsoft.com/office/powerpoint/2010/main" val="398338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1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Προσαρμοσμένη Κινητική Δραστηριότητα σε άτομα με διαταραχές όρασης</a:t>
            </a:r>
          </a:p>
        </p:txBody>
      </p:sp>
      <p:sp>
        <p:nvSpPr>
          <p:cNvPr id="48131" name="Rectangle 3"/>
          <p:cNvSpPr>
            <a:spLocks noGrp="1" noChangeArrowheads="1"/>
          </p:cNvSpPr>
          <p:nvPr>
            <p:ph idx="1"/>
          </p:nvPr>
        </p:nvSpPr>
        <p:spPr>
          <a:xfrm>
            <a:off x="457200" y="1196752"/>
            <a:ext cx="4762872" cy="3384376"/>
          </a:xfrm>
        </p:spPr>
        <p:txBody>
          <a:bodyPr>
            <a:noAutofit/>
          </a:bodyPr>
          <a:lstStyle/>
          <a:p>
            <a:pPr eaLnBrk="1" hangingPunct="1"/>
            <a:r>
              <a:rPr lang="el-GR" altLang="el-GR" sz="2400" dirty="0" smtClean="0">
                <a:cs typeface="Times New Roman" pitchFamily="18" charset="0"/>
              </a:rPr>
              <a:t>Αξιολόγηση των φυσικών και κινητικών ικανοτήτων</a:t>
            </a:r>
          </a:p>
          <a:p>
            <a:pPr eaLnBrk="1" hangingPunct="1"/>
            <a:r>
              <a:rPr lang="el-GR" altLang="el-GR" sz="2400" dirty="0" smtClean="0">
                <a:cs typeface="Times New Roman" pitchFamily="18" charset="0"/>
              </a:rPr>
              <a:t>Ασφάλεια και παρακίνηση του ενδιαφέροντος</a:t>
            </a:r>
          </a:p>
          <a:p>
            <a:pPr eaLnBrk="1" hangingPunct="1"/>
            <a:r>
              <a:rPr lang="el-GR" altLang="el-GR" sz="2400" dirty="0" smtClean="0">
                <a:cs typeface="Times New Roman" pitchFamily="18" charset="0"/>
              </a:rPr>
              <a:t>Ανάπτυξη της αντίληψης του χώρου</a:t>
            </a:r>
          </a:p>
          <a:p>
            <a:pPr eaLnBrk="1" hangingPunct="1"/>
            <a:r>
              <a:rPr lang="el-GR" altLang="el-GR" sz="2400" dirty="0" smtClean="0">
                <a:cs typeface="Times New Roman" pitchFamily="18" charset="0"/>
              </a:rPr>
              <a:t>Δεξιότητες μετακίνησης, ισορροπίας και προσανατολισμού</a:t>
            </a:r>
          </a:p>
        </p:txBody>
      </p:sp>
      <p:sp>
        <p:nvSpPr>
          <p:cNvPr id="48132" name="4 - Ορθογώνιο"/>
          <p:cNvSpPr>
            <a:spLocks noChangeArrowheads="1"/>
          </p:cNvSpPr>
          <p:nvPr/>
        </p:nvSpPr>
        <p:spPr bwMode="auto">
          <a:xfrm>
            <a:off x="6270540" y="6232086"/>
            <a:ext cx="17556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600" dirty="0">
                <a:latin typeface="Calibri" pitchFamily="34" charset="0"/>
              </a:rPr>
              <a:t>(</a:t>
            </a:r>
            <a:r>
              <a:rPr lang="el-GR" altLang="el-GR" sz="1600" dirty="0" err="1">
                <a:latin typeface="Calibri" pitchFamily="34" charset="0"/>
              </a:rPr>
              <a:t>Κουτσούκη</a:t>
            </a:r>
            <a:r>
              <a:rPr lang="el-GR" altLang="el-GR" sz="1600" dirty="0">
                <a:latin typeface="Calibri" pitchFamily="34" charset="0"/>
              </a:rPr>
              <a:t>, 2001)</a:t>
            </a:r>
            <a:endParaRPr lang="el-GR" altLang="el-GR" sz="1600" dirty="0"/>
          </a:p>
        </p:txBody>
      </p:sp>
      <p:pic>
        <p:nvPicPr>
          <p:cNvPr id="25602" name="Picture 2" descr="game of Twister that uses sound and texture 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336" y="1383463"/>
            <a:ext cx="3658737" cy="23152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399373"/>
            <a:ext cx="8309765" cy="2169825"/>
          </a:xfrm>
          <a:prstGeom prst="rect">
            <a:avLst/>
          </a:prstGeom>
        </p:spPr>
        <p:txBody>
          <a:bodyPr wrap="square">
            <a:spAutoFit/>
          </a:bodyPr>
          <a:lstStyle/>
          <a:p>
            <a:pPr marL="285750" indent="-285750" eaLnBrk="1" hangingPunct="1">
              <a:spcBef>
                <a:spcPts val="600"/>
              </a:spcBef>
              <a:buFont typeface="Arial" panose="020B0604020202020204" pitchFamily="34" charset="0"/>
              <a:buChar char="•"/>
            </a:pPr>
            <a:r>
              <a:rPr lang="el-GR" altLang="el-GR" sz="2400" dirty="0">
                <a:latin typeface="+mn-lt"/>
                <a:cs typeface="Times New Roman" pitchFamily="18" charset="0"/>
              </a:rPr>
              <a:t>Ανάπτυξη απτικής και κιναισθητικής αντίληψης</a:t>
            </a:r>
          </a:p>
          <a:p>
            <a:pPr marL="285750" indent="-285750" eaLnBrk="1" hangingPunct="1">
              <a:spcBef>
                <a:spcPts val="600"/>
              </a:spcBef>
              <a:buFont typeface="Arial" panose="020B0604020202020204" pitchFamily="34" charset="0"/>
              <a:buChar char="•"/>
            </a:pPr>
            <a:r>
              <a:rPr lang="el-GR" altLang="el-GR" sz="2400" dirty="0">
                <a:latin typeface="+mn-lt"/>
                <a:cs typeface="Times New Roman" pitchFamily="18" charset="0"/>
              </a:rPr>
              <a:t>Αντίληψη του σώματος και των μελών του </a:t>
            </a:r>
          </a:p>
          <a:p>
            <a:pPr marL="285750" indent="-285750" eaLnBrk="1" hangingPunct="1">
              <a:spcBef>
                <a:spcPts val="600"/>
              </a:spcBef>
              <a:buFont typeface="Arial" panose="020B0604020202020204" pitchFamily="34" charset="0"/>
              <a:buChar char="•"/>
            </a:pPr>
            <a:r>
              <a:rPr lang="el-GR" altLang="el-GR" sz="2400" dirty="0">
                <a:latin typeface="+mn-lt"/>
                <a:cs typeface="Times New Roman" pitchFamily="18" charset="0"/>
              </a:rPr>
              <a:t>Προσαρμογή νέων δραστηριοτήτων και επαναξιολόγηση </a:t>
            </a:r>
          </a:p>
          <a:p>
            <a:pPr marL="285750" indent="-285750" eaLnBrk="1" hangingPunct="1">
              <a:spcBef>
                <a:spcPts val="600"/>
              </a:spcBef>
              <a:buFont typeface="Arial" panose="020B0604020202020204" pitchFamily="34" charset="0"/>
              <a:buChar char="•"/>
            </a:pPr>
            <a:r>
              <a:rPr lang="el-GR" altLang="el-GR" sz="2400" dirty="0">
                <a:latin typeface="+mn-lt"/>
                <a:cs typeface="Times New Roman" pitchFamily="18" charset="0"/>
              </a:rPr>
              <a:t>Σταδιακή ενσωμάτωση του παιδιού στο κανονικό πρόγραμμα Φ.Α.</a:t>
            </a:r>
            <a:endParaRPr lang="el-GR" altLang="el-GR" sz="2400" b="1" dirty="0">
              <a:latin typeface="+mn-lt"/>
              <a:cs typeface="Times New Roman" pitchFamily="18" charset="0"/>
            </a:endParaRPr>
          </a:p>
        </p:txBody>
      </p:sp>
      <p:sp>
        <p:nvSpPr>
          <p:cNvPr id="5" name="Rectangle 4"/>
          <p:cNvSpPr/>
          <p:nvPr/>
        </p:nvSpPr>
        <p:spPr>
          <a:xfrm>
            <a:off x="5935411" y="3675267"/>
            <a:ext cx="2184586" cy="276999"/>
          </a:xfrm>
          <a:prstGeom prst="rect">
            <a:avLst/>
          </a:prstGeom>
        </p:spPr>
        <p:txBody>
          <a:bodyPr wrap="square">
            <a:spAutoFit/>
          </a:bodyPr>
          <a:lstStyle/>
          <a:p>
            <a:pPr algn="ctr"/>
            <a:r>
              <a:rPr lang="en-US" sz="1200" dirty="0" smtClean="0">
                <a:latin typeface="+mn-lt"/>
                <a:hlinkClick r:id="rId3"/>
              </a:rPr>
              <a:t>dailycamera.com</a:t>
            </a:r>
            <a:endParaRPr lang="el-GR" sz="1200" dirty="0">
              <a:latin typeface="+mn-lt"/>
            </a:endParaRPr>
          </a:p>
        </p:txBody>
      </p:sp>
    </p:spTree>
    <p:extLst>
      <p:ext uri="{BB962C8B-B14F-4D97-AF65-F5344CB8AC3E}">
        <p14:creationId xmlns:p14="http://schemas.microsoft.com/office/powerpoint/2010/main" val="336591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Πρόγραμμα ανάπτυξης απτικής και κιναισθητικής αντίληψης</a:t>
            </a:r>
          </a:p>
        </p:txBody>
      </p:sp>
      <p:sp>
        <p:nvSpPr>
          <p:cNvPr id="49155" name="Rectangle 3"/>
          <p:cNvSpPr>
            <a:spLocks noGrp="1" noChangeArrowheads="1"/>
          </p:cNvSpPr>
          <p:nvPr>
            <p:ph idx="1"/>
          </p:nvPr>
        </p:nvSpPr>
        <p:spPr/>
        <p:txBody>
          <a:bodyPr/>
          <a:lstStyle/>
          <a:p>
            <a:pPr>
              <a:spcBef>
                <a:spcPts val="600"/>
              </a:spcBef>
              <a:spcAft>
                <a:spcPts val="600"/>
              </a:spcAft>
              <a:buClr>
                <a:schemeClr val="tx1"/>
              </a:buClr>
            </a:pPr>
            <a:r>
              <a:rPr lang="el-GR" altLang="el-GR" sz="2400" dirty="0" smtClean="0">
                <a:latin typeface="Calibri" pitchFamily="34" charset="0"/>
                <a:cs typeface="Times New Roman" pitchFamily="18" charset="0"/>
              </a:rPr>
              <a:t>Εξοικείωση με τους χώρους, τις αποστάσεις, τα έπιπλα των γυμναστηρίων και τα γυμναστικά όργανα</a:t>
            </a:r>
          </a:p>
          <a:p>
            <a:pPr>
              <a:spcBef>
                <a:spcPts val="600"/>
              </a:spcBef>
              <a:spcAft>
                <a:spcPts val="600"/>
              </a:spcAft>
              <a:buClr>
                <a:schemeClr val="tx1"/>
              </a:buClr>
            </a:pPr>
            <a:r>
              <a:rPr lang="el-GR" altLang="el-GR" sz="2400" dirty="0" smtClean="0">
                <a:latin typeface="Calibri" pitchFamily="34" charset="0"/>
                <a:cs typeface="Times New Roman" pitchFamily="18" charset="0"/>
              </a:rPr>
              <a:t>Ασκήσεις αντίληψης μορφής, μεγέθους, σχήματος, βάρους, σύστασης των αντικειμένων και των μελών του σώματός τους</a:t>
            </a:r>
          </a:p>
          <a:p>
            <a:pPr>
              <a:spcBef>
                <a:spcPts val="600"/>
              </a:spcBef>
              <a:spcAft>
                <a:spcPts val="600"/>
              </a:spcAft>
              <a:buClr>
                <a:schemeClr val="tx1"/>
              </a:buClr>
            </a:pPr>
            <a:r>
              <a:rPr lang="el-GR" altLang="el-GR" sz="2400" dirty="0" smtClean="0">
                <a:latin typeface="Calibri" pitchFamily="34" charset="0"/>
                <a:cs typeface="Times New Roman" pitchFamily="18" charset="0"/>
              </a:rPr>
              <a:t>Αξιολόγηση και εξάσκηση της κιναισθητικής αντίληψης με την </a:t>
            </a:r>
            <a:r>
              <a:rPr lang="el-GR" altLang="el-GR" sz="2400" dirty="0" err="1" smtClean="0">
                <a:latin typeface="Calibri" pitchFamily="34" charset="0"/>
                <a:cs typeface="Times New Roman" pitchFamily="18" charset="0"/>
              </a:rPr>
              <a:t>βαρογνωσία</a:t>
            </a:r>
            <a:r>
              <a:rPr lang="el-GR" altLang="el-GR" sz="2400" dirty="0" smtClean="0">
                <a:latin typeface="Calibri" pitchFamily="34" charset="0"/>
                <a:cs typeface="Times New Roman" pitchFamily="18" charset="0"/>
              </a:rPr>
              <a:t> και το </a:t>
            </a:r>
            <a:r>
              <a:rPr lang="el-GR" altLang="el-GR" sz="2400" dirty="0" err="1" smtClean="0">
                <a:latin typeface="Calibri" pitchFamily="34" charset="0"/>
                <a:cs typeface="Times New Roman" pitchFamily="18" charset="0"/>
              </a:rPr>
              <a:t>κιναισθησιόμετρο</a:t>
            </a:r>
            <a:endParaRPr lang="el-GR" altLang="el-GR" sz="2400" dirty="0" smtClean="0">
              <a:latin typeface="Calibri" pitchFamily="34" charset="0"/>
              <a:cs typeface="Times New Roman" pitchFamily="18" charset="0"/>
            </a:endParaRPr>
          </a:p>
          <a:p>
            <a:pPr>
              <a:spcBef>
                <a:spcPts val="600"/>
              </a:spcBef>
              <a:spcAft>
                <a:spcPts val="600"/>
              </a:spcAft>
              <a:buClr>
                <a:schemeClr val="tx1"/>
              </a:buClr>
            </a:pPr>
            <a:r>
              <a:rPr lang="el-GR" altLang="el-GR" sz="2400" dirty="0" smtClean="0">
                <a:latin typeface="Calibri" pitchFamily="34" charset="0"/>
                <a:cs typeface="Times New Roman" pitchFamily="18" charset="0"/>
              </a:rPr>
              <a:t>Ασκήσεις βελτίωσης της φυσικής κατάστασης και ισορροπίας</a:t>
            </a:r>
            <a:endParaRPr lang="en-GB" altLang="el-GR" sz="2400" dirty="0" smtClean="0">
              <a:latin typeface="Calibri" pitchFamily="34" charset="0"/>
            </a:endParaRPr>
          </a:p>
        </p:txBody>
      </p:sp>
      <p:sp>
        <p:nvSpPr>
          <p:cNvPr id="49156" name="3 - Ορθογώνιο"/>
          <p:cNvSpPr>
            <a:spLocks noChangeArrowheads="1"/>
          </p:cNvSpPr>
          <p:nvPr/>
        </p:nvSpPr>
        <p:spPr bwMode="auto">
          <a:xfrm>
            <a:off x="6630193" y="4365104"/>
            <a:ext cx="1800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a:latin typeface="Calibri" pitchFamily="34" charset="0"/>
              </a:rPr>
              <a:t>(</a:t>
            </a:r>
            <a:r>
              <a:rPr lang="en-US" altLang="el-GR" sz="1400">
                <a:latin typeface="Calibri" pitchFamily="34" charset="0"/>
              </a:rPr>
              <a:t>Fazzi &amp; Naimy</a:t>
            </a:r>
            <a:r>
              <a:rPr lang="el-GR" altLang="el-GR" sz="1400">
                <a:latin typeface="Calibri" pitchFamily="34" charset="0"/>
              </a:rPr>
              <a:t>,</a:t>
            </a:r>
            <a:r>
              <a:rPr lang="en-US" altLang="el-GR" sz="1400">
                <a:latin typeface="Calibri" pitchFamily="34" charset="0"/>
              </a:rPr>
              <a:t> 2010) </a:t>
            </a:r>
            <a:endParaRPr lang="el-GR" altLang="el-GR" sz="1400"/>
          </a:p>
        </p:txBody>
      </p:sp>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42844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61218" y="6276295"/>
            <a:ext cx="1143721" cy="276999"/>
          </a:xfrm>
          <a:prstGeom prst="rect">
            <a:avLst/>
          </a:prstGeom>
        </p:spPr>
        <p:txBody>
          <a:bodyPr wrap="square">
            <a:spAutoFit/>
          </a:bodyPr>
          <a:lstStyle/>
          <a:p>
            <a:pPr algn="ctr"/>
            <a:r>
              <a:rPr lang="en-US" sz="1200" dirty="0" smtClean="0">
                <a:latin typeface="+mn-lt"/>
                <a:hlinkClick r:id="rId3"/>
              </a:rPr>
              <a:t>nfbtx.org</a:t>
            </a:r>
            <a:endParaRPr lang="el-GR" sz="1200" dirty="0">
              <a:latin typeface="+mn-lt"/>
            </a:endParaRPr>
          </a:p>
        </p:txBody>
      </p:sp>
    </p:spTree>
    <p:extLst>
      <p:ext uri="{BB962C8B-B14F-4D97-AF65-F5344CB8AC3E}">
        <p14:creationId xmlns:p14="http://schemas.microsoft.com/office/powerpoint/2010/main" val="419064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a:spLocks noChangeArrowheads="1"/>
          </p:cNvSpPr>
          <p:nvPr/>
        </p:nvSpPr>
        <p:spPr bwMode="auto">
          <a:xfrm>
            <a:off x="4805363" y="1712913"/>
            <a:ext cx="43386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9048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b="1" dirty="0">
                <a:solidFill>
                  <a:srgbClr val="820000"/>
                </a:solidFill>
                <a:latin typeface="Calibri" pitchFamily="34" charset="0"/>
                <a:cs typeface="Arial" charset="0"/>
              </a:rPr>
              <a:t>Χώρος</a:t>
            </a:r>
          </a:p>
          <a:p>
            <a:pPr marL="354013" indent="-261938" eaLnBrk="1" hangingPunct="1">
              <a:spcBef>
                <a:spcPct val="0"/>
              </a:spcBef>
            </a:pPr>
            <a:r>
              <a:rPr lang="el-GR" altLang="el-GR" sz="2400" dirty="0" smtClean="0">
                <a:latin typeface="Calibri" pitchFamily="34" charset="0"/>
                <a:cs typeface="Arial" charset="0"/>
              </a:rPr>
              <a:t>Αίθουσα </a:t>
            </a:r>
            <a:r>
              <a:rPr lang="el-GR" altLang="el-GR" sz="2400" dirty="0">
                <a:latin typeface="Calibri" pitchFamily="34" charset="0"/>
                <a:cs typeface="Arial" charset="0"/>
              </a:rPr>
              <a:t>απλή και καθαρή</a:t>
            </a:r>
          </a:p>
          <a:p>
            <a:pPr marL="354013" indent="-261938" eaLnBrk="1" hangingPunct="1">
              <a:spcBef>
                <a:spcPct val="0"/>
              </a:spcBef>
            </a:pPr>
            <a:r>
              <a:rPr lang="el-GR" altLang="el-GR" sz="2400" dirty="0" smtClean="0">
                <a:latin typeface="Calibri" pitchFamily="34" charset="0"/>
                <a:cs typeface="Arial" charset="0"/>
              </a:rPr>
              <a:t>Σημάνσεις </a:t>
            </a:r>
            <a:r>
              <a:rPr lang="el-GR" altLang="el-GR" sz="2400" dirty="0">
                <a:latin typeface="Calibri" pitchFamily="34" charset="0"/>
                <a:cs typeface="Arial" charset="0"/>
              </a:rPr>
              <a:t>χώρου με </a:t>
            </a:r>
            <a:r>
              <a:rPr lang="en-US" altLang="el-GR" sz="2400" dirty="0">
                <a:latin typeface="Calibri" pitchFamily="34" charset="0"/>
                <a:cs typeface="Arial" charset="0"/>
              </a:rPr>
              <a:t>Braille </a:t>
            </a:r>
            <a:r>
              <a:rPr lang="el-GR" altLang="el-GR" sz="2400" dirty="0">
                <a:latin typeface="Calibri" pitchFamily="34" charset="0"/>
                <a:cs typeface="Arial" charset="0"/>
              </a:rPr>
              <a:t>ή αλλαγή υφής</a:t>
            </a:r>
          </a:p>
          <a:p>
            <a:pPr marL="354013" indent="-261938" eaLnBrk="1" hangingPunct="1">
              <a:spcBef>
                <a:spcPct val="0"/>
              </a:spcBef>
            </a:pPr>
            <a:r>
              <a:rPr lang="el-GR" altLang="el-GR" sz="2400" dirty="0" smtClean="0">
                <a:latin typeface="Calibri" pitchFamily="34" charset="0"/>
                <a:cs typeface="Arial" charset="0"/>
              </a:rPr>
              <a:t>Εξερεύνηση </a:t>
            </a:r>
            <a:r>
              <a:rPr lang="el-GR" altLang="el-GR" sz="2400" dirty="0">
                <a:latin typeface="Calibri" pitchFamily="34" charset="0"/>
                <a:cs typeface="Arial" charset="0"/>
              </a:rPr>
              <a:t>χώρου</a:t>
            </a:r>
          </a:p>
          <a:p>
            <a:pPr marL="354013" indent="-261938" eaLnBrk="1" hangingPunct="1">
              <a:spcBef>
                <a:spcPct val="0"/>
              </a:spcBef>
            </a:pPr>
            <a:r>
              <a:rPr lang="el-GR" altLang="el-GR" sz="2400" dirty="0" smtClean="0">
                <a:latin typeface="Calibri" pitchFamily="34" charset="0"/>
                <a:cs typeface="Arial" charset="0"/>
              </a:rPr>
              <a:t>Ενημέρωση </a:t>
            </a:r>
            <a:r>
              <a:rPr lang="el-GR" altLang="el-GR" sz="2400" dirty="0">
                <a:latin typeface="Calibri" pitchFamily="34" charset="0"/>
                <a:cs typeface="Arial" charset="0"/>
              </a:rPr>
              <a:t>για αλλαγές</a:t>
            </a:r>
            <a:endParaRPr lang="el-GR" altLang="el-GR" sz="2400" dirty="0">
              <a:latin typeface="Corbel" pitchFamily="34" charset="0"/>
              <a:cs typeface="Arial" charset="0"/>
            </a:endParaRPr>
          </a:p>
        </p:txBody>
      </p:sp>
      <p:sp>
        <p:nvSpPr>
          <p:cNvPr id="10" name="9 - TextBox"/>
          <p:cNvSpPr txBox="1">
            <a:spLocks noChangeArrowheads="1"/>
          </p:cNvSpPr>
          <p:nvPr/>
        </p:nvSpPr>
        <p:spPr bwMode="auto">
          <a:xfrm>
            <a:off x="446088" y="1712913"/>
            <a:ext cx="38893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2075" indent="-920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b="1" dirty="0">
                <a:solidFill>
                  <a:srgbClr val="820000"/>
                </a:solidFill>
                <a:latin typeface="Calibri" pitchFamily="34" charset="0"/>
                <a:cs typeface="Arial" charset="0"/>
              </a:rPr>
              <a:t>Δραστηριότητες</a:t>
            </a:r>
          </a:p>
          <a:p>
            <a:pPr marL="268288" indent="-268288" eaLnBrk="1" hangingPunct="1">
              <a:spcBef>
                <a:spcPct val="0"/>
              </a:spcBef>
            </a:pPr>
            <a:r>
              <a:rPr lang="el-GR" altLang="el-GR" sz="2400" dirty="0" smtClean="0">
                <a:latin typeface="Calibri" pitchFamily="34" charset="0"/>
                <a:cs typeface="Arial" charset="0"/>
              </a:rPr>
              <a:t>Από </a:t>
            </a:r>
            <a:r>
              <a:rPr lang="el-GR" altLang="el-GR" sz="2400" dirty="0">
                <a:latin typeface="Calibri" pitchFamily="34" charset="0"/>
                <a:cs typeface="Arial" charset="0"/>
              </a:rPr>
              <a:t>εύκολες σε δύσκολες</a:t>
            </a:r>
          </a:p>
          <a:p>
            <a:pPr marL="268288" indent="-268288" eaLnBrk="1" hangingPunct="1">
              <a:spcBef>
                <a:spcPct val="0"/>
              </a:spcBef>
            </a:pPr>
            <a:r>
              <a:rPr lang="el-GR" altLang="el-GR" sz="2400" dirty="0" smtClean="0">
                <a:latin typeface="Calibri" pitchFamily="34" charset="0"/>
                <a:cs typeface="Arial" charset="0"/>
              </a:rPr>
              <a:t>Τμηματική </a:t>
            </a:r>
            <a:r>
              <a:rPr lang="el-GR" altLang="el-GR" sz="2400" dirty="0">
                <a:latin typeface="Calibri" pitchFamily="34" charset="0"/>
                <a:cs typeface="Arial" charset="0"/>
              </a:rPr>
              <a:t>πραγματοποίηση ασκήσεων</a:t>
            </a:r>
          </a:p>
          <a:p>
            <a:pPr marL="268288" indent="-268288" eaLnBrk="1" hangingPunct="1">
              <a:spcBef>
                <a:spcPct val="0"/>
              </a:spcBef>
            </a:pPr>
            <a:r>
              <a:rPr lang="el-GR" altLang="el-GR" sz="2400" dirty="0" smtClean="0">
                <a:latin typeface="Calibri" pitchFamily="34" charset="0"/>
                <a:cs typeface="Arial" charset="0"/>
              </a:rPr>
              <a:t>Μείωση </a:t>
            </a:r>
            <a:r>
              <a:rPr lang="el-GR" altLang="el-GR" sz="2400" dirty="0">
                <a:latin typeface="Calibri" pitchFamily="34" charset="0"/>
                <a:cs typeface="Arial" charset="0"/>
              </a:rPr>
              <a:t>ρυθμού </a:t>
            </a:r>
          </a:p>
          <a:p>
            <a:pPr marL="268288" indent="-268288" eaLnBrk="1" hangingPunct="1">
              <a:spcBef>
                <a:spcPct val="0"/>
              </a:spcBef>
            </a:pPr>
            <a:r>
              <a:rPr lang="el-GR" altLang="el-GR" sz="2400" dirty="0" smtClean="0">
                <a:latin typeface="Calibri" pitchFamily="34" charset="0"/>
                <a:cs typeface="Arial" charset="0"/>
              </a:rPr>
              <a:t>Επιπλέον </a:t>
            </a:r>
            <a:r>
              <a:rPr lang="el-GR" altLang="el-GR" sz="2400" dirty="0">
                <a:latin typeface="Calibri" pitchFamily="34" charset="0"/>
                <a:cs typeface="Arial" charset="0"/>
              </a:rPr>
              <a:t>άτομα για βοήθεια</a:t>
            </a:r>
          </a:p>
        </p:txBody>
      </p:sp>
      <p:sp>
        <p:nvSpPr>
          <p:cNvPr id="11" name="10 - TextBox"/>
          <p:cNvSpPr txBox="1">
            <a:spLocks noChangeArrowheads="1"/>
          </p:cNvSpPr>
          <p:nvPr/>
        </p:nvSpPr>
        <p:spPr bwMode="auto">
          <a:xfrm>
            <a:off x="3060700" y="4297363"/>
            <a:ext cx="4751660" cy="1938337"/>
          </a:xfrm>
          <a:prstGeom prst="rect">
            <a:avLst/>
          </a:prstGeom>
          <a:noFill/>
          <a:ln w="9525">
            <a:noFill/>
            <a:miter lim="800000"/>
            <a:headEnd/>
            <a:tailEnd/>
          </a:ln>
        </p:spPr>
        <p:txBody>
          <a:bodyPr wrap="square">
            <a:spAutoFit/>
          </a:bodyPr>
          <a:lstStyle/>
          <a:p>
            <a:pPr>
              <a:defRPr/>
            </a:pPr>
            <a:r>
              <a:rPr lang="el-GR" sz="2400" b="1" dirty="0">
                <a:solidFill>
                  <a:srgbClr val="820000"/>
                </a:solidFill>
                <a:latin typeface="Calibri" pitchFamily="34" charset="0"/>
                <a:cs typeface="Arial" charset="0"/>
              </a:rPr>
              <a:t>Εκπαιδευτής</a:t>
            </a:r>
          </a:p>
          <a:p>
            <a:pPr marL="342900" indent="-342900">
              <a:buFont typeface="Arial" panose="020B0604020202020204" pitchFamily="34" charset="0"/>
              <a:buChar char="•"/>
              <a:defRPr/>
            </a:pPr>
            <a:r>
              <a:rPr lang="el-GR" sz="2400" dirty="0">
                <a:latin typeface="Calibri" pitchFamily="34" charset="0"/>
                <a:cs typeface="Arial" charset="0"/>
              </a:rPr>
              <a:t>Σε κοντινή απόσταση </a:t>
            </a:r>
            <a:r>
              <a:rPr lang="el-GR" sz="2400" dirty="0" smtClean="0">
                <a:latin typeface="Calibri" pitchFamily="34" charset="0"/>
                <a:cs typeface="Arial" charset="0"/>
              </a:rPr>
              <a:t>με τους </a:t>
            </a:r>
            <a:r>
              <a:rPr lang="el-GR" sz="2400" dirty="0">
                <a:latin typeface="Calibri" pitchFamily="34" charset="0"/>
                <a:cs typeface="Arial" charset="0"/>
              </a:rPr>
              <a:t>ασκούμενους</a:t>
            </a:r>
          </a:p>
          <a:p>
            <a:pPr marL="342900" indent="-342900">
              <a:buFont typeface="Arial" panose="020B0604020202020204" pitchFamily="34" charset="0"/>
              <a:buChar char="•"/>
              <a:defRPr/>
            </a:pPr>
            <a:r>
              <a:rPr lang="el-GR" sz="2400" dirty="0" smtClean="0">
                <a:latin typeface="Calibri" pitchFamily="34" charset="0"/>
                <a:cs typeface="Arial" charset="0"/>
              </a:rPr>
              <a:t>Απτικά </a:t>
            </a:r>
            <a:r>
              <a:rPr lang="el-GR" sz="2400" dirty="0">
                <a:latin typeface="Calibri" pitchFamily="34" charset="0"/>
                <a:cs typeface="Arial" charset="0"/>
              </a:rPr>
              <a:t>ερεθίσματα</a:t>
            </a:r>
          </a:p>
          <a:p>
            <a:pPr marL="342900" indent="-342900">
              <a:buFont typeface="Arial" panose="020B0604020202020204" pitchFamily="34" charset="0"/>
              <a:buChar char="•"/>
              <a:defRPr/>
            </a:pPr>
            <a:r>
              <a:rPr lang="el-GR" sz="2400" dirty="0" smtClean="0">
                <a:latin typeface="Calibri" pitchFamily="34" charset="0"/>
                <a:cs typeface="Arial" charset="0"/>
              </a:rPr>
              <a:t>Λεκτικές </a:t>
            </a:r>
            <a:r>
              <a:rPr lang="el-GR" sz="2400" dirty="0">
                <a:latin typeface="Calibri" pitchFamily="34" charset="0"/>
                <a:cs typeface="Arial" charset="0"/>
              </a:rPr>
              <a:t>υποδείξεις</a:t>
            </a:r>
          </a:p>
        </p:txBody>
      </p:sp>
      <p:sp>
        <p:nvSpPr>
          <p:cNvPr id="15" name="14 - TextBox"/>
          <p:cNvSpPr txBox="1"/>
          <p:nvPr/>
        </p:nvSpPr>
        <p:spPr>
          <a:xfrm>
            <a:off x="4313238" y="6235700"/>
            <a:ext cx="4319587" cy="292388"/>
          </a:xfrm>
          <a:prstGeom prst="rect">
            <a:avLst/>
          </a:prstGeom>
          <a:noFill/>
        </p:spPr>
        <p:txBody>
          <a:bodyPr>
            <a:spAutoFit/>
          </a:bodyPr>
          <a:lstStyle/>
          <a:p>
            <a:pPr>
              <a:defRPr/>
            </a:pPr>
            <a:r>
              <a:rPr lang="el-GR" sz="1300" dirty="0">
                <a:latin typeface="+mn-lt"/>
                <a:cs typeface="Arial" charset="0"/>
              </a:rPr>
              <a:t>(</a:t>
            </a:r>
            <a:r>
              <a:rPr lang="en-US" sz="1300" dirty="0" err="1">
                <a:latin typeface="+mn-lt"/>
                <a:cs typeface="Arial" charset="0"/>
              </a:rPr>
              <a:t>Ardito</a:t>
            </a:r>
            <a:r>
              <a:rPr lang="en-US" sz="1300" dirty="0">
                <a:latin typeface="+mn-lt"/>
                <a:cs typeface="Arial" charset="0"/>
              </a:rPr>
              <a:t> </a:t>
            </a:r>
            <a:r>
              <a:rPr lang="el-GR" sz="1300" dirty="0">
                <a:latin typeface="+mn-lt"/>
                <a:cs typeface="Arial" charset="0"/>
              </a:rPr>
              <a:t>&amp;</a:t>
            </a:r>
            <a:r>
              <a:rPr lang="en-US" sz="1300" dirty="0">
                <a:latin typeface="+mn-lt"/>
                <a:cs typeface="Arial" charset="0"/>
              </a:rPr>
              <a:t> Roberts, 2007</a:t>
            </a:r>
            <a:r>
              <a:rPr lang="el-GR" sz="1300" dirty="0">
                <a:latin typeface="+mn-lt"/>
                <a:cs typeface="Arial" charset="0"/>
              </a:rPr>
              <a:t>;</a:t>
            </a:r>
            <a:r>
              <a:rPr lang="en-US" sz="1300" dirty="0">
                <a:latin typeface="+mn-lt"/>
                <a:cs typeface="Arial" charset="0"/>
              </a:rPr>
              <a:t> Hall et al, 2006</a:t>
            </a:r>
            <a:r>
              <a:rPr lang="el-GR" sz="1300" dirty="0">
                <a:latin typeface="+mn-lt"/>
                <a:cs typeface="Arial" charset="0"/>
              </a:rPr>
              <a:t>; </a:t>
            </a:r>
            <a:r>
              <a:rPr lang="el-GR" sz="1300" dirty="0" err="1">
                <a:latin typeface="+mn-lt"/>
                <a:cs typeface="Arial" charset="0"/>
              </a:rPr>
              <a:t>Κουτσούκη</a:t>
            </a:r>
            <a:r>
              <a:rPr lang="el-GR" sz="1300" dirty="0">
                <a:latin typeface="+mn-lt"/>
                <a:cs typeface="Arial" charset="0"/>
              </a:rPr>
              <a:t>, 1997)</a:t>
            </a:r>
          </a:p>
        </p:txBody>
      </p:sp>
      <p:sp>
        <p:nvSpPr>
          <p:cNvPr id="4" name="Title 3"/>
          <p:cNvSpPr>
            <a:spLocks noGrp="1"/>
          </p:cNvSpPr>
          <p:nvPr>
            <p:ph type="title"/>
          </p:nvPr>
        </p:nvSpPr>
        <p:spPr/>
        <p:txBody>
          <a:bodyPr>
            <a:normAutofit fontScale="90000"/>
          </a:bodyPr>
          <a:lstStyle/>
          <a:p>
            <a:r>
              <a:rPr lang="el-GR" sz="3600" dirty="0">
                <a:latin typeface="Calibri" pitchFamily="34" charset="0"/>
              </a:rPr>
              <a:t>Προσαρμογές για τη φυσική δραστηριότητα σε άτομα με διαταραχές όρασης </a:t>
            </a:r>
            <a:r>
              <a:rPr lang="el-GR" sz="3100" b="0" dirty="0">
                <a:latin typeface="Calibri" pitchFamily="34" charset="0"/>
              </a:rPr>
              <a:t>(1 από 2)</a:t>
            </a:r>
            <a:endParaRPr lang="el-GR" dirty="0"/>
          </a:p>
        </p:txBody>
      </p:sp>
    </p:spTree>
    <p:extLst>
      <p:ext uri="{BB962C8B-B14F-4D97-AF65-F5344CB8AC3E}">
        <p14:creationId xmlns:p14="http://schemas.microsoft.com/office/powerpoint/2010/main" val="97364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0" presetClass="exit" presetSubtype="0" accel="100000" fill="hold" grpId="1" nodeType="clickEffect">
                                  <p:stCondLst>
                                    <p:cond delay="0"/>
                                  </p:stCondLst>
                                  <p:childTnLst>
                                    <p:anim calcmode="lin" valueType="num">
                                      <p:cBhvr>
                                        <p:cTn id="12" dur="1000"/>
                                        <p:tgtEl>
                                          <p:spTgt spid="9"/>
                                        </p:tgtEl>
                                        <p:attrNameLst>
                                          <p:attrName>ppt_w</p:attrName>
                                        </p:attrNameLst>
                                      </p:cBhvr>
                                      <p:tavLst>
                                        <p:tav tm="0">
                                          <p:val>
                                            <p:strVal val="ppt_w"/>
                                          </p:val>
                                        </p:tav>
                                        <p:tav tm="100000">
                                          <p:val>
                                            <p:strVal val="ppt_w+.3"/>
                                          </p:val>
                                        </p:tav>
                                      </p:tavLst>
                                    </p:anim>
                                    <p:anim calcmode="lin" valueType="num">
                                      <p:cBhvr>
                                        <p:cTn id="13" dur="1000"/>
                                        <p:tgtEl>
                                          <p:spTgt spid="9"/>
                                        </p:tgtEl>
                                        <p:attrNameLst>
                                          <p:attrName>ppt_h</p:attrName>
                                        </p:attrNameLst>
                                      </p:cBhvr>
                                      <p:tavLst>
                                        <p:tav tm="0">
                                          <p:val>
                                            <p:strVal val="ppt_h"/>
                                          </p:val>
                                        </p:tav>
                                        <p:tav tm="100000">
                                          <p:val>
                                            <p:strVal val="ppt_h"/>
                                          </p:val>
                                        </p:tav>
                                      </p:tavLst>
                                    </p:anim>
                                    <p:animEffect transition="out" filter="fade">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xit" presetSubtype="0" accel="100000" fill="hold" grpId="1" nodeType="clickEffect">
                                  <p:stCondLst>
                                    <p:cond delay="0"/>
                                  </p:stCondLst>
                                  <p:childTnLst>
                                    <p:anim calcmode="lin" valueType="num">
                                      <p:cBhvr>
                                        <p:cTn id="25" dur="1000"/>
                                        <p:tgtEl>
                                          <p:spTgt spid="10"/>
                                        </p:tgtEl>
                                        <p:attrNameLst>
                                          <p:attrName>ppt_w</p:attrName>
                                        </p:attrNameLst>
                                      </p:cBhvr>
                                      <p:tavLst>
                                        <p:tav tm="0">
                                          <p:val>
                                            <p:strVal val="ppt_w"/>
                                          </p:val>
                                        </p:tav>
                                        <p:tav tm="100000">
                                          <p:val>
                                            <p:strVal val="ppt_w+.3"/>
                                          </p:val>
                                        </p:tav>
                                      </p:tavLst>
                                    </p:anim>
                                    <p:anim calcmode="lin" valueType="num">
                                      <p:cBhvr>
                                        <p:cTn id="26" dur="1000"/>
                                        <p:tgtEl>
                                          <p:spTgt spid="10"/>
                                        </p:tgtEl>
                                        <p:attrNameLst>
                                          <p:attrName>ppt_h</p:attrName>
                                        </p:attrNameLst>
                                      </p:cBhvr>
                                      <p:tavLst>
                                        <p:tav tm="0">
                                          <p:val>
                                            <p:strVal val="ppt_h"/>
                                          </p:val>
                                        </p:tav>
                                        <p:tav tm="100000">
                                          <p:val>
                                            <p:strVal val="ppt_h"/>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0" presetClass="exit" presetSubtype="0" accel="100000" fill="hold" grpId="1" nodeType="clickEffect">
                                  <p:stCondLst>
                                    <p:cond delay="0"/>
                                  </p:stCondLst>
                                  <p:childTnLst>
                                    <p:anim calcmode="lin" valueType="num">
                                      <p:cBhvr>
                                        <p:cTn id="38" dur="1000"/>
                                        <p:tgtEl>
                                          <p:spTgt spid="11"/>
                                        </p:tgtEl>
                                        <p:attrNameLst>
                                          <p:attrName>ppt_w</p:attrName>
                                        </p:attrNameLst>
                                      </p:cBhvr>
                                      <p:tavLst>
                                        <p:tav tm="0">
                                          <p:val>
                                            <p:strVal val="ppt_w"/>
                                          </p:val>
                                        </p:tav>
                                        <p:tav tm="100000">
                                          <p:val>
                                            <p:strVal val="ppt_w+.3"/>
                                          </p:val>
                                        </p:tav>
                                      </p:tavLst>
                                    </p:anim>
                                    <p:anim calcmode="lin" valueType="num">
                                      <p:cBhvr>
                                        <p:cTn id="39" dur="1000"/>
                                        <p:tgtEl>
                                          <p:spTgt spid="11"/>
                                        </p:tgtEl>
                                        <p:attrNameLst>
                                          <p:attrName>ppt_h</p:attrName>
                                        </p:attrNameLst>
                                      </p:cBhvr>
                                      <p:tavLst>
                                        <p:tav tm="0">
                                          <p:val>
                                            <p:strVal val="ppt_h"/>
                                          </p:val>
                                        </p:tav>
                                        <p:tav tm="100000">
                                          <p:val>
                                            <p:strVal val="ppt_h"/>
                                          </p:val>
                                        </p:tav>
                                      </p:tavLst>
                                    </p:anim>
                                    <p:animEffect transition="out" filter="fade">
                                      <p:cBhvr>
                                        <p:cTn id="40" dur="1000"/>
                                        <p:tgtEl>
                                          <p:spTgt spid="11"/>
                                        </p:tgtEl>
                                      </p:cBhvr>
                                    </p:animEffect>
                                    <p:set>
                                      <p:cBhvr>
                                        <p:cTn id="41"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1196752"/>
            <a:ext cx="5698976" cy="5328592"/>
          </a:xfrm>
        </p:spPr>
        <p:txBody>
          <a:bodyPr>
            <a:normAutofit lnSpcReduction="10000"/>
          </a:bodyPr>
          <a:lstStyle/>
          <a:p>
            <a:pPr>
              <a:lnSpc>
                <a:spcPct val="90000"/>
              </a:lnSpc>
              <a:buClr>
                <a:schemeClr val="tx1"/>
              </a:buClr>
              <a:defRPr/>
            </a:pPr>
            <a:r>
              <a:rPr lang="el-GR" altLang="el-GR" sz="2400" dirty="0" smtClean="0">
                <a:latin typeface="Calibri" pitchFamily="34" charset="0"/>
              </a:rPr>
              <a:t>Κουδουνάκι</a:t>
            </a:r>
            <a:endParaRPr lang="el-GR" altLang="el-GR" sz="2400" dirty="0">
              <a:latin typeface="Calibri" pitchFamily="34" charset="0"/>
            </a:endParaRPr>
          </a:p>
          <a:p>
            <a:pPr>
              <a:lnSpc>
                <a:spcPct val="90000"/>
              </a:lnSpc>
              <a:buClr>
                <a:schemeClr val="tx1"/>
              </a:buClr>
              <a:defRPr/>
            </a:pPr>
            <a:r>
              <a:rPr lang="el-GR" altLang="el-GR" sz="2400" dirty="0" smtClean="0">
                <a:latin typeface="Calibri" pitchFamily="34" charset="0"/>
              </a:rPr>
              <a:t>Μεγαλύτερο μέγεθος εξοπλισμού</a:t>
            </a:r>
            <a:endParaRPr lang="el-GR" altLang="el-GR" sz="2400" dirty="0">
              <a:latin typeface="Calibri" pitchFamily="34" charset="0"/>
            </a:endParaRPr>
          </a:p>
          <a:p>
            <a:pPr>
              <a:lnSpc>
                <a:spcPct val="90000"/>
              </a:lnSpc>
              <a:buClr>
                <a:schemeClr val="tx1"/>
              </a:buClr>
              <a:defRPr/>
            </a:pPr>
            <a:r>
              <a:rPr lang="el-GR" altLang="el-GR" sz="2400" dirty="0" smtClean="0">
                <a:latin typeface="Calibri" pitchFamily="34" charset="0"/>
              </a:rPr>
              <a:t>Μειωμένο </a:t>
            </a:r>
            <a:r>
              <a:rPr lang="el-GR" altLang="el-GR" sz="2400" dirty="0">
                <a:latin typeface="Calibri" pitchFamily="34" charset="0"/>
              </a:rPr>
              <a:t>βάρος</a:t>
            </a:r>
          </a:p>
          <a:p>
            <a:pPr>
              <a:lnSpc>
                <a:spcPct val="90000"/>
              </a:lnSpc>
              <a:buClr>
                <a:schemeClr val="tx1"/>
              </a:buClr>
              <a:defRPr/>
            </a:pPr>
            <a:r>
              <a:rPr lang="el-GR" altLang="el-GR" sz="2400" dirty="0" smtClean="0">
                <a:latin typeface="Calibri" pitchFamily="34" charset="0"/>
              </a:rPr>
              <a:t>Έντονος </a:t>
            </a:r>
            <a:r>
              <a:rPr lang="el-GR" altLang="el-GR" sz="2400" dirty="0">
                <a:latin typeface="Calibri" pitchFamily="34" charset="0"/>
              </a:rPr>
              <a:t>χρωματισμός ή γραφή </a:t>
            </a:r>
            <a:r>
              <a:rPr lang="el-GR" altLang="el-GR" sz="2400" dirty="0" err="1">
                <a:latin typeface="Calibri" pitchFamily="34" charset="0"/>
              </a:rPr>
              <a:t>Braille</a:t>
            </a:r>
            <a:endParaRPr lang="el-GR" altLang="el-GR" sz="2400" dirty="0">
              <a:latin typeface="Calibri" pitchFamily="34" charset="0"/>
            </a:endParaRPr>
          </a:p>
          <a:p>
            <a:pPr>
              <a:lnSpc>
                <a:spcPct val="90000"/>
              </a:lnSpc>
              <a:buClr>
                <a:schemeClr val="tx1"/>
              </a:buClr>
              <a:defRPr/>
            </a:pPr>
            <a:r>
              <a:rPr lang="el-GR" altLang="el-GR" sz="2400" dirty="0" smtClean="0">
                <a:latin typeface="Calibri" pitchFamily="34" charset="0"/>
              </a:rPr>
              <a:t>Σχοινιά κατά μήκος του δρόμου ή σε διαδρόμους ή σε πισίνα</a:t>
            </a:r>
          </a:p>
          <a:p>
            <a:pPr>
              <a:lnSpc>
                <a:spcPct val="90000"/>
              </a:lnSpc>
              <a:buClr>
                <a:schemeClr val="tx1"/>
              </a:buClr>
              <a:defRPr/>
            </a:pPr>
            <a:r>
              <a:rPr lang="el-GR" altLang="el-GR" sz="2400" dirty="0" smtClean="0">
                <a:latin typeface="Calibri" pitchFamily="34" charset="0"/>
              </a:rPr>
              <a:t>Σχοινιά και κουδούνια που κρέμονται για το τρέξιμο</a:t>
            </a:r>
          </a:p>
          <a:p>
            <a:pPr>
              <a:lnSpc>
                <a:spcPct val="90000"/>
              </a:lnSpc>
              <a:buClr>
                <a:schemeClr val="tx1"/>
              </a:buClr>
              <a:defRPr/>
            </a:pPr>
            <a:r>
              <a:rPr lang="el-GR" altLang="el-GR" sz="2400" dirty="0">
                <a:latin typeface="Calibri" pitchFamily="34" charset="0"/>
              </a:rPr>
              <a:t>Μπάλες με κουδούνια</a:t>
            </a:r>
          </a:p>
          <a:p>
            <a:pPr>
              <a:lnSpc>
                <a:spcPct val="90000"/>
              </a:lnSpc>
              <a:buClr>
                <a:schemeClr val="tx1"/>
              </a:buClr>
              <a:defRPr/>
            </a:pPr>
            <a:r>
              <a:rPr lang="el-GR" altLang="el-GR" sz="2400" dirty="0" smtClean="0">
                <a:latin typeface="Calibri" pitchFamily="34" charset="0"/>
              </a:rPr>
              <a:t>Μείωση </a:t>
            </a:r>
            <a:r>
              <a:rPr lang="el-GR" altLang="el-GR" sz="2400" dirty="0">
                <a:latin typeface="Calibri" pitchFamily="34" charset="0"/>
              </a:rPr>
              <a:t>αποστάσεων</a:t>
            </a:r>
          </a:p>
          <a:p>
            <a:pPr>
              <a:lnSpc>
                <a:spcPct val="90000"/>
              </a:lnSpc>
              <a:buClr>
                <a:schemeClr val="tx1"/>
              </a:buClr>
              <a:defRPr/>
            </a:pPr>
            <a:r>
              <a:rPr lang="el-GR" altLang="el-GR" sz="2400" dirty="0" smtClean="0">
                <a:latin typeface="Calibri" pitchFamily="34" charset="0"/>
              </a:rPr>
              <a:t>Μπάλες </a:t>
            </a:r>
            <a:r>
              <a:rPr lang="el-GR" altLang="el-GR" sz="2400" dirty="0">
                <a:latin typeface="Calibri" pitchFamily="34" charset="0"/>
              </a:rPr>
              <a:t>με κίτρινο ή λευκό χρώμα για μερικώς βλέποντες</a:t>
            </a:r>
          </a:p>
          <a:p>
            <a:pPr>
              <a:lnSpc>
                <a:spcPct val="90000"/>
              </a:lnSpc>
              <a:buClr>
                <a:schemeClr val="tx1"/>
              </a:buClr>
              <a:defRPr/>
            </a:pPr>
            <a:r>
              <a:rPr lang="el-GR" altLang="el-GR" sz="2400" dirty="0" smtClean="0">
                <a:latin typeface="Calibri" pitchFamily="34" charset="0"/>
              </a:rPr>
              <a:t>Ηχητικό σήμα σε στόχους / στο τέρμα</a:t>
            </a:r>
          </a:p>
          <a:p>
            <a:pPr>
              <a:lnSpc>
                <a:spcPct val="90000"/>
              </a:lnSpc>
              <a:buClr>
                <a:schemeClr val="tx1"/>
              </a:buClr>
              <a:defRPr/>
            </a:pPr>
            <a:r>
              <a:rPr lang="el-GR" altLang="el-GR" sz="2400" dirty="0">
                <a:latin typeface="Calibri" pitchFamily="34" charset="0"/>
              </a:rPr>
              <a:t>Αποθήκευση </a:t>
            </a:r>
            <a:r>
              <a:rPr lang="el-GR" altLang="el-GR" sz="2400" dirty="0" smtClean="0">
                <a:latin typeface="Calibri" pitchFamily="34" charset="0"/>
              </a:rPr>
              <a:t>εξοπλισμού ΠΑΝΤΑ </a:t>
            </a:r>
            <a:r>
              <a:rPr lang="el-GR" altLang="el-GR" sz="2400" dirty="0">
                <a:latin typeface="Calibri" pitchFamily="34" charset="0"/>
              </a:rPr>
              <a:t>στον ίδιο χώρο</a:t>
            </a:r>
          </a:p>
          <a:p>
            <a:pPr marL="0" indent="0" eaLnBrk="1" hangingPunct="1">
              <a:lnSpc>
                <a:spcPct val="90000"/>
              </a:lnSpc>
              <a:buClr>
                <a:srgbClr val="1E06D2"/>
              </a:buClr>
              <a:buFontTx/>
              <a:buNone/>
              <a:defRPr/>
            </a:pPr>
            <a:endParaRPr lang="el-GR" altLang="el-GR" sz="2400" dirty="0" smtClean="0">
              <a:latin typeface="Calibri" pitchFamily="34" charset="0"/>
            </a:endParaRPr>
          </a:p>
          <a:p>
            <a:pPr eaLnBrk="1" hangingPunct="1">
              <a:lnSpc>
                <a:spcPct val="90000"/>
              </a:lnSpc>
              <a:buClr>
                <a:srgbClr val="1E06D2"/>
              </a:buClr>
              <a:buFontTx/>
              <a:buNone/>
              <a:defRPr/>
            </a:pPr>
            <a:endParaRPr lang="el-GR" altLang="el-GR" sz="2400" dirty="0" smtClean="0">
              <a:latin typeface="Calibri" pitchFamily="34" charset="0"/>
            </a:endParaRP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828" y="1340768"/>
            <a:ext cx="1811337"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5 - Ορθογώνιο"/>
          <p:cNvSpPr>
            <a:spLocks noChangeArrowheads="1"/>
          </p:cNvSpPr>
          <p:nvPr/>
        </p:nvSpPr>
        <p:spPr bwMode="auto">
          <a:xfrm>
            <a:off x="2843808" y="6309320"/>
            <a:ext cx="3048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dirty="0">
                <a:latin typeface="Calibri" pitchFamily="34" charset="0"/>
              </a:rPr>
              <a:t>(</a:t>
            </a:r>
            <a:r>
              <a:rPr lang="en-US" altLang="el-GR" sz="1400" dirty="0">
                <a:latin typeface="Calibri" pitchFamily="34" charset="0"/>
              </a:rPr>
              <a:t>Hall et al.,  2006</a:t>
            </a:r>
            <a:r>
              <a:rPr lang="el-GR" altLang="el-GR" sz="1400" dirty="0">
                <a:latin typeface="Calibri" pitchFamily="34" charset="0"/>
              </a:rPr>
              <a:t>; </a:t>
            </a:r>
            <a:r>
              <a:rPr lang="en-US" altLang="el-GR" sz="1400" dirty="0" err="1">
                <a:latin typeface="Calibri" pitchFamily="34" charset="0"/>
              </a:rPr>
              <a:t>Fazzi</a:t>
            </a:r>
            <a:r>
              <a:rPr lang="el-GR" altLang="el-GR" sz="1400" dirty="0">
                <a:latin typeface="Calibri" pitchFamily="34" charset="0"/>
              </a:rPr>
              <a:t> </a:t>
            </a:r>
            <a:r>
              <a:rPr lang="en-US" altLang="el-GR" sz="1400" dirty="0">
                <a:latin typeface="Calibri" pitchFamily="34" charset="0"/>
              </a:rPr>
              <a:t>&amp; </a:t>
            </a:r>
            <a:r>
              <a:rPr lang="en-US" altLang="el-GR" sz="1400" dirty="0" err="1">
                <a:latin typeface="Calibri" pitchFamily="34" charset="0"/>
              </a:rPr>
              <a:t>Naimy</a:t>
            </a:r>
            <a:r>
              <a:rPr lang="el-GR" altLang="el-GR" sz="1400" dirty="0">
                <a:latin typeface="Calibri" pitchFamily="34" charset="0"/>
              </a:rPr>
              <a:t>,</a:t>
            </a:r>
            <a:r>
              <a:rPr lang="en-US" altLang="el-GR" sz="1400" dirty="0">
                <a:latin typeface="Calibri" pitchFamily="34" charset="0"/>
              </a:rPr>
              <a:t> 2010) </a:t>
            </a:r>
            <a:endParaRPr lang="el-GR" altLang="el-GR" sz="1400" dirty="0"/>
          </a:p>
        </p:txBody>
      </p:sp>
      <p:sp>
        <p:nvSpPr>
          <p:cNvPr id="2" name="Title 1"/>
          <p:cNvSpPr>
            <a:spLocks noGrp="1"/>
          </p:cNvSpPr>
          <p:nvPr>
            <p:ph type="title"/>
          </p:nvPr>
        </p:nvSpPr>
        <p:spPr/>
        <p:txBody>
          <a:bodyPr>
            <a:noAutofit/>
          </a:bodyPr>
          <a:lstStyle/>
          <a:p>
            <a:r>
              <a:rPr lang="el-GR" sz="3200" dirty="0">
                <a:latin typeface="Calibri" pitchFamily="34" charset="0"/>
              </a:rPr>
              <a:t>Προσαρμογές για τη φυσική δραστηριότητα σε άτομα με διαταραχές όρασης </a:t>
            </a:r>
            <a:r>
              <a:rPr lang="el-GR" sz="2800" b="0" dirty="0" smtClean="0">
                <a:latin typeface="Calibri" pitchFamily="34" charset="0"/>
              </a:rPr>
              <a:t>(2 </a:t>
            </a:r>
            <a:r>
              <a:rPr lang="el-GR" sz="2800" b="0" dirty="0">
                <a:latin typeface="Calibri" pitchFamily="34" charset="0"/>
              </a:rPr>
              <a:t>από 2)</a:t>
            </a:r>
            <a:endParaRPr lang="el-GR" sz="3200" dirty="0"/>
          </a:p>
        </p:txBody>
      </p:sp>
      <p:sp>
        <p:nvSpPr>
          <p:cNvPr id="3" name="Rectangle 2"/>
          <p:cNvSpPr/>
          <p:nvPr/>
        </p:nvSpPr>
        <p:spPr>
          <a:xfrm>
            <a:off x="7340030" y="3483205"/>
            <a:ext cx="661848" cy="276999"/>
          </a:xfrm>
          <a:prstGeom prst="rect">
            <a:avLst/>
          </a:prstGeom>
        </p:spPr>
        <p:txBody>
          <a:bodyPr wrap="none">
            <a:spAutoFit/>
          </a:bodyPr>
          <a:lstStyle/>
          <a:p>
            <a:r>
              <a:rPr lang="en-US" sz="1200" dirty="0" smtClean="0">
                <a:latin typeface="+mn-lt"/>
                <a:hlinkClick r:id="rId3"/>
              </a:rPr>
              <a:t>aph.org</a:t>
            </a:r>
            <a:endParaRPr lang="el-GR" sz="1200" dirty="0">
              <a:latin typeface="+mn-lt"/>
            </a:endParaRPr>
          </a:p>
        </p:txBody>
      </p:sp>
    </p:spTree>
    <p:extLst>
      <p:ext uri="{BB962C8B-B14F-4D97-AF65-F5344CB8AC3E}">
        <p14:creationId xmlns:p14="http://schemas.microsoft.com/office/powerpoint/2010/main" val="117776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1"/>
          <p:cNvSpPr>
            <a:spLocks noGrp="1"/>
          </p:cNvSpPr>
          <p:nvPr>
            <p:ph type="title"/>
          </p:nvPr>
        </p:nvSpPr>
        <p:spPr/>
        <p:txBody>
          <a:bodyPr>
            <a:normAutofit fontScale="90000"/>
          </a:bodyPr>
          <a:lstStyle/>
          <a:p>
            <a:r>
              <a:rPr lang="el-GR" altLang="el-GR" sz="4000" dirty="0" smtClean="0">
                <a:latin typeface="+mn-lt"/>
              </a:rPr>
              <a:t>Φυσικές Δραστηριότητες-Φ.Δ. για άτομα με διαταραχές όρασης </a:t>
            </a:r>
            <a:r>
              <a:rPr lang="el-GR" altLang="el-GR" sz="3100" b="0" dirty="0" smtClean="0">
                <a:latin typeface="+mn-lt"/>
              </a:rPr>
              <a:t>(1 από 9)</a:t>
            </a:r>
          </a:p>
        </p:txBody>
      </p:sp>
      <p:sp>
        <p:nvSpPr>
          <p:cNvPr id="3" name="Θέση περιεχομένου 2"/>
          <p:cNvSpPr>
            <a:spLocks noGrp="1"/>
          </p:cNvSpPr>
          <p:nvPr>
            <p:ph idx="1"/>
          </p:nvPr>
        </p:nvSpPr>
        <p:spPr/>
        <p:txBody>
          <a:bodyPr>
            <a:noAutofit/>
          </a:bodyPr>
          <a:lstStyle/>
          <a:p>
            <a:pPr marL="0" indent="0">
              <a:buFontTx/>
              <a:buNone/>
              <a:defRPr/>
            </a:pPr>
            <a:r>
              <a:rPr lang="el-GR" sz="2400" b="1" dirty="0" smtClean="0">
                <a:latin typeface="Calibri" panose="020F0502020204030204" pitchFamily="34" charset="0"/>
              </a:rPr>
              <a:t>Τρέξιμο</a:t>
            </a:r>
          </a:p>
          <a:p>
            <a:pPr>
              <a:buFont typeface="Arial" panose="020B0604020202020204" pitchFamily="34" charset="0"/>
              <a:buChar char="•"/>
              <a:defRPr/>
            </a:pPr>
            <a:r>
              <a:rPr lang="el-GR" sz="2400" dirty="0" smtClean="0">
                <a:latin typeface="Calibri" panose="020F0502020204030204" pitchFamily="34" charset="0"/>
              </a:rPr>
              <a:t>Με ένα σύρμα ή σχοινί οδηγό: Σχοινί τεντωμένο με προειδοποιητικό κόμπο 60 εκατοστά πριν το τέλος της διαδρομής</a:t>
            </a:r>
          </a:p>
          <a:p>
            <a:pPr>
              <a:buFont typeface="Arial" panose="020B0604020202020204" pitchFamily="34" charset="0"/>
              <a:buChar char="•"/>
              <a:defRPr/>
            </a:pPr>
            <a:r>
              <a:rPr lang="el-GR" sz="2400" dirty="0" smtClean="0">
                <a:latin typeface="Calibri" panose="020F0502020204030204" pitchFamily="34" charset="0"/>
              </a:rPr>
              <a:t>Με βλέποντα οδηγό: το άτομο κρατάει τον αγκώνα/ώμο/χέρι του ενός βλέποντα οδηγού που τρέχει δίπλα του, έχοντας τον αντίχειρα προς τα έξω</a:t>
            </a:r>
          </a:p>
          <a:p>
            <a:pPr>
              <a:buFont typeface="Arial" panose="020B0604020202020204" pitchFamily="34" charset="0"/>
              <a:buChar char="•"/>
              <a:defRPr/>
            </a:pPr>
            <a:r>
              <a:rPr lang="el-GR" sz="2400" dirty="0" smtClean="0">
                <a:latin typeface="Calibri" panose="020F0502020204030204" pitchFamily="34" charset="0"/>
              </a:rPr>
              <a:t>Με πρόσδεση: του βλέποντα οδηγού με τον ασκούμενο μέσω ενός σχοινιού</a:t>
            </a:r>
          </a:p>
          <a:p>
            <a:pPr>
              <a:buFont typeface="Arial" panose="020B0604020202020204" pitchFamily="34" charset="0"/>
              <a:buChar char="•"/>
              <a:defRPr/>
            </a:pPr>
            <a:r>
              <a:rPr lang="el-GR" sz="2400" dirty="0" smtClean="0">
                <a:latin typeface="Calibri" panose="020F0502020204030204" pitchFamily="34" charset="0"/>
              </a:rPr>
              <a:t>Με ακουστικά ερεθίσματα: ο βλέπων οδηγός μπορεί να είναι δίπλα, μπροστά ή πίσω από τον μη βλέποντα ή να στέκεται στην άκρη της διαδρομής και παράγει ακουστικά ερεθίσματα (με τη φωνή του, κάποιο κουδουνάκι ή με κλειδιά)</a:t>
            </a:r>
            <a:endParaRPr lang="el-GR" sz="2400" dirty="0"/>
          </a:p>
        </p:txBody>
      </p:sp>
      <p:sp>
        <p:nvSpPr>
          <p:cNvPr id="52230" name="Ορθογώνιο 3"/>
          <p:cNvSpPr>
            <a:spLocks noChangeArrowheads="1"/>
          </p:cNvSpPr>
          <p:nvPr/>
        </p:nvSpPr>
        <p:spPr bwMode="auto">
          <a:xfrm>
            <a:off x="3779912" y="6317457"/>
            <a:ext cx="457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l-GR" sz="1400" dirty="0">
                <a:latin typeface="Calibri" pitchFamily="34" charset="0"/>
              </a:rPr>
              <a:t>(</a:t>
            </a:r>
            <a:r>
              <a:rPr lang="en-US" altLang="el-GR" sz="1400" dirty="0" err="1">
                <a:latin typeface="Calibri" pitchFamily="34" charset="0"/>
              </a:rPr>
              <a:t>Ardito</a:t>
            </a:r>
            <a:r>
              <a:rPr lang="en-US" altLang="el-GR" sz="1400" dirty="0">
                <a:latin typeface="Calibri" pitchFamily="34" charset="0"/>
              </a:rPr>
              <a:t> </a:t>
            </a:r>
            <a:r>
              <a:rPr lang="el-GR" altLang="el-GR" sz="1400" dirty="0">
                <a:latin typeface="Calibri" pitchFamily="34" charset="0"/>
              </a:rPr>
              <a:t>&amp;</a:t>
            </a:r>
            <a:r>
              <a:rPr lang="en-US" altLang="el-GR" sz="1400" dirty="0">
                <a:latin typeface="Calibri" pitchFamily="34" charset="0"/>
              </a:rPr>
              <a:t> Roberts, 2007, Hall et al., 2006, Lieberman, 2002)</a:t>
            </a:r>
            <a:endParaRPr lang="el-GR" altLang="el-GR" sz="1400" dirty="0">
              <a:latin typeface="Calibri" pitchFamily="34" charset="0"/>
            </a:endParaRPr>
          </a:p>
        </p:txBody>
      </p:sp>
    </p:spTree>
    <p:extLst>
      <p:ext uri="{BB962C8B-B14F-4D97-AF65-F5344CB8AC3E}">
        <p14:creationId xmlns:p14="http://schemas.microsoft.com/office/powerpoint/2010/main" val="349846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p:cNvSpPr>
            <a:spLocks noGrp="1"/>
          </p:cNvSpPr>
          <p:nvPr>
            <p:ph type="title"/>
          </p:nvPr>
        </p:nvSpPr>
        <p:spPr/>
        <p:txBody>
          <a:bodyPr>
            <a:normAutofit fontScale="90000"/>
          </a:bodyPr>
          <a:lstStyle/>
          <a:p>
            <a:r>
              <a:rPr lang="el-GR" altLang="el-GR" dirty="0"/>
              <a:t>Φυσικές Δραστηριότητες-Φ.Δ. για άτομα με διαταραχές όρασης </a:t>
            </a:r>
            <a:r>
              <a:rPr lang="el-GR" altLang="el-GR" sz="3100" b="0" dirty="0" smtClean="0"/>
              <a:t>(2 </a:t>
            </a:r>
            <a:r>
              <a:rPr lang="el-GR" altLang="el-GR" sz="3100" b="0" dirty="0"/>
              <a:t>από </a:t>
            </a:r>
            <a:r>
              <a:rPr lang="el-GR" altLang="el-GR" sz="3100" b="0" dirty="0" smtClean="0"/>
              <a:t>9)</a:t>
            </a:r>
            <a:endParaRPr lang="el-GR" altLang="el-GR" sz="3200" dirty="0" smtClean="0">
              <a:solidFill>
                <a:srgbClr val="1E06D2"/>
              </a:solidFill>
            </a:endParaRPr>
          </a:p>
        </p:txBody>
      </p:sp>
      <p:sp>
        <p:nvSpPr>
          <p:cNvPr id="3" name="Θέση περιεχομένου 2"/>
          <p:cNvSpPr>
            <a:spLocks noGrp="1"/>
          </p:cNvSpPr>
          <p:nvPr>
            <p:ph idx="1"/>
          </p:nvPr>
        </p:nvSpPr>
        <p:spPr>
          <a:xfrm>
            <a:off x="457200" y="1196752"/>
            <a:ext cx="4762872" cy="5040560"/>
          </a:xfrm>
        </p:spPr>
        <p:txBody>
          <a:bodyPr/>
          <a:lstStyle/>
          <a:p>
            <a:pPr marL="0" indent="0">
              <a:buFontTx/>
              <a:buNone/>
              <a:defRPr/>
            </a:pPr>
            <a:r>
              <a:rPr lang="el-GR" sz="2400" b="1" dirty="0" smtClean="0">
                <a:latin typeface="Calibri" panose="020F0502020204030204" pitchFamily="34" charset="0"/>
              </a:rPr>
              <a:t>Ποδήλατο: </a:t>
            </a:r>
          </a:p>
          <a:p>
            <a:pPr>
              <a:buFont typeface="Arial" panose="020B0604020202020204" pitchFamily="34" charset="0"/>
              <a:buChar char="•"/>
              <a:defRPr/>
            </a:pPr>
            <a:r>
              <a:rPr lang="el-GR" sz="2400" dirty="0" smtClean="0">
                <a:latin typeface="Calibri" panose="020F0502020204030204" pitchFamily="34" charset="0"/>
              </a:rPr>
              <a:t>Ανεξάρτητο ποδήλατο: για άτομα με υπολειμματική όραση με  βλέποντα συνοδό </a:t>
            </a:r>
          </a:p>
          <a:p>
            <a:pPr>
              <a:buFont typeface="Arial" panose="020B0604020202020204" pitchFamily="34" charset="0"/>
              <a:buChar char="•"/>
              <a:defRPr/>
            </a:pPr>
            <a:r>
              <a:rPr lang="el-GR" sz="2400" dirty="0" smtClean="0">
                <a:latin typeface="Calibri" panose="020F0502020204030204" pitchFamily="34" charset="0"/>
              </a:rPr>
              <a:t>Διθέσιο ποδήλατο (</a:t>
            </a:r>
            <a:r>
              <a:rPr lang="el-GR" sz="2400" dirty="0" err="1" smtClean="0">
                <a:latin typeface="Calibri" panose="020F0502020204030204" pitchFamily="34" charset="0"/>
              </a:rPr>
              <a:t>tandem</a:t>
            </a:r>
            <a:r>
              <a:rPr lang="el-GR" sz="2400" dirty="0" smtClean="0">
                <a:latin typeface="Calibri" panose="020F0502020204030204" pitchFamily="34" charset="0"/>
              </a:rPr>
              <a:t>): περιλαμβάνει το άτομο με τύφλωση και έναν βλέποντα οδηγό</a:t>
            </a:r>
          </a:p>
          <a:p>
            <a:pPr>
              <a:buFont typeface="Arial" panose="020B0604020202020204" pitchFamily="34" charset="0"/>
              <a:buChar char="•"/>
              <a:defRPr/>
            </a:pPr>
            <a:r>
              <a:rPr lang="el-GR" sz="2400" dirty="0" smtClean="0">
                <a:latin typeface="Calibri" panose="020F0502020204030204" pitchFamily="34" charset="0"/>
              </a:rPr>
              <a:t>Τετράτροχο ποδήλατο: δραστηριοποιούνται δύο άτομα, καθισμένα το ένα πλάι στο άλλο</a:t>
            </a:r>
          </a:p>
          <a:p>
            <a:pPr>
              <a:buFont typeface="Arial" panose="020B0604020202020204" pitchFamily="34" charset="0"/>
              <a:buChar char="•"/>
              <a:defRPr/>
            </a:pPr>
            <a:r>
              <a:rPr lang="el-GR" sz="2400" dirty="0" smtClean="0">
                <a:latin typeface="Calibri" panose="020F0502020204030204" pitchFamily="34" charset="0"/>
              </a:rPr>
              <a:t>Στατικό ποδήλατο</a:t>
            </a:r>
          </a:p>
          <a:p>
            <a:pPr marL="0" indent="0">
              <a:buFontTx/>
              <a:buNone/>
              <a:defRPr/>
            </a:pPr>
            <a:endParaRPr lang="el-GR" dirty="0"/>
          </a:p>
        </p:txBody>
      </p:sp>
      <p:sp>
        <p:nvSpPr>
          <p:cNvPr id="53256" name="Ορθογώνιο 8"/>
          <p:cNvSpPr>
            <a:spLocks noChangeArrowheads="1"/>
          </p:cNvSpPr>
          <p:nvPr/>
        </p:nvSpPr>
        <p:spPr bwMode="auto">
          <a:xfrm>
            <a:off x="1043608" y="6165304"/>
            <a:ext cx="457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1400" dirty="0">
                <a:latin typeface="Calibri" pitchFamily="34" charset="0"/>
              </a:rPr>
              <a:t>(</a:t>
            </a:r>
            <a:r>
              <a:rPr lang="en-US" altLang="el-GR" sz="1400" dirty="0" err="1">
                <a:latin typeface="Calibri" pitchFamily="34" charset="0"/>
              </a:rPr>
              <a:t>Ardito</a:t>
            </a:r>
            <a:r>
              <a:rPr lang="en-US" altLang="el-GR" sz="1400" dirty="0">
                <a:latin typeface="Calibri" pitchFamily="34" charset="0"/>
              </a:rPr>
              <a:t> </a:t>
            </a:r>
            <a:r>
              <a:rPr lang="el-GR" altLang="el-GR" sz="1400" dirty="0">
                <a:latin typeface="Calibri" pitchFamily="34" charset="0"/>
              </a:rPr>
              <a:t>&amp;</a:t>
            </a:r>
            <a:r>
              <a:rPr lang="en-US" altLang="el-GR" sz="1400" dirty="0">
                <a:latin typeface="Calibri" pitchFamily="34" charset="0"/>
              </a:rPr>
              <a:t> Roberts, 2007, Hall et al., 2006, Lieberman, 2002)</a:t>
            </a:r>
            <a:endParaRPr lang="el-GR" altLang="el-GR" sz="1400" dirty="0">
              <a:latin typeface="Calibri" pitchFamily="34" charset="0"/>
            </a:endParaRPr>
          </a:p>
        </p:txBody>
      </p:sp>
      <p:pic>
        <p:nvPicPr>
          <p:cNvPr id="2048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37" t="6665" r="6088" b="5980"/>
          <a:stretch/>
        </p:blipFill>
        <p:spPr bwMode="auto">
          <a:xfrm>
            <a:off x="5677154" y="1411537"/>
            <a:ext cx="2981926" cy="20970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619082" y="3508562"/>
            <a:ext cx="3341897"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Stephanie Morton and Felicity Johnson riding</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latin typeface="+mn-lt"/>
                <a:hlinkClick r:id="rId4"/>
              </a:rPr>
              <a:t>Bilby</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solidFill>
                <a:schemeClr val="tx1">
                  <a:lumMod val="75000"/>
                  <a:lumOff val="25000"/>
                </a:schemeClr>
              </a:solidFill>
              <a:latin typeface="+mn-lt"/>
            </a:endParaRPr>
          </a:p>
        </p:txBody>
      </p:sp>
      <p:pic>
        <p:nvPicPr>
          <p:cNvPr id="20484" name="Picture 4" descr="Picture of two men wearing helmets and sitting side by side on an adapted tandem bicycle. The bike is blue. One man is blind and he is smiling. His friend is the bike captain and is looking at the camera and pointing his thumb to the man who is blind. They both appear to be enjoying this moment."/>
          <p:cNvPicPr>
            <a:picLocks noChangeAspect="1" noChangeArrowheads="1"/>
          </p:cNvPicPr>
          <p:nvPr/>
        </p:nvPicPr>
        <p:blipFill rotWithShape="1">
          <a:blip r:embed="rId6">
            <a:extLst>
              <a:ext uri="{28A0092B-C50C-407E-A947-70E740481C1C}">
                <a14:useLocalDpi xmlns:a14="http://schemas.microsoft.com/office/drawing/2010/main" val="0"/>
              </a:ext>
            </a:extLst>
          </a:blip>
          <a:srcRect r="15809"/>
          <a:stretch/>
        </p:blipFill>
        <p:spPr bwMode="auto">
          <a:xfrm>
            <a:off x="5845082" y="4173845"/>
            <a:ext cx="2889896" cy="21453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57306" y="6319192"/>
            <a:ext cx="2843809" cy="276999"/>
          </a:xfrm>
          <a:prstGeom prst="rect">
            <a:avLst/>
          </a:prstGeom>
        </p:spPr>
        <p:txBody>
          <a:bodyPr wrap="square">
            <a:spAutoFit/>
          </a:bodyPr>
          <a:lstStyle/>
          <a:p>
            <a:pPr algn="ctr"/>
            <a:r>
              <a:rPr lang="en-US" sz="1200" dirty="0" smtClean="0">
                <a:latin typeface="+mn-lt"/>
                <a:hlinkClick r:id="rId7"/>
              </a:rPr>
              <a:t>clevelandsightcenter.org</a:t>
            </a:r>
            <a:endParaRPr lang="el-GR" sz="1200" dirty="0">
              <a:latin typeface="+mn-lt"/>
            </a:endParaRPr>
          </a:p>
        </p:txBody>
      </p:sp>
    </p:spTree>
    <p:extLst>
      <p:ext uri="{BB962C8B-B14F-4D97-AF65-F5344CB8AC3E}">
        <p14:creationId xmlns:p14="http://schemas.microsoft.com/office/powerpoint/2010/main" val="273908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Διαταραχές όρασης- ορισμοί </a:t>
            </a:r>
            <a:r>
              <a:rPr lang="el-GR" sz="2800" b="0" dirty="0"/>
              <a:t>(1 από 2</a:t>
            </a:r>
            <a:r>
              <a:rPr lang="el-GR" sz="2800" b="0" dirty="0" smtClean="0"/>
              <a:t>)</a:t>
            </a:r>
            <a:endParaRPr lang="el-GR" sz="2800" b="0" dirty="0"/>
          </a:p>
        </p:txBody>
      </p:sp>
      <p:sp>
        <p:nvSpPr>
          <p:cNvPr id="17410" name="Rectangle 3"/>
          <p:cNvSpPr>
            <a:spLocks noGrp="1" noChangeArrowheads="1"/>
          </p:cNvSpPr>
          <p:nvPr>
            <p:ph idx="1"/>
          </p:nvPr>
        </p:nvSpPr>
        <p:spPr/>
        <p:txBody>
          <a:bodyPr>
            <a:normAutofit lnSpcReduction="10000"/>
          </a:bodyPr>
          <a:lstStyle/>
          <a:p>
            <a:pPr>
              <a:lnSpc>
                <a:spcPct val="110000"/>
              </a:lnSpc>
            </a:pPr>
            <a:r>
              <a:rPr lang="el-GR" altLang="el-GR" sz="2400" dirty="0" smtClean="0">
                <a:latin typeface="Calibri" pitchFamily="34" charset="0"/>
              </a:rPr>
              <a:t>Σύμφωνα με τον Παγκόσμιο Οργανισμό Υγείας (</a:t>
            </a:r>
            <a:r>
              <a:rPr lang="en-US" altLang="el-GR" sz="2400" dirty="0" smtClean="0">
                <a:latin typeface="Calibri" pitchFamily="34" charset="0"/>
              </a:rPr>
              <a:t>WHO, 2010</a:t>
            </a:r>
            <a:r>
              <a:rPr lang="el-GR" altLang="el-GR" sz="2400" dirty="0" smtClean="0">
                <a:latin typeface="Calibri" pitchFamily="34" charset="0"/>
              </a:rPr>
              <a:t>) τυφλό νοείται κάθε άτομο με οπτική οξύτητα λιγότερη από 1/20  στο καλύτερο μάτι.  Επίσης, κάθε άτομο, που αν και μπορεί να παρουσιάζει ικανοποιητική οπτική οξύτητα, η περιφερική του όραση είναι περιορισμένη στις 10 μοίρες κεντρικά ή λιγότερο, θεωρείται τυφλό.</a:t>
            </a:r>
            <a:endParaRPr lang="el-GR" altLang="el-GR" sz="2400" dirty="0" smtClean="0">
              <a:latin typeface="Calibri" pitchFamily="34" charset="0"/>
              <a:cs typeface="Times New Roman" pitchFamily="18" charset="0"/>
            </a:endParaRPr>
          </a:p>
          <a:p>
            <a:pPr>
              <a:lnSpc>
                <a:spcPct val="110000"/>
              </a:lnSpc>
            </a:pPr>
            <a:r>
              <a:rPr lang="el-GR" altLang="el-GR" sz="2400" dirty="0" smtClean="0">
                <a:latin typeface="Calibri" pitchFamily="34" charset="0"/>
                <a:cs typeface="Times New Roman" pitchFamily="18" charset="0"/>
              </a:rPr>
              <a:t>Σύμφωνα με την Ελληνική Νομοθεσία (Ν.958/1979) τυφλό θεωρείται κάθε άτομο του οποίου η οπτική οξύτητα είναι μικρότερη από το 1/20 της φυσιολογικής στον οφθαλμό που βλέπει καλύτερα και με την καλύτερη δυνατή διόρθωση.  Επίσης τυφλό θεωρείται το άτομο που, ακόμα κι αν έχει ικανοποιητική οπτική οξύτητα, η περιφερική του όραση είναι περιορισμένη στις 10 μοίρες κεντρικά ή λιγότερο.</a:t>
            </a:r>
            <a:endParaRPr lang="en-GB" altLang="el-GR" sz="2800" dirty="0" smtClean="0">
              <a:solidFill>
                <a:srgbClr val="1E06D2"/>
              </a:solidFill>
              <a:latin typeface="Times New Roman" pitchFamily="18" charset="0"/>
            </a:endParaRPr>
          </a:p>
        </p:txBody>
      </p:sp>
    </p:spTree>
    <p:extLst>
      <p:ext uri="{BB962C8B-B14F-4D97-AF65-F5344CB8AC3E}">
        <p14:creationId xmlns:p14="http://schemas.microsoft.com/office/powerpoint/2010/main" val="137417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Τίτλος 1"/>
          <p:cNvSpPr>
            <a:spLocks noGrp="1"/>
          </p:cNvSpPr>
          <p:nvPr>
            <p:ph type="title"/>
          </p:nvPr>
        </p:nvSpPr>
        <p:spPr/>
        <p:txBody>
          <a:bodyPr>
            <a:normAutofit fontScale="90000"/>
          </a:bodyPr>
          <a:lstStyle/>
          <a:p>
            <a:r>
              <a:rPr lang="el-GR" altLang="el-GR" dirty="0"/>
              <a:t>Φυσικές Δραστηριότητες-Φ.Δ. για άτομα με διαταραχές όρασης </a:t>
            </a:r>
            <a:r>
              <a:rPr lang="el-GR" altLang="el-GR" sz="3100" b="0" dirty="0" smtClean="0"/>
              <a:t>(3 από 9)</a:t>
            </a:r>
            <a:endParaRPr lang="el-GR" altLang="el-GR" sz="3200" dirty="0" smtClean="0">
              <a:solidFill>
                <a:srgbClr val="1E06D2"/>
              </a:solidFill>
              <a:latin typeface="Calibri" pitchFamily="34" charset="0"/>
            </a:endParaRPr>
          </a:p>
        </p:txBody>
      </p:sp>
      <p:sp>
        <p:nvSpPr>
          <p:cNvPr id="3" name="Θέση περιεχομένου 2"/>
          <p:cNvSpPr>
            <a:spLocks noGrp="1"/>
          </p:cNvSpPr>
          <p:nvPr>
            <p:ph idx="1"/>
          </p:nvPr>
        </p:nvSpPr>
        <p:spPr/>
        <p:txBody>
          <a:bodyPr/>
          <a:lstStyle/>
          <a:p>
            <a:pPr marL="0" indent="0">
              <a:buFontTx/>
              <a:buNone/>
              <a:defRPr/>
            </a:pPr>
            <a:r>
              <a:rPr lang="el-GR" sz="2400" b="1" dirty="0" smtClean="0">
                <a:latin typeface="Calibri" panose="020F0502020204030204" pitchFamily="34" charset="0"/>
              </a:rPr>
              <a:t>Αερόβια άσκηση</a:t>
            </a:r>
            <a:r>
              <a:rPr lang="en-US" sz="2400" b="1" dirty="0" smtClean="0">
                <a:latin typeface="Calibri" panose="020F0502020204030204" pitchFamily="34" charset="0"/>
              </a:rPr>
              <a:t>: </a:t>
            </a:r>
            <a:endParaRPr lang="el-GR" sz="2400" b="1" dirty="0" smtClean="0">
              <a:latin typeface="Calibri" panose="020F0502020204030204" pitchFamily="34" charset="0"/>
            </a:endParaRPr>
          </a:p>
          <a:p>
            <a:pPr>
              <a:buFont typeface="Arial" panose="020B0604020202020204" pitchFamily="34" charset="0"/>
              <a:buChar char="•"/>
              <a:defRPr/>
            </a:pPr>
            <a:r>
              <a:rPr lang="el-GR" sz="2400" dirty="0" smtClean="0">
                <a:latin typeface="Calibri" panose="020F0502020204030204" pitchFamily="34" charset="0"/>
              </a:rPr>
              <a:t>Αερόβια με χρήση πλατφόρμας (</a:t>
            </a:r>
            <a:r>
              <a:rPr lang="el-GR" sz="2400" dirty="0" err="1" smtClean="0">
                <a:latin typeface="Calibri" panose="020F0502020204030204" pitchFamily="34" charset="0"/>
              </a:rPr>
              <a:t>step</a:t>
            </a:r>
            <a:r>
              <a:rPr lang="el-GR" sz="2400" dirty="0" smtClean="0">
                <a:latin typeface="Calibri" panose="020F0502020204030204" pitchFamily="34" charset="0"/>
              </a:rPr>
              <a:t> </a:t>
            </a:r>
            <a:r>
              <a:rPr lang="el-GR" sz="2400" dirty="0" err="1" smtClean="0">
                <a:latin typeface="Calibri" panose="020F0502020204030204" pitchFamily="34" charset="0"/>
              </a:rPr>
              <a:t>aerobics</a:t>
            </a:r>
            <a:r>
              <a:rPr lang="el-GR" sz="2400" dirty="0" smtClean="0">
                <a:latin typeface="Calibri" panose="020F0502020204030204" pitchFamily="34" charset="0"/>
              </a:rPr>
              <a:t>): οι</a:t>
            </a:r>
          </a:p>
          <a:p>
            <a:pPr>
              <a:buFont typeface="Arial" panose="020B0604020202020204" pitchFamily="34" charset="0"/>
              <a:buChar char="•"/>
              <a:defRPr/>
            </a:pPr>
            <a:r>
              <a:rPr lang="el-GR" sz="2400" dirty="0" smtClean="0">
                <a:latin typeface="Calibri" panose="020F0502020204030204" pitchFamily="34" charset="0"/>
              </a:rPr>
              <a:t>Χαμηλής έντασης αεροβική άσκηση (</a:t>
            </a:r>
            <a:r>
              <a:rPr lang="el-GR" sz="2400" dirty="0" err="1" smtClean="0">
                <a:latin typeface="Calibri" panose="020F0502020204030204" pitchFamily="34" charset="0"/>
              </a:rPr>
              <a:t>Low</a:t>
            </a:r>
            <a:r>
              <a:rPr lang="el-GR" sz="2400" dirty="0" smtClean="0">
                <a:latin typeface="Calibri" panose="020F0502020204030204" pitchFamily="34" charset="0"/>
              </a:rPr>
              <a:t> </a:t>
            </a:r>
            <a:r>
              <a:rPr lang="el-GR" sz="2400" dirty="0" err="1" smtClean="0">
                <a:latin typeface="Calibri" panose="020F0502020204030204" pitchFamily="34" charset="0"/>
              </a:rPr>
              <a:t>impact</a:t>
            </a:r>
            <a:r>
              <a:rPr lang="el-GR" sz="2400" dirty="0" smtClean="0">
                <a:latin typeface="Calibri" panose="020F0502020204030204" pitchFamily="34" charset="0"/>
              </a:rPr>
              <a:t> </a:t>
            </a:r>
            <a:r>
              <a:rPr lang="el-GR" sz="2400" dirty="0" err="1" smtClean="0">
                <a:latin typeface="Calibri" panose="020F0502020204030204" pitchFamily="34" charset="0"/>
              </a:rPr>
              <a:t>aerobics</a:t>
            </a:r>
            <a:r>
              <a:rPr lang="el-GR" sz="2400" dirty="0" smtClean="0">
                <a:latin typeface="Calibri" panose="020F0502020204030204" pitchFamily="34" charset="0"/>
              </a:rPr>
              <a:t>)</a:t>
            </a:r>
          </a:p>
          <a:p>
            <a:pPr>
              <a:buFont typeface="Arial" panose="020B0604020202020204" pitchFamily="34" charset="0"/>
              <a:buChar char="•"/>
              <a:defRPr/>
            </a:pPr>
            <a:r>
              <a:rPr lang="el-GR" sz="2400" dirty="0" smtClean="0">
                <a:latin typeface="Calibri" panose="020F0502020204030204" pitchFamily="34" charset="0"/>
              </a:rPr>
              <a:t>Υψηλής έντασης αερόβια άσκηση (</a:t>
            </a:r>
            <a:r>
              <a:rPr lang="el-GR" sz="2400" dirty="0" err="1" smtClean="0">
                <a:latin typeface="Calibri" panose="020F0502020204030204" pitchFamily="34" charset="0"/>
              </a:rPr>
              <a:t>High</a:t>
            </a:r>
            <a:r>
              <a:rPr lang="el-GR" sz="2400" dirty="0" smtClean="0">
                <a:latin typeface="Calibri" panose="020F0502020204030204" pitchFamily="34" charset="0"/>
              </a:rPr>
              <a:t> </a:t>
            </a:r>
            <a:r>
              <a:rPr lang="el-GR" sz="2400" dirty="0" err="1" smtClean="0">
                <a:latin typeface="Calibri" panose="020F0502020204030204" pitchFamily="34" charset="0"/>
              </a:rPr>
              <a:t>impact</a:t>
            </a:r>
            <a:r>
              <a:rPr lang="el-GR" sz="2400" dirty="0" smtClean="0">
                <a:latin typeface="Calibri" panose="020F0502020204030204" pitchFamily="34" charset="0"/>
              </a:rPr>
              <a:t> </a:t>
            </a:r>
            <a:r>
              <a:rPr lang="el-GR" sz="2400" dirty="0" err="1" smtClean="0">
                <a:latin typeface="Calibri" panose="020F0502020204030204" pitchFamily="34" charset="0"/>
              </a:rPr>
              <a:t>aerobics</a:t>
            </a:r>
            <a:r>
              <a:rPr lang="el-GR" sz="2400" dirty="0" smtClean="0">
                <a:latin typeface="Calibri" panose="020F0502020204030204" pitchFamily="34" charset="0"/>
              </a:rPr>
              <a:t>) </a:t>
            </a:r>
            <a:endParaRPr lang="el-GR" sz="2400" dirty="0">
              <a:latin typeface="Calibri" panose="020F0502020204030204" pitchFamily="34" charset="0"/>
            </a:endParaRPr>
          </a:p>
        </p:txBody>
      </p:sp>
      <p:sp>
        <p:nvSpPr>
          <p:cNvPr id="54278" name="Ορθογώνιο 6"/>
          <p:cNvSpPr>
            <a:spLocks noChangeArrowheads="1"/>
          </p:cNvSpPr>
          <p:nvPr/>
        </p:nvSpPr>
        <p:spPr bwMode="auto">
          <a:xfrm>
            <a:off x="3707904" y="3140968"/>
            <a:ext cx="457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1400" dirty="0">
                <a:latin typeface="Calibri" pitchFamily="34" charset="0"/>
              </a:rPr>
              <a:t>(</a:t>
            </a:r>
            <a:r>
              <a:rPr lang="en-US" altLang="el-GR" sz="1400" dirty="0" err="1">
                <a:latin typeface="Calibri" pitchFamily="34" charset="0"/>
              </a:rPr>
              <a:t>Ardito</a:t>
            </a:r>
            <a:r>
              <a:rPr lang="en-US" altLang="el-GR" sz="1400" dirty="0">
                <a:latin typeface="Calibri" pitchFamily="34" charset="0"/>
              </a:rPr>
              <a:t> </a:t>
            </a:r>
            <a:r>
              <a:rPr lang="el-GR" altLang="el-GR" sz="1400" dirty="0">
                <a:latin typeface="Calibri" pitchFamily="34" charset="0"/>
              </a:rPr>
              <a:t>&amp;</a:t>
            </a:r>
            <a:r>
              <a:rPr lang="en-US" altLang="el-GR" sz="1400" dirty="0">
                <a:latin typeface="Calibri" pitchFamily="34" charset="0"/>
              </a:rPr>
              <a:t> Roberts, 2007, Hall et al., 2006, Lieberman, 2002)</a:t>
            </a:r>
            <a:endParaRPr lang="el-GR" altLang="el-GR" sz="1400" dirty="0">
              <a:latin typeface="Calibri"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45024"/>
            <a:ext cx="3810000" cy="25336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9451" y="6170010"/>
            <a:ext cx="3341897"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Step Group Fitness Class</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latin typeface="+mn-lt"/>
                <a:hlinkClick r:id="rId4"/>
              </a:rPr>
              <a:t>LocalFitness</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98628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p:txBody>
          <a:bodyPr>
            <a:normAutofit fontScale="90000"/>
          </a:bodyPr>
          <a:lstStyle/>
          <a:p>
            <a:r>
              <a:rPr lang="el-GR" altLang="el-GR" dirty="0"/>
              <a:t>Φυσικές Δραστηριότητες-Φ.Δ. για άτομα με διαταραχές όρασης </a:t>
            </a:r>
            <a:r>
              <a:rPr lang="el-GR" altLang="el-GR" sz="3100" b="0" dirty="0" smtClean="0"/>
              <a:t>(4 </a:t>
            </a:r>
            <a:r>
              <a:rPr lang="el-GR" altLang="el-GR" sz="3100" b="0" dirty="0"/>
              <a:t>από </a:t>
            </a:r>
            <a:r>
              <a:rPr lang="el-GR" altLang="el-GR" sz="3100" b="0" dirty="0" smtClean="0"/>
              <a:t>9)</a:t>
            </a:r>
            <a:endParaRPr lang="el-GR" altLang="el-GR" sz="3200" dirty="0" smtClean="0">
              <a:solidFill>
                <a:srgbClr val="1E06D2"/>
              </a:solidFill>
              <a:latin typeface="Calibri" pitchFamily="34" charset="0"/>
            </a:endParaRPr>
          </a:p>
        </p:txBody>
      </p:sp>
      <p:sp>
        <p:nvSpPr>
          <p:cNvPr id="55299" name="Θέση περιεχομένου 2"/>
          <p:cNvSpPr>
            <a:spLocks noGrp="1"/>
          </p:cNvSpPr>
          <p:nvPr>
            <p:ph idx="1"/>
          </p:nvPr>
        </p:nvSpPr>
        <p:spPr>
          <a:xfrm>
            <a:off x="3995936" y="1268760"/>
            <a:ext cx="4690864" cy="5040560"/>
          </a:xfrm>
        </p:spPr>
        <p:txBody>
          <a:bodyPr/>
          <a:lstStyle/>
          <a:p>
            <a:pPr marL="0" indent="0">
              <a:buFontTx/>
              <a:buNone/>
            </a:pPr>
            <a:r>
              <a:rPr lang="el-GR" altLang="el-GR" sz="2400" b="1" dirty="0" smtClean="0">
                <a:latin typeface="Calibri" pitchFamily="34" charset="0"/>
              </a:rPr>
              <a:t>Η άσκηση με βάρη </a:t>
            </a:r>
            <a:r>
              <a:rPr lang="el-GR" altLang="el-GR" sz="2400" dirty="0" smtClean="0">
                <a:latin typeface="Calibri" pitchFamily="34" charset="0"/>
              </a:rPr>
              <a:t>είναι από τις πιο ενδεδειγμένες ασκήσεις για τα άτομα με προβλήματα όρασης. Μπορεί να εκτελεσθεί σε οποιοδήποτε χώρο και συνήθως γίνεται από καθιστή θέση </a:t>
            </a:r>
          </a:p>
        </p:txBody>
      </p:sp>
      <p:sp>
        <p:nvSpPr>
          <p:cNvPr id="55302" name="Ορθογώνιο 5"/>
          <p:cNvSpPr>
            <a:spLocks noChangeArrowheads="1"/>
          </p:cNvSpPr>
          <p:nvPr/>
        </p:nvSpPr>
        <p:spPr bwMode="auto">
          <a:xfrm>
            <a:off x="4067944" y="3936111"/>
            <a:ext cx="457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l-GR" sz="1400" dirty="0">
                <a:latin typeface="Calibri" pitchFamily="34" charset="0"/>
              </a:rPr>
              <a:t>(</a:t>
            </a:r>
            <a:r>
              <a:rPr lang="en-US" altLang="el-GR" sz="1400" dirty="0" err="1">
                <a:latin typeface="Calibri" pitchFamily="34" charset="0"/>
              </a:rPr>
              <a:t>Ardito</a:t>
            </a:r>
            <a:r>
              <a:rPr lang="en-US" altLang="el-GR" sz="1400" dirty="0">
                <a:latin typeface="Calibri" pitchFamily="34" charset="0"/>
              </a:rPr>
              <a:t> </a:t>
            </a:r>
            <a:r>
              <a:rPr lang="el-GR" altLang="el-GR" sz="1400" dirty="0">
                <a:latin typeface="Calibri" pitchFamily="34" charset="0"/>
              </a:rPr>
              <a:t>&amp;</a:t>
            </a:r>
            <a:r>
              <a:rPr lang="en-US" altLang="el-GR" sz="1400" dirty="0">
                <a:latin typeface="Calibri" pitchFamily="34" charset="0"/>
              </a:rPr>
              <a:t> Roberts, 2007, Hall et al., 2006, Lieberman, 2002)</a:t>
            </a:r>
            <a:endParaRPr lang="el-GR" altLang="el-GR" sz="1400" dirty="0">
              <a:latin typeface="Calibri" pitchFamily="34" charset="0"/>
            </a:endParaRPr>
          </a:p>
        </p:txBody>
      </p:sp>
      <p:sp>
        <p:nvSpPr>
          <p:cNvPr id="2" name="Rectangle 1"/>
          <p:cNvSpPr/>
          <p:nvPr/>
        </p:nvSpPr>
        <p:spPr>
          <a:xfrm>
            <a:off x="1301126" y="3974984"/>
            <a:ext cx="1307602" cy="276999"/>
          </a:xfrm>
          <a:prstGeom prst="rect">
            <a:avLst/>
          </a:prstGeom>
        </p:spPr>
        <p:txBody>
          <a:bodyPr wrap="square">
            <a:spAutoFit/>
          </a:bodyPr>
          <a:lstStyle/>
          <a:p>
            <a:pPr algn="ctr"/>
            <a:r>
              <a:rPr lang="en-US" sz="1200" dirty="0" smtClean="0">
                <a:latin typeface="+mn-lt"/>
                <a:hlinkClick r:id="rId2"/>
              </a:rPr>
              <a:t>nfb.org</a:t>
            </a:r>
            <a:endParaRPr lang="el-GR" sz="1200" dirty="0">
              <a:latin typeface="+mn-lt"/>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12776"/>
            <a:ext cx="2110671" cy="256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31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1"/>
          <p:cNvSpPr>
            <a:spLocks noGrp="1"/>
          </p:cNvSpPr>
          <p:nvPr>
            <p:ph type="title"/>
          </p:nvPr>
        </p:nvSpPr>
        <p:spPr/>
        <p:txBody>
          <a:bodyPr>
            <a:normAutofit fontScale="90000"/>
          </a:bodyPr>
          <a:lstStyle/>
          <a:p>
            <a:r>
              <a:rPr lang="el-GR" altLang="el-GR" dirty="0"/>
              <a:t>Φυσικές Δραστηριότητες-Φ.Δ. για άτομα με διαταραχές όρασης </a:t>
            </a:r>
            <a:r>
              <a:rPr lang="el-GR" altLang="el-GR" sz="3100" b="0" dirty="0" smtClean="0"/>
              <a:t>(5 </a:t>
            </a:r>
            <a:r>
              <a:rPr lang="el-GR" altLang="el-GR" sz="3100" b="0" dirty="0"/>
              <a:t>από </a:t>
            </a:r>
            <a:r>
              <a:rPr lang="el-GR" altLang="el-GR" sz="3100" b="0" dirty="0" smtClean="0"/>
              <a:t>9)</a:t>
            </a:r>
            <a:endParaRPr lang="el-GR" altLang="el-GR" sz="3200" dirty="0" smtClean="0">
              <a:solidFill>
                <a:srgbClr val="1E06D2"/>
              </a:solidFill>
            </a:endParaRPr>
          </a:p>
        </p:txBody>
      </p:sp>
      <p:sp>
        <p:nvSpPr>
          <p:cNvPr id="59395" name="Θέση περιεχομένου 2"/>
          <p:cNvSpPr>
            <a:spLocks noGrp="1"/>
          </p:cNvSpPr>
          <p:nvPr>
            <p:ph idx="1"/>
          </p:nvPr>
        </p:nvSpPr>
        <p:spPr>
          <a:xfrm>
            <a:off x="457200" y="1196752"/>
            <a:ext cx="4258816" cy="5040560"/>
          </a:xfrm>
        </p:spPr>
        <p:txBody>
          <a:bodyPr/>
          <a:lstStyle/>
          <a:p>
            <a:pPr marL="0" indent="0">
              <a:buFontTx/>
              <a:buNone/>
              <a:defRPr/>
            </a:pPr>
            <a:r>
              <a:rPr lang="en-US" altLang="el-GR" sz="2400" b="1" dirty="0" smtClean="0">
                <a:latin typeface="Calibri" panose="020F0502020204030204" pitchFamily="34" charset="0"/>
              </a:rPr>
              <a:t>Yoga</a:t>
            </a:r>
            <a:r>
              <a:rPr lang="el-GR" altLang="el-GR" sz="2400" dirty="0" smtClean="0">
                <a:latin typeface="Calibri" panose="020F0502020204030204" pitchFamily="34" charset="0"/>
              </a:rPr>
              <a:t> </a:t>
            </a:r>
          </a:p>
          <a:p>
            <a:pPr>
              <a:buFont typeface="Arial" panose="020B0604020202020204" pitchFamily="34" charset="0"/>
              <a:buChar char="•"/>
              <a:defRPr/>
            </a:pPr>
            <a:r>
              <a:rPr lang="el-GR" altLang="el-GR" sz="2400" dirty="0" smtClean="0">
                <a:latin typeface="Calibri" panose="020F0502020204030204" pitchFamily="34" charset="0"/>
              </a:rPr>
              <a:t>Λεπτομερείς οδηγίες με επίδειξη των ασκήσεων, λεκτικές επισημάνσεις και απτικά ερεθίσματα, ώστε να γίνει αντιληπτή η θέση-στάση του σώματος </a:t>
            </a:r>
          </a:p>
          <a:p>
            <a:pPr>
              <a:buFont typeface="Arial" panose="020B0604020202020204" pitchFamily="34" charset="0"/>
              <a:buChar char="•"/>
              <a:defRPr/>
            </a:pPr>
            <a:r>
              <a:rPr lang="el-GR" altLang="el-GR" sz="2400" dirty="0" smtClean="0">
                <a:latin typeface="Calibri" panose="020F0502020204030204" pitchFamily="34" charset="0"/>
              </a:rPr>
              <a:t>Επιλέγονται απλές ασκήσεις και ο εκπαιδευτής αφιερώνει πολύ χρόνο για την κατανόησή τους</a:t>
            </a:r>
          </a:p>
        </p:txBody>
      </p:sp>
      <p:sp>
        <p:nvSpPr>
          <p:cNvPr id="56326" name="Ορθογώνιο 6"/>
          <p:cNvSpPr>
            <a:spLocks noChangeArrowheads="1"/>
          </p:cNvSpPr>
          <p:nvPr/>
        </p:nvSpPr>
        <p:spPr bwMode="auto">
          <a:xfrm>
            <a:off x="1403648" y="5805264"/>
            <a:ext cx="30243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l-GR" sz="1400" dirty="0">
                <a:latin typeface="Calibri" pitchFamily="34" charset="0"/>
              </a:rPr>
              <a:t>(</a:t>
            </a:r>
            <a:r>
              <a:rPr lang="en-US" altLang="el-GR" sz="1400" dirty="0" err="1">
                <a:latin typeface="Calibri" pitchFamily="34" charset="0"/>
              </a:rPr>
              <a:t>Ardito</a:t>
            </a:r>
            <a:r>
              <a:rPr lang="en-US" altLang="el-GR" sz="1400" dirty="0">
                <a:latin typeface="Calibri" pitchFamily="34" charset="0"/>
              </a:rPr>
              <a:t> </a:t>
            </a:r>
            <a:r>
              <a:rPr lang="el-GR" altLang="el-GR" sz="1400" dirty="0">
                <a:latin typeface="Calibri" pitchFamily="34" charset="0"/>
              </a:rPr>
              <a:t>&amp;</a:t>
            </a:r>
            <a:r>
              <a:rPr lang="en-US" altLang="el-GR" sz="1400" dirty="0">
                <a:latin typeface="Calibri" pitchFamily="34" charset="0"/>
              </a:rPr>
              <a:t> Roberts, 2007, Hall et al., 2006, Lieberman, 2002)</a:t>
            </a:r>
            <a:endParaRPr lang="el-GR" altLang="el-GR" sz="1400" dirty="0">
              <a:latin typeface="Calibri" pitchFamily="34" charset="0"/>
            </a:endParaRPr>
          </a:p>
        </p:txBody>
      </p:sp>
      <p:pic>
        <p:nvPicPr>
          <p:cNvPr id="17410" name="Picture 2" descr="Yoga Class at a G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44784"/>
            <a:ext cx="3659560" cy="24336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78903" y="3861835"/>
            <a:ext cx="3341897"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Yoga Class at a Gym3</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latin typeface="+mn-lt"/>
                <a:hlinkClick r:id="rId4" tooltip="User:LocalFitness"/>
              </a:rPr>
              <a:t>LocalFitness</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smtClean="0">
                <a:latin typeface="+mn-lt"/>
                <a:hlinkClick r:id="rId5"/>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017128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1"/>
          <p:cNvSpPr>
            <a:spLocks noGrp="1"/>
          </p:cNvSpPr>
          <p:nvPr>
            <p:ph type="title"/>
          </p:nvPr>
        </p:nvSpPr>
        <p:spPr/>
        <p:txBody>
          <a:bodyPr>
            <a:normAutofit fontScale="90000"/>
          </a:bodyPr>
          <a:lstStyle/>
          <a:p>
            <a:r>
              <a:rPr lang="el-GR" altLang="el-GR" dirty="0"/>
              <a:t>Φυσικές Δραστηριότητες-Φ.Δ. για άτομα με διαταραχές όρασης </a:t>
            </a:r>
            <a:r>
              <a:rPr lang="el-GR" altLang="el-GR" sz="3100" b="0" dirty="0" smtClean="0"/>
              <a:t>(6 </a:t>
            </a:r>
            <a:r>
              <a:rPr lang="el-GR" altLang="el-GR" sz="3100" b="0" dirty="0"/>
              <a:t>από </a:t>
            </a:r>
            <a:r>
              <a:rPr lang="el-GR" altLang="el-GR" sz="3100" b="0" dirty="0" smtClean="0"/>
              <a:t>9)</a:t>
            </a:r>
            <a:endParaRPr lang="el-GR" altLang="el-GR" sz="3200" dirty="0" smtClean="0">
              <a:solidFill>
                <a:srgbClr val="1E06D2"/>
              </a:solidFill>
              <a:latin typeface="Calibri" pitchFamily="34" charset="0"/>
            </a:endParaRPr>
          </a:p>
        </p:txBody>
      </p:sp>
      <p:sp>
        <p:nvSpPr>
          <p:cNvPr id="57347" name="Θέση περιεχομένου 2"/>
          <p:cNvSpPr>
            <a:spLocks noGrp="1"/>
          </p:cNvSpPr>
          <p:nvPr>
            <p:ph idx="1"/>
          </p:nvPr>
        </p:nvSpPr>
        <p:spPr/>
        <p:txBody>
          <a:bodyPr/>
          <a:lstStyle/>
          <a:p>
            <a:pPr marL="0" indent="0">
              <a:buFontTx/>
              <a:buNone/>
            </a:pPr>
            <a:r>
              <a:rPr lang="el-GR" altLang="el-GR" sz="2400" b="1" dirty="0" smtClean="0">
                <a:latin typeface="Calibri" pitchFamily="34" charset="0"/>
              </a:rPr>
              <a:t>Ο χορός </a:t>
            </a:r>
            <a:r>
              <a:rPr lang="el-GR" altLang="el-GR" sz="2400" dirty="0" smtClean="0">
                <a:latin typeface="Calibri" pitchFamily="34" charset="0"/>
              </a:rPr>
              <a:t>προσφέρει ευχαρίστηση και χαλάρωση και δίνει τη δυνατότητα να εκφραστούν συναισθήματα</a:t>
            </a:r>
          </a:p>
          <a:p>
            <a:pPr marL="0" indent="0">
              <a:buFontTx/>
              <a:buNone/>
            </a:pPr>
            <a:endParaRPr lang="el-GR" altLang="el-GR" sz="2000" dirty="0" smtClean="0">
              <a:latin typeface="Calibri" pitchFamily="34" charset="0"/>
            </a:endParaRPr>
          </a:p>
        </p:txBody>
      </p:sp>
      <p:sp>
        <p:nvSpPr>
          <p:cNvPr id="57350" name="Ορθογώνιο 5"/>
          <p:cNvSpPr>
            <a:spLocks noChangeArrowheads="1"/>
          </p:cNvSpPr>
          <p:nvPr/>
        </p:nvSpPr>
        <p:spPr bwMode="auto">
          <a:xfrm>
            <a:off x="3275856" y="2120646"/>
            <a:ext cx="457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l-GR" sz="1100">
                <a:latin typeface="Calibri" pitchFamily="34" charset="0"/>
              </a:rPr>
              <a:t>(Ardito </a:t>
            </a:r>
            <a:r>
              <a:rPr lang="el-GR" altLang="el-GR" sz="1100">
                <a:latin typeface="Calibri" pitchFamily="34" charset="0"/>
              </a:rPr>
              <a:t>&amp;</a:t>
            </a:r>
            <a:r>
              <a:rPr lang="en-US" altLang="el-GR" sz="1100">
                <a:latin typeface="Calibri" pitchFamily="34" charset="0"/>
              </a:rPr>
              <a:t> Roberts, 2007, Hall et al., 2006, Lieberman, 2002)</a:t>
            </a:r>
            <a:endParaRPr lang="el-GR" altLang="el-GR" sz="1100">
              <a:latin typeface="Calibri"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737" y="2780928"/>
            <a:ext cx="4736526" cy="26642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5445224"/>
            <a:ext cx="2286000" cy="276999"/>
          </a:xfrm>
          <a:prstGeom prst="rect">
            <a:avLst/>
          </a:prstGeom>
        </p:spPr>
        <p:txBody>
          <a:bodyPr wrap="square">
            <a:spAutoFit/>
          </a:bodyPr>
          <a:lstStyle/>
          <a:p>
            <a:pPr algn="ctr"/>
            <a:r>
              <a:rPr lang="en-US" sz="1200" dirty="0" smtClean="0">
                <a:latin typeface="+mn-lt"/>
                <a:hlinkClick r:id="rId3"/>
              </a:rPr>
              <a:t>insidesaopaulo.com</a:t>
            </a:r>
            <a:endParaRPr lang="el-GR" sz="1200" dirty="0">
              <a:latin typeface="+mn-lt"/>
            </a:endParaRPr>
          </a:p>
        </p:txBody>
      </p:sp>
    </p:spTree>
    <p:extLst>
      <p:ext uri="{BB962C8B-B14F-4D97-AF65-F5344CB8AC3E}">
        <p14:creationId xmlns:p14="http://schemas.microsoft.com/office/powerpoint/2010/main" val="613896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1"/>
          <p:cNvSpPr>
            <a:spLocks noGrp="1"/>
          </p:cNvSpPr>
          <p:nvPr>
            <p:ph type="title"/>
          </p:nvPr>
        </p:nvSpPr>
        <p:spPr/>
        <p:txBody>
          <a:bodyPr>
            <a:normAutofit fontScale="90000"/>
          </a:bodyPr>
          <a:lstStyle/>
          <a:p>
            <a:r>
              <a:rPr lang="el-GR" altLang="el-GR" dirty="0"/>
              <a:t>Φυσικές Δραστηριότητες-Φ.Δ. για άτομα με διαταραχές όρασης </a:t>
            </a:r>
            <a:r>
              <a:rPr lang="el-GR" altLang="el-GR" sz="3100" b="0" dirty="0" smtClean="0"/>
              <a:t>(7 </a:t>
            </a:r>
            <a:r>
              <a:rPr lang="el-GR" altLang="el-GR" sz="3100" b="0" dirty="0"/>
              <a:t>από </a:t>
            </a:r>
            <a:r>
              <a:rPr lang="el-GR" altLang="el-GR" sz="3100" b="0" dirty="0" smtClean="0"/>
              <a:t>9)</a:t>
            </a:r>
            <a:endParaRPr lang="el-GR" altLang="el-GR" sz="3200" dirty="0" smtClean="0">
              <a:solidFill>
                <a:srgbClr val="1E06D2"/>
              </a:solidFill>
              <a:latin typeface="Calibri" pitchFamily="34" charset="0"/>
            </a:endParaRPr>
          </a:p>
        </p:txBody>
      </p:sp>
      <p:sp>
        <p:nvSpPr>
          <p:cNvPr id="61443" name="Θέση περιεχομένου 2"/>
          <p:cNvSpPr>
            <a:spLocks noGrp="1"/>
          </p:cNvSpPr>
          <p:nvPr>
            <p:ph idx="1"/>
          </p:nvPr>
        </p:nvSpPr>
        <p:spPr/>
        <p:txBody>
          <a:bodyPr>
            <a:normAutofit lnSpcReduction="10000"/>
          </a:bodyPr>
          <a:lstStyle/>
          <a:p>
            <a:pPr marL="0" indent="0">
              <a:buFontTx/>
              <a:buNone/>
              <a:defRPr/>
            </a:pPr>
            <a:r>
              <a:rPr lang="el-GR" altLang="el-GR" sz="2400" b="1" dirty="0">
                <a:latin typeface="Calibri" pitchFamily="34" charset="0"/>
              </a:rPr>
              <a:t>Κ</a:t>
            </a:r>
            <a:r>
              <a:rPr lang="el-GR" altLang="el-GR" sz="2400" b="1" dirty="0" smtClean="0">
                <a:latin typeface="Calibri" pitchFamily="34" charset="0"/>
              </a:rPr>
              <a:t>υνηγητό </a:t>
            </a:r>
          </a:p>
          <a:p>
            <a:pPr>
              <a:buFont typeface="Arial" panose="020B0604020202020204" pitchFamily="34" charset="0"/>
              <a:buChar char="•"/>
              <a:defRPr/>
            </a:pPr>
            <a:r>
              <a:rPr lang="el-GR" altLang="el-GR" sz="2400" dirty="0">
                <a:latin typeface="Calibri" pitchFamily="34" charset="0"/>
              </a:rPr>
              <a:t>Έ</a:t>
            </a:r>
            <a:r>
              <a:rPr lang="el-GR" altLang="el-GR" sz="2400" dirty="0" smtClean="0">
                <a:latin typeface="Calibri" pitchFamily="34" charset="0"/>
              </a:rPr>
              <a:t>να παιδί κυνηγάει τα υπόλοιπα</a:t>
            </a:r>
          </a:p>
          <a:p>
            <a:pPr>
              <a:buFont typeface="Arial" panose="020B0604020202020204" pitchFamily="34" charset="0"/>
              <a:buChar char="•"/>
              <a:defRPr/>
            </a:pPr>
            <a:r>
              <a:rPr lang="el-GR" altLang="el-GR" sz="2400" dirty="0" smtClean="0">
                <a:latin typeface="Calibri" pitchFamily="34" charset="0"/>
              </a:rPr>
              <a:t>Κάθε φορά που πιάνει ή αγγίζει κάποιο άλλο παιδί τότε αυτό αναλαμβάνει το ρόλο του «κυνηγού» και το παιχνίδι συνεχίζεται</a:t>
            </a:r>
          </a:p>
          <a:p>
            <a:pPr>
              <a:buFont typeface="Arial" panose="020B0604020202020204" pitchFamily="34" charset="0"/>
              <a:buChar char="•"/>
              <a:defRPr/>
            </a:pPr>
            <a:r>
              <a:rPr lang="el-GR" altLang="el-GR" sz="2400" dirty="0">
                <a:latin typeface="Calibri" pitchFamily="34" charset="0"/>
              </a:rPr>
              <a:t>Β</a:t>
            </a:r>
            <a:r>
              <a:rPr lang="el-GR" altLang="el-GR" sz="2400" dirty="0" smtClean="0">
                <a:latin typeface="Calibri" pitchFamily="34" charset="0"/>
              </a:rPr>
              <a:t>ασική προσαρμογή: το παιδί «κυνηγός» φοράει μια ποδιά με έντονο χρώμα ή με κουδουνάκια ώστε τα παιδιά με διαταραχές όρασης να αντιλαμβάνονται ότι πλησιάζει «κυνηγός» και να τον αποφύγουν</a:t>
            </a:r>
            <a:endParaRPr lang="el-GR" altLang="el-GR" sz="2400" dirty="0">
              <a:latin typeface="Calibri" pitchFamily="34" charset="0"/>
            </a:endParaRPr>
          </a:p>
          <a:p>
            <a:pPr>
              <a:buFont typeface="Arial" panose="020B0604020202020204" pitchFamily="34" charset="0"/>
              <a:buChar char="•"/>
              <a:defRPr/>
            </a:pPr>
            <a:r>
              <a:rPr lang="el-GR" altLang="el-GR" sz="2400" dirty="0" smtClean="0">
                <a:latin typeface="Calibri" pitchFamily="34" charset="0"/>
              </a:rPr>
              <a:t>Βασικές προϋποθέσεις: το παιδί με οπτικές διαταραχές να γνωρίζει πάρα πολύ καλά τον χώρο για την αποφυγή τραυματισμών, ο χώρος να είναι καθαρός από περιττά αντικείμενα και να υπάρχουν σημάνσεις οριοθέτησης του χώρου</a:t>
            </a:r>
          </a:p>
          <a:p>
            <a:pPr marL="0" indent="0">
              <a:buFontTx/>
              <a:buNone/>
              <a:defRPr/>
            </a:pPr>
            <a:endParaRPr lang="el-GR" altLang="el-GR" dirty="0" smtClean="0"/>
          </a:p>
          <a:p>
            <a:pPr marL="0" indent="0">
              <a:buFontTx/>
              <a:buNone/>
              <a:defRPr/>
            </a:pPr>
            <a:endParaRPr lang="el-GR" altLang="el-GR" dirty="0" smtClean="0"/>
          </a:p>
        </p:txBody>
      </p:sp>
      <p:sp>
        <p:nvSpPr>
          <p:cNvPr id="58372" name="Ορθογώνιο 3"/>
          <p:cNvSpPr>
            <a:spLocks noChangeArrowheads="1"/>
          </p:cNvSpPr>
          <p:nvPr/>
        </p:nvSpPr>
        <p:spPr bwMode="auto">
          <a:xfrm>
            <a:off x="1763713" y="6021388"/>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1200">
                <a:latin typeface="Calibri" pitchFamily="34" charset="0"/>
              </a:rPr>
              <a:t>(Ardito </a:t>
            </a:r>
            <a:r>
              <a:rPr lang="el-GR" altLang="el-GR" sz="1200">
                <a:latin typeface="Calibri" pitchFamily="34" charset="0"/>
              </a:rPr>
              <a:t>&amp;</a:t>
            </a:r>
            <a:r>
              <a:rPr lang="en-US" altLang="el-GR" sz="1200">
                <a:latin typeface="Calibri" pitchFamily="34" charset="0"/>
              </a:rPr>
              <a:t> Roberts, 2007, Hall et al., 2006, Lieberman, 2002)</a:t>
            </a:r>
            <a:endParaRPr lang="el-GR" altLang="el-GR" sz="1200">
              <a:latin typeface="Calibri" pitchFamily="34" charset="0"/>
            </a:endParaRPr>
          </a:p>
        </p:txBody>
      </p:sp>
    </p:spTree>
    <p:extLst>
      <p:ext uri="{BB962C8B-B14F-4D97-AF65-F5344CB8AC3E}">
        <p14:creationId xmlns:p14="http://schemas.microsoft.com/office/powerpoint/2010/main" val="351076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p:cNvSpPr>
            <a:spLocks noGrp="1"/>
          </p:cNvSpPr>
          <p:nvPr>
            <p:ph type="title"/>
          </p:nvPr>
        </p:nvSpPr>
        <p:spPr/>
        <p:txBody>
          <a:bodyPr>
            <a:normAutofit fontScale="90000"/>
          </a:bodyPr>
          <a:lstStyle/>
          <a:p>
            <a:r>
              <a:rPr lang="el-GR" altLang="el-GR" dirty="0"/>
              <a:t>Φυσικές Δραστηριότητες-Φ.Δ. για άτομα με διαταραχές όρασης </a:t>
            </a:r>
            <a:r>
              <a:rPr lang="el-GR" altLang="el-GR" sz="3100" b="0" dirty="0" smtClean="0"/>
              <a:t>(8 </a:t>
            </a:r>
            <a:r>
              <a:rPr lang="el-GR" altLang="el-GR" sz="3100" b="0" dirty="0"/>
              <a:t>από </a:t>
            </a:r>
            <a:r>
              <a:rPr lang="el-GR" altLang="el-GR" sz="3100" b="0" dirty="0" smtClean="0"/>
              <a:t>9)</a:t>
            </a:r>
            <a:endParaRPr lang="el-GR" altLang="el-GR" sz="3200" dirty="0" smtClean="0">
              <a:solidFill>
                <a:srgbClr val="1E06D2"/>
              </a:solidFill>
              <a:latin typeface="Calibri" pitchFamily="34" charset="0"/>
            </a:endParaRPr>
          </a:p>
        </p:txBody>
      </p:sp>
      <p:sp>
        <p:nvSpPr>
          <p:cNvPr id="62467" name="Θέση περιεχομένου 2"/>
          <p:cNvSpPr>
            <a:spLocks noGrp="1"/>
          </p:cNvSpPr>
          <p:nvPr>
            <p:ph idx="1"/>
          </p:nvPr>
        </p:nvSpPr>
        <p:spPr>
          <a:xfrm>
            <a:off x="457200" y="1196752"/>
            <a:ext cx="6059016" cy="5040560"/>
          </a:xfrm>
        </p:spPr>
        <p:txBody>
          <a:bodyPr/>
          <a:lstStyle/>
          <a:p>
            <a:pPr marL="0" indent="0">
              <a:buFontTx/>
              <a:buNone/>
              <a:defRPr/>
            </a:pPr>
            <a:r>
              <a:rPr lang="el-GR" altLang="el-GR" sz="2400" b="1" dirty="0" err="1" smtClean="0">
                <a:latin typeface="Calibri" panose="020F0502020204030204" pitchFamily="34" charset="0"/>
              </a:rPr>
              <a:t>Τραμπολίνο</a:t>
            </a:r>
            <a:r>
              <a:rPr lang="el-GR" altLang="el-GR" sz="2400" b="1" dirty="0" smtClean="0">
                <a:latin typeface="Calibri" panose="020F0502020204030204" pitchFamily="34" charset="0"/>
              </a:rPr>
              <a:t> </a:t>
            </a:r>
          </a:p>
          <a:p>
            <a:pPr>
              <a:defRPr/>
            </a:pPr>
            <a:r>
              <a:rPr lang="el-GR" altLang="el-GR" sz="2400" dirty="0" smtClean="0">
                <a:latin typeface="Calibri" panose="020F0502020204030204" pitchFamily="34" charset="0"/>
              </a:rPr>
              <a:t>Για λόγους ασφάλειας, η μία πλευρά του </a:t>
            </a:r>
            <a:r>
              <a:rPr lang="el-GR" altLang="el-GR" sz="2400" dirty="0" err="1" smtClean="0">
                <a:latin typeface="Calibri" panose="020F0502020204030204" pitchFamily="34" charset="0"/>
              </a:rPr>
              <a:t>τραμπολίνο</a:t>
            </a:r>
            <a:r>
              <a:rPr lang="el-GR" altLang="el-GR" sz="2400" dirty="0" smtClean="0">
                <a:latin typeface="Calibri" panose="020F0502020204030204" pitchFamily="34" charset="0"/>
              </a:rPr>
              <a:t> τοποθετείται δίπλα σε τοίχο </a:t>
            </a:r>
          </a:p>
          <a:p>
            <a:pPr>
              <a:buFont typeface="Arial" panose="020B0604020202020204" pitchFamily="34" charset="0"/>
              <a:buChar char="•"/>
              <a:defRPr/>
            </a:pPr>
            <a:r>
              <a:rPr lang="el-GR" altLang="el-GR" sz="2400" dirty="0" smtClean="0">
                <a:latin typeface="Calibri" panose="020F0502020204030204" pitchFamily="34" charset="0"/>
              </a:rPr>
              <a:t>Για διευκόλυνση του προσανατολισμού, χρησιμοποιούνται χαλάκια στην άκρη του </a:t>
            </a:r>
            <a:r>
              <a:rPr lang="el-GR" altLang="el-GR" sz="2400" dirty="0" err="1" smtClean="0">
                <a:latin typeface="Calibri" panose="020F0502020204030204" pitchFamily="34" charset="0"/>
              </a:rPr>
              <a:t>τραμπολίνο</a:t>
            </a:r>
            <a:r>
              <a:rPr lang="el-GR" altLang="el-GR" sz="2400" dirty="0" smtClean="0">
                <a:latin typeface="Calibri" panose="020F0502020204030204" pitchFamily="34" charset="0"/>
              </a:rPr>
              <a:t>, έτσι η διαφορετική υφή να δημιουργεί την αντίληψη της μετακίνησης και να μην αποφεύγεται η δραστηριότητα εκτός των προκαθορισμένων ορίων</a:t>
            </a:r>
          </a:p>
        </p:txBody>
      </p:sp>
      <p:sp>
        <p:nvSpPr>
          <p:cNvPr id="59397" name="Ορθογώνιο 4"/>
          <p:cNvSpPr>
            <a:spLocks noChangeArrowheads="1"/>
          </p:cNvSpPr>
          <p:nvPr/>
        </p:nvSpPr>
        <p:spPr bwMode="auto">
          <a:xfrm>
            <a:off x="1475656" y="4869160"/>
            <a:ext cx="457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l-GR" sz="1400">
                <a:latin typeface="Calibri" pitchFamily="34" charset="0"/>
              </a:rPr>
              <a:t>(Ardito </a:t>
            </a:r>
            <a:r>
              <a:rPr lang="el-GR" altLang="el-GR" sz="1400">
                <a:latin typeface="Calibri" pitchFamily="34" charset="0"/>
              </a:rPr>
              <a:t>&amp;</a:t>
            </a:r>
            <a:r>
              <a:rPr lang="en-US" altLang="el-GR" sz="1400">
                <a:latin typeface="Calibri" pitchFamily="34" charset="0"/>
              </a:rPr>
              <a:t> Roberts, 2007, Hall et al., 2006, Lieberman, 2002)</a:t>
            </a:r>
            <a:endParaRPr lang="el-GR" altLang="el-GR" sz="1400">
              <a:latin typeface="Calibri" pitchFamily="34" charset="0"/>
            </a:endParaRPr>
          </a:p>
        </p:txBody>
      </p:sp>
      <p:pic>
        <p:nvPicPr>
          <p:cNvPr id="14338" name="Picture 2" descr="Mini Trampo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444" y="1412776"/>
            <a:ext cx="1905000" cy="2228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51892" y="3717032"/>
            <a:ext cx="936104" cy="276999"/>
          </a:xfrm>
          <a:prstGeom prst="rect">
            <a:avLst/>
          </a:prstGeom>
        </p:spPr>
        <p:txBody>
          <a:bodyPr wrap="square">
            <a:spAutoFit/>
          </a:bodyPr>
          <a:lstStyle/>
          <a:p>
            <a:pPr algn="ctr"/>
            <a:r>
              <a:rPr lang="en-US" sz="1200" dirty="0" smtClean="0">
                <a:latin typeface="+mn-lt"/>
                <a:hlinkClick r:id="rId3"/>
              </a:rPr>
              <a:t>afb.org</a:t>
            </a:r>
            <a:endParaRPr lang="el-GR" sz="1200" dirty="0">
              <a:latin typeface="+mn-lt"/>
            </a:endParaRPr>
          </a:p>
        </p:txBody>
      </p:sp>
    </p:spTree>
    <p:extLst>
      <p:ext uri="{BB962C8B-B14F-4D97-AF65-F5344CB8AC3E}">
        <p14:creationId xmlns:p14="http://schemas.microsoft.com/office/powerpoint/2010/main" val="173044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1"/>
          <p:cNvSpPr>
            <a:spLocks noGrp="1"/>
          </p:cNvSpPr>
          <p:nvPr>
            <p:ph type="title"/>
          </p:nvPr>
        </p:nvSpPr>
        <p:spPr/>
        <p:txBody>
          <a:bodyPr>
            <a:normAutofit fontScale="90000"/>
          </a:bodyPr>
          <a:lstStyle/>
          <a:p>
            <a:r>
              <a:rPr lang="el-GR" altLang="el-GR" dirty="0"/>
              <a:t>Φυσικές Δραστηριότητες-Φ.Δ. για άτομα με διαταραχές όρασης </a:t>
            </a:r>
            <a:r>
              <a:rPr lang="el-GR" altLang="el-GR" sz="3100" b="0" dirty="0" smtClean="0"/>
              <a:t>(9 </a:t>
            </a:r>
            <a:r>
              <a:rPr lang="el-GR" altLang="el-GR" sz="3100" b="0" dirty="0"/>
              <a:t>από </a:t>
            </a:r>
            <a:r>
              <a:rPr lang="el-GR" altLang="el-GR" sz="3100" b="0" dirty="0" smtClean="0"/>
              <a:t>9)</a:t>
            </a:r>
            <a:endParaRPr lang="el-GR" altLang="el-GR" sz="3200" dirty="0" smtClean="0">
              <a:solidFill>
                <a:srgbClr val="1E06D2"/>
              </a:solidFill>
              <a:latin typeface="Calibri" pitchFamily="34" charset="0"/>
            </a:endParaRPr>
          </a:p>
        </p:txBody>
      </p:sp>
      <p:sp>
        <p:nvSpPr>
          <p:cNvPr id="60419" name="Θέση περιεχομένου 2"/>
          <p:cNvSpPr>
            <a:spLocks noGrp="1"/>
          </p:cNvSpPr>
          <p:nvPr>
            <p:ph idx="1"/>
          </p:nvPr>
        </p:nvSpPr>
        <p:spPr>
          <a:xfrm>
            <a:off x="457200" y="1196752"/>
            <a:ext cx="8229600" cy="1008112"/>
          </a:xfrm>
        </p:spPr>
        <p:txBody>
          <a:bodyPr/>
          <a:lstStyle/>
          <a:p>
            <a:pPr marL="0" indent="0">
              <a:buFontTx/>
              <a:buNone/>
            </a:pPr>
            <a:r>
              <a:rPr lang="el-GR" altLang="el-GR" sz="2400" dirty="0" smtClean="0">
                <a:latin typeface="Calibri" pitchFamily="34" charset="0"/>
              </a:rPr>
              <a:t>Η πεζοπορία με βλέποντα συνοδό και χρησιμοποιώντας το λευκό μπαστούνι</a:t>
            </a:r>
          </a:p>
        </p:txBody>
      </p:sp>
      <p:sp>
        <p:nvSpPr>
          <p:cNvPr id="60420" name="Ορθογώνιο 5"/>
          <p:cNvSpPr>
            <a:spLocks noChangeArrowheads="1"/>
          </p:cNvSpPr>
          <p:nvPr/>
        </p:nvSpPr>
        <p:spPr bwMode="auto">
          <a:xfrm>
            <a:off x="2669477" y="2159508"/>
            <a:ext cx="457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1400" dirty="0">
                <a:latin typeface="Calibri" pitchFamily="34" charset="0"/>
              </a:rPr>
              <a:t>(</a:t>
            </a:r>
            <a:r>
              <a:rPr lang="en-US" altLang="el-GR" sz="1400" dirty="0" err="1">
                <a:latin typeface="Calibri" pitchFamily="34" charset="0"/>
              </a:rPr>
              <a:t>Ardito</a:t>
            </a:r>
            <a:r>
              <a:rPr lang="en-US" altLang="el-GR" sz="1400" dirty="0">
                <a:latin typeface="Calibri" pitchFamily="34" charset="0"/>
              </a:rPr>
              <a:t> </a:t>
            </a:r>
            <a:r>
              <a:rPr lang="el-GR" altLang="el-GR" sz="1400" dirty="0">
                <a:latin typeface="Calibri" pitchFamily="34" charset="0"/>
              </a:rPr>
              <a:t>&amp;</a:t>
            </a:r>
            <a:r>
              <a:rPr lang="en-US" altLang="el-GR" sz="1400" dirty="0">
                <a:latin typeface="Calibri" pitchFamily="34" charset="0"/>
              </a:rPr>
              <a:t> Roberts, 2007, Hall et al., 2006, Lieberman, 2002)</a:t>
            </a:r>
            <a:endParaRPr lang="el-GR" altLang="el-GR" sz="1400" dirty="0">
              <a:latin typeface="Calibri" pitchFamily="34" charset="0"/>
            </a:endParaRPr>
          </a:p>
        </p:txBody>
      </p:sp>
      <p:pic>
        <p:nvPicPr>
          <p:cNvPr id="604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742" y="2996952"/>
            <a:ext cx="3622517" cy="217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72730" y="5170462"/>
            <a:ext cx="1998539" cy="276999"/>
          </a:xfrm>
          <a:prstGeom prst="rect">
            <a:avLst/>
          </a:prstGeom>
        </p:spPr>
        <p:txBody>
          <a:bodyPr wrap="square">
            <a:spAutoFit/>
          </a:bodyPr>
          <a:lstStyle/>
          <a:p>
            <a:pPr algn="ctr"/>
            <a:r>
              <a:rPr lang="en-US" sz="1200" dirty="0" smtClean="0">
                <a:latin typeface="+mn-lt"/>
                <a:hlinkClick r:id="rId3"/>
              </a:rPr>
              <a:t>theguardian.com</a:t>
            </a:r>
            <a:endParaRPr lang="el-GR" sz="1200" dirty="0">
              <a:latin typeface="+mn-lt"/>
            </a:endParaRPr>
          </a:p>
        </p:txBody>
      </p:sp>
    </p:spTree>
    <p:extLst>
      <p:ext uri="{BB962C8B-B14F-4D97-AF65-F5344CB8AC3E}">
        <p14:creationId xmlns:p14="http://schemas.microsoft.com/office/powerpoint/2010/main" val="2591980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1"/>
          <p:cNvSpPr>
            <a:spLocks noGrp="1"/>
          </p:cNvSpPr>
          <p:nvPr>
            <p:ph type="title"/>
          </p:nvPr>
        </p:nvSpPr>
        <p:spPr/>
        <p:txBody>
          <a:bodyPr>
            <a:noAutofit/>
          </a:bodyPr>
          <a:lstStyle/>
          <a:p>
            <a:r>
              <a:rPr lang="el-GR" altLang="el-GR" sz="3600" dirty="0" smtClean="0">
                <a:latin typeface="Calibri" pitchFamily="34" charset="0"/>
              </a:rPr>
              <a:t>Αθλήματα για άτομα με διαταραχές όρασης </a:t>
            </a:r>
            <a:r>
              <a:rPr lang="el-GR" altLang="el-GR" sz="2800" b="0" dirty="0" smtClean="0">
                <a:latin typeface="Calibri" pitchFamily="34" charset="0"/>
              </a:rPr>
              <a:t>(1 από 5) </a:t>
            </a:r>
          </a:p>
        </p:txBody>
      </p:sp>
      <p:sp>
        <p:nvSpPr>
          <p:cNvPr id="65539" name="Θέση περιεχομένου 2"/>
          <p:cNvSpPr>
            <a:spLocks noGrp="1"/>
          </p:cNvSpPr>
          <p:nvPr>
            <p:ph idx="1"/>
          </p:nvPr>
        </p:nvSpPr>
        <p:spPr>
          <a:xfrm>
            <a:off x="454577" y="1196752"/>
            <a:ext cx="5626968" cy="2592288"/>
          </a:xfrm>
        </p:spPr>
        <p:txBody>
          <a:bodyPr>
            <a:normAutofit/>
          </a:bodyPr>
          <a:lstStyle/>
          <a:p>
            <a:pPr marL="0" indent="0">
              <a:buFontTx/>
              <a:buNone/>
              <a:defRPr/>
            </a:pPr>
            <a:r>
              <a:rPr lang="el-GR" altLang="el-GR" sz="2400" b="1" dirty="0" err="1">
                <a:latin typeface="Calibri" pitchFamily="34" charset="0"/>
              </a:rPr>
              <a:t>Π</a:t>
            </a:r>
            <a:r>
              <a:rPr lang="el-GR" altLang="el-GR" sz="2400" b="1" dirty="0" err="1" smtClean="0">
                <a:latin typeface="Calibri" pitchFamily="34" charset="0"/>
              </a:rPr>
              <a:t>ετοσφαίριση</a:t>
            </a:r>
            <a:r>
              <a:rPr lang="el-GR" altLang="el-GR" sz="2400" b="1" dirty="0" smtClean="0">
                <a:latin typeface="Calibri" pitchFamily="34" charset="0"/>
              </a:rPr>
              <a:t> (</a:t>
            </a:r>
            <a:r>
              <a:rPr lang="el-GR" altLang="el-GR" sz="2400" b="1" dirty="0" err="1" smtClean="0">
                <a:latin typeface="Calibri" pitchFamily="34" charset="0"/>
              </a:rPr>
              <a:t>volleyball</a:t>
            </a:r>
            <a:r>
              <a:rPr lang="el-GR" altLang="el-GR" sz="2400" b="1" dirty="0" smtClean="0">
                <a:latin typeface="Calibri" pitchFamily="34" charset="0"/>
              </a:rPr>
              <a:t>)</a:t>
            </a:r>
          </a:p>
          <a:p>
            <a:pPr marL="0" indent="0">
              <a:buFontTx/>
              <a:buNone/>
              <a:defRPr/>
            </a:pPr>
            <a:r>
              <a:rPr lang="el-GR" altLang="el-GR" sz="2400" b="1" dirty="0" smtClean="0">
                <a:latin typeface="Calibri" pitchFamily="34" charset="0"/>
              </a:rPr>
              <a:t>Προσαρμογές:</a:t>
            </a:r>
          </a:p>
          <a:p>
            <a:pPr>
              <a:buFont typeface="Arial" panose="020B0604020202020204" pitchFamily="34" charset="0"/>
              <a:buChar char="•"/>
              <a:defRPr/>
            </a:pPr>
            <a:r>
              <a:rPr lang="el-GR" altLang="el-GR" sz="2400" dirty="0" smtClean="0">
                <a:latin typeface="Calibri" pitchFamily="34" charset="0"/>
              </a:rPr>
              <a:t>Μεγάλο μέγεθος μπάλας η οποία περιέχει ένα κουδουνάκι</a:t>
            </a:r>
          </a:p>
          <a:p>
            <a:pPr>
              <a:buFont typeface="Arial" panose="020B0604020202020204" pitchFamily="34" charset="0"/>
              <a:buChar char="•"/>
              <a:defRPr/>
            </a:pPr>
            <a:r>
              <a:rPr lang="el-GR" altLang="el-GR" sz="2400" dirty="0" smtClean="0">
                <a:latin typeface="Calibri" pitchFamily="34" charset="0"/>
              </a:rPr>
              <a:t>Το φιλέ χαμηλά με έντονα χρωματισμένη ταινία</a:t>
            </a:r>
            <a:endParaRPr lang="el-GR" altLang="el-GR" sz="2400" dirty="0">
              <a:latin typeface="Calibri" pitchFamily="34" charset="0"/>
            </a:endParaRPr>
          </a:p>
        </p:txBody>
      </p:sp>
      <p:sp>
        <p:nvSpPr>
          <p:cNvPr id="61444" name="Ορθογώνιο 4"/>
          <p:cNvSpPr>
            <a:spLocks noChangeArrowheads="1"/>
          </p:cNvSpPr>
          <p:nvPr/>
        </p:nvSpPr>
        <p:spPr bwMode="auto">
          <a:xfrm>
            <a:off x="2915816" y="5733256"/>
            <a:ext cx="52924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1600" dirty="0">
                <a:latin typeface="Calibri" pitchFamily="34" charset="0"/>
              </a:rPr>
              <a:t>(</a:t>
            </a:r>
            <a:r>
              <a:rPr lang="en-US" altLang="el-GR" sz="1600" dirty="0" err="1">
                <a:latin typeface="Calibri" pitchFamily="34" charset="0"/>
              </a:rPr>
              <a:t>Ardito</a:t>
            </a:r>
            <a:r>
              <a:rPr lang="en-US" altLang="el-GR" sz="1600" dirty="0">
                <a:latin typeface="Calibri" pitchFamily="34" charset="0"/>
              </a:rPr>
              <a:t> </a:t>
            </a:r>
            <a:r>
              <a:rPr lang="el-GR" altLang="el-GR" sz="1600" dirty="0">
                <a:latin typeface="Calibri" pitchFamily="34" charset="0"/>
              </a:rPr>
              <a:t>&amp;</a:t>
            </a:r>
            <a:r>
              <a:rPr lang="en-US" altLang="el-GR" sz="1600" dirty="0">
                <a:latin typeface="Calibri" pitchFamily="34" charset="0"/>
              </a:rPr>
              <a:t> Roberts, 2007, Hall et al., 2006, Lieberman, 2002)</a:t>
            </a:r>
            <a:endParaRPr lang="el-GR" altLang="el-GR" sz="1600" dirty="0">
              <a:latin typeface="Calibri" pitchFamily="34" charset="0"/>
            </a:endParaRPr>
          </a:p>
        </p:txBody>
      </p:sp>
      <p:pic>
        <p:nvPicPr>
          <p:cNvPr id="614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344604"/>
            <a:ext cx="2993132" cy="1875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4577" y="3645024"/>
            <a:ext cx="7920880" cy="1938992"/>
          </a:xfrm>
          <a:prstGeom prst="rect">
            <a:avLst/>
          </a:prstGeom>
        </p:spPr>
        <p:txBody>
          <a:bodyPr wrap="square">
            <a:spAutoFit/>
          </a:bodyPr>
          <a:lstStyle/>
          <a:p>
            <a:pPr marL="285750" indent="-285750">
              <a:buFont typeface="Arial" panose="020B0604020202020204" pitchFamily="34" charset="0"/>
              <a:buChar char="•"/>
              <a:defRPr/>
            </a:pPr>
            <a:r>
              <a:rPr lang="el-GR" altLang="el-GR" sz="2400" dirty="0">
                <a:latin typeface="Calibri" pitchFamily="34" charset="0"/>
              </a:rPr>
              <a:t>Δεν έχουμε συνεχείς πάσες, αλλά πιάσιμο της μπάλας και στη συνέχεια ρίψη</a:t>
            </a:r>
          </a:p>
          <a:p>
            <a:pPr marL="285750" indent="-285750">
              <a:buFont typeface="Arial" panose="020B0604020202020204" pitchFamily="34" charset="0"/>
              <a:buChar char="•"/>
              <a:defRPr/>
            </a:pPr>
            <a:r>
              <a:rPr lang="el-GR" altLang="el-GR" sz="2400" dirty="0">
                <a:latin typeface="Calibri" pitchFamily="34" charset="0"/>
              </a:rPr>
              <a:t>Μπορεί να δοθεί πάσα σε συμπαίχτη πριν περάσει η μπάλα στην αντίπαλη πλευρά, αλλά κανείς δεν μπορεί να πιάσει 2 φορές την μπάλα πριν το πέρασμά της απέναντι</a:t>
            </a:r>
            <a:endParaRPr lang="el-GR" altLang="el-GR" sz="2400" dirty="0"/>
          </a:p>
        </p:txBody>
      </p:sp>
      <p:sp>
        <p:nvSpPr>
          <p:cNvPr id="3" name="Rectangle 2"/>
          <p:cNvSpPr/>
          <p:nvPr/>
        </p:nvSpPr>
        <p:spPr>
          <a:xfrm>
            <a:off x="6384751" y="3220581"/>
            <a:ext cx="1650895" cy="276999"/>
          </a:xfrm>
          <a:prstGeom prst="rect">
            <a:avLst/>
          </a:prstGeom>
        </p:spPr>
        <p:txBody>
          <a:bodyPr wrap="square">
            <a:spAutoFit/>
          </a:bodyPr>
          <a:lstStyle/>
          <a:p>
            <a:pPr algn="ctr"/>
            <a:r>
              <a:rPr lang="en-US" sz="1200" dirty="0" smtClean="0">
                <a:latin typeface="+mn-lt"/>
                <a:hlinkClick r:id="rId3"/>
              </a:rPr>
              <a:t>teamusa.org</a:t>
            </a:r>
            <a:endParaRPr lang="el-GR" sz="1200" dirty="0">
              <a:latin typeface="+mn-lt"/>
            </a:endParaRPr>
          </a:p>
        </p:txBody>
      </p:sp>
    </p:spTree>
    <p:extLst>
      <p:ext uri="{BB962C8B-B14F-4D97-AF65-F5344CB8AC3E}">
        <p14:creationId xmlns:p14="http://schemas.microsoft.com/office/powerpoint/2010/main" val="226858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p:cNvSpPr>
            <a:spLocks noGrp="1"/>
          </p:cNvSpPr>
          <p:nvPr>
            <p:ph type="title"/>
          </p:nvPr>
        </p:nvSpPr>
        <p:spPr/>
        <p:txBody>
          <a:bodyPr>
            <a:normAutofit fontScale="90000"/>
          </a:bodyPr>
          <a:lstStyle/>
          <a:p>
            <a:r>
              <a:rPr lang="el-GR" altLang="el-GR" dirty="0">
                <a:latin typeface="Calibri" pitchFamily="34" charset="0"/>
              </a:rPr>
              <a:t>Αθλήματα για άτομα με διαταραχές όρασης </a:t>
            </a:r>
            <a:r>
              <a:rPr lang="el-GR" altLang="el-GR" sz="3100" b="0" dirty="0" smtClean="0">
                <a:latin typeface="Calibri" pitchFamily="34" charset="0"/>
              </a:rPr>
              <a:t>(</a:t>
            </a:r>
            <a:r>
              <a:rPr lang="en-US" altLang="el-GR" sz="3100" b="0" dirty="0" smtClean="0">
                <a:latin typeface="Calibri" pitchFamily="34" charset="0"/>
              </a:rPr>
              <a:t>2</a:t>
            </a:r>
            <a:r>
              <a:rPr lang="el-GR" altLang="el-GR" sz="3100" b="0" dirty="0" smtClean="0">
                <a:latin typeface="Calibri" pitchFamily="34" charset="0"/>
              </a:rPr>
              <a:t> </a:t>
            </a:r>
            <a:r>
              <a:rPr lang="el-GR" altLang="el-GR" sz="3100" b="0" dirty="0">
                <a:latin typeface="Calibri" pitchFamily="34" charset="0"/>
              </a:rPr>
              <a:t>από 5) </a:t>
            </a:r>
            <a:endParaRPr lang="el-GR" altLang="el-GR" sz="3100" dirty="0" smtClean="0">
              <a:solidFill>
                <a:srgbClr val="1E06D2"/>
              </a:solidFill>
              <a:latin typeface="Calibri" pitchFamily="34" charset="0"/>
            </a:endParaRPr>
          </a:p>
        </p:txBody>
      </p:sp>
      <p:sp>
        <p:nvSpPr>
          <p:cNvPr id="66563" name="Θέση περιεχομένου 2"/>
          <p:cNvSpPr>
            <a:spLocks noGrp="1"/>
          </p:cNvSpPr>
          <p:nvPr>
            <p:ph idx="1"/>
          </p:nvPr>
        </p:nvSpPr>
        <p:spPr>
          <a:xfrm>
            <a:off x="457200" y="1196752"/>
            <a:ext cx="4373438" cy="5040560"/>
          </a:xfrm>
        </p:spPr>
        <p:txBody>
          <a:bodyPr/>
          <a:lstStyle/>
          <a:p>
            <a:pPr marL="0" indent="0">
              <a:buFontTx/>
              <a:buNone/>
              <a:defRPr/>
            </a:pPr>
            <a:r>
              <a:rPr lang="el-GR" altLang="el-GR" sz="2400" b="1" dirty="0">
                <a:latin typeface="Calibri" pitchFamily="34" charset="0"/>
              </a:rPr>
              <a:t>Α</a:t>
            </a:r>
            <a:r>
              <a:rPr lang="el-GR" altLang="el-GR" sz="2400" b="1" dirty="0" smtClean="0">
                <a:latin typeface="Calibri" pitchFamily="34" charset="0"/>
              </a:rPr>
              <a:t>ντισφαίριση (</a:t>
            </a:r>
            <a:r>
              <a:rPr lang="el-GR" altLang="el-GR" sz="2400" b="1" dirty="0" err="1" smtClean="0">
                <a:latin typeface="Calibri" pitchFamily="34" charset="0"/>
              </a:rPr>
              <a:t>tennis</a:t>
            </a:r>
            <a:r>
              <a:rPr lang="el-GR" altLang="el-GR" sz="2400" b="1" dirty="0" smtClean="0">
                <a:latin typeface="Calibri" pitchFamily="34" charset="0"/>
              </a:rPr>
              <a:t>) </a:t>
            </a:r>
          </a:p>
          <a:p>
            <a:pPr marL="0" indent="0">
              <a:buFontTx/>
              <a:buNone/>
              <a:defRPr/>
            </a:pPr>
            <a:r>
              <a:rPr lang="el-GR" altLang="el-GR" sz="2400" dirty="0" smtClean="0">
                <a:latin typeface="Calibri" pitchFamily="34" charset="0"/>
              </a:rPr>
              <a:t>Προσαρμογές: </a:t>
            </a:r>
          </a:p>
          <a:p>
            <a:pPr>
              <a:defRPr/>
            </a:pPr>
            <a:r>
              <a:rPr lang="el-GR" altLang="el-GR" sz="2400" dirty="0" smtClean="0">
                <a:latin typeface="Calibri" pitchFamily="34" charset="0"/>
              </a:rPr>
              <a:t>Μεγάλο μπαλάκι με κουδουνάκι, </a:t>
            </a:r>
          </a:p>
          <a:p>
            <a:pPr>
              <a:defRPr/>
            </a:pPr>
            <a:r>
              <a:rPr lang="el-GR" altLang="el-GR" sz="2400" dirty="0" smtClean="0">
                <a:latin typeface="Calibri" pitchFamily="34" charset="0"/>
              </a:rPr>
              <a:t>Έντονα χρωματισμένο, </a:t>
            </a:r>
          </a:p>
          <a:p>
            <a:pPr>
              <a:defRPr/>
            </a:pPr>
            <a:r>
              <a:rPr lang="el-GR" altLang="el-GR" sz="2400" dirty="0" smtClean="0">
                <a:latin typeface="Calibri" pitchFamily="34" charset="0"/>
              </a:rPr>
              <a:t>2 ή 3 χτυπήματα στο μπαλάκι πριν το χτυπήσει ο παίχτης </a:t>
            </a:r>
          </a:p>
          <a:p>
            <a:pPr>
              <a:defRPr/>
            </a:pPr>
            <a:r>
              <a:rPr lang="el-GR" altLang="el-GR" sz="2400" dirty="0" smtClean="0">
                <a:latin typeface="Calibri" pitchFamily="34" charset="0"/>
              </a:rPr>
              <a:t>Το φιλέ χαμηλά με έντονα χρωματισμένη ταινία</a:t>
            </a:r>
          </a:p>
        </p:txBody>
      </p:sp>
      <p:pic>
        <p:nvPicPr>
          <p:cNvPr id="624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789040"/>
            <a:ext cx="2664296" cy="178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340768"/>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71" name="Ορθογώνιο 8"/>
          <p:cNvSpPr>
            <a:spLocks noChangeArrowheads="1"/>
          </p:cNvSpPr>
          <p:nvPr/>
        </p:nvSpPr>
        <p:spPr bwMode="auto">
          <a:xfrm>
            <a:off x="1115616" y="5047442"/>
            <a:ext cx="3240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l-GR" sz="1400">
                <a:latin typeface="Calibri" pitchFamily="34" charset="0"/>
              </a:rPr>
              <a:t>(Ardito </a:t>
            </a:r>
            <a:r>
              <a:rPr lang="el-GR" altLang="el-GR" sz="1400">
                <a:latin typeface="Calibri" pitchFamily="34" charset="0"/>
              </a:rPr>
              <a:t>&amp;</a:t>
            </a:r>
            <a:r>
              <a:rPr lang="en-US" altLang="el-GR" sz="1400">
                <a:latin typeface="Calibri" pitchFamily="34" charset="0"/>
              </a:rPr>
              <a:t> Roberts, 2007, Hall et al., 2006, Lieberman, 2002)</a:t>
            </a:r>
            <a:endParaRPr lang="el-GR" altLang="el-GR" sz="1400">
              <a:latin typeface="Calibri" pitchFamily="34" charset="0"/>
            </a:endParaRPr>
          </a:p>
        </p:txBody>
      </p:sp>
      <p:sp>
        <p:nvSpPr>
          <p:cNvPr id="2" name="Rectangle 1"/>
          <p:cNvSpPr/>
          <p:nvPr/>
        </p:nvSpPr>
        <p:spPr>
          <a:xfrm>
            <a:off x="5740771" y="3112418"/>
            <a:ext cx="2115939" cy="276999"/>
          </a:xfrm>
          <a:prstGeom prst="rect">
            <a:avLst/>
          </a:prstGeom>
        </p:spPr>
        <p:txBody>
          <a:bodyPr wrap="square">
            <a:spAutoFit/>
          </a:bodyPr>
          <a:lstStyle/>
          <a:p>
            <a:pPr algn="ctr"/>
            <a:r>
              <a:rPr lang="en-US" sz="1200" dirty="0" smtClean="0">
                <a:latin typeface="+mn-lt"/>
                <a:hlinkClick r:id="rId4"/>
              </a:rPr>
              <a:t>boston.com</a:t>
            </a:r>
            <a:endParaRPr lang="el-GR" sz="1200" dirty="0">
              <a:latin typeface="+mn-lt"/>
            </a:endParaRPr>
          </a:p>
        </p:txBody>
      </p:sp>
      <p:sp>
        <p:nvSpPr>
          <p:cNvPr id="3" name="Rectangle 2"/>
          <p:cNvSpPr/>
          <p:nvPr/>
        </p:nvSpPr>
        <p:spPr>
          <a:xfrm>
            <a:off x="5763353" y="5570662"/>
            <a:ext cx="2153797" cy="276999"/>
          </a:xfrm>
          <a:prstGeom prst="rect">
            <a:avLst/>
          </a:prstGeom>
        </p:spPr>
        <p:txBody>
          <a:bodyPr wrap="square">
            <a:spAutoFit/>
          </a:bodyPr>
          <a:lstStyle/>
          <a:p>
            <a:pPr algn="ctr"/>
            <a:r>
              <a:rPr lang="en-US" sz="1200" dirty="0" smtClean="0">
                <a:latin typeface="+mn-lt"/>
                <a:hlinkClick r:id="rId5"/>
              </a:rPr>
              <a:t>architectmom.com</a:t>
            </a:r>
            <a:endParaRPr lang="el-GR" sz="1200" dirty="0">
              <a:latin typeface="+mn-lt"/>
            </a:endParaRPr>
          </a:p>
        </p:txBody>
      </p:sp>
    </p:spTree>
    <p:extLst>
      <p:ext uri="{BB962C8B-B14F-4D97-AF65-F5344CB8AC3E}">
        <p14:creationId xmlns:p14="http://schemas.microsoft.com/office/powerpoint/2010/main" val="27604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1"/>
          <p:cNvSpPr>
            <a:spLocks noGrp="1"/>
          </p:cNvSpPr>
          <p:nvPr>
            <p:ph type="title"/>
          </p:nvPr>
        </p:nvSpPr>
        <p:spPr/>
        <p:txBody>
          <a:bodyPr>
            <a:noAutofit/>
          </a:bodyPr>
          <a:lstStyle/>
          <a:p>
            <a:r>
              <a:rPr lang="el-GR" altLang="el-GR" sz="3600" dirty="0">
                <a:latin typeface="Calibri" pitchFamily="34" charset="0"/>
              </a:rPr>
              <a:t>Αθλήματα για άτομα με διαταραχές όρασης </a:t>
            </a:r>
            <a:r>
              <a:rPr lang="el-GR" altLang="el-GR" sz="2800" b="0" dirty="0" smtClean="0">
                <a:latin typeface="Calibri" pitchFamily="34" charset="0"/>
              </a:rPr>
              <a:t>(</a:t>
            </a:r>
            <a:r>
              <a:rPr lang="en-US" altLang="el-GR" sz="2800" b="0" dirty="0" smtClean="0">
                <a:latin typeface="Calibri" pitchFamily="34" charset="0"/>
              </a:rPr>
              <a:t>3</a:t>
            </a:r>
            <a:r>
              <a:rPr lang="el-GR" altLang="el-GR" sz="2800" b="0" dirty="0" smtClean="0">
                <a:latin typeface="Calibri" pitchFamily="34" charset="0"/>
              </a:rPr>
              <a:t> </a:t>
            </a:r>
            <a:r>
              <a:rPr lang="el-GR" altLang="el-GR" sz="2800" b="0" dirty="0">
                <a:latin typeface="Calibri" pitchFamily="34" charset="0"/>
              </a:rPr>
              <a:t>από 5) </a:t>
            </a:r>
            <a:endParaRPr lang="el-GR" altLang="el-GR" sz="3200" dirty="0" smtClean="0">
              <a:solidFill>
                <a:srgbClr val="1E06D2"/>
              </a:solidFill>
              <a:latin typeface="Calibri" pitchFamily="34" charset="0"/>
            </a:endParaRPr>
          </a:p>
        </p:txBody>
      </p:sp>
      <p:sp>
        <p:nvSpPr>
          <p:cNvPr id="63491" name="Θέση περιεχομένου 2"/>
          <p:cNvSpPr>
            <a:spLocks noGrp="1"/>
          </p:cNvSpPr>
          <p:nvPr>
            <p:ph idx="1"/>
          </p:nvPr>
        </p:nvSpPr>
        <p:spPr>
          <a:xfrm>
            <a:off x="457200" y="1196752"/>
            <a:ext cx="4546848" cy="5040560"/>
          </a:xfrm>
        </p:spPr>
        <p:txBody>
          <a:bodyPr/>
          <a:lstStyle/>
          <a:p>
            <a:pPr marL="0" indent="0">
              <a:buFontTx/>
              <a:buNone/>
            </a:pPr>
            <a:r>
              <a:rPr lang="el-GR" altLang="el-GR" sz="2400" b="1" dirty="0" err="1" smtClean="0">
                <a:latin typeface="Calibri" pitchFamily="34" charset="0"/>
              </a:rPr>
              <a:t>Αντιπτέριση</a:t>
            </a:r>
            <a:r>
              <a:rPr lang="el-GR" altLang="el-GR" sz="2400" b="1" dirty="0" smtClean="0">
                <a:latin typeface="Calibri" pitchFamily="34" charset="0"/>
              </a:rPr>
              <a:t> (</a:t>
            </a:r>
            <a:r>
              <a:rPr lang="el-GR" altLang="el-GR" sz="2400" b="1" dirty="0" err="1" smtClean="0">
                <a:latin typeface="Calibri" pitchFamily="34" charset="0"/>
              </a:rPr>
              <a:t>badminton</a:t>
            </a:r>
            <a:r>
              <a:rPr lang="el-GR" altLang="el-GR" sz="2400" b="1" dirty="0" smtClean="0">
                <a:latin typeface="Calibri" pitchFamily="34" charset="0"/>
              </a:rPr>
              <a:t>) </a:t>
            </a:r>
          </a:p>
          <a:p>
            <a:pPr marL="0" indent="0">
              <a:buFontTx/>
              <a:buNone/>
            </a:pPr>
            <a:r>
              <a:rPr lang="el-GR" altLang="el-GR" sz="2400" dirty="0" smtClean="0">
                <a:latin typeface="Calibri" pitchFamily="34" charset="0"/>
              </a:rPr>
              <a:t>Είναι ίδια με την αντισφαίριση, με τη διαφορά ότι το μπαλάκι και οι ρακέτες είναι διαφορετικά και το φιλέ σε μεγαλύτερο ύψος από το τένις. </a:t>
            </a:r>
          </a:p>
          <a:p>
            <a:pPr marL="0" indent="0">
              <a:buFontTx/>
              <a:buNone/>
            </a:pPr>
            <a:r>
              <a:rPr lang="el-GR" altLang="el-GR" sz="2400" dirty="0" smtClean="0">
                <a:latin typeface="Calibri" pitchFamily="34" charset="0"/>
              </a:rPr>
              <a:t>Προσαρμογές: το μπαλάκι και η ταινία του φιλέ πρέπει να έχουν έντονο χρώμα</a:t>
            </a:r>
          </a:p>
        </p:txBody>
      </p:sp>
      <p:sp>
        <p:nvSpPr>
          <p:cNvPr id="63494" name="Ορθογώνιο 6"/>
          <p:cNvSpPr>
            <a:spLocks noChangeArrowheads="1"/>
          </p:cNvSpPr>
          <p:nvPr/>
        </p:nvSpPr>
        <p:spPr bwMode="auto">
          <a:xfrm>
            <a:off x="661988" y="4797152"/>
            <a:ext cx="3924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l-GR" sz="1400" dirty="0">
                <a:latin typeface="Calibri" pitchFamily="34" charset="0"/>
              </a:rPr>
              <a:t>(</a:t>
            </a:r>
            <a:r>
              <a:rPr lang="en-US" altLang="el-GR" sz="1400" dirty="0" err="1">
                <a:latin typeface="Calibri" pitchFamily="34" charset="0"/>
              </a:rPr>
              <a:t>Ardito</a:t>
            </a:r>
            <a:r>
              <a:rPr lang="en-US" altLang="el-GR" sz="1400" dirty="0">
                <a:latin typeface="Calibri" pitchFamily="34" charset="0"/>
              </a:rPr>
              <a:t> </a:t>
            </a:r>
            <a:r>
              <a:rPr lang="el-GR" altLang="el-GR" sz="1400" dirty="0">
                <a:latin typeface="Calibri" pitchFamily="34" charset="0"/>
              </a:rPr>
              <a:t>&amp;</a:t>
            </a:r>
            <a:r>
              <a:rPr lang="en-US" altLang="el-GR" sz="1400" dirty="0">
                <a:latin typeface="Calibri" pitchFamily="34" charset="0"/>
              </a:rPr>
              <a:t> Roberts, 2007, Hall et al., 2006, Lieberman, 2002)</a:t>
            </a:r>
            <a:endParaRPr lang="el-GR" altLang="el-GR" sz="1400" dirty="0">
              <a:latin typeface="Calibri" pitchFamily="34" charset="0"/>
            </a:endParaRPr>
          </a:p>
        </p:txBody>
      </p:sp>
      <p:pic>
        <p:nvPicPr>
          <p:cNvPr id="10242" name="Picture 2" descr="Named and shamed (clockwise from top left): China's Wang Xiaoli (L) and Yang Yu, South Korea's Jung Kyung Eun (Top) and Kim Ha Na, Indonesia's Greysia Polii and Meiliana Jauhari and South Korea's Ha Jung-eun (L) and Kim Min-j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608" y="1392716"/>
            <a:ext cx="3736426" cy="249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609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Διαταραχές όρασης- ορισμοί </a:t>
            </a:r>
            <a:r>
              <a:rPr lang="el-GR" sz="2800" b="0" dirty="0" smtClean="0"/>
              <a:t>(2 </a:t>
            </a:r>
            <a:r>
              <a:rPr lang="el-GR" sz="2800" b="0" dirty="0"/>
              <a:t>από 2)</a:t>
            </a:r>
            <a:endParaRPr lang="el-GR" dirty="0"/>
          </a:p>
        </p:txBody>
      </p:sp>
      <p:sp>
        <p:nvSpPr>
          <p:cNvPr id="18434" name="Rectangle 3"/>
          <p:cNvSpPr>
            <a:spLocks noGrp="1" noChangeArrowheads="1"/>
          </p:cNvSpPr>
          <p:nvPr>
            <p:ph idx="1"/>
          </p:nvPr>
        </p:nvSpPr>
        <p:spPr/>
        <p:txBody>
          <a:bodyPr/>
          <a:lstStyle/>
          <a:p>
            <a:pPr marL="0" indent="0" eaLnBrk="1" hangingPunct="1">
              <a:buFontTx/>
              <a:buNone/>
            </a:pPr>
            <a:r>
              <a:rPr lang="el-GR" altLang="el-GR" sz="2400" dirty="0" smtClean="0">
                <a:latin typeface="Calibri" pitchFamily="34" charset="0"/>
                <a:cs typeface="Times New Roman" pitchFamily="18" charset="0"/>
              </a:rPr>
              <a:t>Η τύφλωση δεν προσδιορίζεται μόνο ιατρικά ή φυσιολογικά, αλλά έχει και λειτουργικές και κοινωνιολογικές προεκτάσεις με προβλήματα στην οπτική αντίληψη, στο οπτικό πεδίο και στην ποιότητα της όρασης (αίσθηση του χρώματος, ευαισθησία φωτός, ευαισθησία αντίθεσης, ποιότητα εικόνας) (</a:t>
            </a:r>
            <a:r>
              <a:rPr lang="el-GR" altLang="el-GR" sz="2400" dirty="0" err="1" smtClean="0">
                <a:latin typeface="Calibri" pitchFamily="34" charset="0"/>
                <a:cs typeface="Times New Roman" pitchFamily="18" charset="0"/>
              </a:rPr>
              <a:t>Sherrill</a:t>
            </a:r>
            <a:r>
              <a:rPr lang="el-GR" altLang="el-GR" sz="2400" dirty="0" smtClean="0">
                <a:latin typeface="Calibri" pitchFamily="34" charset="0"/>
                <a:cs typeface="Times New Roman" pitchFamily="18" charset="0"/>
              </a:rPr>
              <a:t>, 1998). </a:t>
            </a:r>
          </a:p>
          <a:p>
            <a:pPr eaLnBrk="1" hangingPunct="1">
              <a:lnSpc>
                <a:spcPct val="90000"/>
              </a:lnSpc>
              <a:buFontTx/>
              <a:buNone/>
            </a:pPr>
            <a:endParaRPr lang="el-GR" altLang="el-GR" sz="2800" dirty="0" smtClean="0">
              <a:latin typeface="Calibri" pitchFamily="34" charset="0"/>
              <a:cs typeface="Times New Roman" pitchFamily="18" charset="0"/>
            </a:endParaRPr>
          </a:p>
          <a:p>
            <a:pPr eaLnBrk="1" hangingPunct="1">
              <a:lnSpc>
                <a:spcPct val="90000"/>
              </a:lnSpc>
              <a:buFontTx/>
              <a:buNone/>
            </a:pPr>
            <a:r>
              <a:rPr lang="en-US" altLang="el-GR" sz="2800" i="1" dirty="0" smtClean="0">
                <a:solidFill>
                  <a:schemeClr val="hlink"/>
                </a:solidFill>
                <a:latin typeface="Calibri" pitchFamily="34" charset="0"/>
              </a:rPr>
              <a:t>	</a:t>
            </a:r>
            <a:endParaRPr lang="el-GR" altLang="el-GR" sz="2800" i="1" dirty="0" smtClean="0">
              <a:solidFill>
                <a:schemeClr val="hlink"/>
              </a:solidFill>
              <a:latin typeface="Calibri" pitchFamily="34" charset="0"/>
            </a:endParaRPr>
          </a:p>
          <a:p>
            <a:pPr eaLnBrk="1" hangingPunct="1">
              <a:lnSpc>
                <a:spcPct val="90000"/>
              </a:lnSpc>
              <a:buFontTx/>
              <a:buNone/>
            </a:pPr>
            <a:r>
              <a:rPr lang="el-GR" altLang="el-GR" sz="2800" i="1" dirty="0" smtClean="0">
                <a:solidFill>
                  <a:schemeClr val="hlink"/>
                </a:solidFill>
                <a:latin typeface="Calibri" pitchFamily="34" charset="0"/>
              </a:rPr>
              <a:t>	</a:t>
            </a:r>
            <a:endParaRPr lang="en-GB" altLang="el-GR" sz="2800" dirty="0" smtClean="0">
              <a:solidFill>
                <a:srgbClr val="1E06D2"/>
              </a:solidFill>
              <a:latin typeface="Times New Roman" pitchFamily="18" charset="0"/>
            </a:endParaRPr>
          </a:p>
        </p:txBody>
      </p:sp>
    </p:spTree>
    <p:extLst>
      <p:ext uri="{BB962C8B-B14F-4D97-AF65-F5344CB8AC3E}">
        <p14:creationId xmlns:p14="http://schemas.microsoft.com/office/powerpoint/2010/main" val="116555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Τίτλος 1"/>
          <p:cNvSpPr>
            <a:spLocks noGrp="1"/>
          </p:cNvSpPr>
          <p:nvPr>
            <p:ph type="title"/>
          </p:nvPr>
        </p:nvSpPr>
        <p:spPr/>
        <p:txBody>
          <a:bodyPr>
            <a:noAutofit/>
          </a:bodyPr>
          <a:lstStyle/>
          <a:p>
            <a:r>
              <a:rPr lang="el-GR" altLang="el-GR" sz="3600" dirty="0">
                <a:latin typeface="Calibri" pitchFamily="34" charset="0"/>
              </a:rPr>
              <a:t>Αθλήματα για άτομα με διαταραχές όρασης </a:t>
            </a:r>
            <a:r>
              <a:rPr lang="el-GR" altLang="el-GR" sz="2800" b="0" dirty="0" smtClean="0">
                <a:latin typeface="Calibri" pitchFamily="34" charset="0"/>
              </a:rPr>
              <a:t>(</a:t>
            </a:r>
            <a:r>
              <a:rPr lang="en-US" altLang="el-GR" sz="2800" b="0" dirty="0" smtClean="0">
                <a:latin typeface="Calibri" pitchFamily="34" charset="0"/>
              </a:rPr>
              <a:t>4</a:t>
            </a:r>
            <a:r>
              <a:rPr lang="el-GR" altLang="el-GR" sz="2800" b="0" dirty="0" smtClean="0">
                <a:latin typeface="Calibri" pitchFamily="34" charset="0"/>
              </a:rPr>
              <a:t> </a:t>
            </a:r>
            <a:r>
              <a:rPr lang="el-GR" altLang="el-GR" sz="2800" b="0" dirty="0">
                <a:latin typeface="Calibri" pitchFamily="34" charset="0"/>
              </a:rPr>
              <a:t>από 5) </a:t>
            </a:r>
            <a:endParaRPr lang="el-GR" altLang="el-GR" sz="3200" dirty="0" smtClean="0">
              <a:solidFill>
                <a:srgbClr val="1E06D2"/>
              </a:solidFill>
              <a:latin typeface="Calibri" pitchFamily="34" charset="0"/>
            </a:endParaRPr>
          </a:p>
        </p:txBody>
      </p:sp>
      <p:sp>
        <p:nvSpPr>
          <p:cNvPr id="68611" name="Θέση περιεχομένου 2"/>
          <p:cNvSpPr>
            <a:spLocks noGrp="1"/>
          </p:cNvSpPr>
          <p:nvPr>
            <p:ph idx="1"/>
          </p:nvPr>
        </p:nvSpPr>
        <p:spPr>
          <a:xfrm>
            <a:off x="457200" y="1196752"/>
            <a:ext cx="5699125" cy="2880320"/>
          </a:xfrm>
        </p:spPr>
        <p:txBody>
          <a:bodyPr>
            <a:normAutofit/>
          </a:bodyPr>
          <a:lstStyle/>
          <a:p>
            <a:pPr marL="0" indent="0">
              <a:buFontTx/>
              <a:buNone/>
              <a:defRPr/>
            </a:pPr>
            <a:r>
              <a:rPr lang="el-GR" altLang="el-GR" sz="2400" b="1" dirty="0" smtClean="0">
                <a:latin typeface="Calibri" pitchFamily="34" charset="0"/>
              </a:rPr>
              <a:t>Καλαθοσφαίριση (</a:t>
            </a:r>
            <a:r>
              <a:rPr lang="el-GR" altLang="el-GR" sz="2400" b="1" dirty="0" err="1" smtClean="0">
                <a:latin typeface="Calibri" pitchFamily="34" charset="0"/>
              </a:rPr>
              <a:t>basket</a:t>
            </a:r>
            <a:r>
              <a:rPr lang="el-GR" altLang="el-GR" sz="2400" b="1" dirty="0" smtClean="0">
                <a:latin typeface="Calibri" pitchFamily="34" charset="0"/>
              </a:rPr>
              <a:t>): </a:t>
            </a:r>
          </a:p>
          <a:p>
            <a:pPr marL="0" indent="0">
              <a:spcBef>
                <a:spcPts val="0"/>
              </a:spcBef>
              <a:buFontTx/>
              <a:buNone/>
              <a:defRPr/>
            </a:pPr>
            <a:r>
              <a:rPr lang="el-GR" altLang="el-GR" sz="2400" dirty="0" smtClean="0">
                <a:latin typeface="Calibri" pitchFamily="34" charset="0"/>
              </a:rPr>
              <a:t>Προσαρμογές: </a:t>
            </a:r>
          </a:p>
          <a:p>
            <a:pPr>
              <a:spcBef>
                <a:spcPts val="0"/>
              </a:spcBef>
              <a:defRPr/>
            </a:pPr>
            <a:r>
              <a:rPr lang="el-GR" altLang="el-GR" sz="2200" dirty="0" smtClean="0">
                <a:latin typeface="Calibri" pitchFamily="34" charset="0"/>
              </a:rPr>
              <a:t>Μπάλα με κουδουνάκι και έντονο χρώμα</a:t>
            </a:r>
            <a:endParaRPr lang="el-GR" altLang="el-GR" sz="2200" dirty="0">
              <a:latin typeface="Calibri" pitchFamily="34" charset="0"/>
            </a:endParaRPr>
          </a:p>
          <a:p>
            <a:pPr>
              <a:spcBef>
                <a:spcPts val="0"/>
              </a:spcBef>
              <a:defRPr/>
            </a:pPr>
            <a:r>
              <a:rPr lang="el-GR" altLang="el-GR" sz="2200" dirty="0" smtClean="0">
                <a:latin typeface="Calibri" pitchFamily="34" charset="0"/>
              </a:rPr>
              <a:t>Το καλάθι χαμηλά</a:t>
            </a:r>
          </a:p>
          <a:p>
            <a:pPr>
              <a:spcBef>
                <a:spcPts val="0"/>
              </a:spcBef>
              <a:defRPr/>
            </a:pPr>
            <a:r>
              <a:rPr lang="el-GR" altLang="el-GR" sz="2200" dirty="0" smtClean="0">
                <a:latin typeface="Calibri" pitchFamily="34" charset="0"/>
              </a:rPr>
              <a:t>Πίσω από το ταμπλό υπάρχει μία πηγή ήχου ώστε οι παίχτες να προσανατολίζονται προς το καλάθι.</a:t>
            </a:r>
          </a:p>
        </p:txBody>
      </p:sp>
      <p:sp>
        <p:nvSpPr>
          <p:cNvPr id="64516" name="Ορθογώνιο 6"/>
          <p:cNvSpPr>
            <a:spLocks noChangeArrowheads="1"/>
          </p:cNvSpPr>
          <p:nvPr/>
        </p:nvSpPr>
        <p:spPr bwMode="auto">
          <a:xfrm>
            <a:off x="4139952" y="6112173"/>
            <a:ext cx="3924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l-GR" sz="1400" dirty="0">
                <a:latin typeface="Calibri" pitchFamily="34" charset="0"/>
              </a:rPr>
              <a:t>(</a:t>
            </a:r>
            <a:r>
              <a:rPr lang="en-US" altLang="el-GR" sz="1400" dirty="0" err="1">
                <a:latin typeface="Calibri" pitchFamily="34" charset="0"/>
              </a:rPr>
              <a:t>Ardito</a:t>
            </a:r>
            <a:r>
              <a:rPr lang="en-US" altLang="el-GR" sz="1400" dirty="0">
                <a:latin typeface="Calibri" pitchFamily="34" charset="0"/>
              </a:rPr>
              <a:t> </a:t>
            </a:r>
            <a:r>
              <a:rPr lang="el-GR" altLang="el-GR" sz="1400" dirty="0">
                <a:latin typeface="Calibri" pitchFamily="34" charset="0"/>
              </a:rPr>
              <a:t>&amp;</a:t>
            </a:r>
            <a:r>
              <a:rPr lang="en-US" altLang="el-GR" sz="1400" dirty="0">
                <a:latin typeface="Calibri" pitchFamily="34" charset="0"/>
              </a:rPr>
              <a:t> Roberts, 2007, Hall et al., 2006, Lieberman, 2002)</a:t>
            </a:r>
            <a:endParaRPr lang="el-GR" altLang="el-GR" sz="1400" dirty="0">
              <a:latin typeface="Calibri" pitchFamily="34" charset="0"/>
            </a:endParaRPr>
          </a:p>
        </p:txBody>
      </p:sp>
      <p:pic>
        <p:nvPicPr>
          <p:cNvPr id="645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180" y="1340768"/>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3573016"/>
            <a:ext cx="8280920" cy="2800767"/>
          </a:xfrm>
          <a:prstGeom prst="rect">
            <a:avLst/>
          </a:prstGeom>
        </p:spPr>
        <p:txBody>
          <a:bodyPr wrap="square">
            <a:spAutoFit/>
          </a:bodyPr>
          <a:lstStyle/>
          <a:p>
            <a:pPr marL="285750" indent="-285750">
              <a:buFont typeface="Arial" panose="020B0604020202020204" pitchFamily="34" charset="0"/>
              <a:buChar char="•"/>
              <a:defRPr/>
            </a:pPr>
            <a:r>
              <a:rPr lang="el-GR" altLang="el-GR" sz="2200" dirty="0">
                <a:latin typeface="Calibri" pitchFamily="34" charset="0"/>
              </a:rPr>
              <a:t>Το ταμπλό πρέπει να καλύπτεται με κάποιο υλικό που να μην αντανακλά το φως</a:t>
            </a:r>
          </a:p>
          <a:p>
            <a:pPr marL="285750" indent="-285750">
              <a:buFont typeface="Arial" panose="020B0604020202020204" pitchFamily="34" charset="0"/>
              <a:buChar char="•"/>
              <a:defRPr/>
            </a:pPr>
            <a:r>
              <a:rPr lang="el-GR" altLang="el-GR" sz="2200" dirty="0">
                <a:latin typeface="Calibri" pitchFamily="34" charset="0"/>
              </a:rPr>
              <a:t>Παιχνίδι με πάσες που πρώτα χτυπούν στο έδαφος, όχι άμεσες πάσες, ώστε να υπάρχει ακουστικό ερέθισμα, πέρα από το κουδουνάκι, ότι πλησιάζει η μπάλα</a:t>
            </a:r>
          </a:p>
          <a:p>
            <a:pPr marL="285750" indent="-285750">
              <a:buFont typeface="Arial" panose="020B0604020202020204" pitchFamily="34" charset="0"/>
              <a:buChar char="•"/>
              <a:defRPr/>
            </a:pPr>
            <a:r>
              <a:rPr lang="el-GR" altLang="el-GR" sz="2200" dirty="0">
                <a:latin typeface="Calibri" pitchFamily="34" charset="0"/>
              </a:rPr>
              <a:t>Βαθμολογία: Ένας πόντος δίδεται όταν η μπάλα χτυπάει στο ταμπλό, 2 όταν η μπάλα χτυπάει στο στεφάνι και 3 πόντοι όταν η μπάλα μπει μέσα στο δίχτυ</a:t>
            </a:r>
            <a:endParaRPr lang="el-GR" altLang="el-GR" sz="2200" dirty="0"/>
          </a:p>
        </p:txBody>
      </p:sp>
      <p:sp>
        <p:nvSpPr>
          <p:cNvPr id="3" name="Rectangle 2"/>
          <p:cNvSpPr/>
          <p:nvPr/>
        </p:nvSpPr>
        <p:spPr>
          <a:xfrm>
            <a:off x="7085866" y="3243175"/>
            <a:ext cx="1152128" cy="276999"/>
          </a:xfrm>
          <a:prstGeom prst="rect">
            <a:avLst/>
          </a:prstGeom>
        </p:spPr>
        <p:txBody>
          <a:bodyPr wrap="square">
            <a:spAutoFit/>
          </a:bodyPr>
          <a:lstStyle/>
          <a:p>
            <a:pPr algn="ctr"/>
            <a:r>
              <a:rPr lang="en-US" sz="1200" dirty="0" smtClean="0">
                <a:latin typeface="+mn-lt"/>
                <a:hlinkClick r:id="rId3"/>
              </a:rPr>
              <a:t>cbc.ca</a:t>
            </a:r>
            <a:endParaRPr lang="el-GR" sz="1200" dirty="0">
              <a:latin typeface="+mn-lt"/>
            </a:endParaRPr>
          </a:p>
        </p:txBody>
      </p:sp>
    </p:spTree>
    <p:extLst>
      <p:ext uri="{BB962C8B-B14F-4D97-AF65-F5344CB8AC3E}">
        <p14:creationId xmlns:p14="http://schemas.microsoft.com/office/powerpoint/2010/main" val="257004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Τίτλος 1"/>
          <p:cNvSpPr>
            <a:spLocks noGrp="1"/>
          </p:cNvSpPr>
          <p:nvPr>
            <p:ph type="title"/>
          </p:nvPr>
        </p:nvSpPr>
        <p:spPr/>
        <p:txBody>
          <a:bodyPr>
            <a:noAutofit/>
          </a:bodyPr>
          <a:lstStyle/>
          <a:p>
            <a:r>
              <a:rPr lang="el-GR" altLang="el-GR" sz="3600" dirty="0">
                <a:latin typeface="Calibri" pitchFamily="34" charset="0"/>
              </a:rPr>
              <a:t>Αθλήματα για άτομα με διαταραχές όρασης </a:t>
            </a:r>
            <a:r>
              <a:rPr lang="el-GR" altLang="el-GR" sz="2800" b="0" dirty="0" smtClean="0">
                <a:latin typeface="Calibri" pitchFamily="34" charset="0"/>
              </a:rPr>
              <a:t>(</a:t>
            </a:r>
            <a:r>
              <a:rPr lang="en-US" altLang="el-GR" sz="2800" b="0" dirty="0" smtClean="0">
                <a:latin typeface="Calibri" pitchFamily="34" charset="0"/>
              </a:rPr>
              <a:t>5</a:t>
            </a:r>
            <a:r>
              <a:rPr lang="el-GR" altLang="el-GR" sz="2800" b="0" dirty="0" smtClean="0">
                <a:latin typeface="Calibri" pitchFamily="34" charset="0"/>
              </a:rPr>
              <a:t> </a:t>
            </a:r>
            <a:r>
              <a:rPr lang="el-GR" altLang="el-GR" sz="2800" b="0" dirty="0">
                <a:latin typeface="Calibri" pitchFamily="34" charset="0"/>
              </a:rPr>
              <a:t>από 5) </a:t>
            </a:r>
            <a:endParaRPr lang="el-GR" altLang="el-GR" sz="3200" dirty="0" smtClean="0">
              <a:solidFill>
                <a:srgbClr val="1E06D2"/>
              </a:solidFill>
              <a:latin typeface="Calibri" pitchFamily="34" charset="0"/>
            </a:endParaRPr>
          </a:p>
        </p:txBody>
      </p:sp>
      <p:sp>
        <p:nvSpPr>
          <p:cNvPr id="69635" name="Θέση περιεχομένου 2"/>
          <p:cNvSpPr>
            <a:spLocks noGrp="1"/>
          </p:cNvSpPr>
          <p:nvPr>
            <p:ph idx="1"/>
          </p:nvPr>
        </p:nvSpPr>
        <p:spPr>
          <a:xfrm>
            <a:off x="457200" y="1196752"/>
            <a:ext cx="5194920" cy="5040560"/>
          </a:xfrm>
        </p:spPr>
        <p:txBody>
          <a:bodyPr>
            <a:normAutofit/>
          </a:bodyPr>
          <a:lstStyle/>
          <a:p>
            <a:pPr marL="0" indent="0">
              <a:buFontTx/>
              <a:buNone/>
              <a:defRPr/>
            </a:pPr>
            <a:r>
              <a:rPr lang="el-GR" altLang="el-GR" sz="2400" b="1" dirty="0" err="1">
                <a:latin typeface="Calibri" pitchFamily="34" charset="0"/>
              </a:rPr>
              <a:t>Β</a:t>
            </a:r>
            <a:r>
              <a:rPr lang="el-GR" altLang="el-GR" sz="2400" b="1" dirty="0" err="1" smtClean="0">
                <a:latin typeface="Calibri" pitchFamily="34" charset="0"/>
              </a:rPr>
              <a:t>owling</a:t>
            </a:r>
            <a:r>
              <a:rPr lang="el-GR" altLang="el-GR" sz="2400" b="1" dirty="0" smtClean="0">
                <a:latin typeface="Calibri" pitchFamily="34" charset="0"/>
              </a:rPr>
              <a:t> </a:t>
            </a:r>
          </a:p>
          <a:p>
            <a:pPr marL="0" indent="0">
              <a:buFontTx/>
              <a:buNone/>
              <a:defRPr/>
            </a:pPr>
            <a:r>
              <a:rPr lang="el-GR" altLang="el-GR" sz="2400" dirty="0" smtClean="0">
                <a:latin typeface="Calibri" pitchFamily="34" charset="0"/>
              </a:rPr>
              <a:t>Προσαρμογές: για αυτό το άθλημα περιλαμβάνουν κυρίως μια </a:t>
            </a:r>
          </a:p>
          <a:p>
            <a:pPr>
              <a:defRPr/>
            </a:pPr>
            <a:r>
              <a:rPr lang="el-GR" altLang="el-GR" sz="2400" dirty="0" smtClean="0">
                <a:latin typeface="Calibri" pitchFamily="34" charset="0"/>
              </a:rPr>
              <a:t>Προστατευτική μπάρα για την καθοδήγηση προς τον σωστό διάδρομο της δραστηριότητας</a:t>
            </a:r>
          </a:p>
          <a:p>
            <a:pPr>
              <a:defRPr/>
            </a:pPr>
            <a:r>
              <a:rPr lang="el-GR" altLang="el-GR" sz="2400" dirty="0" smtClean="0">
                <a:latin typeface="Calibri" pitchFamily="34" charset="0"/>
              </a:rPr>
              <a:t>Πριν τη δραστηριότητα, ο παίχτης με οπτική διαταραχή  περπατάει όλη τη διαδρομή της </a:t>
            </a:r>
            <a:r>
              <a:rPr lang="el-GR" altLang="el-GR" sz="2400" dirty="0" err="1" smtClean="0">
                <a:latin typeface="Calibri" pitchFamily="34" charset="0"/>
              </a:rPr>
              <a:t>μπάλλας</a:t>
            </a:r>
            <a:r>
              <a:rPr lang="el-GR" altLang="el-GR" sz="2400" dirty="0" smtClean="0">
                <a:latin typeface="Calibri" pitchFamily="34" charset="0"/>
              </a:rPr>
              <a:t> για εξοικείωση </a:t>
            </a:r>
          </a:p>
          <a:p>
            <a:pPr>
              <a:defRPr/>
            </a:pPr>
            <a:r>
              <a:rPr lang="el-GR" altLang="el-GR" sz="2400" dirty="0" smtClean="0">
                <a:latin typeface="Calibri" pitchFamily="34" charset="0"/>
              </a:rPr>
              <a:t>Η διαγράμμιση διαδρόμου γίνεται με έντονο χρώμα</a:t>
            </a:r>
          </a:p>
        </p:txBody>
      </p:sp>
      <p:sp>
        <p:nvSpPr>
          <p:cNvPr id="65542" name="Ορθογώνιο 6"/>
          <p:cNvSpPr>
            <a:spLocks noChangeArrowheads="1"/>
          </p:cNvSpPr>
          <p:nvPr/>
        </p:nvSpPr>
        <p:spPr bwMode="auto">
          <a:xfrm>
            <a:off x="2771800" y="5840388"/>
            <a:ext cx="2664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l-GR" sz="1400" dirty="0">
                <a:latin typeface="Calibri" pitchFamily="34" charset="0"/>
              </a:rPr>
              <a:t>(</a:t>
            </a:r>
            <a:r>
              <a:rPr lang="en-US" altLang="el-GR" sz="1400" dirty="0" err="1">
                <a:latin typeface="Calibri" pitchFamily="34" charset="0"/>
              </a:rPr>
              <a:t>Ardito</a:t>
            </a:r>
            <a:r>
              <a:rPr lang="en-US" altLang="el-GR" sz="1400" dirty="0">
                <a:latin typeface="Calibri" pitchFamily="34" charset="0"/>
              </a:rPr>
              <a:t> </a:t>
            </a:r>
            <a:r>
              <a:rPr lang="el-GR" altLang="el-GR" sz="1400" dirty="0">
                <a:latin typeface="Calibri" pitchFamily="34" charset="0"/>
              </a:rPr>
              <a:t>&amp;</a:t>
            </a:r>
            <a:r>
              <a:rPr lang="en-US" altLang="el-GR" sz="1400" dirty="0">
                <a:latin typeface="Calibri" pitchFamily="34" charset="0"/>
              </a:rPr>
              <a:t> Roberts, 2007, Hall et al., 2006, Lieberman, 2002)</a:t>
            </a:r>
            <a:endParaRPr lang="el-GR" altLang="el-GR" sz="1400" dirty="0">
              <a:latin typeface="Calibri" pitchFamily="34" charset="0"/>
            </a:endParaRPr>
          </a:p>
        </p:txBody>
      </p:sp>
      <p:pic>
        <p:nvPicPr>
          <p:cNvPr id="8194" name="Picture 2" descr="bowling with guide r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03680"/>
            <a:ext cx="2353948" cy="33661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59040" y="5169826"/>
            <a:ext cx="1836252" cy="276999"/>
          </a:xfrm>
          <a:prstGeom prst="rect">
            <a:avLst/>
          </a:prstGeom>
        </p:spPr>
        <p:txBody>
          <a:bodyPr wrap="square">
            <a:spAutoFit/>
          </a:bodyPr>
          <a:lstStyle/>
          <a:p>
            <a:pPr algn="ctr"/>
            <a:r>
              <a:rPr lang="en-US" sz="1200" dirty="0" smtClean="0">
                <a:latin typeface="+mn-lt"/>
                <a:hlinkClick r:id="rId3"/>
              </a:rPr>
              <a:t>visionaware.org</a:t>
            </a:r>
            <a:endParaRPr lang="el-GR" sz="1200" dirty="0">
              <a:latin typeface="+mn-lt"/>
            </a:endParaRPr>
          </a:p>
        </p:txBody>
      </p:sp>
    </p:spTree>
    <p:extLst>
      <p:ext uri="{BB962C8B-B14F-4D97-AF65-F5344CB8AC3E}">
        <p14:creationId xmlns:p14="http://schemas.microsoft.com/office/powerpoint/2010/main" val="238415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Τίτλος 1"/>
          <p:cNvSpPr>
            <a:spLocks noGrp="1"/>
          </p:cNvSpPr>
          <p:nvPr>
            <p:ph type="title"/>
          </p:nvPr>
        </p:nvSpPr>
        <p:spPr/>
        <p:txBody>
          <a:bodyPr>
            <a:normAutofit fontScale="90000"/>
          </a:bodyPr>
          <a:lstStyle/>
          <a:p>
            <a:r>
              <a:rPr lang="el-GR" altLang="el-GR" sz="4000" smtClean="0">
                <a:latin typeface="Calibri" pitchFamily="34" charset="0"/>
              </a:rPr>
              <a:t>Παραολυμπιακοί αγώνες και αθλητές με τύφλωση</a:t>
            </a:r>
          </a:p>
        </p:txBody>
      </p:sp>
      <p:pic>
        <p:nvPicPr>
          <p:cNvPr id="665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35896" y="1700808"/>
            <a:ext cx="5104762" cy="336190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4" name="Ορθογώνιο 3"/>
          <p:cNvSpPr>
            <a:spLocks noChangeArrowheads="1"/>
          </p:cNvSpPr>
          <p:nvPr/>
        </p:nvSpPr>
        <p:spPr bwMode="auto">
          <a:xfrm>
            <a:off x="446984" y="5377121"/>
            <a:ext cx="79928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600" dirty="0">
                <a:latin typeface="Calibri" pitchFamily="34" charset="0"/>
              </a:rPr>
              <a:t>Ταξινόμηση του Διεθνούς Αθλητικού Οργανισμού Ατόμων με Τύφλωση (Ι</a:t>
            </a:r>
            <a:r>
              <a:rPr lang="en-US" altLang="el-GR" sz="1600" dirty="0">
                <a:latin typeface="Calibri" pitchFamily="34" charset="0"/>
              </a:rPr>
              <a:t>international Blind Sports Association Classes </a:t>
            </a:r>
            <a:r>
              <a:rPr lang="el-GR" altLang="el-GR" sz="1600" dirty="0">
                <a:latin typeface="Calibri" pitchFamily="34" charset="0"/>
              </a:rPr>
              <a:t>-</a:t>
            </a:r>
            <a:r>
              <a:rPr lang="en-US" altLang="el-GR" sz="1600" dirty="0">
                <a:latin typeface="Calibri" pitchFamily="34" charset="0"/>
              </a:rPr>
              <a:t>ISBSA) (Buckley, 2004</a:t>
            </a:r>
            <a:r>
              <a:rPr lang="el-GR" altLang="el-GR" sz="1600" dirty="0">
                <a:latin typeface="Calibri" pitchFamily="34" charset="0"/>
              </a:rPr>
              <a:t>;</a:t>
            </a:r>
            <a:r>
              <a:rPr lang="en-US" altLang="el-GR" sz="1600" dirty="0">
                <a:latin typeface="Calibri" pitchFamily="34" charset="0"/>
              </a:rPr>
              <a:t> Miller, 2009) </a:t>
            </a:r>
          </a:p>
          <a:p>
            <a:pPr eaLnBrk="1" hangingPunct="1">
              <a:spcBef>
                <a:spcPct val="0"/>
              </a:spcBef>
              <a:buFontTx/>
              <a:buNone/>
            </a:pPr>
            <a:r>
              <a:rPr lang="en-US" altLang="el-GR" sz="1800" dirty="0"/>
              <a:t> </a:t>
            </a:r>
          </a:p>
        </p:txBody>
      </p:sp>
      <p:sp>
        <p:nvSpPr>
          <p:cNvPr id="66565" name="Ορθογώνιο 4"/>
          <p:cNvSpPr>
            <a:spLocks noChangeArrowheads="1"/>
          </p:cNvSpPr>
          <p:nvPr/>
        </p:nvSpPr>
        <p:spPr bwMode="auto">
          <a:xfrm>
            <a:off x="467544" y="1582738"/>
            <a:ext cx="386836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dirty="0">
                <a:latin typeface="Calibri" pitchFamily="34" charset="0"/>
              </a:rPr>
              <a:t>Τα άτομα με τύφλωση συμμετέχουν στα παρακάτω </a:t>
            </a:r>
            <a:r>
              <a:rPr lang="el-GR" altLang="el-GR" sz="2400" dirty="0" err="1">
                <a:latin typeface="Calibri" pitchFamily="34" charset="0"/>
              </a:rPr>
              <a:t>Παρολυμπιακά</a:t>
            </a:r>
            <a:r>
              <a:rPr lang="el-GR" altLang="el-GR" sz="2400" dirty="0">
                <a:latin typeface="Calibri" pitchFamily="34" charset="0"/>
              </a:rPr>
              <a:t> αγωνίσματα:</a:t>
            </a:r>
          </a:p>
          <a:p>
            <a:pPr marL="342900" indent="-342900" eaLnBrk="1" hangingPunct="1">
              <a:spcBef>
                <a:spcPct val="0"/>
              </a:spcBef>
            </a:pPr>
            <a:r>
              <a:rPr lang="el-GR" altLang="el-GR" sz="2400" dirty="0" err="1">
                <a:latin typeface="Calibri" pitchFamily="34" charset="0"/>
              </a:rPr>
              <a:t>Goalball</a:t>
            </a:r>
            <a:endParaRPr lang="el-GR" altLang="el-GR" sz="2400" dirty="0">
              <a:latin typeface="Calibri" pitchFamily="34" charset="0"/>
            </a:endParaRPr>
          </a:p>
          <a:p>
            <a:pPr marL="342900" indent="-342900" eaLnBrk="1" hangingPunct="1">
              <a:spcBef>
                <a:spcPct val="0"/>
              </a:spcBef>
            </a:pPr>
            <a:r>
              <a:rPr lang="el-GR" altLang="el-GR" sz="2400" dirty="0">
                <a:latin typeface="Calibri" pitchFamily="34" charset="0"/>
              </a:rPr>
              <a:t>ποδόσφαιρο 5Χ5</a:t>
            </a:r>
          </a:p>
          <a:p>
            <a:pPr marL="342900" indent="-342900" eaLnBrk="1" hangingPunct="1">
              <a:spcBef>
                <a:spcPct val="0"/>
              </a:spcBef>
            </a:pPr>
            <a:r>
              <a:rPr lang="el-GR" altLang="el-GR" sz="2400" dirty="0">
                <a:latin typeface="Calibri" pitchFamily="34" charset="0"/>
              </a:rPr>
              <a:t>Ποδηλασία</a:t>
            </a:r>
          </a:p>
          <a:p>
            <a:pPr marL="342900" indent="-342900" eaLnBrk="1" hangingPunct="1">
              <a:spcBef>
                <a:spcPct val="0"/>
              </a:spcBef>
            </a:pPr>
            <a:r>
              <a:rPr lang="el-GR" altLang="el-GR" sz="2400" dirty="0">
                <a:latin typeface="Calibri" pitchFamily="34" charset="0"/>
              </a:rPr>
              <a:t>Στίβος</a:t>
            </a:r>
          </a:p>
          <a:p>
            <a:pPr marL="342900" indent="-342900" eaLnBrk="1" hangingPunct="1">
              <a:spcBef>
                <a:spcPct val="0"/>
              </a:spcBef>
            </a:pPr>
            <a:r>
              <a:rPr lang="el-GR" altLang="el-GR" sz="2400" dirty="0">
                <a:latin typeface="Calibri" pitchFamily="34" charset="0"/>
              </a:rPr>
              <a:t>Κολύμβηση </a:t>
            </a:r>
          </a:p>
          <a:p>
            <a:pPr marL="342900" indent="-342900" eaLnBrk="1" hangingPunct="1">
              <a:spcBef>
                <a:spcPct val="0"/>
              </a:spcBef>
            </a:pPr>
            <a:r>
              <a:rPr lang="el-GR" altLang="el-GR" sz="2400" dirty="0">
                <a:latin typeface="Calibri" pitchFamily="34" charset="0"/>
              </a:rPr>
              <a:t>Τζούντο και </a:t>
            </a:r>
          </a:p>
          <a:p>
            <a:pPr marL="342900" indent="-342900" eaLnBrk="1" hangingPunct="1">
              <a:spcBef>
                <a:spcPct val="0"/>
              </a:spcBef>
            </a:pPr>
            <a:r>
              <a:rPr lang="el-GR" altLang="el-GR" sz="2400" dirty="0">
                <a:latin typeface="Calibri" pitchFamily="34" charset="0"/>
              </a:rPr>
              <a:t>Σκι </a:t>
            </a:r>
          </a:p>
        </p:txBody>
      </p:sp>
    </p:spTree>
    <p:extLst>
      <p:ext uri="{BB962C8B-B14F-4D97-AF65-F5344CB8AC3E}">
        <p14:creationId xmlns:p14="http://schemas.microsoft.com/office/powerpoint/2010/main" val="405887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noAutofit/>
          </a:bodyPr>
          <a:lstStyle/>
          <a:p>
            <a:pPr eaLnBrk="1" hangingPunct="1">
              <a:defRPr/>
            </a:pPr>
            <a:r>
              <a:rPr lang="el-GR" sz="4000" dirty="0" smtClean="0">
                <a:latin typeface="Calibri" pitchFamily="34" charset="0"/>
                <a:ea typeface="+mn-ea"/>
                <a:cs typeface="+mn-cs"/>
              </a:rPr>
              <a:t>Συμπεράσματα</a:t>
            </a:r>
          </a:p>
        </p:txBody>
      </p:sp>
      <p:sp>
        <p:nvSpPr>
          <p:cNvPr id="41986" name="Rectangle 3"/>
          <p:cNvSpPr>
            <a:spLocks noGrp="1"/>
          </p:cNvSpPr>
          <p:nvPr>
            <p:ph idx="1"/>
          </p:nvPr>
        </p:nvSpPr>
        <p:spPr/>
        <p:txBody>
          <a:bodyPr/>
          <a:lstStyle/>
          <a:p>
            <a:pPr marL="425450">
              <a:spcBef>
                <a:spcPts val="1200"/>
              </a:spcBef>
              <a:spcAft>
                <a:spcPts val="1200"/>
              </a:spcAft>
              <a:buClr>
                <a:schemeClr val="tx1"/>
              </a:buClr>
            </a:pPr>
            <a:r>
              <a:rPr lang="el-GR" altLang="el-GR" sz="2400" dirty="0" smtClean="0">
                <a:latin typeface="Calibri" pitchFamily="34" charset="0"/>
              </a:rPr>
              <a:t>Με τις κατάλληλες προσαρμογές, τα άτομα με οπτικές διαταραχές μπορούν να συμμετέχουν σε Φ.Δ, να ασκηθούν, να αθληθούν, και να αποκτήσουν καλή φυσική κατάσταση</a:t>
            </a:r>
          </a:p>
          <a:p>
            <a:pPr marL="425450">
              <a:spcBef>
                <a:spcPts val="1200"/>
              </a:spcBef>
              <a:spcAft>
                <a:spcPts val="1200"/>
              </a:spcAft>
              <a:buClr>
                <a:schemeClr val="tx1"/>
              </a:buClr>
            </a:pPr>
            <a:r>
              <a:rPr lang="el-GR" altLang="el-GR" sz="2400" dirty="0" smtClean="0">
                <a:latin typeface="Calibri" pitchFamily="34" charset="0"/>
              </a:rPr>
              <a:t>Ο αθλητισμός γενικότερα και οι </a:t>
            </a:r>
            <a:r>
              <a:rPr lang="el-GR" altLang="el-GR" sz="2400" dirty="0" err="1" smtClean="0">
                <a:latin typeface="Calibri" pitchFamily="34" charset="0"/>
              </a:rPr>
              <a:t>Παρολυμπιακοί</a:t>
            </a:r>
            <a:r>
              <a:rPr lang="el-GR" altLang="el-GR" sz="2400" dirty="0" smtClean="0">
                <a:latin typeface="Calibri" pitchFamily="34" charset="0"/>
              </a:rPr>
              <a:t> Αγώνες ειδικότερα προωθούν τον υγιή ανταγωνισμό και αναπτύσσουν την </a:t>
            </a:r>
            <a:r>
              <a:rPr lang="el-GR" altLang="el-GR" sz="2400" dirty="0" err="1" smtClean="0">
                <a:latin typeface="Calibri" pitchFamily="34" charset="0"/>
              </a:rPr>
              <a:t>αυτο</a:t>
            </a:r>
            <a:r>
              <a:rPr lang="el-GR" altLang="el-GR" sz="2400" dirty="0" smtClean="0">
                <a:latin typeface="Calibri" pitchFamily="34" charset="0"/>
              </a:rPr>
              <a:t>-εκτίμηση των ατόμων με τύφλωση, μέσω των επιβραβεύσεων</a:t>
            </a:r>
          </a:p>
        </p:txBody>
      </p:sp>
    </p:spTree>
    <p:extLst>
      <p:ext uri="{BB962C8B-B14F-4D97-AF65-F5344CB8AC3E}">
        <p14:creationId xmlns:p14="http://schemas.microsoft.com/office/powerpoint/2010/main" val="282632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fade">
                                      <p:cBhvr>
                                        <p:cTn id="7" dur="1000"/>
                                        <p:tgtEl>
                                          <p:spTgt spid="41986">
                                            <p:txEl>
                                              <p:pRg st="0" end="0"/>
                                            </p:txEl>
                                          </p:spTgt>
                                        </p:tgtEl>
                                      </p:cBhvr>
                                    </p:animEffect>
                                    <p:anim calcmode="lin" valueType="num">
                                      <p:cBhvr>
                                        <p:cTn id="8" dur="10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86">
                                            <p:txEl>
                                              <p:pRg st="1" end="1"/>
                                            </p:txEl>
                                          </p:spTgt>
                                        </p:tgtEl>
                                        <p:attrNameLst>
                                          <p:attrName>style.visibility</p:attrName>
                                        </p:attrNameLst>
                                      </p:cBhvr>
                                      <p:to>
                                        <p:strVal val="visible"/>
                                      </p:to>
                                    </p:set>
                                    <p:animEffect transition="in" filter="fade">
                                      <p:cBhvr>
                                        <p:cTn id="14" dur="1000"/>
                                        <p:tgtEl>
                                          <p:spTgt spid="41986">
                                            <p:txEl>
                                              <p:pRg st="1" end="1"/>
                                            </p:txEl>
                                          </p:spTgt>
                                        </p:tgtEl>
                                      </p:cBhvr>
                                    </p:animEffect>
                                    <p:anim calcmode="lin" valueType="num">
                                      <p:cBhvr>
                                        <p:cTn id="15" dur="10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l-GR" dirty="0" smtClean="0">
                <a:latin typeface="+mn-lt"/>
              </a:rPr>
              <a:t> </a:t>
            </a:r>
            <a:r>
              <a:rPr lang="el-GR" altLang="el-GR" dirty="0" smtClean="0">
                <a:latin typeface="+mn-lt"/>
              </a:rPr>
              <a:t>Χρήσιμοι σύνδεσμοι</a:t>
            </a:r>
          </a:p>
        </p:txBody>
      </p:sp>
      <p:sp>
        <p:nvSpPr>
          <p:cNvPr id="62467" name="Rectangle 3"/>
          <p:cNvSpPr>
            <a:spLocks noGrp="1" noChangeArrowheads="1"/>
          </p:cNvSpPr>
          <p:nvPr>
            <p:ph idx="1"/>
          </p:nvPr>
        </p:nvSpPr>
        <p:spPr/>
        <p:txBody>
          <a:bodyPr>
            <a:normAutofit/>
          </a:bodyPr>
          <a:lstStyle/>
          <a:p>
            <a:pPr>
              <a:buClr>
                <a:schemeClr val="tx1"/>
              </a:buClr>
              <a:defRPr/>
            </a:pPr>
            <a:r>
              <a:rPr lang="el-GR" sz="2400" b="1" dirty="0" smtClean="0">
                <a:solidFill>
                  <a:srgbClr val="004B82"/>
                </a:solidFill>
                <a:latin typeface="Calibri" pitchFamily="34" charset="0"/>
              </a:rPr>
              <a:t>Οργανώσεις: </a:t>
            </a:r>
          </a:p>
          <a:p>
            <a:pPr eaLnBrk="1" hangingPunct="1">
              <a:buClr>
                <a:srgbClr val="1E06D2"/>
              </a:buClr>
              <a:buFontTx/>
              <a:buNone/>
              <a:defRPr/>
            </a:pPr>
            <a:r>
              <a:rPr lang="el-GR" sz="2400" b="1" dirty="0" smtClean="0">
                <a:latin typeface="Calibri" pitchFamily="34" charset="0"/>
              </a:rPr>
              <a:t>	</a:t>
            </a:r>
            <a:r>
              <a:rPr lang="el-GR" sz="2400" dirty="0" smtClean="0">
                <a:latin typeface="Calibri" pitchFamily="34" charset="0"/>
              </a:rPr>
              <a:t>- Διεθνής Επιτροπή για την Πρόληψη της Τύφλωσης </a:t>
            </a:r>
          </a:p>
          <a:p>
            <a:pPr eaLnBrk="1" hangingPunct="1">
              <a:spcBef>
                <a:spcPts val="1200"/>
              </a:spcBef>
              <a:spcAft>
                <a:spcPts val="600"/>
              </a:spcAft>
              <a:buClr>
                <a:srgbClr val="1E06D2"/>
              </a:buClr>
              <a:buFontTx/>
              <a:buNone/>
              <a:defRPr/>
            </a:pPr>
            <a:r>
              <a:rPr lang="el-GR" sz="2400" dirty="0" smtClean="0">
                <a:latin typeface="Calibri" pitchFamily="34" charset="0"/>
              </a:rPr>
              <a:t>	- </a:t>
            </a:r>
            <a:r>
              <a:rPr lang="en-US" sz="2400" dirty="0" smtClean="0">
                <a:latin typeface="Calibri" pitchFamily="34" charset="0"/>
              </a:rPr>
              <a:t>WHO</a:t>
            </a:r>
            <a:endParaRPr lang="el-GR" sz="2400" dirty="0" smtClean="0">
              <a:latin typeface="Calibri" pitchFamily="34" charset="0"/>
            </a:endParaRPr>
          </a:p>
          <a:p>
            <a:pPr>
              <a:spcBef>
                <a:spcPts val="1200"/>
              </a:spcBef>
              <a:buClr>
                <a:schemeClr val="tx1"/>
              </a:buClr>
              <a:defRPr/>
            </a:pPr>
            <a:r>
              <a:rPr lang="el-GR" sz="2400" b="1" dirty="0" smtClean="0">
                <a:solidFill>
                  <a:srgbClr val="004B82"/>
                </a:solidFill>
                <a:latin typeface="Calibri" pitchFamily="34" charset="0"/>
              </a:rPr>
              <a:t>Παγκόσμια Ημέρα Όρασης (Κατά της Τύφλωσης):  </a:t>
            </a:r>
            <a:endParaRPr lang="en-US" sz="2400" b="1" dirty="0" smtClean="0">
              <a:solidFill>
                <a:srgbClr val="004B82"/>
              </a:solidFill>
              <a:latin typeface="Calibri" pitchFamily="34" charset="0"/>
            </a:endParaRPr>
          </a:p>
          <a:p>
            <a:pPr marL="0" indent="354013">
              <a:spcBef>
                <a:spcPts val="0"/>
              </a:spcBef>
              <a:spcAft>
                <a:spcPts val="600"/>
              </a:spcAft>
              <a:buClr>
                <a:schemeClr val="tx1"/>
              </a:buClr>
              <a:buNone/>
              <a:defRPr/>
            </a:pPr>
            <a:r>
              <a:rPr lang="en-US" sz="2400" dirty="0" smtClean="0">
                <a:latin typeface="Calibri" pitchFamily="34" charset="0"/>
              </a:rPr>
              <a:t>H</a:t>
            </a:r>
            <a:r>
              <a:rPr lang="el-GR" sz="2400" dirty="0" smtClean="0">
                <a:latin typeface="Calibri" pitchFamily="34" charset="0"/>
              </a:rPr>
              <a:t> 2η Πέμπτη κάθε Οκτωβρίου, για κάθε χρόνο </a:t>
            </a:r>
          </a:p>
          <a:p>
            <a:pPr>
              <a:spcBef>
                <a:spcPts val="1200"/>
              </a:spcBef>
              <a:spcAft>
                <a:spcPts val="600"/>
              </a:spcAft>
              <a:buClr>
                <a:schemeClr val="tx1"/>
              </a:buClr>
              <a:defRPr/>
            </a:pPr>
            <a:r>
              <a:rPr lang="el-GR" sz="2400" b="1" dirty="0" smtClean="0">
                <a:latin typeface="Calibri" pitchFamily="34" charset="0"/>
              </a:rPr>
              <a:t>Σχετικοί Δικτυακοί Τόποι:</a:t>
            </a:r>
          </a:p>
          <a:p>
            <a:pPr lvl="1">
              <a:spcBef>
                <a:spcPts val="1200"/>
              </a:spcBef>
              <a:spcAft>
                <a:spcPts val="600"/>
              </a:spcAft>
              <a:buClr>
                <a:schemeClr val="tx1"/>
              </a:buClr>
              <a:defRPr/>
            </a:pPr>
            <a:r>
              <a:rPr lang="en-US" sz="2000" dirty="0" smtClean="0">
                <a:hlinkClick r:id="rId2"/>
              </a:rPr>
              <a:t>International </a:t>
            </a:r>
            <a:r>
              <a:rPr lang="en-US" sz="2000" dirty="0">
                <a:hlinkClick r:id="rId2"/>
              </a:rPr>
              <a:t>Agency for the Prevention of Blindness (IAPB</a:t>
            </a:r>
            <a:r>
              <a:rPr lang="en-US" sz="2000" dirty="0" smtClean="0">
                <a:hlinkClick r:id="rId2"/>
              </a:rPr>
              <a:t>)</a:t>
            </a:r>
            <a:endParaRPr lang="el-GR" sz="2000" dirty="0" smtClean="0"/>
          </a:p>
          <a:p>
            <a:pPr lvl="1">
              <a:spcBef>
                <a:spcPts val="1200"/>
              </a:spcBef>
              <a:spcAft>
                <a:spcPts val="600"/>
              </a:spcAft>
              <a:buClr>
                <a:schemeClr val="tx1"/>
              </a:buClr>
              <a:defRPr/>
            </a:pPr>
            <a:r>
              <a:rPr lang="en-US" sz="2000" dirty="0" smtClean="0">
                <a:solidFill>
                  <a:srgbClr val="CC3300"/>
                </a:solidFill>
                <a:hlinkClick r:id="rId3"/>
              </a:rPr>
              <a:t>International Blind Sports Federation</a:t>
            </a:r>
            <a:endParaRPr lang="en-US" sz="2000" dirty="0"/>
          </a:p>
          <a:p>
            <a:pPr lvl="1">
              <a:spcBef>
                <a:spcPts val="1200"/>
              </a:spcBef>
              <a:spcAft>
                <a:spcPts val="600"/>
              </a:spcAft>
              <a:buClr>
                <a:schemeClr val="tx1"/>
              </a:buClr>
              <a:defRPr/>
            </a:pPr>
            <a:r>
              <a:rPr lang="en-US" sz="2000" dirty="0" smtClean="0">
                <a:hlinkClick r:id="rId4"/>
              </a:rPr>
              <a:t>American Printing House for the Blind</a:t>
            </a:r>
            <a:endParaRPr lang="el-GR" sz="2000" dirty="0" smtClean="0"/>
          </a:p>
          <a:p>
            <a:pPr indent="11113" eaLnBrk="1" hangingPunct="1">
              <a:buClr>
                <a:srgbClr val="1E06D2"/>
              </a:buClr>
              <a:buFontTx/>
              <a:buNone/>
              <a:defRPr/>
            </a:pPr>
            <a:endParaRPr lang="el-GR" sz="2400" dirty="0" smtClean="0">
              <a:latin typeface="Calibri" pitchFamily="34" charset="0"/>
            </a:endParaRPr>
          </a:p>
          <a:p>
            <a:pPr eaLnBrk="1" hangingPunct="1">
              <a:buFontTx/>
              <a:buNone/>
              <a:defRPr/>
            </a:pPr>
            <a:endParaRPr lang="el-GR" sz="2400" b="1" dirty="0" smtClean="0">
              <a:latin typeface="Calibri" pitchFamily="34" charset="0"/>
            </a:endParaRPr>
          </a:p>
        </p:txBody>
      </p:sp>
    </p:spTree>
    <p:extLst>
      <p:ext uri="{BB962C8B-B14F-4D97-AF65-F5344CB8AC3E}">
        <p14:creationId xmlns:p14="http://schemas.microsoft.com/office/powerpoint/2010/main" val="8299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Τίτλος"/>
          <p:cNvSpPr>
            <a:spLocks noGrp="1"/>
          </p:cNvSpPr>
          <p:nvPr>
            <p:ph type="title"/>
          </p:nvPr>
        </p:nvSpPr>
        <p:spPr/>
        <p:txBody>
          <a:bodyPr>
            <a:normAutofit/>
          </a:bodyPr>
          <a:lstStyle/>
          <a:p>
            <a:r>
              <a:rPr lang="el-GR" altLang="el-GR" sz="3600" dirty="0" smtClean="0">
                <a:latin typeface="Calibri" pitchFamily="34" charset="0"/>
              </a:rPr>
              <a:t>Προτεινόμενη βιβλιογραφία</a:t>
            </a:r>
            <a:r>
              <a:rPr lang="en-US" altLang="el-GR" sz="3600" dirty="0" smtClean="0">
                <a:latin typeface="Calibri" pitchFamily="34" charset="0"/>
              </a:rPr>
              <a:t> </a:t>
            </a:r>
            <a:r>
              <a:rPr lang="el-GR" altLang="el-GR" sz="2800" b="0" dirty="0" smtClean="0">
                <a:latin typeface="Calibri" pitchFamily="34" charset="0"/>
              </a:rPr>
              <a:t>(</a:t>
            </a:r>
            <a:r>
              <a:rPr lang="en-US" altLang="el-GR" sz="2800" b="0" dirty="0" smtClean="0">
                <a:latin typeface="Calibri" pitchFamily="34" charset="0"/>
              </a:rPr>
              <a:t>1 </a:t>
            </a:r>
            <a:r>
              <a:rPr lang="el-GR" altLang="el-GR" sz="2800" b="0" dirty="0" smtClean="0">
                <a:latin typeface="Calibri" pitchFamily="34" charset="0"/>
              </a:rPr>
              <a:t>από 4) </a:t>
            </a:r>
            <a:endParaRPr lang="el-GR" altLang="el-GR" sz="2800" b="0" dirty="0" smtClean="0"/>
          </a:p>
        </p:txBody>
      </p:sp>
      <p:sp>
        <p:nvSpPr>
          <p:cNvPr id="5" name="Content Placeholder 2"/>
          <p:cNvSpPr>
            <a:spLocks noGrp="1"/>
          </p:cNvSpPr>
          <p:nvPr>
            <p:ph idx="1"/>
          </p:nvPr>
        </p:nvSpPr>
        <p:spPr/>
        <p:txBody>
          <a:bodyPr>
            <a:normAutofit/>
          </a:bodyPr>
          <a:lstStyle/>
          <a:p>
            <a:pPr>
              <a:defRPr/>
            </a:pPr>
            <a:r>
              <a:rPr lang="en-US" sz="2000" dirty="0" smtClean="0">
                <a:latin typeface="Calibri" pitchFamily="34" charset="0"/>
              </a:rPr>
              <a:t>Ambrose-</a:t>
            </a:r>
            <a:r>
              <a:rPr lang="en-US" sz="2000" dirty="0" err="1" smtClean="0">
                <a:latin typeface="Calibri" pitchFamily="34" charset="0"/>
              </a:rPr>
              <a:t>Zaken</a:t>
            </a:r>
            <a:r>
              <a:rPr lang="en-US" sz="2000" dirty="0" smtClean="0">
                <a:latin typeface="Calibri" pitchFamily="34" charset="0"/>
              </a:rPr>
              <a:t> et al</a:t>
            </a:r>
            <a:r>
              <a:rPr lang="el-GR" sz="2000" dirty="0" smtClean="0">
                <a:latin typeface="Calibri" pitchFamily="34" charset="0"/>
              </a:rPr>
              <a:t>.</a:t>
            </a:r>
            <a:r>
              <a:rPr lang="en-US" sz="2000" dirty="0" smtClean="0">
                <a:latin typeface="Calibri" pitchFamily="34" charset="0"/>
              </a:rPr>
              <a:t> (2010). Teaching orientation and mobility to students with cognitive impairments and vision loss, Foundations of Orientation and Mobility (Vol. II, Chapter 19). N.Y.: American Foundation for the Blind.</a:t>
            </a:r>
          </a:p>
          <a:p>
            <a:pPr>
              <a:defRPr/>
            </a:pPr>
            <a:r>
              <a:rPr lang="en-US" sz="2000" dirty="0" smtClean="0">
                <a:latin typeface="Calibri" pitchFamily="34" charset="0"/>
              </a:rPr>
              <a:t>Anthony TL. (2004). Inventory of purposeful movement behaviors. Chapel Hill</a:t>
            </a:r>
            <a:r>
              <a:rPr lang="el-GR" sz="2000" dirty="0" smtClean="0">
                <a:latin typeface="Calibri" pitchFamily="34" charset="0"/>
              </a:rPr>
              <a:t>,</a:t>
            </a:r>
            <a:r>
              <a:rPr lang="en-US" sz="2000" dirty="0" smtClean="0">
                <a:latin typeface="Calibri" pitchFamily="34" charset="0"/>
              </a:rPr>
              <a:t> NC: Early Intervention Training Center for Infants and Toddlers With Visual Impairments, FPG Child Development Institute, UNC-CH</a:t>
            </a:r>
            <a:r>
              <a:rPr lang="el-GR" sz="2000" dirty="0" smtClean="0">
                <a:latin typeface="Calibri" pitchFamily="34" charset="0"/>
              </a:rPr>
              <a:t>.</a:t>
            </a:r>
            <a:endParaRPr lang="en-US" sz="2000" dirty="0" smtClean="0">
              <a:latin typeface="Calibri" pitchFamily="34" charset="0"/>
            </a:endParaRPr>
          </a:p>
          <a:p>
            <a:pPr>
              <a:defRPr/>
            </a:pPr>
            <a:r>
              <a:rPr lang="en-US" sz="2000" dirty="0" err="1" smtClean="0">
                <a:latin typeface="Calibri" pitchFamily="34" charset="0"/>
              </a:rPr>
              <a:t>Ardito</a:t>
            </a:r>
            <a:r>
              <a:rPr lang="en-US" sz="2000" dirty="0" smtClean="0">
                <a:latin typeface="Calibri" pitchFamily="34" charset="0"/>
              </a:rPr>
              <a:t> M, Roberts JA</a:t>
            </a:r>
            <a:r>
              <a:rPr lang="el-GR" sz="2000" dirty="0">
                <a:latin typeface="Calibri" pitchFamily="34" charset="0"/>
              </a:rPr>
              <a:t>.</a:t>
            </a:r>
            <a:r>
              <a:rPr lang="en-US" sz="2000" dirty="0" smtClean="0">
                <a:latin typeface="Calibri" pitchFamily="34" charset="0"/>
              </a:rPr>
              <a:t> Catalog of Physical Activities for Visually Impaired Youth. Worcester Polytechnic Institute, 2007</a:t>
            </a:r>
            <a:r>
              <a:rPr lang="el-GR" sz="2000" dirty="0" smtClean="0">
                <a:latin typeface="Calibri" pitchFamily="34" charset="0"/>
              </a:rPr>
              <a:t>.</a:t>
            </a:r>
            <a:endParaRPr lang="en-US" sz="2000" dirty="0" smtClean="0">
              <a:latin typeface="Calibri" pitchFamily="34" charset="0"/>
            </a:endParaRPr>
          </a:p>
          <a:p>
            <a:pPr>
              <a:defRPr/>
            </a:pPr>
            <a:r>
              <a:rPr lang="en-US" sz="2000" dirty="0" err="1" smtClean="0">
                <a:latin typeface="Calibri" pitchFamily="34" charset="0"/>
              </a:rPr>
              <a:t>Bourquin</a:t>
            </a:r>
            <a:r>
              <a:rPr lang="en-US" sz="2000" dirty="0" smtClean="0">
                <a:latin typeface="Calibri" pitchFamily="34" charset="0"/>
              </a:rPr>
              <a:t> E</a:t>
            </a:r>
            <a:r>
              <a:rPr lang="el-GR" sz="2000" dirty="0" smtClean="0">
                <a:latin typeface="Calibri" pitchFamily="34" charset="0"/>
              </a:rPr>
              <a:t>,</a:t>
            </a:r>
            <a:r>
              <a:rPr lang="en-US" sz="2000" dirty="0" smtClean="0">
                <a:latin typeface="Calibri" pitchFamily="34" charset="0"/>
              </a:rPr>
              <a:t> Moon J. Studies on Obtaining Assistance by Travelers. Who Are Deaf-Blind --J Vis Impair Blindness, 2008; 108: 352-361.  </a:t>
            </a:r>
          </a:p>
          <a:p>
            <a:pPr>
              <a:defRPr/>
            </a:pPr>
            <a:r>
              <a:rPr lang="en-US" sz="2000" dirty="0" err="1" smtClean="0">
                <a:latin typeface="Calibri" pitchFamily="34" charset="0"/>
              </a:rPr>
              <a:t>Ilić-Stošović</a:t>
            </a:r>
            <a:r>
              <a:rPr lang="en-US" sz="2000" dirty="0" smtClean="0">
                <a:latin typeface="Calibri" pitchFamily="34" charset="0"/>
              </a:rPr>
              <a:t> D, </a:t>
            </a:r>
            <a:r>
              <a:rPr lang="en-US" sz="2000" dirty="0" err="1" smtClean="0">
                <a:latin typeface="Calibri" pitchFamily="34" charset="0"/>
              </a:rPr>
              <a:t>Nikolić</a:t>
            </a:r>
            <a:r>
              <a:rPr lang="en-US" sz="2000" dirty="0" smtClean="0">
                <a:latin typeface="Calibri" pitchFamily="34" charset="0"/>
              </a:rPr>
              <a:t> S. (2012). </a:t>
            </a:r>
            <a:r>
              <a:rPr lang="en-US" sz="2000" dirty="0" smtClean="0">
                <a:latin typeface="Calibri" pitchFamily="34" charset="0"/>
                <a:hlinkClick r:id="rId2"/>
              </a:rPr>
              <a:t>Motor Skill Performance of Children with Sensor Impairments, Learning Disabilities</a:t>
            </a:r>
            <a:r>
              <a:rPr lang="en-US" sz="2000" dirty="0" smtClean="0">
                <a:latin typeface="Calibri" pitchFamily="34" charset="0"/>
              </a:rPr>
              <a:t>, Dr. </a:t>
            </a:r>
            <a:r>
              <a:rPr lang="en-US" sz="2000" dirty="0" err="1" smtClean="0">
                <a:latin typeface="Calibri" pitchFamily="34" charset="0"/>
              </a:rPr>
              <a:t>Wichian</a:t>
            </a:r>
            <a:r>
              <a:rPr lang="en-US" sz="2000" dirty="0" smtClean="0">
                <a:latin typeface="Calibri" pitchFamily="34" charset="0"/>
              </a:rPr>
              <a:t> </a:t>
            </a:r>
            <a:r>
              <a:rPr lang="en-US" sz="2000" dirty="0" err="1" smtClean="0">
                <a:latin typeface="Calibri" pitchFamily="34" charset="0"/>
              </a:rPr>
              <a:t>Sittiprapaporn</a:t>
            </a:r>
            <a:r>
              <a:rPr lang="en-US" sz="2000" dirty="0" smtClean="0">
                <a:latin typeface="Calibri" pitchFamily="34" charset="0"/>
              </a:rPr>
              <a:t> (Ed.), ISBN: 978-953-51-0269-4, </a:t>
            </a:r>
            <a:r>
              <a:rPr lang="en-US" sz="2000" dirty="0" err="1" smtClean="0">
                <a:latin typeface="Calibri" pitchFamily="34" charset="0"/>
              </a:rPr>
              <a:t>InTech</a:t>
            </a:r>
            <a:endParaRPr lang="en-US" sz="2000" dirty="0" smtClean="0">
              <a:latin typeface="Calibri" pitchFamily="34" charset="0"/>
            </a:endParaRPr>
          </a:p>
        </p:txBody>
      </p:sp>
    </p:spTree>
    <p:extLst>
      <p:ext uri="{BB962C8B-B14F-4D97-AF65-F5344CB8AC3E}">
        <p14:creationId xmlns:p14="http://schemas.microsoft.com/office/powerpoint/2010/main" val="217588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Τίτλος"/>
          <p:cNvSpPr>
            <a:spLocks noGrp="1"/>
          </p:cNvSpPr>
          <p:nvPr>
            <p:ph type="title"/>
          </p:nvPr>
        </p:nvSpPr>
        <p:spPr/>
        <p:txBody>
          <a:bodyPr>
            <a:normAutofit/>
          </a:bodyPr>
          <a:lstStyle/>
          <a:p>
            <a:r>
              <a:rPr lang="el-GR" altLang="el-GR" sz="3600" dirty="0">
                <a:latin typeface="Calibri" pitchFamily="34" charset="0"/>
              </a:rPr>
              <a:t>Προτεινόμενη βιβλιογραφία</a:t>
            </a:r>
            <a:r>
              <a:rPr lang="en-US" altLang="el-GR" sz="3600" dirty="0">
                <a:latin typeface="Calibri" pitchFamily="34" charset="0"/>
              </a:rPr>
              <a:t> </a:t>
            </a:r>
            <a:r>
              <a:rPr lang="el-GR" altLang="el-GR" sz="2800" b="0" dirty="0" smtClean="0">
                <a:latin typeface="Calibri" pitchFamily="34" charset="0"/>
              </a:rPr>
              <a:t>(2</a:t>
            </a:r>
            <a:r>
              <a:rPr lang="en-US" altLang="el-GR" sz="2800" b="0" dirty="0" smtClean="0">
                <a:latin typeface="Calibri" pitchFamily="34" charset="0"/>
              </a:rPr>
              <a:t> </a:t>
            </a:r>
            <a:r>
              <a:rPr lang="el-GR" altLang="el-GR" sz="2800" b="0" dirty="0">
                <a:latin typeface="Calibri" pitchFamily="34" charset="0"/>
              </a:rPr>
              <a:t>από 4) </a:t>
            </a:r>
            <a:endParaRPr lang="el-GR" altLang="el-GR" sz="3600" dirty="0" smtClean="0"/>
          </a:p>
        </p:txBody>
      </p:sp>
      <p:sp>
        <p:nvSpPr>
          <p:cNvPr id="70659" name="Content Placeholder 2"/>
          <p:cNvSpPr>
            <a:spLocks noGrp="1"/>
          </p:cNvSpPr>
          <p:nvPr>
            <p:ph idx="1"/>
          </p:nvPr>
        </p:nvSpPr>
        <p:spPr/>
        <p:txBody>
          <a:bodyPr/>
          <a:lstStyle/>
          <a:p>
            <a:r>
              <a:rPr lang="en-US" altLang="el-GR" sz="2000" dirty="0" err="1" smtClean="0">
                <a:latin typeface="Calibri" pitchFamily="34" charset="0"/>
              </a:rPr>
              <a:t>Fazzi</a:t>
            </a:r>
            <a:r>
              <a:rPr lang="en-US" altLang="el-GR" sz="2000" dirty="0" smtClean="0">
                <a:latin typeface="Calibri" pitchFamily="34" charset="0"/>
              </a:rPr>
              <a:t> DL</a:t>
            </a:r>
            <a:r>
              <a:rPr lang="el-GR" altLang="el-GR" sz="2000" dirty="0" smtClean="0">
                <a:latin typeface="Calibri" pitchFamily="34" charset="0"/>
              </a:rPr>
              <a:t>,</a:t>
            </a:r>
            <a:r>
              <a:rPr lang="en-US" altLang="el-GR" sz="2000" dirty="0" smtClean="0">
                <a:latin typeface="Calibri" pitchFamily="34" charset="0"/>
              </a:rPr>
              <a:t> </a:t>
            </a:r>
            <a:r>
              <a:rPr lang="en-US" altLang="el-GR" sz="2000" dirty="0" err="1" smtClean="0">
                <a:latin typeface="Calibri" pitchFamily="34" charset="0"/>
              </a:rPr>
              <a:t>Naimy</a:t>
            </a:r>
            <a:r>
              <a:rPr lang="en-US" altLang="el-GR" sz="2000" dirty="0" smtClean="0">
                <a:latin typeface="Calibri" pitchFamily="34" charset="0"/>
              </a:rPr>
              <a:t> BJ. (2010). Teaching orientation and mobility to school-age children in Foundations of Orientation and Mobility (Vol. II, Chapter 7). N.Y.: American Foundation for the Blind.</a:t>
            </a:r>
          </a:p>
          <a:p>
            <a:r>
              <a:rPr lang="en-US" altLang="el-GR" sz="2000" dirty="0" smtClean="0">
                <a:latin typeface="Calibri" pitchFamily="34" charset="0"/>
              </a:rPr>
              <a:t>Gilbert et al. Blindness in children. BMJ, 2003, 327:760- 761</a:t>
            </a:r>
            <a:r>
              <a:rPr lang="el-GR" altLang="el-GR" sz="2000" dirty="0" smtClean="0">
                <a:latin typeface="Calibri" pitchFamily="34" charset="0"/>
              </a:rPr>
              <a:t>.</a:t>
            </a:r>
            <a:endParaRPr lang="en-US" altLang="el-GR" sz="2000" dirty="0" smtClean="0">
              <a:latin typeface="Calibri" pitchFamily="34" charset="0"/>
            </a:endParaRPr>
          </a:p>
          <a:p>
            <a:r>
              <a:rPr lang="en-US" altLang="el-GR" sz="2000" dirty="0" smtClean="0">
                <a:latin typeface="Calibri" pitchFamily="34" charset="0"/>
              </a:rPr>
              <a:t>Hall E, </a:t>
            </a:r>
            <a:r>
              <a:rPr lang="en-US" altLang="el-GR" sz="2000" dirty="0" err="1" smtClean="0">
                <a:latin typeface="Calibri" pitchFamily="34" charset="0"/>
              </a:rPr>
              <a:t>Lizewski</a:t>
            </a:r>
            <a:r>
              <a:rPr lang="el-GR" altLang="el-GR" sz="2000" dirty="0" smtClean="0">
                <a:latin typeface="Calibri" pitchFamily="34" charset="0"/>
              </a:rPr>
              <a:t> </a:t>
            </a:r>
            <a:r>
              <a:rPr lang="en-US" altLang="el-GR" sz="2000" dirty="0" smtClean="0">
                <a:latin typeface="Calibri" pitchFamily="34" charset="0"/>
              </a:rPr>
              <a:t>R, </a:t>
            </a:r>
            <a:r>
              <a:rPr lang="en-US" altLang="el-GR" sz="2000" dirty="0" err="1" smtClean="0">
                <a:latin typeface="Calibri" pitchFamily="34" charset="0"/>
              </a:rPr>
              <a:t>McCoskrie</a:t>
            </a:r>
            <a:r>
              <a:rPr lang="en-US" altLang="el-GR" sz="2000" dirty="0" smtClean="0">
                <a:latin typeface="Calibri" pitchFamily="34" charset="0"/>
              </a:rPr>
              <a:t> E. Developing Toys for Blind and Visually Impaired Children. Worcester Polytechnic Institute. 2006.</a:t>
            </a:r>
          </a:p>
          <a:p>
            <a:r>
              <a:rPr lang="en-US" altLang="el-GR" sz="2000" dirty="0" err="1" smtClean="0">
                <a:latin typeface="Calibri" pitchFamily="34" charset="0"/>
              </a:rPr>
              <a:t>Houwen</a:t>
            </a:r>
            <a:r>
              <a:rPr lang="en-US" altLang="el-GR" sz="2000" dirty="0" smtClean="0">
                <a:latin typeface="Calibri" pitchFamily="34" charset="0"/>
              </a:rPr>
              <a:t> S, et al. Physical activity and motor skills in children with and without visual impairments. Medicine and Science in Sport and Exercise, 2009; 41: 103-109.</a:t>
            </a:r>
          </a:p>
          <a:p>
            <a:r>
              <a:rPr lang="en-US" altLang="el-GR" sz="2000" dirty="0" err="1" smtClean="0">
                <a:latin typeface="Calibri" pitchFamily="34" charset="0"/>
              </a:rPr>
              <a:t>Kovács</a:t>
            </a:r>
            <a:r>
              <a:rPr lang="en-US" altLang="el-GR" sz="2000" dirty="0" smtClean="0">
                <a:latin typeface="Calibri" pitchFamily="34" charset="0"/>
              </a:rPr>
              <a:t> É, et al. Effects of exercise programs on balance in older women with age-related visual problems: A pilot study. Archives of Gerontology and Geriatrics, 2012;  55(2): 446-452.</a:t>
            </a:r>
          </a:p>
          <a:p>
            <a:r>
              <a:rPr lang="en-US" altLang="el-GR" sz="2000" dirty="0" err="1" smtClean="0">
                <a:latin typeface="Calibri" pitchFamily="34" charset="0"/>
              </a:rPr>
              <a:t>Litcher</a:t>
            </a:r>
            <a:r>
              <a:rPr lang="en-US" altLang="el-GR" sz="2000" dirty="0" smtClean="0">
                <a:latin typeface="Calibri" pitchFamily="34" charset="0"/>
              </a:rPr>
              <a:t> K., “</a:t>
            </a:r>
            <a:r>
              <a:rPr lang="en-US" altLang="el-GR" sz="2000" dirty="0" smtClean="0">
                <a:latin typeface="Calibri" pitchFamily="34" charset="0"/>
                <a:hlinkClick r:id="rId2"/>
              </a:rPr>
              <a:t>Adapted physical education for the blind and visually impaired</a:t>
            </a:r>
            <a:r>
              <a:rPr lang="en-US" altLang="el-GR" sz="2000" dirty="0" smtClean="0">
                <a:latin typeface="Calibri" pitchFamily="34" charset="0"/>
              </a:rPr>
              <a:t>”, Overbook School for the Blind</a:t>
            </a:r>
            <a:endParaRPr lang="el-GR" altLang="el-GR" sz="2000" dirty="0" smtClean="0">
              <a:latin typeface="Calibri" pitchFamily="34" charset="0"/>
            </a:endParaRPr>
          </a:p>
        </p:txBody>
      </p:sp>
    </p:spTree>
    <p:extLst>
      <p:ext uri="{BB962C8B-B14F-4D97-AF65-F5344CB8AC3E}">
        <p14:creationId xmlns:p14="http://schemas.microsoft.com/office/powerpoint/2010/main" val="285022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Τίτλος"/>
          <p:cNvSpPr>
            <a:spLocks noGrp="1"/>
          </p:cNvSpPr>
          <p:nvPr>
            <p:ph type="title"/>
          </p:nvPr>
        </p:nvSpPr>
        <p:spPr/>
        <p:txBody>
          <a:bodyPr>
            <a:normAutofit/>
          </a:bodyPr>
          <a:lstStyle/>
          <a:p>
            <a:r>
              <a:rPr lang="el-GR" altLang="el-GR" sz="3600" dirty="0">
                <a:latin typeface="Calibri" pitchFamily="34" charset="0"/>
              </a:rPr>
              <a:t>Προτεινόμενη βιβλιογραφία</a:t>
            </a:r>
            <a:r>
              <a:rPr lang="en-US" altLang="el-GR" sz="3600" dirty="0">
                <a:latin typeface="Calibri" pitchFamily="34" charset="0"/>
              </a:rPr>
              <a:t> </a:t>
            </a:r>
            <a:r>
              <a:rPr lang="el-GR" altLang="el-GR" sz="2800" b="0" dirty="0" smtClean="0">
                <a:latin typeface="Calibri" pitchFamily="34" charset="0"/>
              </a:rPr>
              <a:t>(3</a:t>
            </a:r>
            <a:r>
              <a:rPr lang="en-US" altLang="el-GR" sz="2800" b="0" dirty="0" smtClean="0">
                <a:latin typeface="Calibri" pitchFamily="34" charset="0"/>
              </a:rPr>
              <a:t> </a:t>
            </a:r>
            <a:r>
              <a:rPr lang="el-GR" altLang="el-GR" sz="2800" b="0" dirty="0">
                <a:latin typeface="Calibri" pitchFamily="34" charset="0"/>
              </a:rPr>
              <a:t>από 4) </a:t>
            </a:r>
            <a:endParaRPr lang="el-GR" altLang="el-GR" sz="3600" dirty="0" smtClean="0"/>
          </a:p>
        </p:txBody>
      </p:sp>
      <p:sp>
        <p:nvSpPr>
          <p:cNvPr id="6" name="Content Placeholder 2"/>
          <p:cNvSpPr>
            <a:spLocks noGrp="1"/>
          </p:cNvSpPr>
          <p:nvPr>
            <p:ph idx="1"/>
          </p:nvPr>
        </p:nvSpPr>
        <p:spPr/>
        <p:txBody>
          <a:bodyPr>
            <a:normAutofit lnSpcReduction="10000"/>
          </a:bodyPr>
          <a:lstStyle/>
          <a:p>
            <a:pPr>
              <a:defRPr/>
            </a:pPr>
            <a:r>
              <a:rPr lang="en-US" sz="2000" dirty="0">
                <a:latin typeface="Calibri" pitchFamily="34" charset="0"/>
              </a:rPr>
              <a:t>Lawson et al. (2010). Improving the use of hearing for orientation and mobility Foundations of Orientation and Mobility (third ed., Vol. II, Chapter 4, pp. 91-117). N.Y.: American Foundation for the Blind.</a:t>
            </a:r>
          </a:p>
          <a:p>
            <a:pPr>
              <a:defRPr/>
            </a:pPr>
            <a:r>
              <a:rPr lang="en-US" sz="2000" dirty="0">
                <a:latin typeface="Calibri" pitchFamily="34" charset="0"/>
              </a:rPr>
              <a:t>Parker AT. Orientation and Mobility with Persons Who Are Deaf-Blind: An Initial Examination of Single-Subject Design Research. Journal of Visual Impairment and Blindness, 2009; 103(6): 372-377. </a:t>
            </a:r>
          </a:p>
          <a:p>
            <a:pPr>
              <a:defRPr/>
            </a:pPr>
            <a:r>
              <a:rPr lang="en-US" sz="2000" dirty="0">
                <a:latin typeface="Calibri" pitchFamily="34" charset="0"/>
              </a:rPr>
              <a:t>Ray C, </a:t>
            </a:r>
            <a:r>
              <a:rPr lang="en-US" sz="2000" dirty="0" err="1">
                <a:latin typeface="Calibri" pitchFamily="34" charset="0"/>
              </a:rPr>
              <a:t>Horvat</a:t>
            </a:r>
            <a:r>
              <a:rPr lang="en-US" sz="2000" dirty="0">
                <a:latin typeface="Calibri" pitchFamily="34" charset="0"/>
              </a:rPr>
              <a:t> M, Croce R, Mason R, Wolf S. The impact of vision loss on postural stability and balance strategies in individuals with profound vision loss, Gait &amp; Posture , 2008 , 28:58-61.</a:t>
            </a:r>
          </a:p>
          <a:p>
            <a:pPr>
              <a:defRPr/>
            </a:pPr>
            <a:r>
              <a:rPr lang="en-US" sz="2000" dirty="0" err="1" smtClean="0">
                <a:latin typeface="Calibri" pitchFamily="34" charset="0"/>
              </a:rPr>
              <a:t>Skellenger</a:t>
            </a:r>
            <a:r>
              <a:rPr lang="en-US" sz="2000" dirty="0" smtClean="0">
                <a:latin typeface="Calibri" pitchFamily="34" charset="0"/>
              </a:rPr>
              <a:t> P, et al. (2010). Teaching orientation and mobility for the early childhood years in Foundations of Orientation and Mobility (Vol. II, Chapter 7). N.Y.: American Foundation for the Blind.</a:t>
            </a:r>
          </a:p>
          <a:p>
            <a:pPr>
              <a:defRPr/>
            </a:pPr>
            <a:r>
              <a:rPr lang="en-US" sz="2000" dirty="0" err="1" smtClean="0">
                <a:latin typeface="Calibri" pitchFamily="34" charset="0"/>
              </a:rPr>
              <a:t>Thylefors</a:t>
            </a:r>
            <a:r>
              <a:rPr lang="en-US" sz="2000" dirty="0" smtClean="0">
                <a:latin typeface="Calibri" pitchFamily="34" charset="0"/>
              </a:rPr>
              <a:t> B, et al. Global data on blindness. Bulletin of WHO, 1995, 73: 115- 121.</a:t>
            </a:r>
          </a:p>
          <a:p>
            <a:pPr>
              <a:defRPr/>
            </a:pPr>
            <a:r>
              <a:rPr lang="en-US" sz="2000" dirty="0" smtClean="0">
                <a:latin typeface="Calibri" pitchFamily="34" charset="0"/>
              </a:rPr>
              <a:t>WHO. State of the world’ s sight: VISION 2020: The Right to Sight:  1999- 2005.</a:t>
            </a:r>
          </a:p>
          <a:p>
            <a:pPr>
              <a:defRPr/>
            </a:pPr>
            <a:endParaRPr lang="en-US" sz="2000" dirty="0" smtClean="0">
              <a:latin typeface="Calibri" pitchFamily="34" charset="0"/>
            </a:endParaRPr>
          </a:p>
          <a:p>
            <a:pPr marL="1588" indent="-1588">
              <a:buFont typeface="Wingdings 2" pitchFamily="18" charset="2"/>
              <a:buNone/>
              <a:defRPr/>
            </a:pPr>
            <a:endParaRPr lang="en-US" sz="2000" dirty="0" smtClean="0">
              <a:latin typeface="Calibri" pitchFamily="34" charset="0"/>
            </a:endParaRPr>
          </a:p>
        </p:txBody>
      </p:sp>
    </p:spTree>
    <p:extLst>
      <p:ext uri="{BB962C8B-B14F-4D97-AF65-F5344CB8AC3E}">
        <p14:creationId xmlns:p14="http://schemas.microsoft.com/office/powerpoint/2010/main" val="271988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Τίτλος 1"/>
          <p:cNvSpPr>
            <a:spLocks noGrp="1"/>
          </p:cNvSpPr>
          <p:nvPr>
            <p:ph type="title"/>
          </p:nvPr>
        </p:nvSpPr>
        <p:spPr/>
        <p:txBody>
          <a:bodyPr>
            <a:normAutofit/>
          </a:bodyPr>
          <a:lstStyle/>
          <a:p>
            <a:r>
              <a:rPr lang="el-GR" altLang="el-GR" sz="3600" dirty="0">
                <a:latin typeface="Calibri" pitchFamily="34" charset="0"/>
              </a:rPr>
              <a:t>Προτεινόμενη βιβλιογραφία</a:t>
            </a:r>
            <a:r>
              <a:rPr lang="en-US" altLang="el-GR" sz="3600" dirty="0">
                <a:latin typeface="Calibri" pitchFamily="34" charset="0"/>
              </a:rPr>
              <a:t> </a:t>
            </a:r>
            <a:r>
              <a:rPr lang="el-GR" altLang="el-GR" sz="2800" b="0" dirty="0" smtClean="0">
                <a:latin typeface="Calibri" pitchFamily="34" charset="0"/>
              </a:rPr>
              <a:t>(4</a:t>
            </a:r>
            <a:r>
              <a:rPr lang="en-US" altLang="el-GR" sz="2800" b="0" dirty="0" smtClean="0">
                <a:latin typeface="Calibri" pitchFamily="34" charset="0"/>
              </a:rPr>
              <a:t> </a:t>
            </a:r>
            <a:r>
              <a:rPr lang="el-GR" altLang="el-GR" sz="2800" b="0" dirty="0">
                <a:latin typeface="Calibri" pitchFamily="34" charset="0"/>
              </a:rPr>
              <a:t>από 4) </a:t>
            </a:r>
            <a:endParaRPr lang="el-GR" altLang="el-GR" sz="4000" dirty="0" smtClean="0">
              <a:solidFill>
                <a:srgbClr val="1E06D2"/>
              </a:solidFill>
              <a:latin typeface="Calibri" pitchFamily="34" charset="0"/>
            </a:endParaRPr>
          </a:p>
        </p:txBody>
      </p:sp>
      <p:sp>
        <p:nvSpPr>
          <p:cNvPr id="72707" name="Θέση περιεχομένου 2"/>
          <p:cNvSpPr>
            <a:spLocks noGrp="1"/>
          </p:cNvSpPr>
          <p:nvPr>
            <p:ph idx="1"/>
          </p:nvPr>
        </p:nvSpPr>
        <p:spPr/>
        <p:txBody>
          <a:bodyPr>
            <a:normAutofit/>
          </a:bodyPr>
          <a:lstStyle/>
          <a:p>
            <a:r>
              <a:rPr lang="en-US" altLang="el-GR" sz="2000" dirty="0" err="1" smtClean="0">
                <a:latin typeface="Calibri" pitchFamily="34" charset="0"/>
              </a:rPr>
              <a:t>Wungu</a:t>
            </a:r>
            <a:r>
              <a:rPr lang="en-US" altLang="el-GR" sz="2000" dirty="0" smtClean="0">
                <a:latin typeface="Calibri" pitchFamily="34" charset="0"/>
              </a:rPr>
              <a:t>  E. Social interaction among preadolescents and adolescents with visual impairment, 2011.</a:t>
            </a:r>
          </a:p>
          <a:p>
            <a:r>
              <a:rPr lang="el-GR" altLang="el-GR" sz="2000" dirty="0" smtClean="0">
                <a:latin typeface="Calibri" pitchFamily="34" charset="0"/>
              </a:rPr>
              <a:t>Αγγελοπούλου- </a:t>
            </a:r>
            <a:r>
              <a:rPr lang="el-GR" altLang="el-GR" sz="2000" dirty="0" err="1" smtClean="0">
                <a:latin typeface="Calibri" pitchFamily="34" charset="0"/>
              </a:rPr>
              <a:t>Σακαντάμη</a:t>
            </a:r>
            <a:r>
              <a:rPr lang="el-GR" altLang="el-GR" sz="2000" dirty="0" smtClean="0">
                <a:latin typeface="Calibri" pitchFamily="34" charset="0"/>
              </a:rPr>
              <a:t>. (2004). Ειδική Αγωγή, Αναπτυξιακές Διαταραχές και χρόνιες μειονεξίες. Εκδόσεις Πανεπιστημίου Μακεδονίας, Θεσσαλονίκη.</a:t>
            </a:r>
          </a:p>
          <a:p>
            <a:r>
              <a:rPr lang="el-GR" altLang="el-GR" sz="2000" dirty="0" err="1" smtClean="0">
                <a:latin typeface="Calibri" pitchFamily="34" charset="0"/>
              </a:rPr>
              <a:t>Ζαφρανάς</a:t>
            </a:r>
            <a:r>
              <a:rPr lang="el-GR" altLang="el-GR" sz="2000" dirty="0" smtClean="0">
                <a:latin typeface="Calibri" pitchFamily="34" charset="0"/>
              </a:rPr>
              <a:t> ΑΒ, </a:t>
            </a:r>
            <a:r>
              <a:rPr lang="el-GR" altLang="el-GR" sz="2000" dirty="0" err="1" smtClean="0">
                <a:latin typeface="Calibri" pitchFamily="34" charset="0"/>
              </a:rPr>
              <a:t>Κάτσιου</a:t>
            </a:r>
            <a:r>
              <a:rPr lang="el-GR" altLang="el-GR" sz="2000" dirty="0" smtClean="0">
                <a:latin typeface="Calibri" pitchFamily="34" charset="0"/>
              </a:rPr>
              <a:t>- </a:t>
            </a:r>
            <a:r>
              <a:rPr lang="el-GR" altLang="el-GR" sz="2000" dirty="0" err="1" smtClean="0">
                <a:latin typeface="Calibri" pitchFamily="34" charset="0"/>
              </a:rPr>
              <a:t>Ζαφρανά</a:t>
            </a:r>
            <a:r>
              <a:rPr lang="el-GR" altLang="el-GR" sz="2000" dirty="0" smtClean="0">
                <a:latin typeface="Calibri" pitchFamily="34" charset="0"/>
              </a:rPr>
              <a:t> Μ. Από τον Εγκέφαλο στη Νόηση. Θεσσαλονίκη, 1989.</a:t>
            </a:r>
          </a:p>
          <a:p>
            <a:r>
              <a:rPr lang="el-GR" altLang="el-GR" sz="2000" dirty="0" err="1" smtClean="0">
                <a:latin typeface="Calibri" pitchFamily="34" charset="0"/>
              </a:rPr>
              <a:t>Κουτσούκη</a:t>
            </a:r>
            <a:r>
              <a:rPr lang="el-GR" altLang="el-GR" sz="2000" dirty="0" smtClean="0">
                <a:latin typeface="Calibri" pitchFamily="34" charset="0"/>
              </a:rPr>
              <a:t> Δ. Ειδική Φυσική Αγωγή, Θεωρία και Πρακτική. Εκδόσεις Συμμετρία, Αθήνα, 1997. </a:t>
            </a:r>
          </a:p>
          <a:p>
            <a:endParaRPr lang="el-GR" altLang="el-GR" sz="2000" dirty="0" smtClean="0">
              <a:latin typeface="Calibri" pitchFamily="34" charset="0"/>
            </a:endParaRPr>
          </a:p>
        </p:txBody>
      </p:sp>
    </p:spTree>
    <p:extLst>
      <p:ext uri="{BB962C8B-B14F-4D97-AF65-F5344CB8AC3E}">
        <p14:creationId xmlns:p14="http://schemas.microsoft.com/office/powerpoint/2010/main" val="233574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r>
              <a:rPr lang="el-GR" altLang="el-GR" dirty="0" smtClean="0"/>
              <a:t>Ταξινόμηση </a:t>
            </a:r>
            <a:r>
              <a:rPr lang="el-GR" altLang="el-GR" sz="3200" b="0" dirty="0" smtClean="0"/>
              <a:t>(1 από 2)</a:t>
            </a:r>
          </a:p>
        </p:txBody>
      </p:sp>
      <p:sp>
        <p:nvSpPr>
          <p:cNvPr id="28675" name="Θέση περιεχομένου 2"/>
          <p:cNvSpPr>
            <a:spLocks noGrp="1"/>
          </p:cNvSpPr>
          <p:nvPr>
            <p:ph idx="1"/>
          </p:nvPr>
        </p:nvSpPr>
        <p:spPr/>
        <p:txBody>
          <a:bodyPr>
            <a:normAutofit/>
          </a:bodyPr>
          <a:lstStyle/>
          <a:p>
            <a:pPr marL="0" indent="0">
              <a:buFontTx/>
              <a:buNone/>
              <a:defRPr/>
            </a:pPr>
            <a:r>
              <a:rPr lang="el-GR" altLang="el-GR" sz="2400" dirty="0" smtClean="0"/>
              <a:t>Ο Παγκόσμιος Οργανισμός Υγείας (2010) όρισε τις παρακάτω κατηγορίες για τα άτομα με σοβαρά προβλήματα όρασης:</a:t>
            </a:r>
          </a:p>
          <a:p>
            <a:pPr>
              <a:buFont typeface="Arial" panose="020B0604020202020204" pitchFamily="34" charset="0"/>
              <a:buChar char="•"/>
              <a:defRPr/>
            </a:pPr>
            <a:r>
              <a:rPr lang="el-GR" altLang="el-GR" sz="2400" b="1" dirty="0" smtClean="0"/>
              <a:t>Κατηγορία 1</a:t>
            </a:r>
            <a:r>
              <a:rPr lang="el-GR" altLang="el-GR" sz="2400" dirty="0" smtClean="0"/>
              <a:t>: Οπτική οξύτητα μεταξύ 3/10 και 1/10 (μερικώς βλέπων)</a:t>
            </a:r>
          </a:p>
          <a:p>
            <a:pPr>
              <a:buFont typeface="Arial" panose="020B0604020202020204" pitchFamily="34" charset="0"/>
              <a:buChar char="•"/>
              <a:defRPr/>
            </a:pPr>
            <a:r>
              <a:rPr lang="el-GR" altLang="el-GR" sz="2400" b="1" dirty="0" smtClean="0"/>
              <a:t>Κατηγορία 2</a:t>
            </a:r>
            <a:r>
              <a:rPr lang="el-GR" altLang="el-GR" sz="2400" dirty="0" smtClean="0"/>
              <a:t>: Οπτική οξύτητα μεταξύ 1/10 και 1/20 (μερικώς βλέπων)</a:t>
            </a:r>
          </a:p>
          <a:p>
            <a:pPr>
              <a:buFont typeface="Arial" panose="020B0604020202020204" pitchFamily="34" charset="0"/>
              <a:buChar char="•"/>
              <a:defRPr/>
            </a:pPr>
            <a:r>
              <a:rPr lang="el-GR" altLang="el-GR" sz="2400" b="1" dirty="0" smtClean="0"/>
              <a:t>Κατηγορία 3</a:t>
            </a:r>
            <a:r>
              <a:rPr lang="el-GR" altLang="el-GR" sz="2400" dirty="0" smtClean="0"/>
              <a:t>: Οπτική οξύτητα μεταξύ 1/20 και μέτρηση δακτύλων από 1 μέτρο ή 1/30 (άτομο με τύφλωση)</a:t>
            </a:r>
          </a:p>
          <a:p>
            <a:pPr>
              <a:buFont typeface="Arial" panose="020B0604020202020204" pitchFamily="34" charset="0"/>
              <a:buChar char="•"/>
              <a:defRPr/>
            </a:pPr>
            <a:r>
              <a:rPr lang="el-GR" altLang="el-GR" sz="2400" b="1" dirty="0" smtClean="0"/>
              <a:t>Κατηγορία 4</a:t>
            </a:r>
            <a:r>
              <a:rPr lang="el-GR" altLang="el-GR" sz="2400" dirty="0" smtClean="0"/>
              <a:t>: Οπτική οξύτητα μεταξύ μέτρησης δακτύλων από 1 μέτρο και αντίληψη φωτός (άτομο με τύφλωση)</a:t>
            </a:r>
          </a:p>
          <a:p>
            <a:pPr>
              <a:buFont typeface="Arial" panose="020B0604020202020204" pitchFamily="34" charset="0"/>
              <a:buChar char="•"/>
              <a:defRPr/>
            </a:pPr>
            <a:r>
              <a:rPr lang="el-GR" altLang="el-GR" sz="2400" b="1" dirty="0" smtClean="0"/>
              <a:t>Κατηγορία 5</a:t>
            </a:r>
            <a:r>
              <a:rPr lang="el-GR" altLang="el-GR" sz="2400" dirty="0" smtClean="0"/>
              <a:t>: Οπτική οξύτητα μη αντίληψης φωτός (άτομο με τύφλωση)</a:t>
            </a:r>
          </a:p>
        </p:txBody>
      </p:sp>
    </p:spTree>
    <p:extLst>
      <p:ext uri="{BB962C8B-B14F-4D97-AF65-F5344CB8AC3E}">
        <p14:creationId xmlns:p14="http://schemas.microsoft.com/office/powerpoint/2010/main" val="38404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solidFill>
                  <a:prstClr val="black"/>
                </a:solidFill>
              </a:rPr>
              <a:t>Ειρήνη </a:t>
            </a:r>
            <a:r>
              <a:rPr lang="el-GR" sz="2000" dirty="0" err="1" smtClean="0">
                <a:solidFill>
                  <a:prstClr val="black"/>
                </a:solidFill>
              </a:rPr>
              <a:t>Γραμματοπούλου</a:t>
            </a:r>
            <a:r>
              <a:rPr lang="el-GR" sz="2000" dirty="0" smtClean="0">
                <a:solidFill>
                  <a:prstClr val="black"/>
                </a:solidFill>
              </a:rPr>
              <a:t>,</a:t>
            </a:r>
            <a:r>
              <a:rPr lang="en-US" sz="2000" dirty="0" smtClean="0">
                <a:solidFill>
                  <a:prstClr val="black"/>
                </a:solidFill>
              </a:rPr>
              <a:t> </a:t>
            </a:r>
            <a:r>
              <a:rPr lang="el-GR" sz="2000" dirty="0" smtClean="0">
                <a:solidFill>
                  <a:prstClr val="black"/>
                </a:solidFill>
              </a:rPr>
              <a:t>Χρύσα </a:t>
            </a:r>
            <a:r>
              <a:rPr lang="el-GR" sz="2000" dirty="0" err="1" smtClean="0">
                <a:solidFill>
                  <a:prstClr val="black"/>
                </a:solidFill>
              </a:rPr>
              <a:t>Τζουγκρανά</a:t>
            </a:r>
            <a:r>
              <a:rPr lang="el-GR" sz="2000" dirty="0" smtClean="0">
                <a:solidFill>
                  <a:prstClr val="black"/>
                </a:solidFill>
              </a:rPr>
              <a:t> </a:t>
            </a:r>
            <a:r>
              <a:rPr lang="el-GR" sz="2000" dirty="0" smtClean="0"/>
              <a:t>2014. </a:t>
            </a:r>
            <a:r>
              <a:rPr lang="el-GR" sz="2000" dirty="0" smtClean="0">
                <a:solidFill>
                  <a:prstClr val="black"/>
                </a:solidFill>
              </a:rPr>
              <a:t>Ειρήνη </a:t>
            </a:r>
            <a:r>
              <a:rPr lang="el-GR" sz="2000" dirty="0" err="1" smtClean="0">
                <a:solidFill>
                  <a:prstClr val="black"/>
                </a:solidFill>
              </a:rPr>
              <a:t>Γραμματοπούλου</a:t>
            </a:r>
            <a:r>
              <a:rPr lang="el-GR" sz="2000" dirty="0" smtClean="0">
                <a:solidFill>
                  <a:prstClr val="black"/>
                </a:solidFill>
              </a:rPr>
              <a:t>, Χρύσα </a:t>
            </a:r>
            <a:r>
              <a:rPr lang="el-GR" sz="2000" dirty="0" err="1" smtClean="0">
                <a:solidFill>
                  <a:prstClr val="black"/>
                </a:solidFill>
              </a:rPr>
              <a:t>Τζουγκρανά</a:t>
            </a:r>
            <a:r>
              <a:rPr lang="el-GR" sz="2000" dirty="0"/>
              <a:t>. «Προσαρμοσμένη Κινητική Δραστηριότητα. Ενότητα 9: Διαταραχές </a:t>
            </a:r>
            <a:r>
              <a:rPr lang="el-GR" sz="2000" dirty="0" smtClean="0"/>
              <a:t>όρασης».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r>
              <a:rPr lang="el-GR" altLang="el-GR" dirty="0" smtClean="0"/>
              <a:t>Ταξινόμηση </a:t>
            </a:r>
            <a:r>
              <a:rPr lang="el-GR" altLang="el-GR" sz="3200" b="0" dirty="0" smtClean="0"/>
              <a:t>(2 από 2)</a:t>
            </a:r>
          </a:p>
        </p:txBody>
      </p:sp>
      <p:sp>
        <p:nvSpPr>
          <p:cNvPr id="29699" name="Θέση περιεχομένου 2"/>
          <p:cNvSpPr>
            <a:spLocks noGrp="1"/>
          </p:cNvSpPr>
          <p:nvPr>
            <p:ph idx="1"/>
          </p:nvPr>
        </p:nvSpPr>
        <p:spPr/>
        <p:txBody>
          <a:bodyPr>
            <a:normAutofit/>
          </a:bodyPr>
          <a:lstStyle/>
          <a:p>
            <a:pPr marL="0" indent="0">
              <a:spcBef>
                <a:spcPts val="600"/>
              </a:spcBef>
              <a:spcAft>
                <a:spcPts val="600"/>
              </a:spcAft>
              <a:buFontTx/>
              <a:buNone/>
              <a:defRPr/>
            </a:pPr>
            <a:r>
              <a:rPr lang="el-GR" altLang="el-GR" sz="2400" dirty="0" smtClean="0"/>
              <a:t>Για εκπαιδευτικούς λόγους, τα παιδιά με απώλεια όρασης διακρίνονται σε παιδιά με</a:t>
            </a:r>
            <a:r>
              <a:rPr lang="en-US" altLang="el-GR" sz="2400" dirty="0" smtClean="0"/>
              <a:t>:</a:t>
            </a:r>
            <a:r>
              <a:rPr lang="el-GR" altLang="el-GR" sz="2400" dirty="0" smtClean="0"/>
              <a:t> </a:t>
            </a:r>
          </a:p>
          <a:p>
            <a:pPr>
              <a:spcBef>
                <a:spcPts val="600"/>
              </a:spcBef>
              <a:spcAft>
                <a:spcPts val="600"/>
              </a:spcAft>
              <a:buFont typeface="Wingdings" panose="05000000000000000000" pitchFamily="2" charset="2"/>
              <a:buChar char="ü"/>
              <a:defRPr/>
            </a:pPr>
            <a:r>
              <a:rPr lang="el-GR" altLang="el-GR" sz="2400" dirty="0" smtClean="0"/>
              <a:t>ολική τύφλωση (εκπαιδεύονται μέσω άλλων αισθήσεων) και </a:t>
            </a:r>
          </a:p>
          <a:p>
            <a:pPr>
              <a:spcBef>
                <a:spcPts val="600"/>
              </a:spcBef>
              <a:spcAft>
                <a:spcPts val="600"/>
              </a:spcAft>
              <a:buFont typeface="Wingdings" panose="05000000000000000000" pitchFamily="2" charset="2"/>
              <a:buChar char="ü"/>
              <a:defRPr/>
            </a:pPr>
            <a:r>
              <a:rPr lang="el-GR" altLang="el-GR" sz="2400" dirty="0" smtClean="0"/>
              <a:t>μερική όραση (μερικώς βλέποντα) που έχουν τη δυνατότητα να εκπαιδευτούν με ειδική βοήθεια μέσα από τις υπόλοιπες αισθήσεις αλλά και από την όραση που έχει απομείνει. </a:t>
            </a:r>
          </a:p>
        </p:txBody>
      </p:sp>
      <p:sp>
        <p:nvSpPr>
          <p:cNvPr id="20484" name="Ορθογώνιο 1"/>
          <p:cNvSpPr>
            <a:spLocks noChangeArrowheads="1"/>
          </p:cNvSpPr>
          <p:nvPr/>
        </p:nvSpPr>
        <p:spPr bwMode="auto">
          <a:xfrm>
            <a:off x="4427984" y="3933056"/>
            <a:ext cx="3565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mn-lt"/>
              </a:rPr>
              <a:t> (Αγγελοπούλου - </a:t>
            </a:r>
            <a:r>
              <a:rPr lang="el-GR" altLang="el-GR" sz="1800" dirty="0" err="1">
                <a:latin typeface="+mn-lt"/>
              </a:rPr>
              <a:t>Σακαντάμη</a:t>
            </a:r>
            <a:r>
              <a:rPr lang="el-GR" altLang="el-GR" sz="1800" dirty="0">
                <a:latin typeface="+mn-lt"/>
              </a:rPr>
              <a:t>, 2004)</a:t>
            </a:r>
          </a:p>
        </p:txBody>
      </p:sp>
    </p:spTree>
    <p:extLst>
      <p:ext uri="{BB962C8B-B14F-4D97-AF65-F5344CB8AC3E}">
        <p14:creationId xmlns:p14="http://schemas.microsoft.com/office/powerpoint/2010/main" val="26941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Αίτια </a:t>
            </a:r>
            <a:r>
              <a:rPr lang="el-GR" dirty="0" smtClean="0"/>
              <a:t>τύφλωσης</a:t>
            </a:r>
            <a:endParaRPr lang="el-GR" dirty="0"/>
          </a:p>
        </p:txBody>
      </p:sp>
      <p:graphicFrame>
        <p:nvGraphicFramePr>
          <p:cNvPr id="8" name="7 - Θέση περιεχομένου"/>
          <p:cNvGraphicFramePr>
            <a:graphicFrameLocks noGrp="1"/>
          </p:cNvGraphicFramePr>
          <p:nvPr>
            <p:ph idx="1"/>
          </p:nvPr>
        </p:nvGraphicFramePr>
        <p:xfrm>
          <a:off x="457200" y="1196975"/>
          <a:ext cx="8229600" cy="5040313"/>
        </p:xfrm>
        <a:graphic>
          <a:graphicData uri="http://schemas.openxmlformats.org/drawingml/2006/chart">
            <c:chart xmlns:c="http://schemas.openxmlformats.org/drawingml/2006/chart" xmlns:r="http://schemas.openxmlformats.org/officeDocument/2006/relationships" r:id="rId2"/>
          </a:graphicData>
        </a:graphic>
      </p:graphicFrame>
      <p:sp>
        <p:nvSpPr>
          <p:cNvPr id="21507" name="Rectangle 4"/>
          <p:cNvSpPr>
            <a:spLocks noGrp="1"/>
          </p:cNvSpPr>
          <p:nvPr>
            <p:ph type="body" sz="half" idx="4294967295"/>
          </p:nvPr>
        </p:nvSpPr>
        <p:spPr>
          <a:xfrm>
            <a:off x="107950" y="6426200"/>
            <a:ext cx="9036050" cy="431800"/>
          </a:xfrm>
        </p:spPr>
        <p:txBody>
          <a:bodyPr>
            <a:normAutofit lnSpcReduction="10000"/>
          </a:bodyPr>
          <a:lstStyle/>
          <a:p>
            <a:pPr marL="365125" indent="-282575" algn="just" eaLnBrk="1" hangingPunct="1">
              <a:lnSpc>
                <a:spcPct val="80000"/>
              </a:lnSpc>
              <a:buFontTx/>
              <a:buNone/>
            </a:pPr>
            <a:r>
              <a:rPr lang="el-GR" altLang="el-GR" sz="1400" dirty="0" smtClean="0">
                <a:latin typeface="Calibri" pitchFamily="34" charset="0"/>
              </a:rPr>
              <a:t>(</a:t>
            </a:r>
            <a:r>
              <a:rPr lang="en-US" altLang="el-GR" sz="1400" dirty="0" smtClean="0">
                <a:latin typeface="Calibri" pitchFamily="34" charset="0"/>
              </a:rPr>
              <a:t>WHO</a:t>
            </a:r>
            <a:r>
              <a:rPr lang="el-GR" altLang="el-GR" sz="1400" dirty="0" smtClean="0">
                <a:latin typeface="Calibri" pitchFamily="34" charset="0"/>
              </a:rPr>
              <a:t>, 2010; </a:t>
            </a:r>
            <a:r>
              <a:rPr lang="en-US" altLang="el-GR" sz="1400" dirty="0" smtClean="0">
                <a:latin typeface="Calibri" pitchFamily="34" charset="0"/>
              </a:rPr>
              <a:t>2002,Resnikoff et al</a:t>
            </a:r>
            <a:r>
              <a:rPr lang="el-GR" altLang="el-GR" sz="1400" dirty="0" smtClean="0">
                <a:latin typeface="Calibri" pitchFamily="34" charset="0"/>
              </a:rPr>
              <a:t>., 2008; </a:t>
            </a:r>
            <a:r>
              <a:rPr lang="en-US" altLang="el-GR" sz="1400" dirty="0" err="1" smtClean="0">
                <a:latin typeface="Calibri" pitchFamily="34" charset="0"/>
              </a:rPr>
              <a:t>Resnikoff</a:t>
            </a:r>
            <a:r>
              <a:rPr lang="en-US" altLang="el-GR" sz="1400" dirty="0" smtClean="0">
                <a:latin typeface="Calibri" pitchFamily="34" charset="0"/>
              </a:rPr>
              <a:t> et al</a:t>
            </a:r>
            <a:r>
              <a:rPr lang="el-GR" altLang="el-GR" sz="1400" dirty="0" smtClean="0">
                <a:latin typeface="Calibri" pitchFamily="34" charset="0"/>
              </a:rPr>
              <a:t>., 2004; </a:t>
            </a:r>
            <a:r>
              <a:rPr lang="en-US" altLang="el-GR" sz="1400" dirty="0" smtClean="0">
                <a:latin typeface="Calibri" pitchFamily="34" charset="0"/>
              </a:rPr>
              <a:t>WHO</a:t>
            </a:r>
            <a:r>
              <a:rPr lang="el-GR" altLang="el-GR" sz="1400" dirty="0" smtClean="0">
                <a:latin typeface="Calibri" pitchFamily="34" charset="0"/>
              </a:rPr>
              <a:t>, 2007; </a:t>
            </a:r>
            <a:r>
              <a:rPr lang="en-US" altLang="el-GR" sz="1400" dirty="0" err="1" smtClean="0">
                <a:latin typeface="Calibri" pitchFamily="34" charset="0"/>
              </a:rPr>
              <a:t>Witcher</a:t>
            </a:r>
            <a:r>
              <a:rPr lang="en-US" altLang="el-GR" sz="1400" dirty="0" smtClean="0">
                <a:latin typeface="Calibri" pitchFamily="34" charset="0"/>
              </a:rPr>
              <a:t> et al</a:t>
            </a:r>
            <a:r>
              <a:rPr lang="el-GR" altLang="el-GR" sz="1400" dirty="0" smtClean="0">
                <a:latin typeface="Calibri" pitchFamily="34" charset="0"/>
              </a:rPr>
              <a:t>.,2001; </a:t>
            </a:r>
            <a:r>
              <a:rPr lang="en-US" altLang="el-GR" sz="1400" dirty="0" smtClean="0">
                <a:latin typeface="Calibri" pitchFamily="34" charset="0"/>
              </a:rPr>
              <a:t>West</a:t>
            </a:r>
            <a:r>
              <a:rPr lang="el-GR" altLang="el-GR" sz="1400" dirty="0" smtClean="0">
                <a:latin typeface="Calibri" pitchFamily="34" charset="0"/>
              </a:rPr>
              <a:t> &amp; </a:t>
            </a:r>
            <a:r>
              <a:rPr lang="en-US" altLang="el-GR" sz="1400" dirty="0" err="1" smtClean="0">
                <a:latin typeface="Calibri" pitchFamily="34" charset="0"/>
              </a:rPr>
              <a:t>Sommer</a:t>
            </a:r>
            <a:r>
              <a:rPr lang="el-GR" altLang="el-GR" sz="1400" dirty="0" smtClean="0">
                <a:latin typeface="Calibri" pitchFamily="34" charset="0"/>
              </a:rPr>
              <a:t>, 2001; </a:t>
            </a:r>
            <a:r>
              <a:rPr lang="en-US" altLang="el-GR" sz="1400" dirty="0" smtClean="0">
                <a:latin typeface="Calibri" pitchFamily="34" charset="0"/>
              </a:rPr>
              <a:t>May et al</a:t>
            </a:r>
            <a:r>
              <a:rPr lang="el-GR" altLang="el-GR" sz="1400" dirty="0" smtClean="0">
                <a:latin typeface="Calibri" pitchFamily="34" charset="0"/>
              </a:rPr>
              <a:t>., 2000; </a:t>
            </a:r>
            <a:r>
              <a:rPr lang="en-US" altLang="el-GR" sz="1400" dirty="0" err="1" smtClean="0">
                <a:latin typeface="Calibri" pitchFamily="34" charset="0"/>
              </a:rPr>
              <a:t>Thylefors</a:t>
            </a:r>
            <a:r>
              <a:rPr lang="en-US" altLang="el-GR" sz="1400" dirty="0" smtClean="0">
                <a:latin typeface="Calibri" pitchFamily="34" charset="0"/>
              </a:rPr>
              <a:t> et al</a:t>
            </a:r>
            <a:r>
              <a:rPr lang="el-GR" altLang="el-GR" sz="1400" dirty="0" smtClean="0">
                <a:latin typeface="Calibri" pitchFamily="34" charset="0"/>
              </a:rPr>
              <a:t>.,1995; </a:t>
            </a:r>
            <a:r>
              <a:rPr lang="en-US" altLang="el-GR" sz="1400" dirty="0" smtClean="0">
                <a:latin typeface="Calibri" pitchFamily="34" charset="0"/>
              </a:rPr>
              <a:t>Gilbert</a:t>
            </a:r>
            <a:r>
              <a:rPr lang="el-GR" altLang="el-GR" sz="1400" dirty="0" smtClean="0">
                <a:latin typeface="Calibri" pitchFamily="34" charset="0"/>
              </a:rPr>
              <a:t> &amp; </a:t>
            </a:r>
            <a:r>
              <a:rPr lang="en-US" altLang="el-GR" sz="1400" dirty="0" smtClean="0">
                <a:latin typeface="Calibri" pitchFamily="34" charset="0"/>
              </a:rPr>
              <a:t>Foster</a:t>
            </a:r>
            <a:r>
              <a:rPr lang="el-GR" altLang="el-GR" sz="1400" dirty="0" smtClean="0">
                <a:latin typeface="Calibri" pitchFamily="34" charset="0"/>
              </a:rPr>
              <a:t>, 2001; </a:t>
            </a:r>
            <a:r>
              <a:rPr lang="en-US" altLang="el-GR" sz="1400" dirty="0" smtClean="0">
                <a:latin typeface="Calibri" pitchFamily="34" charset="0"/>
              </a:rPr>
              <a:t>Gilbert et al</a:t>
            </a:r>
            <a:r>
              <a:rPr lang="el-GR" altLang="el-GR" sz="1400" dirty="0" smtClean="0">
                <a:latin typeface="Calibri" pitchFamily="34" charset="0"/>
              </a:rPr>
              <a:t>., 1993)</a:t>
            </a:r>
          </a:p>
        </p:txBody>
      </p:sp>
    </p:spTree>
    <p:extLst>
      <p:ext uri="{BB962C8B-B14F-4D97-AF65-F5344CB8AC3E}">
        <p14:creationId xmlns:p14="http://schemas.microsoft.com/office/powerpoint/2010/main" val="312719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pPr eaLnBrk="1" hangingPunct="1"/>
            <a:r>
              <a:rPr lang="el-GR" altLang="el-GR" dirty="0" smtClean="0">
                <a:latin typeface="Calibri" pitchFamily="34" charset="0"/>
              </a:rPr>
              <a:t> Επιδημιολογικά Στοιχεία </a:t>
            </a:r>
            <a:r>
              <a:rPr lang="el-GR" altLang="el-GR" sz="3200" b="0" dirty="0" smtClean="0">
                <a:latin typeface="Calibri" pitchFamily="34" charset="0"/>
              </a:rPr>
              <a:t>(1 από 3)</a:t>
            </a:r>
          </a:p>
        </p:txBody>
      </p:sp>
      <p:sp>
        <p:nvSpPr>
          <p:cNvPr id="22531" name="Rectangle 11"/>
          <p:cNvSpPr>
            <a:spLocks noGrp="1"/>
          </p:cNvSpPr>
          <p:nvPr>
            <p:ph idx="1"/>
          </p:nvPr>
        </p:nvSpPr>
        <p:spPr/>
        <p:txBody>
          <a:bodyPr/>
          <a:lstStyle/>
          <a:p>
            <a:pPr marL="365125" indent="-282575" algn="just" eaLnBrk="1" hangingPunct="1">
              <a:lnSpc>
                <a:spcPct val="90000"/>
              </a:lnSpc>
              <a:buClr>
                <a:schemeClr val="tx2"/>
              </a:buClr>
              <a:buFont typeface="Wingdings" pitchFamily="2" charset="2"/>
              <a:buNone/>
            </a:pPr>
            <a:endParaRPr lang="el-GR" altLang="el-GR" sz="2000" smtClean="0">
              <a:latin typeface="Calibri" pitchFamily="34" charset="0"/>
              <a:sym typeface="Wingdings 2" pitchFamily="18" charset="2"/>
            </a:endParaRPr>
          </a:p>
          <a:p>
            <a:pPr marL="365125" indent="-282575" algn="just" eaLnBrk="1" hangingPunct="1">
              <a:lnSpc>
                <a:spcPct val="50000"/>
              </a:lnSpc>
              <a:spcBef>
                <a:spcPct val="0"/>
              </a:spcBef>
              <a:buClr>
                <a:schemeClr val="folHlink"/>
              </a:buClr>
              <a:buFont typeface="Wingdings" pitchFamily="2" charset="2"/>
              <a:buNone/>
            </a:pPr>
            <a:endParaRPr lang="el-GR" altLang="el-GR" sz="2000" i="1" smtClean="0">
              <a:latin typeface="Times New Roman" pitchFamily="18" charset="0"/>
              <a:sym typeface="Wingdings 2" pitchFamily="18" charset="2"/>
            </a:endParaRPr>
          </a:p>
          <a:p>
            <a:pPr marL="365125" indent="-282575" algn="just" eaLnBrk="1" hangingPunct="1">
              <a:lnSpc>
                <a:spcPct val="90000"/>
              </a:lnSpc>
              <a:spcBef>
                <a:spcPct val="0"/>
              </a:spcBef>
              <a:buClr>
                <a:schemeClr val="folHlink"/>
              </a:buClr>
              <a:buFont typeface="Wingdings" pitchFamily="2" charset="2"/>
              <a:buNone/>
            </a:pPr>
            <a:endParaRPr lang="el-GR" altLang="el-GR" sz="2000" i="1" smtClean="0">
              <a:latin typeface="Times New Roman" pitchFamily="18" charset="0"/>
              <a:sym typeface="Wingdings 2" pitchFamily="18" charset="2"/>
            </a:endParaRPr>
          </a:p>
          <a:p>
            <a:pPr marL="365125" indent="-282575" eaLnBrk="1" hangingPunct="1">
              <a:lnSpc>
                <a:spcPct val="90000"/>
              </a:lnSpc>
              <a:buClr>
                <a:schemeClr val="tx2"/>
              </a:buClr>
              <a:buFont typeface="Wingdings" pitchFamily="2" charset="2"/>
              <a:buNone/>
            </a:pPr>
            <a:endParaRPr lang="el-GR" altLang="el-GR" sz="2000" smtClean="0">
              <a:latin typeface="Calibri" pitchFamily="34" charset="0"/>
              <a:sym typeface="Wingdings 2" pitchFamily="18" charset="2"/>
            </a:endParaRPr>
          </a:p>
        </p:txBody>
      </p:sp>
      <p:sp>
        <p:nvSpPr>
          <p:cNvPr id="2253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cs typeface="Arial" charset="0"/>
            </a:endParaRPr>
          </a:p>
        </p:txBody>
      </p:sp>
      <p:sp>
        <p:nvSpPr>
          <p:cNvPr id="22533" name="Rectangle 12"/>
          <p:cNvSpPr>
            <a:spLocks noChangeArrowheads="1"/>
          </p:cNvSpPr>
          <p:nvPr/>
        </p:nvSpPr>
        <p:spPr bwMode="auto">
          <a:xfrm>
            <a:off x="2483768" y="6057835"/>
            <a:ext cx="4824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el-GR" sz="1200" dirty="0">
                <a:latin typeface="Calibri" pitchFamily="34" charset="0"/>
                <a:cs typeface="Arial" charset="0"/>
                <a:sym typeface="Wingdings 2" pitchFamily="18" charset="2"/>
              </a:rPr>
              <a:t>(WHO</a:t>
            </a:r>
            <a:r>
              <a:rPr lang="el-GR" altLang="el-GR" sz="1200" dirty="0">
                <a:latin typeface="Calibri" pitchFamily="34" charset="0"/>
                <a:cs typeface="Arial" charset="0"/>
                <a:sym typeface="Wingdings 2" pitchFamily="18" charset="2"/>
              </a:rPr>
              <a:t>, 2010, 2007; </a:t>
            </a:r>
            <a:r>
              <a:rPr lang="en-US" altLang="el-GR" sz="1200" dirty="0" err="1">
                <a:latin typeface="Calibri" pitchFamily="34" charset="0"/>
                <a:cs typeface="Arial" charset="0"/>
                <a:sym typeface="Wingdings 2" pitchFamily="18" charset="2"/>
              </a:rPr>
              <a:t>Thylefors</a:t>
            </a:r>
            <a:r>
              <a:rPr lang="en-US" altLang="el-GR" sz="1200" dirty="0">
                <a:latin typeface="Calibri" pitchFamily="34" charset="0"/>
                <a:cs typeface="Arial" charset="0"/>
                <a:sym typeface="Wingdings 2" pitchFamily="18" charset="2"/>
              </a:rPr>
              <a:t> et al</a:t>
            </a:r>
            <a:r>
              <a:rPr lang="el-GR" altLang="el-GR" sz="1200" dirty="0">
                <a:latin typeface="Calibri" pitchFamily="34" charset="0"/>
                <a:cs typeface="Arial" charset="0"/>
                <a:sym typeface="Wingdings 2" pitchFamily="18" charset="2"/>
              </a:rPr>
              <a:t>.,199</a:t>
            </a:r>
            <a:r>
              <a:rPr lang="en-US" altLang="el-GR" sz="1200" dirty="0">
                <a:latin typeface="Calibri" pitchFamily="34" charset="0"/>
                <a:cs typeface="Arial" charset="0"/>
                <a:sym typeface="Wingdings 2" pitchFamily="18" charset="2"/>
              </a:rPr>
              <a:t>5</a:t>
            </a:r>
            <a:r>
              <a:rPr lang="el-GR" altLang="el-GR" sz="1200" dirty="0">
                <a:latin typeface="Calibri" pitchFamily="34" charset="0"/>
                <a:cs typeface="Arial" charset="0"/>
                <a:sym typeface="Wingdings 2" pitchFamily="18" charset="2"/>
              </a:rPr>
              <a:t>; </a:t>
            </a:r>
            <a:r>
              <a:rPr lang="en-US" altLang="el-GR" sz="1200" dirty="0" err="1">
                <a:latin typeface="Calibri" pitchFamily="34" charset="0"/>
                <a:cs typeface="Arial" charset="0"/>
                <a:sym typeface="Wingdings 2" pitchFamily="18" charset="2"/>
              </a:rPr>
              <a:t>Resnikoff</a:t>
            </a:r>
            <a:r>
              <a:rPr lang="en-US" altLang="el-GR" sz="1200" dirty="0">
                <a:latin typeface="Calibri" pitchFamily="34" charset="0"/>
                <a:cs typeface="Arial" charset="0"/>
                <a:sym typeface="Wingdings 2" pitchFamily="18" charset="2"/>
              </a:rPr>
              <a:t> et al</a:t>
            </a:r>
            <a:r>
              <a:rPr lang="el-GR" altLang="el-GR" sz="1200" dirty="0">
                <a:latin typeface="Calibri" pitchFamily="34" charset="0"/>
                <a:cs typeface="Arial" charset="0"/>
                <a:sym typeface="Wingdings 2" pitchFamily="18" charset="2"/>
              </a:rPr>
              <a:t>.,2004; </a:t>
            </a:r>
            <a:r>
              <a:rPr lang="en-US" altLang="el-GR" sz="1200" dirty="0">
                <a:latin typeface="Calibri" pitchFamily="34" charset="0"/>
                <a:cs typeface="Arial" charset="0"/>
                <a:sym typeface="Wingdings 2" pitchFamily="18" charset="2"/>
              </a:rPr>
              <a:t>Foster </a:t>
            </a:r>
            <a:r>
              <a:rPr lang="el-GR" altLang="el-GR" sz="1200" dirty="0">
                <a:latin typeface="Calibri" pitchFamily="34" charset="0"/>
                <a:cs typeface="Arial" charset="0"/>
                <a:sym typeface="Wingdings 2" pitchFamily="18" charset="2"/>
              </a:rPr>
              <a:t>&amp; </a:t>
            </a:r>
            <a:r>
              <a:rPr lang="en-US" altLang="el-GR" sz="1200" dirty="0" err="1">
                <a:latin typeface="Calibri" pitchFamily="34" charset="0"/>
                <a:cs typeface="Arial" charset="0"/>
                <a:sym typeface="Wingdings 2" pitchFamily="18" charset="2"/>
              </a:rPr>
              <a:t>Resnikoff</a:t>
            </a:r>
            <a:r>
              <a:rPr lang="el-GR" altLang="el-GR" sz="1200" dirty="0">
                <a:latin typeface="Calibri" pitchFamily="34" charset="0"/>
                <a:cs typeface="Arial" charset="0"/>
                <a:sym typeface="Wingdings 2" pitchFamily="18" charset="2"/>
              </a:rPr>
              <a:t>, 2005; </a:t>
            </a:r>
            <a:r>
              <a:rPr lang="en-US" altLang="el-GR" sz="1200" dirty="0">
                <a:latin typeface="Calibri" pitchFamily="34" charset="0"/>
                <a:cs typeface="Arial" charset="0"/>
                <a:sym typeface="Wingdings 2" pitchFamily="18" charset="2"/>
              </a:rPr>
              <a:t>Gilbert</a:t>
            </a:r>
            <a:r>
              <a:rPr lang="el-GR" altLang="el-GR" sz="1200" dirty="0">
                <a:latin typeface="Calibri" pitchFamily="34" charset="0"/>
                <a:cs typeface="Arial" charset="0"/>
                <a:sym typeface="Wingdings 2" pitchFamily="18" charset="2"/>
              </a:rPr>
              <a:t> &amp; </a:t>
            </a:r>
            <a:r>
              <a:rPr lang="en-US" altLang="el-GR" sz="1200" dirty="0">
                <a:latin typeface="Calibri" pitchFamily="34" charset="0"/>
                <a:cs typeface="Arial" charset="0"/>
                <a:sym typeface="Wingdings 2" pitchFamily="18" charset="2"/>
              </a:rPr>
              <a:t>Foster</a:t>
            </a:r>
            <a:r>
              <a:rPr lang="el-GR" altLang="el-GR" sz="1200" dirty="0">
                <a:latin typeface="Calibri" pitchFamily="34" charset="0"/>
                <a:cs typeface="Arial" charset="0"/>
                <a:sym typeface="Wingdings 2" pitchFamily="18" charset="2"/>
              </a:rPr>
              <a:t>, 2001; </a:t>
            </a:r>
            <a:r>
              <a:rPr lang="en-US" altLang="el-GR" sz="1200" dirty="0">
                <a:latin typeface="Calibri" pitchFamily="34" charset="0"/>
                <a:cs typeface="Arial" charset="0"/>
                <a:sym typeface="Wingdings 2" pitchFamily="18" charset="2"/>
              </a:rPr>
              <a:t>Gilbert et al</a:t>
            </a:r>
            <a:r>
              <a:rPr lang="el-GR" altLang="el-GR" sz="1200" dirty="0">
                <a:latin typeface="Calibri" pitchFamily="34" charset="0"/>
                <a:cs typeface="Arial" charset="0"/>
                <a:sym typeface="Wingdings 2" pitchFamily="18" charset="2"/>
              </a:rPr>
              <a:t>., </a:t>
            </a:r>
            <a:r>
              <a:rPr lang="en-US" altLang="el-GR" sz="1200" dirty="0">
                <a:latin typeface="Calibri" pitchFamily="34" charset="0"/>
                <a:cs typeface="Arial" charset="0"/>
                <a:sym typeface="Wingdings 2" pitchFamily="18" charset="2"/>
              </a:rPr>
              <a:t>200</a:t>
            </a:r>
            <a:r>
              <a:rPr lang="el-GR" altLang="el-GR" sz="1200" dirty="0">
                <a:latin typeface="Calibri" pitchFamily="34" charset="0"/>
                <a:cs typeface="Arial" charset="0"/>
                <a:sym typeface="Wingdings 2" pitchFamily="18" charset="2"/>
              </a:rPr>
              <a:t>3)</a:t>
            </a:r>
          </a:p>
        </p:txBody>
      </p:sp>
      <p:graphicFrame>
        <p:nvGraphicFramePr>
          <p:cNvPr id="14" name="13 - Γράφημα"/>
          <p:cNvGraphicFramePr>
            <a:graphicFrameLocks/>
          </p:cNvGraphicFramePr>
          <p:nvPr/>
        </p:nvGraphicFramePr>
        <p:xfrm>
          <a:off x="957263" y="892175"/>
          <a:ext cx="7229475" cy="5500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0988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Graphic spid="14"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2d1a88130a26a777bc1b9f33215a9d28df4283"/>
</p:tagLst>
</file>

<file path=ppt/theme/theme1.xml><?xml version="1.0" encoding="utf-8"?>
<a:theme xmlns:a="http://schemas.openxmlformats.org/drawingml/2006/main" name="OC_template_updated">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TotalTime>
  <Words>4484</Words>
  <Application>Microsoft Office PowerPoint</Application>
  <PresentationFormat>On-screen Show (4:3)</PresentationFormat>
  <Paragraphs>460</Paragraphs>
  <Slides>64</Slides>
  <Notes>11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OC_template_updated</vt:lpstr>
      <vt:lpstr>Προσαρμοσμένη Κινητική Δραστηριότητα</vt:lpstr>
      <vt:lpstr>Διαταραχές Όρασης</vt:lpstr>
      <vt:lpstr>Περιεχόμενα</vt:lpstr>
      <vt:lpstr>Διαταραχές όρασης- ορισμοί (1 από 2)</vt:lpstr>
      <vt:lpstr>Διαταραχές όρασης- ορισμοί (2 από 2)</vt:lpstr>
      <vt:lpstr>Ταξινόμηση (1 από 2)</vt:lpstr>
      <vt:lpstr>Ταξινόμηση (2 από 2)</vt:lpstr>
      <vt:lpstr>Αίτια τύφλωσης</vt:lpstr>
      <vt:lpstr> Επιδημιολογικά Στοιχεία (1 από 3)</vt:lpstr>
      <vt:lpstr> Επιδημιολογικά Στοιχεία (2 από 3)</vt:lpstr>
      <vt:lpstr> Επιδημιολογικά Στοιχεία (3 από 3)</vt:lpstr>
      <vt:lpstr>Επιπτώσεις των διαταραχών όρασης</vt:lpstr>
      <vt:lpstr>Οπτική αντίληψη και Κινητική Εξέλιξη  (1 από 7) </vt:lpstr>
      <vt:lpstr>Οπτική αντίληψη και Κινητική Εξέλιξη  (2 από 7) </vt:lpstr>
      <vt:lpstr>Οπτική αντίληψη και Κινητική Εξέλιξη  (3 από 7) </vt:lpstr>
      <vt:lpstr>Οπτική αντίληψη και Κινητική Εξέλιξη  (4 από 7)</vt:lpstr>
      <vt:lpstr>Οπτική αντίληψη και Κινητική Εξέλιξη  (5 από 7)</vt:lpstr>
      <vt:lpstr>Οπτική αντίληψη και Κινητική Εξέλιξη  (6 από 7)</vt:lpstr>
      <vt:lpstr>Οπτική αντίληψη και Κινητική Εξέλιξη  (7 από 7)</vt:lpstr>
      <vt:lpstr>Αντιμετώπιση της τύφλωσης</vt:lpstr>
      <vt:lpstr>Εκπαιδευτικό πλαίσιο στην Ελλάδα  </vt:lpstr>
      <vt:lpstr>Δυσκολίες που αντιμετωπίζουν τα άτομα με τύφλωση (1 από 10)</vt:lpstr>
      <vt:lpstr>Δυσκολίες που αντιμετωπίζουν τα άτομα με τύφλωση (2 από 10)</vt:lpstr>
      <vt:lpstr>Δυσκολίες που αντιμετωπίζουν τα άτομα με τύφλωση (3 από 10)</vt:lpstr>
      <vt:lpstr>Δυσκολίες που αντιμετωπίζουν τα άτομα με τύφλωση (4 από 10)</vt:lpstr>
      <vt:lpstr>Δυσκολίες που αντιμετωπίζουν τα άτομα με τύφλωση (5 από 10)</vt:lpstr>
      <vt:lpstr>Δυσκολίες που αντιμετωπίζουν τα άτομα με τύφλωση (6 από 10)</vt:lpstr>
      <vt:lpstr>Δυσκολίες που αντιμετωπίζουν τα άτομα με τύφλωση (7 από 10)</vt:lpstr>
      <vt:lpstr>Δυσκολίες που αντιμετωπίζουν τα άτομα με τύφλωση (8 από 10)</vt:lpstr>
      <vt:lpstr>Δυσκολίες που αντιμετωπίζουν τα άτομα με τύφλωση (9 από 10)</vt:lpstr>
      <vt:lpstr>Δυσκολίες που αντιμετωπίζουν τα άτομα με τύφλωση (10 από 10)</vt:lpstr>
      <vt:lpstr>Άτομα με τύφλωση  και φυσική δραστηριότητα (1 από 2)</vt:lpstr>
      <vt:lpstr>Άτομα με τύφλωση  και φυσική δραστηριότητα (2 από 2)</vt:lpstr>
      <vt:lpstr>Προσαρμοσμένη Κινητική Δραστηριότητα σε άτομα με διαταραχές όρασης</vt:lpstr>
      <vt:lpstr>Πρόγραμμα ανάπτυξης απτικής και κιναισθητικής αντίληψης</vt:lpstr>
      <vt:lpstr>Προσαρμογές για τη φυσική δραστηριότητα σε άτομα με διαταραχές όρασης (1 από 2)</vt:lpstr>
      <vt:lpstr>Προσαρμογές για τη φυσική δραστηριότητα σε άτομα με διαταραχές όρασης (2 από 2)</vt:lpstr>
      <vt:lpstr>Φυσικές Δραστηριότητες-Φ.Δ. για άτομα με διαταραχές όρασης (1 από 9)</vt:lpstr>
      <vt:lpstr>Φυσικές Δραστηριότητες-Φ.Δ. για άτομα με διαταραχές όρασης (2 από 9)</vt:lpstr>
      <vt:lpstr>Φυσικές Δραστηριότητες-Φ.Δ. για άτομα με διαταραχές όρασης (3 από 9)</vt:lpstr>
      <vt:lpstr>Φυσικές Δραστηριότητες-Φ.Δ. για άτομα με διαταραχές όρασης (4 από 9)</vt:lpstr>
      <vt:lpstr>Φυσικές Δραστηριότητες-Φ.Δ. για άτομα με διαταραχές όρασης (5 από 9)</vt:lpstr>
      <vt:lpstr>Φυσικές Δραστηριότητες-Φ.Δ. για άτομα με διαταραχές όρασης (6 από 9)</vt:lpstr>
      <vt:lpstr>Φυσικές Δραστηριότητες-Φ.Δ. για άτομα με διαταραχές όρασης (7 από 9)</vt:lpstr>
      <vt:lpstr>Φυσικές Δραστηριότητες-Φ.Δ. για άτομα με διαταραχές όρασης (8 από 9)</vt:lpstr>
      <vt:lpstr>Φυσικές Δραστηριότητες-Φ.Δ. για άτομα με διαταραχές όρασης (9 από 9)</vt:lpstr>
      <vt:lpstr>Αθλήματα για άτομα με διαταραχές όρασης (1 από 5) </vt:lpstr>
      <vt:lpstr>Αθλήματα για άτομα με διαταραχές όρασης (2 από 5) </vt:lpstr>
      <vt:lpstr>Αθλήματα για άτομα με διαταραχές όρασης (3 από 5) </vt:lpstr>
      <vt:lpstr>Αθλήματα για άτομα με διαταραχές όρασης (4 από 5) </vt:lpstr>
      <vt:lpstr>Αθλήματα για άτομα με διαταραχές όρασης (5 από 5) </vt:lpstr>
      <vt:lpstr>Παραολυμπιακοί αγώνες και αθλητές με τύφλωση</vt:lpstr>
      <vt:lpstr>Συμπεράσματα</vt:lpstr>
      <vt:lpstr> Χρήσιμοι σύνδεσμοι</vt:lpstr>
      <vt:lpstr>Προτεινόμενη βιβλιογραφία (1 από 4) </vt:lpstr>
      <vt:lpstr>Προτεινόμενη βιβλιογραφία (2 από 4) </vt:lpstr>
      <vt:lpstr>Προτεινόμενη βιβλιογραφία (3 από 4) </vt:lpstr>
      <vt:lpstr>Προτεινόμενη βιβλιογραφία (4 από 4)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62</cp:revision>
  <dcterms:created xsi:type="dcterms:W3CDTF">2013-03-04T13:35:19Z</dcterms:created>
  <dcterms:modified xsi:type="dcterms:W3CDTF">2015-09-22T07:02:19Z</dcterms:modified>
</cp:coreProperties>
</file>