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3"/>
  </p:notesMasterIdLst>
  <p:handoutMasterIdLst>
    <p:handoutMasterId r:id="rId74"/>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332" r:id="rId21"/>
    <p:sldId id="286" r:id="rId22"/>
    <p:sldId id="287" r:id="rId23"/>
    <p:sldId id="333"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3" r:id="rId59"/>
    <p:sldId id="325" r:id="rId60"/>
    <p:sldId id="326" r:id="rId61"/>
    <p:sldId id="328" r:id="rId62"/>
    <p:sldId id="329" r:id="rId63"/>
    <p:sldId id="330" r:id="rId64"/>
    <p:sldId id="331" r:id="rId65"/>
    <p:sldId id="257" r:id="rId66"/>
    <p:sldId id="262" r:id="rId67"/>
    <p:sldId id="264" r:id="rId68"/>
    <p:sldId id="334" r:id="rId69"/>
    <p:sldId id="335" r:id="rId70"/>
    <p:sldId id="266"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dirty="0"/>
          </a:p>
        </p:txBody>
      </p:sp>
    </p:spTree>
    <p:extLst>
      <p:ext uri="{BB962C8B-B14F-4D97-AF65-F5344CB8AC3E}">
        <p14:creationId xmlns:p14="http://schemas.microsoft.com/office/powerpoint/2010/main" val="128175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Gray1139.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Gray1142.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User:Dod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Adrenal_gland" TargetMode="External"/><Relationship Id="rId13" Type="http://schemas.openxmlformats.org/officeDocument/2006/relationships/hyperlink" Target="http://en.wikipedia.org/wiki/Common_iliac_artery" TargetMode="External"/><Relationship Id="rId18" Type="http://schemas.openxmlformats.org/officeDocument/2006/relationships/image" Target="../media/image5.png"/><Relationship Id="rId3" Type="http://schemas.openxmlformats.org/officeDocument/2006/relationships/hyperlink" Target="http://en.wikipedia.org/wiki/Renal_pelvis" TargetMode="External"/><Relationship Id="rId21" Type="http://schemas.openxmlformats.org/officeDocument/2006/relationships/hyperlink" Target="http://creativecommons.org/licenses/by-sa/3.0/deed.en" TargetMode="External"/><Relationship Id="rId7" Type="http://schemas.openxmlformats.org/officeDocument/2006/relationships/hyperlink" Target="http://en.wikipedia.org/wiki/Frontal_plane" TargetMode="External"/><Relationship Id="rId12" Type="http://schemas.openxmlformats.org/officeDocument/2006/relationships/hyperlink" Target="http://en.wikipedia.org/wiki/Abdominal_aorta" TargetMode="External"/><Relationship Id="rId17" Type="http://schemas.openxmlformats.org/officeDocument/2006/relationships/hyperlink" Target="http://en.wikipedia.org/wiki/Pelvis" TargetMode="External"/><Relationship Id="rId2" Type="http://schemas.openxmlformats.org/officeDocument/2006/relationships/hyperlink" Target="http://en.wikipedia.org/wiki/Kidney" TargetMode="External"/><Relationship Id="rId16" Type="http://schemas.openxmlformats.org/officeDocument/2006/relationships/hyperlink" Target="http://en.wikipedia.org/wiki/Large_intestine" TargetMode="External"/><Relationship Id="rId20" Type="http://schemas.openxmlformats.org/officeDocument/2006/relationships/hyperlink" Target="http://commons.wikimedia.org/wiki/User:Jmarchn" TargetMode="External"/><Relationship Id="rId1" Type="http://schemas.openxmlformats.org/officeDocument/2006/relationships/slideLayout" Target="../slideLayouts/slideLayout2.xml"/><Relationship Id="rId6" Type="http://schemas.openxmlformats.org/officeDocument/2006/relationships/hyperlink" Target="http://en.wikipedia.org/wiki/Urethra" TargetMode="External"/><Relationship Id="rId11" Type="http://schemas.openxmlformats.org/officeDocument/2006/relationships/hyperlink" Target="http://en.wikipedia.org/wiki/Inferior_vena_cava" TargetMode="External"/><Relationship Id="rId5" Type="http://schemas.openxmlformats.org/officeDocument/2006/relationships/hyperlink" Target="http://en.wikipedia.org/wiki/Urinary_bladder" TargetMode="External"/><Relationship Id="rId15" Type="http://schemas.openxmlformats.org/officeDocument/2006/relationships/hyperlink" Target="http://en.wikipedia.org/wiki/Liver" TargetMode="External"/><Relationship Id="rId10" Type="http://schemas.openxmlformats.org/officeDocument/2006/relationships/hyperlink" Target="http://en.wikipedia.org/wiki/Renal_vein" TargetMode="External"/><Relationship Id="rId19" Type="http://schemas.openxmlformats.org/officeDocument/2006/relationships/hyperlink" Target="http://commons.wikimedia.org/wiki/File:Urinary_system.svg" TargetMode="External"/><Relationship Id="rId4" Type="http://schemas.openxmlformats.org/officeDocument/2006/relationships/hyperlink" Target="http://en.wikipedia.org/wiki/Ureter" TargetMode="External"/><Relationship Id="rId9" Type="http://schemas.openxmlformats.org/officeDocument/2006/relationships/hyperlink" Target="http://en.wikipedia.org/wiki/Renal_artery" TargetMode="External"/><Relationship Id="rId14" Type="http://schemas.openxmlformats.org/officeDocument/2006/relationships/hyperlink" Target="http://en.wikipedia.org/wiki/Common_iliac_vei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Illu_adrenal_gland.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ommons.wikimedia.org/wiki/User:Evri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Kidney_PioM.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i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Kidney_structure_el.pn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Gray1130.sv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commons.wikimedia.org/wiki/User:Mysi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Illu_urinary_system_e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Gray1129.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File:Physiology_of_Nephron.png"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Madhero8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doping-prevention.sp.tum.de/el/human-body/kidney/kidney/beta-2-agonis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28.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zuniv.net/physiology/book/chapter25.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ommons.wikimedia.org/wiki/File:Renin-angiotensin-aldosterone_system.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_Ra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19</a:t>
            </a:r>
            <a:r>
              <a:rPr lang="el-GR" sz="2600" dirty="0" smtClean="0"/>
              <a:t>:</a:t>
            </a:r>
            <a:r>
              <a:rPr lang="en-US" sz="2600" dirty="0" smtClean="0"/>
              <a:t> </a:t>
            </a:r>
            <a:r>
              <a:rPr lang="el-GR" sz="2600" dirty="0"/>
              <a:t>Απεκκριτικό (Ουροποιητικό) σύστημα-νεφροί</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Ουροδόχος κύστη </a:t>
            </a:r>
            <a:r>
              <a:rPr lang="el-GR" sz="3000" b="0" dirty="0" smtClean="0"/>
              <a:t>3/3</a:t>
            </a:r>
            <a:endParaRPr lang="en-US"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dirty="0" smtClean="0"/>
              <a:t>Στο στόμιο εξόδου της ουρήθρας υπάρχει ένας σφιγκτηρικός μηχανισμός από λείες μυϊκές ίνες, του οποίου η λειτουργία είναι ακούσια. Ένας δεύτερος σφιγκτήρας από τους μύες του περινέου, περιφερικότερα από τον πρώτο, λειτουργεί με τη θέλησή μας.</a:t>
            </a:r>
          </a:p>
          <a:p>
            <a:r>
              <a:rPr lang="el-GR" dirty="0" smtClean="0"/>
              <a:t>Κρατάμε τα ούρα στην κύστη μας μέχρι κάποιο όριο χωρίς πρόβλημα. Όταν όμως ο όγκος των ούρων που είναι μέσα στην ουροδόχο κύστη ξεπεράσει τα 400 cc η κύστη συσπάται κι αρχίζουμε να νιώθουμε ένα δυσάρεστο αίσθημα. Αν προσπαθήσουμε να κρατήσουμε τα ούρα περισσότερο, το αίσθημα αυτό επιδεινώνεται και όταν ο όγκος των ούρων φθάσει τα 650-700 cc η κύστη συσπάται μόνη της, οι σφιγκτήρες χαλαρώνουν και προκαλείται αυτόματη ούρηση, ανεξάρτητη από τη θέλησή μας, για λόγους προστασίας της ακεραιότητας της ουροδόχου κύστης.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68944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Ουρήθρα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b="1" dirty="0" smtClean="0"/>
              <a:t>Η γυναικεία ουρήθρα</a:t>
            </a:r>
          </a:p>
          <a:p>
            <a:pPr marL="355600" indent="0">
              <a:buNone/>
            </a:pPr>
            <a:r>
              <a:rPr lang="el-GR" dirty="0" smtClean="0"/>
              <a:t>Πρόκειται για ένα ινομυώδη σωλήνα που αποτελεί την συνέχεια της ουροδόχου κύστης. Αποτελείται από ινώδη και μυϊκό χιτώνα, και έχει βλεννογόνο με μεταβατικό επιθήλιο. Το μήκος της είναι βραχύ, περίπου 4 cm. Έρχεται λοξά προς τα εμπρός και κάτω και αφού περάσει τους μύες του περινέου εκβάλλει με το έξω στόμιό της κάτω από την κλειτορίδα, ανάμεσα στα μικρά χείλη του αιδοίου, εμπρός από την είσοδο του κόλπου. H ουρήθρα στην γυναίκα είναι αποκλειστικά όργανο του ουροποιητικού και χρησιμεύει μόνο για την αποβολή των ούρων, σε αντίθεση με την ανδρική, που χρησιμοποιείται και για την εκσπερμάτιση.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54615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Ουρήθρα </a:t>
            </a:r>
            <a:r>
              <a:rPr lang="el-GR" sz="3000" b="0" dirty="0" smtClean="0"/>
              <a:t>2/2</a:t>
            </a:r>
            <a:endParaRPr lang="en-US" dirty="0"/>
          </a:p>
        </p:txBody>
      </p:sp>
      <p:sp>
        <p:nvSpPr>
          <p:cNvPr id="3" name="2 - Θέση περιεχομένου"/>
          <p:cNvSpPr>
            <a:spLocks noGrp="1"/>
          </p:cNvSpPr>
          <p:nvPr>
            <p:ph idx="1"/>
          </p:nvPr>
        </p:nvSpPr>
        <p:spPr>
          <a:xfrm>
            <a:off x="457200" y="1196752"/>
            <a:ext cx="8507288" cy="5472608"/>
          </a:xfrm>
        </p:spPr>
        <p:txBody>
          <a:bodyPr>
            <a:normAutofit lnSpcReduction="10000"/>
          </a:bodyPr>
          <a:lstStyle/>
          <a:p>
            <a:r>
              <a:rPr lang="el-GR" b="1" dirty="0" smtClean="0"/>
              <a:t>Η ανδρική ουρήθρα</a:t>
            </a:r>
          </a:p>
          <a:p>
            <a:pPr marL="355600" indent="0">
              <a:buNone/>
            </a:pPr>
            <a:r>
              <a:rPr lang="el-GR" dirty="0" smtClean="0"/>
              <a:t>Είναι παρόμοια με τη γυναικεία στην κατασκευή αλλά διαφέρει στο μήκος, την πορεία, τις σχέσεις και τη χρησιμότητα.</a:t>
            </a:r>
          </a:p>
          <a:p>
            <a:pPr marL="355600" indent="0">
              <a:buNone/>
            </a:pPr>
            <a:r>
              <a:rPr lang="el-GR" dirty="0" smtClean="0"/>
              <a:t>Έχει μήκος 18–20 cm. Εξέρχεται από την ουροδόχο κύστη προς τα κάτω και περνά μέσα από τον προστάτη αδένα. H πρώτη της αυτή μοίρα λέγεται </a:t>
            </a:r>
            <a:r>
              <a:rPr lang="el-GR" i="1" dirty="0" smtClean="0"/>
              <a:t>προστατική</a:t>
            </a:r>
            <a:r>
              <a:rPr lang="el-GR" dirty="0" smtClean="0"/>
              <a:t> και δέχεται τις εκβολές των εκσπερματιστικών πόρων. Στη συνέχεια στρέφεται προς τα εμπρός και το τοίχωμά της γίνεται λεπτό</a:t>
            </a:r>
            <a:r>
              <a:rPr lang="en-US" dirty="0" smtClean="0"/>
              <a:t>. H</a:t>
            </a:r>
            <a:r>
              <a:rPr lang="el-GR" dirty="0" smtClean="0"/>
              <a:t> μοίρα της αυτή λέγεται </a:t>
            </a:r>
            <a:r>
              <a:rPr lang="el-GR" b="1" dirty="0" smtClean="0"/>
              <a:t>υμενώδης</a:t>
            </a:r>
            <a:r>
              <a:rPr lang="el-GR" dirty="0" smtClean="0"/>
              <a:t>.</a:t>
            </a:r>
            <a:r>
              <a:rPr lang="en-US" dirty="0" smtClean="0"/>
              <a:t> </a:t>
            </a:r>
            <a:r>
              <a:rPr lang="el-GR" dirty="0" smtClean="0"/>
              <a:t>Ακολουθεί η </a:t>
            </a:r>
            <a:r>
              <a:rPr lang="el-GR" b="1" dirty="0" smtClean="0"/>
              <a:t>σηραγγώδης μοίρα</a:t>
            </a:r>
            <a:r>
              <a:rPr lang="el-GR" dirty="0" smtClean="0"/>
              <a:t> (μέσα στο μέσο</a:t>
            </a:r>
            <a:r>
              <a:rPr lang="el-GR" dirty="0"/>
              <a:t> </a:t>
            </a:r>
            <a:r>
              <a:rPr lang="el-GR" dirty="0" smtClean="0"/>
              <a:t>σηραγγώδες σώμα του πέους), η οποία είναι η μακρύτερη από όλες τις μοίρες και είναι εύκαμπτη, με ινομυώδες τοίχωμα. Καταλήγει στη βάλανο του πέους, σε μια διευρυμένη περιοχή που ονομάζεται σκαφοειδής βόθρος κι από εκεί εκβάλλει με το έξω στόμιό της στην κορυφή της βαλάνου.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93827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512168"/>
          </a:xfrm>
        </p:spPr>
        <p:txBody>
          <a:bodyPr>
            <a:noAutofit/>
          </a:bodyPr>
          <a:lstStyle/>
          <a:p>
            <a:r>
              <a:rPr lang="el-GR" sz="3000" dirty="0" smtClean="0"/>
              <a:t>Σχηματική παράσταση της μέσης οβελιαίας τομής της γυναικείας πυέλου όπου απεικονίζονται οι σχέσεις των οργάνων με την ουροδόχο κύστη.</a:t>
            </a:r>
            <a:endParaRPr lang="en-US" sz="3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3074" name="Picture 2" descr="File:Gray1139.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35696" y="1631024"/>
            <a:ext cx="5457825"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563365" y="6453336"/>
            <a:ext cx="40024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Gray1139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ngbot"/>
              </a:rPr>
              <a:t>Pngbot</a:t>
            </a:r>
            <a:r>
              <a:rPr lang="en-US" sz="1200" dirty="0">
                <a:latin typeface="+mn-lt"/>
              </a:rPr>
              <a:t> </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94175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Απεικόνιση της ανδρικής ουρήθρας</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4098" name="Picture 2" descr="File:Gray1142.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33700" y="908720"/>
            <a:ext cx="3276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2563365" y="6591835"/>
            <a:ext cx="40024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Gray1142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Dodo"/>
              </a:rPr>
              <a:t>Dodo</a:t>
            </a:r>
            <a:r>
              <a:rPr lang="en-US" sz="1200" dirty="0">
                <a:latin typeface="+mn-lt"/>
              </a:rPr>
              <a:t> </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81105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Ανατομία-Νεφροί </a:t>
            </a:r>
            <a:r>
              <a:rPr lang="el-GR" sz="3000" b="0" dirty="0" smtClean="0"/>
              <a:t>1/3</a:t>
            </a:r>
            <a:endParaRPr lang="en-US" sz="3000" b="0" dirty="0"/>
          </a:p>
        </p:txBody>
      </p:sp>
      <p:sp>
        <p:nvSpPr>
          <p:cNvPr id="3" name="2 - Θέση περιεχομένου"/>
          <p:cNvSpPr>
            <a:spLocks noGrp="1"/>
          </p:cNvSpPr>
          <p:nvPr>
            <p:ph idx="1"/>
          </p:nvPr>
        </p:nvSpPr>
        <p:spPr>
          <a:xfrm>
            <a:off x="457200" y="1196752"/>
            <a:ext cx="8435280" cy="5616624"/>
          </a:xfrm>
        </p:spPr>
        <p:txBody>
          <a:bodyPr>
            <a:normAutofit fontScale="92500" lnSpcReduction="10000"/>
          </a:bodyPr>
          <a:lstStyle/>
          <a:p>
            <a:r>
              <a:rPr lang="el-GR" dirty="0" smtClean="0"/>
              <a:t>Οι νεφροί είναι δύο, ένας αριστερός και ένας δεξιός. Έχουν σχήμα κυαμοειδές και  βρίσκονται στα πλάγια της σπονδυλικής στήλης, στο ύψος των Θ12 - O3 σπονδύλων. Στηρίζονται στους μεγάλους ψοΐτες μύες, στο οπίσθιο κοιλιακό τοίχωμα. Δεν είναι τελείως κατακόρυφοι αλλά οι επιμήκεις άξονές τους συγκλίνουν προς τα επάνω. Έχουν μήκος 11–12 cm, πλάτος 6–7 cm και πάχος 3–4 cm. Ζυγίζουν περίπου 150 γρ.</a:t>
            </a:r>
          </a:p>
          <a:p>
            <a:r>
              <a:rPr lang="el-GR" dirty="0" smtClean="0"/>
              <a:t>O δεξιός νεφρός βρίσκεται λίγο χαμηλότερα από τον αριστερό γιατί πιέζεται από το ήπαρ το οποίο βρίσκεται ακριβώς από επάνω του. Στον κάθε νεφρό διακρίνουμε μια πρόσθια και μια οπίσθια επιφάνεια που είναι υπόκυρτες, ένα έξω χείλος που είναι κυρτό και ένα έσω που είναι κοίλο, έναν άνω κι έναν κάτω πόλο. Στον άνω πόλο του κάθε νεφρού βρίσκεται το σύστοιχο επινεφρίδιο (ενδοκρινής αδένας). </a:t>
            </a:r>
          </a:p>
          <a:p>
            <a:r>
              <a:rPr lang="el-GR" dirty="0" smtClean="0"/>
              <a:t>Στο έσω χείλος του νεφρού υπάρχει μια βαθειά σχισμή, η πύλη του νεφρού, που οδηγεί στη νεφρική πύελο. Από την πύλη του νεφρού μπαίνει η νεφρική αρτηρία (κλάδος της κοιλιακής αορτής) και εξέρχονται η νεφρική φλέβα, τα λεμφαγγεία του νεφρού και η νεφρική πύελος με τον ουρητήρα.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879439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Ανατομία-Νεφροί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smtClean="0"/>
              <a:t>O νεφρός στηρίζεται από τα αγγεία του και από μια ινώδη μεμβράνη, την θήκη ή νεφρική περιτονία, η οποία τον περιβάλλει ανοιχτή στο κάτω της μέρος και, συμφυόμενη με το περιτόναιο εμπρός και με τις περιτονίες των μυών του οπίσθιου κοιλιακού τοιχώματος πίσω, τον καθηλώνει στο οπίσθιο κοιλιακό τοίχωμα. O ίδιος ο νεφρός περιβάλλεται από έναν ινώδη χιτώνα που κι αυτός συμφύεται με τη νεφρική περιτονία</a:t>
            </a:r>
          </a:p>
          <a:p>
            <a:r>
              <a:rPr lang="el-GR" dirty="0" smtClean="0"/>
              <a:t>Mεταξύ νεφρικής περιτονίας και ινώδη χιτώνα υπάρχει το περινεφρικό λίπος που σχηματίζει μια αρκετά παχιά κάψα γύρω από το νεφρό και συμβάλλει στη στήριξη και στην προστασία του.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067863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Ανατομία-Νεφροί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smtClean="0"/>
              <a:t>Οι σχέσεις των νεφρών με τα γύρω όργανα: α) O δεξιός νεφρός έχει επάνω και μπροστά του το ήπαρ, επάνω και πίσω το διάφραγμα, πίσω του το δεξιό μεγάλο ψοΐτη μυ, μπροστά, κάτω και έξω τη δεξιά κολική καμπή, μπροστά και προς τα έσω το  δωδεκαδάκτυλο και απέναντι από το έσω χείλος του την κάτω κοίλη φλέβα. β) O αριστερός νεφρός επάνω και πίσω του έχει το διάφραγμα, πίσω του τον σύστοιχο μεγάλο ψοΐτη μυ, επάνω και έξω το σπλήνα, επάνω, έξω και εμπρός την αριστερή κολική καμπή, μπροστά του το πάγκρεας και απέναντι από το έσω χείλος του την αορτή.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73315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Λειτουργίες των νεφρών</a:t>
            </a:r>
            <a:endParaRPr lang="en-US" dirty="0"/>
          </a:p>
        </p:txBody>
      </p:sp>
      <p:sp>
        <p:nvSpPr>
          <p:cNvPr id="3" name="2 - Θέση περιεχομένου"/>
          <p:cNvSpPr>
            <a:spLocks noGrp="1"/>
          </p:cNvSpPr>
          <p:nvPr>
            <p:ph idx="1"/>
          </p:nvPr>
        </p:nvSpPr>
        <p:spPr/>
        <p:txBody>
          <a:bodyPr/>
          <a:lstStyle/>
          <a:p>
            <a:pPr marL="0" indent="0">
              <a:buNone/>
            </a:pPr>
            <a:r>
              <a:rPr lang="el-GR" dirty="0" smtClean="0"/>
              <a:t>Οι δύο κύριες λειτουργίες των νεφρών είναι</a:t>
            </a:r>
            <a:r>
              <a:rPr lang="en-US" dirty="0" smtClean="0"/>
              <a:t>:</a:t>
            </a:r>
          </a:p>
          <a:p>
            <a:pPr marL="457200" indent="-457200">
              <a:buFont typeface="+mj-lt"/>
              <a:buAutoNum type="arabicPeriod"/>
            </a:pPr>
            <a:r>
              <a:rPr lang="el-GR" dirty="0" smtClean="0"/>
              <a:t>η αποβολή αχρήστων προϊόντων που προκύπτουν από τον μεταβολισμό.</a:t>
            </a:r>
          </a:p>
          <a:p>
            <a:pPr marL="457200" indent="-457200">
              <a:buFont typeface="+mj-lt"/>
              <a:buAutoNum type="arabicPeriod"/>
            </a:pPr>
            <a:r>
              <a:rPr lang="el-GR" dirty="0" smtClean="0"/>
              <a:t>η διατήρηση του όγκου του εξωκυτταρίου υγρού και της σύστασής του σε ηλεκτρολύτες.</a:t>
            </a:r>
          </a:p>
          <a:p>
            <a:r>
              <a:rPr lang="el-GR" dirty="0" smtClean="0"/>
              <a:t>Με αυτόν τον τρόπο καθίσταται δυνατή η διατήρηση του περιβάλλοντος κάθε κυττάρου (εσωτερικό περιβάλλον-</a:t>
            </a:r>
            <a:r>
              <a:rPr lang="en-US" dirty="0" smtClean="0"/>
              <a:t>milieu interieur).</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9850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Μικροανατομία των νεφρών </a:t>
            </a:r>
            <a:r>
              <a:rPr lang="el-GR" sz="3000" b="0" dirty="0" smtClean="0"/>
              <a:t>1/6</a:t>
            </a:r>
            <a:endParaRPr lang="en-US" sz="3000" b="0" dirty="0"/>
          </a:p>
        </p:txBody>
      </p:sp>
      <p:sp>
        <p:nvSpPr>
          <p:cNvPr id="3" name="2 - Θέση περιεχομένου"/>
          <p:cNvSpPr>
            <a:spLocks noGrp="1"/>
          </p:cNvSpPr>
          <p:nvPr>
            <p:ph idx="1"/>
          </p:nvPr>
        </p:nvSpPr>
        <p:spPr>
          <a:xfrm>
            <a:off x="457200" y="1196752"/>
            <a:ext cx="8147248" cy="5400600"/>
          </a:xfrm>
        </p:spPr>
        <p:txBody>
          <a:bodyPr>
            <a:normAutofit/>
          </a:bodyPr>
          <a:lstStyle/>
          <a:p>
            <a:r>
              <a:rPr lang="el-GR" dirty="0" smtClean="0"/>
              <a:t>Ο νεφρός έχει δύο στρώματα ιστού ορατά με γυμνό μάτι, το φλοιό εξωτερικά, και το μυελό εσωτερικά με τις ραβδώσεις και τα πυραμοειδή τμήματά του. Οι κορυφές αυτών των τμημάτων καταλήγουν στη νεφρική πύελο, όπου συλλέγονται τα ούρα πριν μεταφερθούν στην ουροδόχο κύστη μέσω του ουρητήρα. Κάθε νεφρός περιβάλλεται από ισχυρή εξωτερική κάψα και καλύπτεται από συνδετικό και λιπώδη ιστό που τον προστατεύει από κακώσεις.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54369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441112" y="1099190"/>
            <a:ext cx="4702889" cy="5016758"/>
          </a:xfrm>
          <a:prstGeom prst="rect">
            <a:avLst/>
          </a:prstGeom>
        </p:spPr>
        <p:txBody>
          <a:bodyPr wrap="square">
            <a:spAutoFit/>
          </a:bodyPr>
          <a:lstStyle/>
          <a:p>
            <a:pPr marL="457200" indent="-457200">
              <a:buFont typeface="+mj-lt"/>
              <a:buAutoNum type="arabicPeriod"/>
            </a:pPr>
            <a:r>
              <a:rPr lang="fr-FR" sz="2000" dirty="0" smtClean="0">
                <a:latin typeface="+mn-lt"/>
              </a:rPr>
              <a:t> </a:t>
            </a:r>
            <a:r>
              <a:rPr lang="fr-FR" sz="2000" b="1" dirty="0" smtClean="0">
                <a:latin typeface="+mn-lt"/>
              </a:rPr>
              <a:t>Human urinary system: </a:t>
            </a:r>
            <a:endParaRPr lang="el-GR" sz="2000" b="1" dirty="0" smtClean="0">
              <a:latin typeface="+mn-lt"/>
            </a:endParaRPr>
          </a:p>
          <a:p>
            <a:pPr marL="457200" indent="-457200">
              <a:buFont typeface="+mj-lt"/>
              <a:buAutoNum type="arabicPeriod"/>
            </a:pPr>
            <a:r>
              <a:rPr lang="fr-FR" sz="2000" dirty="0" smtClean="0">
                <a:latin typeface="+mn-lt"/>
                <a:hlinkClick r:id="rId2" tooltip="Kidney"/>
              </a:rPr>
              <a:t>Kidney</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3" tooltip="Renal pelvis"/>
              </a:rPr>
              <a:t>Renal pelvis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4" tooltip="Ureter"/>
              </a:rPr>
              <a:t>Ureter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5" tooltip="Urinary bladder"/>
              </a:rPr>
              <a:t>Urinary bladder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6" tooltip="Urethra"/>
              </a:rPr>
              <a:t>Urethra</a:t>
            </a:r>
            <a:r>
              <a:rPr lang="fr-FR" sz="2000" dirty="0" smtClean="0">
                <a:latin typeface="+mn-lt"/>
              </a:rPr>
              <a:t>. (Left side with </a:t>
            </a:r>
            <a:r>
              <a:rPr lang="fr-FR" sz="2000" dirty="0" smtClean="0">
                <a:latin typeface="+mn-lt"/>
                <a:hlinkClick r:id="rId7" tooltip="Frontal plane"/>
              </a:rPr>
              <a:t>frontal section</a:t>
            </a:r>
            <a:r>
              <a:rPr lang="fr-FR" sz="2000" dirty="0" smtClean="0">
                <a:latin typeface="+mn-lt"/>
              </a:rPr>
              <a:t>)</a:t>
            </a:r>
            <a:endParaRPr lang="el-GR" sz="2000" dirty="0" smtClean="0">
              <a:latin typeface="+mn-lt"/>
            </a:endParaRPr>
          </a:p>
          <a:p>
            <a:pPr marL="457200" indent="-457200">
              <a:buFont typeface="+mj-lt"/>
              <a:buAutoNum type="arabicPeriod"/>
            </a:pPr>
            <a:r>
              <a:rPr lang="fr-FR" sz="2000" dirty="0" smtClean="0">
                <a:latin typeface="+mn-lt"/>
                <a:hlinkClick r:id="rId8" tooltip="Adrenal gland"/>
              </a:rPr>
              <a:t>Adrenal gland</a:t>
            </a:r>
            <a:r>
              <a:rPr lang="fr-FR" sz="2000" dirty="0" smtClean="0">
                <a:latin typeface="+mn-lt"/>
              </a:rPr>
              <a:t/>
            </a:r>
            <a:br>
              <a:rPr lang="fr-FR" sz="2000" dirty="0" smtClean="0">
                <a:latin typeface="+mn-lt"/>
              </a:rPr>
            </a:br>
            <a:r>
              <a:rPr lang="fr-FR" sz="2000" b="1" dirty="0" smtClean="0">
                <a:latin typeface="+mn-lt"/>
              </a:rPr>
              <a:t>Vessels: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9" tooltip="Renal artery"/>
              </a:rPr>
              <a:t>Renal artery</a:t>
            </a:r>
            <a:r>
              <a:rPr lang="fr-FR" sz="2000" dirty="0" smtClean="0">
                <a:latin typeface="+mn-lt"/>
              </a:rPr>
              <a:t> and </a:t>
            </a:r>
            <a:r>
              <a:rPr lang="fr-FR" sz="2000" dirty="0" smtClean="0">
                <a:latin typeface="+mn-lt"/>
                <a:hlinkClick r:id="rId10" tooltip="Renal vein"/>
              </a:rPr>
              <a:t>vein</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1" tooltip="Inferior vena cava"/>
              </a:rPr>
              <a:t>Inferior vena cava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2" tooltip="Abdominal aorta"/>
              </a:rPr>
              <a:t>Abdominal aorta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3" tooltip="Common iliac artery"/>
              </a:rPr>
              <a:t>Common iliac artery</a:t>
            </a:r>
            <a:r>
              <a:rPr lang="fr-FR" sz="2000" dirty="0" smtClean="0">
                <a:latin typeface="+mn-lt"/>
              </a:rPr>
              <a:t> and </a:t>
            </a:r>
            <a:r>
              <a:rPr lang="fr-FR" sz="2000" dirty="0" smtClean="0">
                <a:latin typeface="+mn-lt"/>
                <a:hlinkClick r:id="rId14" tooltip="Common iliac vein"/>
              </a:rPr>
              <a:t>vein</a:t>
            </a:r>
            <a:r>
              <a:rPr lang="fr-FR" sz="2000" dirty="0" smtClean="0">
                <a:latin typeface="+mn-lt"/>
              </a:rPr>
              <a:t/>
            </a:r>
            <a:br>
              <a:rPr lang="fr-FR" sz="2000" dirty="0" smtClean="0">
                <a:latin typeface="+mn-lt"/>
              </a:rPr>
            </a:br>
            <a:r>
              <a:rPr lang="fr-FR" sz="2000" b="1" dirty="0" smtClean="0">
                <a:latin typeface="+mn-lt"/>
              </a:rPr>
              <a:t>With transparency: </a:t>
            </a:r>
            <a:endParaRPr lang="el-GR" sz="2000" b="1" dirty="0" smtClean="0">
              <a:latin typeface="+mn-lt"/>
            </a:endParaRPr>
          </a:p>
          <a:p>
            <a:pPr marL="457200" indent="-457200">
              <a:buFont typeface="+mj-lt"/>
              <a:buAutoNum type="arabicPeriod"/>
            </a:pPr>
            <a:r>
              <a:rPr lang="fr-FR" sz="2000" dirty="0" smtClean="0">
                <a:latin typeface="+mn-lt"/>
                <a:hlinkClick r:id="rId15" tooltip="Liver"/>
              </a:rPr>
              <a:t>Liver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6" tooltip="Large intestine"/>
              </a:rPr>
              <a:t>Large intestine</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17" tooltip="Pelvis"/>
              </a:rPr>
              <a:t>Pelvis</a:t>
            </a:r>
            <a:endParaRPr lang="en-US" sz="2000" dirty="0">
              <a:latin typeface="+mn-lt"/>
            </a:endParaRPr>
          </a:p>
        </p:txBody>
      </p:sp>
      <p:sp>
        <p:nvSpPr>
          <p:cNvPr id="3" name="Τίτλος 2"/>
          <p:cNvSpPr>
            <a:spLocks noGrp="1"/>
          </p:cNvSpPr>
          <p:nvPr>
            <p:ph type="title"/>
          </p:nvPr>
        </p:nvSpPr>
        <p:spPr>
          <a:xfrm>
            <a:off x="3942" y="116632"/>
            <a:ext cx="9140058" cy="908720"/>
          </a:xfrm>
        </p:spPr>
        <p:txBody>
          <a:bodyPr>
            <a:normAutofit/>
          </a:bodyPr>
          <a:lstStyle/>
          <a:p>
            <a:r>
              <a:rPr lang="el-GR" dirty="0"/>
              <a:t>Ουροποιητικό σύστημα</a:t>
            </a:r>
          </a:p>
        </p:txBody>
      </p:sp>
      <p:pic>
        <p:nvPicPr>
          <p:cNvPr id="1026" name="Picture 2" descr="File:Urinary system.sv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4584" y="908720"/>
            <a:ext cx="4343400"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71456" y="6581001"/>
            <a:ext cx="436965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19"/>
              </a:rPr>
              <a:t>Urinary </a:t>
            </a:r>
            <a:r>
              <a:rPr lang="en-US" sz="1200" dirty="0" smtClean="0">
                <a:latin typeface="+mn-lt"/>
                <a:hlinkClick r:id="rId19"/>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20" tooltip="User:Jmarchn"/>
              </a:rPr>
              <a:t>Jmarchn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21"/>
              </a:rPr>
              <a:t>CC BY-SA 3.0</a:t>
            </a:r>
            <a:endParaRPr lang="en-US" sz="1200" dirty="0">
              <a:solidFill>
                <a:prstClr val="black"/>
              </a:solidFill>
              <a:latin typeface="+mn-lt"/>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208836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Μικροανατομία των νεφρών </a:t>
            </a:r>
            <a:r>
              <a:rPr lang="el-GR" sz="3000" b="0" dirty="0" smtClean="0"/>
              <a:t>2/6</a:t>
            </a:r>
            <a:endParaRPr lang="en-US" dirty="0"/>
          </a:p>
        </p:txBody>
      </p:sp>
      <p:sp>
        <p:nvSpPr>
          <p:cNvPr id="3" name="2 - Θέση περιεχομένου"/>
          <p:cNvSpPr>
            <a:spLocks noGrp="1"/>
          </p:cNvSpPr>
          <p:nvPr>
            <p:ph idx="1"/>
          </p:nvPr>
        </p:nvSpPr>
        <p:spPr>
          <a:xfrm>
            <a:off x="457200" y="1196752"/>
            <a:ext cx="8147248" cy="5400600"/>
          </a:xfrm>
        </p:spPr>
        <p:txBody>
          <a:bodyPr>
            <a:normAutofit/>
          </a:bodyPr>
          <a:lstStyle/>
          <a:p>
            <a:r>
              <a:rPr lang="el-GR" dirty="0" smtClean="0"/>
              <a:t>Οι νεφροί λαμβάνουν αρκετή ποσότητα αίματος, ούτως ώστε να μπορούν να επιτελούν τις απαιτούμενες λειτουργίες τους και διαθέτουν περίπλοκο αγγειακό σύστημα. Καθένα από τα περίπου ένα εκατομμύριο νεφρικά σωμάτια (νεφρικά σπειράματα) στο νεφρικό φλοιό παίρνει αίμα από ένα προσαγωγό αρτηρίδιο που διακλαδιζόμενο σχηματίζει ένα σφαιρικό αγγειακό σύστημα και μετά εξέρχεται ως απαγωγό αρτηρίδιο. Το αίμα από τα απαγωγά αρτηρίδια συγκεντρώνεται στη νεφρική φλέβα.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822271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5122" name="Picture 2" descr="File:Illu adrenal glan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45786" y="1574268"/>
            <a:ext cx="3852428" cy="4488268"/>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a:xfrm>
            <a:off x="0" y="116632"/>
            <a:ext cx="9144000" cy="1152128"/>
          </a:xfrm>
        </p:spPr>
        <p:txBody>
          <a:bodyPr>
            <a:noAutofit/>
          </a:bodyPr>
          <a:lstStyle/>
          <a:p>
            <a:r>
              <a:rPr lang="el-GR" dirty="0"/>
              <a:t>Απεικόνιση νεφρών, επινεφριδίων και αγγείων</a:t>
            </a:r>
          </a:p>
        </p:txBody>
      </p:sp>
      <p:sp>
        <p:nvSpPr>
          <p:cNvPr id="8" name="Rectangle 7"/>
          <p:cNvSpPr/>
          <p:nvPr/>
        </p:nvSpPr>
        <p:spPr>
          <a:xfrm>
            <a:off x="2631426" y="6028192"/>
            <a:ext cx="40024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adrenal </a:t>
            </a:r>
            <a:r>
              <a:rPr lang="en-US" sz="1200" dirty="0" smtClean="0">
                <a:latin typeface="+mn-lt"/>
                <a:hlinkClick r:id="rId3"/>
              </a:rPr>
              <a:t>gland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Evrik"/>
              </a:rPr>
              <a:t>Evrik</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624815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Μικροανατομία των νεφρών </a:t>
            </a:r>
            <a:r>
              <a:rPr lang="el-GR" sz="3000" b="0" dirty="0" smtClean="0"/>
              <a:t>3/6</a:t>
            </a:r>
            <a:endParaRPr lang="en-US" dirty="0"/>
          </a:p>
        </p:txBody>
      </p:sp>
      <p:sp>
        <p:nvSpPr>
          <p:cNvPr id="3" name="2 - Θέση περιεχομένου"/>
          <p:cNvSpPr>
            <a:spLocks noGrp="1"/>
          </p:cNvSpPr>
          <p:nvPr>
            <p:ph idx="1"/>
          </p:nvPr>
        </p:nvSpPr>
        <p:spPr/>
        <p:txBody>
          <a:bodyPr>
            <a:normAutofit/>
          </a:bodyPr>
          <a:lstStyle/>
          <a:p>
            <a:r>
              <a:rPr lang="el-GR" dirty="0" smtClean="0"/>
              <a:t>Στην κορυφή κάθε νεφρικής πυραμίδας υπάρχει μια</a:t>
            </a:r>
            <a:r>
              <a:rPr lang="el-GR" b="1" dirty="0" smtClean="0"/>
              <a:t> θηλή</a:t>
            </a:r>
            <a:r>
              <a:rPr lang="el-GR" dirty="0" smtClean="0"/>
              <a:t>, γεμάτη μικρά σωληνάρια από τα οποία αναβλύζει το ούρο. Από τη βάση της πυραμίδας προβάλλουν ακτινωτά προς τη φλοιώδη ουσία οι μυελώδεις ακτίνες και ανάμεσά τους προβάλλουν προεξοχές της φλοιώδους ουσίας, οι </a:t>
            </a:r>
            <a:r>
              <a:rPr lang="el-GR" b="1" dirty="0" smtClean="0"/>
              <a:t>νεφρικοί στύλοι</a:t>
            </a:r>
            <a:r>
              <a:rPr lang="el-GR" dirty="0" smtClean="0"/>
              <a:t>. H θηλή της νεφρικής πυραμίδας προβάλλει μέσα σ' έναν κυπελλοειδή σχηματισμό από ινώδη ιστό, το </a:t>
            </a:r>
            <a:r>
              <a:rPr lang="el-GR" b="1" dirty="0" smtClean="0"/>
              <a:t>νεφρικό κάλυκα</a:t>
            </a:r>
            <a:r>
              <a:rPr lang="el-GR" dirty="0" smtClean="0"/>
              <a:t>, όπου συλλέγονται τα ούρα που αναβλύζουν από τα σωληνάρια της θηλής. Όλοι οι κάλυκες εκβάλλουν με μίσχους στη νεφρική πύελο η οποία βρίσκεται στη νεφρική κοιλία. Από εκεί τα ούρα περνούν σ' έναν ινομυώδη σωλήνα, τον </a:t>
            </a:r>
            <a:r>
              <a:rPr lang="el-GR" b="1" dirty="0" smtClean="0"/>
              <a:t>ουρητήρα</a:t>
            </a:r>
            <a:r>
              <a:rPr lang="el-GR" dirty="0" smtClean="0"/>
              <a:t> , και μ' αυτόν μεταφέρονται στην ουροδόχο κύστη.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707212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Μικροανατομία των νεφρών </a:t>
            </a:r>
            <a:r>
              <a:rPr lang="el-GR" sz="3000" b="0" dirty="0" smtClean="0"/>
              <a:t>4/6</a:t>
            </a:r>
            <a:endParaRPr lang="en-US" dirty="0"/>
          </a:p>
        </p:txBody>
      </p:sp>
      <p:sp>
        <p:nvSpPr>
          <p:cNvPr id="3" name="2 - Θέση περιεχομένου"/>
          <p:cNvSpPr>
            <a:spLocks noGrp="1"/>
          </p:cNvSpPr>
          <p:nvPr>
            <p:ph idx="1"/>
          </p:nvPr>
        </p:nvSpPr>
        <p:spPr/>
        <p:txBody>
          <a:bodyPr>
            <a:normAutofit/>
          </a:bodyPr>
          <a:lstStyle/>
          <a:p>
            <a:r>
              <a:rPr lang="el-GR" dirty="0" smtClean="0"/>
              <a:t>O νεφρός λειτουργεί σαν ένας πολυσύνθετος σωληνοειδής αδένας που τα σωληνάριά του παράγουν το ούρο. Η ανατομική και λειτουργική μονάδα του νεφρού θεωρείται ο νεφρώνας, ο οποίος αποτελείται από το νεφρικό σωμάτιο και από το ουροφόρο σωληνάριο. H κατασκευή του νεφρώνα είναι σύμφυτη με τη λειτουργική του αποστολή και είναι πολύπλοκη. Η λειτουργία του νεφρώνα στηρίζεται στην αγγείωση του νεφρού.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573519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Μικροανατομία των νεφρών </a:t>
            </a:r>
            <a:r>
              <a:rPr lang="el-GR" sz="3000" b="0" dirty="0" smtClean="0"/>
              <a:t>5/6</a:t>
            </a:r>
            <a:endParaRPr lang="en-US" dirty="0"/>
          </a:p>
        </p:txBody>
      </p:sp>
      <p:sp>
        <p:nvSpPr>
          <p:cNvPr id="3" name="2 - Θέση περιεχομένου"/>
          <p:cNvSpPr>
            <a:spLocks noGrp="1"/>
          </p:cNvSpPr>
          <p:nvPr>
            <p:ph idx="1"/>
          </p:nvPr>
        </p:nvSpPr>
        <p:spPr/>
        <p:txBody>
          <a:bodyPr>
            <a:normAutofit/>
          </a:bodyPr>
          <a:lstStyle/>
          <a:p>
            <a:r>
              <a:rPr lang="el-GR" dirty="0" smtClean="0"/>
              <a:t>Ο νεφρώνας είναι ένας μακρύς σωλήνας με δύο σπειροειδείς περιοχές. Ανάμεσα στις δύο αυτές περιοχές παρεμβάλλεται μία περιοχή που έχει σχήμα αγκύλης(αγκύλη του Henle). Το ένα άκρο του νεφρώνα είναι τυφλό και σχηματίζει μία εγκόλπωση (έλυτρο του Bowman), το οποίο περικλείει ένα σύνολο διακλαδιζόμενων τριχοειδών, που ονομάζονται </a:t>
            </a:r>
            <a:r>
              <a:rPr lang="el-GR" b="1" dirty="0" smtClean="0"/>
              <a:t>αγγειώδες σπείραμα</a:t>
            </a:r>
            <a:r>
              <a:rPr lang="el-GR" dirty="0" smtClean="0"/>
              <a:t>. Το άλλο άκρο οδηγεί σε ένα μεγαλύτερο σωλήνα, που ονομάζεται αθροιστικό </a:t>
            </a:r>
            <a:r>
              <a:rPr lang="el-GR" b="1" dirty="0" smtClean="0"/>
              <a:t>σωληνάριο</a:t>
            </a:r>
            <a:r>
              <a:rPr lang="el-GR" dirty="0" smtClean="0"/>
              <a:t> και καταλήγει σε μία από τις νεφρικές πυραμίδες.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827784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Μικροανατομία των νεφρών </a:t>
            </a:r>
            <a:r>
              <a:rPr lang="el-GR" sz="3000" b="0" dirty="0" smtClean="0"/>
              <a:t>6/6</a:t>
            </a:r>
            <a:endParaRPr lang="en-US" dirty="0"/>
          </a:p>
        </p:txBody>
      </p:sp>
      <p:sp>
        <p:nvSpPr>
          <p:cNvPr id="3" name="2 - Θέση περιεχομένου"/>
          <p:cNvSpPr>
            <a:spLocks noGrp="1"/>
          </p:cNvSpPr>
          <p:nvPr>
            <p:ph idx="1"/>
          </p:nvPr>
        </p:nvSpPr>
        <p:spPr/>
        <p:txBody>
          <a:bodyPr>
            <a:normAutofit/>
          </a:bodyPr>
          <a:lstStyle/>
          <a:p>
            <a:r>
              <a:rPr lang="el-GR" dirty="0" smtClean="0"/>
              <a:t>Η νεφρική αρτηρία εισέρχεται στο νεφρό από την πύλη και διακλαδίζεται σε μερικούς κλάδους που κατευθύνονται προς την περιφέρεια του οργάνου και δίνουν ευθείς κλάδους, τις μεσολόβιες αρτηρίες του νεφρού. Αυτές, περνώντας ανάμεσα από τους μίσχους των καλύκων, διακλαδίζονται σε μικρότερους κλάδους που έχουν σχήμα τόξου και γι' αυτό λέγονται </a:t>
            </a:r>
            <a:r>
              <a:rPr lang="el-GR" b="1" dirty="0" smtClean="0"/>
              <a:t>τοξοειδείς αρτηρίες</a:t>
            </a:r>
            <a:r>
              <a:rPr lang="el-GR" dirty="0" smtClean="0"/>
              <a:t>. Οι τοξοειδείς πηγαίνουν προς την περιφέρεια και δίνουν μικρούς κλάδους από τους οποίους προέρχονται λεπτότατα αρτηριακά στελέχη, τα </a:t>
            </a:r>
            <a:r>
              <a:rPr lang="el-GR" b="1" dirty="0" smtClean="0"/>
              <a:t>προσαγωγά αρτηρίδια</a:t>
            </a:r>
            <a:r>
              <a:rPr lang="el-GR" dirty="0" smtClean="0"/>
              <a:t> του νεφρικού σωματίου. Αυτά τροφοδοτούν το νεφρικό σωμάτιο με αρτηριακό αίμα που κυκλοφορεί μέσα σε ένα λεπτότατο τριχοειδικό δίκτυο με πολλές σπείρες που ονομάζεται αγγειώδες σπείραμα ή θαυμάσιο δίκτυο.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748784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Εσωτερική διάταξη του νεφρού</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7170" name="Picture 2" descr="File:Kidney Pio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55326"/>
            <a:ext cx="5472608" cy="55748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idx="1"/>
          </p:nvPr>
        </p:nvSpPr>
        <p:spPr>
          <a:xfrm>
            <a:off x="5796136" y="1196752"/>
            <a:ext cx="3347864" cy="5328592"/>
          </a:xfrm>
        </p:spPr>
        <p:txBody>
          <a:bodyPr>
            <a:normAutofit fontScale="92500" lnSpcReduction="20000"/>
          </a:bodyPr>
          <a:lstStyle/>
          <a:p>
            <a:pPr marL="457200" indent="-457200">
              <a:spcBef>
                <a:spcPts val="600"/>
              </a:spcBef>
              <a:buFont typeface="+mj-lt"/>
              <a:buAutoNum type="arabicPeriod"/>
            </a:pPr>
            <a:r>
              <a:rPr lang="el-GR" sz="2000" dirty="0" smtClean="0"/>
              <a:t>απαγωγό αρτηρίδιο.</a:t>
            </a:r>
          </a:p>
          <a:p>
            <a:pPr marL="457200" indent="-457200">
              <a:spcBef>
                <a:spcPts val="600"/>
              </a:spcBef>
              <a:buFont typeface="+mj-lt"/>
              <a:buAutoNum type="arabicPeriod"/>
            </a:pPr>
            <a:r>
              <a:rPr lang="el-GR" sz="2000" dirty="0" smtClean="0"/>
              <a:t>προσαγωγό αρτηρίδιο.</a:t>
            </a:r>
          </a:p>
          <a:p>
            <a:pPr marL="457200" indent="-457200">
              <a:spcBef>
                <a:spcPts val="600"/>
              </a:spcBef>
              <a:buFont typeface="+mj-lt"/>
              <a:buAutoNum type="arabicPeriod"/>
            </a:pPr>
            <a:r>
              <a:rPr lang="el-GR" sz="2000" dirty="0" smtClean="0"/>
              <a:t>κάψα </a:t>
            </a:r>
            <a:r>
              <a:rPr lang="el-GR" sz="2000" dirty="0"/>
              <a:t>του </a:t>
            </a:r>
            <a:r>
              <a:rPr lang="el-GR" sz="2000" dirty="0" smtClean="0"/>
              <a:t>Bowman.</a:t>
            </a:r>
          </a:p>
          <a:p>
            <a:pPr marL="457200" indent="-457200">
              <a:spcBef>
                <a:spcPts val="600"/>
              </a:spcBef>
              <a:buFont typeface="+mj-lt"/>
              <a:buAutoNum type="arabicPeriod"/>
            </a:pPr>
            <a:r>
              <a:rPr lang="el-GR" sz="2000" dirty="0" smtClean="0"/>
              <a:t>εσπειραμένο </a:t>
            </a:r>
            <a:r>
              <a:rPr lang="el-GR" sz="2000" dirty="0"/>
              <a:t>σωληνάριο α' </a:t>
            </a:r>
            <a:r>
              <a:rPr lang="el-GR" sz="2000" dirty="0" smtClean="0"/>
              <a:t>τάξης.</a:t>
            </a:r>
          </a:p>
          <a:p>
            <a:pPr marL="457200" indent="-457200">
              <a:spcBef>
                <a:spcPts val="600"/>
              </a:spcBef>
              <a:buFont typeface="+mj-lt"/>
              <a:buAutoNum type="arabicPeriod"/>
            </a:pPr>
            <a:r>
              <a:rPr lang="el-GR" sz="2000" dirty="0" smtClean="0"/>
              <a:t>τριχοειδικό </a:t>
            </a:r>
            <a:r>
              <a:rPr lang="el-GR" sz="2000" dirty="0"/>
              <a:t>δίκτυο του απαγωγού αρτηριδίου γύρω από την αγκύλη του </a:t>
            </a:r>
            <a:r>
              <a:rPr lang="el-GR" sz="2000" dirty="0" smtClean="0"/>
              <a:t>Henle.</a:t>
            </a:r>
          </a:p>
          <a:p>
            <a:pPr marL="457200" indent="-457200">
              <a:spcBef>
                <a:spcPts val="600"/>
              </a:spcBef>
              <a:buFont typeface="+mj-lt"/>
              <a:buAutoNum type="arabicPeriod"/>
            </a:pPr>
            <a:r>
              <a:rPr lang="el-GR" sz="2000" dirty="0" smtClean="0"/>
              <a:t>εσπειραμένο </a:t>
            </a:r>
            <a:r>
              <a:rPr lang="el-GR" sz="2000" dirty="0"/>
              <a:t>σωληνάριο </a:t>
            </a:r>
            <a:r>
              <a:rPr lang="el-GR" sz="2000" dirty="0" smtClean="0"/>
              <a:t>β'τάξης.</a:t>
            </a:r>
          </a:p>
          <a:p>
            <a:pPr marL="457200" indent="-457200">
              <a:spcBef>
                <a:spcPts val="600"/>
              </a:spcBef>
              <a:buFont typeface="+mj-lt"/>
              <a:buAutoNum type="arabicPeriod"/>
            </a:pPr>
            <a:r>
              <a:rPr lang="el-GR" sz="2000" dirty="0" smtClean="0"/>
              <a:t>τελικό σωληνάριο.</a:t>
            </a:r>
          </a:p>
          <a:p>
            <a:pPr marL="457200" indent="-457200">
              <a:spcBef>
                <a:spcPts val="600"/>
              </a:spcBef>
              <a:buFont typeface="+mj-lt"/>
              <a:buAutoNum type="arabicPeriod"/>
            </a:pPr>
            <a:r>
              <a:rPr lang="el-GR" sz="2000" dirty="0" smtClean="0"/>
              <a:t>τελικά </a:t>
            </a:r>
            <a:r>
              <a:rPr lang="el-GR" sz="2000" dirty="0"/>
              <a:t>σωληνάρια άλλων </a:t>
            </a:r>
            <a:r>
              <a:rPr lang="el-GR" sz="2000" dirty="0" smtClean="0"/>
              <a:t>νεφρώνων.</a:t>
            </a:r>
          </a:p>
          <a:p>
            <a:pPr marL="457200" indent="-457200">
              <a:spcBef>
                <a:spcPts val="600"/>
              </a:spcBef>
              <a:buFont typeface="+mj-lt"/>
              <a:buAutoNum type="arabicPeriod"/>
            </a:pPr>
            <a:r>
              <a:rPr lang="el-GR" sz="2000" dirty="0" smtClean="0"/>
              <a:t>αθροιστικό σωληνάριο.</a:t>
            </a:r>
          </a:p>
          <a:p>
            <a:pPr marL="457200" indent="-457200">
              <a:spcBef>
                <a:spcPts val="600"/>
              </a:spcBef>
              <a:buFont typeface="+mj-lt"/>
              <a:buAutoNum type="arabicPeriod"/>
            </a:pPr>
            <a:r>
              <a:rPr lang="el-GR" sz="2000" dirty="0" smtClean="0"/>
              <a:t>αγκύλη </a:t>
            </a:r>
            <a:r>
              <a:rPr lang="el-GR" sz="2000" dirty="0"/>
              <a:t>του Henle</a:t>
            </a:r>
            <a:r>
              <a:rPr lang="el-GR" sz="2000" dirty="0" smtClean="0"/>
              <a:t>.</a:t>
            </a:r>
            <a:endParaRPr lang="en-US" sz="2000" dirty="0"/>
          </a:p>
        </p:txBody>
      </p:sp>
      <p:sp>
        <p:nvSpPr>
          <p:cNvPr id="9" name="Rectangle 7"/>
          <p:cNvSpPr/>
          <p:nvPr/>
        </p:nvSpPr>
        <p:spPr>
          <a:xfrm>
            <a:off x="179512" y="6579101"/>
            <a:ext cx="54726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a:t>
            </a:r>
            <a:r>
              <a:rPr lang="en-US" sz="1200" dirty="0" smtClean="0">
                <a:latin typeface="+mn-lt"/>
                <a:hlinkClick r:id="rId3"/>
              </a:rPr>
              <a:t>PioM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iom"/>
              </a:rPr>
              <a:t>Piom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728035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Μέρη του νεφρού</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8194" name="Picture 2" descr="File:Kidney structure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98208" y="1412776"/>
            <a:ext cx="6947585" cy="4320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413581" y="581629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structure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Badseed"/>
              </a:rPr>
              <a:t>Badseed</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70976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Λειτουργίες των νεφρώνων</a:t>
            </a:r>
            <a:endParaRPr lang="en-US" dirty="0"/>
          </a:p>
        </p:txBody>
      </p:sp>
      <p:sp>
        <p:nvSpPr>
          <p:cNvPr id="3" name="2 - Θέση περιεχομένου"/>
          <p:cNvSpPr>
            <a:spLocks noGrp="1"/>
          </p:cNvSpPr>
          <p:nvPr>
            <p:ph idx="1"/>
          </p:nvPr>
        </p:nvSpPr>
        <p:spPr/>
        <p:txBody>
          <a:bodyPr/>
          <a:lstStyle/>
          <a:p>
            <a:pPr marL="0" indent="0">
              <a:buNone/>
            </a:pPr>
            <a:r>
              <a:rPr lang="el-GR" dirty="0" smtClean="0"/>
              <a:t>Δύο είναι οι σημαντικές λειτουργίες των νεφρώνων:</a:t>
            </a:r>
          </a:p>
          <a:p>
            <a:r>
              <a:rPr lang="el-GR" dirty="0" smtClean="0"/>
              <a:t>Η διήθηση του πλάσματος από το αγγειώδες σπείραμα προς το έλυτρο του Bowman.</a:t>
            </a:r>
          </a:p>
          <a:p>
            <a:r>
              <a:rPr lang="el-GR" dirty="0" smtClean="0"/>
              <a:t>Η εκλεκτική επαναρρόφηση συστατικών από τα τριχοειδή αγγεία που περιβάλλουν τους νεφρώνες.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426989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Η κάψα του </a:t>
            </a:r>
            <a:r>
              <a:rPr lang="en-US" dirty="0" smtClean="0"/>
              <a:t>Bowman </a:t>
            </a:r>
            <a:r>
              <a:rPr lang="el-GR" dirty="0" smtClean="0"/>
              <a:t>με την σπειραματική συσκευή</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pic>
        <p:nvPicPr>
          <p:cNvPr id="9218" name="Picture 2" descr="File:Gray1130.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0917" y="1268760"/>
            <a:ext cx="3862166" cy="51295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81" y="6464369"/>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Gray1130</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ysid"/>
              </a:rPr>
              <a:t>Mysid</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68171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296144"/>
          </a:xfrm>
        </p:spPr>
        <p:txBody>
          <a:bodyPr>
            <a:noAutofit/>
          </a:bodyPr>
          <a:lstStyle/>
          <a:p>
            <a:r>
              <a:rPr lang="el-GR" sz="3200" dirty="0" smtClean="0"/>
              <a:t>Σχηματική παράσταση της πορείας των ουρητήρων και της σχέσης των οργάνων του ουροποιητικού με τα μεγάλα αγγεία της κοιλιάς.</a:t>
            </a:r>
            <a:endParaRPr lang="en-US" sz="3200" dirty="0"/>
          </a:p>
        </p:txBody>
      </p:sp>
      <p:pic>
        <p:nvPicPr>
          <p:cNvPr id="2050" name="Picture 2" descr="File:Illu urinary system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3596" y="1661605"/>
            <a:ext cx="5396808"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161802" y="630932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urinary system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adseed"/>
              </a:rPr>
              <a:t>Badseed</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80612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Κάψα του </a:t>
            </a:r>
            <a:r>
              <a:rPr lang="en-US" dirty="0" smtClean="0"/>
              <a:t>Bowman </a:t>
            </a:r>
            <a:r>
              <a:rPr lang="el-GR" dirty="0" smtClean="0"/>
              <a:t>και ουροφόρο σωληνάριο με φλεβικά τριχοειδή τριγύρω</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10242" name="Picture 2" descr="File:Gray1129.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02248" y="1590702"/>
            <a:ext cx="3739505" cy="4718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81" y="6464369"/>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Gray1129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459771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Διήθηση</a:t>
            </a:r>
            <a:endParaRPr lang="en-US" dirty="0"/>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smtClean="0"/>
              <a:t>Διήθηση είναι η διαδικασία διαχωρισμού συστατικών με διαφορετικό μέγεθος, και στη συγκεκριμένη περίπτωση αφορά μικρά μόρια και ιόντα. </a:t>
            </a:r>
          </a:p>
          <a:p>
            <a:r>
              <a:rPr lang="el-GR" dirty="0" smtClean="0"/>
              <a:t>Τα τριχοειδή του αγγειώδους σπειράματος και η εσωτερική επιφάνεια του ελύτρου του Bowman έχουν μικρούς πόρους. Το αίμα στο αγγειώδες σπείραμα έχει υψηλή πίεση, λόγω της οποίας τα συστατικά του πλάσματος ωθούνται προς το έλυτρο του Bowman. </a:t>
            </a:r>
          </a:p>
          <a:p>
            <a:r>
              <a:rPr lang="el-GR" dirty="0" smtClean="0"/>
              <a:t>Το μίγμα των μικρών μορίων που σχηματίζεται εκεί ονομάζεται </a:t>
            </a:r>
            <a:r>
              <a:rPr lang="el-GR" b="1" dirty="0" smtClean="0"/>
              <a:t>διήθημα</a:t>
            </a:r>
            <a:r>
              <a:rPr lang="el-GR" dirty="0" smtClean="0"/>
              <a:t> ή πρόουρο, το οποίο φυσιολογικά περιέχει αμινοξέα, γλυκόζη, άλατα και ουρία διαλυμένα σε νερό. Οι πρωτεΐνες και τα ερυθροκύτταρα, λόγω μεγέθους, παραμένουν στο αίμα.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4044715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Εκλεκτική επαναρρόφηση</a:t>
            </a:r>
            <a:endParaRPr lang="en-US" dirty="0"/>
          </a:p>
        </p:txBody>
      </p:sp>
      <p:sp>
        <p:nvSpPr>
          <p:cNvPr id="3" name="2 - Θέση περιεχομένου"/>
          <p:cNvSpPr>
            <a:spLocks noGrp="1"/>
          </p:cNvSpPr>
          <p:nvPr>
            <p:ph idx="1"/>
          </p:nvPr>
        </p:nvSpPr>
        <p:spPr/>
        <p:txBody>
          <a:bodyPr>
            <a:normAutofit/>
          </a:bodyPr>
          <a:lstStyle/>
          <a:p>
            <a:r>
              <a:rPr lang="el-GR" dirty="0" smtClean="0"/>
              <a:t>Επισυμβαίνει στο πρώτο (εγγύς) σπειροειδές τμήμα του νεφρώνα Τα απαγωγά αγγεία από το αγγειώδες σπείραμα σχηματίζουν ένα δεύτερο δίκτυο τριχοειδών γύρω από το πρώτο σπειροειδές τμήμα του νεφρώνα. Τα κύτταρα της εσωτερικής επιφάνειας του νεφρώνα στην περιοχή αυτή απορροφούν χρήσιμα συστατικά από το διήθημα όπως γλυκόζη και αμινοξέα και τα επαναφέρουν στην κυκλοφορία του αίματος.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45604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Διάγραμμα φυσιολογικών μηχανισμών του νεφρού</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11266" name="Picture 2" descr="File:Physiology of Nephr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823" y="1340768"/>
            <a:ext cx="4402355" cy="5138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0984" y="6525344"/>
            <a:ext cx="490203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Physiology of </a:t>
            </a:r>
            <a:r>
              <a:rPr lang="en-US" sz="1200" dirty="0" smtClean="0">
                <a:latin typeface="+mn-lt"/>
                <a:hlinkClick r:id="rId3"/>
              </a:rPr>
              <a:t>Nephron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dhero88"/>
              </a:rPr>
              <a:t>Madhero88</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801964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Μονάδα του νεφρού-Νεφρώνας</a:t>
            </a:r>
            <a:endParaRPr lang="en-US" dirty="0"/>
          </a:p>
        </p:txBody>
      </p:sp>
      <p:pic>
        <p:nvPicPr>
          <p:cNvPr id="3074" name="Picture 2" descr="C:\Users\THOMAS\Desktop\Kidney_el_2.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07504" y="1142085"/>
            <a:ext cx="3219737" cy="5077721"/>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4" name="Ορθογώνιο 3"/>
          <p:cNvSpPr/>
          <p:nvPr/>
        </p:nvSpPr>
        <p:spPr>
          <a:xfrm>
            <a:off x="3347864" y="1052736"/>
            <a:ext cx="5796136" cy="5769272"/>
          </a:xfrm>
          <a:prstGeom prst="rect">
            <a:avLst/>
          </a:prstGeom>
        </p:spPr>
        <p:txBody>
          <a:bodyPr wrap="square">
            <a:spAutoFit/>
          </a:bodyPr>
          <a:lstStyle/>
          <a:p>
            <a:pPr>
              <a:lnSpc>
                <a:spcPct val="110000"/>
              </a:lnSpc>
              <a:spcBef>
                <a:spcPts val="800"/>
              </a:spcBef>
            </a:pPr>
            <a:r>
              <a:rPr lang="el-GR" sz="2000" b="1" dirty="0">
                <a:latin typeface="+mn-lt"/>
              </a:rPr>
              <a:t>Ο νεφρός</a:t>
            </a:r>
          </a:p>
          <a:p>
            <a:pPr marL="342900" indent="-342900">
              <a:lnSpc>
                <a:spcPct val="110000"/>
              </a:lnSpc>
              <a:spcBef>
                <a:spcPts val="800"/>
              </a:spcBef>
              <a:buFont typeface="+mj-lt"/>
              <a:buAutoNum type="arabicPeriod"/>
            </a:pPr>
            <a:r>
              <a:rPr lang="el-GR" sz="2000" dirty="0" smtClean="0">
                <a:latin typeface="+mn-lt"/>
              </a:rPr>
              <a:t>Σπείραμα: μονάδα </a:t>
            </a:r>
            <a:r>
              <a:rPr lang="el-GR" sz="2000" dirty="0">
                <a:latin typeface="+mn-lt"/>
              </a:rPr>
              <a:t>του νεφρού που διηθεί 125 rnl/min ρευστού διηθήματος από το αίμα</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Εγγύς εσπειραμμένα σωληνάρια: Ρυθμίζουν </a:t>
            </a:r>
            <a:r>
              <a:rPr lang="el-GR" sz="2000" dirty="0">
                <a:latin typeface="+mn-lt"/>
              </a:rPr>
              <a:t>και ελέγχουν την απορρόφηση της γλυκόζης, νατρίου και άλλων ουσιών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Η </a:t>
            </a:r>
            <a:r>
              <a:rPr lang="el-GR" sz="2000" dirty="0">
                <a:latin typeface="+mn-lt"/>
              </a:rPr>
              <a:t>αγκύλη του </a:t>
            </a:r>
            <a:r>
              <a:rPr lang="el-GR" sz="2000" dirty="0" smtClean="0">
                <a:latin typeface="+mn-lt"/>
              </a:rPr>
              <a:t>Henle: Αυτή </a:t>
            </a:r>
            <a:r>
              <a:rPr lang="el-GR" sz="2000" dirty="0">
                <a:latin typeface="+mn-lt"/>
              </a:rPr>
              <a:t>η περιοχή είναι υπεύθυνη για τη συγκέντρωση και αραίωση των ούρων με τη χρήση διαφόρων ενισχυτικών μηχανισμών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Άπω εσπειραμμένο σωληνάριο: Αυτή </a:t>
            </a:r>
            <a:r>
              <a:rPr lang="el-GR" sz="2000" dirty="0">
                <a:latin typeface="+mn-lt"/>
              </a:rPr>
              <a:t>η περιοχή είναι υπεύθυνη για την απορρόφηση του νερού πίσω στο σώμα. Σχεδόν 99% του νερού (περίπου 180 Ι/μέρα) επαναρροφώνται αφήνοντας τα συγκεντρωμένα ούρα στην ουροδόχο κύστη.</a:t>
            </a:r>
          </a:p>
        </p:txBody>
      </p:sp>
      <p:sp>
        <p:nvSpPr>
          <p:cNvPr id="5" name="Ορθογώνιο 4"/>
          <p:cNvSpPr/>
          <p:nvPr/>
        </p:nvSpPr>
        <p:spPr>
          <a:xfrm>
            <a:off x="395536" y="6314836"/>
            <a:ext cx="2790056" cy="276999"/>
          </a:xfrm>
          <a:prstGeom prst="rect">
            <a:avLst/>
          </a:prstGeom>
        </p:spPr>
        <p:txBody>
          <a:bodyPr wrap="square">
            <a:spAutoFit/>
          </a:bodyPr>
          <a:lstStyle/>
          <a:p>
            <a:pPr algn="ctr"/>
            <a:r>
              <a:rPr lang="en-US" sz="1200" dirty="0" smtClean="0">
                <a:latin typeface="+mn-lt"/>
                <a:hlinkClick r:id="rId3"/>
              </a:rPr>
              <a:t>doping-prevention.sp.tum.de</a:t>
            </a:r>
            <a:endParaRPr lang="el-GR" sz="1200" dirty="0">
              <a:latin typeface="+mn-lt"/>
            </a:endParaRPr>
          </a:p>
        </p:txBody>
      </p:sp>
    </p:spTree>
    <p:extLst>
      <p:ext uri="{BB962C8B-B14F-4D97-AF65-F5344CB8AC3E}">
        <p14:creationId xmlns:p14="http://schemas.microsoft.com/office/powerpoint/2010/main" val="1597527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Αγκύλη του </a:t>
            </a:r>
            <a:r>
              <a:rPr lang="en-US" dirty="0" smtClean="0"/>
              <a:t>Henle</a:t>
            </a:r>
            <a:endParaRPr lang="en-US" dirty="0"/>
          </a:p>
        </p:txBody>
      </p:sp>
      <p:sp>
        <p:nvSpPr>
          <p:cNvPr id="3" name="2 - Θέση περιεχομένου"/>
          <p:cNvSpPr>
            <a:spLocks noGrp="1"/>
          </p:cNvSpPr>
          <p:nvPr>
            <p:ph idx="1"/>
          </p:nvPr>
        </p:nvSpPr>
        <p:spPr/>
        <p:txBody>
          <a:bodyPr/>
          <a:lstStyle/>
          <a:p>
            <a:r>
              <a:rPr lang="el-GR" dirty="0" smtClean="0"/>
              <a:t>Στην αγκύλη του Henle γίνεται ενεργητική απορρόφηση ιόντων από το διήθημα. Αυτό διευκολύνει την επαναρρόφηση νερού στο δεύτερο σπειροειδές τμήμα του νεφρώνα και στο αθροιστικό σωληνάριο.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152591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Απεικόνιση της αγκύλης του </a:t>
            </a:r>
            <a:r>
              <a:rPr lang="en-US" dirty="0" smtClean="0"/>
              <a:t>Henle</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12290" name="Picture 2" descr="File:Gray1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980728"/>
            <a:ext cx="5544616" cy="5526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81" y="653637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Gray1128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75185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Άπω εσπειραμμένο και αθροιστικό σωληνάριο-Δημιουργία των ούρων </a:t>
            </a:r>
            <a:endParaRPr lang="en-US" dirty="0"/>
          </a:p>
        </p:txBody>
      </p:sp>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Το δεύτερο (άπω) εσπειραμμένο  και το αθροιστικό σωληνάριο περιβάλλονται από ένα δίκτυο τριχοειδών. Η σημαντικότερη λειτουργία της περιοχής αυτής είναι η επαναρρόφηση ύδατος. Το ποσό του ύδατος που επαναρροφάται εξαρτάται από την ποσότητα ύδατος στο αίμα. Η ουρία δεν επαναρροφάται από το διήθημα. Μετά τη διαδικασία της επαναρρόφησης τα συστατικά που απέμειναν, δηλαδή νερό και επιβλαβείς ουσίες, αποτελούν τα ούρα, τα οποία από το αθροιστικό σωληνάριο οδηγούνται στη νεφρική πύελο και στη συνέχεια στους ουρητήρες και στην ουροδόχο κύστη. Υπάρχουν και επιβλαβή συστατικά που αποβάλλονται με τα ούρα, όπως ουρικό οξύ, ουρία, ανόργανα άλατα, κ.α.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183446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Μεταβολή της πίεσης στα αγγεία του νεφρού</a:t>
            </a:r>
            <a:endParaRPr lang="en-US" dirty="0"/>
          </a:p>
        </p:txBody>
      </p:sp>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Σε κάθε σπείραμα εισέρχεται ένα αρτηριόλιο (προσαγωγό, </a:t>
            </a:r>
            <a:r>
              <a:rPr lang="en-US" dirty="0" smtClean="0"/>
              <a:t>vas afferens) </a:t>
            </a:r>
            <a:r>
              <a:rPr lang="el-GR" dirty="0" smtClean="0"/>
              <a:t>που διακλαδίζεται σε θύσανο τριχοειδών. Αυτά επανεννώνονται και σχηματίζουν ένα δεύτερο απαγωγό αρτηριόλιο, το οποίο διακλαδίζεται σε ένα δεύτερο τριχοειδικό δίκτυο που τροφοδοτεί τα σωληνάρια. </a:t>
            </a:r>
          </a:p>
          <a:p>
            <a:r>
              <a:rPr lang="el-GR" dirty="0" smtClean="0"/>
              <a:t>Το προσαγωγό αρτηριόλιο είναι η έδρα της αυτορρύθμισης της νεφρικής αιμάτωσης</a:t>
            </a:r>
            <a:r>
              <a:rPr lang="en-US" dirty="0" smtClean="0"/>
              <a:t>: </a:t>
            </a:r>
            <a:r>
              <a:rPr lang="el-GR" dirty="0" smtClean="0"/>
              <a:t>όταν αυξάνεται η αρτηριακή πίεση συσπάται αντανακλαστικά (αύξηση της αντίστασης του αγγείου) και μάλιστα σε διαφορετικό βαθμό, έτσι ώστε η αιμάτωση να μένει τελικά σταθερή.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939628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Σπειραματική διήθηση</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dirty="0" smtClean="0"/>
              <a:t>Το υπερδιήθημα που εξέρχεται από τα τριχοειδή του σπειράματος, δηλαδή το πρόουρο, έχει περάσει από τρία φίλτρα</a:t>
            </a:r>
            <a:r>
              <a:rPr lang="en-US" dirty="0" smtClean="0"/>
              <a:t>:</a:t>
            </a:r>
          </a:p>
          <a:p>
            <a:pPr marL="457200" indent="-457200">
              <a:buFont typeface="+mj-lt"/>
              <a:buAutoNum type="arabicPeriod"/>
            </a:pPr>
            <a:r>
              <a:rPr lang="el-GR" dirty="0" smtClean="0"/>
              <a:t>Πόροι στο τοίχωμα των ενδοθηλίων (διάμετρος 50-100</a:t>
            </a:r>
            <a:r>
              <a:rPr lang="en-US" dirty="0" smtClean="0"/>
              <a:t>nm)</a:t>
            </a:r>
            <a:r>
              <a:rPr lang="el-GR" dirty="0" smtClean="0"/>
              <a:t>.</a:t>
            </a:r>
            <a:endParaRPr lang="en-US" dirty="0" smtClean="0"/>
          </a:p>
          <a:p>
            <a:pPr marL="457200" indent="-457200">
              <a:buFont typeface="+mj-lt"/>
              <a:buAutoNum type="arabicPeriod"/>
            </a:pPr>
            <a:r>
              <a:rPr lang="el-GR" dirty="0" smtClean="0"/>
              <a:t>Βασική μεμβράνη.</a:t>
            </a:r>
          </a:p>
          <a:p>
            <a:pPr marL="457200" indent="-457200">
              <a:buFont typeface="+mj-lt"/>
              <a:buAutoNum type="arabicPeriod"/>
            </a:pPr>
            <a:r>
              <a:rPr lang="el-GR" dirty="0" smtClean="0"/>
              <a:t>Ποδοκύτταρα του έσω πετάλου της κάψας του </a:t>
            </a:r>
            <a:r>
              <a:rPr lang="en-US" dirty="0" smtClean="0"/>
              <a:t>Bowman </a:t>
            </a:r>
            <a:r>
              <a:rPr lang="el-GR" dirty="0" smtClean="0"/>
              <a:t>(διάμετρος 20-50 </a:t>
            </a:r>
            <a:r>
              <a:rPr lang="en-US" dirty="0" smtClean="0"/>
              <a:t>nm)</a:t>
            </a:r>
            <a:r>
              <a:rPr lang="el-GR" dirty="0" smtClean="0"/>
              <a:t>.</a:t>
            </a:r>
            <a:endParaRPr lang="en-US" dirty="0" smtClean="0"/>
          </a:p>
          <a:p>
            <a:r>
              <a:rPr lang="el-GR" dirty="0" smtClean="0"/>
              <a:t>Παρά την πολύπλοκη κατασκευή, η διαπερατότητα των τριχοειδών του σπειράματος για το νερό είναι σαφώς μεγαλύτερη συγκρινόμενη με τα περισσότερα τριχοειδή του σώματος. Τα φίλτρα αυτά είναι επιπλέον διαπερατά για μόρια μεγέθους μέχρι 50,000 </a:t>
            </a:r>
            <a:r>
              <a:rPr lang="en-US" dirty="0" smtClean="0"/>
              <a:t>Dalton</a:t>
            </a:r>
            <a:r>
              <a:rPr lang="el-GR" dirty="0" smtClean="0"/>
              <a:t>, ενώ για άνω των 10,000 </a:t>
            </a:r>
            <a:r>
              <a:rPr lang="en-US" dirty="0" smtClean="0"/>
              <a:t>Dalton, </a:t>
            </a:r>
            <a:r>
              <a:rPr lang="el-GR" dirty="0" smtClean="0"/>
              <a:t>η διέλευση δυσχεραίνεται βαθμιαία (όσο αυξάνεται το μέγεθος). Τα λευκώματα (συνήθως άνω των 60,000 </a:t>
            </a:r>
            <a:r>
              <a:rPr lang="en-US" dirty="0" smtClean="0"/>
              <a:t>Dalton</a:t>
            </a:r>
            <a:r>
              <a:rPr lang="el-GR" dirty="0" smtClean="0"/>
              <a:t>)</a:t>
            </a:r>
            <a:r>
              <a:rPr lang="en-US" dirty="0" smtClean="0"/>
              <a:t> </a:t>
            </a:r>
            <a:r>
              <a:rPr lang="el-GR" dirty="0" smtClean="0"/>
              <a:t>και τα κύτταρα αδυνατούν να διέλθουν.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87315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ουροποιητικό σύστημα </a:t>
            </a:r>
            <a:r>
              <a:rPr lang="el-GR" sz="3000" b="0" dirty="0" smtClean="0"/>
              <a:t>1/2</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Το ουροποιητικό σύστημα του ανθρώπου αποτελείται από τους νεφρούς, τους ουρητήρες, την ουροδόχο κύστη και την ουρήθρα. Σκοπός του συστήματος αυτού είναι η παραγωγή και η αποβολή των ούρων και παράλληλα άχρηστων συστατικών που παράγονται στον οργανισμό από τις καύσεις, καθώς και η διατήρηση του ισοζυγίου του νερού και των ηλεκτρολυτών στο ανθρώπινο σώμα.</a:t>
            </a:r>
          </a:p>
          <a:p>
            <a:r>
              <a:rPr lang="el-GR" dirty="0" smtClean="0"/>
              <a:t>Το κύριο όργανο του ουροποιητικού είναι ο νεφρός. Έχουμε δύο νεφρούς στο σώμα μας, έναν αριστερό κι ένα δεξιό που σκοπός τους είναι η παραγωγή των ούρων. Τα υπόλοιπα όργανα του συστήματος χρησιμεύουν στην αποβολή των ούρων που καλούνται και αποχετευτικά όργανα του ουροποιητικού συστήματος.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37201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r>
              <a:rPr lang="el-GR" sz="3200" dirty="0" smtClean="0"/>
              <a:t>Πιέσεις που καθορίζουν τον βαθμό σπειραματικής διήθησης </a:t>
            </a:r>
            <a:r>
              <a:rPr lang="en-US" sz="3200" dirty="0" smtClean="0"/>
              <a:t>GFR (glomerular filtration rate</a:t>
            </a:r>
            <a:r>
              <a:rPr lang="el-GR" sz="3200" dirty="0" smtClean="0"/>
              <a:t>)</a:t>
            </a:r>
            <a:r>
              <a:rPr lang="en-US" sz="3200" dirty="0" smtClean="0"/>
              <a:t> </a:t>
            </a:r>
            <a:r>
              <a:rPr lang="el-GR" sz="2800" b="0" dirty="0" smtClean="0"/>
              <a:t>1/2</a:t>
            </a:r>
            <a:endParaRPr lang="en-US" sz="2800" b="0" dirty="0"/>
          </a:p>
        </p:txBody>
      </p:sp>
      <p:sp>
        <p:nvSpPr>
          <p:cNvPr id="3" name="2 - Θέση περιεχομένου"/>
          <p:cNvSpPr>
            <a:spLocks noGrp="1"/>
          </p:cNvSpPr>
          <p:nvPr>
            <p:ph idx="1"/>
          </p:nvPr>
        </p:nvSpPr>
        <p:spPr>
          <a:xfrm>
            <a:off x="457200" y="1412776"/>
            <a:ext cx="8229600" cy="5040560"/>
          </a:xfrm>
        </p:spPr>
        <p:txBody>
          <a:bodyPr>
            <a:normAutofit lnSpcReduction="10000"/>
          </a:bodyPr>
          <a:lstStyle/>
          <a:p>
            <a:r>
              <a:rPr lang="el-GR" dirty="0" smtClean="0"/>
              <a:t>Πρόκειται για τις ίδιες πιέσεις που καθορίζουν την διήθηση σε άλλα τριχοειδή. Για τις πιέσεις που επικρατούν στην κάψα του </a:t>
            </a:r>
            <a:r>
              <a:rPr lang="en-US" dirty="0" smtClean="0"/>
              <a:t>Bowman</a:t>
            </a:r>
            <a:r>
              <a:rPr lang="el-GR" dirty="0" smtClean="0"/>
              <a:t>, ισχύει ότι το συνολικό </a:t>
            </a:r>
            <a:r>
              <a:rPr lang="en-US" dirty="0" smtClean="0"/>
              <a:t>Peff</a:t>
            </a:r>
            <a:r>
              <a:rPr lang="el-GR" dirty="0" smtClean="0"/>
              <a:t> ισούται με </a:t>
            </a:r>
            <a:r>
              <a:rPr lang="en-US" dirty="0" smtClean="0"/>
              <a:t>:</a:t>
            </a:r>
          </a:p>
          <a:p>
            <a:pPr marL="0" indent="0" algn="ctr">
              <a:buNone/>
            </a:pPr>
            <a:r>
              <a:rPr lang="en-US" b="1" dirty="0" smtClean="0"/>
              <a:t>Peff=Pk-Pbow-Pn (1)</a:t>
            </a:r>
          </a:p>
          <a:p>
            <a:r>
              <a:rPr lang="el-GR" dirty="0" smtClean="0"/>
              <a:t>Στο αρχικό τμήμα του τριχοειδούς, η τριχοειδική πίεση, </a:t>
            </a:r>
            <a:r>
              <a:rPr lang="en-US" dirty="0" smtClean="0"/>
              <a:t>Pk </a:t>
            </a:r>
            <a:r>
              <a:rPr lang="el-GR" dirty="0" smtClean="0"/>
              <a:t>είναι περίπου 50 </a:t>
            </a:r>
            <a:r>
              <a:rPr lang="en-US" dirty="0" smtClean="0"/>
              <a:t>mmHg, </a:t>
            </a:r>
            <a:r>
              <a:rPr lang="el-GR" dirty="0" smtClean="0"/>
              <a:t>η πίεση μέσα στην κάψα του </a:t>
            </a:r>
            <a:r>
              <a:rPr lang="en-US" dirty="0" smtClean="0"/>
              <a:t>Bowman (Pb=</a:t>
            </a:r>
            <a:r>
              <a:rPr lang="el-GR" dirty="0" smtClean="0"/>
              <a:t>ιστική πίεση) είναι περίπου 12 </a:t>
            </a:r>
            <a:r>
              <a:rPr lang="en-US" dirty="0" smtClean="0"/>
              <a:t>mmHg</a:t>
            </a:r>
            <a:r>
              <a:rPr lang="el-GR" dirty="0" smtClean="0"/>
              <a:t> και η κολλοειδοσμωτική πίεση του αίματος </a:t>
            </a:r>
            <a:r>
              <a:rPr lang="en-US" dirty="0" smtClean="0"/>
              <a:t>Pn</a:t>
            </a:r>
            <a:r>
              <a:rPr lang="el-GR" dirty="0" smtClean="0"/>
              <a:t> είναι περίπου 20 </a:t>
            </a:r>
            <a:r>
              <a:rPr lang="en-US" dirty="0" smtClean="0"/>
              <a:t>mmHg. </a:t>
            </a:r>
            <a:r>
              <a:rPr lang="el-GR" dirty="0" smtClean="0"/>
              <a:t>[Εντός της κάψας του </a:t>
            </a:r>
            <a:r>
              <a:rPr lang="en-US" dirty="0" smtClean="0"/>
              <a:t>Bowman, </a:t>
            </a:r>
            <a:r>
              <a:rPr lang="el-GR" dirty="0" smtClean="0"/>
              <a:t> η κολλοειδοσμωτική πίεση ισούται με το 0 επειδή δεν υπάρχουν λευκώματα]. </a:t>
            </a:r>
          </a:p>
          <a:p>
            <a:r>
              <a:rPr lang="el-GR" dirty="0" smtClean="0"/>
              <a:t>Έτσι,</a:t>
            </a:r>
          </a:p>
          <a:p>
            <a:pPr marL="0" indent="0" algn="ctr">
              <a:buNone/>
            </a:pPr>
            <a:r>
              <a:rPr lang="en-US" b="1" dirty="0" smtClean="0"/>
              <a:t>Peff=(50-12-20) mmHg=18 mmHg </a:t>
            </a:r>
            <a:r>
              <a:rPr lang="el-GR" dirty="0" smtClean="0"/>
              <a:t>στο αρχικό τμήμα. </a:t>
            </a:r>
            <a:r>
              <a:rPr lang="en-US"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401136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a:bodyPr>
          <a:lstStyle/>
          <a:p>
            <a:r>
              <a:rPr lang="el-GR" sz="3200" dirty="0"/>
              <a:t>Πιέσεις που καθορίζουν τον βαθμό σπειραματικής διήθησης </a:t>
            </a:r>
            <a:r>
              <a:rPr lang="en-US" sz="3200" dirty="0"/>
              <a:t>GFR (glomerular filtration rate</a:t>
            </a:r>
            <a:r>
              <a:rPr lang="el-GR" sz="3200" dirty="0"/>
              <a:t>)</a:t>
            </a:r>
            <a:r>
              <a:rPr lang="en-US" sz="3200" dirty="0"/>
              <a:t> </a:t>
            </a:r>
            <a:r>
              <a:rPr lang="el-GR" sz="2800" b="0" dirty="0" smtClean="0"/>
              <a:t>2/2</a:t>
            </a:r>
            <a:endParaRPr lang="en-US" sz="2800" dirty="0"/>
          </a:p>
        </p:txBody>
      </p:sp>
      <p:sp>
        <p:nvSpPr>
          <p:cNvPr id="3" name="2 - Θέση περιεχομένου"/>
          <p:cNvSpPr>
            <a:spLocks noGrp="1"/>
          </p:cNvSpPr>
          <p:nvPr>
            <p:ph idx="1"/>
          </p:nvPr>
        </p:nvSpPr>
        <p:spPr>
          <a:xfrm>
            <a:off x="457200" y="1484784"/>
            <a:ext cx="8229600" cy="4752528"/>
          </a:xfrm>
        </p:spPr>
        <p:txBody>
          <a:bodyPr>
            <a:normAutofit/>
          </a:bodyPr>
          <a:lstStyle/>
          <a:p>
            <a:r>
              <a:rPr lang="el-GR" dirty="0" smtClean="0"/>
              <a:t>Κατά μήκος των τριχοειδών του σπειράματος, η </a:t>
            </a:r>
            <a:r>
              <a:rPr lang="en-US" dirty="0" smtClean="0"/>
              <a:t>Pk </a:t>
            </a:r>
            <a:r>
              <a:rPr lang="el-GR" dirty="0" smtClean="0"/>
              <a:t>μειώνεται ελαφρώς (στα 48 </a:t>
            </a:r>
            <a:r>
              <a:rPr lang="en-US" dirty="0" smtClean="0"/>
              <a:t>mmHg), </a:t>
            </a:r>
            <a:r>
              <a:rPr lang="el-GR" dirty="0" smtClean="0"/>
              <a:t>ενώ η </a:t>
            </a:r>
            <a:r>
              <a:rPr lang="en-US" dirty="0" smtClean="0"/>
              <a:t>Pn </a:t>
            </a:r>
            <a:r>
              <a:rPr lang="el-GR" dirty="0" smtClean="0"/>
              <a:t>αυξάνεται πολύ, λόγω της αύξησης της συγκέντρωσης των λευκωμάτων που συνεπάγεται η απομάκρυνση του υπερδιηθήματος. Μόλις </a:t>
            </a:r>
            <a:r>
              <a:rPr lang="en-US" dirty="0" smtClean="0"/>
              <a:t>Pn=Pk-Pbow </a:t>
            </a:r>
            <a:r>
              <a:rPr lang="el-GR" dirty="0" smtClean="0"/>
              <a:t>, δηλαδή </a:t>
            </a:r>
            <a:r>
              <a:rPr lang="en-US" dirty="0" smtClean="0"/>
              <a:t>Pn=</a:t>
            </a:r>
            <a:r>
              <a:rPr lang="el-GR" dirty="0" smtClean="0"/>
              <a:t>18 </a:t>
            </a:r>
            <a:r>
              <a:rPr lang="en-US" dirty="0" smtClean="0"/>
              <a:t>mmHg, </a:t>
            </a:r>
            <a:r>
              <a:rPr lang="el-GR" dirty="0" smtClean="0"/>
              <a:t>η διήθηση τερματίζεται (</a:t>
            </a:r>
            <a:r>
              <a:rPr lang="en-US" dirty="0" smtClean="0"/>
              <a:t>Peff=0)</a:t>
            </a:r>
            <a:r>
              <a:rPr lang="el-GR" dirty="0" smtClean="0"/>
              <a:t>, που σημαίνει ότι επικρατεί ισορροπία διήθησης, δηλαδή δεν υπάρχει καθαρή διήθηση. </a:t>
            </a:r>
          </a:p>
          <a:p>
            <a:r>
              <a:rPr lang="el-GR" dirty="0" smtClean="0"/>
              <a:t>Συνήθως η </a:t>
            </a:r>
            <a:r>
              <a:rPr lang="en-US" dirty="0" smtClean="0"/>
              <a:t>Peff </a:t>
            </a:r>
            <a:r>
              <a:rPr lang="el-GR" dirty="0" smtClean="0"/>
              <a:t>μηδενίζεται ήδη πριν το πέρας των τριχοειδών του σπειράματος  (λόγω της υψηλής διαπερατότητας των φίλτρων).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142710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r>
              <a:rPr lang="el-GR" dirty="0" smtClean="0"/>
              <a:t>Εξάρτηση του </a:t>
            </a:r>
            <a:r>
              <a:rPr lang="en-US" dirty="0" smtClean="0"/>
              <a:t>GFR </a:t>
            </a:r>
            <a:r>
              <a:rPr lang="el-GR" dirty="0" smtClean="0"/>
              <a:t>από την νεφρική αιμάτωση</a:t>
            </a:r>
            <a:br>
              <a:rPr lang="el-GR" dirty="0" smtClean="0"/>
            </a:br>
            <a:r>
              <a:rPr lang="el-GR" sz="3000" b="0" dirty="0" smtClean="0"/>
              <a:t>(</a:t>
            </a:r>
            <a:r>
              <a:rPr lang="en-US" sz="3000" b="0" dirty="0" smtClean="0"/>
              <a:t>RBF-renal blood flow)</a:t>
            </a:r>
            <a:endParaRPr lang="en-US" sz="3000" b="0" dirty="0"/>
          </a:p>
        </p:txBody>
      </p:sp>
      <p:sp>
        <p:nvSpPr>
          <p:cNvPr id="3" name="2 - Θέση περιεχομένου"/>
          <p:cNvSpPr>
            <a:spLocks noGrp="1"/>
          </p:cNvSpPr>
          <p:nvPr>
            <p:ph idx="1"/>
          </p:nvPr>
        </p:nvSpPr>
        <p:spPr>
          <a:xfrm>
            <a:off x="457200" y="1412776"/>
            <a:ext cx="8229600" cy="4824536"/>
          </a:xfrm>
        </p:spPr>
        <p:txBody>
          <a:bodyPr/>
          <a:lstStyle/>
          <a:p>
            <a:r>
              <a:rPr lang="el-GR" dirty="0" smtClean="0"/>
              <a:t>Αφού στα σπειράματα επιτυγχάνεται ισορροπία στην διήθηση, ο </a:t>
            </a:r>
            <a:r>
              <a:rPr lang="en-US" dirty="0" smtClean="0"/>
              <a:t>GFR </a:t>
            </a:r>
            <a:r>
              <a:rPr lang="el-GR" dirty="0" smtClean="0"/>
              <a:t>εξαρτάται σε πολύ μεγάλο βαθμό από την νεφρική αιμάτωση (</a:t>
            </a:r>
            <a:r>
              <a:rPr lang="en-US" dirty="0" smtClean="0"/>
              <a:t>RBF</a:t>
            </a:r>
            <a:r>
              <a:rPr lang="el-GR" dirty="0" smtClean="0"/>
              <a:t>)</a:t>
            </a:r>
            <a:r>
              <a:rPr lang="en-US" dirty="0" smtClean="0"/>
              <a:t>. </a:t>
            </a:r>
            <a:r>
              <a:rPr lang="el-GR" dirty="0" smtClean="0"/>
              <a:t>Άμα, δηλαδή αυξηθεί η </a:t>
            </a:r>
            <a:r>
              <a:rPr lang="en-US" dirty="0" smtClean="0"/>
              <a:t>Peff </a:t>
            </a:r>
            <a:r>
              <a:rPr lang="el-GR" dirty="0" smtClean="0"/>
              <a:t>αποβάλλεται περισσότερο υπερδιήθημα στο αρχικό τμήμα του τριχοειδούς (και έτσι επιτυγχάνεται πιο γρήγορα ισορροπία στην διήθηση) με αποτέλεσμα να υπάρχει ευθέως ανάλογη σχέση μεταξύ </a:t>
            </a:r>
            <a:r>
              <a:rPr lang="en-US" dirty="0" smtClean="0"/>
              <a:t>GRF </a:t>
            </a:r>
            <a:r>
              <a:rPr lang="el-GR" dirty="0" smtClean="0"/>
              <a:t>και </a:t>
            </a:r>
            <a:r>
              <a:rPr lang="en-US" dirty="0" smtClean="0"/>
              <a:t>RBF.</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262753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GFR versus RBF</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grpSp>
        <p:nvGrpSpPr>
          <p:cNvPr id="31" name="Ομάδα 30"/>
          <p:cNvGrpSpPr/>
          <p:nvPr/>
        </p:nvGrpSpPr>
        <p:grpSpPr>
          <a:xfrm>
            <a:off x="2166764" y="1268760"/>
            <a:ext cx="4810473" cy="4842902"/>
            <a:chOff x="2639471" y="1394410"/>
            <a:chExt cx="4810473" cy="4842902"/>
          </a:xfrm>
        </p:grpSpPr>
        <p:cxnSp>
          <p:nvCxnSpPr>
            <p:cNvPr id="6" name="Ευθεία γραμμή σύνδεσης 5"/>
            <p:cNvCxnSpPr/>
            <p:nvPr/>
          </p:nvCxnSpPr>
          <p:spPr>
            <a:xfrm>
              <a:off x="3145634" y="1394410"/>
              <a:ext cx="0" cy="3888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3145634" y="5282842"/>
              <a:ext cx="4032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Ελεύθερη σχεδίαση 10"/>
            <p:cNvSpPr/>
            <p:nvPr/>
          </p:nvSpPr>
          <p:spPr>
            <a:xfrm>
              <a:off x="3159464" y="2722920"/>
              <a:ext cx="3622089" cy="2559670"/>
            </a:xfrm>
            <a:custGeom>
              <a:avLst/>
              <a:gdLst>
                <a:gd name="connsiteX0" fmla="*/ 0 w 3622089"/>
                <a:gd name="connsiteY0" fmla="*/ 2559670 h 2559670"/>
                <a:gd name="connsiteX1" fmla="*/ 1393794 w 3622089"/>
                <a:gd name="connsiteY1" fmla="*/ 766380 h 2559670"/>
                <a:gd name="connsiteX2" fmla="*/ 1802167 w 3622089"/>
                <a:gd name="connsiteY2" fmla="*/ 260353 h 2559670"/>
                <a:gd name="connsiteX3" fmla="*/ 1988598 w 3622089"/>
                <a:gd name="connsiteY3" fmla="*/ 56167 h 2559670"/>
                <a:gd name="connsiteX4" fmla="*/ 2352582 w 3622089"/>
                <a:gd name="connsiteY4" fmla="*/ 2901 h 2559670"/>
                <a:gd name="connsiteX5" fmla="*/ 3622089 w 3622089"/>
                <a:gd name="connsiteY5" fmla="*/ 11778 h 255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2089" h="2559670">
                  <a:moveTo>
                    <a:pt x="0" y="2559670"/>
                  </a:moveTo>
                  <a:lnTo>
                    <a:pt x="1393794" y="766380"/>
                  </a:lnTo>
                  <a:cubicBezTo>
                    <a:pt x="1694155" y="383160"/>
                    <a:pt x="1703033" y="378722"/>
                    <a:pt x="1802167" y="260353"/>
                  </a:cubicBezTo>
                  <a:cubicBezTo>
                    <a:pt x="1901301" y="141984"/>
                    <a:pt x="1896862" y="99076"/>
                    <a:pt x="1988598" y="56167"/>
                  </a:cubicBezTo>
                  <a:cubicBezTo>
                    <a:pt x="2080334" y="13258"/>
                    <a:pt x="2080334" y="10299"/>
                    <a:pt x="2352582" y="2901"/>
                  </a:cubicBezTo>
                  <a:cubicBezTo>
                    <a:pt x="2624830" y="-4497"/>
                    <a:pt x="3123459" y="3640"/>
                    <a:pt x="3622089" y="1177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Ελεύθερη σχεδίαση 11"/>
            <p:cNvSpPr/>
            <p:nvPr/>
          </p:nvSpPr>
          <p:spPr>
            <a:xfrm>
              <a:off x="4499992" y="4370982"/>
              <a:ext cx="2281561" cy="911608"/>
            </a:xfrm>
            <a:custGeom>
              <a:avLst/>
              <a:gdLst>
                <a:gd name="connsiteX0" fmla="*/ 0 w 2281561"/>
                <a:gd name="connsiteY0" fmla="*/ 911608 h 911608"/>
                <a:gd name="connsiteX1" fmla="*/ 408373 w 2281561"/>
                <a:gd name="connsiteY1" fmla="*/ 361192 h 911608"/>
                <a:gd name="connsiteX2" fmla="*/ 612559 w 2281561"/>
                <a:gd name="connsiteY2" fmla="*/ 94862 h 911608"/>
                <a:gd name="connsiteX3" fmla="*/ 923278 w 2281561"/>
                <a:gd name="connsiteY3" fmla="*/ 6085 h 911608"/>
                <a:gd name="connsiteX4" fmla="*/ 2281561 w 2281561"/>
                <a:gd name="connsiteY4" fmla="*/ 14963 h 91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561" h="911608">
                  <a:moveTo>
                    <a:pt x="0" y="911608"/>
                  </a:moveTo>
                  <a:lnTo>
                    <a:pt x="408373" y="361192"/>
                  </a:lnTo>
                  <a:cubicBezTo>
                    <a:pt x="510466" y="225068"/>
                    <a:pt x="526742" y="154046"/>
                    <a:pt x="612559" y="94862"/>
                  </a:cubicBezTo>
                  <a:cubicBezTo>
                    <a:pt x="698376" y="35678"/>
                    <a:pt x="645111" y="19402"/>
                    <a:pt x="923278" y="6085"/>
                  </a:cubicBezTo>
                  <a:cubicBezTo>
                    <a:pt x="1201445" y="-7232"/>
                    <a:pt x="1741503" y="3865"/>
                    <a:pt x="2281561" y="1496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6" name="Ευθεία γραμμή σύνδεσης 15"/>
            <p:cNvCxnSpPr>
              <a:stCxn id="11" idx="0"/>
            </p:cNvCxnSpPr>
            <p:nvPr/>
          </p:nvCxnSpPr>
          <p:spPr>
            <a:xfrm>
              <a:off x="3159464" y="5282590"/>
              <a:ext cx="0" cy="144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4153746" y="5290722"/>
              <a:ext cx="0" cy="144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161858" y="5290722"/>
              <a:ext cx="0" cy="144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6169970" y="5290722"/>
              <a:ext cx="0" cy="144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7165251" y="5290722"/>
              <a:ext cx="0" cy="144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1770002" y="3154125"/>
              <a:ext cx="2108269" cy="369332"/>
            </a:xfrm>
            <a:prstGeom prst="rect">
              <a:avLst/>
            </a:prstGeom>
            <a:noFill/>
          </p:spPr>
          <p:txBody>
            <a:bodyPr wrap="none" rtlCol="0">
              <a:spAutoFit/>
            </a:bodyPr>
            <a:lstStyle/>
            <a:p>
              <a:r>
                <a:rPr lang="en-US" dirty="0" smtClean="0"/>
                <a:t>Flow rate (mL/min)</a:t>
              </a:r>
              <a:endParaRPr lang="el-GR" dirty="0"/>
            </a:p>
          </p:txBody>
        </p:sp>
        <p:sp>
          <p:nvSpPr>
            <p:cNvPr id="22" name="TextBox 21"/>
            <p:cNvSpPr txBox="1"/>
            <p:nvPr/>
          </p:nvSpPr>
          <p:spPr>
            <a:xfrm>
              <a:off x="3486264" y="5867980"/>
              <a:ext cx="3467616" cy="369332"/>
            </a:xfrm>
            <a:prstGeom prst="rect">
              <a:avLst/>
            </a:prstGeom>
            <a:noFill/>
          </p:spPr>
          <p:txBody>
            <a:bodyPr wrap="none" rtlCol="0">
              <a:spAutoFit/>
            </a:bodyPr>
            <a:lstStyle/>
            <a:p>
              <a:r>
                <a:rPr lang="en-US" dirty="0" smtClean="0"/>
                <a:t>Arterial blood pressure (mm Hg)</a:t>
              </a:r>
              <a:endParaRPr lang="el-GR" dirty="0"/>
            </a:p>
          </p:txBody>
        </p:sp>
        <p:sp>
          <p:nvSpPr>
            <p:cNvPr id="23" name="TextBox 22"/>
            <p:cNvSpPr txBox="1"/>
            <p:nvPr/>
          </p:nvSpPr>
          <p:spPr>
            <a:xfrm>
              <a:off x="3003011" y="5464429"/>
              <a:ext cx="312906" cy="369332"/>
            </a:xfrm>
            <a:prstGeom prst="rect">
              <a:avLst/>
            </a:prstGeom>
            <a:noFill/>
          </p:spPr>
          <p:txBody>
            <a:bodyPr wrap="none" rtlCol="0">
              <a:spAutoFit/>
            </a:bodyPr>
            <a:lstStyle/>
            <a:p>
              <a:r>
                <a:rPr lang="en-US" dirty="0" smtClean="0"/>
                <a:t>0</a:t>
              </a:r>
              <a:endParaRPr lang="el-GR" dirty="0"/>
            </a:p>
          </p:txBody>
        </p:sp>
        <p:sp>
          <p:nvSpPr>
            <p:cNvPr id="24" name="TextBox 23"/>
            <p:cNvSpPr txBox="1"/>
            <p:nvPr/>
          </p:nvSpPr>
          <p:spPr>
            <a:xfrm>
              <a:off x="3933173" y="5464429"/>
              <a:ext cx="441146" cy="369332"/>
            </a:xfrm>
            <a:prstGeom prst="rect">
              <a:avLst/>
            </a:prstGeom>
            <a:noFill/>
          </p:spPr>
          <p:txBody>
            <a:bodyPr wrap="none" rtlCol="0">
              <a:spAutoFit/>
            </a:bodyPr>
            <a:lstStyle/>
            <a:p>
              <a:r>
                <a:rPr lang="en-US" dirty="0" smtClean="0"/>
                <a:t>50</a:t>
              </a:r>
              <a:endParaRPr lang="el-GR" dirty="0"/>
            </a:p>
          </p:txBody>
        </p:sp>
        <p:sp>
          <p:nvSpPr>
            <p:cNvPr id="25" name="TextBox 24"/>
            <p:cNvSpPr txBox="1"/>
            <p:nvPr/>
          </p:nvSpPr>
          <p:spPr>
            <a:xfrm>
              <a:off x="4877164" y="5464429"/>
              <a:ext cx="569387" cy="369332"/>
            </a:xfrm>
            <a:prstGeom prst="rect">
              <a:avLst/>
            </a:prstGeom>
            <a:noFill/>
          </p:spPr>
          <p:txBody>
            <a:bodyPr wrap="none" rtlCol="0">
              <a:spAutoFit/>
            </a:bodyPr>
            <a:lstStyle/>
            <a:p>
              <a:r>
                <a:rPr lang="en-US" dirty="0" smtClean="0"/>
                <a:t>100</a:t>
              </a:r>
              <a:endParaRPr lang="el-GR" dirty="0"/>
            </a:p>
          </p:txBody>
        </p:sp>
        <p:sp>
          <p:nvSpPr>
            <p:cNvPr id="26" name="TextBox 25"/>
            <p:cNvSpPr txBox="1"/>
            <p:nvPr/>
          </p:nvSpPr>
          <p:spPr>
            <a:xfrm>
              <a:off x="5885276" y="5464429"/>
              <a:ext cx="569387" cy="369332"/>
            </a:xfrm>
            <a:prstGeom prst="rect">
              <a:avLst/>
            </a:prstGeom>
            <a:noFill/>
          </p:spPr>
          <p:txBody>
            <a:bodyPr wrap="none" rtlCol="0">
              <a:spAutoFit/>
            </a:bodyPr>
            <a:lstStyle/>
            <a:p>
              <a:r>
                <a:rPr lang="en-US" dirty="0" smtClean="0"/>
                <a:t>150</a:t>
              </a:r>
              <a:endParaRPr lang="el-GR" dirty="0"/>
            </a:p>
          </p:txBody>
        </p:sp>
        <p:sp>
          <p:nvSpPr>
            <p:cNvPr id="27" name="TextBox 26"/>
            <p:cNvSpPr txBox="1"/>
            <p:nvPr/>
          </p:nvSpPr>
          <p:spPr>
            <a:xfrm>
              <a:off x="6880557" y="5464429"/>
              <a:ext cx="569387" cy="369332"/>
            </a:xfrm>
            <a:prstGeom prst="rect">
              <a:avLst/>
            </a:prstGeom>
            <a:noFill/>
          </p:spPr>
          <p:txBody>
            <a:bodyPr wrap="none" rtlCol="0">
              <a:spAutoFit/>
            </a:bodyPr>
            <a:lstStyle/>
            <a:p>
              <a:r>
                <a:rPr lang="en-US" dirty="0" smtClean="0"/>
                <a:t>200</a:t>
              </a:r>
              <a:endParaRPr lang="el-GR" dirty="0"/>
            </a:p>
          </p:txBody>
        </p:sp>
        <p:sp>
          <p:nvSpPr>
            <p:cNvPr id="28" name="TextBox 27"/>
            <p:cNvSpPr txBox="1"/>
            <p:nvPr/>
          </p:nvSpPr>
          <p:spPr>
            <a:xfrm>
              <a:off x="5742846" y="2276872"/>
              <a:ext cx="646331" cy="369332"/>
            </a:xfrm>
            <a:prstGeom prst="rect">
              <a:avLst/>
            </a:prstGeom>
            <a:noFill/>
          </p:spPr>
          <p:txBody>
            <a:bodyPr wrap="none" rtlCol="0">
              <a:spAutoFit/>
            </a:bodyPr>
            <a:lstStyle/>
            <a:p>
              <a:r>
                <a:rPr lang="en-US" dirty="0" smtClean="0"/>
                <a:t>RBF</a:t>
              </a:r>
              <a:endParaRPr lang="el-GR" dirty="0"/>
            </a:p>
          </p:txBody>
        </p:sp>
        <p:sp>
          <p:nvSpPr>
            <p:cNvPr id="29" name="TextBox 28"/>
            <p:cNvSpPr txBox="1"/>
            <p:nvPr/>
          </p:nvSpPr>
          <p:spPr>
            <a:xfrm>
              <a:off x="5761597" y="3955742"/>
              <a:ext cx="671979" cy="369332"/>
            </a:xfrm>
            <a:prstGeom prst="rect">
              <a:avLst/>
            </a:prstGeom>
            <a:noFill/>
          </p:spPr>
          <p:txBody>
            <a:bodyPr wrap="none" rtlCol="0">
              <a:spAutoFit/>
            </a:bodyPr>
            <a:lstStyle/>
            <a:p>
              <a:r>
                <a:rPr lang="en-US" dirty="0" smtClean="0"/>
                <a:t>GFR</a:t>
              </a:r>
              <a:endParaRPr lang="el-GR" dirty="0"/>
            </a:p>
          </p:txBody>
        </p:sp>
      </p:grpSp>
    </p:spTree>
    <p:extLst>
      <p:ext uri="{BB962C8B-B14F-4D97-AF65-F5344CB8AC3E}">
        <p14:creationId xmlns:p14="http://schemas.microsoft.com/office/powerpoint/2010/main" val="1513009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r>
              <a:rPr lang="el-GR" sz="3200" dirty="0" smtClean="0"/>
              <a:t>Τιμές του </a:t>
            </a:r>
            <a:r>
              <a:rPr lang="en-US" sz="3200" dirty="0" smtClean="0"/>
              <a:t>GFR</a:t>
            </a:r>
            <a:r>
              <a:rPr lang="el-GR" sz="3200" dirty="0" smtClean="0"/>
              <a:t>, κλάσμα διήθησης </a:t>
            </a:r>
            <a:r>
              <a:rPr lang="en-US" sz="3200" dirty="0" smtClean="0"/>
              <a:t>GRF/RPF (RPF, renal plasma flow, </a:t>
            </a:r>
            <a:r>
              <a:rPr lang="el-GR" sz="3200" dirty="0" smtClean="0"/>
              <a:t>νεφρική ροή πλάσματος</a:t>
            </a:r>
            <a:endParaRPr lang="en-US" sz="3200" dirty="0"/>
          </a:p>
        </p:txBody>
      </p:sp>
      <p:sp>
        <p:nvSpPr>
          <p:cNvPr id="3" name="2 - Θέση περιεχομένου"/>
          <p:cNvSpPr>
            <a:spLocks noGrp="1"/>
          </p:cNvSpPr>
          <p:nvPr>
            <p:ph idx="1"/>
          </p:nvPr>
        </p:nvSpPr>
        <p:spPr>
          <a:xfrm>
            <a:off x="457200" y="1484784"/>
            <a:ext cx="8229600" cy="4752528"/>
          </a:xfrm>
        </p:spPr>
        <p:txBody>
          <a:bodyPr>
            <a:normAutofit/>
          </a:bodyPr>
          <a:lstStyle/>
          <a:p>
            <a:r>
              <a:rPr lang="el-GR" dirty="0" smtClean="0"/>
              <a:t>Εκτός από α)την </a:t>
            </a:r>
            <a:r>
              <a:rPr lang="en-US" dirty="0" smtClean="0"/>
              <a:t>Peff</a:t>
            </a:r>
            <a:r>
              <a:rPr lang="el-GR" dirty="0" smtClean="0"/>
              <a:t> και β) την διαπερατότητα για το νερό, ο </a:t>
            </a:r>
            <a:r>
              <a:rPr lang="en-US" dirty="0" smtClean="0"/>
              <a:t>GFR </a:t>
            </a:r>
            <a:r>
              <a:rPr lang="el-GR" dirty="0" smtClean="0"/>
              <a:t>εξαρτάται και γ) από το μέγεθος της επιφάνειας διήθησης, δηλαδή τον αριθμό των σπειραμάτων. Συνολικά προκύπτει η τιμή του </a:t>
            </a:r>
            <a:r>
              <a:rPr lang="en-US" dirty="0" smtClean="0"/>
              <a:t>GFR </a:t>
            </a:r>
            <a:r>
              <a:rPr lang="el-GR" dirty="0" smtClean="0"/>
              <a:t>γύρω στα 120</a:t>
            </a:r>
            <a:r>
              <a:rPr lang="en-US" dirty="0" smtClean="0"/>
              <a:t>ml/min</a:t>
            </a:r>
            <a:r>
              <a:rPr lang="el-GR" dirty="0" smtClean="0"/>
              <a:t> ή </a:t>
            </a:r>
            <a:r>
              <a:rPr lang="en-US" dirty="0" smtClean="0"/>
              <a:t>180l/</a:t>
            </a:r>
            <a:r>
              <a:rPr lang="el-GR" dirty="0" smtClean="0"/>
              <a:t>ώρα. Περίπου ένα λίτρο αίματος ανά λεπτό διέρχεται και από τα δύο νεφρά, δηλαδή 600 </a:t>
            </a:r>
            <a:r>
              <a:rPr lang="en-US" dirty="0" smtClean="0"/>
              <a:t>ml </a:t>
            </a:r>
            <a:r>
              <a:rPr lang="el-GR" dirty="0" smtClean="0"/>
              <a:t>πλάσματος (</a:t>
            </a:r>
            <a:r>
              <a:rPr lang="en-US" dirty="0" smtClean="0"/>
              <a:t>RPF). </a:t>
            </a:r>
            <a:r>
              <a:rPr lang="el-GR" dirty="0" smtClean="0"/>
              <a:t>Από τα 600 αυτά </a:t>
            </a:r>
            <a:r>
              <a:rPr lang="en-US" dirty="0" smtClean="0"/>
              <a:t>ml </a:t>
            </a:r>
            <a:r>
              <a:rPr lang="el-GR" dirty="0" smtClean="0"/>
              <a:t>διηθούνται τα 120 </a:t>
            </a:r>
            <a:r>
              <a:rPr lang="en-US" dirty="0" smtClean="0"/>
              <a:t>ml, </a:t>
            </a:r>
            <a:r>
              <a:rPr lang="el-GR" dirty="0" smtClean="0"/>
              <a:t>τα 120 </a:t>
            </a:r>
            <a:r>
              <a:rPr lang="en-US" dirty="0" smtClean="0"/>
              <a:t>ml, </a:t>
            </a:r>
            <a:r>
              <a:rPr lang="el-GR" dirty="0" smtClean="0"/>
              <a:t>το κλάσμα διήθησης </a:t>
            </a:r>
            <a:r>
              <a:rPr lang="en-US" dirty="0" smtClean="0"/>
              <a:t>GFR/RPF</a:t>
            </a:r>
            <a:r>
              <a:rPr lang="el-GR" dirty="0" smtClean="0"/>
              <a:t> ανέρχεται σε 20%.</a:t>
            </a:r>
          </a:p>
          <a:p>
            <a:pPr>
              <a:buNone/>
            </a:pPr>
            <a:r>
              <a:rPr lang="en-US"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162720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Μέτρηση του </a:t>
            </a:r>
            <a:r>
              <a:rPr lang="en-US" dirty="0" smtClean="0"/>
              <a:t>GFR-</a:t>
            </a:r>
            <a:r>
              <a:rPr lang="el-GR" dirty="0" smtClean="0"/>
              <a:t>Κάθαρση</a:t>
            </a:r>
            <a:r>
              <a:rPr lang="en-US" dirty="0" smtClean="0"/>
              <a:t> </a:t>
            </a:r>
            <a:r>
              <a:rPr lang="en-US" sz="3000" b="0" dirty="0" smtClean="0"/>
              <a:t>1/2</a:t>
            </a:r>
            <a:endParaRPr lang="en-US" sz="3000" b="0" dirty="0"/>
          </a:p>
        </p:txBody>
      </p:sp>
      <p:sp>
        <p:nvSpPr>
          <p:cNvPr id="3" name="2 - Θέση περιεχομένου"/>
          <p:cNvSpPr>
            <a:spLocks noGrp="1"/>
          </p:cNvSpPr>
          <p:nvPr>
            <p:ph idx="1"/>
          </p:nvPr>
        </p:nvSpPr>
        <p:spPr>
          <a:xfrm>
            <a:off x="457200" y="1196752"/>
            <a:ext cx="8435280" cy="5544616"/>
          </a:xfrm>
        </p:spPr>
        <p:txBody>
          <a:bodyPr>
            <a:normAutofit fontScale="92500" lnSpcReduction="20000"/>
          </a:bodyPr>
          <a:lstStyle/>
          <a:p>
            <a:r>
              <a:rPr lang="el-GR" dirty="0" smtClean="0"/>
              <a:t>Για την μέτρηση του </a:t>
            </a:r>
            <a:r>
              <a:rPr lang="en-US" dirty="0" smtClean="0"/>
              <a:t>GFR </a:t>
            </a:r>
            <a:r>
              <a:rPr lang="el-GR" dirty="0" smtClean="0"/>
              <a:t>χρησιμοποιείται ινουλίνη ή κρεατινίνη. Μια ουσία θεωρείται κατάλληλη ως δείκτης για την μέτρηση του βαθμού της σπειραματικής διήθησης </a:t>
            </a:r>
            <a:r>
              <a:rPr lang="en-US" dirty="0" smtClean="0"/>
              <a:t>GFR</a:t>
            </a:r>
            <a:r>
              <a:rPr lang="el-GR" dirty="0" smtClean="0"/>
              <a:t> όταν πληροί τα παρακάτω 4 κριτήρια.</a:t>
            </a:r>
          </a:p>
          <a:p>
            <a:pPr marL="457200" indent="-457200">
              <a:buFont typeface="+mj-lt"/>
              <a:buAutoNum type="arabicPeriod"/>
            </a:pPr>
            <a:r>
              <a:rPr lang="el-GR" dirty="0" smtClean="0"/>
              <a:t>Ελεύθερη διήθηση στα σπειράματα</a:t>
            </a:r>
            <a:r>
              <a:rPr lang="en-US" dirty="0" smtClean="0"/>
              <a:t>.</a:t>
            </a:r>
            <a:endParaRPr lang="el-GR" dirty="0" smtClean="0"/>
          </a:p>
          <a:p>
            <a:pPr marL="457200" indent="-457200">
              <a:buFont typeface="+mj-lt"/>
              <a:buAutoNum type="arabicPeriod"/>
            </a:pPr>
            <a:r>
              <a:rPr lang="el-GR" dirty="0" smtClean="0"/>
              <a:t>Χωρίς να ακολουθεί απορρόφηση ή έκκριση στα σωληνάρια</a:t>
            </a:r>
            <a:r>
              <a:rPr lang="en-US" dirty="0" smtClean="0"/>
              <a:t>.</a:t>
            </a:r>
            <a:endParaRPr lang="el-GR" dirty="0" smtClean="0"/>
          </a:p>
          <a:p>
            <a:pPr marL="457200" indent="-457200">
              <a:buFont typeface="+mj-lt"/>
              <a:buAutoNum type="arabicPeriod"/>
            </a:pPr>
            <a:r>
              <a:rPr lang="el-GR" dirty="0" smtClean="0"/>
              <a:t>Χωρίς να μεταβολίζεται στα νεφρά</a:t>
            </a:r>
            <a:r>
              <a:rPr lang="en-US" dirty="0" smtClean="0"/>
              <a:t>.</a:t>
            </a:r>
            <a:endParaRPr lang="el-GR" dirty="0" smtClean="0"/>
          </a:p>
          <a:p>
            <a:pPr marL="457200" indent="-457200">
              <a:buFont typeface="+mj-lt"/>
              <a:buAutoNum type="arabicPeriod"/>
            </a:pPr>
            <a:r>
              <a:rPr lang="el-GR" dirty="0" smtClean="0"/>
              <a:t>Χωρίς επίδραση στην λειτουργία του νεφρού</a:t>
            </a:r>
            <a:r>
              <a:rPr lang="en-US" dirty="0" smtClean="0"/>
              <a:t>.</a:t>
            </a:r>
            <a:endParaRPr lang="el-GR" dirty="0" smtClean="0"/>
          </a:p>
          <a:p>
            <a:r>
              <a:rPr lang="el-GR" dirty="0" smtClean="0"/>
              <a:t>Υπό αυτές τις προϋποθέσεις, για μια τέτοια ουσία ισχύει ότι η συνολική ποσότητα που καταλήγει με διήθηση στο πρόουρο, θα εμφανιστεί και στα τελικά ούρα. Και αφού,</a:t>
            </a:r>
          </a:p>
          <a:p>
            <a:pPr marL="0" indent="0" algn="ctr">
              <a:buNone/>
            </a:pPr>
            <a:r>
              <a:rPr lang="el-GR" b="1" dirty="0" smtClean="0"/>
              <a:t>Ποσότητα = όγκος </a:t>
            </a:r>
            <a:r>
              <a:rPr lang="en-US" b="1" dirty="0" smtClean="0"/>
              <a:t>x </a:t>
            </a:r>
            <a:r>
              <a:rPr lang="el-GR" b="1" dirty="0" smtClean="0"/>
              <a:t>συγκέντρωση</a:t>
            </a:r>
          </a:p>
          <a:p>
            <a:r>
              <a:rPr lang="el-GR" dirty="0" smtClean="0"/>
              <a:t>Διατυπώνεται η σχέση μεταξύ του ρυθμού αποβολής των ούρων (</a:t>
            </a:r>
            <a:r>
              <a:rPr lang="en-US" dirty="0" smtClean="0"/>
              <a:t>Vu</a:t>
            </a:r>
            <a:r>
              <a:rPr lang="el-GR" dirty="0" smtClean="0"/>
              <a:t> σε </a:t>
            </a:r>
            <a:r>
              <a:rPr lang="en-US" dirty="0" smtClean="0"/>
              <a:t>ml/min),</a:t>
            </a:r>
            <a:r>
              <a:rPr lang="el-GR" dirty="0" smtClean="0"/>
              <a:t> της συγκέντρωσης αυτής της ουσίας στο πλάσμα (</a:t>
            </a:r>
            <a:r>
              <a:rPr lang="en-US" dirty="0" smtClean="0"/>
              <a:t>p) </a:t>
            </a:r>
            <a:r>
              <a:rPr lang="el-GR" dirty="0" smtClean="0"/>
              <a:t>και του </a:t>
            </a:r>
            <a:r>
              <a:rPr lang="en-US" dirty="0" smtClean="0"/>
              <a:t>GFR:</a:t>
            </a:r>
          </a:p>
          <a:p>
            <a:pPr marL="0" indent="0" algn="ctr">
              <a:buNone/>
            </a:pPr>
            <a:r>
              <a:rPr lang="en-US" b="1" dirty="0" smtClean="0"/>
              <a:t>VU x U =p x GFR, </a:t>
            </a:r>
            <a:r>
              <a:rPr lang="el-GR" b="1" dirty="0" smtClean="0"/>
              <a:t>άρα </a:t>
            </a:r>
            <a:r>
              <a:rPr lang="en-US" b="1" dirty="0" smtClean="0"/>
              <a:t>GFR = Vu x U/p (ml/min)</a:t>
            </a:r>
            <a:endParaRPr lang="el-GR"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5681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Μέτρηση του </a:t>
            </a:r>
            <a:r>
              <a:rPr lang="en-US" dirty="0" smtClean="0"/>
              <a:t>GFR-</a:t>
            </a:r>
            <a:r>
              <a:rPr lang="el-GR" dirty="0" smtClean="0"/>
              <a:t>Κάθαρση</a:t>
            </a:r>
            <a:r>
              <a:rPr lang="en-US" dirty="0" smtClean="0"/>
              <a:t> </a:t>
            </a:r>
            <a:r>
              <a:rPr lang="en-US" sz="3000" b="0" dirty="0" smtClean="0"/>
              <a:t>2/2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 πολυσακχαρίτης ινουλίνη εκπληρώνει τις ανωτέρω αναφερθείσες προϋποθέσεις και έτσι προσφέρεται για τον καθορισμό του </a:t>
            </a:r>
            <a:r>
              <a:rPr lang="en-US" dirty="0" smtClean="0"/>
              <a:t>GFR</a:t>
            </a:r>
            <a:r>
              <a:rPr lang="el-GR" dirty="0" smtClean="0"/>
              <a:t>, μετά από ενδοφλέβια έγχυση. </a:t>
            </a:r>
            <a:endParaRPr lang="en-US" dirty="0" smtClean="0"/>
          </a:p>
          <a:p>
            <a:r>
              <a:rPr lang="el-GR" dirty="0" smtClean="0"/>
              <a:t>Σχεδόν εξ ίσου κατάλληλη είναι μια ουσία του οργανισμού, η κρεατινίνη, που βρίσκεται πρακτικά σε σταθερή συγκέντρωση </a:t>
            </a:r>
            <a:r>
              <a:rPr lang="en-US" dirty="0" smtClean="0"/>
              <a:t>p </a:t>
            </a:r>
            <a:r>
              <a:rPr lang="el-GR" dirty="0" smtClean="0"/>
              <a:t>στο</a:t>
            </a:r>
            <a:r>
              <a:rPr lang="en-US" dirty="0" smtClean="0"/>
              <a:t> </a:t>
            </a:r>
            <a:r>
              <a:rPr lang="el-GR" dirty="0" smtClean="0"/>
              <a:t>πλάσμα (9 </a:t>
            </a:r>
            <a:r>
              <a:rPr lang="en-US" dirty="0" smtClean="0"/>
              <a:t>mg/l).</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296583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Ορισμός της έννοιας της κάθαρσης</a:t>
            </a:r>
            <a:endParaRPr lang="en-US" dirty="0"/>
          </a:p>
        </p:txBody>
      </p:sp>
      <p:sp>
        <p:nvSpPr>
          <p:cNvPr id="3" name="2 - Θέση περιεχομένου"/>
          <p:cNvSpPr>
            <a:spLocks noGrp="1"/>
          </p:cNvSpPr>
          <p:nvPr>
            <p:ph idx="1"/>
          </p:nvPr>
        </p:nvSpPr>
        <p:spPr/>
        <p:txBody>
          <a:bodyPr>
            <a:normAutofit/>
          </a:bodyPr>
          <a:lstStyle/>
          <a:p>
            <a:r>
              <a:rPr lang="el-GR" dirty="0" smtClean="0"/>
              <a:t>Στην εξίσωση </a:t>
            </a:r>
            <a:r>
              <a:rPr lang="en-US" dirty="0" smtClean="0"/>
              <a:t>GFR = Vu x U/p (ml/min)</a:t>
            </a:r>
            <a:r>
              <a:rPr lang="el-GR" dirty="0" smtClean="0"/>
              <a:t>, ο </a:t>
            </a:r>
            <a:r>
              <a:rPr lang="en-US" dirty="0" smtClean="0"/>
              <a:t>GRF (120 ml/min) </a:t>
            </a:r>
            <a:r>
              <a:rPr lang="el-GR" dirty="0" smtClean="0"/>
              <a:t>αντιστοιχεί με τον όγκο πλάσματος ο οποίος απαλλάσσεται από την ουσία «δείκτη» (κάθαρση). Σε αυτήν την περίπτωση ο </a:t>
            </a:r>
            <a:r>
              <a:rPr lang="en-US" dirty="0" smtClean="0"/>
              <a:t>GFR </a:t>
            </a:r>
            <a:r>
              <a:rPr lang="el-GR" dirty="0" smtClean="0"/>
              <a:t>ισούται με την κάθαρση (</a:t>
            </a:r>
            <a:r>
              <a:rPr lang="en-US" dirty="0" smtClean="0"/>
              <a:t>C</a:t>
            </a:r>
            <a:r>
              <a:rPr lang="el-GR" dirty="0" smtClean="0"/>
              <a:t>)</a:t>
            </a:r>
            <a:endParaRPr lang="en-US" dirty="0" smtClean="0"/>
          </a:p>
          <a:p>
            <a:r>
              <a:rPr lang="en-US" dirty="0" smtClean="0"/>
              <a:t>C = Vu x U/p (ml/min)</a:t>
            </a:r>
          </a:p>
          <a:p>
            <a:r>
              <a:rPr lang="el-GR" dirty="0" smtClean="0"/>
              <a:t>Αν μια ουσία, εκτός από την διήθηση επιπρόσθετα εκκρίνεται και στα σωληνάρια, τότε αυξάνει η </a:t>
            </a:r>
            <a:r>
              <a:rPr lang="en-US" dirty="0" smtClean="0"/>
              <a:t>U </a:t>
            </a:r>
            <a:r>
              <a:rPr lang="el-GR" dirty="0" smtClean="0"/>
              <a:t>και έτσι μεγαλώνει η</a:t>
            </a:r>
            <a:r>
              <a:rPr lang="en-US" dirty="0" smtClean="0"/>
              <a:t> C. </a:t>
            </a:r>
            <a:r>
              <a:rPr lang="el-GR" dirty="0" smtClean="0"/>
              <a:t>Σε ουσίες που επαναρροφώνται (πχ </a:t>
            </a:r>
            <a:r>
              <a:rPr lang="en-US" dirty="0" smtClean="0"/>
              <a:t>Na) </a:t>
            </a:r>
            <a:r>
              <a:rPr lang="el-GR" dirty="0" smtClean="0"/>
              <a:t>ισχύει το αντίθετο. Σε κάθε περίπτωση, η κάθαρση </a:t>
            </a:r>
            <a:r>
              <a:rPr lang="en-US" dirty="0" smtClean="0"/>
              <a:t>C </a:t>
            </a:r>
            <a:r>
              <a:rPr lang="el-GR" dirty="0" smtClean="0"/>
              <a:t>υποδηλώνει την αριθμητική (υπολογιστική) τιμή του όγκου του πλάσματος που απαλλάχθηκε από μια συγκεκριμένη ουσία ανά χρονικό διάστημα.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760721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Η κάθαρση του παρααμινοϊππουρικού (</a:t>
            </a:r>
            <a:r>
              <a:rPr lang="en-US" sz="3200" dirty="0" smtClean="0"/>
              <a:t>PAH, paraaminohippuric acid) </a:t>
            </a:r>
            <a:r>
              <a:rPr lang="el-GR" sz="3200" dirty="0" smtClean="0"/>
              <a:t>είναι μέτρο της </a:t>
            </a:r>
            <a:r>
              <a:rPr lang="en-US" sz="3200" dirty="0" smtClean="0"/>
              <a:t>RPF</a:t>
            </a:r>
            <a:endParaRPr lang="en-US" sz="3200" dirty="0"/>
          </a:p>
        </p:txBody>
      </p:sp>
      <p:sp>
        <p:nvSpPr>
          <p:cNvPr id="3" name="2 - Θέση περιεχομένου"/>
          <p:cNvSpPr>
            <a:spLocks noGrp="1"/>
          </p:cNvSpPr>
          <p:nvPr>
            <p:ph idx="1"/>
          </p:nvPr>
        </p:nvSpPr>
        <p:spPr/>
        <p:txBody>
          <a:bodyPr>
            <a:normAutofit/>
          </a:bodyPr>
          <a:lstStyle/>
          <a:p>
            <a:r>
              <a:rPr lang="en-US" dirty="0" smtClean="0"/>
              <a:t>To </a:t>
            </a:r>
            <a:r>
              <a:rPr lang="el-GR" dirty="0" smtClean="0"/>
              <a:t>παρααμινοϊππουρικού (</a:t>
            </a:r>
            <a:r>
              <a:rPr lang="en-US" dirty="0" smtClean="0"/>
              <a:t>PAH</a:t>
            </a:r>
            <a:r>
              <a:rPr lang="el-GR" dirty="0" smtClean="0"/>
              <a:t>)</a:t>
            </a:r>
            <a:r>
              <a:rPr lang="en-US" dirty="0" smtClean="0"/>
              <a:t> </a:t>
            </a:r>
            <a:r>
              <a:rPr lang="el-GR" dirty="0" smtClean="0"/>
              <a:t>διηθείται ελεύθερα και επιπλέον εκκρίνεται στα εγγύς εσπειραμμένα σωληνάρια, έως ότου η </a:t>
            </a:r>
            <a:r>
              <a:rPr lang="en-US" dirty="0" smtClean="0"/>
              <a:t>p </a:t>
            </a:r>
            <a:r>
              <a:rPr lang="el-GR" dirty="0" smtClean="0"/>
              <a:t>στο πλάσμα πρακτικά να μηδενιστεί. Υπό αυτήν την συνθήκη, το σύνολο του πλάσματος που διέρχεται από τα νεφρά απαλλάσσεται από το </a:t>
            </a:r>
            <a:r>
              <a:rPr lang="en-US" dirty="0" smtClean="0"/>
              <a:t>PAH. </a:t>
            </a:r>
            <a:r>
              <a:rPr lang="el-GR" dirty="0" smtClean="0"/>
              <a:t>Γι’ αυτό, η κάθαρση του </a:t>
            </a:r>
            <a:r>
              <a:rPr lang="en-US" dirty="0" smtClean="0"/>
              <a:t>PAH </a:t>
            </a:r>
            <a:r>
              <a:rPr lang="el-GR" dirty="0" smtClean="0"/>
              <a:t>είναι ένα άμεσο μέτρο της </a:t>
            </a:r>
            <a:r>
              <a:rPr lang="en-US" dirty="0" smtClean="0"/>
              <a:t>RBF</a:t>
            </a:r>
            <a:r>
              <a:rPr lang="el-GR" dirty="0" smtClean="0"/>
              <a:t>, η οποία φυσιολογικά ανέρχεται στα 600 </a:t>
            </a:r>
            <a:r>
              <a:rPr lang="en-US" dirty="0" smtClean="0"/>
              <a:t>ml/min.</a:t>
            </a:r>
          </a:p>
          <a:p>
            <a:r>
              <a:rPr lang="el-GR" dirty="0" smtClean="0"/>
              <a:t>Μιας και ο όρος έκκριση αναφέρεται σε ενεργητική μεταφορά με αντλία, εάν αυξηθεί η συγκέντρωση </a:t>
            </a:r>
            <a:r>
              <a:rPr lang="en-US" dirty="0" smtClean="0"/>
              <a:t>p </a:t>
            </a:r>
            <a:r>
              <a:rPr lang="el-GR" dirty="0" smtClean="0"/>
              <a:t>στο πλάσμα τελικά επέρχεται κορεσμός και η μεταφορά διαμέσου της μεμβράνης δεν μπορεί να αυξηθεί περαιτέρω. Αυτό σημαίνει ότι η έκκριση </a:t>
            </a:r>
            <a:r>
              <a:rPr lang="en-US" dirty="0" smtClean="0"/>
              <a:t>PAH </a:t>
            </a:r>
            <a:r>
              <a:rPr lang="el-GR" dirty="0" smtClean="0"/>
              <a:t>παραμένει σταθερή ακόμη και όταν η συγκέντρωση στο πλάσμα αυξάνεται.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425517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Κάθαρση του παρααμινοϊππουρικού (</a:t>
            </a:r>
            <a:r>
              <a:rPr lang="en-US" dirty="0" smtClean="0"/>
              <a:t>PAH</a:t>
            </a:r>
            <a:r>
              <a:rPr lang="el-GR" dirty="0" smtClean="0"/>
              <a:t>)</a:t>
            </a:r>
            <a:endParaRPr lang="en-US"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pic>
        <p:nvPicPr>
          <p:cNvPr id="13314" name="Picture 2" descr="Renal PAH net r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538" y="1628800"/>
            <a:ext cx="4770924"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5320605"/>
            <a:ext cx="4572000" cy="276999"/>
          </a:xfrm>
          <a:prstGeom prst="rect">
            <a:avLst/>
          </a:prstGeom>
        </p:spPr>
        <p:txBody>
          <a:bodyPr>
            <a:spAutoFit/>
          </a:bodyPr>
          <a:lstStyle/>
          <a:p>
            <a:pPr algn="ctr"/>
            <a:r>
              <a:rPr lang="en-US" sz="1200" dirty="0" smtClean="0">
                <a:latin typeface="+mn-lt"/>
                <a:hlinkClick r:id="rId3"/>
              </a:rPr>
              <a:t>zuniv.net</a:t>
            </a:r>
            <a:endParaRPr lang="el-GR" sz="1200" dirty="0">
              <a:latin typeface="+mn-lt"/>
            </a:endParaRPr>
          </a:p>
        </p:txBody>
      </p:sp>
    </p:spTree>
    <p:extLst>
      <p:ext uri="{BB962C8B-B14F-4D97-AF65-F5344CB8AC3E}">
        <p14:creationId xmlns:p14="http://schemas.microsoft.com/office/powerpoint/2010/main" val="1631453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ουροποιητικό σύστημα </a:t>
            </a:r>
            <a:r>
              <a:rPr lang="el-GR" sz="3000" b="0" dirty="0" smtClean="0"/>
              <a:t>2/2</a:t>
            </a:r>
            <a:endParaRPr lang="en-US" dirty="0"/>
          </a:p>
        </p:txBody>
      </p:sp>
      <p:sp>
        <p:nvSpPr>
          <p:cNvPr id="3" name="2 - Θέση περιεχομένου"/>
          <p:cNvSpPr>
            <a:spLocks noGrp="1"/>
          </p:cNvSpPr>
          <p:nvPr>
            <p:ph idx="1"/>
          </p:nvPr>
        </p:nvSpPr>
        <p:spPr/>
        <p:txBody>
          <a:bodyPr>
            <a:normAutofit/>
          </a:bodyPr>
          <a:lstStyle/>
          <a:p>
            <a:r>
              <a:rPr lang="el-GR" dirty="0" smtClean="0"/>
              <a:t>Άρα, στο ουροποιητικό σύστημα του ανθρώπου διακρίνουμε δύο οργανικές ενότητες: τα </a:t>
            </a:r>
            <a:r>
              <a:rPr lang="el-GR" b="1" dirty="0" smtClean="0"/>
              <a:t>όργανα παραγωγής των ούρων</a:t>
            </a:r>
            <a:r>
              <a:rPr lang="el-GR" dirty="0" smtClean="0"/>
              <a:t> (νεφροί), και τα </a:t>
            </a:r>
            <a:r>
              <a:rPr lang="el-GR" b="1" dirty="0" smtClean="0"/>
              <a:t>όργανα αποχέτευσης των ούρων</a:t>
            </a:r>
            <a:r>
              <a:rPr lang="el-GR" dirty="0" smtClean="0"/>
              <a:t> (νεφρικοί κάλυκες, νεφρική πύελος, ουρητήρες, ουροδόχος κύστη και ουρήθρα.</a:t>
            </a:r>
          </a:p>
          <a:p>
            <a:r>
              <a:rPr lang="el-GR" dirty="0" smtClean="0"/>
              <a:t>Όλα τα όργανα του ουροποιητικού συστήματος είναι εξωπεριτοναϊκά. Οι νεφροί με τους νεφρικούς κάλυκες και τη νεφρική πύελο (μία για κάθε νεφρό) και οι ουρητήρες (ένας από κάθε νεφρό), βρίσκονται στον οπισθοπεριτοναϊκό χώρο, στο οπίσθιο κοιλιακό τοίχωμα. Οι τελικές μοίρες των ουρητήρων κατεβαίνουν στη μικρή πύελο και καταλήγουν στην ουροδόχο κύστη στον υποπεριτοναϊκό χώρο.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816939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Παραγωγή των ούρων –</a:t>
            </a:r>
            <a:r>
              <a:rPr lang="en-US" dirty="0" smtClean="0"/>
              <a:t> </a:t>
            </a:r>
            <a:r>
              <a:rPr lang="el-GR" dirty="0" smtClean="0"/>
              <a:t>Πρόουρο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πρώτη φάση της παραγωγής ούρων γίνεται στα νεφρικά σωμάτια. Εκεί ένα υδατικό διήθημα (πρόουρο) μετακινείται έξω από το αίμα που κυκλοφορεί μέσα στο σφαιροειδές αγγειώδες σπείραμα του νεφρικού σωματίου και μεταφέρεται στη νεφρική κοιλότητα του ελύτρου του </a:t>
            </a:r>
            <a:r>
              <a:rPr lang="en-US" dirty="0" smtClean="0"/>
              <a:t>Bowman</a:t>
            </a:r>
            <a:r>
              <a:rPr lang="el-GR" dirty="0" smtClean="0"/>
              <a:t> που συνδέεται με αυτό. Στη συνέχεια αυτό το πρωτογενές ούρο κυκλοφορεί στα νεφρικά σωληνάρια, που ως ελέχθη περιβάλλονται από πλέγμα πολύ μικρών αιμοφόρων αγγείων, (τριχοειδικό δίκτυο) ώστε να είναι δυνατή η σταθερή ανταλλαγή ουσιών μεταξύ του πρόουρου και του αίματος (δεύτερη φάση παραγωγής ούρων). Τα αθροιστικά σωληνάρια των νεφρικών σωματίων σχηματίζουν ένα σύστημα σωληναρίων που μεταφέρουν ούρα στη νεφρική πύελο, από όπου οδηγούνται μέσω του ουρητήρα στην ουροδόχο κύστη.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686478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Παραγωγή των ούρων –</a:t>
            </a:r>
            <a:r>
              <a:rPr lang="en-US" dirty="0" smtClean="0"/>
              <a:t> </a:t>
            </a:r>
            <a:r>
              <a:rPr lang="el-GR" dirty="0" smtClean="0"/>
              <a:t>Πρόουρο </a:t>
            </a:r>
            <a:r>
              <a:rPr lang="el-GR" sz="3000" b="0" dirty="0" smtClean="0"/>
              <a:t>2/2</a:t>
            </a:r>
            <a:endParaRPr lang="en-US" sz="3000" b="0" dirty="0"/>
          </a:p>
        </p:txBody>
      </p:sp>
      <p:sp>
        <p:nvSpPr>
          <p:cNvPr id="3" name="2 - Θέση περιεχομένου"/>
          <p:cNvSpPr>
            <a:spLocks noGrp="1"/>
          </p:cNvSpPr>
          <p:nvPr>
            <p:ph idx="1"/>
          </p:nvPr>
        </p:nvSpPr>
        <p:spPr/>
        <p:txBody>
          <a:bodyPr>
            <a:normAutofit/>
          </a:bodyPr>
          <a:lstStyle/>
          <a:p>
            <a:r>
              <a:rPr lang="el-GR" dirty="0" smtClean="0"/>
              <a:t>Τα νεφρικά σωμάτια διηθούνται και ουσίες που το σώμα είναι σε χρήση να χρησιμοποιήσει ακόμη, όπως πρωτεΐνες και γλυκόζη. Για να μπορέσουν αυτές οι ουσίες να παραμείνουν στο σώμα, καθώς το πρόουρο κυκλοφορεί μέσα στα νεφρικά σωληνάρια, οι ουσίες μετακινούνται από τα νεφρικά σωληνάρια στο δίκτυο αιμοφόρων αγγείων που τα περιβάλλουν. Από εκείνο το σημείο και στη συνέχεια τα ούρα δεν περιέχουν ούτε πρωτεΐνες ούτε γλυκόζη.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611343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Πρόουρο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Το πρόουρο βρίσκεται στο σωληνάριο υπό ψηλή πίεση, ενώ το αίμα στα τριχοειδικά δίκτυα του απαγωγού αρτηριδίου που περιβάλλουν το σωληνάριο υπό χαμηλή πίεση. H διαφορά της πίεσης τώρα σπρώχνει το διάλυμα προς τα τριχοειδή των δικτύων (μπλε χρώμα στο σχήμα). Το διάλυμα που περνά όμως μέσα στα τριχοειδή δεν περιέχει ουρία, η οποία αδυνατεί να περάσει την ειδική κατασκευή του τοιχώματος των τριχοειδών και του σωληναρίου. Εδώ το τοίχωμα συγκρατεί την ουρία (διαλυμένη σε μια μικρή ποσότητα νερού) μέσα στον αυλό του ουροφόρου σωληναρίου, και επαναρροφά το μεγαλύτερο όγκο νερού από το πρόουρο μαζί με τα χρήσιμα συστατικά, αποδίδοντάς τα πάλι στην κυκλοφορία (δηλαδή μέσα στα τριχοειδή).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533693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Πρόουρο </a:t>
            </a:r>
            <a:r>
              <a:rPr lang="el-GR" sz="3000" b="0" dirty="0" smtClean="0"/>
              <a:t>2/2</a:t>
            </a:r>
            <a:endParaRPr lang="en-US" sz="3000" b="0" dirty="0"/>
          </a:p>
        </p:txBody>
      </p:sp>
      <p:sp>
        <p:nvSpPr>
          <p:cNvPr id="3" name="2 - Θέση περιεχομένου"/>
          <p:cNvSpPr>
            <a:spLocks noGrp="1"/>
          </p:cNvSpPr>
          <p:nvPr>
            <p:ph idx="1"/>
          </p:nvPr>
        </p:nvSpPr>
        <p:spPr/>
        <p:txBody>
          <a:bodyPr/>
          <a:lstStyle/>
          <a:p>
            <a:r>
              <a:rPr lang="el-GR" dirty="0" smtClean="0"/>
              <a:t>Στη φάση αυτή γίνεται και ανταλλαγή ιόντων μεταξύ πρόουρου και αίματος.</a:t>
            </a:r>
          </a:p>
          <a:p>
            <a:r>
              <a:rPr lang="el-GR" dirty="0" smtClean="0"/>
              <a:t>Έτσι ταυτόχρονα με την παραγωγή των ούρων και την αποβολή της ουρίας, διατηρείται η ισορροπία των ηλεκτρολυτών και του όγκου των υγρών του σώματος.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0852144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Ολοκλήρωση της επαναρρόφησης-Ούρα</a:t>
            </a:r>
            <a:endParaRPr lang="en-US" sz="3600" dirty="0"/>
          </a:p>
        </p:txBody>
      </p:sp>
      <p:sp>
        <p:nvSpPr>
          <p:cNvPr id="3" name="2 - Θέση περιεχομένου"/>
          <p:cNvSpPr>
            <a:spLocks noGrp="1"/>
          </p:cNvSpPr>
          <p:nvPr>
            <p:ph idx="1"/>
          </p:nvPr>
        </p:nvSpPr>
        <p:spPr/>
        <p:txBody>
          <a:bodyPr>
            <a:normAutofit/>
          </a:bodyPr>
          <a:lstStyle/>
          <a:p>
            <a:r>
              <a:rPr lang="el-GR" dirty="0" smtClean="0"/>
              <a:t>Μετά από την ολοκλήρωση της επαναρρόφησης, τα ούρα περνούν στο τελικό σωληνάριο κι από εκεί στο αθροιστικό. Ωστόσο, μικρές ποσότητες νερού επαναρροφώνται και σ' αυτά τα τμήματα του ουροφόρου σωληναρίου. Ό,τι απομένει περνά στη νεφρική θηλή και μετά στο νεφρικό κάλυκα ο οποίος είναι η αρχή της αποχετευτικής μοίρας του ουροποιητικού συστήματος.</a:t>
            </a:r>
          </a:p>
          <a:p>
            <a:r>
              <a:rPr lang="el-GR" dirty="0" smtClean="0"/>
              <a:t>Ο κάθε νεφρός έχει περίπου ένα εκατομμύριο νεφρώνες αλλά δεν λειτουργούν διαρκώς όλοι, παρά μόνο οι μισοί. Ωστόσο, στη διάρκεια του 24ώρου μπαίνουν σε λειτουργία όλοι οι νεφρώνες εκ περιτροπής.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032219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08112"/>
          </a:xfrm>
        </p:spPr>
        <p:txBody>
          <a:bodyPr>
            <a:noAutofit/>
          </a:bodyPr>
          <a:lstStyle/>
          <a:p>
            <a:r>
              <a:rPr lang="el-GR" dirty="0" smtClean="0"/>
              <a:t>Ρύθμιση αποβαλλομένων υγρών και συστατικών</a:t>
            </a:r>
            <a:endParaRPr lang="en-US" dirty="0"/>
          </a:p>
        </p:txBody>
      </p:sp>
      <p:sp>
        <p:nvSpPr>
          <p:cNvPr id="3" name="2 - Θέση περιεχομένου"/>
          <p:cNvSpPr>
            <a:spLocks noGrp="1"/>
          </p:cNvSpPr>
          <p:nvPr>
            <p:ph idx="1"/>
          </p:nvPr>
        </p:nvSpPr>
        <p:spPr>
          <a:xfrm>
            <a:off x="457200" y="1340768"/>
            <a:ext cx="8229600" cy="5256584"/>
          </a:xfrm>
        </p:spPr>
        <p:txBody>
          <a:bodyPr>
            <a:normAutofit/>
          </a:bodyPr>
          <a:lstStyle/>
          <a:p>
            <a:r>
              <a:rPr lang="el-GR" dirty="0" smtClean="0"/>
              <a:t>Οι νεφροί είναι επιφορτισμένοι να διασφαλίσουν ότι το υδατικό περιεχόμενο του αίματος παραμένει σταθερό και το αίμα δεν έχει υπερβολικά μεγάλη συγκέντρωση ή αραίωση. Επομένως, αποβάλλουν περισσότερο νερό στα ούρα όταν υπάρχει πολύ νερό στο αίμα, με αποτέλεσμα το χρώμα των ούρων να είναι ανοικτό κίτρινο. Αντίθετα, αν αποβάλλουν λίγο νερό το χρώμα των ούρων είναι σκούρο κίτρινο. Οι νεφροί επίσης ρυθμίζουν τη συγκέντρωση των μεταλλικών αλάτων στο σώμα. Η ομαλή λειτουργία των νεφρών διασφαλίζει τη σταθερή συγκέντρωση των σημαντικών μεταλλικών αλάτων στα αίμα. Εάν οι συγκεντρώσεις μειωθούν, περισσότερα μεταλλικά άλατα μετακινούνται από τα νεφρικά σωληνάρια στα αιμοφόρα αγγεία. Εάν οι συγκεντρώσεις αυξηθούν, η περίσσεια αλάτων θα απομακρυνθεί με τα ούρα.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865444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Το σύστημα ρενίνης-αγγειοτενσίνης-αλδοστερόνης </a:t>
            </a:r>
            <a:r>
              <a:rPr lang="el-GR" sz="3000" b="0" dirty="0" smtClean="0"/>
              <a:t>1/</a:t>
            </a:r>
            <a:r>
              <a:rPr lang="en-US" sz="3000" b="0" dirty="0" smtClean="0"/>
              <a:t>2</a:t>
            </a:r>
            <a:endParaRPr lang="en-US" sz="3000" b="0" dirty="0"/>
          </a:p>
        </p:txBody>
      </p:sp>
      <p:sp>
        <p:nvSpPr>
          <p:cNvPr id="3" name="2 - Θέση περιεχομένου"/>
          <p:cNvSpPr>
            <a:spLocks noGrp="1"/>
          </p:cNvSpPr>
          <p:nvPr>
            <p:ph idx="1"/>
          </p:nvPr>
        </p:nvSpPr>
        <p:spPr>
          <a:xfrm>
            <a:off x="457200" y="1268760"/>
            <a:ext cx="8229600" cy="5256584"/>
          </a:xfrm>
        </p:spPr>
        <p:txBody>
          <a:bodyPr>
            <a:normAutofit/>
          </a:bodyPr>
          <a:lstStyle/>
          <a:p>
            <a:pPr marL="457200" indent="-457200">
              <a:buFont typeface="+mj-lt"/>
              <a:buAutoNum type="arabicPeriod"/>
            </a:pPr>
            <a:r>
              <a:rPr lang="el-GR" dirty="0" smtClean="0"/>
              <a:t>Το σύστημα ρενίνης-αγγειοτενσίνης–αλδοστερόνης είναι μια σειρά αντιδράσεων που συνεισφέρουν στη ρύθμιση της αρτηριακής πίεσης.</a:t>
            </a:r>
          </a:p>
          <a:p>
            <a:pPr marL="457200" indent="-457200">
              <a:buFont typeface="+mj-lt"/>
              <a:buAutoNum type="arabicPeriod"/>
            </a:pPr>
            <a:r>
              <a:rPr lang="el-GR" dirty="0" smtClean="0"/>
              <a:t>Όταν η πίεση του αίματος πέφτει (για συστολική πίεση &lt;100 mmHg), τα νεφρά απελευθερώνουν ρενίνη στην κυκλοφορία του αίματος.</a:t>
            </a:r>
          </a:p>
          <a:p>
            <a:pPr marL="457200" indent="-457200">
              <a:buFont typeface="+mj-lt"/>
              <a:buAutoNum type="arabicPeriod"/>
            </a:pPr>
            <a:r>
              <a:rPr lang="el-GR" dirty="0" smtClean="0"/>
              <a:t>Η ρενίνη μετατρέπει το αγγειοτενσινογόνο, μια μεγάλη πρωτεΐνη που κυκλοφορεί στο αίμα, σε μικρότερα τμήματα. Ένα τέτοιο τμήμα είναι η αγγειοτενσίνη Ι. Η αγγειοτενσίνη Ι, που είναι σχετικά ανενεργής, μετατρέπεται σε μικρότερα τμήματα από το ένζυμο ACE (ένζυμο μετατροπής της αγγειοτενσίνης). Ένα τέτοιο τμήμα είναι η αγγειοτενσίνη ΙΙ, που είναι πολύ ενεργός.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467335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sz="4000" dirty="0"/>
              <a:t>Το σύστημα ρενίνης-αγγειοτενσίνης-αλδοστερόνης </a:t>
            </a:r>
            <a:r>
              <a:rPr lang="en-US" sz="3300" b="0" dirty="0" smtClean="0"/>
              <a:t>2</a:t>
            </a:r>
            <a:r>
              <a:rPr lang="el-GR" sz="3300" b="0" dirty="0" smtClean="0"/>
              <a:t>/</a:t>
            </a:r>
            <a:r>
              <a:rPr lang="en-US" sz="3300" b="0" dirty="0" smtClean="0"/>
              <a:t>2</a:t>
            </a:r>
            <a:endParaRPr lang="en-US" sz="3300" dirty="0"/>
          </a:p>
        </p:txBody>
      </p:sp>
      <p:sp>
        <p:nvSpPr>
          <p:cNvPr id="3" name="2 - Θέση περιεχομένου"/>
          <p:cNvSpPr>
            <a:spLocks noGrp="1"/>
          </p:cNvSpPr>
          <p:nvPr>
            <p:ph idx="1"/>
          </p:nvPr>
        </p:nvSpPr>
        <p:spPr>
          <a:xfrm>
            <a:off x="457200" y="1412776"/>
            <a:ext cx="8229600" cy="4824536"/>
          </a:xfrm>
        </p:spPr>
        <p:txBody>
          <a:bodyPr>
            <a:normAutofit/>
          </a:bodyPr>
          <a:lstStyle/>
          <a:p>
            <a:pPr marL="457200" indent="-457200">
              <a:buFont typeface="+mj-lt"/>
              <a:buAutoNum type="arabicPeriod" startAt="4"/>
            </a:pPr>
            <a:r>
              <a:rPr lang="el-GR" dirty="0" smtClean="0"/>
              <a:t>Η αγγειοτενσίνη ΙΙ προκαλεί σύσπαση των λείων μυικών ινών των αγγείων με αποτέλεσμα αύξηση της αρτηριακής πίεσης. Η αγγειοτενσίνη ΙΙ προκαλεί επίσης την απελευθέρωση αλδοστερόνης από τα επινεφρίδια.</a:t>
            </a:r>
          </a:p>
          <a:p>
            <a:pPr marL="457200" indent="-457200">
              <a:buFont typeface="+mj-lt"/>
              <a:buAutoNum type="arabicPeriod" startAt="4"/>
            </a:pPr>
            <a:r>
              <a:rPr lang="el-GR" dirty="0" smtClean="0"/>
              <a:t>Η αλδοστερόνη προκαλεί κατακράτηση νατρίου και απώλεια καλίου από τα νεφρά. Το αυξημένο νάτριο συνεισφέρει στην κατακράτηση ύδατος στα αγγεία και παράλληλη αύξηση της αρτηριακής πίεσης.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479783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Δράση αγγειοτενσίνης</a:t>
            </a:r>
            <a:endParaRPr lang="en-US" dirty="0"/>
          </a:p>
        </p:txBody>
      </p:sp>
      <p:sp>
        <p:nvSpPr>
          <p:cNvPr id="6" name="Rectangle 3"/>
          <p:cNvSpPr>
            <a:spLocks noGrp="1" noChangeArrowheads="1"/>
          </p:cNvSpPr>
          <p:nvPr>
            <p:ph idx="1"/>
          </p:nvPr>
        </p:nvSpPr>
        <p:spPr>
          <a:ln>
            <a:noFill/>
          </a:ln>
        </p:spPr>
        <p:txBody>
          <a:bodyPr>
            <a:normAutofit/>
          </a:bodyPr>
          <a:lstStyle/>
          <a:p>
            <a:r>
              <a:rPr lang="el-GR" sz="2600" dirty="0">
                <a:latin typeface="Calibri" pitchFamily="34" charset="0"/>
              </a:rPr>
              <a:t>Συστηματική </a:t>
            </a:r>
            <a:r>
              <a:rPr lang="el-GR" sz="2600" dirty="0" smtClean="0">
                <a:latin typeface="Calibri" pitchFamily="34" charset="0"/>
              </a:rPr>
              <a:t>αγγειοσύσπαση</a:t>
            </a:r>
            <a:r>
              <a:rPr lang="en-US" sz="2600" dirty="0" smtClean="0">
                <a:latin typeface="Calibri" pitchFamily="34" charset="0"/>
              </a:rPr>
              <a:t>.</a:t>
            </a:r>
            <a:endParaRPr lang="el-GR" sz="2600" dirty="0">
              <a:latin typeface="Calibri" pitchFamily="34" charset="0"/>
            </a:endParaRPr>
          </a:p>
          <a:p>
            <a:r>
              <a:rPr lang="el-GR" sz="2600" dirty="0">
                <a:latin typeface="Calibri" pitchFamily="34" charset="0"/>
              </a:rPr>
              <a:t>Κατακράτηση νατρίου και </a:t>
            </a:r>
            <a:r>
              <a:rPr lang="el-GR" sz="2600" dirty="0" smtClean="0">
                <a:latin typeface="Calibri" pitchFamily="34" charset="0"/>
              </a:rPr>
              <a:t>ύδατος</a:t>
            </a:r>
            <a:endParaRPr lang="en-US" sz="2600" dirty="0">
              <a:latin typeface="Calibri" pitchFamily="34" charset="0"/>
            </a:endParaRPr>
          </a:p>
          <a:p>
            <a:pPr marL="355600" indent="0">
              <a:spcBef>
                <a:spcPts val="300"/>
              </a:spcBef>
              <a:buNone/>
            </a:pPr>
            <a:r>
              <a:rPr lang="el-GR" sz="2600" dirty="0" smtClean="0">
                <a:latin typeface="Calibri" pitchFamily="34" charset="0"/>
              </a:rPr>
              <a:t>(διόρθωση </a:t>
            </a:r>
            <a:r>
              <a:rPr lang="el-GR" sz="2600" dirty="0">
                <a:latin typeface="Calibri" pitchFamily="34" charset="0"/>
              </a:rPr>
              <a:t>αιτίου που προκάλεσε την έκκριση της </a:t>
            </a:r>
            <a:r>
              <a:rPr lang="el-GR" sz="2600" dirty="0" smtClean="0">
                <a:latin typeface="Calibri" pitchFamily="34" charset="0"/>
              </a:rPr>
              <a:t>ρενίνης)</a:t>
            </a:r>
            <a:r>
              <a:rPr lang="en-US" sz="2600" dirty="0" smtClean="0">
                <a:latin typeface="Calibri" pitchFamily="34" charset="0"/>
              </a:rPr>
              <a:t>.</a:t>
            </a:r>
            <a:endParaRPr lang="el-GR" sz="2600" dirty="0" smtClean="0">
              <a:latin typeface="Calibri" pitchFamily="34" charset="0"/>
            </a:endParaRPr>
          </a:p>
          <a:p>
            <a:r>
              <a:rPr lang="el-GR" sz="2600" dirty="0" smtClean="0">
                <a:latin typeface="Calibri" pitchFamily="34" charset="0"/>
              </a:rPr>
              <a:t>Οι </a:t>
            </a:r>
            <a:r>
              <a:rPr lang="el-GR" sz="2600" dirty="0">
                <a:latin typeface="Calibri" pitchFamily="34" charset="0"/>
              </a:rPr>
              <a:t>δράσεις της αγγειοτενσίνης ΙΙ επιτυγχάνονται μέσω των </a:t>
            </a:r>
            <a:r>
              <a:rPr lang="en-GB" sz="2600" dirty="0">
                <a:latin typeface="Calibri" pitchFamily="34" charset="0"/>
              </a:rPr>
              <a:t>AT</a:t>
            </a:r>
            <a:r>
              <a:rPr lang="el-GR" sz="2600" dirty="0">
                <a:latin typeface="Calibri" pitchFamily="34" charset="0"/>
              </a:rPr>
              <a:t>1  και </a:t>
            </a:r>
            <a:r>
              <a:rPr lang="en-GB" sz="2600" dirty="0">
                <a:latin typeface="Calibri" pitchFamily="34" charset="0"/>
              </a:rPr>
              <a:t>AT</a:t>
            </a:r>
            <a:r>
              <a:rPr lang="el-GR" sz="2600" dirty="0">
                <a:latin typeface="Calibri" pitchFamily="34" charset="0"/>
              </a:rPr>
              <a:t>2 υποδοχέων </a:t>
            </a:r>
            <a:r>
              <a:rPr lang="el-GR" sz="2600" dirty="0" smtClean="0">
                <a:latin typeface="Calibri" pitchFamily="34" charset="0"/>
              </a:rPr>
              <a:t>της</a:t>
            </a:r>
            <a:r>
              <a:rPr lang="en-US" sz="2600" dirty="0" smtClean="0">
                <a:latin typeface="Calibri" pitchFamily="34" charset="0"/>
              </a:rPr>
              <a:t>.</a:t>
            </a:r>
            <a:endParaRPr lang="el-GR" sz="2600" dirty="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3887554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Τα ερεθίσματα έκκρισης και η σχέση ρενίνης αγγιοτενσίνης</a:t>
            </a:r>
            <a:endParaRPr lang="en-US" dirty="0"/>
          </a:p>
        </p:txBody>
      </p:sp>
      <p:pic>
        <p:nvPicPr>
          <p:cNvPr id="4" name="Picture 5"/>
          <p:cNvPicPr>
            <a:picLocks noGrp="1" noChangeAspect="1" noChangeArrowheads="1"/>
          </p:cNvPicPr>
          <p:nvPr>
            <p:ph idx="1"/>
          </p:nvPr>
        </p:nvPicPr>
        <p:blipFill>
          <a:blip r:embed="rId2" cstate="print"/>
          <a:stretch>
            <a:fillRect/>
          </a:stretch>
        </p:blipFill>
        <p:spPr bwMode="auto">
          <a:xfrm>
            <a:off x="1475656" y="1340768"/>
            <a:ext cx="6222383" cy="5293974"/>
          </a:xfrm>
          <a:prstGeom prst="rect">
            <a:avLst/>
          </a:prstGeom>
          <a:noFill/>
          <a:ln w="9525">
            <a:solidFill>
              <a:schemeClr val="tx1"/>
            </a:solidFill>
            <a:miter lim="800000"/>
            <a:headEnd/>
            <a:tailEnd/>
          </a:ln>
          <a:effec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70337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Ουρητήρες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363272" cy="5661248"/>
          </a:xfrm>
        </p:spPr>
        <p:txBody>
          <a:bodyPr>
            <a:normAutofit fontScale="92500"/>
          </a:bodyPr>
          <a:lstStyle/>
          <a:p>
            <a:r>
              <a:rPr lang="el-GR" dirty="0" smtClean="0"/>
              <a:t>Οι δύο ουρητήρες μεταφέρουν τα ούρα από τους νεφρούς στην κύστη. Ο κάθε ουρητήρας έχει μήκος 25 – 30 cm και κατεβαίνει "έρποντας" στο οπίσθιο κοιλιακό τοίχωμα, επάνω στον ψοΐτη μυ, περνά στη συνέχεια στη λεκάνη, στρέφεται προς τα μέσα και εμπρός, διασταυρώνεται με τα λαγόνια αγγεία και καταλήγει στην ουροδόχο κύστη.</a:t>
            </a:r>
          </a:p>
          <a:p>
            <a:r>
              <a:rPr lang="el-GR" dirty="0" smtClean="0"/>
              <a:t>O ουρητήρας μπαίνει στο τοίχωμα της ουροδόχου κύστης λοξά και η πορεία του μέσα στο τοίχωμά της σχηματίζει ένα ειδικό βαλβιδικό μηχανισμό που δεν επιτρέπει στα ούρα που έχουν περάσει μέσα στην ουροδόχο κύστη να επιστρέψουν στον ουρητήρα. Επιστροφή ούρων συμβαίνει μόνο σε παθολογικές καταστάσεις, λέγεται δε κυστεοουρητηρική παλινδρόμηση.</a:t>
            </a:r>
          </a:p>
          <a:p>
            <a:r>
              <a:rPr lang="el-GR" dirty="0" smtClean="0"/>
              <a:t>Το τοίχωμα του ουρητήρα αποτελείται από έναν εξωτερικό ινώδη χιτώνα, ένα μυϊκό χιτώνα αμέσως κάτω απ' τον ινώδη και προς το εσωτερικό του από το βλεννογόνο χιτώνα που έχει μεταβατικό επιθήλιο.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52945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Το σύστημα ρενίνης-αγγειοτενσίνης</a:t>
            </a:r>
            <a:endParaRPr lang="en-US" sz="3600" dirty="0"/>
          </a:p>
        </p:txBody>
      </p:sp>
      <p:pic>
        <p:nvPicPr>
          <p:cNvPr id="12290" name="Picture 2" descr="C:\Users\THOMAS\Desktop\700px-Renin-angiotensin-aldosterone_system.png"/>
          <p:cNvPicPr>
            <a:picLocks noGrp="1" noChangeAspect="1" noChangeArrowheads="1"/>
          </p:cNvPicPr>
          <p:nvPr>
            <p:ph idx="1"/>
          </p:nvPr>
        </p:nvPicPr>
        <p:blipFill>
          <a:blip r:embed="rId2" cstate="print"/>
          <a:stretch>
            <a:fillRect/>
          </a:stretch>
        </p:blipFill>
        <p:spPr bwMode="auto">
          <a:xfrm>
            <a:off x="371535" y="1412776"/>
            <a:ext cx="8400931" cy="4680519"/>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
        <p:nvSpPr>
          <p:cNvPr id="6" name="Rectangle 7"/>
          <p:cNvSpPr/>
          <p:nvPr/>
        </p:nvSpPr>
        <p:spPr>
          <a:xfrm>
            <a:off x="2411760" y="6237311"/>
            <a:ext cx="38584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Renin-angiotensin-aldosterone </a:t>
            </a:r>
            <a:r>
              <a:rPr lang="en-US" sz="1200" dirty="0" smtClean="0">
                <a:latin typeface="+mn-lt"/>
                <a:hlinkClick r:id="rId3"/>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A. Rad"/>
              </a:rPr>
              <a:t>A. Rad</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578673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Κύριες δράσεις αγγειοτενσίνης ΙΙ στο νεφρό (και επινεφρίδιο)</a:t>
            </a:r>
            <a:endParaRPr lang="en-US" dirty="0"/>
          </a:p>
        </p:txBody>
      </p:sp>
      <p:sp>
        <p:nvSpPr>
          <p:cNvPr id="6" name="Rectangle 5"/>
          <p:cNvSpPr>
            <a:spLocks noGrp="1" noChangeArrowheads="1"/>
          </p:cNvSpPr>
          <p:nvPr>
            <p:ph idx="1"/>
          </p:nvPr>
        </p:nvSpPr>
        <p:spPr>
          <a:xfrm>
            <a:off x="457200" y="1556792"/>
            <a:ext cx="8229600" cy="4680520"/>
          </a:xfrm>
          <a:ln>
            <a:noFill/>
          </a:ln>
        </p:spPr>
        <p:txBody>
          <a:bodyPr>
            <a:normAutofit/>
          </a:bodyPr>
          <a:lstStyle/>
          <a:p>
            <a:r>
              <a:rPr lang="el-GR" sz="2400" dirty="0">
                <a:latin typeface="Calibri" pitchFamily="34" charset="0"/>
              </a:rPr>
              <a:t>Άμεση </a:t>
            </a:r>
            <a:r>
              <a:rPr lang="el-GR" sz="2400" dirty="0" smtClean="0">
                <a:latin typeface="Calibri" pitchFamily="34" charset="0"/>
                <a:cs typeface="Arial" charset="0"/>
              </a:rPr>
              <a:t>αύξηση</a:t>
            </a:r>
            <a:r>
              <a:rPr lang="el-GR" sz="2400" dirty="0" smtClean="0">
                <a:latin typeface="Calibri" pitchFamily="34" charset="0"/>
              </a:rPr>
              <a:t> </a:t>
            </a:r>
            <a:r>
              <a:rPr lang="el-GR" sz="2400" dirty="0">
                <a:latin typeface="Calibri" pitchFamily="34" charset="0"/>
              </a:rPr>
              <a:t>της επαναρρόφησης </a:t>
            </a:r>
            <a:r>
              <a:rPr lang="en-GB" sz="2400" dirty="0">
                <a:latin typeface="Calibri" pitchFamily="34" charset="0"/>
              </a:rPr>
              <a:t>Na</a:t>
            </a:r>
            <a:r>
              <a:rPr lang="el-GR" sz="2400" baseline="30000" dirty="0">
                <a:latin typeface="Calibri" pitchFamily="34" charset="0"/>
              </a:rPr>
              <a:t>+</a:t>
            </a:r>
            <a:r>
              <a:rPr lang="el-GR" sz="2400" dirty="0">
                <a:latin typeface="Calibri" pitchFamily="34" charset="0"/>
              </a:rPr>
              <a:t> στο εγγύς εσπειραμένο </a:t>
            </a:r>
            <a:r>
              <a:rPr lang="el-GR" sz="2400" dirty="0" smtClean="0">
                <a:latin typeface="Calibri" pitchFamily="34" charset="0"/>
              </a:rPr>
              <a:t>σωληνάριο</a:t>
            </a:r>
            <a:r>
              <a:rPr lang="en-US" sz="2400" dirty="0" smtClean="0">
                <a:latin typeface="Calibri" pitchFamily="34" charset="0"/>
              </a:rPr>
              <a:t>.</a:t>
            </a:r>
            <a:endParaRPr lang="el-GR" sz="2400" dirty="0">
              <a:latin typeface="Calibri" pitchFamily="34" charset="0"/>
            </a:endParaRPr>
          </a:p>
          <a:p>
            <a:r>
              <a:rPr lang="el-GR" sz="2400" dirty="0">
                <a:latin typeface="Calibri" pitchFamily="34" charset="0"/>
              </a:rPr>
              <a:t>Α</a:t>
            </a:r>
            <a:r>
              <a:rPr lang="el-GR" sz="2400" dirty="0" smtClean="0">
                <a:latin typeface="Calibri" pitchFamily="34" charset="0"/>
              </a:rPr>
              <a:t>ύξηση </a:t>
            </a:r>
            <a:r>
              <a:rPr lang="el-GR" sz="2400" dirty="0">
                <a:latin typeface="Calibri" pitchFamily="34" charset="0"/>
              </a:rPr>
              <a:t>της έκκρισης αλδοστερόνης από τα επινεφρίδια </a:t>
            </a:r>
            <a:r>
              <a:rPr lang="el-GR" sz="2400" dirty="0" smtClean="0">
                <a:latin typeface="Calibri" pitchFamily="34" charset="0"/>
              </a:rPr>
              <a:t>και αύξηση της επαναρρόφησης  </a:t>
            </a:r>
            <a:r>
              <a:rPr lang="en-GB" sz="2400" dirty="0">
                <a:latin typeface="Calibri" pitchFamily="34" charset="0"/>
              </a:rPr>
              <a:t>Na</a:t>
            </a:r>
            <a:r>
              <a:rPr lang="el-GR" sz="2400" baseline="30000" dirty="0">
                <a:latin typeface="Calibri" pitchFamily="34" charset="0"/>
              </a:rPr>
              <a:t>+</a:t>
            </a:r>
            <a:r>
              <a:rPr lang="el-GR" sz="2400" dirty="0">
                <a:latin typeface="Calibri" pitchFamily="34" charset="0"/>
              </a:rPr>
              <a:t> στα αθροιστικά </a:t>
            </a:r>
            <a:r>
              <a:rPr lang="el-GR" sz="2400" dirty="0" smtClean="0">
                <a:latin typeface="Calibri" pitchFamily="34" charset="0"/>
              </a:rPr>
              <a:t>σωληνάρια</a:t>
            </a:r>
            <a:r>
              <a:rPr lang="en-US" sz="2400" dirty="0" smtClean="0">
                <a:latin typeface="Calibri" pitchFamily="34" charset="0"/>
              </a:rPr>
              <a:t>.</a:t>
            </a:r>
            <a:endParaRPr lang="el-GR" sz="2400" dirty="0">
              <a:latin typeface="Calibri" pitchFamily="34" charset="0"/>
            </a:endParaRPr>
          </a:p>
          <a:p>
            <a:r>
              <a:rPr lang="el-GR" sz="2400" dirty="0" smtClean="0">
                <a:latin typeface="Calibri" pitchFamily="34" charset="0"/>
              </a:rPr>
              <a:t>Ρύθμιση του </a:t>
            </a:r>
            <a:r>
              <a:rPr lang="en-GB" sz="2400" dirty="0">
                <a:latin typeface="Calibri" pitchFamily="34" charset="0"/>
              </a:rPr>
              <a:t>GFR  </a:t>
            </a:r>
            <a:r>
              <a:rPr lang="el-GR" sz="2400" dirty="0">
                <a:latin typeface="Calibri" pitchFamily="34" charset="0"/>
              </a:rPr>
              <a:t>προκαλώντας αγγειοσύσπαση στο προσαγωγό</a:t>
            </a:r>
            <a:r>
              <a:rPr lang="en-US" sz="2400" dirty="0">
                <a:latin typeface="Calibri" pitchFamily="34" charset="0"/>
              </a:rPr>
              <a:t>,</a:t>
            </a:r>
            <a:r>
              <a:rPr lang="el-GR" sz="2400" dirty="0">
                <a:latin typeface="Calibri" pitchFamily="34" charset="0"/>
              </a:rPr>
              <a:t> το απαγωγό αρτηρίδιο και στις μεσολόβιες αρτηρίες</a:t>
            </a:r>
            <a:r>
              <a:rPr lang="el-GR" sz="2400" dirty="0" smtClean="0">
                <a:latin typeface="Calibri" pitchFamily="34" charset="0"/>
              </a:rPr>
              <a:t>.</a:t>
            </a:r>
          </a:p>
          <a:p>
            <a:r>
              <a:rPr lang="el-GR" sz="2400" dirty="0" smtClean="0">
                <a:latin typeface="Calibri" pitchFamily="34" charset="0"/>
              </a:rPr>
              <a:t>Συμμετέχει </a:t>
            </a:r>
            <a:r>
              <a:rPr lang="el-GR" sz="2400" dirty="0">
                <a:latin typeface="Calibri" pitchFamily="34" charset="0"/>
              </a:rPr>
              <a:t>και η θρομβοξάνη </a:t>
            </a:r>
            <a:r>
              <a:rPr lang="el-GR" sz="2400" dirty="0" smtClean="0">
                <a:latin typeface="Calibri" pitchFamily="34" charset="0"/>
              </a:rPr>
              <a:t>Α</a:t>
            </a:r>
            <a:r>
              <a:rPr lang="el-GR" sz="2400" baseline="-25000" dirty="0" smtClean="0">
                <a:latin typeface="Calibri" pitchFamily="34" charset="0"/>
              </a:rPr>
              <a:t>2</a:t>
            </a:r>
            <a:r>
              <a:rPr lang="en-US" sz="1600" b="1" dirty="0" smtClean="0">
                <a:latin typeface="Comic Sans MS" pitchFamily="66" charset="0"/>
              </a:rPr>
              <a:t>.</a:t>
            </a:r>
            <a:endParaRPr lang="el-GR" sz="2400" dirty="0" smtClean="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818012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Αιτίες νεφρικής νόσου και ανεπάρκειας</a:t>
            </a:r>
            <a:endParaRPr lang="en-US" dirty="0"/>
          </a:p>
        </p:txBody>
      </p:sp>
      <p:sp>
        <p:nvSpPr>
          <p:cNvPr id="3" name="2 - Θέση περιεχομένου"/>
          <p:cNvSpPr>
            <a:spLocks noGrp="1"/>
          </p:cNvSpPr>
          <p:nvPr>
            <p:ph idx="1"/>
          </p:nvPr>
        </p:nvSpPr>
        <p:spPr/>
        <p:txBody>
          <a:bodyPr>
            <a:normAutofit/>
          </a:bodyPr>
          <a:lstStyle/>
          <a:p>
            <a:r>
              <a:rPr lang="el-GR" dirty="0" smtClean="0"/>
              <a:t>Τα συνηθέστερα αίτια νεφρικής ανεπάρκειας είναι ο σακχαρώδης διαβήτης και η μη θεραπευθείσα χρόνια αρτηριακή υπέρταση.</a:t>
            </a:r>
          </a:p>
          <a:p>
            <a:r>
              <a:rPr lang="el-GR" dirty="0" smtClean="0"/>
              <a:t>Και τα δύο προκαλούν νεφρική βλάβη μετά από χρόνια.</a:t>
            </a:r>
          </a:p>
          <a:p>
            <a:r>
              <a:rPr lang="el-GR" dirty="0" smtClean="0"/>
              <a:t>Ακολουθούν σε συχνότητα άλλα αίτια όπως : σπειραματονεφρίτιδες, νόσος πολυκυστικών νεφρών, χρόνια πυελονεφρίτιδα, αποφρακτική νεφροπάθεια, κυστεοουρητηρική παλινδρόμηση,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97172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νεφρική ανεπάρκεια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νεφρική ανεπάρκεια διακρίνεται παραδοσιακά σε τέσσερα στάδια ανάλογα με τον βαθμό έκπτωσης της νεφρικής λειτουργίας. </a:t>
            </a:r>
          </a:p>
          <a:p>
            <a:r>
              <a:rPr lang="el-GR" dirty="0" smtClean="0"/>
              <a:t>Το τέταρτο και τελευταίο στάδιο είναι αυτό στο οποίο απαιτείται η υποκατάσταση της νεφρικής λειτουργίας με αιμοκάθαρση ή περιτοναϊκή κάθαρση.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332921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νεφρική ανεπάρκεια </a:t>
            </a:r>
            <a:r>
              <a:rPr lang="el-GR" sz="3000" b="0" dirty="0" smtClean="0"/>
              <a:t>2/2</a:t>
            </a:r>
            <a:endParaRPr lang="en-US" sz="3000" b="0" dirty="0"/>
          </a:p>
        </p:txBody>
      </p:sp>
      <p:sp>
        <p:nvSpPr>
          <p:cNvPr id="3" name="2 - Θέση περιεχομένου"/>
          <p:cNvSpPr>
            <a:spLocks noGrp="1"/>
          </p:cNvSpPr>
          <p:nvPr>
            <p:ph idx="1"/>
          </p:nvPr>
        </p:nvSpPr>
        <p:spPr>
          <a:xfrm>
            <a:off x="457200" y="1196752"/>
            <a:ext cx="8435280" cy="5661248"/>
          </a:xfrm>
        </p:spPr>
        <p:txBody>
          <a:bodyPr>
            <a:normAutofit/>
          </a:bodyPr>
          <a:lstStyle/>
          <a:p>
            <a:r>
              <a:rPr lang="el-GR" dirty="0"/>
              <a:t>Αρχικά εμφανίζονται βαθμιαία διάφορες εκδηλώσεις όπως :</a:t>
            </a:r>
          </a:p>
          <a:p>
            <a:pPr marL="457200" indent="-457200">
              <a:buFont typeface="+mj-lt"/>
              <a:buAutoNum type="arabicPeriod"/>
            </a:pPr>
            <a:r>
              <a:rPr lang="el-GR" dirty="0"/>
              <a:t>Αύξηση στο αίμα προϊόντων του μεταβολισμού όπως ουρία, κρεατινίνη, ουρικό οξύ κ.α. Στα αρχικά στάδια δεν έχουμε συμπτώματα.</a:t>
            </a:r>
          </a:p>
          <a:p>
            <a:pPr marL="457200" indent="-457200">
              <a:buFont typeface="+mj-lt"/>
              <a:buAutoNum type="arabicPeriod"/>
            </a:pPr>
            <a:r>
              <a:rPr lang="el-GR" dirty="0"/>
              <a:t>Καταβολή και αδυναμία λόγω αναιμίας</a:t>
            </a:r>
            <a:r>
              <a:rPr lang="el-GR" dirty="0" smtClean="0"/>
              <a:t>.</a:t>
            </a:r>
          </a:p>
          <a:p>
            <a:pPr marL="457200" indent="-457200">
              <a:buFont typeface="+mj-lt"/>
              <a:buAutoNum type="arabicPeriod" startAt="3"/>
            </a:pPr>
            <a:r>
              <a:rPr lang="el-GR" dirty="0" smtClean="0"/>
              <a:t>Κατακράτηση υγρών έχει ως αποτέλεσμα αύξηση της πίεσης, περιφερικά οιδήματα, ακόμα και πνευμονικό οίδημα – δύσπνοια.</a:t>
            </a:r>
          </a:p>
          <a:p>
            <a:pPr marL="457200" indent="-457200">
              <a:buFont typeface="+mj-lt"/>
              <a:buAutoNum type="arabicPeriod" startAt="3"/>
            </a:pPr>
            <a:r>
              <a:rPr lang="el-GR" dirty="0" smtClean="0"/>
              <a:t>Ανορεξία, ναυτία, έμετοι, υποθρεψία (εμφανίζονται σε σημαντικού βαθμού αύξηση της ουρίας).</a:t>
            </a:r>
          </a:p>
          <a:p>
            <a:pPr marL="457200" indent="-457200">
              <a:buFont typeface="+mj-lt"/>
              <a:buAutoNum type="arabicPeriod" startAt="3"/>
            </a:pPr>
            <a:r>
              <a:rPr lang="el-GR" dirty="0" smtClean="0"/>
              <a:t>Λόγω έλλειψης βιταμίνης D, ορμονικών διαταραχών και διαταραχών ασβεστίου – φωσφόρου, οι νεφροπαθείς εμφανίζουν επίσης ειδική μορφή οστικής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939667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19</a:t>
            </a:r>
            <a:r>
              <a:rPr lang="en-US" sz="2000" dirty="0" smtClean="0"/>
              <a:t>:</a:t>
            </a:r>
            <a:r>
              <a:rPr lang="el-GR" sz="2000" dirty="0"/>
              <a:t> Απεκκριτικό (Ουροποιητικό) σύστημα-νεφροί».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23756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3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Ουρητήρες </a:t>
            </a:r>
            <a:r>
              <a:rPr lang="el-GR" sz="3000" b="0" dirty="0" smtClean="0"/>
              <a:t>2/2</a:t>
            </a:r>
            <a:endParaRPr lang="en-US" dirty="0"/>
          </a:p>
        </p:txBody>
      </p:sp>
      <p:sp>
        <p:nvSpPr>
          <p:cNvPr id="3" name="2 - Θέση περιεχομένου"/>
          <p:cNvSpPr>
            <a:spLocks noGrp="1"/>
          </p:cNvSpPr>
          <p:nvPr>
            <p:ph idx="1"/>
          </p:nvPr>
        </p:nvSpPr>
        <p:spPr/>
        <p:txBody>
          <a:bodyPr>
            <a:normAutofit/>
          </a:bodyPr>
          <a:lstStyle/>
          <a:p>
            <a:r>
              <a:rPr lang="el-GR" dirty="0" smtClean="0"/>
              <a:t>Τα ούρα που παράγονται από τους νεφρούς διαρκώς, κατεβαίνουν από τη νεφρική πύελο και τους ουρητήρες κατά κύματα.</a:t>
            </a:r>
          </a:p>
          <a:p>
            <a:r>
              <a:rPr lang="el-GR" dirty="0" smtClean="0"/>
              <a:t>Η  μεταφορά τους γίνεται με τη βαρύτητα αλλά και με περισταλτικά κύματα που κάνουν τα μυϊκά τοιχώματα αυτών των οργάνων. Συλλέγονται στην ουροδόχο κύστη, η οποία είναι κατά κάποιο τρόπο η αποθήκη των ούρων, και αποβάλλονται με την ούρηση από την ουρήθρα.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261507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Ουροδόχος κύστη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Είναι ένα κοίλο μυώδες όργανο μεταβλητών διαστάσεων (ανάλογα με το βαθμό πλήρωσής της). Bρίσκεται στο έδαφος της μικρής πυέλου πίσω από την ηβική σύμφυση. Είναι υποπεριτοναϊκό όργανο. Το άνω μέρος της καλύπτεται από το περιτόναιο το οποίο την καθηλώνει στο έδαφος της πυέλου. Στηρίζεται και με διάφορους συνδέσμους που την συγκρατούν στο πρόσθιο τοίχωμα της κοιλιάς.</a:t>
            </a:r>
          </a:p>
          <a:p>
            <a:r>
              <a:rPr lang="el-GR" dirty="0" smtClean="0"/>
              <a:t>Πάνω από την ουροδόχο κύστη βρίσκονται οι έλικες του ειλεού, πίσω της βρίσκονται στους άνδρες το ορθό και οι σπερματοδόχες λήκυθοι, και στις γυναίκες βρίσκεται η μήτρα. Kάτω από την ουροδόχο κύστη στις γυναίκες βρίσκεται ο κόλπος ενώ στους άνδρες ο προστάτης αδένας.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935197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Ουροδόχος κύστη </a:t>
            </a:r>
            <a:r>
              <a:rPr lang="el-GR" sz="3000" b="0" dirty="0" smtClean="0"/>
              <a:t>2/3</a:t>
            </a:r>
            <a:endParaRPr lang="en-US" dirty="0"/>
          </a:p>
        </p:txBody>
      </p:sp>
      <p:sp>
        <p:nvSpPr>
          <p:cNvPr id="3" name="2 - Θέση περιεχομένου"/>
          <p:cNvSpPr>
            <a:spLocks noGrp="1"/>
          </p:cNvSpPr>
          <p:nvPr>
            <p:ph idx="1"/>
          </p:nvPr>
        </p:nvSpPr>
        <p:spPr>
          <a:xfrm>
            <a:off x="539552" y="1207851"/>
            <a:ext cx="8219256" cy="5661248"/>
          </a:xfrm>
        </p:spPr>
        <p:txBody>
          <a:bodyPr>
            <a:normAutofit fontScale="92500"/>
          </a:bodyPr>
          <a:lstStyle/>
          <a:p>
            <a:r>
              <a:rPr lang="el-GR" dirty="0" smtClean="0"/>
              <a:t>Στο εσωτερικό της ουροδόχου διακρίνουμε στο επάνω μέρος τον θόλο και κάτω το έδαφος. Στο έδαφος υπάρχει μια τρίγωνη περιοχή, με τη βάση προς τα πίσω και την κορυφή προς τα εμπρός, η οποία λέγεται </a:t>
            </a:r>
            <a:r>
              <a:rPr lang="el-GR" b="1" dirty="0" smtClean="0"/>
              <a:t>κυστικό τρίγωνο</a:t>
            </a:r>
            <a:r>
              <a:rPr lang="el-GR" dirty="0" smtClean="0"/>
              <a:t>. Στις κορυφές του κυστικού τριγώνου υπάρχουν στόμια· τα δύο πίσω είναι τα στόμια εισόδου των ουρητήρων και το πρόσθιο (της κορυφής του τριγώνου) είναι το στόμιο εξόδου της ουρήθρας. H επιφάνεια του κυστικού τριγώνου είναι πάντα λεία και ομαλή ενώ στο θόλο υπάρχουν πτυχές, όταν η κύστη είναι άδεια. Όταν γεμίσει, οι πτυχές αυτές εξαφανίζονται, καθώς το τοίχωμα της κύστης τεντώνει.</a:t>
            </a:r>
          </a:p>
          <a:p>
            <a:r>
              <a:rPr lang="el-GR" dirty="0" smtClean="0"/>
              <a:t>Το τοίχωμα της ουροδόχου κύστης αποτελείται από έναν εξωτερικό λεπτό ινώδη ορογόνο χιτώνα, ένα μυϊκό χιτώνα από λείες μυϊκές ίνες, και τέλος, στο εσωτερικό, από τον βλεννογόνο που έχει μεταβατικό επιθήλιο. O μυϊκός χιτώνας σχηματίζει τον εξωστήρα μυ της κύστης ο οποίος, όταν συσπάται, εξωθεί τα περιεχόμενα ούρα προς την ουρήθρα.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2437905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166</TotalTime>
  <Words>3861</Words>
  <Application>Microsoft Office PowerPoint</Application>
  <PresentationFormat>Προβολή στην οθόνη (4:3)</PresentationFormat>
  <Paragraphs>359</Paragraphs>
  <Slides>71</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71</vt:i4>
      </vt:variant>
    </vt:vector>
  </HeadingPairs>
  <TitlesOfParts>
    <vt:vector size="72" baseType="lpstr">
      <vt:lpstr>template Φυσιολογία</vt:lpstr>
      <vt:lpstr>Φυσιολογία</vt:lpstr>
      <vt:lpstr>Ουροποιητικό σύστημα</vt:lpstr>
      <vt:lpstr>Σχηματική παράσταση της πορείας των ουρητήρων και της σχέσης των οργάνων του ουροποιητικού με τα μεγάλα αγγεία της κοιλιάς.</vt:lpstr>
      <vt:lpstr>Το ουροποιητικό σύστημα 1/2</vt:lpstr>
      <vt:lpstr>Το ουροποιητικό σύστημα 2/2</vt:lpstr>
      <vt:lpstr>Ουρητήρες 1/2</vt:lpstr>
      <vt:lpstr>Ουρητήρες 2/2</vt:lpstr>
      <vt:lpstr>Ουροδόχος κύστη 1/3</vt:lpstr>
      <vt:lpstr>Ουροδόχος κύστη 2/3</vt:lpstr>
      <vt:lpstr>Ουροδόχος κύστη 3/3</vt:lpstr>
      <vt:lpstr>Ουρήθρα 1/2</vt:lpstr>
      <vt:lpstr>Ουρήθρα 2/2</vt:lpstr>
      <vt:lpstr>Σχηματική παράσταση της μέσης οβελιαίας τομής της γυναικείας πυέλου όπου απεικονίζονται οι σχέσεις των οργάνων με την ουροδόχο κύστη.</vt:lpstr>
      <vt:lpstr>Απεικόνιση της ανδρικής ουρήθρας</vt:lpstr>
      <vt:lpstr>Ανατομία-Νεφροί 1/3</vt:lpstr>
      <vt:lpstr>Ανατομία-Νεφροί 2/3</vt:lpstr>
      <vt:lpstr>Ανατομία-Νεφροί 3/3</vt:lpstr>
      <vt:lpstr>Λειτουργίες των νεφρών</vt:lpstr>
      <vt:lpstr>Μικροανατομία των νεφρών 1/6</vt:lpstr>
      <vt:lpstr>Μικροανατομία των νεφρών 2/6</vt:lpstr>
      <vt:lpstr>Απεικόνιση νεφρών, επινεφριδίων και αγγείων</vt:lpstr>
      <vt:lpstr>Μικροανατομία των νεφρών 3/6</vt:lpstr>
      <vt:lpstr>Μικροανατομία των νεφρών 4/6</vt:lpstr>
      <vt:lpstr>Μικροανατομία των νεφρών 5/6</vt:lpstr>
      <vt:lpstr>Μικροανατομία των νεφρών 6/6</vt:lpstr>
      <vt:lpstr>Εσωτερική διάταξη του νεφρού</vt:lpstr>
      <vt:lpstr>Μέρη του νεφρού</vt:lpstr>
      <vt:lpstr>Λειτουργίες των νεφρώνων</vt:lpstr>
      <vt:lpstr>Η κάψα του Bowman με την σπειραματική συσκευή</vt:lpstr>
      <vt:lpstr>Κάψα του Bowman και ουροφόρο σωληνάριο με φλεβικά τριχοειδή τριγύρω</vt:lpstr>
      <vt:lpstr>Διήθηση</vt:lpstr>
      <vt:lpstr>Εκλεκτική επαναρρόφηση</vt:lpstr>
      <vt:lpstr>Διάγραμμα φυσιολογικών μηχανισμών του νεφρού</vt:lpstr>
      <vt:lpstr>Μονάδα του νεφρού-Νεφρώνας</vt:lpstr>
      <vt:lpstr>Αγκύλη του Henle</vt:lpstr>
      <vt:lpstr>Απεικόνιση της αγκύλης του Henle</vt:lpstr>
      <vt:lpstr>Άπω εσπειραμμένο και αθροιστικό σωληνάριο-Δημιουργία των ούρων </vt:lpstr>
      <vt:lpstr>Μεταβολή της πίεσης στα αγγεία του νεφρού</vt:lpstr>
      <vt:lpstr>Σπειραματική διήθηση</vt:lpstr>
      <vt:lpstr>Πιέσεις που καθορίζουν τον βαθμό σπειραματικής διήθησης GFR (glomerular filtration rate) 1/2</vt:lpstr>
      <vt:lpstr>Πιέσεις που καθορίζουν τον βαθμό σπειραματικής διήθησης GFR (glomerular filtration rate) 2/2</vt:lpstr>
      <vt:lpstr>Εξάρτηση του GFR από την νεφρική αιμάτωση (RBF-renal blood flow)</vt:lpstr>
      <vt:lpstr>GFR versus RBF</vt:lpstr>
      <vt:lpstr>Τιμές του GFR, κλάσμα διήθησης GRF/RPF (RPF, renal plasma flow, νεφρική ροή πλάσματος</vt:lpstr>
      <vt:lpstr>Μέτρηση του GFR-Κάθαρση 1/2</vt:lpstr>
      <vt:lpstr>Μέτρηση του GFR-Κάθαρση 2/2</vt:lpstr>
      <vt:lpstr>Ορισμός της έννοιας της κάθαρσης</vt:lpstr>
      <vt:lpstr>Η κάθαρση του παρααμινοϊππουρικού (PAH, paraaminohippuric acid) είναι μέτρο της RPF</vt:lpstr>
      <vt:lpstr>Κάθαρση του παρααμινοϊππουρικού (PAH)</vt:lpstr>
      <vt:lpstr>Παραγωγή των ούρων – Πρόουρο 1/2</vt:lpstr>
      <vt:lpstr>Παραγωγή των ούρων – Πρόουρο 2/2</vt:lpstr>
      <vt:lpstr>Πρόουρο 1/2</vt:lpstr>
      <vt:lpstr>Πρόουρο 2/2</vt:lpstr>
      <vt:lpstr>Ολοκλήρωση της επαναρρόφησης-Ούρα</vt:lpstr>
      <vt:lpstr>Ρύθμιση αποβαλλομένων υγρών και συστατικών</vt:lpstr>
      <vt:lpstr>Το σύστημα ρενίνης-αγγειοτενσίνης-αλδοστερόνης 1/2</vt:lpstr>
      <vt:lpstr>Το σύστημα ρενίνης-αγγειοτενσίνης-αλδοστερόνης 2/2</vt:lpstr>
      <vt:lpstr>Δράση αγγειοτενσίνης</vt:lpstr>
      <vt:lpstr>Τα ερεθίσματα έκκρισης και η σχέση ρενίνης αγγιοτενσίνης</vt:lpstr>
      <vt:lpstr>Το σύστημα ρενίνης-αγγειοτενσίνης</vt:lpstr>
      <vt:lpstr>Κύριες δράσεις αγγειοτενσίνης ΙΙ στο νεφρό (και επινεφρίδιο)</vt:lpstr>
      <vt:lpstr>Αιτίες νεφρικής νόσου και ανεπάρκειας</vt:lpstr>
      <vt:lpstr>Η νεφρική ανεπάρκεια 1/2</vt:lpstr>
      <vt:lpstr>Η νεφρική ανεπάρκεια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fkaram2</dc:creator>
  <cp:lastModifiedBy>fkaram2</cp:lastModifiedBy>
  <cp:revision>22</cp:revision>
  <dcterms:created xsi:type="dcterms:W3CDTF">2014-10-23T05:52:14Z</dcterms:created>
  <dcterms:modified xsi:type="dcterms:W3CDTF">2015-03-11T07:01:18Z</dcterms:modified>
</cp:coreProperties>
</file>