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8" r:id="rId4"/>
    <p:sldId id="302" r:id="rId5"/>
    <p:sldId id="269" r:id="rId6"/>
    <p:sldId id="270" r:id="rId7"/>
    <p:sldId id="303" r:id="rId8"/>
    <p:sldId id="30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257" r:id="rId29"/>
    <p:sldId id="262" r:id="rId30"/>
    <p:sldId id="264" r:id="rId31"/>
    <p:sldId id="305" r:id="rId32"/>
    <p:sldId id="306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2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34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EEC1-638F-4D4A-B91A-9352CF94EB2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2105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lno.org/WebResources/kbase/cellatlas/Echinocyt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clno.org/WebResources/kbase/cellatlas/Acanthocyte.html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HcheM" TargetMode="External"/><Relationship Id="rId4" Type="http://schemas.openxmlformats.org/officeDocument/2006/relationships/hyperlink" Target="http://commons.wikimedia.org/wiki/File:Pathology_of_G6PD_deficiency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C_membrane_major_protein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0317_Cytoskeletal_Component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 Συγγενείς Αιμολυτικές Αναιμίες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Εργαστηριακή </a:t>
            </a:r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ΔΕΚ 5-20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 smtClean="0"/>
              <a:t>Δίμορφος </a:t>
            </a:r>
            <a:r>
              <a:rPr lang="el-GR" dirty="0"/>
              <a:t>πληθυσμός </a:t>
            </a:r>
            <a:r>
              <a:rPr lang="el-GR" dirty="0" smtClean="0"/>
              <a:t>ερυθροκυττάρων.</a:t>
            </a:r>
            <a:endParaRPr lang="el-GR" dirty="0"/>
          </a:p>
          <a:p>
            <a:r>
              <a:rPr lang="el-GR" dirty="0"/>
              <a:t>Δείκτες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36gr/dl μέση συγκέντρωση </a:t>
            </a:r>
            <a:r>
              <a:rPr lang="el-GR" dirty="0" err="1" smtClean="0"/>
              <a:t>Hb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Ωσμωτική </a:t>
            </a:r>
            <a:r>
              <a:rPr lang="el-GR" dirty="0" smtClean="0"/>
              <a:t>αντίστασή;</a:t>
            </a:r>
            <a:endParaRPr lang="el-GR" dirty="0"/>
          </a:p>
          <a:p>
            <a:r>
              <a:rPr lang="el-GR" dirty="0"/>
              <a:t>Ηλεκτροφόρηση </a:t>
            </a:r>
            <a:r>
              <a:rPr lang="el-GR" dirty="0" smtClean="0"/>
              <a:t>μεμβράνης.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4150"/>
            <a:ext cx="6781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Παραδείγματα ηλεκτροφόρησης </a:t>
            </a:r>
            <a:r>
              <a:rPr lang="el-GR" sz="3000" b="0" dirty="0" smtClean="0"/>
              <a:t>1/3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4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86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ηλεκτροφόρησης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76715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ηλεκτροφόρησης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7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988840"/>
            <a:ext cx="8229600" cy="1512168"/>
          </a:xfrm>
          <a:ln>
            <a:solidFill>
              <a:srgbClr val="004A82"/>
            </a:solidFill>
          </a:ln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altLang="el-GR" sz="4000" dirty="0" smtClean="0"/>
              <a:t>Κληρονομική </a:t>
            </a:r>
            <a:r>
              <a:rPr lang="el-GR" altLang="el-GR" sz="4000" dirty="0" err="1" smtClean="0"/>
              <a:t>ελλειπτοκυττάρωση</a:t>
            </a:r>
            <a:r>
              <a:rPr lang="el-GR" altLang="el-GR" sz="4000" dirty="0"/>
              <a:t> </a:t>
            </a:r>
            <a:r>
              <a:rPr lang="el-GR" altLang="el-GR" sz="4000" dirty="0" smtClean="0"/>
              <a:t>και </a:t>
            </a:r>
            <a:r>
              <a:rPr lang="el-GR" altLang="el-GR" sz="4000" dirty="0" err="1" smtClean="0"/>
              <a:t>πυροποικιλοκυττάρωση</a:t>
            </a:r>
            <a:endParaRPr lang="el-GR" altLang="el-GR"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l-GR" altLang="el-GR" smtClean="0"/>
              <a:t>Εισαγωγή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err="1" smtClean="0"/>
              <a:t>Ασυμπτωματική</a:t>
            </a:r>
            <a:r>
              <a:rPr lang="el-GR" altLang="el-GR" sz="2400" dirty="0" smtClean="0"/>
              <a:t> μέχρι θάνατος.</a:t>
            </a:r>
          </a:p>
          <a:p>
            <a:pPr eaLnBrk="1" hangingPunct="1">
              <a:defRPr/>
            </a:pPr>
            <a:r>
              <a:rPr lang="el-GR" altLang="el-GR" sz="2400" dirty="0" smtClean="0"/>
              <a:t>Ελλείμματα α-, β-</a:t>
            </a:r>
            <a:r>
              <a:rPr lang="el-GR" altLang="el-GR" sz="2400" dirty="0" err="1" smtClean="0"/>
              <a:t>σπεκτρίνης</a:t>
            </a:r>
            <a:r>
              <a:rPr lang="el-GR" altLang="el-GR" sz="2400" dirty="0" smtClean="0"/>
              <a:t>, 4.1.</a:t>
            </a:r>
          </a:p>
          <a:p>
            <a:pPr eaLnBrk="1" hangingPunct="1">
              <a:defRPr/>
            </a:pPr>
            <a:r>
              <a:rPr lang="el-GR" altLang="el-GR" sz="2400" dirty="0" smtClean="0"/>
              <a:t>Αδυναμία </a:t>
            </a:r>
            <a:r>
              <a:rPr lang="el-GR" altLang="el-GR" sz="2400" dirty="0" err="1" smtClean="0"/>
              <a:t>ετεροδιμερών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σπεκτρίνης</a:t>
            </a:r>
            <a:r>
              <a:rPr lang="el-GR" altLang="el-GR" sz="2400" dirty="0" smtClean="0"/>
              <a:t> να σχηματίσουν τετραμερή.</a:t>
            </a:r>
          </a:p>
          <a:p>
            <a:pPr eaLnBrk="1" hangingPunct="1">
              <a:defRPr/>
            </a:pPr>
            <a:r>
              <a:rPr lang="el-GR" altLang="el-GR" sz="2400" dirty="0" smtClean="0"/>
              <a:t>Η </a:t>
            </a:r>
            <a:r>
              <a:rPr lang="el-GR" altLang="el-GR" sz="2400" dirty="0" err="1" smtClean="0"/>
              <a:t>πυροποικιλοκυττάρωση</a:t>
            </a:r>
            <a:r>
              <a:rPr lang="el-GR" altLang="el-GR" sz="2400" dirty="0" smtClean="0"/>
              <a:t> είναι </a:t>
            </a:r>
            <a:r>
              <a:rPr lang="el-GR" altLang="el-GR" sz="2400" dirty="0" err="1" smtClean="0"/>
              <a:t>υπότυπος</a:t>
            </a:r>
            <a:r>
              <a:rPr lang="el-GR" altLang="el-GR" sz="2400" dirty="0" smtClean="0"/>
              <a:t> της </a:t>
            </a:r>
            <a:r>
              <a:rPr lang="el-GR" altLang="el-GR" sz="2400" dirty="0" err="1" smtClean="0"/>
              <a:t>ελλειπτοκυττάρωσης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Θερμικές βλάβες </a:t>
            </a:r>
            <a:r>
              <a:rPr lang="el-GR" altLang="el-GR" sz="2400" dirty="0" err="1" smtClean="0"/>
              <a:t>σπεκτρίνης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4581" name="AutoShape 4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Κληρονομική </a:t>
            </a:r>
            <a:r>
              <a:rPr lang="el-GR" dirty="0" err="1" smtClean="0"/>
              <a:t>Ακανθοκυττάρωση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48072"/>
          </a:xfrm>
        </p:spPr>
        <p:txBody>
          <a:bodyPr/>
          <a:lstStyle/>
          <a:p>
            <a:r>
              <a:rPr lang="el-GR" dirty="0" err="1"/>
              <a:t>Ακανθοκύτταρα</a:t>
            </a:r>
            <a:r>
              <a:rPr lang="el-GR" dirty="0"/>
              <a:t> και </a:t>
            </a:r>
            <a:r>
              <a:rPr lang="el-GR" dirty="0" err="1" smtClean="0"/>
              <a:t>εχινοκύτταρα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14338" name="Picture 2" descr="http://www.mclno.org/WebResources/kbase/cellatlas/images/Echino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6" y="2204864"/>
            <a:ext cx="3952908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00687" y="5295361"/>
            <a:ext cx="2942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mclno.org</a:t>
            </a:r>
            <a:endParaRPr lang="el-GR" sz="1200" dirty="0">
              <a:latin typeface="+mn-lt"/>
            </a:endParaRPr>
          </a:p>
        </p:txBody>
      </p:sp>
      <p:pic>
        <p:nvPicPr>
          <p:cNvPr id="14340" name="Picture 4" descr="http://www.mclno.org/WebResources/kbase/cellatlas/images/Acanthocy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" y="2201572"/>
            <a:ext cx="3945346" cy="2955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58974" y="5301150"/>
            <a:ext cx="3945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mclno.org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62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Κληρονομική </a:t>
            </a:r>
            <a:r>
              <a:rPr lang="el-GR" dirty="0" err="1"/>
              <a:t>Ακανθοκυττάρωση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Οριακή βλάβη </a:t>
            </a:r>
            <a:r>
              <a:rPr lang="el-GR" dirty="0" smtClean="0"/>
              <a:t>ζώνης-3.</a:t>
            </a:r>
            <a:endParaRPr lang="el-GR" dirty="0"/>
          </a:p>
          <a:p>
            <a:r>
              <a:rPr lang="el-GR" dirty="0"/>
              <a:t>Εξασθενημένη σύνδεση με </a:t>
            </a:r>
            <a:r>
              <a:rPr lang="el-GR" dirty="0" err="1" smtClean="0"/>
              <a:t>αγκυρίνη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Αυξημένη δραστηριότητα μεταφοράς </a:t>
            </a:r>
            <a:r>
              <a:rPr lang="el-GR" dirty="0" smtClean="0"/>
              <a:t>ανιόντων.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6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Κληρονομική </a:t>
            </a:r>
            <a:r>
              <a:rPr lang="el-GR" dirty="0" err="1" smtClean="0"/>
              <a:t>Στοματοκυττάρωση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Υδροκύττωση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Ξηροκύττωση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Συνδυασμός </a:t>
            </a:r>
            <a:r>
              <a:rPr lang="el-GR" dirty="0" smtClean="0"/>
              <a:t>τους.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4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Υδροκύττωση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Μέτρια ή βαριά αιμολυτική </a:t>
            </a:r>
            <a:r>
              <a:rPr lang="el-GR" dirty="0" smtClean="0"/>
              <a:t>αναιμία.</a:t>
            </a:r>
            <a:endParaRPr lang="el-GR" dirty="0"/>
          </a:p>
          <a:p>
            <a:r>
              <a:rPr lang="el-GR" dirty="0"/>
              <a:t>10-30% </a:t>
            </a:r>
            <a:r>
              <a:rPr lang="el-GR" dirty="0" err="1" smtClean="0"/>
              <a:t>στοματοκύτταρα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Μακροκυτταρική</a:t>
            </a:r>
            <a:r>
              <a:rPr lang="el-GR" dirty="0"/>
              <a:t> και </a:t>
            </a:r>
            <a:r>
              <a:rPr lang="el-GR" dirty="0" err="1" smtClean="0"/>
              <a:t>υπόχρωμη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Μειωμένη </a:t>
            </a:r>
            <a:r>
              <a:rPr lang="el-GR" dirty="0" smtClean="0"/>
              <a:t>αντίσταση.</a:t>
            </a:r>
            <a:endParaRPr lang="el-GR" dirty="0"/>
          </a:p>
          <a:p>
            <a:r>
              <a:rPr lang="el-GR" dirty="0"/>
              <a:t>Μειωμένη η </a:t>
            </a:r>
            <a:r>
              <a:rPr lang="el-GR" dirty="0" err="1" smtClean="0"/>
              <a:t>στοματίνη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6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Ενδοερυθροκυτταρικά αίτια.</a:t>
            </a:r>
          </a:p>
          <a:p>
            <a:pPr eaLnBrk="1" hangingPunct="1">
              <a:defRPr/>
            </a:pPr>
            <a:r>
              <a:rPr lang="el-GR" altLang="el-GR" b="1" dirty="0" smtClean="0"/>
              <a:t>Κυριότερες.</a:t>
            </a:r>
          </a:p>
          <a:p>
            <a:pPr eaLnBrk="1" hangingPunct="1">
              <a:defRPr/>
            </a:pPr>
            <a:r>
              <a:rPr lang="el-GR" altLang="el-GR" b="1" dirty="0" smtClean="0"/>
              <a:t>Διαταραχές </a:t>
            </a:r>
            <a:r>
              <a:rPr lang="el-GR" altLang="el-GR" b="1" dirty="0" err="1" smtClean="0"/>
              <a:t>ερυθροκυτταρικής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μεβράνης</a:t>
            </a:r>
            <a:endParaRPr lang="el-GR" altLang="el-GR" b="1" dirty="0" smtClean="0"/>
          </a:p>
          <a:p>
            <a:pPr lvl="1" indent="-387350">
              <a:defRPr/>
            </a:pPr>
            <a:r>
              <a:rPr lang="el-GR" altLang="el-GR" dirty="0" smtClean="0"/>
              <a:t>Κληρονομική </a:t>
            </a:r>
            <a:r>
              <a:rPr lang="el-GR" altLang="el-GR" dirty="0" err="1" smtClean="0"/>
              <a:t>σφαιροκυττάρωση</a:t>
            </a:r>
            <a:r>
              <a:rPr lang="el-GR" altLang="el-GR" dirty="0" smtClean="0"/>
              <a:t>,</a:t>
            </a:r>
          </a:p>
          <a:p>
            <a:pPr lvl="1" indent="-387350">
              <a:defRPr/>
            </a:pPr>
            <a:r>
              <a:rPr lang="el-GR" altLang="el-GR" dirty="0" smtClean="0"/>
              <a:t>Κληρονομική </a:t>
            </a:r>
            <a:r>
              <a:rPr lang="el-GR" altLang="el-GR" dirty="0" err="1" smtClean="0"/>
              <a:t>ελλειπτοκυττάρωση</a:t>
            </a:r>
            <a:r>
              <a:rPr lang="el-GR" altLang="el-GR" dirty="0" smtClean="0"/>
              <a:t>,</a:t>
            </a:r>
          </a:p>
          <a:p>
            <a:pPr lvl="1" indent="-387350">
              <a:defRPr/>
            </a:pPr>
            <a:r>
              <a:rPr lang="el-GR" altLang="el-GR" dirty="0" smtClean="0"/>
              <a:t>Κληρονομική </a:t>
            </a:r>
            <a:r>
              <a:rPr lang="el-GR" altLang="el-GR" dirty="0" err="1" smtClean="0"/>
              <a:t>ακανθοκυττάρωση</a:t>
            </a:r>
            <a:r>
              <a:rPr lang="el-GR" altLang="el-GR" dirty="0" smtClean="0"/>
              <a:t>,</a:t>
            </a:r>
          </a:p>
          <a:p>
            <a:pPr lvl="1" indent="-387350">
              <a:defRPr/>
            </a:pPr>
            <a:r>
              <a:rPr lang="el-GR" altLang="el-GR" dirty="0" smtClean="0"/>
              <a:t>Κληρονομική </a:t>
            </a:r>
            <a:r>
              <a:rPr lang="el-GR" altLang="el-GR" dirty="0" err="1" smtClean="0"/>
              <a:t>στοματοκυττάρωση</a:t>
            </a:r>
            <a:r>
              <a:rPr lang="el-GR" altLang="el-GR" dirty="0" smtClean="0"/>
              <a:t>,</a:t>
            </a:r>
          </a:p>
          <a:p>
            <a:pPr lvl="1" indent="-387350">
              <a:defRPr/>
            </a:pPr>
            <a:r>
              <a:rPr lang="el-GR" altLang="el-GR" dirty="0" smtClean="0"/>
              <a:t>Αντιγόνο </a:t>
            </a:r>
            <a:r>
              <a:rPr lang="en-US" altLang="el-GR" dirty="0" smtClean="0"/>
              <a:t>Rh null</a:t>
            </a:r>
            <a:r>
              <a:rPr lang="el-GR" altLang="el-GR" dirty="0" smtClean="0"/>
              <a:t>,</a:t>
            </a:r>
            <a:endParaRPr lang="en-US" altLang="el-GR" dirty="0" smtClean="0"/>
          </a:p>
          <a:p>
            <a:pPr lvl="1" indent="-387350">
              <a:defRPr/>
            </a:pPr>
            <a:r>
              <a:rPr lang="el-GR" altLang="el-GR" dirty="0" smtClean="0"/>
              <a:t>Άλλες σπάνιες.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7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Ξηροκύττωση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Μέτρια ή βαριά αιμολυτική </a:t>
            </a:r>
            <a:r>
              <a:rPr lang="el-GR" dirty="0" smtClean="0"/>
              <a:t>αναιμία.</a:t>
            </a:r>
            <a:endParaRPr lang="el-GR" dirty="0"/>
          </a:p>
          <a:p>
            <a:r>
              <a:rPr lang="el-GR" dirty="0"/>
              <a:t>10-30% </a:t>
            </a:r>
            <a:r>
              <a:rPr lang="el-GR" dirty="0" err="1" smtClean="0"/>
              <a:t>στοματοκύτταρα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Μακροκυτταρική</a:t>
            </a:r>
            <a:r>
              <a:rPr lang="el-GR" dirty="0"/>
              <a:t> και </a:t>
            </a:r>
            <a:r>
              <a:rPr lang="el-GR" dirty="0" err="1" smtClean="0"/>
              <a:t>υπέρχρωμη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Μειωμένη </a:t>
            </a:r>
            <a:r>
              <a:rPr lang="el-GR" dirty="0" smtClean="0"/>
              <a:t>αντίσταση.</a:t>
            </a:r>
            <a:endParaRPr lang="el-GR" dirty="0"/>
          </a:p>
          <a:p>
            <a:r>
              <a:rPr lang="el-GR" dirty="0"/>
              <a:t>Μειωμένη η </a:t>
            </a:r>
            <a:r>
              <a:rPr lang="el-GR" dirty="0" err="1" smtClean="0"/>
              <a:t>στοματίνη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Απώλεια καλίου από το </a:t>
            </a:r>
            <a:r>
              <a:rPr lang="el-GR" dirty="0" smtClean="0"/>
              <a:t>κύτταρα.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36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Σύνδρο</a:t>
            </a:r>
            <a:r>
              <a:rPr lang="el-GR" altLang="el-GR" dirty="0" smtClean="0">
                <a:cs typeface="Tahoma" pitchFamily="34" charset="0"/>
              </a:rPr>
              <a:t>μο </a:t>
            </a:r>
            <a:r>
              <a:rPr lang="en-US" altLang="el-GR" dirty="0" smtClean="0">
                <a:cs typeface="Tahoma" pitchFamily="34" charset="0"/>
              </a:rPr>
              <a:t> Rh null</a:t>
            </a:r>
            <a:endParaRPr lang="el-GR" altLang="el-GR" dirty="0" smtClean="0">
              <a:cs typeface="Tahoma" pitchFamily="34" charset="0"/>
            </a:endParaRPr>
          </a:p>
        </p:txBody>
      </p:sp>
      <p:pic>
        <p:nvPicPr>
          <p:cNvPr id="30723" name="Picture 5" descr="texte_alt_jlehma00010_g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6752"/>
            <a:ext cx="67627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6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Διαταραχές </a:t>
            </a:r>
            <a:r>
              <a:rPr lang="el-GR" altLang="el-GR" smtClean="0">
                <a:cs typeface="Tahoma" pitchFamily="34" charset="0"/>
              </a:rPr>
              <a:t>μ</a:t>
            </a:r>
            <a:r>
              <a:rPr lang="el-GR" altLang="el-GR" smtClean="0"/>
              <a:t>εταβολισ</a:t>
            </a:r>
            <a:r>
              <a:rPr lang="el-GR" altLang="el-GR" smtClean="0">
                <a:cs typeface="Tahoma" pitchFamily="34" charset="0"/>
              </a:rPr>
              <a:t>μ</a:t>
            </a:r>
            <a:r>
              <a:rPr lang="el-GR" altLang="el-GR" smtClean="0"/>
              <a:t>ού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altLang="el-GR" sz="2400" dirty="0" smtClean="0"/>
              <a:t>Το ΑΤΡ του </a:t>
            </a:r>
            <a:r>
              <a:rPr lang="el-GR" altLang="el-GR" sz="2400" dirty="0" err="1" smtClean="0"/>
              <a:t>ερυθροκυττάρου</a:t>
            </a:r>
            <a:r>
              <a:rPr lang="el-GR" altLang="el-GR" sz="2400" dirty="0" smtClean="0"/>
              <a:t> προέρχεται από την αναερόβια </a:t>
            </a:r>
            <a:r>
              <a:rPr lang="el-GR" altLang="el-GR" sz="2400" dirty="0" err="1" smtClean="0"/>
              <a:t>γλυκόλυση</a:t>
            </a:r>
            <a:r>
              <a:rPr lang="el-GR" altLang="el-GR" sz="2400" dirty="0" smtClean="0"/>
              <a:t> με τελικό προϊόν το γαλακτικό, το εναλλακτικό σύστημα των </a:t>
            </a:r>
            <a:r>
              <a:rPr lang="el-GR" altLang="el-GR" sz="2400" dirty="0" err="1" smtClean="0"/>
              <a:t>μονοφωσφορικών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πεντο</a:t>
            </a:r>
            <a:r>
              <a:rPr lang="el-GR" altLang="el-GR" sz="2400" dirty="0" err="1" smtClean="0">
                <a:cs typeface="Tahoma" pitchFamily="34" charset="0"/>
              </a:rPr>
              <a:t>ζ</a:t>
            </a:r>
            <a:r>
              <a:rPr lang="el-GR" altLang="el-GR" sz="2400" dirty="0" err="1" smtClean="0"/>
              <a:t>ών</a:t>
            </a:r>
            <a:r>
              <a:rPr lang="el-GR" altLang="el-GR" sz="2400" dirty="0" smtClean="0"/>
              <a:t> και τον κύκλο της </a:t>
            </a:r>
            <a:r>
              <a:rPr lang="el-GR" altLang="el-GR" sz="2400" dirty="0" err="1" smtClean="0"/>
              <a:t>γλουταθειόνης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6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Ανεπάρκεια </a:t>
            </a:r>
            <a:r>
              <a:rPr lang="en-US" altLang="el-GR" dirty="0" smtClean="0"/>
              <a:t>G6PD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Καταλύει την 1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αντίδραση του κυκλώματος των </a:t>
            </a:r>
            <a:r>
              <a:rPr lang="el-GR" altLang="el-GR" dirty="0" err="1" smtClean="0"/>
              <a:t>μονοφωσφορικών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πεντο</a:t>
            </a:r>
            <a:r>
              <a:rPr lang="el-GR" altLang="el-GR" dirty="0" err="1" smtClean="0">
                <a:cs typeface="Tahoma" pitchFamily="34" charset="0"/>
              </a:rPr>
              <a:t>ζ</a:t>
            </a:r>
            <a:r>
              <a:rPr lang="el-GR" altLang="el-GR" dirty="0" err="1" smtClean="0"/>
              <a:t>ών</a:t>
            </a:r>
            <a:r>
              <a:rPr lang="el-GR" altLang="el-GR" dirty="0" smtClean="0"/>
              <a:t>.</a:t>
            </a:r>
          </a:p>
          <a:p>
            <a:pPr eaLnBrk="1" hangingPunct="1">
              <a:defRPr/>
            </a:pPr>
            <a:r>
              <a:rPr lang="el-GR" altLang="el-GR" dirty="0" smtClean="0"/>
              <a:t>Οξειδώνει την 6-φωσφορική γλυκό</a:t>
            </a:r>
            <a:r>
              <a:rPr lang="el-GR" altLang="el-GR" dirty="0" smtClean="0">
                <a:cs typeface="Tahoma" pitchFamily="34" charset="0"/>
              </a:rPr>
              <a:t>ζ</a:t>
            </a:r>
            <a:r>
              <a:rPr lang="el-GR" altLang="el-GR" dirty="0" smtClean="0"/>
              <a:t>η σε 6-φωσφο-γλυκονο-λακτόνη και παράγεται </a:t>
            </a:r>
            <a:r>
              <a:rPr lang="en-US" altLang="el-GR" dirty="0" smtClean="0"/>
              <a:t>NADPH</a:t>
            </a:r>
            <a:r>
              <a:rPr lang="el-GR" altLang="el-GR" dirty="0" smtClean="0"/>
              <a:t>.</a:t>
            </a:r>
          </a:p>
          <a:p>
            <a:pPr eaLnBrk="1" hangingPunct="1">
              <a:defRPr/>
            </a:pPr>
            <a:r>
              <a:rPr lang="en-US" altLang="el-GR" dirty="0" smtClean="0"/>
              <a:t>NADPH</a:t>
            </a:r>
            <a:r>
              <a:rPr lang="el-GR" altLang="el-GR" dirty="0" smtClean="0"/>
              <a:t> μεταβολί</a:t>
            </a:r>
            <a:r>
              <a:rPr lang="el-GR" altLang="el-GR" dirty="0" smtClean="0">
                <a:cs typeface="Tahoma" pitchFamily="34" charset="0"/>
              </a:rPr>
              <a:t>ζ</a:t>
            </a:r>
            <a:r>
              <a:rPr lang="el-GR" altLang="el-GR" dirty="0" smtClean="0"/>
              <a:t>ει την </a:t>
            </a:r>
            <a:r>
              <a:rPr lang="el-GR" altLang="el-GR" dirty="0" err="1" smtClean="0"/>
              <a:t>γλουταθειόνη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/>
              <a:t>Ανεπάρκεια </a:t>
            </a:r>
            <a:r>
              <a:rPr lang="en-US" altLang="el-GR" dirty="0"/>
              <a:t>G6PD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400 εκατ./κόσμο.</a:t>
            </a:r>
          </a:p>
          <a:p>
            <a:pPr eaLnBrk="1" hangingPunct="1">
              <a:defRPr/>
            </a:pPr>
            <a:r>
              <a:rPr lang="el-GR" altLang="el-GR" dirty="0" smtClean="0"/>
              <a:t>Τάξης Ι.</a:t>
            </a:r>
          </a:p>
          <a:p>
            <a:pPr eaLnBrk="1" hangingPunct="1">
              <a:defRPr/>
            </a:pPr>
            <a:r>
              <a:rPr lang="el-GR" altLang="el-GR" dirty="0" smtClean="0"/>
              <a:t>Τάξης ΙΙ.</a:t>
            </a:r>
          </a:p>
          <a:p>
            <a:pPr eaLnBrk="1" hangingPunct="1">
              <a:defRPr/>
            </a:pPr>
            <a:r>
              <a:rPr lang="el-GR" altLang="el-GR" dirty="0" smtClean="0"/>
              <a:t>Τάξης ΙΙΙ.</a:t>
            </a:r>
          </a:p>
          <a:p>
            <a:pPr eaLnBrk="1" hangingPunct="1">
              <a:defRPr/>
            </a:pPr>
            <a:r>
              <a:rPr lang="el-GR" altLang="el-GR" dirty="0" smtClean="0"/>
              <a:t>Τάξης </a:t>
            </a:r>
            <a:r>
              <a:rPr lang="en-US" altLang="el-GR" dirty="0" smtClean="0"/>
              <a:t>IV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123" name="Picture 3" descr="C:\Users\fkaram2\Desktop\Εικόνα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978"/>
            <a:ext cx="80968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45995" y="6530369"/>
            <a:ext cx="5580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Pathology of G6PD </a:t>
            </a:r>
            <a:r>
              <a:rPr lang="en-US" sz="1200" dirty="0" smtClean="0">
                <a:latin typeface="+mn-lt"/>
                <a:hlinkClick r:id="rId4"/>
              </a:rPr>
              <a:t>deficiency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LHcheM"/>
              </a:rPr>
              <a:t>LHcheM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9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4000" smtClean="0"/>
              <a:t>Ανεπάρκεια πυρουβικής κινάσης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err="1" smtClean="0"/>
              <a:t>Φωσφο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ενολο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πυρουβικό</a:t>
            </a:r>
            <a:r>
              <a:rPr lang="el-GR" altLang="el-GR" dirty="0" smtClean="0"/>
              <a:t> σε γαλακτικό.</a:t>
            </a:r>
          </a:p>
          <a:p>
            <a:pPr eaLnBrk="1" hangingPunct="1">
              <a:defRPr/>
            </a:pPr>
            <a:r>
              <a:rPr lang="el-GR" altLang="el-GR" dirty="0" smtClean="0"/>
              <a:t>Χρόνια συγγενή αιμολυτική αναιμία.</a:t>
            </a:r>
          </a:p>
          <a:p>
            <a:pPr eaLnBrk="1" hangingPunct="1">
              <a:defRPr/>
            </a:pPr>
            <a:r>
              <a:rPr lang="el-GR" altLang="el-GR" dirty="0" smtClean="0"/>
              <a:t>Άγνωστος ο μηχανισμός </a:t>
            </a:r>
            <a:r>
              <a:rPr lang="el-GR" altLang="el-GR" dirty="0" err="1" smtClean="0"/>
              <a:t>αιμόλυσης</a:t>
            </a:r>
            <a:r>
              <a:rPr lang="el-GR" altLang="el-GR" dirty="0" smtClean="0"/>
              <a:t>.</a:t>
            </a:r>
          </a:p>
          <a:p>
            <a:pPr eaLnBrk="1" hangingPunct="1">
              <a:defRPr/>
            </a:pPr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</a:p>
          <a:p>
            <a:pPr eaLnBrk="1" hangingPunct="1">
              <a:defRPr/>
            </a:pPr>
            <a:r>
              <a:rPr lang="el-GR" altLang="el-GR" dirty="0" smtClean="0"/>
              <a:t>Ίκτερο.</a:t>
            </a:r>
          </a:p>
          <a:p>
            <a:pPr eaLnBrk="1" hangingPunct="1">
              <a:defRPr/>
            </a:pPr>
            <a:r>
              <a:rPr lang="el-GR" altLang="el-GR" dirty="0" smtClean="0"/>
              <a:t>Σπληνομεγαλία.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/>
              <a:t> Συγγενείς Αιμολυτικές Αναιμίες».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b="1" dirty="0" smtClean="0"/>
              <a:t>Διαταραχές από ελλείψεις ενζύμων</a:t>
            </a:r>
          </a:p>
          <a:p>
            <a:pPr lvl="1" indent="-387350">
              <a:defRPr/>
            </a:pPr>
            <a:r>
              <a:rPr lang="el-GR" altLang="el-GR" dirty="0" smtClean="0"/>
              <a:t>Κύκλου των </a:t>
            </a:r>
            <a:r>
              <a:rPr lang="el-GR" altLang="el-GR" dirty="0" err="1" smtClean="0"/>
              <a:t>πεντοζών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γλουταθείου</a:t>
            </a:r>
            <a:r>
              <a:rPr lang="el-GR" altLang="el-GR" dirty="0" smtClean="0"/>
              <a:t> (</a:t>
            </a:r>
            <a:r>
              <a:rPr lang="en-US" altLang="el-GR" dirty="0" smtClean="0"/>
              <a:t>G6P</a:t>
            </a:r>
            <a:r>
              <a:rPr lang="el-GR" altLang="el-GR" dirty="0" smtClean="0"/>
              <a:t>D</a:t>
            </a:r>
            <a:r>
              <a:rPr lang="en-US" altLang="el-GR" dirty="0" smtClean="0"/>
              <a:t>, </a:t>
            </a:r>
            <a:r>
              <a:rPr lang="el-GR" altLang="el-GR" dirty="0" err="1" smtClean="0"/>
              <a:t>συνθετάση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γλουταθειόνης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αναγωνάση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γλουταθειόνης</a:t>
            </a:r>
            <a:r>
              <a:rPr lang="el-GR" altLang="el-GR" dirty="0" smtClean="0"/>
              <a:t>).</a:t>
            </a:r>
          </a:p>
          <a:p>
            <a:pPr lvl="1" indent="-387350">
              <a:defRPr/>
            </a:pPr>
            <a:r>
              <a:rPr lang="el-GR" altLang="el-GR" dirty="0" smtClean="0"/>
              <a:t>Της </a:t>
            </a:r>
            <a:r>
              <a:rPr lang="el-GR" altLang="el-GR" dirty="0" err="1" smtClean="0"/>
              <a:t>γλυκολυτικής</a:t>
            </a:r>
            <a:r>
              <a:rPr lang="el-GR" altLang="el-GR" dirty="0" smtClean="0"/>
              <a:t> οδού (</a:t>
            </a:r>
            <a:r>
              <a:rPr lang="el-GR" altLang="el-GR" dirty="0" err="1" smtClean="0"/>
              <a:t>πυρουβική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κινάση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ισομεράση</a:t>
            </a:r>
            <a:r>
              <a:rPr lang="el-GR" altLang="el-GR" dirty="0" smtClean="0"/>
              <a:t> φωσφορικής φρουκτόζης).</a:t>
            </a:r>
          </a:p>
          <a:p>
            <a:pPr lvl="1" indent="-387350">
              <a:defRPr/>
            </a:pPr>
            <a:r>
              <a:rPr lang="el-GR" altLang="el-GR" dirty="0" smtClean="0"/>
              <a:t>Του μεταβολισμού των </a:t>
            </a:r>
            <a:r>
              <a:rPr lang="el-GR" altLang="el-GR" dirty="0" err="1" smtClean="0"/>
              <a:t>νουκλεοτιδίων</a:t>
            </a:r>
            <a:r>
              <a:rPr lang="el-GR" altLang="el-GR" dirty="0" smtClean="0"/>
              <a:t> (έλλειψη 5-νουκλεοτιδάσης των </a:t>
            </a:r>
            <a:r>
              <a:rPr lang="el-GR" altLang="el-GR" dirty="0" err="1" smtClean="0"/>
              <a:t>πυραμιδών</a:t>
            </a:r>
            <a:r>
              <a:rPr lang="el-GR" altLang="el-GR" dirty="0" smtClean="0"/>
              <a:t>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04256"/>
            <a:ext cx="8229600" cy="908720"/>
          </a:xfrm>
          <a:ln>
            <a:solidFill>
              <a:srgbClr val="004A82"/>
            </a:solidFill>
          </a:ln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altLang="el-GR" dirty="0" smtClean="0"/>
              <a:t>Κληρονομική </a:t>
            </a:r>
            <a:r>
              <a:rPr lang="el-GR" altLang="el-GR" dirty="0" err="1" smtClean="0"/>
              <a:t>Σφαιροκυττάρωση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1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altLang="el-GR" sz="4000" dirty="0" smtClean="0"/>
              <a:t>Επιδημιολογία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Καυκάσια φυλή </a:t>
            </a:r>
            <a:r>
              <a:rPr lang="en-US" altLang="el-GR" dirty="0" smtClean="0">
                <a:cs typeface="Tahoma" pitchFamily="34" charset="0"/>
              </a:rPr>
              <a:t>2</a:t>
            </a:r>
            <a:r>
              <a:rPr lang="el-GR" altLang="el-GR" dirty="0" smtClean="0"/>
              <a:t>00-300/1εκατ. Πληθυσμού.</a:t>
            </a:r>
          </a:p>
          <a:p>
            <a:pPr eaLnBrk="1" hangingPunct="1">
              <a:defRPr/>
            </a:pPr>
            <a:r>
              <a:rPr lang="en-US" altLang="el-GR" dirty="0" smtClean="0">
                <a:cs typeface="Tahoma" pitchFamily="34" charset="0"/>
              </a:rPr>
              <a:t>2</a:t>
            </a:r>
            <a:r>
              <a:rPr lang="el-GR" altLang="el-GR" dirty="0" smtClean="0"/>
              <a:t>/3 </a:t>
            </a:r>
            <a:r>
              <a:rPr lang="el-GR" altLang="el-GR" dirty="0" err="1" smtClean="0"/>
              <a:t>αυτόσωμο</a:t>
            </a:r>
            <a:r>
              <a:rPr lang="el-GR" altLang="el-GR" dirty="0" smtClean="0"/>
              <a:t> επικρατή χαρακτήρα.</a:t>
            </a:r>
          </a:p>
          <a:p>
            <a:pPr eaLnBrk="1" hangingPunct="1">
              <a:defRPr/>
            </a:pPr>
            <a:r>
              <a:rPr lang="el-GR" altLang="el-GR" dirty="0" smtClean="0"/>
              <a:t>Ομόζυγη κατάσταση = θανατηφόρα</a:t>
            </a:r>
          </a:p>
          <a:p>
            <a:pPr lvl="1" indent="-387350">
              <a:defRPr/>
            </a:pPr>
            <a:r>
              <a:rPr lang="el-GR" altLang="el-GR" dirty="0" smtClean="0"/>
              <a:t>Έλλειψη </a:t>
            </a:r>
            <a:r>
              <a:rPr lang="el-GR" altLang="el-GR" dirty="0" err="1" smtClean="0"/>
              <a:t>σπεκτρίνης</a:t>
            </a:r>
            <a:r>
              <a:rPr lang="el-GR" altLang="el-GR" dirty="0" smtClean="0"/>
              <a:t> λόγω μειωμένης σύνθεσης,</a:t>
            </a:r>
          </a:p>
          <a:p>
            <a:pPr lvl="1" indent="-387350">
              <a:defRPr/>
            </a:pPr>
            <a:r>
              <a:rPr lang="el-GR" altLang="el-GR" dirty="0" smtClean="0"/>
              <a:t>Ασταθή </a:t>
            </a:r>
            <a:r>
              <a:rPr lang="el-GR" altLang="el-GR" dirty="0" err="1" smtClean="0"/>
              <a:t>σπεκτρίνη</a:t>
            </a:r>
            <a:r>
              <a:rPr lang="el-GR" altLang="el-GR" dirty="0" smtClean="0"/>
              <a:t>,</a:t>
            </a:r>
          </a:p>
          <a:p>
            <a:pPr lvl="1" indent="-387350">
              <a:defRPr/>
            </a:pPr>
            <a:r>
              <a:rPr lang="el-GR" altLang="el-GR" dirty="0" smtClean="0"/>
              <a:t>Παραγωγή παθολογικής </a:t>
            </a:r>
            <a:r>
              <a:rPr lang="el-GR" altLang="el-GR" dirty="0" err="1" smtClean="0"/>
              <a:t>σπεκτρίνης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5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61988" y="994869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latin typeface="Arial" charset="0"/>
              </a:rPr>
              <a:t>52% πρωτεΐνες, 40% λιπίδια, 8% υδατάνθρακες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Ερυθροκυτταρική</a:t>
            </a:r>
            <a:r>
              <a:rPr lang="el-GR" dirty="0"/>
              <a:t> </a:t>
            </a:r>
            <a:r>
              <a:rPr lang="el-GR" dirty="0" smtClean="0"/>
              <a:t>Μεμβράνη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8" name="Picture 2" descr="File:RBC membrane major prote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2519"/>
            <a:ext cx="7620000" cy="48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105236" y="6392361"/>
            <a:ext cx="5419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RBC membrane major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proteins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tooltip="User:TimVickers"/>
              </a:rPr>
              <a:t>TimVickers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8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</a:t>
            </a:r>
            <a:r>
              <a:rPr lang="el-GR" dirty="0" err="1"/>
              <a:t>Κυτταροσκελετού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33796" name="Picture 4" descr="File:0317 Cytoskeletal 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470571" y="5744289"/>
            <a:ext cx="6202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0317 Cytoskeletal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Components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4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Ελλείμματα σε πρωτεΐνες κάθετων αλληλεπιδράσεων (σκελετό και μεμβράνη).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Μείωση επιφάνειας.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30-40% έχουν </a:t>
            </a:r>
            <a:r>
              <a:rPr lang="el-GR" altLang="el-GR" sz="2400" dirty="0" err="1" smtClean="0"/>
              <a:t>αγκυρίνη</a:t>
            </a:r>
            <a:r>
              <a:rPr lang="el-GR" altLang="el-GR" sz="2400" dirty="0" smtClean="0"/>
              <a:t>/</a:t>
            </a:r>
            <a:r>
              <a:rPr lang="el-GR" altLang="el-GR" sz="2400" dirty="0" err="1" smtClean="0"/>
              <a:t>σπεκτρίνη</a:t>
            </a:r>
            <a:r>
              <a:rPr lang="el-GR" altLang="el-GR" sz="2400" dirty="0" smtClean="0"/>
              <a:t> (-).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30% </a:t>
            </a:r>
            <a:r>
              <a:rPr lang="el-GR" altLang="el-GR" sz="2400" dirty="0" err="1" smtClean="0"/>
              <a:t>σπεκτρίνη</a:t>
            </a:r>
            <a:r>
              <a:rPr lang="el-GR" altLang="el-GR" sz="2400" dirty="0" smtClean="0"/>
              <a:t> (-).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l-GR" sz="2400" dirty="0" smtClean="0">
                <a:cs typeface="Tahoma" pitchFamily="34" charset="0"/>
              </a:rPr>
              <a:t>2</a:t>
            </a:r>
            <a:r>
              <a:rPr lang="el-GR" altLang="el-GR" sz="2400" dirty="0" smtClean="0"/>
              <a:t>0% </a:t>
            </a:r>
            <a:r>
              <a:rPr lang="el-GR" altLang="el-GR" sz="2400" dirty="0" smtClean="0">
                <a:cs typeface="Tahoma" pitchFamily="34" charset="0"/>
              </a:rPr>
              <a:t>ζώνη-3 (-).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>
                <a:cs typeface="Tahoma" pitchFamily="34" charset="0"/>
              </a:rPr>
              <a:t>4.</a:t>
            </a:r>
            <a:r>
              <a:rPr lang="en-US" altLang="el-GR" sz="2400" dirty="0" smtClean="0">
                <a:cs typeface="Tahoma" pitchFamily="34" charset="0"/>
              </a:rPr>
              <a:t>2</a:t>
            </a:r>
            <a:r>
              <a:rPr lang="el-GR" altLang="el-GR" sz="2400" dirty="0" smtClean="0">
                <a:cs typeface="Tahoma" pitchFamily="34" charset="0"/>
              </a:rPr>
              <a:t> (-) Ιαπωνία.</a:t>
            </a: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Βιολογία Διαταραχής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l-GR" altLang="el-GR" smtClean="0"/>
              <a:t>Κλινική Εικόνα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dirty="0" smtClean="0"/>
              <a:t>Αναιμία.</a:t>
            </a:r>
          </a:p>
          <a:p>
            <a:pPr eaLnBrk="1" hangingPunct="1">
              <a:defRPr/>
            </a:pPr>
            <a:r>
              <a:rPr lang="el-GR" altLang="el-GR" dirty="0" smtClean="0"/>
              <a:t>Ίκτερο.</a:t>
            </a:r>
          </a:p>
          <a:p>
            <a:pPr eaLnBrk="1" hangingPunct="1">
              <a:defRPr/>
            </a:pPr>
            <a:r>
              <a:rPr lang="el-GR" altLang="el-GR" dirty="0" smtClean="0"/>
              <a:t>Σπληνο</a:t>
            </a:r>
            <a:r>
              <a:rPr lang="el-GR" altLang="el-GR" dirty="0"/>
              <a:t>μ</a:t>
            </a:r>
            <a:r>
              <a:rPr lang="el-GR" altLang="el-GR" dirty="0" smtClean="0"/>
              <a:t>εγαλία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9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114</TotalTime>
  <Words>1071</Words>
  <Application>Microsoft Office PowerPoint</Application>
  <PresentationFormat>Προβολή στην οθόνη (4:3)</PresentationFormat>
  <Paragraphs>195</Paragraphs>
  <Slides>33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OC_template</vt:lpstr>
      <vt:lpstr>OC_template_updated</vt:lpstr>
      <vt:lpstr>Αιματολογία ΙΙ (Θ)</vt:lpstr>
      <vt:lpstr>Εισαγωγή 1/2</vt:lpstr>
      <vt:lpstr>Εισαγωγή 2/2</vt:lpstr>
      <vt:lpstr>Κληρονομική Σφαιροκυττάρωση </vt:lpstr>
      <vt:lpstr>Επιδημιολογία </vt:lpstr>
      <vt:lpstr>Ερυθροκυτταρική Μεμβράνη</vt:lpstr>
      <vt:lpstr>Δομή Κυτταροσκελετού </vt:lpstr>
      <vt:lpstr>Μοριακή Βιολογία Διαταραχής</vt:lpstr>
      <vt:lpstr>Κλινική Εικόνα</vt:lpstr>
      <vt:lpstr>Εργαστηριακή διάγνωση</vt:lpstr>
      <vt:lpstr>Παραδείγματα ηλεκτροφόρησης 1/3</vt:lpstr>
      <vt:lpstr>Παραδείγματα ηλεκτροφόρησης 2/3</vt:lpstr>
      <vt:lpstr>Παραδείγματα ηλεκτροφόρησης 3/3</vt:lpstr>
      <vt:lpstr>Κληρονομική ελλειπτοκυττάρωση και πυροποικιλοκυττάρωση</vt:lpstr>
      <vt:lpstr>Εισαγωγή </vt:lpstr>
      <vt:lpstr>Κληρονομική Ακανθοκυττάρωση 1/2</vt:lpstr>
      <vt:lpstr>Κληρονομική Ακανθοκυττάρωση 2/2</vt:lpstr>
      <vt:lpstr>Κληρονομική Στοματοκυττάρωση</vt:lpstr>
      <vt:lpstr>Υδροκύττωση </vt:lpstr>
      <vt:lpstr>Ξηροκύττωση</vt:lpstr>
      <vt:lpstr>Σύνδρομο  Rh null</vt:lpstr>
      <vt:lpstr>Διαταραχές μεταβολισμού </vt:lpstr>
      <vt:lpstr>Ανεπάρκεια G6PD 1/2</vt:lpstr>
      <vt:lpstr>Ανεπάρκεια G6PD 2/2</vt:lpstr>
      <vt:lpstr>Κατανομή </vt:lpstr>
      <vt:lpstr>Ανεπάρκεια πυρουβικής κινάσης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16</cp:revision>
  <dcterms:created xsi:type="dcterms:W3CDTF">2014-11-20T08:36:28Z</dcterms:created>
  <dcterms:modified xsi:type="dcterms:W3CDTF">2015-03-02T07:39:37Z</dcterms:modified>
</cp:coreProperties>
</file>