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28"/>
  </p:notesMasterIdLst>
  <p:handoutMasterIdLst>
    <p:handoutMasterId r:id="rId29"/>
  </p:handoutMasterIdLst>
  <p:sldIdLst>
    <p:sldId id="256" r:id="rId3"/>
    <p:sldId id="271" r:id="rId4"/>
    <p:sldId id="272" r:id="rId5"/>
    <p:sldId id="278" r:id="rId6"/>
    <p:sldId id="273" r:id="rId7"/>
    <p:sldId id="274" r:id="rId8"/>
    <p:sldId id="275" r:id="rId9"/>
    <p:sldId id="279" r:id="rId10"/>
    <p:sldId id="280" r:id="rId11"/>
    <p:sldId id="281" r:id="rId12"/>
    <p:sldId id="276" r:id="rId13"/>
    <p:sldId id="282" r:id="rId14"/>
    <p:sldId id="277" r:id="rId15"/>
    <p:sldId id="283" r:id="rId16"/>
    <p:sldId id="285" r:id="rId17"/>
    <p:sldId id="284" r:id="rId18"/>
    <p:sldId id="286" r:id="rId19"/>
    <p:sldId id="287" r:id="rId20"/>
    <p:sldId id="257" r:id="rId21"/>
    <p:sldId id="262" r:id="rId22"/>
    <p:sldId id="264" r:id="rId23"/>
    <p:sldId id="269" r:id="rId24"/>
    <p:sldId id="270" r:id="rId25"/>
    <p:sldId id="266" r:id="rId26"/>
    <p:sldId id="261" r:id="rId27"/>
  </p:sldIdLst>
  <p:sldSz cx="9144000" cy="6858000" type="screen4x3"/>
  <p:notesSz cx="7104063" cy="10234613"/>
  <p:custDataLst>
    <p:tags r:id="rId30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5B3462"/>
    <a:srgbClr val="49385E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35" autoAdjust="0"/>
    <p:restoredTop sz="94660"/>
  </p:normalViewPr>
  <p:slideViewPr>
    <p:cSldViewPr>
      <p:cViewPr varScale="1">
        <p:scale>
          <a:sx n="107" d="100"/>
          <a:sy n="107" d="100"/>
        </p:scale>
        <p:origin x="-182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tags" Target="tags/tag1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23/12/2015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23/12/2015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19F764-2842-44D0-ACF1-6A3210F4870D}" type="slidenum">
              <a:rPr lang="el-GR" altLang="el-GR"/>
              <a:pPr/>
              <a:t>3</a:t>
            </a:fld>
            <a:endParaRPr lang="el-GR" altLang="el-GR" dirty="0"/>
          </a:p>
        </p:txBody>
      </p:sp>
      <p:sp>
        <p:nvSpPr>
          <p:cNvPr id="582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2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Σαν πηγή ενέργειας όταν περισσεύει πρωτεΐνη της τροφής ή δεν επαρκούν υδα/κες, λιπίδια</a:t>
            </a:r>
          </a:p>
        </p:txBody>
      </p:sp>
    </p:spTree>
    <p:extLst>
      <p:ext uri="{BB962C8B-B14F-4D97-AF65-F5344CB8AC3E}">
        <p14:creationId xmlns:p14="http://schemas.microsoft.com/office/powerpoint/2010/main" val="26632751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21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D5AC4C-4BC8-4742-BC3F-182C4464642F}" type="slidenum">
              <a:rPr lang="en-GB" altLang="el-GR"/>
              <a:pPr/>
              <a:t>‹#›</a:t>
            </a:fld>
            <a:endParaRPr lang="en-GB" altLang="el-GR" dirty="0"/>
          </a:p>
        </p:txBody>
      </p:sp>
    </p:spTree>
    <p:extLst>
      <p:ext uri="{BB962C8B-B14F-4D97-AF65-F5344CB8AC3E}">
        <p14:creationId xmlns:p14="http://schemas.microsoft.com/office/powerpoint/2010/main" val="35716497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Τίτλος και Πίνακ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ίνακα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B6B7E3A-BBA1-496B-A8C7-526F5DBF524F}" type="slidenum">
              <a:rPr lang="en-US" altLang="el-GR"/>
              <a:pPr/>
              <a:t>‹#›</a:t>
            </a:fld>
            <a:endParaRPr lang="en-US" altLang="el-GR" dirty="0"/>
          </a:p>
        </p:txBody>
      </p:sp>
    </p:spTree>
    <p:extLst>
      <p:ext uri="{BB962C8B-B14F-4D97-AF65-F5344CB8AC3E}">
        <p14:creationId xmlns:p14="http://schemas.microsoft.com/office/powerpoint/2010/main" val="41003690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587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751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939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924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897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218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55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spcBef>
                <a:spcPts val="1200"/>
              </a:spcBef>
              <a:defRPr sz="2400"/>
            </a:lvl1pPr>
            <a:lvl2pPr marL="742950" indent="-382588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/>
            </a:lvl2pPr>
            <a:lvl3pPr>
              <a:lnSpc>
                <a:spcPct val="110000"/>
              </a:lnSpc>
              <a:spcBef>
                <a:spcPts val="1200"/>
              </a:spcBef>
              <a:defRPr sz="2400"/>
            </a:lvl3pPr>
            <a:lvl4pPr>
              <a:lnSpc>
                <a:spcPct val="110000"/>
              </a:lnSpc>
              <a:spcBef>
                <a:spcPts val="1200"/>
              </a:spcBef>
              <a:defRPr sz="2400"/>
            </a:lvl4pPr>
            <a:lvl5pPr>
              <a:lnSpc>
                <a:spcPct val="110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166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744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954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  <p:sldLayoutId id="2147483707" r:id="rId11"/>
    <p:sldLayoutId id="2147483708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17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Διατροφή-Διαιτολογία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2924944"/>
            <a:ext cx="9144000" cy="230425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600" b="1" dirty="0" smtClean="0"/>
              <a:t>Ενότητα 4</a:t>
            </a:r>
            <a:r>
              <a:rPr lang="el-GR" sz="2600" dirty="0" smtClean="0"/>
              <a:t>:</a:t>
            </a:r>
            <a:r>
              <a:rPr lang="en-US" sz="2600" dirty="0" smtClean="0"/>
              <a:t> </a:t>
            </a:r>
            <a:r>
              <a:rPr lang="el-GR" sz="2600" dirty="0" smtClean="0"/>
              <a:t>Πρωτεΐνες και αμινοξέα</a:t>
            </a:r>
            <a:endParaRPr lang="en-US" sz="2600" dirty="0" smtClean="0"/>
          </a:p>
          <a:p>
            <a:pPr>
              <a:spcBef>
                <a:spcPts val="0"/>
              </a:spcBef>
            </a:pPr>
            <a:r>
              <a:rPr lang="el-GR" sz="2200" dirty="0"/>
              <a:t>Αναστασία Κανέλλου, καθηγήτρια</a:t>
            </a:r>
            <a:endParaRPr lang="en-US" sz="2200" dirty="0"/>
          </a:p>
          <a:p>
            <a:pPr>
              <a:spcBef>
                <a:spcPts val="0"/>
              </a:spcBef>
            </a:pPr>
            <a:r>
              <a:rPr lang="el-GR" sz="2200"/>
              <a:t>Τμήμα Τεχνολογίας Τροφίμων</a:t>
            </a:r>
            <a:endParaRPr lang="en-US" sz="2200" dirty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144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5571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Ενδογενής πρωτεΐνη</a:t>
            </a:r>
          </a:p>
        </p:txBody>
      </p:sp>
      <p:sp>
        <p:nvSpPr>
          <p:cNvPr id="578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Πρόκειται για «ανακύκλωση» των  αμινοξέων που προέκυψαν από τον καταβολισμό των </a:t>
            </a:r>
            <a:r>
              <a:rPr lang="el-GR" altLang="el-GR" dirty="0" smtClean="0"/>
              <a:t>πρωτεϊνών και υπάρχουν  διαθέσιμα σε μικρή ποσότητα στο ήπαρ (συκώτι)</a:t>
            </a:r>
            <a:endParaRPr lang="el-GR" altLang="el-GR" dirty="0"/>
          </a:p>
          <a:p>
            <a:r>
              <a:rPr lang="el-GR" altLang="el-GR" dirty="0"/>
              <a:t>Σημαντικός ρυθμιστικός μηχανισμός προσαρμογής του οργανισμού στην εκάστοτε διαθεσιμότητα/πρόσληψη πρωτεϊνών</a:t>
            </a:r>
          </a:p>
        </p:txBody>
      </p:sp>
    </p:spTree>
    <p:extLst>
      <p:ext uri="{BB962C8B-B14F-4D97-AF65-F5344CB8AC3E}">
        <p14:creationId xmlns:p14="http://schemas.microsoft.com/office/powerpoint/2010/main" val="3869620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dirty="0"/>
              <a:t>Turn </a:t>
            </a:r>
            <a:r>
              <a:rPr lang="en-US" altLang="el-GR" dirty="0" smtClean="0"/>
              <a:t>over</a:t>
            </a:r>
            <a:r>
              <a:rPr lang="el-GR" altLang="el-GR" dirty="0" smtClean="0"/>
              <a:t> = ανακύκλωση πρωτεϊνών</a:t>
            </a:r>
            <a:endParaRPr lang="el-GR" altLang="el-GR" dirty="0"/>
          </a:p>
        </p:txBody>
      </p:sp>
      <p:sp>
        <p:nvSpPr>
          <p:cNvPr id="572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 smtClean="0"/>
              <a:t>Η «ανακύκλωση»/ ανανέωση της διαφέρει </a:t>
            </a:r>
            <a:r>
              <a:rPr lang="el-GR" altLang="el-GR" dirty="0"/>
              <a:t>από πρωτεΐνη σε πρωτεΐνη </a:t>
            </a:r>
          </a:p>
          <a:p>
            <a:r>
              <a:rPr lang="el-GR" altLang="el-GR" dirty="0" smtClean="0"/>
              <a:t>Μια συγκεκριμένη δομή πρωτεΐνης μπορεί να υπάρχει μόνο για μερικές </a:t>
            </a:r>
            <a:r>
              <a:rPr lang="el-GR" altLang="el-GR" dirty="0"/>
              <a:t>ώρες  πχ </a:t>
            </a:r>
            <a:r>
              <a:rPr lang="el-GR" altLang="el-GR" dirty="0" smtClean="0"/>
              <a:t>ένζυμα, </a:t>
            </a:r>
            <a:r>
              <a:rPr lang="el-GR" altLang="el-GR" dirty="0"/>
              <a:t>έως μήνες και χρόνια πχ πρωτεΐνη μυών</a:t>
            </a:r>
          </a:p>
        </p:txBody>
      </p:sp>
    </p:spTree>
    <p:extLst>
      <p:ext uri="{BB962C8B-B14F-4D97-AF65-F5344CB8AC3E}">
        <p14:creationId xmlns:p14="http://schemas.microsoft.com/office/powerpoint/2010/main" val="1132457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5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altLang="el-GR" sz="2800" dirty="0"/>
              <a:t>Κεντρικό όργανο: ήπαρ. </a:t>
            </a:r>
          </a:p>
          <a:p>
            <a:r>
              <a:rPr lang="el-GR" altLang="el-GR" sz="2800" dirty="0"/>
              <a:t>Κρατάει την ποσότητα ελεύθερων αμινοξέων στο αίμα σταθερή </a:t>
            </a:r>
          </a:p>
          <a:p>
            <a:r>
              <a:rPr lang="el-GR" altLang="el-GR" sz="2800" dirty="0"/>
              <a:t>Μόνο 45</a:t>
            </a:r>
            <a:r>
              <a:rPr lang="en-US" altLang="el-GR" sz="2800" dirty="0"/>
              <a:t>g </a:t>
            </a:r>
            <a:r>
              <a:rPr lang="el-GR" altLang="el-GR" sz="2800" dirty="0"/>
              <a:t>ελεύθερα αμινοξέα διαθέτει ο οργανισμός</a:t>
            </a:r>
          </a:p>
          <a:p>
            <a:pPr lvl="1"/>
            <a:r>
              <a:rPr lang="el-GR" altLang="el-GR" sz="2400" dirty="0"/>
              <a:t>1 </a:t>
            </a:r>
            <a:r>
              <a:rPr lang="en-US" altLang="el-GR" sz="2400" dirty="0"/>
              <a:t>g </a:t>
            </a:r>
            <a:r>
              <a:rPr lang="el-GR" altLang="el-GR" sz="2400" dirty="0"/>
              <a:t>στον ορό του αίματος</a:t>
            </a:r>
          </a:p>
          <a:p>
            <a:pPr lvl="1"/>
            <a:r>
              <a:rPr lang="el-GR" altLang="el-GR" sz="2400" dirty="0"/>
              <a:t>2-4 </a:t>
            </a:r>
            <a:r>
              <a:rPr lang="en-US" altLang="el-GR" sz="2400" dirty="0"/>
              <a:t>g</a:t>
            </a:r>
            <a:r>
              <a:rPr lang="el-GR" altLang="el-GR" sz="2400" dirty="0"/>
              <a:t> στο ήπαρ</a:t>
            </a:r>
          </a:p>
          <a:p>
            <a:pPr lvl="1"/>
            <a:r>
              <a:rPr lang="el-GR" altLang="el-GR" sz="2400" dirty="0"/>
              <a:t>40 </a:t>
            </a:r>
            <a:r>
              <a:rPr lang="en-US" altLang="el-GR" sz="2400" dirty="0"/>
              <a:t>g</a:t>
            </a:r>
            <a:r>
              <a:rPr lang="el-GR" altLang="el-GR" sz="2400" dirty="0"/>
              <a:t> στους μύες</a:t>
            </a:r>
          </a:p>
          <a:p>
            <a:r>
              <a:rPr lang="el-GR" altLang="el-GR" sz="2800" dirty="0"/>
              <a:t>Περισσή προσφορά αμινοξέων από την τροφή αποβάλλεται </a:t>
            </a:r>
            <a:r>
              <a:rPr lang="el-GR" altLang="el-GR" sz="2800" dirty="0" smtClean="0"/>
              <a:t>ως ουρικό </a:t>
            </a:r>
            <a:r>
              <a:rPr lang="el-GR" altLang="el-GR" sz="2800" dirty="0"/>
              <a:t>οξύ</a:t>
            </a:r>
          </a:p>
          <a:p>
            <a:pPr lvl="1"/>
            <a:endParaRPr lang="el-GR" altLang="el-GR" sz="2400" dirty="0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Μεταβολισμός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93148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Αποβολή </a:t>
            </a:r>
            <a:r>
              <a:rPr lang="el-GR" altLang="el-GR" dirty="0" smtClean="0"/>
              <a:t>Ν</a:t>
            </a:r>
            <a:endParaRPr lang="el-GR" altLang="el-GR" dirty="0"/>
          </a:p>
        </p:txBody>
      </p:sp>
      <p:sp>
        <p:nvSpPr>
          <p:cNvPr id="573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l-GR" altLang="el-GR" dirty="0" smtClean="0"/>
              <a:t>Το άζωτο (Ν) αποβάλλεται </a:t>
            </a:r>
            <a:r>
              <a:rPr lang="el-GR" altLang="el-GR" dirty="0"/>
              <a:t>στα ούρα σαν προϊόν του μεταβολισμού των αμινοξέων ακόμα και αν δεν προσλήφθηκε πρωτεΐνη από την τροφή</a:t>
            </a:r>
          </a:p>
          <a:p>
            <a:r>
              <a:rPr lang="el-GR" altLang="el-GR" dirty="0"/>
              <a:t>Ελάχιστη αποβολή: 2,5 – </a:t>
            </a:r>
            <a:r>
              <a:rPr lang="en-US" altLang="el-GR" dirty="0"/>
              <a:t>3 g /</a:t>
            </a:r>
            <a:r>
              <a:rPr lang="el-GR" altLang="el-GR" dirty="0"/>
              <a:t>ημέρα</a:t>
            </a:r>
          </a:p>
          <a:p>
            <a:r>
              <a:rPr lang="el-GR" altLang="el-GR" dirty="0"/>
              <a:t>Μαζί με απώλεια Ν από </a:t>
            </a:r>
            <a:r>
              <a:rPr lang="el-GR" altLang="el-GR" dirty="0" smtClean="0"/>
              <a:t>έντερο ανέρχεται η αποβολή στα 22</a:t>
            </a:r>
            <a:r>
              <a:rPr lang="en-US" altLang="el-GR" dirty="0"/>
              <a:t>g/</a:t>
            </a:r>
            <a:r>
              <a:rPr lang="el-GR" altLang="el-GR" dirty="0"/>
              <a:t>ημ</a:t>
            </a:r>
            <a:r>
              <a:rPr lang="el-GR" altLang="el-GR" dirty="0" smtClean="0"/>
              <a:t>. </a:t>
            </a:r>
            <a:r>
              <a:rPr lang="el-GR" altLang="el-GR" dirty="0" smtClean="0">
                <a:sym typeface="Wingdings" pitchFamily="2" charset="2"/>
              </a:rPr>
              <a:t> συνεπώς ο οργανισμός πρέπει να έχει προσλάβει την ελάχιστη αυτή ποσότητα Ν (από τις πρωτεΐνες της τροφής) ώστε να αποβληθεί στη συνέχεια.</a:t>
            </a:r>
          </a:p>
          <a:p>
            <a:r>
              <a:rPr lang="el-GR" altLang="el-GR" dirty="0" smtClean="0">
                <a:sym typeface="Wingdings" pitchFamily="2" charset="2"/>
              </a:rPr>
              <a:t>Ειδάλλως αποδομεί πρωτεΐνη του σώματος, ώστε να χρησιμοποιήσει το Ν της για την αποβολή τοξινών από τα ούρα και κόπρανα  αρνητικό ισοζύγιο αζώτου</a:t>
            </a:r>
            <a:endParaRPr lang="el-GR" altLang="el-GR" dirty="0"/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670567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Ισοζύγιο αζώτου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dirty="0"/>
              <a:t>Εξασφαλίζεται όταν η τροφή είναι επαρκής</a:t>
            </a:r>
          </a:p>
          <a:p>
            <a:r>
              <a:rPr lang="el-GR" altLang="el-GR" dirty="0"/>
              <a:t>Η ελάχιστη ποσότητα πρωτεϊνών για την κάλυψη των αναγκών διαφέρει ανάλογα με την βιολογική τους αξία.</a:t>
            </a:r>
          </a:p>
          <a:p>
            <a:r>
              <a:rPr lang="el-GR" altLang="el-GR" dirty="0"/>
              <a:t>Οριακή πρόσληψη αζώτου </a:t>
            </a:r>
            <a:r>
              <a:rPr lang="el-GR" altLang="el-GR" dirty="0" smtClean="0"/>
              <a:t>«ρισκάρει» </a:t>
            </a:r>
            <a:r>
              <a:rPr lang="el-GR" altLang="el-GR" dirty="0"/>
              <a:t>το ισοζύγιο σε περίπτωση επιβάρυνσης </a:t>
            </a:r>
          </a:p>
          <a:p>
            <a:r>
              <a:rPr lang="el-GR" altLang="el-GR" dirty="0"/>
              <a:t>αρνητικό ισοζύγιο </a:t>
            </a:r>
            <a:r>
              <a:rPr lang="el-GR" altLang="el-GR" dirty="0" smtClean="0">
                <a:sym typeface="Wingdings" pitchFamily="2" charset="2"/>
              </a:rPr>
              <a:t></a:t>
            </a:r>
            <a:r>
              <a:rPr lang="el-GR" altLang="el-GR" dirty="0" smtClean="0">
                <a:sym typeface="Monotype Sorts" pitchFamily="2" charset="2"/>
              </a:rPr>
              <a:t> </a:t>
            </a:r>
            <a:r>
              <a:rPr lang="el-GR" altLang="el-GR" dirty="0">
                <a:sym typeface="Monotype Sorts" pitchFamily="2" charset="2"/>
              </a:rPr>
              <a:t>αποσύνθεση πρωτεΐνης </a:t>
            </a:r>
            <a:r>
              <a:rPr lang="el-GR" altLang="el-GR" dirty="0" smtClean="0">
                <a:sym typeface="Monotype Sorts" pitchFamily="2" charset="2"/>
              </a:rPr>
              <a:t>σώματος συχνά με αποδόμηση μυϊκής μάζας</a:t>
            </a:r>
            <a:endParaRPr lang="el-GR" alt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95657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Η φυσιολογία της</a:t>
            </a:r>
            <a:br>
              <a:rPr lang="el-GR" altLang="el-GR" dirty="0"/>
            </a:br>
            <a:r>
              <a:rPr lang="el-GR" altLang="el-GR" dirty="0"/>
              <a:t>διατροφής με πρωτεΐνες</a:t>
            </a:r>
          </a:p>
        </p:txBody>
      </p:sp>
      <p:sp>
        <p:nvSpPr>
          <p:cNvPr id="584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Ποιότητα </a:t>
            </a:r>
            <a:r>
              <a:rPr lang="el-GR" altLang="el-GR" dirty="0" smtClean="0"/>
              <a:t>πρωτεϊνών:</a:t>
            </a:r>
            <a:r>
              <a:rPr lang="el-GR" altLang="el-GR" dirty="0" smtClean="0">
                <a:sym typeface="Monotype Sorts" pitchFamily="2" charset="2"/>
              </a:rPr>
              <a:t> όσο περισσότερη είναι η </a:t>
            </a:r>
            <a:r>
              <a:rPr lang="el-GR" altLang="el-GR" dirty="0">
                <a:sym typeface="Monotype Sorts" pitchFamily="2" charset="2"/>
              </a:rPr>
              <a:t>περιεκτικότητα </a:t>
            </a:r>
            <a:r>
              <a:rPr lang="el-GR" altLang="el-GR" dirty="0" smtClean="0">
                <a:sym typeface="Monotype Sorts" pitchFamily="2" charset="2"/>
              </a:rPr>
              <a:t> της τροφής σε </a:t>
            </a:r>
            <a:r>
              <a:rPr lang="el-GR" altLang="el-GR" dirty="0">
                <a:sym typeface="Monotype Sorts" pitchFamily="2" charset="2"/>
              </a:rPr>
              <a:t>απαραίτητα αμινοξέα </a:t>
            </a:r>
            <a:r>
              <a:rPr lang="el-GR" altLang="el-GR" dirty="0" smtClean="0">
                <a:sym typeface="Monotype Sorts" pitchFamily="2" charset="2"/>
              </a:rPr>
              <a:t> τόσο υψηλότερη είναι η «</a:t>
            </a:r>
            <a:r>
              <a:rPr lang="el-GR" altLang="el-GR" b="1" dirty="0" smtClean="0">
                <a:sym typeface="Monotype Sorts" pitchFamily="2" charset="2"/>
              </a:rPr>
              <a:t>βιολογική αξία»</a:t>
            </a:r>
            <a:r>
              <a:rPr lang="el-GR" altLang="el-GR" dirty="0" smtClean="0">
                <a:sym typeface="Monotype Sorts" pitchFamily="2" charset="2"/>
              </a:rPr>
              <a:t>,  εφόσον καλύπτει καλύτερα τις </a:t>
            </a:r>
            <a:r>
              <a:rPr lang="el-GR" altLang="el-GR" dirty="0">
                <a:sym typeface="Monotype Sorts" pitchFamily="2" charset="2"/>
              </a:rPr>
              <a:t>ανάγκες </a:t>
            </a:r>
            <a:r>
              <a:rPr lang="el-GR" altLang="el-GR" dirty="0" smtClean="0">
                <a:sym typeface="Monotype Sorts" pitchFamily="2" charset="2"/>
              </a:rPr>
              <a:t>του οργανισμού σε αμινοξέα</a:t>
            </a:r>
            <a:endParaRPr lang="el-GR" altLang="el-GR" dirty="0">
              <a:sym typeface="Monotype Sorts" pitchFamily="2" charset="2"/>
            </a:endParaRPr>
          </a:p>
          <a:p>
            <a:r>
              <a:rPr lang="el-GR" altLang="el-GR" dirty="0">
                <a:sym typeface="Monotype Sorts" pitchFamily="2" charset="2"/>
              </a:rPr>
              <a:t>Σε απουσία μη απαραίτητων αμινοξέων στην τροφή </a:t>
            </a:r>
            <a:r>
              <a:rPr lang="el-GR" altLang="el-GR" dirty="0" smtClean="0">
                <a:sym typeface="Wingdings" pitchFamily="2" charset="2"/>
              </a:rPr>
              <a:t> </a:t>
            </a:r>
            <a:r>
              <a:rPr lang="el-GR" altLang="el-GR" dirty="0" smtClean="0">
                <a:sym typeface="Monotype Sorts" pitchFamily="2" charset="2"/>
              </a:rPr>
              <a:t>αποσύνθεση </a:t>
            </a:r>
            <a:r>
              <a:rPr lang="el-GR" altLang="el-GR" dirty="0">
                <a:sym typeface="Monotype Sorts" pitchFamily="2" charset="2"/>
              </a:rPr>
              <a:t>απαραίτητων αμινοξέων για χρήση Ν στην πρωτεϊνοσύνθεση: αντιοικονομικό</a:t>
            </a:r>
            <a:endParaRPr lang="el-GR" altLang="el-GR" dirty="0"/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746147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Βιολογική αξία πρωτεϊνών</a:t>
            </a:r>
          </a:p>
        </p:txBody>
      </p:sp>
      <p:sp>
        <p:nvSpPr>
          <p:cNvPr id="583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 smtClean="0"/>
              <a:t>Είναι </a:t>
            </a:r>
            <a:r>
              <a:rPr lang="el-GR" altLang="el-GR" dirty="0"/>
              <a:t>«μέτρο» για  το ποσοστό της συγκεκριμένης πρωτεΐνης της τροφής που μπορεί να μετατραπεί σε πρωτεΐνη του </a:t>
            </a:r>
            <a:r>
              <a:rPr lang="el-GR" altLang="el-GR" dirty="0" smtClean="0"/>
              <a:t>οργανισμού</a:t>
            </a:r>
          </a:p>
          <a:p>
            <a:r>
              <a:rPr lang="el-GR" altLang="el-GR" dirty="0" smtClean="0"/>
              <a:t>Εξαρτάται από τη σύνθεση των αμινοξέων της πρωτεΐνης</a:t>
            </a:r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159113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Τροφές</a:t>
            </a:r>
            <a:br>
              <a:rPr lang="el-GR" altLang="el-GR" dirty="0"/>
            </a:br>
            <a:r>
              <a:rPr lang="el-GR" altLang="el-GR" dirty="0"/>
              <a:t> και βιολογική αξία </a:t>
            </a:r>
          </a:p>
        </p:txBody>
      </p:sp>
      <p:sp>
        <p:nvSpPr>
          <p:cNvPr id="585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l-GR" altLang="el-GR" dirty="0"/>
              <a:t>Αβγό, γάλα: υπερκαλύπτουν ανάγκη</a:t>
            </a:r>
          </a:p>
          <a:p>
            <a:pPr marL="609600" indent="-609600"/>
            <a:r>
              <a:rPr lang="el-GR" altLang="el-GR" dirty="0"/>
              <a:t>Με ανάμειξη γίνεται:</a:t>
            </a:r>
          </a:p>
          <a:p>
            <a:pPr marL="1409700" lvl="2" indent="-609600">
              <a:buFont typeface="Wingdings" pitchFamily="2" charset="2"/>
              <a:buAutoNum type="arabicPeriod"/>
            </a:pPr>
            <a:r>
              <a:rPr lang="el-GR" altLang="el-GR" dirty="0"/>
              <a:t>προσαρμογή σε ανάγκες του οργανισμού</a:t>
            </a:r>
          </a:p>
          <a:p>
            <a:pPr marL="1409700" lvl="2" indent="-609600">
              <a:buFont typeface="Wingdings" pitchFamily="2" charset="2"/>
              <a:buAutoNum type="arabicPeriod"/>
            </a:pPr>
            <a:r>
              <a:rPr lang="el-GR" altLang="el-GR" dirty="0"/>
              <a:t>Βελτίωση της βιολογικής αξίας</a:t>
            </a:r>
          </a:p>
          <a:p>
            <a:pPr marL="609600" indent="-609600"/>
            <a:r>
              <a:rPr lang="el-GR" altLang="el-GR" dirty="0"/>
              <a:t>Συνδυασμοί λόγω έλλειψης συγκεκριμένων αμινοξέων</a:t>
            </a:r>
          </a:p>
        </p:txBody>
      </p:sp>
    </p:spTree>
    <p:extLst>
      <p:ext uri="{BB962C8B-B14F-4D97-AF65-F5344CB8AC3E}">
        <p14:creationId xmlns:p14="http://schemas.microsoft.com/office/powerpoint/2010/main" val="3729902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mtClean="0"/>
              <a:t>Συστάσεις </a:t>
            </a:r>
            <a:br>
              <a:rPr lang="el-GR" altLang="el-GR" smtClean="0"/>
            </a:br>
            <a:r>
              <a:rPr lang="el-GR" altLang="el-GR" smtClean="0"/>
              <a:t>στην πρόσληψη πρωτεϊνών</a:t>
            </a:r>
            <a:endParaRPr lang="el-GR" altLang="el-GR" dirty="0"/>
          </a:p>
        </p:txBody>
      </p:sp>
      <p:sp>
        <p:nvSpPr>
          <p:cNvPr id="586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smtClean="0"/>
              <a:t>0,5 </a:t>
            </a:r>
            <a:r>
              <a:rPr lang="en-US" altLang="el-GR" smtClean="0"/>
              <a:t>g </a:t>
            </a:r>
            <a:r>
              <a:rPr lang="el-GR" altLang="el-GR" smtClean="0"/>
              <a:t>– 0,8 </a:t>
            </a:r>
            <a:r>
              <a:rPr lang="en-US" altLang="el-GR" smtClean="0"/>
              <a:t>g / kg </a:t>
            </a:r>
            <a:r>
              <a:rPr lang="el-GR" altLang="el-GR" smtClean="0"/>
              <a:t>σωματικό βάρος</a:t>
            </a:r>
          </a:p>
          <a:p>
            <a:r>
              <a:rPr lang="el-GR" altLang="el-GR" smtClean="0"/>
              <a:t>30 % - 50 %: ζωικής προέλευσης, το υπόλοιπο φυτικής</a:t>
            </a:r>
            <a:endParaRPr lang="en-US" altLang="el-GR" smtClean="0"/>
          </a:p>
          <a:p>
            <a:r>
              <a:rPr lang="el-GR" altLang="el-GR" smtClean="0"/>
              <a:t>Υγιεινή διατροφή μόνο με πρωτεΐνες φυτικής προέλευσης είναι εφικτή για ενήλικες πχ χορτοφαγία</a:t>
            </a:r>
          </a:p>
          <a:p>
            <a:r>
              <a:rPr lang="el-GR" altLang="el-GR" smtClean="0"/>
              <a:t>Υπερκατανάλωση πρωτεϊνών ζωικής προέλευσης συνδέεται με ταυτόχρονη  πρόσληψη ζωικού λίπους  και οδηγεί</a:t>
            </a:r>
          </a:p>
          <a:p>
            <a:pPr lvl="1"/>
            <a:r>
              <a:rPr lang="el-GR" altLang="el-GR" smtClean="0"/>
              <a:t>σε ανεπιθύμητη λιπιδίων, χοληστερόλης και πουρινών  </a:t>
            </a:r>
          </a:p>
          <a:p>
            <a:pPr lvl="1"/>
            <a:r>
              <a:rPr lang="el-GR" altLang="el-GR" smtClean="0">
                <a:sym typeface="Wingdings" pitchFamily="2" charset="2"/>
              </a:rPr>
              <a:t>σε επιβάρυνση</a:t>
            </a:r>
            <a:r>
              <a:rPr lang="el-GR" altLang="el-GR" smtClean="0"/>
              <a:t> μεταβολισμού ασβεστίου !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585533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Πρωτεΐνες και αμινοξέα</a:t>
            </a:r>
          </a:p>
        </p:txBody>
      </p:sp>
      <p:sp>
        <p:nvSpPr>
          <p:cNvPr id="565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l-GR" altLang="el-GR" dirty="0"/>
              <a:t>Ορισμός:</a:t>
            </a:r>
          </a:p>
          <a:p>
            <a:r>
              <a:rPr lang="el-GR" altLang="el-GR" dirty="0"/>
              <a:t> προϊόντα σύνθεσης των αμινοξέων με υψηλό μοριακό βάρος</a:t>
            </a:r>
          </a:p>
          <a:p>
            <a:pPr>
              <a:buFontTx/>
              <a:buNone/>
            </a:pPr>
            <a:endParaRPr lang="el-GR" altLang="el-GR" dirty="0"/>
          </a:p>
          <a:p>
            <a:pPr>
              <a:buFontTx/>
              <a:buNone/>
            </a:pPr>
            <a:r>
              <a:rPr lang="el-GR" altLang="el-GR" dirty="0"/>
              <a:t>Χημική δομή</a:t>
            </a:r>
          </a:p>
          <a:p>
            <a:r>
              <a:rPr lang="el-GR" altLang="el-GR" dirty="0"/>
              <a:t>Περιέχουν Ν (16%)</a:t>
            </a:r>
            <a:endParaRPr lang="en-US" altLang="el-GR" dirty="0"/>
          </a:p>
          <a:p>
            <a:r>
              <a:rPr lang="en-US" altLang="el-GR" dirty="0"/>
              <a:t>C, H, O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871749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Αναστασία Κανέλλου 2014. </a:t>
            </a:r>
            <a:r>
              <a:rPr lang="el-GR" sz="2000" dirty="0"/>
              <a:t>Αναστασία Κανέλλου . </a:t>
            </a:r>
            <a:r>
              <a:rPr lang="el-GR" sz="2000" dirty="0" smtClean="0"/>
              <a:t>«Διατροφή. Ενότητα 4</a:t>
            </a:r>
            <a:r>
              <a:rPr lang="en-US" sz="2000" dirty="0" smtClean="0"/>
              <a:t>:</a:t>
            </a:r>
            <a:r>
              <a:rPr lang="el-GR" sz="2000" dirty="0" smtClean="0"/>
              <a:t> Πρωτεΐνες και αμινοξέα». </a:t>
            </a:r>
            <a:r>
              <a:rPr lang="el-GR" sz="2000" dirty="0"/>
              <a:t>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2014.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και δοθεί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090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άδεια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62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Ρόλος</a:t>
            </a:r>
          </a:p>
        </p:txBody>
      </p:sp>
      <p:sp>
        <p:nvSpPr>
          <p:cNvPr id="5693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dirty="0"/>
              <a:t>συμμετέχουν ουσιαστικά στη σύσταση όλων των ιστών και απαραίτητων ουσιών (πχ ένζυμα, ορμόνες) του οργανισμού </a:t>
            </a:r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86805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Ρόλος πρωτεϊνών τροφής</a:t>
            </a:r>
          </a:p>
        </p:txBody>
      </p:sp>
      <p:sp>
        <p:nvSpPr>
          <p:cNvPr id="574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Σύνθεση πρωτεϊνών του οργανισμού, δηλ παρέχουν τα απαραίτητα αμινοξέα για τις βιοσυνθέσεις</a:t>
            </a:r>
          </a:p>
          <a:p>
            <a:r>
              <a:rPr lang="el-GR" altLang="el-GR" dirty="0"/>
              <a:t>Πηγή ενέργειας  μόνο σε εξαιρέσεις</a:t>
            </a:r>
          </a:p>
          <a:p>
            <a:r>
              <a:rPr lang="el-GR" altLang="el-GR" dirty="0"/>
              <a:t>Δεν υπάρχει ανάγκη του οργανισμού σε συγκεκριμένες </a:t>
            </a:r>
            <a:r>
              <a:rPr lang="el-GR" altLang="el-GR" dirty="0" smtClean="0"/>
              <a:t>πρωτεΐνες, </a:t>
            </a:r>
            <a:r>
              <a:rPr lang="el-GR" altLang="el-GR" dirty="0"/>
              <a:t>αλλά μόνο σε ορισμένα απαραίτητα αμινοξέα </a:t>
            </a:r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00603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Χημική δομή</a:t>
            </a:r>
          </a:p>
        </p:txBody>
      </p:sp>
      <p:sp>
        <p:nvSpPr>
          <p:cNvPr id="568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αποτελούνται από 20-25 διαφορετικά αμινοξέα συνδεδεμένα μεταξύ τους με  πεπτιδικούς δεσμούς</a:t>
            </a:r>
          </a:p>
          <a:p>
            <a:r>
              <a:rPr lang="el-GR" altLang="el-GR" dirty="0"/>
              <a:t>Η διάταξη της σειράς των αμινοξέων για  κάθε πρωτεΐνη  είναι γενετικά προκαθορισμένη (</a:t>
            </a:r>
            <a:r>
              <a:rPr lang="en-US" altLang="el-GR" dirty="0"/>
              <a:t>DNA) </a:t>
            </a:r>
            <a:r>
              <a:rPr lang="el-GR" altLang="el-GR" dirty="0"/>
              <a:t>στα χρωμοσώματα του οργανισμού </a:t>
            </a:r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475307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Κατηγορίες πρωτεϊνών βάσει μοριακής δομής και διαλυτότητας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buFontTx/>
              <a:buNone/>
            </a:pPr>
            <a:r>
              <a:rPr lang="el-GR" altLang="el-GR" dirty="0"/>
              <a:t>χωρίζονται σε: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l-GR" altLang="el-GR" dirty="0" smtClean="0"/>
              <a:t>Σκληροπρωτεΐνες</a:t>
            </a:r>
            <a:endParaRPr lang="el-GR" altLang="el-GR" dirty="0"/>
          </a:p>
          <a:p>
            <a:pPr marL="609600" indent="-609600">
              <a:buFont typeface="Wingdings" pitchFamily="2" charset="2"/>
              <a:buAutoNum type="arabicPeriod"/>
            </a:pPr>
            <a:r>
              <a:rPr lang="el-GR" altLang="el-GR" dirty="0" smtClean="0"/>
              <a:t>Σφαιροπρωτε</a:t>
            </a:r>
            <a:r>
              <a:rPr lang="el-GR" altLang="el-GR" dirty="0"/>
              <a:t>ΐ</a:t>
            </a:r>
            <a:r>
              <a:rPr lang="el-GR" altLang="el-GR" dirty="0" smtClean="0"/>
              <a:t>νες</a:t>
            </a:r>
            <a:endParaRPr lang="el-GR" alt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55807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Κατηγορίες πρωτεϊνών </a:t>
            </a:r>
            <a:br>
              <a:rPr lang="el-GR" altLang="el-GR" dirty="0"/>
            </a:br>
            <a:r>
              <a:rPr lang="el-GR" altLang="el-GR" dirty="0"/>
              <a:t>βάσει της προέλευσής τους </a:t>
            </a:r>
          </a:p>
        </p:txBody>
      </p:sp>
      <p:sp>
        <p:nvSpPr>
          <p:cNvPr id="571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l-GR" altLang="el-GR" dirty="0" smtClean="0"/>
              <a:t>Στη διατροφή χωρίζονται οι πρωτεΐνες, λόγω του ρόλου τους στην υγιεινή δίαιτα, σε:</a:t>
            </a:r>
          </a:p>
          <a:p>
            <a:r>
              <a:rPr lang="el-GR" altLang="el-GR" dirty="0" smtClean="0"/>
              <a:t>Ζωικής  προέλευσης</a:t>
            </a:r>
          </a:p>
          <a:p>
            <a:pPr lvl="1"/>
            <a:r>
              <a:rPr lang="el-GR" altLang="el-GR" dirty="0" smtClean="0"/>
              <a:t>Πχ Αβγό, γάλα και γαλακτοκομικά, κρέας και πουλερικά, ψάρι και θαλασσινά</a:t>
            </a:r>
            <a:endParaRPr lang="el-GR" altLang="el-GR" dirty="0"/>
          </a:p>
          <a:p>
            <a:r>
              <a:rPr lang="el-GR" altLang="el-GR" dirty="0" smtClean="0"/>
              <a:t>Φυτικής</a:t>
            </a:r>
          </a:p>
          <a:p>
            <a:pPr lvl="1"/>
            <a:r>
              <a:rPr lang="el-GR" altLang="el-GR" dirty="0" smtClean="0"/>
              <a:t>Πχ Όσπρια, ξηροί καρποί και σπόροι, δημητριακά ολικής άλεσης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0840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Απαραίτητα αμινοξέα</a:t>
            </a:r>
          </a:p>
        </p:txBody>
      </p:sp>
      <p:sp>
        <p:nvSpPr>
          <p:cNvPr id="575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Αυτά τα αμινοξέα τα οποία χρειάζεται ο οργανισμός για τη σύνθεση σημαντικών πρωτεϊνών, αλλά δεν μπορεί να συνθέσει, αρά πρέπει να προσλάβει μέσω της τροφής</a:t>
            </a:r>
          </a:p>
        </p:txBody>
      </p:sp>
    </p:spTree>
    <p:extLst>
      <p:ext uri="{BB962C8B-B14F-4D97-AF65-F5344CB8AC3E}">
        <p14:creationId xmlns:p14="http://schemas.microsoft.com/office/powerpoint/2010/main" val="997013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5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dirty="0"/>
              <a:t>Ποια είναι </a:t>
            </a:r>
            <a:br>
              <a:rPr lang="el-GR" altLang="el-GR" dirty="0"/>
            </a:br>
            <a:r>
              <a:rPr lang="el-GR" altLang="el-GR" dirty="0"/>
              <a:t>τα απαραίτητα αμινοξέα;</a:t>
            </a:r>
          </a:p>
        </p:txBody>
      </p:sp>
      <p:sp>
        <p:nvSpPr>
          <p:cNvPr id="5765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40768"/>
            <a:ext cx="3034680" cy="4896544"/>
          </a:xfrm>
        </p:spPr>
        <p:txBody>
          <a:bodyPr/>
          <a:lstStyle/>
          <a:p>
            <a:r>
              <a:rPr lang="el-GR" altLang="el-GR" dirty="0"/>
              <a:t>Γλυκίνη</a:t>
            </a:r>
          </a:p>
          <a:p>
            <a:r>
              <a:rPr lang="el-GR" altLang="el-GR" dirty="0"/>
              <a:t>Βαλίνη</a:t>
            </a:r>
          </a:p>
          <a:p>
            <a:r>
              <a:rPr lang="el-GR" altLang="el-GR" dirty="0"/>
              <a:t>Ισολευκίνη</a:t>
            </a:r>
          </a:p>
          <a:p>
            <a:r>
              <a:rPr lang="el-GR" altLang="el-GR" dirty="0"/>
              <a:t>Λευκίνη</a:t>
            </a:r>
          </a:p>
          <a:p>
            <a:r>
              <a:rPr lang="el-GR" altLang="el-GR" dirty="0"/>
              <a:t>Θρεονίνη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932040" y="1493168"/>
            <a:ext cx="303468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382588" algn="l" defTabSz="914400" rtl="0" eaLnBrk="1" latinLnBrk="0" hangingPunct="1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buFont typeface="Arial" pitchFamily="34" charset="0"/>
              <a:buChar char="»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l-GR" dirty="0"/>
              <a:t>Μεθιονίνη</a:t>
            </a:r>
          </a:p>
          <a:p>
            <a:r>
              <a:rPr lang="el-GR" altLang="el-GR" dirty="0"/>
              <a:t>Λυσίνη</a:t>
            </a:r>
          </a:p>
          <a:p>
            <a:r>
              <a:rPr lang="el-GR" altLang="el-GR" dirty="0"/>
              <a:t>Γλουταμινικό οξύ</a:t>
            </a:r>
          </a:p>
          <a:p>
            <a:r>
              <a:rPr lang="el-GR" altLang="el-GR" dirty="0"/>
              <a:t>Φενυλαλανίνη</a:t>
            </a:r>
          </a:p>
          <a:p>
            <a:r>
              <a:rPr lang="el-GR" altLang="el-GR" dirty="0"/>
              <a:t>Τρυπτοφάνη</a:t>
            </a:r>
          </a:p>
        </p:txBody>
      </p:sp>
    </p:spTree>
    <p:extLst>
      <p:ext uri="{BB962C8B-B14F-4D97-AF65-F5344CB8AC3E}">
        <p14:creationId xmlns:p14="http://schemas.microsoft.com/office/powerpoint/2010/main" val="1996929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plate">
  <a:themeElements>
    <a:clrScheme name="Προσαρμοσμένο 2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52</TotalTime>
  <Words>1246</Words>
  <Application>Microsoft Office PowerPoint</Application>
  <PresentationFormat>Προβολή στην οθόνη (4:3)</PresentationFormat>
  <Paragraphs>149</Paragraphs>
  <Slides>25</Slides>
  <Notes>8</Notes>
  <HiddenSlides>0</HiddenSlides>
  <MMClips>0</MMClips>
  <ScaleCrop>false</ScaleCrop>
  <HeadingPairs>
    <vt:vector size="4" baseType="variant">
      <vt:variant>
        <vt:lpstr>Θέμα</vt:lpstr>
      </vt:variant>
      <vt:variant>
        <vt:i4>2</vt:i4>
      </vt:variant>
      <vt:variant>
        <vt:lpstr>Τίτλοι διαφανειών</vt:lpstr>
      </vt:variant>
      <vt:variant>
        <vt:i4>25</vt:i4>
      </vt:variant>
    </vt:vector>
  </HeadingPairs>
  <TitlesOfParts>
    <vt:vector size="27" baseType="lpstr">
      <vt:lpstr>template</vt:lpstr>
      <vt:lpstr>OC_template_updated</vt:lpstr>
      <vt:lpstr>Διατροφή-Διαιτολογία</vt:lpstr>
      <vt:lpstr>Πρωτεΐνες και αμινοξέα</vt:lpstr>
      <vt:lpstr>Ρόλος</vt:lpstr>
      <vt:lpstr>Ρόλος πρωτεϊνών τροφής</vt:lpstr>
      <vt:lpstr>Χημική δομή</vt:lpstr>
      <vt:lpstr>Κατηγορίες πρωτεϊνών βάσει μοριακής δομής και διαλυτότητας</vt:lpstr>
      <vt:lpstr>Κατηγορίες πρωτεϊνών  βάσει της προέλευσής τους </vt:lpstr>
      <vt:lpstr>Απαραίτητα αμινοξέα</vt:lpstr>
      <vt:lpstr>Ποια είναι  τα απαραίτητα αμινοξέα;</vt:lpstr>
      <vt:lpstr>Ενδογενής πρωτεΐνη</vt:lpstr>
      <vt:lpstr>Turn over = ανακύκλωση πρωτεϊνών</vt:lpstr>
      <vt:lpstr>Μεταβολισμός</vt:lpstr>
      <vt:lpstr>Αποβολή Ν</vt:lpstr>
      <vt:lpstr>Ισοζύγιο αζώτου</vt:lpstr>
      <vt:lpstr>Η φυσιολογία της διατροφής με πρωτεΐνες</vt:lpstr>
      <vt:lpstr>Βιολογική αξία πρωτεϊνών</vt:lpstr>
      <vt:lpstr>Τροφές  και βιολογική αξία </vt:lpstr>
      <vt:lpstr>Συστάσεις  στην πρόσληψη πρωτεϊνών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Διεθνείς Συστήματα Κρατήσεων στον Τουρισμό</dc:title>
  <dc:creator>opencourses@teiath.gr</dc:creator>
  <cp:lastModifiedBy>natasakar new</cp:lastModifiedBy>
  <cp:revision>21</cp:revision>
  <dcterms:created xsi:type="dcterms:W3CDTF">2015-07-21T13:01:13Z</dcterms:created>
  <dcterms:modified xsi:type="dcterms:W3CDTF">2015-12-23T12:27:00Z</dcterms:modified>
</cp:coreProperties>
</file>