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9" r:id="rId3"/>
    <p:sldMasterId id="2147483720" r:id="rId4"/>
  </p:sldMasterIdLst>
  <p:notesMasterIdLst>
    <p:notesMasterId r:id="rId41"/>
  </p:notesMasterIdLst>
  <p:handoutMasterIdLst>
    <p:handoutMasterId r:id="rId42"/>
  </p:handoutMasterIdLst>
  <p:sldIdLst>
    <p:sldId id="28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5" r:id="rId37"/>
    <p:sldId id="296" r:id="rId38"/>
    <p:sldId id="293" r:id="rId39"/>
    <p:sldId id="294" r:id="rId40"/>
  </p:sldIdLst>
  <p:sldSz cx="9144000" cy="6858000" type="screen4x3"/>
  <p:notesSz cx="7104063" cy="10234613"/>
  <p:custDataLst>
    <p:tags r:id="rId4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2C7"/>
    <a:srgbClr val="D4CCB0"/>
    <a:srgbClr val="304E52"/>
    <a:srgbClr val="2D484C"/>
    <a:srgbClr val="263B3F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97111DDD-B64D-4BCE-87AA-A7807AAE400A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9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4020464" y="9720983"/>
            <a:ext cx="3067189" cy="4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35FAF77C-C971-4A91-B06A-196E1B62F82F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9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4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097462" cy="382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8929" cy="4590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2E54EAB9-B35F-41AE-B0DE-129627D940BA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10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020464" y="9720983"/>
            <a:ext cx="3067189" cy="4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0D8CBC0D-FFE7-4A46-891E-B9F8299A24BE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10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88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097462" cy="382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8929" cy="4590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FA654B18-9DD4-4628-B104-5BB38A68AF02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11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4020464" y="9720983"/>
            <a:ext cx="3067189" cy="4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D48DC4FC-9914-417C-A5BB-5F3B6E064F7B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11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2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097462" cy="382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8929" cy="4590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480A2B57-7505-49BC-849C-152D4754CB12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12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20464" y="9720983"/>
            <a:ext cx="3067189" cy="4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4210EF72-3ADA-48DD-8EF8-3BE04508BC89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12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097462" cy="382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8929" cy="4590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8827BED1-6E18-4724-B4D4-DCC3E6ABDE67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13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4020464" y="9720983"/>
            <a:ext cx="3067189" cy="4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F3E838B7-8802-490E-91D5-2C7FD7D0F5E1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13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60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097462" cy="382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8929" cy="4590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120A86EE-F9C1-4A14-B226-DF47D7A1D776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14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020464" y="9720983"/>
            <a:ext cx="3067189" cy="4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0F2AF7EA-D4A9-4C54-B290-714396EA7CC9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14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4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097462" cy="382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8929" cy="4590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BD074D6A-72FB-4B2C-8005-2F3421800DAC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15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4020464" y="9720983"/>
            <a:ext cx="3067189" cy="4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F2745A87-7161-47E5-8D10-E826A0CBD4DF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15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8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097462" cy="382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8929" cy="4590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205F494E-91AF-4B47-ABAB-E404C181351F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16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020464" y="9720983"/>
            <a:ext cx="3067189" cy="4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ED1EC080-76F5-4C6F-A70E-085A231A0B84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16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8132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097462" cy="382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8929" cy="4590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E93EB1BA-1ADF-4573-B23A-CC7AFE003E92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17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4020464" y="9720983"/>
            <a:ext cx="3067189" cy="4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BBF7142F-DE5A-41A4-ACF1-AF5B57A160A2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17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097462" cy="382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8929" cy="4590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4F7CD96B-3FB5-4754-AF70-62CB6CD1ED46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18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4020464" y="9720983"/>
            <a:ext cx="3067189" cy="4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D5BB62E9-568C-4F93-966F-10B6132D60CD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18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80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097462" cy="382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8929" cy="4590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13106186-28EC-4127-8D00-2EA2657F6523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1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4020464" y="9720983"/>
            <a:ext cx="3067189" cy="4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3EA62C37-EA68-45B7-85FB-53847BE578A3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1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2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83847" cy="46059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4019CF3D-A64C-4119-AFC3-227D1456D9C2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19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4020464" y="9720983"/>
            <a:ext cx="3067189" cy="4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680A92B5-4EA7-433A-AF3A-B9D4D19DD0B2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19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097462" cy="382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8929" cy="4590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08E37F20-698E-4155-9462-B3658E70EB9B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20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4020464" y="9720983"/>
            <a:ext cx="3067189" cy="4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ED0F7F24-6155-4034-8018-4A4605D388B3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20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28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097462" cy="382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8929" cy="4590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4DCA33FF-D74D-425D-9A92-5100218A624E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21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4020464" y="9720983"/>
            <a:ext cx="3067189" cy="4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3AC5D682-1725-41DE-BECF-82B327155D97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21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2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097462" cy="382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8929" cy="4590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0FF7C0FC-1686-4DC5-AD7D-F12593A7DCEB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22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4020464" y="9720983"/>
            <a:ext cx="3067189" cy="4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D32DE04C-8FD2-44B3-A87A-74005150A8CC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22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097462" cy="382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8929" cy="4590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A36B500F-68AC-4E3F-B156-455F3A5927F0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23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4020464" y="9720983"/>
            <a:ext cx="3067189" cy="4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197283CE-5B35-4AD7-95F6-35E961FF9E33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23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300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097462" cy="382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8929" cy="4590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A9375DF7-9B80-4956-8DEE-FA870AE19C92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24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020464" y="9720983"/>
            <a:ext cx="3067189" cy="4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07731070-E46D-4EB0-97BC-40B8D60D9952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24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097462" cy="382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8929" cy="4590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E56C8D22-87E7-41C9-8649-79C52EFA9E80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25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4020464" y="9720983"/>
            <a:ext cx="3067189" cy="4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FED5BD33-6339-4B61-BFF5-BB9826082D3E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25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8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097462" cy="382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8929" cy="4590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00095DC6-4A00-4E6B-80C5-AC106FD2CB33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26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4020464" y="9720983"/>
            <a:ext cx="3067189" cy="4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52603AA7-D72D-483C-9BB5-4DF7D5999896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26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2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097462" cy="382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8929" cy="4590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DFEECF71-A51E-4685-A562-56FE84DCE557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27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4020464" y="9720983"/>
            <a:ext cx="3067189" cy="4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65601F2D-53DF-4446-A49F-13A2F63B8BD5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27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39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097462" cy="382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8929" cy="4590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95CC19A1-3359-4257-B8B8-7D683A9DD328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2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4020464" y="9720983"/>
            <a:ext cx="3067189" cy="4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E29DA485-F145-4781-9F23-AC894B7B3CCF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2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7463" cy="38242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71913" cy="45937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39711B43-CF62-46FA-BAD9-FE2A46312BCA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3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4020464" y="9720983"/>
            <a:ext cx="3067189" cy="4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8E03D1C2-CAB0-466C-8E70-C36957DF1D82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3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20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097462" cy="382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8929" cy="4590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774DEEE5-3E6D-43A2-A3E5-7232002CB114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4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4020464" y="9720983"/>
            <a:ext cx="3067189" cy="4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CEDDFBA2-42E6-4340-A7D0-84340E63A9DC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4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4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097462" cy="382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8929" cy="4590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341F546F-48C5-4E7A-838F-B32EE0FE7446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5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4020464" y="9720983"/>
            <a:ext cx="3067189" cy="4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336093AD-45A6-42AB-86A7-1B55B4FB51C4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5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8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097462" cy="382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8929" cy="4590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524C5645-4C92-4250-B054-6D16CD62D2A8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6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4020464" y="9720983"/>
            <a:ext cx="3067189" cy="4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70428116-5823-4DB8-808A-B255D9E5FCCD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6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2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097462" cy="382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8929" cy="4590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7A60A965-3F8F-405D-BA7D-B99281566E9E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7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4020464" y="9720983"/>
            <a:ext cx="3067189" cy="4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71970558-E5BC-4378-B5F5-0F720D2DA67D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7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097462" cy="382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8929" cy="4590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 sz="2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3CAAA35E-BC3A-4734-8246-F8E27CB8FFA8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eaLnBrk="1"/>
              <a:t>8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4020464" y="9720983"/>
            <a:ext cx="3067189" cy="4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E61A6744-D3EB-4F42-81BE-A0B4253AA98A}" type="slidenum">
              <a:rPr lang="en-GB" altLang="el-GR" sz="13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Tx/>
                <a:buFontTx/>
                <a:buNone/>
              </a:pPr>
              <a:t>8</a:t>
            </a:fld>
            <a:endParaRPr lang="en-GB" altLang="el-G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40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097462" cy="382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68929" cy="4590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3BA99-D41E-42ED-829E-80E99F5C07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045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9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5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8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3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07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30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10527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42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00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9CB1-5C92-4166-882A-6C7A49FF342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55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7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9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4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14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7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68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66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0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79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3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896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7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0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8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15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7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63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9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1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Διαχείριση αρχειακών </a:t>
            </a:r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εγγράφων (Θ) 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b="1" dirty="0"/>
              <a:t>Ενότητα 9</a:t>
            </a:r>
            <a:r>
              <a:rPr lang="el-GR" sz="2400" dirty="0"/>
              <a:t>:</a:t>
            </a:r>
            <a:r>
              <a:rPr lang="en-US" sz="2400" dirty="0"/>
              <a:t> </a:t>
            </a:r>
            <a:r>
              <a:rPr lang="el-GR" sz="2400" dirty="0"/>
              <a:t>Συλλογή Στοιχείων</a:t>
            </a:r>
            <a:endParaRPr lang="en-US" sz="2400" dirty="0"/>
          </a:p>
          <a:p>
            <a:r>
              <a:rPr lang="el-GR" sz="2400" dirty="0" smtClean="0"/>
              <a:t>Δρ. Ευγενία Βασιλακάκη</a:t>
            </a:r>
          </a:p>
          <a:p>
            <a:r>
              <a:rPr lang="el-GR" sz="2400" dirty="0" smtClean="0"/>
              <a:t>Τμήμα</a:t>
            </a:r>
            <a:r>
              <a:rPr lang="el-GR" sz="2400" dirty="0"/>
              <a:t> Βιβλιοθηκονομίας και Συστημάτων Πληροφόρησης</a:t>
            </a:r>
            <a:endParaRPr lang="el-GR" sz="2400" dirty="0" smtClean="0"/>
          </a:p>
        </p:txBody>
      </p:sp>
      <p:pic>
        <p:nvPicPr>
          <p:cNvPr id="11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564191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2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Συλλογή Στοιχείων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(Data Collection) </a:t>
            </a:r>
            <a:r>
              <a:rPr lang="el-GR" sz="3300" b="0" dirty="0" smtClean="0">
                <a:solidFill>
                  <a:prstClr val="black"/>
                </a:solidFill>
              </a:rPr>
              <a:t>7/24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Τρόποι Συλλογής Στοιχείων</a:t>
            </a:r>
          </a:p>
          <a:p>
            <a:r>
              <a:rPr lang="el-GR" dirty="0" smtClean="0"/>
              <a:t>Υπάρχουσα </a:t>
            </a:r>
            <a:r>
              <a:rPr lang="el-GR" dirty="0"/>
              <a:t>Τεκμηρίωση (</a:t>
            </a:r>
            <a:r>
              <a:rPr lang="en-US" dirty="0"/>
              <a:t>existing documentation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dirty="0" smtClean="0"/>
              <a:t>Απευθείας </a:t>
            </a:r>
            <a:r>
              <a:rPr lang="el-GR" dirty="0"/>
              <a:t>Παρατήρηση (</a:t>
            </a:r>
            <a:r>
              <a:rPr lang="en-US" dirty="0"/>
              <a:t>Direct Observation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dirty="0" smtClean="0"/>
              <a:t>Υπάρχοντα </a:t>
            </a:r>
            <a:r>
              <a:rPr lang="el-GR" dirty="0"/>
              <a:t>Αρχεία (</a:t>
            </a:r>
            <a:r>
              <a:rPr lang="en-US" dirty="0"/>
              <a:t>Records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dirty="0" smtClean="0"/>
              <a:t>Εξωτερική </a:t>
            </a:r>
            <a:r>
              <a:rPr lang="el-GR" dirty="0"/>
              <a:t>Έρευνα (</a:t>
            </a:r>
            <a:r>
              <a:rPr lang="en-US" dirty="0"/>
              <a:t>Outside Research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dirty="0" smtClean="0"/>
              <a:t>Ερωτηματολόγια </a:t>
            </a:r>
            <a:r>
              <a:rPr lang="el-GR" dirty="0"/>
              <a:t>(</a:t>
            </a:r>
            <a:r>
              <a:rPr lang="en-US" dirty="0"/>
              <a:t>Questionnaires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dirty="0" smtClean="0"/>
              <a:t>Φόρμες </a:t>
            </a:r>
            <a:r>
              <a:rPr lang="el-GR" dirty="0"/>
              <a:t>και Αρχεία Καταγραφής (</a:t>
            </a:r>
            <a:r>
              <a:rPr lang="en-US" dirty="0"/>
              <a:t>Forms and Logs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dirty="0" smtClean="0"/>
              <a:t>Συνεντεύξεις </a:t>
            </a:r>
            <a:r>
              <a:rPr lang="el-GR" dirty="0"/>
              <a:t>(</a:t>
            </a:r>
            <a:r>
              <a:rPr lang="en-US" dirty="0"/>
              <a:t>Interviews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8820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Συλλογή Στοιχείων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(Data Collection) </a:t>
            </a:r>
            <a:r>
              <a:rPr lang="el-GR" sz="3300" b="0" dirty="0" smtClean="0">
                <a:solidFill>
                  <a:prstClr val="black"/>
                </a:solidFill>
              </a:rPr>
              <a:t>8/24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Τρόποι Συλλογής </a:t>
            </a:r>
            <a:r>
              <a:rPr lang="el-GR" b="1" dirty="0" smtClean="0"/>
              <a:t>Στοιχείων</a:t>
            </a:r>
            <a:r>
              <a:rPr lang="el-GR" dirty="0" smtClean="0"/>
              <a:t> (συνέχεια)</a:t>
            </a:r>
            <a:endParaRPr lang="el-GR" dirty="0"/>
          </a:p>
          <a:p>
            <a:r>
              <a:rPr lang="el-GR" dirty="0" smtClean="0"/>
              <a:t>Υπάρχουσα </a:t>
            </a:r>
            <a:r>
              <a:rPr lang="el-GR" dirty="0"/>
              <a:t>Τεκμηρίωση (</a:t>
            </a:r>
            <a:r>
              <a:rPr lang="el-GR" dirty="0"/>
              <a:t>existing</a:t>
            </a:r>
            <a:r>
              <a:rPr lang="el-GR" dirty="0"/>
              <a:t> documentation</a:t>
            </a:r>
            <a:r>
              <a:rPr lang="el-GR" dirty="0" smtClean="0"/>
              <a:t>)</a:t>
            </a:r>
            <a:endParaRPr lang="el-GR" dirty="0"/>
          </a:p>
          <a:p>
            <a:pPr marL="400050" lvl="1" indent="0">
              <a:buNone/>
            </a:pPr>
            <a:r>
              <a:rPr lang="el-GR" dirty="0"/>
              <a:t>Αποτελεί υλικό που έχει παραχθεί στους κόλπους του Οργανισμού και αφορά στις υπάρχουσες εργασίες, διαδικασίες και έγγραφα.</a:t>
            </a:r>
          </a:p>
          <a:p>
            <a:pPr marL="400050" lvl="1" indent="0">
              <a:buNone/>
            </a:pPr>
            <a:r>
              <a:rPr lang="el-GR" dirty="0"/>
              <a:t>πχ. Διαγράμματα, Στατιστικά Στοιχεία, Αναφορές, </a:t>
            </a:r>
            <a:r>
              <a:rPr lang="el-GR" dirty="0" smtClean="0"/>
              <a:t>Εγχειρίδια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82000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Συλλογή Στοιχείων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(Data Collection) </a:t>
            </a:r>
            <a:r>
              <a:rPr lang="el-GR" sz="3300" b="0" dirty="0" smtClean="0">
                <a:solidFill>
                  <a:prstClr val="black"/>
                </a:solidFill>
              </a:rPr>
              <a:t>9/24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Τρόποι Συλλογής Στοιχείων</a:t>
            </a:r>
            <a:r>
              <a:rPr lang="el-GR" dirty="0"/>
              <a:t> (συνέχεια)</a:t>
            </a:r>
          </a:p>
          <a:p>
            <a:r>
              <a:rPr lang="el-GR" dirty="0" smtClean="0"/>
              <a:t>Απευθείας </a:t>
            </a:r>
            <a:r>
              <a:rPr lang="el-GR" dirty="0"/>
              <a:t>Παρατήρηση (Direct Observation)</a:t>
            </a:r>
          </a:p>
          <a:p>
            <a:pPr marL="400050" lvl="1" indent="0">
              <a:buNone/>
            </a:pPr>
            <a:r>
              <a:rPr lang="el-GR" dirty="0"/>
              <a:t>Αφορά στην παρατήρηση των διαδικασιών και εργασιών κατά την εξέλιξή τους. Καταγράφεται ο τρόπος διεκπεραίωσης μιας διαδικασίας σε πραγματικές συνθήκες, όπως εξελίσσεται τη δεδομένη στιγμή που λαμβάνει χώρα.</a:t>
            </a:r>
          </a:p>
          <a:p>
            <a:pPr marL="400050" lvl="1" indent="0">
              <a:buNone/>
            </a:pPr>
            <a:r>
              <a:rPr lang="el-GR" dirty="0"/>
              <a:t>Συχνά, ο Αναλυτής/ Διαχειριστής Εγγράφων μπορεί να επαναλάβει κάποιες από τις εργασίες ή διαδικασίες μόνος του προκειμένου να αποκτήσει μια καλύτερη γνώση και εικόνα των απαιτήσεων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8430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Συλλογή Στοιχείων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(Data Collection) </a:t>
            </a:r>
            <a:r>
              <a:rPr lang="el-GR" sz="3300" b="0" dirty="0" smtClean="0">
                <a:solidFill>
                  <a:prstClr val="black"/>
                </a:solidFill>
              </a:rPr>
              <a:t>10/24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Τρόποι Συλλογής Στοιχείων</a:t>
            </a:r>
            <a:r>
              <a:rPr lang="el-GR" dirty="0"/>
              <a:t> (συνέχεια)</a:t>
            </a:r>
          </a:p>
          <a:p>
            <a:r>
              <a:rPr lang="el-GR" dirty="0" smtClean="0"/>
              <a:t>Υπάρχοντα </a:t>
            </a:r>
            <a:r>
              <a:rPr lang="el-GR" dirty="0"/>
              <a:t>Αρχεία (Records)</a:t>
            </a:r>
          </a:p>
          <a:p>
            <a:pPr marL="400050" lvl="1" indent="0">
              <a:buNone/>
            </a:pPr>
            <a:r>
              <a:rPr lang="el-GR" dirty="0"/>
              <a:t>Αφορά στην εξέταση της οργάνωσης των αρχείων που συγκεντρώνονται κατά τη διάρκεια της εξέλιξης μιας εργασίας, αλλά και έπειτα από τη διεκπεραίωσή της.</a:t>
            </a:r>
          </a:p>
          <a:p>
            <a:pPr marL="400050" lvl="1" indent="0">
              <a:buNone/>
            </a:pPr>
            <a:r>
              <a:rPr lang="el-GR" dirty="0"/>
              <a:t>Τυχόν έγγραφα που συγκεντρώνονται από τον υπάλληλο, ή αντίγραφα από έγγραφα που διαχειρίζεται ο κάθε υπάλληλος και που τα διατηρεί γιατί τα θεωρεί σημαντικά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6811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Συλλογή Στοιχείων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(Data Collection) </a:t>
            </a:r>
            <a:r>
              <a:rPr lang="el-GR" sz="3300" b="0" dirty="0" smtClean="0">
                <a:solidFill>
                  <a:prstClr val="black"/>
                </a:solidFill>
              </a:rPr>
              <a:t>11/24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Τρόποι Συλλογής Στοιχείων</a:t>
            </a:r>
            <a:r>
              <a:rPr lang="el-GR" dirty="0"/>
              <a:t> (συνέχεια)</a:t>
            </a:r>
          </a:p>
          <a:p>
            <a:r>
              <a:rPr lang="el-GR" dirty="0" smtClean="0"/>
              <a:t>Εξωτερική </a:t>
            </a:r>
            <a:r>
              <a:rPr lang="el-GR" dirty="0"/>
              <a:t>Έρευνα (Outside Research</a:t>
            </a:r>
            <a:r>
              <a:rPr lang="el-GR" dirty="0" smtClean="0"/>
              <a:t>)</a:t>
            </a:r>
            <a:endParaRPr lang="el-GR" dirty="0"/>
          </a:p>
          <a:p>
            <a:pPr marL="400050" lvl="1" indent="0">
              <a:buNone/>
            </a:pPr>
            <a:r>
              <a:rPr lang="el-GR" dirty="0"/>
              <a:t>Αφορά σε υλικό που έχει παραχθεί έξω από το πλαίσιο λειτουργίας του Οργανισμού που όμως σχετίζεται άμεσα με τις διαδικασίες ανάπτυξης του “Προγράμματος Διαχείρισης Εγγράφων”</a:t>
            </a:r>
          </a:p>
          <a:p>
            <a:pPr marL="400050" lvl="1" indent="0">
              <a:buNone/>
            </a:pPr>
            <a:r>
              <a:rPr lang="el-GR" dirty="0"/>
              <a:t>Πχ. νομοθεσία, ISO </a:t>
            </a:r>
            <a:r>
              <a:rPr lang="el-GR" dirty="0" smtClean="0"/>
              <a:t>9000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8936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Συλλογή Στοιχείων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(Data Collection) </a:t>
            </a:r>
            <a:r>
              <a:rPr lang="el-GR" sz="3300" b="0" dirty="0" smtClean="0">
                <a:solidFill>
                  <a:prstClr val="black"/>
                </a:solidFill>
              </a:rPr>
              <a:t>12/24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Τρόποι Συλλογής Στοιχείων</a:t>
            </a:r>
            <a:r>
              <a:rPr lang="el-GR" dirty="0"/>
              <a:t> (συνέχεια)</a:t>
            </a:r>
          </a:p>
          <a:p>
            <a:r>
              <a:rPr lang="el-GR" dirty="0" smtClean="0"/>
              <a:t>Ερωτηματολόγια </a:t>
            </a:r>
            <a:r>
              <a:rPr lang="el-GR" dirty="0"/>
              <a:t>(Questionnaires)</a:t>
            </a:r>
          </a:p>
          <a:p>
            <a:pPr marL="400050" lvl="1" indent="0">
              <a:buNone/>
            </a:pPr>
            <a:r>
              <a:rPr lang="el-GR" dirty="0"/>
              <a:t>Τα Ερωτηματολόγια χρησιμοποιούνται για τη συγκέντρωση γενικών στοιχείων, υπό τη μορφή στατιστικών: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dirty="0" smtClean="0"/>
              <a:t>Μεταξύ </a:t>
            </a:r>
            <a:r>
              <a:rPr lang="el-GR" dirty="0"/>
              <a:t>των τμημάτων ή των διευθύνσεων.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dirty="0" smtClean="0"/>
              <a:t>Από </a:t>
            </a:r>
            <a:r>
              <a:rPr lang="el-GR" dirty="0"/>
              <a:t>απομακρυσμένα τμήματα </a:t>
            </a:r>
            <a:r>
              <a:rPr lang="el-GR" dirty="0" smtClean="0"/>
              <a:t>(πχ. παραρτήματα). </a:t>
            </a:r>
            <a:endParaRPr lang="el-GR" dirty="0"/>
          </a:p>
          <a:p>
            <a:pPr marL="0" indent="0">
              <a:buNone/>
            </a:pPr>
            <a:r>
              <a:rPr lang="el-GR" b="1" dirty="0"/>
              <a:t>Περιορισμοί:</a:t>
            </a:r>
          </a:p>
          <a:p>
            <a:pPr lvl="1"/>
            <a:r>
              <a:rPr lang="el-GR" dirty="0" smtClean="0"/>
              <a:t>Ο </a:t>
            </a:r>
            <a:r>
              <a:rPr lang="el-GR" dirty="0"/>
              <a:t>τρόπος κατανόησης των </a:t>
            </a:r>
            <a:r>
              <a:rPr lang="el-GR" dirty="0" smtClean="0"/>
              <a:t>ερωτήσεων.</a:t>
            </a:r>
            <a:endParaRPr lang="el-GR" dirty="0"/>
          </a:p>
          <a:p>
            <a:pPr lvl="1"/>
            <a:r>
              <a:rPr lang="el-GR" dirty="0" smtClean="0"/>
              <a:t>Ο </a:t>
            </a:r>
            <a:r>
              <a:rPr lang="el-GR" dirty="0"/>
              <a:t>τρόπος απάντησης στις </a:t>
            </a:r>
            <a:r>
              <a:rPr lang="el-GR" dirty="0" smtClean="0"/>
              <a:t>ερωτήσεις.</a:t>
            </a:r>
            <a:endParaRPr lang="el-GR" dirty="0"/>
          </a:p>
          <a:p>
            <a:pPr lvl="1"/>
            <a:r>
              <a:rPr lang="el-GR" dirty="0" smtClean="0"/>
              <a:t>Ο </a:t>
            </a:r>
            <a:r>
              <a:rPr lang="el-GR" dirty="0"/>
              <a:t>χρόνος που θα διαθέσει ο κάθε </a:t>
            </a:r>
            <a:r>
              <a:rPr lang="el-GR" dirty="0" smtClean="0"/>
              <a:t>υπάλληλος.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3348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Συλλογή Στοιχείων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(Data Collection) </a:t>
            </a:r>
            <a:r>
              <a:rPr lang="el-GR" sz="3300" b="0" dirty="0" smtClean="0">
                <a:solidFill>
                  <a:prstClr val="black"/>
                </a:solidFill>
              </a:rPr>
              <a:t>13/24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Τρόποι Συλλογής Στοιχείων</a:t>
            </a:r>
            <a:r>
              <a:rPr lang="el-GR" dirty="0"/>
              <a:t> (συνέχεια)</a:t>
            </a:r>
          </a:p>
          <a:p>
            <a:r>
              <a:rPr lang="el-GR" dirty="0" smtClean="0"/>
              <a:t>Ερωτηματολόγια </a:t>
            </a:r>
            <a:r>
              <a:rPr lang="el-GR" dirty="0"/>
              <a:t>(Questionnaires)</a:t>
            </a:r>
          </a:p>
          <a:p>
            <a:pPr marL="355600" indent="0">
              <a:buNone/>
            </a:pPr>
            <a:r>
              <a:rPr lang="el-GR" dirty="0"/>
              <a:t>Χρόνος Συμπλήρωσης:</a:t>
            </a:r>
          </a:p>
          <a:p>
            <a:pPr lvl="1"/>
            <a:r>
              <a:rPr lang="el-GR" dirty="0" smtClean="0"/>
              <a:t>Θα </a:t>
            </a:r>
            <a:r>
              <a:rPr lang="el-GR" dirty="0"/>
              <a:t>πρέπει να είναι συγκεκριμένος από την αρχή.</a:t>
            </a:r>
          </a:p>
          <a:p>
            <a:pPr lvl="1"/>
            <a:r>
              <a:rPr lang="el-GR" dirty="0" smtClean="0"/>
              <a:t>Θα </a:t>
            </a:r>
            <a:r>
              <a:rPr lang="el-GR" dirty="0"/>
              <a:t>πρέπει να είναι πριν από την ανάγκη χρήσης των στοιχείων</a:t>
            </a:r>
          </a:p>
          <a:p>
            <a:pPr lvl="1"/>
            <a:r>
              <a:rPr lang="el-GR" dirty="0" smtClean="0"/>
              <a:t>Θα </a:t>
            </a:r>
            <a:r>
              <a:rPr lang="el-GR" dirty="0"/>
              <a:t>πρέπει να είναι λογικό το διάστημα συμπλήρωσής </a:t>
            </a:r>
            <a:r>
              <a:rPr lang="el-GR" dirty="0" smtClean="0"/>
              <a:t>του</a:t>
            </a:r>
            <a:r>
              <a:rPr lang="el-GR" dirty="0"/>
              <a:t> </a:t>
            </a:r>
            <a:r>
              <a:rPr lang="el-GR" dirty="0" smtClean="0"/>
              <a:t>(πχ</a:t>
            </a:r>
            <a:r>
              <a:rPr lang="el-GR" dirty="0"/>
              <a:t>. </a:t>
            </a:r>
            <a:r>
              <a:rPr lang="el-GR" dirty="0" smtClean="0"/>
              <a:t>όχι </a:t>
            </a:r>
            <a:r>
              <a:rPr lang="el-GR" dirty="0"/>
              <a:t>πολύ μικρό, όχι πολύ μεγάλο χρονικό </a:t>
            </a:r>
            <a:r>
              <a:rPr lang="el-GR" dirty="0" smtClean="0"/>
              <a:t>περιθώριο).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3679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Συλλογή Στοιχείων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(Data Collection) </a:t>
            </a:r>
            <a:r>
              <a:rPr lang="el-GR" sz="3300" b="0" dirty="0" smtClean="0">
                <a:solidFill>
                  <a:prstClr val="black"/>
                </a:solidFill>
              </a:rPr>
              <a:t>14/24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Τρόποι Συλλογής Στοιχείων</a:t>
            </a:r>
            <a:r>
              <a:rPr lang="el-GR" dirty="0"/>
              <a:t> (συνέχεια)</a:t>
            </a:r>
          </a:p>
          <a:p>
            <a:r>
              <a:rPr lang="el-GR" dirty="0" smtClean="0"/>
              <a:t>Φόρμες </a:t>
            </a:r>
            <a:r>
              <a:rPr lang="el-GR" dirty="0"/>
              <a:t>και Αρχεία Καταγραφής (Forms and Logs)</a:t>
            </a:r>
          </a:p>
          <a:p>
            <a:pPr marL="355600" indent="0">
              <a:buNone/>
            </a:pPr>
            <a:r>
              <a:rPr lang="el-GR" dirty="0"/>
              <a:t>Στοιχεία που προκύπτουν από συστήματα που προϋπάρχουν και  χρησιμοποιούνται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41258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Συλλογή Στοιχείων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(Data Collection) </a:t>
            </a:r>
            <a:r>
              <a:rPr lang="el-GR" sz="3300" b="0" dirty="0" smtClean="0">
                <a:solidFill>
                  <a:prstClr val="black"/>
                </a:solidFill>
              </a:rPr>
              <a:t>15/24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Τρόποι Συλλογής Στοιχείων</a:t>
            </a:r>
            <a:r>
              <a:rPr lang="el-GR" dirty="0"/>
              <a:t> (συνέχεια)</a:t>
            </a:r>
          </a:p>
          <a:p>
            <a:r>
              <a:rPr lang="el-GR" dirty="0" smtClean="0"/>
              <a:t>Συνεντεύξεις </a:t>
            </a:r>
            <a:r>
              <a:rPr lang="el-GR" dirty="0"/>
              <a:t>(Interviews</a:t>
            </a:r>
            <a:r>
              <a:rPr lang="el-GR" dirty="0" smtClean="0"/>
              <a:t>)</a:t>
            </a:r>
            <a:endParaRPr lang="el-GR" dirty="0"/>
          </a:p>
          <a:p>
            <a:pPr marL="355600" indent="0">
              <a:buNone/>
            </a:pPr>
            <a:r>
              <a:rPr lang="el-GR" dirty="0"/>
              <a:t>Αποτελούν το πιο σημαντικό μέσο συλλογής στοιχείων για τις διαδικασίες, αρμοδιότητες, στόχους, υπευθυνότητες, διαδικασίες ενός Οργανισμού.</a:t>
            </a:r>
          </a:p>
          <a:p>
            <a:pPr marL="355600" indent="0">
              <a:buNone/>
            </a:pPr>
            <a:r>
              <a:rPr lang="el-GR" dirty="0"/>
              <a:t>Σκοπός των συνεντεύξεων είναι η συλλογή αφενός πρωτογενών δεδομένων (raw data) σχετικά </a:t>
            </a:r>
            <a:r>
              <a:rPr lang="el-GR" dirty="0" smtClean="0"/>
              <a:t>με τις </a:t>
            </a:r>
            <a:r>
              <a:rPr lang="el-GR" dirty="0"/>
              <a:t>διαδικασίες και </a:t>
            </a:r>
            <a:r>
              <a:rPr lang="el-GR" dirty="0" smtClean="0"/>
              <a:t>τα έγγραφα </a:t>
            </a:r>
            <a:r>
              <a:rPr lang="el-GR" dirty="0"/>
              <a:t>που χρησιμοποιούνται, και αφετέρου </a:t>
            </a:r>
            <a:r>
              <a:rPr lang="el-GR" dirty="0" smtClean="0"/>
              <a:t>των προτάσεων </a:t>
            </a:r>
            <a:r>
              <a:rPr lang="el-GR" dirty="0"/>
              <a:t>και προβλημάτων των υπαλλήλων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3414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Συλλογή Στοιχείων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(Data Collection) </a:t>
            </a:r>
            <a:r>
              <a:rPr lang="el-GR" sz="3300" b="0" dirty="0" smtClean="0">
                <a:solidFill>
                  <a:prstClr val="black"/>
                </a:solidFill>
              </a:rPr>
              <a:t>16/24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Συνεντεύξεις με Επιλεγμένο Προσωπικό</a:t>
            </a:r>
          </a:p>
          <a:p>
            <a:pPr marL="0" indent="0">
              <a:buNone/>
            </a:pPr>
            <a:r>
              <a:rPr lang="el-GR" dirty="0"/>
              <a:t>Η συλλογή στοιχείων είναι σημαντική, αλλά θα πρέπει να γίνει με προσοχή και σύμφωνα με κάποια κριτήρια.</a:t>
            </a:r>
          </a:p>
          <a:p>
            <a:r>
              <a:rPr lang="el-GR" dirty="0" smtClean="0"/>
              <a:t>Δε </a:t>
            </a:r>
            <a:r>
              <a:rPr lang="el-GR" dirty="0"/>
              <a:t>θα πρέπει να συλλεχθεί “πολλή” πληροφορία σε </a:t>
            </a:r>
            <a:r>
              <a:rPr lang="el-GR" dirty="0" smtClean="0"/>
              <a:t>ποσότητα, </a:t>
            </a:r>
            <a:r>
              <a:rPr lang="el-GR" dirty="0"/>
              <a:t>μια και θα είναι δύσκολο να </a:t>
            </a:r>
            <a:r>
              <a:rPr lang="el-GR" dirty="0" smtClean="0"/>
              <a:t>αναλυθεί.</a:t>
            </a:r>
            <a:endParaRPr lang="el-GR" dirty="0"/>
          </a:p>
          <a:p>
            <a:r>
              <a:rPr lang="el-GR" dirty="0" smtClean="0"/>
              <a:t>Δε </a:t>
            </a:r>
            <a:r>
              <a:rPr lang="el-GR" dirty="0"/>
              <a:t>θα πρέπει να συλλεχθεί και “λίγη” πληροφορία γιατί δε θα μπορεί να αποτυπώσει διαδικασίες και εργασίες με τη λεπτομέρεια που θα χρειάζεται.</a:t>
            </a:r>
          </a:p>
          <a:p>
            <a:pPr marL="0" indent="0">
              <a:buNone/>
            </a:pPr>
            <a:r>
              <a:rPr lang="el-GR" dirty="0"/>
              <a:t>Η συλλογή στοιχείων θα πρέπει να κινείται γύρω από το κριτήριο της “σχετικότητας”. Πόσο σχετική είναι η πληροφορία σχετικά με το πρόβλημα που διερευνάται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6433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Διαδικασία </a:t>
            </a:r>
            <a:r>
              <a:rPr lang="el-GR" sz="2600" dirty="0"/>
              <a:t>Ενσωμάτωσης “Διαχείρισης Εγγράφων</a:t>
            </a:r>
            <a:r>
              <a:rPr lang="el-GR" sz="2600" dirty="0" smtClean="0"/>
              <a:t>”.</a:t>
            </a:r>
            <a:endParaRPr lang="el-GR" sz="2600" dirty="0"/>
          </a:p>
          <a:p>
            <a:r>
              <a:rPr lang="el-GR" sz="2600" dirty="0" smtClean="0"/>
              <a:t>Επιμέρους Στάδια.</a:t>
            </a:r>
            <a:endParaRPr lang="el-GR" sz="2600" dirty="0"/>
          </a:p>
          <a:p>
            <a:r>
              <a:rPr lang="el-GR" sz="2600" dirty="0" smtClean="0"/>
              <a:t>Επιμέρους Εργαλεία.</a:t>
            </a:r>
            <a:endParaRPr lang="el-GR" sz="2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4761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Συλλογή Στοιχείων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(Data Collection) </a:t>
            </a:r>
            <a:r>
              <a:rPr lang="el-GR" sz="3300" b="0" dirty="0" smtClean="0">
                <a:solidFill>
                  <a:prstClr val="black"/>
                </a:solidFill>
              </a:rPr>
              <a:t>17/24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Συνεντεύξεις με Επιλεγμένο </a:t>
            </a:r>
            <a:r>
              <a:rPr lang="el-GR" b="1" dirty="0" smtClean="0"/>
              <a:t>Προσωπικό </a:t>
            </a:r>
            <a:r>
              <a:rPr lang="el-GR" dirty="0" smtClean="0"/>
              <a:t>(συνέχεια)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Οι ερωτήσεις θα πρέπει να αφορούν στη φύση της δουλειάς, το σκοπό, τα άτομα που λαμβάνουν μέρος</a:t>
            </a:r>
            <a:r>
              <a:rPr lang="el-GR" dirty="0" smtClean="0"/>
              <a:t>, τις </a:t>
            </a:r>
            <a:r>
              <a:rPr lang="el-GR" dirty="0"/>
              <a:t>μεθόδους που χρησιμοποιούν, αλλά και τη δομή του Οργανισμού στο πλαίσιο του οποίου λαμβάνουν χώρα.</a:t>
            </a:r>
          </a:p>
          <a:p>
            <a:pPr marL="0" indent="0">
              <a:buNone/>
            </a:pPr>
            <a:r>
              <a:rPr lang="el-GR" b="1" dirty="0"/>
              <a:t>Τύποι Ερωτήσεων</a:t>
            </a:r>
          </a:p>
          <a:p>
            <a:r>
              <a:rPr lang="el-GR" dirty="0" smtClean="0"/>
              <a:t>Ποιο </a:t>
            </a:r>
            <a:r>
              <a:rPr lang="el-GR" dirty="0"/>
              <a:t>το είδος της </a:t>
            </a:r>
            <a:r>
              <a:rPr lang="el-GR" dirty="0" smtClean="0"/>
              <a:t>εργασίας,</a:t>
            </a:r>
            <a:endParaRPr lang="el-GR" dirty="0"/>
          </a:p>
          <a:p>
            <a:r>
              <a:rPr lang="el-GR" dirty="0" smtClean="0"/>
              <a:t>Ποια </a:t>
            </a:r>
            <a:r>
              <a:rPr lang="el-GR" dirty="0"/>
              <a:t>η διαδικασία που </a:t>
            </a:r>
            <a:r>
              <a:rPr lang="el-GR" dirty="0" smtClean="0"/>
              <a:t>ακολουθείται,</a:t>
            </a:r>
            <a:endParaRPr lang="el-GR" dirty="0"/>
          </a:p>
          <a:p>
            <a:r>
              <a:rPr lang="el-GR" dirty="0" smtClean="0"/>
              <a:t>Τι </a:t>
            </a:r>
            <a:r>
              <a:rPr lang="el-GR" dirty="0"/>
              <a:t>σκοπούς </a:t>
            </a:r>
            <a:r>
              <a:rPr lang="el-GR" dirty="0" smtClean="0"/>
              <a:t>εξυπηρετεί,</a:t>
            </a:r>
            <a:endParaRPr lang="el-GR" dirty="0"/>
          </a:p>
          <a:p>
            <a:r>
              <a:rPr lang="el-GR" dirty="0" smtClean="0"/>
              <a:t>Αν </a:t>
            </a:r>
            <a:r>
              <a:rPr lang="el-GR" dirty="0"/>
              <a:t>κάποιο τμήμα είναι περιττό, ή που επαναλαμβάνεται, τι θα γινόταν στη περίπτωση που παραλειπόταν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6200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Συλλογή Στοιχείων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(Data Collection) </a:t>
            </a:r>
            <a:r>
              <a:rPr lang="el-GR" sz="3300" b="0" dirty="0" smtClean="0">
                <a:solidFill>
                  <a:prstClr val="black"/>
                </a:solidFill>
              </a:rPr>
              <a:t>18/24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Ποιοι </a:t>
            </a:r>
            <a:r>
              <a:rPr lang="el-GR" dirty="0"/>
              <a:t>λαμβάνουν </a:t>
            </a:r>
            <a:r>
              <a:rPr lang="el-GR" dirty="0" smtClean="0"/>
              <a:t>μέρος,</a:t>
            </a:r>
            <a:endParaRPr lang="el-GR" dirty="0"/>
          </a:p>
          <a:p>
            <a:r>
              <a:rPr lang="el-GR" dirty="0" smtClean="0"/>
              <a:t>Ποιοι </a:t>
            </a:r>
            <a:r>
              <a:rPr lang="el-GR" dirty="0"/>
              <a:t>είναι υπεύθυνοι για το κάθε τμήμα της </a:t>
            </a:r>
            <a:r>
              <a:rPr lang="el-GR" dirty="0" smtClean="0"/>
              <a:t>εργασίας,</a:t>
            </a:r>
            <a:endParaRPr lang="el-GR" dirty="0"/>
          </a:p>
          <a:p>
            <a:r>
              <a:rPr lang="el-GR" dirty="0" smtClean="0"/>
              <a:t>Υπάρχουν </a:t>
            </a:r>
            <a:r>
              <a:rPr lang="el-GR" dirty="0"/>
              <a:t>περιορισμοί (χρονικοί, οικονομικοί</a:t>
            </a:r>
            <a:r>
              <a:rPr lang="el-GR" dirty="0" smtClean="0"/>
              <a:t>),</a:t>
            </a:r>
            <a:endParaRPr lang="el-GR" dirty="0"/>
          </a:p>
          <a:p>
            <a:r>
              <a:rPr lang="el-GR" dirty="0" smtClean="0"/>
              <a:t>Πως </a:t>
            </a:r>
            <a:r>
              <a:rPr lang="el-GR" dirty="0"/>
              <a:t>γίνεται η επικοινωνία των </a:t>
            </a:r>
            <a:r>
              <a:rPr lang="el-GR" dirty="0" smtClean="0"/>
              <a:t>τμημάτων,</a:t>
            </a:r>
            <a:endParaRPr lang="el-GR" dirty="0"/>
          </a:p>
          <a:p>
            <a:r>
              <a:rPr lang="el-GR" dirty="0" smtClean="0"/>
              <a:t>Αν </a:t>
            </a:r>
            <a:r>
              <a:rPr lang="el-GR" dirty="0"/>
              <a:t>υπάρχουν έντυπα που </a:t>
            </a:r>
            <a:r>
              <a:rPr lang="el-GR" dirty="0" smtClean="0"/>
              <a:t>χρησιμοποιούνται,</a:t>
            </a:r>
            <a:endParaRPr lang="el-GR" dirty="0"/>
          </a:p>
          <a:p>
            <a:r>
              <a:rPr lang="el-GR" dirty="0" smtClean="0"/>
              <a:t>Σε </a:t>
            </a:r>
            <a:r>
              <a:rPr lang="el-GR" dirty="0"/>
              <a:t>ποια φάση της διαδικασίας χρησιμοποιούνται τα </a:t>
            </a:r>
            <a:r>
              <a:rPr lang="el-GR" dirty="0" smtClean="0"/>
              <a:t>έγγραφα,</a:t>
            </a:r>
            <a:endParaRPr lang="el-GR" dirty="0"/>
          </a:p>
          <a:p>
            <a:r>
              <a:rPr lang="el-GR" dirty="0" smtClean="0"/>
              <a:t>Ποιος </a:t>
            </a:r>
            <a:r>
              <a:rPr lang="el-GR" dirty="0"/>
              <a:t>παράγει τα </a:t>
            </a:r>
            <a:r>
              <a:rPr lang="el-GR" dirty="0" smtClean="0"/>
              <a:t>έγγραφα,</a:t>
            </a:r>
            <a:endParaRPr lang="el-GR" dirty="0"/>
          </a:p>
          <a:p>
            <a:r>
              <a:rPr lang="el-GR" dirty="0" smtClean="0"/>
              <a:t>Ποιος </a:t>
            </a:r>
            <a:r>
              <a:rPr lang="el-GR" dirty="0"/>
              <a:t>έχει πρόσβαση σε </a:t>
            </a:r>
            <a:r>
              <a:rPr lang="el-GR" dirty="0" smtClean="0"/>
              <a:t>αυτά,</a:t>
            </a:r>
            <a:endParaRPr lang="el-GR" dirty="0"/>
          </a:p>
          <a:p>
            <a:r>
              <a:rPr lang="el-GR" dirty="0" smtClean="0"/>
              <a:t>Πως αναζητούνται,</a:t>
            </a:r>
            <a:endParaRPr lang="el-GR" dirty="0"/>
          </a:p>
          <a:p>
            <a:r>
              <a:rPr lang="el-GR" dirty="0" smtClean="0"/>
              <a:t>Που αποθηκεύονται,</a:t>
            </a:r>
            <a:endParaRPr lang="el-GR" dirty="0"/>
          </a:p>
          <a:p>
            <a:r>
              <a:rPr lang="el-GR" dirty="0" smtClean="0"/>
              <a:t>Τι </a:t>
            </a:r>
            <a:r>
              <a:rPr lang="el-GR" dirty="0"/>
              <a:t>αναφορές </a:t>
            </a:r>
            <a:r>
              <a:rPr lang="el-GR" dirty="0" smtClean="0"/>
              <a:t>συντάσσονται.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9518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Συλλογή Στοιχείων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(Data Collection) </a:t>
            </a:r>
            <a:r>
              <a:rPr lang="el-GR" sz="3300" b="0" dirty="0" smtClean="0">
                <a:solidFill>
                  <a:prstClr val="black"/>
                </a:solidFill>
              </a:rPr>
              <a:t>19/24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b="1" dirty="0"/>
              <a:t>Διεξαγωγή Συνεντεύξεων</a:t>
            </a:r>
          </a:p>
          <a:p>
            <a:pPr marL="0" indent="0">
              <a:buNone/>
            </a:pPr>
            <a:r>
              <a:rPr lang="el-GR" dirty="0"/>
              <a:t>Η συνέντευξη πρέπει να πραγματοποιηθεί σε επίσημη μορφή, αλλά με χαλαρή διάθεση.</a:t>
            </a:r>
          </a:p>
          <a:p>
            <a:pPr marL="0" indent="0">
              <a:buNone/>
            </a:pPr>
            <a:r>
              <a:rPr lang="el-GR" dirty="0"/>
              <a:t>Οι ερωτήσεις θα πρέπει να διατυπώνονται προσεκτικά ώστε να μη θίγουν, φέρουν σε δύσκολη ή αμυντική θέση τον κάθε συνεντευξιαζόμενο.</a:t>
            </a:r>
          </a:p>
          <a:p>
            <a:pPr marL="0" indent="0">
              <a:buNone/>
            </a:pPr>
            <a:r>
              <a:rPr lang="el-GR" dirty="0"/>
              <a:t>Έμφαση πρέπει να δίνεται στο σύστημα και </a:t>
            </a:r>
            <a:r>
              <a:rPr lang="el-GR" dirty="0" smtClean="0"/>
              <a:t>τις διαδικασίες </a:t>
            </a:r>
            <a:r>
              <a:rPr lang="el-GR" dirty="0"/>
              <a:t>και όχι στο πρόσωπο που τις εκτελεί.</a:t>
            </a:r>
          </a:p>
          <a:p>
            <a:pPr marL="0" indent="0">
              <a:buNone/>
            </a:pPr>
            <a:r>
              <a:rPr lang="el-GR" dirty="0"/>
              <a:t>Ο Αναλυτής είναι αυτός που κατευθύνει τη συνέντευξη, αλλά οφείλει ταυτόχρονα να παρέχει την ελευθερία στον υπάλληλο να αναφερθεί σε τυχόν προβλήματα ή προτάσεις σχετικά με τη δουλειά του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2016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Συλλογή Στοιχείων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(Data Collection) </a:t>
            </a:r>
            <a:r>
              <a:rPr lang="el-GR" sz="3300" b="0" dirty="0" smtClean="0">
                <a:solidFill>
                  <a:prstClr val="black"/>
                </a:solidFill>
              </a:rPr>
              <a:t>20/24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Διεξαγωγή </a:t>
            </a:r>
            <a:r>
              <a:rPr lang="el-GR" b="1" dirty="0" smtClean="0"/>
              <a:t>Συνεντεύξεων </a:t>
            </a:r>
            <a:r>
              <a:rPr lang="el-GR" dirty="0" smtClean="0"/>
              <a:t>(συνέχεια)</a:t>
            </a:r>
            <a:endParaRPr lang="el-GR" dirty="0"/>
          </a:p>
          <a:p>
            <a:pPr marL="0" indent="0">
              <a:buNone/>
            </a:pPr>
            <a:r>
              <a:rPr lang="el-GR" sz="2300" dirty="0"/>
              <a:t>Προγραμματίζονται σε συνεργασία με τον κάθε υπάλληλο και με τη σύμφωνη γνώμη του προϊσταμένου του κάθε τμήματος.</a:t>
            </a:r>
          </a:p>
          <a:p>
            <a:pPr marL="0" indent="0">
              <a:buNone/>
            </a:pPr>
            <a:r>
              <a:rPr lang="el-GR" sz="2300" dirty="0"/>
              <a:t>Οφείλουν να λαμβάνουν χώρα σε χρονική στιγμή που δεν </a:t>
            </a:r>
            <a:r>
              <a:rPr lang="el-GR" sz="2300" dirty="0" smtClean="0"/>
              <a:t>εμποδίζουν </a:t>
            </a:r>
            <a:r>
              <a:rPr lang="el-GR" sz="2300" dirty="0"/>
              <a:t>τη διεκπεραίωση των καθημερινών εργασιών του υπαλλήλου. Αν αυτό δεν είναι δυνατόν, τότε θα πρέπει να λαμβάνεται μέριμνα ώστε να </a:t>
            </a:r>
            <a:r>
              <a:rPr lang="el-GR" sz="2300" dirty="0" smtClean="0"/>
              <a:t>προκαλούν </a:t>
            </a:r>
            <a:r>
              <a:rPr lang="el-GR" sz="2300" dirty="0"/>
              <a:t>τη μικρότερη δυνατή αναστάτωση στο καθημερινό ωράριο του υπαλλήλου.</a:t>
            </a:r>
          </a:p>
          <a:p>
            <a:pPr marL="0" indent="0">
              <a:buNone/>
            </a:pPr>
            <a:r>
              <a:rPr lang="el-GR" sz="2300" dirty="0"/>
              <a:t>Οι συνεντεύξεις λαμβάνουν χώρα </a:t>
            </a:r>
            <a:r>
              <a:rPr lang="el-GR" sz="2300" dirty="0" smtClean="0"/>
              <a:t>στο </a:t>
            </a:r>
            <a:r>
              <a:rPr lang="el-GR" sz="2300" dirty="0"/>
              <a:t>γραφείο του κάθε υπαλλήλου ή αν αυτό δεν είναι δυνατόν για οποιοδήποτε λόγο τότε θα πρέπει να εξασφαλίζεται ξεχωριστός χώρος</a:t>
            </a:r>
            <a:r>
              <a:rPr lang="el-GR" sz="2300" dirty="0" smtClean="0"/>
              <a:t>.</a:t>
            </a:r>
            <a:endParaRPr lang="el-GR" sz="23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44921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Συλλογή Στοιχείων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(Data Collection) </a:t>
            </a:r>
            <a:r>
              <a:rPr lang="el-GR" sz="3300" b="0" dirty="0" smtClean="0">
                <a:solidFill>
                  <a:prstClr val="black"/>
                </a:solidFill>
              </a:rPr>
              <a:t>21/24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Διεξαγωγή Συνεντεύξεων </a:t>
            </a:r>
            <a:r>
              <a:rPr lang="el-GR" dirty="0"/>
              <a:t>(συνέχεια)</a:t>
            </a:r>
          </a:p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dirty="0"/>
              <a:t>χρονική διάρκεια των συνεντεύξεων ποικίλλει ανάλογα με το αντικείμενο, τις εργασίες, τις αρμοδιότητες και το ποσοστό εμπλοκής του </a:t>
            </a:r>
            <a:r>
              <a:rPr lang="el-GR" dirty="0" smtClean="0"/>
              <a:t>υπαλλήλου στις </a:t>
            </a:r>
            <a:r>
              <a:rPr lang="el-GR" dirty="0"/>
              <a:t>υπό καταγραφή διαδικασίες.</a:t>
            </a:r>
          </a:p>
          <a:p>
            <a:pPr marL="0" indent="0">
              <a:buNone/>
            </a:pPr>
            <a:r>
              <a:rPr lang="el-GR" dirty="0"/>
              <a:t>Ο Αναλυτής οφείλει να γνωρίζει τα σημάδια κόπωσης και ανάλογα να διαμορφώνει τη χρονική διάρκεια των συνεντεύξεων.</a:t>
            </a:r>
          </a:p>
          <a:p>
            <a:pPr marL="0" indent="0">
              <a:buNone/>
            </a:pPr>
            <a:r>
              <a:rPr lang="el-GR" dirty="0"/>
              <a:t>Μερικές φορές είναι προτιμότερη η διεξαγωγή σύντομων συνεντεύξεων από μεγάλης διάρκειας που μπορεί να μη δώσουν το επιθυμητό αποτέλεσμα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25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Συλλογή Στοιχείων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(Data Collection) </a:t>
            </a:r>
            <a:r>
              <a:rPr lang="el-GR" sz="3300" b="0" dirty="0" smtClean="0">
                <a:solidFill>
                  <a:prstClr val="black"/>
                </a:solidFill>
              </a:rPr>
              <a:t>22/24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Διεξαγωγή Συνεντεύξεων </a:t>
            </a:r>
            <a:r>
              <a:rPr lang="el-GR" dirty="0"/>
              <a:t>(συνέχεια)</a:t>
            </a:r>
          </a:p>
          <a:p>
            <a:r>
              <a:rPr lang="el-GR" dirty="0" smtClean="0"/>
              <a:t>Ραντεβού γνωριμίας.</a:t>
            </a:r>
            <a:endParaRPr lang="el-GR" dirty="0"/>
          </a:p>
          <a:p>
            <a:r>
              <a:rPr lang="el-GR" dirty="0" smtClean="0"/>
              <a:t>Ραντεβού </a:t>
            </a:r>
            <a:r>
              <a:rPr lang="el-GR" dirty="0"/>
              <a:t>ενημέρωσης με τον κάθε </a:t>
            </a:r>
            <a:r>
              <a:rPr lang="el-GR" dirty="0" smtClean="0"/>
              <a:t>υπάλληλο.</a:t>
            </a:r>
            <a:endParaRPr lang="el-GR" dirty="0"/>
          </a:p>
          <a:p>
            <a:r>
              <a:rPr lang="el-GR" dirty="0" smtClean="0"/>
              <a:t>Ραντεβού συνέντευξης.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99738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Συλλογή Στοιχείων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(Data Collection) </a:t>
            </a:r>
            <a:r>
              <a:rPr lang="el-GR" sz="3300" b="0" dirty="0" smtClean="0">
                <a:solidFill>
                  <a:prstClr val="black"/>
                </a:solidFill>
              </a:rPr>
              <a:t>23/24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Τήρηση Σημειώσεων</a:t>
            </a:r>
          </a:p>
          <a:p>
            <a:pPr marL="0" indent="0">
              <a:buNone/>
            </a:pPr>
            <a:r>
              <a:rPr lang="el-GR" dirty="0"/>
              <a:t>Η λεπτομέρεια τήρησης σημειώσεων εξαρτάται από τον ίδιο τον αναλυτή. Η χρήση μαγνητοφώνου δε συνίσταται σε αυτές τις περιπτώσεις διότι δημιουργεί άγχος και καχυποψία στον συνεντευξιαζόμενο.</a:t>
            </a:r>
          </a:p>
          <a:p>
            <a:pPr marL="0" indent="0">
              <a:buNone/>
            </a:pPr>
            <a:r>
              <a:rPr lang="el-GR" dirty="0"/>
              <a:t>Το πρόγραμμα των συνεντεύξεων θα πρέπει να τηρείται όσο γίνεται πιστά. Θα πρέπει να επανα- προγραμματίζονται συνεντεύξεις που δεν έχουν γίνει παράλληλα με αυτές που ήδη τρέχουν ώστε να μη χάνεται χρόνος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1856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Συλλογή Στοιχείων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(Data Collection) </a:t>
            </a:r>
            <a:r>
              <a:rPr lang="el-GR" sz="3300" b="0" dirty="0" smtClean="0">
                <a:solidFill>
                  <a:prstClr val="black"/>
                </a:solidFill>
              </a:rPr>
              <a:t>24/24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Συλλογή Αξιόπιστων Πληροφοριών</a:t>
            </a:r>
          </a:p>
          <a:p>
            <a:r>
              <a:rPr lang="el-GR" dirty="0" smtClean="0"/>
              <a:t>Οργάνωση</a:t>
            </a:r>
            <a:r>
              <a:rPr lang="el-GR" dirty="0"/>
              <a:t>, στο τρόπο συλλογής των πληροφοριών.</a:t>
            </a:r>
          </a:p>
          <a:p>
            <a:r>
              <a:rPr lang="el-GR" dirty="0" smtClean="0"/>
              <a:t>Συγκέντρωση </a:t>
            </a:r>
            <a:r>
              <a:rPr lang="el-GR" dirty="0"/>
              <a:t>πληροφοριών από τους ίδιους τους υπαλλήλους.</a:t>
            </a:r>
          </a:p>
          <a:p>
            <a:r>
              <a:rPr lang="el-GR" dirty="0" smtClean="0"/>
              <a:t>Διαχωρισμό </a:t>
            </a:r>
            <a:r>
              <a:rPr lang="el-GR" dirty="0"/>
              <a:t>των δεδομένων, από τις απόψεις και θεωρίες που μπορεί να διατυπώνει κάποιος υπάλληλος.</a:t>
            </a:r>
          </a:p>
          <a:p>
            <a:r>
              <a:rPr lang="el-GR" dirty="0" smtClean="0"/>
              <a:t>Διαμόρφωση </a:t>
            </a:r>
            <a:r>
              <a:rPr lang="el-GR" dirty="0"/>
              <a:t>πλήρους εικόνας των διαδικασιών που εκτελούνται και των εγγράφων που χρησιμοποιούνται.</a:t>
            </a:r>
          </a:p>
          <a:p>
            <a:r>
              <a:rPr lang="el-GR" dirty="0" smtClean="0"/>
              <a:t>Καταγραφή </a:t>
            </a:r>
            <a:r>
              <a:rPr lang="el-GR" dirty="0"/>
              <a:t>ακόμα και των πιο </a:t>
            </a:r>
            <a:r>
              <a:rPr lang="el-GR" dirty="0" smtClean="0"/>
              <a:t>καθημερινών και </a:t>
            </a:r>
            <a:r>
              <a:rPr lang="el-GR" dirty="0"/>
              <a:t>τυποποιημένων </a:t>
            </a:r>
            <a:r>
              <a:rPr lang="el-GR" dirty="0" smtClean="0"/>
              <a:t>εργασιών του </a:t>
            </a:r>
            <a:r>
              <a:rPr lang="el-GR" dirty="0"/>
              <a:t>κάθε υπαλλήλου.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87549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Συμπεράσματα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συλλογή δεδομένων απαιτεί συστηματικό προγραμματισμό των επιμέρους εργασιών.</a:t>
            </a:r>
          </a:p>
          <a:p>
            <a:pPr marL="0" indent="0">
              <a:buNone/>
            </a:pPr>
            <a:r>
              <a:rPr lang="el-GR" dirty="0"/>
              <a:t>Υπάρχουν μία σειρά από τεχνικές για τη συλλογή των απαιτούμενων πληροφοριών σχετικά με διαδικασίες που ακολουθούνται και έγγραφα που χρησιμοποιούνται.</a:t>
            </a:r>
          </a:p>
          <a:p>
            <a:pPr marL="0" indent="0">
              <a:buNone/>
            </a:pPr>
            <a:r>
              <a:rPr lang="el-GR" dirty="0"/>
              <a:t>Η διεξαγωγή συνεντεύξεων είναι το πιο σημαντικό εργαλείο για τη συλλογή των απαραίτητων πληροφοριών.</a:t>
            </a:r>
          </a:p>
          <a:p>
            <a:pPr marL="0" indent="0">
              <a:buNone/>
            </a:pPr>
            <a:r>
              <a:rPr lang="el-GR" dirty="0"/>
              <a:t>Οι συνεντεύξεις απαιτούν προγραμματισμό και προετοιμασία από τον Αναλυτή για την επιτυχία τους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06426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Bantin, P.C. (2008). </a:t>
            </a:r>
            <a:r>
              <a:rPr lang="en-US" i="1" dirty="0"/>
              <a:t>Understanding data and information systems for recordkeeping</a:t>
            </a:r>
            <a:r>
              <a:rPr lang="en-US" dirty="0"/>
              <a:t>. London: Neal- Schuman.</a:t>
            </a:r>
          </a:p>
          <a:p>
            <a:r>
              <a:rPr lang="en-US" dirty="0"/>
              <a:t>Cox, R.J. (2001). </a:t>
            </a:r>
            <a:r>
              <a:rPr lang="en-US" i="1" dirty="0"/>
              <a:t>Managing records as evidence and information</a:t>
            </a:r>
            <a:r>
              <a:rPr lang="en-US" dirty="0"/>
              <a:t>. US: Greenwood.</a:t>
            </a:r>
          </a:p>
          <a:p>
            <a:r>
              <a:rPr lang="en-US" dirty="0"/>
              <a:t>Hare, C. and McLeod, J. (2004). </a:t>
            </a:r>
            <a:r>
              <a:rPr lang="en-US" i="1" dirty="0"/>
              <a:t>How to manage records in the e-environment</a:t>
            </a:r>
            <a:r>
              <a:rPr lang="en-US" dirty="0"/>
              <a:t>. London: Routledge.</a:t>
            </a:r>
          </a:p>
          <a:p>
            <a:r>
              <a:rPr lang="en-US" dirty="0"/>
              <a:t>Penn, I.A., Pennix, G.B. and Coulson, J. (1996). </a:t>
            </a:r>
            <a:r>
              <a:rPr lang="en-US" i="1" dirty="0"/>
              <a:t>Records management handbook</a:t>
            </a:r>
            <a:r>
              <a:rPr lang="en-US" dirty="0"/>
              <a:t>. Cambridge: Gower.</a:t>
            </a:r>
            <a:endParaRPr lang="el-GR" dirty="0"/>
          </a:p>
          <a:p>
            <a:r>
              <a:rPr lang="en-US" dirty="0"/>
              <a:t>Read, J. and Ginn, M.L. (2008). </a:t>
            </a:r>
            <a:r>
              <a:rPr lang="en-US" i="1" dirty="0"/>
              <a:t>Records Management</a:t>
            </a:r>
            <a:r>
              <a:rPr lang="en-US" dirty="0"/>
              <a:t>. US: South Western Cengage Learning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96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Διαδικασία ενσωμάτωσης αρχών </a:t>
            </a:r>
            <a:r>
              <a:rPr lang="el-GR" sz="3300" b="0" dirty="0" smtClean="0"/>
              <a:t>(Διαχείρισης εγγράφων)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διαδικασία αυτή περιλαμβάνει πέντε (5) στάδια, αλλά και επιμέρους εργαλεία.</a:t>
            </a:r>
          </a:p>
          <a:p>
            <a:pPr marL="0" indent="0">
              <a:buNone/>
            </a:pPr>
            <a:r>
              <a:rPr lang="el-GR" dirty="0"/>
              <a:t>Συγκεκριμένα τα στάδια αυτά είναι: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Προετοιμασία</a:t>
            </a:r>
            <a:r>
              <a:rPr lang="el-GR" dirty="0"/>
              <a:t>/ Προπαρασκευή (</a:t>
            </a:r>
            <a:r>
              <a:rPr lang="en-US" dirty="0"/>
              <a:t>Project Preparation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Διαχείριση </a:t>
            </a:r>
            <a:r>
              <a:rPr lang="el-GR" dirty="0"/>
              <a:t>Έργου (</a:t>
            </a:r>
            <a:r>
              <a:rPr lang="en-US" dirty="0"/>
              <a:t>Project Management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/>
              <a:t>Συλλογής </a:t>
            </a:r>
            <a:r>
              <a:rPr lang="el-GR" b="1" dirty="0"/>
              <a:t>Στοιχείων (</a:t>
            </a:r>
            <a:r>
              <a:rPr lang="en-US" b="1" dirty="0"/>
              <a:t>Data Collection</a:t>
            </a:r>
            <a:r>
              <a:rPr lang="en-US" b="1" dirty="0" smtClean="0"/>
              <a:t>)</a:t>
            </a:r>
            <a:r>
              <a:rPr lang="el-GR" b="1" dirty="0" smtClean="0"/>
              <a:t>.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Ανάλυση </a:t>
            </a:r>
            <a:r>
              <a:rPr lang="el-GR" dirty="0"/>
              <a:t>Έργου (</a:t>
            </a:r>
            <a:r>
              <a:rPr lang="en-US" dirty="0"/>
              <a:t>Project Analysis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Αξιολόγηση </a:t>
            </a:r>
            <a:r>
              <a:rPr lang="el-GR" dirty="0"/>
              <a:t>και Εφαρμογή Έργου (</a:t>
            </a:r>
            <a:r>
              <a:rPr lang="en-US" dirty="0"/>
              <a:t>Project Evaluation and Implementation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3338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58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292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Ευγενία Βασιλακάκου 2014. Ευγενία Βασιλακάκου. «Διαχείριση αρχειακών </a:t>
            </a:r>
            <a:r>
              <a:rPr lang="el-GR" sz="2000" dirty="0" smtClean="0"/>
              <a:t>εγγράφων (Θ).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9:</a:t>
            </a:r>
            <a:r>
              <a:rPr lang="el-GR" sz="2000" dirty="0" smtClean="0"/>
              <a:t> Συλλογή στοιχείων».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9340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</a:t>
            </a:r>
            <a:r>
              <a:rPr lang="el-GR">
                <a:solidFill>
                  <a:prstClr val="black"/>
                </a:solidFill>
                <a:latin typeface="Calibri"/>
              </a:rPr>
              <a:t>://</a:t>
            </a:r>
            <a:r>
              <a:rPr lang="el-GR" smtClean="0">
                <a:solidFill>
                  <a:prstClr val="black"/>
                </a:solidFill>
                <a:latin typeface="Calibri"/>
              </a:rPr>
              <a:t>creativecommons.org/licenses/by-nc-sa/4.0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32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41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984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7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Συλλογή Στοιχείων</a:t>
            </a:r>
            <a:br>
              <a:rPr lang="el-GR" dirty="0" smtClean="0"/>
            </a:br>
            <a:r>
              <a:rPr lang="el-GR" sz="3300" b="0" dirty="0" smtClean="0"/>
              <a:t>(Data </a:t>
            </a:r>
            <a:r>
              <a:rPr lang="el-GR" sz="3300" b="0" dirty="0"/>
              <a:t>Collection</a:t>
            </a:r>
            <a:r>
              <a:rPr lang="el-GR" sz="3300" b="0" dirty="0" smtClean="0"/>
              <a:t>) 1/24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Αφορά στη καταγραφή: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Των </a:t>
            </a:r>
            <a:r>
              <a:rPr lang="el-GR" dirty="0"/>
              <a:t>διαδικασιών όπως αυτές τηρούνται.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Των </a:t>
            </a:r>
            <a:r>
              <a:rPr lang="el-GR" dirty="0"/>
              <a:t>εγγράφων όπως αυτά συμπληρώνονται</a:t>
            </a:r>
            <a:r>
              <a:rPr lang="el-GR" dirty="0" smtClean="0"/>
              <a:t>.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Αυτή η καταγραφή θα συμπεριλαμβάνει και τυχόν προβλήματα που αντιμετωπίζουν οι υπάλληλοι στη διεκπεραίωση των εργασιών τους, αλλά και των τυχόν προτάσεων που έχουν να κάνουν.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5078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Συλλογή Στοιχείων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(Data Collection) </a:t>
            </a:r>
            <a:r>
              <a:rPr lang="el-GR" sz="3300" b="0" dirty="0" smtClean="0">
                <a:solidFill>
                  <a:prstClr val="black"/>
                </a:solidFill>
              </a:rPr>
              <a:t>2/24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Η Καταγραφή πρέπει να πραγματοποιείται από δύο σκοπιές: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Τη </a:t>
            </a:r>
            <a:r>
              <a:rPr lang="el-GR" dirty="0"/>
              <a:t>σκοπιά του υπαλλήλου που διεκπεραιώνει τις εργασίες και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Του </a:t>
            </a:r>
            <a:r>
              <a:rPr lang="el-GR" dirty="0"/>
              <a:t>οργανισμού ή των προσώπων που εξυπηρετούν</a:t>
            </a:r>
            <a:r>
              <a:rPr lang="el-GR" dirty="0" smtClean="0"/>
              <a:t>.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Η τήρηση της ισορροπίας μεταξύ των δύο πλευρών </a:t>
            </a:r>
            <a:r>
              <a:rPr lang="el-GR" dirty="0" smtClean="0"/>
              <a:t>αποτελεί </a:t>
            </a:r>
            <a:r>
              <a:rPr lang="el-GR" dirty="0"/>
              <a:t>πρόκληση. Πρέπει να καταγράφονται και οι ανάγκες, αλλά και οι απαιτήσεις και να διατηρείται μια ισορροπία μεταξύ των δύο.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/>
              <a:t>Σκοπός: </a:t>
            </a:r>
            <a:r>
              <a:rPr lang="el-GR" dirty="0"/>
              <a:t>η πρόταση βελτιώσεων και τροποποιήσεων τόσο όσο αφορά στις διαδικασίες, όσο και στη μορφή των εγγράφων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21576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Συλλογή Στοιχείων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(Data Collection) </a:t>
            </a:r>
            <a:r>
              <a:rPr lang="el-GR" sz="3300" b="0" dirty="0" smtClean="0">
                <a:solidFill>
                  <a:prstClr val="black"/>
                </a:solidFill>
              </a:rPr>
              <a:t>3/24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Λόγοι Συλλογής Στοιχείων</a:t>
            </a:r>
          </a:p>
          <a:p>
            <a:r>
              <a:rPr lang="el-GR" dirty="0" smtClean="0"/>
              <a:t>Εισαγωγή </a:t>
            </a:r>
            <a:r>
              <a:rPr lang="el-GR" dirty="0"/>
              <a:t>ενός </a:t>
            </a:r>
            <a:r>
              <a:rPr lang="el-GR" dirty="0" smtClean="0"/>
              <a:t>συστήματος.</a:t>
            </a:r>
            <a:endParaRPr lang="el-GR" dirty="0"/>
          </a:p>
          <a:p>
            <a:r>
              <a:rPr lang="el-GR" dirty="0" smtClean="0"/>
              <a:t>Εισαγωγή </a:t>
            </a:r>
            <a:r>
              <a:rPr lang="el-GR" dirty="0"/>
              <a:t>ενός νέου </a:t>
            </a:r>
            <a:r>
              <a:rPr lang="el-GR" dirty="0" smtClean="0"/>
              <a:t>συστήματος.</a:t>
            </a:r>
            <a:endParaRPr lang="el-GR" dirty="0"/>
          </a:p>
          <a:p>
            <a:r>
              <a:rPr lang="el-GR" dirty="0" smtClean="0"/>
              <a:t>Παραμετροποίηση </a:t>
            </a:r>
            <a:r>
              <a:rPr lang="el-GR" dirty="0"/>
              <a:t>υπάρχοντος </a:t>
            </a:r>
            <a:r>
              <a:rPr lang="el-GR" dirty="0" smtClean="0"/>
              <a:t>συστήματος.</a:t>
            </a:r>
            <a:endParaRPr lang="el-GR" dirty="0"/>
          </a:p>
          <a:p>
            <a:r>
              <a:rPr lang="el-GR" dirty="0" smtClean="0"/>
              <a:t>Ανάπτυξη </a:t>
            </a:r>
            <a:r>
              <a:rPr lang="el-GR" dirty="0"/>
              <a:t>(in-</a:t>
            </a:r>
            <a:r>
              <a:rPr lang="el-GR" dirty="0"/>
              <a:t>hous</a:t>
            </a:r>
            <a:r>
              <a:rPr lang="el-GR" dirty="0"/>
              <a:t>e) </a:t>
            </a:r>
            <a:r>
              <a:rPr lang="el-GR" dirty="0" smtClean="0"/>
              <a:t>συστήματος.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4687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Συλλογή Στοιχείων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(Data Collection) </a:t>
            </a:r>
            <a:r>
              <a:rPr lang="el-GR" sz="3300" b="0" dirty="0" smtClean="0">
                <a:solidFill>
                  <a:prstClr val="black"/>
                </a:solidFill>
              </a:rPr>
              <a:t>4/24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Δυσκολίες</a:t>
            </a:r>
          </a:p>
          <a:p>
            <a:r>
              <a:rPr lang="el-GR" dirty="0" smtClean="0"/>
              <a:t>Οι υπάλληλοι </a:t>
            </a:r>
            <a:r>
              <a:rPr lang="el-GR" dirty="0"/>
              <a:t>αδυνατούν να περιγράψουν με σαφήνεια τις εργασίες/ διαδικασίες που διεκπεραιώνουν.</a:t>
            </a:r>
          </a:p>
          <a:p>
            <a:r>
              <a:rPr lang="el-GR" dirty="0" smtClean="0"/>
              <a:t>Οι </a:t>
            </a:r>
            <a:r>
              <a:rPr lang="el-GR" dirty="0"/>
              <a:t>υπάλληλοι δεν είναι σίγουροι για τις αρμοδιότητές τους.</a:t>
            </a:r>
          </a:p>
          <a:p>
            <a:r>
              <a:rPr lang="el-GR" dirty="0" smtClean="0"/>
              <a:t>Χάσμα </a:t>
            </a:r>
            <a:r>
              <a:rPr lang="el-GR" dirty="0"/>
              <a:t>μεταξύ της περιγραφής των καθηκόντων της κάθε θέσης και των αρμοδιοτήτων που έχει ο υπάλληλος στη καθημερινή εργασία του.</a:t>
            </a:r>
          </a:p>
          <a:p>
            <a:r>
              <a:rPr lang="el-GR" dirty="0" smtClean="0"/>
              <a:t>Επιφυλακτικότητα </a:t>
            </a:r>
            <a:r>
              <a:rPr lang="el-GR" dirty="0"/>
              <a:t>των υπαλλήλων απέναντι στο “Πρόγραμμα Διαχείρισης Εγγράφων”.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4443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Συλλογή Στοιχείων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(Data Collection) </a:t>
            </a:r>
            <a:r>
              <a:rPr lang="el-GR" sz="3300" b="0" dirty="0" smtClean="0">
                <a:solidFill>
                  <a:prstClr val="black"/>
                </a:solidFill>
              </a:rPr>
              <a:t>5/24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Προϋποθέσεις</a:t>
            </a:r>
          </a:p>
          <a:p>
            <a:pPr marL="0" indent="0">
              <a:buNone/>
            </a:pPr>
            <a:r>
              <a:rPr lang="el-GR" dirty="0"/>
              <a:t>Ο </a:t>
            </a:r>
            <a:r>
              <a:rPr lang="el-GR" dirty="0" smtClean="0"/>
              <a:t>Αναλυτής </a:t>
            </a:r>
            <a:r>
              <a:rPr lang="el-GR" dirty="0"/>
              <a:t>οφείλει να έχει μια καλή εικόνα: </a:t>
            </a:r>
          </a:p>
          <a:p>
            <a:r>
              <a:rPr lang="el-GR" dirty="0" smtClean="0"/>
              <a:t>Της </a:t>
            </a:r>
            <a:r>
              <a:rPr lang="el-GR" dirty="0"/>
              <a:t>οργάνωσης του Οργανισμού. </a:t>
            </a:r>
          </a:p>
          <a:p>
            <a:r>
              <a:rPr lang="el-GR" dirty="0" smtClean="0"/>
              <a:t>Των </a:t>
            </a:r>
            <a:r>
              <a:rPr lang="el-GR" dirty="0"/>
              <a:t>καθηκόντων και των αρμοδιοτήτων της κάθε θέσης του Οργανισμού.</a:t>
            </a:r>
          </a:p>
          <a:p>
            <a:r>
              <a:rPr lang="el-GR" dirty="0" smtClean="0"/>
              <a:t>Των </a:t>
            </a:r>
            <a:r>
              <a:rPr lang="el-GR" dirty="0"/>
              <a:t>διαδικασιών του.</a:t>
            </a:r>
          </a:p>
          <a:p>
            <a:r>
              <a:rPr lang="el-GR" dirty="0" smtClean="0"/>
              <a:t>Των </a:t>
            </a:r>
            <a:r>
              <a:rPr lang="el-GR" dirty="0"/>
              <a:t>προϊόντων που παράγει ή υπηρεσιών που </a:t>
            </a:r>
            <a:r>
              <a:rPr lang="el-GR" dirty="0" smtClean="0"/>
              <a:t>παρέχει ο Οργανισμός.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7261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Συλλογή Στοιχείων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(Data Collection) </a:t>
            </a:r>
            <a:r>
              <a:rPr lang="el-GR" sz="3300" b="0" dirty="0" smtClean="0">
                <a:solidFill>
                  <a:prstClr val="black"/>
                </a:solidFill>
              </a:rPr>
              <a:t>6/24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Προϋποθέσεις</a:t>
            </a:r>
            <a:r>
              <a:rPr lang="el-GR" dirty="0" smtClean="0"/>
              <a:t> (συνέχεια)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Ο Αναλυτής οφείλει να έχει:</a:t>
            </a:r>
          </a:p>
          <a:p>
            <a:r>
              <a:rPr lang="el-GR" dirty="0" smtClean="0"/>
              <a:t>Ετοιμάσει </a:t>
            </a:r>
            <a:r>
              <a:rPr lang="el-GR" dirty="0"/>
              <a:t>μια μικρή παρουσίαση του εαυτού του και του προγράμματος για τον κάθε υπάλληλο που λαμβάνει μέρος στη συνέντευξη.</a:t>
            </a:r>
          </a:p>
          <a:p>
            <a:r>
              <a:rPr lang="el-GR" dirty="0" smtClean="0"/>
              <a:t>Διαμορφώσει </a:t>
            </a:r>
            <a:r>
              <a:rPr lang="el-GR" dirty="0"/>
              <a:t>ένα πλάνο για τις ερωτήσεις που θα απευθύνει σε κάθε υπάλληλο.</a:t>
            </a:r>
          </a:p>
          <a:p>
            <a:r>
              <a:rPr lang="el-GR" dirty="0" smtClean="0"/>
              <a:t>Ετοιμάσει μία λίστα με </a:t>
            </a:r>
            <a:r>
              <a:rPr lang="el-GR" dirty="0"/>
              <a:t>τ</a:t>
            </a:r>
            <a:r>
              <a:rPr lang="el-GR" dirty="0" smtClean="0"/>
              <a:t>α </a:t>
            </a:r>
            <a:r>
              <a:rPr lang="el-GR" dirty="0"/>
              <a:t>είδη των εγγράφων που θα ζητήσει από κάθε τμήμα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3132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OC_template_2</Template>
  <TotalTime>309</TotalTime>
  <Words>2368</Words>
  <Application>Microsoft Office PowerPoint</Application>
  <PresentationFormat>Προβολή στην οθόνη (4:3)</PresentationFormat>
  <Paragraphs>320</Paragraphs>
  <Slides>36</Slides>
  <Notes>34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36</vt:i4>
      </vt:variant>
    </vt:vector>
  </HeadingPairs>
  <TitlesOfParts>
    <vt:vector size="40" baseType="lpstr">
      <vt:lpstr>OC_template_2</vt:lpstr>
      <vt:lpstr>OC_template_updated</vt:lpstr>
      <vt:lpstr>1_OC_template_updated</vt:lpstr>
      <vt:lpstr>2_OC_template_updated</vt:lpstr>
      <vt:lpstr>Διαχείριση αρχειακών εγγράφων (Θ) </vt:lpstr>
      <vt:lpstr>Περιεχόμενα</vt:lpstr>
      <vt:lpstr>Διαδικασία ενσωμάτωσης αρχών (Διαχείρισης εγγράφων)</vt:lpstr>
      <vt:lpstr>Συλλογή Στοιχείων (Data Collection) 1/24</vt:lpstr>
      <vt:lpstr>Συλλογή Στοιχείων (Data Collection) 2/24</vt:lpstr>
      <vt:lpstr>Συλλογή Στοιχείων (Data Collection) 3/24</vt:lpstr>
      <vt:lpstr>Συλλογή Στοιχείων (Data Collection) 4/24</vt:lpstr>
      <vt:lpstr>Συλλογή Στοιχείων (Data Collection) 5/24</vt:lpstr>
      <vt:lpstr>Συλλογή Στοιχείων (Data Collection) 6/24</vt:lpstr>
      <vt:lpstr>Συλλογή Στοιχείων (Data Collection) 7/24</vt:lpstr>
      <vt:lpstr>Συλλογή Στοιχείων (Data Collection) 8/24</vt:lpstr>
      <vt:lpstr>Συλλογή Στοιχείων (Data Collection) 9/24</vt:lpstr>
      <vt:lpstr>Συλλογή Στοιχείων (Data Collection) 10/24</vt:lpstr>
      <vt:lpstr>Συλλογή Στοιχείων (Data Collection) 11/24</vt:lpstr>
      <vt:lpstr>Συλλογή Στοιχείων (Data Collection) 12/24</vt:lpstr>
      <vt:lpstr>Συλλογή Στοιχείων (Data Collection) 13/24</vt:lpstr>
      <vt:lpstr>Συλλογή Στοιχείων (Data Collection) 14/24</vt:lpstr>
      <vt:lpstr>Συλλογή Στοιχείων (Data Collection) 15/24</vt:lpstr>
      <vt:lpstr>Συλλογή Στοιχείων (Data Collection) 16/24</vt:lpstr>
      <vt:lpstr>Συλλογή Στοιχείων (Data Collection) 17/24</vt:lpstr>
      <vt:lpstr>Συλλογή Στοιχείων (Data Collection) 18/24</vt:lpstr>
      <vt:lpstr>Συλλογή Στοιχείων (Data Collection) 19/24</vt:lpstr>
      <vt:lpstr>Συλλογή Στοιχείων (Data Collection) 20/24</vt:lpstr>
      <vt:lpstr>Συλλογή Στοιχείων (Data Collection) 21/24</vt:lpstr>
      <vt:lpstr>Συλλογή Στοιχείων (Data Collection) 22/24</vt:lpstr>
      <vt:lpstr>Συλλογή Στοιχείων (Data Collection) 23/24</vt:lpstr>
      <vt:lpstr>Συλλογή Στοιχείων (Data Collection) 24/24</vt:lpstr>
      <vt:lpstr>Συμπεράσματα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Διαχείριση αρχειακών εγγράφων</dc:title>
  <dc:creator>opencourses@teiath.gr</dc:creator>
  <cp:lastModifiedBy>natasakar new</cp:lastModifiedBy>
  <cp:revision>22</cp:revision>
  <dcterms:created xsi:type="dcterms:W3CDTF">2014-04-29T05:48:27Z</dcterms:created>
  <dcterms:modified xsi:type="dcterms:W3CDTF">2015-02-27T12:49:12Z</dcterms:modified>
</cp:coreProperties>
</file>