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57" r:id="rId22"/>
    <p:sldId id="262" r:id="rId23"/>
    <p:sldId id="264" r:id="rId24"/>
    <p:sldId id="283" r:id="rId25"/>
    <p:sldId id="284" r:id="rId26"/>
    <p:sldId id="266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5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1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l-GR" sz="2400" dirty="0" smtClean="0"/>
              <a:t>Στυλ υποδείγματος κειμένου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8C434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304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6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6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1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8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9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2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9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3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23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6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l-GR" sz="2400" dirty="0" smtClean="0"/>
              <a:t>Στυλ υποδείγματος κειμένου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8C434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239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4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7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7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4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0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C1449-3A1A-4E03-84F5-13AAF055724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11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9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2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6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7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8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3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7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0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8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4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maviduals.com/english/skin-testing/lab-probes/tewameter-tm-300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ndawi.com/31649510/" TargetMode="External"/><Relationship Id="rId7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hindawi.com/61024321/" TargetMode="External"/><Relationship Id="rId5" Type="http://schemas.openxmlformats.org/officeDocument/2006/relationships/hyperlink" Target="http://www.hindawi.com/76834630/" TargetMode="External"/><Relationship Id="rId4" Type="http://schemas.openxmlformats.org/officeDocument/2006/relationships/hyperlink" Target="http://www.hindawi.com/45851379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courage-khazaka.de/index.php/en/products/scientific/139-tewamete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Μέτρηση της </a:t>
            </a:r>
            <a:r>
              <a:rPr lang="el-GR" sz="2600" dirty="0" err="1" smtClean="0"/>
              <a:t>διαδερμικής</a:t>
            </a:r>
            <a:r>
              <a:rPr lang="el-GR" sz="2600" dirty="0" smtClean="0"/>
              <a:t> απώλειας ύδατος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</a:t>
            </a:r>
            <a:r>
              <a:rPr lang="el-GR" sz="2200" dirty="0" err="1" smtClean="0"/>
              <a:t>Βαρβαρέσου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</a:t>
            </a:r>
            <a:r>
              <a:rPr lang="el-GR" sz="2200" dirty="0" err="1" smtClean="0"/>
              <a:t>Κοσμητολογίας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</a:t>
            </a:r>
            <a:r>
              <a:rPr lang="el-GR" sz="2200" dirty="0" err="1" smtClean="0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Χρησιμοποιείται ειδικά σχεδιασμένη κεφαλή η οποία μεταβάλλει τις ηλεκτρικές της ιδιότητες ανάλογα με την τάση ατμών που έρχεται σε επαφή. 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Η μέτρηση επηρεάζεται από τη </a:t>
            </a:r>
            <a:r>
              <a:rPr lang="el-GR" altLang="el-GR" sz="2400" b="1" dirty="0" smtClean="0"/>
              <a:t>λειτουργία των ιδρωτοποιών αδένων </a:t>
            </a:r>
            <a:r>
              <a:rPr lang="el-GR" altLang="el-GR" sz="2400" dirty="0" smtClean="0"/>
              <a:t>για αυτό και πρέπει να πραγματοποιείται σε κλιματιζόμενο δωμάτιο με σταθερή θερμοκρασία.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Μέθοδος Προσδιορισμού </a:t>
            </a:r>
            <a:r>
              <a:rPr lang="en-US" altLang="el-GR" b="1" dirty="0" smtClean="0"/>
              <a:t>TEWL </a:t>
            </a:r>
            <a:r>
              <a:rPr lang="en-US" altLang="el-GR" sz="3200" b="0" dirty="0" smtClean="0"/>
              <a:t>(</a:t>
            </a:r>
            <a:r>
              <a:rPr lang="en-US" altLang="el-GR" sz="3200" b="0" dirty="0" err="1" smtClean="0"/>
              <a:t>Tewameter</a:t>
            </a:r>
            <a:r>
              <a:rPr lang="en-US" altLang="el-GR" sz="3200" b="0" dirty="0" smtClean="0"/>
              <a:t>)</a:t>
            </a:r>
            <a:endParaRPr lang="el-GR" altLang="el-GR" sz="3200" b="0" dirty="0" smtClean="0"/>
          </a:p>
        </p:txBody>
      </p:sp>
      <p:pic>
        <p:nvPicPr>
          <p:cNvPr id="1026" name="Picture 2" descr="Tewameter® TM 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9" b="10587"/>
          <a:stretch/>
        </p:blipFill>
        <p:spPr bwMode="auto">
          <a:xfrm>
            <a:off x="2015716" y="4293096"/>
            <a:ext cx="5112568" cy="24396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 rot="16200000">
            <a:off x="750060" y="5345850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dermaviduals.com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400" dirty="0" smtClean="0"/>
              <a:t>Η θερμοκρασία του διενεργούντος τη μέτρηση.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400" dirty="0" smtClean="0"/>
              <a:t>Η θερμοκρασία του στελέχους του οργάνου.</a:t>
            </a:r>
          </a:p>
          <a:p>
            <a:pPr marL="444500" indent="0" eaLnBrk="1" hangingPunct="1">
              <a:buFontTx/>
              <a:buNone/>
            </a:pPr>
            <a:r>
              <a:rPr lang="el-GR" altLang="el-GR" sz="2400" dirty="0" smtClean="0"/>
              <a:t>Η τιμή </a:t>
            </a:r>
            <a:r>
              <a:rPr lang="en-US" altLang="el-GR" sz="2400" dirty="0" smtClean="0"/>
              <a:t>TEWL</a:t>
            </a:r>
            <a:r>
              <a:rPr lang="el-GR" altLang="el-GR" sz="2400" dirty="0" smtClean="0"/>
              <a:t> αυξάνεται μέχρι η θερμοκρασία του στελέχους να φθάσει τη θερμοκρασία του δέρματος στο σημείο που γίνεται η μέτρηση.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Παράγοντες που επηρεάζουν τις μετρήσεις </a:t>
            </a:r>
            <a:r>
              <a:rPr lang="el-GR" dirty="0" err="1"/>
              <a:t>διαδερμικής</a:t>
            </a:r>
            <a:r>
              <a:rPr lang="el-GR" dirty="0"/>
              <a:t> απώλειας </a:t>
            </a:r>
            <a:r>
              <a:rPr lang="el-GR" dirty="0" smtClean="0"/>
              <a:t>ύδατος </a:t>
            </a:r>
            <a:r>
              <a:rPr lang="el-GR" sz="3300" b="0" dirty="0" smtClean="0"/>
              <a:t>(1 από 5)</a:t>
            </a:r>
            <a:endParaRPr lang="el-GR" sz="33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Οι μετρήσεις πρέπει να γίνονται από τη χρονική στιγμή που η θερμοκρασία του στελέχους φθάνει τη θερμοκρασία του δέρματος πρακτικά 12 δευτερόλεπτα από την εφαρμογή του στελέχους στο δέρμα.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Παράγοντες που επηρεάζουν τις μετρήσεις </a:t>
            </a:r>
            <a:r>
              <a:rPr lang="el-GR" dirty="0" err="1"/>
              <a:t>διαδερμικής</a:t>
            </a:r>
            <a:r>
              <a:rPr lang="el-GR" dirty="0"/>
              <a:t> απώλειας ύδατος </a:t>
            </a:r>
            <a:r>
              <a:rPr lang="el-GR" sz="3300" b="0" dirty="0" smtClean="0"/>
              <a:t>(2 </a:t>
            </a:r>
            <a:r>
              <a:rPr lang="el-GR" sz="3300" b="0" dirty="0"/>
              <a:t>από 5)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 startAt="3"/>
            </a:pPr>
            <a:r>
              <a:rPr lang="el-GR" altLang="el-GR" sz="2400" dirty="0" smtClean="0"/>
              <a:t>Περιοχή του σώματος που γίνεται η μέτρηση.</a:t>
            </a:r>
          </a:p>
          <a:p>
            <a:pPr marL="444500" indent="0" eaLnBrk="1" hangingPunct="1">
              <a:buFontTx/>
              <a:buNone/>
            </a:pPr>
            <a:r>
              <a:rPr lang="el-GR" altLang="el-GR" sz="2400" dirty="0" smtClean="0"/>
              <a:t>Το πάχος της κερατίνης στιβάδας καθώς  και ο αριθμός και η λειτουργικότητα των ιδρωτοποιών αδένων επηρεάζουν την τιμή ΤΕ</a:t>
            </a:r>
            <a:r>
              <a:rPr lang="en-US" altLang="el-GR" sz="2400" dirty="0" smtClean="0"/>
              <a:t>WL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Παράγοντες που επηρεάζουν τις μετρήσεις </a:t>
            </a:r>
            <a:r>
              <a:rPr lang="el-GR" dirty="0" err="1"/>
              <a:t>διαδερμικής</a:t>
            </a:r>
            <a:r>
              <a:rPr lang="el-GR" dirty="0"/>
              <a:t> απώλειας ύδατος </a:t>
            </a:r>
            <a:r>
              <a:rPr lang="el-GR" sz="3300" b="0" dirty="0" smtClean="0"/>
              <a:t>(3 </a:t>
            </a:r>
            <a:r>
              <a:rPr lang="el-GR" sz="3300" b="0" dirty="0"/>
              <a:t>από 5)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 startAt="4"/>
            </a:pPr>
            <a:r>
              <a:rPr lang="el-GR" altLang="el-GR" sz="2400" dirty="0" smtClean="0"/>
              <a:t>Θερμοκρασία και σχετική υγρασία του περιβάλλοντος.</a:t>
            </a:r>
          </a:p>
          <a:p>
            <a:pPr marL="541338" indent="0" eaLnBrk="1" hangingPunct="1">
              <a:spcBef>
                <a:spcPts val="600"/>
              </a:spcBef>
              <a:buFontTx/>
              <a:buNone/>
            </a:pPr>
            <a:r>
              <a:rPr lang="el-GR" altLang="el-GR" sz="2400" dirty="0" smtClean="0"/>
              <a:t>Η θερμοκρασία και η σχετική υγρασία του περιβάλλοντος πρέπει να κρατιούνται σταθερές κατά τις μετρήσεις </a:t>
            </a:r>
            <a:r>
              <a:rPr lang="en-US" altLang="el-GR" sz="2400" dirty="0" smtClean="0"/>
              <a:t>TEWL</a:t>
            </a:r>
            <a:r>
              <a:rPr lang="el-GR" altLang="el-GR" sz="2400" dirty="0" smtClean="0"/>
              <a:t>.</a:t>
            </a:r>
          </a:p>
          <a:p>
            <a:pPr marL="514350" indent="-514350" eaLnBrk="1" hangingPunct="1">
              <a:buFont typeface="+mj-lt"/>
              <a:buAutoNum type="arabicPeriod" startAt="5"/>
            </a:pPr>
            <a:r>
              <a:rPr lang="el-GR" altLang="el-GR" sz="2400" dirty="0"/>
              <a:t>Η</a:t>
            </a:r>
            <a:r>
              <a:rPr lang="el-GR" altLang="el-GR" sz="2400" dirty="0" smtClean="0"/>
              <a:t>λικία και φύλο των εθελοντών.</a:t>
            </a:r>
          </a:p>
          <a:p>
            <a:pPr marL="541338" indent="0" eaLnBrk="1" hangingPunct="1">
              <a:spcBef>
                <a:spcPts val="600"/>
              </a:spcBef>
              <a:buFontTx/>
              <a:buNone/>
            </a:pPr>
            <a:r>
              <a:rPr lang="el-GR" altLang="el-GR" sz="2400" dirty="0" smtClean="0"/>
              <a:t>Η ηλικία και το φύλο των εθελοντών δεν φαίνονται να είναι καθοριστικοί παράγοντες για τις μετρήσεις </a:t>
            </a:r>
            <a:r>
              <a:rPr lang="en-US" altLang="el-GR" sz="2400" dirty="0" smtClean="0"/>
              <a:t>TEWL</a:t>
            </a:r>
            <a:r>
              <a:rPr lang="el-GR" altLang="el-GR" sz="2400" dirty="0"/>
              <a:t>.</a:t>
            </a:r>
            <a:endParaRPr lang="el-GR" altLang="el-GR" sz="2400" dirty="0" smtClean="0"/>
          </a:p>
          <a:p>
            <a:pPr marL="571500" indent="-571500" eaLnBrk="1" hangingPunct="1">
              <a:buFont typeface="+mj-lt"/>
              <a:buAutoNum type="arabicPeriod" startAt="6"/>
            </a:pPr>
            <a:r>
              <a:rPr lang="el-GR" altLang="el-GR" sz="2400" dirty="0" smtClean="0"/>
              <a:t>Κιρκάδιος ρυθμός.</a:t>
            </a:r>
            <a:endParaRPr lang="en-US" altLang="el-GR" sz="2400" dirty="0" smtClean="0"/>
          </a:p>
          <a:p>
            <a:pPr marL="541338" indent="0" eaLnBrk="1" hangingPunct="1">
              <a:spcBef>
                <a:spcPts val="600"/>
              </a:spcBef>
              <a:buNone/>
            </a:pPr>
            <a:r>
              <a:rPr lang="el-GR" altLang="el-GR" sz="2400" dirty="0" smtClean="0"/>
              <a:t>ΤΕ</a:t>
            </a:r>
            <a:r>
              <a:rPr lang="en-US" altLang="el-GR" sz="2400" dirty="0" smtClean="0"/>
              <a:t>WL </a:t>
            </a:r>
            <a:r>
              <a:rPr lang="el-GR" altLang="el-GR" sz="2400" dirty="0" smtClean="0"/>
              <a:t>είναι υψηλότερο το απόγευμα και το βράδυ.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Παράγοντες που επηρεάζουν τις μετρήσεις </a:t>
            </a:r>
            <a:r>
              <a:rPr lang="el-GR" dirty="0" err="1"/>
              <a:t>διαδερμικής</a:t>
            </a:r>
            <a:r>
              <a:rPr lang="el-GR" dirty="0"/>
              <a:t> απώλειας ύδατος </a:t>
            </a:r>
            <a:r>
              <a:rPr lang="el-GR" sz="3300" b="0" dirty="0" smtClean="0"/>
              <a:t>(4 </a:t>
            </a:r>
            <a:r>
              <a:rPr lang="el-GR" sz="3300" b="0" dirty="0"/>
              <a:t>από 5)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l-GR" altLang="el-GR" sz="2400" dirty="0" smtClean="0"/>
              <a:t>Πηγές θερμότητας και φωτός.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l-GR" altLang="el-GR" sz="2400" dirty="0" smtClean="0"/>
              <a:t>Διάρκεια της μέτρησης.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Παράγοντες που επηρεάζουν τις μετρήσεις </a:t>
            </a:r>
            <a:r>
              <a:rPr lang="el-GR" dirty="0" err="1"/>
              <a:t>διαδερμικής</a:t>
            </a:r>
            <a:r>
              <a:rPr lang="el-GR" dirty="0"/>
              <a:t> απώλειας ύδατος </a:t>
            </a:r>
            <a:r>
              <a:rPr lang="el-GR" sz="3300" b="0" dirty="0" smtClean="0"/>
              <a:t>(5 </a:t>
            </a:r>
            <a:r>
              <a:rPr lang="el-GR" sz="3300" b="0" dirty="0"/>
              <a:t>από 5)</a:t>
            </a:r>
            <a:endParaRPr lang="el-GR" dirty="0"/>
          </a:p>
        </p:txBody>
      </p:sp>
      <p:pic>
        <p:nvPicPr>
          <p:cNvPr id="2050" name="Picture 2" descr="153568.fig.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104456" cy="35777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427984" y="5710573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Inhibitory Effect of </a:t>
            </a:r>
            <a:r>
              <a:rPr lang="en-US" sz="1200" dirty="0" err="1">
                <a:latin typeface="+mn-lt"/>
              </a:rPr>
              <a:t>Nelumbo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nucifera</a:t>
            </a:r>
            <a:r>
              <a:rPr lang="en-US" sz="1200" dirty="0">
                <a:latin typeface="+mn-lt"/>
              </a:rPr>
              <a:t> (</a:t>
            </a:r>
            <a:r>
              <a:rPr lang="en-US" sz="1200" dirty="0" err="1">
                <a:latin typeface="+mn-lt"/>
              </a:rPr>
              <a:t>Gaertn</a:t>
            </a:r>
            <a:r>
              <a:rPr lang="en-US" sz="1200" dirty="0">
                <a:latin typeface="+mn-lt"/>
              </a:rPr>
              <a:t>.) on the Development of Atopic Dermatitis-Like Skin Lesions in NC/</a:t>
            </a:r>
            <a:r>
              <a:rPr lang="en-US" sz="1200" dirty="0" err="1">
                <a:latin typeface="+mn-lt"/>
              </a:rPr>
              <a:t>Nga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Mice, </a:t>
            </a:r>
            <a:r>
              <a:rPr lang="en-US" sz="1200" dirty="0" err="1">
                <a:latin typeface="+mn-lt"/>
                <a:hlinkClick r:id="rId3"/>
              </a:rPr>
              <a:t>Rajendra</a:t>
            </a:r>
            <a:r>
              <a:rPr lang="en-US" sz="1200" dirty="0">
                <a:latin typeface="+mn-lt"/>
                <a:hlinkClick r:id="rId3"/>
              </a:rPr>
              <a:t> Karki</a:t>
            </a:r>
            <a:r>
              <a:rPr lang="en-US" sz="1200" dirty="0">
                <a:latin typeface="+mn-lt"/>
              </a:rPr>
              <a:t>,</a:t>
            </a:r>
            <a:r>
              <a:rPr lang="en-US" sz="1200" baseline="30000" dirty="0">
                <a:latin typeface="+mn-lt"/>
              </a:rPr>
              <a:t>1</a:t>
            </a:r>
            <a:r>
              <a:rPr lang="en-US" sz="1200" dirty="0"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4"/>
              </a:rPr>
              <a:t>Myung</a:t>
            </a:r>
            <a:r>
              <a:rPr lang="en-US" sz="1200" dirty="0">
                <a:latin typeface="+mn-lt"/>
                <a:hlinkClick r:id="rId4"/>
              </a:rPr>
              <a:t>-A Jung</a:t>
            </a:r>
            <a:r>
              <a:rPr lang="en-US" sz="1200" dirty="0">
                <a:latin typeface="+mn-lt"/>
              </a:rPr>
              <a:t>,</a:t>
            </a:r>
            <a:r>
              <a:rPr lang="en-US" sz="1200" baseline="30000" dirty="0">
                <a:latin typeface="+mn-lt"/>
              </a:rPr>
              <a:t>1,2</a:t>
            </a:r>
            <a:r>
              <a:rPr lang="en-US" sz="1200" dirty="0"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5"/>
              </a:rPr>
              <a:t>Keuk</a:t>
            </a:r>
            <a:r>
              <a:rPr lang="en-US" sz="1200" dirty="0">
                <a:latin typeface="+mn-lt"/>
                <a:hlinkClick r:id="rId5"/>
              </a:rPr>
              <a:t>-Jun Kim</a:t>
            </a:r>
            <a:r>
              <a:rPr lang="en-US" sz="1200" dirty="0">
                <a:latin typeface="+mn-lt"/>
              </a:rPr>
              <a:t>,</a:t>
            </a:r>
            <a:r>
              <a:rPr lang="en-US" sz="1200" baseline="30000" dirty="0">
                <a:latin typeface="+mn-lt"/>
              </a:rPr>
              <a:t>3</a:t>
            </a:r>
            <a:r>
              <a:rPr lang="en-US" sz="1200" dirty="0">
                <a:latin typeface="+mn-lt"/>
              </a:rPr>
              <a:t> and </a:t>
            </a:r>
            <a:r>
              <a:rPr lang="en-US" sz="1200" dirty="0">
                <a:latin typeface="+mn-lt"/>
                <a:hlinkClick r:id="rId6"/>
              </a:rPr>
              <a:t>Dong-</a:t>
            </a:r>
            <a:r>
              <a:rPr lang="en-US" sz="1200" dirty="0" err="1">
                <a:latin typeface="+mn-lt"/>
                <a:hlinkClick r:id="rId6"/>
              </a:rPr>
              <a:t>Wook</a:t>
            </a:r>
            <a:r>
              <a:rPr lang="en-US" sz="1200" dirty="0">
                <a:latin typeface="+mn-lt"/>
                <a:hlinkClick r:id="rId6"/>
              </a:rPr>
              <a:t> </a:t>
            </a:r>
            <a:r>
              <a:rPr lang="en-US" sz="1200" dirty="0" smtClean="0">
                <a:latin typeface="+mn-lt"/>
                <a:hlinkClick r:id="rId6"/>
              </a:rPr>
              <a:t>Kim</a:t>
            </a:r>
            <a:r>
              <a:rPr lang="en-US" sz="1200" baseline="30000" dirty="0" smtClean="0">
                <a:latin typeface="+mn-lt"/>
              </a:rPr>
              <a:t>1</a:t>
            </a:r>
            <a:r>
              <a:rPr lang="en-US" sz="1200" dirty="0" smtClean="0">
                <a:latin typeface="+mn-lt"/>
              </a:rPr>
              <a:t>, </a:t>
            </a:r>
            <a:r>
              <a:rPr lang="el-GR" sz="1200" dirty="0" smtClean="0"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7"/>
              </a:rPr>
              <a:t>CC BY </a:t>
            </a:r>
            <a:r>
              <a:rPr lang="en-US" sz="1200" dirty="0" smtClean="0">
                <a:latin typeface="+mn-lt"/>
                <a:hlinkClick r:id="rId7"/>
              </a:rPr>
              <a:t>3.0</a:t>
            </a:r>
            <a:endParaRPr lang="en-US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925469"/>
            <a:ext cx="4104456" cy="178510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Επίδραση του εκχυλίσματος φύλλων </a:t>
            </a:r>
            <a:r>
              <a:rPr lang="en-US" sz="2200" dirty="0" err="1" smtClean="0">
                <a:latin typeface="+mn-lt"/>
              </a:rPr>
              <a:t>Nelumbo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nucifera</a:t>
            </a:r>
            <a:r>
              <a:rPr lang="en-US" sz="2200" dirty="0" smtClean="0">
                <a:latin typeface="+mn-lt"/>
              </a:rPr>
              <a:t> 5, 25, 50 mg</a:t>
            </a:r>
            <a:r>
              <a:rPr lang="el-GR" sz="2200" dirty="0" smtClean="0">
                <a:latin typeface="+mn-lt"/>
              </a:rPr>
              <a:t>/</a:t>
            </a:r>
            <a:r>
              <a:rPr lang="en-US" sz="2200" dirty="0" smtClean="0">
                <a:latin typeface="+mn-lt"/>
              </a:rPr>
              <a:t>mice/day </a:t>
            </a:r>
            <a:r>
              <a:rPr lang="el-GR" sz="2200" dirty="0" smtClean="0">
                <a:latin typeface="+mn-lt"/>
              </a:rPr>
              <a:t>στη </a:t>
            </a:r>
            <a:r>
              <a:rPr lang="el-GR" sz="2200" dirty="0" err="1" smtClean="0">
                <a:latin typeface="+mn-lt"/>
              </a:rPr>
              <a:t>διαδερμική</a:t>
            </a:r>
            <a:r>
              <a:rPr lang="el-GR" sz="2200" dirty="0" smtClean="0">
                <a:latin typeface="+mn-lt"/>
              </a:rPr>
              <a:t> απώλεια ύδατος σε </a:t>
            </a:r>
            <a:r>
              <a:rPr lang="el-GR" sz="2200" dirty="0" err="1" smtClean="0">
                <a:latin typeface="+mn-lt"/>
              </a:rPr>
              <a:t>ατοπικό</a:t>
            </a:r>
            <a:r>
              <a:rPr lang="el-GR" sz="2200" dirty="0" smtClean="0">
                <a:latin typeface="+mn-lt"/>
              </a:rPr>
              <a:t> δέρμα.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4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Αξιολόγηση της ερεθιστικής δράσης.</a:t>
            </a:r>
          </a:p>
          <a:p>
            <a:r>
              <a:rPr lang="el-GR" altLang="el-GR" sz="2400" dirty="0" smtClean="0"/>
              <a:t>Αξιολόγηση της αποτελεσματικότητας μαλακτικών-ενυδατικών προϊόντων.</a:t>
            </a:r>
          </a:p>
          <a:p>
            <a:r>
              <a:rPr lang="el-GR" altLang="el-GR" sz="2400" dirty="0" smtClean="0"/>
              <a:t>Αξιολόγηση της αποκατάστασης επιφανειακών λιπιδίων.</a:t>
            </a:r>
          </a:p>
          <a:p>
            <a:r>
              <a:rPr lang="el-GR" altLang="el-GR" sz="2400" dirty="0" smtClean="0"/>
              <a:t>Έμμεση αξιολόγηση της δράσης αντηλιακών προϊόντων.</a:t>
            </a: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smtClean="0"/>
              <a:t>Εφαρμογές της μέτρησης διαδερμικής απώλειας ύδατος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err="1" smtClean="0"/>
              <a:t>Προζυγισμένη</a:t>
            </a:r>
            <a:r>
              <a:rPr lang="el-GR" altLang="el-GR" sz="2800" dirty="0" smtClean="0"/>
              <a:t> υγροσκοπική ουσία π.χ. χλωριούχο ασβέστιο.</a:t>
            </a: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Μέθοδος κλειστού θαλάμου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Μέθοδος Προσδιορισμού </a:t>
            </a:r>
            <a:r>
              <a:rPr lang="en-US" sz="4400" dirty="0"/>
              <a:t>TEWL </a:t>
            </a:r>
            <a:r>
              <a:rPr lang="en-US" sz="3600" b="0" dirty="0"/>
              <a:t>(</a:t>
            </a:r>
            <a:r>
              <a:rPr lang="en-US" sz="3600" b="0" dirty="0" err="1"/>
              <a:t>Tewameter</a:t>
            </a:r>
            <a:r>
              <a:rPr lang="en-US" sz="3600" b="0" dirty="0"/>
              <a:t>)</a:t>
            </a:r>
            <a:endParaRPr lang="el-GR" sz="3600" b="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820108" cy="5071056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dirty="0" smtClean="0"/>
              <a:t>Χρησιμοποιείται ειδικά σχεδιασμένη κεφαλή η οποία μεταβάλλει τις ηλεκτρικές της ιδιότητες ανάλογα με την τάση ατμών που έρχεται σε επαφή. 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Η μέτρηση επηρεάζεται από τη </a:t>
            </a:r>
            <a:r>
              <a:rPr lang="el-GR" sz="2400" b="1" dirty="0" smtClean="0"/>
              <a:t>λειτουργία των ιδρωτοποιών αδένων </a:t>
            </a:r>
            <a:r>
              <a:rPr lang="el-GR" sz="2400" dirty="0" smtClean="0"/>
              <a:t>για αυτό και πρέπει να πραγματοποιείται σε κλιματιζόμενο δωμάτιο με σταθερή θερμοκρασία.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7" name="Picture 3" descr="C:\Documents and Settings\user\Desktop\DSC_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786190"/>
            <a:ext cx="2151322" cy="264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Tewameter hand ne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571612"/>
            <a:ext cx="2143140" cy="2148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 rot="16200000">
            <a:off x="7353707" y="2504682"/>
            <a:ext cx="25717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http://www.courage-khazaka.de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7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</a:t>
            </a:r>
            <a:r>
              <a:rPr lang="el-GR" sz="2000" dirty="0" err="1" smtClean="0"/>
              <a:t>Βαρβαρέσου</a:t>
            </a:r>
            <a:r>
              <a:rPr lang="el-GR" sz="2000" dirty="0" smtClean="0"/>
              <a:t> 2014. </a:t>
            </a:r>
            <a:r>
              <a:rPr lang="el-GR" sz="2000" dirty="0"/>
              <a:t>Αθανασία </a:t>
            </a:r>
            <a:r>
              <a:rPr lang="el-GR" sz="2000" dirty="0" err="1"/>
              <a:t>Βαρβαρέσου</a:t>
            </a:r>
            <a:r>
              <a:rPr lang="el-GR" sz="2000" dirty="0"/>
              <a:t> . </a:t>
            </a:r>
            <a:r>
              <a:rPr lang="el-GR" sz="2000" dirty="0" smtClean="0"/>
              <a:t>«Ειδική </a:t>
            </a:r>
            <a:r>
              <a:rPr lang="el-GR" sz="2000" dirty="0" err="1" smtClean="0"/>
              <a:t>Κοσμητολογία</a:t>
            </a:r>
            <a:r>
              <a:rPr lang="en-US" sz="2000" dirty="0" smtClean="0"/>
              <a:t> </a:t>
            </a:r>
            <a:r>
              <a:rPr lang="el-GR" sz="2000"/>
              <a:t>(Θ).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Μέτρηση της </a:t>
            </a:r>
            <a:r>
              <a:rPr lang="el-GR" sz="2000" dirty="0" err="1"/>
              <a:t>διαδερμικής</a:t>
            </a:r>
            <a:r>
              <a:rPr lang="el-GR" sz="2000" dirty="0"/>
              <a:t> απώλειας ύδατος».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Παράγοντες που επηρεάζουν τις μετρήσεις </a:t>
            </a:r>
            <a:r>
              <a:rPr lang="el-GR" dirty="0" err="1"/>
              <a:t>διαδερμικής</a:t>
            </a:r>
            <a:r>
              <a:rPr lang="el-GR" dirty="0"/>
              <a:t> απώλειας </a:t>
            </a:r>
            <a:r>
              <a:rPr lang="el-GR" dirty="0" smtClean="0"/>
              <a:t>ύδατος </a:t>
            </a:r>
            <a:r>
              <a:rPr lang="el-GR" sz="3300" b="0" dirty="0" smtClean="0"/>
              <a:t>(1 από 2)</a:t>
            </a:r>
            <a:endParaRPr lang="el-GR" sz="3300" b="0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l-GR" sz="2400" dirty="0" smtClean="0"/>
              <a:t>Η θερμοκρασία του διενεργούντος τη μέτρηση.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sz="2400" dirty="0" smtClean="0"/>
              <a:t>Η θερμοκρασία του στελέχους του οργάνου.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Θερμοκρασία και σχετική υγρασία του περιβάλλοντος.</a:t>
            </a:r>
          </a:p>
          <a:p>
            <a:pPr marL="0" indent="0">
              <a:buNone/>
            </a:pPr>
            <a:r>
              <a:rPr lang="el-GR" sz="2400" dirty="0" smtClean="0"/>
              <a:t>Η θερμοκρασία και η σχετική υγρασία του περιβάλλοντος πρέπει να κρατιούνται σταθερές κατά τις μετρήσεις </a:t>
            </a:r>
            <a:r>
              <a:rPr lang="en-US" sz="2400" dirty="0" smtClean="0"/>
              <a:t>TEWL</a:t>
            </a:r>
            <a:r>
              <a:rPr lang="el-GR" sz="2400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Παράγοντες που επηρεάζουν τις μετρήσεις </a:t>
            </a:r>
            <a:r>
              <a:rPr lang="el-GR" dirty="0" err="1"/>
              <a:t>διαδερμικής</a:t>
            </a:r>
            <a:r>
              <a:rPr lang="el-GR" dirty="0"/>
              <a:t> απώλειας ύδατος </a:t>
            </a:r>
            <a:r>
              <a:rPr lang="el-GR" sz="3300" b="0" dirty="0" smtClean="0"/>
              <a:t>(2 </a:t>
            </a:r>
            <a:r>
              <a:rPr lang="el-GR" sz="3300" b="0" dirty="0"/>
              <a:t>από 2)</a:t>
            </a:r>
            <a:endParaRPr lang="el-GR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 startAt="4"/>
            </a:pPr>
            <a:r>
              <a:rPr lang="el-GR" sz="2400" dirty="0"/>
              <a:t>Η</a:t>
            </a:r>
            <a:r>
              <a:rPr lang="el-GR" sz="2400" dirty="0" smtClean="0"/>
              <a:t>λικία και φύλο των εθελοντών</a:t>
            </a:r>
          </a:p>
          <a:p>
            <a:pPr marL="541338" indent="0" eaLnBrk="1" hangingPunct="1">
              <a:spcBef>
                <a:spcPts val="0"/>
              </a:spcBef>
              <a:buNone/>
            </a:pPr>
            <a:r>
              <a:rPr lang="el-GR" sz="2400" dirty="0" smtClean="0"/>
              <a:t>Η ηλικία και το φύλο των εθελοντών δεν φαίνονται να είναι καθοριστικοί παράγοντες για τις μετρήσεις </a:t>
            </a:r>
            <a:r>
              <a:rPr lang="en-US" sz="2400" dirty="0" smtClean="0"/>
              <a:t>TEWL</a:t>
            </a:r>
            <a:r>
              <a:rPr lang="el-GR" sz="2400" dirty="0" smtClean="0"/>
              <a:t>.</a:t>
            </a:r>
          </a:p>
          <a:p>
            <a:pPr marL="514350" indent="-514350" eaLnBrk="1" hangingPunct="1">
              <a:buFont typeface="+mj-lt"/>
              <a:buAutoNum type="arabicPeriod" startAt="5"/>
            </a:pPr>
            <a:r>
              <a:rPr lang="el-GR" sz="2400" dirty="0" smtClean="0"/>
              <a:t>Κιρκάδιος ρυθμός</a:t>
            </a:r>
          </a:p>
          <a:p>
            <a:pPr marL="541338" indent="0" eaLnBrk="1" hangingPunct="1">
              <a:spcBef>
                <a:spcPts val="0"/>
              </a:spcBef>
              <a:buNone/>
            </a:pPr>
            <a:r>
              <a:rPr lang="el-GR" sz="2400" dirty="0" smtClean="0"/>
              <a:t>ΤΕ</a:t>
            </a:r>
            <a:r>
              <a:rPr lang="en-US" sz="2400" dirty="0" smtClean="0"/>
              <a:t>WL </a:t>
            </a:r>
            <a:r>
              <a:rPr lang="el-GR" sz="2400" dirty="0" smtClean="0"/>
              <a:t>είναι υψηλότερο το απόγευμα και το βράδυ.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400" dirty="0" smtClean="0"/>
              <a:t>Περιοχή του σώματος που γίνεται η μέτρηση</a:t>
            </a:r>
          </a:p>
          <a:p>
            <a:pPr marL="541338" indent="0">
              <a:spcBef>
                <a:spcPts val="0"/>
              </a:spcBef>
              <a:buNone/>
            </a:pPr>
            <a:r>
              <a:rPr lang="el-GR" sz="2400" dirty="0" smtClean="0"/>
              <a:t>Το πάχος της κερατίνης στιβάδας καθώς  και ο αριθμός και η λειτουργικότητα των ιδρωτοποιών αδένων επηρεάζουν την τιμή ΤΕ</a:t>
            </a:r>
            <a:r>
              <a:rPr lang="en-US" sz="2400" dirty="0" smtClean="0"/>
              <a:t>WL</a:t>
            </a:r>
            <a:r>
              <a:rPr lang="el-GR" sz="2400" dirty="0" smtClean="0"/>
              <a:t>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l-GR" sz="2400" dirty="0" smtClean="0"/>
              <a:t>Αν είναι κοντά πηγές θερμότητας και φωτός.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Εφαρμογές της μέτρησης </a:t>
            </a:r>
            <a:r>
              <a:rPr lang="el-GR" sz="4000" dirty="0" err="1" smtClean="0"/>
              <a:t>διαδερμικής</a:t>
            </a:r>
            <a:r>
              <a:rPr lang="el-GR" sz="4000" dirty="0" smtClean="0"/>
              <a:t> απώλειας ύδατος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Αξιολόγηση της ερεθιστικής δράσης.</a:t>
            </a:r>
          </a:p>
          <a:p>
            <a:r>
              <a:rPr lang="el-GR" sz="2400" dirty="0" smtClean="0"/>
              <a:t>Αξιολόγηση της αποτελεσματικότητας μαλακτικών-ενυδατικών προϊόντων.</a:t>
            </a:r>
          </a:p>
          <a:p>
            <a:r>
              <a:rPr lang="el-GR" sz="2400" dirty="0" smtClean="0"/>
              <a:t>Αξιολόγηση της αποκατάστασης επιφανειακών λιπιδίων.</a:t>
            </a:r>
          </a:p>
          <a:p>
            <a:r>
              <a:rPr lang="el-GR" sz="2400" dirty="0" smtClean="0"/>
              <a:t>Έμμεση αξιολόγηση της δράσης αντηλιακών προϊόντων.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κλειστού θαλάμου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Προζυγισμένη</a:t>
            </a:r>
            <a:r>
              <a:rPr lang="el-GR" sz="2800" dirty="0" smtClean="0"/>
              <a:t> υγροσκοπική ουσία </a:t>
            </a:r>
            <a:r>
              <a:rPr lang="el-GR" sz="2800" dirty="0" err="1" smtClean="0"/>
              <a:t>π.χ</a:t>
            </a:r>
            <a:r>
              <a:rPr lang="en-US" sz="2800" dirty="0" smtClean="0"/>
              <a:t>.</a:t>
            </a:r>
            <a:r>
              <a:rPr lang="el-GR" sz="2800" dirty="0" smtClean="0"/>
              <a:t> </a:t>
            </a:r>
            <a:r>
              <a:rPr lang="el-GR" sz="2800" dirty="0" smtClean="0"/>
              <a:t>χλωριούχο ασβέστιο.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ΤΕ</a:t>
            </a:r>
            <a:r>
              <a:rPr lang="en-US" altLang="el-GR" sz="2400" b="1" dirty="0" smtClean="0"/>
              <a:t>WL</a:t>
            </a:r>
            <a:r>
              <a:rPr lang="en-US" altLang="el-GR" sz="2400" dirty="0" smtClean="0"/>
              <a:t>: </a:t>
            </a:r>
            <a:r>
              <a:rPr lang="el-GR" altLang="el-GR" sz="2400" dirty="0" smtClean="0"/>
              <a:t>Ποσότητα νερού που αποβάλλεται από το σώμα μέσω του δέρματος προς το περιβάλλον με διαδικασίες διάχυσης και εξάτμισης. Η έκθεση σε χημικά, η </a:t>
            </a:r>
            <a:r>
              <a:rPr lang="el-GR" altLang="el-GR" sz="2400" dirty="0" err="1" smtClean="0"/>
              <a:t>ατοπική</a:t>
            </a:r>
            <a:r>
              <a:rPr lang="el-GR" altLang="el-GR" sz="2400" dirty="0" smtClean="0"/>
              <a:t> δερματίτιδα και το έκζεμα καταστρέφουν το </a:t>
            </a:r>
            <a:r>
              <a:rPr lang="el-GR" altLang="el-GR" sz="2400" dirty="0" err="1" smtClean="0"/>
              <a:t>λιπιδοεπιδερμικό</a:t>
            </a:r>
            <a:r>
              <a:rPr lang="el-GR" altLang="el-GR" sz="2400" dirty="0" smtClean="0"/>
              <a:t> φραγμό και  η </a:t>
            </a:r>
            <a:r>
              <a:rPr lang="el-GR" altLang="el-GR" sz="2400" dirty="0" err="1" smtClean="0"/>
              <a:t>διαδερμική</a:t>
            </a:r>
            <a:r>
              <a:rPr lang="el-GR" altLang="el-GR" sz="2400" dirty="0" smtClean="0"/>
              <a:t> απώλεια ύδατος αυξάνεται σημαντικά.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Μέτρηση της </a:t>
            </a:r>
            <a:r>
              <a:rPr lang="el-GR" dirty="0" err="1"/>
              <a:t>διαδερμικής</a:t>
            </a:r>
            <a:r>
              <a:rPr lang="el-GR" dirty="0"/>
              <a:t> απώλειας ύδατος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568952" cy="5071056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l-GR" sz="2400" b="1" i="1" smtClean="0">
                          <a:latin typeface="Cambria Math"/>
                        </a:rPr>
                        <m:t>𝑱</m:t>
                      </m:r>
                      <m:r>
                        <a:rPr lang="en-US" altLang="el-GR" sz="2400" b="1" i="1" smtClean="0">
                          <a:latin typeface="Cambria Math"/>
                        </a:rPr>
                        <m:t>=</m:t>
                      </m:r>
                      <m:r>
                        <a:rPr lang="en-US" altLang="el-GR" sz="2400" b="1" i="1" smtClean="0">
                          <a:latin typeface="Cambria Math"/>
                        </a:rPr>
                        <m:t>𝑲𝒎</m:t>
                      </m:r>
                      <m:r>
                        <a:rPr lang="en-US" altLang="el-GR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sz="2400" b="1" i="1" smtClean="0">
                          <a:latin typeface="Cambria Math"/>
                          <a:ea typeface="Cambria Math"/>
                        </a:rPr>
                        <m:t>𝑫</m:t>
                      </m:r>
                      <m:r>
                        <a:rPr lang="en-US" altLang="el-GR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el-G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altLang="el-GR" sz="2400" b="1" i="0" smtClean="0">
                              <a:latin typeface="Cambria Math"/>
                              <a:ea typeface="Cambria Math"/>
                            </a:rPr>
                            <m:t>𝚫</m:t>
                          </m:r>
                          <m:r>
                            <a:rPr lang="en-US" altLang="el-GR" sz="2400" b="1" i="0" smtClean="0">
                              <a:latin typeface="Cambria Math"/>
                              <a:ea typeface="Cambria Math"/>
                            </a:rPr>
                            <m:t>𝐜</m:t>
                          </m:r>
                        </m:num>
                        <m:den>
                          <m:r>
                            <a:rPr lang="el-GR" altLang="el-GR" sz="2400" b="1" i="0" smtClean="0">
                              <a:latin typeface="Cambria Math"/>
                              <a:ea typeface="Cambria Math"/>
                            </a:rPr>
                            <m:t>𝚫</m:t>
                          </m:r>
                          <m:r>
                            <a:rPr lang="en-US" altLang="el-GR" sz="24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l-GR" altLang="el-GR" sz="2400" b="1" dirty="0" smtClean="0"/>
              </a:p>
              <a:p>
                <a:pPr>
                  <a:buFontTx/>
                  <a:buNone/>
                </a:pPr>
                <a:r>
                  <a:rPr lang="en-US" altLang="el-GR" sz="2400" dirty="0" smtClean="0"/>
                  <a:t>J = </a:t>
                </a:r>
                <a:r>
                  <a:rPr lang="el-GR" altLang="el-GR" sz="2400" dirty="0" smtClean="0"/>
                  <a:t>σταθερή ροή του νερού (</a:t>
                </a:r>
                <a:r>
                  <a:rPr lang="en-US" altLang="el-GR" sz="2400" dirty="0" smtClean="0"/>
                  <a:t>mg.cm-2.sec)</a:t>
                </a:r>
                <a:r>
                  <a:rPr lang="el-GR" altLang="el-GR" sz="2400" dirty="0" smtClean="0"/>
                  <a:t>.</a:t>
                </a:r>
                <a:endParaRPr lang="en-US" altLang="el-GR" sz="2400" dirty="0" smtClean="0"/>
              </a:p>
              <a:p>
                <a:pPr>
                  <a:buFontTx/>
                  <a:buNone/>
                </a:pPr>
                <a:r>
                  <a:rPr lang="en-US" altLang="el-GR" sz="2400" dirty="0" smtClean="0"/>
                  <a:t>D = </a:t>
                </a:r>
                <a:r>
                  <a:rPr lang="el-GR" altLang="el-GR" sz="2400" dirty="0" smtClean="0"/>
                  <a:t>σταθερά διάχυσης του νερού (</a:t>
                </a:r>
                <a:r>
                  <a:rPr lang="en-US" altLang="el-GR" sz="2400" dirty="0" smtClean="0"/>
                  <a:t>cm2.sec-1)</a:t>
                </a:r>
                <a:r>
                  <a:rPr lang="el-GR" altLang="el-GR" sz="2400" dirty="0" smtClean="0"/>
                  <a:t>.</a:t>
                </a:r>
                <a:endParaRPr lang="en-US" altLang="el-GR" sz="2400" dirty="0" smtClean="0"/>
              </a:p>
              <a:p>
                <a:pPr>
                  <a:buFontTx/>
                  <a:buNone/>
                </a:pPr>
                <a:r>
                  <a:rPr lang="en-US" altLang="el-GR" sz="2400" dirty="0" smtClean="0"/>
                  <a:t>Km = </a:t>
                </a:r>
                <a:r>
                  <a:rPr lang="el-GR" altLang="el-GR" sz="2400" dirty="0" smtClean="0"/>
                  <a:t>συντελεστής κατανομής μεταξύ νερού και κερατίνης στιβάδα.</a:t>
                </a:r>
              </a:p>
              <a:p>
                <a:pPr>
                  <a:buFontTx/>
                  <a:buNone/>
                </a:pPr>
                <a:r>
                  <a:rPr lang="el-GR" altLang="el-GR" sz="2400" dirty="0" smtClean="0"/>
                  <a:t>Δ</a:t>
                </a:r>
                <a:r>
                  <a:rPr lang="en-US" altLang="el-GR" sz="2400" dirty="0" smtClean="0"/>
                  <a:t>x = </a:t>
                </a:r>
                <a:r>
                  <a:rPr lang="el-GR" altLang="el-GR" sz="2400" dirty="0" smtClean="0"/>
                  <a:t>πάχος της κερατίνης (</a:t>
                </a:r>
                <a:r>
                  <a:rPr lang="en-US" altLang="el-GR" sz="2400" dirty="0" smtClean="0"/>
                  <a:t>cm)</a:t>
                </a:r>
                <a:r>
                  <a:rPr lang="el-GR" altLang="el-GR" sz="2400" dirty="0" smtClean="0"/>
                  <a:t>.</a:t>
                </a:r>
                <a:endParaRPr lang="en-US" altLang="el-GR" sz="2400" dirty="0" smtClean="0"/>
              </a:p>
              <a:p>
                <a:pPr>
                  <a:buFontTx/>
                  <a:buNone/>
                </a:pPr>
                <a:r>
                  <a:rPr lang="el-GR" altLang="el-GR" sz="2400" dirty="0" smtClean="0"/>
                  <a:t>Δ</a:t>
                </a:r>
                <a:r>
                  <a:rPr lang="en-US" altLang="el-GR" sz="2400" dirty="0" smtClean="0"/>
                  <a:t>c = </a:t>
                </a:r>
                <a:r>
                  <a:rPr lang="el-GR" altLang="el-GR" sz="2400" dirty="0" smtClean="0"/>
                  <a:t>διαφορά της συγκέντρωσης του νερού της κερατίνης.</a:t>
                </a:r>
                <a:endParaRPr lang="en-US" altLang="el-GR" sz="2400" dirty="0" smtClean="0"/>
              </a:p>
            </p:txBody>
          </p:sp>
        </mc:Choice>
        <mc:Fallback xmlns="">
          <p:sp>
            <p:nvSpPr>
              <p:cNvPr id="2048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568952" cy="5071056"/>
              </a:xfrm>
              <a:blipFill rotWithShape="1">
                <a:blip r:embed="rId3"/>
                <a:stretch>
                  <a:fillRect l="-1067" r="-7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Προσδιορισμός της </a:t>
            </a:r>
            <a:r>
              <a:rPr lang="el-GR" altLang="el-GR" dirty="0" err="1" smtClean="0"/>
              <a:t>διαδερμικής</a:t>
            </a:r>
            <a:r>
              <a:rPr lang="el-GR" altLang="el-GR" dirty="0" smtClean="0"/>
              <a:t> απώλειας ύδατος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l-GR" sz="2400" b="1" i="1" smtClean="0">
                          <a:latin typeface="Cambria Math"/>
                        </a:rPr>
                        <m:t>𝑻𝑬𝑾𝑳</m:t>
                      </m:r>
                      <m:r>
                        <a:rPr lang="en-US" altLang="el-GR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l-GR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l-GR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el-GR" sz="2400" b="1" i="1" smtClean="0">
                              <a:latin typeface="Cambria Math"/>
                            </a:rPr>
                            <m:t>𝑨</m:t>
                          </m:r>
                        </m:den>
                      </m:f>
                      <m:r>
                        <a:rPr lang="en-US" altLang="el-GR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type m:val="lin"/>
                          <m:ctrlPr>
                            <a:rPr lang="en-US" altLang="el-G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el-GR" sz="2400" b="1" i="1" smtClean="0">
                              <a:latin typeface="Cambria Math"/>
                              <a:ea typeface="Cambria Math"/>
                            </a:rPr>
                            <m:t>𝒅𝒎</m:t>
                          </m:r>
                        </m:num>
                        <m:den>
                          <m:r>
                            <a:rPr lang="en-US" altLang="el-GR" sz="2400" b="1" i="1" smtClean="0"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  <m:r>
                        <a:rPr lang="en-US" altLang="el-GR" sz="24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altLang="el-GR" sz="2400" b="1" i="1" smtClean="0">
                          <a:latin typeface="Cambria Math"/>
                          <a:ea typeface="Cambria Math"/>
                        </a:rPr>
                        <m:t>𝑫</m:t>
                      </m:r>
                      <m:r>
                        <a:rPr lang="en-US" altLang="el-GR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type m:val="lin"/>
                          <m:ctrlPr>
                            <a:rPr lang="en-US" altLang="el-G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el-GR" sz="2400" b="1" i="1" smtClean="0">
                              <a:latin typeface="Cambria Math"/>
                              <a:ea typeface="Cambria Math"/>
                            </a:rPr>
                            <m:t>𝒅𝒑</m:t>
                          </m:r>
                        </m:num>
                        <m:den>
                          <m:r>
                            <a:rPr lang="en-US" altLang="el-GR" sz="2400" b="1" i="1" smtClean="0">
                              <a:latin typeface="Cambria Math"/>
                              <a:ea typeface="Cambria Math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l-GR" altLang="el-GR" sz="2400" b="1" dirty="0" smtClean="0"/>
              </a:p>
              <a:p>
                <a:pPr marL="0" indent="0" eaLnBrk="1" hangingPunct="1">
                  <a:spcBef>
                    <a:spcPts val="1000"/>
                  </a:spcBef>
                  <a:buNone/>
                </a:pPr>
                <a:r>
                  <a:rPr lang="en-US" altLang="el-GR" sz="2400" dirty="0" smtClean="0"/>
                  <a:t>A</a:t>
                </a:r>
                <a:r>
                  <a:rPr lang="el-GR" altLang="el-GR" sz="2400" dirty="0" smtClean="0"/>
                  <a:t> = επιφάνεια (</a:t>
                </a:r>
                <a:r>
                  <a:rPr lang="en-US" altLang="el-GR" sz="2400" dirty="0" smtClean="0"/>
                  <a:t>m</a:t>
                </a:r>
                <a:r>
                  <a:rPr lang="el-GR" altLang="el-GR" sz="2400" baseline="30000" dirty="0" smtClean="0"/>
                  <a:t>2</a:t>
                </a:r>
                <a:r>
                  <a:rPr lang="el-GR" altLang="el-GR" sz="2400" dirty="0" smtClean="0"/>
                  <a:t>)</a:t>
                </a:r>
              </a:p>
              <a:p>
                <a:pPr marL="0" indent="0" eaLnBrk="1" hangingPunct="1">
                  <a:spcBef>
                    <a:spcPts val="1000"/>
                  </a:spcBef>
                  <a:buNone/>
                </a:pPr>
                <a:r>
                  <a:rPr lang="en-US" altLang="el-GR" sz="2400" dirty="0" smtClean="0"/>
                  <a:t>m</a:t>
                </a:r>
                <a:r>
                  <a:rPr lang="el-GR" altLang="el-GR" sz="2400" dirty="0" smtClean="0"/>
                  <a:t> =   μάζα νερού που αποβάλλεται (</a:t>
                </a:r>
                <a:r>
                  <a:rPr lang="en-US" altLang="el-GR" sz="2400" dirty="0" smtClean="0"/>
                  <a:t>g</a:t>
                </a:r>
                <a:r>
                  <a:rPr lang="el-GR" altLang="el-GR" sz="2400" dirty="0" smtClean="0"/>
                  <a:t>)</a:t>
                </a:r>
              </a:p>
              <a:p>
                <a:pPr marL="0" indent="0" eaLnBrk="1" hangingPunct="1">
                  <a:spcBef>
                    <a:spcPts val="1000"/>
                  </a:spcBef>
                  <a:buNone/>
                </a:pPr>
                <a:r>
                  <a:rPr lang="en-US" altLang="el-GR" sz="2400" dirty="0" smtClean="0"/>
                  <a:t>t</a:t>
                </a:r>
                <a:r>
                  <a:rPr lang="el-GR" altLang="el-GR" sz="2400" dirty="0" smtClean="0"/>
                  <a:t> = χρόνος (</a:t>
                </a:r>
                <a:r>
                  <a:rPr lang="en-US" altLang="el-GR" sz="2400" dirty="0" smtClean="0"/>
                  <a:t>h</a:t>
                </a:r>
                <a:r>
                  <a:rPr lang="el-GR" altLang="el-GR" sz="2400" dirty="0" smtClean="0"/>
                  <a:t>)</a:t>
                </a:r>
              </a:p>
              <a:p>
                <a:pPr marL="0" indent="0" eaLnBrk="1" hangingPunct="1">
                  <a:spcBef>
                    <a:spcPts val="1000"/>
                  </a:spcBef>
                  <a:buNone/>
                </a:pPr>
                <a:r>
                  <a:rPr lang="en-US" altLang="el-GR" sz="2400" dirty="0" smtClean="0"/>
                  <a:t>D</a:t>
                </a:r>
                <a:r>
                  <a:rPr lang="el-GR" altLang="el-GR" sz="2400" dirty="0" smtClean="0"/>
                  <a:t> = σταθερά διάχυσης (0.0877 </a:t>
                </a:r>
                <a:r>
                  <a:rPr lang="en-US" altLang="el-GR" sz="2400" dirty="0" smtClean="0"/>
                  <a:t>g</a:t>
                </a:r>
                <a:r>
                  <a:rPr lang="el-GR" altLang="el-GR" sz="2400" dirty="0" smtClean="0"/>
                  <a:t>/</a:t>
                </a:r>
                <a:r>
                  <a:rPr lang="en-US" altLang="el-GR" sz="2400" dirty="0" smtClean="0"/>
                  <a:t>m</a:t>
                </a:r>
                <a:r>
                  <a:rPr lang="el-GR" altLang="el-GR" sz="2400" dirty="0" smtClean="0"/>
                  <a:t>.</a:t>
                </a:r>
                <a:r>
                  <a:rPr lang="en-US" altLang="el-GR" sz="2400" dirty="0" smtClean="0"/>
                  <a:t>h</a:t>
                </a:r>
                <a:r>
                  <a:rPr lang="el-GR" altLang="el-GR" sz="2400" dirty="0" smtClean="0"/>
                  <a:t>. </a:t>
                </a:r>
                <a:r>
                  <a:rPr lang="en-US" altLang="el-GR" sz="2400" dirty="0" smtClean="0"/>
                  <a:t>mmHg</a:t>
                </a:r>
                <a:r>
                  <a:rPr lang="el-GR" altLang="el-GR" sz="2400" dirty="0" smtClean="0"/>
                  <a:t>)</a:t>
                </a:r>
              </a:p>
              <a:p>
                <a:pPr marL="0" indent="0" eaLnBrk="1" hangingPunct="1">
                  <a:spcBef>
                    <a:spcPts val="1000"/>
                  </a:spcBef>
                  <a:buNone/>
                </a:pPr>
                <a:r>
                  <a:rPr lang="en-US" altLang="el-GR" sz="2400" dirty="0" smtClean="0"/>
                  <a:t>p</a:t>
                </a:r>
                <a:r>
                  <a:rPr lang="el-GR" altLang="el-GR" sz="2400" dirty="0" smtClean="0"/>
                  <a:t> = τάση ατμών του νερού (</a:t>
                </a:r>
                <a:r>
                  <a:rPr lang="en-US" altLang="el-GR" sz="2400" dirty="0" smtClean="0"/>
                  <a:t>mm Hg</a:t>
                </a:r>
                <a:r>
                  <a:rPr lang="el-GR" altLang="el-GR" sz="2400" dirty="0" smtClean="0"/>
                  <a:t>)</a:t>
                </a:r>
              </a:p>
              <a:p>
                <a:pPr marL="0" indent="0" eaLnBrk="1" hangingPunct="1">
                  <a:spcBef>
                    <a:spcPts val="1000"/>
                  </a:spcBef>
                  <a:buNone/>
                </a:pPr>
                <a:r>
                  <a:rPr lang="en-US" altLang="el-GR" sz="2400" dirty="0" smtClean="0"/>
                  <a:t>x</a:t>
                </a:r>
                <a:r>
                  <a:rPr lang="el-GR" altLang="el-GR" sz="2400" dirty="0" smtClean="0"/>
                  <a:t> = απόσταση από την επιφάνεια του δέρματος έως το σημείο μέτρησης (</a:t>
                </a:r>
                <a:r>
                  <a:rPr lang="en-US" altLang="el-GR" sz="2400" dirty="0" smtClean="0"/>
                  <a:t>m</a:t>
                </a:r>
                <a:r>
                  <a:rPr lang="el-GR" altLang="el-GR" sz="2400" dirty="0" smtClean="0"/>
                  <a:t>)</a:t>
                </a:r>
              </a:p>
            </p:txBody>
          </p:sp>
        </mc:Choice>
        <mc:Fallback xmlns="">
          <p:sp>
            <p:nvSpPr>
              <p:cNvPr id="2150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Μέθοδος ανοικτού θαλάμου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/>
              <a:t>TEWL (g/m2.h)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ca9c46e5f4f2407347a8f795d727b626c1d37e"/>
</p:tagLst>
</file>

<file path=ppt/theme/theme1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6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6">
  <a:themeElements>
    <a:clrScheme name="Προσαρμοσμένο 2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22</TotalTime>
  <Words>1394</Words>
  <Application>Microsoft Office PowerPoint</Application>
  <PresentationFormat>On-screen Show (4:3)</PresentationFormat>
  <Paragraphs>159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temlate1</vt:lpstr>
      <vt:lpstr>OC_template_6</vt:lpstr>
      <vt:lpstr>1_OC_template_6</vt:lpstr>
      <vt:lpstr>OC_template_updated</vt:lpstr>
      <vt:lpstr>Ειδική Κοσμητολογία (Θ)</vt:lpstr>
      <vt:lpstr>Μέθοδος Προσδιορισμού TEWL (Tewameter)</vt:lpstr>
      <vt:lpstr>Παράγοντες που επηρεάζουν τις μετρήσεις διαδερμικής απώλειας ύδατος (1 από 2)</vt:lpstr>
      <vt:lpstr>Παράγοντες που επηρεάζουν τις μετρήσεις διαδερμικής απώλειας ύδατος (2 από 2)</vt:lpstr>
      <vt:lpstr>Εφαρμογές της μέτρησης διαδερμικής απώλειας ύδατος</vt:lpstr>
      <vt:lpstr>Μέθοδος κλειστού θαλάμου</vt:lpstr>
      <vt:lpstr>Μέτρηση της διαδερμικής απώλειας ύδατος</vt:lpstr>
      <vt:lpstr>Προσδιορισμός της διαδερμικής απώλειας ύδατος</vt:lpstr>
      <vt:lpstr>Μέθοδος ανοικτού θαλάμου TEWL (g/m2.h) </vt:lpstr>
      <vt:lpstr>Μέθοδος Προσδιορισμού TEWL (Tewameter)</vt:lpstr>
      <vt:lpstr>Παράγοντες που επηρεάζουν τις μετρήσεις διαδερμικής απώλειας ύδατος (1 από 5)</vt:lpstr>
      <vt:lpstr>Παράγοντες που επηρεάζουν τις μετρήσεις διαδερμικής απώλειας ύδατος (2 από 5)</vt:lpstr>
      <vt:lpstr>Παράγοντες που επηρεάζουν τις μετρήσεις διαδερμικής απώλειας ύδατος (3 από 5)</vt:lpstr>
      <vt:lpstr>Παράγοντες που επηρεάζουν τις μετρήσεις διαδερμικής απώλειας ύδατος (4 από 5)</vt:lpstr>
      <vt:lpstr>Παράγοντες που επηρεάζουν τις μετρήσεις διαδερμικής απώλειας ύδατος (5 από 5)</vt:lpstr>
      <vt:lpstr>Εφαρμογές της μέτρησης διαδερμικής απώλειας ύδατος</vt:lpstr>
      <vt:lpstr>Μέθοδος κλειστού θαλάμου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</dc:title>
  <dc:creator>opencourses@teiath.gr</dc:creator>
  <cp:lastModifiedBy>alex</cp:lastModifiedBy>
  <cp:revision>11</cp:revision>
  <dcterms:created xsi:type="dcterms:W3CDTF">2014-11-17T12:36:57Z</dcterms:created>
  <dcterms:modified xsi:type="dcterms:W3CDTF">2015-04-15T13:05:55Z</dcterms:modified>
</cp:coreProperties>
</file>