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26"/>
  </p:notesMasterIdLst>
  <p:handoutMasterIdLst>
    <p:handoutMasterId r:id="rId127"/>
  </p:handoutMasterIdLst>
  <p:sldIdLst>
    <p:sldId id="256"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257" r:id="rId119"/>
    <p:sldId id="262" r:id="rId120"/>
    <p:sldId id="264" r:id="rId121"/>
    <p:sldId id="384" r:id="rId122"/>
    <p:sldId id="385" r:id="rId123"/>
    <p:sldId id="266" r:id="rId124"/>
    <p:sldId id="261" r:id="rId125"/>
  </p:sldIdLst>
  <p:sldSz cx="9144000" cy="6858000" type="screen4x3"/>
  <p:notesSz cx="7104063" cy="10234613"/>
  <p:custDataLst>
    <p:tags r:id="rId1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0" d="100"/>
          <a:sy n="110" d="100"/>
        </p:scale>
        <p:origin x="-173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tags" Target="tags/tag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C7BE8-C4E8-464B-B11D-CA951411499E}" type="doc">
      <dgm:prSet loTypeId="urn:microsoft.com/office/officeart/2005/8/layout/hierarchy2" loCatId="hierarchy" qsTypeId="urn:microsoft.com/office/officeart/2005/8/quickstyle/simple3" qsCatId="simple" csTypeId="urn:microsoft.com/office/officeart/2005/8/colors/accent4_1" csCatId="accent4" phldr="1"/>
      <dgm:spPr/>
      <dgm:t>
        <a:bodyPr/>
        <a:lstStyle/>
        <a:p>
          <a:endParaRPr lang="el-GR"/>
        </a:p>
      </dgm:t>
    </dgm:pt>
    <dgm:pt modelId="{7B8DC8F2-6E88-469C-8FA8-A5A6346DB11F}">
      <dgm:prSet phldrT="[Text]" custT="1"/>
      <dgm:spPr/>
      <dgm:t>
        <a:bodyPr/>
        <a:lstStyle/>
        <a:p>
          <a:r>
            <a:rPr lang="el-GR" sz="2000" dirty="0" smtClean="0">
              <a:latin typeface="+mn-lt"/>
              <a:cs typeface="Arial" pitchFamily="34" charset="0"/>
            </a:rPr>
            <a:t>Ίνες</a:t>
          </a:r>
          <a:endParaRPr lang="el-GR" sz="2000" dirty="0">
            <a:latin typeface="+mn-lt"/>
            <a:cs typeface="Arial" pitchFamily="34" charset="0"/>
          </a:endParaRPr>
        </a:p>
      </dgm:t>
    </dgm:pt>
    <dgm:pt modelId="{98F8315F-2222-47F1-B63A-1D124C677E7A}" type="parTrans" cxnId="{18C76DFD-9F4E-43CF-B1F9-5EA6ABC2F569}">
      <dgm:prSet/>
      <dgm:spPr/>
      <dgm:t>
        <a:bodyPr/>
        <a:lstStyle/>
        <a:p>
          <a:endParaRPr lang="el-GR" sz="2000">
            <a:latin typeface="+mn-lt"/>
          </a:endParaRPr>
        </a:p>
      </dgm:t>
    </dgm:pt>
    <dgm:pt modelId="{7CF4F304-138E-4956-BFC0-256FF5110DC6}" type="sibTrans" cxnId="{18C76DFD-9F4E-43CF-B1F9-5EA6ABC2F569}">
      <dgm:prSet/>
      <dgm:spPr/>
      <dgm:t>
        <a:bodyPr/>
        <a:lstStyle/>
        <a:p>
          <a:endParaRPr lang="el-GR" sz="2000">
            <a:latin typeface="+mn-lt"/>
          </a:endParaRPr>
        </a:p>
      </dgm:t>
    </dgm:pt>
    <dgm:pt modelId="{8A69AF4B-626E-46F7-B4F3-9779C71D18B3}">
      <dgm:prSet phldrT="[Text]" custT="1"/>
      <dgm:spPr/>
      <dgm:t>
        <a:bodyPr/>
        <a:lstStyle/>
        <a:p>
          <a:pPr>
            <a:spcAft>
              <a:spcPts val="600"/>
            </a:spcAft>
          </a:pPr>
          <a:r>
            <a:rPr lang="el-GR" sz="2000" dirty="0" smtClean="0">
              <a:latin typeface="+mn-lt"/>
              <a:cs typeface="Arial" pitchFamily="34" charset="0"/>
            </a:rPr>
            <a:t>Φυσικές ίνες</a:t>
          </a:r>
          <a:endParaRPr lang="el-GR" sz="2000" dirty="0">
            <a:latin typeface="+mn-lt"/>
            <a:cs typeface="Arial" pitchFamily="34" charset="0"/>
          </a:endParaRPr>
        </a:p>
      </dgm:t>
    </dgm:pt>
    <dgm:pt modelId="{C39A5372-4E72-4D60-8A3D-F265400DCF2F}" type="parTrans" cxnId="{7E7FA9FB-CA0C-469C-8CF0-33A8721C1CB2}">
      <dgm:prSet custT="1"/>
      <dgm:spPr/>
      <dgm:t>
        <a:bodyPr/>
        <a:lstStyle/>
        <a:p>
          <a:endParaRPr lang="el-GR" sz="2000">
            <a:latin typeface="+mn-lt"/>
          </a:endParaRPr>
        </a:p>
      </dgm:t>
    </dgm:pt>
    <dgm:pt modelId="{E7D07BC7-269A-4308-8416-3D67358E6602}" type="sibTrans" cxnId="{7E7FA9FB-CA0C-469C-8CF0-33A8721C1CB2}">
      <dgm:prSet/>
      <dgm:spPr/>
      <dgm:t>
        <a:bodyPr/>
        <a:lstStyle/>
        <a:p>
          <a:endParaRPr lang="el-GR" sz="2000">
            <a:latin typeface="+mn-lt"/>
          </a:endParaRPr>
        </a:p>
      </dgm:t>
    </dgm:pt>
    <dgm:pt modelId="{772C97B1-7082-4C4B-A293-BEB42CBE51AD}">
      <dgm:prSet phldrT="[Text]" custT="1"/>
      <dgm:spPr/>
      <dgm:t>
        <a:bodyPr/>
        <a:lstStyle/>
        <a:p>
          <a:pPr marL="90488" indent="-90488" algn="l"/>
          <a:r>
            <a:rPr lang="el-GR" sz="2000" b="1" dirty="0" smtClean="0">
              <a:latin typeface="+mn-lt"/>
            </a:rPr>
            <a:t>  </a:t>
          </a:r>
          <a:r>
            <a:rPr lang="el-GR" sz="2000" b="1" dirty="0" smtClean="0">
              <a:latin typeface="+mn-lt"/>
              <a:cs typeface="Arial" pitchFamily="34" charset="0"/>
            </a:rPr>
            <a:t>Ζωικές ίνες </a:t>
          </a:r>
          <a:r>
            <a:rPr lang="el-GR" sz="2000" dirty="0" smtClean="0">
              <a:latin typeface="+mn-lt"/>
              <a:cs typeface="Arial" pitchFamily="34" charset="0"/>
            </a:rPr>
            <a:t>(μαλλί, μετάξι, αλπακά, κασμίρ,  </a:t>
          </a:r>
          <a:r>
            <a:rPr lang="el-GR" sz="2000" dirty="0" err="1" smtClean="0">
              <a:latin typeface="+mn-lt"/>
              <a:cs typeface="Arial" pitchFamily="34" charset="0"/>
            </a:rPr>
            <a:t>ανγκορά</a:t>
          </a:r>
          <a:r>
            <a:rPr lang="el-GR" sz="2000" dirty="0" smtClean="0">
              <a:latin typeface="+mn-lt"/>
              <a:cs typeface="Arial" pitchFamily="34" charset="0"/>
            </a:rPr>
            <a:t>, </a:t>
          </a:r>
          <a:r>
            <a:rPr lang="el-GR" sz="2000" dirty="0" err="1" smtClean="0">
              <a:latin typeface="+mn-lt"/>
              <a:cs typeface="Arial" pitchFamily="34" charset="0"/>
            </a:rPr>
            <a:t>μοχαίρ</a:t>
          </a:r>
          <a:r>
            <a:rPr lang="el-GR" sz="2000" dirty="0" smtClean="0">
              <a:latin typeface="+mn-lt"/>
              <a:cs typeface="Arial" pitchFamily="34" charset="0"/>
            </a:rPr>
            <a:t>)</a:t>
          </a:r>
          <a:endParaRPr lang="el-GR" sz="2000" dirty="0">
            <a:latin typeface="+mn-lt"/>
            <a:cs typeface="Arial" pitchFamily="34" charset="0"/>
          </a:endParaRPr>
        </a:p>
      </dgm:t>
    </dgm:pt>
    <dgm:pt modelId="{C104C5D8-A7A6-4263-A31E-7584B65C7656}" type="parTrans" cxnId="{505D05BF-7057-45C6-BEFA-318DBED913E4}">
      <dgm:prSet custT="1"/>
      <dgm:spPr/>
      <dgm:t>
        <a:bodyPr/>
        <a:lstStyle/>
        <a:p>
          <a:endParaRPr lang="el-GR" sz="2000">
            <a:latin typeface="+mn-lt"/>
          </a:endParaRPr>
        </a:p>
      </dgm:t>
    </dgm:pt>
    <dgm:pt modelId="{6FB596D6-05C4-475E-A013-91EB5989E599}" type="sibTrans" cxnId="{505D05BF-7057-45C6-BEFA-318DBED913E4}">
      <dgm:prSet/>
      <dgm:spPr/>
      <dgm:t>
        <a:bodyPr/>
        <a:lstStyle/>
        <a:p>
          <a:endParaRPr lang="el-GR" sz="2000">
            <a:latin typeface="+mn-lt"/>
          </a:endParaRPr>
        </a:p>
      </dgm:t>
    </dgm:pt>
    <dgm:pt modelId="{F4F717F2-43E0-4A19-9D9B-D08E6FE9D07D}">
      <dgm:prSet phldrT="[Text]" custT="1"/>
      <dgm:spPr/>
      <dgm:t>
        <a:bodyPr/>
        <a:lstStyle/>
        <a:p>
          <a:pPr algn="l"/>
          <a:r>
            <a:rPr lang="el-GR" sz="2000" b="1" dirty="0" smtClean="0">
              <a:latin typeface="+mn-lt"/>
              <a:cs typeface="Arial" pitchFamily="34" charset="0"/>
            </a:rPr>
            <a:t>Φυτικές Ίνες </a:t>
          </a:r>
          <a:r>
            <a:rPr lang="el-GR" sz="2000" dirty="0" smtClean="0">
              <a:latin typeface="+mn-lt"/>
              <a:cs typeface="Arial" pitchFamily="34" charset="0"/>
            </a:rPr>
            <a:t>(λινάρι, βαμβάκι, κάνναβη, ραμί, </a:t>
          </a:r>
          <a:r>
            <a:rPr lang="el-GR" sz="2000" dirty="0" err="1" smtClean="0">
              <a:latin typeface="+mn-lt"/>
              <a:cs typeface="Arial" pitchFamily="34" charset="0"/>
            </a:rPr>
            <a:t>γιούτα</a:t>
          </a:r>
          <a:r>
            <a:rPr lang="el-GR" sz="2000" dirty="0" smtClean="0">
              <a:latin typeface="+mn-lt"/>
              <a:cs typeface="Arial" pitchFamily="34" charset="0"/>
            </a:rPr>
            <a:t>, σπαρτό, τσουκνίδα, </a:t>
          </a:r>
          <a:r>
            <a:rPr lang="en-US" sz="2000" dirty="0" smtClean="0">
              <a:latin typeface="+mn-lt"/>
              <a:cs typeface="Arial" pitchFamily="34" charset="0"/>
            </a:rPr>
            <a:t>kapok,</a:t>
          </a:r>
          <a:r>
            <a:rPr lang="el-GR" sz="2000" dirty="0" smtClean="0">
              <a:latin typeface="+mn-lt"/>
              <a:cs typeface="Arial" pitchFamily="34" charset="0"/>
            </a:rPr>
            <a:t> </a:t>
          </a:r>
          <a:r>
            <a:rPr lang="el-GR" sz="2000" dirty="0" err="1" smtClean="0">
              <a:latin typeface="+mn-lt"/>
              <a:cs typeface="Arial" pitchFamily="34" charset="0"/>
            </a:rPr>
            <a:t>μανίλα</a:t>
          </a:r>
          <a:r>
            <a:rPr lang="el-GR" sz="2000" dirty="0" smtClean="0">
              <a:latin typeface="+mn-lt"/>
              <a:cs typeface="Arial" pitchFamily="34" charset="0"/>
            </a:rPr>
            <a:t>) </a:t>
          </a:r>
          <a:endParaRPr lang="el-GR" sz="2000" dirty="0">
            <a:latin typeface="+mn-lt"/>
            <a:cs typeface="Arial" pitchFamily="34" charset="0"/>
          </a:endParaRPr>
        </a:p>
      </dgm:t>
    </dgm:pt>
    <dgm:pt modelId="{8A9D2269-0672-4B29-A955-43783B24F556}" type="parTrans" cxnId="{62711E58-AEFB-4A9B-A9B6-643530B1668A}">
      <dgm:prSet custT="1"/>
      <dgm:spPr/>
      <dgm:t>
        <a:bodyPr/>
        <a:lstStyle/>
        <a:p>
          <a:endParaRPr lang="el-GR" sz="2000">
            <a:latin typeface="+mn-lt"/>
          </a:endParaRPr>
        </a:p>
      </dgm:t>
    </dgm:pt>
    <dgm:pt modelId="{597BB9CD-6B47-4A62-8C4E-C7A58A196F06}" type="sibTrans" cxnId="{62711E58-AEFB-4A9B-A9B6-643530B1668A}">
      <dgm:prSet/>
      <dgm:spPr/>
      <dgm:t>
        <a:bodyPr/>
        <a:lstStyle/>
        <a:p>
          <a:endParaRPr lang="el-GR" sz="2000">
            <a:latin typeface="+mn-lt"/>
          </a:endParaRPr>
        </a:p>
      </dgm:t>
    </dgm:pt>
    <dgm:pt modelId="{9DAFDC31-38B1-4A56-9D6E-C06E5F0BDC4A}">
      <dgm:prSet phldrT="[Text]" custT="1"/>
      <dgm:spPr/>
      <dgm:t>
        <a:bodyPr/>
        <a:lstStyle/>
        <a:p>
          <a:pPr>
            <a:spcAft>
              <a:spcPts val="600"/>
            </a:spcAft>
          </a:pPr>
          <a:r>
            <a:rPr lang="el-GR" sz="2000" dirty="0" smtClean="0">
              <a:latin typeface="+mn-lt"/>
              <a:cs typeface="Arial" pitchFamily="34" charset="0"/>
            </a:rPr>
            <a:t>Τεχνητές</a:t>
          </a:r>
          <a:endParaRPr lang="en-US" sz="2000" dirty="0" smtClean="0">
            <a:latin typeface="+mn-lt"/>
            <a:cs typeface="Arial" pitchFamily="34" charset="0"/>
          </a:endParaRPr>
        </a:p>
        <a:p>
          <a:pPr>
            <a:spcAft>
              <a:spcPts val="600"/>
            </a:spcAft>
          </a:pPr>
          <a:r>
            <a:rPr lang="el-GR" sz="2000" dirty="0" smtClean="0">
              <a:latin typeface="+mn-lt"/>
              <a:cs typeface="Arial" pitchFamily="34" charset="0"/>
            </a:rPr>
            <a:t> ίνες</a:t>
          </a:r>
          <a:endParaRPr lang="el-GR" sz="2000" dirty="0">
            <a:latin typeface="+mn-lt"/>
            <a:cs typeface="Arial" pitchFamily="34" charset="0"/>
          </a:endParaRPr>
        </a:p>
      </dgm:t>
    </dgm:pt>
    <dgm:pt modelId="{7D995431-3DA0-484E-A42D-9279F7EB8745}" type="parTrans" cxnId="{D641BD9A-150F-48C4-85F1-C9751AFD2ADD}">
      <dgm:prSet custT="1"/>
      <dgm:spPr/>
      <dgm:t>
        <a:bodyPr/>
        <a:lstStyle/>
        <a:p>
          <a:endParaRPr lang="el-GR" sz="2000">
            <a:latin typeface="+mn-lt"/>
          </a:endParaRPr>
        </a:p>
      </dgm:t>
    </dgm:pt>
    <dgm:pt modelId="{7CD16819-E272-4455-BB8C-2249A8D21CAE}" type="sibTrans" cxnId="{D641BD9A-150F-48C4-85F1-C9751AFD2ADD}">
      <dgm:prSet/>
      <dgm:spPr/>
      <dgm:t>
        <a:bodyPr/>
        <a:lstStyle/>
        <a:p>
          <a:endParaRPr lang="el-GR" sz="2000">
            <a:latin typeface="+mn-lt"/>
          </a:endParaRPr>
        </a:p>
      </dgm:t>
    </dgm:pt>
    <dgm:pt modelId="{BC7F662E-FEA7-4805-A25A-91F122BA6784}">
      <dgm:prSet phldrT="[Text]" custT="1"/>
      <dgm:spPr/>
      <dgm:t>
        <a:bodyPr/>
        <a:lstStyle/>
        <a:p>
          <a:pPr algn="l"/>
          <a:r>
            <a:rPr lang="el-GR" sz="2000" b="1" dirty="0" err="1" smtClean="0">
              <a:latin typeface="+mn-lt"/>
              <a:cs typeface="Arial" pitchFamily="34" charset="0"/>
            </a:rPr>
            <a:t>Ημι</a:t>
          </a:r>
          <a:r>
            <a:rPr lang="el-GR" sz="2000" b="1" dirty="0" smtClean="0">
              <a:latin typeface="+mn-lt"/>
              <a:cs typeface="Arial" pitchFamily="34" charset="0"/>
            </a:rPr>
            <a:t>-συνθετικές </a:t>
          </a:r>
        </a:p>
        <a:p>
          <a:pPr algn="l"/>
          <a:r>
            <a:rPr lang="el-GR" sz="2000" dirty="0" smtClean="0">
              <a:latin typeface="+mn-lt"/>
              <a:cs typeface="Arial" pitchFamily="34" charset="0"/>
            </a:rPr>
            <a:t>Κυτταρινικές: </a:t>
          </a:r>
          <a:r>
            <a:rPr lang="el-GR" sz="2000" dirty="0" err="1" smtClean="0">
              <a:latin typeface="+mn-lt"/>
              <a:cs typeface="Arial" pitchFamily="34" charset="0"/>
            </a:rPr>
            <a:t>ρεγιόν</a:t>
          </a:r>
          <a:r>
            <a:rPr lang="el-GR" sz="2000" dirty="0" smtClean="0">
              <a:latin typeface="+mn-lt"/>
              <a:cs typeface="Arial" pitchFamily="34" charset="0"/>
            </a:rPr>
            <a:t>, </a:t>
          </a:r>
          <a:r>
            <a:rPr lang="el-GR" sz="2000" dirty="0" err="1" smtClean="0">
              <a:latin typeface="+mn-lt"/>
              <a:cs typeface="Arial" pitchFamily="34" charset="0"/>
            </a:rPr>
            <a:t>βισκόζη</a:t>
          </a:r>
          <a:r>
            <a:rPr lang="el-GR" sz="2000" dirty="0" smtClean="0">
              <a:latin typeface="+mn-lt"/>
              <a:cs typeface="Arial" pitchFamily="34" charset="0"/>
            </a:rPr>
            <a:t>, </a:t>
          </a:r>
          <a:r>
            <a:rPr lang="en-US" sz="2000" dirty="0" err="1" smtClean="0">
              <a:latin typeface="+mn-lt"/>
              <a:cs typeface="Arial" pitchFamily="34" charset="0"/>
            </a:rPr>
            <a:t>lyocell</a:t>
          </a:r>
          <a:r>
            <a:rPr lang="en-US" sz="2000" dirty="0" smtClean="0">
              <a:latin typeface="+mn-lt"/>
              <a:cs typeface="Arial" pitchFamily="34" charset="0"/>
            </a:rPr>
            <a:t>, modal</a:t>
          </a:r>
          <a:r>
            <a:rPr lang="el-GR" sz="2000" dirty="0" smtClean="0">
              <a:latin typeface="+mn-lt"/>
              <a:cs typeface="Arial" pitchFamily="34" charset="0"/>
            </a:rPr>
            <a:t> κλπ.</a:t>
          </a:r>
        </a:p>
        <a:p>
          <a:pPr algn="l"/>
          <a:r>
            <a:rPr lang="el-GR" sz="2000" dirty="0" smtClean="0">
              <a:latin typeface="+mn-lt"/>
              <a:cs typeface="Arial" pitchFamily="34" charset="0"/>
            </a:rPr>
            <a:t>Πρωτεϊνικές: καζεΐνη</a:t>
          </a:r>
        </a:p>
        <a:p>
          <a:pPr algn="l"/>
          <a:r>
            <a:rPr lang="el-GR" sz="2000" dirty="0" smtClean="0">
              <a:latin typeface="+mn-lt"/>
              <a:cs typeface="Arial" pitchFamily="34" charset="0"/>
            </a:rPr>
            <a:t>Μεταλλικά νήματα,  Ίνες άνθρακα</a:t>
          </a:r>
        </a:p>
        <a:p>
          <a:pPr algn="ctr"/>
          <a:endParaRPr lang="el-GR" sz="2000" dirty="0">
            <a:latin typeface="+mn-lt"/>
          </a:endParaRPr>
        </a:p>
      </dgm:t>
    </dgm:pt>
    <dgm:pt modelId="{4C31572E-F915-40DB-AD03-24DFD40224B4}" type="parTrans" cxnId="{2D29880E-BF75-417C-822D-C155EE7C6FC8}">
      <dgm:prSet custT="1"/>
      <dgm:spPr/>
      <dgm:t>
        <a:bodyPr/>
        <a:lstStyle/>
        <a:p>
          <a:endParaRPr lang="el-GR" sz="2000">
            <a:latin typeface="+mn-lt"/>
          </a:endParaRPr>
        </a:p>
      </dgm:t>
    </dgm:pt>
    <dgm:pt modelId="{5F105B43-6AF5-4B4C-9006-7306AD92FEA2}" type="sibTrans" cxnId="{2D29880E-BF75-417C-822D-C155EE7C6FC8}">
      <dgm:prSet/>
      <dgm:spPr/>
      <dgm:t>
        <a:bodyPr/>
        <a:lstStyle/>
        <a:p>
          <a:endParaRPr lang="el-GR" sz="2000">
            <a:latin typeface="+mn-lt"/>
          </a:endParaRPr>
        </a:p>
      </dgm:t>
    </dgm:pt>
    <dgm:pt modelId="{3E555476-8585-469D-96AB-D205CC6C8AEB}">
      <dgm:prSet phldrT="[Text]" custT="1"/>
      <dgm:spPr/>
      <dgm:t>
        <a:bodyPr/>
        <a:lstStyle/>
        <a:p>
          <a:pPr algn="l"/>
          <a:r>
            <a:rPr lang="el-GR" sz="2000" b="1" dirty="0" smtClean="0">
              <a:latin typeface="+mn-lt"/>
              <a:cs typeface="Arial" pitchFamily="34" charset="0"/>
            </a:rPr>
            <a:t>Συνθετικές</a:t>
          </a:r>
          <a:r>
            <a:rPr lang="en-US" sz="2000" b="1" dirty="0" smtClean="0">
              <a:latin typeface="+mn-lt"/>
              <a:cs typeface="Arial" pitchFamily="34" charset="0"/>
            </a:rPr>
            <a:t> </a:t>
          </a:r>
          <a:r>
            <a:rPr lang="en-US" sz="2000" dirty="0" smtClean="0">
              <a:latin typeface="+mn-lt"/>
              <a:cs typeface="Arial" pitchFamily="34" charset="0"/>
            </a:rPr>
            <a:t> (</a:t>
          </a:r>
          <a:r>
            <a:rPr lang="el-GR" sz="2000" dirty="0" smtClean="0">
              <a:latin typeface="+mn-lt"/>
              <a:cs typeface="Arial" pitchFamily="34" charset="0"/>
            </a:rPr>
            <a:t>πολυαμιδικές, πολυεστερικές, ακρυλικές)</a:t>
          </a:r>
          <a:endParaRPr lang="el-GR" sz="2000" dirty="0">
            <a:latin typeface="+mn-lt"/>
            <a:cs typeface="Arial" pitchFamily="34" charset="0"/>
          </a:endParaRPr>
        </a:p>
      </dgm:t>
    </dgm:pt>
    <dgm:pt modelId="{736A9ACF-2063-402B-A208-DA72E69F350C}" type="parTrans" cxnId="{B19BB53F-D37B-4D52-AF93-C7E245EEA520}">
      <dgm:prSet custT="1"/>
      <dgm:spPr/>
      <dgm:t>
        <a:bodyPr/>
        <a:lstStyle/>
        <a:p>
          <a:endParaRPr lang="el-GR" sz="2000">
            <a:latin typeface="+mn-lt"/>
          </a:endParaRPr>
        </a:p>
      </dgm:t>
    </dgm:pt>
    <dgm:pt modelId="{588360C8-ED0C-4284-85AC-23BA1CE378AB}" type="sibTrans" cxnId="{B19BB53F-D37B-4D52-AF93-C7E245EEA520}">
      <dgm:prSet/>
      <dgm:spPr/>
      <dgm:t>
        <a:bodyPr/>
        <a:lstStyle/>
        <a:p>
          <a:endParaRPr lang="el-GR" sz="2000">
            <a:latin typeface="+mn-lt"/>
          </a:endParaRPr>
        </a:p>
      </dgm:t>
    </dgm:pt>
    <dgm:pt modelId="{084CEF31-ADD2-4812-9C59-809B2434A63F}">
      <dgm:prSet phldrT="[Text]" custT="1"/>
      <dgm:spPr/>
      <dgm:t>
        <a:bodyPr/>
        <a:lstStyle/>
        <a:p>
          <a:pPr algn="l"/>
          <a:r>
            <a:rPr lang="el-GR" sz="2000" b="1" dirty="0" smtClean="0">
              <a:latin typeface="+mn-lt"/>
            </a:rPr>
            <a:t> </a:t>
          </a:r>
          <a:r>
            <a:rPr lang="el-GR" sz="2000" b="1" dirty="0" smtClean="0">
              <a:latin typeface="+mn-lt"/>
              <a:cs typeface="Arial" pitchFamily="34" charset="0"/>
            </a:rPr>
            <a:t>Ορυκτές ίνες </a:t>
          </a:r>
          <a:r>
            <a:rPr lang="el-GR" sz="2000" dirty="0" smtClean="0">
              <a:latin typeface="+mn-lt"/>
              <a:cs typeface="Arial" pitchFamily="34" charset="0"/>
            </a:rPr>
            <a:t>(αμίαντος)</a:t>
          </a:r>
          <a:endParaRPr lang="el-GR" sz="2000" dirty="0">
            <a:latin typeface="+mn-lt"/>
            <a:cs typeface="Arial" pitchFamily="34" charset="0"/>
          </a:endParaRPr>
        </a:p>
      </dgm:t>
    </dgm:pt>
    <dgm:pt modelId="{2E4B179F-FFCB-4C3C-A5FD-56CF412FB0D7}" type="parTrans" cxnId="{5926EB57-7C9C-4966-AD93-5BFAC96B4EF1}">
      <dgm:prSet custT="1"/>
      <dgm:spPr/>
      <dgm:t>
        <a:bodyPr/>
        <a:lstStyle/>
        <a:p>
          <a:endParaRPr lang="el-GR" sz="2000">
            <a:latin typeface="+mn-lt"/>
          </a:endParaRPr>
        </a:p>
      </dgm:t>
    </dgm:pt>
    <dgm:pt modelId="{93BC8BBD-B3B7-48F4-84D5-CD6FF7E9F7E1}" type="sibTrans" cxnId="{5926EB57-7C9C-4966-AD93-5BFAC96B4EF1}">
      <dgm:prSet/>
      <dgm:spPr/>
      <dgm:t>
        <a:bodyPr/>
        <a:lstStyle/>
        <a:p>
          <a:endParaRPr lang="el-GR" sz="2000">
            <a:latin typeface="+mn-lt"/>
          </a:endParaRPr>
        </a:p>
      </dgm:t>
    </dgm:pt>
    <dgm:pt modelId="{8F2B471B-E41C-4994-A9A5-524C00110B7D}" type="pres">
      <dgm:prSet presAssocID="{380C7BE8-C4E8-464B-B11D-CA951411499E}" presName="diagram" presStyleCnt="0">
        <dgm:presLayoutVars>
          <dgm:chPref val="1"/>
          <dgm:dir/>
          <dgm:animOne val="branch"/>
          <dgm:animLvl val="lvl"/>
          <dgm:resizeHandles val="exact"/>
        </dgm:presLayoutVars>
      </dgm:prSet>
      <dgm:spPr/>
      <dgm:t>
        <a:bodyPr/>
        <a:lstStyle/>
        <a:p>
          <a:endParaRPr lang="el-GR"/>
        </a:p>
      </dgm:t>
    </dgm:pt>
    <dgm:pt modelId="{AB1125D1-69ED-4C92-90C0-3D8095D6C1EE}" type="pres">
      <dgm:prSet presAssocID="{7B8DC8F2-6E88-469C-8FA8-A5A6346DB11F}" presName="root1" presStyleCnt="0"/>
      <dgm:spPr/>
      <dgm:t>
        <a:bodyPr/>
        <a:lstStyle/>
        <a:p>
          <a:endParaRPr lang="el-GR"/>
        </a:p>
      </dgm:t>
    </dgm:pt>
    <dgm:pt modelId="{B8B4FDC1-1B62-4742-B151-2685C93C84F2}" type="pres">
      <dgm:prSet presAssocID="{7B8DC8F2-6E88-469C-8FA8-A5A6346DB11F}" presName="LevelOneTextNode" presStyleLbl="node0" presStyleIdx="0" presStyleCnt="1" custScaleX="68246" custScaleY="57288" custLinFactNeighborX="-50023" custLinFactNeighborY="-4134">
        <dgm:presLayoutVars>
          <dgm:chPref val="3"/>
        </dgm:presLayoutVars>
      </dgm:prSet>
      <dgm:spPr/>
      <dgm:t>
        <a:bodyPr/>
        <a:lstStyle/>
        <a:p>
          <a:endParaRPr lang="el-GR"/>
        </a:p>
      </dgm:t>
    </dgm:pt>
    <dgm:pt modelId="{C886A6C5-A338-4323-B29E-1D4C2BD1CB12}" type="pres">
      <dgm:prSet presAssocID="{7B8DC8F2-6E88-469C-8FA8-A5A6346DB11F}" presName="level2hierChild" presStyleCnt="0"/>
      <dgm:spPr/>
      <dgm:t>
        <a:bodyPr/>
        <a:lstStyle/>
        <a:p>
          <a:endParaRPr lang="el-GR"/>
        </a:p>
      </dgm:t>
    </dgm:pt>
    <dgm:pt modelId="{CB23E4A0-7A09-48CB-8F1C-1D8CD4B4347B}" type="pres">
      <dgm:prSet presAssocID="{C39A5372-4E72-4D60-8A3D-F265400DCF2F}" presName="conn2-1" presStyleLbl="parChTrans1D2" presStyleIdx="0" presStyleCnt="2"/>
      <dgm:spPr/>
      <dgm:t>
        <a:bodyPr/>
        <a:lstStyle/>
        <a:p>
          <a:endParaRPr lang="el-GR"/>
        </a:p>
      </dgm:t>
    </dgm:pt>
    <dgm:pt modelId="{75AFB258-FAE5-493B-A3B8-3B02E0D8F354}" type="pres">
      <dgm:prSet presAssocID="{C39A5372-4E72-4D60-8A3D-F265400DCF2F}" presName="connTx" presStyleLbl="parChTrans1D2" presStyleIdx="0" presStyleCnt="2"/>
      <dgm:spPr/>
      <dgm:t>
        <a:bodyPr/>
        <a:lstStyle/>
        <a:p>
          <a:endParaRPr lang="el-GR"/>
        </a:p>
      </dgm:t>
    </dgm:pt>
    <dgm:pt modelId="{3064AEE3-46E8-4A61-8311-F152E17F882A}" type="pres">
      <dgm:prSet presAssocID="{8A69AF4B-626E-46F7-B4F3-9779C71D18B3}" presName="root2" presStyleCnt="0"/>
      <dgm:spPr/>
      <dgm:t>
        <a:bodyPr/>
        <a:lstStyle/>
        <a:p>
          <a:endParaRPr lang="el-GR"/>
        </a:p>
      </dgm:t>
    </dgm:pt>
    <dgm:pt modelId="{2DF1730A-5061-4CBB-B004-FB5FED46B71D}" type="pres">
      <dgm:prSet presAssocID="{8A69AF4B-626E-46F7-B4F3-9779C71D18B3}" presName="LevelTwoTextNode" presStyleLbl="node2" presStyleIdx="0" presStyleCnt="2" custScaleX="78379" custScaleY="87821" custLinFactNeighborX="-17142" custLinFactNeighborY="44828">
        <dgm:presLayoutVars>
          <dgm:chPref val="3"/>
        </dgm:presLayoutVars>
      </dgm:prSet>
      <dgm:spPr/>
      <dgm:t>
        <a:bodyPr/>
        <a:lstStyle/>
        <a:p>
          <a:endParaRPr lang="el-GR"/>
        </a:p>
      </dgm:t>
    </dgm:pt>
    <dgm:pt modelId="{DF696BB6-52F5-4842-955D-6F6EAA1ED1AF}" type="pres">
      <dgm:prSet presAssocID="{8A69AF4B-626E-46F7-B4F3-9779C71D18B3}" presName="level3hierChild" presStyleCnt="0"/>
      <dgm:spPr/>
      <dgm:t>
        <a:bodyPr/>
        <a:lstStyle/>
        <a:p>
          <a:endParaRPr lang="el-GR"/>
        </a:p>
      </dgm:t>
    </dgm:pt>
    <dgm:pt modelId="{570EC443-9044-44EA-9428-B2B9043577C2}" type="pres">
      <dgm:prSet presAssocID="{C104C5D8-A7A6-4263-A31E-7584B65C7656}" presName="conn2-1" presStyleLbl="parChTrans1D3" presStyleIdx="0" presStyleCnt="5"/>
      <dgm:spPr/>
      <dgm:t>
        <a:bodyPr/>
        <a:lstStyle/>
        <a:p>
          <a:endParaRPr lang="el-GR"/>
        </a:p>
      </dgm:t>
    </dgm:pt>
    <dgm:pt modelId="{B2A36A74-91C6-4E92-8B19-8354BB3F9807}" type="pres">
      <dgm:prSet presAssocID="{C104C5D8-A7A6-4263-A31E-7584B65C7656}" presName="connTx" presStyleLbl="parChTrans1D3" presStyleIdx="0" presStyleCnt="5"/>
      <dgm:spPr/>
      <dgm:t>
        <a:bodyPr/>
        <a:lstStyle/>
        <a:p>
          <a:endParaRPr lang="el-GR"/>
        </a:p>
      </dgm:t>
    </dgm:pt>
    <dgm:pt modelId="{25365559-805B-4F92-841F-24540EECA7E5}" type="pres">
      <dgm:prSet presAssocID="{772C97B1-7082-4C4B-A293-BEB42CBE51AD}" presName="root2" presStyleCnt="0"/>
      <dgm:spPr/>
      <dgm:t>
        <a:bodyPr/>
        <a:lstStyle/>
        <a:p>
          <a:endParaRPr lang="el-GR"/>
        </a:p>
      </dgm:t>
    </dgm:pt>
    <dgm:pt modelId="{713285BE-86EA-4D07-A016-CC42C9A7DFF6}" type="pres">
      <dgm:prSet presAssocID="{772C97B1-7082-4C4B-A293-BEB42CBE51AD}" presName="LevelTwoTextNode" presStyleLbl="node3" presStyleIdx="0" presStyleCnt="5" custScaleX="306254" custScaleY="88508" custLinFactNeighborX="-13463" custLinFactNeighborY="3102">
        <dgm:presLayoutVars>
          <dgm:chPref val="3"/>
        </dgm:presLayoutVars>
      </dgm:prSet>
      <dgm:spPr/>
      <dgm:t>
        <a:bodyPr/>
        <a:lstStyle/>
        <a:p>
          <a:endParaRPr lang="el-GR"/>
        </a:p>
      </dgm:t>
    </dgm:pt>
    <dgm:pt modelId="{3516CDB6-27DE-4728-BDED-2584249B569F}" type="pres">
      <dgm:prSet presAssocID="{772C97B1-7082-4C4B-A293-BEB42CBE51AD}" presName="level3hierChild" presStyleCnt="0"/>
      <dgm:spPr/>
      <dgm:t>
        <a:bodyPr/>
        <a:lstStyle/>
        <a:p>
          <a:endParaRPr lang="el-GR"/>
        </a:p>
      </dgm:t>
    </dgm:pt>
    <dgm:pt modelId="{817218B6-8244-475A-8125-A656A95EE1B6}" type="pres">
      <dgm:prSet presAssocID="{8A9D2269-0672-4B29-A955-43783B24F556}" presName="conn2-1" presStyleLbl="parChTrans1D3" presStyleIdx="1" presStyleCnt="5"/>
      <dgm:spPr/>
      <dgm:t>
        <a:bodyPr/>
        <a:lstStyle/>
        <a:p>
          <a:endParaRPr lang="el-GR"/>
        </a:p>
      </dgm:t>
    </dgm:pt>
    <dgm:pt modelId="{3A53E441-8657-4255-AA2F-409301FBDDAB}" type="pres">
      <dgm:prSet presAssocID="{8A9D2269-0672-4B29-A955-43783B24F556}" presName="connTx" presStyleLbl="parChTrans1D3" presStyleIdx="1" presStyleCnt="5"/>
      <dgm:spPr/>
      <dgm:t>
        <a:bodyPr/>
        <a:lstStyle/>
        <a:p>
          <a:endParaRPr lang="el-GR"/>
        </a:p>
      </dgm:t>
    </dgm:pt>
    <dgm:pt modelId="{2E0BE950-450B-461A-9344-1D915D421B8E}" type="pres">
      <dgm:prSet presAssocID="{F4F717F2-43E0-4A19-9D9B-D08E6FE9D07D}" presName="root2" presStyleCnt="0"/>
      <dgm:spPr/>
      <dgm:t>
        <a:bodyPr/>
        <a:lstStyle/>
        <a:p>
          <a:endParaRPr lang="el-GR"/>
        </a:p>
      </dgm:t>
    </dgm:pt>
    <dgm:pt modelId="{10297731-BF21-403C-BE30-FA07FCFCCA3D}" type="pres">
      <dgm:prSet presAssocID="{F4F717F2-43E0-4A19-9D9B-D08E6FE9D07D}" presName="LevelTwoTextNode" presStyleLbl="node3" presStyleIdx="1" presStyleCnt="5" custScaleX="338073" custLinFactNeighborX="-14503" custLinFactNeighborY="3363">
        <dgm:presLayoutVars>
          <dgm:chPref val="3"/>
        </dgm:presLayoutVars>
      </dgm:prSet>
      <dgm:spPr/>
      <dgm:t>
        <a:bodyPr/>
        <a:lstStyle/>
        <a:p>
          <a:endParaRPr lang="el-GR"/>
        </a:p>
      </dgm:t>
    </dgm:pt>
    <dgm:pt modelId="{3D4FD4A1-C3EB-45C6-91D9-43EF51B2CC95}" type="pres">
      <dgm:prSet presAssocID="{F4F717F2-43E0-4A19-9D9B-D08E6FE9D07D}" presName="level3hierChild" presStyleCnt="0"/>
      <dgm:spPr/>
      <dgm:t>
        <a:bodyPr/>
        <a:lstStyle/>
        <a:p>
          <a:endParaRPr lang="el-GR"/>
        </a:p>
      </dgm:t>
    </dgm:pt>
    <dgm:pt modelId="{C30F81AF-F819-4DC2-9B27-C38F6A7DA16A}" type="pres">
      <dgm:prSet presAssocID="{2E4B179F-FFCB-4C3C-A5FD-56CF412FB0D7}" presName="conn2-1" presStyleLbl="parChTrans1D3" presStyleIdx="2" presStyleCnt="5"/>
      <dgm:spPr/>
      <dgm:t>
        <a:bodyPr/>
        <a:lstStyle/>
        <a:p>
          <a:endParaRPr lang="el-GR"/>
        </a:p>
      </dgm:t>
    </dgm:pt>
    <dgm:pt modelId="{52631AF0-F917-4C80-B701-AA4F938C7A38}" type="pres">
      <dgm:prSet presAssocID="{2E4B179F-FFCB-4C3C-A5FD-56CF412FB0D7}" presName="connTx" presStyleLbl="parChTrans1D3" presStyleIdx="2" presStyleCnt="5"/>
      <dgm:spPr/>
      <dgm:t>
        <a:bodyPr/>
        <a:lstStyle/>
        <a:p>
          <a:endParaRPr lang="el-GR"/>
        </a:p>
      </dgm:t>
    </dgm:pt>
    <dgm:pt modelId="{397D95BF-B418-4855-ABD5-C60F42920230}" type="pres">
      <dgm:prSet presAssocID="{084CEF31-ADD2-4812-9C59-809B2434A63F}" presName="root2" presStyleCnt="0"/>
      <dgm:spPr/>
      <dgm:t>
        <a:bodyPr/>
        <a:lstStyle/>
        <a:p>
          <a:endParaRPr lang="el-GR"/>
        </a:p>
      </dgm:t>
    </dgm:pt>
    <dgm:pt modelId="{7CC8E6A5-0182-48B4-AC7C-5AEF20C1CE7E}" type="pres">
      <dgm:prSet presAssocID="{084CEF31-ADD2-4812-9C59-809B2434A63F}" presName="LevelTwoTextNode" presStyleLbl="node3" presStyleIdx="2" presStyleCnt="5" custScaleX="266885" custScaleY="60359" custLinFactNeighborX="-21657" custLinFactNeighborY="1973">
        <dgm:presLayoutVars>
          <dgm:chPref val="3"/>
        </dgm:presLayoutVars>
      </dgm:prSet>
      <dgm:spPr/>
      <dgm:t>
        <a:bodyPr/>
        <a:lstStyle/>
        <a:p>
          <a:endParaRPr lang="el-GR"/>
        </a:p>
      </dgm:t>
    </dgm:pt>
    <dgm:pt modelId="{A35B2D1C-3DF1-4A15-9639-F75ECB883845}" type="pres">
      <dgm:prSet presAssocID="{084CEF31-ADD2-4812-9C59-809B2434A63F}" presName="level3hierChild" presStyleCnt="0"/>
      <dgm:spPr/>
      <dgm:t>
        <a:bodyPr/>
        <a:lstStyle/>
        <a:p>
          <a:endParaRPr lang="el-GR"/>
        </a:p>
      </dgm:t>
    </dgm:pt>
    <dgm:pt modelId="{384574A3-F436-4627-9648-D0C06B25695A}" type="pres">
      <dgm:prSet presAssocID="{7D995431-3DA0-484E-A42D-9279F7EB8745}" presName="conn2-1" presStyleLbl="parChTrans1D2" presStyleIdx="1" presStyleCnt="2"/>
      <dgm:spPr/>
      <dgm:t>
        <a:bodyPr/>
        <a:lstStyle/>
        <a:p>
          <a:endParaRPr lang="el-GR"/>
        </a:p>
      </dgm:t>
    </dgm:pt>
    <dgm:pt modelId="{4840BC58-FA9E-42B2-B253-6FE398421A6F}" type="pres">
      <dgm:prSet presAssocID="{7D995431-3DA0-484E-A42D-9279F7EB8745}" presName="connTx" presStyleLbl="parChTrans1D2" presStyleIdx="1" presStyleCnt="2"/>
      <dgm:spPr/>
      <dgm:t>
        <a:bodyPr/>
        <a:lstStyle/>
        <a:p>
          <a:endParaRPr lang="el-GR"/>
        </a:p>
      </dgm:t>
    </dgm:pt>
    <dgm:pt modelId="{9D40AF6F-14DA-45BB-AFD6-ACD0C2EA55D2}" type="pres">
      <dgm:prSet presAssocID="{9DAFDC31-38B1-4A56-9D6E-C06E5F0BDC4A}" presName="root2" presStyleCnt="0"/>
      <dgm:spPr/>
      <dgm:t>
        <a:bodyPr/>
        <a:lstStyle/>
        <a:p>
          <a:endParaRPr lang="el-GR"/>
        </a:p>
      </dgm:t>
    </dgm:pt>
    <dgm:pt modelId="{82D4BF8B-A259-4BD1-AB36-760B8EDE41B2}" type="pres">
      <dgm:prSet presAssocID="{9DAFDC31-38B1-4A56-9D6E-C06E5F0BDC4A}" presName="LevelTwoTextNode" presStyleLbl="node2" presStyleIdx="1" presStyleCnt="2" custScaleX="74678" custScaleY="86565" custLinFactNeighborX="-23049" custLinFactNeighborY="-59912">
        <dgm:presLayoutVars>
          <dgm:chPref val="3"/>
        </dgm:presLayoutVars>
      </dgm:prSet>
      <dgm:spPr/>
      <dgm:t>
        <a:bodyPr/>
        <a:lstStyle/>
        <a:p>
          <a:endParaRPr lang="el-GR"/>
        </a:p>
      </dgm:t>
    </dgm:pt>
    <dgm:pt modelId="{927909DE-A254-40B1-B221-FE5B9CB0AC7F}" type="pres">
      <dgm:prSet presAssocID="{9DAFDC31-38B1-4A56-9D6E-C06E5F0BDC4A}" presName="level3hierChild" presStyleCnt="0"/>
      <dgm:spPr/>
      <dgm:t>
        <a:bodyPr/>
        <a:lstStyle/>
        <a:p>
          <a:endParaRPr lang="el-GR"/>
        </a:p>
      </dgm:t>
    </dgm:pt>
    <dgm:pt modelId="{6B9186E1-09C3-400D-8603-C666175B5CC9}" type="pres">
      <dgm:prSet presAssocID="{4C31572E-F915-40DB-AD03-24DFD40224B4}" presName="conn2-1" presStyleLbl="parChTrans1D3" presStyleIdx="3" presStyleCnt="5"/>
      <dgm:spPr/>
      <dgm:t>
        <a:bodyPr/>
        <a:lstStyle/>
        <a:p>
          <a:endParaRPr lang="el-GR"/>
        </a:p>
      </dgm:t>
    </dgm:pt>
    <dgm:pt modelId="{A811577D-53DC-4051-BB66-B5CD01D38BAF}" type="pres">
      <dgm:prSet presAssocID="{4C31572E-F915-40DB-AD03-24DFD40224B4}" presName="connTx" presStyleLbl="parChTrans1D3" presStyleIdx="3" presStyleCnt="5"/>
      <dgm:spPr/>
      <dgm:t>
        <a:bodyPr/>
        <a:lstStyle/>
        <a:p>
          <a:endParaRPr lang="el-GR"/>
        </a:p>
      </dgm:t>
    </dgm:pt>
    <dgm:pt modelId="{2EB50F36-23A7-4138-8312-1A110566AF75}" type="pres">
      <dgm:prSet presAssocID="{BC7F662E-FEA7-4805-A25A-91F122BA6784}" presName="root2" presStyleCnt="0"/>
      <dgm:spPr/>
      <dgm:t>
        <a:bodyPr/>
        <a:lstStyle/>
        <a:p>
          <a:endParaRPr lang="el-GR"/>
        </a:p>
      </dgm:t>
    </dgm:pt>
    <dgm:pt modelId="{770A33EA-9494-4308-9291-59AB67FED533}" type="pres">
      <dgm:prSet presAssocID="{BC7F662E-FEA7-4805-A25A-91F122BA6784}" presName="LevelTwoTextNode" presStyleLbl="node3" presStyleIdx="3" presStyleCnt="5" custScaleX="310549" custScaleY="271606" custLinFactNeighborX="-15095" custLinFactNeighborY="-4892">
        <dgm:presLayoutVars>
          <dgm:chPref val="3"/>
        </dgm:presLayoutVars>
      </dgm:prSet>
      <dgm:spPr/>
      <dgm:t>
        <a:bodyPr/>
        <a:lstStyle/>
        <a:p>
          <a:endParaRPr lang="el-GR"/>
        </a:p>
      </dgm:t>
    </dgm:pt>
    <dgm:pt modelId="{90B14B68-A3D8-4CA4-A7DB-7DD2B6A3096D}" type="pres">
      <dgm:prSet presAssocID="{BC7F662E-FEA7-4805-A25A-91F122BA6784}" presName="level3hierChild" presStyleCnt="0"/>
      <dgm:spPr/>
      <dgm:t>
        <a:bodyPr/>
        <a:lstStyle/>
        <a:p>
          <a:endParaRPr lang="el-GR"/>
        </a:p>
      </dgm:t>
    </dgm:pt>
    <dgm:pt modelId="{42DA122D-2DB7-498A-AB2B-F527A02B90BF}" type="pres">
      <dgm:prSet presAssocID="{736A9ACF-2063-402B-A208-DA72E69F350C}" presName="conn2-1" presStyleLbl="parChTrans1D3" presStyleIdx="4" presStyleCnt="5"/>
      <dgm:spPr/>
      <dgm:t>
        <a:bodyPr/>
        <a:lstStyle/>
        <a:p>
          <a:endParaRPr lang="el-GR"/>
        </a:p>
      </dgm:t>
    </dgm:pt>
    <dgm:pt modelId="{B4AB84AC-492D-4313-94C9-2A4040D31C57}" type="pres">
      <dgm:prSet presAssocID="{736A9ACF-2063-402B-A208-DA72E69F350C}" presName="connTx" presStyleLbl="parChTrans1D3" presStyleIdx="4" presStyleCnt="5"/>
      <dgm:spPr/>
      <dgm:t>
        <a:bodyPr/>
        <a:lstStyle/>
        <a:p>
          <a:endParaRPr lang="el-GR"/>
        </a:p>
      </dgm:t>
    </dgm:pt>
    <dgm:pt modelId="{430E7950-EDFF-4280-B9EC-64BB445898FB}" type="pres">
      <dgm:prSet presAssocID="{3E555476-8585-469D-96AB-D205CC6C8AEB}" presName="root2" presStyleCnt="0"/>
      <dgm:spPr/>
      <dgm:t>
        <a:bodyPr/>
        <a:lstStyle/>
        <a:p>
          <a:endParaRPr lang="el-GR"/>
        </a:p>
      </dgm:t>
    </dgm:pt>
    <dgm:pt modelId="{2605E2B5-BFF3-4AA9-92F8-BB726715E8FB}" type="pres">
      <dgm:prSet presAssocID="{3E555476-8585-469D-96AB-D205CC6C8AEB}" presName="LevelTwoTextNode" presStyleLbl="node3" presStyleIdx="4" presStyleCnt="5" custScaleX="269415" custScaleY="73415" custLinFactNeighborX="-14291" custLinFactNeighborY="-5825">
        <dgm:presLayoutVars>
          <dgm:chPref val="3"/>
        </dgm:presLayoutVars>
      </dgm:prSet>
      <dgm:spPr/>
      <dgm:t>
        <a:bodyPr/>
        <a:lstStyle/>
        <a:p>
          <a:endParaRPr lang="el-GR"/>
        </a:p>
      </dgm:t>
    </dgm:pt>
    <dgm:pt modelId="{435D7BDA-F950-40BB-A981-BAE89A6E716B}" type="pres">
      <dgm:prSet presAssocID="{3E555476-8585-469D-96AB-D205CC6C8AEB}" presName="level3hierChild" presStyleCnt="0"/>
      <dgm:spPr/>
      <dgm:t>
        <a:bodyPr/>
        <a:lstStyle/>
        <a:p>
          <a:endParaRPr lang="el-GR"/>
        </a:p>
      </dgm:t>
    </dgm:pt>
  </dgm:ptLst>
  <dgm:cxnLst>
    <dgm:cxn modelId="{182850FE-AA93-4EA5-A991-FA735ADBF579}" type="presOf" srcId="{C39A5372-4E72-4D60-8A3D-F265400DCF2F}" destId="{75AFB258-FAE5-493B-A3B8-3B02E0D8F354}" srcOrd="1" destOrd="0" presId="urn:microsoft.com/office/officeart/2005/8/layout/hierarchy2"/>
    <dgm:cxn modelId="{FFC6960D-9C4A-4B3B-B7AC-44D7E78652F8}" type="presOf" srcId="{BC7F662E-FEA7-4805-A25A-91F122BA6784}" destId="{770A33EA-9494-4308-9291-59AB67FED533}" srcOrd="0" destOrd="0" presId="urn:microsoft.com/office/officeart/2005/8/layout/hierarchy2"/>
    <dgm:cxn modelId="{5926EB57-7C9C-4966-AD93-5BFAC96B4EF1}" srcId="{8A69AF4B-626E-46F7-B4F3-9779C71D18B3}" destId="{084CEF31-ADD2-4812-9C59-809B2434A63F}" srcOrd="2" destOrd="0" parTransId="{2E4B179F-FFCB-4C3C-A5FD-56CF412FB0D7}" sibTransId="{93BC8BBD-B3B7-48F4-84D5-CD6FF7E9F7E1}"/>
    <dgm:cxn modelId="{C58AEE46-0630-4B0B-9DCC-BEEE6CD3F0D7}" type="presOf" srcId="{772C97B1-7082-4C4B-A293-BEB42CBE51AD}" destId="{713285BE-86EA-4D07-A016-CC42C9A7DFF6}" srcOrd="0" destOrd="0" presId="urn:microsoft.com/office/officeart/2005/8/layout/hierarchy2"/>
    <dgm:cxn modelId="{D2A7403B-AAE4-4380-BC29-ADFF2D35F49F}" type="presOf" srcId="{F4F717F2-43E0-4A19-9D9B-D08E6FE9D07D}" destId="{10297731-BF21-403C-BE30-FA07FCFCCA3D}" srcOrd="0" destOrd="0" presId="urn:microsoft.com/office/officeart/2005/8/layout/hierarchy2"/>
    <dgm:cxn modelId="{700D48A8-1EC6-4B70-9537-99040FDE6848}" type="presOf" srcId="{7D995431-3DA0-484E-A42D-9279F7EB8745}" destId="{4840BC58-FA9E-42B2-B253-6FE398421A6F}" srcOrd="1" destOrd="0" presId="urn:microsoft.com/office/officeart/2005/8/layout/hierarchy2"/>
    <dgm:cxn modelId="{7E7FA9FB-CA0C-469C-8CF0-33A8721C1CB2}" srcId="{7B8DC8F2-6E88-469C-8FA8-A5A6346DB11F}" destId="{8A69AF4B-626E-46F7-B4F3-9779C71D18B3}" srcOrd="0" destOrd="0" parTransId="{C39A5372-4E72-4D60-8A3D-F265400DCF2F}" sibTransId="{E7D07BC7-269A-4308-8416-3D67358E6602}"/>
    <dgm:cxn modelId="{D641BD9A-150F-48C4-85F1-C9751AFD2ADD}" srcId="{7B8DC8F2-6E88-469C-8FA8-A5A6346DB11F}" destId="{9DAFDC31-38B1-4A56-9D6E-C06E5F0BDC4A}" srcOrd="1" destOrd="0" parTransId="{7D995431-3DA0-484E-A42D-9279F7EB8745}" sibTransId="{7CD16819-E272-4455-BB8C-2249A8D21CAE}"/>
    <dgm:cxn modelId="{9ED8AFB5-72AB-41D6-A9E8-69E0E145C7A2}" type="presOf" srcId="{C104C5D8-A7A6-4263-A31E-7584B65C7656}" destId="{570EC443-9044-44EA-9428-B2B9043577C2}" srcOrd="0" destOrd="0" presId="urn:microsoft.com/office/officeart/2005/8/layout/hierarchy2"/>
    <dgm:cxn modelId="{3FDDDC49-3A39-4300-9F61-A185E263837D}" type="presOf" srcId="{C39A5372-4E72-4D60-8A3D-F265400DCF2F}" destId="{CB23E4A0-7A09-48CB-8F1C-1D8CD4B4347B}" srcOrd="0" destOrd="0" presId="urn:microsoft.com/office/officeart/2005/8/layout/hierarchy2"/>
    <dgm:cxn modelId="{1417E85F-F9ED-40B6-8B4B-803504B78265}" type="presOf" srcId="{8A69AF4B-626E-46F7-B4F3-9779C71D18B3}" destId="{2DF1730A-5061-4CBB-B004-FB5FED46B71D}" srcOrd="0" destOrd="0" presId="urn:microsoft.com/office/officeart/2005/8/layout/hierarchy2"/>
    <dgm:cxn modelId="{7EB04351-4119-4CC1-B08E-F9383F00897A}" type="presOf" srcId="{7D995431-3DA0-484E-A42D-9279F7EB8745}" destId="{384574A3-F436-4627-9648-D0C06B25695A}" srcOrd="0" destOrd="0" presId="urn:microsoft.com/office/officeart/2005/8/layout/hierarchy2"/>
    <dgm:cxn modelId="{73D88CEA-3540-4A74-806C-DEE492A2FB88}" type="presOf" srcId="{3E555476-8585-469D-96AB-D205CC6C8AEB}" destId="{2605E2B5-BFF3-4AA9-92F8-BB726715E8FB}" srcOrd="0" destOrd="0" presId="urn:microsoft.com/office/officeart/2005/8/layout/hierarchy2"/>
    <dgm:cxn modelId="{8F6D0F52-A451-4609-9738-3C7D83EE727E}" type="presOf" srcId="{736A9ACF-2063-402B-A208-DA72E69F350C}" destId="{B4AB84AC-492D-4313-94C9-2A4040D31C57}" srcOrd="1" destOrd="0" presId="urn:microsoft.com/office/officeart/2005/8/layout/hierarchy2"/>
    <dgm:cxn modelId="{13EF0322-6B95-41BA-9D27-19F91535E698}" type="presOf" srcId="{2E4B179F-FFCB-4C3C-A5FD-56CF412FB0D7}" destId="{52631AF0-F917-4C80-B701-AA4F938C7A38}" srcOrd="1" destOrd="0" presId="urn:microsoft.com/office/officeart/2005/8/layout/hierarchy2"/>
    <dgm:cxn modelId="{76FAED2F-96EC-4FD0-9C34-610FA23E1000}" type="presOf" srcId="{380C7BE8-C4E8-464B-B11D-CA951411499E}" destId="{8F2B471B-E41C-4994-A9A5-524C00110B7D}" srcOrd="0" destOrd="0" presId="urn:microsoft.com/office/officeart/2005/8/layout/hierarchy2"/>
    <dgm:cxn modelId="{6CC65B7F-DA06-43D0-AEA7-CCF4CFBD601A}" type="presOf" srcId="{736A9ACF-2063-402B-A208-DA72E69F350C}" destId="{42DA122D-2DB7-498A-AB2B-F527A02B90BF}" srcOrd="0" destOrd="0" presId="urn:microsoft.com/office/officeart/2005/8/layout/hierarchy2"/>
    <dgm:cxn modelId="{A44F418B-15F0-43AE-82D7-1B6BAD8394CE}" type="presOf" srcId="{8A9D2269-0672-4B29-A955-43783B24F556}" destId="{3A53E441-8657-4255-AA2F-409301FBDDAB}" srcOrd="1" destOrd="0" presId="urn:microsoft.com/office/officeart/2005/8/layout/hierarchy2"/>
    <dgm:cxn modelId="{1A6AE324-9DFC-420B-991E-10A0CDD01309}" type="presOf" srcId="{C104C5D8-A7A6-4263-A31E-7584B65C7656}" destId="{B2A36A74-91C6-4E92-8B19-8354BB3F9807}" srcOrd="1" destOrd="0" presId="urn:microsoft.com/office/officeart/2005/8/layout/hierarchy2"/>
    <dgm:cxn modelId="{18C76DFD-9F4E-43CF-B1F9-5EA6ABC2F569}" srcId="{380C7BE8-C4E8-464B-B11D-CA951411499E}" destId="{7B8DC8F2-6E88-469C-8FA8-A5A6346DB11F}" srcOrd="0" destOrd="0" parTransId="{98F8315F-2222-47F1-B63A-1D124C677E7A}" sibTransId="{7CF4F304-138E-4956-BFC0-256FF5110DC6}"/>
    <dgm:cxn modelId="{C633017A-D824-444B-83F0-5D9464AD2483}" type="presOf" srcId="{9DAFDC31-38B1-4A56-9D6E-C06E5F0BDC4A}" destId="{82D4BF8B-A259-4BD1-AB36-760B8EDE41B2}" srcOrd="0" destOrd="0" presId="urn:microsoft.com/office/officeart/2005/8/layout/hierarchy2"/>
    <dgm:cxn modelId="{9CAE90A2-26F1-481E-BDC8-F42CE7937C94}" type="presOf" srcId="{2E4B179F-FFCB-4C3C-A5FD-56CF412FB0D7}" destId="{C30F81AF-F819-4DC2-9B27-C38F6A7DA16A}" srcOrd="0" destOrd="0" presId="urn:microsoft.com/office/officeart/2005/8/layout/hierarchy2"/>
    <dgm:cxn modelId="{B19BB53F-D37B-4D52-AF93-C7E245EEA520}" srcId="{9DAFDC31-38B1-4A56-9D6E-C06E5F0BDC4A}" destId="{3E555476-8585-469D-96AB-D205CC6C8AEB}" srcOrd="1" destOrd="0" parTransId="{736A9ACF-2063-402B-A208-DA72E69F350C}" sibTransId="{588360C8-ED0C-4284-85AC-23BA1CE378AB}"/>
    <dgm:cxn modelId="{9823FF13-B6E5-474C-826F-3D07745E5522}" type="presOf" srcId="{084CEF31-ADD2-4812-9C59-809B2434A63F}" destId="{7CC8E6A5-0182-48B4-AC7C-5AEF20C1CE7E}" srcOrd="0" destOrd="0" presId="urn:microsoft.com/office/officeart/2005/8/layout/hierarchy2"/>
    <dgm:cxn modelId="{62711E58-AEFB-4A9B-A9B6-643530B1668A}" srcId="{8A69AF4B-626E-46F7-B4F3-9779C71D18B3}" destId="{F4F717F2-43E0-4A19-9D9B-D08E6FE9D07D}" srcOrd="1" destOrd="0" parTransId="{8A9D2269-0672-4B29-A955-43783B24F556}" sibTransId="{597BB9CD-6B47-4A62-8C4E-C7A58A196F06}"/>
    <dgm:cxn modelId="{4140B424-848A-400C-BBE1-B0908EBABE41}" type="presOf" srcId="{8A9D2269-0672-4B29-A955-43783B24F556}" destId="{817218B6-8244-475A-8125-A656A95EE1B6}" srcOrd="0" destOrd="0" presId="urn:microsoft.com/office/officeart/2005/8/layout/hierarchy2"/>
    <dgm:cxn modelId="{505D05BF-7057-45C6-BEFA-318DBED913E4}" srcId="{8A69AF4B-626E-46F7-B4F3-9779C71D18B3}" destId="{772C97B1-7082-4C4B-A293-BEB42CBE51AD}" srcOrd="0" destOrd="0" parTransId="{C104C5D8-A7A6-4263-A31E-7584B65C7656}" sibTransId="{6FB596D6-05C4-475E-A013-91EB5989E599}"/>
    <dgm:cxn modelId="{8900D0C8-724D-41AD-8FE2-FABED1ED6F85}" type="presOf" srcId="{7B8DC8F2-6E88-469C-8FA8-A5A6346DB11F}" destId="{B8B4FDC1-1B62-4742-B151-2685C93C84F2}" srcOrd="0" destOrd="0" presId="urn:microsoft.com/office/officeart/2005/8/layout/hierarchy2"/>
    <dgm:cxn modelId="{A2BBC93A-07C9-4BF4-9973-19BB793505A8}" type="presOf" srcId="{4C31572E-F915-40DB-AD03-24DFD40224B4}" destId="{6B9186E1-09C3-400D-8603-C666175B5CC9}" srcOrd="0" destOrd="0" presId="urn:microsoft.com/office/officeart/2005/8/layout/hierarchy2"/>
    <dgm:cxn modelId="{2D29880E-BF75-417C-822D-C155EE7C6FC8}" srcId="{9DAFDC31-38B1-4A56-9D6E-C06E5F0BDC4A}" destId="{BC7F662E-FEA7-4805-A25A-91F122BA6784}" srcOrd="0" destOrd="0" parTransId="{4C31572E-F915-40DB-AD03-24DFD40224B4}" sibTransId="{5F105B43-6AF5-4B4C-9006-7306AD92FEA2}"/>
    <dgm:cxn modelId="{8EF3D058-13A1-4352-A7C3-8B1CFA3817CD}" type="presOf" srcId="{4C31572E-F915-40DB-AD03-24DFD40224B4}" destId="{A811577D-53DC-4051-BB66-B5CD01D38BAF}" srcOrd="1" destOrd="0" presId="urn:microsoft.com/office/officeart/2005/8/layout/hierarchy2"/>
    <dgm:cxn modelId="{9E065989-3035-4D6F-874A-DFF4AEAF1382}" type="presParOf" srcId="{8F2B471B-E41C-4994-A9A5-524C00110B7D}" destId="{AB1125D1-69ED-4C92-90C0-3D8095D6C1EE}" srcOrd="0" destOrd="0" presId="urn:microsoft.com/office/officeart/2005/8/layout/hierarchy2"/>
    <dgm:cxn modelId="{6BF3C149-A400-4590-87A6-45F8786330B3}" type="presParOf" srcId="{AB1125D1-69ED-4C92-90C0-3D8095D6C1EE}" destId="{B8B4FDC1-1B62-4742-B151-2685C93C84F2}" srcOrd="0" destOrd="0" presId="urn:microsoft.com/office/officeart/2005/8/layout/hierarchy2"/>
    <dgm:cxn modelId="{89C5D5E7-0429-4470-8833-2E240F03A1F4}" type="presParOf" srcId="{AB1125D1-69ED-4C92-90C0-3D8095D6C1EE}" destId="{C886A6C5-A338-4323-B29E-1D4C2BD1CB12}" srcOrd="1" destOrd="0" presId="urn:microsoft.com/office/officeart/2005/8/layout/hierarchy2"/>
    <dgm:cxn modelId="{F54D87EB-6DEB-4FC3-8263-13BD6DC13A8D}" type="presParOf" srcId="{C886A6C5-A338-4323-B29E-1D4C2BD1CB12}" destId="{CB23E4A0-7A09-48CB-8F1C-1D8CD4B4347B}" srcOrd="0" destOrd="0" presId="urn:microsoft.com/office/officeart/2005/8/layout/hierarchy2"/>
    <dgm:cxn modelId="{163DEFAD-4BD6-40A5-942C-D352E69055E9}" type="presParOf" srcId="{CB23E4A0-7A09-48CB-8F1C-1D8CD4B4347B}" destId="{75AFB258-FAE5-493B-A3B8-3B02E0D8F354}" srcOrd="0" destOrd="0" presId="urn:microsoft.com/office/officeart/2005/8/layout/hierarchy2"/>
    <dgm:cxn modelId="{933FF310-4EC2-4CCC-A7F3-EF1AD4E4CE3B}" type="presParOf" srcId="{C886A6C5-A338-4323-B29E-1D4C2BD1CB12}" destId="{3064AEE3-46E8-4A61-8311-F152E17F882A}" srcOrd="1" destOrd="0" presId="urn:microsoft.com/office/officeart/2005/8/layout/hierarchy2"/>
    <dgm:cxn modelId="{A629E283-E9FD-4AEA-8B5F-F849F452BE2A}" type="presParOf" srcId="{3064AEE3-46E8-4A61-8311-F152E17F882A}" destId="{2DF1730A-5061-4CBB-B004-FB5FED46B71D}" srcOrd="0" destOrd="0" presId="urn:microsoft.com/office/officeart/2005/8/layout/hierarchy2"/>
    <dgm:cxn modelId="{81A2E627-BF0E-48F3-B88C-7DAAE0D57DBB}" type="presParOf" srcId="{3064AEE3-46E8-4A61-8311-F152E17F882A}" destId="{DF696BB6-52F5-4842-955D-6F6EAA1ED1AF}" srcOrd="1" destOrd="0" presId="urn:microsoft.com/office/officeart/2005/8/layout/hierarchy2"/>
    <dgm:cxn modelId="{CF24FFBE-E06F-4DED-8AF0-D7F759C53AD4}" type="presParOf" srcId="{DF696BB6-52F5-4842-955D-6F6EAA1ED1AF}" destId="{570EC443-9044-44EA-9428-B2B9043577C2}" srcOrd="0" destOrd="0" presId="urn:microsoft.com/office/officeart/2005/8/layout/hierarchy2"/>
    <dgm:cxn modelId="{B434D742-A010-4904-870E-FE69ED8AF507}" type="presParOf" srcId="{570EC443-9044-44EA-9428-B2B9043577C2}" destId="{B2A36A74-91C6-4E92-8B19-8354BB3F9807}" srcOrd="0" destOrd="0" presId="urn:microsoft.com/office/officeart/2005/8/layout/hierarchy2"/>
    <dgm:cxn modelId="{0F8B459A-0D22-4949-B5FB-DB2E66D84CFD}" type="presParOf" srcId="{DF696BB6-52F5-4842-955D-6F6EAA1ED1AF}" destId="{25365559-805B-4F92-841F-24540EECA7E5}" srcOrd="1" destOrd="0" presId="urn:microsoft.com/office/officeart/2005/8/layout/hierarchy2"/>
    <dgm:cxn modelId="{3F6226FC-E397-4D43-A01D-99B80F7E7EBB}" type="presParOf" srcId="{25365559-805B-4F92-841F-24540EECA7E5}" destId="{713285BE-86EA-4D07-A016-CC42C9A7DFF6}" srcOrd="0" destOrd="0" presId="urn:microsoft.com/office/officeart/2005/8/layout/hierarchy2"/>
    <dgm:cxn modelId="{0F043B32-55A0-4816-A515-97C48A1B7589}" type="presParOf" srcId="{25365559-805B-4F92-841F-24540EECA7E5}" destId="{3516CDB6-27DE-4728-BDED-2584249B569F}" srcOrd="1" destOrd="0" presId="urn:microsoft.com/office/officeart/2005/8/layout/hierarchy2"/>
    <dgm:cxn modelId="{3B16C641-E459-4C8C-AFBF-071D2FB9CFE4}" type="presParOf" srcId="{DF696BB6-52F5-4842-955D-6F6EAA1ED1AF}" destId="{817218B6-8244-475A-8125-A656A95EE1B6}" srcOrd="2" destOrd="0" presId="urn:microsoft.com/office/officeart/2005/8/layout/hierarchy2"/>
    <dgm:cxn modelId="{B7AF1242-1797-4EE3-9B2E-260BE5461129}" type="presParOf" srcId="{817218B6-8244-475A-8125-A656A95EE1B6}" destId="{3A53E441-8657-4255-AA2F-409301FBDDAB}" srcOrd="0" destOrd="0" presId="urn:microsoft.com/office/officeart/2005/8/layout/hierarchy2"/>
    <dgm:cxn modelId="{AE0B745E-2726-4575-B52E-FFDC26F195BE}" type="presParOf" srcId="{DF696BB6-52F5-4842-955D-6F6EAA1ED1AF}" destId="{2E0BE950-450B-461A-9344-1D915D421B8E}" srcOrd="3" destOrd="0" presId="urn:microsoft.com/office/officeart/2005/8/layout/hierarchy2"/>
    <dgm:cxn modelId="{94CE692A-98A0-490A-9C74-6AFF8176AF55}" type="presParOf" srcId="{2E0BE950-450B-461A-9344-1D915D421B8E}" destId="{10297731-BF21-403C-BE30-FA07FCFCCA3D}" srcOrd="0" destOrd="0" presId="urn:microsoft.com/office/officeart/2005/8/layout/hierarchy2"/>
    <dgm:cxn modelId="{4395629D-BDA2-47DE-A203-598E61DAF34C}" type="presParOf" srcId="{2E0BE950-450B-461A-9344-1D915D421B8E}" destId="{3D4FD4A1-C3EB-45C6-91D9-43EF51B2CC95}" srcOrd="1" destOrd="0" presId="urn:microsoft.com/office/officeart/2005/8/layout/hierarchy2"/>
    <dgm:cxn modelId="{7DEC16DD-DD49-4B94-8DDA-53C8E1E79F10}" type="presParOf" srcId="{DF696BB6-52F5-4842-955D-6F6EAA1ED1AF}" destId="{C30F81AF-F819-4DC2-9B27-C38F6A7DA16A}" srcOrd="4" destOrd="0" presId="urn:microsoft.com/office/officeart/2005/8/layout/hierarchy2"/>
    <dgm:cxn modelId="{7C40B701-265E-4716-BDB9-B9D7080BFEAF}" type="presParOf" srcId="{C30F81AF-F819-4DC2-9B27-C38F6A7DA16A}" destId="{52631AF0-F917-4C80-B701-AA4F938C7A38}" srcOrd="0" destOrd="0" presId="urn:microsoft.com/office/officeart/2005/8/layout/hierarchy2"/>
    <dgm:cxn modelId="{36B3745B-CCE3-4BE6-96D0-A6BA590C64B1}" type="presParOf" srcId="{DF696BB6-52F5-4842-955D-6F6EAA1ED1AF}" destId="{397D95BF-B418-4855-ABD5-C60F42920230}" srcOrd="5" destOrd="0" presId="urn:microsoft.com/office/officeart/2005/8/layout/hierarchy2"/>
    <dgm:cxn modelId="{74A882CB-DC79-4D94-89B5-BC13C8517048}" type="presParOf" srcId="{397D95BF-B418-4855-ABD5-C60F42920230}" destId="{7CC8E6A5-0182-48B4-AC7C-5AEF20C1CE7E}" srcOrd="0" destOrd="0" presId="urn:microsoft.com/office/officeart/2005/8/layout/hierarchy2"/>
    <dgm:cxn modelId="{2EAA41EC-3A44-45CB-811B-5E024D04D701}" type="presParOf" srcId="{397D95BF-B418-4855-ABD5-C60F42920230}" destId="{A35B2D1C-3DF1-4A15-9639-F75ECB883845}" srcOrd="1" destOrd="0" presId="urn:microsoft.com/office/officeart/2005/8/layout/hierarchy2"/>
    <dgm:cxn modelId="{1054B3AF-719F-48AD-9B20-B84BD61E0CDB}" type="presParOf" srcId="{C886A6C5-A338-4323-B29E-1D4C2BD1CB12}" destId="{384574A3-F436-4627-9648-D0C06B25695A}" srcOrd="2" destOrd="0" presId="urn:microsoft.com/office/officeart/2005/8/layout/hierarchy2"/>
    <dgm:cxn modelId="{FA807F02-35FD-42D9-97B4-81D09B092C18}" type="presParOf" srcId="{384574A3-F436-4627-9648-D0C06B25695A}" destId="{4840BC58-FA9E-42B2-B253-6FE398421A6F}" srcOrd="0" destOrd="0" presId="urn:microsoft.com/office/officeart/2005/8/layout/hierarchy2"/>
    <dgm:cxn modelId="{55C8BA08-8631-4C90-A1D1-D42469A7BA31}" type="presParOf" srcId="{C886A6C5-A338-4323-B29E-1D4C2BD1CB12}" destId="{9D40AF6F-14DA-45BB-AFD6-ACD0C2EA55D2}" srcOrd="3" destOrd="0" presId="urn:microsoft.com/office/officeart/2005/8/layout/hierarchy2"/>
    <dgm:cxn modelId="{D1C4043C-7DC4-4778-8D4A-05FC56F3029D}" type="presParOf" srcId="{9D40AF6F-14DA-45BB-AFD6-ACD0C2EA55D2}" destId="{82D4BF8B-A259-4BD1-AB36-760B8EDE41B2}" srcOrd="0" destOrd="0" presId="urn:microsoft.com/office/officeart/2005/8/layout/hierarchy2"/>
    <dgm:cxn modelId="{7222E643-2020-487B-A447-CEC262D370E4}" type="presParOf" srcId="{9D40AF6F-14DA-45BB-AFD6-ACD0C2EA55D2}" destId="{927909DE-A254-40B1-B221-FE5B9CB0AC7F}" srcOrd="1" destOrd="0" presId="urn:microsoft.com/office/officeart/2005/8/layout/hierarchy2"/>
    <dgm:cxn modelId="{4CC45E87-6A54-476C-89A7-350C08FC146F}" type="presParOf" srcId="{927909DE-A254-40B1-B221-FE5B9CB0AC7F}" destId="{6B9186E1-09C3-400D-8603-C666175B5CC9}" srcOrd="0" destOrd="0" presId="urn:microsoft.com/office/officeart/2005/8/layout/hierarchy2"/>
    <dgm:cxn modelId="{4782000C-FA8F-4C36-9A98-AC94ACD060C0}" type="presParOf" srcId="{6B9186E1-09C3-400D-8603-C666175B5CC9}" destId="{A811577D-53DC-4051-BB66-B5CD01D38BAF}" srcOrd="0" destOrd="0" presId="urn:microsoft.com/office/officeart/2005/8/layout/hierarchy2"/>
    <dgm:cxn modelId="{B1CE3AA6-227D-4750-92D2-350BC0365255}" type="presParOf" srcId="{927909DE-A254-40B1-B221-FE5B9CB0AC7F}" destId="{2EB50F36-23A7-4138-8312-1A110566AF75}" srcOrd="1" destOrd="0" presId="urn:microsoft.com/office/officeart/2005/8/layout/hierarchy2"/>
    <dgm:cxn modelId="{CCF36CA9-F8AF-46F1-AFA9-D99CEDA7A3A6}" type="presParOf" srcId="{2EB50F36-23A7-4138-8312-1A110566AF75}" destId="{770A33EA-9494-4308-9291-59AB67FED533}" srcOrd="0" destOrd="0" presId="urn:microsoft.com/office/officeart/2005/8/layout/hierarchy2"/>
    <dgm:cxn modelId="{38A45F10-0FC3-4797-A918-5B1E14DC5CE3}" type="presParOf" srcId="{2EB50F36-23A7-4138-8312-1A110566AF75}" destId="{90B14B68-A3D8-4CA4-A7DB-7DD2B6A3096D}" srcOrd="1" destOrd="0" presId="urn:microsoft.com/office/officeart/2005/8/layout/hierarchy2"/>
    <dgm:cxn modelId="{DA4F1190-2065-4A54-A0B9-CAB43334DEEF}" type="presParOf" srcId="{927909DE-A254-40B1-B221-FE5B9CB0AC7F}" destId="{42DA122D-2DB7-498A-AB2B-F527A02B90BF}" srcOrd="2" destOrd="0" presId="urn:microsoft.com/office/officeart/2005/8/layout/hierarchy2"/>
    <dgm:cxn modelId="{B4D505D7-A9D5-4D79-BA10-F966C111C6FC}" type="presParOf" srcId="{42DA122D-2DB7-498A-AB2B-F527A02B90BF}" destId="{B4AB84AC-492D-4313-94C9-2A4040D31C57}" srcOrd="0" destOrd="0" presId="urn:microsoft.com/office/officeart/2005/8/layout/hierarchy2"/>
    <dgm:cxn modelId="{E6CC7DE2-88B6-4910-B04C-10C4F381806E}" type="presParOf" srcId="{927909DE-A254-40B1-B221-FE5B9CB0AC7F}" destId="{430E7950-EDFF-4280-B9EC-64BB445898FB}" srcOrd="3" destOrd="0" presId="urn:microsoft.com/office/officeart/2005/8/layout/hierarchy2"/>
    <dgm:cxn modelId="{59A36733-4D69-4A19-A14B-933CE7546E52}" type="presParOf" srcId="{430E7950-EDFF-4280-B9EC-64BB445898FB}" destId="{2605E2B5-BFF3-4AA9-92F8-BB726715E8FB}" srcOrd="0" destOrd="0" presId="urn:microsoft.com/office/officeart/2005/8/layout/hierarchy2"/>
    <dgm:cxn modelId="{4BE70F76-ABB3-4B8D-A513-24A6A5C35765}" type="presParOf" srcId="{430E7950-EDFF-4280-B9EC-64BB445898FB}" destId="{435D7BDA-F950-40BB-A981-BAE89A6E716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4FDC1-1B62-4742-B151-2685C93C84F2}">
      <dsp:nvSpPr>
        <dsp:cNvPr id="0" name=""/>
        <dsp:cNvSpPr/>
      </dsp:nvSpPr>
      <dsp:spPr>
        <a:xfrm>
          <a:off x="0" y="2208762"/>
          <a:ext cx="1072721" cy="45023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latin typeface="+mn-lt"/>
              <a:cs typeface="Arial" pitchFamily="34" charset="0"/>
            </a:rPr>
            <a:t>Ίνες</a:t>
          </a:r>
          <a:endParaRPr lang="el-GR" sz="2000" kern="1200" dirty="0">
            <a:latin typeface="+mn-lt"/>
            <a:cs typeface="Arial" pitchFamily="34" charset="0"/>
          </a:endParaRPr>
        </a:p>
      </dsp:txBody>
      <dsp:txXfrm>
        <a:off x="13187" y="2221949"/>
        <a:ext cx="1046347" cy="423865"/>
      </dsp:txXfrm>
    </dsp:sp>
    <dsp:sp modelId="{CB23E4A0-7A09-48CB-8F1C-1D8CD4B4347B}">
      <dsp:nvSpPr>
        <dsp:cNvPr id="0" name=""/>
        <dsp:cNvSpPr/>
      </dsp:nvSpPr>
      <dsp:spPr>
        <a:xfrm rot="17497384">
          <a:off x="757875" y="1956943"/>
          <a:ext cx="997134" cy="26912"/>
        </a:xfrm>
        <a:custGeom>
          <a:avLst/>
          <a:gdLst/>
          <a:ahLst/>
          <a:cxnLst/>
          <a:rect l="0" t="0" r="0" b="0"/>
          <a:pathLst>
            <a:path>
              <a:moveTo>
                <a:pt x="0" y="13456"/>
              </a:moveTo>
              <a:lnTo>
                <a:pt x="997134" y="1345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mn-lt"/>
          </a:endParaRPr>
        </a:p>
      </dsp:txBody>
      <dsp:txXfrm>
        <a:off x="1231514" y="1945471"/>
        <a:ext cx="49856" cy="49856"/>
      </dsp:txXfrm>
    </dsp:sp>
    <dsp:sp modelId="{2DF1730A-5061-4CBB-B004-FB5FED46B71D}">
      <dsp:nvSpPr>
        <dsp:cNvPr id="0" name=""/>
        <dsp:cNvSpPr/>
      </dsp:nvSpPr>
      <dsp:spPr>
        <a:xfrm>
          <a:off x="1440164" y="1161815"/>
          <a:ext cx="1231996" cy="69020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600"/>
            </a:spcAft>
          </a:pPr>
          <a:r>
            <a:rPr lang="el-GR" sz="2000" kern="1200" dirty="0" smtClean="0">
              <a:latin typeface="+mn-lt"/>
              <a:cs typeface="Arial" pitchFamily="34" charset="0"/>
            </a:rPr>
            <a:t>Φυσικές ίνες</a:t>
          </a:r>
          <a:endParaRPr lang="el-GR" sz="2000" kern="1200" dirty="0">
            <a:latin typeface="+mn-lt"/>
            <a:cs typeface="Arial" pitchFamily="34" charset="0"/>
          </a:endParaRPr>
        </a:p>
      </dsp:txBody>
      <dsp:txXfrm>
        <a:off x="1460379" y="1182030"/>
        <a:ext cx="1191566" cy="649775"/>
      </dsp:txXfrm>
    </dsp:sp>
    <dsp:sp modelId="{570EC443-9044-44EA-9428-B2B9043577C2}">
      <dsp:nvSpPr>
        <dsp:cNvPr id="0" name=""/>
        <dsp:cNvSpPr/>
      </dsp:nvSpPr>
      <dsp:spPr>
        <a:xfrm rot="18152492">
          <a:off x="2377265" y="955476"/>
          <a:ext cx="1276357" cy="26912"/>
        </a:xfrm>
        <a:custGeom>
          <a:avLst/>
          <a:gdLst/>
          <a:ahLst/>
          <a:cxnLst/>
          <a:rect l="0" t="0" r="0" b="0"/>
          <a:pathLst>
            <a:path>
              <a:moveTo>
                <a:pt x="0" y="13456"/>
              </a:moveTo>
              <a:lnTo>
                <a:pt x="1276357" y="13456"/>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mn-lt"/>
          </a:endParaRPr>
        </a:p>
      </dsp:txBody>
      <dsp:txXfrm>
        <a:off x="2983535" y="937023"/>
        <a:ext cx="63817" cy="63817"/>
      </dsp:txXfrm>
    </dsp:sp>
    <dsp:sp modelId="{713285BE-86EA-4D07-A016-CC42C9A7DFF6}">
      <dsp:nvSpPr>
        <dsp:cNvPr id="0" name=""/>
        <dsp:cNvSpPr/>
      </dsp:nvSpPr>
      <dsp:spPr>
        <a:xfrm>
          <a:off x="3358727" y="83144"/>
          <a:ext cx="4813839" cy="69560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90488" lvl="0" indent="-90488" algn="l" defTabSz="889000">
            <a:lnSpc>
              <a:spcPct val="90000"/>
            </a:lnSpc>
            <a:spcBef>
              <a:spcPct val="0"/>
            </a:spcBef>
            <a:spcAft>
              <a:spcPct val="35000"/>
            </a:spcAft>
          </a:pPr>
          <a:r>
            <a:rPr lang="el-GR" sz="2000" b="1" kern="1200" dirty="0" smtClean="0">
              <a:latin typeface="+mn-lt"/>
            </a:rPr>
            <a:t>  </a:t>
          </a:r>
          <a:r>
            <a:rPr lang="el-GR" sz="2000" b="1" kern="1200" dirty="0" smtClean="0">
              <a:latin typeface="+mn-lt"/>
              <a:cs typeface="Arial" pitchFamily="34" charset="0"/>
            </a:rPr>
            <a:t>Ζωικές ίνες </a:t>
          </a:r>
          <a:r>
            <a:rPr lang="el-GR" sz="2000" kern="1200" dirty="0" smtClean="0">
              <a:latin typeface="+mn-lt"/>
              <a:cs typeface="Arial" pitchFamily="34" charset="0"/>
            </a:rPr>
            <a:t>(μαλλί, μετάξι, αλπακά, κασμίρ,  </a:t>
          </a:r>
          <a:r>
            <a:rPr lang="el-GR" sz="2000" kern="1200" dirty="0" err="1" smtClean="0">
              <a:latin typeface="+mn-lt"/>
              <a:cs typeface="Arial" pitchFamily="34" charset="0"/>
            </a:rPr>
            <a:t>ανγκορά</a:t>
          </a:r>
          <a:r>
            <a:rPr lang="el-GR" sz="2000" kern="1200" dirty="0" smtClean="0">
              <a:latin typeface="+mn-lt"/>
              <a:cs typeface="Arial" pitchFamily="34" charset="0"/>
            </a:rPr>
            <a:t>, </a:t>
          </a:r>
          <a:r>
            <a:rPr lang="el-GR" sz="2000" kern="1200" dirty="0" err="1" smtClean="0">
              <a:latin typeface="+mn-lt"/>
              <a:cs typeface="Arial" pitchFamily="34" charset="0"/>
            </a:rPr>
            <a:t>μοχαίρ</a:t>
          </a:r>
          <a:r>
            <a:rPr lang="el-GR" sz="2000" kern="1200" dirty="0" smtClean="0">
              <a:latin typeface="+mn-lt"/>
              <a:cs typeface="Arial" pitchFamily="34" charset="0"/>
            </a:rPr>
            <a:t>)</a:t>
          </a:r>
          <a:endParaRPr lang="el-GR" sz="2000" kern="1200" dirty="0">
            <a:latin typeface="+mn-lt"/>
            <a:cs typeface="Arial" pitchFamily="34" charset="0"/>
          </a:endParaRPr>
        </a:p>
      </dsp:txBody>
      <dsp:txXfrm>
        <a:off x="3379101" y="103518"/>
        <a:ext cx="4773091" cy="654856"/>
      </dsp:txXfrm>
    </dsp:sp>
    <dsp:sp modelId="{817218B6-8244-475A-8125-A656A95EE1B6}">
      <dsp:nvSpPr>
        <dsp:cNvPr id="0" name=""/>
        <dsp:cNvSpPr/>
      </dsp:nvSpPr>
      <dsp:spPr>
        <a:xfrm rot="20531608">
          <a:off x="2655299" y="1385827"/>
          <a:ext cx="703941" cy="26912"/>
        </a:xfrm>
        <a:custGeom>
          <a:avLst/>
          <a:gdLst/>
          <a:ahLst/>
          <a:cxnLst/>
          <a:rect l="0" t="0" r="0" b="0"/>
          <a:pathLst>
            <a:path>
              <a:moveTo>
                <a:pt x="0" y="13456"/>
              </a:moveTo>
              <a:lnTo>
                <a:pt x="703941" y="13456"/>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mn-lt"/>
          </a:endParaRPr>
        </a:p>
      </dsp:txBody>
      <dsp:txXfrm>
        <a:off x="2989672" y="1381685"/>
        <a:ext cx="35197" cy="35197"/>
      </dsp:txXfrm>
    </dsp:sp>
    <dsp:sp modelId="{10297731-BF21-403C-BE30-FA07FCFCCA3D}">
      <dsp:nvSpPr>
        <dsp:cNvPr id="0" name=""/>
        <dsp:cNvSpPr/>
      </dsp:nvSpPr>
      <dsp:spPr>
        <a:xfrm>
          <a:off x="3342380" y="898688"/>
          <a:ext cx="5313984" cy="78592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l-GR" sz="2000" b="1" kern="1200" dirty="0" smtClean="0">
              <a:latin typeface="+mn-lt"/>
              <a:cs typeface="Arial" pitchFamily="34" charset="0"/>
            </a:rPr>
            <a:t>Φυτικές Ίνες </a:t>
          </a:r>
          <a:r>
            <a:rPr lang="el-GR" sz="2000" kern="1200" dirty="0" smtClean="0">
              <a:latin typeface="+mn-lt"/>
              <a:cs typeface="Arial" pitchFamily="34" charset="0"/>
            </a:rPr>
            <a:t>(λινάρι, βαμβάκι, κάνναβη, ραμί, </a:t>
          </a:r>
          <a:r>
            <a:rPr lang="el-GR" sz="2000" kern="1200" dirty="0" err="1" smtClean="0">
              <a:latin typeface="+mn-lt"/>
              <a:cs typeface="Arial" pitchFamily="34" charset="0"/>
            </a:rPr>
            <a:t>γιούτα</a:t>
          </a:r>
          <a:r>
            <a:rPr lang="el-GR" sz="2000" kern="1200" dirty="0" smtClean="0">
              <a:latin typeface="+mn-lt"/>
              <a:cs typeface="Arial" pitchFamily="34" charset="0"/>
            </a:rPr>
            <a:t>, σπαρτό, τσουκνίδα, </a:t>
          </a:r>
          <a:r>
            <a:rPr lang="en-US" sz="2000" kern="1200" dirty="0" smtClean="0">
              <a:latin typeface="+mn-lt"/>
              <a:cs typeface="Arial" pitchFamily="34" charset="0"/>
            </a:rPr>
            <a:t>kapok,</a:t>
          </a:r>
          <a:r>
            <a:rPr lang="el-GR" sz="2000" kern="1200" dirty="0" smtClean="0">
              <a:latin typeface="+mn-lt"/>
              <a:cs typeface="Arial" pitchFamily="34" charset="0"/>
            </a:rPr>
            <a:t> </a:t>
          </a:r>
          <a:r>
            <a:rPr lang="el-GR" sz="2000" kern="1200" dirty="0" err="1" smtClean="0">
              <a:latin typeface="+mn-lt"/>
              <a:cs typeface="Arial" pitchFamily="34" charset="0"/>
            </a:rPr>
            <a:t>μανίλα</a:t>
          </a:r>
          <a:r>
            <a:rPr lang="el-GR" sz="2000" kern="1200" dirty="0" smtClean="0">
              <a:latin typeface="+mn-lt"/>
              <a:cs typeface="Arial" pitchFamily="34" charset="0"/>
            </a:rPr>
            <a:t>) </a:t>
          </a:r>
          <a:endParaRPr lang="el-GR" sz="2000" kern="1200" dirty="0">
            <a:latin typeface="+mn-lt"/>
            <a:cs typeface="Arial" pitchFamily="34" charset="0"/>
          </a:endParaRPr>
        </a:p>
      </dsp:txBody>
      <dsp:txXfrm>
        <a:off x="3365399" y="921707"/>
        <a:ext cx="5267946" cy="739884"/>
      </dsp:txXfrm>
    </dsp:sp>
    <dsp:sp modelId="{C30F81AF-F819-4DC2-9B27-C38F6A7DA16A}">
      <dsp:nvSpPr>
        <dsp:cNvPr id="0" name=""/>
        <dsp:cNvSpPr/>
      </dsp:nvSpPr>
      <dsp:spPr>
        <a:xfrm rot="2585650">
          <a:off x="2569133" y="1754384"/>
          <a:ext cx="763824" cy="26912"/>
        </a:xfrm>
        <a:custGeom>
          <a:avLst/>
          <a:gdLst/>
          <a:ahLst/>
          <a:cxnLst/>
          <a:rect l="0" t="0" r="0" b="0"/>
          <a:pathLst>
            <a:path>
              <a:moveTo>
                <a:pt x="0" y="13456"/>
              </a:moveTo>
              <a:lnTo>
                <a:pt x="763824" y="13456"/>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mn-lt"/>
          </a:endParaRPr>
        </a:p>
      </dsp:txBody>
      <dsp:txXfrm>
        <a:off x="2931950" y="1748744"/>
        <a:ext cx="38191" cy="38191"/>
      </dsp:txXfrm>
    </dsp:sp>
    <dsp:sp modelId="{7CC8E6A5-0182-48B4-AC7C-5AEF20C1CE7E}">
      <dsp:nvSpPr>
        <dsp:cNvPr id="0" name=""/>
        <dsp:cNvSpPr/>
      </dsp:nvSpPr>
      <dsp:spPr>
        <a:xfrm>
          <a:off x="3229930" y="1791575"/>
          <a:ext cx="4195019" cy="47437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l-GR" sz="2000" b="1" kern="1200" dirty="0" smtClean="0">
              <a:latin typeface="+mn-lt"/>
            </a:rPr>
            <a:t> </a:t>
          </a:r>
          <a:r>
            <a:rPr lang="el-GR" sz="2000" b="1" kern="1200" dirty="0" smtClean="0">
              <a:latin typeface="+mn-lt"/>
              <a:cs typeface="Arial" pitchFamily="34" charset="0"/>
            </a:rPr>
            <a:t>Ορυκτές ίνες </a:t>
          </a:r>
          <a:r>
            <a:rPr lang="el-GR" sz="2000" kern="1200" dirty="0" smtClean="0">
              <a:latin typeface="+mn-lt"/>
              <a:cs typeface="Arial" pitchFamily="34" charset="0"/>
            </a:rPr>
            <a:t>(αμίαντος)</a:t>
          </a:r>
          <a:endParaRPr lang="el-GR" sz="2000" kern="1200" dirty="0">
            <a:latin typeface="+mn-lt"/>
            <a:cs typeface="Arial" pitchFamily="34" charset="0"/>
          </a:endParaRPr>
        </a:p>
      </dsp:txBody>
      <dsp:txXfrm>
        <a:off x="3243824" y="1805469"/>
        <a:ext cx="4167231" cy="446587"/>
      </dsp:txXfrm>
    </dsp:sp>
    <dsp:sp modelId="{384574A3-F436-4627-9648-D0C06B25695A}">
      <dsp:nvSpPr>
        <dsp:cNvPr id="0" name=""/>
        <dsp:cNvSpPr/>
      </dsp:nvSpPr>
      <dsp:spPr>
        <a:xfrm rot="4358347">
          <a:off x="749891" y="2859591"/>
          <a:ext cx="920254" cy="26912"/>
        </a:xfrm>
        <a:custGeom>
          <a:avLst/>
          <a:gdLst/>
          <a:ahLst/>
          <a:cxnLst/>
          <a:rect l="0" t="0" r="0" b="0"/>
          <a:pathLst>
            <a:path>
              <a:moveTo>
                <a:pt x="0" y="13456"/>
              </a:moveTo>
              <a:lnTo>
                <a:pt x="920254" y="1345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mn-lt"/>
          </a:endParaRPr>
        </a:p>
      </dsp:txBody>
      <dsp:txXfrm>
        <a:off x="1187012" y="2850041"/>
        <a:ext cx="46012" cy="46012"/>
      </dsp:txXfrm>
    </dsp:sp>
    <dsp:sp modelId="{82D4BF8B-A259-4BD1-AB36-760B8EDE41B2}">
      <dsp:nvSpPr>
        <dsp:cNvPr id="0" name=""/>
        <dsp:cNvSpPr/>
      </dsp:nvSpPr>
      <dsp:spPr>
        <a:xfrm>
          <a:off x="1347315" y="2972046"/>
          <a:ext cx="1173822" cy="68033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600"/>
            </a:spcAft>
          </a:pPr>
          <a:r>
            <a:rPr lang="el-GR" sz="2000" kern="1200" dirty="0" smtClean="0">
              <a:latin typeface="+mn-lt"/>
              <a:cs typeface="Arial" pitchFamily="34" charset="0"/>
            </a:rPr>
            <a:t>Τεχνητές</a:t>
          </a:r>
          <a:endParaRPr lang="en-US" sz="2000" kern="1200" dirty="0" smtClean="0">
            <a:latin typeface="+mn-lt"/>
            <a:cs typeface="Arial" pitchFamily="34" charset="0"/>
          </a:endParaRPr>
        </a:p>
        <a:p>
          <a:pPr lvl="0" algn="ctr" defTabSz="889000">
            <a:lnSpc>
              <a:spcPct val="90000"/>
            </a:lnSpc>
            <a:spcBef>
              <a:spcPct val="0"/>
            </a:spcBef>
            <a:spcAft>
              <a:spcPts val="600"/>
            </a:spcAft>
          </a:pPr>
          <a:r>
            <a:rPr lang="el-GR" sz="2000" kern="1200" dirty="0" smtClean="0">
              <a:latin typeface="+mn-lt"/>
              <a:cs typeface="Arial" pitchFamily="34" charset="0"/>
            </a:rPr>
            <a:t> ίνες</a:t>
          </a:r>
          <a:endParaRPr lang="el-GR" sz="2000" kern="1200" dirty="0">
            <a:latin typeface="+mn-lt"/>
            <a:cs typeface="Arial" pitchFamily="34" charset="0"/>
          </a:endParaRPr>
        </a:p>
      </dsp:txBody>
      <dsp:txXfrm>
        <a:off x="1367241" y="2991972"/>
        <a:ext cx="1133970" cy="640481"/>
      </dsp:txXfrm>
    </dsp:sp>
    <dsp:sp modelId="{6B9186E1-09C3-400D-8603-C666175B5CC9}">
      <dsp:nvSpPr>
        <dsp:cNvPr id="0" name=""/>
        <dsp:cNvSpPr/>
      </dsp:nvSpPr>
      <dsp:spPr>
        <a:xfrm rot="385936">
          <a:off x="2518750" y="3341246"/>
          <a:ext cx="758537" cy="26912"/>
        </a:xfrm>
        <a:custGeom>
          <a:avLst/>
          <a:gdLst/>
          <a:ahLst/>
          <a:cxnLst/>
          <a:rect l="0" t="0" r="0" b="0"/>
          <a:pathLst>
            <a:path>
              <a:moveTo>
                <a:pt x="0" y="13456"/>
              </a:moveTo>
              <a:lnTo>
                <a:pt x="758537" y="13456"/>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mn-lt"/>
          </a:endParaRPr>
        </a:p>
      </dsp:txBody>
      <dsp:txXfrm>
        <a:off x="2879056" y="3335739"/>
        <a:ext cx="37926" cy="37926"/>
      </dsp:txXfrm>
    </dsp:sp>
    <dsp:sp modelId="{770A33EA-9494-4308-9291-59AB67FED533}">
      <dsp:nvSpPr>
        <dsp:cNvPr id="0" name=""/>
        <dsp:cNvSpPr/>
      </dsp:nvSpPr>
      <dsp:spPr>
        <a:xfrm>
          <a:off x="3274900" y="2329885"/>
          <a:ext cx="4881349" cy="213461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l-GR" sz="2000" b="1" kern="1200" dirty="0" err="1" smtClean="0">
              <a:latin typeface="+mn-lt"/>
              <a:cs typeface="Arial" pitchFamily="34" charset="0"/>
            </a:rPr>
            <a:t>Ημι</a:t>
          </a:r>
          <a:r>
            <a:rPr lang="el-GR" sz="2000" b="1" kern="1200" dirty="0" smtClean="0">
              <a:latin typeface="+mn-lt"/>
              <a:cs typeface="Arial" pitchFamily="34" charset="0"/>
            </a:rPr>
            <a:t>-συνθετικές </a:t>
          </a:r>
        </a:p>
        <a:p>
          <a:pPr lvl="0" algn="l" defTabSz="889000">
            <a:lnSpc>
              <a:spcPct val="90000"/>
            </a:lnSpc>
            <a:spcBef>
              <a:spcPct val="0"/>
            </a:spcBef>
            <a:spcAft>
              <a:spcPct val="35000"/>
            </a:spcAft>
          </a:pPr>
          <a:r>
            <a:rPr lang="el-GR" sz="2000" kern="1200" dirty="0" smtClean="0">
              <a:latin typeface="+mn-lt"/>
              <a:cs typeface="Arial" pitchFamily="34" charset="0"/>
            </a:rPr>
            <a:t>Κυτταρινικές: </a:t>
          </a:r>
          <a:r>
            <a:rPr lang="el-GR" sz="2000" kern="1200" dirty="0" err="1" smtClean="0">
              <a:latin typeface="+mn-lt"/>
              <a:cs typeface="Arial" pitchFamily="34" charset="0"/>
            </a:rPr>
            <a:t>ρεγιόν</a:t>
          </a:r>
          <a:r>
            <a:rPr lang="el-GR" sz="2000" kern="1200" dirty="0" smtClean="0">
              <a:latin typeface="+mn-lt"/>
              <a:cs typeface="Arial" pitchFamily="34" charset="0"/>
            </a:rPr>
            <a:t>, </a:t>
          </a:r>
          <a:r>
            <a:rPr lang="el-GR" sz="2000" kern="1200" dirty="0" err="1" smtClean="0">
              <a:latin typeface="+mn-lt"/>
              <a:cs typeface="Arial" pitchFamily="34" charset="0"/>
            </a:rPr>
            <a:t>βισκόζη</a:t>
          </a:r>
          <a:r>
            <a:rPr lang="el-GR" sz="2000" kern="1200" dirty="0" smtClean="0">
              <a:latin typeface="+mn-lt"/>
              <a:cs typeface="Arial" pitchFamily="34" charset="0"/>
            </a:rPr>
            <a:t>, </a:t>
          </a:r>
          <a:r>
            <a:rPr lang="en-US" sz="2000" kern="1200" dirty="0" err="1" smtClean="0">
              <a:latin typeface="+mn-lt"/>
              <a:cs typeface="Arial" pitchFamily="34" charset="0"/>
            </a:rPr>
            <a:t>lyocell</a:t>
          </a:r>
          <a:r>
            <a:rPr lang="en-US" sz="2000" kern="1200" dirty="0" smtClean="0">
              <a:latin typeface="+mn-lt"/>
              <a:cs typeface="Arial" pitchFamily="34" charset="0"/>
            </a:rPr>
            <a:t>, modal</a:t>
          </a:r>
          <a:r>
            <a:rPr lang="el-GR" sz="2000" kern="1200" dirty="0" smtClean="0">
              <a:latin typeface="+mn-lt"/>
              <a:cs typeface="Arial" pitchFamily="34" charset="0"/>
            </a:rPr>
            <a:t> κλπ.</a:t>
          </a:r>
        </a:p>
        <a:p>
          <a:pPr lvl="0" algn="l" defTabSz="889000">
            <a:lnSpc>
              <a:spcPct val="90000"/>
            </a:lnSpc>
            <a:spcBef>
              <a:spcPct val="0"/>
            </a:spcBef>
            <a:spcAft>
              <a:spcPct val="35000"/>
            </a:spcAft>
          </a:pPr>
          <a:r>
            <a:rPr lang="el-GR" sz="2000" kern="1200" dirty="0" smtClean="0">
              <a:latin typeface="+mn-lt"/>
              <a:cs typeface="Arial" pitchFamily="34" charset="0"/>
            </a:rPr>
            <a:t>Πρωτεϊνικές: καζεΐνη</a:t>
          </a:r>
        </a:p>
        <a:p>
          <a:pPr lvl="0" algn="l" defTabSz="889000">
            <a:lnSpc>
              <a:spcPct val="90000"/>
            </a:lnSpc>
            <a:spcBef>
              <a:spcPct val="0"/>
            </a:spcBef>
            <a:spcAft>
              <a:spcPct val="35000"/>
            </a:spcAft>
          </a:pPr>
          <a:r>
            <a:rPr lang="el-GR" sz="2000" kern="1200" dirty="0" smtClean="0">
              <a:latin typeface="+mn-lt"/>
              <a:cs typeface="Arial" pitchFamily="34" charset="0"/>
            </a:rPr>
            <a:t>Μεταλλικά νήματα,  Ίνες άνθρακα</a:t>
          </a:r>
        </a:p>
        <a:p>
          <a:pPr lvl="0" algn="ctr" defTabSz="889000">
            <a:lnSpc>
              <a:spcPct val="90000"/>
            </a:lnSpc>
            <a:spcBef>
              <a:spcPct val="0"/>
            </a:spcBef>
            <a:spcAft>
              <a:spcPct val="35000"/>
            </a:spcAft>
          </a:pPr>
          <a:endParaRPr lang="el-GR" sz="2000" kern="1200" dirty="0">
            <a:latin typeface="+mn-lt"/>
          </a:endParaRPr>
        </a:p>
      </dsp:txBody>
      <dsp:txXfrm>
        <a:off x="3337421" y="2392406"/>
        <a:ext cx="4756307" cy="2009571"/>
      </dsp:txXfrm>
    </dsp:sp>
    <dsp:sp modelId="{42DA122D-2DB7-498A-AB2B-F527A02B90BF}">
      <dsp:nvSpPr>
        <dsp:cNvPr id="0" name=""/>
        <dsp:cNvSpPr/>
      </dsp:nvSpPr>
      <dsp:spPr>
        <a:xfrm rot="3822563">
          <a:off x="2039178" y="4074423"/>
          <a:ext cx="1730318" cy="26912"/>
        </a:xfrm>
        <a:custGeom>
          <a:avLst/>
          <a:gdLst/>
          <a:ahLst/>
          <a:cxnLst/>
          <a:rect l="0" t="0" r="0" b="0"/>
          <a:pathLst>
            <a:path>
              <a:moveTo>
                <a:pt x="0" y="13456"/>
              </a:moveTo>
              <a:lnTo>
                <a:pt x="1730318" y="13456"/>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l-GR" sz="2000" kern="1200">
            <a:latin typeface="+mn-lt"/>
          </a:endParaRPr>
        </a:p>
      </dsp:txBody>
      <dsp:txXfrm>
        <a:off x="2861080" y="4044622"/>
        <a:ext cx="86515" cy="86515"/>
      </dsp:txXfrm>
    </dsp:sp>
    <dsp:sp modelId="{2605E2B5-BFF3-4AA9-92F8-BB726715E8FB}">
      <dsp:nvSpPr>
        <dsp:cNvPr id="0" name=""/>
        <dsp:cNvSpPr/>
      </dsp:nvSpPr>
      <dsp:spPr>
        <a:xfrm>
          <a:off x="3287538" y="4575053"/>
          <a:ext cx="4234787" cy="57698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l-GR" sz="2000" b="1" kern="1200" dirty="0" smtClean="0">
              <a:latin typeface="+mn-lt"/>
              <a:cs typeface="Arial" pitchFamily="34" charset="0"/>
            </a:rPr>
            <a:t>Συνθετικές</a:t>
          </a:r>
          <a:r>
            <a:rPr lang="en-US" sz="2000" b="1" kern="1200" dirty="0" smtClean="0">
              <a:latin typeface="+mn-lt"/>
              <a:cs typeface="Arial" pitchFamily="34" charset="0"/>
            </a:rPr>
            <a:t> </a:t>
          </a:r>
          <a:r>
            <a:rPr lang="en-US" sz="2000" kern="1200" dirty="0" smtClean="0">
              <a:latin typeface="+mn-lt"/>
              <a:cs typeface="Arial" pitchFamily="34" charset="0"/>
            </a:rPr>
            <a:t> (</a:t>
          </a:r>
          <a:r>
            <a:rPr lang="el-GR" sz="2000" kern="1200" dirty="0" smtClean="0">
              <a:latin typeface="+mn-lt"/>
              <a:cs typeface="Arial" pitchFamily="34" charset="0"/>
            </a:rPr>
            <a:t>πολυαμιδικές, πολυεστερικές, ακρυλικές)</a:t>
          </a:r>
          <a:endParaRPr lang="el-GR" sz="2000" kern="1200" dirty="0">
            <a:latin typeface="+mn-lt"/>
            <a:cs typeface="Arial" pitchFamily="34" charset="0"/>
          </a:endParaRPr>
        </a:p>
      </dsp:txBody>
      <dsp:txXfrm>
        <a:off x="3304437" y="4591952"/>
        <a:ext cx="4200989" cy="5431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1668407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3879205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dirty="0" smtClean="0"/>
              <a:t>Παράδειγμα προηγούμενης διαφάνειας</a:t>
            </a:r>
          </a:p>
          <a:p>
            <a:pPr marL="0" marR="0" indent="0" algn="l" defTabSz="914400" rtl="0" eaLnBrk="0" fontAlgn="base" latinLnBrk="0" hangingPunct="0">
              <a:lnSpc>
                <a:spcPct val="100000"/>
              </a:lnSpc>
              <a:spcBef>
                <a:spcPct val="30000"/>
              </a:spcBef>
              <a:spcAft>
                <a:spcPct val="0"/>
              </a:spcAft>
              <a:buClrTx/>
              <a:buSzTx/>
              <a:buFontTx/>
              <a:buNone/>
              <a:tabLst/>
              <a:defRPr/>
            </a:pPr>
            <a:r>
              <a:rPr lang="el-GR" dirty="0" smtClean="0"/>
              <a:t>Δεν</a:t>
            </a:r>
            <a:r>
              <a:rPr lang="el-GR" baseline="0" dirty="0" smtClean="0"/>
              <a:t> φαίνεται η τομή των ινών</a:t>
            </a:r>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1497302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a:solidFill>
                <a:prstClr val="black"/>
              </a:solidFill>
            </a:endParaRPr>
          </a:p>
        </p:txBody>
      </p:sp>
    </p:spTree>
    <p:extLst>
      <p:ext uri="{BB962C8B-B14F-4D97-AF65-F5344CB8AC3E}">
        <p14:creationId xmlns:p14="http://schemas.microsoft.com/office/powerpoint/2010/main" val="1505319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40</a:t>
            </a:fld>
            <a:endParaRPr lang="el-GR">
              <a:solidFill>
                <a:prstClr val="black"/>
              </a:solidFill>
            </a:endParaRPr>
          </a:p>
        </p:txBody>
      </p:sp>
    </p:spTree>
    <p:extLst>
      <p:ext uri="{BB962C8B-B14F-4D97-AF65-F5344CB8AC3E}">
        <p14:creationId xmlns:p14="http://schemas.microsoft.com/office/powerpoint/2010/main" val="403108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41</a:t>
            </a:fld>
            <a:endParaRPr lang="el-GR">
              <a:solidFill>
                <a:prstClr val="black"/>
              </a:solidFill>
            </a:endParaRPr>
          </a:p>
        </p:txBody>
      </p:sp>
    </p:spTree>
    <p:extLst>
      <p:ext uri="{BB962C8B-B14F-4D97-AF65-F5344CB8AC3E}">
        <p14:creationId xmlns:p14="http://schemas.microsoft.com/office/powerpoint/2010/main" val="4056331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42</a:t>
            </a:fld>
            <a:endParaRPr lang="el-GR">
              <a:solidFill>
                <a:prstClr val="black"/>
              </a:solidFill>
            </a:endParaRPr>
          </a:p>
        </p:txBody>
      </p:sp>
    </p:spTree>
    <p:extLst>
      <p:ext uri="{BB962C8B-B14F-4D97-AF65-F5344CB8AC3E}">
        <p14:creationId xmlns:p14="http://schemas.microsoft.com/office/powerpoint/2010/main" val="956055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45</a:t>
            </a:fld>
            <a:endParaRPr lang="el-GR">
              <a:solidFill>
                <a:prstClr val="black"/>
              </a:solidFill>
            </a:endParaRPr>
          </a:p>
        </p:txBody>
      </p:sp>
    </p:spTree>
    <p:extLst>
      <p:ext uri="{BB962C8B-B14F-4D97-AF65-F5344CB8AC3E}">
        <p14:creationId xmlns:p14="http://schemas.microsoft.com/office/powerpoint/2010/main" val="948964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50</a:t>
            </a:fld>
            <a:endParaRPr lang="el-GR">
              <a:solidFill>
                <a:prstClr val="black"/>
              </a:solidFill>
            </a:endParaRPr>
          </a:p>
        </p:txBody>
      </p:sp>
    </p:spTree>
    <p:extLst>
      <p:ext uri="{BB962C8B-B14F-4D97-AF65-F5344CB8AC3E}">
        <p14:creationId xmlns:p14="http://schemas.microsoft.com/office/powerpoint/2010/main" val="3270623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66</a:t>
            </a:fld>
            <a:endParaRPr lang="el-GR">
              <a:solidFill>
                <a:prstClr val="black"/>
              </a:solidFill>
            </a:endParaRPr>
          </a:p>
        </p:txBody>
      </p:sp>
    </p:spTree>
    <p:extLst>
      <p:ext uri="{BB962C8B-B14F-4D97-AF65-F5344CB8AC3E}">
        <p14:creationId xmlns:p14="http://schemas.microsoft.com/office/powerpoint/2010/main" val="53282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3306569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68</a:t>
            </a:fld>
            <a:endParaRPr lang="el-GR">
              <a:solidFill>
                <a:prstClr val="black"/>
              </a:solidFill>
            </a:endParaRPr>
          </a:p>
        </p:txBody>
      </p:sp>
    </p:spTree>
    <p:extLst>
      <p:ext uri="{BB962C8B-B14F-4D97-AF65-F5344CB8AC3E}">
        <p14:creationId xmlns:p14="http://schemas.microsoft.com/office/powerpoint/2010/main" val="68684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84</a:t>
            </a:fld>
            <a:endParaRPr lang="el-GR">
              <a:solidFill>
                <a:prstClr val="black"/>
              </a:solidFill>
            </a:endParaRPr>
          </a:p>
        </p:txBody>
      </p:sp>
    </p:spTree>
    <p:extLst>
      <p:ext uri="{BB962C8B-B14F-4D97-AF65-F5344CB8AC3E}">
        <p14:creationId xmlns:p14="http://schemas.microsoft.com/office/powerpoint/2010/main" val="2918954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85</a:t>
            </a:fld>
            <a:endParaRPr lang="el-GR">
              <a:solidFill>
                <a:prstClr val="black"/>
              </a:solidFill>
            </a:endParaRPr>
          </a:p>
        </p:txBody>
      </p:sp>
    </p:spTree>
    <p:extLst>
      <p:ext uri="{BB962C8B-B14F-4D97-AF65-F5344CB8AC3E}">
        <p14:creationId xmlns:p14="http://schemas.microsoft.com/office/powerpoint/2010/main" val="1366729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3379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fld id="{510C76E8-6D75-4126-894A-D8EB6017CEF5}" type="slidenum">
              <a:rPr lang="el-GR" altLang="el-GR">
                <a:solidFill>
                  <a:prstClr val="black"/>
                </a:solidFill>
              </a:rPr>
              <a:pPr/>
              <a:t>89</a:t>
            </a:fld>
            <a:endParaRPr lang="el-GR" altLang="el-GR">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l-GR" smtClean="0"/>
              <a:t>https://www.tut.fi/ms/muo/vert/10_reinforcing_materials/textile_production_rayon.htm</a:t>
            </a:r>
            <a:endParaRPr lang="el-GR" altLang="el-GR" smtClean="0"/>
          </a:p>
        </p:txBody>
      </p:sp>
      <p:sp>
        <p:nvSpPr>
          <p:cNvPr id="3482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fld id="{F90600BE-ED57-4FCC-8587-6DC6F9CDBDD4}" type="slidenum">
              <a:rPr lang="el-GR" altLang="el-GR">
                <a:solidFill>
                  <a:prstClr val="black"/>
                </a:solidFill>
              </a:rPr>
              <a:pPr/>
              <a:t>90</a:t>
            </a:fld>
            <a:endParaRPr lang="el-GR" altLang="el-GR">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l-GR" smtClean="0"/>
              <a:t>https://www.tut.fi/ms/muo/vert/10_reinforcing_materials/textile_production_rayon.htm</a:t>
            </a:r>
            <a:endParaRPr lang="el-GR" altLang="el-GR" smtClean="0"/>
          </a:p>
        </p:txBody>
      </p:sp>
      <p:sp>
        <p:nvSpPr>
          <p:cNvPr id="3584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fld id="{C9E85923-5BB9-4490-A95B-209EF9CB195A}" type="slidenum">
              <a:rPr lang="el-GR" altLang="el-GR">
                <a:solidFill>
                  <a:prstClr val="black"/>
                </a:solidFill>
              </a:rPr>
              <a:pPr/>
              <a:t>91</a:t>
            </a:fld>
            <a:endParaRPr lang="el-GR" altLang="el-GR">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368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fld id="{1808AB4A-8331-4678-B85C-3F920921D6E8}" type="slidenum">
              <a:rPr lang="el-GR" altLang="el-GR">
                <a:solidFill>
                  <a:prstClr val="black"/>
                </a:solidFill>
              </a:rPr>
              <a:pPr/>
              <a:t>92</a:t>
            </a:fld>
            <a:endParaRPr lang="el-GR" altLang="el-GR">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3789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fld id="{E83798B7-DDC0-4F98-84A8-E4673E7800F7}" type="slidenum">
              <a:rPr lang="el-GR" altLang="el-GR">
                <a:solidFill>
                  <a:prstClr val="black"/>
                </a:solidFill>
              </a:rPr>
              <a:pPr/>
              <a:t>98</a:t>
            </a:fld>
            <a:endParaRPr lang="el-GR" altLang="el-GR">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3891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fld id="{D6F8C3B9-E508-4C1E-8125-147BBCE6FC2D}" type="slidenum">
              <a:rPr lang="el-GR" altLang="el-GR">
                <a:solidFill>
                  <a:prstClr val="black"/>
                </a:solidFill>
              </a:rPr>
              <a:pPr/>
              <a:t>104</a:t>
            </a:fld>
            <a:endParaRPr lang="el-GR" altLang="el-GR">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fld id="{78A5B3C6-880F-4B5A-B03C-51512536F071}" type="slidenum">
              <a:rPr lang="el-GR" altLang="el-GR">
                <a:solidFill>
                  <a:prstClr val="black"/>
                </a:solidFill>
              </a:rPr>
              <a:pPr/>
              <a:t>107</a:t>
            </a:fld>
            <a:endParaRPr lang="el-GR" alt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571644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l-GR" smtClean="0"/>
              <a:t>http://whrhs-forensic-chem-spring-2010.wikispaces.com/Fiber+Analysis</a:t>
            </a:r>
            <a:endParaRPr lang="el-GR" altLang="el-GR" smtClean="0"/>
          </a:p>
        </p:txBody>
      </p:sp>
      <p:sp>
        <p:nvSpPr>
          <p:cNvPr id="4096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fld id="{E6846318-5694-44BD-9700-B78A82678D89}" type="slidenum">
              <a:rPr lang="el-GR" altLang="el-GR">
                <a:solidFill>
                  <a:prstClr val="black"/>
                </a:solidFill>
              </a:rPr>
              <a:pPr/>
              <a:t>113</a:t>
            </a:fld>
            <a:endParaRPr lang="el-GR" altLang="el-GR">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139744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870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3A5751EA-BFC5-4D01-97B4-64D576FF0A8F}" type="slidenum">
              <a:rPr lang="el-GR" altLang="el-GR" smtClean="0">
                <a:solidFill>
                  <a:prstClr val="black"/>
                </a:solidFill>
              </a:rPr>
              <a:pPr eaLnBrk="1" hangingPunct="1"/>
              <a:t>11</a:t>
            </a:fld>
            <a:endParaRPr lang="el-GR" altLang="el-GR" smtClean="0">
              <a:solidFill>
                <a:prstClr val="black"/>
              </a:solidFill>
            </a:endParaRPr>
          </a:p>
        </p:txBody>
      </p:sp>
    </p:spTree>
    <p:extLst>
      <p:ext uri="{BB962C8B-B14F-4D97-AF65-F5344CB8AC3E}">
        <p14:creationId xmlns:p14="http://schemas.microsoft.com/office/powerpoint/2010/main" val="93945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281794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44304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85426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363590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40731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74688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941190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03704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671812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11442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75431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739646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208529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569870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413790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accent4">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gertrude-old.case.edu/276/materials/145/14.htm"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www.microlabgallery.com/NylonFile.aspx" TargetMode="External"/><Relationship Id="rId5" Type="http://schemas.openxmlformats.org/officeDocument/2006/relationships/hyperlink" Target="http://www.mshp.dps.mo.gov/MSHPWeb/PatrolDivisions/CLD/TraceEvidence/fibers.html" TargetMode="External"/><Relationship Id="rId4" Type="http://schemas.openxmlformats.org/officeDocument/2006/relationships/image" Target="../media/image54.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hyperlink" Target="http://www.microscopyu.com/staticgallery/phasecontrast/dacronpolyesterPositive.html"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eb.utk.edu/~mse/Textiles/Polymer%20Crystallinity.htm"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http://whrhs-forensic-chem-spring-2010.wikispaces.com/Fiber+Analysis"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chemistrylearnit.blogspot.gr/" TargetMode="External"/><Relationship Id="rId5" Type="http://schemas.microsoft.com/office/2007/relationships/hdphoto" Target="../media/hdphoto1.wdp"/><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hyperlink" Target="http://commons.wikimedia.org/wiki/User:Benjah-bmm27" TargetMode="External"/><Relationship Id="rId4" Type="http://schemas.openxmlformats.org/officeDocument/2006/relationships/hyperlink" Target="http://commons.wikimedia.org/wiki/File:Hydrogen-bonding-in-water-2D.p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textilefibre.blogspot.gr/2012/05/macro-structure-of-cotton-fiber.html" TargetMode="Externa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www.australianpolice.com.au/forensic-scientists/forensic-science-hair-fibres/" TargetMode="External"/><Relationship Id="rId5" Type="http://schemas.openxmlformats.org/officeDocument/2006/relationships/image" Target="../media/image17.png"/><Relationship Id="rId4" Type="http://schemas.openxmlformats.org/officeDocument/2006/relationships/hyperlink" Target="http://bwhiteforensics.blogspot.gr/2011_12_01_archive.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www.swicofil.com/products/003flax.html" TargetMode="External"/><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www.tech.plym.ac.uk/sme/mats324/mats324a9%20nfibre.ht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www.gutenberg.org/files/41957/41957-h/41957-h.ht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textlnfo.wordpress.com/2011/11/09/woo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hyperlink" Target="http://commons.wikimedia.org/wiki/File:Lama3.jpg" TargetMode="External"/><Relationship Id="rId18" Type="http://schemas.openxmlformats.org/officeDocument/2006/relationships/hyperlink" Target="http://commons.wikimedia.org/wiki/File:Modern_angora_goat.jpg" TargetMode="External"/><Relationship Id="rId3" Type="http://schemas.openxmlformats.org/officeDocument/2006/relationships/image" Target="../media/image23.jpeg"/><Relationship Id="rId21" Type="http://schemas.openxmlformats.org/officeDocument/2006/relationships/hyperlink" Target="http://www.fotopedia.com/items/flickr-4197434834" TargetMode="External"/><Relationship Id="rId7" Type="http://schemas.openxmlformats.org/officeDocument/2006/relationships/hyperlink" Target="http://creativecommons.org/licenses/by-sa/3.0/deed.en" TargetMode="External"/><Relationship Id="rId12" Type="http://schemas.openxmlformats.org/officeDocument/2006/relationships/image" Target="../media/image26.jpeg"/><Relationship Id="rId17" Type="http://schemas.openxmlformats.org/officeDocument/2006/relationships/image" Target="../media/image27.jpeg"/><Relationship Id="rId2" Type="http://schemas.openxmlformats.org/officeDocument/2006/relationships/notesSlide" Target="../notesSlides/notesSlide14.xml"/><Relationship Id="rId16" Type="http://schemas.openxmlformats.org/officeDocument/2006/relationships/hyperlink" Target="http://commons.wikimedia.org/wiki/User:ThomasBlackface" TargetMode="External"/><Relationship Id="rId20"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hyperlink" Target="http://commons.wikimedia.org/wiki/User:Cgoodwin" TargetMode="External"/><Relationship Id="rId11" Type="http://schemas.openxmlformats.org/officeDocument/2006/relationships/hyperlink" Target="http://creativecommons.org/licenses/by-sa/2.0/de/deed.en" TargetMode="External"/><Relationship Id="rId5" Type="http://schemas.openxmlformats.org/officeDocument/2006/relationships/hyperlink" Target="http://commons.wikimedia.org/wiki/File:Poll_Merino.jpg" TargetMode="External"/><Relationship Id="rId15" Type="http://schemas.openxmlformats.org/officeDocument/2006/relationships/hyperlink" Target="http://commons.wikimedia.org/wiki/File:White_Satin_Angora_Rabbit.jpg" TargetMode="External"/><Relationship Id="rId23" Type="http://schemas.openxmlformats.org/officeDocument/2006/relationships/hyperlink" Target="http://creativecommons.org/licenses/by-nc-nd/2.0/" TargetMode="External"/><Relationship Id="rId10" Type="http://schemas.openxmlformats.org/officeDocument/2006/relationships/hyperlink" Target="http://commons.wikimedia.org/wiki/User:Conny" TargetMode="External"/><Relationship Id="rId19" Type="http://schemas.openxmlformats.org/officeDocument/2006/relationships/hyperlink" Target="http://commons.wikimedia.org/wiki/User:Addihockey10" TargetMode="External"/><Relationship Id="rId4" Type="http://schemas.openxmlformats.org/officeDocument/2006/relationships/image" Target="../media/image24.jpeg"/><Relationship Id="rId9" Type="http://schemas.openxmlformats.org/officeDocument/2006/relationships/hyperlink" Target="http://commons.wikimedia.org/wiki/File:Alpaka_33444.jpg" TargetMode="External"/><Relationship Id="rId14" Type="http://schemas.openxmlformats.org/officeDocument/2006/relationships/hyperlink" Target="http://commons.wikimedia.org/wiki/User:Anakin" TargetMode="External"/><Relationship Id="rId22" Type="http://schemas.openxmlformats.org/officeDocument/2006/relationships/hyperlink" Target="http://www.flickr.com/photos/41359940@N08"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whrhs-forensic-chem-spring-2010.wikispaces.com/Fiber+Analysi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whorlspins.blogspot.gr/2009_01_01_archive.html" TargetMode="External"/><Relationship Id="rId5" Type="http://schemas.openxmlformats.org/officeDocument/2006/relationships/image" Target="../media/image31.gif"/><Relationship Id="rId4" Type="http://schemas.openxmlformats.org/officeDocument/2006/relationships/hyperlink" Target="http://www.sciencephoto.com/media/122263/view"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hyperlink" Target="http://avegetaria.blogspot.gr/2013/02/queratina-colageno-tutano-e-lanolina.html" TargetMode="Externa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image" Target="../media/image7.wmf"/><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mailto:robert.lancashire@uwimona.edu.jm" TargetMode="External"/><Relationship Id="rId4" Type="http://schemas.openxmlformats.org/officeDocument/2006/relationships/hyperlink" Target="http://wwwchem.uwimona.edu.jm/courses/CHEM2402/Textiles/Animal_Fibres.htm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8" Type="http://schemas.openxmlformats.org/officeDocument/2006/relationships/hyperlink" Target="http://commons.wikimedia.org/wiki/File:Cocoon_-_Bombyx_mori_-_Kolkata_2013-06-04_8545.JPG" TargetMode="External"/><Relationship Id="rId13" Type="http://schemas.openxmlformats.org/officeDocument/2006/relationships/hyperlink" Target="http://commons.wikimedia.org/wiki/User:P.gibellini" TargetMode="External"/><Relationship Id="rId3" Type="http://schemas.openxmlformats.org/officeDocument/2006/relationships/image" Target="../media/image36.jpeg"/><Relationship Id="rId7" Type="http://schemas.openxmlformats.org/officeDocument/2006/relationships/image" Target="../media/image37.jpeg"/><Relationship Id="rId12" Type="http://schemas.openxmlformats.org/officeDocument/2006/relationships/hyperlink" Target="http://commons.wikimedia.org/wiki/File:Bombyx_mori_sul_bozzolo_02.jpg"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11" Type="http://schemas.openxmlformats.org/officeDocument/2006/relationships/image" Target="../media/image38.jpeg"/><Relationship Id="rId5" Type="http://schemas.openxmlformats.org/officeDocument/2006/relationships/hyperlink" Target="http://commons.wikimedia.org/wiki/User:Lilly_M" TargetMode="External"/><Relationship Id="rId10" Type="http://schemas.openxmlformats.org/officeDocument/2006/relationships/hyperlink" Target="http://creativecommons.org/licenses/by/3.0/deed.en" TargetMode="External"/><Relationship Id="rId4" Type="http://schemas.openxmlformats.org/officeDocument/2006/relationships/hyperlink" Target="http://commons.wikimedia.org/wiki/File:Bombyx_mori_001.JPG" TargetMode="External"/><Relationship Id="rId9" Type="http://schemas.openxmlformats.org/officeDocument/2006/relationships/hyperlink" Target="http://commons.wikimedia.org/wiki/User:Gangulybiswarup" TargetMode="External"/><Relationship Id="rId14" Type="http://schemas.openxmlformats.org/officeDocument/2006/relationships/hyperlink" Target="http://creativecommons.org/publicdomain/zero/1.0/deed.en"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www.sciencephoto.com/media/220825/view" TargetMode="External"/><Relationship Id="rId5" Type="http://schemas.openxmlformats.org/officeDocument/2006/relationships/image" Target="../media/image40.png"/><Relationship Id="rId4" Type="http://schemas.openxmlformats.org/officeDocument/2006/relationships/hyperlink" Target="http://www.sciencephoto.com/media/96080/view" TargetMode="Externa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hyperlink" Target="http://wazsutera.blogspot.gr/" TargetMode="External"/><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hyperlink" Target="http://commons.wikimedia.org/wiki/User:Sponk" TargetMode="External"/><Relationship Id="rId5" Type="http://schemas.openxmlformats.org/officeDocument/2006/relationships/hyperlink" Target="http://commons.wikimedia.org/wiki/File:Silk_fibroin_primary_structure.svg" TargetMode="External"/><Relationship Id="rId4" Type="http://schemas.openxmlformats.org/officeDocument/2006/relationships/image" Target="../media/image4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8" Type="http://schemas.openxmlformats.org/officeDocument/2006/relationships/hyperlink" Target="http://mrbarlow.wordpress.com/2011/03/23/coloured-silk-done-cheap/" TargetMode="External"/><Relationship Id="rId3" Type="http://schemas.openxmlformats.org/officeDocument/2006/relationships/image" Target="../media/image44.jpe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www.tanea.gr/news/world/article/4684903/?iid=2" TargetMode="External"/><Relationship Id="rId5" Type="http://schemas.openxmlformats.org/officeDocument/2006/relationships/hyperlink" Target="http://commons.wikimedia.org/wiki/User:Mlewan" TargetMode="External"/><Relationship Id="rId4" Type="http://schemas.openxmlformats.org/officeDocument/2006/relationships/hyperlink" Target="http://commons.wikimedia.org/wiki/File:Silk-worms.jpg"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theelusivebobbin.blogspot.gr/2011/05/color-wheel-of-silkworms-and-begining.html" TargetMode="External"/><Relationship Id="rId3" Type="http://schemas.openxmlformats.org/officeDocument/2006/relationships/image" Target="../media/image46.jpeg"/><Relationship Id="rId7"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hyperlink" Target="http://creativecommons.org/licenses/by-nc-sa/2.0/deed.en" TargetMode="External"/><Relationship Id="rId5" Type="http://schemas.openxmlformats.org/officeDocument/2006/relationships/hyperlink" Target="http://www.flickr.com/photos/essjay/" TargetMode="External"/><Relationship Id="rId4" Type="http://schemas.openxmlformats.org/officeDocument/2006/relationships/hyperlink" Target="http://www.flickr.com/photos/essjay/220938812/"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www.german-hosiery-museum.de/technik/garne/kunstseide/kunstseide.htm"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tut.fi/ms/muo/vert/10_reinforcing_materials/textile_production_rayon.htm"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49.jpeg"/></Relationships>
</file>

<file path=ppt/slides/_rels/slide92.xml.rels><?xml version="1.0" encoding="UTF-8" standalone="yes"?>
<Relationships xmlns="http://schemas.openxmlformats.org/package/2006/relationships"><Relationship Id="rId3" Type="http://schemas.openxmlformats.org/officeDocument/2006/relationships/hyperlink" Target="https://www.tut.fi/ms/muo/vert/10_reinforcing_materials/textile_production_rayon.htm"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50.jpeg"/></Relationships>
</file>

<file path=ppt/slides/_rels/slide93.xml.rels><?xml version="1.0" encoding="UTF-8" standalone="yes"?>
<Relationships xmlns="http://schemas.openxmlformats.org/package/2006/relationships"><Relationship Id="rId3" Type="http://schemas.openxmlformats.org/officeDocument/2006/relationships/hyperlink" Target="https://www.tut.fi/ms/muo/vert/10_reinforcing_materials/textile_production_rayon.htm"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microsoft.com/office/2007/relationships/hdphoto" Target="../media/hdphoto5.wdp"/><Relationship Id="rId4" Type="http://schemas.openxmlformats.org/officeDocument/2006/relationships/image" Target="../media/image51.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www.australianpolice.com.au/forensic-scientists/forensic-science-hair-fibr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052736"/>
            <a:ext cx="7772400" cy="1068239"/>
          </a:xfrm>
        </p:spPr>
        <p:txBody>
          <a:bodyPr>
            <a:normAutofit/>
          </a:bodyPr>
          <a:lstStyle/>
          <a:p>
            <a:pPr lvl="1" algn="ctr"/>
            <a:r>
              <a:rPr lang="el-GR" sz="4000" b="1" dirty="0" smtClean="0">
                <a:solidFill>
                  <a:schemeClr val="tx1"/>
                </a:solidFill>
                <a:latin typeface="+mn-lt"/>
              </a:rPr>
              <a:t>Συντήρηση Υφάσματος (Θ)</a:t>
            </a:r>
            <a:endParaRPr lang="el-GR" sz="4000" b="1" dirty="0">
              <a:solidFill>
                <a:schemeClr val="tx1"/>
              </a:solidFill>
              <a:latin typeface="+mn-lt"/>
            </a:endParaRPr>
          </a:p>
        </p:txBody>
      </p:sp>
      <p:sp>
        <p:nvSpPr>
          <p:cNvPr id="3" name="Υπότιτλος 2"/>
          <p:cNvSpPr>
            <a:spLocks noGrp="1"/>
          </p:cNvSpPr>
          <p:nvPr>
            <p:ph type="subTitle" idx="1"/>
          </p:nvPr>
        </p:nvSpPr>
        <p:spPr>
          <a:xfrm>
            <a:off x="0" y="3573016"/>
            <a:ext cx="9144000" cy="1752600"/>
          </a:xfrm>
        </p:spPr>
        <p:txBody>
          <a:bodyPr>
            <a:normAutofit/>
          </a:bodyPr>
          <a:lstStyle/>
          <a:p>
            <a:pPr>
              <a:spcBef>
                <a:spcPts val="600"/>
              </a:spcBef>
              <a:spcAft>
                <a:spcPts val="1800"/>
              </a:spcAft>
            </a:pPr>
            <a:r>
              <a:rPr lang="el-GR" sz="2600" b="1" dirty="0" smtClean="0"/>
              <a:t>Ενότητα </a:t>
            </a:r>
            <a:r>
              <a:rPr lang="el-GR" sz="2600" b="1" dirty="0"/>
              <a:t>7</a:t>
            </a:r>
            <a:r>
              <a:rPr lang="el-GR" sz="2600" dirty="0" smtClean="0"/>
              <a:t>:</a:t>
            </a:r>
            <a:r>
              <a:rPr lang="en-US" sz="2600" dirty="0" smtClean="0"/>
              <a:t> </a:t>
            </a:r>
            <a:r>
              <a:rPr lang="el-GR" sz="2600" dirty="0"/>
              <a:t>Δομή και ιδιότητες των ινών</a:t>
            </a:r>
            <a:endParaRPr lang="en-US" sz="2600" dirty="0" smtClean="0"/>
          </a:p>
          <a:p>
            <a:pPr>
              <a:spcBef>
                <a:spcPts val="600"/>
              </a:spcBef>
            </a:pPr>
            <a:r>
              <a:rPr lang="el-GR" sz="2200" dirty="0"/>
              <a:t>Άννα </a:t>
            </a:r>
            <a:r>
              <a:rPr lang="el-GR" sz="2200" dirty="0" err="1"/>
              <a:t>Καρατζάνη</a:t>
            </a:r>
            <a:endParaRPr lang="el-GR" sz="2200" dirty="0"/>
          </a:p>
          <a:p>
            <a:pPr>
              <a:spcBef>
                <a:spcPts val="0"/>
              </a:spcBef>
            </a:pPr>
            <a:r>
              <a:rPr lang="el-GR" sz="2200" dirty="0"/>
              <a:t>Τμήμα Συντήρησης Αρχαιοτήτων &amp; Έργων Τέχνης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Aias\opencourses\Α_ΥΠΟΣΤΗΡΙΞΗ ΑΝΑΠΤΥΞΗΣ ΑΨΜ\ΜΑΘΗΜΑΤΑ ΣΧΟΛΗ-ΚΑΘΗΓΗΤΗΣ\ΣΓΤΚΣ\ΚΑΡΑΤΖΑΝΗ ΑΝΝΑ\ΣΥΝΤΗΡΗΣΗ ΥΦΑΣΜΑΤΟΣ - Θ\ΕΚΠΑΙΔΕΥΤΙΚΟ ΥΛΙΚΟ\ΨΗΦΙΟΠΟΙΗΣΗ_ΒΕΛΤΙΩΣΗ\apo synantisi_01_11_13\prosthikes 23_11_2013\ΘΕΜΑ.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9298" y="1934275"/>
            <a:ext cx="2125404" cy="17107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Μεγάλο Μοριακό </a:t>
            </a:r>
            <a:r>
              <a:rPr lang="el-GR" dirty="0" smtClean="0"/>
              <a:t>Βάρος των ινών</a:t>
            </a:r>
            <a:endParaRPr lang="el-GR" dirty="0"/>
          </a:p>
        </p:txBody>
      </p:sp>
      <p:sp>
        <p:nvSpPr>
          <p:cNvPr id="12291" name="Content Placeholder 2"/>
          <p:cNvSpPr>
            <a:spLocks noGrp="1"/>
          </p:cNvSpPr>
          <p:nvPr>
            <p:ph idx="1"/>
          </p:nvPr>
        </p:nvSpPr>
        <p:spPr>
          <a:xfrm>
            <a:off x="251520" y="1196752"/>
            <a:ext cx="4608512" cy="5040560"/>
          </a:xfrm>
        </p:spPr>
        <p:txBody>
          <a:bodyPr/>
          <a:lstStyle/>
          <a:p>
            <a:pPr eaLnBrk="1" hangingPunct="1">
              <a:lnSpc>
                <a:spcPct val="120000"/>
              </a:lnSpc>
              <a:spcBef>
                <a:spcPts val="1200"/>
              </a:spcBef>
            </a:pPr>
            <a:r>
              <a:rPr lang="el-GR" altLang="el-GR" sz="2400" dirty="0" smtClean="0">
                <a:cs typeface="Arial" charset="0"/>
              </a:rPr>
              <a:t>Έχουν μεγάλο μήκος και </a:t>
            </a:r>
            <a:r>
              <a:rPr lang="el-GR" altLang="el-GR" sz="2400" dirty="0" smtClean="0">
                <a:cs typeface="Arial" charset="0"/>
                <a:sym typeface="Wingdings" pitchFamily="2" charset="2"/>
              </a:rPr>
              <a:t>συγκρατούνται μαζί οι άμορφες και οι κρυσταλλικές περιοχές του πολυμερούς με αποτέλεσμα την  αυξημένη αντοχή της ίνας.</a:t>
            </a:r>
          </a:p>
          <a:p>
            <a:pPr eaLnBrk="1" hangingPunct="1">
              <a:lnSpc>
                <a:spcPct val="120000"/>
              </a:lnSpc>
              <a:spcBef>
                <a:spcPts val="1200"/>
              </a:spcBef>
            </a:pPr>
            <a:r>
              <a:rPr lang="el-GR" altLang="el-GR" sz="2400" dirty="0" smtClean="0"/>
              <a:t>Για να έχει ικανοποιητική αντοχή μια ίνα</a:t>
            </a:r>
            <a:r>
              <a:rPr lang="en-US" altLang="el-GR" sz="2400" dirty="0" smtClean="0"/>
              <a:t> </a:t>
            </a:r>
            <a:r>
              <a:rPr lang="el-GR" altLang="el-GR" sz="2400" dirty="0" smtClean="0"/>
              <a:t>πρέπει το μήκος των πολυμερών να φτάνει τουλάχιστον 100</a:t>
            </a:r>
            <a:r>
              <a:rPr lang="en-US" altLang="el-GR" sz="2400" dirty="0" smtClean="0"/>
              <a:t>nm</a:t>
            </a:r>
            <a:r>
              <a:rPr lang="el-GR" altLang="el-GR" sz="2400" dirty="0" smtClean="0"/>
              <a:t> (10</a:t>
            </a:r>
            <a:r>
              <a:rPr lang="el-GR" altLang="el-GR" sz="2400" baseline="30000" dirty="0" smtClean="0"/>
              <a:t>-6</a:t>
            </a:r>
            <a:r>
              <a:rPr lang="el-GR" altLang="el-GR" sz="2400" dirty="0" smtClean="0"/>
              <a:t> </a:t>
            </a:r>
            <a:r>
              <a:rPr lang="en-US" altLang="el-GR" sz="2400" dirty="0" smtClean="0"/>
              <a:t>mm)</a:t>
            </a:r>
            <a:r>
              <a:rPr lang="el-GR" altLang="el-GR" sz="2400" dirty="0" smtClean="0"/>
              <a:t>.</a:t>
            </a:r>
          </a:p>
        </p:txBody>
      </p:sp>
      <p:sp>
        <p:nvSpPr>
          <p:cNvPr id="6" name="5 - TextBox"/>
          <p:cNvSpPr txBox="1"/>
          <p:nvPr/>
        </p:nvSpPr>
        <p:spPr>
          <a:xfrm>
            <a:off x="4820343" y="5373216"/>
            <a:ext cx="4143375" cy="707886"/>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rPr>
              <a:t>Σχηματική αναπαράσταση άμορφων και κρυσταλλικών περιοχών μιας ίνας</a:t>
            </a:r>
          </a:p>
        </p:txBody>
      </p:sp>
      <p:pic>
        <p:nvPicPr>
          <p:cNvPr id="7" name="Picture 7" descr="http://gertrude-old.case.edu/276/materials/145/14.fig/crysamor.GIF" title="Σχηματική αναπαράσταση άμορφων και κρυσταλλικών περιοχών μιας ίν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806" y="1008123"/>
            <a:ext cx="3568451" cy="409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Ορθογώνιο 7"/>
          <p:cNvSpPr/>
          <p:nvPr/>
        </p:nvSpPr>
        <p:spPr>
          <a:xfrm>
            <a:off x="5512733" y="4964331"/>
            <a:ext cx="2758596" cy="276999"/>
          </a:xfrm>
          <a:prstGeom prst="rect">
            <a:avLst/>
          </a:prstGeom>
        </p:spPr>
        <p:txBody>
          <a:bodyPr wrap="square">
            <a:spAutoFit/>
          </a:bodyPr>
          <a:lstStyle/>
          <a:p>
            <a:pPr algn="ctr"/>
            <a:r>
              <a:rPr lang="en-GB" altLang="el-GR" sz="1200" dirty="0" smtClean="0">
                <a:solidFill>
                  <a:prstClr val="black"/>
                </a:solidFill>
                <a:latin typeface="Calibri"/>
                <a:hlinkClick r:id="rId4"/>
              </a:rPr>
              <a:t>gertrude-old.case.edu</a:t>
            </a:r>
            <a:endParaRPr lang="el-GR" alt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19888691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r>
              <a:rPr lang="el-GR" altLang="el-GR" sz="4000" b="1" dirty="0" err="1" smtClean="0">
                <a:solidFill>
                  <a:srgbClr val="604A7B"/>
                </a:solidFill>
                <a:cs typeface="Arial" charset="0"/>
              </a:rPr>
              <a:t>Βισκόζη</a:t>
            </a:r>
            <a:r>
              <a:rPr lang="el-GR" altLang="el-GR" sz="4000" b="1" dirty="0" smtClean="0">
                <a:solidFill>
                  <a:srgbClr val="604A7B"/>
                </a:solidFill>
                <a:cs typeface="Arial" charset="0"/>
              </a:rPr>
              <a:t> - Βαμβάκι</a:t>
            </a:r>
            <a:endParaRPr lang="el-GR" altLang="el-GR" sz="4000" b="1" dirty="0" smtClean="0">
              <a:solidFill>
                <a:srgbClr val="604A7B"/>
              </a:solidFill>
            </a:endParaRPr>
          </a:p>
        </p:txBody>
      </p:sp>
      <p:sp>
        <p:nvSpPr>
          <p:cNvPr id="65539" name="Θέση περιεχομένου 2"/>
          <p:cNvSpPr>
            <a:spLocks noGrp="1"/>
          </p:cNvSpPr>
          <p:nvPr>
            <p:ph idx="1"/>
          </p:nvPr>
        </p:nvSpPr>
        <p:spPr/>
        <p:txBody>
          <a:bodyPr rtlCol="0">
            <a:normAutofit lnSpcReduction="10000"/>
          </a:bodyPr>
          <a:lstStyle/>
          <a:p>
            <a:pPr fontAlgn="auto">
              <a:spcBef>
                <a:spcPts val="2400"/>
              </a:spcBef>
              <a:spcAft>
                <a:spcPts val="0"/>
              </a:spcAft>
              <a:buFont typeface="Arial" pitchFamily="34" charset="0"/>
              <a:buChar char="•"/>
              <a:defRPr/>
            </a:pPr>
            <a:r>
              <a:rPr lang="el-GR" sz="2400" smtClean="0"/>
              <a:t>Οι κυριότερες διαφορές μεταξύ βαμβακιού και βισκόζ ρεγιόν οφείλονται στην μερική αποδόμηση της κυτταρίνης κατά την παραγωγή του βισκόζ-ρεγιόν. </a:t>
            </a:r>
          </a:p>
          <a:p>
            <a:pPr fontAlgn="auto">
              <a:spcBef>
                <a:spcPts val="2400"/>
              </a:spcBef>
              <a:spcAft>
                <a:spcPts val="0"/>
              </a:spcAft>
              <a:buFont typeface="Arial" pitchFamily="34" charset="0"/>
              <a:buChar char="•"/>
              <a:defRPr/>
            </a:pPr>
            <a:r>
              <a:rPr lang="el-GR" sz="2400" smtClean="0"/>
              <a:t>Ο βαθμός πολυμερισμού (DP) του βισκόζ-ρεγιόν είναι 200-700, και το ποσοστό κρυσταλλικών περιοχών είναι μόνο 25-30% συγκριτικά με το 70-75% του βαμβακιού, με αποτέλεσμα να έχει μεγαλύτερη τιμή περιεχόμενης υγρασίας:</a:t>
            </a:r>
          </a:p>
          <a:p>
            <a:pPr lvl="1" fontAlgn="auto">
              <a:spcBef>
                <a:spcPts val="1800"/>
              </a:spcBef>
              <a:spcAft>
                <a:spcPts val="0"/>
              </a:spcAft>
              <a:buFont typeface="Arial" pitchFamily="34" charset="0"/>
              <a:buChar char="–"/>
              <a:defRPr/>
            </a:pPr>
            <a:r>
              <a:rPr lang="el-GR" sz="2400" smtClean="0"/>
              <a:t>Οι κρυσταλλικές περιοχές του βισκόζ-ρεγιόν είναι λιγότερες, και</a:t>
            </a:r>
          </a:p>
          <a:p>
            <a:pPr lvl="1" fontAlgn="auto">
              <a:spcBef>
                <a:spcPts val="1800"/>
              </a:spcBef>
              <a:spcAft>
                <a:spcPts val="0"/>
              </a:spcAft>
              <a:buFont typeface="Arial" pitchFamily="34" charset="0"/>
              <a:buChar char="–"/>
              <a:defRPr/>
            </a:pPr>
            <a:r>
              <a:rPr lang="el-GR" sz="2400" smtClean="0"/>
              <a:t>Ο προσανατολισμός των περιοχών αυτών κατά μήκος του άξονα της ίνας είναι μικρότερος στο βισκόζ-ρεγιόν από ότι στο βαμβάκι.</a:t>
            </a:r>
          </a:p>
          <a:p>
            <a:pPr fontAlgn="auto">
              <a:spcAft>
                <a:spcPts val="0"/>
              </a:spcAft>
              <a:buFont typeface="Arial" pitchFamily="34" charset="0"/>
              <a:buChar char="•"/>
              <a:defRPr/>
            </a:pPr>
            <a:endParaRPr lang="el-GR" sz="2400" smtClean="0"/>
          </a:p>
        </p:txBody>
      </p:sp>
      <p:sp>
        <p:nvSpPr>
          <p:cNvPr id="6554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58BDC74-6745-4201-9287-5FA2B3161BA7}" type="slidenum">
              <a:rPr lang="el-GR">
                <a:solidFill>
                  <a:prstClr val="black"/>
                </a:solidFill>
              </a:rPr>
              <a:pPr>
                <a:defRPr/>
              </a:pPr>
              <a:t>99</a:t>
            </a:fld>
            <a:endParaRPr lang="el-GR">
              <a:solidFill>
                <a:prstClr val="black"/>
              </a:solidFill>
            </a:endParaRPr>
          </a:p>
        </p:txBody>
      </p:sp>
    </p:spTree>
    <p:extLst>
      <p:ext uri="{BB962C8B-B14F-4D97-AF65-F5344CB8AC3E}">
        <p14:creationId xmlns:p14="http://schemas.microsoft.com/office/powerpoint/2010/main" val="34362592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r>
              <a:rPr lang="el-GR" altLang="el-GR" sz="4000" b="1" smtClean="0">
                <a:solidFill>
                  <a:srgbClr val="604A7B"/>
                </a:solidFill>
              </a:rPr>
              <a:t>Χαλκοαμμωνιακές ίνες</a:t>
            </a:r>
          </a:p>
        </p:txBody>
      </p:sp>
      <p:sp>
        <p:nvSpPr>
          <p:cNvPr id="17411" name="Θέση περιεχομένου 2"/>
          <p:cNvSpPr>
            <a:spLocks noGrp="1"/>
          </p:cNvSpPr>
          <p:nvPr>
            <p:ph idx="1"/>
          </p:nvPr>
        </p:nvSpPr>
        <p:spPr/>
        <p:txBody>
          <a:bodyPr/>
          <a:lstStyle/>
          <a:p>
            <a:pPr>
              <a:spcBef>
                <a:spcPts val="2400"/>
              </a:spcBef>
            </a:pPr>
            <a:r>
              <a:rPr lang="el-GR" altLang="el-GR" sz="2400" smtClean="0">
                <a:cs typeface="Arial" charset="0"/>
              </a:rPr>
              <a:t>Το πρωταρχικό υλικό για την παραγωγή των </a:t>
            </a:r>
            <a:r>
              <a:rPr lang="el-GR" altLang="el-GR" sz="2400" b="1" smtClean="0">
                <a:cs typeface="Arial" charset="0"/>
              </a:rPr>
              <a:t>χαλκοαμμωνιακών ινών </a:t>
            </a:r>
            <a:r>
              <a:rPr lang="el-GR" altLang="el-GR" sz="2400" smtClean="0">
                <a:cs typeface="Arial" charset="0"/>
              </a:rPr>
              <a:t>είναι η κάψα του βαμβακιού και ο ξυλοπολτός. </a:t>
            </a:r>
          </a:p>
          <a:p>
            <a:pPr>
              <a:spcBef>
                <a:spcPts val="2400"/>
              </a:spcBef>
            </a:pPr>
            <a:r>
              <a:rPr lang="el-GR" altLang="el-GR" sz="2400" smtClean="0">
                <a:cs typeface="Arial" charset="0"/>
              </a:rPr>
              <a:t>Η κυτταρίνη διαλύεται σε ένα μείγμα από βασικό θειούχο χαλκό και αμμωνία που ονομάζεται χαλκοαμμώνιο. Το μείγμα διοχετεύεται σε ένα παχύρευστο λουτρό από αραιωμένο οξύ, και η κυτταρίνη αναδομείται. </a:t>
            </a:r>
          </a:p>
          <a:p>
            <a:pPr>
              <a:spcBef>
                <a:spcPts val="2400"/>
              </a:spcBef>
            </a:pPr>
            <a:r>
              <a:rPr lang="el-GR" altLang="el-GR" sz="2400" smtClean="0">
                <a:cs typeface="Arial" charset="0"/>
              </a:rPr>
              <a:t>Η χαλκοαμμωνιακές ίνες μοιάζουν πολύ με το μετάξι, και έχουν όμοια συμπεριφορά με το βισκόζ. </a:t>
            </a:r>
          </a:p>
          <a:p>
            <a:endParaRPr lang="el-GR" altLang="el-GR" smtClean="0"/>
          </a:p>
        </p:txBody>
      </p:sp>
      <p:sp>
        <p:nvSpPr>
          <p:cNvPr id="6656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08C7C29-EBE1-4EDC-BDC5-E1B99B8A5188}" type="slidenum">
              <a:rPr lang="el-GR">
                <a:solidFill>
                  <a:prstClr val="black"/>
                </a:solidFill>
              </a:rPr>
              <a:pPr>
                <a:defRPr/>
              </a:pPr>
              <a:t>100</a:t>
            </a:fld>
            <a:endParaRPr lang="el-GR">
              <a:solidFill>
                <a:prstClr val="black"/>
              </a:solidFill>
            </a:endParaRPr>
          </a:p>
        </p:txBody>
      </p:sp>
    </p:spTree>
    <p:extLst>
      <p:ext uri="{BB962C8B-B14F-4D97-AF65-F5344CB8AC3E}">
        <p14:creationId xmlns:p14="http://schemas.microsoft.com/office/powerpoint/2010/main" val="332086501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r>
              <a:rPr lang="el-GR" altLang="el-GR" sz="4000" b="1" smtClean="0">
                <a:solidFill>
                  <a:srgbClr val="604A7B"/>
                </a:solidFill>
              </a:rPr>
              <a:t>Συνθετικές ίνες</a:t>
            </a:r>
          </a:p>
        </p:txBody>
      </p:sp>
      <p:sp>
        <p:nvSpPr>
          <p:cNvPr id="18435" name="Θέση περιεχομένου 2"/>
          <p:cNvSpPr>
            <a:spLocks noGrp="1"/>
          </p:cNvSpPr>
          <p:nvPr>
            <p:ph idx="1"/>
          </p:nvPr>
        </p:nvSpPr>
        <p:spPr/>
        <p:txBody>
          <a:bodyPr/>
          <a:lstStyle/>
          <a:p>
            <a:pPr>
              <a:spcBef>
                <a:spcPts val="2400"/>
              </a:spcBef>
            </a:pPr>
            <a:r>
              <a:rPr lang="el-GR" altLang="el-GR" sz="2400" smtClean="0">
                <a:cs typeface="Arial" charset="0"/>
              </a:rPr>
              <a:t>Οι συνθετικές ίνες είναι </a:t>
            </a:r>
            <a:r>
              <a:rPr lang="el-GR" altLang="el-GR" sz="2400" b="1" smtClean="0">
                <a:cs typeface="Arial" charset="0"/>
              </a:rPr>
              <a:t>πολυμερή</a:t>
            </a:r>
            <a:r>
              <a:rPr lang="el-GR" altLang="el-GR" sz="2400" smtClean="0">
                <a:cs typeface="Arial" charset="0"/>
              </a:rPr>
              <a:t> που παράγονται από τον πολυμερισμό ή την πολυσυμπύκνωση των μονομερών, δημιουργώντας ένα υλικό κατάλληλο να ελαθεί σε νήμα, να κλωστοποιηθεί και να επιμηκυνθεί.</a:t>
            </a:r>
          </a:p>
          <a:p>
            <a:pPr lvl="1">
              <a:spcBef>
                <a:spcPts val="2400"/>
              </a:spcBef>
            </a:pPr>
            <a:r>
              <a:rPr lang="el-GR" altLang="el-GR" sz="2400" smtClean="0">
                <a:cs typeface="Arial" charset="0"/>
              </a:rPr>
              <a:t>Λόγω της μεθόδου παραγωγής τους οι συνθετικές ίνες δεν έχουν χαρακτηριστική εμφάνιση και εγκάρσια τομή που μπορούν να χρησιμοποιηθούν για την μικροσκοπική αναγνώριση τους.  </a:t>
            </a:r>
          </a:p>
          <a:p>
            <a:endParaRPr lang="el-GR" altLang="el-GR" sz="2400" smtClean="0"/>
          </a:p>
        </p:txBody>
      </p:sp>
      <p:sp>
        <p:nvSpPr>
          <p:cNvPr id="6758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A5366B2-CE2A-4712-A04D-265B5688C8A2}" type="slidenum">
              <a:rPr lang="el-GR">
                <a:solidFill>
                  <a:prstClr val="black"/>
                </a:solidFill>
              </a:rPr>
              <a:pPr>
                <a:defRPr/>
              </a:pPr>
              <a:t>101</a:t>
            </a:fld>
            <a:endParaRPr lang="el-GR">
              <a:solidFill>
                <a:prstClr val="black"/>
              </a:solidFill>
            </a:endParaRPr>
          </a:p>
        </p:txBody>
      </p:sp>
    </p:spTree>
    <p:extLst>
      <p:ext uri="{BB962C8B-B14F-4D97-AF65-F5344CB8AC3E}">
        <p14:creationId xmlns:p14="http://schemas.microsoft.com/office/powerpoint/2010/main" val="11415893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sz="4000" b="1" dirty="0" err="1">
                <a:solidFill>
                  <a:schemeClr val="accent4">
                    <a:lumMod val="75000"/>
                  </a:schemeClr>
                </a:solidFill>
              </a:rPr>
              <a:t>Πολυαμίδια</a:t>
            </a:r>
            <a:r>
              <a:rPr lang="el-GR" sz="4000" b="1" dirty="0">
                <a:solidFill>
                  <a:schemeClr val="accent4">
                    <a:lumMod val="75000"/>
                  </a:schemeClr>
                </a:solidFill>
              </a:rPr>
              <a:t> </a:t>
            </a:r>
            <a:r>
              <a:rPr lang="el-GR" dirty="0" smtClean="0">
                <a:solidFill>
                  <a:schemeClr val="accent4">
                    <a:lumMod val="75000"/>
                  </a:schemeClr>
                </a:solidFill>
              </a:rPr>
              <a:t> </a:t>
            </a:r>
            <a:r>
              <a:rPr lang="el-GR" sz="3200" b="0" dirty="0" smtClean="0">
                <a:solidFill>
                  <a:schemeClr val="accent4">
                    <a:lumMod val="75000"/>
                  </a:schemeClr>
                </a:solidFill>
              </a:rPr>
              <a:t>(1 από 3)</a:t>
            </a:r>
            <a:endParaRPr lang="el-GR" sz="3600" b="0" dirty="0">
              <a:solidFill>
                <a:schemeClr val="accent4">
                  <a:lumMod val="75000"/>
                </a:schemeClr>
              </a:solidFill>
            </a:endParaRPr>
          </a:p>
        </p:txBody>
      </p:sp>
      <p:sp>
        <p:nvSpPr>
          <p:cNvPr id="3" name="Θέση περιεχομένου 2"/>
          <p:cNvSpPr>
            <a:spLocks noGrp="1"/>
          </p:cNvSpPr>
          <p:nvPr>
            <p:ph idx="1"/>
          </p:nvPr>
        </p:nvSpPr>
        <p:spPr>
          <a:xfrm>
            <a:off x="251520" y="1160911"/>
            <a:ext cx="8892480" cy="5661248"/>
          </a:xfrm>
        </p:spPr>
        <p:txBody>
          <a:bodyPr rtlCol="0">
            <a:noAutofit/>
          </a:bodyPr>
          <a:lstStyle/>
          <a:p>
            <a:pPr fontAlgn="auto">
              <a:spcBef>
                <a:spcPts val="1200"/>
              </a:spcBef>
              <a:spcAft>
                <a:spcPts val="0"/>
              </a:spcAft>
              <a:buFont typeface="Arial" pitchFamily="34" charset="0"/>
              <a:buChar char="•"/>
              <a:defRPr/>
            </a:pPr>
            <a:r>
              <a:rPr lang="el-GR" sz="2400" dirty="0">
                <a:cs typeface="Arial" panose="020B0604020202020204" pitchFamily="34" charset="0"/>
              </a:rPr>
              <a:t>Οι </a:t>
            </a:r>
            <a:r>
              <a:rPr lang="el-GR" sz="2400" b="1" dirty="0" err="1">
                <a:cs typeface="Arial" panose="020B0604020202020204" pitchFamily="34" charset="0"/>
              </a:rPr>
              <a:t>πολυαμιδικές</a:t>
            </a:r>
            <a:r>
              <a:rPr lang="el-GR" sz="2400" b="1" dirty="0">
                <a:cs typeface="Arial" panose="020B0604020202020204" pitchFamily="34" charset="0"/>
              </a:rPr>
              <a:t> συνθετικές ίνες </a:t>
            </a:r>
            <a:r>
              <a:rPr lang="el-GR" sz="2400" dirty="0">
                <a:cs typeface="Arial" panose="020B0604020202020204" pitchFamily="34" charset="0"/>
              </a:rPr>
              <a:t>παράγονται  από το 1930 και μετά με τους εξής τρεις τρόπους:</a:t>
            </a:r>
          </a:p>
          <a:p>
            <a:pPr lvl="1" fontAlgn="auto">
              <a:spcBef>
                <a:spcPts val="1200"/>
              </a:spcBef>
              <a:spcAft>
                <a:spcPts val="0"/>
              </a:spcAft>
              <a:buFont typeface="Arial" pitchFamily="34" charset="0"/>
              <a:buChar char="–"/>
              <a:defRPr/>
            </a:pPr>
            <a:r>
              <a:rPr lang="el-GR" sz="2400" dirty="0">
                <a:cs typeface="Arial" panose="020B0604020202020204" pitchFamily="34" charset="0"/>
              </a:rPr>
              <a:t>Μια </a:t>
            </a:r>
            <a:r>
              <a:rPr lang="el-GR" sz="2400" dirty="0" err="1">
                <a:cs typeface="Arial" panose="020B0604020202020204" pitchFamily="34" charset="0"/>
              </a:rPr>
              <a:t>διαμίνη</a:t>
            </a:r>
            <a:r>
              <a:rPr lang="el-GR" sz="2400" dirty="0">
                <a:cs typeface="Arial" panose="020B0604020202020204" pitchFamily="34" charset="0"/>
              </a:rPr>
              <a:t> και ένα </a:t>
            </a:r>
            <a:r>
              <a:rPr lang="el-GR" sz="2400" dirty="0" err="1">
                <a:cs typeface="Arial" panose="020B0604020202020204" pitchFamily="34" charset="0"/>
              </a:rPr>
              <a:t>δυβασικό</a:t>
            </a:r>
            <a:r>
              <a:rPr lang="el-GR" sz="2400" dirty="0">
                <a:cs typeface="Arial" panose="020B0604020202020204" pitchFamily="34" charset="0"/>
              </a:rPr>
              <a:t> οξύ π.χ. </a:t>
            </a:r>
            <a:r>
              <a:rPr lang="el-GR" sz="2400" dirty="0" err="1">
                <a:cs typeface="Arial" panose="020B0604020202020204" pitchFamily="34" charset="0"/>
              </a:rPr>
              <a:t>εξαμεθυλενοδιαμίνη</a:t>
            </a:r>
            <a:r>
              <a:rPr lang="el-GR" sz="2400" dirty="0">
                <a:cs typeface="Arial" panose="020B0604020202020204" pitchFamily="34" charset="0"/>
              </a:rPr>
              <a:t> [H</a:t>
            </a:r>
            <a:r>
              <a:rPr lang="el-GR" sz="2400" baseline="-25000" dirty="0">
                <a:cs typeface="Arial" panose="020B0604020202020204" pitchFamily="34" charset="0"/>
              </a:rPr>
              <a:t>2</a:t>
            </a:r>
            <a:r>
              <a:rPr lang="el-GR" sz="2400" dirty="0">
                <a:cs typeface="Arial" panose="020B0604020202020204" pitchFamily="34" charset="0"/>
              </a:rPr>
              <a:t>N (CH</a:t>
            </a:r>
            <a:r>
              <a:rPr lang="el-GR" sz="2400" baseline="-25000" dirty="0">
                <a:cs typeface="Arial" panose="020B0604020202020204" pitchFamily="34" charset="0"/>
              </a:rPr>
              <a:t>2</a:t>
            </a:r>
            <a:r>
              <a:rPr lang="el-GR" sz="2400" dirty="0">
                <a:cs typeface="Arial" panose="020B0604020202020204" pitchFamily="34" charset="0"/>
              </a:rPr>
              <a:t>) 6NH</a:t>
            </a:r>
            <a:r>
              <a:rPr lang="el-GR" sz="2400" baseline="-25000" dirty="0">
                <a:cs typeface="Arial" panose="020B0604020202020204" pitchFamily="34" charset="0"/>
              </a:rPr>
              <a:t>2</a:t>
            </a:r>
            <a:r>
              <a:rPr lang="el-GR" sz="2400" dirty="0">
                <a:cs typeface="Arial" panose="020B0604020202020204" pitchFamily="34" charset="0"/>
              </a:rPr>
              <a:t>] και </a:t>
            </a:r>
            <a:r>
              <a:rPr lang="el-GR" sz="2400" dirty="0" err="1">
                <a:cs typeface="Arial" panose="020B0604020202020204" pitchFamily="34" charset="0"/>
              </a:rPr>
              <a:t>αδιπικό</a:t>
            </a:r>
            <a:r>
              <a:rPr lang="el-GR" sz="2400" dirty="0">
                <a:cs typeface="Arial" panose="020B0604020202020204" pitchFamily="34" charset="0"/>
              </a:rPr>
              <a:t> οξύ  [CH</a:t>
            </a:r>
            <a:r>
              <a:rPr lang="el-GR" sz="2400" baseline="-25000" dirty="0">
                <a:cs typeface="Arial" panose="020B0604020202020204" pitchFamily="34" charset="0"/>
              </a:rPr>
              <a:t>2</a:t>
            </a:r>
            <a:r>
              <a:rPr lang="el-GR" sz="2400" dirty="0">
                <a:cs typeface="Arial" panose="020B0604020202020204" pitchFamily="34" charset="0"/>
              </a:rPr>
              <a:t>)</a:t>
            </a:r>
            <a:r>
              <a:rPr lang="el-GR" sz="2400" baseline="-25000" dirty="0">
                <a:cs typeface="Arial" panose="020B0604020202020204" pitchFamily="34" charset="0"/>
              </a:rPr>
              <a:t>4</a:t>
            </a:r>
            <a:r>
              <a:rPr lang="el-GR" sz="2400" dirty="0">
                <a:cs typeface="Arial" panose="020B0604020202020204" pitchFamily="34" charset="0"/>
              </a:rPr>
              <a:t>(COOH)</a:t>
            </a:r>
            <a:r>
              <a:rPr lang="el-GR" sz="2400" baseline="-25000" dirty="0">
                <a:cs typeface="Arial" panose="020B0604020202020204" pitchFamily="34" charset="0"/>
              </a:rPr>
              <a:t>2</a:t>
            </a:r>
            <a:r>
              <a:rPr lang="el-GR" sz="2400" dirty="0">
                <a:cs typeface="Arial" panose="020B0604020202020204" pitchFamily="34" charset="0"/>
              </a:rPr>
              <a:t>], υφίστανται </a:t>
            </a:r>
            <a:r>
              <a:rPr lang="el-GR" sz="2400" dirty="0" err="1">
                <a:cs typeface="Arial" panose="020B0604020202020204" pitchFamily="34" charset="0"/>
              </a:rPr>
              <a:t>πολυσυμπύκνωση</a:t>
            </a:r>
            <a:r>
              <a:rPr lang="el-GR" sz="2400" dirty="0">
                <a:cs typeface="Arial" panose="020B0604020202020204" pitchFamily="34" charset="0"/>
              </a:rPr>
              <a:t> σχηματίζοντας αμινικούς δεσμούς (όμοιοι με τους </a:t>
            </a:r>
            <a:r>
              <a:rPr lang="el-GR" sz="2400" dirty="0" err="1">
                <a:cs typeface="Arial" panose="020B0604020202020204" pitchFamily="34" charset="0"/>
              </a:rPr>
              <a:t>πεπτιδικούς</a:t>
            </a:r>
            <a:r>
              <a:rPr lang="el-GR" sz="2400" dirty="0">
                <a:cs typeface="Arial" panose="020B0604020202020204" pitchFamily="34" charset="0"/>
              </a:rPr>
              <a:t> δεσμούς), δημιουργώντας το </a:t>
            </a:r>
            <a:r>
              <a:rPr lang="el-GR" sz="2400" dirty="0" err="1">
                <a:cs typeface="Arial" panose="020B0604020202020204" pitchFamily="34" charset="0"/>
              </a:rPr>
              <a:t>πολυαμίδιο</a:t>
            </a:r>
            <a:r>
              <a:rPr lang="el-GR" sz="2400" dirty="0">
                <a:cs typeface="Arial" panose="020B0604020202020204" pitchFamily="34" charset="0"/>
              </a:rPr>
              <a:t> (νάιλον 66),</a:t>
            </a:r>
          </a:p>
          <a:p>
            <a:pPr lvl="1" fontAlgn="auto">
              <a:spcBef>
                <a:spcPts val="1200"/>
              </a:spcBef>
              <a:spcAft>
                <a:spcPts val="0"/>
              </a:spcAft>
              <a:buFont typeface="Arial" pitchFamily="34" charset="0"/>
              <a:buChar char="–"/>
              <a:defRPr/>
            </a:pPr>
            <a:r>
              <a:rPr lang="el-GR" sz="2400" dirty="0">
                <a:cs typeface="Arial" panose="020B0604020202020204" pitchFamily="34" charset="0"/>
              </a:rPr>
              <a:t>Ένα κυκλικό </a:t>
            </a:r>
            <a:r>
              <a:rPr lang="el-GR" sz="2400" dirty="0" err="1">
                <a:cs typeface="Arial" panose="020B0604020202020204" pitchFamily="34" charset="0"/>
              </a:rPr>
              <a:t>αμινοξύ</a:t>
            </a:r>
            <a:r>
              <a:rPr lang="el-GR" sz="2400" dirty="0">
                <a:cs typeface="Arial" panose="020B0604020202020204" pitchFamily="34" charset="0"/>
              </a:rPr>
              <a:t> π.χ. </a:t>
            </a:r>
            <a:r>
              <a:rPr lang="el-GR" sz="2400" dirty="0" err="1">
                <a:cs typeface="Arial" panose="020B0604020202020204" pitchFamily="34" charset="0"/>
              </a:rPr>
              <a:t>καπρολακτάμη</a:t>
            </a:r>
            <a:r>
              <a:rPr lang="el-GR" sz="2400" dirty="0">
                <a:cs typeface="Arial" panose="020B0604020202020204" pitchFamily="34" charset="0"/>
              </a:rPr>
              <a:t> [(CH</a:t>
            </a:r>
            <a:r>
              <a:rPr lang="el-GR" sz="2400" baseline="-25000" dirty="0">
                <a:cs typeface="Arial" panose="020B0604020202020204" pitchFamily="34" charset="0"/>
              </a:rPr>
              <a:t>2</a:t>
            </a:r>
            <a:r>
              <a:rPr lang="el-GR" sz="2400" dirty="0">
                <a:cs typeface="Arial" panose="020B0604020202020204" pitchFamily="34" charset="0"/>
              </a:rPr>
              <a:t>)</a:t>
            </a:r>
            <a:r>
              <a:rPr lang="el-GR" sz="2400" baseline="-25000" dirty="0">
                <a:cs typeface="Arial" panose="020B0604020202020204" pitchFamily="34" charset="0"/>
              </a:rPr>
              <a:t>5</a:t>
            </a:r>
            <a:r>
              <a:rPr lang="el-GR" sz="2400" dirty="0">
                <a:cs typeface="Arial" panose="020B0604020202020204" pitchFamily="34" charset="0"/>
              </a:rPr>
              <a:t>C(O)NH] υφίσταται μια αντίδραση αυτό-πολλαπλασιασμού σχηματίζοντας αμινικούς δεσμούς, δημιουργώντας το </a:t>
            </a:r>
            <a:r>
              <a:rPr lang="el-GR" sz="2400" dirty="0" err="1">
                <a:cs typeface="Arial" panose="020B0604020202020204" pitchFamily="34" charset="0"/>
              </a:rPr>
              <a:t>πολυαμίδιο</a:t>
            </a:r>
            <a:r>
              <a:rPr lang="el-GR" sz="2400" dirty="0">
                <a:cs typeface="Arial" panose="020B0604020202020204" pitchFamily="34" charset="0"/>
              </a:rPr>
              <a:t> (</a:t>
            </a:r>
            <a:r>
              <a:rPr lang="el-GR" sz="2400" dirty="0" err="1">
                <a:cs typeface="Arial" panose="020B0604020202020204" pitchFamily="34" charset="0"/>
              </a:rPr>
              <a:t>νάυλον</a:t>
            </a:r>
            <a:r>
              <a:rPr lang="el-GR" sz="2400" dirty="0">
                <a:cs typeface="Arial" panose="020B0604020202020204" pitchFamily="34" charset="0"/>
              </a:rPr>
              <a:t> 6</a:t>
            </a:r>
            <a:r>
              <a:rPr lang="el-GR" sz="2400" dirty="0" smtClean="0">
                <a:cs typeface="Arial" panose="020B0604020202020204" pitchFamily="34" charset="0"/>
              </a:rPr>
              <a:t>),</a:t>
            </a:r>
          </a:p>
          <a:p>
            <a:pPr lvl="1" fontAlgn="auto">
              <a:spcBef>
                <a:spcPts val="1200"/>
              </a:spcBef>
              <a:spcAft>
                <a:spcPts val="0"/>
              </a:spcAft>
              <a:buFont typeface="Arial" pitchFamily="34" charset="0"/>
              <a:buChar char="–"/>
              <a:defRPr/>
            </a:pPr>
            <a:r>
              <a:rPr lang="el-GR" sz="2400" dirty="0">
                <a:cs typeface="Arial" panose="020B0604020202020204" pitchFamily="34" charset="0"/>
              </a:rPr>
              <a:t>Το 11-αμινοενδεκανοϊκό οξύ (11-aminoundecanoic </a:t>
            </a:r>
            <a:r>
              <a:rPr lang="el-GR" sz="2400" dirty="0" err="1">
                <a:cs typeface="Arial" panose="020B0604020202020204" pitchFamily="34" charset="0"/>
              </a:rPr>
              <a:t>acid</a:t>
            </a:r>
            <a:r>
              <a:rPr lang="el-GR" sz="2400" dirty="0">
                <a:cs typeface="Arial" panose="020B0604020202020204" pitchFamily="34" charset="0"/>
              </a:rPr>
              <a:t>) υφίσταται αυτό-</a:t>
            </a:r>
            <a:r>
              <a:rPr lang="el-GR" sz="2400" dirty="0" err="1">
                <a:cs typeface="Arial" panose="020B0604020202020204" pitchFamily="34" charset="0"/>
              </a:rPr>
              <a:t>πολυσυμπύκνωση</a:t>
            </a:r>
            <a:r>
              <a:rPr lang="el-GR" sz="2400" dirty="0">
                <a:cs typeface="Arial" panose="020B0604020202020204" pitchFamily="34" charset="0"/>
              </a:rPr>
              <a:t>, σχηματίζοντας </a:t>
            </a:r>
            <a:r>
              <a:rPr lang="el-GR" sz="2400" dirty="0" err="1">
                <a:cs typeface="Arial" panose="020B0604020202020204" pitchFamily="34" charset="0"/>
              </a:rPr>
              <a:t>πολυενδεκαμίδιο</a:t>
            </a:r>
            <a:r>
              <a:rPr lang="el-GR" sz="2400" dirty="0">
                <a:cs typeface="Arial" panose="020B0604020202020204" pitchFamily="34" charset="0"/>
              </a:rPr>
              <a:t> (</a:t>
            </a:r>
            <a:r>
              <a:rPr lang="el-GR" sz="2400" dirty="0" err="1">
                <a:cs typeface="Arial" panose="020B0604020202020204" pitchFamily="34" charset="0"/>
              </a:rPr>
              <a:t>νάυλον</a:t>
            </a:r>
            <a:r>
              <a:rPr lang="el-GR" sz="2400" dirty="0">
                <a:cs typeface="Arial" panose="020B0604020202020204" pitchFamily="34" charset="0"/>
              </a:rPr>
              <a:t> 11</a:t>
            </a:r>
            <a:r>
              <a:rPr lang="el-GR" sz="2400" dirty="0" smtClean="0">
                <a:cs typeface="Arial" panose="020B0604020202020204" pitchFamily="34" charset="0"/>
              </a:rPr>
              <a:t>).</a:t>
            </a:r>
            <a:endParaRPr lang="el-GR" sz="2400" dirty="0">
              <a:cs typeface="Arial" panose="020B0604020202020204" pitchFamily="34" charset="0"/>
            </a:endParaRPr>
          </a:p>
          <a:p>
            <a:pPr marL="457200" lvl="1" indent="0" fontAlgn="auto">
              <a:spcBef>
                <a:spcPts val="1200"/>
              </a:spcBef>
              <a:spcAft>
                <a:spcPts val="0"/>
              </a:spcAft>
              <a:buFont typeface="Arial" pitchFamily="34" charset="0"/>
              <a:buNone/>
              <a:defRPr/>
            </a:pPr>
            <a:endParaRPr lang="el-GR" sz="2400" dirty="0">
              <a:cs typeface="Arial" panose="020B0604020202020204" pitchFamily="34" charset="0"/>
            </a:endParaRPr>
          </a:p>
          <a:p>
            <a:pPr fontAlgn="auto">
              <a:spcBef>
                <a:spcPts val="1200"/>
              </a:spcBef>
              <a:spcAft>
                <a:spcPts val="0"/>
              </a:spcAft>
              <a:buFont typeface="Arial" pitchFamily="34" charset="0"/>
              <a:buChar char="•"/>
              <a:defRPr/>
            </a:pPr>
            <a:endParaRPr lang="el-GR" sz="2400" dirty="0"/>
          </a:p>
        </p:txBody>
      </p:sp>
      <p:sp>
        <p:nvSpPr>
          <p:cNvPr id="6861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EBE2E12-E554-4107-B966-9587007FD217}" type="slidenum">
              <a:rPr lang="el-GR">
                <a:solidFill>
                  <a:prstClr val="black"/>
                </a:solidFill>
              </a:rPr>
              <a:pPr>
                <a:defRPr/>
              </a:pPr>
              <a:t>102</a:t>
            </a:fld>
            <a:endParaRPr lang="el-GR">
              <a:solidFill>
                <a:prstClr val="black"/>
              </a:solidFill>
            </a:endParaRPr>
          </a:p>
        </p:txBody>
      </p:sp>
    </p:spTree>
    <p:extLst>
      <p:ext uri="{BB962C8B-B14F-4D97-AF65-F5344CB8AC3E}">
        <p14:creationId xmlns:p14="http://schemas.microsoft.com/office/powerpoint/2010/main" val="2934507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b="1" dirty="0" err="1">
                <a:solidFill>
                  <a:schemeClr val="accent4">
                    <a:lumMod val="75000"/>
                  </a:schemeClr>
                </a:solidFill>
              </a:rPr>
              <a:t>Πολυαμίδια</a:t>
            </a:r>
            <a:r>
              <a:rPr lang="el-GR" dirty="0">
                <a:solidFill>
                  <a:schemeClr val="accent4">
                    <a:lumMod val="75000"/>
                  </a:schemeClr>
                </a:solidFill>
              </a:rPr>
              <a:t> </a:t>
            </a:r>
            <a:r>
              <a:rPr lang="el-GR" dirty="0" smtClean="0">
                <a:solidFill>
                  <a:schemeClr val="accent4">
                    <a:lumMod val="75000"/>
                  </a:schemeClr>
                </a:solidFill>
              </a:rPr>
              <a:t> </a:t>
            </a:r>
            <a:r>
              <a:rPr lang="el-GR" sz="3200" b="0" dirty="0" smtClean="0">
                <a:solidFill>
                  <a:schemeClr val="accent4">
                    <a:lumMod val="75000"/>
                  </a:schemeClr>
                </a:solidFill>
              </a:rPr>
              <a:t>(2 </a:t>
            </a:r>
            <a:r>
              <a:rPr lang="el-GR" sz="3200" b="0" dirty="0">
                <a:solidFill>
                  <a:schemeClr val="accent4">
                    <a:lumMod val="75000"/>
                  </a:schemeClr>
                </a:solidFill>
              </a:rPr>
              <a:t>από </a:t>
            </a:r>
            <a:r>
              <a:rPr lang="el-GR" sz="3200" b="0" dirty="0" smtClean="0">
                <a:solidFill>
                  <a:schemeClr val="accent4">
                    <a:lumMod val="75000"/>
                  </a:schemeClr>
                </a:solidFill>
              </a:rPr>
              <a:t>3)</a:t>
            </a:r>
            <a:endParaRPr lang="el-GR" sz="3200" b="0" dirty="0"/>
          </a:p>
        </p:txBody>
      </p:sp>
      <p:sp>
        <p:nvSpPr>
          <p:cNvPr id="20483" name="Θέση περιεχομένου 2"/>
          <p:cNvSpPr>
            <a:spLocks noGrp="1"/>
          </p:cNvSpPr>
          <p:nvPr>
            <p:ph idx="1"/>
          </p:nvPr>
        </p:nvSpPr>
        <p:spPr/>
        <p:txBody>
          <a:bodyPr/>
          <a:lstStyle/>
          <a:p>
            <a:pPr>
              <a:lnSpc>
                <a:spcPct val="120000"/>
              </a:lnSpc>
              <a:spcBef>
                <a:spcPts val="2400"/>
              </a:spcBef>
            </a:pPr>
            <a:r>
              <a:rPr lang="el-GR" altLang="el-GR" sz="2400" smtClean="0">
                <a:cs typeface="Arial" charset="0"/>
              </a:rPr>
              <a:t>Τα παράγωγα αυτά είναι στερεά συνθετικά πολυμερή, και αποκτούν την μορφή ίνας αφού λιώσουν και ελαθούν μέσω μιας μήτρας παραγωγής κλωστών. </a:t>
            </a:r>
          </a:p>
          <a:p>
            <a:pPr>
              <a:lnSpc>
                <a:spcPct val="120000"/>
              </a:lnSpc>
              <a:spcBef>
                <a:spcPts val="2400"/>
              </a:spcBef>
            </a:pPr>
            <a:r>
              <a:rPr lang="el-GR" altLang="el-GR" sz="2400" smtClean="0">
                <a:cs typeface="Arial" charset="0"/>
              </a:rPr>
              <a:t>Η επιμήκυνση των ινών πραγματοποιείται σε συνθήκες περιβάλλοντος έως ότου αποκτήσουν μήκος αρκετές φορές μεγαλύτερο από το αρχικό τους.</a:t>
            </a:r>
          </a:p>
          <a:p>
            <a:pPr>
              <a:lnSpc>
                <a:spcPct val="120000"/>
              </a:lnSpc>
              <a:spcBef>
                <a:spcPts val="2400"/>
              </a:spcBef>
            </a:pPr>
            <a:r>
              <a:rPr lang="el-GR" altLang="el-GR" sz="2400" smtClean="0">
                <a:cs typeface="Arial" charset="0"/>
              </a:rPr>
              <a:t>Τα νάιλον είναι έντονα κρυσταλλικά νήματα σε ποσοστό 65-85%. Έτσι έχουν καλή αντοχή στον εφελκυσμό ενώ οι θαμπές και αδιαφανείς πολυαμιδικές ίνες αποκτούν στιλπνότητα.</a:t>
            </a:r>
          </a:p>
          <a:p>
            <a:pPr>
              <a:lnSpc>
                <a:spcPct val="120000"/>
              </a:lnSpc>
              <a:spcBef>
                <a:spcPts val="2400"/>
              </a:spcBef>
            </a:pPr>
            <a:endParaRPr lang="el-GR" altLang="el-GR" sz="2400" smtClean="0"/>
          </a:p>
        </p:txBody>
      </p:sp>
      <p:sp>
        <p:nvSpPr>
          <p:cNvPr id="6963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F791149-878F-4230-8C58-6C2616080087}" type="slidenum">
              <a:rPr lang="el-GR">
                <a:solidFill>
                  <a:prstClr val="black"/>
                </a:solidFill>
              </a:rPr>
              <a:pPr>
                <a:defRPr/>
              </a:pPr>
              <a:t>103</a:t>
            </a:fld>
            <a:endParaRPr lang="el-GR">
              <a:solidFill>
                <a:prstClr val="black"/>
              </a:solidFill>
            </a:endParaRPr>
          </a:p>
        </p:txBody>
      </p:sp>
    </p:spTree>
    <p:extLst>
      <p:ext uri="{BB962C8B-B14F-4D97-AF65-F5344CB8AC3E}">
        <p14:creationId xmlns:p14="http://schemas.microsoft.com/office/powerpoint/2010/main" val="400894249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sz="4000" b="1" dirty="0" err="1" smtClean="0">
                <a:solidFill>
                  <a:schemeClr val="accent4">
                    <a:lumMod val="75000"/>
                  </a:schemeClr>
                </a:solidFill>
              </a:rPr>
              <a:t>Πολυαμίδια</a:t>
            </a:r>
            <a:r>
              <a:rPr lang="el-GR" sz="4000" b="1" dirty="0" smtClean="0">
                <a:solidFill>
                  <a:schemeClr val="accent4">
                    <a:lumMod val="75000"/>
                  </a:schemeClr>
                </a:solidFill>
              </a:rPr>
              <a:t> </a:t>
            </a:r>
            <a:r>
              <a:rPr lang="el-GR" sz="3200" b="0" dirty="0" smtClean="0">
                <a:solidFill>
                  <a:schemeClr val="accent4">
                    <a:lumMod val="75000"/>
                  </a:schemeClr>
                </a:solidFill>
              </a:rPr>
              <a:t>(3 </a:t>
            </a:r>
            <a:r>
              <a:rPr lang="el-GR" sz="3200" b="0" dirty="0">
                <a:solidFill>
                  <a:schemeClr val="accent4">
                    <a:lumMod val="75000"/>
                  </a:schemeClr>
                </a:solidFill>
              </a:rPr>
              <a:t>από </a:t>
            </a:r>
            <a:r>
              <a:rPr lang="el-GR" sz="3200" b="0" dirty="0" smtClean="0">
                <a:solidFill>
                  <a:schemeClr val="accent4">
                    <a:lumMod val="75000"/>
                  </a:schemeClr>
                </a:solidFill>
              </a:rPr>
              <a:t>3)</a:t>
            </a:r>
            <a:endParaRPr lang="el-GR" sz="4000" b="0" dirty="0"/>
          </a:p>
        </p:txBody>
      </p:sp>
      <p:pic>
        <p:nvPicPr>
          <p:cNvPr id="21507" name="Εικόνα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1601788"/>
            <a:ext cx="3675063" cy="27559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7"/>
          <p:cNvSpPr txBox="1">
            <a:spLocks noChangeArrowheads="1"/>
          </p:cNvSpPr>
          <p:nvPr/>
        </p:nvSpPr>
        <p:spPr bwMode="auto">
          <a:xfrm>
            <a:off x="4619625" y="4845050"/>
            <a:ext cx="3675063" cy="1015663"/>
          </a:xfrm>
          <a:prstGeom prst="rect">
            <a:avLst/>
          </a:prstGeom>
          <a:solidFill>
            <a:schemeClr val="accent4">
              <a:lumMod val="75000"/>
            </a:schemeClr>
          </a:solidFill>
          <a:ln w="9525">
            <a:noFill/>
            <a:miter lim="800000"/>
            <a:headEnd/>
            <a:tailEnd/>
          </a:ln>
        </p:spPr>
        <p:txBody>
          <a:bodyPr wrap="square">
            <a:spAutoFit/>
          </a:bodyPr>
          <a:lstStyle/>
          <a:p>
            <a:pPr fontAlgn="auto">
              <a:spcBef>
                <a:spcPts val="0"/>
              </a:spcBef>
              <a:spcAft>
                <a:spcPts val="0"/>
              </a:spcAft>
              <a:defRPr/>
            </a:pPr>
            <a:r>
              <a:rPr lang="el-GR" sz="2000" dirty="0">
                <a:solidFill>
                  <a:prstClr val="white"/>
                </a:solidFill>
                <a:latin typeface="Calibri"/>
              </a:rPr>
              <a:t>Οι νάιλον ίνες μπορούν να πάρουν το σχήμα της μήτρας κατασκευής.</a:t>
            </a:r>
          </a:p>
        </p:txBody>
      </p:sp>
      <p:pic>
        <p:nvPicPr>
          <p:cNvPr id="21509" name="Picture 8" descr="http://www.mshp.dps.missouri.gov/MSHPWeb/PatrolDivisions/CLD/TraceEvidence/Images/fibersNyl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604963"/>
            <a:ext cx="3865563"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71501" y="4845050"/>
            <a:ext cx="3865562" cy="1016000"/>
          </a:xfrm>
          <a:prstGeom prst="rect">
            <a:avLst/>
          </a:prstGeom>
          <a:solidFill>
            <a:schemeClr val="accent4">
              <a:lumMod val="75000"/>
            </a:schemeClr>
          </a:solidFill>
          <a:ln w="9525">
            <a:noFill/>
            <a:miter lim="800000"/>
            <a:headEnd/>
            <a:tailEnd/>
          </a:ln>
        </p:spPr>
        <p:txBody>
          <a:bodyPr wrap="square">
            <a:spAutoFit/>
          </a:bodyPr>
          <a:lstStyle/>
          <a:p>
            <a:pPr fontAlgn="auto">
              <a:spcBef>
                <a:spcPts val="0"/>
              </a:spcBef>
              <a:spcAft>
                <a:spcPts val="0"/>
              </a:spcAft>
              <a:defRPr/>
            </a:pPr>
            <a:r>
              <a:rPr lang="el-GR" sz="2000" dirty="0">
                <a:solidFill>
                  <a:prstClr val="white"/>
                </a:solidFill>
                <a:latin typeface="Calibri"/>
              </a:rPr>
              <a:t>Ίνα νάιλον όπως φαίνεται στο μικροσκόπιο με πολωμένο διερχόμενο φως. </a:t>
            </a:r>
          </a:p>
        </p:txBody>
      </p:sp>
      <p:sp>
        <p:nvSpPr>
          <p:cNvPr id="21512" name="Ορθογώνιο 2"/>
          <p:cNvSpPr>
            <a:spLocks noChangeArrowheads="1"/>
          </p:cNvSpPr>
          <p:nvPr/>
        </p:nvSpPr>
        <p:spPr bwMode="auto">
          <a:xfrm>
            <a:off x="1231900" y="4360863"/>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l-GR" sz="1200">
                <a:solidFill>
                  <a:prstClr val="black"/>
                </a:solidFill>
                <a:hlinkClick r:id="rId5"/>
              </a:rPr>
              <a:t>mshp.dps.mo.gov</a:t>
            </a:r>
            <a:endParaRPr lang="el-GR" altLang="el-GR" sz="1200">
              <a:solidFill>
                <a:prstClr val="black"/>
              </a:solidFill>
            </a:endParaRPr>
          </a:p>
        </p:txBody>
      </p:sp>
      <p:sp>
        <p:nvSpPr>
          <p:cNvPr id="21513" name="Ορθογώνιο 4"/>
          <p:cNvSpPr>
            <a:spLocks noChangeArrowheads="1"/>
          </p:cNvSpPr>
          <p:nvPr/>
        </p:nvSpPr>
        <p:spPr bwMode="auto">
          <a:xfrm>
            <a:off x="5314950" y="4357688"/>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l-GR" sz="1200">
                <a:solidFill>
                  <a:prstClr val="black"/>
                </a:solidFill>
                <a:hlinkClick r:id="rId6"/>
              </a:rPr>
              <a:t>microlabgallery.com</a:t>
            </a:r>
            <a:endParaRPr lang="el-GR" altLang="el-GR" sz="1200">
              <a:solidFill>
                <a:prstClr val="black"/>
              </a:solidFill>
            </a:endParaRPr>
          </a:p>
        </p:txBody>
      </p:sp>
      <p:sp>
        <p:nvSpPr>
          <p:cNvPr id="70663"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17EADD6-DB0B-4F5F-A85F-AEBEF0A7C4E2}" type="slidenum">
              <a:rPr lang="el-GR">
                <a:solidFill>
                  <a:prstClr val="black"/>
                </a:solidFill>
              </a:rPr>
              <a:pPr>
                <a:defRPr/>
              </a:pPr>
              <a:t>104</a:t>
            </a:fld>
            <a:endParaRPr lang="el-GR">
              <a:solidFill>
                <a:prstClr val="black"/>
              </a:solidFill>
            </a:endParaRPr>
          </a:p>
        </p:txBody>
      </p:sp>
    </p:spTree>
    <p:extLst>
      <p:ext uri="{BB962C8B-B14F-4D97-AF65-F5344CB8AC3E}">
        <p14:creationId xmlns:p14="http://schemas.microsoft.com/office/powerpoint/2010/main" val="33639117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sz="4000" b="1" dirty="0">
                <a:solidFill>
                  <a:schemeClr val="accent4">
                    <a:lumMod val="75000"/>
                  </a:schemeClr>
                </a:solidFill>
              </a:rPr>
              <a:t>Πολυεστερικές ίνες </a:t>
            </a:r>
            <a:r>
              <a:rPr lang="el-GR" sz="4000" b="1" dirty="0" smtClean="0">
                <a:solidFill>
                  <a:schemeClr val="accent4">
                    <a:lumMod val="75000"/>
                  </a:schemeClr>
                </a:solidFill>
              </a:rPr>
              <a:t> </a:t>
            </a:r>
            <a:r>
              <a:rPr lang="el-GR" sz="3200" b="0" dirty="0" smtClean="0">
                <a:solidFill>
                  <a:schemeClr val="accent4">
                    <a:lumMod val="75000"/>
                  </a:schemeClr>
                </a:solidFill>
              </a:rPr>
              <a:t>(1 από 3)</a:t>
            </a:r>
            <a:endParaRPr lang="el-GR" sz="3200" b="0" dirty="0">
              <a:solidFill>
                <a:schemeClr val="accent4">
                  <a:lumMod val="75000"/>
                </a:schemeClr>
              </a:solidFill>
            </a:endParaRPr>
          </a:p>
        </p:txBody>
      </p:sp>
      <p:sp>
        <p:nvSpPr>
          <p:cNvPr id="22531" name="Θέση περιεχομένου 2"/>
          <p:cNvSpPr>
            <a:spLocks noGrp="1"/>
          </p:cNvSpPr>
          <p:nvPr>
            <p:ph idx="1"/>
          </p:nvPr>
        </p:nvSpPr>
        <p:spPr/>
        <p:txBody>
          <a:bodyPr/>
          <a:lstStyle/>
          <a:p>
            <a:pPr>
              <a:lnSpc>
                <a:spcPct val="120000"/>
              </a:lnSpc>
              <a:spcBef>
                <a:spcPts val="1800"/>
              </a:spcBef>
            </a:pPr>
            <a:r>
              <a:rPr lang="el-GR" altLang="el-GR" sz="2400" smtClean="0">
                <a:cs typeface="Arial" charset="0"/>
              </a:rPr>
              <a:t>Οι </a:t>
            </a:r>
            <a:r>
              <a:rPr lang="el-GR" altLang="el-GR" sz="2400" b="1" smtClean="0">
                <a:cs typeface="Arial" charset="0"/>
              </a:rPr>
              <a:t>πολυεστερικές ίνες</a:t>
            </a:r>
            <a:r>
              <a:rPr lang="el-GR" altLang="el-GR" sz="2400" smtClean="0">
                <a:cs typeface="Arial" charset="0"/>
              </a:rPr>
              <a:t> δημιουργήθηκαν στην Αγγλία το 1940. Τα πολυέστερ παράγονται από την αντίδραση πολυ-συμπύκνωσης μεταξύ ενός διβασικού οξέος με μια δι-υδροξυλική αλκοόλη σχηματίζοντας εστερικούς δεσμούς.</a:t>
            </a:r>
          </a:p>
          <a:p>
            <a:pPr>
              <a:lnSpc>
                <a:spcPct val="120000"/>
              </a:lnSpc>
              <a:spcBef>
                <a:spcPts val="1800"/>
              </a:spcBef>
            </a:pPr>
            <a:r>
              <a:rPr lang="el-GR" altLang="el-GR" sz="2400" smtClean="0">
                <a:cs typeface="Arial" charset="0"/>
              </a:rPr>
              <a:t>Πολυεστερικά πολυμερή με μέσο ΜΒ 13.000-20.000 είναι κατάλληλα για την παραγωγή νήματος. Το πολυμερές σύστημα εκτιμάται ότι είναι κρυσταλλικό σε ποσοστό 65-85%, δημιουργώντας σχετικά άκαμπτες και υδρόφοβες ίνες. </a:t>
            </a:r>
          </a:p>
          <a:p>
            <a:pPr>
              <a:lnSpc>
                <a:spcPct val="120000"/>
              </a:lnSpc>
              <a:spcBef>
                <a:spcPts val="1800"/>
              </a:spcBef>
            </a:pPr>
            <a:r>
              <a:rPr lang="el-GR" altLang="el-GR" sz="2400" smtClean="0">
                <a:cs typeface="Arial" charset="0"/>
              </a:rPr>
              <a:t>Ονομασίες πολυεστερικών νημάτων: Τ</a:t>
            </a:r>
            <a:r>
              <a:rPr lang="en-US" altLang="el-GR" sz="2400" smtClean="0">
                <a:cs typeface="Arial" charset="0"/>
              </a:rPr>
              <a:t>erylene</a:t>
            </a:r>
            <a:r>
              <a:rPr lang="el-GR" altLang="el-GR" sz="2400" smtClean="0">
                <a:cs typeface="Arial" charset="0"/>
              </a:rPr>
              <a:t>, </a:t>
            </a:r>
            <a:r>
              <a:rPr lang="en-US" altLang="el-GR" sz="2400" smtClean="0">
                <a:cs typeface="Arial" charset="0"/>
              </a:rPr>
              <a:t>Diolen</a:t>
            </a:r>
            <a:r>
              <a:rPr lang="el-GR" altLang="el-GR" sz="2400" smtClean="0">
                <a:cs typeface="Arial" charset="0"/>
              </a:rPr>
              <a:t>, </a:t>
            </a:r>
            <a:r>
              <a:rPr lang="en-US" altLang="el-GR" sz="2400" smtClean="0">
                <a:cs typeface="Arial" charset="0"/>
              </a:rPr>
              <a:t>Terlenka</a:t>
            </a:r>
            <a:r>
              <a:rPr lang="el-GR" altLang="el-GR" sz="2400" smtClean="0">
                <a:cs typeface="Arial" charset="0"/>
              </a:rPr>
              <a:t>, </a:t>
            </a:r>
            <a:r>
              <a:rPr lang="en-US" altLang="el-GR" sz="2400" smtClean="0">
                <a:cs typeface="Arial" charset="0"/>
              </a:rPr>
              <a:t>Terital</a:t>
            </a:r>
            <a:r>
              <a:rPr lang="el-GR" altLang="el-GR" sz="2400" smtClean="0">
                <a:cs typeface="Arial" charset="0"/>
              </a:rPr>
              <a:t>, </a:t>
            </a:r>
            <a:r>
              <a:rPr lang="en-US" altLang="el-GR" sz="2400" smtClean="0">
                <a:cs typeface="Arial" charset="0"/>
              </a:rPr>
              <a:t>Trevira</a:t>
            </a:r>
            <a:r>
              <a:rPr lang="el-GR" altLang="el-GR" sz="2400" smtClean="0">
                <a:cs typeface="Arial" charset="0"/>
              </a:rPr>
              <a:t>, </a:t>
            </a:r>
            <a:r>
              <a:rPr lang="en-US" altLang="el-GR" sz="2400" smtClean="0">
                <a:cs typeface="Arial" charset="0"/>
              </a:rPr>
              <a:t>Dacron</a:t>
            </a:r>
            <a:r>
              <a:rPr lang="el-GR" altLang="el-GR" sz="2400" smtClean="0">
                <a:cs typeface="Arial" charset="0"/>
              </a:rPr>
              <a:t>. </a:t>
            </a:r>
          </a:p>
          <a:p>
            <a:pPr>
              <a:lnSpc>
                <a:spcPct val="120000"/>
              </a:lnSpc>
            </a:pPr>
            <a:endParaRPr lang="el-GR" altLang="el-GR" smtClean="0"/>
          </a:p>
        </p:txBody>
      </p:sp>
      <p:sp>
        <p:nvSpPr>
          <p:cNvPr id="7168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93B0B2A-D258-450D-9F5D-8ED7B97F173A}" type="slidenum">
              <a:rPr lang="el-GR">
                <a:solidFill>
                  <a:prstClr val="black"/>
                </a:solidFill>
              </a:rPr>
              <a:pPr>
                <a:defRPr/>
              </a:pPr>
              <a:t>105</a:t>
            </a:fld>
            <a:endParaRPr lang="el-GR">
              <a:solidFill>
                <a:prstClr val="black"/>
              </a:solidFill>
            </a:endParaRPr>
          </a:p>
        </p:txBody>
      </p:sp>
    </p:spTree>
    <p:extLst>
      <p:ext uri="{BB962C8B-B14F-4D97-AF65-F5344CB8AC3E}">
        <p14:creationId xmlns:p14="http://schemas.microsoft.com/office/powerpoint/2010/main" val="113341877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sz="4000" b="1" dirty="0">
                <a:solidFill>
                  <a:schemeClr val="accent4">
                    <a:lumMod val="75000"/>
                  </a:schemeClr>
                </a:solidFill>
              </a:rPr>
              <a:t>Πολυεστερικές </a:t>
            </a:r>
            <a:r>
              <a:rPr lang="el-GR" sz="4000" b="1" dirty="0" smtClean="0">
                <a:solidFill>
                  <a:schemeClr val="accent4">
                    <a:lumMod val="75000"/>
                  </a:schemeClr>
                </a:solidFill>
              </a:rPr>
              <a:t>ίνες </a:t>
            </a:r>
            <a:r>
              <a:rPr lang="el-GR" sz="3200" b="0" dirty="0" smtClean="0">
                <a:solidFill>
                  <a:schemeClr val="accent4">
                    <a:lumMod val="75000"/>
                  </a:schemeClr>
                </a:solidFill>
              </a:rPr>
              <a:t>(2 </a:t>
            </a:r>
            <a:r>
              <a:rPr lang="el-GR" sz="3200" b="0" dirty="0">
                <a:solidFill>
                  <a:schemeClr val="accent4">
                    <a:lumMod val="75000"/>
                  </a:schemeClr>
                </a:solidFill>
              </a:rPr>
              <a:t>από </a:t>
            </a:r>
            <a:r>
              <a:rPr lang="el-GR" sz="3200" b="0" dirty="0" smtClean="0">
                <a:solidFill>
                  <a:schemeClr val="accent4">
                    <a:lumMod val="75000"/>
                  </a:schemeClr>
                </a:solidFill>
              </a:rPr>
              <a:t>3)</a:t>
            </a:r>
            <a:endParaRPr lang="el-GR" sz="4000" b="0" dirty="0"/>
          </a:p>
        </p:txBody>
      </p:sp>
      <p:sp>
        <p:nvSpPr>
          <p:cNvPr id="3" name="Θέση περιεχομένου 2"/>
          <p:cNvSpPr>
            <a:spLocks noGrp="1"/>
          </p:cNvSpPr>
          <p:nvPr>
            <p:ph idx="1"/>
          </p:nvPr>
        </p:nvSpPr>
        <p:spPr/>
        <p:txBody>
          <a:bodyPr rtlCol="0">
            <a:normAutofit lnSpcReduction="10000"/>
          </a:bodyPr>
          <a:lstStyle/>
          <a:p>
            <a:pPr fontAlgn="auto">
              <a:lnSpc>
                <a:spcPct val="120000"/>
              </a:lnSpc>
              <a:spcBef>
                <a:spcPts val="1200"/>
              </a:spcBef>
              <a:spcAft>
                <a:spcPts val="0"/>
              </a:spcAft>
              <a:buFont typeface="Arial" pitchFamily="34" charset="0"/>
              <a:buChar char="•"/>
              <a:defRPr/>
            </a:pPr>
            <a:r>
              <a:rPr lang="el-GR" sz="2400" dirty="0">
                <a:cs typeface="Arial" panose="020B0604020202020204" pitchFamily="34" charset="0"/>
              </a:rPr>
              <a:t>Τα πολυεστερικά νήματα είναι δυνατά, και επιδεικνύουν καλή ελαστικότητα.</a:t>
            </a:r>
          </a:p>
          <a:p>
            <a:pPr fontAlgn="auto">
              <a:lnSpc>
                <a:spcPct val="120000"/>
              </a:lnSpc>
              <a:spcBef>
                <a:spcPts val="1200"/>
              </a:spcBef>
              <a:spcAft>
                <a:spcPts val="0"/>
              </a:spcAft>
              <a:buFont typeface="Arial" pitchFamily="34" charset="0"/>
              <a:buChar char="•"/>
              <a:defRPr/>
            </a:pPr>
            <a:r>
              <a:rPr lang="el-GR" sz="2400" dirty="0">
                <a:cs typeface="Arial" panose="020B0604020202020204" pitchFamily="34" charset="0"/>
              </a:rPr>
              <a:t> Απορροφούν πολύ μικρά ποσοστά υγρασίας, έτσι μπορεί να αναπτύσσουν φαινόμενα στατικού ηλεκτρισμού.</a:t>
            </a:r>
          </a:p>
          <a:p>
            <a:pPr fontAlgn="auto">
              <a:lnSpc>
                <a:spcPct val="120000"/>
              </a:lnSpc>
              <a:spcBef>
                <a:spcPts val="1200"/>
              </a:spcBef>
              <a:spcAft>
                <a:spcPts val="0"/>
              </a:spcAft>
              <a:buFont typeface="Arial" pitchFamily="34" charset="0"/>
              <a:buChar char="•"/>
              <a:defRPr/>
            </a:pPr>
            <a:r>
              <a:rPr lang="el-GR" sz="2400" dirty="0">
                <a:cs typeface="Arial" panose="020B0604020202020204" pitchFamily="34" charset="0"/>
              </a:rPr>
              <a:t>Οι μηχανικές ιδιότητες των πολυεστερικών νημάτων (αντοχή στον εφελκυσμό και ικανότητα επιμήκυνσης) παραμένουν αμετάβλητες από την παρουσία υγρασίας.</a:t>
            </a:r>
          </a:p>
          <a:p>
            <a:pPr fontAlgn="auto">
              <a:lnSpc>
                <a:spcPct val="120000"/>
              </a:lnSpc>
              <a:spcBef>
                <a:spcPts val="1200"/>
              </a:spcBef>
              <a:spcAft>
                <a:spcPts val="0"/>
              </a:spcAft>
              <a:buFont typeface="Arial" pitchFamily="34" charset="0"/>
              <a:buChar char="•"/>
              <a:defRPr/>
            </a:pPr>
            <a:r>
              <a:rPr lang="el-GR" sz="2400" dirty="0">
                <a:cs typeface="Arial" panose="020B0604020202020204" pitchFamily="34" charset="0"/>
              </a:rPr>
              <a:t>Παρατεταμένη παραμονή σε υγρασία παρουσία υψηλής θερμοκρασίας (βραστό νερό ή ατμός) μπορεί να προκαλέσει υδρόλυση των </a:t>
            </a:r>
            <a:r>
              <a:rPr lang="el-GR" sz="2400" dirty="0" err="1">
                <a:cs typeface="Arial" panose="020B0604020202020204" pitchFamily="34" charset="0"/>
              </a:rPr>
              <a:t>εστερικών</a:t>
            </a:r>
            <a:r>
              <a:rPr lang="el-GR" sz="2400" dirty="0">
                <a:cs typeface="Arial" panose="020B0604020202020204" pitchFamily="34" charset="0"/>
              </a:rPr>
              <a:t> δεσμών του πολυμερούς, προκαλώντας τη φθορά του νήματος.</a:t>
            </a:r>
          </a:p>
          <a:p>
            <a:pPr fontAlgn="auto">
              <a:lnSpc>
                <a:spcPct val="120000"/>
              </a:lnSpc>
              <a:spcAft>
                <a:spcPts val="0"/>
              </a:spcAft>
              <a:buFont typeface="Arial" pitchFamily="34" charset="0"/>
              <a:buChar char="•"/>
              <a:defRPr/>
            </a:pPr>
            <a:endParaRPr lang="el-GR" sz="2400" dirty="0"/>
          </a:p>
        </p:txBody>
      </p:sp>
      <p:sp>
        <p:nvSpPr>
          <p:cNvPr id="7270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A632981-6F15-40DB-8D17-E7ACDE1ECEA4}" type="slidenum">
              <a:rPr lang="el-GR">
                <a:solidFill>
                  <a:prstClr val="black"/>
                </a:solidFill>
              </a:rPr>
              <a:pPr>
                <a:defRPr/>
              </a:pPr>
              <a:t>106</a:t>
            </a:fld>
            <a:endParaRPr lang="el-GR">
              <a:solidFill>
                <a:prstClr val="black"/>
              </a:solidFill>
            </a:endParaRPr>
          </a:p>
        </p:txBody>
      </p:sp>
    </p:spTree>
    <p:extLst>
      <p:ext uri="{BB962C8B-B14F-4D97-AF65-F5344CB8AC3E}">
        <p14:creationId xmlns:p14="http://schemas.microsoft.com/office/powerpoint/2010/main" val="98749366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p:txBody>
          <a:bodyPr rtlCol="0">
            <a:normAutofit/>
          </a:bodyPr>
          <a:lstStyle/>
          <a:p>
            <a:pPr fontAlgn="auto">
              <a:spcAft>
                <a:spcPts val="0"/>
              </a:spcAft>
              <a:defRPr/>
            </a:pPr>
            <a:r>
              <a:rPr lang="el-GR" sz="4000" b="1" dirty="0">
                <a:solidFill>
                  <a:schemeClr val="accent4">
                    <a:lumMod val="75000"/>
                  </a:schemeClr>
                </a:solidFill>
              </a:rPr>
              <a:t>Πολυεστερικές ίνες </a:t>
            </a:r>
            <a:r>
              <a:rPr lang="el-GR" sz="4000" b="1" dirty="0" smtClean="0">
                <a:solidFill>
                  <a:schemeClr val="accent4">
                    <a:lumMod val="75000"/>
                  </a:schemeClr>
                </a:solidFill>
              </a:rPr>
              <a:t> </a:t>
            </a:r>
            <a:r>
              <a:rPr lang="el-GR" sz="3200" b="0" dirty="0" smtClean="0">
                <a:solidFill>
                  <a:schemeClr val="accent4">
                    <a:lumMod val="75000"/>
                  </a:schemeClr>
                </a:solidFill>
              </a:rPr>
              <a:t>(3 </a:t>
            </a:r>
            <a:r>
              <a:rPr lang="el-GR" sz="3200" b="0" dirty="0">
                <a:solidFill>
                  <a:schemeClr val="accent4">
                    <a:lumMod val="75000"/>
                  </a:schemeClr>
                </a:solidFill>
              </a:rPr>
              <a:t>από </a:t>
            </a:r>
            <a:r>
              <a:rPr lang="el-GR" sz="3200" b="0" dirty="0" smtClean="0">
                <a:solidFill>
                  <a:schemeClr val="accent4">
                    <a:lumMod val="75000"/>
                  </a:schemeClr>
                </a:solidFill>
              </a:rPr>
              <a:t>3)</a:t>
            </a:r>
            <a:endParaRPr lang="el-GR" sz="3200" b="0" dirty="0"/>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133600"/>
            <a:ext cx="4762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651500" y="4546600"/>
            <a:ext cx="3024188" cy="1016000"/>
          </a:xfrm>
          <a:prstGeom prst="rect">
            <a:avLst/>
          </a:prstGeom>
          <a:solidFill>
            <a:schemeClr val="accent4">
              <a:lumMod val="75000"/>
            </a:schemeClr>
          </a:solidFill>
        </p:spPr>
        <p:txBody>
          <a:bodyPr>
            <a:spAutoFit/>
          </a:bodyPr>
          <a:lstStyle/>
          <a:p>
            <a:pPr fontAlgn="auto">
              <a:spcBef>
                <a:spcPts val="0"/>
              </a:spcBef>
              <a:spcAft>
                <a:spcPts val="0"/>
              </a:spcAft>
              <a:defRPr/>
            </a:pPr>
            <a:r>
              <a:rPr lang="el-GR" sz="2000" dirty="0">
                <a:solidFill>
                  <a:prstClr val="white"/>
                </a:solidFill>
                <a:latin typeface="Calibri"/>
              </a:rPr>
              <a:t>Πολυεστερικές ίνες σε μικροσκόπιο διερχόμενου φωτός.</a:t>
            </a:r>
          </a:p>
        </p:txBody>
      </p:sp>
      <p:sp>
        <p:nvSpPr>
          <p:cNvPr id="24582" name="Ορθογώνιο 4"/>
          <p:cNvSpPr>
            <a:spLocks noChangeArrowheads="1"/>
          </p:cNvSpPr>
          <p:nvPr/>
        </p:nvSpPr>
        <p:spPr bwMode="auto">
          <a:xfrm>
            <a:off x="1922463" y="5629275"/>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l-GR" sz="1200">
                <a:solidFill>
                  <a:prstClr val="black"/>
                </a:solidFill>
                <a:hlinkClick r:id="rId4"/>
              </a:rPr>
              <a:t>microscopyu.com</a:t>
            </a:r>
            <a:endParaRPr lang="el-GR" altLang="el-GR" sz="1200">
              <a:solidFill>
                <a:prstClr val="black"/>
              </a:solidFill>
            </a:endParaRPr>
          </a:p>
        </p:txBody>
      </p:sp>
      <p:sp>
        <p:nvSpPr>
          <p:cNvPr id="73733"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5D9AE40-F5ED-4D2D-AA95-A25206C1E92A}" type="slidenum">
              <a:rPr lang="el-GR">
                <a:solidFill>
                  <a:prstClr val="black"/>
                </a:solidFill>
              </a:rPr>
              <a:pPr>
                <a:defRPr/>
              </a:pPr>
              <a:t>107</a:t>
            </a:fld>
            <a:endParaRPr lang="el-GR">
              <a:solidFill>
                <a:prstClr val="black"/>
              </a:solidFill>
            </a:endParaRPr>
          </a:p>
        </p:txBody>
      </p:sp>
    </p:spTree>
    <p:extLst>
      <p:ext uri="{BB962C8B-B14F-4D97-AF65-F5344CB8AC3E}">
        <p14:creationId xmlns:p14="http://schemas.microsoft.com/office/powerpoint/2010/main" val="321409778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sz="4000" b="1" dirty="0" err="1">
                <a:solidFill>
                  <a:schemeClr val="accent4">
                    <a:lumMod val="75000"/>
                  </a:schemeClr>
                </a:solidFill>
                <a:cs typeface="Arial" pitchFamily="34" charset="0"/>
              </a:rPr>
              <a:t>Πολυακρυλονιτρίλια</a:t>
            </a:r>
            <a:r>
              <a:rPr lang="el-GR" dirty="0">
                <a:solidFill>
                  <a:schemeClr val="accent4">
                    <a:lumMod val="75000"/>
                  </a:schemeClr>
                </a:solidFill>
                <a:cs typeface="Arial" pitchFamily="34" charset="0"/>
              </a:rPr>
              <a:t> </a:t>
            </a:r>
            <a:r>
              <a:rPr lang="el-GR" dirty="0" smtClean="0">
                <a:solidFill>
                  <a:schemeClr val="accent4">
                    <a:lumMod val="75000"/>
                  </a:schemeClr>
                </a:solidFill>
                <a:cs typeface="Arial" pitchFamily="34" charset="0"/>
              </a:rPr>
              <a:t> </a:t>
            </a:r>
            <a:r>
              <a:rPr lang="el-GR" sz="3200" b="0" dirty="0" smtClean="0">
                <a:solidFill>
                  <a:schemeClr val="accent4">
                    <a:lumMod val="75000"/>
                  </a:schemeClr>
                </a:solidFill>
                <a:cs typeface="Arial" pitchFamily="34" charset="0"/>
              </a:rPr>
              <a:t>(1 από 2)</a:t>
            </a:r>
            <a:endParaRPr lang="el-GR" sz="3600" b="0" dirty="0">
              <a:solidFill>
                <a:schemeClr val="accent4">
                  <a:lumMod val="75000"/>
                </a:schemeClr>
              </a:solidFill>
            </a:endParaRPr>
          </a:p>
        </p:txBody>
      </p:sp>
      <p:sp>
        <p:nvSpPr>
          <p:cNvPr id="25603" name="Θέση περιεχομένου 2"/>
          <p:cNvSpPr>
            <a:spLocks noGrp="1"/>
          </p:cNvSpPr>
          <p:nvPr>
            <p:ph idx="1"/>
          </p:nvPr>
        </p:nvSpPr>
        <p:spPr/>
        <p:txBody>
          <a:bodyPr/>
          <a:lstStyle/>
          <a:p>
            <a:pPr marL="273050" indent="-273050">
              <a:spcBef>
                <a:spcPts val="575"/>
              </a:spcBef>
            </a:pPr>
            <a:r>
              <a:rPr lang="el-GR" altLang="el-GR" sz="2400" smtClean="0">
                <a:cs typeface="Arial" charset="0"/>
              </a:rPr>
              <a:t>Τα </a:t>
            </a:r>
            <a:r>
              <a:rPr lang="el-GR" altLang="el-GR" sz="2400" b="1" smtClean="0">
                <a:cs typeface="Arial" charset="0"/>
              </a:rPr>
              <a:t>πολυακρυλονιτρίλια</a:t>
            </a:r>
            <a:r>
              <a:rPr lang="el-GR" altLang="el-GR" sz="2400" smtClean="0">
                <a:cs typeface="Arial" charset="0"/>
              </a:rPr>
              <a:t> (C</a:t>
            </a:r>
            <a:r>
              <a:rPr lang="el-GR" altLang="el-GR" sz="2400" baseline="-25000" smtClean="0">
                <a:cs typeface="Arial" charset="0"/>
              </a:rPr>
              <a:t>3</a:t>
            </a:r>
            <a:r>
              <a:rPr lang="el-GR" altLang="el-GR" sz="2400" smtClean="0">
                <a:cs typeface="Arial" charset="0"/>
              </a:rPr>
              <a:t>H</a:t>
            </a:r>
            <a:r>
              <a:rPr lang="el-GR" altLang="el-GR" sz="2400" baseline="-25000" smtClean="0">
                <a:cs typeface="Arial" charset="0"/>
              </a:rPr>
              <a:t>3</a:t>
            </a:r>
            <a:r>
              <a:rPr lang="el-GR" altLang="el-GR" sz="2400" smtClean="0">
                <a:cs typeface="Arial" charset="0"/>
              </a:rPr>
              <a:t>N) είναι παράγωγα του ακρυλονιτριλίου. Ο βαθμός πολυμερισμού είναι περίπου 2000 και πρόκειται για μια από τις μακρύτερες τεχνητές ίνες.</a:t>
            </a:r>
          </a:p>
          <a:p>
            <a:pPr marL="273050" indent="-273050">
              <a:spcBef>
                <a:spcPts val="2400"/>
              </a:spcBef>
            </a:pPr>
            <a:r>
              <a:rPr lang="el-GR" altLang="el-GR" sz="2400" smtClean="0">
                <a:cs typeface="Arial" charset="0"/>
              </a:rPr>
              <a:t>Για την παραγωγή ινών το ακρυλονιτρίλιο συμπολυμερίζεται με άλλα μονομερή: </a:t>
            </a:r>
          </a:p>
          <a:p>
            <a:pPr marL="547688" lvl="1">
              <a:spcBef>
                <a:spcPts val="1800"/>
              </a:spcBef>
              <a:buFont typeface="Arial" charset="0"/>
              <a:buChar char="•"/>
            </a:pPr>
            <a:r>
              <a:rPr lang="el-GR" altLang="el-GR" sz="2400" smtClean="0">
                <a:cs typeface="Arial" charset="0"/>
              </a:rPr>
              <a:t>Οι πολυακρυλονιτριλικές ίνες που περιέχουν ακρυλονιτριλικό μονομερές σε ποσοστό τουλάχιστον 85%, ονομάζονται </a:t>
            </a:r>
            <a:r>
              <a:rPr lang="el-GR" altLang="el-GR" sz="2400" b="1" smtClean="0">
                <a:cs typeface="Arial" charset="0"/>
              </a:rPr>
              <a:t>ακρυλικές</a:t>
            </a:r>
            <a:r>
              <a:rPr lang="el-GR" altLang="el-GR" sz="2400" smtClean="0">
                <a:cs typeface="Arial" charset="0"/>
              </a:rPr>
              <a:t>, </a:t>
            </a:r>
          </a:p>
          <a:p>
            <a:pPr marL="547688" lvl="1">
              <a:spcBef>
                <a:spcPts val="1800"/>
              </a:spcBef>
              <a:buFont typeface="Arial" charset="0"/>
              <a:buChar char="•"/>
            </a:pPr>
            <a:r>
              <a:rPr lang="el-GR" altLang="el-GR" sz="2400" smtClean="0">
                <a:cs typeface="Arial" charset="0"/>
              </a:rPr>
              <a:t>Εκείνες που περιέχουν ακρυλονιτριλικό μονομερές σε ποσοστό 35-85% περιγράφονται ως </a:t>
            </a:r>
            <a:r>
              <a:rPr lang="el-GR" altLang="el-GR" sz="2400" b="1" smtClean="0">
                <a:cs typeface="Arial" charset="0"/>
              </a:rPr>
              <a:t>μοντακρυλικές ίνες </a:t>
            </a:r>
            <a:r>
              <a:rPr lang="el-GR" altLang="el-GR" sz="2400" smtClean="0">
                <a:cs typeface="Arial" charset="0"/>
              </a:rPr>
              <a:t>(</a:t>
            </a:r>
            <a:r>
              <a:rPr lang="en-US" altLang="el-GR" sz="2400" smtClean="0">
                <a:cs typeface="Arial" charset="0"/>
              </a:rPr>
              <a:t>modacrylic</a:t>
            </a:r>
            <a:r>
              <a:rPr lang="el-GR" altLang="el-GR" sz="2400" smtClean="0">
                <a:cs typeface="Arial" charset="0"/>
              </a:rPr>
              <a:t>).</a:t>
            </a:r>
            <a:endParaRPr lang="el-GR" altLang="el-GR" sz="2400" smtClean="0"/>
          </a:p>
        </p:txBody>
      </p:sp>
      <p:sp>
        <p:nvSpPr>
          <p:cNvPr id="7475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9299498-D546-4FF7-B402-3DF9576ED07B}" type="slidenum">
              <a:rPr lang="el-GR">
                <a:solidFill>
                  <a:prstClr val="black"/>
                </a:solidFill>
              </a:rPr>
              <a:pPr>
                <a:defRPr/>
              </a:pPr>
              <a:t>108</a:t>
            </a:fld>
            <a:endParaRPr lang="el-GR">
              <a:solidFill>
                <a:prstClr val="black"/>
              </a:solidFill>
            </a:endParaRPr>
          </a:p>
        </p:txBody>
      </p:sp>
    </p:spTree>
    <p:extLst>
      <p:ext uri="{BB962C8B-B14F-4D97-AF65-F5344CB8AC3E}">
        <p14:creationId xmlns:p14="http://schemas.microsoft.com/office/powerpoint/2010/main" val="1733838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Προσανατολισμός των ινών</a:t>
            </a:r>
            <a:endParaRPr lang="el-GR" dirty="0"/>
          </a:p>
        </p:txBody>
      </p:sp>
      <p:sp>
        <p:nvSpPr>
          <p:cNvPr id="13315" name="Content Placeholder 2"/>
          <p:cNvSpPr>
            <a:spLocks noGrp="1"/>
          </p:cNvSpPr>
          <p:nvPr>
            <p:ph idx="1"/>
          </p:nvPr>
        </p:nvSpPr>
        <p:spPr>
          <a:xfrm>
            <a:off x="323528" y="1196752"/>
            <a:ext cx="8640960" cy="5040560"/>
          </a:xfrm>
        </p:spPr>
        <p:txBody>
          <a:bodyPr/>
          <a:lstStyle/>
          <a:p>
            <a:pPr eaLnBrk="1" hangingPunct="1">
              <a:lnSpc>
                <a:spcPct val="120000"/>
              </a:lnSpc>
              <a:spcBef>
                <a:spcPts val="1200"/>
              </a:spcBef>
            </a:pPr>
            <a:r>
              <a:rPr lang="el-GR" altLang="el-GR" sz="2400" dirty="0" smtClean="0">
                <a:cs typeface="Arial" charset="0"/>
              </a:rPr>
              <a:t>Ο προσανατολισμός των πολυμερών καθορίζει τη διάταξη τους μέσα στην ίνα.</a:t>
            </a:r>
          </a:p>
          <a:p>
            <a:pPr lvl="1" eaLnBrk="1" hangingPunct="1">
              <a:lnSpc>
                <a:spcPct val="120000"/>
              </a:lnSpc>
              <a:spcBef>
                <a:spcPts val="1200"/>
              </a:spcBef>
            </a:pPr>
            <a:r>
              <a:rPr lang="el-GR" altLang="el-GR" sz="2400" b="1" dirty="0" smtClean="0">
                <a:cs typeface="Arial" charset="0"/>
              </a:rPr>
              <a:t>Κρυσταλλική διάταξη: </a:t>
            </a:r>
            <a:r>
              <a:rPr lang="el-GR" altLang="el-GR" sz="2400" dirty="0" smtClean="0">
                <a:cs typeface="Arial" charset="0"/>
              </a:rPr>
              <a:t>τα πολυμερή είναι παράλληλα διατεταγμένα κατά μήκος της ίνας.</a:t>
            </a:r>
          </a:p>
          <a:p>
            <a:pPr lvl="1" eaLnBrk="1" hangingPunct="1">
              <a:lnSpc>
                <a:spcPct val="120000"/>
              </a:lnSpc>
              <a:spcBef>
                <a:spcPts val="1200"/>
              </a:spcBef>
            </a:pPr>
            <a:r>
              <a:rPr lang="el-GR" altLang="el-GR" sz="2400" b="1" dirty="0" smtClean="0">
                <a:cs typeface="Arial" charset="0"/>
              </a:rPr>
              <a:t>Άμορφη διάταξη: </a:t>
            </a:r>
            <a:r>
              <a:rPr lang="el-GR" altLang="el-GR" sz="2400" dirty="0" smtClean="0">
                <a:cs typeface="Arial" charset="0"/>
              </a:rPr>
              <a:t>τυχαία διάταξη των πολυμερών κατά μήκος της ίνας.</a:t>
            </a:r>
          </a:p>
        </p:txBody>
      </p:sp>
      <p:grpSp>
        <p:nvGrpSpPr>
          <p:cNvPr id="4" name="Ομάδα 3" title="Προσανατολισμός των ινών"/>
          <p:cNvGrpSpPr/>
          <p:nvPr/>
        </p:nvGrpSpPr>
        <p:grpSpPr>
          <a:xfrm>
            <a:off x="2577511" y="3922201"/>
            <a:ext cx="4929187" cy="2857500"/>
            <a:chOff x="3429001" y="3873996"/>
            <a:chExt cx="4929187" cy="2857500"/>
          </a:xfrm>
        </p:grpSpPr>
        <p:pic>
          <p:nvPicPr>
            <p:cNvPr id="13316" name="5 - Εικόνα" descr="αμορφα πολυμερή.jpg" title="Προσανατολισμός των ινών"/>
            <p:cNvPicPr>
              <a:picLocks noChangeAspect="1"/>
            </p:cNvPicPr>
            <p:nvPr/>
          </p:nvPicPr>
          <p:blipFill>
            <a:blip r:embed="rId3">
              <a:extLst>
                <a:ext uri="{28A0092B-C50C-407E-A947-70E740481C1C}">
                  <a14:useLocalDpi xmlns:a14="http://schemas.microsoft.com/office/drawing/2010/main" val="0"/>
                </a:ext>
              </a:extLst>
            </a:blip>
            <a:srcRect l="2530" t="5263" b="13815"/>
            <a:stretch>
              <a:fillRect/>
            </a:stretch>
          </p:blipFill>
          <p:spPr bwMode="auto">
            <a:xfrm>
              <a:off x="3429001" y="3873996"/>
              <a:ext cx="4929187" cy="28575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3317" name="6 - TextBox"/>
            <p:cNvSpPr txBox="1">
              <a:spLocks noChangeArrowheads="1"/>
            </p:cNvSpPr>
            <p:nvPr/>
          </p:nvSpPr>
          <p:spPr bwMode="auto">
            <a:xfrm>
              <a:off x="6386061" y="4058962"/>
              <a:ext cx="1214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l-GR" altLang="el-GR" sz="1200" b="1" dirty="0">
                  <a:solidFill>
                    <a:prstClr val="black"/>
                  </a:solidFill>
                </a:rPr>
                <a:t>Κρυσταλλικές</a:t>
              </a:r>
            </a:p>
            <a:p>
              <a:pPr algn="r" eaLnBrk="1" hangingPunct="1"/>
              <a:endParaRPr lang="el-GR" altLang="el-GR" sz="1200" b="1" dirty="0">
                <a:solidFill>
                  <a:prstClr val="black"/>
                </a:solidFill>
              </a:endParaRPr>
            </a:p>
            <a:p>
              <a:pPr eaLnBrk="1" hangingPunct="1"/>
              <a:r>
                <a:rPr lang="el-GR" altLang="el-GR" sz="1200" b="1" dirty="0">
                  <a:solidFill>
                    <a:prstClr val="black"/>
                  </a:solidFill>
                </a:rPr>
                <a:t>Άμορφες</a:t>
              </a:r>
            </a:p>
          </p:txBody>
        </p:sp>
      </p:grpSp>
      <p:sp>
        <p:nvSpPr>
          <p:cNvPr id="8" name="Ορθογώνιο 7"/>
          <p:cNvSpPr/>
          <p:nvPr/>
        </p:nvSpPr>
        <p:spPr>
          <a:xfrm>
            <a:off x="5850514" y="6423069"/>
            <a:ext cx="1656184" cy="276999"/>
          </a:xfrm>
          <a:prstGeom prst="rect">
            <a:avLst/>
          </a:prstGeom>
        </p:spPr>
        <p:txBody>
          <a:bodyPr wrap="square">
            <a:spAutoFit/>
          </a:bodyPr>
          <a:lstStyle/>
          <a:p>
            <a:pPr algn="ctr"/>
            <a:r>
              <a:rPr lang="en-US" sz="1200" dirty="0" smtClean="0">
                <a:solidFill>
                  <a:prstClr val="black"/>
                </a:solidFill>
                <a:latin typeface="Calibri"/>
                <a:hlinkClick r:id="rId4"/>
              </a:rPr>
              <a:t>web.utk.edu</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243451904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sz="4000" b="1" dirty="0" err="1">
                <a:solidFill>
                  <a:schemeClr val="accent4">
                    <a:lumMod val="75000"/>
                  </a:schemeClr>
                </a:solidFill>
                <a:cs typeface="Arial" pitchFamily="34" charset="0"/>
              </a:rPr>
              <a:t>Πολυακρυλονιτρίλια</a:t>
            </a:r>
            <a:r>
              <a:rPr lang="el-GR" sz="4000" b="1" dirty="0">
                <a:solidFill>
                  <a:schemeClr val="accent4">
                    <a:lumMod val="75000"/>
                  </a:schemeClr>
                </a:solidFill>
                <a:cs typeface="Arial" pitchFamily="34" charset="0"/>
              </a:rPr>
              <a:t> </a:t>
            </a:r>
            <a:r>
              <a:rPr lang="el-GR" sz="4000" b="1" dirty="0" smtClean="0">
                <a:solidFill>
                  <a:schemeClr val="accent4">
                    <a:lumMod val="75000"/>
                  </a:schemeClr>
                </a:solidFill>
                <a:cs typeface="Arial" pitchFamily="34" charset="0"/>
              </a:rPr>
              <a:t> </a:t>
            </a:r>
            <a:r>
              <a:rPr lang="el-GR" sz="3200" b="0" dirty="0" smtClean="0">
                <a:solidFill>
                  <a:schemeClr val="accent4">
                    <a:lumMod val="75000"/>
                  </a:schemeClr>
                </a:solidFill>
                <a:cs typeface="Arial" pitchFamily="34" charset="0"/>
              </a:rPr>
              <a:t>(2 </a:t>
            </a:r>
            <a:r>
              <a:rPr lang="el-GR" sz="3200" b="0" dirty="0">
                <a:solidFill>
                  <a:schemeClr val="accent4">
                    <a:lumMod val="75000"/>
                  </a:schemeClr>
                </a:solidFill>
                <a:cs typeface="Arial" pitchFamily="34" charset="0"/>
              </a:rPr>
              <a:t>από </a:t>
            </a:r>
            <a:r>
              <a:rPr lang="el-GR" sz="3200" b="0" dirty="0" smtClean="0">
                <a:solidFill>
                  <a:schemeClr val="accent4">
                    <a:lumMod val="75000"/>
                  </a:schemeClr>
                </a:solidFill>
                <a:cs typeface="Arial" pitchFamily="34" charset="0"/>
              </a:rPr>
              <a:t>2)</a:t>
            </a:r>
            <a:endParaRPr lang="el-GR" sz="4000" b="0" dirty="0"/>
          </a:p>
        </p:txBody>
      </p:sp>
      <p:sp>
        <p:nvSpPr>
          <p:cNvPr id="26627" name="Θέση περιεχομένου 2"/>
          <p:cNvSpPr>
            <a:spLocks noGrp="1"/>
          </p:cNvSpPr>
          <p:nvPr>
            <p:ph idx="1"/>
          </p:nvPr>
        </p:nvSpPr>
        <p:spPr/>
        <p:txBody>
          <a:bodyPr/>
          <a:lstStyle/>
          <a:p>
            <a:pPr>
              <a:lnSpc>
                <a:spcPct val="120000"/>
              </a:lnSpc>
              <a:spcBef>
                <a:spcPts val="2400"/>
              </a:spcBef>
            </a:pPr>
            <a:r>
              <a:rPr lang="el-GR" altLang="el-GR" sz="2400" smtClean="0">
                <a:cs typeface="Arial" charset="0"/>
              </a:rPr>
              <a:t>Οι </a:t>
            </a:r>
            <a:r>
              <a:rPr lang="el-GR" altLang="el-GR" sz="2400" b="1" smtClean="0">
                <a:cs typeface="Arial" charset="0"/>
              </a:rPr>
              <a:t>μοντακρυλικές</a:t>
            </a:r>
            <a:r>
              <a:rPr lang="el-GR" altLang="el-GR" sz="2400" smtClean="0">
                <a:cs typeface="Arial" charset="0"/>
              </a:rPr>
              <a:t> και </a:t>
            </a:r>
            <a:r>
              <a:rPr lang="el-GR" altLang="el-GR" sz="2400" b="1" smtClean="0">
                <a:cs typeface="Arial" charset="0"/>
              </a:rPr>
              <a:t>ακρυλικές ίνες </a:t>
            </a:r>
            <a:r>
              <a:rPr lang="el-GR" altLang="el-GR" sz="2400" smtClean="0">
                <a:cs typeface="Arial" charset="0"/>
              </a:rPr>
              <a:t>παράγονται στις ΗΠΑ από το 1940. Οι αρχικοί τύποι των υφασμάτων </a:t>
            </a:r>
            <a:r>
              <a:rPr lang="en-US" altLang="el-GR" sz="2400" smtClean="0">
                <a:cs typeface="Arial" charset="0"/>
              </a:rPr>
              <a:t>Orlon</a:t>
            </a:r>
            <a:r>
              <a:rPr lang="el-GR" altLang="el-GR" sz="2400" smtClean="0">
                <a:cs typeface="Arial" charset="0"/>
              </a:rPr>
              <a:t>, </a:t>
            </a:r>
            <a:r>
              <a:rPr lang="en-US" altLang="el-GR" sz="2400" smtClean="0">
                <a:cs typeface="Arial" charset="0"/>
              </a:rPr>
              <a:t>Dralon</a:t>
            </a:r>
            <a:r>
              <a:rPr lang="el-GR" altLang="el-GR" sz="2400" smtClean="0">
                <a:cs typeface="Arial" charset="0"/>
              </a:rPr>
              <a:t>, </a:t>
            </a:r>
            <a:r>
              <a:rPr lang="en-US" altLang="el-GR" sz="2400" smtClean="0">
                <a:cs typeface="Arial" charset="0"/>
              </a:rPr>
              <a:t>Casmilon </a:t>
            </a:r>
            <a:r>
              <a:rPr lang="el-GR" altLang="el-GR" sz="2400" smtClean="0">
                <a:cs typeface="Arial" charset="0"/>
              </a:rPr>
              <a:t>και </a:t>
            </a:r>
            <a:r>
              <a:rPr lang="en-US" altLang="el-GR" sz="2400" smtClean="0">
                <a:cs typeface="Arial" charset="0"/>
              </a:rPr>
              <a:t>Dunova</a:t>
            </a:r>
            <a:r>
              <a:rPr lang="el-GR" altLang="el-GR" sz="2400" smtClean="0">
                <a:cs typeface="Arial" charset="0"/>
              </a:rPr>
              <a:t> παράγονταν από 100% πολυακρυλονιτρίλιο, τα σύγχρονα υφάσματα όμως παράγονται από συμπολυμερή.</a:t>
            </a:r>
          </a:p>
          <a:p>
            <a:pPr>
              <a:lnSpc>
                <a:spcPct val="120000"/>
              </a:lnSpc>
              <a:spcBef>
                <a:spcPts val="2400"/>
              </a:spcBef>
            </a:pPr>
            <a:r>
              <a:rPr lang="el-GR" altLang="el-GR" sz="2400" smtClean="0">
                <a:cs typeface="Arial" charset="0"/>
              </a:rPr>
              <a:t>Το πολυακρυλονιτρίλιο έχει την τάση να αποσυντίθεται κατά την τήξη. Για την παραγωγή ινών, το πολυμερές διαλύεται σε οργανικούς διαλύτες όπως η διμεθυλική φορμαμίδη, και οι ίνες που παράγονται από τη μήτρα στερεοποιούνται με την εξάτμιση του διαλύτη.</a:t>
            </a:r>
          </a:p>
          <a:p>
            <a:pPr>
              <a:lnSpc>
                <a:spcPct val="120000"/>
              </a:lnSpc>
              <a:spcBef>
                <a:spcPts val="2400"/>
              </a:spcBef>
            </a:pPr>
            <a:endParaRPr lang="el-GR" altLang="el-GR" sz="2400" smtClean="0"/>
          </a:p>
        </p:txBody>
      </p:sp>
      <p:sp>
        <p:nvSpPr>
          <p:cNvPr id="7578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05A0304-049A-44CE-8D67-AE58F94DA4A7}" type="slidenum">
              <a:rPr lang="el-GR">
                <a:solidFill>
                  <a:prstClr val="black"/>
                </a:solidFill>
              </a:rPr>
              <a:pPr>
                <a:defRPr/>
              </a:pPr>
              <a:t>109</a:t>
            </a:fld>
            <a:endParaRPr lang="el-GR">
              <a:solidFill>
                <a:prstClr val="black"/>
              </a:solidFill>
            </a:endParaRPr>
          </a:p>
        </p:txBody>
      </p:sp>
    </p:spTree>
    <p:extLst>
      <p:ext uri="{BB962C8B-B14F-4D97-AF65-F5344CB8AC3E}">
        <p14:creationId xmlns:p14="http://schemas.microsoft.com/office/powerpoint/2010/main" val="223783100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sz="4000" b="1" dirty="0">
                <a:solidFill>
                  <a:schemeClr val="accent4">
                    <a:lumMod val="75000"/>
                  </a:schemeClr>
                </a:solidFill>
              </a:rPr>
              <a:t>Ιδιότητες </a:t>
            </a:r>
            <a:r>
              <a:rPr lang="el-GR" sz="3200" b="0" dirty="0" smtClean="0">
                <a:solidFill>
                  <a:schemeClr val="accent4">
                    <a:lumMod val="75000"/>
                  </a:schemeClr>
                </a:solidFill>
              </a:rPr>
              <a:t>(1 από 2)</a:t>
            </a:r>
            <a:endParaRPr lang="el-GR" sz="3200" b="0" dirty="0">
              <a:solidFill>
                <a:schemeClr val="accent4">
                  <a:lumMod val="75000"/>
                </a:schemeClr>
              </a:solidFill>
            </a:endParaRPr>
          </a:p>
        </p:txBody>
      </p:sp>
      <p:sp>
        <p:nvSpPr>
          <p:cNvPr id="27651" name="Θέση περιεχομένου 2"/>
          <p:cNvSpPr>
            <a:spLocks noGrp="1"/>
          </p:cNvSpPr>
          <p:nvPr>
            <p:ph idx="1"/>
          </p:nvPr>
        </p:nvSpPr>
        <p:spPr/>
        <p:txBody>
          <a:bodyPr/>
          <a:lstStyle/>
          <a:p>
            <a:r>
              <a:rPr lang="el-GR" altLang="el-GR" sz="2400" smtClean="0"/>
              <a:t>Οι ακρυλικές ίνες είναι κρυσταλλικές σε ποσοστό 70-80%.</a:t>
            </a:r>
          </a:p>
          <a:p>
            <a:r>
              <a:rPr lang="el-GR" altLang="el-GR" sz="2400" smtClean="0"/>
              <a:t>Έχουν πολύ καλή ελαστική επαναφορά και σταθερότητα στις διαστάσεις τους.</a:t>
            </a:r>
          </a:p>
          <a:p>
            <a:r>
              <a:rPr lang="el-GR" altLang="el-GR" sz="2400" smtClean="0"/>
              <a:t>Η τιμή της περιεχόμενης υγρασίας των ακρυλικών ινών είναι χαμηλή αλλά υψηλότερη από εκείνη των πολυεστερικών ινών.</a:t>
            </a:r>
          </a:p>
          <a:p>
            <a:r>
              <a:rPr lang="el-GR" altLang="el-GR" sz="2400" smtClean="0"/>
              <a:t>Οι ακρυλικές ίνες είναι υδρόφοβες και εμφανίζουν φαινόμενα στατικού ηλεκτρισμού εξαιτίας της έντονα κρυσταλλικής δομής τους.</a:t>
            </a:r>
          </a:p>
          <a:p>
            <a:r>
              <a:rPr lang="el-GR" altLang="el-GR" sz="2400" smtClean="0"/>
              <a:t>Είναι ευαίσθητες στην θερμότητα, η θερμοκρασία του ανθρώπινου σώματος μπορεί να προκαλέσει πτυχώσεις και/ή παραμορφώσεις. </a:t>
            </a:r>
          </a:p>
        </p:txBody>
      </p:sp>
      <p:sp>
        <p:nvSpPr>
          <p:cNvPr id="7680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BA7A129-7EC5-4984-B3B3-F93A0B18E3A2}" type="slidenum">
              <a:rPr lang="el-GR">
                <a:solidFill>
                  <a:prstClr val="black"/>
                </a:solidFill>
              </a:rPr>
              <a:pPr>
                <a:defRPr/>
              </a:pPr>
              <a:t>110</a:t>
            </a:fld>
            <a:endParaRPr lang="el-GR">
              <a:solidFill>
                <a:prstClr val="black"/>
              </a:solidFill>
            </a:endParaRPr>
          </a:p>
        </p:txBody>
      </p:sp>
    </p:spTree>
    <p:extLst>
      <p:ext uri="{BB962C8B-B14F-4D97-AF65-F5344CB8AC3E}">
        <p14:creationId xmlns:p14="http://schemas.microsoft.com/office/powerpoint/2010/main" val="75093253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sz="4000" b="1" dirty="0">
                <a:solidFill>
                  <a:schemeClr val="accent4">
                    <a:lumMod val="75000"/>
                  </a:schemeClr>
                </a:solidFill>
              </a:rPr>
              <a:t>Ιδιότητες</a:t>
            </a:r>
            <a:r>
              <a:rPr lang="el-GR" sz="4000" dirty="0">
                <a:solidFill>
                  <a:schemeClr val="accent4">
                    <a:lumMod val="75000"/>
                  </a:schemeClr>
                </a:solidFill>
              </a:rPr>
              <a:t> </a:t>
            </a:r>
            <a:r>
              <a:rPr lang="el-GR" sz="4000" dirty="0" smtClean="0">
                <a:solidFill>
                  <a:schemeClr val="accent4">
                    <a:lumMod val="75000"/>
                  </a:schemeClr>
                </a:solidFill>
              </a:rPr>
              <a:t> </a:t>
            </a:r>
            <a:r>
              <a:rPr lang="el-GR" sz="3200" b="0" dirty="0" smtClean="0">
                <a:solidFill>
                  <a:schemeClr val="accent4">
                    <a:lumMod val="75000"/>
                  </a:schemeClr>
                </a:solidFill>
              </a:rPr>
              <a:t>(2 </a:t>
            </a:r>
            <a:r>
              <a:rPr lang="el-GR" sz="3200" b="0" dirty="0">
                <a:solidFill>
                  <a:schemeClr val="accent4">
                    <a:lumMod val="75000"/>
                  </a:schemeClr>
                </a:solidFill>
              </a:rPr>
              <a:t>από </a:t>
            </a:r>
            <a:r>
              <a:rPr lang="el-GR" sz="3200" b="0" dirty="0" smtClean="0">
                <a:solidFill>
                  <a:schemeClr val="accent4">
                    <a:lumMod val="75000"/>
                  </a:schemeClr>
                </a:solidFill>
              </a:rPr>
              <a:t>2)</a:t>
            </a:r>
            <a:endParaRPr lang="el-GR" sz="4000" b="0" dirty="0"/>
          </a:p>
        </p:txBody>
      </p:sp>
      <p:sp>
        <p:nvSpPr>
          <p:cNvPr id="3" name="Θέση περιεχομένου 2"/>
          <p:cNvSpPr>
            <a:spLocks noGrp="1"/>
          </p:cNvSpPr>
          <p:nvPr>
            <p:ph idx="1"/>
          </p:nvPr>
        </p:nvSpPr>
        <p:spPr/>
        <p:txBody>
          <a:bodyPr rtlCol="0">
            <a:normAutofit/>
          </a:bodyPr>
          <a:lstStyle/>
          <a:p>
            <a:pPr marL="273050" indent="-273050" fontAlgn="auto">
              <a:spcBef>
                <a:spcPts val="1800"/>
              </a:spcBef>
              <a:spcAft>
                <a:spcPts val="0"/>
              </a:spcAft>
              <a:buFont typeface="Arial" pitchFamily="34" charset="0"/>
              <a:buChar char="•"/>
              <a:defRPr/>
            </a:pPr>
            <a:r>
              <a:rPr lang="el-GR" sz="2400" dirty="0">
                <a:cs typeface="Arial" panose="020B0604020202020204" pitchFamily="34" charset="0"/>
              </a:rPr>
              <a:t>Δεν επηρεάζονται από το ηλιακό φως, την υγρασία, τα χημικά, τους μικροοργανισμούς και τους διαλύτες. </a:t>
            </a:r>
          </a:p>
          <a:p>
            <a:pPr marL="273050" indent="-273050" fontAlgn="auto">
              <a:spcBef>
                <a:spcPts val="1800"/>
              </a:spcBef>
              <a:spcAft>
                <a:spcPts val="0"/>
              </a:spcAft>
              <a:buFont typeface="Arial" pitchFamily="34" charset="0"/>
              <a:buChar char="•"/>
              <a:defRPr/>
            </a:pPr>
            <a:r>
              <a:rPr lang="el-GR" sz="2400" dirty="0">
                <a:cs typeface="Arial" panose="020B0604020202020204" pitchFamily="34" charset="0"/>
              </a:rPr>
              <a:t>Τα αλκάλια μπορούν να προκαλέσουν σαπωνοποίηση στην επιφάνεια τους. Έτσι, το πλύσιμο με αλκαλικά απορρυπαντικά μπορεί να προκαλέσει κιτρίνισμα. </a:t>
            </a:r>
          </a:p>
          <a:p>
            <a:pPr marL="273050" indent="-273050" fontAlgn="auto">
              <a:spcBef>
                <a:spcPts val="1800"/>
              </a:spcBef>
              <a:spcAft>
                <a:spcPts val="0"/>
              </a:spcAft>
              <a:buFont typeface="Arial" pitchFamily="34" charset="0"/>
              <a:buChar char="•"/>
              <a:defRPr/>
            </a:pPr>
            <a:r>
              <a:rPr lang="el-GR" sz="2400" dirty="0">
                <a:cs typeface="Arial" panose="020B0604020202020204" pitchFamily="34" charset="0"/>
              </a:rPr>
              <a:t>Το διοξείδιο του αζώτου, το όζον και το διοξείδιο του θείου μπορεί να επηρεάσουν την ικανότητα εφελκυσμού των ακρυλικών ινών όχι όμως και των </a:t>
            </a:r>
            <a:r>
              <a:rPr lang="el-GR" sz="2400" dirty="0" err="1">
                <a:cs typeface="Arial" panose="020B0604020202020204" pitchFamily="34" charset="0"/>
              </a:rPr>
              <a:t>μοντακρυλικών</a:t>
            </a:r>
            <a:r>
              <a:rPr lang="el-GR" sz="2400" dirty="0">
                <a:cs typeface="Arial" panose="020B0604020202020204" pitchFamily="34" charset="0"/>
              </a:rPr>
              <a:t>. </a:t>
            </a:r>
          </a:p>
          <a:p>
            <a:pPr marL="273050" indent="-273050" fontAlgn="auto">
              <a:spcBef>
                <a:spcPts val="1800"/>
              </a:spcBef>
              <a:spcAft>
                <a:spcPts val="0"/>
              </a:spcAft>
              <a:buFont typeface="Arial" pitchFamily="34" charset="0"/>
              <a:buChar char="•"/>
              <a:defRPr/>
            </a:pPr>
            <a:r>
              <a:rPr lang="el-GR" sz="2400" dirty="0">
                <a:cs typeface="Arial" panose="020B0604020202020204" pitchFamily="34" charset="0"/>
              </a:rPr>
              <a:t>Η ακετόνη μπορεί να διαλύσει ή να προκαλέσει την αποσύνθεση των ινών.</a:t>
            </a:r>
          </a:p>
          <a:p>
            <a:pPr fontAlgn="auto">
              <a:spcAft>
                <a:spcPts val="0"/>
              </a:spcAft>
              <a:buFont typeface="Arial" pitchFamily="34" charset="0"/>
              <a:buChar char="•"/>
              <a:defRPr/>
            </a:pPr>
            <a:endParaRPr lang="el-GR" dirty="0"/>
          </a:p>
        </p:txBody>
      </p:sp>
      <p:sp>
        <p:nvSpPr>
          <p:cNvPr id="7782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B5A0680-6CFF-4164-B06E-9135A07D1E83}" type="slidenum">
              <a:rPr lang="el-GR">
                <a:solidFill>
                  <a:prstClr val="black"/>
                </a:solidFill>
              </a:rPr>
              <a:pPr>
                <a:defRPr/>
              </a:pPr>
              <a:t>111</a:t>
            </a:fld>
            <a:endParaRPr lang="el-GR">
              <a:solidFill>
                <a:prstClr val="black"/>
              </a:solidFill>
            </a:endParaRPr>
          </a:p>
        </p:txBody>
      </p:sp>
    </p:spTree>
    <p:extLst>
      <p:ext uri="{BB962C8B-B14F-4D97-AF65-F5344CB8AC3E}">
        <p14:creationId xmlns:p14="http://schemas.microsoft.com/office/powerpoint/2010/main" val="221298473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sz="4000" b="1" dirty="0">
                <a:solidFill>
                  <a:schemeClr val="accent4">
                    <a:lumMod val="75000"/>
                  </a:schemeClr>
                </a:solidFill>
              </a:rPr>
              <a:t>Νήματα </a:t>
            </a:r>
            <a:r>
              <a:rPr lang="el-GR" sz="4000" b="1" dirty="0" err="1">
                <a:solidFill>
                  <a:schemeClr val="accent4">
                    <a:lumMod val="75000"/>
                  </a:schemeClr>
                </a:solidFill>
              </a:rPr>
              <a:t>Πολυουρεθάνης</a:t>
            </a:r>
            <a:endParaRPr lang="el-GR" sz="4000" b="1" dirty="0">
              <a:solidFill>
                <a:schemeClr val="accent4">
                  <a:lumMod val="75000"/>
                </a:schemeClr>
              </a:solidFill>
            </a:endParaRPr>
          </a:p>
        </p:txBody>
      </p:sp>
      <p:sp>
        <p:nvSpPr>
          <p:cNvPr id="78851" name="Θέση περιεχομένου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l-GR" sz="2400" dirty="0" smtClean="0">
                <a:cs typeface="Arial" charset="0"/>
              </a:rPr>
              <a:t>Οι ίνες </a:t>
            </a:r>
            <a:r>
              <a:rPr lang="en-US" sz="2400" dirty="0" smtClean="0">
                <a:cs typeface="Arial" charset="0"/>
              </a:rPr>
              <a:t>spandex</a:t>
            </a:r>
            <a:r>
              <a:rPr lang="el-GR" sz="2400" dirty="0" smtClean="0">
                <a:cs typeface="Arial" charset="0"/>
              </a:rPr>
              <a:t> ή </a:t>
            </a:r>
            <a:r>
              <a:rPr lang="en-US" sz="2400" dirty="0" err="1" smtClean="0">
                <a:cs typeface="Arial" charset="0"/>
              </a:rPr>
              <a:t>lycra</a:t>
            </a:r>
            <a:r>
              <a:rPr lang="el-GR" sz="2400" dirty="0" smtClean="0">
                <a:cs typeface="Arial" charset="0"/>
              </a:rPr>
              <a:t> ή </a:t>
            </a:r>
            <a:r>
              <a:rPr lang="en-US" sz="2400" dirty="0" err="1" smtClean="0">
                <a:cs typeface="Arial" charset="0"/>
              </a:rPr>
              <a:t>elastane</a:t>
            </a:r>
            <a:r>
              <a:rPr lang="el-GR" sz="2400" dirty="0" smtClean="0">
                <a:cs typeface="Arial" charset="0"/>
              </a:rPr>
              <a:t> είναι παράγωγα της </a:t>
            </a:r>
            <a:r>
              <a:rPr lang="el-GR" sz="2400" b="1" dirty="0" err="1" smtClean="0">
                <a:cs typeface="Arial" charset="0"/>
              </a:rPr>
              <a:t>πολυουρεθάνης</a:t>
            </a:r>
            <a:r>
              <a:rPr lang="el-GR" sz="2400" dirty="0" smtClean="0">
                <a:cs typeface="Arial" charset="0"/>
              </a:rPr>
              <a:t>. Γενικά, μπορούν να θεωρηθούν ως </a:t>
            </a:r>
            <a:r>
              <a:rPr lang="el-GR" sz="2400" dirty="0" err="1" smtClean="0">
                <a:cs typeface="Arial" charset="0"/>
              </a:rPr>
              <a:t>συμπολυμερή</a:t>
            </a:r>
            <a:r>
              <a:rPr lang="el-GR" sz="2400" dirty="0" smtClean="0">
                <a:cs typeface="Arial" charset="0"/>
              </a:rPr>
              <a:t> στα οποία μακριά ελαστικά τμήματα του μορίου ενώνονται με δεσμούς </a:t>
            </a:r>
            <a:r>
              <a:rPr lang="el-GR" sz="2400" dirty="0" err="1" smtClean="0">
                <a:cs typeface="Arial" charset="0"/>
              </a:rPr>
              <a:t>ουρεθάνης</a:t>
            </a:r>
            <a:r>
              <a:rPr lang="el-GR" sz="2400" dirty="0" smtClean="0">
                <a:cs typeface="Arial" charset="0"/>
              </a:rPr>
              <a:t> σε μικρότερα, δύσκαμπτα τμήματα. Τα μόρια έχουν τυχαία ακανόνιστη διάταξη μέσα στην ίνα:</a:t>
            </a:r>
          </a:p>
          <a:p>
            <a:pPr lvl="1" fontAlgn="auto">
              <a:spcBef>
                <a:spcPts val="2400"/>
              </a:spcBef>
              <a:spcAft>
                <a:spcPts val="0"/>
              </a:spcAft>
              <a:buFont typeface="Arial" pitchFamily="34" charset="0"/>
              <a:buChar char="–"/>
              <a:defRPr/>
            </a:pPr>
            <a:r>
              <a:rPr lang="el-GR" sz="2400" dirty="0" smtClean="0">
                <a:cs typeface="Arial" charset="0"/>
              </a:rPr>
              <a:t>Τα νήματα </a:t>
            </a:r>
            <a:r>
              <a:rPr lang="en-US" sz="2400" dirty="0" smtClean="0">
                <a:cs typeface="Arial" charset="0"/>
              </a:rPr>
              <a:t>spandex</a:t>
            </a:r>
            <a:r>
              <a:rPr lang="el-GR" sz="2400" dirty="0" smtClean="0">
                <a:cs typeface="Arial" charset="0"/>
              </a:rPr>
              <a:t> είναι πιο δυνατά από τα φυσικά νήματα καουτσούκ και είναι θερμοπλαστικά νήματα.</a:t>
            </a:r>
          </a:p>
          <a:p>
            <a:pPr lvl="1" fontAlgn="auto">
              <a:spcBef>
                <a:spcPts val="2400"/>
              </a:spcBef>
              <a:spcAft>
                <a:spcPts val="0"/>
              </a:spcAft>
              <a:buFont typeface="Arial" pitchFamily="34" charset="0"/>
              <a:buChar char="–"/>
              <a:defRPr/>
            </a:pPr>
            <a:r>
              <a:rPr lang="el-GR" sz="2400" dirty="0" smtClean="0">
                <a:cs typeface="Arial" charset="0"/>
              </a:rPr>
              <a:t>Οι </a:t>
            </a:r>
            <a:r>
              <a:rPr lang="el-GR" sz="2400" dirty="0" err="1" smtClean="0">
                <a:cs typeface="Arial" charset="0"/>
              </a:rPr>
              <a:t>εφελκυστικές</a:t>
            </a:r>
            <a:r>
              <a:rPr lang="el-GR" sz="2400" dirty="0" smtClean="0">
                <a:cs typeface="Arial" charset="0"/>
              </a:rPr>
              <a:t> τους ιδιότητες  δεν επηρεάζονται από το νερό.</a:t>
            </a:r>
          </a:p>
          <a:p>
            <a:pPr lvl="1" fontAlgn="auto">
              <a:spcBef>
                <a:spcPts val="2400"/>
              </a:spcBef>
              <a:spcAft>
                <a:spcPts val="0"/>
              </a:spcAft>
              <a:buFont typeface="Arial" pitchFamily="34" charset="0"/>
              <a:buChar char="–"/>
              <a:defRPr/>
            </a:pPr>
            <a:r>
              <a:rPr lang="el-GR" sz="2400" dirty="0" smtClean="0">
                <a:cs typeface="Arial" charset="0"/>
              </a:rPr>
              <a:t>Η επιμήκυνση του </a:t>
            </a:r>
            <a:r>
              <a:rPr lang="en-US" sz="2400" dirty="0" smtClean="0">
                <a:cs typeface="Arial" charset="0"/>
              </a:rPr>
              <a:t>spandex</a:t>
            </a:r>
            <a:r>
              <a:rPr lang="el-GR" sz="2400" dirty="0" smtClean="0">
                <a:cs typeface="Arial" charset="0"/>
              </a:rPr>
              <a:t> είναι της τάξης 450-700%, αλλά έχουν χαμηλό βαθμό ελαστικότητας</a:t>
            </a:r>
            <a:endParaRPr lang="el-GR" sz="2400" dirty="0" smtClean="0"/>
          </a:p>
        </p:txBody>
      </p:sp>
      <p:sp>
        <p:nvSpPr>
          <p:cNvPr id="7885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4E57642-7CC6-40C5-8930-B6F0226DF1A3}" type="slidenum">
              <a:rPr lang="el-GR">
                <a:solidFill>
                  <a:prstClr val="black"/>
                </a:solidFill>
              </a:rPr>
              <a:pPr>
                <a:defRPr/>
              </a:pPr>
              <a:t>112</a:t>
            </a:fld>
            <a:endParaRPr lang="el-GR">
              <a:solidFill>
                <a:prstClr val="black"/>
              </a:solidFill>
            </a:endParaRPr>
          </a:p>
        </p:txBody>
      </p:sp>
    </p:spTree>
    <p:extLst>
      <p:ext uri="{BB962C8B-B14F-4D97-AF65-F5344CB8AC3E}">
        <p14:creationId xmlns:p14="http://schemas.microsoft.com/office/powerpoint/2010/main" val="100515843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sz="4000" b="1" dirty="0">
                <a:solidFill>
                  <a:schemeClr val="accent4">
                    <a:lumMod val="75000"/>
                  </a:schemeClr>
                </a:solidFill>
              </a:rPr>
              <a:t>Ιδιότητες</a:t>
            </a:r>
          </a:p>
        </p:txBody>
      </p:sp>
      <p:sp>
        <p:nvSpPr>
          <p:cNvPr id="30723" name="Θέση περιεχομένου 2"/>
          <p:cNvSpPr>
            <a:spLocks noGrp="1"/>
          </p:cNvSpPr>
          <p:nvPr>
            <p:ph idx="1"/>
          </p:nvPr>
        </p:nvSpPr>
        <p:spPr/>
        <p:txBody>
          <a:bodyPr/>
          <a:lstStyle/>
          <a:p>
            <a:pPr>
              <a:spcBef>
                <a:spcPts val="1800"/>
              </a:spcBef>
            </a:pPr>
            <a:r>
              <a:rPr lang="el-GR" altLang="el-GR" sz="2400" smtClean="0"/>
              <a:t>Οι ίνες πολυουρεθάνης είναι υδρόφοβες.</a:t>
            </a:r>
          </a:p>
          <a:p>
            <a:pPr>
              <a:spcBef>
                <a:spcPts val="1800"/>
              </a:spcBef>
            </a:pPr>
            <a:r>
              <a:rPr lang="el-GR" altLang="el-GR" sz="2400" smtClean="0"/>
              <a:t>Μπορούν να κιτρινίσουν με εκτεταμένη έκθεση στην υπεριώδη ακτινοβολία και το φως.</a:t>
            </a:r>
          </a:p>
          <a:p>
            <a:pPr>
              <a:spcBef>
                <a:spcPts val="1800"/>
              </a:spcBef>
            </a:pPr>
            <a:r>
              <a:rPr lang="el-GR" altLang="el-GR" sz="2400" smtClean="0"/>
              <a:t>Η αντίσταση στα οξέα ποικίλει ανάλογα με την κάθε ίνα, και η αντοχή στα αλκάλια είναι γενικά καλή.</a:t>
            </a:r>
          </a:p>
          <a:p>
            <a:pPr>
              <a:spcBef>
                <a:spcPts val="1800"/>
              </a:spcBef>
            </a:pPr>
            <a:r>
              <a:rPr lang="el-GR" altLang="el-GR" sz="2400" smtClean="0"/>
              <a:t>Παρατεταμένη έκθεση σε ακόρεστους υδρογονάνθρακες (κάποια είδη white spirits) μπορεί να προκαλέσει φθορά στις ίνες.</a:t>
            </a:r>
          </a:p>
          <a:p>
            <a:endParaRPr lang="el-GR" altLang="el-GR" smtClean="0"/>
          </a:p>
        </p:txBody>
      </p:sp>
      <p:sp>
        <p:nvSpPr>
          <p:cNvPr id="6" name="TextBox 4"/>
          <p:cNvSpPr txBox="1">
            <a:spLocks noChangeArrowheads="1"/>
          </p:cNvSpPr>
          <p:nvPr/>
        </p:nvSpPr>
        <p:spPr bwMode="auto">
          <a:xfrm>
            <a:off x="498886" y="5589587"/>
            <a:ext cx="2857500" cy="708025"/>
          </a:xfrm>
          <a:prstGeom prst="rect">
            <a:avLst/>
          </a:prstGeom>
          <a:solidFill>
            <a:schemeClr val="accent4">
              <a:lumMod val="75000"/>
            </a:schemeClr>
          </a:solidFill>
          <a:ln w="9525">
            <a:noFill/>
            <a:miter lim="800000"/>
            <a:headEnd/>
            <a:tailEnd/>
          </a:ln>
        </p:spPr>
        <p:txBody>
          <a:bodyPr>
            <a:spAutoFit/>
          </a:bodyPr>
          <a:lstStyle/>
          <a:p>
            <a:pPr fontAlgn="auto">
              <a:spcBef>
                <a:spcPts val="0"/>
              </a:spcBef>
              <a:spcAft>
                <a:spcPts val="0"/>
              </a:spcAft>
              <a:defRPr/>
            </a:pPr>
            <a:r>
              <a:rPr lang="en-US" sz="2000" dirty="0">
                <a:solidFill>
                  <a:prstClr val="white"/>
                </a:solidFill>
                <a:latin typeface="Calibri"/>
              </a:rPr>
              <a:t>SEM </a:t>
            </a:r>
            <a:r>
              <a:rPr lang="el-GR" sz="2000" dirty="0">
                <a:solidFill>
                  <a:prstClr val="white"/>
                </a:solidFill>
                <a:latin typeface="Calibri"/>
              </a:rPr>
              <a:t>φωτογραφία </a:t>
            </a:r>
            <a:r>
              <a:rPr lang="en-US" sz="2000" dirty="0">
                <a:solidFill>
                  <a:prstClr val="white"/>
                </a:solidFill>
                <a:latin typeface="Calibri"/>
              </a:rPr>
              <a:t>spandex</a:t>
            </a:r>
            <a:r>
              <a:rPr lang="el-GR" sz="2000" dirty="0">
                <a:solidFill>
                  <a:prstClr val="white"/>
                </a:solidFill>
                <a:latin typeface="Calibri"/>
              </a:rPr>
              <a:t>, </a:t>
            </a:r>
            <a:r>
              <a:rPr lang="en-US" sz="2000" dirty="0" err="1">
                <a:solidFill>
                  <a:prstClr val="white"/>
                </a:solidFill>
                <a:latin typeface="Calibri"/>
              </a:rPr>
              <a:t>elastane</a:t>
            </a:r>
            <a:r>
              <a:rPr lang="el-GR" sz="2000" dirty="0">
                <a:solidFill>
                  <a:prstClr val="white"/>
                </a:solidFill>
                <a:latin typeface="Calibri"/>
              </a:rPr>
              <a:t>.</a:t>
            </a:r>
          </a:p>
        </p:txBody>
      </p:sp>
      <p:pic>
        <p:nvPicPr>
          <p:cNvPr id="307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763" y="4583113"/>
            <a:ext cx="49053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Ορθογώνιο 4"/>
          <p:cNvSpPr>
            <a:spLocks noChangeArrowheads="1"/>
          </p:cNvSpPr>
          <p:nvPr/>
        </p:nvSpPr>
        <p:spPr bwMode="auto">
          <a:xfrm>
            <a:off x="3727450" y="6302375"/>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l-GR" sz="1200">
                <a:solidFill>
                  <a:prstClr val="black"/>
                </a:solidFill>
                <a:hlinkClick r:id="rId4"/>
              </a:rPr>
              <a:t>whrhs-forensic-chem-spring-2010.wikispaces.com</a:t>
            </a:r>
            <a:endParaRPr lang="el-GR" altLang="el-GR" sz="1200">
              <a:solidFill>
                <a:prstClr val="black"/>
              </a:solidFill>
            </a:endParaRPr>
          </a:p>
        </p:txBody>
      </p:sp>
      <p:sp>
        <p:nvSpPr>
          <p:cNvPr id="7987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D40BB17-8338-4613-B8AF-8E48207B3956}" type="slidenum">
              <a:rPr lang="el-GR">
                <a:solidFill>
                  <a:prstClr val="black"/>
                </a:solidFill>
              </a:rPr>
              <a:pPr>
                <a:defRPr/>
              </a:pPr>
              <a:t>113</a:t>
            </a:fld>
            <a:endParaRPr lang="el-GR">
              <a:solidFill>
                <a:prstClr val="black"/>
              </a:solidFill>
            </a:endParaRPr>
          </a:p>
        </p:txBody>
      </p:sp>
    </p:spTree>
    <p:extLst>
      <p:ext uri="{BB962C8B-B14F-4D97-AF65-F5344CB8AC3E}">
        <p14:creationId xmlns:p14="http://schemas.microsoft.com/office/powerpoint/2010/main" val="320460174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lstStyle/>
          <a:p>
            <a:pPr eaLnBrk="1" hangingPunct="1"/>
            <a:r>
              <a:rPr lang="el-GR" altLang="el-GR" dirty="0" smtClean="0"/>
              <a:t>Βιβλιογραφία </a:t>
            </a:r>
            <a:r>
              <a:rPr lang="el-GR" altLang="el-GR" sz="3200" b="0" dirty="0" smtClean="0"/>
              <a:t>(1 από 2)</a:t>
            </a:r>
            <a:endParaRPr lang="el-GR" altLang="el-GR" b="0" dirty="0" smtClean="0"/>
          </a:p>
        </p:txBody>
      </p:sp>
      <p:sp>
        <p:nvSpPr>
          <p:cNvPr id="3075" name="2 - Θέση περιεχομένου"/>
          <p:cNvSpPr>
            <a:spLocks noGrp="1"/>
          </p:cNvSpPr>
          <p:nvPr>
            <p:ph idx="1"/>
          </p:nvPr>
        </p:nvSpPr>
        <p:spPr/>
        <p:txBody>
          <a:bodyPr>
            <a:normAutofit/>
          </a:bodyPr>
          <a:lstStyle/>
          <a:p>
            <a:pPr eaLnBrk="1" hangingPunct="1">
              <a:spcBef>
                <a:spcPts val="1200"/>
              </a:spcBef>
            </a:pPr>
            <a:r>
              <a:rPr lang="en-US" altLang="el-GR" sz="2200" dirty="0" smtClean="0"/>
              <a:t>Appleyard, J.M. (1978), Guide to the Identification of Animal </a:t>
            </a:r>
            <a:r>
              <a:rPr lang="en-US" altLang="el-GR" sz="2200" dirty="0" err="1" smtClean="0"/>
              <a:t>Fibres</a:t>
            </a:r>
            <a:r>
              <a:rPr lang="en-US" altLang="el-GR" sz="2200" dirty="0" smtClean="0"/>
              <a:t>. Leeds. </a:t>
            </a:r>
            <a:endParaRPr lang="el-GR" altLang="el-GR" sz="2200" dirty="0" smtClean="0"/>
          </a:p>
          <a:p>
            <a:pPr eaLnBrk="1" hangingPunct="1">
              <a:spcBef>
                <a:spcPts val="1200"/>
              </a:spcBef>
            </a:pPr>
            <a:r>
              <a:rPr lang="en-US" altLang="el-GR" sz="2200" dirty="0" smtClean="0"/>
              <a:t>Archaeological textiles, UKIC Occasional Paper No 10, 1990.</a:t>
            </a:r>
            <a:endParaRPr lang="el-GR" altLang="el-GR" sz="2200" dirty="0" smtClean="0"/>
          </a:p>
          <a:p>
            <a:pPr eaLnBrk="1" hangingPunct="1">
              <a:spcBef>
                <a:spcPts val="1200"/>
              </a:spcBef>
            </a:pPr>
            <a:r>
              <a:rPr lang="en-US" altLang="el-GR" sz="2200" dirty="0" err="1" smtClean="0"/>
              <a:t>Catling</a:t>
            </a:r>
            <a:r>
              <a:rPr lang="en-US" altLang="el-GR" sz="2200" dirty="0" smtClean="0"/>
              <a:t>, D. and Grayson, J. (2004), Identification of Vegetable </a:t>
            </a:r>
            <a:r>
              <a:rPr lang="en-US" altLang="el-GR" sz="2200" dirty="0" err="1" smtClean="0"/>
              <a:t>Fibres</a:t>
            </a:r>
            <a:r>
              <a:rPr lang="en-US" altLang="el-GR" sz="2200" dirty="0" smtClean="0"/>
              <a:t>. London.</a:t>
            </a:r>
            <a:endParaRPr lang="el-GR" altLang="el-GR" sz="2200" dirty="0" smtClean="0"/>
          </a:p>
          <a:p>
            <a:pPr eaLnBrk="1" hangingPunct="1">
              <a:spcBef>
                <a:spcPts val="1200"/>
              </a:spcBef>
            </a:pPr>
            <a:r>
              <a:rPr lang="en-US" altLang="el-GR" sz="2200" dirty="0" smtClean="0"/>
              <a:t>Cook, G. (1993), Handbook of Textile </a:t>
            </a:r>
            <a:r>
              <a:rPr lang="en-US" altLang="el-GR" sz="2200" dirty="0" err="1" smtClean="0"/>
              <a:t>Fibres</a:t>
            </a:r>
            <a:r>
              <a:rPr lang="en-US" altLang="el-GR" sz="2200" dirty="0" smtClean="0"/>
              <a:t>, Natural </a:t>
            </a:r>
            <a:r>
              <a:rPr lang="en-US" altLang="el-GR" sz="2200" dirty="0" err="1" smtClean="0"/>
              <a:t>Fibres</a:t>
            </a:r>
            <a:r>
              <a:rPr lang="en-US" altLang="el-GR" sz="2200" dirty="0" smtClean="0"/>
              <a:t>. </a:t>
            </a:r>
            <a:r>
              <a:rPr lang="en-US" altLang="el-GR" sz="2200" dirty="0" err="1" smtClean="0"/>
              <a:t>Merrow</a:t>
            </a:r>
            <a:r>
              <a:rPr lang="en-US" altLang="el-GR" sz="2200" dirty="0" smtClean="0"/>
              <a:t> Publishing Co Ltd, England. </a:t>
            </a:r>
            <a:endParaRPr lang="el-GR" altLang="el-GR" sz="2200" dirty="0" smtClean="0"/>
          </a:p>
          <a:p>
            <a:pPr eaLnBrk="1" hangingPunct="1">
              <a:spcBef>
                <a:spcPts val="1200"/>
              </a:spcBef>
            </a:pPr>
            <a:r>
              <a:rPr lang="en-US" altLang="el-GR" sz="2200" dirty="0" smtClean="0"/>
              <a:t>Emery, I. (2009), The Primary Structures of Fabrics. An Illustrated Classification. Thames and Hudson-UK.</a:t>
            </a:r>
            <a:endParaRPr lang="el-GR" altLang="el-GR" sz="2200" dirty="0" smtClean="0"/>
          </a:p>
          <a:p>
            <a:pPr eaLnBrk="1" hangingPunct="1">
              <a:spcBef>
                <a:spcPts val="1200"/>
              </a:spcBef>
            </a:pPr>
            <a:endParaRPr lang="el-GR" altLang="el-GR" sz="2200" dirty="0" smtClean="0"/>
          </a:p>
        </p:txBody>
      </p:sp>
      <p:sp>
        <p:nvSpPr>
          <p:cNvPr id="96260"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097B0AC-784F-4874-84BD-0FAB19AA833F}" type="slidenum">
              <a:rPr lang="el-GR">
                <a:solidFill>
                  <a:prstClr val="black"/>
                </a:solidFill>
              </a:rPr>
              <a:pPr>
                <a:defRPr/>
              </a:pPr>
              <a:t>114</a:t>
            </a:fld>
            <a:endParaRPr lang="el-GR">
              <a:solidFill>
                <a:prstClr val="black"/>
              </a:solidFill>
            </a:endParaRPr>
          </a:p>
        </p:txBody>
      </p:sp>
    </p:spTree>
    <p:extLst>
      <p:ext uri="{BB962C8B-B14F-4D97-AF65-F5344CB8AC3E}">
        <p14:creationId xmlns:p14="http://schemas.microsoft.com/office/powerpoint/2010/main" val="8193548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pPr eaLnBrk="1" hangingPunct="1"/>
            <a:r>
              <a:rPr lang="el-GR" altLang="el-GR" dirty="0" smtClean="0"/>
              <a:t>Βιβλιογραφία </a:t>
            </a:r>
            <a:r>
              <a:rPr lang="el-GR" altLang="el-GR" sz="3200" b="0" dirty="0" smtClean="0"/>
              <a:t>(2 από 2)</a:t>
            </a:r>
            <a:endParaRPr lang="el-GR" altLang="el-GR" b="0" dirty="0" smtClean="0"/>
          </a:p>
        </p:txBody>
      </p:sp>
      <p:sp>
        <p:nvSpPr>
          <p:cNvPr id="4099" name="2 - Θέση περιεχομένου"/>
          <p:cNvSpPr>
            <a:spLocks noGrp="1"/>
          </p:cNvSpPr>
          <p:nvPr>
            <p:ph idx="1"/>
          </p:nvPr>
        </p:nvSpPr>
        <p:spPr/>
        <p:txBody>
          <a:bodyPr>
            <a:normAutofit/>
          </a:bodyPr>
          <a:lstStyle/>
          <a:p>
            <a:pPr eaLnBrk="1" hangingPunct="1">
              <a:spcBef>
                <a:spcPts val="1200"/>
              </a:spcBef>
            </a:pPr>
            <a:r>
              <a:rPr lang="en-US" altLang="el-GR" sz="2200" dirty="0" smtClean="0"/>
              <a:t>Gohl, E.P.G. and </a:t>
            </a:r>
            <a:r>
              <a:rPr lang="en-US" altLang="el-GR" sz="2200" dirty="0" err="1" smtClean="0"/>
              <a:t>Vilensky</a:t>
            </a:r>
            <a:r>
              <a:rPr lang="en-US" altLang="el-GR" sz="2200" dirty="0" smtClean="0"/>
              <a:t>, L.D. (1980),Textile Science. An Explanation of </a:t>
            </a:r>
            <a:r>
              <a:rPr lang="en-US" altLang="el-GR" sz="2200" dirty="0" err="1" smtClean="0"/>
              <a:t>Fibre</a:t>
            </a:r>
            <a:r>
              <a:rPr lang="en-US" altLang="el-GR" sz="2200" dirty="0" smtClean="0"/>
              <a:t> Properties. Longman </a:t>
            </a:r>
            <a:r>
              <a:rPr lang="en-US" altLang="el-GR" sz="2200" dirty="0" err="1" smtClean="0"/>
              <a:t>Chesire</a:t>
            </a:r>
            <a:r>
              <a:rPr lang="en-US" altLang="el-GR" sz="2200" dirty="0" smtClean="0"/>
              <a:t>. </a:t>
            </a:r>
            <a:endParaRPr lang="el-GR" altLang="el-GR" sz="2200" dirty="0" smtClean="0"/>
          </a:p>
          <a:p>
            <a:pPr eaLnBrk="1" hangingPunct="1">
              <a:spcBef>
                <a:spcPts val="1200"/>
              </a:spcBef>
            </a:pPr>
            <a:r>
              <a:rPr lang="en-US" altLang="el-GR" sz="2200" dirty="0" smtClean="0"/>
              <a:t>Greaves, P.H. and Saville, B.P. (1995), Microscopy of Textile </a:t>
            </a:r>
            <a:r>
              <a:rPr lang="en-US" altLang="el-GR" sz="2200" dirty="0" err="1" smtClean="0"/>
              <a:t>Fibres</a:t>
            </a:r>
            <a:r>
              <a:rPr lang="en-US" altLang="el-GR" sz="2200" dirty="0" smtClean="0"/>
              <a:t>. Oxford. </a:t>
            </a:r>
            <a:endParaRPr lang="el-GR" altLang="el-GR" sz="2200" dirty="0" smtClean="0"/>
          </a:p>
          <a:p>
            <a:pPr eaLnBrk="1" hangingPunct="1">
              <a:spcBef>
                <a:spcPts val="1200"/>
              </a:spcBef>
            </a:pPr>
            <a:r>
              <a:rPr lang="en-GB" altLang="el-GR" sz="2200" dirty="0" smtClean="0"/>
              <a:t>Hatch, L.K. (1993), Textile Science. West Publishing Company, USA.</a:t>
            </a:r>
            <a:endParaRPr lang="el-GR" altLang="el-GR" sz="2200" dirty="0" smtClean="0"/>
          </a:p>
          <a:p>
            <a:pPr eaLnBrk="1" hangingPunct="1">
              <a:spcBef>
                <a:spcPts val="1200"/>
              </a:spcBef>
            </a:pPr>
            <a:r>
              <a:rPr lang="en-US" altLang="el-GR" sz="2200" dirty="0" smtClean="0"/>
              <a:t>The textile Institute, (1975), Identification of textiles materials, Manchester.</a:t>
            </a:r>
            <a:endParaRPr lang="el-GR" altLang="el-GR" sz="2200" dirty="0" smtClean="0"/>
          </a:p>
          <a:p>
            <a:pPr eaLnBrk="1" hangingPunct="1">
              <a:spcBef>
                <a:spcPts val="1200"/>
              </a:spcBef>
            </a:pPr>
            <a:r>
              <a:rPr lang="en-GB" altLang="el-GR" sz="2200" dirty="0" err="1" smtClean="0"/>
              <a:t>Tímár-Balázsy</a:t>
            </a:r>
            <a:r>
              <a:rPr lang="en-GB" altLang="el-GR" sz="2200" dirty="0" smtClean="0"/>
              <a:t>, A. </a:t>
            </a:r>
            <a:r>
              <a:rPr lang="en-US" altLang="el-GR" sz="2200" dirty="0" smtClean="0"/>
              <a:t>and </a:t>
            </a:r>
            <a:r>
              <a:rPr lang="en-US" altLang="el-GR" sz="2200" dirty="0" err="1" smtClean="0"/>
              <a:t>Eastop</a:t>
            </a:r>
            <a:r>
              <a:rPr lang="en-US" altLang="el-GR" sz="2200" dirty="0" smtClean="0"/>
              <a:t>, D. (</a:t>
            </a:r>
            <a:r>
              <a:rPr lang="en-GB" altLang="el-GR" sz="2200" dirty="0" smtClean="0"/>
              <a:t>1998), Chemical principles of textile conservation. London</a:t>
            </a:r>
            <a:r>
              <a:rPr lang="el-GR" altLang="el-GR" sz="2200" dirty="0" smtClean="0"/>
              <a:t>: </a:t>
            </a:r>
            <a:r>
              <a:rPr lang="en-GB" altLang="el-GR" sz="2200" dirty="0" err="1" smtClean="0"/>
              <a:t>Butterworths</a:t>
            </a:r>
            <a:r>
              <a:rPr lang="el-GR" altLang="el-GR" sz="2200" dirty="0" smtClean="0"/>
              <a:t>-</a:t>
            </a:r>
            <a:r>
              <a:rPr lang="en-GB" altLang="el-GR" sz="2200" dirty="0" smtClean="0"/>
              <a:t>Heinemann</a:t>
            </a:r>
            <a:r>
              <a:rPr lang="el-GR" altLang="el-GR" sz="2200" dirty="0" smtClean="0"/>
              <a:t>. </a:t>
            </a:r>
          </a:p>
          <a:p>
            <a:pPr eaLnBrk="1" hangingPunct="1">
              <a:spcBef>
                <a:spcPts val="1200"/>
              </a:spcBef>
            </a:pPr>
            <a:endParaRPr lang="el-GR" altLang="el-GR" sz="2200" dirty="0" smtClean="0"/>
          </a:p>
        </p:txBody>
      </p:sp>
      <p:sp>
        <p:nvSpPr>
          <p:cNvPr id="97284"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99782E8-05FE-4A35-A64C-3D3C27B77CD9}" type="slidenum">
              <a:rPr lang="el-GR">
                <a:solidFill>
                  <a:prstClr val="black"/>
                </a:solidFill>
              </a:rPr>
              <a:pPr>
                <a:defRPr/>
              </a:pPr>
              <a:t>115</a:t>
            </a:fld>
            <a:endParaRPr lang="el-GR">
              <a:solidFill>
                <a:prstClr val="black"/>
              </a:solidFill>
            </a:endParaRPr>
          </a:p>
        </p:txBody>
      </p:sp>
    </p:spTree>
    <p:extLst>
      <p:ext uri="{BB962C8B-B14F-4D97-AF65-F5344CB8AC3E}">
        <p14:creationId xmlns:p14="http://schemas.microsoft.com/office/powerpoint/2010/main" val="324355093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Άννα </a:t>
            </a:r>
            <a:r>
              <a:rPr lang="el-GR" sz="2000" dirty="0" err="1" smtClean="0"/>
              <a:t>Καρατζάνη</a:t>
            </a:r>
            <a:r>
              <a:rPr lang="el-GR" sz="2000" dirty="0" smtClean="0"/>
              <a:t> 2014. </a:t>
            </a:r>
            <a:r>
              <a:rPr lang="el-GR" sz="2000" dirty="0"/>
              <a:t>Άννα </a:t>
            </a:r>
            <a:r>
              <a:rPr lang="el-GR" sz="2000" dirty="0" err="1" smtClean="0"/>
              <a:t>Καρατζάνη</a:t>
            </a:r>
            <a:r>
              <a:rPr lang="el-GR" sz="2000" dirty="0" smtClean="0"/>
              <a:t>. </a:t>
            </a:r>
            <a:r>
              <a:rPr lang="el-GR" sz="2000" dirty="0"/>
              <a:t>«Συντήρηση Υφάσματος (Θ). </a:t>
            </a:r>
            <a:r>
              <a:rPr lang="el-GR" sz="2000" dirty="0" smtClean="0"/>
              <a:t>Ενότητα 7</a:t>
            </a:r>
            <a:r>
              <a:rPr lang="en-US" sz="2000" dirty="0" smtClean="0"/>
              <a:t>:</a:t>
            </a:r>
            <a:r>
              <a:rPr lang="el-GR" sz="2000" dirty="0"/>
              <a:t> Δομή και ιδιότητες των ινών».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Γραμμικότητα των ινών</a:t>
            </a:r>
            <a:endParaRPr lang="el-GR" dirty="0"/>
          </a:p>
        </p:txBody>
      </p:sp>
      <p:sp>
        <p:nvSpPr>
          <p:cNvPr id="17411" name="Content Placeholder 2"/>
          <p:cNvSpPr>
            <a:spLocks noGrp="1"/>
          </p:cNvSpPr>
          <p:nvPr>
            <p:ph idx="1"/>
          </p:nvPr>
        </p:nvSpPr>
        <p:spPr>
          <a:xfrm>
            <a:off x="323528" y="1196752"/>
            <a:ext cx="8820472" cy="5040560"/>
          </a:xfrm>
        </p:spPr>
        <p:txBody>
          <a:bodyPr rtlCol="0">
            <a:normAutofit/>
          </a:bodyPr>
          <a:lstStyle/>
          <a:p>
            <a:pPr marL="274320" indent="-274320" eaLnBrk="1" fontAlgn="auto" hangingPunct="1">
              <a:spcBef>
                <a:spcPts val="1200"/>
              </a:spcBef>
              <a:spcAft>
                <a:spcPts val="0"/>
              </a:spcAft>
              <a:buClr>
                <a:schemeClr val="accent3"/>
              </a:buClr>
              <a:buFont typeface="Arial" pitchFamily="34" charset="0"/>
              <a:buNone/>
              <a:defRPr/>
            </a:pPr>
            <a:r>
              <a:rPr lang="el-GR" dirty="0" smtClean="0">
                <a:cs typeface="Arial" pitchFamily="34" charset="0"/>
              </a:rPr>
              <a:t>  </a:t>
            </a:r>
            <a:r>
              <a:rPr lang="el-GR" sz="2600" dirty="0" smtClean="0">
                <a:cs typeface="Arial" pitchFamily="34" charset="0"/>
              </a:rPr>
              <a:t>Τα πολυμερή των ινών είναι προτιμότερο να είναι γραμμικά και όχι διακλαδιζόμενα:</a:t>
            </a:r>
          </a:p>
          <a:p>
            <a:pPr marL="640080" lvl="1" indent="-246888" eaLnBrk="1" fontAlgn="auto" hangingPunct="1">
              <a:spcBef>
                <a:spcPts val="1200"/>
              </a:spcBef>
              <a:spcAft>
                <a:spcPts val="0"/>
              </a:spcAft>
              <a:buFont typeface="Arial" pitchFamily="34" charset="0"/>
              <a:buChar char="•"/>
              <a:defRPr/>
            </a:pPr>
            <a:r>
              <a:rPr lang="el-GR" sz="2600" dirty="0" smtClean="0">
                <a:cs typeface="Arial" pitchFamily="34" charset="0"/>
              </a:rPr>
              <a:t>Τα γραμμικά μπορούν να πάρουν διαφορετικά σχήματα.</a:t>
            </a:r>
          </a:p>
          <a:p>
            <a:pPr marL="640080" lvl="1" indent="-246888" eaLnBrk="1" fontAlgn="auto" hangingPunct="1">
              <a:spcBef>
                <a:spcPts val="1200"/>
              </a:spcBef>
              <a:spcAft>
                <a:spcPts val="0"/>
              </a:spcAft>
              <a:buFont typeface="Arial" pitchFamily="34" charset="0"/>
              <a:buChar char="•"/>
              <a:defRPr/>
            </a:pPr>
            <a:r>
              <a:rPr lang="el-GR" sz="2600" dirty="0" smtClean="0">
                <a:cs typeface="Arial" pitchFamily="34" charset="0"/>
              </a:rPr>
              <a:t>Τα διακλαδιζόμενα μετασχηματίζονται επίσης στο χώρο άλλα οι πλευρικές αλυσίδες τα εμποδίζουν να πλησιάσουν κοντά και να σχηματίσουν κρυσταλλικές μορφές. </a:t>
            </a:r>
          </a:p>
        </p:txBody>
      </p:sp>
      <p:grpSp>
        <p:nvGrpSpPr>
          <p:cNvPr id="3" name="Ομάδα 2" title="Γραμμικότητα των ινών"/>
          <p:cNvGrpSpPr/>
          <p:nvPr/>
        </p:nvGrpSpPr>
        <p:grpSpPr>
          <a:xfrm>
            <a:off x="1650103" y="4441825"/>
            <a:ext cx="5886450" cy="2357438"/>
            <a:chOff x="1650103" y="4441825"/>
            <a:chExt cx="5886450" cy="2357438"/>
          </a:xfrm>
        </p:grpSpPr>
        <p:pic>
          <p:nvPicPr>
            <p:cNvPr id="14340" name="Picture 6" descr="http://neon.mems.cmu.edu/cramb/27-100/lab/S00_lab2/Image2.gif" title="Γραμμικότητα των ινών"/>
            <p:cNvPicPr>
              <a:picLocks noChangeAspect="1" noChangeArrowheads="1"/>
            </p:cNvPicPr>
            <p:nvPr/>
          </p:nvPicPr>
          <p:blipFill>
            <a:blip r:embed="rId3">
              <a:extLst>
                <a:ext uri="{28A0092B-C50C-407E-A947-70E740481C1C}">
                  <a14:useLocalDpi xmlns:a14="http://schemas.microsoft.com/office/drawing/2010/main" val="0"/>
                </a:ext>
              </a:extLst>
            </a:blip>
            <a:srcRect b="48598"/>
            <a:stretch>
              <a:fillRect/>
            </a:stretch>
          </p:blipFill>
          <p:spPr bwMode="auto">
            <a:xfrm>
              <a:off x="1650103" y="4441825"/>
              <a:ext cx="5886450" cy="235743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4341" name="5 - TextBox"/>
            <p:cNvSpPr txBox="1">
              <a:spLocks noChangeArrowheads="1"/>
            </p:cNvSpPr>
            <p:nvPr/>
          </p:nvSpPr>
          <p:spPr bwMode="auto">
            <a:xfrm>
              <a:off x="1763688" y="6419643"/>
              <a:ext cx="2071688" cy="369887"/>
            </a:xfrm>
            <a:prstGeom prst="rect">
              <a:avLst/>
            </a:prstGeom>
            <a:noFill/>
            <a:ln w="9525">
              <a:noFill/>
              <a:miter lim="800000"/>
              <a:headEnd/>
              <a:tailEnd/>
            </a:ln>
          </p:spPr>
          <p:txBody>
            <a:bodyPr>
              <a:spAutoFit/>
            </a:bodyPr>
            <a:lstStyle/>
            <a:p>
              <a:pPr algn="ctr">
                <a:defRPr/>
              </a:pPr>
              <a:r>
                <a:rPr lang="el-GR" dirty="0">
                  <a:solidFill>
                    <a:prstClr val="black"/>
                  </a:solidFill>
                  <a:latin typeface="Calibri"/>
                </a:rPr>
                <a:t>Γραμμικά </a:t>
              </a:r>
            </a:p>
          </p:txBody>
        </p:sp>
        <p:sp>
          <p:nvSpPr>
            <p:cNvPr id="14344" name="8 - TextBox"/>
            <p:cNvSpPr txBox="1">
              <a:spLocks noChangeArrowheads="1"/>
            </p:cNvSpPr>
            <p:nvPr/>
          </p:nvSpPr>
          <p:spPr bwMode="auto">
            <a:xfrm>
              <a:off x="5220072" y="6418193"/>
              <a:ext cx="1857375" cy="369887"/>
            </a:xfrm>
            <a:prstGeom prst="rect">
              <a:avLst/>
            </a:prstGeom>
            <a:noFill/>
            <a:ln w="9525">
              <a:noFill/>
              <a:miter lim="800000"/>
              <a:headEnd/>
              <a:tailEnd/>
            </a:ln>
          </p:spPr>
          <p:txBody>
            <a:bodyPr>
              <a:spAutoFit/>
            </a:bodyPr>
            <a:lstStyle/>
            <a:p>
              <a:pPr algn="ctr">
                <a:defRPr/>
              </a:pPr>
              <a:r>
                <a:rPr lang="el-GR" dirty="0">
                  <a:solidFill>
                    <a:prstClr val="black"/>
                  </a:solidFill>
                  <a:latin typeface="Calibri"/>
                </a:rPr>
                <a:t>Διακλαδισμένα </a:t>
              </a: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348421871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25150390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120</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10818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Υψηλό σημείο </a:t>
            </a:r>
            <a:r>
              <a:rPr lang="el-GR" dirty="0" smtClean="0"/>
              <a:t>τήξεως των ινών</a:t>
            </a:r>
            <a:endParaRPr lang="el-GR" dirty="0"/>
          </a:p>
        </p:txBody>
      </p:sp>
      <p:sp>
        <p:nvSpPr>
          <p:cNvPr id="15363" name="Content Placeholder 2"/>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Η κρυσταλλικότητα και οι αυξημένες ελκτικές δυνάμεις ανάμεσα στα πολυμερή αυξάνουν την αντίσταση της ίνας στη θερμότητα.</a:t>
            </a:r>
          </a:p>
          <a:p>
            <a:pPr lvl="1" eaLnBrk="1" hangingPunct="1">
              <a:lnSpc>
                <a:spcPct val="120000"/>
              </a:lnSpc>
              <a:spcBef>
                <a:spcPts val="1200"/>
              </a:spcBef>
            </a:pPr>
            <a:r>
              <a:rPr lang="el-GR" altLang="el-GR" sz="2400" dirty="0" smtClean="0">
                <a:cs typeface="Arial" charset="0"/>
              </a:rPr>
              <a:t>Για να ανταπεξέλθουν οι ίνες στη θερμική επεξεργασία πρέπει να έχουν υψηλό σημείο τήξεως.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1330767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Ελκτικές δυνάμεις – δεσμοί </a:t>
            </a:r>
            <a:r>
              <a:rPr lang="el-GR" dirty="0" smtClean="0"/>
              <a:t>ινών </a:t>
            </a:r>
            <a:r>
              <a:rPr lang="el-GR" sz="3200" b="0" dirty="0" smtClean="0"/>
              <a:t>(1 από 2) </a:t>
            </a:r>
            <a:endParaRPr lang="el-GR" sz="3200" b="0" dirty="0"/>
          </a:p>
        </p:txBody>
      </p:sp>
      <p:sp>
        <p:nvSpPr>
          <p:cNvPr id="19459" name="Content Placeholder 2"/>
          <p:cNvSpPr>
            <a:spLocks noGrp="1"/>
          </p:cNvSpPr>
          <p:nvPr>
            <p:ph idx="1"/>
          </p:nvPr>
        </p:nvSpPr>
        <p:spPr>
          <a:xfrm>
            <a:off x="467544" y="1261848"/>
            <a:ext cx="8496944" cy="5040560"/>
          </a:xfrm>
        </p:spPr>
        <p:txBody>
          <a:bodyPr rtlCol="0">
            <a:noAutofit/>
          </a:bodyPr>
          <a:lstStyle/>
          <a:p>
            <a:pPr marL="274320" indent="-274320" eaLnBrk="1" fontAlgn="auto" hangingPunct="1">
              <a:spcBef>
                <a:spcPts val="1200"/>
              </a:spcBef>
              <a:spcAft>
                <a:spcPts val="0"/>
              </a:spcAft>
              <a:buClr>
                <a:schemeClr val="accent3"/>
              </a:buClr>
              <a:buFont typeface="Arial" pitchFamily="34" charset="0"/>
              <a:buNone/>
              <a:defRPr/>
            </a:pPr>
            <a:r>
              <a:rPr lang="el-GR" sz="2400" dirty="0" smtClean="0">
                <a:cs typeface="Arial" pitchFamily="34" charset="0"/>
              </a:rPr>
              <a:t>    Οι ελκτικές δυνάμεις και οι δεσμοί που αναπτύσσονται ανάμεσα στα πολυμερή τα βοηθούν να συγκρατούνται σε κοντινές αποστάσεις και σε καθορισμένη θέση μέσα στο σύστημα:</a:t>
            </a:r>
          </a:p>
          <a:p>
            <a:pPr marL="640080" lvl="1" indent="-246888" eaLnBrk="1" fontAlgn="auto" hangingPunct="1">
              <a:spcBef>
                <a:spcPts val="1200"/>
              </a:spcBef>
              <a:spcAft>
                <a:spcPts val="0"/>
              </a:spcAft>
              <a:buFont typeface="Arial" pitchFamily="34" charset="0"/>
              <a:buChar char="•"/>
              <a:defRPr/>
            </a:pPr>
            <a:r>
              <a:rPr lang="el-GR" sz="2400" b="1" dirty="0" smtClean="0">
                <a:cs typeface="Arial" pitchFamily="34" charset="0"/>
              </a:rPr>
              <a:t>Ομοιοπολικοί</a:t>
            </a:r>
            <a:r>
              <a:rPr lang="en-US" sz="2400" b="1" dirty="0" smtClean="0">
                <a:cs typeface="Arial" pitchFamily="34" charset="0"/>
              </a:rPr>
              <a:t> </a:t>
            </a:r>
            <a:r>
              <a:rPr lang="el-GR" sz="2400" b="1" dirty="0" smtClean="0">
                <a:cs typeface="Arial" pitchFamily="34" charset="0"/>
              </a:rPr>
              <a:t>δεσμοί:</a:t>
            </a:r>
            <a:r>
              <a:rPr lang="el-GR" sz="2400" dirty="0" smtClean="0">
                <a:cs typeface="Arial" pitchFamily="34" charset="0"/>
              </a:rPr>
              <a:t> αυξάνουν την σκληρότητα της ίνας</a:t>
            </a:r>
            <a:r>
              <a:rPr lang="en-US" sz="2400" dirty="0" smtClean="0">
                <a:cs typeface="Arial" pitchFamily="34" charset="0"/>
              </a:rPr>
              <a:t>, </a:t>
            </a:r>
            <a:r>
              <a:rPr lang="el-GR" sz="2400" dirty="0" smtClean="0">
                <a:cs typeface="Arial" pitchFamily="34" charset="0"/>
              </a:rPr>
              <a:t>π</a:t>
            </a:r>
            <a:r>
              <a:rPr lang="en-US" sz="2400" dirty="0" smtClean="0">
                <a:cs typeface="Arial" pitchFamily="34" charset="0"/>
              </a:rPr>
              <a:t>.</a:t>
            </a:r>
            <a:r>
              <a:rPr lang="el-GR" sz="2400" dirty="0" smtClean="0">
                <a:cs typeface="Arial" pitchFamily="34" charset="0"/>
              </a:rPr>
              <a:t>χ</a:t>
            </a:r>
            <a:r>
              <a:rPr lang="en-US" sz="2400" dirty="0" smtClean="0">
                <a:cs typeface="Arial" pitchFamily="34" charset="0"/>
              </a:rPr>
              <a:t>.</a:t>
            </a:r>
            <a:r>
              <a:rPr lang="el-GR" sz="2400" dirty="0" smtClean="0">
                <a:cs typeface="Arial" pitchFamily="34" charset="0"/>
              </a:rPr>
              <a:t> </a:t>
            </a:r>
            <a:r>
              <a:rPr lang="el-GR" sz="2400" dirty="0" err="1" smtClean="0">
                <a:cs typeface="Arial" pitchFamily="34" charset="0"/>
              </a:rPr>
              <a:t>δι</a:t>
            </a:r>
            <a:r>
              <a:rPr lang="el-GR" sz="2400" dirty="0" smtClean="0">
                <a:cs typeface="Arial" pitchFamily="34" charset="0"/>
              </a:rPr>
              <a:t>-</a:t>
            </a:r>
            <a:r>
              <a:rPr lang="el-GR" sz="2400" dirty="0" err="1" smtClean="0">
                <a:cs typeface="Arial" pitchFamily="34" charset="0"/>
              </a:rPr>
              <a:t>σουλφιδικός</a:t>
            </a:r>
            <a:r>
              <a:rPr lang="el-GR" sz="2400" dirty="0" smtClean="0">
                <a:cs typeface="Arial" pitchFamily="34" charset="0"/>
              </a:rPr>
              <a:t> δεσμός του μαλλιού. </a:t>
            </a:r>
          </a:p>
          <a:p>
            <a:pPr marL="640080" lvl="1" indent="-246888" eaLnBrk="1" fontAlgn="auto" hangingPunct="1">
              <a:spcBef>
                <a:spcPts val="1200"/>
              </a:spcBef>
              <a:spcAft>
                <a:spcPts val="0"/>
              </a:spcAft>
              <a:buFont typeface="Arial" pitchFamily="34" charset="0"/>
              <a:buChar char="•"/>
              <a:defRPr/>
            </a:pPr>
            <a:r>
              <a:rPr lang="el-GR" sz="2400" b="1" dirty="0" smtClean="0">
                <a:cs typeface="Arial" pitchFamily="34" charset="0"/>
              </a:rPr>
              <a:t>Ιοντικοί δεσμοί: </a:t>
            </a:r>
            <a:r>
              <a:rPr lang="el-GR" sz="2400" dirty="0" smtClean="0">
                <a:cs typeface="Arial" pitchFamily="34" charset="0"/>
              </a:rPr>
              <a:t>σχηματίζονται</a:t>
            </a:r>
            <a:r>
              <a:rPr lang="el-GR" sz="2400" b="1" dirty="0" smtClean="0">
                <a:cs typeface="Arial" pitchFamily="34" charset="0"/>
              </a:rPr>
              <a:t> </a:t>
            </a:r>
            <a:r>
              <a:rPr lang="el-GR" sz="2400" dirty="0" smtClean="0">
                <a:cs typeface="Arial" pitchFamily="34" charset="0"/>
              </a:rPr>
              <a:t>μεταξύ αντίθετα φορτισμένων πολικών ομάδων. </a:t>
            </a:r>
          </a:p>
        </p:txBody>
      </p:sp>
      <p:pic>
        <p:nvPicPr>
          <p:cNvPr id="16388" name="Picture 2" descr="http://esperia.iesl.forth.gr/~kafesaki/Modern-Physics/lectures/modern_physics7_files/H2.gif" title="Ομοιοπολικός δεσμό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118" y="4263616"/>
            <a:ext cx="3206645" cy="187483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6" name="6 - TextBox"/>
          <p:cNvSpPr txBox="1">
            <a:spLocks noChangeArrowheads="1"/>
          </p:cNvSpPr>
          <p:nvPr/>
        </p:nvSpPr>
        <p:spPr bwMode="auto">
          <a:xfrm>
            <a:off x="1036328" y="6138454"/>
            <a:ext cx="3215435" cy="400110"/>
          </a:xfrm>
          <a:prstGeom prst="rect">
            <a:avLst/>
          </a:prstGeom>
          <a:solidFill>
            <a:schemeClr val="accent4">
              <a:lumMod val="75000"/>
            </a:schemeClr>
          </a:solidFill>
          <a:ln w="9525">
            <a:solidFill>
              <a:schemeClr val="accent4">
                <a:lumMod val="75000"/>
              </a:schemeClr>
            </a:solidFill>
            <a:miter lim="800000"/>
            <a:headEnd/>
            <a:tailEnd/>
          </a:ln>
        </p:spPr>
        <p:txBody>
          <a:bodyPr wrap="square">
            <a:spAutoFit/>
          </a:bodyPr>
          <a:lstStyle/>
          <a:p>
            <a:pPr>
              <a:defRPr/>
            </a:pPr>
            <a:r>
              <a:rPr lang="el-GR" sz="2000" dirty="0">
                <a:solidFill>
                  <a:prstClr val="white"/>
                </a:solidFill>
                <a:latin typeface="Calibri"/>
              </a:rPr>
              <a:t>Ομοιοπολικός</a:t>
            </a:r>
            <a:r>
              <a:rPr lang="el-GR" sz="2000" dirty="0">
                <a:solidFill>
                  <a:prstClr val="black"/>
                </a:solidFill>
                <a:latin typeface="Calibri"/>
              </a:rPr>
              <a:t> </a:t>
            </a:r>
            <a:r>
              <a:rPr lang="el-GR" sz="2000" dirty="0">
                <a:solidFill>
                  <a:prstClr val="white"/>
                </a:solidFill>
                <a:latin typeface="Calibri"/>
              </a:rPr>
              <a:t>δεσμός</a:t>
            </a:r>
          </a:p>
        </p:txBody>
      </p:sp>
      <p:pic>
        <p:nvPicPr>
          <p:cNvPr id="16389" name="Picture 4" descr="http://www.pe04.net/rep/eklib/ppt/shots/chem/a/2.jpg" title="Ιοντικός δεσμός"/>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69040" t="18803" b="58888"/>
          <a:stretch>
            <a:fillRect/>
          </a:stretch>
        </p:blipFill>
        <p:spPr bwMode="auto">
          <a:xfrm>
            <a:off x="4929188" y="4263616"/>
            <a:ext cx="3446462" cy="187483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 name="8 - TextBox"/>
          <p:cNvSpPr txBox="1">
            <a:spLocks noChangeArrowheads="1"/>
          </p:cNvSpPr>
          <p:nvPr/>
        </p:nvSpPr>
        <p:spPr bwMode="auto">
          <a:xfrm>
            <a:off x="4929188" y="6138454"/>
            <a:ext cx="3446462" cy="400110"/>
          </a:xfrm>
          <a:prstGeom prst="rect">
            <a:avLst/>
          </a:prstGeom>
          <a:solidFill>
            <a:schemeClr val="accent4">
              <a:lumMod val="75000"/>
            </a:schemeClr>
          </a:solidFill>
          <a:ln w="9525">
            <a:solidFill>
              <a:schemeClr val="accent4">
                <a:lumMod val="75000"/>
              </a:schemeClr>
            </a:solidFill>
            <a:miter lim="800000"/>
            <a:headEnd/>
            <a:tailEnd/>
          </a:ln>
        </p:spPr>
        <p:txBody>
          <a:bodyPr wrap="square">
            <a:spAutoFit/>
          </a:bodyPr>
          <a:lstStyle/>
          <a:p>
            <a:pPr>
              <a:defRPr/>
            </a:pPr>
            <a:r>
              <a:rPr lang="el-GR" sz="2000" dirty="0">
                <a:solidFill>
                  <a:prstClr val="white"/>
                </a:solidFill>
                <a:latin typeface="Calibri"/>
              </a:rPr>
              <a:t>Ιοντικός δεσμός</a:t>
            </a:r>
          </a:p>
        </p:txBody>
      </p:sp>
      <p:sp>
        <p:nvSpPr>
          <p:cNvPr id="4" name="Ορθογώνιο 3"/>
          <p:cNvSpPr/>
          <p:nvPr/>
        </p:nvSpPr>
        <p:spPr>
          <a:xfrm>
            <a:off x="5646823" y="6538563"/>
            <a:ext cx="2011192" cy="276999"/>
          </a:xfrm>
          <a:prstGeom prst="rect">
            <a:avLst/>
          </a:prstGeom>
        </p:spPr>
        <p:txBody>
          <a:bodyPr wrap="none">
            <a:spAutoFit/>
          </a:bodyPr>
          <a:lstStyle/>
          <a:p>
            <a:r>
              <a:rPr lang="en-US" sz="1200" dirty="0" smtClean="0">
                <a:solidFill>
                  <a:prstClr val="black"/>
                </a:solidFill>
                <a:latin typeface="Calibri"/>
                <a:hlinkClick r:id="rId6"/>
              </a:rPr>
              <a:t>chemistrylearnit.blogspot.gr</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a:xfrm>
            <a:off x="6679406" y="6308726"/>
            <a:ext cx="2133600" cy="365125"/>
          </a:xfrm>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2297085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solidFill>
                  <a:srgbClr val="8064A2">
                    <a:lumMod val="75000"/>
                  </a:srgbClr>
                </a:solidFill>
              </a:rPr>
              <a:t>Ελκτικές δυνάμεις – δεσμοί </a:t>
            </a:r>
            <a:r>
              <a:rPr lang="el-GR" dirty="0" smtClean="0">
                <a:solidFill>
                  <a:srgbClr val="8064A2">
                    <a:lumMod val="75000"/>
                  </a:srgbClr>
                </a:solidFill>
              </a:rPr>
              <a:t>ινών </a:t>
            </a:r>
            <a:r>
              <a:rPr lang="el-GR" sz="3200" b="0" dirty="0" smtClean="0">
                <a:solidFill>
                  <a:srgbClr val="8064A2">
                    <a:lumMod val="75000"/>
                  </a:srgbClr>
                </a:solidFill>
              </a:rPr>
              <a:t>(2 </a:t>
            </a:r>
            <a:r>
              <a:rPr lang="el-GR" sz="3200" b="0" dirty="0">
                <a:solidFill>
                  <a:srgbClr val="8064A2">
                    <a:lumMod val="75000"/>
                  </a:srgbClr>
                </a:solidFill>
              </a:rPr>
              <a:t>από 2) </a:t>
            </a:r>
            <a:endParaRPr lang="el-GR" dirty="0"/>
          </a:p>
        </p:txBody>
      </p:sp>
      <p:sp>
        <p:nvSpPr>
          <p:cNvPr id="17411" name="Content Placeholder 2"/>
          <p:cNvSpPr>
            <a:spLocks noGrp="1"/>
          </p:cNvSpPr>
          <p:nvPr>
            <p:ph idx="1"/>
          </p:nvPr>
        </p:nvSpPr>
        <p:spPr/>
        <p:txBody>
          <a:bodyPr/>
          <a:lstStyle/>
          <a:p>
            <a:pPr marL="639763" lvl="1" indent="-246063" eaLnBrk="1" hangingPunct="1">
              <a:spcBef>
                <a:spcPts val="1200"/>
              </a:spcBef>
              <a:buFont typeface="Arial" charset="0"/>
              <a:buChar char="•"/>
            </a:pPr>
            <a:r>
              <a:rPr lang="el-GR" altLang="el-GR" sz="2400" b="1" dirty="0" smtClean="0">
                <a:cs typeface="Arial" charset="0"/>
              </a:rPr>
              <a:t>Δεσμοί υδρογόνου: </a:t>
            </a:r>
            <a:r>
              <a:rPr lang="el-GR" altLang="el-GR" sz="2400" dirty="0" smtClean="0">
                <a:cs typeface="Arial" charset="0"/>
              </a:rPr>
              <a:t>σχηματίζονται</a:t>
            </a:r>
            <a:r>
              <a:rPr lang="el-GR" altLang="el-GR" sz="2400" b="1" dirty="0" smtClean="0">
                <a:cs typeface="Arial" charset="0"/>
              </a:rPr>
              <a:t> </a:t>
            </a:r>
            <a:r>
              <a:rPr lang="el-GR" altLang="el-GR" sz="2400" dirty="0" smtClean="0">
                <a:cs typeface="Arial" charset="0"/>
              </a:rPr>
              <a:t>μεταξύ ενός ατόμου Η του ενός πολυμερούς και ενός αρνητικά φορτισμένου ατόμου Ο, Ν, </a:t>
            </a:r>
            <a:r>
              <a:rPr lang="en-US" altLang="el-GR" sz="2400" dirty="0" err="1" smtClean="0">
                <a:cs typeface="Arial" charset="0"/>
              </a:rPr>
              <a:t>Cl</a:t>
            </a:r>
            <a:r>
              <a:rPr lang="el-GR" altLang="el-GR" sz="2400" dirty="0" smtClean="0">
                <a:cs typeface="Arial" charset="0"/>
              </a:rPr>
              <a:t> ενός γειτονικού πολυμερούς.</a:t>
            </a:r>
          </a:p>
          <a:p>
            <a:pPr marL="639763" lvl="1" indent="-246063" eaLnBrk="1" hangingPunct="1">
              <a:spcBef>
                <a:spcPts val="1200"/>
              </a:spcBef>
              <a:buFont typeface="Arial" charset="0"/>
              <a:buChar char="•"/>
            </a:pPr>
            <a:r>
              <a:rPr lang="el-GR" altLang="el-GR" sz="2400" b="1" dirty="0" smtClean="0">
                <a:cs typeface="Arial" charset="0"/>
              </a:rPr>
              <a:t>Δυνάμεις </a:t>
            </a:r>
            <a:r>
              <a:rPr lang="en-US" altLang="el-GR" sz="2400" b="1" dirty="0" smtClean="0">
                <a:cs typeface="Arial" charset="0"/>
              </a:rPr>
              <a:t>Van der Waals</a:t>
            </a:r>
            <a:r>
              <a:rPr lang="el-GR" altLang="el-GR" sz="2400" b="1" dirty="0" smtClean="0">
                <a:cs typeface="Arial" charset="0"/>
              </a:rPr>
              <a:t>: </a:t>
            </a:r>
            <a:r>
              <a:rPr lang="el-GR" altLang="el-GR" sz="2400" dirty="0" smtClean="0">
                <a:cs typeface="Arial" charset="0"/>
              </a:rPr>
              <a:t>αναπτύσσονται όταν υπάρχει έλλειψη πολικών ομάδων και έλκονται αντίθετα φορτισμένες περιοχές από γειτονικά πολυμερή.</a:t>
            </a:r>
          </a:p>
        </p:txBody>
      </p:sp>
      <p:sp>
        <p:nvSpPr>
          <p:cNvPr id="8" name="7 - TextBox"/>
          <p:cNvSpPr txBox="1">
            <a:spLocks noChangeArrowheads="1"/>
          </p:cNvSpPr>
          <p:nvPr/>
        </p:nvSpPr>
        <p:spPr bwMode="auto">
          <a:xfrm>
            <a:off x="1331640" y="6215063"/>
            <a:ext cx="2952328" cy="400110"/>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Δεσμός υδρογόνου</a:t>
            </a:r>
          </a:p>
        </p:txBody>
      </p:sp>
      <p:pic>
        <p:nvPicPr>
          <p:cNvPr id="3076" name="Picture 4" descr="File:Hydrogen-bonding-in-water-2D.png" title="Δεσμός υδρογόνο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821230"/>
            <a:ext cx="3272570" cy="199626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p:cNvSpPr/>
          <p:nvPr/>
        </p:nvSpPr>
        <p:spPr>
          <a:xfrm>
            <a:off x="1209168" y="5733441"/>
            <a:ext cx="3010057"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Hydrogen-bonding-in-water-2D</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5" tooltip="User:Benjah-bmm27"/>
              </a:rPr>
              <a:t>Benjah-bmm27</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7" name="9 - TextBox"/>
          <p:cNvSpPr txBox="1">
            <a:spLocks noChangeArrowheads="1"/>
          </p:cNvSpPr>
          <p:nvPr/>
        </p:nvSpPr>
        <p:spPr bwMode="auto">
          <a:xfrm>
            <a:off x="5286375" y="6215063"/>
            <a:ext cx="3286125" cy="400110"/>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Δυνάμεις </a:t>
            </a:r>
            <a:r>
              <a:rPr lang="en-US" sz="2000" dirty="0">
                <a:solidFill>
                  <a:prstClr val="white"/>
                </a:solidFill>
                <a:latin typeface="Calibri"/>
              </a:rPr>
              <a:t>Van </a:t>
            </a:r>
            <a:r>
              <a:rPr lang="en-US" sz="2000" dirty="0" err="1">
                <a:solidFill>
                  <a:prstClr val="white"/>
                </a:solidFill>
                <a:latin typeface="Calibri"/>
              </a:rPr>
              <a:t>der</a:t>
            </a:r>
            <a:r>
              <a:rPr lang="en-US" sz="2000" dirty="0">
                <a:solidFill>
                  <a:prstClr val="white"/>
                </a:solidFill>
                <a:latin typeface="Calibri"/>
              </a:rPr>
              <a:t> Waals</a:t>
            </a:r>
            <a:endParaRPr lang="el-GR" sz="2000" dirty="0">
              <a:solidFill>
                <a:prstClr val="white"/>
              </a:solidFill>
              <a:latin typeface="Calibri"/>
            </a:endParaRPr>
          </a:p>
        </p:txBody>
      </p:sp>
      <p:pic>
        <p:nvPicPr>
          <p:cNvPr id="3074" name="Picture 2" descr="via agpa.uakron.edu " title="Δυνάμεις Van der Waals"/>
          <p:cNvPicPr>
            <a:picLocks noChangeAspect="1" noChangeArrowheads="1"/>
          </p:cNvPicPr>
          <p:nvPr/>
        </p:nvPicPr>
        <p:blipFill rotWithShape="1">
          <a:blip r:embed="rId6">
            <a:extLst>
              <a:ext uri="{28A0092B-C50C-407E-A947-70E740481C1C}">
                <a14:useLocalDpi xmlns:a14="http://schemas.microsoft.com/office/drawing/2010/main" val="0"/>
              </a:ext>
            </a:extLst>
          </a:blip>
          <a:srcRect t="13040" b="9122"/>
          <a:stretch/>
        </p:blipFill>
        <p:spPr bwMode="auto">
          <a:xfrm>
            <a:off x="5535054" y="3786188"/>
            <a:ext cx="2857500" cy="222421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205168" y="5924979"/>
            <a:ext cx="1448538" cy="276999"/>
          </a:xfrm>
          <a:prstGeom prst="rect">
            <a:avLst/>
          </a:prstGeom>
        </p:spPr>
        <p:txBody>
          <a:bodyPr wrap="none">
            <a:spAutoFit/>
          </a:bodyPr>
          <a:lstStyle/>
          <a:p>
            <a:pPr algn="ctr"/>
            <a:r>
              <a:rPr lang="en-US" sz="1200" dirty="0">
                <a:solidFill>
                  <a:prstClr val="black">
                    <a:lumMod val="75000"/>
                    <a:lumOff val="25000"/>
                  </a:prstClr>
                </a:solidFill>
                <a:latin typeface="Calibri"/>
              </a:rPr>
              <a:t>via agpa.uakron.edu</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a:xfrm>
            <a:off x="6732240" y="6414042"/>
            <a:ext cx="2133600" cy="365125"/>
          </a:xfrm>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3199239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Ιδιότητες των ινών </a:t>
            </a:r>
          </a:p>
        </p:txBody>
      </p:sp>
      <p:sp>
        <p:nvSpPr>
          <p:cNvPr id="18435" name="Content Placeholder 2"/>
          <p:cNvSpPr>
            <a:spLocks noGrp="1"/>
          </p:cNvSpPr>
          <p:nvPr>
            <p:ph idx="1"/>
          </p:nvPr>
        </p:nvSpPr>
        <p:spPr/>
        <p:txBody>
          <a:bodyPr/>
          <a:lstStyle/>
          <a:p>
            <a:pPr eaLnBrk="1" hangingPunct="1"/>
            <a:r>
              <a:rPr lang="el-GR" altLang="el-GR" sz="2400" dirty="0" smtClean="0">
                <a:cs typeface="Arial" charset="0"/>
              </a:rPr>
              <a:t>Οι ίνες διαφέρουν ως προς τη δομή και τη μορφολογία τους, αλλά και ως προς τις χημικές, μηχανικές και τις φυσικές τους ιδιότητες</a:t>
            </a:r>
            <a:r>
              <a:rPr lang="en-US" altLang="el-GR" sz="2400" dirty="0" smtClean="0">
                <a:cs typeface="Arial" charset="0"/>
              </a:rPr>
              <a:t>.</a:t>
            </a:r>
            <a:r>
              <a:rPr lang="el-GR" altLang="el-GR" sz="2400" dirty="0" smtClean="0">
                <a:cs typeface="Arial" charset="0"/>
              </a:rPr>
              <a:t> </a:t>
            </a:r>
          </a:p>
          <a:p>
            <a:pPr eaLnBrk="1" hangingPunct="1"/>
            <a:r>
              <a:rPr lang="el-GR" altLang="el-GR" sz="2400" dirty="0" smtClean="0">
                <a:cs typeface="Arial" charset="0"/>
              </a:rPr>
              <a:t>Κάθε ίνα έχει τα δικά της όρια ελαστικότητας, διαφορετική </a:t>
            </a:r>
            <a:r>
              <a:rPr lang="el-GR" altLang="el-GR" sz="2400" dirty="0" err="1" smtClean="0">
                <a:cs typeface="Arial" charset="0"/>
              </a:rPr>
              <a:t>υγροσκοπικότητα</a:t>
            </a:r>
            <a:r>
              <a:rPr lang="el-GR" altLang="el-GR" sz="2400" dirty="0" smtClean="0">
                <a:cs typeface="Arial" charset="0"/>
              </a:rPr>
              <a:t>, ικανότητα βαφής κλπ.</a:t>
            </a:r>
          </a:p>
          <a:p>
            <a:pPr eaLnBrk="1" hangingPunct="1"/>
            <a:r>
              <a:rPr lang="el-GR" altLang="el-GR" sz="2400" dirty="0" smtClean="0">
                <a:cs typeface="Arial" charset="0"/>
              </a:rPr>
              <a:t>Οι ιδιότητες που εξαρτώνται από τη δομή των ινών είναι:</a:t>
            </a:r>
          </a:p>
          <a:p>
            <a:pPr lvl="1" eaLnBrk="1" hangingPunct="1"/>
            <a:r>
              <a:rPr lang="el-GR" altLang="el-GR" sz="2400" dirty="0" smtClean="0">
                <a:cs typeface="Arial" charset="0"/>
              </a:rPr>
              <a:t>Ελαστικότητα – πλαστικότητα,</a:t>
            </a:r>
          </a:p>
          <a:p>
            <a:pPr lvl="1" eaLnBrk="1" hangingPunct="1"/>
            <a:r>
              <a:rPr lang="el-GR" altLang="el-GR" sz="2400" dirty="0" err="1" smtClean="0">
                <a:cs typeface="Arial" charset="0"/>
              </a:rPr>
              <a:t>Υγροσκοπικότητα</a:t>
            </a:r>
            <a:r>
              <a:rPr lang="el-GR" altLang="el-GR" sz="2400" dirty="0" smtClean="0">
                <a:cs typeface="Arial" charset="0"/>
              </a:rPr>
              <a:t> και χημική σταθερότητα,</a:t>
            </a:r>
          </a:p>
          <a:p>
            <a:pPr lvl="1" eaLnBrk="1" hangingPunct="1"/>
            <a:r>
              <a:rPr lang="el-GR" altLang="el-GR" sz="2400" dirty="0" smtClean="0">
                <a:cs typeface="Arial" charset="0"/>
              </a:rPr>
              <a:t>Ικανότητα βαφής,</a:t>
            </a:r>
          </a:p>
          <a:p>
            <a:pPr lvl="1" eaLnBrk="1" hangingPunct="1"/>
            <a:r>
              <a:rPr lang="el-GR" altLang="el-GR" sz="2400" dirty="0" smtClean="0">
                <a:cs typeface="Arial" charset="0"/>
              </a:rPr>
              <a:t>Θερμικές ιδιότητες.</a:t>
            </a:r>
          </a:p>
          <a:p>
            <a:pPr eaLnBrk="1" hangingPunct="1"/>
            <a:endParaRPr lang="el-GR" altLang="el-GR"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2452432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Ελαστικότητα </a:t>
            </a:r>
            <a:r>
              <a:rPr lang="el-GR" dirty="0" smtClean="0"/>
              <a:t>– πλαστικότητα ινών</a:t>
            </a:r>
            <a:endParaRPr lang="el-GR" dirty="0"/>
          </a:p>
        </p:txBody>
      </p:sp>
      <p:sp>
        <p:nvSpPr>
          <p:cNvPr id="19459" name="Content Placeholder 2"/>
          <p:cNvSpPr>
            <a:spLocks noGrp="1"/>
          </p:cNvSpPr>
          <p:nvPr>
            <p:ph idx="1"/>
          </p:nvPr>
        </p:nvSpPr>
        <p:spPr/>
        <p:txBody>
          <a:bodyPr>
            <a:noAutofit/>
          </a:bodyPr>
          <a:lstStyle/>
          <a:p>
            <a:pPr eaLnBrk="1" hangingPunct="1"/>
            <a:r>
              <a:rPr lang="el-GR" altLang="el-GR" sz="2400" dirty="0" smtClean="0">
                <a:cs typeface="Arial" charset="0"/>
              </a:rPr>
              <a:t>Η κρυσταλλικότητα της ίνας δυσκολεύει την κίνηση των πολυμερών στο εσωτερικό της:  </a:t>
            </a:r>
          </a:p>
          <a:p>
            <a:pPr lvl="1" eaLnBrk="1" hangingPunct="1"/>
            <a:r>
              <a:rPr lang="el-GR" altLang="el-GR" sz="2400" b="1" dirty="0" smtClean="0">
                <a:cs typeface="Arial" charset="0"/>
              </a:rPr>
              <a:t>Κρυσταλλικές ίνες</a:t>
            </a:r>
            <a:r>
              <a:rPr lang="el-GR" altLang="el-GR" sz="2400" dirty="0" smtClean="0">
                <a:cs typeface="Arial" charset="0"/>
                <a:sym typeface="Wingdings" pitchFamily="2" charset="2"/>
              </a:rPr>
              <a:t>: δύσκαμπτες και σκληρές, έχουν μικρή ελαστικότητα και μπορεί να προκληθεί θραύση των πολυμερών η οποία γίνεται ορατή ως τσάκιση ή πτύχωση της ίνας.</a:t>
            </a:r>
          </a:p>
          <a:p>
            <a:pPr lvl="1" eaLnBrk="1" hangingPunct="1"/>
            <a:r>
              <a:rPr lang="el-GR" altLang="el-GR" sz="2400" b="1" dirty="0" smtClean="0">
                <a:cs typeface="Arial" charset="0"/>
                <a:sym typeface="Wingdings" pitchFamily="2" charset="2"/>
              </a:rPr>
              <a:t>Άμορφο σύστημα πολυμερών</a:t>
            </a:r>
            <a:r>
              <a:rPr lang="el-GR" altLang="el-GR" sz="2400" dirty="0" smtClean="0">
                <a:cs typeface="Arial" charset="0"/>
                <a:sym typeface="Wingdings" pitchFamily="2" charset="2"/>
              </a:rPr>
              <a:t>:</a:t>
            </a:r>
            <a:r>
              <a:rPr lang="el-GR" altLang="el-GR" sz="2400" b="1" dirty="0" smtClean="0">
                <a:cs typeface="Arial" charset="0"/>
                <a:sym typeface="Wingdings" pitchFamily="2" charset="2"/>
              </a:rPr>
              <a:t> </a:t>
            </a:r>
            <a:r>
              <a:rPr lang="el-GR" altLang="el-GR" sz="2400" dirty="0" smtClean="0">
                <a:cs typeface="Arial" charset="0"/>
                <a:sym typeface="Wingdings" pitchFamily="2" charset="2"/>
              </a:rPr>
              <a:t>διευκολύνει την κίνηση των πολυμερών όταν η ίνα τεντώνεται, πιο εύκολος ο χειρισμός. </a:t>
            </a:r>
          </a:p>
          <a:p>
            <a:r>
              <a:rPr lang="el-GR" altLang="el-GR" sz="2400" dirty="0" smtClean="0">
                <a:cs typeface="Arial" charset="0"/>
                <a:sym typeface="Wingdings" pitchFamily="2" charset="2"/>
              </a:rPr>
              <a:t>Όσο ισχυρότερες οι ελκτικές δυνάμεις των πολυμερών  τόσο δυσκολότερη η μετακίνηση τους.</a:t>
            </a:r>
          </a:p>
          <a:p>
            <a:r>
              <a:rPr lang="el-GR" altLang="el-GR" sz="2400" dirty="0" smtClean="0">
                <a:cs typeface="Arial" charset="0"/>
                <a:sym typeface="Wingdings" pitchFamily="2" charset="2"/>
              </a:rPr>
              <a:t>Στις ελαστικές ίνες, τα πολυμερή επανέρχονται στην αρχική τους θέση μετά την άσκηση δύναμης.</a:t>
            </a:r>
            <a:endParaRPr lang="el-GR" altLang="el-GR" sz="24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534749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116632"/>
            <a:ext cx="8229600" cy="1080120"/>
          </a:xfrm>
        </p:spPr>
        <p:txBody>
          <a:bodyPr>
            <a:noAutofit/>
          </a:bodyPr>
          <a:lstStyle/>
          <a:p>
            <a:r>
              <a:rPr lang="el-GR" dirty="0" err="1"/>
              <a:t>Υγροσκοπικότητα</a:t>
            </a:r>
            <a:r>
              <a:rPr lang="el-GR" dirty="0"/>
              <a:t> και χημική </a:t>
            </a:r>
            <a:r>
              <a:rPr lang="el-GR" dirty="0" smtClean="0"/>
              <a:t>σταθερότητα ινών</a:t>
            </a:r>
            <a:endParaRPr lang="el-GR" dirty="0"/>
          </a:p>
        </p:txBody>
      </p:sp>
      <p:sp>
        <p:nvSpPr>
          <p:cNvPr id="20483" name="Content Placeholder 2"/>
          <p:cNvSpPr>
            <a:spLocks noGrp="1"/>
          </p:cNvSpPr>
          <p:nvPr>
            <p:ph idx="1"/>
          </p:nvPr>
        </p:nvSpPr>
        <p:spPr>
          <a:xfrm>
            <a:off x="467544" y="1412776"/>
            <a:ext cx="8229600" cy="5040560"/>
          </a:xfrm>
        </p:spPr>
        <p:txBody>
          <a:bodyPr/>
          <a:lstStyle/>
          <a:p>
            <a:pPr eaLnBrk="1" hangingPunct="1"/>
            <a:r>
              <a:rPr lang="el-GR" altLang="el-GR" sz="2400" dirty="0" smtClean="0">
                <a:cs typeface="Arial" charset="0"/>
              </a:rPr>
              <a:t>Όσο περισσότερο κρυσταλλικό είναι το σύστημα των πολυμερών της ίνας τόσο πιο δύσκολο να εισχωρήσουν μόρια (ακόμη και νερό) στο εσωτερικό της :</a:t>
            </a:r>
          </a:p>
          <a:p>
            <a:pPr lvl="1" eaLnBrk="1" hangingPunct="1"/>
            <a:r>
              <a:rPr lang="el-GR" altLang="el-GR" sz="2400" dirty="0" smtClean="0">
                <a:cs typeface="Arial" charset="0"/>
              </a:rPr>
              <a:t>Συνθετικές ίνες με μεγάλη κρυσταλλικότητα </a:t>
            </a:r>
            <a:r>
              <a:rPr lang="el-GR" altLang="el-GR" sz="2400" dirty="0" smtClean="0">
                <a:cs typeface="Arial" charset="0"/>
                <a:sym typeface="Wingdings" pitchFamily="2" charset="2"/>
              </a:rPr>
              <a:t>έχουν μικρή </a:t>
            </a:r>
            <a:r>
              <a:rPr lang="el-GR" altLang="el-GR" sz="2400" dirty="0" err="1" smtClean="0">
                <a:cs typeface="Arial" charset="0"/>
                <a:sym typeface="Wingdings" pitchFamily="2" charset="2"/>
              </a:rPr>
              <a:t>υγροσκοπικότητα</a:t>
            </a:r>
            <a:r>
              <a:rPr lang="el-GR" altLang="el-GR" sz="2400" dirty="0">
                <a:cs typeface="Arial" charset="0"/>
                <a:sym typeface="Wingdings" pitchFamily="2" charset="2"/>
              </a:rPr>
              <a:t>,</a:t>
            </a:r>
            <a:endParaRPr lang="el-GR" altLang="el-GR" sz="2400" dirty="0" smtClean="0">
              <a:cs typeface="Arial" charset="0"/>
              <a:sym typeface="Wingdings" pitchFamily="2" charset="2"/>
            </a:endParaRPr>
          </a:p>
          <a:p>
            <a:pPr lvl="1" eaLnBrk="1" hangingPunct="1"/>
            <a:r>
              <a:rPr lang="el-GR" altLang="el-GR" sz="2400" dirty="0" smtClean="0">
                <a:cs typeface="Arial" charset="0"/>
                <a:sym typeface="Wingdings" pitchFamily="2" charset="2"/>
              </a:rPr>
              <a:t>Άμορφες ίνες (π.χ. μαλλί) είναι πολύ απορροφητικές.</a:t>
            </a:r>
          </a:p>
          <a:p>
            <a:pPr eaLnBrk="1" hangingPunct="1"/>
            <a:endParaRPr lang="el-GR" altLang="el-GR" sz="2400" dirty="0" smtClean="0">
              <a:cs typeface="Arial" charset="0"/>
              <a:sym typeface="Wingdings" pitchFamily="2" charset="2"/>
            </a:endParaRPr>
          </a:p>
          <a:p>
            <a:pPr eaLnBrk="1" hangingPunct="1"/>
            <a:r>
              <a:rPr lang="el-GR" altLang="el-GR" sz="2400" dirty="0" smtClean="0">
                <a:cs typeface="Arial" charset="0"/>
                <a:sym typeface="Wingdings" pitchFamily="2" charset="2"/>
              </a:rPr>
              <a:t>Η παρουσία </a:t>
            </a:r>
            <a:r>
              <a:rPr lang="el-GR" altLang="el-GR" sz="2400" dirty="0" err="1" smtClean="0">
                <a:cs typeface="Arial" charset="0"/>
                <a:sym typeface="Wingdings" pitchFamily="2" charset="2"/>
              </a:rPr>
              <a:t>υδροξυλομάδων</a:t>
            </a:r>
            <a:r>
              <a:rPr lang="el-GR" altLang="el-GR" sz="2400" dirty="0" smtClean="0">
                <a:cs typeface="Arial" charset="0"/>
                <a:sym typeface="Wingdings" pitchFamily="2" charset="2"/>
              </a:rPr>
              <a:t> (κυτταρίνη) αυξάνει την </a:t>
            </a:r>
            <a:r>
              <a:rPr lang="el-GR" altLang="el-GR" sz="2400" dirty="0" err="1" smtClean="0">
                <a:cs typeface="Arial" charset="0"/>
                <a:sym typeface="Wingdings" pitchFamily="2" charset="2"/>
              </a:rPr>
              <a:t>υγροσκοπικότητα</a:t>
            </a:r>
            <a:r>
              <a:rPr lang="el-GR" altLang="el-GR" sz="2400" dirty="0" smtClean="0">
                <a:cs typeface="Arial" charset="0"/>
                <a:sym typeface="Wingdings" pitchFamily="2" charset="2"/>
              </a:rPr>
              <a:t> των ινών. </a:t>
            </a:r>
            <a:endParaRPr lang="el-GR" altLang="el-GR" sz="24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914202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Ικανότητα </a:t>
            </a:r>
            <a:r>
              <a:rPr lang="el-GR" dirty="0" smtClean="0"/>
              <a:t>βαφής των ινών</a:t>
            </a:r>
            <a:endParaRPr lang="el-GR" dirty="0"/>
          </a:p>
        </p:txBody>
      </p:sp>
      <p:sp>
        <p:nvSpPr>
          <p:cNvPr id="21507" name="Content Placeholder 2"/>
          <p:cNvSpPr>
            <a:spLocks noGrp="1"/>
          </p:cNvSpPr>
          <p:nvPr>
            <p:ph idx="1"/>
          </p:nvPr>
        </p:nvSpPr>
        <p:spPr>
          <a:xfrm>
            <a:off x="457200" y="1196752"/>
            <a:ext cx="8363272" cy="5400600"/>
          </a:xfrm>
        </p:spPr>
        <p:txBody>
          <a:bodyPr>
            <a:normAutofit lnSpcReduction="10000"/>
          </a:bodyPr>
          <a:lstStyle/>
          <a:p>
            <a:pPr marL="273050" indent="-273050" eaLnBrk="1" hangingPunct="1">
              <a:spcBef>
                <a:spcPts val="1200"/>
              </a:spcBef>
              <a:buClr>
                <a:schemeClr val="tx1"/>
              </a:buClr>
              <a:buFont typeface="Arial" charset="0"/>
              <a:buNone/>
            </a:pPr>
            <a:r>
              <a:rPr lang="el-GR" altLang="el-GR" sz="2400" dirty="0" smtClean="0">
                <a:cs typeface="Arial" charset="0"/>
              </a:rPr>
              <a:t>Η ικανότητα βαφής των ινών εξαρτάται από :</a:t>
            </a:r>
          </a:p>
          <a:p>
            <a:pPr marL="273050" indent="-273050" eaLnBrk="1" hangingPunct="1">
              <a:spcBef>
                <a:spcPts val="1200"/>
              </a:spcBef>
              <a:buClr>
                <a:schemeClr val="tx1"/>
              </a:buClr>
            </a:pPr>
            <a:r>
              <a:rPr lang="el-GR" altLang="el-GR" sz="2400" dirty="0" smtClean="0">
                <a:cs typeface="Arial" charset="0"/>
              </a:rPr>
              <a:t>Την ικανότητα των μορίων της βαφής να εισχωρήσουν στο σύστημα των πολυμερών. </a:t>
            </a:r>
          </a:p>
          <a:p>
            <a:pPr marL="273050" indent="-273050" eaLnBrk="1" hangingPunct="1">
              <a:spcBef>
                <a:spcPts val="1200"/>
              </a:spcBef>
              <a:buClr>
                <a:schemeClr val="tx1"/>
              </a:buClr>
            </a:pPr>
            <a:r>
              <a:rPr lang="el-GR" altLang="el-GR" sz="2400" dirty="0" smtClean="0">
                <a:cs typeface="Arial" charset="0"/>
              </a:rPr>
              <a:t>Την παρουσία ορισμένων χημικών ομάδων στα μόρια των πολυμερών που μπορούν να αντιδράσουν με τα μόρια της βαφής. </a:t>
            </a:r>
          </a:p>
          <a:p>
            <a:pPr marL="673100" lvl="1" indent="-273050" eaLnBrk="1" hangingPunct="1">
              <a:spcBef>
                <a:spcPts val="1200"/>
              </a:spcBef>
              <a:buClr>
                <a:schemeClr val="tx1"/>
              </a:buClr>
            </a:pPr>
            <a:r>
              <a:rPr lang="el-GR" altLang="el-GR" sz="2400" dirty="0" smtClean="0">
                <a:cs typeface="Arial" charset="0"/>
              </a:rPr>
              <a:t>Οι άμορφες ίνες έχουν </a:t>
            </a:r>
            <a:r>
              <a:rPr lang="el-GR" altLang="el-GR" sz="2400" dirty="0" smtClean="0">
                <a:cs typeface="Arial" charset="0"/>
                <a:sym typeface="Wingdings" pitchFamily="2" charset="2"/>
              </a:rPr>
              <a:t>καλή ικανότητα βαφής γιατί σχηματίζουν δεσμούς με τα μόρια της βαφής. </a:t>
            </a:r>
          </a:p>
          <a:p>
            <a:pPr marL="673100" lvl="1" indent="-273050" eaLnBrk="1" hangingPunct="1">
              <a:spcBef>
                <a:spcPts val="1200"/>
              </a:spcBef>
              <a:buClr>
                <a:schemeClr val="tx1"/>
              </a:buClr>
            </a:pPr>
            <a:r>
              <a:rPr lang="el-GR" altLang="el-GR" sz="2400" dirty="0" smtClean="0">
                <a:cs typeface="Arial" charset="0"/>
                <a:sym typeface="Wingdings" pitchFamily="2" charset="2"/>
              </a:rPr>
              <a:t>Οι συνθετικές ίνες λόγω κρυσταλλικότητας εμποδίζουν την είσοδο των </a:t>
            </a:r>
            <a:r>
              <a:rPr lang="el-GR" altLang="el-GR" sz="2400" dirty="0" err="1" smtClean="0">
                <a:cs typeface="Arial" charset="0"/>
                <a:sym typeface="Wingdings" pitchFamily="2" charset="2"/>
              </a:rPr>
              <a:t>υδατοδιαλυτών</a:t>
            </a:r>
            <a:r>
              <a:rPr lang="el-GR" altLang="el-GR" sz="2400" dirty="0" smtClean="0">
                <a:cs typeface="Arial" charset="0"/>
                <a:sym typeface="Wingdings" pitchFamily="2" charset="2"/>
              </a:rPr>
              <a:t> βαφών.</a:t>
            </a:r>
          </a:p>
          <a:p>
            <a:pPr marL="673100" lvl="1" indent="-273050" eaLnBrk="1" hangingPunct="1">
              <a:spcBef>
                <a:spcPts val="1200"/>
              </a:spcBef>
              <a:buClr>
                <a:schemeClr val="tx1"/>
              </a:buClr>
            </a:pPr>
            <a:r>
              <a:rPr lang="el-GR" altLang="el-GR" sz="2400" dirty="0" smtClean="0">
                <a:cs typeface="Arial" charset="0"/>
                <a:sym typeface="Wingdings" pitchFamily="2" charset="2"/>
              </a:rPr>
              <a:t>Όσο πιο κρυσταλλικό το σύστημα των πολυμερών της ίνας τόσο λιγότερο απορροφητική, περισσότερο ανθεκτική στα χημικά και δυσκολότερο να βαφτεί είναι η ίνα αυτή.</a:t>
            </a:r>
            <a:endParaRPr lang="el-GR" altLang="el-GR" sz="24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2394971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Ίνες</a:t>
            </a:r>
            <a:r>
              <a:rPr lang="en-US" dirty="0" smtClean="0"/>
              <a:t> </a:t>
            </a:r>
            <a:r>
              <a:rPr lang="en-US" sz="3200" b="0" dirty="0" smtClean="0"/>
              <a:t>(1</a:t>
            </a:r>
            <a:r>
              <a:rPr lang="el-GR" sz="3200" b="0" dirty="0" smtClean="0"/>
              <a:t> από 2)</a:t>
            </a:r>
            <a:endParaRPr lang="el-GR" sz="3200" b="0" dirty="0"/>
          </a:p>
        </p:txBody>
      </p:sp>
      <p:sp>
        <p:nvSpPr>
          <p:cNvPr id="5123" name="2 - Θέση περιεχομένου"/>
          <p:cNvSpPr>
            <a:spLocks noGrp="1"/>
          </p:cNvSpPr>
          <p:nvPr>
            <p:ph idx="1"/>
          </p:nvPr>
        </p:nvSpPr>
        <p:spPr/>
        <p:txBody>
          <a:bodyPr/>
          <a:lstStyle/>
          <a:p>
            <a:pPr>
              <a:spcBef>
                <a:spcPts val="1200"/>
              </a:spcBef>
            </a:pPr>
            <a:r>
              <a:rPr lang="el-GR" altLang="el-GR" sz="2400" dirty="0" smtClean="0"/>
              <a:t>Τα υφάσματα αποτελούνται από ίνες που μέχρι τα μέσα σχεδόν του προηγούμενου αιώνα προέρχονταν από φυσικές πηγές.</a:t>
            </a:r>
          </a:p>
          <a:p>
            <a:pPr>
              <a:spcBef>
                <a:spcPts val="1200"/>
              </a:spcBef>
            </a:pPr>
            <a:r>
              <a:rPr lang="el-GR" altLang="el-GR" sz="2400" dirty="0" smtClean="0"/>
              <a:t>Από τον 19</a:t>
            </a:r>
            <a:r>
              <a:rPr lang="el-GR" altLang="el-GR" sz="2400" baseline="30000" dirty="0" smtClean="0"/>
              <a:t>ο</a:t>
            </a:r>
            <a:r>
              <a:rPr lang="el-GR" altLang="el-GR" sz="2400" dirty="0" smtClean="0"/>
              <a:t> αιώνα αρχίζει η κατασκευή των τεχνητών ινών , χρησιμοποιώντας αρχικά ως πρώτη ύλη διάφορα φυσικά υλικά, όπως ξύλο και μικρά κομμάτια υφάσματος (</a:t>
            </a:r>
            <a:r>
              <a:rPr lang="el-GR" altLang="el-GR" sz="2400" dirty="0" err="1" smtClean="0"/>
              <a:t>κυτταρινικά</a:t>
            </a:r>
            <a:r>
              <a:rPr lang="el-GR" altLang="el-GR" sz="2400" dirty="0" smtClean="0"/>
              <a:t> υλικά), από τα οποία κατασκευάστηκαν  τα πρώτα </a:t>
            </a:r>
            <a:r>
              <a:rPr lang="el-GR" altLang="el-GR" sz="2400" dirty="0" err="1" smtClean="0"/>
              <a:t>ημι</a:t>
            </a:r>
            <a:r>
              <a:rPr lang="el-GR" altLang="el-GR" sz="2400" dirty="0" smtClean="0"/>
              <a:t>-συνθετικά υφάσματα όπως </a:t>
            </a:r>
            <a:r>
              <a:rPr lang="el-GR" altLang="el-GR" sz="2400" dirty="0" err="1" smtClean="0"/>
              <a:t>ρεγιόν</a:t>
            </a:r>
            <a:r>
              <a:rPr lang="el-GR" altLang="el-GR" sz="2400" dirty="0" smtClean="0"/>
              <a:t> </a:t>
            </a:r>
            <a:r>
              <a:rPr lang="en-US" altLang="el-GR" sz="2400" dirty="0" smtClean="0"/>
              <a:t>(rayon)</a:t>
            </a:r>
            <a:r>
              <a:rPr lang="el-GR" altLang="el-GR" sz="2400" dirty="0" smtClean="0"/>
              <a:t>, </a:t>
            </a:r>
            <a:r>
              <a:rPr lang="el-GR" altLang="el-GR" sz="2400" dirty="0" err="1" smtClean="0"/>
              <a:t>βισκόζη</a:t>
            </a:r>
            <a:r>
              <a:rPr lang="en-US" altLang="el-GR" sz="2400" dirty="0" smtClean="0"/>
              <a:t> (viscose)</a:t>
            </a:r>
            <a:r>
              <a:rPr lang="el-GR" altLang="el-GR" sz="2400" dirty="0" smtClean="0"/>
              <a:t>, </a:t>
            </a:r>
            <a:r>
              <a:rPr lang="el-GR" altLang="el-GR" sz="2400" dirty="0" err="1" smtClean="0"/>
              <a:t>ασετέιτ</a:t>
            </a:r>
            <a:r>
              <a:rPr lang="en-US" altLang="el-GR" sz="2400" dirty="0" smtClean="0"/>
              <a:t> (acetate)</a:t>
            </a:r>
            <a:r>
              <a:rPr lang="el-GR" altLang="el-GR" sz="2400" dirty="0" smtClean="0"/>
              <a:t> και </a:t>
            </a:r>
            <a:r>
              <a:rPr lang="el-GR" altLang="el-GR" sz="2400" dirty="0" err="1" smtClean="0"/>
              <a:t>τριάσετειτ</a:t>
            </a:r>
            <a:r>
              <a:rPr lang="en-US" altLang="el-GR" sz="2400" dirty="0" smtClean="0"/>
              <a:t> (triacetate)</a:t>
            </a:r>
            <a:r>
              <a:rPr lang="el-GR" altLang="el-GR" sz="2400" dirty="0" smtClean="0"/>
              <a:t>.</a:t>
            </a:r>
            <a:endParaRPr lang="en-US" altLang="el-GR" sz="2400" dirty="0" smtClean="0"/>
          </a:p>
          <a:p>
            <a:pPr>
              <a:spcBef>
                <a:spcPts val="1200"/>
              </a:spcBef>
            </a:pPr>
            <a:r>
              <a:rPr lang="el-GR" altLang="el-GR" sz="2400" dirty="0" smtClean="0"/>
              <a:t>Αργότερα χρησιμοποιήθηκαν διάφορα συνθετικά υλικά από την </a:t>
            </a:r>
            <a:r>
              <a:rPr lang="el-GR" altLang="el-GR" sz="2400" dirty="0" err="1" smtClean="0"/>
              <a:t>πετρο</a:t>
            </a:r>
            <a:r>
              <a:rPr lang="el-GR" altLang="el-GR" sz="2400" dirty="0" smtClean="0"/>
              <a:t>-χημική βιομηχανία και από αυτά προήλθαν τα πολυεστερικά, ακρυλικά και νάιλον υφάσματα.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94330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Θερμικές </a:t>
            </a:r>
            <a:r>
              <a:rPr lang="el-GR" dirty="0" smtClean="0"/>
              <a:t>ιδιότητες της ίνας</a:t>
            </a:r>
            <a:endParaRPr lang="el-GR" dirty="0"/>
          </a:p>
        </p:txBody>
      </p:sp>
      <p:sp>
        <p:nvSpPr>
          <p:cNvPr id="22531" name="Content Placeholder 2"/>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Η θερμική αντίσταση της ίνας καθορίζεται από την αντοχή της στη ρευστοποίηση και την τήξη:</a:t>
            </a:r>
          </a:p>
          <a:p>
            <a:pPr lvl="1" eaLnBrk="1" hangingPunct="1">
              <a:lnSpc>
                <a:spcPct val="120000"/>
              </a:lnSpc>
              <a:spcBef>
                <a:spcPts val="1200"/>
              </a:spcBef>
            </a:pPr>
            <a:r>
              <a:rPr lang="el-GR" altLang="el-GR" sz="2400" dirty="0" smtClean="0">
                <a:cs typeface="Arial" charset="0"/>
              </a:rPr>
              <a:t>Το σημείο τήξης εξαρτάται από την κρυσταλλικότητα, το μήκος των πολυμερών και τις ελκτικές δυνάμεις που αναπτύσσονται στο σύστημα των πολυμερών,</a:t>
            </a:r>
          </a:p>
          <a:p>
            <a:pPr lvl="1" eaLnBrk="1" hangingPunct="1">
              <a:lnSpc>
                <a:spcPct val="120000"/>
              </a:lnSpc>
              <a:spcBef>
                <a:spcPts val="1200"/>
              </a:spcBef>
            </a:pPr>
            <a:r>
              <a:rPr lang="el-GR" altLang="el-GR" sz="2400" dirty="0" smtClean="0">
                <a:cs typeface="Arial" charset="0"/>
              </a:rPr>
              <a:t>Αυξάνεται η ενέργεια που απαιτείται για να διαχωριστούν τα πολυμερή του συστήματος και να ρευστοποιηθεί η ίνα.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3104501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Βαμβάκι</a:t>
            </a:r>
          </a:p>
        </p:txBody>
      </p:sp>
      <p:sp>
        <p:nvSpPr>
          <p:cNvPr id="23555" name="Content Placeholder 2"/>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Το μήκος των ινών είναι από 10 – 50 χιλ. έως και 60 χιλ. και η διάμετρος από 11 – 22 χιλ.</a:t>
            </a:r>
          </a:p>
          <a:p>
            <a:pPr eaLnBrk="1" hangingPunct="1">
              <a:lnSpc>
                <a:spcPct val="120000"/>
              </a:lnSpc>
              <a:spcBef>
                <a:spcPts val="1200"/>
              </a:spcBef>
            </a:pPr>
            <a:r>
              <a:rPr lang="el-GR" altLang="el-GR" sz="2400" dirty="0" smtClean="0">
                <a:cs typeface="Arial" charset="0"/>
              </a:rPr>
              <a:t>Αποτελείται από καθαρή κυτταρίνη και περιβάλλεται από ένα λεπτό στρώμα που περιέχει: πηκτίνη, κερί, λίπος και ορυκτά (3-4%).</a:t>
            </a:r>
          </a:p>
          <a:p>
            <a:pPr eaLnBrk="1" hangingPunct="1">
              <a:lnSpc>
                <a:spcPct val="120000"/>
              </a:lnSpc>
              <a:spcBef>
                <a:spcPts val="1200"/>
              </a:spcBef>
            </a:pPr>
            <a:r>
              <a:rPr lang="el-GR" altLang="el-GR" sz="2400" dirty="0" smtClean="0">
                <a:cs typeface="Arial" charset="0"/>
              </a:rPr>
              <a:t>Η πυκνότητά της είναι 1.52 </a:t>
            </a:r>
            <a:r>
              <a:rPr lang="en-US" altLang="el-GR" sz="2400" dirty="0" smtClean="0">
                <a:cs typeface="Arial" charset="0"/>
              </a:rPr>
              <a:t>gr/ cm</a:t>
            </a:r>
            <a:r>
              <a:rPr lang="en-US" altLang="el-GR" sz="2400" baseline="30000" dirty="0" smtClean="0">
                <a:cs typeface="Arial" charset="0"/>
              </a:rPr>
              <a:t>3</a:t>
            </a:r>
            <a:r>
              <a:rPr lang="el-GR" altLang="el-GR" sz="2400" dirty="0" smtClean="0">
                <a:cs typeface="Arial" charset="0"/>
              </a:rPr>
              <a:t>, θεωρείται</a:t>
            </a:r>
            <a:r>
              <a:rPr lang="el-GR" altLang="el-GR" sz="2400" dirty="0" smtClean="0">
                <a:cs typeface="Arial" charset="0"/>
                <a:sym typeface="Wingdings" pitchFamily="2" charset="2"/>
              </a:rPr>
              <a:t> βαριά ίνα.</a:t>
            </a:r>
          </a:p>
          <a:p>
            <a:pPr eaLnBrk="1" hangingPunct="1">
              <a:lnSpc>
                <a:spcPct val="120000"/>
              </a:lnSpc>
              <a:spcBef>
                <a:spcPts val="1200"/>
              </a:spcBef>
            </a:pPr>
            <a:r>
              <a:rPr lang="el-GR" altLang="el-GR" sz="2400" dirty="0" smtClean="0">
                <a:cs typeface="Arial" charset="0"/>
                <a:sym typeface="Wingdings" pitchFamily="2" charset="2"/>
              </a:rPr>
              <a:t>Λεπτή και σχετικά μικρού μήκους ίνα (ίνες με  μεγάλο μήκος είναι ευκολότερο να κλωστούν και δίνουν καλής ποιότητας νήμα).</a:t>
            </a:r>
            <a:endParaRPr lang="el-GR" altLang="el-GR" sz="24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1355431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Μορφολογία ίνας βαμβακιού</a:t>
            </a:r>
            <a:endParaRPr lang="el-GR" dirty="0"/>
          </a:p>
        </p:txBody>
      </p:sp>
      <p:sp>
        <p:nvSpPr>
          <p:cNvPr id="24580" name="6 - TextBox"/>
          <p:cNvSpPr txBox="1">
            <a:spLocks noChangeArrowheads="1"/>
          </p:cNvSpPr>
          <p:nvPr/>
        </p:nvSpPr>
        <p:spPr bwMode="auto">
          <a:xfrm>
            <a:off x="1006718" y="6215236"/>
            <a:ext cx="7130564" cy="400110"/>
          </a:xfrm>
          <a:prstGeom prst="rect">
            <a:avLst/>
          </a:prstGeom>
          <a:solidFill>
            <a:schemeClr val="accent4">
              <a:lumMod val="75000"/>
            </a:schemeClr>
          </a:solidFill>
          <a:ln w="9525">
            <a:noFill/>
            <a:miter lim="800000"/>
            <a:headEnd/>
            <a:tailEnd/>
          </a:ln>
        </p:spPr>
        <p:txBody>
          <a:bodyPr wrap="square">
            <a:spAutoFit/>
          </a:bodyPr>
          <a:lstStyle/>
          <a:p>
            <a:pPr algn="ctr">
              <a:defRPr/>
            </a:pPr>
            <a:r>
              <a:rPr lang="el-GR" sz="2000" dirty="0">
                <a:solidFill>
                  <a:prstClr val="white"/>
                </a:solidFill>
                <a:latin typeface="Calibri"/>
              </a:rPr>
              <a:t>Μορφολογία της ίνας του βαμβακιού</a:t>
            </a:r>
          </a:p>
        </p:txBody>
      </p:sp>
      <p:pic>
        <p:nvPicPr>
          <p:cNvPr id="4098" name="Picture 2" title="Μορφολογία της ίνας του βαμβακιού"/>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07432" y="1030151"/>
            <a:ext cx="3129136" cy="475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3923928" y="5786438"/>
            <a:ext cx="2592288" cy="276999"/>
          </a:xfrm>
          <a:prstGeom prst="rect">
            <a:avLst/>
          </a:prstGeom>
        </p:spPr>
        <p:txBody>
          <a:bodyPr wrap="square">
            <a:spAutoFit/>
          </a:bodyPr>
          <a:lstStyle/>
          <a:p>
            <a:pPr algn="ctr"/>
            <a:r>
              <a:rPr lang="en-US" sz="1200" dirty="0" smtClean="0">
                <a:solidFill>
                  <a:prstClr val="black"/>
                </a:solidFill>
                <a:latin typeface="Calibri"/>
                <a:hlinkClick r:id="rId5"/>
              </a:rPr>
              <a:t>textilefibre.blogspot.gr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316414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fontScale="90000"/>
          </a:bodyPr>
          <a:lstStyle/>
          <a:p>
            <a:r>
              <a:rPr lang="el-GR" dirty="0"/>
              <a:t>Μικροσκοπική </a:t>
            </a:r>
            <a:r>
              <a:rPr lang="el-GR" dirty="0" smtClean="0"/>
              <a:t>εμφάνιση βαμβακερών ινών</a:t>
            </a:r>
            <a:endParaRPr lang="el-GR" dirty="0"/>
          </a:p>
        </p:txBody>
      </p:sp>
      <p:sp>
        <p:nvSpPr>
          <p:cNvPr id="25604" name="7 - TextBox"/>
          <p:cNvSpPr txBox="1">
            <a:spLocks noChangeArrowheads="1"/>
          </p:cNvSpPr>
          <p:nvPr/>
        </p:nvSpPr>
        <p:spPr bwMode="auto">
          <a:xfrm>
            <a:off x="472084" y="4719638"/>
            <a:ext cx="8113106" cy="1323439"/>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Όψη </a:t>
            </a:r>
            <a:r>
              <a:rPr lang="el-GR" sz="2000" dirty="0" smtClean="0">
                <a:solidFill>
                  <a:prstClr val="white"/>
                </a:solidFill>
                <a:latin typeface="Calibri"/>
              </a:rPr>
              <a:t>βαμβακερών </a:t>
            </a:r>
            <a:r>
              <a:rPr lang="el-GR" sz="2000" dirty="0">
                <a:solidFill>
                  <a:prstClr val="white"/>
                </a:solidFill>
                <a:latin typeface="Calibri"/>
              </a:rPr>
              <a:t>ινών σε οπτικό μικροσκόπιο. Στην όψη διακρίνονται οι χαρακτηριστικές συστροφές και ο πυρήνας στο εσωτερικό των ινών. </a:t>
            </a:r>
            <a:endParaRPr lang="en-US" sz="2000" dirty="0" smtClean="0">
              <a:solidFill>
                <a:prstClr val="white"/>
              </a:solidFill>
              <a:latin typeface="Calibri"/>
            </a:endParaRPr>
          </a:p>
          <a:p>
            <a:pPr>
              <a:defRPr/>
            </a:pPr>
            <a:r>
              <a:rPr lang="el-GR" sz="2000" dirty="0" smtClean="0">
                <a:solidFill>
                  <a:prstClr val="white"/>
                </a:solidFill>
                <a:latin typeface="Calibri"/>
              </a:rPr>
              <a:t>Στη δεξιά εικόνα φαίνεται και η </a:t>
            </a:r>
            <a:r>
              <a:rPr lang="el-GR" sz="2000" dirty="0">
                <a:solidFill>
                  <a:prstClr val="white"/>
                </a:solidFill>
                <a:latin typeface="Calibri"/>
              </a:rPr>
              <a:t>τομή </a:t>
            </a:r>
            <a:r>
              <a:rPr lang="el-GR" sz="2000" dirty="0" smtClean="0">
                <a:solidFill>
                  <a:prstClr val="white"/>
                </a:solidFill>
                <a:latin typeface="Calibri"/>
              </a:rPr>
              <a:t>σε </a:t>
            </a:r>
            <a:r>
              <a:rPr lang="el-GR" sz="2000" dirty="0">
                <a:solidFill>
                  <a:prstClr val="white"/>
                </a:solidFill>
                <a:latin typeface="Calibri"/>
              </a:rPr>
              <a:t>σχήμα </a:t>
            </a:r>
            <a:r>
              <a:rPr lang="el-GR" sz="2000" dirty="0" smtClean="0">
                <a:solidFill>
                  <a:prstClr val="white"/>
                </a:solidFill>
                <a:latin typeface="Calibri"/>
              </a:rPr>
              <a:t>νεφρού ενώ διακρίνεται </a:t>
            </a:r>
            <a:r>
              <a:rPr lang="el-GR" sz="2000" dirty="0">
                <a:solidFill>
                  <a:prstClr val="white"/>
                </a:solidFill>
                <a:latin typeface="Calibri"/>
              </a:rPr>
              <a:t>ο πυρήνας στο εσωτερικό των </a:t>
            </a:r>
            <a:r>
              <a:rPr lang="el-GR" sz="2000" dirty="0" smtClean="0">
                <a:solidFill>
                  <a:prstClr val="white"/>
                </a:solidFill>
                <a:latin typeface="Calibri"/>
              </a:rPr>
              <a:t>ινών, </a:t>
            </a:r>
            <a:r>
              <a:rPr lang="en-US" sz="2000" dirty="0" smtClean="0">
                <a:solidFill>
                  <a:prstClr val="white"/>
                </a:solidFill>
                <a:latin typeface="Calibri"/>
              </a:rPr>
              <a:t>SEM</a:t>
            </a:r>
            <a:r>
              <a:rPr lang="el-GR" sz="2000" dirty="0" smtClean="0">
                <a:solidFill>
                  <a:prstClr val="white"/>
                </a:solidFill>
                <a:latin typeface="Calibri"/>
              </a:rPr>
              <a:t>. </a:t>
            </a:r>
            <a:endParaRPr lang="el-GR" sz="2000" dirty="0">
              <a:solidFill>
                <a:prstClr val="white"/>
              </a:solidFill>
              <a:latin typeface="Calibri"/>
            </a:endParaRPr>
          </a:p>
        </p:txBody>
      </p:sp>
      <p:pic>
        <p:nvPicPr>
          <p:cNvPr id="7" name="Picture 4" descr="http://www.funsci.com/fun3_en/dust/dust_12.jpg" title="Όψη βαμβακερών ινών σε οπτικό μικροσκόπι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083" y="1652166"/>
            <a:ext cx="3929063" cy="2857500"/>
          </a:xfrm>
          <a:prstGeom prst="rect">
            <a:avLst/>
          </a:prstGeom>
          <a:noFill/>
          <a:ln w="9525">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rot="16200000">
            <a:off x="-638524" y="2942416"/>
            <a:ext cx="1944216" cy="276999"/>
          </a:xfrm>
          <a:prstGeom prst="rect">
            <a:avLst/>
          </a:prstGeom>
        </p:spPr>
        <p:txBody>
          <a:bodyPr wrap="square">
            <a:spAutoFit/>
          </a:bodyPr>
          <a:lstStyle/>
          <a:p>
            <a:r>
              <a:rPr lang="en-US" sz="1200" dirty="0" smtClean="0">
                <a:solidFill>
                  <a:prstClr val="black"/>
                </a:solidFill>
                <a:latin typeface="Calibri"/>
                <a:hlinkClick r:id="rId4"/>
              </a:rPr>
              <a:t>bwhiteforensics.blogspot.gr</a:t>
            </a:r>
            <a:endParaRPr lang="el-GR" sz="1200" dirty="0">
              <a:solidFill>
                <a:prstClr val="black"/>
              </a:solidFill>
              <a:latin typeface="Calibri"/>
            </a:endParaRPr>
          </a:p>
        </p:txBody>
      </p:sp>
      <p:pic>
        <p:nvPicPr>
          <p:cNvPr id="5122" name="Picture 2" title="τομή βαμβακερών ινών σε οπτικό μικροσκόπι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7" y="1652166"/>
            <a:ext cx="3941183" cy="199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5254305" y="3645024"/>
            <a:ext cx="2720586" cy="276999"/>
          </a:xfrm>
          <a:prstGeom prst="rect">
            <a:avLst/>
          </a:prstGeom>
        </p:spPr>
        <p:txBody>
          <a:bodyPr wrap="square">
            <a:spAutoFit/>
          </a:bodyPr>
          <a:lstStyle/>
          <a:p>
            <a:pPr algn="ctr"/>
            <a:r>
              <a:rPr lang="en-US" sz="1200" dirty="0" smtClean="0">
                <a:solidFill>
                  <a:prstClr val="black"/>
                </a:solidFill>
                <a:latin typeface="Calibri"/>
                <a:hlinkClick r:id="rId6"/>
              </a:rPr>
              <a:t>australianpolice.com.au</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3944528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16632"/>
            <a:ext cx="9144000" cy="1008112"/>
          </a:xfrm>
        </p:spPr>
        <p:txBody>
          <a:bodyPr>
            <a:noAutofit/>
          </a:bodyPr>
          <a:lstStyle/>
          <a:p>
            <a:r>
              <a:rPr lang="el-GR" dirty="0"/>
              <a:t>Σύστημα </a:t>
            </a:r>
            <a:r>
              <a:rPr lang="el-GR" dirty="0" smtClean="0"/>
              <a:t>πολυμερών του βαμβακιού</a:t>
            </a:r>
            <a:br>
              <a:rPr lang="el-GR" dirty="0" smtClean="0"/>
            </a:br>
            <a:r>
              <a:rPr lang="el-GR" sz="3200" b="0" dirty="0" smtClean="0"/>
              <a:t>(1 από 2)</a:t>
            </a:r>
            <a:endParaRPr lang="el-GR" sz="3200" b="0" dirty="0"/>
          </a:p>
        </p:txBody>
      </p:sp>
      <p:sp>
        <p:nvSpPr>
          <p:cNvPr id="27651" name="Content Placeholder 2"/>
          <p:cNvSpPr>
            <a:spLocks noGrp="1"/>
          </p:cNvSpPr>
          <p:nvPr>
            <p:ph idx="1"/>
          </p:nvPr>
        </p:nvSpPr>
        <p:spPr/>
        <p:txBody>
          <a:bodyPr/>
          <a:lstStyle/>
          <a:p>
            <a:pPr eaLnBrk="1" hangingPunct="1"/>
            <a:r>
              <a:rPr lang="el-GR" altLang="el-GR" sz="2400" dirty="0" smtClean="0">
                <a:cs typeface="Arial" charset="0"/>
              </a:rPr>
              <a:t>Το πολυμερές του βαμβακιού είναι ένα γραμμικό, </a:t>
            </a:r>
            <a:r>
              <a:rPr lang="el-GR" altLang="el-GR" sz="2400" dirty="0" err="1" smtClean="0">
                <a:cs typeface="Arial" charset="0"/>
              </a:rPr>
              <a:t>κυτταρινικό</a:t>
            </a:r>
            <a:r>
              <a:rPr lang="el-GR" altLang="el-GR" sz="2400" dirty="0" smtClean="0">
                <a:cs typeface="Arial" charset="0"/>
              </a:rPr>
              <a:t> πολυμερές.</a:t>
            </a:r>
          </a:p>
          <a:p>
            <a:pPr eaLnBrk="1" hangingPunct="1"/>
            <a:r>
              <a:rPr lang="el-GR" altLang="el-GR" sz="2400" dirty="0" smtClean="0">
                <a:cs typeface="Arial" charset="0"/>
              </a:rPr>
              <a:t>Βασική μονάδα είναι η </a:t>
            </a:r>
            <a:r>
              <a:rPr lang="en-US" altLang="el-GR" sz="2400" dirty="0" err="1" smtClean="0">
                <a:cs typeface="Arial" charset="0"/>
              </a:rPr>
              <a:t>cellobiose</a:t>
            </a:r>
            <a:r>
              <a:rPr lang="el-GR" altLang="el-GR" sz="2400" dirty="0" smtClean="0">
                <a:cs typeface="Arial" charset="0"/>
              </a:rPr>
              <a:t> που αποτελείται από δυο μονάδες γλυκόζης</a:t>
            </a:r>
            <a:r>
              <a:rPr lang="en-US" altLang="el-GR" sz="2400" dirty="0" smtClean="0">
                <a:cs typeface="Arial" charset="0"/>
              </a:rPr>
              <a:t>,</a:t>
            </a:r>
            <a:r>
              <a:rPr lang="el-GR" altLang="el-GR" sz="2400" dirty="0" smtClean="0">
                <a:cs typeface="Arial" charset="0"/>
              </a:rPr>
              <a:t> </a:t>
            </a:r>
            <a:r>
              <a:rPr lang="en-US" altLang="el-GR" sz="2400" dirty="0" smtClean="0">
                <a:cs typeface="Arial" charset="0"/>
              </a:rPr>
              <a:t>DP=5000</a:t>
            </a:r>
            <a:r>
              <a:rPr lang="el-GR" altLang="el-GR" sz="2400" dirty="0" smtClean="0">
                <a:cs typeface="Arial" charset="0"/>
              </a:rPr>
              <a:t>.</a:t>
            </a:r>
          </a:p>
          <a:p>
            <a:pPr eaLnBrk="1" hangingPunct="1"/>
            <a:r>
              <a:rPr lang="el-GR" altLang="el-GR" sz="2400" dirty="0" smtClean="0">
                <a:cs typeface="Arial" charset="0"/>
              </a:rPr>
              <a:t>Έχει περίπου 5000 </a:t>
            </a:r>
            <a:r>
              <a:rPr lang="en-US" altLang="el-GR" sz="2400" dirty="0" smtClean="0">
                <a:cs typeface="Arial" charset="0"/>
              </a:rPr>
              <a:t>nm</a:t>
            </a:r>
            <a:r>
              <a:rPr lang="el-GR" altLang="el-GR" sz="2400" dirty="0" smtClean="0">
                <a:cs typeface="Arial" charset="0"/>
              </a:rPr>
              <a:t> μήκος και 0,8 </a:t>
            </a:r>
            <a:r>
              <a:rPr lang="en-US" altLang="el-GR" sz="2400" dirty="0" smtClean="0">
                <a:cs typeface="Arial" charset="0"/>
              </a:rPr>
              <a:t>nm</a:t>
            </a:r>
            <a:r>
              <a:rPr lang="el-GR" altLang="el-GR" sz="2400" dirty="0" smtClean="0">
                <a:cs typeface="Arial" charset="0"/>
              </a:rPr>
              <a:t> πάχος.</a:t>
            </a:r>
            <a:endParaRPr lang="en-US" altLang="el-GR" sz="2400" dirty="0" smtClean="0">
              <a:cs typeface="Arial" charset="0"/>
            </a:endParaRPr>
          </a:p>
          <a:p>
            <a:pPr eaLnBrk="1" hangingPunct="1"/>
            <a:r>
              <a:rPr lang="el-GR" altLang="el-GR" sz="2400" dirty="0" smtClean="0">
                <a:cs typeface="Arial" charset="0"/>
              </a:rPr>
              <a:t>Τα υδροξύλια (-ΟΗ) είναι η σημαντική χημική μονάδα στο πολυμερές.</a:t>
            </a:r>
          </a:p>
          <a:p>
            <a:pPr eaLnBrk="1" hangingPunct="1"/>
            <a:r>
              <a:rPr lang="el-GR" altLang="el-GR" sz="2400" dirty="0" smtClean="0">
                <a:cs typeface="Arial" charset="0"/>
              </a:rPr>
              <a:t>Οι </a:t>
            </a:r>
            <a:r>
              <a:rPr lang="el-GR" altLang="el-GR" sz="2400" dirty="0" err="1" smtClean="0">
                <a:cs typeface="Arial" charset="0"/>
              </a:rPr>
              <a:t>μεθυλόλες</a:t>
            </a:r>
            <a:r>
              <a:rPr lang="el-GR" altLang="el-GR" sz="2400" dirty="0" smtClean="0">
                <a:cs typeface="Arial" charset="0"/>
              </a:rPr>
              <a:t> (</a:t>
            </a:r>
            <a:r>
              <a:rPr lang="en-US" altLang="el-GR" sz="2400" dirty="0" smtClean="0">
                <a:cs typeface="Arial" charset="0"/>
              </a:rPr>
              <a:t>CH</a:t>
            </a:r>
            <a:r>
              <a:rPr lang="en-US" altLang="el-GR" sz="1800" dirty="0" smtClean="0">
                <a:cs typeface="Arial" charset="0"/>
              </a:rPr>
              <a:t>2</a:t>
            </a:r>
            <a:r>
              <a:rPr lang="en-US" altLang="el-GR" sz="2400" dirty="0" smtClean="0">
                <a:cs typeface="Arial" charset="0"/>
              </a:rPr>
              <a:t>OH) </a:t>
            </a:r>
            <a:r>
              <a:rPr lang="el-GR" altLang="el-GR" sz="2400" dirty="0" smtClean="0">
                <a:cs typeface="Arial" charset="0"/>
              </a:rPr>
              <a:t>αυξάνουν τους δεσμούς  υδρογόνου ανάμεσα στα –ΟΗ γειτονικών                                             πολυμερών</a:t>
            </a:r>
            <a:r>
              <a:rPr lang="el-GR" altLang="el-GR" sz="2600" dirty="0" smtClean="0">
                <a:cs typeface="Arial" charset="0"/>
              </a:rPr>
              <a:t>.</a:t>
            </a:r>
          </a:p>
        </p:txBody>
      </p:sp>
      <p:sp>
        <p:nvSpPr>
          <p:cNvPr id="6" name="5 - TextBox"/>
          <p:cNvSpPr txBox="1"/>
          <p:nvPr/>
        </p:nvSpPr>
        <p:spPr>
          <a:xfrm>
            <a:off x="2989175" y="6150114"/>
            <a:ext cx="2160239" cy="707886"/>
          </a:xfrm>
          <a:prstGeom prst="rect">
            <a:avLst/>
          </a:prstGeom>
          <a:solidFill>
            <a:schemeClr val="accent4">
              <a:lumMod val="75000"/>
            </a:schemeClr>
          </a:solidFill>
          <a:ln>
            <a:solidFill>
              <a:schemeClr val="accent4">
                <a:lumMod val="75000"/>
              </a:schemeClr>
            </a:solidFill>
          </a:ln>
        </p:spPr>
        <p:txBody>
          <a:bodyPr wrap="square">
            <a:spAutoFit/>
          </a:bodyPr>
          <a:lstStyle/>
          <a:p>
            <a:pPr>
              <a:defRPr/>
            </a:pPr>
            <a:r>
              <a:rPr lang="el-GR" sz="2000" dirty="0">
                <a:solidFill>
                  <a:prstClr val="white"/>
                </a:solidFill>
                <a:latin typeface="Calibri"/>
              </a:rPr>
              <a:t>Η </a:t>
            </a:r>
            <a:r>
              <a:rPr lang="el-GR" sz="2000" dirty="0" err="1">
                <a:solidFill>
                  <a:prstClr val="white"/>
                </a:solidFill>
                <a:latin typeface="Calibri"/>
              </a:rPr>
              <a:t>κελοβιόζη</a:t>
            </a:r>
            <a:r>
              <a:rPr lang="el-GR" sz="2000" dirty="0">
                <a:solidFill>
                  <a:prstClr val="white"/>
                </a:solidFill>
                <a:latin typeface="Calibri"/>
              </a:rPr>
              <a:t> και οι ομάδες </a:t>
            </a:r>
            <a:r>
              <a:rPr lang="el-GR" sz="2000" dirty="0" err="1">
                <a:solidFill>
                  <a:prstClr val="white"/>
                </a:solidFill>
                <a:latin typeface="Calibri"/>
              </a:rPr>
              <a:t>μεθυλόλης</a:t>
            </a:r>
            <a:endParaRPr lang="el-GR" sz="2000" dirty="0">
              <a:solidFill>
                <a:prstClr val="white"/>
              </a:solidFill>
              <a:latin typeface="Calibri"/>
            </a:endParaRPr>
          </a:p>
        </p:txBody>
      </p:sp>
      <p:grpSp>
        <p:nvGrpSpPr>
          <p:cNvPr id="4" name="Ομάδα 3" title="Η κελοβιόζη και οι ομάδες μεθυλόλης"/>
          <p:cNvGrpSpPr/>
          <p:nvPr/>
        </p:nvGrpSpPr>
        <p:grpSpPr>
          <a:xfrm>
            <a:off x="5143500" y="4706938"/>
            <a:ext cx="4000500" cy="2151062"/>
            <a:chOff x="5143500" y="4706938"/>
            <a:chExt cx="4000500" cy="2151062"/>
          </a:xfrm>
        </p:grpSpPr>
        <p:pic>
          <p:nvPicPr>
            <p:cNvPr id="27652" name="Picture 3" descr="cotton-1.jpg" title="Η κελοβιόζη και οι ομάδες μεθυλόλης"/>
            <p:cNvPicPr>
              <a:picLocks noChangeAspect="1"/>
            </p:cNvPicPr>
            <p:nvPr/>
          </p:nvPicPr>
          <p:blipFill>
            <a:blip r:embed="rId3">
              <a:extLst>
                <a:ext uri="{28A0092B-C50C-407E-A947-70E740481C1C}">
                  <a14:useLocalDpi xmlns:a14="http://schemas.microsoft.com/office/drawing/2010/main" val="0"/>
                </a:ext>
              </a:extLst>
            </a:blip>
            <a:srcRect l="4095" t="2763" r="5789" b="4305"/>
            <a:stretch>
              <a:fillRect/>
            </a:stretch>
          </p:blipFill>
          <p:spPr bwMode="auto">
            <a:xfrm>
              <a:off x="5143500" y="4706938"/>
              <a:ext cx="4000500" cy="215106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a:off x="5786438" y="4857750"/>
              <a:ext cx="1008062" cy="6477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cs typeface="Arial" pitchFamily="34" charset="0"/>
              </a:endParaRPr>
            </a:p>
          </p:txBody>
        </p:sp>
        <p:sp>
          <p:nvSpPr>
            <p:cNvPr id="7" name="Oval 4"/>
            <p:cNvSpPr/>
            <p:nvPr/>
          </p:nvSpPr>
          <p:spPr>
            <a:xfrm>
              <a:off x="7429500" y="6210300"/>
              <a:ext cx="1008063" cy="6477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cs typeface="Arial" pitchFamily="34" charset="0"/>
              </a:endParaRP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2797594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2"/>
          <p:cNvSpPr>
            <a:spLocks noGrp="1"/>
          </p:cNvSpPr>
          <p:nvPr>
            <p:ph type="title"/>
          </p:nvPr>
        </p:nvSpPr>
        <p:spPr>
          <a:xfrm>
            <a:off x="0" y="116632"/>
            <a:ext cx="9144000" cy="1008112"/>
          </a:xfrm>
        </p:spPr>
        <p:txBody>
          <a:bodyPr>
            <a:noAutofit/>
          </a:bodyPr>
          <a:lstStyle/>
          <a:p>
            <a:r>
              <a:rPr lang="el-GR" dirty="0"/>
              <a:t>Σύστημα </a:t>
            </a:r>
            <a:r>
              <a:rPr lang="el-GR" dirty="0" smtClean="0"/>
              <a:t>πολυμερών του βαμβακιού</a:t>
            </a:r>
            <a:br>
              <a:rPr lang="el-GR" dirty="0" smtClean="0"/>
            </a:br>
            <a:r>
              <a:rPr lang="el-GR" sz="3200" b="0" dirty="0" smtClean="0"/>
              <a:t>(2 από 2)</a:t>
            </a:r>
            <a:endParaRPr lang="el-GR" sz="3200" b="0" dirty="0"/>
          </a:p>
        </p:txBody>
      </p:sp>
      <p:sp>
        <p:nvSpPr>
          <p:cNvPr id="28674" name="Content Placeholder 2"/>
          <p:cNvSpPr>
            <a:spLocks noGrp="1"/>
          </p:cNvSpPr>
          <p:nvPr>
            <p:ph idx="1"/>
          </p:nvPr>
        </p:nvSpPr>
        <p:spPr>
          <a:xfrm>
            <a:off x="467544" y="1145375"/>
            <a:ext cx="8229600" cy="5040560"/>
          </a:xfrm>
        </p:spPr>
        <p:txBody>
          <a:bodyPr/>
          <a:lstStyle/>
          <a:p>
            <a:pPr eaLnBrk="1" hangingPunct="1">
              <a:lnSpc>
                <a:spcPct val="110000"/>
              </a:lnSpc>
              <a:spcBef>
                <a:spcPts val="1200"/>
              </a:spcBef>
            </a:pPr>
            <a:r>
              <a:rPr lang="el-GR" altLang="el-GR" sz="2400" dirty="0" smtClean="0">
                <a:cs typeface="Arial" charset="0"/>
              </a:rPr>
              <a:t>Το βαμβάκι είναι κρυσταλλική ίνα: ποσοστό κρυσταλλικών περιοχών 65-70% και 30-35% άμορφων. Αποτελείται από </a:t>
            </a:r>
            <a:r>
              <a:rPr lang="el-GR" altLang="el-GR" sz="2400" dirty="0" smtClean="0">
                <a:cs typeface="Arial" charset="0"/>
                <a:sym typeface="Wingdings" pitchFamily="2" charset="2"/>
              </a:rPr>
              <a:t>αυστηρά διατεταγμένα πολυμερή σε αποστάσεις 0,5</a:t>
            </a:r>
            <a:r>
              <a:rPr lang="en-US" altLang="el-GR" sz="2400" dirty="0" smtClean="0">
                <a:cs typeface="Arial" charset="0"/>
                <a:sym typeface="Wingdings" pitchFamily="2" charset="2"/>
              </a:rPr>
              <a:t>nm</a:t>
            </a:r>
            <a:r>
              <a:rPr lang="el-GR" altLang="el-GR" sz="2400" dirty="0" smtClean="0">
                <a:cs typeface="Arial" charset="0"/>
                <a:sym typeface="Wingdings" pitchFamily="2" charset="2"/>
              </a:rPr>
              <a:t> στις κρυσταλλικές περιοχές του συστήματος.</a:t>
            </a:r>
          </a:p>
          <a:p>
            <a:pPr eaLnBrk="1" hangingPunct="1">
              <a:lnSpc>
                <a:spcPct val="110000"/>
              </a:lnSpc>
              <a:spcBef>
                <a:spcPts val="1200"/>
              </a:spcBef>
            </a:pPr>
            <a:r>
              <a:rPr lang="el-GR" altLang="el-GR" sz="2400" dirty="0" smtClean="0">
                <a:cs typeface="Arial" charset="0"/>
                <a:sym typeface="Wingdings" pitchFamily="2" charset="2"/>
              </a:rPr>
              <a:t>Η απόσταση αυτή δείχνει τα σημεία που μπορούν να αναπτυχθούν δεσμοί υδρογόνου.</a:t>
            </a:r>
            <a:endParaRPr lang="el-GR" altLang="el-GR" sz="2400" dirty="0" smtClean="0">
              <a:cs typeface="Arial" charset="0"/>
            </a:endParaRPr>
          </a:p>
        </p:txBody>
      </p:sp>
      <p:sp>
        <p:nvSpPr>
          <p:cNvPr id="6" name="3 - TextBox"/>
          <p:cNvSpPr txBox="1">
            <a:spLocks noChangeArrowheads="1"/>
          </p:cNvSpPr>
          <p:nvPr/>
        </p:nvSpPr>
        <p:spPr bwMode="auto">
          <a:xfrm>
            <a:off x="5436096" y="3879380"/>
            <a:ext cx="3429000" cy="1323439"/>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Η ανάπτυξη </a:t>
            </a:r>
            <a:r>
              <a:rPr lang="el-GR" sz="2000" dirty="0" err="1">
                <a:solidFill>
                  <a:prstClr val="white"/>
                </a:solidFill>
                <a:latin typeface="Calibri"/>
              </a:rPr>
              <a:t>ενδομοριακών</a:t>
            </a:r>
            <a:r>
              <a:rPr lang="el-GR" sz="2000" dirty="0">
                <a:solidFill>
                  <a:prstClr val="white"/>
                </a:solidFill>
                <a:latin typeface="Calibri"/>
              </a:rPr>
              <a:t> και </a:t>
            </a:r>
            <a:r>
              <a:rPr lang="el-GR" sz="2000" dirty="0" err="1">
                <a:solidFill>
                  <a:prstClr val="white"/>
                </a:solidFill>
                <a:latin typeface="Calibri"/>
              </a:rPr>
              <a:t>διαμοριακών</a:t>
            </a:r>
            <a:r>
              <a:rPr lang="el-GR" sz="2000" dirty="0">
                <a:solidFill>
                  <a:prstClr val="white"/>
                </a:solidFill>
                <a:latin typeface="Calibri"/>
              </a:rPr>
              <a:t> δεσμών υδρογόνου στις </a:t>
            </a:r>
            <a:r>
              <a:rPr lang="el-GR" sz="2000" dirty="0" err="1">
                <a:solidFill>
                  <a:prstClr val="white"/>
                </a:solidFill>
                <a:latin typeface="Calibri"/>
              </a:rPr>
              <a:t>κυτταρινικές</a:t>
            </a:r>
            <a:r>
              <a:rPr lang="el-GR" sz="2000" dirty="0">
                <a:solidFill>
                  <a:prstClr val="white"/>
                </a:solidFill>
                <a:latin typeface="Calibri"/>
              </a:rPr>
              <a:t> αλυσίδες. </a:t>
            </a:r>
          </a:p>
        </p:txBody>
      </p:sp>
      <p:pic>
        <p:nvPicPr>
          <p:cNvPr id="28676" name="Picture 7" descr="http://www.scielo.br/img/revistas/bjpp/v19n1/a01fig01.gif" title="Η ανάπτυξη ενδομοριακών και διαμοριακών δεσμών υδρογόνου στις κυτταρινικές αλυσίδες. "/>
          <p:cNvPicPr>
            <a:picLocks noChangeAspect="1" noChangeArrowheads="1"/>
          </p:cNvPicPr>
          <p:nvPr/>
        </p:nvPicPr>
        <p:blipFill>
          <a:blip r:embed="rId2">
            <a:extLst>
              <a:ext uri="{28A0092B-C50C-407E-A947-70E740481C1C}">
                <a14:useLocalDpi xmlns:a14="http://schemas.microsoft.com/office/drawing/2010/main" val="0"/>
              </a:ext>
            </a:extLst>
          </a:blip>
          <a:srcRect b="17393"/>
          <a:stretch>
            <a:fillRect/>
          </a:stretch>
        </p:blipFill>
        <p:spPr bwMode="auto">
          <a:xfrm>
            <a:off x="577776" y="3889306"/>
            <a:ext cx="4714875" cy="289401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a:xfrm>
            <a:off x="6731496" y="6418194"/>
            <a:ext cx="2133600" cy="365125"/>
          </a:xfrm>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2528676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Αντοχή βαμβακερών ινών </a:t>
            </a:r>
            <a:endParaRPr lang="el-GR" dirty="0"/>
          </a:p>
        </p:txBody>
      </p:sp>
      <p:sp>
        <p:nvSpPr>
          <p:cNvPr id="29699" name="Content Placeholder 2"/>
          <p:cNvSpPr>
            <a:spLocks noGrp="1"/>
          </p:cNvSpPr>
          <p:nvPr>
            <p:ph idx="1"/>
          </p:nvPr>
        </p:nvSpPr>
        <p:spPr/>
        <p:txBody>
          <a:bodyPr>
            <a:normAutofit lnSpcReduction="10000"/>
          </a:bodyPr>
          <a:lstStyle/>
          <a:p>
            <a:pPr eaLnBrk="1" hangingPunct="1">
              <a:lnSpc>
                <a:spcPct val="120000"/>
              </a:lnSpc>
              <a:spcBef>
                <a:spcPts val="1200"/>
              </a:spcBef>
            </a:pPr>
            <a:r>
              <a:rPr lang="el-GR" altLang="el-GR" sz="2400" dirty="0" smtClean="0">
                <a:cs typeface="Arial" charset="0"/>
              </a:rPr>
              <a:t>Η αντοχή της κυτταρίνης οφείλεται:</a:t>
            </a:r>
          </a:p>
          <a:p>
            <a:pPr lvl="1" eaLnBrk="1" hangingPunct="1">
              <a:lnSpc>
                <a:spcPct val="120000"/>
              </a:lnSpc>
              <a:spcBef>
                <a:spcPts val="1200"/>
              </a:spcBef>
            </a:pPr>
            <a:r>
              <a:rPr lang="el-GR" altLang="el-GR" sz="2400" dirty="0" smtClean="0">
                <a:cs typeface="Arial" charset="0"/>
              </a:rPr>
              <a:t>στην ευθυγράμμιση των μακριών πολυμερών της,</a:t>
            </a:r>
          </a:p>
          <a:p>
            <a:pPr lvl="1" eaLnBrk="1" hangingPunct="1">
              <a:lnSpc>
                <a:spcPct val="120000"/>
              </a:lnSpc>
              <a:spcBef>
                <a:spcPts val="1200"/>
              </a:spcBef>
            </a:pPr>
            <a:r>
              <a:rPr lang="el-GR" altLang="el-GR" sz="2400" dirty="0" smtClean="0">
                <a:cs typeface="Arial" charset="0"/>
              </a:rPr>
              <a:t>στην ανάπτυξη δεσμών υδρογόνου στα γειτονικά πολυμερή, και </a:t>
            </a:r>
          </a:p>
          <a:p>
            <a:pPr lvl="1" eaLnBrk="1" hangingPunct="1">
              <a:lnSpc>
                <a:spcPct val="120000"/>
              </a:lnSpc>
              <a:spcBef>
                <a:spcPts val="1200"/>
              </a:spcBef>
            </a:pPr>
            <a:r>
              <a:rPr lang="el-GR" altLang="el-GR" sz="2400" dirty="0" smtClean="0">
                <a:cs typeface="Arial" charset="0"/>
              </a:rPr>
              <a:t>στα σπειροειδή ινίδια.</a:t>
            </a:r>
          </a:p>
          <a:p>
            <a:pPr eaLnBrk="1" hangingPunct="1">
              <a:lnSpc>
                <a:spcPct val="120000"/>
              </a:lnSpc>
              <a:spcBef>
                <a:spcPts val="1200"/>
              </a:spcBef>
            </a:pPr>
            <a:r>
              <a:rPr lang="el-GR" altLang="el-GR" sz="2400" dirty="0" smtClean="0">
                <a:cs typeface="Arial" charset="0"/>
              </a:rPr>
              <a:t>Η αντοχή της ίνας αυξάνεται όταν βραχεί (10-15%), αυτό οφείλεται στην παροδική βελτίωση της ευθυγράμμισης των πολυμερών στις άμορφες περιοχές του συστήματος </a:t>
            </a:r>
            <a:r>
              <a:rPr lang="el-GR" altLang="el-GR" sz="2400" dirty="0" smtClean="0">
                <a:cs typeface="Arial" charset="0"/>
                <a:sym typeface="Wingdings" pitchFamily="2" charset="2"/>
              </a:rPr>
              <a:t>λόγω της αύξησης του αριθμού δεσμών υδρογόνου</a:t>
            </a:r>
            <a:r>
              <a:rPr lang="el-GR" altLang="el-GR" sz="2400" dirty="0" smtClean="0">
                <a:cs typeface="Arial" charset="0"/>
              </a:rPr>
              <a:t> (αλλά όχι σε εξασθενισμένα υφάσματα).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2725492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Ελαστικότητα βαμβακερών ινών</a:t>
            </a:r>
            <a:endParaRPr lang="el-GR" dirty="0"/>
          </a:p>
        </p:txBody>
      </p:sp>
      <p:sp>
        <p:nvSpPr>
          <p:cNvPr id="30723" name="Content Placeholder 2"/>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Σχετικά ανελαστική ίνα λόγω της κρυσταλλικότητας του συστήματος,</a:t>
            </a:r>
            <a:r>
              <a:rPr lang="el-GR" altLang="el-GR" sz="2400" dirty="0" smtClean="0">
                <a:cs typeface="Arial" charset="0"/>
                <a:sym typeface="Wingdings" pitchFamily="2" charset="2"/>
              </a:rPr>
              <a:t> με αποτέλεσμα τα υφάσματα να πτυχώνονται και να τσαλακώνονται εύκολα.</a:t>
            </a:r>
          </a:p>
          <a:p>
            <a:pPr eaLnBrk="1" hangingPunct="1">
              <a:lnSpc>
                <a:spcPct val="120000"/>
              </a:lnSpc>
              <a:spcBef>
                <a:spcPts val="1200"/>
              </a:spcBef>
            </a:pPr>
            <a:r>
              <a:rPr lang="el-GR" altLang="el-GR" sz="2400" dirty="0" smtClean="0">
                <a:cs typeface="Arial" charset="0"/>
                <a:sym typeface="Wingdings" pitchFamily="2" charset="2"/>
              </a:rPr>
              <a:t>Η πτύχωση ή το τσαλάκωμα προκαλεί τέντωμα στα συστήματα των πολυμερών των ινών και μπορεί να προκληθεί θραύση των πολυμερών. </a:t>
            </a:r>
          </a:p>
          <a:p>
            <a:pPr lvl="1" eaLnBrk="1" hangingPunct="1">
              <a:lnSpc>
                <a:spcPct val="120000"/>
              </a:lnSpc>
              <a:spcBef>
                <a:spcPts val="1200"/>
              </a:spcBef>
            </a:pPr>
            <a:r>
              <a:rPr lang="el-GR" altLang="el-GR" sz="2400" dirty="0" smtClean="0">
                <a:cs typeface="Arial" charset="0"/>
                <a:sym typeface="Wingdings" pitchFamily="2" charset="2"/>
              </a:rPr>
              <a:t>Η θραύση των πολυμερών οδηγεί στην ανακατάταξή τους και αποτελούν σημεία αδυναμίας στη δομή της ίνας.</a:t>
            </a:r>
          </a:p>
          <a:p>
            <a:pPr lvl="1" eaLnBrk="1" hangingPunct="1">
              <a:lnSpc>
                <a:spcPct val="120000"/>
              </a:lnSpc>
              <a:spcBef>
                <a:spcPts val="1200"/>
              </a:spcBef>
            </a:pPr>
            <a:r>
              <a:rPr lang="el-GR" altLang="el-GR" sz="2400" dirty="0" smtClean="0">
                <a:cs typeface="Arial" charset="0"/>
                <a:sym typeface="Wingdings" pitchFamily="2" charset="2"/>
              </a:rPr>
              <a:t>Η αποδυνάμωση του συστήματος προκαλεί στρέψεις και πτυχώσεις στα βαμβακερά υφάσματα.</a:t>
            </a:r>
            <a:endParaRPr lang="el-GR" altLang="el-GR" sz="24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4282910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err="1" smtClean="0"/>
              <a:t>Υγροσκοπικότητα</a:t>
            </a:r>
            <a:r>
              <a:rPr lang="el-GR" dirty="0" smtClean="0"/>
              <a:t> βαμβακερών ινών</a:t>
            </a:r>
            <a:endParaRPr lang="el-GR" dirty="0"/>
          </a:p>
        </p:txBody>
      </p:sp>
      <p:sp>
        <p:nvSpPr>
          <p:cNvPr id="31747" name="Content Placeholder 2"/>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Οι ίνες του βαμβακιού είναι απορροφητικές λόγω των ομάδων υδροξυλίου (–ΟΗ), οι οποίες έλκουν τα μόρια του νερού,</a:t>
            </a:r>
          </a:p>
          <a:p>
            <a:pPr eaLnBrk="1" hangingPunct="1">
              <a:lnSpc>
                <a:spcPct val="120000"/>
              </a:lnSpc>
              <a:spcBef>
                <a:spcPts val="1200"/>
              </a:spcBef>
            </a:pPr>
            <a:r>
              <a:rPr lang="el-GR" altLang="el-GR" sz="2400" dirty="0" smtClean="0">
                <a:cs typeface="Arial" charset="0"/>
              </a:rPr>
              <a:t>Τα μόρια του νερού εισχωρούν μόνο στις άμορφες περιοχές του συστήματος,</a:t>
            </a:r>
          </a:p>
          <a:p>
            <a:pPr eaLnBrk="1" hangingPunct="1">
              <a:lnSpc>
                <a:spcPct val="120000"/>
              </a:lnSpc>
              <a:spcBef>
                <a:spcPts val="1200"/>
              </a:spcBef>
            </a:pPr>
            <a:r>
              <a:rPr lang="el-GR" altLang="el-GR" sz="2400" dirty="0" smtClean="0">
                <a:cs typeface="Arial" charset="0"/>
              </a:rPr>
              <a:t>Λόγω της </a:t>
            </a:r>
            <a:r>
              <a:rPr lang="el-GR" altLang="el-GR" sz="2400" dirty="0" err="1" smtClean="0">
                <a:cs typeface="Arial" charset="0"/>
              </a:rPr>
              <a:t>υγροσκοπικότητάς</a:t>
            </a:r>
            <a:r>
              <a:rPr lang="el-GR" altLang="el-GR" sz="2400" dirty="0" smtClean="0">
                <a:cs typeface="Arial" charset="0"/>
              </a:rPr>
              <a:t> του δεν αναπτύσσεται στατικός ηλεκτρισμός</a:t>
            </a:r>
            <a:r>
              <a:rPr lang="el-GR" altLang="el-GR" sz="2400" dirty="0">
                <a:cs typeface="Arial" charset="0"/>
              </a:rPr>
              <a:t>,</a:t>
            </a:r>
            <a:endParaRPr lang="el-GR" altLang="el-GR" sz="2400" dirty="0" smtClean="0">
              <a:cs typeface="Arial" charset="0"/>
            </a:endParaRPr>
          </a:p>
          <a:p>
            <a:pPr eaLnBrk="1" hangingPunct="1">
              <a:lnSpc>
                <a:spcPct val="120000"/>
              </a:lnSpc>
              <a:spcBef>
                <a:spcPts val="1200"/>
              </a:spcBef>
            </a:pPr>
            <a:r>
              <a:rPr lang="el-GR" altLang="el-GR" sz="2400" dirty="0" smtClean="0">
                <a:cs typeface="Arial" charset="0"/>
              </a:rPr>
              <a:t>Η διαβροχή των βαμβακερών υφασμάτων απαιτεί χρόνο, λόγω της μεγάλης εσωτερικής επιφάνειας της κυτταρίνης.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2542320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Θερμικές </a:t>
            </a:r>
            <a:r>
              <a:rPr lang="el-GR" dirty="0" smtClean="0"/>
              <a:t>ιδιότητες βαμβακερών ινών</a:t>
            </a:r>
            <a:endParaRPr lang="el-GR" dirty="0"/>
          </a:p>
        </p:txBody>
      </p:sp>
      <p:sp>
        <p:nvSpPr>
          <p:cNvPr id="32771" name="Content Placeholder 2"/>
          <p:cNvSpPr>
            <a:spLocks noGrp="1"/>
          </p:cNvSpPr>
          <p:nvPr>
            <p:ph idx="1"/>
          </p:nvPr>
        </p:nvSpPr>
        <p:spPr>
          <a:xfrm>
            <a:off x="251520" y="1281336"/>
            <a:ext cx="8784976" cy="5544616"/>
          </a:xfrm>
        </p:spPr>
        <p:txBody>
          <a:bodyPr>
            <a:normAutofit lnSpcReduction="10000"/>
          </a:bodyPr>
          <a:lstStyle/>
          <a:p>
            <a:pPr marL="273050" indent="-273050" eaLnBrk="1" hangingPunct="1">
              <a:lnSpc>
                <a:spcPct val="110000"/>
              </a:lnSpc>
              <a:spcBef>
                <a:spcPts val="1200"/>
              </a:spcBef>
              <a:buClr>
                <a:schemeClr val="tx1"/>
              </a:buClr>
            </a:pPr>
            <a:r>
              <a:rPr lang="el-GR" altLang="el-GR" sz="2400" dirty="0" smtClean="0">
                <a:cs typeface="Arial" charset="0"/>
              </a:rPr>
              <a:t>Οι ίνες απορροφούν την θερμική ενέργεια και έτσι δεν καταστρέφονται με το σιδέρωμα.</a:t>
            </a:r>
          </a:p>
          <a:p>
            <a:pPr marL="273050" indent="-273050" eaLnBrk="1" hangingPunct="1">
              <a:lnSpc>
                <a:spcPct val="110000"/>
              </a:lnSpc>
              <a:spcBef>
                <a:spcPts val="1200"/>
              </a:spcBef>
              <a:buClr>
                <a:schemeClr val="tx1"/>
              </a:buClr>
            </a:pPr>
            <a:r>
              <a:rPr lang="el-GR" altLang="el-GR" sz="2400" dirty="0" smtClean="0">
                <a:cs typeface="Arial" charset="0"/>
              </a:rPr>
              <a:t>Μεγάλη παροχή θερμικής ενέργειας </a:t>
            </a:r>
            <a:r>
              <a:rPr lang="el-GR" altLang="el-GR" sz="2400" dirty="0" smtClean="0">
                <a:cs typeface="Arial" charset="0"/>
                <a:sym typeface="Wingdings" pitchFamily="2" charset="2"/>
              </a:rPr>
              <a:t>οδηγεί σε καύση και απανθράκωση της ίνας, χωρίς προηγούμενη τήξη. </a:t>
            </a:r>
          </a:p>
          <a:p>
            <a:pPr marL="639763" lvl="1" indent="-246063" eaLnBrk="1" hangingPunct="1">
              <a:lnSpc>
                <a:spcPct val="110000"/>
              </a:lnSpc>
              <a:spcBef>
                <a:spcPts val="1200"/>
              </a:spcBef>
              <a:buClr>
                <a:schemeClr val="tx1"/>
              </a:buClr>
            </a:pPr>
            <a:r>
              <a:rPr lang="el-GR" altLang="el-GR" sz="2400" dirty="0" smtClean="0">
                <a:cs typeface="Arial" charset="0"/>
                <a:sym typeface="Wingdings" pitchFamily="2" charset="2"/>
              </a:rPr>
              <a:t>Η ίνα του βαμβακιού δεν είναι θερμοπλαστική, λόγω του μεγάλου μήκος πολυμερών και του αριθμού δεσμών υδρογόνου. </a:t>
            </a:r>
          </a:p>
          <a:p>
            <a:pPr marL="639763" lvl="1" indent="-246063" eaLnBrk="1" hangingPunct="1">
              <a:lnSpc>
                <a:spcPct val="110000"/>
              </a:lnSpc>
              <a:spcBef>
                <a:spcPts val="1200"/>
              </a:spcBef>
              <a:buClr>
                <a:schemeClr val="tx1"/>
              </a:buClr>
            </a:pPr>
            <a:r>
              <a:rPr lang="el-GR" altLang="el-GR" sz="2400" dirty="0" smtClean="0">
                <a:cs typeface="Arial" charset="0"/>
                <a:sym typeface="Wingdings" pitchFamily="2" charset="2"/>
              </a:rPr>
              <a:t>Οι δεσμοί υδρογόνου εμποδίζουν την μετακίνηση των πολυμερών σε νέες θέσεις κατά την παροχή θερμότητας όπως θα συνέβαινε σε μικρότερα πολυμερή.</a:t>
            </a:r>
          </a:p>
          <a:p>
            <a:pPr marL="639763" lvl="1" indent="-246063" eaLnBrk="1" hangingPunct="1">
              <a:lnSpc>
                <a:spcPct val="110000"/>
              </a:lnSpc>
              <a:spcBef>
                <a:spcPts val="1200"/>
              </a:spcBef>
              <a:buClr>
                <a:schemeClr val="tx1"/>
              </a:buClr>
            </a:pPr>
            <a:r>
              <a:rPr lang="el-GR" altLang="el-GR" sz="2400" dirty="0" smtClean="0">
                <a:cs typeface="Arial" charset="0"/>
                <a:sym typeface="Wingdings" pitchFamily="2" charset="2"/>
              </a:rPr>
              <a:t>Με παροχή θερμότητας τα πολυμερή δονούνται και η περαιτέρω παροχή ενέργειας προκαλεί καταστροφή του πολυμερούς συστήματος. </a:t>
            </a:r>
            <a:endParaRPr lang="el-GR" altLang="el-GR" sz="24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1877566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solidFill>
                  <a:srgbClr val="8064A2">
                    <a:lumMod val="75000"/>
                  </a:srgbClr>
                </a:solidFill>
              </a:rPr>
              <a:t>Ίνες</a:t>
            </a:r>
            <a:r>
              <a:rPr lang="en-US" dirty="0">
                <a:solidFill>
                  <a:srgbClr val="8064A2">
                    <a:lumMod val="75000"/>
                  </a:srgbClr>
                </a:solidFill>
              </a:rPr>
              <a:t> </a:t>
            </a:r>
            <a:r>
              <a:rPr lang="en-US" sz="3200" b="0" dirty="0" smtClean="0">
                <a:solidFill>
                  <a:srgbClr val="8064A2">
                    <a:lumMod val="75000"/>
                  </a:srgbClr>
                </a:solidFill>
              </a:rPr>
              <a:t>(</a:t>
            </a:r>
            <a:r>
              <a:rPr lang="el-GR" sz="3200" b="0" dirty="0" smtClean="0">
                <a:solidFill>
                  <a:srgbClr val="8064A2">
                    <a:lumMod val="75000"/>
                  </a:srgbClr>
                </a:solidFill>
              </a:rPr>
              <a:t>2 </a:t>
            </a:r>
            <a:r>
              <a:rPr lang="el-GR" sz="3200" b="0" dirty="0">
                <a:solidFill>
                  <a:srgbClr val="8064A2">
                    <a:lumMod val="75000"/>
                  </a:srgbClr>
                </a:solidFill>
              </a:rPr>
              <a:t>από 2)</a:t>
            </a:r>
            <a:endParaRPr lang="el-GR" dirty="0"/>
          </a:p>
        </p:txBody>
      </p:sp>
      <p:graphicFrame>
        <p:nvGraphicFramePr>
          <p:cNvPr id="10" name="Diagram 9" title="Ίνες"/>
          <p:cNvGraphicFramePr/>
          <p:nvPr>
            <p:extLst>
              <p:ext uri="{D42A27DB-BD31-4B8C-83A1-F6EECF244321}">
                <p14:modId xmlns:p14="http://schemas.microsoft.com/office/powerpoint/2010/main" val="1541419977"/>
              </p:ext>
            </p:extLst>
          </p:nvPr>
        </p:nvGraphicFramePr>
        <p:xfrm>
          <a:off x="107504" y="1052736"/>
          <a:ext cx="889248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866065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Χημικές </a:t>
            </a:r>
            <a:r>
              <a:rPr lang="el-GR" dirty="0" smtClean="0"/>
              <a:t>Ιδιότητες βαμβακερών ινών</a:t>
            </a:r>
            <a:endParaRPr lang="el-GR" dirty="0"/>
          </a:p>
        </p:txBody>
      </p:sp>
      <p:sp>
        <p:nvSpPr>
          <p:cNvPr id="34819" name="Content Placeholder 2"/>
          <p:cNvSpPr>
            <a:spLocks noGrp="1"/>
          </p:cNvSpPr>
          <p:nvPr>
            <p:ph idx="1"/>
          </p:nvPr>
        </p:nvSpPr>
        <p:spPr>
          <a:xfrm>
            <a:off x="395536" y="1268760"/>
            <a:ext cx="8445624" cy="5400600"/>
          </a:xfrm>
        </p:spPr>
        <p:txBody>
          <a:bodyPr rtlCol="0">
            <a:normAutofit/>
          </a:bodyPr>
          <a:lstStyle/>
          <a:p>
            <a:pPr marL="274320" indent="-274320" eaLnBrk="1" fontAlgn="auto" hangingPunct="1">
              <a:lnSpc>
                <a:spcPct val="110000"/>
              </a:lnSpc>
              <a:spcBef>
                <a:spcPts val="1200"/>
              </a:spcBef>
              <a:spcAft>
                <a:spcPts val="0"/>
              </a:spcAft>
              <a:buClr>
                <a:schemeClr val="tx1"/>
              </a:buClr>
              <a:defRPr/>
            </a:pPr>
            <a:r>
              <a:rPr lang="el-GR" sz="2400" dirty="0" smtClean="0">
                <a:cs typeface="Arial" pitchFamily="34" charset="0"/>
              </a:rPr>
              <a:t>Επίδραση οξέων:</a:t>
            </a:r>
          </a:p>
          <a:p>
            <a:pPr marL="674370" lvl="1" indent="-274320" eaLnBrk="1" fontAlgn="auto" hangingPunct="1">
              <a:lnSpc>
                <a:spcPct val="110000"/>
              </a:lnSpc>
              <a:spcBef>
                <a:spcPts val="1200"/>
              </a:spcBef>
              <a:spcAft>
                <a:spcPts val="0"/>
              </a:spcAft>
              <a:buClr>
                <a:schemeClr val="tx1"/>
              </a:buClr>
              <a:defRPr/>
            </a:pPr>
            <a:r>
              <a:rPr lang="el-GR" sz="2400" dirty="0" smtClean="0">
                <a:cs typeface="Arial" pitchFamily="34" charset="0"/>
              </a:rPr>
              <a:t>Όξινες συνθήκες προκαλούν υδρόλυση των πολυμερών στο άτομο του οξυγόνου που ενώνει τις μονάδες γλυκόζης.</a:t>
            </a:r>
          </a:p>
          <a:p>
            <a:pPr marL="640080" lvl="1" indent="-246888" eaLnBrk="1" fontAlgn="auto" hangingPunct="1">
              <a:lnSpc>
                <a:spcPct val="110000"/>
              </a:lnSpc>
              <a:spcBef>
                <a:spcPts val="1200"/>
              </a:spcBef>
              <a:spcAft>
                <a:spcPts val="0"/>
              </a:spcAft>
              <a:buClr>
                <a:schemeClr val="tx1"/>
              </a:buClr>
              <a:defRPr/>
            </a:pPr>
            <a:r>
              <a:rPr lang="el-GR" sz="2400" dirty="0" smtClean="0">
                <a:cs typeface="Arial" pitchFamily="34" charset="0"/>
              </a:rPr>
              <a:t>Μεταλλικά ή ανόργανα οξέα δρουν πιο γρήγορα.</a:t>
            </a:r>
          </a:p>
          <a:p>
            <a:pPr marL="274320" indent="-274320" eaLnBrk="1" fontAlgn="auto" hangingPunct="1">
              <a:lnSpc>
                <a:spcPct val="110000"/>
              </a:lnSpc>
              <a:spcBef>
                <a:spcPts val="1200"/>
              </a:spcBef>
              <a:spcAft>
                <a:spcPts val="0"/>
              </a:spcAft>
              <a:buClr>
                <a:schemeClr val="tx1"/>
              </a:buClr>
              <a:defRPr/>
            </a:pPr>
            <a:r>
              <a:rPr lang="el-GR" sz="2400" dirty="0" smtClean="0">
                <a:cs typeface="Arial" pitchFamily="34" charset="0"/>
              </a:rPr>
              <a:t>Επίδραση αλκαλίων:</a:t>
            </a:r>
          </a:p>
          <a:p>
            <a:pPr marL="640080" lvl="1" indent="-246888" eaLnBrk="1" fontAlgn="auto" hangingPunct="1">
              <a:lnSpc>
                <a:spcPct val="110000"/>
              </a:lnSpc>
              <a:spcBef>
                <a:spcPts val="1200"/>
              </a:spcBef>
              <a:spcAft>
                <a:spcPts val="0"/>
              </a:spcAft>
              <a:buClr>
                <a:schemeClr val="tx1"/>
              </a:buClr>
              <a:defRPr/>
            </a:pPr>
            <a:r>
              <a:rPr lang="el-GR" sz="2400" dirty="0" smtClean="0">
                <a:cs typeface="Arial" pitchFamily="34" charset="0"/>
              </a:rPr>
              <a:t>Οι ίνες είναι ανθεκτικές στα αλκάλια και δεν επηρεάζονται από τις πλύσεις.</a:t>
            </a:r>
          </a:p>
          <a:p>
            <a:pPr marL="274320" indent="-274320" eaLnBrk="1" fontAlgn="auto" hangingPunct="1">
              <a:lnSpc>
                <a:spcPct val="110000"/>
              </a:lnSpc>
              <a:spcBef>
                <a:spcPts val="1200"/>
              </a:spcBef>
              <a:spcAft>
                <a:spcPts val="0"/>
              </a:spcAft>
              <a:buClr>
                <a:schemeClr val="tx1"/>
              </a:buClr>
              <a:defRPr/>
            </a:pPr>
            <a:r>
              <a:rPr lang="el-GR" sz="2400" dirty="0" smtClean="0">
                <a:cs typeface="Arial" pitchFamily="34" charset="0"/>
              </a:rPr>
              <a:t>Επίδραση λευκαντικών:</a:t>
            </a:r>
          </a:p>
          <a:p>
            <a:pPr marL="674370" lvl="1" indent="-274320" eaLnBrk="1" fontAlgn="auto" hangingPunct="1">
              <a:lnSpc>
                <a:spcPct val="110000"/>
              </a:lnSpc>
              <a:spcBef>
                <a:spcPts val="1200"/>
              </a:spcBef>
              <a:spcAft>
                <a:spcPts val="0"/>
              </a:spcAft>
              <a:buClr>
                <a:schemeClr val="tx1"/>
              </a:buClr>
              <a:defRPr/>
            </a:pPr>
            <a:r>
              <a:rPr lang="el-GR" sz="2400" dirty="0" smtClean="0">
                <a:cs typeface="Arial" pitchFamily="34" charset="0"/>
              </a:rPr>
              <a:t>Το Ο</a:t>
            </a:r>
            <a:r>
              <a:rPr lang="el-GR" sz="1800" dirty="0" smtClean="0">
                <a:cs typeface="Arial" pitchFamily="34" charset="0"/>
              </a:rPr>
              <a:t>2</a:t>
            </a:r>
            <a:r>
              <a:rPr lang="el-GR" sz="2400" dirty="0" smtClean="0">
                <a:cs typeface="Arial" pitchFamily="34" charset="0"/>
              </a:rPr>
              <a:t> που απελευθερώνει το λευκαντικό αντιδρά με τα μόρια της ίνας προκαλώντας τον αποχρωματισμό της.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2103375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a:t>Επίδραση ηλιακού φωτός και </a:t>
            </a:r>
            <a:r>
              <a:rPr lang="el-GR" dirty="0" smtClean="0"/>
              <a:t>κλίματος στις βαμβακερές ίνες</a:t>
            </a:r>
            <a:endParaRPr lang="el-GR" dirty="0"/>
          </a:p>
        </p:txBody>
      </p:sp>
      <p:sp>
        <p:nvSpPr>
          <p:cNvPr id="34818" name="Content Placeholder 2"/>
          <p:cNvSpPr>
            <a:spLocks noGrp="1"/>
          </p:cNvSpPr>
          <p:nvPr>
            <p:ph idx="1"/>
          </p:nvPr>
        </p:nvSpPr>
        <p:spPr>
          <a:xfrm>
            <a:off x="467544" y="1340768"/>
            <a:ext cx="8568952" cy="5400600"/>
          </a:xfrm>
        </p:spPr>
        <p:txBody>
          <a:bodyPr>
            <a:noAutofit/>
          </a:bodyPr>
          <a:lstStyle/>
          <a:p>
            <a:pPr marL="239713" indent="-246063" eaLnBrk="1" hangingPunct="1">
              <a:spcBef>
                <a:spcPts val="600"/>
              </a:spcBef>
              <a:buClr>
                <a:schemeClr val="tx1"/>
              </a:buClr>
            </a:pPr>
            <a:r>
              <a:rPr lang="el-GR" altLang="el-GR" sz="2400" dirty="0" smtClean="0">
                <a:cs typeface="Arial" charset="0"/>
              </a:rPr>
              <a:t>Η </a:t>
            </a:r>
            <a:r>
              <a:rPr lang="en-US" altLang="el-GR" sz="2400" dirty="0" smtClean="0">
                <a:cs typeface="Arial" charset="0"/>
              </a:rPr>
              <a:t>UV </a:t>
            </a:r>
            <a:r>
              <a:rPr lang="el-GR" altLang="el-GR" sz="2400" dirty="0" smtClean="0">
                <a:cs typeface="Arial" charset="0"/>
              </a:rPr>
              <a:t>ακτινοβολία παρέχει φωτοχημική ενέργεια ενώ η </a:t>
            </a:r>
            <a:r>
              <a:rPr lang="en-US" altLang="el-GR" sz="2400" dirty="0" smtClean="0">
                <a:cs typeface="Arial" charset="0"/>
              </a:rPr>
              <a:t>IR</a:t>
            </a:r>
            <a:r>
              <a:rPr lang="el-GR" altLang="el-GR" sz="2400" dirty="0" smtClean="0">
                <a:cs typeface="Arial" charset="0"/>
              </a:rPr>
              <a:t> θερμική ενέργεια που προκαλούν τη διάβρωση των πολυμερών του βαμβακιού, παρουσία Ο</a:t>
            </a:r>
            <a:r>
              <a:rPr lang="el-GR" altLang="el-GR" sz="1800" dirty="0" smtClean="0">
                <a:cs typeface="Arial" charset="0"/>
              </a:rPr>
              <a:t>2</a:t>
            </a:r>
            <a:r>
              <a:rPr lang="el-GR" altLang="el-GR" sz="2400" dirty="0" smtClean="0">
                <a:cs typeface="Arial" charset="0"/>
              </a:rPr>
              <a:t>, υγρασίας και ρύπων.</a:t>
            </a:r>
          </a:p>
          <a:p>
            <a:pPr marL="239713" indent="-246063" eaLnBrk="1" hangingPunct="1">
              <a:spcBef>
                <a:spcPts val="600"/>
              </a:spcBef>
              <a:buClr>
                <a:schemeClr val="tx1"/>
              </a:buClr>
            </a:pPr>
            <a:r>
              <a:rPr lang="el-GR" altLang="el-GR" sz="2400" dirty="0" smtClean="0">
                <a:cs typeface="Arial" charset="0"/>
              </a:rPr>
              <a:t>Η υγρασία </a:t>
            </a:r>
            <a:r>
              <a:rPr lang="el-GR" altLang="el-GR" sz="2400" dirty="0" smtClean="0">
                <a:cs typeface="Arial" charset="0"/>
                <a:sym typeface="Wingdings" pitchFamily="2" charset="2"/>
              </a:rPr>
              <a:t>προκαλεί διάσπαση των πολυμερών στην επιφάνεια της ίνας λόγω υδρόλυσης (αποχρωματισμός της επιφάνειας της ίνας).</a:t>
            </a:r>
          </a:p>
          <a:p>
            <a:pPr marL="239713" indent="-246063" eaLnBrk="1" hangingPunct="1">
              <a:spcBef>
                <a:spcPts val="600"/>
              </a:spcBef>
              <a:buClr>
                <a:schemeClr val="tx1"/>
              </a:buClr>
            </a:pPr>
            <a:r>
              <a:rPr lang="el-GR" altLang="el-GR" sz="2400" dirty="0" smtClean="0">
                <a:cs typeface="Arial" charset="0"/>
                <a:sym typeface="Wingdings" pitchFamily="2" charset="2"/>
              </a:rPr>
              <a:t>Η αποδυνάμωση των ινών και η καταστροφή του βαμβακερού υλικού δείχνει ότι το σύστημα του πολυμερούς έχει καταστραφεί ολοκληρωτικά. </a:t>
            </a:r>
          </a:p>
          <a:p>
            <a:pPr marL="239713" indent="-246063" eaLnBrk="1" hangingPunct="1">
              <a:spcBef>
                <a:spcPts val="600"/>
              </a:spcBef>
              <a:buClr>
                <a:schemeClr val="tx1"/>
              </a:buClr>
            </a:pPr>
            <a:r>
              <a:rPr lang="el-GR" altLang="el-GR" sz="2400" dirty="0" smtClean="0">
                <a:cs typeface="Arial" charset="0"/>
                <a:sym typeface="Wingdings" pitchFamily="2" charset="2"/>
              </a:rPr>
              <a:t>Οι όξινοι ρύποι επιταχύνουν τη διάβρωση της ίνας μέσω όξινης υδρόλυσης. </a:t>
            </a:r>
          </a:p>
          <a:p>
            <a:pPr marL="239713" indent="-246063" eaLnBrk="1" hangingPunct="1">
              <a:spcBef>
                <a:spcPts val="600"/>
              </a:spcBef>
              <a:buClr>
                <a:schemeClr val="tx1"/>
              </a:buClr>
            </a:pPr>
            <a:r>
              <a:rPr lang="el-GR" altLang="el-GR" sz="2400" dirty="0" smtClean="0">
                <a:cs typeface="Arial" charset="0"/>
                <a:sym typeface="Wingdings" pitchFamily="2" charset="2"/>
              </a:rPr>
              <a:t>Το ξεθώριασμα των βαμβακερών υφασμάτων οφείλεται στη διάσπαση των μορίων της βαφής στα πολυμερή των ινών.</a:t>
            </a:r>
            <a:endParaRPr lang="el-GR" altLang="el-GR" sz="2400" dirty="0" smtClean="0">
              <a:cs typeface="Arial" charset="0"/>
            </a:endParaRPr>
          </a:p>
          <a:p>
            <a:pPr marL="239713" indent="-246063" eaLnBrk="1" hangingPunct="1">
              <a:spcBef>
                <a:spcPts val="600"/>
              </a:spcBef>
              <a:buClr>
                <a:schemeClr val="tx1"/>
              </a:buClr>
            </a:pPr>
            <a:endParaRPr lang="el-GR" altLang="el-GR" sz="2400" dirty="0" smtClean="0">
              <a:cs typeface="Arial" charset="0"/>
              <a:sym typeface="Wingdings" pitchFamily="2" charset="2"/>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1997490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Ικανότητα </a:t>
            </a:r>
            <a:r>
              <a:rPr lang="el-GR" dirty="0" smtClean="0"/>
              <a:t>βαφής βαμβακερών ινών</a:t>
            </a:r>
            <a:endParaRPr lang="el-GR" dirty="0"/>
          </a:p>
        </p:txBody>
      </p:sp>
      <p:sp>
        <p:nvSpPr>
          <p:cNvPr id="35843" name="Content Placeholder 2"/>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Βάφεται εύκολα λόγω της πολικότητας των πολυμερών της ίνας και του συστήματος τους:</a:t>
            </a:r>
          </a:p>
          <a:p>
            <a:pPr lvl="1" eaLnBrk="1" hangingPunct="1">
              <a:lnSpc>
                <a:spcPct val="120000"/>
              </a:lnSpc>
              <a:spcBef>
                <a:spcPts val="1200"/>
              </a:spcBef>
            </a:pPr>
            <a:r>
              <a:rPr lang="el-GR" altLang="el-GR" sz="2400" dirty="0" smtClean="0">
                <a:cs typeface="Arial" charset="0"/>
              </a:rPr>
              <a:t>Τα μόρια της βαφής έλκονται και συγκρατούνται μέσα στο σύστημα των πολυμερών.</a:t>
            </a:r>
          </a:p>
          <a:p>
            <a:pPr eaLnBrk="1" hangingPunct="1">
              <a:lnSpc>
                <a:spcPct val="120000"/>
              </a:lnSpc>
              <a:spcBef>
                <a:spcPts val="1200"/>
              </a:spcBef>
            </a:pPr>
            <a:r>
              <a:rPr lang="el-GR" altLang="el-GR" sz="2400" dirty="0" smtClean="0">
                <a:cs typeface="Arial" charset="0"/>
              </a:rPr>
              <a:t>Η βαφή εισχωρεί μόνο στις άμορφες περιοχές της ίνας.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886305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Λινάρι</a:t>
            </a:r>
          </a:p>
        </p:txBody>
      </p:sp>
      <p:sp>
        <p:nvSpPr>
          <p:cNvPr id="36867" name="Content Placeholder 2"/>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Η ίνα του λιναριού ξυλώδης </a:t>
            </a:r>
            <a:r>
              <a:rPr lang="el-GR" altLang="el-GR" sz="2400" dirty="0" err="1" smtClean="0">
                <a:cs typeface="Arial" charset="0"/>
              </a:rPr>
              <a:t>πολύ–κυτταρική</a:t>
            </a:r>
            <a:r>
              <a:rPr lang="el-GR" altLang="el-GR" sz="2400" dirty="0" smtClean="0">
                <a:cs typeface="Arial" charset="0"/>
              </a:rPr>
              <a:t> ίνα. Έχει πυκνότητα 1,50 </a:t>
            </a:r>
            <a:r>
              <a:rPr lang="en-US" altLang="el-GR" sz="2400" dirty="0" smtClean="0">
                <a:cs typeface="Arial" charset="0"/>
              </a:rPr>
              <a:t>gr/ cm</a:t>
            </a:r>
            <a:r>
              <a:rPr lang="en-US" altLang="el-GR" sz="2400" baseline="30000" dirty="0" smtClean="0">
                <a:cs typeface="Arial" charset="0"/>
              </a:rPr>
              <a:t>3</a:t>
            </a:r>
            <a:r>
              <a:rPr lang="el-GR" altLang="el-GR" sz="2400" baseline="30000" dirty="0" smtClean="0">
                <a:cs typeface="Arial" charset="0"/>
              </a:rPr>
              <a:t> </a:t>
            </a:r>
            <a:r>
              <a:rPr lang="el-GR" altLang="el-GR" sz="2400" dirty="0" smtClean="0">
                <a:cs typeface="Arial" charset="0"/>
              </a:rPr>
              <a:t> και θεωρείται βαριά ίνα. </a:t>
            </a:r>
          </a:p>
          <a:p>
            <a:pPr eaLnBrk="1" hangingPunct="1">
              <a:lnSpc>
                <a:spcPct val="120000"/>
              </a:lnSpc>
              <a:spcBef>
                <a:spcPts val="1200"/>
              </a:spcBef>
            </a:pPr>
            <a:r>
              <a:rPr lang="el-GR" altLang="el-GR" sz="2400" dirty="0" smtClean="0">
                <a:cs typeface="Arial" charset="0"/>
              </a:rPr>
              <a:t>Οι κλωστικές ίνες εξάγονται από τον φλοιό του φυτού. Υπάρχουν 15-40 δεσμίδες ινών ανά στέλεχος φυτού και κάθε δέσμη περιέχει 12-40 ίνες.</a:t>
            </a:r>
          </a:p>
          <a:p>
            <a:pPr eaLnBrk="1" hangingPunct="1">
              <a:lnSpc>
                <a:spcPct val="120000"/>
              </a:lnSpc>
              <a:spcBef>
                <a:spcPts val="1200"/>
              </a:spcBef>
            </a:pPr>
            <a:r>
              <a:rPr lang="el-GR" altLang="el-GR" sz="2400" dirty="0" smtClean="0">
                <a:cs typeface="Arial" charset="0"/>
              </a:rPr>
              <a:t>Η ίνα έχει μήκος 10-100 εκ. Πρόκειται για δέσμη κυττάρων και το πάχος εξαρτάται από τ</a:t>
            </a:r>
            <a:r>
              <a:rPr lang="en-US" altLang="el-GR" sz="2400" dirty="0" smtClean="0">
                <a:cs typeface="Arial" charset="0"/>
              </a:rPr>
              <a:t>o</a:t>
            </a:r>
            <a:r>
              <a:rPr lang="el-GR" altLang="el-GR" sz="2400" dirty="0" smtClean="0">
                <a:cs typeface="Arial" charset="0"/>
              </a:rPr>
              <a:t>ν αριθμό των κυττάρων που απαρτίζουν την κάθε ίνα, το πάχος είναι περίπου 40-80</a:t>
            </a:r>
            <a:r>
              <a:rPr lang="en-US" altLang="el-GR" sz="2400" dirty="0" smtClean="0">
                <a:cs typeface="Arial" charset="0"/>
              </a:rPr>
              <a:t>nm</a:t>
            </a:r>
            <a:r>
              <a:rPr lang="el-GR" altLang="el-GR" sz="2400" dirty="0" smtClean="0">
                <a:cs typeface="Arial"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2952237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16632"/>
            <a:ext cx="9144000" cy="908720"/>
          </a:xfrm>
        </p:spPr>
        <p:txBody>
          <a:bodyPr>
            <a:noAutofit/>
          </a:bodyPr>
          <a:lstStyle/>
          <a:p>
            <a:r>
              <a:rPr lang="el-GR" dirty="0"/>
              <a:t>Μικροσκοπική </a:t>
            </a:r>
            <a:r>
              <a:rPr lang="el-GR" dirty="0" smtClean="0"/>
              <a:t>εμφάνιση ίνας λιναριού</a:t>
            </a:r>
            <a:endParaRPr lang="el-GR" dirty="0"/>
          </a:p>
        </p:txBody>
      </p:sp>
      <p:sp>
        <p:nvSpPr>
          <p:cNvPr id="37891" name="Content Placeholder 2"/>
          <p:cNvSpPr>
            <a:spLocks noGrp="1"/>
          </p:cNvSpPr>
          <p:nvPr>
            <p:ph idx="1"/>
          </p:nvPr>
        </p:nvSpPr>
        <p:spPr/>
        <p:txBody>
          <a:bodyPr/>
          <a:lstStyle/>
          <a:p>
            <a:pPr marL="273050" indent="-273050" eaLnBrk="1" hangingPunct="1">
              <a:lnSpc>
                <a:spcPct val="110000"/>
              </a:lnSpc>
              <a:spcBef>
                <a:spcPts val="1200"/>
              </a:spcBef>
            </a:pPr>
            <a:r>
              <a:rPr lang="el-GR" altLang="el-GR" sz="2400" dirty="0" smtClean="0">
                <a:cs typeface="Arial" charset="0"/>
              </a:rPr>
              <a:t>Η ίνα χαρακτηρίζεται από τα κάθετα σημάδια (κόμβους). Μπορεί να υπάρχουν πάνω από 800 κόμβοι σε ένα κύτταρο της ίνας. </a:t>
            </a:r>
          </a:p>
          <a:p>
            <a:pPr marL="673100" lvl="1" indent="-273050" eaLnBrk="1" hangingPunct="1">
              <a:lnSpc>
                <a:spcPct val="110000"/>
              </a:lnSpc>
              <a:spcBef>
                <a:spcPts val="1200"/>
              </a:spcBef>
            </a:pPr>
            <a:r>
              <a:rPr lang="el-GR" altLang="el-GR" sz="2400" dirty="0" smtClean="0">
                <a:cs typeface="Arial" charset="0"/>
              </a:rPr>
              <a:t>Οι κόμβοι θεωρούνται ρωγμές ή σπασίματα των κυττάρων και στα σημεία τους αλλάζει η φορά της διάταξης των ινιδίων που αποτελούν τα κυτταρικά τοιχώματα.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3300134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Εμφάνιση ινών στο </a:t>
            </a:r>
            <a:r>
              <a:rPr lang="en-US" dirty="0"/>
              <a:t>SEM</a:t>
            </a:r>
            <a:endParaRPr lang="el-GR" dirty="0"/>
          </a:p>
        </p:txBody>
      </p:sp>
      <p:pic>
        <p:nvPicPr>
          <p:cNvPr id="38915" name="Picture 4" descr="http://t1.gstatic.com/images?q=tbn:ANd9GcRIFFvabal424SkvIs1rljKqkAUNyUMLYUKwNH-7GVAPMNKFyS14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643063"/>
            <a:ext cx="6267450" cy="385762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0965" name="TextBox 4"/>
          <p:cNvSpPr txBox="1">
            <a:spLocks noChangeArrowheads="1"/>
          </p:cNvSpPr>
          <p:nvPr/>
        </p:nvSpPr>
        <p:spPr bwMode="auto">
          <a:xfrm>
            <a:off x="1285875" y="5777687"/>
            <a:ext cx="6296540" cy="646113"/>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Ίνες λιναριού στο ηλεκτρονικό μικροσκόπιο.  Η τομή και των ινών το χαρακτηριστικό πολυγωνικό σχήμα των φυτικών κυττάρων.</a:t>
            </a:r>
          </a:p>
        </p:txBody>
      </p:sp>
      <p:sp>
        <p:nvSpPr>
          <p:cNvPr id="2" name="Ορθογώνιο 1"/>
          <p:cNvSpPr/>
          <p:nvPr/>
        </p:nvSpPr>
        <p:spPr>
          <a:xfrm>
            <a:off x="3855225" y="5500688"/>
            <a:ext cx="1096442" cy="276999"/>
          </a:xfrm>
          <a:prstGeom prst="rect">
            <a:avLst/>
          </a:prstGeom>
        </p:spPr>
        <p:txBody>
          <a:bodyPr wrap="square">
            <a:spAutoFit/>
          </a:bodyPr>
          <a:lstStyle/>
          <a:p>
            <a:r>
              <a:rPr lang="en-US" sz="1200" dirty="0" smtClean="0">
                <a:solidFill>
                  <a:prstClr val="black"/>
                </a:solidFill>
                <a:latin typeface="Calibri"/>
                <a:hlinkClick r:id="rId3"/>
              </a:rPr>
              <a:t>swicofil.com</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2953486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16632"/>
            <a:ext cx="9144000" cy="908720"/>
          </a:xfrm>
        </p:spPr>
        <p:txBody>
          <a:bodyPr>
            <a:noAutofit/>
          </a:bodyPr>
          <a:lstStyle/>
          <a:p>
            <a:r>
              <a:rPr lang="el-GR" dirty="0"/>
              <a:t>Το σύστημα των </a:t>
            </a:r>
            <a:r>
              <a:rPr lang="el-GR" dirty="0" smtClean="0"/>
              <a:t>πολυμερών του λιναριού</a:t>
            </a:r>
            <a:endParaRPr lang="el-GR" dirty="0"/>
          </a:p>
        </p:txBody>
      </p:sp>
      <p:sp>
        <p:nvSpPr>
          <p:cNvPr id="39939" name="Content Placeholder 2"/>
          <p:cNvSpPr>
            <a:spLocks noGrp="1"/>
          </p:cNvSpPr>
          <p:nvPr>
            <p:ph idx="1"/>
          </p:nvPr>
        </p:nvSpPr>
        <p:spPr>
          <a:xfrm>
            <a:off x="457200" y="1196752"/>
            <a:ext cx="8435280" cy="5328592"/>
          </a:xfrm>
        </p:spPr>
        <p:txBody>
          <a:bodyPr>
            <a:normAutofit/>
          </a:bodyPr>
          <a:lstStyle/>
          <a:p>
            <a:pPr eaLnBrk="1" hangingPunct="1">
              <a:lnSpc>
                <a:spcPct val="110000"/>
              </a:lnSpc>
              <a:spcBef>
                <a:spcPts val="1200"/>
              </a:spcBef>
            </a:pPr>
            <a:r>
              <a:rPr lang="el-GR" altLang="el-GR" sz="2400" dirty="0" smtClean="0">
                <a:cs typeface="Arial" charset="0"/>
              </a:rPr>
              <a:t>Τα κυτταρικά τοιχώματα του λιναριού είναι παχύτερα από του βαμβακιού, αυτό εξηγεί και την μεγαλύτερη αντοχή του σε σχέση με το βαμβάκι.</a:t>
            </a:r>
          </a:p>
          <a:p>
            <a:pPr eaLnBrk="1" hangingPunct="1">
              <a:lnSpc>
                <a:spcPct val="110000"/>
              </a:lnSpc>
              <a:spcBef>
                <a:spcPts val="1200"/>
              </a:spcBef>
            </a:pPr>
            <a:r>
              <a:rPr lang="el-GR" altLang="el-GR" sz="2400" dirty="0" smtClean="0">
                <a:cs typeface="Arial" charset="0"/>
              </a:rPr>
              <a:t>Το πολυμερές του λιναριού είναι παρόμοιο με το βαμβάκι, έχει </a:t>
            </a:r>
            <a:r>
              <a:rPr lang="en-US" altLang="el-GR" sz="2400" dirty="0" smtClean="0">
                <a:cs typeface="Arial" charset="0"/>
              </a:rPr>
              <a:t>DP</a:t>
            </a:r>
            <a:r>
              <a:rPr lang="el-GR" altLang="el-GR" sz="2400" dirty="0" smtClean="0">
                <a:cs typeface="Arial" charset="0"/>
              </a:rPr>
              <a:t>=18.000.</a:t>
            </a:r>
          </a:p>
          <a:p>
            <a:pPr eaLnBrk="1" hangingPunct="1">
              <a:lnSpc>
                <a:spcPct val="110000"/>
              </a:lnSpc>
              <a:spcBef>
                <a:spcPts val="1200"/>
              </a:spcBef>
            </a:pPr>
            <a:r>
              <a:rPr lang="el-GR" altLang="el-GR" sz="2400" dirty="0" smtClean="0">
                <a:cs typeface="Arial" charset="0"/>
              </a:rPr>
              <a:t>Έχει συνολικό μήκος 18.000</a:t>
            </a:r>
            <a:r>
              <a:rPr lang="en-US" altLang="el-GR" sz="2400" dirty="0" smtClean="0">
                <a:cs typeface="Arial" charset="0"/>
              </a:rPr>
              <a:t>nm</a:t>
            </a:r>
            <a:r>
              <a:rPr lang="el-GR" altLang="el-GR" sz="2400" dirty="0" smtClean="0">
                <a:cs typeface="Arial" charset="0"/>
              </a:rPr>
              <a:t> και πλάτος 0,8</a:t>
            </a:r>
            <a:r>
              <a:rPr lang="en-US" altLang="el-GR" sz="2400" dirty="0" smtClean="0">
                <a:cs typeface="Arial" charset="0"/>
              </a:rPr>
              <a:t>nm</a:t>
            </a:r>
            <a:endParaRPr lang="el-GR" altLang="el-GR" sz="2400" dirty="0" smtClean="0">
              <a:cs typeface="Arial" charset="0"/>
            </a:endParaRPr>
          </a:p>
          <a:p>
            <a:pPr eaLnBrk="1" hangingPunct="1">
              <a:lnSpc>
                <a:spcPct val="110000"/>
              </a:lnSpc>
              <a:spcBef>
                <a:spcPts val="1200"/>
              </a:spcBef>
            </a:pPr>
            <a:r>
              <a:rPr lang="el-GR" altLang="el-GR" sz="2400" dirty="0" smtClean="0">
                <a:cs typeface="Arial" charset="0"/>
              </a:rPr>
              <a:t>Είναι περισσότερο κρυσταλλικό από το βαμβάκι, λόγω του μεγάλου μήκους του.</a:t>
            </a:r>
          </a:p>
          <a:p>
            <a:pPr eaLnBrk="1" hangingPunct="1">
              <a:lnSpc>
                <a:spcPct val="110000"/>
              </a:lnSpc>
              <a:spcBef>
                <a:spcPts val="1200"/>
              </a:spcBef>
            </a:pPr>
            <a:r>
              <a:rPr lang="el-GR" altLang="el-GR" sz="2400" dirty="0" smtClean="0">
                <a:cs typeface="Arial" charset="0"/>
              </a:rPr>
              <a:t>Λόγω κρυσταλλικότητας οι ίνες είναι περισσότερο δυνατές, πιο σκληρές και δυσκολότερες στο χειρισμό με αποτέλεσμα να </a:t>
            </a:r>
            <a:r>
              <a:rPr lang="el-GR" altLang="el-GR" sz="2400" dirty="0" smtClean="0">
                <a:cs typeface="Arial" charset="0"/>
                <a:sym typeface="Wingdings" pitchFamily="2" charset="2"/>
              </a:rPr>
              <a:t>τσαλακώνουν εύκολα.</a:t>
            </a:r>
            <a:endParaRPr lang="el-GR" altLang="el-GR" sz="24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3143427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Μορφολογική αναπαράσταση ινών λιναριού </a:t>
            </a:r>
          </a:p>
        </p:txBody>
      </p:sp>
      <p:sp>
        <p:nvSpPr>
          <p:cNvPr id="43014" name="7 - TextBox"/>
          <p:cNvSpPr txBox="1">
            <a:spLocks noChangeArrowheads="1"/>
          </p:cNvSpPr>
          <p:nvPr/>
        </p:nvSpPr>
        <p:spPr bwMode="auto">
          <a:xfrm>
            <a:off x="1495709" y="5964628"/>
            <a:ext cx="6748699" cy="369332"/>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Μορφολογική αναπαράσταση ινών </a:t>
            </a:r>
            <a:r>
              <a:rPr lang="el-GR" dirty="0" smtClean="0">
                <a:solidFill>
                  <a:prstClr val="white"/>
                </a:solidFill>
                <a:latin typeface="Calibri"/>
              </a:rPr>
              <a:t>λιναριού</a:t>
            </a:r>
            <a:endParaRPr lang="el-GR" dirty="0">
              <a:solidFill>
                <a:prstClr val="white"/>
              </a:solidFill>
            </a:endParaRPr>
          </a:p>
        </p:txBody>
      </p:sp>
      <p:pic>
        <p:nvPicPr>
          <p:cNvPr id="6146" name="Picture 2" title="Μορφολογική αναπαράσταση ινών λιναριο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709" y="1484784"/>
            <a:ext cx="6748699" cy="4265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Ορθογώνιο 4"/>
          <p:cNvSpPr/>
          <p:nvPr/>
        </p:nvSpPr>
        <p:spPr>
          <a:xfrm>
            <a:off x="3861946" y="5611462"/>
            <a:ext cx="2016224" cy="276999"/>
          </a:xfrm>
          <a:prstGeom prst="rect">
            <a:avLst/>
          </a:prstGeom>
        </p:spPr>
        <p:txBody>
          <a:bodyPr wrap="square">
            <a:spAutoFit/>
          </a:bodyPr>
          <a:lstStyle/>
          <a:p>
            <a:pPr algn="ctr"/>
            <a:r>
              <a:rPr lang="en-US" sz="1200" dirty="0" smtClean="0">
                <a:solidFill>
                  <a:prstClr val="black"/>
                </a:solidFill>
                <a:latin typeface="Calibri"/>
                <a:hlinkClick r:id="rId4"/>
              </a:rPr>
              <a:t>tech.plym.ac.uk</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3793551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Βαμβάκι - Λινάρι</a:t>
            </a:r>
          </a:p>
        </p:txBody>
      </p:sp>
      <p:sp>
        <p:nvSpPr>
          <p:cNvPr id="44036" name="3 - TextBox"/>
          <p:cNvSpPr txBox="1">
            <a:spLocks noChangeArrowheads="1"/>
          </p:cNvSpPr>
          <p:nvPr/>
        </p:nvSpPr>
        <p:spPr bwMode="auto">
          <a:xfrm>
            <a:off x="500063" y="5789295"/>
            <a:ext cx="8215312" cy="400110"/>
          </a:xfrm>
          <a:prstGeom prst="rect">
            <a:avLst/>
          </a:prstGeom>
          <a:solidFill>
            <a:schemeClr val="accent4">
              <a:lumMod val="75000"/>
            </a:schemeClr>
          </a:solidFill>
          <a:ln w="9525">
            <a:noFill/>
            <a:miter lim="800000"/>
            <a:headEnd/>
            <a:tailEnd/>
          </a:ln>
        </p:spPr>
        <p:txBody>
          <a:bodyPr>
            <a:spAutoFit/>
          </a:bodyPr>
          <a:lstStyle/>
          <a:p>
            <a:pPr algn="ctr">
              <a:defRPr/>
            </a:pPr>
            <a:r>
              <a:rPr lang="el-GR" sz="2000" dirty="0">
                <a:solidFill>
                  <a:prstClr val="white"/>
                </a:solidFill>
                <a:latin typeface="Calibri"/>
              </a:rPr>
              <a:t>Όψη </a:t>
            </a:r>
            <a:r>
              <a:rPr lang="el-GR" sz="2000" dirty="0" smtClean="0">
                <a:solidFill>
                  <a:prstClr val="white"/>
                </a:solidFill>
                <a:latin typeface="Calibri"/>
              </a:rPr>
              <a:t>ίνας λιναριού (1) </a:t>
            </a:r>
            <a:r>
              <a:rPr lang="el-GR" sz="2000" dirty="0">
                <a:solidFill>
                  <a:prstClr val="white"/>
                </a:solidFill>
                <a:latin typeface="Calibri"/>
              </a:rPr>
              <a:t>και </a:t>
            </a:r>
            <a:r>
              <a:rPr lang="el-GR" sz="2000" dirty="0" smtClean="0">
                <a:solidFill>
                  <a:prstClr val="white"/>
                </a:solidFill>
                <a:latin typeface="Calibri"/>
              </a:rPr>
              <a:t>βαμβακιού(2).</a:t>
            </a:r>
            <a:endParaRPr lang="el-GR" sz="2000" dirty="0">
              <a:solidFill>
                <a:prstClr val="white"/>
              </a:solidFill>
              <a:latin typeface="Calibri"/>
            </a:endParaRPr>
          </a:p>
        </p:txBody>
      </p:sp>
      <p:pic>
        <p:nvPicPr>
          <p:cNvPr id="5124" name="Picture 4" descr="http://www.gutenberg.org/files/41957/41957-h/images/i0157.png" title="Όψη ίνας λιναριού (1) και βαμβακιού(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196751"/>
            <a:ext cx="2304256" cy="4294297"/>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3635611" y="5482435"/>
            <a:ext cx="1944216" cy="276999"/>
          </a:xfrm>
          <a:prstGeom prst="rect">
            <a:avLst/>
          </a:prstGeom>
        </p:spPr>
        <p:txBody>
          <a:bodyPr wrap="square">
            <a:spAutoFit/>
          </a:bodyPr>
          <a:lstStyle/>
          <a:p>
            <a:pPr algn="ctr"/>
            <a:r>
              <a:rPr lang="en-US" sz="1200" dirty="0" smtClean="0">
                <a:solidFill>
                  <a:prstClr val="black"/>
                </a:solidFill>
                <a:latin typeface="Calibri"/>
                <a:hlinkClick r:id="rId4"/>
              </a:rPr>
              <a:t>gutenberg.org</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3570840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 Μαλλί</a:t>
            </a:r>
            <a:endParaRPr lang="el-GR" dirty="0"/>
          </a:p>
        </p:txBody>
      </p:sp>
      <p:sp>
        <p:nvSpPr>
          <p:cNvPr id="43011" name="Content Placeholder 2"/>
          <p:cNvSpPr>
            <a:spLocks noGrp="1"/>
          </p:cNvSpPr>
          <p:nvPr>
            <p:ph idx="1"/>
          </p:nvPr>
        </p:nvSpPr>
        <p:spPr>
          <a:xfrm>
            <a:off x="467544" y="1196752"/>
            <a:ext cx="6048672" cy="5472608"/>
          </a:xfrm>
        </p:spPr>
        <p:txBody>
          <a:bodyPr>
            <a:normAutofit lnSpcReduction="10000"/>
          </a:bodyPr>
          <a:lstStyle/>
          <a:p>
            <a:pPr eaLnBrk="1" hangingPunct="1">
              <a:lnSpc>
                <a:spcPct val="110000"/>
              </a:lnSpc>
              <a:spcBef>
                <a:spcPts val="1200"/>
              </a:spcBef>
            </a:pPr>
            <a:r>
              <a:rPr lang="el-GR" altLang="el-GR" sz="2400" dirty="0" smtClean="0">
                <a:cs typeface="Arial" charset="0"/>
              </a:rPr>
              <a:t>Προέρχεται από το εξωτερικό τρίχωμα ερίων, </a:t>
            </a:r>
            <a:r>
              <a:rPr lang="el-GR" altLang="el-GR" sz="2400" dirty="0" err="1" smtClean="0">
                <a:cs typeface="Arial" charset="0"/>
              </a:rPr>
              <a:t>καμηλοειδών</a:t>
            </a:r>
            <a:r>
              <a:rPr lang="el-GR" altLang="el-GR" sz="2400" dirty="0" smtClean="0">
                <a:cs typeface="Arial" charset="0"/>
              </a:rPr>
              <a:t> και κατσικιών. Είναι πρωτεϊνική, πολύ-κυτταρική κλωστική ίνα. Η πυκνότητα της είναι</a:t>
            </a:r>
            <a:r>
              <a:rPr lang="en-US" altLang="el-GR" sz="2400" dirty="0" smtClean="0">
                <a:cs typeface="Arial" charset="0"/>
              </a:rPr>
              <a:t> </a:t>
            </a:r>
            <a:r>
              <a:rPr lang="el-GR" altLang="el-GR" sz="2400" dirty="0" smtClean="0">
                <a:cs typeface="Arial" charset="0"/>
              </a:rPr>
              <a:t>1,31 </a:t>
            </a:r>
            <a:r>
              <a:rPr lang="en-US" altLang="el-GR" sz="2400" dirty="0" smtClean="0">
                <a:cs typeface="Arial" charset="0"/>
              </a:rPr>
              <a:t>gr/ cm</a:t>
            </a:r>
            <a:r>
              <a:rPr lang="en-US" altLang="el-GR" sz="2400" baseline="30000" dirty="0" smtClean="0">
                <a:cs typeface="Arial" charset="0"/>
              </a:rPr>
              <a:t>3</a:t>
            </a:r>
            <a:r>
              <a:rPr lang="el-GR" altLang="el-GR" sz="2400" dirty="0" smtClean="0">
                <a:cs typeface="Arial" charset="0"/>
              </a:rPr>
              <a:t>, ίνα μετρίου βάρους.</a:t>
            </a:r>
          </a:p>
          <a:p>
            <a:pPr eaLnBrk="1" hangingPunct="1">
              <a:lnSpc>
                <a:spcPct val="110000"/>
              </a:lnSpc>
              <a:spcBef>
                <a:spcPts val="1200"/>
              </a:spcBef>
            </a:pPr>
            <a:r>
              <a:rPr lang="el-GR" altLang="el-GR" sz="2400" dirty="0" smtClean="0">
                <a:cs typeface="Arial" charset="0"/>
              </a:rPr>
              <a:t>Η ίνα του μαλλιού είναι σγουρή και μπορεί να είναι λεπτή ή παχιά. Χαρακτηρίζεται από «διακυμάνσεις», που σχετίζονται με την ποιότητα της ίνας: καλές ίνες 10 διακυμάνσεις/</a:t>
            </a:r>
            <a:r>
              <a:rPr lang="en-US" altLang="el-GR" sz="2400" dirty="0" smtClean="0">
                <a:cs typeface="Arial" charset="0"/>
              </a:rPr>
              <a:t>cm, </a:t>
            </a:r>
            <a:r>
              <a:rPr lang="el-GR" altLang="el-GR" sz="2400" dirty="0" smtClean="0">
                <a:cs typeface="Arial" charset="0"/>
              </a:rPr>
              <a:t>κακής ποιότητας λιγότερες από 4 στα 10</a:t>
            </a:r>
            <a:r>
              <a:rPr lang="en-US" altLang="el-GR" sz="2400" dirty="0" smtClean="0">
                <a:cs typeface="Arial" charset="0"/>
              </a:rPr>
              <a:t>cm</a:t>
            </a:r>
            <a:r>
              <a:rPr lang="el-GR" altLang="el-GR" sz="2400" dirty="0" smtClean="0">
                <a:cs typeface="Arial" charset="0"/>
              </a:rPr>
              <a:t>.</a:t>
            </a:r>
          </a:p>
          <a:p>
            <a:pPr eaLnBrk="1" hangingPunct="1">
              <a:lnSpc>
                <a:spcPct val="110000"/>
              </a:lnSpc>
              <a:spcBef>
                <a:spcPts val="1200"/>
              </a:spcBef>
            </a:pPr>
            <a:r>
              <a:rPr lang="el-GR" altLang="el-GR" sz="2400" dirty="0" smtClean="0">
                <a:cs typeface="Arial" charset="0"/>
              </a:rPr>
              <a:t>Οι διακυμάνσεις μειώνονται ανάλογα με τη διάμετρο της ίνας.</a:t>
            </a:r>
          </a:p>
          <a:p>
            <a:pPr eaLnBrk="1" hangingPunct="1">
              <a:lnSpc>
                <a:spcPct val="110000"/>
              </a:lnSpc>
              <a:spcBef>
                <a:spcPts val="1200"/>
              </a:spcBef>
            </a:pPr>
            <a:endParaRPr lang="el-GR" altLang="el-GR" sz="2400" dirty="0" smtClean="0">
              <a:cs typeface="Arial" charset="0"/>
            </a:endParaRPr>
          </a:p>
        </p:txBody>
      </p:sp>
      <p:pic>
        <p:nvPicPr>
          <p:cNvPr id="5" name="Picture 3" title="μάλλινη ίν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875615" y="2485425"/>
            <a:ext cx="3303664" cy="1590414"/>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Ορθογώνιο 5"/>
          <p:cNvSpPr/>
          <p:nvPr/>
        </p:nvSpPr>
        <p:spPr>
          <a:xfrm>
            <a:off x="6276434" y="4941168"/>
            <a:ext cx="2502025" cy="276999"/>
          </a:xfrm>
          <a:prstGeom prst="rect">
            <a:avLst/>
          </a:prstGeom>
        </p:spPr>
        <p:txBody>
          <a:bodyPr wrap="square">
            <a:spAutoFit/>
          </a:bodyPr>
          <a:lstStyle/>
          <a:p>
            <a:pPr algn="ctr"/>
            <a:r>
              <a:rPr lang="en-US" sz="1200" dirty="0" smtClean="0">
                <a:solidFill>
                  <a:prstClr val="black"/>
                </a:solidFill>
                <a:latin typeface="Calibri"/>
                <a:hlinkClick r:id="rId4"/>
              </a:rPr>
              <a:t>textlnfo.wordpress.com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spTree>
    <p:extLst>
      <p:ext uri="{BB962C8B-B14F-4D97-AF65-F5344CB8AC3E}">
        <p14:creationId xmlns:p14="http://schemas.microsoft.com/office/powerpoint/2010/main" val="1361660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Δομή των ινών </a:t>
            </a:r>
          </a:p>
        </p:txBody>
      </p:sp>
      <p:sp>
        <p:nvSpPr>
          <p:cNvPr id="7171" name="Content Placeholder 2"/>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Οι ίνες αποτελούνται από μονομερή τα οποία ενώνονται σχηματίζοντας μακριές αλυσίδες, τα πολυμερή. </a:t>
            </a:r>
          </a:p>
          <a:p>
            <a:pPr eaLnBrk="1" hangingPunct="1">
              <a:lnSpc>
                <a:spcPct val="120000"/>
              </a:lnSpc>
              <a:spcBef>
                <a:spcPts val="1200"/>
              </a:spcBef>
            </a:pPr>
            <a:r>
              <a:rPr lang="el-GR" altLang="el-GR" sz="2400" dirty="0" smtClean="0">
                <a:cs typeface="Arial" charset="0"/>
              </a:rPr>
              <a:t>Η διαδικασία ονομάζεται πολυμερισμός και το μήκος των αλυσίδων αυτών βαθμός πολυμερισμού (</a:t>
            </a:r>
            <a:r>
              <a:rPr lang="en-US" altLang="el-GR" sz="2400" dirty="0" smtClean="0">
                <a:cs typeface="Arial" charset="0"/>
              </a:rPr>
              <a:t>Degree of Polymerization</a:t>
            </a:r>
            <a:r>
              <a:rPr lang="el-GR" altLang="el-GR" sz="2400" dirty="0" smtClean="0">
                <a:cs typeface="Arial" charset="0"/>
              </a:rPr>
              <a:t>,</a:t>
            </a:r>
            <a:r>
              <a:rPr lang="en-US" altLang="el-GR" sz="2400" dirty="0" smtClean="0">
                <a:cs typeface="Arial" charset="0"/>
              </a:rPr>
              <a:t> DP)</a:t>
            </a:r>
            <a:r>
              <a:rPr lang="el-GR" altLang="el-GR" sz="2400" dirty="0" smtClean="0">
                <a:cs typeface="Arial" charset="0"/>
              </a:rPr>
              <a:t>.</a:t>
            </a:r>
            <a:endParaRPr lang="en-US" altLang="el-GR" sz="2400" dirty="0" smtClean="0">
              <a:cs typeface="Arial" charset="0"/>
            </a:endParaRPr>
          </a:p>
          <a:p>
            <a:pPr eaLnBrk="1" hangingPunct="1">
              <a:lnSpc>
                <a:spcPct val="120000"/>
              </a:lnSpc>
              <a:spcBef>
                <a:spcPts val="1200"/>
              </a:spcBef>
            </a:pPr>
            <a:r>
              <a:rPr lang="en-US" altLang="el-GR" sz="2400" dirty="0" smtClean="0">
                <a:cs typeface="Arial" charset="0"/>
              </a:rPr>
              <a:t>O </a:t>
            </a:r>
            <a:r>
              <a:rPr lang="el-GR" altLang="el-GR" sz="2400" dirty="0" smtClean="0">
                <a:cs typeface="Arial" charset="0"/>
              </a:rPr>
              <a:t>βαθμός πολυμερισμού των φυσικών ινών καθορίζεται από τη φύση, ενώ των συνθετικών κατά την παραγωγή τους.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22917781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Χαρακτηριστικά μάλλινων ινών</a:t>
            </a:r>
          </a:p>
        </p:txBody>
      </p:sp>
      <p:sp>
        <p:nvSpPr>
          <p:cNvPr id="44035" name="2 - Θέση περιεχομένου"/>
          <p:cNvSpPr>
            <a:spLocks noGrp="1"/>
          </p:cNvSpPr>
          <p:nvPr>
            <p:ph idx="1"/>
          </p:nvPr>
        </p:nvSpPr>
        <p:spPr/>
        <p:txBody>
          <a:bodyPr/>
          <a:lstStyle/>
          <a:p>
            <a:pPr eaLnBrk="1" hangingPunct="1"/>
            <a:r>
              <a:rPr lang="el-GR" altLang="el-GR" sz="2400" smtClean="0">
                <a:cs typeface="Arial" charset="0"/>
              </a:rPr>
              <a:t>Η κυμματοειδής μορφολογία εμποδίζει τις ίνες του μαλλιού να ευθυγραμμίζονται σε κοντινές αποστάσεις κατά τη νηματοποίηση </a:t>
            </a:r>
            <a:r>
              <a:rPr lang="el-GR" altLang="el-GR" sz="2400" smtClean="0">
                <a:cs typeface="Arial" charset="0"/>
                <a:sym typeface="Wingdings" pitchFamily="2" charset="2"/>
              </a:rPr>
              <a:t>δημιουργώντας υφάσματα με κενά διαστήματα μεταξύ των ινών. </a:t>
            </a:r>
          </a:p>
          <a:p>
            <a:pPr eaLnBrk="1" hangingPunct="1"/>
            <a:r>
              <a:rPr lang="el-GR" altLang="el-GR" sz="2400" smtClean="0">
                <a:cs typeface="Arial" charset="0"/>
                <a:sym typeface="Wingdings" pitchFamily="2" charset="2"/>
              </a:rPr>
              <a:t>Η ελαστικότητα των μάλλινων υφασμάτων οφείλεται στην ελαστική φύση και τις διακυμάνσεις των ινών. </a:t>
            </a:r>
          </a:p>
          <a:p>
            <a:pPr eaLnBrk="1" hangingPunct="1"/>
            <a:r>
              <a:rPr lang="el-GR" altLang="el-GR" sz="2400" smtClean="0">
                <a:cs typeface="Arial" charset="0"/>
                <a:sym typeface="Wingdings" pitchFamily="2" charset="2"/>
              </a:rPr>
              <a:t>Οι διακυμάνσεις αυτές προκαλούν προεξοχή των άκρων της ίνας έξω από την επιφάνεια του υφάσματος. Τα άκρα αυτά ακουμπούν στο δέρμα τονώνοντας την κυκλοφορία του αίματος προκαλώντας αίσθηση θερμότητας.</a:t>
            </a:r>
          </a:p>
          <a:p>
            <a:pPr eaLnBrk="1" hangingPunct="1"/>
            <a:r>
              <a:rPr lang="el-GR" altLang="el-GR" sz="2400" smtClean="0">
                <a:cs typeface="Arial" charset="0"/>
                <a:sym typeface="Wingdings" pitchFamily="2" charset="2"/>
              </a:rPr>
              <a:t>Μήκος ινών μπορεί να φτάνει έως 35</a:t>
            </a:r>
            <a:r>
              <a:rPr lang="en-US" altLang="el-GR" sz="2400" smtClean="0">
                <a:cs typeface="Arial" charset="0"/>
                <a:sym typeface="Wingdings" pitchFamily="2" charset="2"/>
              </a:rPr>
              <a:t>cm</a:t>
            </a:r>
            <a:r>
              <a:rPr lang="el-GR" altLang="el-GR" sz="2400" smtClean="0">
                <a:cs typeface="Arial" charset="0"/>
                <a:sym typeface="Wingdings" pitchFamily="2" charset="2"/>
              </a:rPr>
              <a:t>, ενώ  η διάμετρος από 14</a:t>
            </a:r>
            <a:r>
              <a:rPr lang="en-US" altLang="el-GR" sz="2400" smtClean="0">
                <a:cs typeface="Arial" charset="0"/>
                <a:sym typeface="Wingdings" pitchFamily="2" charset="2"/>
              </a:rPr>
              <a:t>nm</a:t>
            </a:r>
            <a:r>
              <a:rPr lang="el-GR" altLang="el-GR" sz="2400" smtClean="0">
                <a:cs typeface="Arial" charset="0"/>
                <a:sym typeface="Wingdings" pitchFamily="2" charset="2"/>
              </a:rPr>
              <a:t> – 45</a:t>
            </a:r>
            <a:r>
              <a:rPr lang="en-US" altLang="el-GR" sz="2400" smtClean="0">
                <a:cs typeface="Arial" charset="0"/>
                <a:sym typeface="Wingdings" pitchFamily="2" charset="2"/>
              </a:rPr>
              <a:t>nm</a:t>
            </a:r>
            <a:r>
              <a:rPr lang="el-GR" altLang="el-GR" sz="2400" smtClean="0">
                <a:cs typeface="Arial" charset="0"/>
                <a:sym typeface="Wingdings" pitchFamily="2" charset="2"/>
              </a:rPr>
              <a:t>. </a:t>
            </a:r>
            <a:endParaRPr lang="el-GR" altLang="el-GR" sz="2400" smtClean="0">
              <a:cs typeface="Arial" charset="0"/>
            </a:endParaRPr>
          </a:p>
          <a:p>
            <a:pPr eaLnBrk="1" hangingPunct="1"/>
            <a:endParaRPr lang="el-GR" altLang="el-GR" sz="2400" smtClean="0">
              <a:cs typeface="Arial" charset="0"/>
              <a:sym typeface="Wingdings" pitchFamily="2" charset="2"/>
            </a:endParaRPr>
          </a:p>
          <a:p>
            <a:pPr eaLnBrk="1" hangingPunct="1"/>
            <a:endParaRPr lang="el-GR" altLang="el-GR"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1611588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8" descr="File:White Satin Angora Rabbit.jpg" title="Κουνέλι Ango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147" y="4391466"/>
            <a:ext cx="2374622" cy="177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Τίτλος 3"/>
          <p:cNvSpPr>
            <a:spLocks noGrp="1"/>
          </p:cNvSpPr>
          <p:nvPr>
            <p:ph type="title"/>
          </p:nvPr>
        </p:nvSpPr>
        <p:spPr/>
        <p:txBody>
          <a:bodyPr/>
          <a:lstStyle/>
          <a:p>
            <a:r>
              <a:rPr lang="el-GR" dirty="0"/>
              <a:t>Ζώα που παράγουν μαλλί</a:t>
            </a:r>
          </a:p>
        </p:txBody>
      </p:sp>
      <p:sp>
        <p:nvSpPr>
          <p:cNvPr id="46084" name="TextBox 4"/>
          <p:cNvSpPr txBox="1">
            <a:spLocks noChangeArrowheads="1"/>
          </p:cNvSpPr>
          <p:nvPr/>
        </p:nvSpPr>
        <p:spPr bwMode="auto">
          <a:xfrm>
            <a:off x="607563" y="1021728"/>
            <a:ext cx="1230724" cy="400110"/>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Μερινό</a:t>
            </a:r>
            <a:r>
              <a:rPr lang="el-GR" sz="2000" dirty="0">
                <a:solidFill>
                  <a:prstClr val="black"/>
                </a:solidFill>
                <a:latin typeface="Calibri"/>
              </a:rPr>
              <a:t>  </a:t>
            </a:r>
          </a:p>
        </p:txBody>
      </p:sp>
      <p:pic>
        <p:nvPicPr>
          <p:cNvPr id="7170" name="Picture 2" descr="File:Poll Merino.jpg" title="Μερινό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563" y="1409700"/>
            <a:ext cx="2461449" cy="208597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8"/>
          <p:cNvSpPr/>
          <p:nvPr/>
        </p:nvSpPr>
        <p:spPr>
          <a:xfrm>
            <a:off x="582349" y="3480098"/>
            <a:ext cx="2511875" cy="430887"/>
          </a:xfrm>
          <a:prstGeom prst="rect">
            <a:avLst/>
          </a:prstGeom>
        </p:spPr>
        <p:txBody>
          <a:bodyPr wrap="square">
            <a:spAutoFit/>
          </a:bodyPr>
          <a:lstStyle/>
          <a:p>
            <a:pPr algn="ctr"/>
            <a:r>
              <a:rPr lang="en-US" sz="1050" dirty="0" smtClean="0">
                <a:solidFill>
                  <a:prstClr val="black">
                    <a:lumMod val="65000"/>
                    <a:lumOff val="35000"/>
                  </a:prstClr>
                </a:solidFill>
                <a:latin typeface="Calibri"/>
              </a:rPr>
              <a:t>“</a:t>
            </a:r>
            <a:r>
              <a:rPr lang="en-US" sz="1050" dirty="0">
                <a:solidFill>
                  <a:prstClr val="black"/>
                </a:solidFill>
                <a:latin typeface="Calibri"/>
                <a:hlinkClick r:id="rId5"/>
              </a:rPr>
              <a:t>Poll </a:t>
            </a:r>
            <a:r>
              <a:rPr lang="en-US" sz="1050" dirty="0" smtClean="0">
                <a:solidFill>
                  <a:prstClr val="black"/>
                </a:solidFill>
                <a:latin typeface="Calibri"/>
                <a:hlinkClick r:id="rId5"/>
              </a:rPr>
              <a:t>Merino</a:t>
            </a:r>
            <a:r>
              <a:rPr lang="en-US" sz="1050" dirty="0" smtClean="0">
                <a:solidFill>
                  <a:prstClr val="black">
                    <a:lumMod val="65000"/>
                    <a:lumOff val="35000"/>
                  </a:prstClr>
                </a:solidFill>
                <a:latin typeface="Calibri"/>
              </a:rPr>
              <a:t>”,</a:t>
            </a:r>
            <a:r>
              <a:rPr lang="el-GR" sz="1050" dirty="0" smtClean="0">
                <a:solidFill>
                  <a:prstClr val="black">
                    <a:lumMod val="65000"/>
                    <a:lumOff val="35000"/>
                  </a:prstClr>
                </a:solidFill>
                <a:latin typeface="Calibri"/>
              </a:rPr>
              <a:t> από</a:t>
            </a:r>
            <a:r>
              <a:rPr lang="en-US" sz="1050" dirty="0" smtClean="0">
                <a:solidFill>
                  <a:prstClr val="black">
                    <a:lumMod val="65000"/>
                    <a:lumOff val="35000"/>
                  </a:prstClr>
                </a:solidFill>
                <a:latin typeface="Calibri"/>
              </a:rPr>
              <a:t>  </a:t>
            </a:r>
            <a:r>
              <a:rPr lang="en-US" sz="1050" dirty="0" err="1" smtClean="0">
                <a:solidFill>
                  <a:prstClr val="black"/>
                </a:solidFill>
                <a:latin typeface="Calibri"/>
                <a:hlinkClick r:id="rId6"/>
              </a:rPr>
              <a:t>Cgoodwin</a:t>
            </a:r>
            <a:r>
              <a:rPr lang="el-GR" sz="1050" dirty="0">
                <a:solidFill>
                  <a:prstClr val="black"/>
                </a:solidFill>
                <a:latin typeface="Calibri"/>
              </a:rPr>
              <a:t> </a:t>
            </a:r>
            <a:r>
              <a:rPr lang="el-GR" sz="1050" dirty="0" smtClean="0">
                <a:solidFill>
                  <a:prstClr val="black">
                    <a:lumMod val="65000"/>
                    <a:lumOff val="35000"/>
                  </a:prstClr>
                </a:solidFill>
                <a:latin typeface="Calibri"/>
              </a:rPr>
              <a:t>διαθέσιμο με άδεια</a:t>
            </a:r>
            <a:r>
              <a:rPr lang="en-US" sz="1050" dirty="0" smtClean="0">
                <a:solidFill>
                  <a:prstClr val="black">
                    <a:lumMod val="65000"/>
                    <a:lumOff val="35000"/>
                  </a:prstClr>
                </a:solidFill>
                <a:latin typeface="Calibri"/>
              </a:rPr>
              <a:t> </a:t>
            </a:r>
            <a:r>
              <a:rPr lang="en-US" sz="1050" dirty="0">
                <a:solidFill>
                  <a:prstClr val="black"/>
                </a:solidFill>
                <a:latin typeface="Calibri"/>
                <a:hlinkClick r:id="rId7"/>
              </a:rPr>
              <a:t>CC BY-SA 3.0</a:t>
            </a:r>
            <a:endParaRPr lang="en-US" sz="1050" dirty="0">
              <a:solidFill>
                <a:prstClr val="black"/>
              </a:solidFill>
              <a:latin typeface="Calibri"/>
            </a:endParaRPr>
          </a:p>
        </p:txBody>
      </p:sp>
      <p:sp>
        <p:nvSpPr>
          <p:cNvPr id="46088" name="TextBox 11"/>
          <p:cNvSpPr txBox="1">
            <a:spLocks noChangeArrowheads="1"/>
          </p:cNvSpPr>
          <p:nvPr/>
        </p:nvSpPr>
        <p:spPr bwMode="auto">
          <a:xfrm>
            <a:off x="3500438" y="1028640"/>
            <a:ext cx="1095375" cy="400110"/>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smtClean="0">
                <a:solidFill>
                  <a:prstClr val="white"/>
                </a:solidFill>
                <a:latin typeface="Calibri"/>
              </a:rPr>
              <a:t>Αλπακά</a:t>
            </a:r>
            <a:endParaRPr lang="el-GR" sz="2000" dirty="0">
              <a:solidFill>
                <a:prstClr val="white"/>
              </a:solidFill>
              <a:latin typeface="Calibri"/>
            </a:endParaRPr>
          </a:p>
        </p:txBody>
      </p:sp>
      <p:pic>
        <p:nvPicPr>
          <p:cNvPr id="45063" name="Picture 16" descr="http://t1.gstatic.com/images?q=tbn:ANd9GcRMnUtvVpNyCzeTknty7SW-wKc6ONO9y8TGNQxOxyPpyMt0img6Uw" title="Αλπακά"/>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0438" y="1428750"/>
            <a:ext cx="2190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8"/>
          <p:cNvSpPr/>
          <p:nvPr/>
        </p:nvSpPr>
        <p:spPr>
          <a:xfrm>
            <a:off x="3500437" y="3495675"/>
            <a:ext cx="2190751" cy="415498"/>
          </a:xfrm>
          <a:prstGeom prst="rect">
            <a:avLst/>
          </a:prstGeom>
        </p:spPr>
        <p:txBody>
          <a:bodyPr wrap="square">
            <a:spAutoFit/>
          </a:bodyPr>
          <a:lstStyle/>
          <a:p>
            <a:pPr algn="ctr"/>
            <a:r>
              <a:rPr lang="en-US" sz="1050" dirty="0" smtClean="0">
                <a:solidFill>
                  <a:prstClr val="black">
                    <a:lumMod val="65000"/>
                    <a:lumOff val="35000"/>
                  </a:prstClr>
                </a:solidFill>
                <a:latin typeface="Calibri"/>
              </a:rPr>
              <a:t>“</a:t>
            </a:r>
            <a:r>
              <a:rPr lang="en-US" sz="1050" dirty="0">
                <a:solidFill>
                  <a:prstClr val="black"/>
                </a:solidFill>
                <a:latin typeface="Calibri"/>
                <a:hlinkClick r:id="rId9"/>
              </a:rPr>
              <a:t>Alpaka </a:t>
            </a:r>
            <a:r>
              <a:rPr lang="en-US" sz="1050" dirty="0" smtClean="0">
                <a:solidFill>
                  <a:prstClr val="black"/>
                </a:solidFill>
                <a:latin typeface="Calibri"/>
                <a:hlinkClick r:id="rId9"/>
              </a:rPr>
              <a:t>33444</a:t>
            </a:r>
            <a:r>
              <a:rPr lang="en-US" sz="1050" dirty="0" smtClean="0">
                <a:solidFill>
                  <a:prstClr val="black">
                    <a:lumMod val="65000"/>
                    <a:lumOff val="35000"/>
                  </a:prstClr>
                </a:solidFill>
                <a:latin typeface="Calibri"/>
              </a:rPr>
              <a:t>”,</a:t>
            </a:r>
            <a:r>
              <a:rPr lang="el-GR" sz="1050" dirty="0" smtClean="0">
                <a:solidFill>
                  <a:prstClr val="black">
                    <a:lumMod val="65000"/>
                    <a:lumOff val="35000"/>
                  </a:prstClr>
                </a:solidFill>
                <a:latin typeface="Calibri"/>
              </a:rPr>
              <a:t> από</a:t>
            </a:r>
            <a:r>
              <a:rPr lang="en-US" sz="1050" dirty="0" smtClean="0">
                <a:solidFill>
                  <a:prstClr val="black">
                    <a:lumMod val="65000"/>
                    <a:lumOff val="35000"/>
                  </a:prstClr>
                </a:solidFill>
                <a:latin typeface="Calibri"/>
              </a:rPr>
              <a:t>  </a:t>
            </a:r>
            <a:r>
              <a:rPr lang="en-US" sz="1050" dirty="0" err="1" smtClean="0">
                <a:solidFill>
                  <a:prstClr val="black"/>
                </a:solidFill>
                <a:latin typeface="Calibri"/>
                <a:hlinkClick r:id="rId10"/>
              </a:rPr>
              <a:t>Conny</a:t>
            </a:r>
            <a:r>
              <a:rPr lang="el-GR" sz="1050" dirty="0" smtClean="0">
                <a:solidFill>
                  <a:prstClr val="black"/>
                </a:solidFill>
                <a:latin typeface="Calibri"/>
              </a:rPr>
              <a:t> </a:t>
            </a:r>
            <a:r>
              <a:rPr lang="el-GR" sz="1050" dirty="0" smtClean="0">
                <a:solidFill>
                  <a:prstClr val="black">
                    <a:lumMod val="65000"/>
                    <a:lumOff val="35000"/>
                  </a:prstClr>
                </a:solidFill>
                <a:latin typeface="Calibri"/>
              </a:rPr>
              <a:t>διαθέσιμο με άδεια</a:t>
            </a:r>
            <a:r>
              <a:rPr lang="en-US" sz="1050" dirty="0" smtClean="0">
                <a:solidFill>
                  <a:prstClr val="black">
                    <a:lumMod val="65000"/>
                    <a:lumOff val="35000"/>
                  </a:prstClr>
                </a:solidFill>
                <a:latin typeface="Calibri"/>
              </a:rPr>
              <a:t> </a:t>
            </a:r>
            <a:r>
              <a:rPr lang="en-US" sz="1050" dirty="0">
                <a:solidFill>
                  <a:prstClr val="black"/>
                </a:solidFill>
                <a:latin typeface="Calibri"/>
                <a:hlinkClick r:id="rId11"/>
              </a:rPr>
              <a:t>CC BY-SA 2.0 </a:t>
            </a:r>
            <a:r>
              <a:rPr lang="en-US" sz="1050" dirty="0" smtClean="0">
                <a:solidFill>
                  <a:prstClr val="black"/>
                </a:solidFill>
                <a:latin typeface="Calibri"/>
                <a:hlinkClick r:id="rId11"/>
              </a:rPr>
              <a:t>DE</a:t>
            </a:r>
            <a:endParaRPr lang="en-US" sz="1050" dirty="0">
              <a:solidFill>
                <a:prstClr val="black"/>
              </a:solidFill>
              <a:latin typeface="Calibri"/>
            </a:endParaRPr>
          </a:p>
        </p:txBody>
      </p:sp>
      <p:sp>
        <p:nvSpPr>
          <p:cNvPr id="46096" name="15 - Ορθογώνιο"/>
          <p:cNvSpPr>
            <a:spLocks noChangeArrowheads="1"/>
          </p:cNvSpPr>
          <p:nvPr/>
        </p:nvSpPr>
        <p:spPr bwMode="auto">
          <a:xfrm>
            <a:off x="6203015" y="1028640"/>
            <a:ext cx="1024938" cy="400110"/>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Λάμα</a:t>
            </a:r>
          </a:p>
        </p:txBody>
      </p:sp>
      <p:pic>
        <p:nvPicPr>
          <p:cNvPr id="7172" name="Picture 4" descr="File:Lama3.jpg" title="Λάμα"/>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1183"/>
          <a:stretch/>
        </p:blipFill>
        <p:spPr bwMode="auto">
          <a:xfrm>
            <a:off x="6203015" y="1407009"/>
            <a:ext cx="2451828" cy="207039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8"/>
          <p:cNvSpPr/>
          <p:nvPr/>
        </p:nvSpPr>
        <p:spPr>
          <a:xfrm>
            <a:off x="6203015" y="3495675"/>
            <a:ext cx="2511875" cy="430887"/>
          </a:xfrm>
          <a:prstGeom prst="rect">
            <a:avLst/>
          </a:prstGeom>
        </p:spPr>
        <p:txBody>
          <a:bodyPr wrap="square">
            <a:spAutoFit/>
          </a:bodyPr>
          <a:lstStyle/>
          <a:p>
            <a:pPr algn="ctr"/>
            <a:r>
              <a:rPr lang="en-US" sz="1050" dirty="0" smtClean="0">
                <a:solidFill>
                  <a:prstClr val="black">
                    <a:lumMod val="65000"/>
                    <a:lumOff val="35000"/>
                  </a:prstClr>
                </a:solidFill>
                <a:latin typeface="Calibri"/>
              </a:rPr>
              <a:t>“</a:t>
            </a:r>
            <a:r>
              <a:rPr lang="en-US" sz="1050" dirty="0" smtClean="0">
                <a:solidFill>
                  <a:prstClr val="black"/>
                </a:solidFill>
                <a:latin typeface="Calibri"/>
                <a:hlinkClick r:id="rId13"/>
              </a:rPr>
              <a:t>Lama3</a:t>
            </a:r>
            <a:r>
              <a:rPr lang="en-US" sz="1050" dirty="0" smtClean="0">
                <a:solidFill>
                  <a:prstClr val="black">
                    <a:lumMod val="65000"/>
                    <a:lumOff val="35000"/>
                  </a:prstClr>
                </a:solidFill>
                <a:latin typeface="Calibri"/>
              </a:rPr>
              <a:t>”,</a:t>
            </a:r>
            <a:r>
              <a:rPr lang="el-GR" sz="1050" dirty="0" smtClean="0">
                <a:solidFill>
                  <a:prstClr val="black">
                    <a:lumMod val="65000"/>
                    <a:lumOff val="35000"/>
                  </a:prstClr>
                </a:solidFill>
                <a:latin typeface="Calibri"/>
              </a:rPr>
              <a:t> από</a:t>
            </a:r>
            <a:r>
              <a:rPr lang="en-US" sz="1050" dirty="0" smtClean="0">
                <a:solidFill>
                  <a:prstClr val="black">
                    <a:lumMod val="65000"/>
                    <a:lumOff val="35000"/>
                  </a:prstClr>
                </a:solidFill>
                <a:latin typeface="Calibri"/>
              </a:rPr>
              <a:t>  </a:t>
            </a:r>
            <a:r>
              <a:rPr lang="en-US" sz="1050" dirty="0" smtClean="0">
                <a:solidFill>
                  <a:prstClr val="black"/>
                </a:solidFill>
                <a:latin typeface="Calibri"/>
                <a:hlinkClick r:id="rId14"/>
              </a:rPr>
              <a:t>Anakin</a:t>
            </a:r>
            <a:r>
              <a:rPr lang="el-GR" sz="1050" dirty="0" smtClean="0">
                <a:solidFill>
                  <a:prstClr val="black"/>
                </a:solidFill>
                <a:latin typeface="Calibri"/>
              </a:rPr>
              <a:t> </a:t>
            </a:r>
            <a:r>
              <a:rPr lang="el-GR" sz="1050" dirty="0" smtClean="0">
                <a:solidFill>
                  <a:prstClr val="black">
                    <a:lumMod val="65000"/>
                    <a:lumOff val="35000"/>
                  </a:prstClr>
                </a:solidFill>
                <a:latin typeface="Calibri"/>
              </a:rPr>
              <a:t>διαθέσιμο με άδεια</a:t>
            </a:r>
            <a:r>
              <a:rPr lang="en-US" sz="1050" dirty="0" smtClean="0">
                <a:solidFill>
                  <a:prstClr val="black">
                    <a:lumMod val="65000"/>
                    <a:lumOff val="35000"/>
                  </a:prstClr>
                </a:solidFill>
                <a:latin typeface="Calibri"/>
              </a:rPr>
              <a:t> </a:t>
            </a:r>
            <a:r>
              <a:rPr lang="en-US" sz="1050" dirty="0">
                <a:solidFill>
                  <a:prstClr val="black"/>
                </a:solidFill>
                <a:latin typeface="Calibri"/>
                <a:hlinkClick r:id="rId7"/>
              </a:rPr>
              <a:t>CC BY-SA 3.0</a:t>
            </a:r>
            <a:endParaRPr lang="en-US" sz="1050" dirty="0">
              <a:solidFill>
                <a:prstClr val="black"/>
              </a:solidFill>
              <a:latin typeface="Calibri"/>
            </a:endParaRPr>
          </a:p>
        </p:txBody>
      </p:sp>
      <p:sp>
        <p:nvSpPr>
          <p:cNvPr id="26" name="19 - TextBox"/>
          <p:cNvSpPr txBox="1"/>
          <p:nvPr/>
        </p:nvSpPr>
        <p:spPr>
          <a:xfrm>
            <a:off x="574147" y="4045040"/>
            <a:ext cx="1732189" cy="369888"/>
          </a:xfrm>
          <a:prstGeom prst="rect">
            <a:avLst/>
          </a:prstGeom>
          <a:solidFill>
            <a:schemeClr val="accent4">
              <a:lumMod val="75000"/>
            </a:schemeClr>
          </a:solidFill>
        </p:spPr>
        <p:txBody>
          <a:bodyPr wrap="square">
            <a:spAutoFit/>
          </a:bodyPr>
          <a:lstStyle/>
          <a:p>
            <a:pPr>
              <a:defRPr/>
            </a:pPr>
            <a:r>
              <a:rPr lang="el-GR" dirty="0">
                <a:solidFill>
                  <a:prstClr val="white"/>
                </a:solidFill>
                <a:latin typeface="Calibri"/>
              </a:rPr>
              <a:t>Κουνέλι </a:t>
            </a:r>
            <a:r>
              <a:rPr lang="en-US" dirty="0">
                <a:solidFill>
                  <a:prstClr val="white"/>
                </a:solidFill>
                <a:latin typeface="Calibri"/>
              </a:rPr>
              <a:t>Angora</a:t>
            </a:r>
            <a:endParaRPr lang="el-GR" dirty="0">
              <a:solidFill>
                <a:prstClr val="white"/>
              </a:solidFill>
              <a:latin typeface="Calibri"/>
            </a:endParaRPr>
          </a:p>
        </p:txBody>
      </p:sp>
      <p:sp>
        <p:nvSpPr>
          <p:cNvPr id="23" name="17 - Ορθογώνιο"/>
          <p:cNvSpPr/>
          <p:nvPr/>
        </p:nvSpPr>
        <p:spPr>
          <a:xfrm>
            <a:off x="623849" y="6127118"/>
            <a:ext cx="2428875" cy="577081"/>
          </a:xfrm>
          <a:prstGeom prst="rect">
            <a:avLst/>
          </a:prstGeom>
        </p:spPr>
        <p:txBody>
          <a:bodyPr>
            <a:spAutoFit/>
          </a:bodyPr>
          <a:lstStyle/>
          <a:p>
            <a:pPr algn="ctr">
              <a:defRPr/>
            </a:pPr>
            <a:r>
              <a:rPr lang="en-GB" sz="1050" dirty="0">
                <a:solidFill>
                  <a:prstClr val="black">
                    <a:lumMod val="65000"/>
                    <a:lumOff val="35000"/>
                  </a:prstClr>
                </a:solidFill>
                <a:latin typeface="Calibri"/>
              </a:rPr>
              <a:t>“</a:t>
            </a:r>
            <a:r>
              <a:rPr lang="en-GB" sz="1050" dirty="0">
                <a:solidFill>
                  <a:prstClr val="black">
                    <a:lumMod val="65000"/>
                    <a:lumOff val="35000"/>
                  </a:prstClr>
                </a:solidFill>
                <a:latin typeface="Calibri"/>
                <a:hlinkClick r:id="rId15"/>
              </a:rPr>
              <a:t>White Satin Angora Rabbit</a:t>
            </a:r>
            <a:r>
              <a:rPr lang="en-GB" sz="1050" dirty="0">
                <a:solidFill>
                  <a:prstClr val="black">
                    <a:lumMod val="65000"/>
                    <a:lumOff val="35000"/>
                  </a:prstClr>
                </a:solidFill>
                <a:latin typeface="Calibri"/>
              </a:rPr>
              <a:t>” </a:t>
            </a:r>
            <a:r>
              <a:rPr lang="el-GR" sz="1050" dirty="0" smtClean="0">
                <a:solidFill>
                  <a:prstClr val="black">
                    <a:lumMod val="65000"/>
                    <a:lumOff val="35000"/>
                  </a:prstClr>
                </a:solidFill>
                <a:latin typeface="Calibri"/>
              </a:rPr>
              <a:t>από</a:t>
            </a:r>
            <a:r>
              <a:rPr lang="en-GB" sz="1050" dirty="0" smtClean="0">
                <a:solidFill>
                  <a:prstClr val="black">
                    <a:lumMod val="65000"/>
                    <a:lumOff val="35000"/>
                  </a:prstClr>
                </a:solidFill>
                <a:latin typeface="Calibri"/>
              </a:rPr>
              <a:t> </a:t>
            </a:r>
            <a:r>
              <a:rPr lang="en-US" sz="1050" u="sng" dirty="0" err="1">
                <a:solidFill>
                  <a:prstClr val="black"/>
                </a:solidFill>
                <a:latin typeface="Calibri"/>
                <a:hlinkClick r:id="rId16" tooltip="User:ThomasBlackface"/>
              </a:rPr>
              <a:t>ThomasBlackface</a:t>
            </a:r>
            <a:r>
              <a:rPr lang="en-GB" sz="1050" dirty="0" smtClean="0">
                <a:solidFill>
                  <a:prstClr val="black">
                    <a:lumMod val="65000"/>
                    <a:lumOff val="35000"/>
                  </a:prstClr>
                </a:solidFill>
                <a:latin typeface="Calibri"/>
              </a:rPr>
              <a:t> </a:t>
            </a:r>
            <a:r>
              <a:rPr lang="el-GR" sz="1050" dirty="0" smtClean="0">
                <a:solidFill>
                  <a:prstClr val="black">
                    <a:lumMod val="65000"/>
                    <a:lumOff val="35000"/>
                  </a:prstClr>
                </a:solidFill>
                <a:latin typeface="Calibri"/>
              </a:rPr>
              <a:t>διαθέσιμο με άδεια</a:t>
            </a:r>
            <a:r>
              <a:rPr lang="en-GB" sz="1050" dirty="0" smtClean="0">
                <a:solidFill>
                  <a:prstClr val="black">
                    <a:lumMod val="65000"/>
                    <a:lumOff val="35000"/>
                  </a:prstClr>
                </a:solidFill>
                <a:latin typeface="Calibri"/>
              </a:rPr>
              <a:t> </a:t>
            </a:r>
            <a:r>
              <a:rPr lang="en-GB" sz="1050" dirty="0">
                <a:solidFill>
                  <a:prstClr val="black">
                    <a:lumMod val="65000"/>
                    <a:lumOff val="35000"/>
                  </a:prstClr>
                </a:solidFill>
                <a:latin typeface="Calibri"/>
                <a:hlinkClick r:id="rId7"/>
              </a:rPr>
              <a:t>CC-SA BY 3.0</a:t>
            </a:r>
            <a:endParaRPr lang="en-GB" sz="1050" dirty="0">
              <a:solidFill>
                <a:prstClr val="black">
                  <a:lumMod val="65000"/>
                  <a:lumOff val="35000"/>
                </a:prstClr>
              </a:solidFill>
              <a:latin typeface="Calibri"/>
            </a:endParaRPr>
          </a:p>
        </p:txBody>
      </p:sp>
      <p:sp>
        <p:nvSpPr>
          <p:cNvPr id="46095" name="14 - Ορθογώνιο"/>
          <p:cNvSpPr>
            <a:spLocks noChangeArrowheads="1"/>
          </p:cNvSpPr>
          <p:nvPr/>
        </p:nvSpPr>
        <p:spPr bwMode="auto">
          <a:xfrm>
            <a:off x="3479801" y="4014758"/>
            <a:ext cx="1024383" cy="400110"/>
          </a:xfrm>
          <a:prstGeom prst="rect">
            <a:avLst/>
          </a:prstGeom>
          <a:solidFill>
            <a:schemeClr val="accent4">
              <a:lumMod val="75000"/>
            </a:schemeClr>
          </a:solidFill>
          <a:ln w="9525">
            <a:noFill/>
            <a:miter lim="800000"/>
            <a:headEnd/>
            <a:tailEnd/>
          </a:ln>
        </p:spPr>
        <p:txBody>
          <a:bodyPr wrap="none">
            <a:spAutoFit/>
          </a:bodyPr>
          <a:lstStyle/>
          <a:p>
            <a:pPr>
              <a:defRPr/>
            </a:pPr>
            <a:r>
              <a:rPr lang="el-GR" sz="2000" dirty="0">
                <a:solidFill>
                  <a:prstClr val="white"/>
                </a:solidFill>
                <a:latin typeface="Calibri"/>
              </a:rPr>
              <a:t>Αγκορά </a:t>
            </a:r>
          </a:p>
        </p:txBody>
      </p:sp>
      <p:pic>
        <p:nvPicPr>
          <p:cNvPr id="7174" name="Picture 6" descr="File:Modern angora goat.jpg" title="Αγκορά "/>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79800" y="4414868"/>
            <a:ext cx="2277137" cy="175560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8"/>
          <p:cNvSpPr/>
          <p:nvPr/>
        </p:nvSpPr>
        <p:spPr>
          <a:xfrm>
            <a:off x="3170560" y="6181123"/>
            <a:ext cx="2916253" cy="430887"/>
          </a:xfrm>
          <a:prstGeom prst="rect">
            <a:avLst/>
          </a:prstGeom>
        </p:spPr>
        <p:txBody>
          <a:bodyPr wrap="square">
            <a:spAutoFit/>
          </a:bodyPr>
          <a:lstStyle/>
          <a:p>
            <a:pPr algn="ctr"/>
            <a:r>
              <a:rPr lang="en-US" sz="1050" dirty="0" smtClean="0">
                <a:solidFill>
                  <a:prstClr val="black">
                    <a:lumMod val="65000"/>
                    <a:lumOff val="35000"/>
                  </a:prstClr>
                </a:solidFill>
                <a:latin typeface="Calibri"/>
              </a:rPr>
              <a:t>“</a:t>
            </a:r>
            <a:r>
              <a:rPr lang="en-US" sz="1050" dirty="0">
                <a:solidFill>
                  <a:prstClr val="black"/>
                </a:solidFill>
                <a:latin typeface="Calibri"/>
                <a:hlinkClick r:id="rId18"/>
              </a:rPr>
              <a:t>Modern angora </a:t>
            </a:r>
            <a:r>
              <a:rPr lang="en-US" sz="1050" dirty="0" smtClean="0">
                <a:solidFill>
                  <a:prstClr val="black"/>
                </a:solidFill>
                <a:latin typeface="Calibri"/>
                <a:hlinkClick r:id="rId18"/>
              </a:rPr>
              <a:t>goat</a:t>
            </a:r>
            <a:r>
              <a:rPr lang="en-US" sz="1050" dirty="0" smtClean="0">
                <a:solidFill>
                  <a:prstClr val="black">
                    <a:lumMod val="65000"/>
                    <a:lumOff val="35000"/>
                  </a:prstClr>
                </a:solidFill>
                <a:latin typeface="Calibri"/>
              </a:rPr>
              <a:t>”,</a:t>
            </a:r>
            <a:r>
              <a:rPr lang="el-GR" sz="1050" dirty="0" smtClean="0">
                <a:solidFill>
                  <a:prstClr val="black">
                    <a:lumMod val="65000"/>
                    <a:lumOff val="35000"/>
                  </a:prstClr>
                </a:solidFill>
                <a:latin typeface="Calibri"/>
              </a:rPr>
              <a:t> από</a:t>
            </a:r>
            <a:r>
              <a:rPr lang="en-US" sz="1050" dirty="0" smtClean="0">
                <a:solidFill>
                  <a:prstClr val="black">
                    <a:lumMod val="65000"/>
                    <a:lumOff val="35000"/>
                  </a:prstClr>
                </a:solidFill>
                <a:latin typeface="Calibri"/>
              </a:rPr>
              <a:t>  </a:t>
            </a:r>
            <a:r>
              <a:rPr lang="en-US" sz="1050" dirty="0" smtClean="0">
                <a:solidFill>
                  <a:prstClr val="black"/>
                </a:solidFill>
                <a:latin typeface="Calibri"/>
                <a:hlinkClick r:id="rId19"/>
              </a:rPr>
              <a:t>Addihockey10</a:t>
            </a:r>
            <a:r>
              <a:rPr lang="el-GR" sz="1050" dirty="0" smtClean="0">
                <a:solidFill>
                  <a:prstClr val="black"/>
                </a:solidFill>
                <a:latin typeface="Calibri"/>
                <a:hlinkClick r:id="rId19"/>
              </a:rPr>
              <a:t> </a:t>
            </a:r>
            <a:r>
              <a:rPr lang="el-GR" sz="1050" dirty="0" smtClean="0">
                <a:solidFill>
                  <a:prstClr val="black">
                    <a:lumMod val="65000"/>
                    <a:lumOff val="35000"/>
                  </a:prstClr>
                </a:solidFill>
                <a:latin typeface="Calibri"/>
              </a:rPr>
              <a:t>διαθέσιμο ως κοινό κτήμα</a:t>
            </a:r>
            <a:endParaRPr lang="en-US" sz="1050" dirty="0">
              <a:solidFill>
                <a:prstClr val="black"/>
              </a:solidFill>
              <a:latin typeface="Calibri"/>
            </a:endParaRPr>
          </a:p>
        </p:txBody>
      </p:sp>
      <p:sp>
        <p:nvSpPr>
          <p:cNvPr id="46092" name="TextBox 16"/>
          <p:cNvSpPr txBox="1">
            <a:spLocks noChangeArrowheads="1"/>
          </p:cNvSpPr>
          <p:nvPr/>
        </p:nvSpPr>
        <p:spPr bwMode="auto">
          <a:xfrm>
            <a:off x="6500814" y="4014818"/>
            <a:ext cx="1071562" cy="400110"/>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Κασμίρ </a:t>
            </a:r>
          </a:p>
        </p:txBody>
      </p:sp>
      <p:pic>
        <p:nvPicPr>
          <p:cNvPr id="45069" name="Picture 26" descr="http://www.bbc.co.uk/wales/nature/galleries/mammals/img/kashmir_goat.jpg" title="Κασμίρ "/>
          <p:cNvPicPr>
            <a:picLocks noChangeAspect="1" noChangeArrowheads="1"/>
          </p:cNvPicPr>
          <p:nvPr/>
        </p:nvPicPr>
        <p:blipFill>
          <a:blip r:embed="rId20">
            <a:extLst>
              <a:ext uri="{28A0092B-C50C-407E-A947-70E740481C1C}">
                <a14:useLocalDpi xmlns:a14="http://schemas.microsoft.com/office/drawing/2010/main" val="0"/>
              </a:ext>
            </a:extLst>
          </a:blip>
          <a:srcRect l="13817" r="19072"/>
          <a:stretch>
            <a:fillRect/>
          </a:stretch>
        </p:blipFill>
        <p:spPr bwMode="auto">
          <a:xfrm>
            <a:off x="6500814" y="4414868"/>
            <a:ext cx="206375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8"/>
          <p:cNvSpPr/>
          <p:nvPr/>
        </p:nvSpPr>
        <p:spPr>
          <a:xfrm>
            <a:off x="6272180" y="6134579"/>
            <a:ext cx="2511875" cy="577081"/>
          </a:xfrm>
          <a:prstGeom prst="rect">
            <a:avLst/>
          </a:prstGeom>
        </p:spPr>
        <p:txBody>
          <a:bodyPr wrap="square">
            <a:spAutoFit/>
          </a:bodyPr>
          <a:lstStyle/>
          <a:p>
            <a:pPr algn="ctr"/>
            <a:r>
              <a:rPr lang="en-US" sz="1050" dirty="0" smtClean="0">
                <a:solidFill>
                  <a:prstClr val="black">
                    <a:lumMod val="65000"/>
                    <a:lumOff val="35000"/>
                  </a:prstClr>
                </a:solidFill>
                <a:latin typeface="Calibri"/>
              </a:rPr>
              <a:t>“</a:t>
            </a:r>
            <a:r>
              <a:rPr lang="en-US" sz="1050" dirty="0">
                <a:solidFill>
                  <a:prstClr val="black"/>
                </a:solidFill>
                <a:latin typeface="Calibri"/>
                <a:hlinkClick r:id="rId21"/>
              </a:rPr>
              <a:t>Kashmir Goat (early morning snow, Pen y </a:t>
            </a:r>
            <a:r>
              <a:rPr lang="en-US" sz="1050" dirty="0" err="1">
                <a:solidFill>
                  <a:prstClr val="black"/>
                </a:solidFill>
                <a:latin typeface="Calibri"/>
                <a:hlinkClick r:id="rId21"/>
              </a:rPr>
              <a:t>Gogarth</a:t>
            </a:r>
            <a:r>
              <a:rPr lang="en-US" sz="1050" dirty="0" smtClean="0">
                <a:solidFill>
                  <a:prstClr val="black"/>
                </a:solidFill>
                <a:latin typeface="Calibri"/>
                <a:hlinkClick r:id="rId21"/>
              </a:rPr>
              <a:t>)</a:t>
            </a:r>
            <a:r>
              <a:rPr lang="en-US" sz="1050" dirty="0" smtClean="0">
                <a:solidFill>
                  <a:prstClr val="black">
                    <a:lumMod val="65000"/>
                    <a:lumOff val="35000"/>
                  </a:prstClr>
                </a:solidFill>
                <a:latin typeface="Calibri"/>
              </a:rPr>
              <a:t>”,</a:t>
            </a:r>
            <a:r>
              <a:rPr lang="el-GR" sz="1050" dirty="0" smtClean="0">
                <a:solidFill>
                  <a:prstClr val="black">
                    <a:lumMod val="65000"/>
                    <a:lumOff val="35000"/>
                  </a:prstClr>
                </a:solidFill>
                <a:latin typeface="Calibri"/>
              </a:rPr>
              <a:t> από</a:t>
            </a:r>
            <a:r>
              <a:rPr lang="en-US" sz="1050" dirty="0" smtClean="0">
                <a:solidFill>
                  <a:prstClr val="black">
                    <a:lumMod val="65000"/>
                    <a:lumOff val="35000"/>
                  </a:prstClr>
                </a:solidFill>
                <a:latin typeface="Calibri"/>
              </a:rPr>
              <a:t>  </a:t>
            </a:r>
            <a:r>
              <a:rPr lang="en-US" sz="1050" dirty="0">
                <a:solidFill>
                  <a:prstClr val="black"/>
                </a:solidFill>
                <a:latin typeface="Calibri"/>
                <a:hlinkClick r:id="rId22"/>
              </a:rPr>
              <a:t>Christian </a:t>
            </a:r>
            <a:r>
              <a:rPr lang="en-US" sz="1050" dirty="0" smtClean="0">
                <a:solidFill>
                  <a:prstClr val="black"/>
                </a:solidFill>
                <a:latin typeface="Calibri"/>
                <a:hlinkClick r:id="rId22"/>
              </a:rPr>
              <a:t>Roberts</a:t>
            </a:r>
            <a:r>
              <a:rPr lang="el-GR" sz="1050" dirty="0" smtClean="0">
                <a:solidFill>
                  <a:prstClr val="black"/>
                </a:solidFill>
                <a:latin typeface="Calibri"/>
              </a:rPr>
              <a:t> </a:t>
            </a:r>
            <a:r>
              <a:rPr lang="el-GR" sz="1050" dirty="0" smtClean="0">
                <a:solidFill>
                  <a:prstClr val="black">
                    <a:lumMod val="65000"/>
                    <a:lumOff val="35000"/>
                  </a:prstClr>
                </a:solidFill>
                <a:latin typeface="Calibri"/>
              </a:rPr>
              <a:t>διαθέσιμο με άδεια</a:t>
            </a:r>
            <a:r>
              <a:rPr lang="en-US" sz="1050" dirty="0" smtClean="0">
                <a:solidFill>
                  <a:prstClr val="black">
                    <a:lumMod val="65000"/>
                    <a:lumOff val="35000"/>
                  </a:prstClr>
                </a:solidFill>
                <a:latin typeface="Calibri"/>
              </a:rPr>
              <a:t> </a:t>
            </a:r>
            <a:r>
              <a:rPr lang="en-US" sz="1050" dirty="0">
                <a:solidFill>
                  <a:prstClr val="black"/>
                </a:solidFill>
                <a:latin typeface="Calibri"/>
                <a:hlinkClick r:id="rId23"/>
              </a:rPr>
              <a:t>CC BY-NC-ND </a:t>
            </a:r>
            <a:r>
              <a:rPr lang="en-US" sz="1050" dirty="0" smtClean="0">
                <a:solidFill>
                  <a:prstClr val="black"/>
                </a:solidFill>
                <a:latin typeface="Calibri"/>
                <a:hlinkClick r:id="rId23"/>
              </a:rPr>
              <a:t>2.0</a:t>
            </a:r>
            <a:endParaRPr lang="en-US" sz="1050" dirty="0">
              <a:solidFill>
                <a:prstClr val="black"/>
              </a:solidFill>
              <a:latin typeface="Calibri"/>
            </a:endParaRPr>
          </a:p>
        </p:txBody>
      </p:sp>
      <p:sp>
        <p:nvSpPr>
          <p:cNvPr id="3" name="Θέση αριθμού διαφάνειας 2"/>
          <p:cNvSpPr>
            <a:spLocks noGrp="1"/>
          </p:cNvSpPr>
          <p:nvPr>
            <p:ph type="sldNum" sz="quarter" idx="12"/>
          </p:nvPr>
        </p:nvSpPr>
        <p:spPr>
          <a:xfrm>
            <a:off x="7010400" y="6492875"/>
            <a:ext cx="2133600" cy="365125"/>
          </a:xfrm>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1903161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16632"/>
            <a:ext cx="9144000" cy="1080120"/>
          </a:xfrm>
        </p:spPr>
        <p:txBody>
          <a:bodyPr>
            <a:noAutofit/>
          </a:bodyPr>
          <a:lstStyle/>
          <a:p>
            <a:r>
              <a:rPr lang="el-GR" dirty="0">
                <a:solidFill>
                  <a:srgbClr val="8064A2">
                    <a:lumMod val="75000"/>
                  </a:srgbClr>
                </a:solidFill>
              </a:rPr>
              <a:t>Μικροσκοπική εμφάνιση </a:t>
            </a:r>
            <a:r>
              <a:rPr lang="el-GR" dirty="0" smtClean="0">
                <a:solidFill>
                  <a:srgbClr val="8064A2">
                    <a:lumMod val="75000"/>
                  </a:srgbClr>
                </a:solidFill>
              </a:rPr>
              <a:t>μάλλινων ινών </a:t>
            </a:r>
            <a:r>
              <a:rPr lang="el-GR" sz="3200" b="0" dirty="0" smtClean="0">
                <a:solidFill>
                  <a:srgbClr val="8064A2">
                    <a:lumMod val="75000"/>
                  </a:srgbClr>
                </a:solidFill>
              </a:rPr>
              <a:t>(1 </a:t>
            </a:r>
            <a:r>
              <a:rPr lang="el-GR" sz="3200" b="0" dirty="0">
                <a:solidFill>
                  <a:srgbClr val="8064A2">
                    <a:lumMod val="75000"/>
                  </a:srgbClr>
                </a:solidFill>
              </a:rPr>
              <a:t>από 2)</a:t>
            </a:r>
            <a:endParaRPr lang="el-GR" sz="3200" dirty="0"/>
          </a:p>
        </p:txBody>
      </p:sp>
      <p:sp>
        <p:nvSpPr>
          <p:cNvPr id="46083" name="Content Placeholder 2"/>
          <p:cNvSpPr>
            <a:spLocks noGrp="1"/>
          </p:cNvSpPr>
          <p:nvPr>
            <p:ph idx="1"/>
          </p:nvPr>
        </p:nvSpPr>
        <p:spPr>
          <a:xfrm>
            <a:off x="119374" y="1314133"/>
            <a:ext cx="8845114" cy="5040560"/>
          </a:xfrm>
        </p:spPr>
        <p:txBody>
          <a:bodyPr/>
          <a:lstStyle/>
          <a:p>
            <a:pPr eaLnBrk="1" hangingPunct="1"/>
            <a:r>
              <a:rPr lang="el-GR" altLang="el-GR" sz="2400" dirty="0" smtClean="0">
                <a:cs typeface="Arial" charset="0"/>
              </a:rPr>
              <a:t>Η ίνα του μαλλιού στο μικροσκόπιο φαίνεται σαν μικρές φολίδες τυλιγμένες σε σειρά. Αυτές αποτελούν το εξωτερικό δερμικό στρώμα της ίνας.</a:t>
            </a:r>
          </a:p>
          <a:p>
            <a:pPr eaLnBrk="1" hangingPunct="1"/>
            <a:r>
              <a:rPr lang="el-GR" altLang="el-GR" sz="2400" dirty="0" smtClean="0">
                <a:cs typeface="Arial" charset="0"/>
              </a:rPr>
              <a:t>Στο εσωτερικό, υπάρχει ιστός που αποτελείται από ατρακτοειδή κύτταρα, τα ινίδια, που χωρίζονται από μια προστατευτική θήκη, τον ελαστικό ιστό.</a:t>
            </a:r>
          </a:p>
          <a:p>
            <a:pPr eaLnBrk="1" hangingPunct="1"/>
            <a:endParaRPr lang="el-GR" altLang="el-GR" sz="2400" dirty="0" smtClean="0">
              <a:cs typeface="Arial" charset="0"/>
            </a:endParaRPr>
          </a:p>
        </p:txBody>
      </p:sp>
      <p:sp>
        <p:nvSpPr>
          <p:cNvPr id="7" name="6 - TextBox"/>
          <p:cNvSpPr txBox="1"/>
          <p:nvPr/>
        </p:nvSpPr>
        <p:spPr>
          <a:xfrm>
            <a:off x="2483768" y="6237312"/>
            <a:ext cx="4762500" cy="400110"/>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rPr>
              <a:t>Ολόκληρη ίνα μαλλιού (ρίζα και κορυφή)   </a:t>
            </a:r>
          </a:p>
        </p:txBody>
      </p:sp>
      <p:pic>
        <p:nvPicPr>
          <p:cNvPr id="3074" name="Picture 2" descr="A closer look at the wool parts while under a micro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645024"/>
            <a:ext cx="4762500" cy="223837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3166698" y="5856723"/>
            <a:ext cx="3396640" cy="276999"/>
          </a:xfrm>
          <a:prstGeom prst="rect">
            <a:avLst/>
          </a:prstGeom>
        </p:spPr>
        <p:txBody>
          <a:bodyPr wrap="square">
            <a:spAutoFit/>
          </a:bodyPr>
          <a:lstStyle/>
          <a:p>
            <a:r>
              <a:rPr lang="en-US" sz="1200" dirty="0" smtClean="0">
                <a:solidFill>
                  <a:prstClr val="black"/>
                </a:solidFill>
                <a:latin typeface="Calibri"/>
                <a:hlinkClick r:id="rId4"/>
              </a:rPr>
              <a:t>whrhs-forensic-chem-spring-2010.wikispaces.com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a:solidFill>
                <a:prstClr val="black"/>
              </a:solidFill>
            </a:endParaRPr>
          </a:p>
        </p:txBody>
      </p:sp>
    </p:spTree>
    <p:extLst>
      <p:ext uri="{BB962C8B-B14F-4D97-AF65-F5344CB8AC3E}">
        <p14:creationId xmlns:p14="http://schemas.microsoft.com/office/powerpoint/2010/main" val="8569260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2"/>
          <p:cNvSpPr>
            <a:spLocks noGrp="1"/>
          </p:cNvSpPr>
          <p:nvPr>
            <p:ph type="title"/>
          </p:nvPr>
        </p:nvSpPr>
        <p:spPr>
          <a:xfrm>
            <a:off x="0" y="116632"/>
            <a:ext cx="9144000" cy="1008112"/>
          </a:xfrm>
        </p:spPr>
        <p:txBody>
          <a:bodyPr>
            <a:noAutofit/>
          </a:bodyPr>
          <a:lstStyle/>
          <a:p>
            <a:r>
              <a:rPr lang="el-GR" dirty="0">
                <a:solidFill>
                  <a:srgbClr val="8064A2">
                    <a:lumMod val="75000"/>
                  </a:srgbClr>
                </a:solidFill>
              </a:rPr>
              <a:t>Μικροσκοπική εμφάνιση </a:t>
            </a:r>
            <a:r>
              <a:rPr lang="el-GR" dirty="0" smtClean="0">
                <a:solidFill>
                  <a:srgbClr val="8064A2">
                    <a:lumMod val="75000"/>
                  </a:srgbClr>
                </a:solidFill>
              </a:rPr>
              <a:t>μάλλινων ινών </a:t>
            </a:r>
            <a:r>
              <a:rPr lang="el-GR" sz="3200" b="0" dirty="0" smtClean="0">
                <a:solidFill>
                  <a:srgbClr val="8064A2">
                    <a:lumMod val="75000"/>
                  </a:srgbClr>
                </a:solidFill>
              </a:rPr>
              <a:t>(2 </a:t>
            </a:r>
            <a:r>
              <a:rPr lang="el-GR" sz="3200" b="0" dirty="0">
                <a:solidFill>
                  <a:srgbClr val="8064A2">
                    <a:lumMod val="75000"/>
                  </a:srgbClr>
                </a:solidFill>
              </a:rPr>
              <a:t>από 2)</a:t>
            </a:r>
            <a:endParaRPr lang="el-GR" sz="3200" dirty="0"/>
          </a:p>
        </p:txBody>
      </p:sp>
      <p:sp>
        <p:nvSpPr>
          <p:cNvPr id="47106" name="2 - Θέση περιεχομένου"/>
          <p:cNvSpPr>
            <a:spLocks noGrp="1"/>
          </p:cNvSpPr>
          <p:nvPr>
            <p:ph idx="1"/>
          </p:nvPr>
        </p:nvSpPr>
        <p:spPr>
          <a:xfrm>
            <a:off x="457200" y="1196752"/>
            <a:ext cx="8229600" cy="2672454"/>
          </a:xfrm>
        </p:spPr>
        <p:txBody>
          <a:bodyPr/>
          <a:lstStyle/>
          <a:p>
            <a:pPr eaLnBrk="1" hangingPunct="1"/>
            <a:r>
              <a:rPr lang="el-GR" altLang="el-GR" sz="2400" dirty="0" smtClean="0">
                <a:cs typeface="Arial" charset="0"/>
              </a:rPr>
              <a:t>Η παρουσία μιας σκούρας κεντρική γραμμής κατά μήκος της ίνας είναι προϊόν διάβρωσης του κυτταρικού φλοιού, όσο πιο εμφανής </a:t>
            </a:r>
            <a:r>
              <a:rPr lang="el-GR" altLang="el-GR" sz="2400" dirty="0" smtClean="0">
                <a:cs typeface="Arial" charset="0"/>
                <a:sym typeface="Wingdings" pitchFamily="2" charset="2"/>
              </a:rPr>
              <a:t>δηλώνει</a:t>
            </a:r>
            <a:r>
              <a:rPr lang="el-GR" altLang="el-GR" sz="2400" dirty="0" smtClean="0">
                <a:cs typeface="Arial" charset="0"/>
              </a:rPr>
              <a:t> δορά μαλλιού κακής ποιότητας. </a:t>
            </a:r>
          </a:p>
          <a:p>
            <a:pPr eaLnBrk="1" hangingPunct="1"/>
            <a:r>
              <a:rPr lang="el-GR" altLang="el-GR" sz="2400" dirty="0" smtClean="0">
                <a:cs typeface="Arial" charset="0"/>
              </a:rPr>
              <a:t>Σε κάθετη τομή η ίνα έχει ωοειδές σχήμα. Τα επιθηλιακά κύτταρα σχηματίζουν ευδιάκριτη περίμετρο, την επιδερμίδα εξωτερικά. Αυτή περιβάλει τα (20-50) φλοιώδη κύτταρα.</a:t>
            </a:r>
            <a:endParaRPr lang="el-GR" altLang="el-GR" sz="2400" dirty="0" smtClean="0"/>
          </a:p>
        </p:txBody>
      </p:sp>
      <p:sp>
        <p:nvSpPr>
          <p:cNvPr id="51206" name="6 - TextBox"/>
          <p:cNvSpPr txBox="1">
            <a:spLocks noChangeArrowheads="1"/>
          </p:cNvSpPr>
          <p:nvPr/>
        </p:nvSpPr>
        <p:spPr bwMode="auto">
          <a:xfrm>
            <a:off x="996333" y="5943452"/>
            <a:ext cx="3215628" cy="400110"/>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Ίνες μαλλιού στο </a:t>
            </a:r>
            <a:r>
              <a:rPr lang="el-GR" sz="2000" dirty="0" smtClean="0">
                <a:solidFill>
                  <a:prstClr val="white"/>
                </a:solidFill>
                <a:latin typeface="Calibri"/>
              </a:rPr>
              <a:t>ΟΜ</a:t>
            </a:r>
            <a:r>
              <a:rPr lang="en-US" sz="2000" dirty="0" smtClean="0">
                <a:solidFill>
                  <a:prstClr val="white"/>
                </a:solidFill>
                <a:latin typeface="Calibri"/>
              </a:rPr>
              <a:t>.</a:t>
            </a:r>
            <a:r>
              <a:rPr lang="el-GR" sz="2000" dirty="0" smtClean="0">
                <a:solidFill>
                  <a:prstClr val="white"/>
                </a:solidFill>
                <a:latin typeface="Calibri"/>
              </a:rPr>
              <a:t> </a:t>
            </a:r>
            <a:endParaRPr lang="el-GR" sz="2000" dirty="0">
              <a:solidFill>
                <a:prstClr val="white"/>
              </a:solidFill>
              <a:latin typeface="Calibri"/>
            </a:endParaRPr>
          </a:p>
        </p:txBody>
      </p:sp>
      <p:pic>
        <p:nvPicPr>
          <p:cNvPr id="9218" name="Picture 2" title="Ίνες μαλλιού στο Ο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3657450"/>
            <a:ext cx="3211835" cy="212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rot="16200000">
            <a:off x="3187521" y="4661952"/>
            <a:ext cx="2286000" cy="276999"/>
          </a:xfrm>
          <a:prstGeom prst="rect">
            <a:avLst/>
          </a:prstGeom>
        </p:spPr>
        <p:txBody>
          <a:bodyPr wrap="square">
            <a:spAutoFit/>
          </a:bodyPr>
          <a:lstStyle/>
          <a:p>
            <a:pPr algn="ctr"/>
            <a:r>
              <a:rPr lang="en-US" sz="1200" dirty="0" smtClean="0">
                <a:solidFill>
                  <a:prstClr val="black"/>
                </a:solidFill>
                <a:latin typeface="Calibri"/>
                <a:hlinkClick r:id="rId4"/>
              </a:rPr>
              <a:t>sciencephoto.com</a:t>
            </a:r>
            <a:endParaRPr lang="el-GR" sz="1200" dirty="0">
              <a:solidFill>
                <a:prstClr val="black"/>
              </a:solidFill>
              <a:latin typeface="Calibri"/>
            </a:endParaRPr>
          </a:p>
        </p:txBody>
      </p:sp>
      <p:sp>
        <p:nvSpPr>
          <p:cNvPr id="51205" name="5 - TextBox"/>
          <p:cNvSpPr txBox="1">
            <a:spLocks noChangeArrowheads="1"/>
          </p:cNvSpPr>
          <p:nvPr/>
        </p:nvSpPr>
        <p:spPr bwMode="auto">
          <a:xfrm>
            <a:off x="4929188" y="5929313"/>
            <a:ext cx="3643312" cy="707886"/>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Τομή και όψη ίνας μαλλιού στο </a:t>
            </a:r>
            <a:r>
              <a:rPr lang="en-US" sz="2000" dirty="0">
                <a:solidFill>
                  <a:prstClr val="white"/>
                </a:solidFill>
                <a:latin typeface="Calibri"/>
              </a:rPr>
              <a:t>SEM</a:t>
            </a:r>
            <a:endParaRPr lang="el-GR" sz="2000" dirty="0">
              <a:solidFill>
                <a:prstClr val="white"/>
              </a:solidFill>
              <a:latin typeface="Calibri"/>
            </a:endParaRPr>
          </a:p>
        </p:txBody>
      </p:sp>
      <p:pic>
        <p:nvPicPr>
          <p:cNvPr id="3074" name="Picture 2" descr="http://3.bp.blogspot.com/_x-7gsZJsFrE/SXTMlixSAzI/AAAAAAAAAsg/MM6Sr8LZR3Y/s320/staplephoto.gif" title="Τομή και όψη ίνας μαλλιού στο S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3686399"/>
            <a:ext cx="3643312" cy="2242914"/>
          </a:xfrm>
          <a:prstGeom prst="rect">
            <a:avLst/>
          </a:prstGeom>
          <a:noFill/>
          <a:ln>
            <a:solidFill>
              <a:schemeClr val="accent4">
                <a:lumMod val="75000"/>
              </a:schemeClr>
            </a:solidFill>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rot="16200000">
            <a:off x="7865333" y="4576373"/>
            <a:ext cx="1691332" cy="276999"/>
          </a:xfrm>
          <a:prstGeom prst="rect">
            <a:avLst/>
          </a:prstGeom>
        </p:spPr>
        <p:txBody>
          <a:bodyPr wrap="square">
            <a:spAutoFit/>
          </a:bodyPr>
          <a:lstStyle/>
          <a:p>
            <a:r>
              <a:rPr lang="en-US" sz="1200" dirty="0" smtClean="0">
                <a:solidFill>
                  <a:prstClr val="black"/>
                </a:solidFill>
                <a:latin typeface="Calibri"/>
                <a:hlinkClick r:id="rId6"/>
              </a:rPr>
              <a:t>whorlspins.blogspot.gr</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a:solidFill>
                <a:prstClr val="black"/>
              </a:solidFill>
            </a:endParaRPr>
          </a:p>
        </p:txBody>
      </p:sp>
    </p:spTree>
    <p:extLst>
      <p:ext uri="{BB962C8B-B14F-4D97-AF65-F5344CB8AC3E}">
        <p14:creationId xmlns:p14="http://schemas.microsoft.com/office/powerpoint/2010/main" val="337153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251520" y="116632"/>
            <a:ext cx="8640960" cy="908720"/>
          </a:xfrm>
        </p:spPr>
        <p:txBody>
          <a:bodyPr>
            <a:normAutofit/>
          </a:bodyPr>
          <a:lstStyle/>
          <a:p>
            <a:r>
              <a:rPr lang="el-GR" dirty="0" err="1">
                <a:solidFill>
                  <a:srgbClr val="8064A2">
                    <a:lumMod val="75000"/>
                  </a:srgbClr>
                </a:solidFill>
              </a:rPr>
              <a:t>Τσοχοποίηση</a:t>
            </a:r>
            <a:r>
              <a:rPr lang="el-GR" dirty="0">
                <a:solidFill>
                  <a:srgbClr val="8064A2">
                    <a:lumMod val="75000"/>
                  </a:srgbClr>
                </a:solidFill>
              </a:rPr>
              <a:t> μαλλιού (</a:t>
            </a:r>
            <a:r>
              <a:rPr lang="en-US" dirty="0">
                <a:solidFill>
                  <a:srgbClr val="8064A2">
                    <a:lumMod val="75000"/>
                  </a:srgbClr>
                </a:solidFill>
              </a:rPr>
              <a:t>felting)</a:t>
            </a:r>
            <a:r>
              <a:rPr lang="el-GR" dirty="0">
                <a:solidFill>
                  <a:srgbClr val="8064A2">
                    <a:lumMod val="75000"/>
                  </a:srgbClr>
                </a:solidFill>
              </a:rPr>
              <a:t> </a:t>
            </a:r>
            <a:r>
              <a:rPr lang="el-GR" sz="3200" b="0" dirty="0">
                <a:solidFill>
                  <a:srgbClr val="8064A2">
                    <a:lumMod val="75000"/>
                  </a:srgbClr>
                </a:solidFill>
              </a:rPr>
              <a:t>(1 από 2)</a:t>
            </a:r>
            <a:endParaRPr lang="el-GR" dirty="0"/>
          </a:p>
        </p:txBody>
      </p:sp>
      <p:sp>
        <p:nvSpPr>
          <p:cNvPr id="48131" name="Content Placeholder 2"/>
          <p:cNvSpPr>
            <a:spLocks noGrp="1"/>
          </p:cNvSpPr>
          <p:nvPr>
            <p:ph idx="1"/>
          </p:nvPr>
        </p:nvSpPr>
        <p:spPr>
          <a:xfrm>
            <a:off x="457200" y="1484784"/>
            <a:ext cx="8229600" cy="4752528"/>
          </a:xfrm>
        </p:spPr>
        <p:txBody>
          <a:bodyPr/>
          <a:lstStyle/>
          <a:p>
            <a:pPr eaLnBrk="1" hangingPunct="1">
              <a:lnSpc>
                <a:spcPct val="120000"/>
              </a:lnSpc>
              <a:spcBef>
                <a:spcPts val="1200"/>
              </a:spcBef>
            </a:pPr>
            <a:r>
              <a:rPr lang="el-GR" altLang="el-GR" sz="2400" dirty="0" smtClean="0">
                <a:cs typeface="Arial" charset="0"/>
              </a:rPr>
              <a:t>Η αλλαγή αυτή συντελείται όταν το υλικό συρρικνώνεται κατά μήκος, πλάτος ή πάχος. Λαμβάνει χώρα όταν το μάλλινο ύφασμα παραμείνει σε υδατικό διάλυμα υπό ανάδευση. </a:t>
            </a:r>
          </a:p>
          <a:p>
            <a:pPr eaLnBrk="1" hangingPunct="1">
              <a:lnSpc>
                <a:spcPct val="120000"/>
              </a:lnSpc>
              <a:spcBef>
                <a:spcPts val="1200"/>
              </a:spcBef>
            </a:pPr>
            <a:r>
              <a:rPr lang="el-GR" altLang="el-GR" sz="2400" dirty="0" smtClean="0">
                <a:cs typeface="Arial" charset="0"/>
              </a:rPr>
              <a:t>Οφείλεται στην διαφορετική τριβή που αναπτύσσεται κατά την κίνηση της ίνας προς τη ρίζα (μικρότερη) και το ελεύθερο άκρο, λόγω της οδοντωτής επιφάνειας της ίνας.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a:solidFill>
                <a:prstClr val="black"/>
              </a:solidFill>
            </a:endParaRPr>
          </a:p>
        </p:txBody>
      </p:sp>
    </p:spTree>
    <p:extLst>
      <p:ext uri="{BB962C8B-B14F-4D97-AF65-F5344CB8AC3E}">
        <p14:creationId xmlns:p14="http://schemas.microsoft.com/office/powerpoint/2010/main" val="15860610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251520" y="116632"/>
            <a:ext cx="8640960" cy="908720"/>
          </a:xfrm>
        </p:spPr>
        <p:txBody>
          <a:bodyPr>
            <a:normAutofit/>
          </a:bodyPr>
          <a:lstStyle/>
          <a:p>
            <a:r>
              <a:rPr lang="el-GR" dirty="0" err="1"/>
              <a:t>Τσοχοποίηση</a:t>
            </a:r>
            <a:r>
              <a:rPr lang="el-GR" dirty="0"/>
              <a:t> μαλλιού (</a:t>
            </a:r>
            <a:r>
              <a:rPr lang="en-US" dirty="0"/>
              <a:t>felting</a:t>
            </a:r>
            <a:r>
              <a:rPr lang="en-US" dirty="0" smtClean="0"/>
              <a:t>)</a:t>
            </a:r>
            <a:r>
              <a:rPr lang="el-GR" dirty="0" smtClean="0"/>
              <a:t> </a:t>
            </a:r>
            <a:r>
              <a:rPr lang="el-GR" sz="3200" b="0" dirty="0" smtClean="0"/>
              <a:t>(2 από 2)</a:t>
            </a:r>
            <a:endParaRPr lang="el-GR" sz="3200" b="0" dirty="0"/>
          </a:p>
        </p:txBody>
      </p:sp>
      <p:sp>
        <p:nvSpPr>
          <p:cNvPr id="49154" name="Content Placeholder 2"/>
          <p:cNvSpPr>
            <a:spLocks noGrp="1"/>
          </p:cNvSpPr>
          <p:nvPr>
            <p:ph idx="1"/>
          </p:nvPr>
        </p:nvSpPr>
        <p:spPr/>
        <p:txBody>
          <a:bodyPr>
            <a:normAutofit lnSpcReduction="10000"/>
          </a:bodyPr>
          <a:lstStyle/>
          <a:p>
            <a:pPr eaLnBrk="1" hangingPunct="1">
              <a:lnSpc>
                <a:spcPct val="120000"/>
              </a:lnSpc>
              <a:spcBef>
                <a:spcPts val="1200"/>
              </a:spcBef>
            </a:pPr>
            <a:r>
              <a:rPr lang="el-GR" altLang="el-GR" sz="2400" dirty="0" smtClean="0">
                <a:cs typeface="Arial" charset="0"/>
              </a:rPr>
              <a:t>Όταν το μάλλινο ύφασμα αναδεύεται κατά το πλύσιμο, οι ίνες τείνουν να κινηθούν προς τη ρίζα. Το άκρο της ρίζας κυρτώνεται και αναδιπλώνεται.</a:t>
            </a:r>
          </a:p>
          <a:p>
            <a:pPr eaLnBrk="1" hangingPunct="1">
              <a:lnSpc>
                <a:spcPct val="120000"/>
              </a:lnSpc>
              <a:spcBef>
                <a:spcPts val="1200"/>
              </a:spcBef>
            </a:pPr>
            <a:r>
              <a:rPr lang="el-GR" altLang="el-GR" sz="2400" dirty="0" smtClean="0">
                <a:cs typeface="Arial" charset="0"/>
              </a:rPr>
              <a:t>Το φαινόμενο εντείνεται με την παρουσία οξέων ή αλκαλίων και θερμότητας. Η θερμότητα καθιστά την υγρή ίνα ελαστική και πλαστική, διευκολύνει την κίνηση της και έτσι παραμορφώνεται και διαπλέκεται ευκολότερα με άλλες ίνες.</a:t>
            </a:r>
          </a:p>
          <a:p>
            <a:pPr eaLnBrk="1" hangingPunct="1">
              <a:lnSpc>
                <a:spcPct val="120000"/>
              </a:lnSpc>
              <a:spcBef>
                <a:spcPts val="1200"/>
              </a:spcBef>
            </a:pPr>
            <a:r>
              <a:rPr lang="el-GR" altLang="el-GR" sz="2400" dirty="0" smtClean="0">
                <a:cs typeface="Arial" charset="0"/>
              </a:rPr>
              <a:t>Η θερμότητα προκαλεί διόγκωση της ίνας, φαινόμενο που εντείνεται με την παρουσία οξέων ή αλκαλίων.</a:t>
            </a:r>
          </a:p>
          <a:p>
            <a:pPr eaLnBrk="1" hangingPunct="1">
              <a:lnSpc>
                <a:spcPct val="120000"/>
              </a:lnSpc>
              <a:spcBef>
                <a:spcPts val="1200"/>
              </a:spcBef>
            </a:pPr>
            <a:r>
              <a:rPr lang="el-GR" altLang="el-GR" sz="2400" dirty="0" smtClean="0">
                <a:cs typeface="Arial" charset="0"/>
              </a:rPr>
              <a:t>Υπερβολική διόγκωση αυξάνει την επαφή και την τριβή ανάμεσα στις ίνες.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a:solidFill>
                <a:prstClr val="black"/>
              </a:solidFill>
            </a:endParaRPr>
          </a:p>
        </p:txBody>
      </p:sp>
    </p:spTree>
    <p:extLst>
      <p:ext uri="{BB962C8B-B14F-4D97-AF65-F5344CB8AC3E}">
        <p14:creationId xmlns:p14="http://schemas.microsoft.com/office/powerpoint/2010/main" val="38889110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16632"/>
            <a:ext cx="9144000" cy="908720"/>
          </a:xfrm>
        </p:spPr>
        <p:txBody>
          <a:bodyPr>
            <a:normAutofit fontScale="90000"/>
          </a:bodyPr>
          <a:lstStyle/>
          <a:p>
            <a:r>
              <a:rPr lang="el-GR" sz="4400" dirty="0"/>
              <a:t>Σύστημα πολυμερών του μαλλιού </a:t>
            </a:r>
            <a:r>
              <a:rPr lang="el-GR" sz="3600" b="0" dirty="0"/>
              <a:t>(</a:t>
            </a:r>
            <a:r>
              <a:rPr lang="el-GR" sz="3600" b="0" dirty="0" smtClean="0"/>
              <a:t>1 από 2)</a:t>
            </a:r>
            <a:endParaRPr lang="el-GR" sz="3600" b="0" dirty="0"/>
          </a:p>
        </p:txBody>
      </p:sp>
      <p:sp>
        <p:nvSpPr>
          <p:cNvPr id="2052" name="Content Placeholder 2"/>
          <p:cNvSpPr>
            <a:spLocks noGrp="1"/>
          </p:cNvSpPr>
          <p:nvPr>
            <p:ph idx="1"/>
          </p:nvPr>
        </p:nvSpPr>
        <p:spPr>
          <a:xfrm>
            <a:off x="457200" y="1196752"/>
            <a:ext cx="4330998" cy="5040560"/>
          </a:xfrm>
        </p:spPr>
        <p:txBody>
          <a:bodyPr/>
          <a:lstStyle/>
          <a:p>
            <a:pPr eaLnBrk="1" hangingPunct="1"/>
            <a:r>
              <a:rPr lang="el-GR" altLang="el-GR" sz="2400" dirty="0" smtClean="0">
                <a:cs typeface="Arial" charset="0"/>
              </a:rPr>
              <a:t>Το πολυμερές του μαλλιού είναι ένα γραμμικό, </a:t>
            </a:r>
            <a:r>
              <a:rPr lang="el-GR" altLang="el-GR" sz="2400" dirty="0" err="1" smtClean="0">
                <a:cs typeface="Arial" charset="0"/>
              </a:rPr>
              <a:t>κερατινικό</a:t>
            </a:r>
            <a:r>
              <a:rPr lang="el-GR" altLang="el-GR" sz="2400" dirty="0" smtClean="0">
                <a:cs typeface="Arial" charset="0"/>
              </a:rPr>
              <a:t> πολυμερές με πλευρικές ομάδες μικρού μήκους και    έχει ελικοειδές σχήμα.</a:t>
            </a:r>
          </a:p>
          <a:p>
            <a:pPr eaLnBrk="1" hangingPunct="1"/>
            <a:r>
              <a:rPr lang="el-GR" altLang="el-GR" sz="2400" dirty="0" smtClean="0">
                <a:cs typeface="Arial" charset="0"/>
              </a:rPr>
              <a:t>Η βασική επαναλαμβανόμενη μονάδα του πολυμερούς του μαλλιού είναι το </a:t>
            </a:r>
            <a:r>
              <a:rPr lang="el-GR" altLang="el-GR" sz="2400" dirty="0" err="1" smtClean="0">
                <a:cs typeface="Arial" charset="0"/>
              </a:rPr>
              <a:t>αμινοξύ</a:t>
            </a:r>
            <a:r>
              <a:rPr lang="el-GR" altLang="el-GR" sz="2400" dirty="0" smtClean="0">
                <a:cs typeface="Arial" charset="0"/>
              </a:rPr>
              <a:t> με γενικό τύπο:</a:t>
            </a:r>
          </a:p>
        </p:txBody>
      </p:sp>
      <p:graphicFrame>
        <p:nvGraphicFramePr>
          <p:cNvPr id="2050" name="Object 5" title="γενικός τύπος βασικής επαναλαμβανόμενης μονάδας του πολυμερούς του μαλλιού"/>
          <p:cNvGraphicFramePr>
            <a:graphicFrameLocks noChangeAspect="1"/>
          </p:cNvGraphicFramePr>
          <p:nvPr>
            <p:extLst>
              <p:ext uri="{D42A27DB-BD31-4B8C-83A1-F6EECF244321}">
                <p14:modId xmlns:p14="http://schemas.microsoft.com/office/powerpoint/2010/main" val="1184901663"/>
              </p:ext>
            </p:extLst>
          </p:nvPr>
        </p:nvGraphicFramePr>
        <p:xfrm>
          <a:off x="2123728" y="5013176"/>
          <a:ext cx="3295650" cy="1306512"/>
        </p:xfrm>
        <a:graphic>
          <a:graphicData uri="http://schemas.openxmlformats.org/presentationml/2006/ole">
            <mc:AlternateContent xmlns:mc="http://schemas.openxmlformats.org/markup-compatibility/2006">
              <mc:Choice xmlns:v="urn:schemas-microsoft-com:vml" Requires="v">
                <p:oleObj spid="_x0000_s2059" r:id="rId4" imgW="1240536" imgH="515112" progId="ACD.ChemSketch.20">
                  <p:embed/>
                </p:oleObj>
              </mc:Choice>
              <mc:Fallback>
                <p:oleObj r:id="rId4" imgW="1240536" imgH="515112"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5013176"/>
                        <a:ext cx="3295650" cy="1306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78" name="Picture 30" title="Δεσμός  υδρογόνου"/>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3032"/>
          <a:stretch/>
        </p:blipFill>
        <p:spPr bwMode="auto">
          <a:xfrm>
            <a:off x="6660232" y="1628800"/>
            <a:ext cx="2360478" cy="384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title="βέλος"/>
          <p:cNvCxnSpPr/>
          <p:nvPr/>
        </p:nvCxnSpPr>
        <p:spPr>
          <a:xfrm rot="10800000">
            <a:off x="6225854" y="3074141"/>
            <a:ext cx="863600" cy="1428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55" name="TextBox 8"/>
          <p:cNvSpPr txBox="1">
            <a:spLocks noChangeArrowheads="1"/>
          </p:cNvSpPr>
          <p:nvPr/>
        </p:nvSpPr>
        <p:spPr bwMode="auto">
          <a:xfrm>
            <a:off x="4788198" y="2601119"/>
            <a:ext cx="1511300" cy="646112"/>
          </a:xfrm>
          <a:prstGeom prst="rect">
            <a:avLst/>
          </a:prstGeom>
          <a:noFill/>
          <a:ln w="9525">
            <a:solidFill>
              <a:schemeClr val="tx1">
                <a:lumMod val="85000"/>
                <a:lumOff val="15000"/>
              </a:schemeClr>
            </a:solidFill>
            <a:miter lim="800000"/>
            <a:headEnd/>
            <a:tailEnd/>
          </a:ln>
        </p:spPr>
        <p:txBody>
          <a:bodyPr>
            <a:spAutoFit/>
          </a:bodyPr>
          <a:lstStyle/>
          <a:p>
            <a:pPr>
              <a:defRPr/>
            </a:pPr>
            <a:r>
              <a:rPr lang="el-GR" b="1" dirty="0">
                <a:solidFill>
                  <a:prstClr val="black"/>
                </a:solidFill>
                <a:latin typeface="Calibri"/>
                <a:cs typeface="Arial" pitchFamily="34" charset="0"/>
              </a:rPr>
              <a:t>Δεσμός  υδρογόνου</a:t>
            </a:r>
          </a:p>
        </p:txBody>
      </p:sp>
      <p:sp>
        <p:nvSpPr>
          <p:cNvPr id="4" name="Ορθογώνιο 3"/>
          <p:cNvSpPr/>
          <p:nvPr/>
        </p:nvSpPr>
        <p:spPr>
          <a:xfrm>
            <a:off x="6805136" y="5477279"/>
            <a:ext cx="2070670" cy="276999"/>
          </a:xfrm>
          <a:prstGeom prst="rect">
            <a:avLst/>
          </a:prstGeom>
        </p:spPr>
        <p:txBody>
          <a:bodyPr wrap="square">
            <a:spAutoFit/>
          </a:bodyPr>
          <a:lstStyle/>
          <a:p>
            <a:pPr algn="ctr"/>
            <a:r>
              <a:rPr lang="en-US" sz="1200" dirty="0" smtClean="0">
                <a:solidFill>
                  <a:prstClr val="black"/>
                </a:solidFill>
                <a:latin typeface="Calibri"/>
                <a:hlinkClick r:id="rId7"/>
              </a:rPr>
              <a:t>avegetaria.blogspot.gr</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a:solidFill>
                <a:prstClr val="black"/>
              </a:solidFill>
            </a:endParaRPr>
          </a:p>
        </p:txBody>
      </p:sp>
    </p:spTree>
    <p:extLst>
      <p:ext uri="{BB962C8B-B14F-4D97-AF65-F5344CB8AC3E}">
        <p14:creationId xmlns:p14="http://schemas.microsoft.com/office/powerpoint/2010/main" val="15587362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16632"/>
            <a:ext cx="9144000" cy="908720"/>
          </a:xfrm>
        </p:spPr>
        <p:txBody>
          <a:bodyPr>
            <a:normAutofit fontScale="90000"/>
          </a:bodyPr>
          <a:lstStyle/>
          <a:p>
            <a:r>
              <a:rPr lang="el-GR" sz="4400" dirty="0">
                <a:solidFill>
                  <a:srgbClr val="8064A2">
                    <a:lumMod val="75000"/>
                  </a:srgbClr>
                </a:solidFill>
              </a:rPr>
              <a:t>Σύστημα πολυμερών του μαλλιού </a:t>
            </a:r>
            <a:r>
              <a:rPr lang="el-GR" sz="3200" b="0" dirty="0" smtClean="0">
                <a:solidFill>
                  <a:srgbClr val="8064A2">
                    <a:lumMod val="75000"/>
                  </a:srgbClr>
                </a:solidFill>
              </a:rPr>
              <a:t>(2 </a:t>
            </a:r>
            <a:r>
              <a:rPr lang="el-GR" sz="3200" b="0" dirty="0">
                <a:solidFill>
                  <a:srgbClr val="8064A2">
                    <a:lumMod val="75000"/>
                  </a:srgbClr>
                </a:solidFill>
              </a:rPr>
              <a:t>από 2)</a:t>
            </a:r>
            <a:endParaRPr lang="el-GR" dirty="0"/>
          </a:p>
        </p:txBody>
      </p:sp>
      <p:sp>
        <p:nvSpPr>
          <p:cNvPr id="50178" name="Content Placeholder 2"/>
          <p:cNvSpPr>
            <a:spLocks noGrp="1"/>
          </p:cNvSpPr>
          <p:nvPr>
            <p:ph idx="1"/>
          </p:nvPr>
        </p:nvSpPr>
        <p:spPr>
          <a:xfrm>
            <a:off x="179512" y="1196752"/>
            <a:ext cx="4892551" cy="5040560"/>
          </a:xfrm>
        </p:spPr>
        <p:txBody>
          <a:bodyPr>
            <a:normAutofit/>
          </a:bodyPr>
          <a:lstStyle/>
          <a:p>
            <a:pPr eaLnBrk="1" hangingPunct="1"/>
            <a:r>
              <a:rPr lang="el-GR" altLang="el-GR" sz="2400" dirty="0" smtClean="0">
                <a:cs typeface="Arial" charset="0"/>
              </a:rPr>
              <a:t>Τα αμινοξέα συνδέονται με </a:t>
            </a:r>
            <a:r>
              <a:rPr lang="el-GR" altLang="el-GR" sz="2400" dirty="0" err="1" smtClean="0">
                <a:cs typeface="Arial" charset="0"/>
              </a:rPr>
              <a:t>πεπτιδικούς</a:t>
            </a:r>
            <a:r>
              <a:rPr lang="el-GR" altLang="el-GR" sz="2400" dirty="0" smtClean="0">
                <a:cs typeface="Arial" charset="0"/>
              </a:rPr>
              <a:t> δεσμούς (-</a:t>
            </a:r>
            <a:r>
              <a:rPr lang="en-US" altLang="el-GR" sz="2400" dirty="0" smtClean="0">
                <a:cs typeface="Arial" charset="0"/>
              </a:rPr>
              <a:t>CO-NH-)</a:t>
            </a:r>
            <a:r>
              <a:rPr lang="el-GR" altLang="el-GR" sz="2400" dirty="0" smtClean="0">
                <a:cs typeface="Arial" charset="0"/>
              </a:rPr>
              <a:t>.</a:t>
            </a:r>
          </a:p>
          <a:p>
            <a:pPr eaLnBrk="1" hangingPunct="1"/>
            <a:r>
              <a:rPr lang="el-GR" altLang="el-GR" sz="2400" dirty="0" smtClean="0">
                <a:cs typeface="Arial" charset="0"/>
              </a:rPr>
              <a:t>Το πολυμερές του μαλλιού αποτελείται από 20 διαφορετικά αμινοξέα.</a:t>
            </a:r>
          </a:p>
          <a:p>
            <a:pPr eaLnBrk="1" hangingPunct="1"/>
            <a:r>
              <a:rPr lang="el-GR" altLang="el-GR" sz="2400" dirty="0" smtClean="0">
                <a:cs typeface="Arial" charset="0"/>
              </a:rPr>
              <a:t>Έχει μήκος 140</a:t>
            </a:r>
            <a:r>
              <a:rPr lang="en-US" altLang="el-GR" sz="2400" dirty="0" smtClean="0">
                <a:cs typeface="Arial" charset="0"/>
              </a:rPr>
              <a:t>nm </a:t>
            </a:r>
            <a:r>
              <a:rPr lang="el-GR" altLang="el-GR" sz="2400" dirty="0" smtClean="0">
                <a:cs typeface="Arial" charset="0"/>
              </a:rPr>
              <a:t>και πάχος 1 </a:t>
            </a:r>
            <a:r>
              <a:rPr lang="en-US" altLang="el-GR" sz="2400" dirty="0" smtClean="0">
                <a:cs typeface="Arial" charset="0"/>
              </a:rPr>
              <a:t>nm</a:t>
            </a:r>
            <a:r>
              <a:rPr lang="el-GR" altLang="el-GR" sz="2400" dirty="0" smtClean="0">
                <a:cs typeface="Arial" charset="0"/>
              </a:rPr>
              <a:t>.</a:t>
            </a:r>
          </a:p>
          <a:p>
            <a:pPr eaLnBrk="1" hangingPunct="1"/>
            <a:r>
              <a:rPr lang="el-GR" altLang="el-GR" sz="2400" dirty="0" smtClean="0">
                <a:cs typeface="Arial" charset="0"/>
              </a:rPr>
              <a:t>Έχει σχήμα ελικοειδές, α-κερατίνης. Όταν η ίνα τεντώνεται τα πολυμερή ευθυγραμμίζονται σε μορφή (β- κερατίνης), όμως τείνει να επιστρέψει στην α-μορφή. </a:t>
            </a:r>
          </a:p>
        </p:txBody>
      </p:sp>
      <p:pic>
        <p:nvPicPr>
          <p:cNvPr id="50179" name="Picture 18" descr="http://t0.gstatic.com/images?q=tbn:ANd9GcTPAOsI2wayYDBKq7xGnuOSzSpNMZk_9c3gV2oj9J22SzJD0GHhUg"/>
          <p:cNvPicPr>
            <a:picLocks noChangeAspect="1" noChangeArrowheads="1"/>
          </p:cNvPicPr>
          <p:nvPr/>
        </p:nvPicPr>
        <p:blipFill>
          <a:blip r:embed="rId2">
            <a:extLst>
              <a:ext uri="{28A0092B-C50C-407E-A947-70E740481C1C}">
                <a14:useLocalDpi xmlns:a14="http://schemas.microsoft.com/office/drawing/2010/main" val="0"/>
              </a:ext>
            </a:extLst>
          </a:blip>
          <a:srcRect l="1620" t="2856" r="28706" b="2856"/>
          <a:stretch>
            <a:fillRect/>
          </a:stretch>
        </p:blipFill>
        <p:spPr bwMode="auto">
          <a:xfrm>
            <a:off x="5003653" y="1772816"/>
            <a:ext cx="4110037" cy="315436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title="Πεπτιδικός δεσμός "/>
          <p:cNvSpPr/>
          <p:nvPr/>
        </p:nvSpPr>
        <p:spPr>
          <a:xfrm>
            <a:off x="6292052" y="3573016"/>
            <a:ext cx="917575" cy="15827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cs typeface="Arial" pitchFamily="34" charset="0"/>
            </a:endParaRPr>
          </a:p>
        </p:txBody>
      </p:sp>
      <p:sp>
        <p:nvSpPr>
          <p:cNvPr id="54277" name="4 - TextBox"/>
          <p:cNvSpPr txBox="1">
            <a:spLocks noChangeArrowheads="1"/>
          </p:cNvSpPr>
          <p:nvPr/>
        </p:nvSpPr>
        <p:spPr bwMode="auto">
          <a:xfrm>
            <a:off x="4982946" y="5301208"/>
            <a:ext cx="4130744" cy="400110"/>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Πεπτιδικός δεσμός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a:solidFill>
                <a:prstClr val="black"/>
              </a:solidFill>
            </a:endParaRPr>
          </a:p>
        </p:txBody>
      </p:sp>
    </p:spTree>
    <p:extLst>
      <p:ext uri="{BB962C8B-B14F-4D97-AF65-F5344CB8AC3E}">
        <p14:creationId xmlns:p14="http://schemas.microsoft.com/office/powerpoint/2010/main" val="440765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Δεσμοί που </a:t>
            </a:r>
            <a:r>
              <a:rPr lang="el-GR" sz="4400" dirty="0" smtClean="0"/>
              <a:t>αναπτύσσονται στο μαλλί</a:t>
            </a:r>
            <a:r>
              <a:rPr lang="el-GR" dirty="0" smtClean="0"/>
              <a:t/>
            </a:r>
            <a:br>
              <a:rPr lang="el-GR" dirty="0" smtClean="0"/>
            </a:br>
            <a:r>
              <a:rPr lang="el-GR" sz="3600" b="0" dirty="0" smtClean="0"/>
              <a:t>(1 από 2) </a:t>
            </a:r>
            <a:endParaRPr lang="el-GR" sz="3600" b="0" dirty="0"/>
          </a:p>
        </p:txBody>
      </p:sp>
      <p:sp>
        <p:nvSpPr>
          <p:cNvPr id="57346" name="Content Placeholder 2"/>
          <p:cNvSpPr>
            <a:spLocks noGrp="1"/>
          </p:cNvSpPr>
          <p:nvPr>
            <p:ph idx="1"/>
          </p:nvPr>
        </p:nvSpPr>
        <p:spPr>
          <a:xfrm>
            <a:off x="251520" y="1196752"/>
            <a:ext cx="8784976" cy="5472608"/>
          </a:xfrm>
        </p:spPr>
        <p:txBody>
          <a:bodyPr rtlCol="0">
            <a:normAutofit lnSpcReduction="10000"/>
          </a:bodyPr>
          <a:lstStyle/>
          <a:p>
            <a:pPr marL="274320" indent="-274320" eaLnBrk="1" fontAlgn="auto" hangingPunct="1">
              <a:lnSpc>
                <a:spcPct val="110000"/>
              </a:lnSpc>
              <a:spcBef>
                <a:spcPts val="1200"/>
              </a:spcBef>
              <a:spcAft>
                <a:spcPts val="0"/>
              </a:spcAft>
              <a:buFont typeface="Arial" pitchFamily="34" charset="0"/>
              <a:buChar char="•"/>
              <a:defRPr/>
            </a:pPr>
            <a:r>
              <a:rPr lang="el-GR" sz="2200" dirty="0" smtClean="0">
                <a:cs typeface="Arial" pitchFamily="34" charset="0"/>
              </a:rPr>
              <a:t>Η πολυπλοκότητα του μαλλιού οφείλεται στις πολλές και διαφορετικές καθοριστικές χημικές μονάδες που περιέχει </a:t>
            </a:r>
            <a:r>
              <a:rPr lang="el-GR" sz="2200" dirty="0" smtClean="0">
                <a:cs typeface="Arial" pitchFamily="34" charset="0"/>
                <a:sym typeface="Wingdings" pitchFamily="2" charset="2"/>
              </a:rPr>
              <a:t>και την ανάπτυξη πολικών ομάδων ανάμεσα στα πολυμερή:</a:t>
            </a:r>
          </a:p>
          <a:p>
            <a:pPr marL="548640" lvl="1" eaLnBrk="1" fontAlgn="auto" hangingPunct="1">
              <a:lnSpc>
                <a:spcPct val="110000"/>
              </a:lnSpc>
              <a:spcBef>
                <a:spcPts val="1200"/>
              </a:spcBef>
              <a:spcAft>
                <a:spcPts val="0"/>
              </a:spcAft>
              <a:buFont typeface="Arial" pitchFamily="34" charset="0"/>
              <a:buChar char="–"/>
              <a:defRPr/>
            </a:pPr>
            <a:r>
              <a:rPr lang="el-GR" sz="2200" dirty="0" smtClean="0">
                <a:cs typeface="Arial" pitchFamily="34" charset="0"/>
                <a:sym typeface="Wingdings" pitchFamily="2" charset="2"/>
              </a:rPr>
              <a:t>Σχηματίζονται δεσμοί υδρογόνου μεταξύ του Ο2 των καρβονυλίων (–</a:t>
            </a:r>
            <a:r>
              <a:rPr lang="en-US" sz="2200" dirty="0" smtClean="0">
                <a:cs typeface="Arial" pitchFamily="34" charset="0"/>
                <a:sym typeface="Wingdings" pitchFamily="2" charset="2"/>
              </a:rPr>
              <a:t>CO</a:t>
            </a:r>
            <a:r>
              <a:rPr lang="el-GR" sz="2200" dirty="0" smtClean="0">
                <a:cs typeface="Arial" pitchFamily="34" charset="0"/>
                <a:sym typeface="Wingdings" pitchFamily="2" charset="2"/>
              </a:rPr>
              <a:t>) και του Η των </a:t>
            </a:r>
            <a:r>
              <a:rPr lang="el-GR" sz="2200" dirty="0" err="1" smtClean="0">
                <a:cs typeface="Arial" pitchFamily="34" charset="0"/>
                <a:sym typeface="Wingdings" pitchFamily="2" charset="2"/>
              </a:rPr>
              <a:t>αμινομάδων</a:t>
            </a:r>
            <a:r>
              <a:rPr lang="el-GR" sz="2200" dirty="0" smtClean="0">
                <a:cs typeface="Arial" pitchFamily="34" charset="0"/>
                <a:sym typeface="Wingdings" pitchFamily="2" charset="2"/>
              </a:rPr>
              <a:t> (-ΝΗ) γειτονικών πεπτικών μονάδων.</a:t>
            </a:r>
          </a:p>
          <a:p>
            <a:pPr marL="548640" lvl="1" eaLnBrk="1" fontAlgn="auto" hangingPunct="1">
              <a:lnSpc>
                <a:spcPct val="110000"/>
              </a:lnSpc>
              <a:spcBef>
                <a:spcPts val="1200"/>
              </a:spcBef>
              <a:spcAft>
                <a:spcPts val="0"/>
              </a:spcAft>
              <a:buFont typeface="Arial" pitchFamily="34" charset="0"/>
              <a:buChar char="–"/>
              <a:defRPr/>
            </a:pPr>
            <a:r>
              <a:rPr lang="el-GR" sz="2200" dirty="0" smtClean="0">
                <a:cs typeface="Arial" pitchFamily="34" charset="0"/>
              </a:rPr>
              <a:t>Ανάμεσα στις ρίζες (-</a:t>
            </a:r>
            <a:r>
              <a:rPr lang="en-US" sz="2200" dirty="0" smtClean="0">
                <a:cs typeface="Arial" pitchFamily="34" charset="0"/>
              </a:rPr>
              <a:t>COOH)</a:t>
            </a:r>
            <a:r>
              <a:rPr lang="el-GR" sz="2200" dirty="0" smtClean="0">
                <a:cs typeface="Arial" pitchFamily="34" charset="0"/>
              </a:rPr>
              <a:t> και τις </a:t>
            </a:r>
            <a:r>
              <a:rPr lang="en-US" sz="2200" dirty="0" smtClean="0">
                <a:cs typeface="Arial" pitchFamily="34" charset="0"/>
              </a:rPr>
              <a:t>(-NH2)</a:t>
            </a:r>
            <a:r>
              <a:rPr lang="el-GR" sz="2200" dirty="0" smtClean="0">
                <a:cs typeface="Arial" pitchFamily="34" charset="0"/>
              </a:rPr>
              <a:t> των πλευρικών ομάδων των πολυμερών αναπτύσσονται ιοντικοί δεσμοί ή δεσμοί άλατος (</a:t>
            </a:r>
            <a:r>
              <a:rPr lang="en-US" sz="2200" dirty="0" smtClean="0">
                <a:cs typeface="Arial" pitchFamily="34" charset="0"/>
              </a:rPr>
              <a:t>salt linkages)</a:t>
            </a:r>
            <a:r>
              <a:rPr lang="el-GR" sz="2200" dirty="0" smtClean="0">
                <a:cs typeface="Arial" pitchFamily="34" charset="0"/>
              </a:rPr>
              <a:t>.</a:t>
            </a:r>
            <a:endParaRPr lang="en-US" sz="2200" dirty="0" smtClean="0">
              <a:cs typeface="Arial" pitchFamily="34" charset="0"/>
            </a:endParaRPr>
          </a:p>
          <a:p>
            <a:pPr marL="548640" lvl="1" eaLnBrk="1" fontAlgn="auto" hangingPunct="1">
              <a:lnSpc>
                <a:spcPct val="110000"/>
              </a:lnSpc>
              <a:spcBef>
                <a:spcPts val="1200"/>
              </a:spcBef>
              <a:spcAft>
                <a:spcPts val="0"/>
              </a:spcAft>
              <a:buFont typeface="Arial" pitchFamily="34" charset="0"/>
              <a:buChar char="–"/>
              <a:defRPr/>
            </a:pPr>
            <a:r>
              <a:rPr lang="el-GR" sz="2200" dirty="0" smtClean="0">
                <a:cs typeface="Arial" pitchFamily="34" charset="0"/>
              </a:rPr>
              <a:t>Η </a:t>
            </a:r>
            <a:r>
              <a:rPr lang="el-GR" sz="2200" dirty="0" err="1" smtClean="0">
                <a:cs typeface="Arial" pitchFamily="34" charset="0"/>
              </a:rPr>
              <a:t>κυστίνη</a:t>
            </a:r>
            <a:r>
              <a:rPr lang="el-GR" sz="2200" dirty="0" smtClean="0">
                <a:cs typeface="Arial" pitchFamily="34" charset="0"/>
              </a:rPr>
              <a:t>, </a:t>
            </a:r>
            <a:r>
              <a:rPr lang="el-GR" sz="2200" dirty="0" err="1" smtClean="0">
                <a:cs typeface="Arial" pitchFamily="34" charset="0"/>
              </a:rPr>
              <a:t>αμινοξύ</a:t>
            </a:r>
            <a:r>
              <a:rPr lang="el-GR" sz="2200" dirty="0" smtClean="0">
                <a:cs typeface="Arial" pitchFamily="34" charset="0"/>
              </a:rPr>
              <a:t> που περιέχει θείο, σχηματίζει </a:t>
            </a:r>
            <a:r>
              <a:rPr lang="el-GR" sz="2200" dirty="0" err="1" smtClean="0">
                <a:cs typeface="Arial" pitchFamily="34" charset="0"/>
              </a:rPr>
              <a:t>δι</a:t>
            </a:r>
            <a:r>
              <a:rPr lang="el-GR" sz="2200" dirty="0" smtClean="0">
                <a:cs typeface="Arial" pitchFamily="34" charset="0"/>
              </a:rPr>
              <a:t>-</a:t>
            </a:r>
            <a:r>
              <a:rPr lang="el-GR" sz="2200" dirty="0" err="1" smtClean="0">
                <a:cs typeface="Arial" pitchFamily="34" charset="0"/>
              </a:rPr>
              <a:t>σουλφιδικούς</a:t>
            </a:r>
            <a:r>
              <a:rPr lang="el-GR" sz="2200" dirty="0" smtClean="0">
                <a:cs typeface="Arial" pitchFamily="34" charset="0"/>
              </a:rPr>
              <a:t> δεσμούς. Πρόκειται για πολύ ισχυρούς δεσμούς  που αναπτύσσονται ανάμεσα σε γειτονικά ή στο ίδιο πολυμερές.</a:t>
            </a:r>
          </a:p>
          <a:p>
            <a:pPr marL="548640" lvl="1" eaLnBrk="1" fontAlgn="auto" hangingPunct="1">
              <a:lnSpc>
                <a:spcPct val="110000"/>
              </a:lnSpc>
              <a:spcBef>
                <a:spcPts val="1200"/>
              </a:spcBef>
              <a:spcAft>
                <a:spcPts val="0"/>
              </a:spcAft>
              <a:buFont typeface="Arial" pitchFamily="34" charset="0"/>
              <a:buChar char="–"/>
              <a:defRPr/>
            </a:pPr>
            <a:r>
              <a:rPr lang="el-GR" sz="2200" dirty="0" smtClean="0">
                <a:cs typeface="Arial" pitchFamily="34" charset="0"/>
              </a:rPr>
              <a:t>Στο σύστημα των πολυμερών του μαλλιού αναπτύσσονται δυνάμεις </a:t>
            </a:r>
            <a:r>
              <a:rPr lang="en-US" sz="2200" dirty="0" smtClean="0">
                <a:cs typeface="Arial" pitchFamily="34" charset="0"/>
              </a:rPr>
              <a:t>Van </a:t>
            </a:r>
            <a:r>
              <a:rPr lang="en-US" sz="2200" dirty="0" err="1" smtClean="0">
                <a:cs typeface="Arial" pitchFamily="34" charset="0"/>
              </a:rPr>
              <a:t>der</a:t>
            </a:r>
            <a:r>
              <a:rPr lang="en-US" sz="2200" dirty="0" smtClean="0">
                <a:cs typeface="Arial" pitchFamily="34" charset="0"/>
              </a:rPr>
              <a:t> Waals</a:t>
            </a:r>
            <a:r>
              <a:rPr lang="el-GR" sz="2200" dirty="0" smtClean="0">
                <a:cs typeface="Arial" pitchFamily="34" charset="0"/>
              </a:rPr>
              <a:t>.</a:t>
            </a:r>
            <a:endParaRPr lang="en-US" sz="2200" dirty="0" smtClean="0">
              <a:cs typeface="Arial" pitchFamily="34" charset="0"/>
            </a:endParaRPr>
          </a:p>
          <a:p>
            <a:pPr marL="548640" lvl="1" eaLnBrk="1" fontAlgn="auto" hangingPunct="1">
              <a:lnSpc>
                <a:spcPct val="110000"/>
              </a:lnSpc>
              <a:spcBef>
                <a:spcPts val="1200"/>
              </a:spcBef>
              <a:spcAft>
                <a:spcPts val="0"/>
              </a:spcAft>
              <a:buFont typeface="Arial" pitchFamily="34" charset="0"/>
              <a:buChar char="•"/>
              <a:defRPr/>
            </a:pPr>
            <a:endParaRPr lang="el-GR" sz="2200" dirty="0" smtClean="0">
              <a:cs typeface="Arial" pitchFamily="34"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a:solidFill>
                <a:prstClr val="black"/>
              </a:solidFill>
            </a:endParaRPr>
          </a:p>
        </p:txBody>
      </p:sp>
    </p:spTree>
    <p:extLst>
      <p:ext uri="{BB962C8B-B14F-4D97-AF65-F5344CB8AC3E}">
        <p14:creationId xmlns:p14="http://schemas.microsoft.com/office/powerpoint/2010/main" val="16621523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Δεσμοί που αναπτύσσονται </a:t>
            </a:r>
            <a:r>
              <a:rPr lang="el-GR" sz="4400" dirty="0" smtClean="0"/>
              <a:t>στο μαλλί</a:t>
            </a:r>
            <a:r>
              <a:rPr lang="el-GR" dirty="0" smtClean="0"/>
              <a:t/>
            </a:r>
            <a:br>
              <a:rPr lang="el-GR" dirty="0" smtClean="0"/>
            </a:br>
            <a:r>
              <a:rPr lang="el-GR" sz="3600" b="0" dirty="0" smtClean="0"/>
              <a:t>(2 </a:t>
            </a:r>
            <a:r>
              <a:rPr lang="el-GR" sz="3600" b="0" dirty="0"/>
              <a:t>από 2) </a:t>
            </a:r>
            <a:endParaRPr lang="el-GR" sz="3600" dirty="0"/>
          </a:p>
        </p:txBody>
      </p:sp>
      <p:sp>
        <p:nvSpPr>
          <p:cNvPr id="56322" name="2 - TextBox"/>
          <p:cNvSpPr txBox="1">
            <a:spLocks noChangeArrowheads="1"/>
          </p:cNvSpPr>
          <p:nvPr/>
        </p:nvSpPr>
        <p:spPr bwMode="auto">
          <a:xfrm>
            <a:off x="4991764" y="5562670"/>
            <a:ext cx="4143375" cy="707886"/>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rPr>
              <a:t>Δεσμοί που αναπτύσσονται στο πολυμερές σύστημα του μαλλιού</a:t>
            </a:r>
          </a:p>
        </p:txBody>
      </p:sp>
      <p:pic>
        <p:nvPicPr>
          <p:cNvPr id="52227" name="3 - Εικόνα" descr="μαλλί.jpg" title="Δεσμοί που αναπτύσσονται στο πολυμερές σύστημα του μαλλιού"/>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4427" y="1782693"/>
            <a:ext cx="4097337" cy="448786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6326" name="6 - TextBox"/>
          <p:cNvSpPr txBox="1">
            <a:spLocks noChangeArrowheads="1"/>
          </p:cNvSpPr>
          <p:nvPr/>
        </p:nvSpPr>
        <p:spPr bwMode="auto">
          <a:xfrm>
            <a:off x="4991764" y="4353971"/>
            <a:ext cx="2714625" cy="369888"/>
          </a:xfrm>
          <a:prstGeom prst="rect">
            <a:avLst/>
          </a:prstGeom>
          <a:noFill/>
          <a:ln w="9525">
            <a:noFill/>
            <a:miter lim="800000"/>
            <a:headEnd/>
            <a:tailEnd/>
          </a:ln>
        </p:spPr>
        <p:txBody>
          <a:bodyPr>
            <a:spAutoFit/>
          </a:bodyPr>
          <a:lstStyle/>
          <a:p>
            <a:pPr>
              <a:defRPr/>
            </a:pPr>
            <a:r>
              <a:rPr lang="el-GR" b="1" dirty="0">
                <a:solidFill>
                  <a:prstClr val="black"/>
                </a:solidFill>
                <a:latin typeface="Calibri"/>
              </a:rPr>
              <a:t>Ιοντικός δεσμός</a:t>
            </a:r>
          </a:p>
        </p:txBody>
      </p:sp>
      <p:sp>
        <p:nvSpPr>
          <p:cNvPr id="56324" name="4 - TextBox"/>
          <p:cNvSpPr txBox="1">
            <a:spLocks noChangeArrowheads="1"/>
          </p:cNvSpPr>
          <p:nvPr/>
        </p:nvSpPr>
        <p:spPr bwMode="auto">
          <a:xfrm>
            <a:off x="4991764" y="3007377"/>
            <a:ext cx="2928938" cy="369887"/>
          </a:xfrm>
          <a:prstGeom prst="rect">
            <a:avLst/>
          </a:prstGeom>
          <a:noFill/>
          <a:ln w="9525">
            <a:noFill/>
            <a:miter lim="800000"/>
            <a:headEnd/>
            <a:tailEnd/>
          </a:ln>
        </p:spPr>
        <p:txBody>
          <a:bodyPr>
            <a:spAutoFit/>
          </a:bodyPr>
          <a:lstStyle/>
          <a:p>
            <a:pPr>
              <a:defRPr/>
            </a:pPr>
            <a:r>
              <a:rPr lang="el-GR" b="1" dirty="0">
                <a:solidFill>
                  <a:prstClr val="black"/>
                </a:solidFill>
                <a:latin typeface="Calibri"/>
              </a:rPr>
              <a:t>Δεσμός υδρογόνου</a:t>
            </a:r>
          </a:p>
        </p:txBody>
      </p:sp>
      <p:sp>
        <p:nvSpPr>
          <p:cNvPr id="56325" name="5 - TextBox"/>
          <p:cNvSpPr txBox="1">
            <a:spLocks noChangeArrowheads="1"/>
          </p:cNvSpPr>
          <p:nvPr/>
        </p:nvSpPr>
        <p:spPr bwMode="auto">
          <a:xfrm>
            <a:off x="3500438" y="1386681"/>
            <a:ext cx="3071812" cy="369887"/>
          </a:xfrm>
          <a:prstGeom prst="rect">
            <a:avLst/>
          </a:prstGeom>
          <a:noFill/>
          <a:ln w="9525">
            <a:noFill/>
            <a:miter lim="800000"/>
            <a:headEnd/>
            <a:tailEnd/>
          </a:ln>
        </p:spPr>
        <p:txBody>
          <a:bodyPr>
            <a:spAutoFit/>
          </a:bodyPr>
          <a:lstStyle/>
          <a:p>
            <a:pPr>
              <a:defRPr/>
            </a:pPr>
            <a:r>
              <a:rPr lang="el-GR" b="1" dirty="0" err="1">
                <a:solidFill>
                  <a:prstClr val="black"/>
                </a:solidFill>
                <a:latin typeface="Calibri"/>
              </a:rPr>
              <a:t>Δι</a:t>
            </a:r>
            <a:r>
              <a:rPr lang="el-GR" b="1" dirty="0">
                <a:solidFill>
                  <a:prstClr val="black"/>
                </a:solidFill>
                <a:latin typeface="Calibri"/>
              </a:rPr>
              <a:t>-</a:t>
            </a:r>
            <a:r>
              <a:rPr lang="el-GR" b="1" dirty="0" err="1">
                <a:solidFill>
                  <a:prstClr val="black"/>
                </a:solidFill>
                <a:latin typeface="Calibri"/>
              </a:rPr>
              <a:t>σουλφιδικός</a:t>
            </a:r>
            <a:r>
              <a:rPr lang="el-GR" b="1" dirty="0">
                <a:solidFill>
                  <a:prstClr val="black"/>
                </a:solidFill>
                <a:latin typeface="Calibri"/>
              </a:rPr>
              <a:t> δεσμός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a:solidFill>
                <a:prstClr val="black"/>
              </a:solidFill>
            </a:endParaRPr>
          </a:p>
        </p:txBody>
      </p:sp>
    </p:spTree>
    <p:extLst>
      <p:ext uri="{BB962C8B-B14F-4D97-AF65-F5344CB8AC3E}">
        <p14:creationId xmlns:p14="http://schemas.microsoft.com/office/powerpoint/2010/main" val="1262269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Σχηματισμός </a:t>
            </a:r>
            <a:r>
              <a:rPr lang="el-GR" dirty="0" smtClean="0"/>
              <a:t>πολυμερών</a:t>
            </a:r>
            <a:r>
              <a:rPr lang="en-US" dirty="0" smtClean="0"/>
              <a:t> </a:t>
            </a:r>
            <a:r>
              <a:rPr lang="el-GR" dirty="0" smtClean="0"/>
              <a:t>των ινών </a:t>
            </a:r>
            <a:endParaRPr lang="el-GR" dirty="0"/>
          </a:p>
        </p:txBody>
      </p:sp>
      <p:sp>
        <p:nvSpPr>
          <p:cNvPr id="3" name="Content Placeholder 2"/>
          <p:cNvSpPr>
            <a:spLocks noGrp="1"/>
          </p:cNvSpPr>
          <p:nvPr>
            <p:ph idx="1"/>
          </p:nvPr>
        </p:nvSpPr>
        <p:spPr/>
        <p:txBody>
          <a:bodyPr rtlCol="0">
            <a:normAutofit/>
          </a:bodyPr>
          <a:lstStyle/>
          <a:p>
            <a:pPr marL="274320" indent="-274320" eaLnBrk="1" fontAlgn="auto" hangingPunct="1">
              <a:lnSpc>
                <a:spcPct val="150000"/>
              </a:lnSpc>
              <a:spcBef>
                <a:spcPts val="580"/>
              </a:spcBef>
              <a:spcAft>
                <a:spcPts val="0"/>
              </a:spcAft>
              <a:buClr>
                <a:schemeClr val="accent3"/>
              </a:buClr>
              <a:buFont typeface="Arial" pitchFamily="34" charset="0"/>
              <a:buNone/>
              <a:defRPr/>
            </a:pPr>
            <a:r>
              <a:rPr lang="el-GR" sz="2400" dirty="0" smtClean="0">
                <a:cs typeface="Arial" pitchFamily="34" charset="0"/>
              </a:rPr>
              <a:t>Μονομερές:         </a:t>
            </a:r>
            <a:r>
              <a:rPr lang="el-GR" sz="2400" b="1" dirty="0" smtClean="0">
                <a:cs typeface="Arial" pitchFamily="34" charset="0"/>
              </a:rPr>
              <a:t>Α  ή   Β  ή  Γ </a:t>
            </a:r>
            <a:endParaRPr lang="el-GR" sz="2400" b="1" dirty="0">
              <a:cs typeface="Arial" pitchFamily="34" charset="0"/>
            </a:endParaRPr>
          </a:p>
          <a:p>
            <a:pPr marL="274320" indent="-274320" eaLnBrk="1" fontAlgn="auto" hangingPunct="1">
              <a:lnSpc>
                <a:spcPct val="150000"/>
              </a:lnSpc>
              <a:spcBef>
                <a:spcPts val="580"/>
              </a:spcBef>
              <a:spcAft>
                <a:spcPts val="0"/>
              </a:spcAft>
              <a:buClr>
                <a:schemeClr val="accent3"/>
              </a:buClr>
              <a:buFont typeface="Arial" pitchFamily="34" charset="0"/>
              <a:buNone/>
              <a:defRPr/>
            </a:pPr>
            <a:r>
              <a:rPr lang="el-GR" sz="2400" dirty="0" smtClean="0">
                <a:cs typeface="Arial" pitchFamily="34" charset="0"/>
              </a:rPr>
              <a:t>Πολυμερές:    </a:t>
            </a:r>
            <a:r>
              <a:rPr lang="el-GR" sz="2400" b="1" dirty="0" smtClean="0">
                <a:cs typeface="Arial" pitchFamily="34" charset="0"/>
              </a:rPr>
              <a:t>-Α-Α-Α-Α-Α-    ή   -Β-Β-Β-Β-Β-Β-  ή  -Γ-Γ-Γ-Γ</a:t>
            </a:r>
          </a:p>
          <a:p>
            <a:pPr marL="274320" indent="-274320" eaLnBrk="1" fontAlgn="auto" hangingPunct="1">
              <a:lnSpc>
                <a:spcPct val="150000"/>
              </a:lnSpc>
              <a:spcBef>
                <a:spcPts val="580"/>
              </a:spcBef>
              <a:spcAft>
                <a:spcPts val="0"/>
              </a:spcAft>
              <a:buClr>
                <a:schemeClr val="accent3"/>
              </a:buClr>
              <a:buFont typeface="Arial" pitchFamily="34" charset="0"/>
              <a:buNone/>
              <a:defRPr/>
            </a:pPr>
            <a:endParaRPr lang="el-GR" sz="2400" dirty="0">
              <a:cs typeface="Arial" pitchFamily="34" charset="0"/>
            </a:endParaRPr>
          </a:p>
          <a:p>
            <a:pPr marL="274320" indent="-274320" eaLnBrk="1" fontAlgn="auto" hangingPunct="1">
              <a:lnSpc>
                <a:spcPct val="150000"/>
              </a:lnSpc>
              <a:spcBef>
                <a:spcPts val="580"/>
              </a:spcBef>
              <a:spcAft>
                <a:spcPts val="0"/>
              </a:spcAft>
              <a:buClr>
                <a:schemeClr val="accent3"/>
              </a:buClr>
              <a:buFont typeface="Arial" pitchFamily="34" charset="0"/>
              <a:buNone/>
              <a:defRPr/>
            </a:pPr>
            <a:r>
              <a:rPr lang="el-GR" sz="2400" dirty="0" err="1" smtClean="0">
                <a:cs typeface="Arial" pitchFamily="34" charset="0"/>
              </a:rPr>
              <a:t>Συμπολυμερές</a:t>
            </a:r>
            <a:r>
              <a:rPr lang="el-GR" sz="2400" dirty="0" smtClean="0">
                <a:cs typeface="Arial" pitchFamily="34" charset="0"/>
              </a:rPr>
              <a:t>:    </a:t>
            </a:r>
            <a:r>
              <a:rPr lang="el-GR" sz="2400" b="1" dirty="0" smtClean="0">
                <a:cs typeface="Arial" pitchFamily="34" charset="0"/>
              </a:rPr>
              <a:t>-Α-Β-Α-Α-Α-Β-   ή</a:t>
            </a:r>
            <a:r>
              <a:rPr lang="en-US" sz="2400" b="1" dirty="0" smtClean="0">
                <a:cs typeface="Arial" pitchFamily="34" charset="0"/>
              </a:rPr>
              <a:t>  </a:t>
            </a:r>
            <a:r>
              <a:rPr lang="el-GR" sz="2400" b="1" dirty="0" smtClean="0">
                <a:cs typeface="Arial" pitchFamily="34" charset="0"/>
              </a:rPr>
              <a:t> </a:t>
            </a:r>
            <a:r>
              <a:rPr lang="en-US" sz="2400" b="1" dirty="0" smtClean="0">
                <a:cs typeface="Arial" pitchFamily="34" charset="0"/>
              </a:rPr>
              <a:t>–A-</a:t>
            </a:r>
            <a:r>
              <a:rPr lang="el-GR" sz="2400" b="1" dirty="0" smtClean="0">
                <a:cs typeface="Arial" pitchFamily="34" charset="0"/>
              </a:rPr>
              <a:t>Γ-Γ-Α-Γ-Α-   </a:t>
            </a:r>
            <a:r>
              <a:rPr lang="en-US" sz="2400" b="1" dirty="0" smtClean="0">
                <a:cs typeface="Arial" pitchFamily="34" charset="0"/>
              </a:rPr>
              <a:t>  </a:t>
            </a:r>
            <a:r>
              <a:rPr lang="el-GR" sz="2400" b="1" dirty="0" smtClean="0">
                <a:cs typeface="Arial" pitchFamily="34" charset="0"/>
              </a:rPr>
              <a:t>-Β-Α-Γ-Γ-Β-</a:t>
            </a:r>
          </a:p>
          <a:p>
            <a:pPr marL="274320" indent="-274320" eaLnBrk="1" fontAlgn="auto" hangingPunct="1">
              <a:lnSpc>
                <a:spcPct val="150000"/>
              </a:lnSpc>
              <a:spcBef>
                <a:spcPts val="580"/>
              </a:spcBef>
              <a:spcAft>
                <a:spcPts val="0"/>
              </a:spcAft>
              <a:buClr>
                <a:schemeClr val="accent3"/>
              </a:buClr>
              <a:buFont typeface="Arial" pitchFamily="34" charset="0"/>
              <a:buNone/>
              <a:defRPr/>
            </a:pPr>
            <a:r>
              <a:rPr lang="el-GR" sz="2400" dirty="0" err="1" smtClean="0">
                <a:cs typeface="Arial" pitchFamily="34" charset="0"/>
              </a:rPr>
              <a:t>Συμπολυμερές</a:t>
            </a:r>
            <a:r>
              <a:rPr lang="el-GR" sz="2400" dirty="0" smtClean="0">
                <a:cs typeface="Arial" pitchFamily="34" charset="0"/>
              </a:rPr>
              <a:t>:       </a:t>
            </a:r>
            <a:r>
              <a:rPr lang="el-GR" sz="2400" b="1" dirty="0" smtClean="0">
                <a:cs typeface="Arial" pitchFamily="34" charset="0"/>
              </a:rPr>
              <a:t>-Γ-Α–Γ–Α–Γ-Α-            </a:t>
            </a:r>
          </a:p>
          <a:p>
            <a:pPr marL="274320" indent="-274320" eaLnBrk="1" fontAlgn="auto" hangingPunct="1">
              <a:spcBef>
                <a:spcPts val="580"/>
              </a:spcBef>
              <a:spcAft>
                <a:spcPts val="0"/>
              </a:spcAft>
              <a:buClr>
                <a:schemeClr val="accent3"/>
              </a:buClr>
              <a:buFont typeface="Wingdings 2"/>
              <a:buChar char=""/>
              <a:defRPr/>
            </a:pPr>
            <a:endParaRPr lang="el-GR" sz="2400" b="1" dirty="0" smtClean="0">
              <a:cs typeface="Arial" pitchFamily="34" charset="0"/>
            </a:endParaRPr>
          </a:p>
          <a:p>
            <a:pPr marL="274320" indent="-274320" eaLnBrk="1" fontAlgn="auto" hangingPunct="1">
              <a:spcBef>
                <a:spcPts val="580"/>
              </a:spcBef>
              <a:spcAft>
                <a:spcPts val="0"/>
              </a:spcAft>
              <a:buClr>
                <a:schemeClr val="accent3"/>
              </a:buClr>
              <a:buFont typeface="Wingdings 2"/>
              <a:buNone/>
              <a:defRPr/>
            </a:pPr>
            <a:endParaRPr lang="el-GR" sz="2400" b="1" dirty="0">
              <a:cs typeface="Arial" pitchFamily="34" charset="0"/>
            </a:endParaRPr>
          </a:p>
        </p:txBody>
      </p:sp>
      <p:sp>
        <p:nvSpPr>
          <p:cNvPr id="8195" name="TextBox 4"/>
          <p:cNvSpPr txBox="1">
            <a:spLocks noChangeArrowheads="1"/>
          </p:cNvSpPr>
          <p:nvPr/>
        </p:nvSpPr>
        <p:spPr bwMode="auto">
          <a:xfrm>
            <a:off x="3275856" y="4643438"/>
            <a:ext cx="1079500" cy="2032000"/>
          </a:xfrm>
          <a:prstGeom prst="rect">
            <a:avLst/>
          </a:prstGeom>
          <a:noFill/>
          <a:ln w="9525">
            <a:noFill/>
            <a:miter lim="800000"/>
            <a:headEnd/>
            <a:tailEnd/>
          </a:ln>
        </p:spPr>
        <p:txBody>
          <a:bodyPr>
            <a:spAutoFit/>
          </a:bodyPr>
          <a:lstStyle/>
          <a:p>
            <a:pPr>
              <a:defRPr/>
            </a:pPr>
            <a:r>
              <a:rPr lang="el-GR" sz="2200" b="1" dirty="0">
                <a:solidFill>
                  <a:prstClr val="black"/>
                </a:solidFill>
                <a:latin typeface="Calibri"/>
              </a:rPr>
              <a:t>     </a:t>
            </a:r>
            <a:r>
              <a:rPr lang="en-US" sz="2200" b="1" dirty="0">
                <a:solidFill>
                  <a:prstClr val="black"/>
                </a:solidFill>
                <a:latin typeface="Calibri"/>
              </a:rPr>
              <a:t> </a:t>
            </a:r>
            <a:r>
              <a:rPr lang="el-GR" sz="2200" b="1" dirty="0">
                <a:solidFill>
                  <a:prstClr val="black"/>
                </a:solidFill>
                <a:latin typeface="Calibri"/>
              </a:rPr>
              <a:t>  </a:t>
            </a:r>
            <a:r>
              <a:rPr lang="el-GR" sz="1400" b="1" dirty="0">
                <a:solidFill>
                  <a:prstClr val="black"/>
                </a:solidFill>
                <a:latin typeface="Calibri"/>
              </a:rPr>
              <a:t>|</a:t>
            </a:r>
            <a:endParaRPr lang="el-GR" sz="2200" b="1" dirty="0">
              <a:solidFill>
                <a:prstClr val="black"/>
              </a:solidFill>
              <a:latin typeface="Calibri"/>
            </a:endParaRPr>
          </a:p>
          <a:p>
            <a:pPr>
              <a:defRPr/>
            </a:pPr>
            <a:r>
              <a:rPr lang="el-GR" sz="2200" b="1" dirty="0">
                <a:solidFill>
                  <a:prstClr val="black"/>
                </a:solidFill>
                <a:latin typeface="Calibri"/>
              </a:rPr>
              <a:t>   </a:t>
            </a:r>
            <a:r>
              <a:rPr lang="en-US" sz="2200" b="1" dirty="0">
                <a:solidFill>
                  <a:prstClr val="black"/>
                </a:solidFill>
                <a:latin typeface="Calibri"/>
              </a:rPr>
              <a:t>     </a:t>
            </a:r>
            <a:r>
              <a:rPr lang="el-GR" sz="2200" b="1" dirty="0">
                <a:solidFill>
                  <a:prstClr val="black"/>
                </a:solidFill>
                <a:latin typeface="Calibri"/>
              </a:rPr>
              <a:t>Β</a:t>
            </a:r>
          </a:p>
          <a:p>
            <a:pPr>
              <a:defRPr/>
            </a:pPr>
            <a:r>
              <a:rPr lang="el-GR" sz="2200" b="1" dirty="0">
                <a:solidFill>
                  <a:prstClr val="black"/>
                </a:solidFill>
                <a:latin typeface="Calibri"/>
              </a:rPr>
              <a:t>   </a:t>
            </a:r>
            <a:r>
              <a:rPr lang="en-US" sz="2200" b="1" dirty="0">
                <a:solidFill>
                  <a:prstClr val="black"/>
                </a:solidFill>
                <a:latin typeface="Calibri"/>
              </a:rPr>
              <a:t> </a:t>
            </a:r>
            <a:r>
              <a:rPr lang="el-GR" sz="2200" b="1" dirty="0">
                <a:solidFill>
                  <a:prstClr val="black"/>
                </a:solidFill>
                <a:latin typeface="Calibri"/>
              </a:rPr>
              <a:t>    </a:t>
            </a:r>
            <a:r>
              <a:rPr lang="el-GR" sz="1400" b="1" dirty="0">
                <a:solidFill>
                  <a:prstClr val="black"/>
                </a:solidFill>
                <a:latin typeface="Calibri"/>
              </a:rPr>
              <a:t>|</a:t>
            </a:r>
            <a:endParaRPr lang="el-GR" sz="2200" b="1" dirty="0">
              <a:solidFill>
                <a:prstClr val="black"/>
              </a:solidFill>
              <a:latin typeface="Calibri"/>
            </a:endParaRPr>
          </a:p>
          <a:p>
            <a:pPr>
              <a:defRPr/>
            </a:pPr>
            <a:r>
              <a:rPr lang="el-GR" sz="2200" b="1" dirty="0">
                <a:solidFill>
                  <a:prstClr val="black"/>
                </a:solidFill>
                <a:latin typeface="Calibri"/>
              </a:rPr>
              <a:t>  </a:t>
            </a:r>
            <a:r>
              <a:rPr lang="en-US" sz="2200" b="1" dirty="0">
                <a:solidFill>
                  <a:prstClr val="black"/>
                </a:solidFill>
                <a:latin typeface="Calibri"/>
              </a:rPr>
              <a:t>     </a:t>
            </a:r>
            <a:r>
              <a:rPr lang="el-GR" sz="2200" b="1" dirty="0">
                <a:solidFill>
                  <a:prstClr val="black"/>
                </a:solidFill>
                <a:latin typeface="Calibri"/>
              </a:rPr>
              <a:t> Β</a:t>
            </a:r>
          </a:p>
          <a:p>
            <a:pPr>
              <a:defRPr/>
            </a:pPr>
            <a:r>
              <a:rPr lang="el-GR" sz="1400" b="1" dirty="0">
                <a:solidFill>
                  <a:prstClr val="black"/>
                </a:solidFill>
                <a:latin typeface="Calibri"/>
              </a:rPr>
              <a:t>     </a:t>
            </a:r>
            <a:r>
              <a:rPr lang="en-US" sz="1400" b="1" dirty="0">
                <a:solidFill>
                  <a:prstClr val="black"/>
                </a:solidFill>
                <a:latin typeface="Calibri"/>
              </a:rPr>
              <a:t> </a:t>
            </a:r>
            <a:r>
              <a:rPr lang="el-GR" sz="1400" b="1" dirty="0">
                <a:solidFill>
                  <a:prstClr val="black"/>
                </a:solidFill>
                <a:latin typeface="Calibri"/>
              </a:rPr>
              <a:t> </a:t>
            </a:r>
            <a:r>
              <a:rPr lang="en-US" sz="1400" b="1" dirty="0">
                <a:solidFill>
                  <a:prstClr val="black"/>
                </a:solidFill>
                <a:latin typeface="Calibri"/>
              </a:rPr>
              <a:t>     </a:t>
            </a:r>
            <a:r>
              <a:rPr lang="el-GR" sz="1400" b="1" dirty="0">
                <a:solidFill>
                  <a:prstClr val="black"/>
                </a:solidFill>
                <a:latin typeface="Calibri"/>
              </a:rPr>
              <a:t> | </a:t>
            </a:r>
          </a:p>
          <a:p>
            <a:pPr>
              <a:defRPr/>
            </a:pPr>
            <a:r>
              <a:rPr lang="el-GR" sz="2200" b="1" dirty="0">
                <a:solidFill>
                  <a:prstClr val="black"/>
                </a:solidFill>
                <a:latin typeface="Calibri"/>
              </a:rPr>
              <a:t>  </a:t>
            </a:r>
            <a:r>
              <a:rPr lang="en-US" sz="2200" b="1" dirty="0">
                <a:solidFill>
                  <a:prstClr val="black"/>
                </a:solidFill>
                <a:latin typeface="Calibri"/>
              </a:rPr>
              <a:t>     </a:t>
            </a:r>
            <a:r>
              <a:rPr lang="el-GR" sz="2200" b="1" dirty="0">
                <a:solidFill>
                  <a:prstClr val="black"/>
                </a:solidFill>
                <a:latin typeface="Calibri"/>
              </a:rPr>
              <a:t> Β</a:t>
            </a:r>
          </a:p>
        </p:txBody>
      </p:sp>
      <p:sp>
        <p:nvSpPr>
          <p:cNvPr id="8197" name="TextBox 8"/>
          <p:cNvSpPr txBox="1">
            <a:spLocks noChangeArrowheads="1"/>
          </p:cNvSpPr>
          <p:nvPr/>
        </p:nvSpPr>
        <p:spPr bwMode="auto">
          <a:xfrm>
            <a:off x="4572000" y="5100918"/>
            <a:ext cx="3381375" cy="461962"/>
          </a:xfrm>
          <a:prstGeom prst="rect">
            <a:avLst/>
          </a:prstGeom>
          <a:noFill/>
          <a:ln w="9525">
            <a:noFill/>
            <a:miter lim="800000"/>
            <a:headEnd/>
            <a:tailEnd/>
          </a:ln>
        </p:spPr>
        <p:txBody>
          <a:bodyPr>
            <a:spAutoFit/>
          </a:bodyPr>
          <a:lstStyle/>
          <a:p>
            <a:pPr>
              <a:defRPr/>
            </a:pPr>
            <a:r>
              <a:rPr lang="el-GR" sz="2400" dirty="0">
                <a:solidFill>
                  <a:prstClr val="black"/>
                </a:solidFill>
                <a:latin typeface="Calibri"/>
              </a:rPr>
              <a:t>με πλευρικές αλυσίδες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41684706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Τα πολυμερή του μαλλιού περιστρέφονται ελικοειδώς το ένα γύρω από το άλλο σε συγκεκριμένη σπειροειδή διάταξη. </a:t>
            </a:r>
          </a:p>
          <a:p>
            <a:pPr lvl="1" eaLnBrk="1" hangingPunct="1">
              <a:lnSpc>
                <a:spcPct val="120000"/>
              </a:lnSpc>
              <a:spcBef>
                <a:spcPts val="1200"/>
              </a:spcBef>
            </a:pPr>
            <a:r>
              <a:rPr lang="el-GR" altLang="el-GR" sz="2400" dirty="0" err="1" smtClean="0">
                <a:cs typeface="Arial" charset="0"/>
              </a:rPr>
              <a:t>Τρια</a:t>
            </a:r>
            <a:r>
              <a:rPr lang="el-GR" altLang="el-GR" sz="2400" dirty="0" smtClean="0">
                <a:cs typeface="Arial" charset="0"/>
              </a:rPr>
              <a:t> (3) α-</a:t>
            </a:r>
            <a:r>
              <a:rPr lang="el-GR" altLang="el-GR" sz="2400" dirty="0" err="1" smtClean="0">
                <a:cs typeface="Arial" charset="0"/>
              </a:rPr>
              <a:t>κερατινικά</a:t>
            </a:r>
            <a:r>
              <a:rPr lang="el-GR" altLang="el-GR" sz="2400" dirty="0" smtClean="0">
                <a:cs typeface="Arial" charset="0"/>
              </a:rPr>
              <a:t> πολυμερή περιπλέκονται για να σχηματίσουν ένα </a:t>
            </a:r>
            <a:r>
              <a:rPr lang="el-GR" altLang="el-GR" sz="2400" dirty="0" err="1" smtClean="0">
                <a:cs typeface="Arial" charset="0"/>
              </a:rPr>
              <a:t>πρωτοϊνίδιο</a:t>
            </a:r>
            <a:r>
              <a:rPr lang="el-GR" altLang="el-GR" sz="2400" dirty="0" smtClean="0">
                <a:cs typeface="Arial" charset="0"/>
              </a:rPr>
              <a:t>. </a:t>
            </a:r>
          </a:p>
          <a:p>
            <a:pPr lvl="1" eaLnBrk="1" hangingPunct="1">
              <a:lnSpc>
                <a:spcPct val="120000"/>
              </a:lnSpc>
              <a:spcBef>
                <a:spcPts val="1200"/>
              </a:spcBef>
            </a:pPr>
            <a:r>
              <a:rPr lang="el-GR" altLang="el-GR" sz="2400" dirty="0" smtClean="0">
                <a:cs typeface="Arial" charset="0"/>
              </a:rPr>
              <a:t>Τα </a:t>
            </a:r>
            <a:r>
              <a:rPr lang="el-GR" altLang="el-GR" sz="2400" dirty="0" err="1" smtClean="0">
                <a:cs typeface="Arial" charset="0"/>
              </a:rPr>
              <a:t>πρωτοϊνίδια</a:t>
            </a:r>
            <a:r>
              <a:rPr lang="el-GR" altLang="el-GR" sz="2400" dirty="0" smtClean="0">
                <a:cs typeface="Arial" charset="0"/>
              </a:rPr>
              <a:t> έχουν επίσης σπειροειδή διάταξη, έτσι ώστε 11 </a:t>
            </a:r>
            <a:r>
              <a:rPr lang="el-GR" altLang="el-GR" sz="2400" dirty="0" err="1" smtClean="0">
                <a:cs typeface="Arial" charset="0"/>
              </a:rPr>
              <a:t>πρωτοϊνίδια</a:t>
            </a:r>
            <a:r>
              <a:rPr lang="el-GR" altLang="el-GR" sz="2400" dirty="0" smtClean="0">
                <a:cs typeface="Arial" charset="0"/>
              </a:rPr>
              <a:t> που περιστρέφονται το ένα γύρω από το άλλο σχηματίζουν ένα </a:t>
            </a:r>
            <a:r>
              <a:rPr lang="el-GR" altLang="el-GR" sz="2400" dirty="0" err="1" smtClean="0">
                <a:cs typeface="Arial" charset="0"/>
              </a:rPr>
              <a:t>μικροϊνίδιο</a:t>
            </a:r>
            <a:r>
              <a:rPr lang="el-GR" altLang="el-GR" sz="2400" dirty="0" smtClean="0">
                <a:cs typeface="Arial" charset="0"/>
              </a:rPr>
              <a:t>, </a:t>
            </a:r>
          </a:p>
          <a:p>
            <a:pPr lvl="1" eaLnBrk="1" hangingPunct="1">
              <a:lnSpc>
                <a:spcPct val="120000"/>
              </a:lnSpc>
              <a:spcBef>
                <a:spcPts val="1200"/>
              </a:spcBef>
            </a:pPr>
            <a:r>
              <a:rPr lang="el-GR" altLang="el-GR" sz="2400" dirty="0" smtClean="0">
                <a:cs typeface="Arial" charset="0"/>
              </a:rPr>
              <a:t>100αδες </a:t>
            </a:r>
            <a:r>
              <a:rPr lang="el-GR" altLang="el-GR" sz="2400" dirty="0" err="1" smtClean="0">
                <a:cs typeface="Arial" charset="0"/>
              </a:rPr>
              <a:t>μικροϊνίδια</a:t>
            </a:r>
            <a:r>
              <a:rPr lang="el-GR" altLang="el-GR" sz="2400" dirty="0" smtClean="0">
                <a:cs typeface="Arial" charset="0"/>
              </a:rPr>
              <a:t> διατάσσονται σπειροειδώς </a:t>
            </a:r>
            <a:r>
              <a:rPr lang="el-GR" altLang="el-GR" sz="2400" dirty="0" smtClean="0">
                <a:cs typeface="Arial" charset="0"/>
                <a:sym typeface="Wingdings" pitchFamily="2" charset="2"/>
              </a:rPr>
              <a:t>και σχηματίζουν ένα</a:t>
            </a:r>
            <a:r>
              <a:rPr lang="el-GR" altLang="el-GR" sz="2400" dirty="0" smtClean="0">
                <a:cs typeface="Arial" charset="0"/>
              </a:rPr>
              <a:t> </a:t>
            </a:r>
            <a:r>
              <a:rPr lang="el-GR" altLang="el-GR" sz="2400" dirty="0" err="1" smtClean="0">
                <a:cs typeface="Arial" charset="0"/>
              </a:rPr>
              <a:t>μακροϊνίδιο</a:t>
            </a:r>
            <a:r>
              <a:rPr lang="el-GR" altLang="el-GR" sz="2400" dirty="0" smtClean="0">
                <a:cs typeface="Arial" charset="0"/>
              </a:rPr>
              <a:t>.  </a:t>
            </a:r>
          </a:p>
        </p:txBody>
      </p:sp>
      <p:sp>
        <p:nvSpPr>
          <p:cNvPr id="3" name="Τίτλος 2"/>
          <p:cNvSpPr>
            <a:spLocks noGrp="1"/>
          </p:cNvSpPr>
          <p:nvPr>
            <p:ph type="title"/>
          </p:nvPr>
        </p:nvSpPr>
        <p:spPr/>
        <p:txBody>
          <a:bodyPr/>
          <a:lstStyle/>
          <a:p>
            <a:r>
              <a:rPr lang="el-GR" dirty="0"/>
              <a:t>Δομή του μαλλιού </a:t>
            </a:r>
            <a:r>
              <a:rPr lang="el-GR" sz="3200" b="0" dirty="0"/>
              <a:t>(1 από 4)</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a:solidFill>
                <a:prstClr val="black"/>
              </a:solidFill>
            </a:endParaRPr>
          </a:p>
        </p:txBody>
      </p:sp>
    </p:spTree>
    <p:extLst>
      <p:ext uri="{BB962C8B-B14F-4D97-AF65-F5344CB8AC3E}">
        <p14:creationId xmlns:p14="http://schemas.microsoft.com/office/powerpoint/2010/main" val="12800924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solidFill>
                  <a:srgbClr val="8064A2">
                    <a:lumMod val="75000"/>
                  </a:srgbClr>
                </a:solidFill>
              </a:rPr>
              <a:t>Δομή του μαλλιού </a:t>
            </a:r>
            <a:r>
              <a:rPr lang="el-GR" sz="3200" b="0" dirty="0" smtClean="0">
                <a:solidFill>
                  <a:srgbClr val="8064A2">
                    <a:lumMod val="75000"/>
                  </a:srgbClr>
                </a:solidFill>
              </a:rPr>
              <a:t>(2 </a:t>
            </a:r>
            <a:r>
              <a:rPr lang="el-GR" sz="3200" b="0" dirty="0">
                <a:solidFill>
                  <a:srgbClr val="8064A2">
                    <a:lumMod val="75000"/>
                  </a:srgbClr>
                </a:solidFill>
              </a:rPr>
              <a:t>από 4)</a:t>
            </a:r>
            <a:endParaRPr lang="el-GR" b="0" dirty="0"/>
          </a:p>
        </p:txBody>
      </p:sp>
      <p:pic>
        <p:nvPicPr>
          <p:cNvPr id="8194" name="Picture 2" descr="structure of w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95" y="1556792"/>
            <a:ext cx="7861610" cy="410445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3203848" y="5877271"/>
            <a:ext cx="3024336" cy="461665"/>
          </a:xfrm>
          <a:prstGeom prst="rect">
            <a:avLst/>
          </a:prstGeom>
        </p:spPr>
        <p:txBody>
          <a:bodyPr wrap="square">
            <a:spAutoFit/>
          </a:bodyPr>
          <a:lstStyle/>
          <a:p>
            <a:pPr algn="ctr"/>
            <a:r>
              <a:rPr lang="en-US" sz="1200" dirty="0">
                <a:solidFill>
                  <a:prstClr val="black">
                    <a:lumMod val="75000"/>
                    <a:lumOff val="25000"/>
                  </a:prstClr>
                </a:solidFill>
                <a:latin typeface="Calibri"/>
                <a:hlinkClick r:id="rId4"/>
              </a:rPr>
              <a:t>Structure of </a:t>
            </a:r>
            <a:r>
              <a:rPr lang="en-US" sz="1200" dirty="0" smtClean="0">
                <a:solidFill>
                  <a:prstClr val="black">
                    <a:lumMod val="75000"/>
                    <a:lumOff val="25000"/>
                  </a:prstClr>
                </a:solidFill>
                <a:latin typeface="Calibri"/>
                <a:hlinkClick r:id="rId4"/>
              </a:rPr>
              <a:t>wool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Prof. Robert J. Lancashire</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6"/>
              </a:rPr>
              <a:t>CC BY-SA </a:t>
            </a:r>
            <a:r>
              <a:rPr lang="en-US" sz="1200" dirty="0" smtClean="0">
                <a:solidFill>
                  <a:prstClr val="black">
                    <a:lumMod val="75000"/>
                    <a:lumOff val="25000"/>
                  </a:prstClr>
                </a:solidFill>
                <a:latin typeface="Calibri"/>
                <a:hlinkClick r:id="rId6"/>
              </a:rPr>
              <a:t>3.0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a:solidFill>
                <a:prstClr val="black"/>
              </a:solidFill>
            </a:endParaRPr>
          </a:p>
        </p:txBody>
      </p:sp>
    </p:spTree>
    <p:extLst>
      <p:ext uri="{BB962C8B-B14F-4D97-AF65-F5344CB8AC3E}">
        <p14:creationId xmlns:p14="http://schemas.microsoft.com/office/powerpoint/2010/main" val="40155789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srgbClr val="8064A2">
                    <a:lumMod val="75000"/>
                  </a:srgbClr>
                </a:solidFill>
              </a:rPr>
              <a:t>Δομή του μαλλιού </a:t>
            </a:r>
            <a:r>
              <a:rPr lang="el-GR" sz="3200" b="0" dirty="0" smtClean="0">
                <a:solidFill>
                  <a:srgbClr val="8064A2">
                    <a:lumMod val="75000"/>
                  </a:srgbClr>
                </a:solidFill>
              </a:rPr>
              <a:t>(3 </a:t>
            </a:r>
            <a:r>
              <a:rPr lang="el-GR" sz="3200" b="0" dirty="0">
                <a:solidFill>
                  <a:srgbClr val="8064A2">
                    <a:lumMod val="75000"/>
                  </a:srgbClr>
                </a:solidFill>
              </a:rPr>
              <a:t>από 4)</a:t>
            </a:r>
            <a:endParaRPr lang="el-GR" b="0" dirty="0"/>
          </a:p>
        </p:txBody>
      </p:sp>
      <p:sp>
        <p:nvSpPr>
          <p:cNvPr id="55298" name="Content Placeholder 2"/>
          <p:cNvSpPr>
            <a:spLocks noGrp="1"/>
          </p:cNvSpPr>
          <p:nvPr>
            <p:ph idx="1"/>
          </p:nvPr>
        </p:nvSpPr>
        <p:spPr>
          <a:xfrm>
            <a:off x="457200" y="1484784"/>
            <a:ext cx="8229600" cy="4752528"/>
          </a:xfrm>
        </p:spPr>
        <p:txBody>
          <a:bodyPr/>
          <a:lstStyle/>
          <a:p>
            <a:pPr marL="273050" indent="-273050" eaLnBrk="1" hangingPunct="1">
              <a:lnSpc>
                <a:spcPct val="120000"/>
              </a:lnSpc>
              <a:spcBef>
                <a:spcPts val="1200"/>
              </a:spcBef>
            </a:pPr>
            <a:r>
              <a:rPr lang="el-GR" altLang="el-GR" sz="2400" dirty="0" smtClean="0">
                <a:cs typeface="Arial" charset="0"/>
              </a:rPr>
              <a:t>Τα </a:t>
            </a:r>
            <a:r>
              <a:rPr lang="el-GR" altLang="el-GR" sz="2400" dirty="0" err="1" smtClean="0">
                <a:cs typeface="Arial" charset="0"/>
              </a:rPr>
              <a:t>πρωτοϊνίδια</a:t>
            </a:r>
            <a:r>
              <a:rPr lang="el-GR" altLang="el-GR" sz="2400" dirty="0" smtClean="0">
                <a:cs typeface="Arial" charset="0"/>
              </a:rPr>
              <a:t> έχουν απόσταση 0,4-0,8</a:t>
            </a:r>
            <a:r>
              <a:rPr lang="en-US" altLang="el-GR" sz="2400" dirty="0" smtClean="0">
                <a:cs typeface="Arial" charset="0"/>
              </a:rPr>
              <a:t>nm</a:t>
            </a:r>
            <a:r>
              <a:rPr lang="el-GR" altLang="el-GR" sz="2400" dirty="0" smtClean="0">
                <a:cs typeface="Arial" charset="0"/>
              </a:rPr>
              <a:t> μεταξύ τους. Οι </a:t>
            </a:r>
            <a:r>
              <a:rPr lang="el-GR" altLang="el-GR" sz="2400" dirty="0" err="1" smtClean="0">
                <a:cs typeface="Arial" charset="0"/>
              </a:rPr>
              <a:t>δι</a:t>
            </a:r>
            <a:r>
              <a:rPr lang="el-GR" altLang="el-GR" sz="2400" dirty="0" smtClean="0">
                <a:cs typeface="Arial" charset="0"/>
              </a:rPr>
              <a:t>-</a:t>
            </a:r>
            <a:r>
              <a:rPr lang="el-GR" altLang="el-GR" sz="2400" dirty="0" err="1" smtClean="0">
                <a:cs typeface="Arial" charset="0"/>
              </a:rPr>
              <a:t>σουλφιδικοί</a:t>
            </a:r>
            <a:r>
              <a:rPr lang="el-GR" altLang="el-GR" sz="2400" dirty="0" smtClean="0">
                <a:cs typeface="Arial" charset="0"/>
              </a:rPr>
              <a:t> δεσμοί αναπτύσσονται ανάμεσα στα πολυμερή γειτονικών </a:t>
            </a:r>
            <a:r>
              <a:rPr lang="el-GR" altLang="el-GR" sz="2400" dirty="0" err="1" smtClean="0">
                <a:cs typeface="Arial" charset="0"/>
              </a:rPr>
              <a:t>πρωτοϊνιδίων</a:t>
            </a:r>
            <a:r>
              <a:rPr lang="el-GR" altLang="el-GR" sz="2400" dirty="0" smtClean="0">
                <a:cs typeface="Arial" charset="0"/>
              </a:rPr>
              <a:t>.</a:t>
            </a:r>
          </a:p>
          <a:p>
            <a:pPr marL="273050" indent="-273050" eaLnBrk="1" hangingPunct="1">
              <a:lnSpc>
                <a:spcPct val="120000"/>
              </a:lnSpc>
              <a:spcBef>
                <a:spcPts val="1200"/>
              </a:spcBef>
            </a:pPr>
            <a:r>
              <a:rPr lang="el-GR" altLang="el-GR" sz="2400" dirty="0" smtClean="0">
                <a:cs typeface="Arial" charset="0"/>
              </a:rPr>
              <a:t>Ο κανονικός </a:t>
            </a:r>
            <a:r>
              <a:rPr lang="el-GR" altLang="el-GR" sz="2400" dirty="0" err="1" smtClean="0">
                <a:cs typeface="Arial" charset="0"/>
              </a:rPr>
              <a:t>δισουλφιδικός</a:t>
            </a:r>
            <a:r>
              <a:rPr lang="el-GR" altLang="el-GR" sz="2400" dirty="0" smtClean="0">
                <a:cs typeface="Arial" charset="0"/>
              </a:rPr>
              <a:t> δεσμός (</a:t>
            </a:r>
            <a:r>
              <a:rPr lang="en-US" altLang="el-GR" sz="2400" dirty="0" smtClean="0">
                <a:cs typeface="Arial" charset="0"/>
              </a:rPr>
              <a:t>-S-S-)</a:t>
            </a:r>
            <a:r>
              <a:rPr lang="el-GR" altLang="el-GR" sz="2400" dirty="0" smtClean="0">
                <a:cs typeface="Arial" charset="0"/>
              </a:rPr>
              <a:t> καλύπτει απόσταση 0,4</a:t>
            </a:r>
            <a:r>
              <a:rPr lang="en-US" altLang="el-GR" sz="2400" dirty="0" smtClean="0">
                <a:cs typeface="Arial" charset="0"/>
              </a:rPr>
              <a:t>nm</a:t>
            </a:r>
            <a:r>
              <a:rPr lang="el-GR" altLang="el-GR" sz="2400" dirty="0" smtClean="0">
                <a:cs typeface="Arial" charset="0"/>
              </a:rPr>
              <a:t>, ο ολοκληρωμένος </a:t>
            </a:r>
            <a:r>
              <a:rPr lang="el-GR" altLang="el-GR" sz="2400" dirty="0" err="1" smtClean="0">
                <a:cs typeface="Arial" charset="0"/>
              </a:rPr>
              <a:t>δι</a:t>
            </a:r>
            <a:r>
              <a:rPr lang="el-GR" altLang="el-GR" sz="2400" dirty="0" smtClean="0">
                <a:cs typeface="Arial" charset="0"/>
              </a:rPr>
              <a:t>-</a:t>
            </a:r>
            <a:r>
              <a:rPr lang="el-GR" altLang="el-GR" sz="2400" dirty="0" err="1" smtClean="0">
                <a:cs typeface="Arial" charset="0"/>
              </a:rPr>
              <a:t>σουλφιδικός</a:t>
            </a:r>
            <a:r>
              <a:rPr lang="el-GR" altLang="el-GR" sz="2400" dirty="0" smtClean="0">
                <a:cs typeface="Arial" charset="0"/>
              </a:rPr>
              <a:t>  δεσμός με τις προσαρτημένες ομάδες </a:t>
            </a:r>
            <a:r>
              <a:rPr lang="en-US" altLang="el-GR" sz="2400" dirty="0" smtClean="0">
                <a:cs typeface="Arial" charset="0"/>
              </a:rPr>
              <a:t>CH</a:t>
            </a:r>
            <a:r>
              <a:rPr lang="en-US" altLang="el-GR" sz="1800" dirty="0" smtClean="0">
                <a:cs typeface="Arial" charset="0"/>
              </a:rPr>
              <a:t>2</a:t>
            </a:r>
            <a:r>
              <a:rPr lang="en-US" altLang="el-GR" sz="2400" dirty="0" smtClean="0">
                <a:cs typeface="Arial" charset="0"/>
              </a:rPr>
              <a:t>-S-S-CH</a:t>
            </a:r>
            <a:r>
              <a:rPr lang="en-US" altLang="el-GR" sz="1800" dirty="0" smtClean="0">
                <a:cs typeface="Arial" charset="0"/>
              </a:rPr>
              <a:t>2</a:t>
            </a:r>
            <a:r>
              <a:rPr lang="el-GR" altLang="el-GR" sz="2400" dirty="0" smtClean="0">
                <a:cs typeface="Arial" charset="0"/>
              </a:rPr>
              <a:t>- μπορεί να έχει έκταση 0,7</a:t>
            </a:r>
            <a:r>
              <a:rPr lang="en-US" altLang="el-GR" sz="2400" dirty="0" smtClean="0">
                <a:cs typeface="Arial" charset="0"/>
              </a:rPr>
              <a:t>nm</a:t>
            </a:r>
            <a:r>
              <a:rPr lang="el-GR" altLang="el-GR" sz="2400" dirty="0" smtClean="0">
                <a:cs typeface="Arial" charset="0"/>
              </a:rPr>
              <a:t>, που είναι σημαντική απόσταση σε σχέση με τις διαστάσεις του συστήματος πολυμερών του μαλλιού.</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a:solidFill>
                <a:prstClr val="black"/>
              </a:solidFill>
            </a:endParaRPr>
          </a:p>
        </p:txBody>
      </p:sp>
    </p:spTree>
    <p:extLst>
      <p:ext uri="{BB962C8B-B14F-4D97-AF65-F5344CB8AC3E}">
        <p14:creationId xmlns:p14="http://schemas.microsoft.com/office/powerpoint/2010/main" val="4500352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srgbClr val="8064A2">
                    <a:lumMod val="75000"/>
                  </a:srgbClr>
                </a:solidFill>
              </a:rPr>
              <a:t>Δομή του μαλλιού </a:t>
            </a:r>
            <a:r>
              <a:rPr lang="el-GR" sz="3200" b="0" dirty="0" smtClean="0">
                <a:solidFill>
                  <a:srgbClr val="8064A2">
                    <a:lumMod val="75000"/>
                  </a:srgbClr>
                </a:solidFill>
              </a:rPr>
              <a:t>(4 </a:t>
            </a:r>
            <a:r>
              <a:rPr lang="el-GR" sz="3200" b="0" dirty="0">
                <a:solidFill>
                  <a:srgbClr val="8064A2">
                    <a:lumMod val="75000"/>
                  </a:srgbClr>
                </a:solidFill>
              </a:rPr>
              <a:t>από 4)</a:t>
            </a:r>
            <a:endParaRPr lang="el-GR" b="0" dirty="0"/>
          </a:p>
        </p:txBody>
      </p:sp>
      <p:sp>
        <p:nvSpPr>
          <p:cNvPr id="56322" name="Content Placeholder 2"/>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Όταν η απόσταση ανάμεσα στα πολυμερή είναι μεγαλύτερη, η σύνδεση τους γίνεται με ιοντικούς δεσμούς. Σε σημεία που οι </a:t>
            </a:r>
            <a:r>
              <a:rPr lang="el-GR" altLang="el-GR" sz="2400" dirty="0" err="1" smtClean="0">
                <a:cs typeface="Arial" charset="0"/>
              </a:rPr>
              <a:t>πεπτιδικές</a:t>
            </a:r>
            <a:r>
              <a:rPr lang="el-GR" altLang="el-GR" sz="2400" dirty="0" smtClean="0">
                <a:cs typeface="Arial" charset="0"/>
              </a:rPr>
              <a:t> ομάδες των πολυμερών βρίσκονται σε αποστάσεις μικρότερες από 0,5</a:t>
            </a:r>
            <a:r>
              <a:rPr lang="en-US" altLang="el-GR" sz="2400" dirty="0" smtClean="0">
                <a:cs typeface="Arial" charset="0"/>
              </a:rPr>
              <a:t>nm</a:t>
            </a:r>
            <a:r>
              <a:rPr lang="el-GR" altLang="el-GR" sz="2400" dirty="0" smtClean="0">
                <a:cs typeface="Arial" charset="0"/>
              </a:rPr>
              <a:t>, αναπτύσσονται δεσμοί υδρογόνου. </a:t>
            </a:r>
          </a:p>
          <a:p>
            <a:pPr eaLnBrk="1" hangingPunct="1">
              <a:lnSpc>
                <a:spcPct val="120000"/>
              </a:lnSpc>
              <a:spcBef>
                <a:spcPts val="1200"/>
              </a:spcBef>
            </a:pPr>
            <a:r>
              <a:rPr lang="el-GR" altLang="el-GR" sz="2400" dirty="0" smtClean="0">
                <a:cs typeface="Arial" charset="0"/>
              </a:rPr>
              <a:t>Λόγω του ελικοειδούς σχήματος και της διάταξης των </a:t>
            </a:r>
            <a:r>
              <a:rPr lang="el-GR" altLang="el-GR" sz="2400" dirty="0" err="1" smtClean="0">
                <a:cs typeface="Arial" charset="0"/>
              </a:rPr>
              <a:t>πρωτο</a:t>
            </a:r>
            <a:r>
              <a:rPr lang="el-GR" altLang="el-GR" sz="2400" dirty="0" smtClean="0">
                <a:cs typeface="Arial" charset="0"/>
              </a:rPr>
              <a:t>- </a:t>
            </a:r>
            <a:r>
              <a:rPr lang="el-GR" altLang="el-GR" sz="2400" dirty="0" err="1" smtClean="0">
                <a:cs typeface="Arial" charset="0"/>
              </a:rPr>
              <a:t>μίκρο</a:t>
            </a:r>
            <a:r>
              <a:rPr lang="el-GR" altLang="el-GR" sz="2400" dirty="0" smtClean="0">
                <a:cs typeface="Arial" charset="0"/>
              </a:rPr>
              <a:t> και </a:t>
            </a:r>
            <a:r>
              <a:rPr lang="el-GR" altLang="el-GR" sz="2400" dirty="0" err="1" smtClean="0">
                <a:cs typeface="Arial" charset="0"/>
              </a:rPr>
              <a:t>μάκρο</a:t>
            </a:r>
            <a:r>
              <a:rPr lang="el-GR" altLang="el-GR" sz="2400" dirty="0" smtClean="0">
                <a:cs typeface="Arial" charset="0"/>
              </a:rPr>
              <a:t>-ινιδίων δεν μπορεί να δημιουργηθεί ένα ευθυγραμμισμένο σύστημα πολυμερών.</a:t>
            </a:r>
          </a:p>
          <a:p>
            <a:pPr eaLnBrk="1" hangingPunct="1">
              <a:lnSpc>
                <a:spcPct val="120000"/>
              </a:lnSpc>
              <a:spcBef>
                <a:spcPts val="1200"/>
              </a:spcBef>
            </a:pPr>
            <a:r>
              <a:rPr lang="el-GR" altLang="el-GR" sz="2400" dirty="0" smtClean="0">
                <a:cs typeface="Arial" charset="0"/>
              </a:rPr>
              <a:t>Το σύστημα των πολυμερών του μαλλιού είναι σε ποσοστό 70-75% άμορφο και 25-30% κρυσταλλικό.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a:solidFill>
                <a:prstClr val="black"/>
              </a:solidFill>
            </a:endParaRPr>
          </a:p>
        </p:txBody>
      </p:sp>
    </p:spTree>
    <p:extLst>
      <p:ext uri="{BB962C8B-B14F-4D97-AF65-F5344CB8AC3E}">
        <p14:creationId xmlns:p14="http://schemas.microsoft.com/office/powerpoint/2010/main" val="31781788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852936"/>
            <a:ext cx="8229600" cy="908720"/>
          </a:xfrm>
          <a:ln w="19050">
            <a:solidFill>
              <a:schemeClr val="accent4">
                <a:lumMod val="75000"/>
              </a:schemeClr>
            </a:solidFill>
          </a:ln>
        </p:spPr>
        <p:txBody>
          <a:bodyPr/>
          <a:lstStyle/>
          <a:p>
            <a:r>
              <a:rPr lang="el-GR" dirty="0"/>
              <a:t>Φυσικές </a:t>
            </a:r>
            <a:r>
              <a:rPr lang="el-GR" dirty="0" smtClean="0"/>
              <a:t>ιδιότητες μαλλιού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a:solidFill>
                <a:prstClr val="black"/>
              </a:solidFill>
            </a:endParaRPr>
          </a:p>
        </p:txBody>
      </p:sp>
    </p:spTree>
    <p:extLst>
      <p:ext uri="{BB962C8B-B14F-4D97-AF65-F5344CB8AC3E}">
        <p14:creationId xmlns:p14="http://schemas.microsoft.com/office/powerpoint/2010/main" val="28041794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Αντοχή μαλλιού</a:t>
            </a:r>
            <a:endParaRPr lang="el-GR" dirty="0"/>
          </a:p>
        </p:txBody>
      </p:sp>
      <p:sp>
        <p:nvSpPr>
          <p:cNvPr id="57347" name="Content Placeholder 2"/>
          <p:cNvSpPr>
            <a:spLocks noGrp="1"/>
          </p:cNvSpPr>
          <p:nvPr>
            <p:ph idx="1"/>
          </p:nvPr>
        </p:nvSpPr>
        <p:spPr/>
        <p:txBody>
          <a:bodyPr/>
          <a:lstStyle/>
          <a:p>
            <a:pPr marL="273050" indent="-273050" eaLnBrk="1" hangingPunct="1">
              <a:spcBef>
                <a:spcPts val="1800"/>
              </a:spcBef>
            </a:pPr>
            <a:r>
              <a:rPr lang="el-GR" altLang="el-GR" sz="2400" dirty="0" smtClean="0">
                <a:cs typeface="Arial" charset="0"/>
              </a:rPr>
              <a:t>Το μαλλί είναι σχετικά αδύναμη ίνα. Αυτό οφείλεται στους ολιγάριθμους δεσμούς υδρογόνου που σχηματίζονται στο εσωτερικό της ίνας.</a:t>
            </a:r>
          </a:p>
          <a:p>
            <a:pPr marL="273050" indent="-273050" eaLnBrk="1" hangingPunct="1">
              <a:spcBef>
                <a:spcPts val="1800"/>
              </a:spcBef>
            </a:pPr>
            <a:r>
              <a:rPr lang="el-GR" altLang="el-GR" sz="2400" dirty="0" smtClean="0">
                <a:cs typeface="Arial" charset="0"/>
              </a:rPr>
              <a:t>Η αντοχή μειώνεται όταν το υλικό βραχεί. Τα μόρια του νερού πιέζουν όλο και περισσότερο τα πολυμερή τα οποία απομακρύνονται μεταξύ τους με αποτέλεσμα την διάσπαση των δεσμών υδρογόνου. </a:t>
            </a:r>
          </a:p>
          <a:p>
            <a:pPr marL="273050" indent="-273050" eaLnBrk="1" hangingPunct="1">
              <a:spcBef>
                <a:spcPts val="1800"/>
              </a:spcBef>
            </a:pPr>
            <a:r>
              <a:rPr lang="el-GR" altLang="el-GR" sz="2400" dirty="0" smtClean="0">
                <a:cs typeface="Arial" charset="0"/>
              </a:rPr>
              <a:t>Τα μόρια του νερού </a:t>
            </a:r>
            <a:r>
              <a:rPr lang="el-GR" altLang="el-GR" sz="2400" dirty="0" err="1" smtClean="0">
                <a:cs typeface="Arial" charset="0"/>
              </a:rPr>
              <a:t>υδρολύουν</a:t>
            </a:r>
            <a:r>
              <a:rPr lang="el-GR" altLang="el-GR" sz="2400" dirty="0" smtClean="0">
                <a:cs typeface="Arial" charset="0"/>
              </a:rPr>
              <a:t> πολλούς δεσμούς άλατος στις άμορφες περιοχές της ίνας προκαλώντας διόγκωση της ίνας και αποδυνάμωσή της.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a:solidFill>
                <a:prstClr val="black"/>
              </a:solidFill>
            </a:endParaRPr>
          </a:p>
        </p:txBody>
      </p:sp>
    </p:spTree>
    <p:extLst>
      <p:ext uri="{BB962C8B-B14F-4D97-AF65-F5344CB8AC3E}">
        <p14:creationId xmlns:p14="http://schemas.microsoft.com/office/powerpoint/2010/main" val="1815010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16632"/>
            <a:ext cx="9144000" cy="908720"/>
          </a:xfrm>
        </p:spPr>
        <p:txBody>
          <a:bodyPr>
            <a:normAutofit/>
          </a:bodyPr>
          <a:lstStyle/>
          <a:p>
            <a:r>
              <a:rPr lang="el-GR" dirty="0" smtClean="0"/>
              <a:t>Ελαστικότητα – πλαστικότητα μαλλιού</a:t>
            </a:r>
            <a:endParaRPr lang="el-GR" dirty="0"/>
          </a:p>
        </p:txBody>
      </p:sp>
      <p:sp>
        <p:nvSpPr>
          <p:cNvPr id="58370" name="Content Placeholder 2"/>
          <p:cNvSpPr>
            <a:spLocks noGrp="1"/>
          </p:cNvSpPr>
          <p:nvPr>
            <p:ph idx="1"/>
          </p:nvPr>
        </p:nvSpPr>
        <p:spPr/>
        <p:txBody>
          <a:bodyPr/>
          <a:lstStyle/>
          <a:p>
            <a:pPr marL="273050" indent="-273050" eaLnBrk="1" hangingPunct="1">
              <a:spcBef>
                <a:spcPts val="1200"/>
              </a:spcBef>
            </a:pPr>
            <a:r>
              <a:rPr lang="el-GR" altLang="el-GR" sz="2400" dirty="0" smtClean="0">
                <a:cs typeface="Arial" charset="0"/>
              </a:rPr>
              <a:t>Οι ίνες του μαλλιού είναι εξαιρετικά ελαστικές  αυτό οφείλεται  στην κυματοειδή μορφή της ίνας και στη μορφή της α-κερατίνης των πολυμερών της.</a:t>
            </a:r>
          </a:p>
          <a:p>
            <a:pPr marL="273050" indent="-273050" eaLnBrk="1" hangingPunct="1">
              <a:spcBef>
                <a:spcPts val="1200"/>
              </a:spcBef>
            </a:pPr>
            <a:r>
              <a:rPr lang="el-GR" altLang="el-GR" sz="2400" dirty="0" smtClean="0">
                <a:cs typeface="Arial" charset="0"/>
              </a:rPr>
              <a:t>Όταν ασκούνται στο υλικό δυνάμεις θλίψης, κάμψης ή εφελκυσμού τα πολυμερή των ινών έχουν την τάση να επανέλθουν στο σχήμα α-κερατίνης (σπειροειδές).</a:t>
            </a:r>
          </a:p>
          <a:p>
            <a:pPr marL="273050" indent="-273050" eaLnBrk="1" hangingPunct="1">
              <a:spcBef>
                <a:spcPts val="1200"/>
              </a:spcBef>
            </a:pPr>
            <a:r>
              <a:rPr lang="el-GR" altLang="el-GR" sz="2400" dirty="0" smtClean="0">
                <a:cs typeface="Arial" charset="0"/>
              </a:rPr>
              <a:t>Η ικανότητα επαναφοράς οφείλεται κυρίως στους </a:t>
            </a:r>
            <a:r>
              <a:rPr lang="el-GR" altLang="el-GR" sz="2400" dirty="0" err="1" smtClean="0">
                <a:cs typeface="Arial" charset="0"/>
              </a:rPr>
              <a:t>δι</a:t>
            </a:r>
            <a:r>
              <a:rPr lang="el-GR" altLang="el-GR" sz="2400" dirty="0" smtClean="0">
                <a:cs typeface="Arial" charset="0"/>
              </a:rPr>
              <a:t>-</a:t>
            </a:r>
            <a:r>
              <a:rPr lang="el-GR" altLang="el-GR" sz="2400" dirty="0" err="1" smtClean="0">
                <a:cs typeface="Arial" charset="0"/>
              </a:rPr>
              <a:t>σουλφιδιούς</a:t>
            </a:r>
            <a:r>
              <a:rPr lang="el-GR" altLang="el-GR" sz="2400" dirty="0" smtClean="0">
                <a:cs typeface="Arial" charset="0"/>
              </a:rPr>
              <a:t> δεσμούς, τους δεσμούς άλατος και τους δεσμούς υδρογόνου.</a:t>
            </a:r>
          </a:p>
          <a:p>
            <a:pPr marL="273050" indent="-273050" eaLnBrk="1" hangingPunct="1">
              <a:spcBef>
                <a:spcPts val="1200"/>
              </a:spcBef>
            </a:pPr>
            <a:r>
              <a:rPr lang="el-GR" altLang="el-GR" sz="2400" dirty="0" smtClean="0">
                <a:cs typeface="Arial" charset="0"/>
              </a:rPr>
              <a:t>Η ίνα του μαλλιού έχει τη μεγαλύτερη ελαστικότητα από όλες τις υφαντικές ίνες. Το φυσικό της μήκος μπορεί να αυξηθεί κατά 40% πριν φτάσει στο όριο θραύσης. </a:t>
            </a:r>
          </a:p>
          <a:p>
            <a:pPr marL="273050" indent="-273050" eaLnBrk="1" hangingPunct="1">
              <a:spcBef>
                <a:spcPts val="1200"/>
              </a:spcBef>
            </a:pPr>
            <a:endParaRPr lang="el-GR" altLang="el-GR" sz="24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a:solidFill>
                <a:prstClr val="black"/>
              </a:solidFill>
            </a:endParaRPr>
          </a:p>
        </p:txBody>
      </p:sp>
    </p:spTree>
    <p:extLst>
      <p:ext uri="{BB962C8B-B14F-4D97-AF65-F5344CB8AC3E}">
        <p14:creationId xmlns:p14="http://schemas.microsoft.com/office/powerpoint/2010/main" val="32110963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Παραμόρφωση μάλλινων ινών</a:t>
            </a:r>
          </a:p>
        </p:txBody>
      </p:sp>
      <p:sp>
        <p:nvSpPr>
          <p:cNvPr id="59394" name="2 - Θέση περιεχομένου"/>
          <p:cNvSpPr>
            <a:spLocks noGrp="1"/>
          </p:cNvSpPr>
          <p:nvPr>
            <p:ph idx="1"/>
          </p:nvPr>
        </p:nvSpPr>
        <p:spPr/>
        <p:txBody>
          <a:bodyPr/>
          <a:lstStyle/>
          <a:p>
            <a:pPr eaLnBrk="1" hangingPunct="1">
              <a:spcBef>
                <a:spcPts val="1200"/>
              </a:spcBef>
            </a:pPr>
            <a:r>
              <a:rPr lang="el-GR" altLang="el-GR" sz="2400" dirty="0" smtClean="0">
                <a:cs typeface="Arial" charset="0"/>
              </a:rPr>
              <a:t>Επίμονη άσκηση </a:t>
            </a:r>
            <a:r>
              <a:rPr lang="el-GR" altLang="el-GR" sz="2400" dirty="0" err="1" smtClean="0">
                <a:cs typeface="Arial" charset="0"/>
              </a:rPr>
              <a:t>εφελκυστικών</a:t>
            </a:r>
            <a:r>
              <a:rPr lang="el-GR" altLang="el-GR" sz="2400" dirty="0" smtClean="0">
                <a:cs typeface="Arial" charset="0"/>
              </a:rPr>
              <a:t> τάσεων προκαλεί μόνιμη παραμόρφωση των ινών, λόγω ρήξης των ελκτικών δυνάμεων ανάμεσα στα πολυμερή. Αυτά αποκτούν μορφή β-κερατίνης και ολισθαίνουν το ένα δίπλα στο άλλο. </a:t>
            </a:r>
          </a:p>
          <a:p>
            <a:pPr eaLnBrk="1" hangingPunct="1">
              <a:spcBef>
                <a:spcPts val="1200"/>
              </a:spcBef>
            </a:pPr>
            <a:r>
              <a:rPr lang="el-GR" altLang="el-GR" sz="2400" dirty="0" smtClean="0">
                <a:cs typeface="Arial" charset="0"/>
              </a:rPr>
              <a:t>Ο εύκολος χειρισμός της ίνας του μαλλιού οφείλεται στην κυματοειδή της μορφή, στην άμορφη φύση του συστήματος των πολυμερών και στο σχήμα των πολυμερών.</a:t>
            </a:r>
          </a:p>
          <a:p>
            <a:pPr lvl="1" eaLnBrk="1" hangingPunct="1">
              <a:spcBef>
                <a:spcPts val="1200"/>
              </a:spcBef>
            </a:pPr>
            <a:r>
              <a:rPr lang="el-GR" altLang="el-GR" sz="2400" dirty="0" smtClean="0">
                <a:cs typeface="Arial" charset="0"/>
              </a:rPr>
              <a:t>Οι άμορφες περιοχές παρέχουν τους χώρους να μετακινηθούν τα πολυμερή όταν η ίνα υπόκειται σε πιέσεις. Σε συνθήκες πίεσης, ο α-</a:t>
            </a:r>
            <a:r>
              <a:rPr lang="el-GR" altLang="el-GR" sz="2400" dirty="0" err="1" smtClean="0">
                <a:cs typeface="Arial" charset="0"/>
              </a:rPr>
              <a:t>κερατινικός</a:t>
            </a:r>
            <a:r>
              <a:rPr lang="el-GR" altLang="el-GR" sz="2400" dirty="0" smtClean="0">
                <a:cs typeface="Arial" charset="0"/>
              </a:rPr>
              <a:t> σχηματισμός υποχωρεί ή κάμπτεται. Αυτή η ικανότητα προσδίδει στο μαλλί ευκολία χειρισμού.</a:t>
            </a:r>
          </a:p>
          <a:p>
            <a:pPr eaLnBrk="1" hangingPunct="1">
              <a:spcBef>
                <a:spcPts val="1200"/>
              </a:spcBef>
            </a:pPr>
            <a:endParaRPr lang="el-GR" altLang="el-GR" sz="2400" dirty="0" smtClean="0">
              <a:cs typeface="Arial" charset="0"/>
            </a:endParaRPr>
          </a:p>
          <a:p>
            <a:pPr eaLnBrk="1" hangingPunct="1">
              <a:spcBef>
                <a:spcPts val="1200"/>
              </a:spcBef>
            </a:pP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a:solidFill>
                <a:prstClr val="black"/>
              </a:solidFill>
            </a:endParaRPr>
          </a:p>
        </p:txBody>
      </p:sp>
    </p:spTree>
    <p:extLst>
      <p:ext uri="{BB962C8B-B14F-4D97-AF65-F5344CB8AC3E}">
        <p14:creationId xmlns:p14="http://schemas.microsoft.com/office/powerpoint/2010/main" val="17049053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Υγροσκοπικότητα</a:t>
            </a:r>
            <a:r>
              <a:rPr lang="el-GR" dirty="0" smtClean="0"/>
              <a:t> μαλλιού</a:t>
            </a:r>
            <a:endParaRPr lang="el-GR" dirty="0"/>
          </a:p>
        </p:txBody>
      </p:sp>
      <p:sp>
        <p:nvSpPr>
          <p:cNvPr id="65538" name="Content Placeholder 2"/>
          <p:cNvSpPr>
            <a:spLocks noGrp="1"/>
          </p:cNvSpPr>
          <p:nvPr>
            <p:ph idx="1"/>
          </p:nvPr>
        </p:nvSpPr>
        <p:spPr/>
        <p:txBody>
          <a:bodyPr/>
          <a:lstStyle/>
          <a:p>
            <a:pPr eaLnBrk="1" hangingPunct="1">
              <a:defRPr/>
            </a:pPr>
            <a:r>
              <a:rPr lang="el-GR" sz="2400" dirty="0" smtClean="0">
                <a:cs typeface="Arial" charset="0"/>
              </a:rPr>
              <a:t>Το μαλλί απορροφά μέχρι 17% του βάρους του σε υγρασία χωρίς να παρατηρηθεί καμία αλλαγή και μέχρι 50% χωρίς να επέλθει μόνιμη παραμόρφωση.</a:t>
            </a:r>
          </a:p>
          <a:p>
            <a:pPr eaLnBrk="1" hangingPunct="1">
              <a:defRPr/>
            </a:pPr>
            <a:r>
              <a:rPr lang="el-GR" sz="2400" dirty="0" smtClean="0">
                <a:cs typeface="Arial" charset="0"/>
              </a:rPr>
              <a:t>Η ποσότητα του νερού που μπορεί να απορρόφηση μια ίνα μαλλιού εξαρτάται από τη θερμοκρασία και την υγρασία του περιβάλλοντος. </a:t>
            </a:r>
          </a:p>
          <a:p>
            <a:pPr marL="273050" indent="-273050" eaLnBrk="1" hangingPunct="1">
              <a:spcBef>
                <a:spcPts val="575"/>
              </a:spcBef>
              <a:defRPr/>
            </a:pPr>
            <a:r>
              <a:rPr lang="el-GR" sz="2400" dirty="0" smtClean="0">
                <a:cs typeface="Arial" charset="0"/>
              </a:rPr>
              <a:t>Η </a:t>
            </a:r>
            <a:r>
              <a:rPr lang="el-GR" sz="2400" dirty="0" err="1" smtClean="0">
                <a:cs typeface="Arial" charset="0"/>
              </a:rPr>
              <a:t>υγροσκοπικότητα</a:t>
            </a:r>
            <a:r>
              <a:rPr lang="el-GR" sz="2400" dirty="0" smtClean="0">
                <a:cs typeface="Arial" charset="0"/>
              </a:rPr>
              <a:t> του μαλλιού οφείλεται στην πολικότητα των </a:t>
            </a:r>
            <a:r>
              <a:rPr lang="el-GR" sz="2400" dirty="0" err="1" smtClean="0">
                <a:cs typeface="Arial" charset="0"/>
              </a:rPr>
              <a:t>πεπτιδικών</a:t>
            </a:r>
            <a:r>
              <a:rPr lang="el-GR" sz="2400" dirty="0" smtClean="0">
                <a:cs typeface="Arial" charset="0"/>
              </a:rPr>
              <a:t> δεσμών, τους ιοντικούς δεσμούς και την άμορφη φύση του συστήματος των πολυμερών. Οι δεσμοί αυτοί έλκουν τα μόρια του νερού </a:t>
            </a:r>
            <a:r>
              <a:rPr lang="el-GR" sz="2400" dirty="0" smtClean="0">
                <a:cs typeface="Arial" charset="0"/>
                <a:sym typeface="Wingdings" pitchFamily="2" charset="2"/>
              </a:rPr>
              <a:t>που</a:t>
            </a:r>
            <a:r>
              <a:rPr lang="el-GR" sz="2400" dirty="0" smtClean="0">
                <a:cs typeface="Arial" charset="0"/>
              </a:rPr>
              <a:t> εισχωρούν εύκολα στο άμορφο σύστημα των πολυμερών της ίνας.</a:t>
            </a:r>
          </a:p>
          <a:p>
            <a:pPr eaLnBrk="1" hangingPunct="1">
              <a:defRPr/>
            </a:pPr>
            <a:endParaRPr lang="el-GR" sz="2400" dirty="0" smtClean="0">
              <a:cs typeface="Arial"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a:solidFill>
                <a:prstClr val="black"/>
              </a:solidFill>
            </a:endParaRPr>
          </a:p>
        </p:txBody>
      </p:sp>
    </p:spTree>
    <p:extLst>
      <p:ext uri="{BB962C8B-B14F-4D97-AF65-F5344CB8AC3E}">
        <p14:creationId xmlns:p14="http://schemas.microsoft.com/office/powerpoint/2010/main" val="17981439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Επίδραση υγρασίας στο μαλλί</a:t>
            </a:r>
            <a:endParaRPr lang="el-GR" dirty="0"/>
          </a:p>
        </p:txBody>
      </p:sp>
      <p:sp>
        <p:nvSpPr>
          <p:cNvPr id="61442" name="2 - Θέση περιεχομένου"/>
          <p:cNvSpPr>
            <a:spLocks noGrp="1"/>
          </p:cNvSpPr>
          <p:nvPr>
            <p:ph idx="1"/>
          </p:nvPr>
        </p:nvSpPr>
        <p:spPr>
          <a:xfrm>
            <a:off x="179512" y="1196752"/>
            <a:ext cx="8856984" cy="5400600"/>
          </a:xfrm>
        </p:spPr>
        <p:txBody>
          <a:bodyPr>
            <a:normAutofit lnSpcReduction="10000"/>
          </a:bodyPr>
          <a:lstStyle/>
          <a:p>
            <a:pPr eaLnBrk="1" hangingPunct="1">
              <a:lnSpc>
                <a:spcPct val="110000"/>
              </a:lnSpc>
              <a:spcBef>
                <a:spcPts val="1200"/>
              </a:spcBef>
            </a:pPr>
            <a:r>
              <a:rPr lang="el-GR" altLang="el-GR" sz="2400" dirty="0" smtClean="0">
                <a:cs typeface="Arial" charset="0"/>
              </a:rPr>
              <a:t>Τα μάλλινα υφάσματα παραμορφώνονται εύκολα σε συνθήκες υψηλής υγρασίας. Το σύστημα των πολυμερών έλκει περισσότερα μόρια νερού που τείνουν να </a:t>
            </a:r>
            <a:r>
              <a:rPr lang="el-GR" altLang="el-GR" sz="2400" dirty="0" err="1" smtClean="0">
                <a:cs typeface="Arial" charset="0"/>
              </a:rPr>
              <a:t>υδρολύσουν</a:t>
            </a:r>
            <a:r>
              <a:rPr lang="el-GR" altLang="el-GR" sz="2400" dirty="0" smtClean="0">
                <a:cs typeface="Arial" charset="0"/>
              </a:rPr>
              <a:t> τους δεσμούς άλατος και υδρογόνου, έτσι τα πολυμερή ολισθαίνουν και απομακρύνονται το ένα από το άλλο </a:t>
            </a:r>
            <a:r>
              <a:rPr lang="el-GR" altLang="el-GR" sz="2400" dirty="0" smtClean="0">
                <a:cs typeface="Arial" charset="0"/>
                <a:sym typeface="Wingdings" pitchFamily="2" charset="2"/>
              </a:rPr>
              <a:t>με αποτέλεσμα την </a:t>
            </a:r>
            <a:r>
              <a:rPr lang="el-GR" altLang="el-GR" sz="2400" dirty="0" smtClean="0">
                <a:cs typeface="Arial" charset="0"/>
              </a:rPr>
              <a:t>παραμόρφωση του υλικού.</a:t>
            </a:r>
          </a:p>
          <a:p>
            <a:pPr eaLnBrk="1" hangingPunct="1">
              <a:lnSpc>
                <a:spcPct val="110000"/>
              </a:lnSpc>
              <a:spcBef>
                <a:spcPts val="1200"/>
              </a:spcBef>
            </a:pPr>
            <a:r>
              <a:rPr lang="el-GR" altLang="el-GR" sz="2400" dirty="0" smtClean="0">
                <a:cs typeface="Arial" charset="0"/>
              </a:rPr>
              <a:t>Το μαλλί εκλύει μικρό ποσό θερμότητας καθώς απορροφά υγρασία (θερμότητα διαβροχής). Αυτό οφείλεται στην έκλυση ενέργειας κατά την κρούση των μορίων νερού στις πολικές ομάδες των πολυμερών. Η ισχύς της κρούσης </a:t>
            </a:r>
            <a:r>
              <a:rPr lang="el-GR" altLang="el-GR" sz="2400" dirty="0" smtClean="0">
                <a:cs typeface="Arial" charset="0"/>
                <a:sym typeface="Wingdings" pitchFamily="2" charset="2"/>
              </a:rPr>
              <a:t>εκλύει</a:t>
            </a:r>
            <a:r>
              <a:rPr lang="el-GR" altLang="el-GR" sz="2400" dirty="0" smtClean="0">
                <a:cs typeface="Arial" charset="0"/>
              </a:rPr>
              <a:t> αρκετή ενέργεια που λαμβάνεται ως θερμότητα.</a:t>
            </a:r>
          </a:p>
          <a:p>
            <a:pPr eaLnBrk="1" hangingPunct="1">
              <a:lnSpc>
                <a:spcPct val="110000"/>
              </a:lnSpc>
              <a:spcBef>
                <a:spcPts val="1200"/>
              </a:spcBef>
            </a:pPr>
            <a:r>
              <a:rPr lang="el-GR" altLang="el-GR" sz="2400" dirty="0" smtClean="0">
                <a:cs typeface="Arial" charset="0"/>
              </a:rPr>
              <a:t>Σε ξηρό περιβάλλον το μαλλί αναπτύσσει στατικό ηλεκτρισμό. Λόγω της απουσίας μορίων νερού δεν εξουδετερώνεται ο στατικός ηλεκτρισμός. </a:t>
            </a:r>
            <a:endParaRPr lang="el-GR"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a:solidFill>
                <a:prstClr val="black"/>
              </a:solidFill>
            </a:endParaRPr>
          </a:p>
        </p:txBody>
      </p:sp>
    </p:spTree>
    <p:extLst>
      <p:ext uri="{BB962C8B-B14F-4D97-AF65-F5344CB8AC3E}">
        <p14:creationId xmlns:p14="http://schemas.microsoft.com/office/powerpoint/2010/main" val="4110829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Φυτικές ίνες</a:t>
            </a:r>
          </a:p>
        </p:txBody>
      </p:sp>
      <p:sp>
        <p:nvSpPr>
          <p:cNvPr id="9219" name="Content Placeholder 2"/>
          <p:cNvSpPr>
            <a:spLocks noGrp="1"/>
          </p:cNvSpPr>
          <p:nvPr>
            <p:ph idx="1"/>
          </p:nvPr>
        </p:nvSpPr>
        <p:spPr>
          <a:xfrm>
            <a:off x="457200" y="2164122"/>
            <a:ext cx="2601913" cy="1512168"/>
          </a:xfrm>
        </p:spPr>
        <p:txBody>
          <a:bodyPr>
            <a:normAutofit lnSpcReduction="10000"/>
          </a:bodyPr>
          <a:lstStyle/>
          <a:p>
            <a:pPr eaLnBrk="1" hangingPunct="1"/>
            <a:r>
              <a:rPr lang="el-GR" altLang="el-GR" sz="2800" dirty="0" smtClean="0">
                <a:cs typeface="Arial" charset="0"/>
              </a:rPr>
              <a:t>Βαμβάκι,</a:t>
            </a:r>
          </a:p>
          <a:p>
            <a:pPr eaLnBrk="1" hangingPunct="1"/>
            <a:endParaRPr lang="el-GR" altLang="el-GR" sz="2800" dirty="0" smtClean="0">
              <a:cs typeface="Arial" charset="0"/>
            </a:endParaRPr>
          </a:p>
          <a:p>
            <a:pPr eaLnBrk="1" hangingPunct="1"/>
            <a:r>
              <a:rPr lang="el-GR" altLang="el-GR" sz="2800" dirty="0" smtClean="0">
                <a:cs typeface="Arial" charset="0"/>
              </a:rPr>
              <a:t>Λινάρι.</a:t>
            </a:r>
          </a:p>
          <a:p>
            <a:pPr eaLnBrk="1" hangingPunct="1"/>
            <a:endParaRPr lang="el-GR" altLang="el-GR" dirty="0" smtClean="0">
              <a:cs typeface="Arial" charset="0"/>
            </a:endParaRPr>
          </a:p>
          <a:p>
            <a:pPr eaLnBrk="1" hangingPunct="1"/>
            <a:endParaRPr lang="el-GR" altLang="el-GR" dirty="0" smtClean="0">
              <a:cs typeface="Arial" charset="0"/>
            </a:endParaRPr>
          </a:p>
          <a:p>
            <a:pPr eaLnBrk="1" hangingPunct="1"/>
            <a:endParaRPr lang="el-GR" altLang="el-GR" dirty="0" smtClean="0">
              <a:solidFill>
                <a:schemeClr val="accent4">
                  <a:lumMod val="60000"/>
                  <a:lumOff val="40000"/>
                </a:schemeClr>
              </a:solidFill>
              <a:cs typeface="Arial" charset="0"/>
            </a:endParaRPr>
          </a:p>
          <a:p>
            <a:pPr eaLnBrk="1" hangingPunct="1"/>
            <a:endParaRPr lang="el-GR" altLang="el-GR" dirty="0" smtClean="0">
              <a:cs typeface="Arial" charset="0"/>
            </a:endParaRPr>
          </a:p>
          <a:p>
            <a:pPr eaLnBrk="1" hangingPunct="1"/>
            <a:endParaRPr lang="el-GR" altLang="el-GR" dirty="0" smtClean="0">
              <a:cs typeface="Arial" charset="0"/>
            </a:endParaRPr>
          </a:p>
          <a:p>
            <a:pPr eaLnBrk="1" hangingPunct="1"/>
            <a:endParaRPr lang="el-GR" altLang="el-GR" dirty="0" smtClean="0">
              <a:cs typeface="Arial" charset="0"/>
            </a:endParaRPr>
          </a:p>
        </p:txBody>
      </p:sp>
      <p:pic>
        <p:nvPicPr>
          <p:cNvPr id="9220" name="Picture 3" descr="cotton-1.jpg" title="κελλοβιόζη"/>
          <p:cNvPicPr>
            <a:picLocks noChangeAspect="1"/>
          </p:cNvPicPr>
          <p:nvPr/>
        </p:nvPicPr>
        <p:blipFill>
          <a:blip r:embed="rId3">
            <a:extLst>
              <a:ext uri="{28A0092B-C50C-407E-A947-70E740481C1C}">
                <a14:useLocalDpi xmlns:a14="http://schemas.microsoft.com/office/drawing/2010/main" val="0"/>
              </a:ext>
            </a:extLst>
          </a:blip>
          <a:srcRect b="4305"/>
          <a:stretch>
            <a:fillRect/>
          </a:stretch>
        </p:blipFill>
        <p:spPr bwMode="auto">
          <a:xfrm>
            <a:off x="2857500" y="1462088"/>
            <a:ext cx="6169025" cy="2916237"/>
          </a:xfrm>
          <a:prstGeom prst="rect">
            <a:avLst/>
          </a:prstGeom>
          <a:noFill/>
          <a:ln w="9525">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9221" name="TextBox 5"/>
          <p:cNvSpPr txBox="1">
            <a:spLocks noChangeArrowheads="1"/>
          </p:cNvSpPr>
          <p:nvPr/>
        </p:nvSpPr>
        <p:spPr bwMode="auto">
          <a:xfrm>
            <a:off x="2845532" y="4509120"/>
            <a:ext cx="6180993" cy="1015663"/>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Η κελλοβιόζη (</a:t>
            </a:r>
            <a:r>
              <a:rPr lang="en-US" sz="2000" dirty="0" err="1">
                <a:solidFill>
                  <a:prstClr val="white"/>
                </a:solidFill>
                <a:latin typeface="Calibri"/>
              </a:rPr>
              <a:t>cellobiose</a:t>
            </a:r>
            <a:r>
              <a:rPr lang="el-GR" sz="2000" dirty="0">
                <a:solidFill>
                  <a:prstClr val="white"/>
                </a:solidFill>
                <a:latin typeface="Calibri"/>
              </a:rPr>
              <a:t>)</a:t>
            </a:r>
            <a:r>
              <a:rPr lang="en-US" sz="2000" dirty="0">
                <a:solidFill>
                  <a:prstClr val="white"/>
                </a:solidFill>
                <a:latin typeface="Calibri"/>
              </a:rPr>
              <a:t> </a:t>
            </a:r>
            <a:r>
              <a:rPr lang="el-GR" sz="2000" dirty="0">
                <a:solidFill>
                  <a:prstClr val="white"/>
                </a:solidFill>
                <a:latin typeface="Calibri"/>
              </a:rPr>
              <a:t>είναι η βασική μονάδα της κυτταρίνης. </a:t>
            </a:r>
          </a:p>
          <a:p>
            <a:pPr>
              <a:defRPr/>
            </a:pPr>
            <a:r>
              <a:rPr lang="en-US" sz="2000" dirty="0">
                <a:solidFill>
                  <a:prstClr val="white"/>
                </a:solidFill>
                <a:latin typeface="Calibri"/>
              </a:rPr>
              <a:t>n= 5</a:t>
            </a:r>
            <a:r>
              <a:rPr lang="el-GR" sz="2000" dirty="0">
                <a:solidFill>
                  <a:prstClr val="white"/>
                </a:solidFill>
                <a:latin typeface="Calibri"/>
              </a:rPr>
              <a:t>.</a:t>
            </a:r>
            <a:r>
              <a:rPr lang="en-US" sz="2000" dirty="0">
                <a:solidFill>
                  <a:prstClr val="white"/>
                </a:solidFill>
                <a:latin typeface="Calibri"/>
              </a:rPr>
              <a:t>000 </a:t>
            </a:r>
            <a:r>
              <a:rPr lang="el-GR" sz="2000" dirty="0">
                <a:solidFill>
                  <a:prstClr val="white"/>
                </a:solidFill>
                <a:latin typeface="Calibri"/>
              </a:rPr>
              <a:t>για το βαμβάκι και </a:t>
            </a:r>
            <a:r>
              <a:rPr lang="en-US" sz="2000" dirty="0">
                <a:solidFill>
                  <a:prstClr val="white"/>
                </a:solidFill>
                <a:latin typeface="Calibri"/>
              </a:rPr>
              <a:t>n</a:t>
            </a:r>
            <a:r>
              <a:rPr lang="el-GR" sz="2000" dirty="0">
                <a:solidFill>
                  <a:prstClr val="white"/>
                </a:solidFill>
                <a:latin typeface="Calibri"/>
              </a:rPr>
              <a:t>= 18.000 για το λινάρι</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35995819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Θερμικές ιδιότητες μαλλιού</a:t>
            </a:r>
            <a:endParaRPr lang="el-GR" dirty="0"/>
          </a:p>
        </p:txBody>
      </p:sp>
      <p:sp>
        <p:nvSpPr>
          <p:cNvPr id="62466" name="Content Placeholder 2"/>
          <p:cNvSpPr>
            <a:spLocks noGrp="1"/>
          </p:cNvSpPr>
          <p:nvPr>
            <p:ph idx="1"/>
          </p:nvPr>
        </p:nvSpPr>
        <p:spPr/>
        <p:txBody>
          <a:bodyPr/>
          <a:lstStyle/>
          <a:p>
            <a:pPr marL="273050" indent="-273050" eaLnBrk="1" hangingPunct="1">
              <a:spcBef>
                <a:spcPts val="1200"/>
              </a:spcBef>
            </a:pPr>
            <a:r>
              <a:rPr lang="el-GR" altLang="el-GR" sz="2400" dirty="0" smtClean="0">
                <a:cs typeface="Arial" charset="0"/>
              </a:rPr>
              <a:t>Η άμορφη φύση του συστήματος του πολυμερούς </a:t>
            </a:r>
            <a:r>
              <a:rPr lang="el-GR" altLang="el-GR" sz="2400" dirty="0" smtClean="0">
                <a:cs typeface="Arial" charset="0"/>
                <a:sym typeface="Wingdings" pitchFamily="2" charset="2"/>
              </a:rPr>
              <a:t>οδηγεί</a:t>
            </a:r>
            <a:r>
              <a:rPr lang="en-US" altLang="el-GR" sz="2400" dirty="0" smtClean="0">
                <a:cs typeface="Arial" charset="0"/>
                <a:sym typeface="Wingdings" pitchFamily="2" charset="2"/>
              </a:rPr>
              <a:t> </a:t>
            </a:r>
            <a:r>
              <a:rPr lang="el-GR" altLang="el-GR" sz="2400" dirty="0" smtClean="0">
                <a:cs typeface="Arial" charset="0"/>
              </a:rPr>
              <a:t>σε χαμηλή αγωγιμότητα της θερμότητας. Το μαλλί μπορεί να αντέξει μόνο τη θερμότητα σιδερώματος. </a:t>
            </a:r>
          </a:p>
          <a:p>
            <a:pPr marL="673100" lvl="1" indent="-273050" eaLnBrk="1" hangingPunct="1">
              <a:spcBef>
                <a:spcPts val="1200"/>
              </a:spcBef>
            </a:pPr>
            <a:r>
              <a:rPr lang="el-GR" altLang="el-GR" sz="2400" dirty="0" smtClean="0">
                <a:cs typeface="Arial" charset="0"/>
              </a:rPr>
              <a:t>Η παροχή μεγάλης ποσότητας θερμότητας, προκαλεί αύξηση της κινητικής ενέργειας και προκαλεί την ρήξη των </a:t>
            </a:r>
            <a:r>
              <a:rPr lang="el-GR" altLang="el-GR" sz="2400" dirty="0" err="1" smtClean="0">
                <a:cs typeface="Arial" charset="0"/>
              </a:rPr>
              <a:t>δι</a:t>
            </a:r>
            <a:r>
              <a:rPr lang="el-GR" altLang="el-GR" sz="2400" dirty="0" smtClean="0">
                <a:cs typeface="Arial" charset="0"/>
              </a:rPr>
              <a:t>-</a:t>
            </a:r>
            <a:r>
              <a:rPr lang="el-GR" altLang="el-GR" sz="2400" dirty="0" err="1" smtClean="0">
                <a:cs typeface="Arial" charset="0"/>
              </a:rPr>
              <a:t>σουλφιδικών</a:t>
            </a:r>
            <a:r>
              <a:rPr lang="el-GR" altLang="el-GR" sz="2400" dirty="0" smtClean="0">
                <a:cs typeface="Arial" charset="0"/>
              </a:rPr>
              <a:t> δεσμών και τη διάσπαση των πολυμερών </a:t>
            </a:r>
            <a:r>
              <a:rPr lang="el-GR" altLang="el-GR" sz="2400" dirty="0" smtClean="0">
                <a:cs typeface="Arial" charset="0"/>
                <a:sym typeface="Wingdings" pitchFamily="2" charset="2"/>
              </a:rPr>
              <a:t>οδηγώντας σε</a:t>
            </a:r>
            <a:r>
              <a:rPr lang="el-GR" altLang="el-GR" sz="2400" dirty="0" smtClean="0">
                <a:cs typeface="Arial" charset="0"/>
              </a:rPr>
              <a:t> επιφανειακή μεταβολή του χρώματος της ίνας. </a:t>
            </a:r>
          </a:p>
          <a:p>
            <a:pPr marL="673100" lvl="1" indent="-273050" eaLnBrk="1" hangingPunct="1">
              <a:spcBef>
                <a:spcPts val="1200"/>
              </a:spcBef>
            </a:pPr>
            <a:r>
              <a:rPr lang="el-GR" altLang="el-GR" sz="2400" dirty="0" smtClean="0">
                <a:cs typeface="Arial" charset="0"/>
              </a:rPr>
              <a:t>Η μεταβολή αυτή οφείλεται στο σχηματισμό μικρών ανθρακούχων σωματιδίων μαύρου χρώματος από τη διάσπαση των πολυμερών.</a:t>
            </a:r>
          </a:p>
          <a:p>
            <a:pPr marL="273050" indent="-273050" eaLnBrk="1" hangingPunct="1">
              <a:spcBef>
                <a:spcPts val="1200"/>
              </a:spcBef>
            </a:pPr>
            <a:r>
              <a:rPr lang="el-GR" altLang="el-GR" sz="2400" dirty="0" smtClean="0">
                <a:cs typeface="Arial" charset="0"/>
              </a:rPr>
              <a:t>Η καύση έστω και ελαφριά </a:t>
            </a:r>
            <a:r>
              <a:rPr lang="el-GR" altLang="el-GR" sz="2400" dirty="0" smtClean="0">
                <a:cs typeface="Arial" charset="0"/>
                <a:sym typeface="Wingdings" pitchFamily="2" charset="2"/>
              </a:rPr>
              <a:t>προκαλεί</a:t>
            </a:r>
            <a:r>
              <a:rPr lang="el-GR" altLang="el-GR" sz="2400" dirty="0" smtClean="0">
                <a:cs typeface="Arial" charset="0"/>
              </a:rPr>
              <a:t> αποδυνάμωση της ίνας.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a:solidFill>
                <a:prstClr val="black"/>
              </a:solidFill>
            </a:endParaRPr>
          </a:p>
        </p:txBody>
      </p:sp>
    </p:spTree>
    <p:extLst>
      <p:ext uri="{BB962C8B-B14F-4D97-AF65-F5344CB8AC3E}">
        <p14:creationId xmlns:p14="http://schemas.microsoft.com/office/powerpoint/2010/main" val="40708880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924944"/>
            <a:ext cx="8229600" cy="908720"/>
          </a:xfrm>
          <a:ln w="19050">
            <a:solidFill>
              <a:schemeClr val="accent4">
                <a:lumMod val="75000"/>
              </a:schemeClr>
            </a:solidFill>
          </a:ln>
        </p:spPr>
        <p:txBody>
          <a:bodyPr/>
          <a:lstStyle/>
          <a:p>
            <a:r>
              <a:rPr lang="el-GR" dirty="0"/>
              <a:t>Χημικές </a:t>
            </a:r>
            <a:r>
              <a:rPr lang="el-GR" dirty="0" smtClean="0"/>
              <a:t>Ιδιότητες μαλλιού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a:solidFill>
                <a:prstClr val="black"/>
              </a:solidFill>
            </a:endParaRPr>
          </a:p>
        </p:txBody>
      </p:sp>
    </p:spTree>
    <p:extLst>
      <p:ext uri="{BB962C8B-B14F-4D97-AF65-F5344CB8AC3E}">
        <p14:creationId xmlns:p14="http://schemas.microsoft.com/office/powerpoint/2010/main" val="21646781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Επίδραση </a:t>
            </a:r>
            <a:r>
              <a:rPr lang="el-GR" dirty="0" smtClean="0"/>
              <a:t>οξέων στο μαλλί</a:t>
            </a:r>
            <a:endParaRPr lang="el-GR" dirty="0"/>
          </a:p>
        </p:txBody>
      </p:sp>
      <p:sp>
        <p:nvSpPr>
          <p:cNvPr id="63491" name="Content Placeholder 2"/>
          <p:cNvSpPr>
            <a:spLocks noGrp="1"/>
          </p:cNvSpPr>
          <p:nvPr>
            <p:ph idx="1"/>
          </p:nvPr>
        </p:nvSpPr>
        <p:spPr>
          <a:xfrm>
            <a:off x="457200" y="1340768"/>
            <a:ext cx="8229600" cy="4896544"/>
          </a:xfrm>
        </p:spPr>
        <p:txBody>
          <a:bodyPr/>
          <a:lstStyle/>
          <a:p>
            <a:pPr eaLnBrk="1" hangingPunct="1">
              <a:spcBef>
                <a:spcPts val="1800"/>
              </a:spcBef>
            </a:pPr>
            <a:r>
              <a:rPr lang="el-GR" altLang="el-GR" sz="2400" dirty="0" smtClean="0">
                <a:cs typeface="Arial" charset="0"/>
              </a:rPr>
              <a:t>Το μαλλί είναι ανθεκτικότερο στα οξέα από ότι στα αλκάλια. </a:t>
            </a:r>
          </a:p>
          <a:p>
            <a:pPr eaLnBrk="1" hangingPunct="1">
              <a:spcBef>
                <a:spcPts val="1800"/>
              </a:spcBef>
            </a:pPr>
            <a:r>
              <a:rPr lang="el-GR" altLang="el-GR" sz="2400" dirty="0" smtClean="0">
                <a:cs typeface="Arial" charset="0"/>
              </a:rPr>
              <a:t>Τα οξέα </a:t>
            </a:r>
            <a:r>
              <a:rPr lang="el-GR" altLang="el-GR" sz="2400" dirty="0" err="1" smtClean="0">
                <a:cs typeface="Arial" charset="0"/>
              </a:rPr>
              <a:t>υδρολύουν</a:t>
            </a:r>
            <a:r>
              <a:rPr lang="el-GR" altLang="el-GR" sz="2400" dirty="0" smtClean="0">
                <a:cs typeface="Arial" charset="0"/>
              </a:rPr>
              <a:t> τους </a:t>
            </a:r>
            <a:r>
              <a:rPr lang="el-GR" altLang="el-GR" sz="2400" dirty="0" err="1" smtClean="0">
                <a:cs typeface="Arial" charset="0"/>
              </a:rPr>
              <a:t>πεπτιδικούς</a:t>
            </a:r>
            <a:r>
              <a:rPr lang="el-GR" altLang="el-GR" sz="2400" dirty="0" smtClean="0">
                <a:cs typeface="Arial" charset="0"/>
              </a:rPr>
              <a:t> δεσμούς αλλά δεν επηρεάζουν τους </a:t>
            </a:r>
            <a:r>
              <a:rPr lang="el-GR" altLang="el-GR" sz="2400" dirty="0" err="1" smtClean="0">
                <a:cs typeface="Arial" charset="0"/>
              </a:rPr>
              <a:t>δι</a:t>
            </a:r>
            <a:r>
              <a:rPr lang="el-GR" altLang="el-GR" sz="2400" dirty="0" smtClean="0">
                <a:cs typeface="Arial" charset="0"/>
              </a:rPr>
              <a:t>-</a:t>
            </a:r>
            <a:r>
              <a:rPr lang="el-GR" altLang="el-GR" sz="2400" dirty="0" err="1" smtClean="0">
                <a:cs typeface="Arial" charset="0"/>
              </a:rPr>
              <a:t>σουλφιδικούς</a:t>
            </a:r>
            <a:r>
              <a:rPr lang="el-GR" altLang="el-GR" sz="2400" dirty="0" smtClean="0">
                <a:cs typeface="Arial" charset="0"/>
              </a:rPr>
              <a:t> δεσμούς των πολυμερών. </a:t>
            </a:r>
          </a:p>
          <a:p>
            <a:pPr lvl="1" eaLnBrk="1" hangingPunct="1">
              <a:spcBef>
                <a:spcPts val="1800"/>
              </a:spcBef>
            </a:pPr>
            <a:r>
              <a:rPr lang="el-GR" altLang="el-GR" sz="2400" dirty="0" smtClean="0">
                <a:cs typeface="Arial" charset="0"/>
              </a:rPr>
              <a:t>Η ίνα αποδυναμώνεται αλλά δεν διαλύεται. </a:t>
            </a:r>
          </a:p>
          <a:p>
            <a:pPr lvl="1" eaLnBrk="1" hangingPunct="1">
              <a:spcBef>
                <a:spcPts val="1800"/>
              </a:spcBef>
            </a:pPr>
            <a:r>
              <a:rPr lang="el-GR" altLang="el-GR" sz="2400" dirty="0" smtClean="0">
                <a:cs typeface="Arial" charset="0"/>
              </a:rPr>
              <a:t>Η ίνα όμως γίνεται ευαίσθητη και διαβρώνεται διότι </a:t>
            </a:r>
            <a:r>
              <a:rPr lang="el-GR" altLang="el-GR" sz="2400" dirty="0" err="1" smtClean="0">
                <a:cs typeface="Arial" charset="0"/>
              </a:rPr>
              <a:t>υδρολύονται</a:t>
            </a:r>
            <a:r>
              <a:rPr lang="el-GR" altLang="el-GR" sz="2400" dirty="0" smtClean="0">
                <a:cs typeface="Arial" charset="0"/>
              </a:rPr>
              <a:t> οι δεσμοί υδρογόνου και άλατος. </a:t>
            </a:r>
          </a:p>
          <a:p>
            <a:pPr eaLnBrk="1" hangingPunct="1">
              <a:spcBef>
                <a:spcPts val="1800"/>
              </a:spcBef>
            </a:pPr>
            <a:r>
              <a:rPr lang="el-GR" altLang="el-GR" sz="2400" dirty="0" smtClean="0">
                <a:cs typeface="Arial" charset="0"/>
              </a:rPr>
              <a:t>Το μαλλί πρέπει να ουδετεροποιείται μετά από την εφαρμογή οξέων.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a:solidFill>
                <a:prstClr val="black"/>
              </a:solidFill>
            </a:endParaRPr>
          </a:p>
        </p:txBody>
      </p:sp>
    </p:spTree>
    <p:extLst>
      <p:ext uri="{BB962C8B-B14F-4D97-AF65-F5344CB8AC3E}">
        <p14:creationId xmlns:p14="http://schemas.microsoft.com/office/powerpoint/2010/main" val="11971966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Επίδραση </a:t>
            </a:r>
            <a:r>
              <a:rPr lang="el-GR" dirty="0" smtClean="0"/>
              <a:t>αλκαλίων στο μαλλί </a:t>
            </a:r>
            <a:endParaRPr lang="el-GR" dirty="0"/>
          </a:p>
        </p:txBody>
      </p:sp>
      <p:sp>
        <p:nvSpPr>
          <p:cNvPr id="64514" name="Content Placeholder 2"/>
          <p:cNvSpPr>
            <a:spLocks noGrp="1"/>
          </p:cNvSpPr>
          <p:nvPr>
            <p:ph idx="1"/>
          </p:nvPr>
        </p:nvSpPr>
        <p:spPr>
          <a:xfrm>
            <a:off x="457200" y="1340768"/>
            <a:ext cx="8229600" cy="4896544"/>
          </a:xfrm>
        </p:spPr>
        <p:txBody>
          <a:bodyPr/>
          <a:lstStyle/>
          <a:p>
            <a:pPr eaLnBrk="1" hangingPunct="1">
              <a:lnSpc>
                <a:spcPct val="120000"/>
              </a:lnSpc>
              <a:spcBef>
                <a:spcPts val="1200"/>
              </a:spcBef>
            </a:pPr>
            <a:r>
              <a:rPr lang="el-GR" altLang="el-GR" sz="2400" dirty="0" smtClean="0">
                <a:cs typeface="Arial" charset="0"/>
              </a:rPr>
              <a:t>Τα αλκάλια διαβρώνουν τους </a:t>
            </a:r>
            <a:r>
              <a:rPr lang="el-GR" altLang="el-GR" sz="2400" dirty="0" err="1" smtClean="0">
                <a:cs typeface="Arial" charset="0"/>
              </a:rPr>
              <a:t>δι</a:t>
            </a:r>
            <a:r>
              <a:rPr lang="el-GR" altLang="el-GR" sz="2400" dirty="0" smtClean="0">
                <a:cs typeface="Arial" charset="0"/>
              </a:rPr>
              <a:t>-</a:t>
            </a:r>
            <a:r>
              <a:rPr lang="el-GR" altLang="el-GR" sz="2400" dirty="0" err="1" smtClean="0">
                <a:cs typeface="Arial" charset="0"/>
              </a:rPr>
              <a:t>σουλφιδικούς</a:t>
            </a:r>
            <a:r>
              <a:rPr lang="el-GR" altLang="el-GR" sz="2400" dirty="0" smtClean="0">
                <a:cs typeface="Arial" charset="0"/>
              </a:rPr>
              <a:t> δεσμούς, τους δεσμούς υδρογόνου και άλατος. Τα πολυμερή διαχωρίζονται, απομακρύνονται μεταξύ τους </a:t>
            </a:r>
            <a:r>
              <a:rPr lang="el-GR" altLang="el-GR" sz="2400" dirty="0" smtClean="0">
                <a:cs typeface="Arial" charset="0"/>
                <a:sym typeface="Wingdings" pitchFamily="2" charset="2"/>
              </a:rPr>
              <a:t>οδηγώντας στη</a:t>
            </a:r>
            <a:r>
              <a:rPr lang="en-US" altLang="el-GR" sz="2400" dirty="0" smtClean="0">
                <a:cs typeface="Arial" charset="0"/>
                <a:sym typeface="Wingdings" pitchFamily="2" charset="2"/>
              </a:rPr>
              <a:t> </a:t>
            </a:r>
            <a:r>
              <a:rPr lang="el-GR" altLang="el-GR" sz="2400" dirty="0" smtClean="0">
                <a:cs typeface="Arial" charset="0"/>
              </a:rPr>
              <a:t>διάλυση της ίνας. Παρατεταμένη έκθεση σε αλκάλια προκαλεί υδρόλυση των </a:t>
            </a:r>
            <a:r>
              <a:rPr lang="el-GR" altLang="el-GR" sz="2400" dirty="0" err="1" smtClean="0">
                <a:cs typeface="Arial" charset="0"/>
              </a:rPr>
              <a:t>πεπτιδικών</a:t>
            </a:r>
            <a:r>
              <a:rPr lang="el-GR" altLang="el-GR" sz="2400" dirty="0" smtClean="0">
                <a:cs typeface="Arial" charset="0"/>
              </a:rPr>
              <a:t> δεσμών </a:t>
            </a:r>
            <a:r>
              <a:rPr lang="el-GR" altLang="el-GR" sz="2400" dirty="0" smtClean="0">
                <a:cs typeface="Arial" charset="0"/>
                <a:sym typeface="Wingdings" pitchFamily="2" charset="2"/>
              </a:rPr>
              <a:t>και</a:t>
            </a:r>
            <a:r>
              <a:rPr lang="el-GR" altLang="el-GR" sz="2400" dirty="0" smtClean="0">
                <a:cs typeface="Arial" charset="0"/>
              </a:rPr>
              <a:t> θραύση των πολυμερών </a:t>
            </a:r>
            <a:r>
              <a:rPr lang="el-GR" altLang="el-GR" sz="2400" dirty="0" smtClean="0">
                <a:cs typeface="Arial" charset="0"/>
                <a:sym typeface="Wingdings" pitchFamily="2" charset="2"/>
              </a:rPr>
              <a:t>μέχρι την</a:t>
            </a:r>
            <a:r>
              <a:rPr lang="el-GR" altLang="el-GR" sz="2400" dirty="0" smtClean="0">
                <a:cs typeface="Arial" charset="0"/>
              </a:rPr>
              <a:t> ολοκληρωτική καταστροφή της ίνας.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a:solidFill>
                <a:prstClr val="black"/>
              </a:solidFill>
            </a:endParaRPr>
          </a:p>
        </p:txBody>
      </p:sp>
    </p:spTree>
    <p:extLst>
      <p:ext uri="{BB962C8B-B14F-4D97-AF65-F5344CB8AC3E}">
        <p14:creationId xmlns:p14="http://schemas.microsoft.com/office/powerpoint/2010/main" val="1224883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Επίδραση </a:t>
            </a:r>
            <a:r>
              <a:rPr lang="el-GR" dirty="0" smtClean="0"/>
              <a:t>λευκαντικών στο μαλλί</a:t>
            </a:r>
            <a:endParaRPr lang="el-GR" dirty="0"/>
          </a:p>
        </p:txBody>
      </p:sp>
      <p:sp>
        <p:nvSpPr>
          <p:cNvPr id="65539" name="2 - Θέση περιεχομένου"/>
          <p:cNvSpPr>
            <a:spLocks noGrp="1"/>
          </p:cNvSpPr>
          <p:nvPr>
            <p:ph idx="1"/>
          </p:nvPr>
        </p:nvSpPr>
        <p:spPr>
          <a:xfrm>
            <a:off x="457200" y="1340768"/>
            <a:ext cx="8229600" cy="4896544"/>
          </a:xfrm>
        </p:spPr>
        <p:txBody>
          <a:bodyPr/>
          <a:lstStyle/>
          <a:p>
            <a:pPr eaLnBrk="1" hangingPunct="1">
              <a:lnSpc>
                <a:spcPct val="120000"/>
              </a:lnSpc>
              <a:spcBef>
                <a:spcPts val="1200"/>
              </a:spcBef>
            </a:pPr>
            <a:r>
              <a:rPr lang="el-GR" altLang="el-GR" sz="2400" dirty="0" smtClean="0">
                <a:cs typeface="Arial" charset="0"/>
              </a:rPr>
              <a:t>Η δράση τους δεν είναι μόνιμη. Επιτυγχάνεται  μόνο επιφανειακός αποχρωματισμός της ίνας. Με έκθεση στο ατμοσφαιρικό οξυγόνο, σε υγρασία και ρυπαντές το υλικό κιτρινίζει ξανά. </a:t>
            </a:r>
          </a:p>
          <a:p>
            <a:pPr>
              <a:lnSpc>
                <a:spcPct val="120000"/>
              </a:lnSpc>
              <a:spcBef>
                <a:spcPts val="1200"/>
              </a:spcBef>
            </a:pPr>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a:solidFill>
                <a:prstClr val="black"/>
              </a:solidFill>
            </a:endParaRPr>
          </a:p>
        </p:txBody>
      </p:sp>
    </p:spTree>
    <p:extLst>
      <p:ext uri="{BB962C8B-B14F-4D97-AF65-F5344CB8AC3E}">
        <p14:creationId xmlns:p14="http://schemas.microsoft.com/office/powerpoint/2010/main" val="37518279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Επίδραση </a:t>
            </a:r>
            <a:r>
              <a:rPr lang="el-GR" dirty="0" smtClean="0"/>
              <a:t>ακτινοβολίας στο μαλλί</a:t>
            </a:r>
            <a:endParaRPr lang="el-GR" dirty="0"/>
          </a:p>
        </p:txBody>
      </p:sp>
      <p:sp>
        <p:nvSpPr>
          <p:cNvPr id="66562" name="Content Placeholder 2"/>
          <p:cNvSpPr>
            <a:spLocks noGrp="1"/>
          </p:cNvSpPr>
          <p:nvPr>
            <p:ph idx="1"/>
          </p:nvPr>
        </p:nvSpPr>
        <p:spPr/>
        <p:txBody>
          <a:bodyPr/>
          <a:lstStyle/>
          <a:p>
            <a:pPr eaLnBrk="1" hangingPunct="1">
              <a:lnSpc>
                <a:spcPct val="120000"/>
              </a:lnSpc>
              <a:spcBef>
                <a:spcPts val="1200"/>
              </a:spcBef>
              <a:buFont typeface="Wingdings 2" pitchFamily="18" charset="2"/>
              <a:buNone/>
            </a:pPr>
            <a:r>
              <a:rPr lang="el-GR" altLang="el-GR" sz="2600" b="1" dirty="0" smtClean="0">
                <a:latin typeface="Arial" charset="0"/>
                <a:cs typeface="Arial" charset="0"/>
              </a:rPr>
              <a:t>    </a:t>
            </a:r>
            <a:r>
              <a:rPr lang="el-GR" altLang="el-GR" sz="2400" dirty="0" smtClean="0">
                <a:cs typeface="Arial" charset="0"/>
              </a:rPr>
              <a:t>Έκθεση στο ηλιακός φως οδηγεί σε κιτρίνισμα, λόγω της </a:t>
            </a:r>
            <a:r>
              <a:rPr lang="en-US" altLang="el-GR" sz="2400" dirty="0" smtClean="0">
                <a:cs typeface="Arial" charset="0"/>
              </a:rPr>
              <a:t>UV </a:t>
            </a:r>
            <a:r>
              <a:rPr lang="el-GR" altLang="el-GR" sz="2400" dirty="0" smtClean="0">
                <a:cs typeface="Arial" charset="0"/>
              </a:rPr>
              <a:t>ακτινοβολίας. Αυτή αποδυναμώνει τους </a:t>
            </a:r>
            <a:r>
              <a:rPr lang="el-GR" altLang="el-GR" sz="2400" dirty="0" err="1" smtClean="0">
                <a:cs typeface="Arial" charset="0"/>
              </a:rPr>
              <a:t>πεπτιδικούς</a:t>
            </a:r>
            <a:r>
              <a:rPr lang="el-GR" altLang="el-GR" sz="2400" dirty="0" smtClean="0">
                <a:cs typeface="Arial" charset="0"/>
              </a:rPr>
              <a:t> και τους </a:t>
            </a:r>
            <a:r>
              <a:rPr lang="el-GR" altLang="el-GR" sz="2400" dirty="0" err="1" smtClean="0">
                <a:cs typeface="Arial" charset="0"/>
              </a:rPr>
              <a:t>δι</a:t>
            </a:r>
            <a:r>
              <a:rPr lang="el-GR" altLang="el-GR" sz="2400" dirty="0" smtClean="0">
                <a:cs typeface="Arial" charset="0"/>
              </a:rPr>
              <a:t>-</a:t>
            </a:r>
            <a:r>
              <a:rPr lang="el-GR" altLang="el-GR" sz="2400" dirty="0" err="1" smtClean="0">
                <a:cs typeface="Arial" charset="0"/>
              </a:rPr>
              <a:t>σουλφιδικούς</a:t>
            </a:r>
            <a:r>
              <a:rPr lang="el-GR" altLang="el-GR" sz="2400" dirty="0" smtClean="0">
                <a:cs typeface="Arial" charset="0"/>
              </a:rPr>
              <a:t> δεσμούς. </a:t>
            </a:r>
          </a:p>
          <a:p>
            <a:pPr lvl="1" eaLnBrk="1" hangingPunct="1">
              <a:lnSpc>
                <a:spcPct val="120000"/>
              </a:lnSpc>
              <a:spcBef>
                <a:spcPts val="1200"/>
              </a:spcBef>
            </a:pPr>
            <a:r>
              <a:rPr lang="el-GR" altLang="el-GR" sz="2400" dirty="0" smtClean="0">
                <a:cs typeface="Arial" charset="0"/>
              </a:rPr>
              <a:t>Η θραύση των δεσμών αυτών </a:t>
            </a:r>
            <a:r>
              <a:rPr lang="el-GR" altLang="el-GR" sz="2400" dirty="0" smtClean="0">
                <a:cs typeface="Arial" charset="0"/>
                <a:sym typeface="Wingdings" pitchFamily="2" charset="2"/>
              </a:rPr>
              <a:t>προκαλεί τη δημιουργία</a:t>
            </a:r>
            <a:r>
              <a:rPr lang="el-GR" altLang="el-GR" sz="2400" dirty="0" smtClean="0">
                <a:cs typeface="Arial" charset="0"/>
              </a:rPr>
              <a:t> προϊόντων διάβρωσης των πολυμερών στην επιφάνεια της ίνας. </a:t>
            </a:r>
          </a:p>
          <a:p>
            <a:pPr lvl="1" eaLnBrk="1" hangingPunct="1">
              <a:lnSpc>
                <a:spcPct val="120000"/>
              </a:lnSpc>
              <a:spcBef>
                <a:spcPts val="1200"/>
              </a:spcBef>
            </a:pPr>
            <a:r>
              <a:rPr lang="el-GR" altLang="el-GR" sz="2400" dirty="0" smtClean="0">
                <a:cs typeface="Arial" charset="0"/>
              </a:rPr>
              <a:t>Λόγω των προϊόντων διάβρωσης αυτών η ίνα απορροφά περισσότερο ηλιακό φως.</a:t>
            </a:r>
          </a:p>
          <a:p>
            <a:pPr lvl="1" eaLnBrk="1" hangingPunct="1">
              <a:lnSpc>
                <a:spcPct val="120000"/>
              </a:lnSpc>
              <a:spcBef>
                <a:spcPts val="1200"/>
              </a:spcBef>
            </a:pPr>
            <a:r>
              <a:rPr lang="el-GR" altLang="el-GR" sz="2400" dirty="0" smtClean="0">
                <a:cs typeface="Arial" charset="0"/>
              </a:rPr>
              <a:t>Τα προϊόντα διάβρωσης διαθλούν το ηλιακό φως σε μεγαλύτερο βαθμό με αποτέλεσμα το υλικό να κιτρινίζει</a:t>
            </a:r>
            <a:r>
              <a:rPr lang="el-GR" altLang="el-GR" sz="2200" dirty="0" smtClean="0">
                <a:latin typeface="Arial" charset="0"/>
                <a:cs typeface="Arial" charset="0"/>
              </a:rPr>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a:solidFill>
                <a:prstClr val="black"/>
              </a:solidFill>
            </a:endParaRPr>
          </a:p>
        </p:txBody>
      </p:sp>
    </p:spTree>
    <p:extLst>
      <p:ext uri="{BB962C8B-B14F-4D97-AF65-F5344CB8AC3E}">
        <p14:creationId xmlns:p14="http://schemas.microsoft.com/office/powerpoint/2010/main" val="6755948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Ικανότητα </a:t>
            </a:r>
            <a:r>
              <a:rPr lang="el-GR" dirty="0" smtClean="0"/>
              <a:t>βαφής μαλλιού</a:t>
            </a:r>
            <a:endParaRPr lang="el-GR" dirty="0"/>
          </a:p>
        </p:txBody>
      </p:sp>
      <p:sp>
        <p:nvSpPr>
          <p:cNvPr id="67587" name="Content Placeholder 2"/>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Το μαλλί βάφεται σχετικά εύκολα με διάφορες κατηγορίες βαφών λόγω:</a:t>
            </a:r>
          </a:p>
          <a:p>
            <a:pPr lvl="1" eaLnBrk="1" hangingPunct="1">
              <a:lnSpc>
                <a:spcPct val="120000"/>
              </a:lnSpc>
              <a:spcBef>
                <a:spcPts val="1200"/>
              </a:spcBef>
            </a:pPr>
            <a:r>
              <a:rPr lang="el-GR" altLang="el-GR" sz="2400" dirty="0" smtClean="0">
                <a:cs typeface="Arial" charset="0"/>
              </a:rPr>
              <a:t>της πολικότητα των πολυμερών, και</a:t>
            </a:r>
          </a:p>
          <a:p>
            <a:pPr lvl="1" eaLnBrk="1" hangingPunct="1">
              <a:lnSpc>
                <a:spcPct val="120000"/>
              </a:lnSpc>
              <a:spcBef>
                <a:spcPts val="1200"/>
              </a:spcBef>
            </a:pPr>
            <a:r>
              <a:rPr lang="el-GR" altLang="el-GR" sz="2400" dirty="0" smtClean="0">
                <a:cs typeface="Arial" charset="0"/>
              </a:rPr>
              <a:t>της άμορφης φύσης του συστήματος των πολυμερών.</a:t>
            </a:r>
          </a:p>
          <a:p>
            <a:pPr eaLnBrk="1" hangingPunct="1">
              <a:lnSpc>
                <a:spcPct val="120000"/>
              </a:lnSpc>
              <a:spcBef>
                <a:spcPts val="1200"/>
              </a:spcBef>
            </a:pPr>
            <a:r>
              <a:rPr lang="el-GR" altLang="el-GR" sz="2400" dirty="0" smtClean="0">
                <a:cs typeface="Arial" charset="0"/>
              </a:rPr>
              <a:t>Τα πολικά πολυμερή έλκουν τα πολικά μόρια της βαφής και τα «κατευθύνουν» στο εσωτερικό του συστήματος.</a:t>
            </a:r>
          </a:p>
          <a:p>
            <a:pPr eaLnBrk="1" hangingPunct="1">
              <a:lnSpc>
                <a:spcPct val="120000"/>
              </a:lnSpc>
              <a:spcBef>
                <a:spcPts val="1200"/>
              </a:spcBef>
            </a:pPr>
            <a:r>
              <a:rPr lang="el-GR" altLang="el-GR" sz="2400" dirty="0" smtClean="0">
                <a:cs typeface="Arial" charset="0"/>
              </a:rPr>
              <a:t>Τα μόρια της βαφής διεισδύουν μόνο στις άμορφες περιοχές του συστήματος και όχι στις κρυσταλλικές, λόγω του μεγάλου όγκου τους (των μορίων της βαφής). </a:t>
            </a:r>
          </a:p>
          <a:p>
            <a:pPr eaLnBrk="1" hangingPunct="1">
              <a:lnSpc>
                <a:spcPct val="120000"/>
              </a:lnSpc>
              <a:spcBef>
                <a:spcPts val="1200"/>
              </a:spcBef>
            </a:pPr>
            <a:endParaRPr lang="el-GR" altLang="el-GR"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a:solidFill>
                <a:prstClr val="black"/>
              </a:solidFill>
            </a:endParaRPr>
          </a:p>
        </p:txBody>
      </p:sp>
    </p:spTree>
    <p:extLst>
      <p:ext uri="{BB962C8B-B14F-4D97-AF65-F5344CB8AC3E}">
        <p14:creationId xmlns:p14="http://schemas.microsoft.com/office/powerpoint/2010/main" val="38851563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Μετάξι </a:t>
            </a:r>
            <a:r>
              <a:rPr lang="el-GR" sz="3200" b="0" dirty="0" smtClean="0"/>
              <a:t>(1 από 2</a:t>
            </a:r>
            <a:r>
              <a:rPr lang="el-GR" sz="3200" b="0" dirty="0"/>
              <a:t>)</a:t>
            </a:r>
          </a:p>
        </p:txBody>
      </p:sp>
      <p:sp>
        <p:nvSpPr>
          <p:cNvPr id="68611" name="Content Placeholder 2"/>
          <p:cNvSpPr>
            <a:spLocks noGrp="1"/>
          </p:cNvSpPr>
          <p:nvPr>
            <p:ph idx="1"/>
          </p:nvPr>
        </p:nvSpPr>
        <p:spPr>
          <a:xfrm>
            <a:off x="3430361" y="1035147"/>
            <a:ext cx="5713639" cy="3456384"/>
          </a:xfrm>
        </p:spPr>
        <p:txBody>
          <a:bodyPr>
            <a:normAutofit/>
          </a:bodyPr>
          <a:lstStyle/>
          <a:p>
            <a:pPr eaLnBrk="1" hangingPunct="1"/>
            <a:r>
              <a:rPr lang="el-GR" altLang="el-GR" sz="2200" dirty="0" smtClean="0">
                <a:cs typeface="Arial" charset="0"/>
              </a:rPr>
              <a:t>Είναι μια φυσική πρωτεϊνική ίνα.</a:t>
            </a:r>
          </a:p>
          <a:p>
            <a:pPr eaLnBrk="1" hangingPunct="1"/>
            <a:r>
              <a:rPr lang="el-GR" altLang="el-GR" sz="2200" dirty="0" smtClean="0">
                <a:cs typeface="Arial" charset="0"/>
              </a:rPr>
              <a:t>Έχει πυκνότητα 1,34 </a:t>
            </a:r>
            <a:r>
              <a:rPr lang="en-US" altLang="el-GR" sz="2200" dirty="0" smtClean="0">
                <a:cs typeface="Arial" charset="0"/>
              </a:rPr>
              <a:t>gr/ cm</a:t>
            </a:r>
            <a:r>
              <a:rPr lang="en-US" altLang="el-GR" sz="2200" baseline="30000" dirty="0" smtClean="0">
                <a:cs typeface="Arial" charset="0"/>
              </a:rPr>
              <a:t>3</a:t>
            </a:r>
            <a:r>
              <a:rPr lang="el-GR" altLang="el-GR" sz="2200" dirty="0" smtClean="0">
                <a:cs typeface="Arial" charset="0"/>
              </a:rPr>
              <a:t>, βαριά ίνα.</a:t>
            </a:r>
          </a:p>
          <a:p>
            <a:pPr eaLnBrk="1" hangingPunct="1"/>
            <a:r>
              <a:rPr lang="el-GR" altLang="el-GR" sz="2200" dirty="0" smtClean="0">
                <a:cs typeface="Arial" charset="0"/>
              </a:rPr>
              <a:t>Το ακατέργαστο μεταξωτό νήμα αποτελείται από δυο (2) ίνες που περικλείονται από στρώμα πρωτεΐνης (</a:t>
            </a:r>
            <a:r>
              <a:rPr lang="el-GR" altLang="el-GR" sz="2200" dirty="0" err="1" smtClean="0">
                <a:cs typeface="Arial" charset="0"/>
              </a:rPr>
              <a:t>σερικίνη</a:t>
            </a:r>
            <a:r>
              <a:rPr lang="el-GR" altLang="el-GR" sz="2200" dirty="0" smtClean="0">
                <a:cs typeface="Arial" charset="0"/>
              </a:rPr>
              <a:t>). </a:t>
            </a:r>
          </a:p>
          <a:p>
            <a:pPr eaLnBrk="1" hangingPunct="1"/>
            <a:r>
              <a:rPr lang="el-GR" altLang="el-GR" sz="2200" dirty="0" smtClean="0">
                <a:cs typeface="Arial" charset="0"/>
              </a:rPr>
              <a:t>Στη </a:t>
            </a:r>
            <a:r>
              <a:rPr lang="el-GR" altLang="el-GR" sz="2200" dirty="0" err="1" smtClean="0">
                <a:cs typeface="Arial" charset="0"/>
              </a:rPr>
              <a:t>σερικίνη</a:t>
            </a:r>
            <a:r>
              <a:rPr lang="el-GR" altLang="el-GR" sz="2200" dirty="0" smtClean="0">
                <a:cs typeface="Arial" charset="0"/>
              </a:rPr>
              <a:t> οφείλεται το πάχος του και ανομοιομορφία της επιφάνειάς του, η οποία δυσχεραίνει τον χειρισμό του. </a:t>
            </a:r>
          </a:p>
        </p:txBody>
      </p:sp>
      <p:sp>
        <p:nvSpPr>
          <p:cNvPr id="74759" name="6 - TextBox"/>
          <p:cNvSpPr txBox="1">
            <a:spLocks noChangeArrowheads="1"/>
          </p:cNvSpPr>
          <p:nvPr/>
        </p:nvSpPr>
        <p:spPr bwMode="auto">
          <a:xfrm>
            <a:off x="194164" y="969037"/>
            <a:ext cx="2428875" cy="369887"/>
          </a:xfrm>
          <a:prstGeom prst="rect">
            <a:avLst/>
          </a:prstGeom>
          <a:solidFill>
            <a:schemeClr val="accent4">
              <a:lumMod val="75000"/>
            </a:schemeClr>
          </a:solidFill>
          <a:ln w="9525">
            <a:solidFill>
              <a:schemeClr val="accent4">
                <a:lumMod val="75000"/>
              </a:schemeClr>
            </a:solidFill>
            <a:miter lim="800000"/>
            <a:headEnd/>
            <a:tailEnd/>
          </a:ln>
        </p:spPr>
        <p:txBody>
          <a:bodyPr>
            <a:spAutoFit/>
          </a:bodyPr>
          <a:lstStyle/>
          <a:p>
            <a:pPr>
              <a:defRPr/>
            </a:pPr>
            <a:r>
              <a:rPr lang="el-GR" dirty="0">
                <a:solidFill>
                  <a:prstClr val="white"/>
                </a:solidFill>
                <a:latin typeface="Calibri"/>
              </a:rPr>
              <a:t>Μεταξοσκώληκας</a:t>
            </a:r>
          </a:p>
        </p:txBody>
      </p:sp>
      <p:pic>
        <p:nvPicPr>
          <p:cNvPr id="3074" name="Picture 2" descr="File:Bombyx mori 001.JPG" title="Μεταξοσκώληκας"/>
          <p:cNvPicPr>
            <a:picLocks noChangeAspect="1" noChangeArrowheads="1"/>
          </p:cNvPicPr>
          <p:nvPr/>
        </p:nvPicPr>
        <p:blipFill rotWithShape="1">
          <a:blip r:embed="rId3">
            <a:extLst>
              <a:ext uri="{28A0092B-C50C-407E-A947-70E740481C1C}">
                <a14:useLocalDpi xmlns:a14="http://schemas.microsoft.com/office/drawing/2010/main" val="0"/>
              </a:ext>
            </a:extLst>
          </a:blip>
          <a:srcRect t="10622" r="16150"/>
          <a:stretch/>
        </p:blipFill>
        <p:spPr bwMode="auto">
          <a:xfrm>
            <a:off x="194164" y="1340768"/>
            <a:ext cx="3045819" cy="2171169"/>
          </a:xfrm>
          <a:prstGeom prst="rect">
            <a:avLst/>
          </a:prstGeom>
          <a:noFill/>
          <a:ln>
            <a:solidFill>
              <a:srgbClr val="5D3A72"/>
            </a:solidFill>
          </a:ln>
          <a:extLst>
            <a:ext uri="{909E8E84-426E-40DD-AFC4-6F175D3DCCD1}">
              <a14:hiddenFill xmlns:a14="http://schemas.microsoft.com/office/drawing/2010/main">
                <a:solidFill>
                  <a:srgbClr val="FFFFFF"/>
                </a:solidFill>
              </a14:hiddenFill>
            </a:ext>
          </a:extLst>
        </p:spPr>
      </p:pic>
      <p:sp>
        <p:nvSpPr>
          <p:cNvPr id="12" name="Rectangle 8"/>
          <p:cNvSpPr/>
          <p:nvPr/>
        </p:nvSpPr>
        <p:spPr>
          <a:xfrm>
            <a:off x="461135" y="3540706"/>
            <a:ext cx="2511875" cy="430887"/>
          </a:xfrm>
          <a:prstGeom prst="rect">
            <a:avLst/>
          </a:prstGeom>
        </p:spPr>
        <p:txBody>
          <a:bodyPr wrap="square">
            <a:spAutoFit/>
          </a:bodyPr>
          <a:lstStyle/>
          <a:p>
            <a:pPr algn="ctr"/>
            <a:r>
              <a:rPr lang="en-US" sz="1100" dirty="0" smtClean="0">
                <a:solidFill>
                  <a:prstClr val="black">
                    <a:lumMod val="65000"/>
                    <a:lumOff val="35000"/>
                  </a:prstClr>
                </a:solidFill>
                <a:latin typeface="Calibri"/>
              </a:rPr>
              <a:t>“</a:t>
            </a:r>
            <a:r>
              <a:rPr lang="en-US" sz="1100" dirty="0" err="1" smtClean="0">
                <a:solidFill>
                  <a:prstClr val="black"/>
                </a:solidFill>
                <a:latin typeface="Calibri"/>
                <a:hlinkClick r:id="rId4"/>
              </a:rPr>
              <a:t>Bom</a:t>
            </a:r>
            <a:r>
              <a:rPr lang="el-GR" sz="1100" dirty="0" smtClean="0">
                <a:solidFill>
                  <a:prstClr val="black"/>
                </a:solidFill>
                <a:latin typeface="Calibri"/>
                <a:hlinkClick r:id="rId4"/>
              </a:rPr>
              <a:t>από</a:t>
            </a:r>
            <a:r>
              <a:rPr lang="en-US" sz="1100" dirty="0" smtClean="0">
                <a:solidFill>
                  <a:prstClr val="black"/>
                </a:solidFill>
                <a:latin typeface="Calibri"/>
                <a:hlinkClick r:id="rId4"/>
              </a:rPr>
              <a:t>x </a:t>
            </a:r>
            <a:r>
              <a:rPr lang="en-US" sz="1100" dirty="0" err="1">
                <a:solidFill>
                  <a:prstClr val="black"/>
                </a:solidFill>
                <a:latin typeface="Calibri"/>
                <a:hlinkClick r:id="rId4"/>
              </a:rPr>
              <a:t>mori</a:t>
            </a:r>
            <a:r>
              <a:rPr lang="en-US" sz="1100" dirty="0">
                <a:solidFill>
                  <a:prstClr val="black"/>
                </a:solidFill>
                <a:latin typeface="Calibri"/>
                <a:hlinkClick r:id="rId4"/>
              </a:rPr>
              <a:t> </a:t>
            </a:r>
            <a:r>
              <a:rPr lang="en-US" sz="1100" dirty="0" smtClean="0">
                <a:solidFill>
                  <a:prstClr val="black"/>
                </a:solidFill>
                <a:latin typeface="Calibri"/>
                <a:hlinkClick r:id="rId4"/>
              </a:rPr>
              <a:t>001</a:t>
            </a:r>
            <a:r>
              <a:rPr lang="en-US" sz="1100" dirty="0" smtClean="0">
                <a:solidFill>
                  <a:prstClr val="black">
                    <a:lumMod val="65000"/>
                    <a:lumOff val="35000"/>
                  </a:prstClr>
                </a:solidFill>
                <a:latin typeface="Calibri"/>
              </a:rPr>
              <a:t>”,</a:t>
            </a:r>
            <a:r>
              <a:rPr lang="el-GR" sz="1100" dirty="0" smtClean="0">
                <a:solidFill>
                  <a:prstClr val="black">
                    <a:lumMod val="65000"/>
                    <a:lumOff val="35000"/>
                  </a:prstClr>
                </a:solidFill>
                <a:latin typeface="Calibri"/>
              </a:rPr>
              <a:t> από</a:t>
            </a:r>
            <a:r>
              <a:rPr lang="en-US" sz="1100" dirty="0" smtClean="0">
                <a:solidFill>
                  <a:prstClr val="black">
                    <a:lumMod val="65000"/>
                    <a:lumOff val="35000"/>
                  </a:prstClr>
                </a:solidFill>
                <a:latin typeface="Calibri"/>
              </a:rPr>
              <a:t>  </a:t>
            </a:r>
            <a:r>
              <a:rPr lang="en-US" sz="1100" dirty="0">
                <a:solidFill>
                  <a:prstClr val="black"/>
                </a:solidFill>
                <a:latin typeface="Calibri"/>
                <a:hlinkClick r:id="rId5"/>
              </a:rPr>
              <a:t>Lilly </a:t>
            </a:r>
            <a:r>
              <a:rPr lang="en-US" sz="1100" dirty="0" smtClean="0">
                <a:solidFill>
                  <a:prstClr val="black"/>
                </a:solidFill>
                <a:latin typeface="Calibri"/>
                <a:hlinkClick r:id="rId5"/>
              </a:rPr>
              <a:t>M</a:t>
            </a:r>
            <a:r>
              <a:rPr lang="el-GR" sz="1100" dirty="0" smtClean="0">
                <a:solidFill>
                  <a:prstClr val="black"/>
                </a:solidFill>
                <a:latin typeface="Calibri"/>
              </a:rPr>
              <a:t> </a:t>
            </a:r>
            <a:r>
              <a:rPr lang="el-GR" sz="1100" dirty="0" smtClean="0">
                <a:solidFill>
                  <a:prstClr val="black">
                    <a:lumMod val="65000"/>
                    <a:lumOff val="35000"/>
                  </a:prstClr>
                </a:solidFill>
                <a:latin typeface="Calibri"/>
              </a:rPr>
              <a:t>διαθέσιμο με άδεια</a:t>
            </a:r>
            <a:r>
              <a:rPr lang="en-US" sz="1100" dirty="0" smtClean="0">
                <a:solidFill>
                  <a:prstClr val="black">
                    <a:lumMod val="65000"/>
                    <a:lumOff val="35000"/>
                  </a:prstClr>
                </a:solidFill>
                <a:latin typeface="Calibri"/>
              </a:rPr>
              <a:t> </a:t>
            </a:r>
            <a:r>
              <a:rPr lang="en-US" sz="1100" dirty="0">
                <a:solidFill>
                  <a:prstClr val="black"/>
                </a:solidFill>
                <a:latin typeface="Calibri"/>
                <a:hlinkClick r:id="rId6"/>
              </a:rPr>
              <a:t>CC BY-SA 3.0</a:t>
            </a:r>
            <a:endParaRPr lang="en-US" sz="1100" dirty="0">
              <a:solidFill>
                <a:prstClr val="black"/>
              </a:solidFill>
              <a:latin typeface="Calibri"/>
            </a:endParaRPr>
          </a:p>
        </p:txBody>
      </p:sp>
      <p:pic>
        <p:nvPicPr>
          <p:cNvPr id="3078" name="Picture 6" descr="File:Cocoon - Bombyx mori - Kolkata 2013-06-04 8545.JPG" title="Κουκούλια μεταξιού"/>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835"/>
          <a:stretch/>
        </p:blipFill>
        <p:spPr bwMode="auto">
          <a:xfrm>
            <a:off x="574460" y="4387367"/>
            <a:ext cx="2978023" cy="2148741"/>
          </a:xfrm>
          <a:prstGeom prst="rect">
            <a:avLst/>
          </a:prstGeom>
          <a:noFill/>
          <a:ln>
            <a:solidFill>
              <a:srgbClr val="5D3A72"/>
            </a:solidFill>
          </a:ln>
          <a:extLst>
            <a:ext uri="{909E8E84-426E-40DD-AFC4-6F175D3DCCD1}">
              <a14:hiddenFill xmlns:a14="http://schemas.microsoft.com/office/drawing/2010/main">
                <a:solidFill>
                  <a:srgbClr val="FFFFFF"/>
                </a:solidFill>
              </a14:hiddenFill>
            </a:ext>
          </a:extLst>
        </p:spPr>
      </p:pic>
      <p:sp>
        <p:nvSpPr>
          <p:cNvPr id="15" name="Rectangle 8"/>
          <p:cNvSpPr/>
          <p:nvPr/>
        </p:nvSpPr>
        <p:spPr>
          <a:xfrm rot="16200000">
            <a:off x="-1018095" y="5213262"/>
            <a:ext cx="2693192" cy="600164"/>
          </a:xfrm>
          <a:prstGeom prst="rect">
            <a:avLst/>
          </a:prstGeom>
        </p:spPr>
        <p:txBody>
          <a:bodyPr wrap="square">
            <a:spAutoFit/>
          </a:bodyPr>
          <a:lstStyle/>
          <a:p>
            <a:pPr algn="ctr"/>
            <a:r>
              <a:rPr lang="en-US" sz="1100" dirty="0" smtClean="0">
                <a:solidFill>
                  <a:prstClr val="black">
                    <a:lumMod val="65000"/>
                    <a:lumOff val="35000"/>
                  </a:prstClr>
                </a:solidFill>
                <a:latin typeface="Calibri"/>
              </a:rPr>
              <a:t>“</a:t>
            </a:r>
            <a:r>
              <a:rPr lang="en-US" sz="1100" dirty="0">
                <a:solidFill>
                  <a:prstClr val="black"/>
                </a:solidFill>
                <a:latin typeface="Calibri"/>
                <a:hlinkClick r:id="rId8"/>
              </a:rPr>
              <a:t>Cocoon - </a:t>
            </a:r>
            <a:r>
              <a:rPr lang="en-US" sz="1100" dirty="0" err="1" smtClean="0">
                <a:solidFill>
                  <a:prstClr val="black"/>
                </a:solidFill>
                <a:latin typeface="Calibri"/>
                <a:hlinkClick r:id="rId8"/>
              </a:rPr>
              <a:t>Bom</a:t>
            </a:r>
            <a:r>
              <a:rPr lang="el-GR" sz="1100" dirty="0" smtClean="0">
                <a:solidFill>
                  <a:prstClr val="black"/>
                </a:solidFill>
                <a:latin typeface="Calibri"/>
                <a:hlinkClick r:id="rId8"/>
              </a:rPr>
              <a:t>από</a:t>
            </a:r>
            <a:r>
              <a:rPr lang="en-US" sz="1100" dirty="0" smtClean="0">
                <a:solidFill>
                  <a:prstClr val="black"/>
                </a:solidFill>
                <a:latin typeface="Calibri"/>
                <a:hlinkClick r:id="rId8"/>
              </a:rPr>
              <a:t>x </a:t>
            </a:r>
            <a:r>
              <a:rPr lang="en-US" sz="1100" dirty="0" err="1">
                <a:solidFill>
                  <a:prstClr val="black"/>
                </a:solidFill>
                <a:latin typeface="Calibri"/>
                <a:hlinkClick r:id="rId8"/>
              </a:rPr>
              <a:t>mori</a:t>
            </a:r>
            <a:r>
              <a:rPr lang="en-US" sz="1100" dirty="0">
                <a:solidFill>
                  <a:prstClr val="black"/>
                </a:solidFill>
                <a:latin typeface="Calibri"/>
                <a:hlinkClick r:id="rId8"/>
              </a:rPr>
              <a:t> - Kolkata 2013-06-04 </a:t>
            </a:r>
            <a:r>
              <a:rPr lang="en-US" sz="1100" dirty="0" smtClean="0">
                <a:solidFill>
                  <a:prstClr val="black"/>
                </a:solidFill>
                <a:latin typeface="Calibri"/>
                <a:hlinkClick r:id="rId8"/>
              </a:rPr>
              <a:t>8545</a:t>
            </a:r>
            <a:r>
              <a:rPr lang="en-US" sz="1100" dirty="0" smtClean="0">
                <a:solidFill>
                  <a:prstClr val="black">
                    <a:lumMod val="65000"/>
                    <a:lumOff val="35000"/>
                  </a:prstClr>
                </a:solidFill>
                <a:latin typeface="Calibri"/>
              </a:rPr>
              <a:t>”,</a:t>
            </a:r>
            <a:r>
              <a:rPr lang="el-GR" sz="1100" dirty="0" smtClean="0">
                <a:solidFill>
                  <a:prstClr val="black">
                    <a:lumMod val="65000"/>
                    <a:lumOff val="35000"/>
                  </a:prstClr>
                </a:solidFill>
                <a:latin typeface="Calibri"/>
              </a:rPr>
              <a:t> από</a:t>
            </a:r>
            <a:r>
              <a:rPr lang="en-US" sz="1100" dirty="0" smtClean="0">
                <a:solidFill>
                  <a:prstClr val="black">
                    <a:lumMod val="65000"/>
                    <a:lumOff val="35000"/>
                  </a:prstClr>
                </a:solidFill>
                <a:latin typeface="Calibri"/>
              </a:rPr>
              <a:t> </a:t>
            </a:r>
            <a:r>
              <a:rPr lang="en-US" sz="1100" dirty="0" err="1" smtClean="0">
                <a:solidFill>
                  <a:prstClr val="black"/>
                </a:solidFill>
                <a:latin typeface="Calibri"/>
                <a:hlinkClick r:id="rId9"/>
              </a:rPr>
              <a:t>Gangulybiswarup</a:t>
            </a:r>
            <a:r>
              <a:rPr lang="el-GR" sz="1100" dirty="0" smtClean="0">
                <a:solidFill>
                  <a:prstClr val="black"/>
                </a:solidFill>
                <a:latin typeface="Calibri"/>
              </a:rPr>
              <a:t> </a:t>
            </a:r>
            <a:r>
              <a:rPr lang="el-GR" sz="1100" dirty="0" smtClean="0">
                <a:solidFill>
                  <a:prstClr val="black">
                    <a:lumMod val="65000"/>
                    <a:lumOff val="35000"/>
                  </a:prstClr>
                </a:solidFill>
                <a:latin typeface="Calibri"/>
              </a:rPr>
              <a:t>διαθέσιμο με άδεια</a:t>
            </a:r>
            <a:r>
              <a:rPr lang="en-US" sz="1100" dirty="0" smtClean="0">
                <a:solidFill>
                  <a:prstClr val="black">
                    <a:lumMod val="65000"/>
                    <a:lumOff val="35000"/>
                  </a:prstClr>
                </a:solidFill>
                <a:latin typeface="Calibri"/>
              </a:rPr>
              <a:t> </a:t>
            </a:r>
            <a:r>
              <a:rPr lang="en-US" sz="1100" dirty="0">
                <a:solidFill>
                  <a:prstClr val="black"/>
                </a:solidFill>
                <a:latin typeface="Calibri"/>
                <a:hlinkClick r:id="rId10"/>
              </a:rPr>
              <a:t>CC BY 3.0</a:t>
            </a:r>
            <a:endParaRPr lang="en-US" sz="1100" dirty="0">
              <a:solidFill>
                <a:prstClr val="black"/>
              </a:solidFill>
              <a:latin typeface="Calibri"/>
            </a:endParaRPr>
          </a:p>
        </p:txBody>
      </p:sp>
      <p:pic>
        <p:nvPicPr>
          <p:cNvPr id="3076" name="Picture 4" descr="File:Bombyx mori sul bozzolo 02.jpg" title="Κουκούλια μεταξιού"/>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518" t="10214" r="25393" b="3306"/>
          <a:stretch/>
        </p:blipFill>
        <p:spPr bwMode="auto">
          <a:xfrm rot="16200000">
            <a:off x="3444839" y="4783993"/>
            <a:ext cx="1949656" cy="17788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Rectangle 8"/>
          <p:cNvSpPr/>
          <p:nvPr/>
        </p:nvSpPr>
        <p:spPr>
          <a:xfrm rot="16200000">
            <a:off x="4271247" y="5362209"/>
            <a:ext cx="2511875" cy="430887"/>
          </a:xfrm>
          <a:prstGeom prst="rect">
            <a:avLst/>
          </a:prstGeom>
        </p:spPr>
        <p:txBody>
          <a:bodyPr wrap="square">
            <a:spAutoFit/>
          </a:bodyPr>
          <a:lstStyle/>
          <a:p>
            <a:pPr algn="ctr"/>
            <a:r>
              <a:rPr lang="en-US" sz="1100" dirty="0" smtClean="0">
                <a:solidFill>
                  <a:prstClr val="black">
                    <a:lumMod val="65000"/>
                    <a:lumOff val="35000"/>
                  </a:prstClr>
                </a:solidFill>
                <a:latin typeface="Calibri"/>
              </a:rPr>
              <a:t>“</a:t>
            </a:r>
            <a:r>
              <a:rPr lang="it-IT" sz="1100" dirty="0" smtClean="0">
                <a:solidFill>
                  <a:prstClr val="black"/>
                </a:solidFill>
                <a:latin typeface="Calibri"/>
                <a:hlinkClick r:id="rId12"/>
              </a:rPr>
              <a:t>Bom</a:t>
            </a:r>
            <a:r>
              <a:rPr lang="el-GR" sz="1100" dirty="0" smtClean="0">
                <a:solidFill>
                  <a:prstClr val="black"/>
                </a:solidFill>
                <a:latin typeface="Calibri"/>
                <a:hlinkClick r:id="rId12"/>
              </a:rPr>
              <a:t>από</a:t>
            </a:r>
            <a:r>
              <a:rPr lang="it-IT" sz="1100" dirty="0" smtClean="0">
                <a:solidFill>
                  <a:prstClr val="black"/>
                </a:solidFill>
                <a:latin typeface="Calibri"/>
                <a:hlinkClick r:id="rId12"/>
              </a:rPr>
              <a:t>x </a:t>
            </a:r>
            <a:r>
              <a:rPr lang="it-IT" sz="1100" dirty="0">
                <a:solidFill>
                  <a:prstClr val="black"/>
                </a:solidFill>
                <a:latin typeface="Calibri"/>
                <a:hlinkClick r:id="rId12"/>
              </a:rPr>
              <a:t>mori sul bozzolo </a:t>
            </a:r>
            <a:r>
              <a:rPr lang="it-IT" sz="1100" dirty="0" smtClean="0">
                <a:solidFill>
                  <a:prstClr val="black"/>
                </a:solidFill>
                <a:latin typeface="Calibri"/>
                <a:hlinkClick r:id="rId12"/>
              </a:rPr>
              <a:t>02</a:t>
            </a:r>
            <a:r>
              <a:rPr lang="en-US" sz="1100" dirty="0" smtClean="0">
                <a:solidFill>
                  <a:prstClr val="black">
                    <a:lumMod val="65000"/>
                    <a:lumOff val="35000"/>
                  </a:prstClr>
                </a:solidFill>
                <a:latin typeface="Calibri"/>
              </a:rPr>
              <a:t>”,</a:t>
            </a:r>
            <a:r>
              <a:rPr lang="el-GR" sz="1100" dirty="0" smtClean="0">
                <a:solidFill>
                  <a:prstClr val="black">
                    <a:lumMod val="65000"/>
                    <a:lumOff val="35000"/>
                  </a:prstClr>
                </a:solidFill>
                <a:latin typeface="Calibri"/>
              </a:rPr>
              <a:t> από</a:t>
            </a:r>
            <a:r>
              <a:rPr lang="en-US" sz="1100" dirty="0" smtClean="0">
                <a:solidFill>
                  <a:prstClr val="black">
                    <a:lumMod val="65000"/>
                    <a:lumOff val="35000"/>
                  </a:prstClr>
                </a:solidFill>
                <a:latin typeface="Calibri"/>
              </a:rPr>
              <a:t>  </a:t>
            </a:r>
            <a:r>
              <a:rPr lang="en-US" sz="1100" dirty="0" err="1" smtClean="0">
                <a:solidFill>
                  <a:prstClr val="black"/>
                </a:solidFill>
                <a:latin typeface="Calibri"/>
                <a:hlinkClick r:id="rId13"/>
              </a:rPr>
              <a:t>P.gibellini</a:t>
            </a:r>
            <a:r>
              <a:rPr lang="el-GR" sz="1100" dirty="0" smtClean="0">
                <a:solidFill>
                  <a:prstClr val="black"/>
                </a:solidFill>
                <a:latin typeface="Calibri"/>
              </a:rPr>
              <a:t> </a:t>
            </a:r>
            <a:r>
              <a:rPr lang="el-GR" sz="1100" dirty="0" smtClean="0">
                <a:solidFill>
                  <a:prstClr val="black">
                    <a:lumMod val="65000"/>
                    <a:lumOff val="35000"/>
                  </a:prstClr>
                </a:solidFill>
                <a:latin typeface="Calibri"/>
              </a:rPr>
              <a:t>διαθέσιμο με άδεια</a:t>
            </a:r>
            <a:r>
              <a:rPr lang="en-US" sz="1100" dirty="0" smtClean="0">
                <a:solidFill>
                  <a:prstClr val="black">
                    <a:lumMod val="65000"/>
                    <a:lumOff val="35000"/>
                  </a:prstClr>
                </a:solidFill>
                <a:latin typeface="Calibri"/>
              </a:rPr>
              <a:t> </a:t>
            </a:r>
            <a:r>
              <a:rPr lang="en-US" sz="1100" dirty="0">
                <a:solidFill>
                  <a:prstClr val="black"/>
                </a:solidFill>
                <a:latin typeface="Calibri"/>
                <a:hlinkClick r:id="rId14"/>
              </a:rPr>
              <a:t>CC0 </a:t>
            </a:r>
            <a:r>
              <a:rPr lang="en-US" sz="1100" dirty="0" smtClean="0">
                <a:solidFill>
                  <a:prstClr val="black"/>
                </a:solidFill>
                <a:latin typeface="Calibri"/>
                <a:hlinkClick r:id="rId14"/>
              </a:rPr>
              <a:t>1.0</a:t>
            </a:r>
            <a:endParaRPr lang="en-US" sz="1100" dirty="0">
              <a:solidFill>
                <a:prstClr val="black"/>
              </a:solidFill>
              <a:latin typeface="Calibri"/>
            </a:endParaRPr>
          </a:p>
        </p:txBody>
      </p:sp>
      <p:sp>
        <p:nvSpPr>
          <p:cNvPr id="74760" name="8 - TextBox"/>
          <p:cNvSpPr txBox="1">
            <a:spLocks noChangeArrowheads="1"/>
          </p:cNvSpPr>
          <p:nvPr/>
        </p:nvSpPr>
        <p:spPr bwMode="auto">
          <a:xfrm>
            <a:off x="2778425" y="4387367"/>
            <a:ext cx="2539236" cy="369888"/>
          </a:xfrm>
          <a:prstGeom prst="rect">
            <a:avLst/>
          </a:prstGeom>
          <a:solidFill>
            <a:schemeClr val="accent4">
              <a:lumMod val="75000"/>
            </a:schemeClr>
          </a:solidFill>
          <a:ln w="19050">
            <a:solidFill>
              <a:schemeClr val="accent4">
                <a:lumMod val="75000"/>
              </a:schemeClr>
            </a:solidFill>
            <a:miter lim="800000"/>
            <a:headEnd/>
            <a:tailEnd/>
          </a:ln>
        </p:spPr>
        <p:txBody>
          <a:bodyPr wrap="square">
            <a:spAutoFit/>
          </a:bodyPr>
          <a:lstStyle/>
          <a:p>
            <a:pPr>
              <a:defRPr/>
            </a:pPr>
            <a:r>
              <a:rPr lang="el-GR" dirty="0">
                <a:solidFill>
                  <a:prstClr val="white"/>
                </a:solidFill>
                <a:latin typeface="Calibri"/>
              </a:rPr>
              <a:t>Κουκούλια μεταξιού</a:t>
            </a:r>
          </a:p>
        </p:txBody>
      </p:sp>
      <p:sp>
        <p:nvSpPr>
          <p:cNvPr id="74761" name="9 - TextBox"/>
          <p:cNvSpPr txBox="1">
            <a:spLocks noChangeArrowheads="1"/>
          </p:cNvSpPr>
          <p:nvPr/>
        </p:nvSpPr>
        <p:spPr bwMode="auto">
          <a:xfrm>
            <a:off x="6408489" y="4161691"/>
            <a:ext cx="2428875" cy="646112"/>
          </a:xfrm>
          <a:prstGeom prst="rect">
            <a:avLst/>
          </a:prstGeom>
          <a:solidFill>
            <a:schemeClr val="accent4">
              <a:lumMod val="75000"/>
            </a:schemeClr>
          </a:solidFill>
          <a:ln w="9525">
            <a:noFill/>
            <a:miter lim="800000"/>
            <a:headEnd/>
            <a:tailEnd/>
          </a:ln>
        </p:spPr>
        <p:txBody>
          <a:bodyPr>
            <a:spAutoFit/>
          </a:bodyPr>
          <a:lstStyle/>
          <a:p>
            <a:pPr>
              <a:defRPr/>
            </a:pPr>
            <a:r>
              <a:rPr lang="el-GR" dirty="0">
                <a:solidFill>
                  <a:prstClr val="white"/>
                </a:solidFill>
                <a:latin typeface="Calibri"/>
              </a:rPr>
              <a:t>Ίνες μεταξιού πριν την αφαίρεση της </a:t>
            </a:r>
            <a:r>
              <a:rPr lang="el-GR" dirty="0" err="1">
                <a:solidFill>
                  <a:prstClr val="white"/>
                </a:solidFill>
                <a:latin typeface="Calibri"/>
              </a:rPr>
              <a:t>σερικίνης</a:t>
            </a:r>
            <a:endParaRPr lang="el-GR" dirty="0">
              <a:solidFill>
                <a:prstClr val="white"/>
              </a:solidFill>
              <a:latin typeface="Calibri"/>
            </a:endParaRPr>
          </a:p>
        </p:txBody>
      </p:sp>
      <p:grpSp>
        <p:nvGrpSpPr>
          <p:cNvPr id="17" name="Ομάδα 16" title="Ίνες μεταξιού πριν την αφαίρεση της σερικίνης"/>
          <p:cNvGrpSpPr/>
          <p:nvPr/>
        </p:nvGrpSpPr>
        <p:grpSpPr>
          <a:xfrm>
            <a:off x="6590520" y="5079710"/>
            <a:ext cx="2064812" cy="1287517"/>
            <a:chOff x="4644008" y="5095540"/>
            <a:chExt cx="2877694" cy="1534182"/>
          </a:xfrm>
        </p:grpSpPr>
        <p:grpSp>
          <p:nvGrpSpPr>
            <p:cNvPr id="18" name="Ομάδα 17" title="Ίνες μεταξιού και περίβλημα από  σερικίνη  "/>
            <p:cNvGrpSpPr/>
            <p:nvPr/>
          </p:nvGrpSpPr>
          <p:grpSpPr>
            <a:xfrm>
              <a:off x="4644008" y="5095540"/>
              <a:ext cx="2877694" cy="1534182"/>
              <a:chOff x="1151133" y="4039455"/>
              <a:chExt cx="2877694" cy="1534182"/>
            </a:xfrm>
          </p:grpSpPr>
          <p:sp>
            <p:nvSpPr>
              <p:cNvPr id="20" name="Ελεύθερη σχεδίαση 19"/>
              <p:cNvSpPr/>
              <p:nvPr/>
            </p:nvSpPr>
            <p:spPr>
              <a:xfrm>
                <a:off x="1562582" y="4039455"/>
                <a:ext cx="2466245" cy="1517380"/>
              </a:xfrm>
              <a:custGeom>
                <a:avLst/>
                <a:gdLst>
                  <a:gd name="connsiteX0" fmla="*/ 0 w 2466245"/>
                  <a:gd name="connsiteY0" fmla="*/ 567269 h 1517380"/>
                  <a:gd name="connsiteX1" fmla="*/ 1608881 w 2466245"/>
                  <a:gd name="connsiteY1" fmla="*/ 34834 h 1517380"/>
                  <a:gd name="connsiteX2" fmla="*/ 1805651 w 2466245"/>
                  <a:gd name="connsiteY2" fmla="*/ 92707 h 1517380"/>
                  <a:gd name="connsiteX3" fmla="*/ 2083443 w 2466245"/>
                  <a:gd name="connsiteY3" fmla="*/ 11684 h 1517380"/>
                  <a:gd name="connsiteX4" fmla="*/ 2384385 w 2466245"/>
                  <a:gd name="connsiteY4" fmla="*/ 393649 h 1517380"/>
                  <a:gd name="connsiteX5" fmla="*/ 2280213 w 2466245"/>
                  <a:gd name="connsiteY5" fmla="*/ 798763 h 1517380"/>
                  <a:gd name="connsiteX6" fmla="*/ 462988 w 2466245"/>
                  <a:gd name="connsiteY6" fmla="*/ 1446945 h 1517380"/>
                  <a:gd name="connsiteX7" fmla="*/ 451413 w 2466245"/>
                  <a:gd name="connsiteY7" fmla="*/ 1470094 h 151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6245" h="1517380">
                    <a:moveTo>
                      <a:pt x="0" y="567269"/>
                    </a:moveTo>
                    <a:cubicBezTo>
                      <a:pt x="653969" y="340598"/>
                      <a:pt x="1307939" y="113928"/>
                      <a:pt x="1608881" y="34834"/>
                    </a:cubicBezTo>
                    <a:cubicBezTo>
                      <a:pt x="1909823" y="-44260"/>
                      <a:pt x="1726557" y="96565"/>
                      <a:pt x="1805651" y="92707"/>
                    </a:cubicBezTo>
                    <a:cubicBezTo>
                      <a:pt x="1884745" y="88849"/>
                      <a:pt x="1986987" y="-38473"/>
                      <a:pt x="2083443" y="11684"/>
                    </a:cubicBezTo>
                    <a:cubicBezTo>
                      <a:pt x="2179899" y="61841"/>
                      <a:pt x="2351590" y="262469"/>
                      <a:pt x="2384385" y="393649"/>
                    </a:cubicBezTo>
                    <a:cubicBezTo>
                      <a:pt x="2417180" y="524829"/>
                      <a:pt x="2600446" y="623214"/>
                      <a:pt x="2280213" y="798763"/>
                    </a:cubicBezTo>
                    <a:cubicBezTo>
                      <a:pt x="1959980" y="974312"/>
                      <a:pt x="767788" y="1335057"/>
                      <a:pt x="462988" y="1446945"/>
                    </a:cubicBezTo>
                    <a:cubicBezTo>
                      <a:pt x="158188" y="1558834"/>
                      <a:pt x="304800" y="1514464"/>
                      <a:pt x="451413" y="1470094"/>
                    </a:cubicBezTo>
                  </a:path>
                </a:pathLst>
              </a:cu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1" name="Ελεύθερη σχεδίαση 20"/>
              <p:cNvSpPr/>
              <p:nvPr/>
            </p:nvSpPr>
            <p:spPr>
              <a:xfrm>
                <a:off x="1151133" y="4556164"/>
                <a:ext cx="1133535" cy="1017473"/>
              </a:xfrm>
              <a:custGeom>
                <a:avLst/>
                <a:gdLst>
                  <a:gd name="connsiteX0" fmla="*/ 918052 w 1212508"/>
                  <a:gd name="connsiteY0" fmla="*/ 892789 h 951775"/>
                  <a:gd name="connsiteX1" fmla="*/ 1022224 w 1212508"/>
                  <a:gd name="connsiteY1" fmla="*/ 846490 h 951775"/>
                  <a:gd name="connsiteX2" fmla="*/ 1114822 w 1212508"/>
                  <a:gd name="connsiteY2" fmla="*/ 765467 h 951775"/>
                  <a:gd name="connsiteX3" fmla="*/ 1172695 w 1212508"/>
                  <a:gd name="connsiteY3" fmla="*/ 696019 h 951775"/>
                  <a:gd name="connsiteX4" fmla="*/ 1207419 w 1212508"/>
                  <a:gd name="connsiteY4" fmla="*/ 603422 h 951775"/>
                  <a:gd name="connsiteX5" fmla="*/ 1207419 w 1212508"/>
                  <a:gd name="connsiteY5" fmla="*/ 476100 h 951775"/>
                  <a:gd name="connsiteX6" fmla="*/ 1161121 w 1212508"/>
                  <a:gd name="connsiteY6" fmla="*/ 302480 h 951775"/>
                  <a:gd name="connsiteX7" fmla="*/ 1056949 w 1212508"/>
                  <a:gd name="connsiteY7" fmla="*/ 152009 h 951775"/>
                  <a:gd name="connsiteX8" fmla="*/ 918052 w 1212508"/>
                  <a:gd name="connsiteY8" fmla="*/ 24687 h 951775"/>
                  <a:gd name="connsiteX9" fmla="*/ 802305 w 1212508"/>
                  <a:gd name="connsiteY9" fmla="*/ 1538 h 951775"/>
                  <a:gd name="connsiteX10" fmla="*/ 721283 w 1212508"/>
                  <a:gd name="connsiteY10" fmla="*/ 47837 h 951775"/>
                  <a:gd name="connsiteX11" fmla="*/ 651835 w 1212508"/>
                  <a:gd name="connsiteY11" fmla="*/ 94135 h 951775"/>
                  <a:gd name="connsiteX12" fmla="*/ 605536 w 1212508"/>
                  <a:gd name="connsiteY12" fmla="*/ 82561 h 951775"/>
                  <a:gd name="connsiteX13" fmla="*/ 489789 w 1212508"/>
                  <a:gd name="connsiteY13" fmla="*/ 47837 h 951775"/>
                  <a:gd name="connsiteX14" fmla="*/ 339318 w 1212508"/>
                  <a:gd name="connsiteY14" fmla="*/ 82561 h 951775"/>
                  <a:gd name="connsiteX15" fmla="*/ 246721 w 1212508"/>
                  <a:gd name="connsiteY15" fmla="*/ 105710 h 951775"/>
                  <a:gd name="connsiteX16" fmla="*/ 154123 w 1212508"/>
                  <a:gd name="connsiteY16" fmla="*/ 209882 h 951775"/>
                  <a:gd name="connsiteX17" fmla="*/ 107824 w 1212508"/>
                  <a:gd name="connsiteY17" fmla="*/ 267756 h 951775"/>
                  <a:gd name="connsiteX18" fmla="*/ 38376 w 1212508"/>
                  <a:gd name="connsiteY18" fmla="*/ 360353 h 951775"/>
                  <a:gd name="connsiteX19" fmla="*/ 3652 w 1212508"/>
                  <a:gd name="connsiteY19" fmla="*/ 510824 h 951775"/>
                  <a:gd name="connsiteX20" fmla="*/ 3652 w 1212508"/>
                  <a:gd name="connsiteY20" fmla="*/ 603422 h 951775"/>
                  <a:gd name="connsiteX21" fmla="*/ 26802 w 1212508"/>
                  <a:gd name="connsiteY21" fmla="*/ 719168 h 951775"/>
                  <a:gd name="connsiteX22" fmla="*/ 96250 w 1212508"/>
                  <a:gd name="connsiteY22" fmla="*/ 765467 h 951775"/>
                  <a:gd name="connsiteX23" fmla="*/ 177273 w 1212508"/>
                  <a:gd name="connsiteY23" fmla="*/ 846490 h 951775"/>
                  <a:gd name="connsiteX24" fmla="*/ 223571 w 1212508"/>
                  <a:gd name="connsiteY24" fmla="*/ 869639 h 951775"/>
                  <a:gd name="connsiteX25" fmla="*/ 304594 w 1212508"/>
                  <a:gd name="connsiteY25" fmla="*/ 904363 h 951775"/>
                  <a:gd name="connsiteX26" fmla="*/ 431916 w 1212508"/>
                  <a:gd name="connsiteY26" fmla="*/ 939087 h 951775"/>
                  <a:gd name="connsiteX27" fmla="*/ 512938 w 1212508"/>
                  <a:gd name="connsiteY27" fmla="*/ 939087 h 951775"/>
                  <a:gd name="connsiteX28" fmla="*/ 617111 w 1212508"/>
                  <a:gd name="connsiteY28" fmla="*/ 939087 h 951775"/>
                  <a:gd name="connsiteX29" fmla="*/ 756007 w 1212508"/>
                  <a:gd name="connsiteY29" fmla="*/ 950662 h 951775"/>
                  <a:gd name="connsiteX30" fmla="*/ 837030 w 1212508"/>
                  <a:gd name="connsiteY30" fmla="*/ 950662 h 9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508" h="951775">
                    <a:moveTo>
                      <a:pt x="918052" y="892789"/>
                    </a:moveTo>
                    <a:cubicBezTo>
                      <a:pt x="953740" y="880249"/>
                      <a:pt x="989429" y="867710"/>
                      <a:pt x="1022224" y="846490"/>
                    </a:cubicBezTo>
                    <a:cubicBezTo>
                      <a:pt x="1055019" y="825270"/>
                      <a:pt x="1089744" y="790545"/>
                      <a:pt x="1114822" y="765467"/>
                    </a:cubicBezTo>
                    <a:cubicBezTo>
                      <a:pt x="1139900" y="740389"/>
                      <a:pt x="1157262" y="723026"/>
                      <a:pt x="1172695" y="696019"/>
                    </a:cubicBezTo>
                    <a:cubicBezTo>
                      <a:pt x="1188128" y="669012"/>
                      <a:pt x="1201632" y="640075"/>
                      <a:pt x="1207419" y="603422"/>
                    </a:cubicBezTo>
                    <a:cubicBezTo>
                      <a:pt x="1213206" y="566769"/>
                      <a:pt x="1215135" y="526257"/>
                      <a:pt x="1207419" y="476100"/>
                    </a:cubicBezTo>
                    <a:cubicBezTo>
                      <a:pt x="1199703" y="425943"/>
                      <a:pt x="1186199" y="356495"/>
                      <a:pt x="1161121" y="302480"/>
                    </a:cubicBezTo>
                    <a:cubicBezTo>
                      <a:pt x="1136043" y="248465"/>
                      <a:pt x="1097460" y="198308"/>
                      <a:pt x="1056949" y="152009"/>
                    </a:cubicBezTo>
                    <a:cubicBezTo>
                      <a:pt x="1016438" y="105710"/>
                      <a:pt x="960493" y="49765"/>
                      <a:pt x="918052" y="24687"/>
                    </a:cubicBezTo>
                    <a:cubicBezTo>
                      <a:pt x="875611" y="-391"/>
                      <a:pt x="835100" y="-2320"/>
                      <a:pt x="802305" y="1538"/>
                    </a:cubicBezTo>
                    <a:cubicBezTo>
                      <a:pt x="769510" y="5396"/>
                      <a:pt x="746361" y="32404"/>
                      <a:pt x="721283" y="47837"/>
                    </a:cubicBezTo>
                    <a:cubicBezTo>
                      <a:pt x="696205" y="63270"/>
                      <a:pt x="671126" y="88348"/>
                      <a:pt x="651835" y="94135"/>
                    </a:cubicBezTo>
                    <a:cubicBezTo>
                      <a:pt x="632544" y="99922"/>
                      <a:pt x="632544" y="90277"/>
                      <a:pt x="605536" y="82561"/>
                    </a:cubicBezTo>
                    <a:cubicBezTo>
                      <a:pt x="578528" y="74845"/>
                      <a:pt x="534159" y="47837"/>
                      <a:pt x="489789" y="47837"/>
                    </a:cubicBezTo>
                    <a:cubicBezTo>
                      <a:pt x="445419" y="47837"/>
                      <a:pt x="379829" y="72916"/>
                      <a:pt x="339318" y="82561"/>
                    </a:cubicBezTo>
                    <a:cubicBezTo>
                      <a:pt x="298807" y="92206"/>
                      <a:pt x="277587" y="84490"/>
                      <a:pt x="246721" y="105710"/>
                    </a:cubicBezTo>
                    <a:cubicBezTo>
                      <a:pt x="215855" y="126930"/>
                      <a:pt x="177272" y="182874"/>
                      <a:pt x="154123" y="209882"/>
                    </a:cubicBezTo>
                    <a:cubicBezTo>
                      <a:pt x="130974" y="236890"/>
                      <a:pt x="127115" y="242677"/>
                      <a:pt x="107824" y="267756"/>
                    </a:cubicBezTo>
                    <a:cubicBezTo>
                      <a:pt x="88533" y="292834"/>
                      <a:pt x="55738" y="319842"/>
                      <a:pt x="38376" y="360353"/>
                    </a:cubicBezTo>
                    <a:cubicBezTo>
                      <a:pt x="21014" y="400864"/>
                      <a:pt x="9439" y="470313"/>
                      <a:pt x="3652" y="510824"/>
                    </a:cubicBezTo>
                    <a:cubicBezTo>
                      <a:pt x="-2135" y="551335"/>
                      <a:pt x="-206" y="568698"/>
                      <a:pt x="3652" y="603422"/>
                    </a:cubicBezTo>
                    <a:cubicBezTo>
                      <a:pt x="7510" y="638146"/>
                      <a:pt x="11369" y="692161"/>
                      <a:pt x="26802" y="719168"/>
                    </a:cubicBezTo>
                    <a:cubicBezTo>
                      <a:pt x="42235" y="746175"/>
                      <a:pt x="71172" y="744247"/>
                      <a:pt x="96250" y="765467"/>
                    </a:cubicBezTo>
                    <a:cubicBezTo>
                      <a:pt x="121328" y="786687"/>
                      <a:pt x="156053" y="829128"/>
                      <a:pt x="177273" y="846490"/>
                    </a:cubicBezTo>
                    <a:cubicBezTo>
                      <a:pt x="198493" y="863852"/>
                      <a:pt x="202351" y="859994"/>
                      <a:pt x="223571" y="869639"/>
                    </a:cubicBezTo>
                    <a:cubicBezTo>
                      <a:pt x="244791" y="879284"/>
                      <a:pt x="269870" y="892788"/>
                      <a:pt x="304594" y="904363"/>
                    </a:cubicBezTo>
                    <a:cubicBezTo>
                      <a:pt x="339318" y="915938"/>
                      <a:pt x="397192" y="933300"/>
                      <a:pt x="431916" y="939087"/>
                    </a:cubicBezTo>
                    <a:cubicBezTo>
                      <a:pt x="466640" y="944874"/>
                      <a:pt x="512938" y="939087"/>
                      <a:pt x="512938" y="939087"/>
                    </a:cubicBezTo>
                    <a:cubicBezTo>
                      <a:pt x="543804" y="939087"/>
                      <a:pt x="576600" y="937158"/>
                      <a:pt x="617111" y="939087"/>
                    </a:cubicBezTo>
                    <a:cubicBezTo>
                      <a:pt x="657622" y="941016"/>
                      <a:pt x="719354" y="948733"/>
                      <a:pt x="756007" y="950662"/>
                    </a:cubicBezTo>
                    <a:cubicBezTo>
                      <a:pt x="792660" y="952591"/>
                      <a:pt x="814845" y="951626"/>
                      <a:pt x="837030" y="950662"/>
                    </a:cubicBezTo>
                  </a:path>
                </a:pathLst>
              </a:cu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2" name="Ελεύθερη σχεδίαση 21"/>
              <p:cNvSpPr/>
              <p:nvPr/>
            </p:nvSpPr>
            <p:spPr>
              <a:xfrm>
                <a:off x="1184283" y="4745974"/>
                <a:ext cx="532808" cy="741931"/>
              </a:xfrm>
              <a:custGeom>
                <a:avLst/>
                <a:gdLst>
                  <a:gd name="connsiteX0" fmla="*/ 312516 w 532808"/>
                  <a:gd name="connsiteY0" fmla="*/ 23632 h 741931"/>
                  <a:gd name="connsiteX1" fmla="*/ 381965 w 532808"/>
                  <a:gd name="connsiteY1" fmla="*/ 482 h 741931"/>
                  <a:gd name="connsiteX2" fmla="*/ 486137 w 532808"/>
                  <a:gd name="connsiteY2" fmla="*/ 12057 h 741931"/>
                  <a:gd name="connsiteX3" fmla="*/ 520861 w 532808"/>
                  <a:gd name="connsiteY3" fmla="*/ 58356 h 741931"/>
                  <a:gd name="connsiteX4" fmla="*/ 532435 w 532808"/>
                  <a:gd name="connsiteY4" fmla="*/ 116229 h 741931"/>
                  <a:gd name="connsiteX5" fmla="*/ 509286 w 532808"/>
                  <a:gd name="connsiteY5" fmla="*/ 162528 h 741931"/>
                  <a:gd name="connsiteX6" fmla="*/ 509286 w 532808"/>
                  <a:gd name="connsiteY6" fmla="*/ 231976 h 741931"/>
                  <a:gd name="connsiteX7" fmla="*/ 497711 w 532808"/>
                  <a:gd name="connsiteY7" fmla="*/ 278275 h 741931"/>
                  <a:gd name="connsiteX8" fmla="*/ 497711 w 532808"/>
                  <a:gd name="connsiteY8" fmla="*/ 347723 h 741931"/>
                  <a:gd name="connsiteX9" fmla="*/ 486137 w 532808"/>
                  <a:gd name="connsiteY9" fmla="*/ 428745 h 741931"/>
                  <a:gd name="connsiteX10" fmla="*/ 474562 w 532808"/>
                  <a:gd name="connsiteY10" fmla="*/ 498194 h 741931"/>
                  <a:gd name="connsiteX11" fmla="*/ 486137 w 532808"/>
                  <a:gd name="connsiteY11" fmla="*/ 544492 h 741931"/>
                  <a:gd name="connsiteX12" fmla="*/ 486137 w 532808"/>
                  <a:gd name="connsiteY12" fmla="*/ 602366 h 741931"/>
                  <a:gd name="connsiteX13" fmla="*/ 451413 w 532808"/>
                  <a:gd name="connsiteY13" fmla="*/ 648664 h 741931"/>
                  <a:gd name="connsiteX14" fmla="*/ 416689 w 532808"/>
                  <a:gd name="connsiteY14" fmla="*/ 694963 h 741931"/>
                  <a:gd name="connsiteX15" fmla="*/ 381965 w 532808"/>
                  <a:gd name="connsiteY15" fmla="*/ 741262 h 741931"/>
                  <a:gd name="connsiteX16" fmla="*/ 289367 w 532808"/>
                  <a:gd name="connsiteY16" fmla="*/ 718113 h 741931"/>
                  <a:gd name="connsiteX17" fmla="*/ 219919 w 532808"/>
                  <a:gd name="connsiteY17" fmla="*/ 660239 h 741931"/>
                  <a:gd name="connsiteX18" fmla="*/ 162046 w 532808"/>
                  <a:gd name="connsiteY18" fmla="*/ 625515 h 741931"/>
                  <a:gd name="connsiteX19" fmla="*/ 127322 w 532808"/>
                  <a:gd name="connsiteY19" fmla="*/ 567642 h 741931"/>
                  <a:gd name="connsiteX20" fmla="*/ 69448 w 532808"/>
                  <a:gd name="connsiteY20" fmla="*/ 486619 h 741931"/>
                  <a:gd name="connsiteX21" fmla="*/ 34724 w 532808"/>
                  <a:gd name="connsiteY21" fmla="*/ 428745 h 741931"/>
                  <a:gd name="connsiteX22" fmla="*/ 0 w 532808"/>
                  <a:gd name="connsiteY22" fmla="*/ 382447 h 741931"/>
                  <a:gd name="connsiteX23" fmla="*/ 0 w 532808"/>
                  <a:gd name="connsiteY23" fmla="*/ 324573 h 741931"/>
                  <a:gd name="connsiteX24" fmla="*/ 34724 w 532808"/>
                  <a:gd name="connsiteY24" fmla="*/ 301424 h 741931"/>
                  <a:gd name="connsiteX25" fmla="*/ 57873 w 532808"/>
                  <a:gd name="connsiteY25" fmla="*/ 255125 h 741931"/>
                  <a:gd name="connsiteX26" fmla="*/ 115747 w 532808"/>
                  <a:gd name="connsiteY26" fmla="*/ 197252 h 741931"/>
                  <a:gd name="connsiteX27" fmla="*/ 173620 w 532808"/>
                  <a:gd name="connsiteY27" fmla="*/ 127804 h 741931"/>
                  <a:gd name="connsiteX28" fmla="*/ 231494 w 532808"/>
                  <a:gd name="connsiteY28" fmla="*/ 58356 h 741931"/>
                  <a:gd name="connsiteX29" fmla="*/ 312516 w 532808"/>
                  <a:gd name="connsiteY29" fmla="*/ 23632 h 7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2808" h="741931">
                    <a:moveTo>
                      <a:pt x="312516" y="23632"/>
                    </a:moveTo>
                    <a:cubicBezTo>
                      <a:pt x="337594" y="13986"/>
                      <a:pt x="353028" y="2411"/>
                      <a:pt x="381965" y="482"/>
                    </a:cubicBezTo>
                    <a:cubicBezTo>
                      <a:pt x="410902" y="-1447"/>
                      <a:pt x="462988" y="2411"/>
                      <a:pt x="486137" y="12057"/>
                    </a:cubicBezTo>
                    <a:cubicBezTo>
                      <a:pt x="509286" y="21703"/>
                      <a:pt x="513145" y="40994"/>
                      <a:pt x="520861" y="58356"/>
                    </a:cubicBezTo>
                    <a:cubicBezTo>
                      <a:pt x="528577" y="75718"/>
                      <a:pt x="534364" y="98867"/>
                      <a:pt x="532435" y="116229"/>
                    </a:cubicBezTo>
                    <a:cubicBezTo>
                      <a:pt x="530506" y="133591"/>
                      <a:pt x="513144" y="143237"/>
                      <a:pt x="509286" y="162528"/>
                    </a:cubicBezTo>
                    <a:cubicBezTo>
                      <a:pt x="505428" y="181819"/>
                      <a:pt x="511215" y="212685"/>
                      <a:pt x="509286" y="231976"/>
                    </a:cubicBezTo>
                    <a:cubicBezTo>
                      <a:pt x="507357" y="251267"/>
                      <a:pt x="499640" y="258984"/>
                      <a:pt x="497711" y="278275"/>
                    </a:cubicBezTo>
                    <a:cubicBezTo>
                      <a:pt x="495782" y="297566"/>
                      <a:pt x="499640" y="322645"/>
                      <a:pt x="497711" y="347723"/>
                    </a:cubicBezTo>
                    <a:cubicBezTo>
                      <a:pt x="495782" y="372801"/>
                      <a:pt x="489995" y="403666"/>
                      <a:pt x="486137" y="428745"/>
                    </a:cubicBezTo>
                    <a:cubicBezTo>
                      <a:pt x="482279" y="453824"/>
                      <a:pt x="474562" y="478903"/>
                      <a:pt x="474562" y="498194"/>
                    </a:cubicBezTo>
                    <a:cubicBezTo>
                      <a:pt x="474562" y="517485"/>
                      <a:pt x="484208" y="527130"/>
                      <a:pt x="486137" y="544492"/>
                    </a:cubicBezTo>
                    <a:cubicBezTo>
                      <a:pt x="488066" y="561854"/>
                      <a:pt x="491924" y="585004"/>
                      <a:pt x="486137" y="602366"/>
                    </a:cubicBezTo>
                    <a:cubicBezTo>
                      <a:pt x="480350" y="619728"/>
                      <a:pt x="451413" y="648664"/>
                      <a:pt x="451413" y="648664"/>
                    </a:cubicBezTo>
                    <a:lnTo>
                      <a:pt x="416689" y="694963"/>
                    </a:lnTo>
                    <a:cubicBezTo>
                      <a:pt x="405114" y="710396"/>
                      <a:pt x="403185" y="737404"/>
                      <a:pt x="381965" y="741262"/>
                    </a:cubicBezTo>
                    <a:cubicBezTo>
                      <a:pt x="360745" y="745120"/>
                      <a:pt x="316375" y="731617"/>
                      <a:pt x="289367" y="718113"/>
                    </a:cubicBezTo>
                    <a:cubicBezTo>
                      <a:pt x="262359" y="704609"/>
                      <a:pt x="241139" y="675672"/>
                      <a:pt x="219919" y="660239"/>
                    </a:cubicBezTo>
                    <a:cubicBezTo>
                      <a:pt x="198699" y="644806"/>
                      <a:pt x="177479" y="640948"/>
                      <a:pt x="162046" y="625515"/>
                    </a:cubicBezTo>
                    <a:cubicBezTo>
                      <a:pt x="146613" y="610082"/>
                      <a:pt x="142755" y="590791"/>
                      <a:pt x="127322" y="567642"/>
                    </a:cubicBezTo>
                    <a:cubicBezTo>
                      <a:pt x="111889" y="544493"/>
                      <a:pt x="84881" y="509769"/>
                      <a:pt x="69448" y="486619"/>
                    </a:cubicBezTo>
                    <a:cubicBezTo>
                      <a:pt x="54015" y="463470"/>
                      <a:pt x="46299" y="446107"/>
                      <a:pt x="34724" y="428745"/>
                    </a:cubicBezTo>
                    <a:cubicBezTo>
                      <a:pt x="23149" y="411383"/>
                      <a:pt x="5787" y="399809"/>
                      <a:pt x="0" y="382447"/>
                    </a:cubicBezTo>
                    <a:cubicBezTo>
                      <a:pt x="-5787" y="365085"/>
                      <a:pt x="-5787" y="338077"/>
                      <a:pt x="0" y="324573"/>
                    </a:cubicBezTo>
                    <a:cubicBezTo>
                      <a:pt x="5787" y="311069"/>
                      <a:pt x="25078" y="312999"/>
                      <a:pt x="34724" y="301424"/>
                    </a:cubicBezTo>
                    <a:cubicBezTo>
                      <a:pt x="44370" y="289849"/>
                      <a:pt x="44369" y="272487"/>
                      <a:pt x="57873" y="255125"/>
                    </a:cubicBezTo>
                    <a:cubicBezTo>
                      <a:pt x="71377" y="237763"/>
                      <a:pt x="96456" y="218472"/>
                      <a:pt x="115747" y="197252"/>
                    </a:cubicBezTo>
                    <a:cubicBezTo>
                      <a:pt x="135038" y="176032"/>
                      <a:pt x="173620" y="127804"/>
                      <a:pt x="173620" y="127804"/>
                    </a:cubicBezTo>
                    <a:cubicBezTo>
                      <a:pt x="192911" y="104655"/>
                      <a:pt x="208345" y="73789"/>
                      <a:pt x="231494" y="58356"/>
                    </a:cubicBezTo>
                    <a:cubicBezTo>
                      <a:pt x="254643" y="42923"/>
                      <a:pt x="287438" y="33278"/>
                      <a:pt x="312516" y="2363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3" name="Ελεύθερη σχεδίαση 22"/>
              <p:cNvSpPr/>
              <p:nvPr/>
            </p:nvSpPr>
            <p:spPr>
              <a:xfrm>
                <a:off x="1709624" y="4702022"/>
                <a:ext cx="521629" cy="762649"/>
              </a:xfrm>
              <a:custGeom>
                <a:avLst/>
                <a:gdLst>
                  <a:gd name="connsiteX0" fmla="*/ 246498 w 575044"/>
                  <a:gd name="connsiteY0" fmla="*/ 351 h 812000"/>
                  <a:gd name="connsiteX1" fmla="*/ 304371 w 575044"/>
                  <a:gd name="connsiteY1" fmla="*/ 35075 h 812000"/>
                  <a:gd name="connsiteX2" fmla="*/ 350670 w 575044"/>
                  <a:gd name="connsiteY2" fmla="*/ 81374 h 812000"/>
                  <a:gd name="connsiteX3" fmla="*/ 396968 w 575044"/>
                  <a:gd name="connsiteY3" fmla="*/ 104523 h 812000"/>
                  <a:gd name="connsiteX4" fmla="*/ 443267 w 575044"/>
                  <a:gd name="connsiteY4" fmla="*/ 139247 h 812000"/>
                  <a:gd name="connsiteX5" fmla="*/ 466417 w 575044"/>
                  <a:gd name="connsiteY5" fmla="*/ 197120 h 812000"/>
                  <a:gd name="connsiteX6" fmla="*/ 501141 w 575044"/>
                  <a:gd name="connsiteY6" fmla="*/ 243419 h 812000"/>
                  <a:gd name="connsiteX7" fmla="*/ 524290 w 575044"/>
                  <a:gd name="connsiteY7" fmla="*/ 312867 h 812000"/>
                  <a:gd name="connsiteX8" fmla="*/ 570589 w 575044"/>
                  <a:gd name="connsiteY8" fmla="*/ 370741 h 812000"/>
                  <a:gd name="connsiteX9" fmla="*/ 570589 w 575044"/>
                  <a:gd name="connsiteY9" fmla="*/ 428614 h 812000"/>
                  <a:gd name="connsiteX10" fmla="*/ 547439 w 575044"/>
                  <a:gd name="connsiteY10" fmla="*/ 509637 h 812000"/>
                  <a:gd name="connsiteX11" fmla="*/ 512715 w 575044"/>
                  <a:gd name="connsiteY11" fmla="*/ 590660 h 812000"/>
                  <a:gd name="connsiteX12" fmla="*/ 454842 w 575044"/>
                  <a:gd name="connsiteY12" fmla="*/ 660108 h 812000"/>
                  <a:gd name="connsiteX13" fmla="*/ 420118 w 575044"/>
                  <a:gd name="connsiteY13" fmla="*/ 706406 h 812000"/>
                  <a:gd name="connsiteX14" fmla="*/ 373819 w 575044"/>
                  <a:gd name="connsiteY14" fmla="*/ 752705 h 812000"/>
                  <a:gd name="connsiteX15" fmla="*/ 292796 w 575044"/>
                  <a:gd name="connsiteY15" fmla="*/ 787429 h 812000"/>
                  <a:gd name="connsiteX16" fmla="*/ 234923 w 575044"/>
                  <a:gd name="connsiteY16" fmla="*/ 799004 h 812000"/>
                  <a:gd name="connsiteX17" fmla="*/ 119176 w 575044"/>
                  <a:gd name="connsiteY17" fmla="*/ 810579 h 812000"/>
                  <a:gd name="connsiteX18" fmla="*/ 72877 w 575044"/>
                  <a:gd name="connsiteY18" fmla="*/ 764280 h 812000"/>
                  <a:gd name="connsiteX19" fmla="*/ 49728 w 575044"/>
                  <a:gd name="connsiteY19" fmla="*/ 671682 h 812000"/>
                  <a:gd name="connsiteX20" fmla="*/ 3429 w 575044"/>
                  <a:gd name="connsiteY20" fmla="*/ 602234 h 812000"/>
                  <a:gd name="connsiteX21" fmla="*/ 3429 w 575044"/>
                  <a:gd name="connsiteY21" fmla="*/ 498062 h 812000"/>
                  <a:gd name="connsiteX22" fmla="*/ 3429 w 575044"/>
                  <a:gd name="connsiteY22" fmla="*/ 428614 h 812000"/>
                  <a:gd name="connsiteX23" fmla="*/ 15004 w 575044"/>
                  <a:gd name="connsiteY23" fmla="*/ 359166 h 812000"/>
                  <a:gd name="connsiteX24" fmla="*/ 26579 w 575044"/>
                  <a:gd name="connsiteY24" fmla="*/ 278143 h 812000"/>
                  <a:gd name="connsiteX25" fmla="*/ 72877 w 575044"/>
                  <a:gd name="connsiteY25" fmla="*/ 197120 h 812000"/>
                  <a:gd name="connsiteX26" fmla="*/ 107601 w 575044"/>
                  <a:gd name="connsiteY26" fmla="*/ 104523 h 812000"/>
                  <a:gd name="connsiteX27" fmla="*/ 177049 w 575044"/>
                  <a:gd name="connsiteY27" fmla="*/ 23500 h 812000"/>
                  <a:gd name="connsiteX28" fmla="*/ 246498 w 575044"/>
                  <a:gd name="connsiteY28" fmla="*/ 351 h 8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5044" h="812000">
                    <a:moveTo>
                      <a:pt x="246498" y="351"/>
                    </a:moveTo>
                    <a:cubicBezTo>
                      <a:pt x="267718" y="2280"/>
                      <a:pt x="287009" y="21571"/>
                      <a:pt x="304371" y="35075"/>
                    </a:cubicBezTo>
                    <a:cubicBezTo>
                      <a:pt x="321733" y="48579"/>
                      <a:pt x="335237" y="69799"/>
                      <a:pt x="350670" y="81374"/>
                    </a:cubicBezTo>
                    <a:cubicBezTo>
                      <a:pt x="366103" y="92949"/>
                      <a:pt x="381535" y="94878"/>
                      <a:pt x="396968" y="104523"/>
                    </a:cubicBezTo>
                    <a:cubicBezTo>
                      <a:pt x="412401" y="114168"/>
                      <a:pt x="431692" y="123814"/>
                      <a:pt x="443267" y="139247"/>
                    </a:cubicBezTo>
                    <a:cubicBezTo>
                      <a:pt x="454842" y="154680"/>
                      <a:pt x="456771" y="179758"/>
                      <a:pt x="466417" y="197120"/>
                    </a:cubicBezTo>
                    <a:cubicBezTo>
                      <a:pt x="476063" y="214482"/>
                      <a:pt x="491496" y="224128"/>
                      <a:pt x="501141" y="243419"/>
                    </a:cubicBezTo>
                    <a:cubicBezTo>
                      <a:pt x="510786" y="262710"/>
                      <a:pt x="512715" y="291647"/>
                      <a:pt x="524290" y="312867"/>
                    </a:cubicBezTo>
                    <a:cubicBezTo>
                      <a:pt x="535865" y="334087"/>
                      <a:pt x="562872" y="351450"/>
                      <a:pt x="570589" y="370741"/>
                    </a:cubicBezTo>
                    <a:cubicBezTo>
                      <a:pt x="578306" y="390032"/>
                      <a:pt x="574447" y="405465"/>
                      <a:pt x="570589" y="428614"/>
                    </a:cubicBezTo>
                    <a:cubicBezTo>
                      <a:pt x="566731" y="451763"/>
                      <a:pt x="557085" y="482629"/>
                      <a:pt x="547439" y="509637"/>
                    </a:cubicBezTo>
                    <a:cubicBezTo>
                      <a:pt x="537793" y="536645"/>
                      <a:pt x="528148" y="565582"/>
                      <a:pt x="512715" y="590660"/>
                    </a:cubicBezTo>
                    <a:cubicBezTo>
                      <a:pt x="497282" y="615738"/>
                      <a:pt x="470275" y="640817"/>
                      <a:pt x="454842" y="660108"/>
                    </a:cubicBezTo>
                    <a:cubicBezTo>
                      <a:pt x="439409" y="679399"/>
                      <a:pt x="433622" y="690973"/>
                      <a:pt x="420118" y="706406"/>
                    </a:cubicBezTo>
                    <a:cubicBezTo>
                      <a:pt x="406614" y="721839"/>
                      <a:pt x="395039" y="739201"/>
                      <a:pt x="373819" y="752705"/>
                    </a:cubicBezTo>
                    <a:cubicBezTo>
                      <a:pt x="352599" y="766209"/>
                      <a:pt x="315945" y="779713"/>
                      <a:pt x="292796" y="787429"/>
                    </a:cubicBezTo>
                    <a:cubicBezTo>
                      <a:pt x="269647" y="795146"/>
                      <a:pt x="263860" y="795146"/>
                      <a:pt x="234923" y="799004"/>
                    </a:cubicBezTo>
                    <a:cubicBezTo>
                      <a:pt x="205986" y="802862"/>
                      <a:pt x="146184" y="816366"/>
                      <a:pt x="119176" y="810579"/>
                    </a:cubicBezTo>
                    <a:cubicBezTo>
                      <a:pt x="92168" y="804792"/>
                      <a:pt x="84452" y="787430"/>
                      <a:pt x="72877" y="764280"/>
                    </a:cubicBezTo>
                    <a:cubicBezTo>
                      <a:pt x="61302" y="741131"/>
                      <a:pt x="61303" y="698690"/>
                      <a:pt x="49728" y="671682"/>
                    </a:cubicBezTo>
                    <a:cubicBezTo>
                      <a:pt x="38153" y="644674"/>
                      <a:pt x="11145" y="631171"/>
                      <a:pt x="3429" y="602234"/>
                    </a:cubicBezTo>
                    <a:cubicBezTo>
                      <a:pt x="-4287" y="573297"/>
                      <a:pt x="3429" y="498062"/>
                      <a:pt x="3429" y="498062"/>
                    </a:cubicBezTo>
                    <a:cubicBezTo>
                      <a:pt x="3429" y="469125"/>
                      <a:pt x="1500" y="451763"/>
                      <a:pt x="3429" y="428614"/>
                    </a:cubicBezTo>
                    <a:cubicBezTo>
                      <a:pt x="5358" y="405465"/>
                      <a:pt x="11146" y="384245"/>
                      <a:pt x="15004" y="359166"/>
                    </a:cubicBezTo>
                    <a:cubicBezTo>
                      <a:pt x="18862" y="334088"/>
                      <a:pt x="16933" y="305151"/>
                      <a:pt x="26579" y="278143"/>
                    </a:cubicBezTo>
                    <a:cubicBezTo>
                      <a:pt x="36225" y="251135"/>
                      <a:pt x="59373" y="226056"/>
                      <a:pt x="72877" y="197120"/>
                    </a:cubicBezTo>
                    <a:cubicBezTo>
                      <a:pt x="86381" y="168184"/>
                      <a:pt x="90239" y="133460"/>
                      <a:pt x="107601" y="104523"/>
                    </a:cubicBezTo>
                    <a:cubicBezTo>
                      <a:pt x="124963" y="75586"/>
                      <a:pt x="159687" y="42791"/>
                      <a:pt x="177049" y="23500"/>
                    </a:cubicBezTo>
                    <a:cubicBezTo>
                      <a:pt x="194411" y="4209"/>
                      <a:pt x="225278" y="-1578"/>
                      <a:pt x="246498" y="35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cxnSp>
          <p:nvCxnSpPr>
            <p:cNvPr id="19" name="Ευθεία γραμμή σύνδεσης 18"/>
            <p:cNvCxnSpPr>
              <a:endCxn id="20" idx="2"/>
            </p:cNvCxnSpPr>
            <p:nvPr/>
          </p:nvCxnSpPr>
          <p:spPr>
            <a:xfrm flipV="1">
              <a:off x="5490021" y="5188247"/>
              <a:ext cx="1371087" cy="42400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a:solidFill>
                <a:prstClr val="black"/>
              </a:solidFill>
            </a:endParaRPr>
          </a:p>
        </p:txBody>
      </p:sp>
    </p:spTree>
    <p:extLst>
      <p:ext uri="{BB962C8B-B14F-4D97-AF65-F5344CB8AC3E}">
        <p14:creationId xmlns:p14="http://schemas.microsoft.com/office/powerpoint/2010/main" val="18511421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solidFill>
                  <a:srgbClr val="8064A2">
                    <a:lumMod val="75000"/>
                  </a:srgbClr>
                </a:solidFill>
              </a:rPr>
              <a:t>Μετάξι </a:t>
            </a:r>
            <a:r>
              <a:rPr lang="el-GR" sz="3200" b="0" dirty="0" smtClean="0">
                <a:solidFill>
                  <a:srgbClr val="8064A2">
                    <a:lumMod val="75000"/>
                  </a:srgbClr>
                </a:solidFill>
              </a:rPr>
              <a:t>(2 </a:t>
            </a:r>
            <a:r>
              <a:rPr lang="el-GR" sz="3200" b="0" dirty="0">
                <a:solidFill>
                  <a:srgbClr val="8064A2">
                    <a:lumMod val="75000"/>
                  </a:srgbClr>
                </a:solidFill>
              </a:rPr>
              <a:t>από 2)</a:t>
            </a:r>
            <a:endParaRPr lang="el-GR" dirty="0"/>
          </a:p>
        </p:txBody>
      </p:sp>
      <p:sp>
        <p:nvSpPr>
          <p:cNvPr id="69634" name="Content Placeholder 2"/>
          <p:cNvSpPr>
            <a:spLocks noGrp="1"/>
          </p:cNvSpPr>
          <p:nvPr>
            <p:ph idx="1"/>
          </p:nvPr>
        </p:nvSpPr>
        <p:spPr/>
        <p:txBody>
          <a:bodyPr>
            <a:normAutofit lnSpcReduction="10000"/>
          </a:bodyPr>
          <a:lstStyle/>
          <a:p>
            <a:pPr eaLnBrk="1" hangingPunct="1">
              <a:spcBef>
                <a:spcPts val="1200"/>
              </a:spcBef>
            </a:pPr>
            <a:r>
              <a:rPr lang="el-GR" altLang="el-GR" sz="2400" dirty="0" smtClean="0">
                <a:cs typeface="Arial" charset="0"/>
              </a:rPr>
              <a:t>Η </a:t>
            </a:r>
            <a:r>
              <a:rPr lang="el-GR" altLang="el-GR" sz="2400" dirty="0" err="1" smtClean="0">
                <a:cs typeface="Arial" charset="0"/>
              </a:rPr>
              <a:t>σερικίνη</a:t>
            </a:r>
            <a:r>
              <a:rPr lang="el-GR" altLang="el-GR" sz="2400" dirty="0" smtClean="0">
                <a:cs typeface="Arial" charset="0"/>
              </a:rPr>
              <a:t> έχει μεγάλη αντοχή αλλά διαλύεται από αλκαλικά διαλύματα, τότε ελευθερώνονται και αποχωρίζονται οι δυο (2) λεπτές ίνες του μεταξιού.</a:t>
            </a:r>
          </a:p>
          <a:p>
            <a:pPr eaLnBrk="1" hangingPunct="1">
              <a:spcBef>
                <a:spcPts val="1200"/>
              </a:spcBef>
            </a:pPr>
            <a:r>
              <a:rPr lang="el-GR" altLang="el-GR" sz="2400" dirty="0" smtClean="0">
                <a:cs typeface="Arial" charset="0"/>
              </a:rPr>
              <a:t>Είναι μια πολύ λεπτή και ημιδιαφανής ίνα. Φτάνει σε μήκος μέχρι 600μ</a:t>
            </a:r>
            <a:r>
              <a:rPr lang="en-US" altLang="el-GR" sz="2400" dirty="0" smtClean="0">
                <a:cs typeface="Arial" charset="0"/>
              </a:rPr>
              <a:t> </a:t>
            </a:r>
            <a:r>
              <a:rPr lang="el-GR" altLang="el-GR" sz="2400" dirty="0" smtClean="0">
                <a:cs typeface="Arial" charset="0"/>
              </a:rPr>
              <a:t>(συνήθως 300μ). Η διάμετρος της είναι 12-30</a:t>
            </a:r>
            <a:r>
              <a:rPr lang="en-US" altLang="el-GR" sz="2400" dirty="0" smtClean="0">
                <a:cs typeface="Arial" charset="0"/>
              </a:rPr>
              <a:t>nm</a:t>
            </a:r>
            <a:r>
              <a:rPr lang="el-GR" altLang="el-GR" sz="2400" dirty="0" smtClean="0">
                <a:cs typeface="Arial" charset="0"/>
              </a:rPr>
              <a:t>, εξαρτάται από τη διατροφή και τις συνθήκες ανάπτυξης του μεταξοσκώληκα. </a:t>
            </a:r>
          </a:p>
          <a:p>
            <a:pPr eaLnBrk="1" hangingPunct="1">
              <a:spcBef>
                <a:spcPts val="1200"/>
              </a:spcBef>
            </a:pPr>
            <a:r>
              <a:rPr lang="el-GR" altLang="el-GR" sz="2400" dirty="0" smtClean="0">
                <a:cs typeface="Arial" charset="0"/>
              </a:rPr>
              <a:t>Αναλογία μήκους – διαμέτρου είναι 2000:1.</a:t>
            </a:r>
          </a:p>
          <a:p>
            <a:pPr eaLnBrk="1" hangingPunct="1">
              <a:spcBef>
                <a:spcPts val="1200"/>
              </a:spcBef>
            </a:pPr>
            <a:r>
              <a:rPr lang="el-GR" altLang="el-GR" sz="2400" dirty="0" smtClean="0">
                <a:cs typeface="Arial" charset="0"/>
              </a:rPr>
              <a:t>Η στιλπνότητα του μεταξιού οφείλεται στην τριγωνική μορφή που έχει η ίνα σε τομή. Η ίνα συστρέφεται ελαφρά, επηρεάζοντας τη γωνία ανάκλασης,</a:t>
            </a:r>
            <a:r>
              <a:rPr lang="el-GR" altLang="el-GR" sz="2400" dirty="0" smtClean="0">
                <a:cs typeface="Arial" charset="0"/>
                <a:sym typeface="Wingdings" pitchFamily="2" charset="2"/>
              </a:rPr>
              <a:t> η ένταση του ανακλώμεν</a:t>
            </a:r>
            <a:r>
              <a:rPr lang="el-GR" altLang="el-GR" sz="2400" dirty="0" smtClean="0">
                <a:cs typeface="Arial" charset="0"/>
              </a:rPr>
              <a:t>ου φωτός διαφοροποιείται και δίνει αυτή την </a:t>
            </a:r>
            <a:r>
              <a:rPr lang="el-GR" altLang="el-GR" sz="2400" dirty="0" smtClean="0">
                <a:cs typeface="Arial" charset="0"/>
                <a:sym typeface="Wingdings" pitchFamily="2" charset="2"/>
              </a:rPr>
              <a:t>στιλπνότητα στην ίνα.</a:t>
            </a:r>
            <a:endParaRPr lang="el-GR" altLang="el-GR" sz="24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a:solidFill>
                <a:prstClr val="black"/>
              </a:solidFill>
            </a:endParaRPr>
          </a:p>
        </p:txBody>
      </p:sp>
    </p:spTree>
    <p:extLst>
      <p:ext uri="{BB962C8B-B14F-4D97-AF65-F5344CB8AC3E}">
        <p14:creationId xmlns:p14="http://schemas.microsoft.com/office/powerpoint/2010/main" val="27262521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Μικροσκοπική </a:t>
            </a:r>
            <a:r>
              <a:rPr lang="el-GR" dirty="0" smtClean="0"/>
              <a:t>εμφάνιση μεταξωτών ινών</a:t>
            </a:r>
            <a:endParaRPr lang="el-GR" dirty="0"/>
          </a:p>
        </p:txBody>
      </p:sp>
      <p:sp>
        <p:nvSpPr>
          <p:cNvPr id="70659" name="Content Placeholder 2"/>
          <p:cNvSpPr>
            <a:spLocks noGrp="1"/>
          </p:cNvSpPr>
          <p:nvPr>
            <p:ph idx="1"/>
          </p:nvPr>
        </p:nvSpPr>
        <p:spPr>
          <a:xfrm>
            <a:off x="457200" y="1196752"/>
            <a:ext cx="8229600" cy="2080490"/>
          </a:xfrm>
        </p:spPr>
        <p:txBody>
          <a:bodyPr/>
          <a:lstStyle/>
          <a:p>
            <a:pPr eaLnBrk="1" hangingPunct="1">
              <a:spcBef>
                <a:spcPts val="1200"/>
              </a:spcBef>
            </a:pPr>
            <a:r>
              <a:rPr lang="el-GR" altLang="el-GR" sz="2400" dirty="0" smtClean="0">
                <a:cs typeface="Arial" charset="0"/>
              </a:rPr>
              <a:t>Οι ακανόνιστες – τυχαίες στρέψεις κατά μήκος της ίνας δεν είναι ενδεικτικές για την αναγνώριση του.</a:t>
            </a:r>
          </a:p>
          <a:p>
            <a:pPr eaLnBrk="1" hangingPunct="1">
              <a:spcBef>
                <a:spcPts val="1200"/>
              </a:spcBef>
            </a:pPr>
            <a:r>
              <a:rPr lang="el-GR" altLang="el-GR" sz="2400" dirty="0" smtClean="0">
                <a:cs typeface="Arial" charset="0"/>
              </a:rPr>
              <a:t>Το τριγωνικό σχήμα της ίνας σε τομή οφείλεται στους αδένες της προνύμφης που παράγει το μεταξωτό νήμα.</a:t>
            </a:r>
          </a:p>
          <a:p>
            <a:pPr eaLnBrk="1" hangingPunct="1">
              <a:spcBef>
                <a:spcPts val="1200"/>
              </a:spcBef>
              <a:buFont typeface="Wingdings 2" pitchFamily="18" charset="2"/>
              <a:buNone/>
            </a:pPr>
            <a:endParaRPr lang="el-GR" altLang="el-GR" dirty="0" smtClean="0">
              <a:cs typeface="Arial" charset="0"/>
            </a:endParaRPr>
          </a:p>
        </p:txBody>
      </p:sp>
      <p:sp>
        <p:nvSpPr>
          <p:cNvPr id="76807" name="6 - TextBox"/>
          <p:cNvSpPr txBox="1">
            <a:spLocks noChangeArrowheads="1"/>
          </p:cNvSpPr>
          <p:nvPr/>
        </p:nvSpPr>
        <p:spPr bwMode="auto">
          <a:xfrm>
            <a:off x="259766" y="5862636"/>
            <a:ext cx="3320248" cy="369887"/>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Ίνες μεταξιού σε ΟΜ και </a:t>
            </a:r>
            <a:r>
              <a:rPr lang="en-US" dirty="0">
                <a:solidFill>
                  <a:prstClr val="white"/>
                </a:solidFill>
                <a:latin typeface="Calibri"/>
              </a:rPr>
              <a:t>SEM</a:t>
            </a:r>
            <a:r>
              <a:rPr lang="el-GR" dirty="0">
                <a:solidFill>
                  <a:prstClr val="white"/>
                </a:solidFill>
                <a:latin typeface="Calibri"/>
              </a:rPr>
              <a:t> </a:t>
            </a:r>
          </a:p>
        </p:txBody>
      </p:sp>
      <p:pic>
        <p:nvPicPr>
          <p:cNvPr id="9218" name="Picture 2" descr="Silk Fi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64" y="3275477"/>
            <a:ext cx="3333750" cy="2219326"/>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838661" y="5447406"/>
            <a:ext cx="2148955" cy="276999"/>
          </a:xfrm>
          <a:prstGeom prst="rect">
            <a:avLst/>
          </a:prstGeom>
        </p:spPr>
        <p:txBody>
          <a:bodyPr wrap="square">
            <a:spAutoFit/>
          </a:bodyPr>
          <a:lstStyle/>
          <a:p>
            <a:pPr algn="ctr"/>
            <a:r>
              <a:rPr lang="en-US" sz="1200" dirty="0" smtClean="0">
                <a:solidFill>
                  <a:prstClr val="black"/>
                </a:solidFill>
                <a:latin typeface="Calibri"/>
                <a:hlinkClick r:id="rId4"/>
              </a:rPr>
              <a:t>sciencephoto.com</a:t>
            </a:r>
            <a:endParaRPr lang="el-GR" sz="1200" dirty="0">
              <a:solidFill>
                <a:prstClr val="black"/>
              </a:solidFill>
              <a:latin typeface="Calibri"/>
            </a:endParaRPr>
          </a:p>
        </p:txBody>
      </p:sp>
      <p:pic>
        <p:nvPicPr>
          <p:cNvPr id="11266" name="Picture 2" title="Ίνες μεταξιού σε  SEM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105" y="3275477"/>
            <a:ext cx="2242939" cy="224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Ορθογώνιο 4"/>
          <p:cNvSpPr/>
          <p:nvPr/>
        </p:nvSpPr>
        <p:spPr>
          <a:xfrm>
            <a:off x="3808872" y="5572610"/>
            <a:ext cx="2149403" cy="276999"/>
          </a:xfrm>
          <a:prstGeom prst="rect">
            <a:avLst/>
          </a:prstGeom>
        </p:spPr>
        <p:txBody>
          <a:bodyPr wrap="square">
            <a:spAutoFit/>
          </a:bodyPr>
          <a:lstStyle/>
          <a:p>
            <a:pPr algn="ctr"/>
            <a:r>
              <a:rPr lang="en-US" sz="1200" dirty="0" smtClean="0">
                <a:solidFill>
                  <a:prstClr val="black"/>
                </a:solidFill>
                <a:latin typeface="Calibri"/>
                <a:hlinkClick r:id="rId6"/>
              </a:rPr>
              <a:t>sciencephoto.com</a:t>
            </a:r>
            <a:endParaRPr lang="el-GR" sz="1200" dirty="0">
              <a:solidFill>
                <a:prstClr val="black"/>
              </a:solidFill>
              <a:latin typeface="Calibri"/>
            </a:endParaRPr>
          </a:p>
        </p:txBody>
      </p:sp>
      <p:sp>
        <p:nvSpPr>
          <p:cNvPr id="76808" name="7 - TextBox"/>
          <p:cNvSpPr txBox="1">
            <a:spLocks noChangeArrowheads="1"/>
          </p:cNvSpPr>
          <p:nvPr/>
        </p:nvSpPr>
        <p:spPr bwMode="auto">
          <a:xfrm>
            <a:off x="6165689" y="5862636"/>
            <a:ext cx="2714625" cy="646113"/>
          </a:xfrm>
          <a:prstGeom prst="rect">
            <a:avLst/>
          </a:prstGeom>
          <a:solidFill>
            <a:schemeClr val="accent4">
              <a:lumMod val="75000"/>
            </a:schemeClr>
          </a:solidFill>
          <a:ln w="9525">
            <a:noFill/>
            <a:miter lim="800000"/>
            <a:headEnd/>
            <a:tailEnd/>
          </a:ln>
        </p:spPr>
        <p:txBody>
          <a:bodyPr>
            <a:spAutoFit/>
          </a:bodyPr>
          <a:lstStyle/>
          <a:p>
            <a:pPr>
              <a:defRPr/>
            </a:pPr>
            <a:r>
              <a:rPr lang="el-GR" dirty="0">
                <a:solidFill>
                  <a:prstClr val="white"/>
                </a:solidFill>
                <a:latin typeface="Calibri"/>
              </a:rPr>
              <a:t>Ίνες μεταξιού σε τομή (</a:t>
            </a:r>
            <a:r>
              <a:rPr lang="en-US" dirty="0">
                <a:solidFill>
                  <a:prstClr val="white"/>
                </a:solidFill>
                <a:latin typeface="Calibri"/>
              </a:rPr>
              <a:t>SEM)</a:t>
            </a:r>
            <a:r>
              <a:rPr lang="el-GR" dirty="0">
                <a:solidFill>
                  <a:prstClr val="white"/>
                </a:solidFill>
                <a:latin typeface="Calibri"/>
              </a:rPr>
              <a:t>.</a:t>
            </a:r>
          </a:p>
        </p:txBody>
      </p:sp>
      <p:pic>
        <p:nvPicPr>
          <p:cNvPr id="70661" name="Picture 5" descr="BM_3862-1.jpg" title="Ίνες μεταξιού σε τομή (SEM)."/>
          <p:cNvPicPr>
            <a:picLocks noChangeAspect="1"/>
          </p:cNvPicPr>
          <p:nvPr/>
        </p:nvPicPr>
        <p:blipFill>
          <a:blip r:embed="rId7">
            <a:extLst>
              <a:ext uri="{28A0092B-C50C-407E-A947-70E740481C1C}">
                <a14:useLocalDpi xmlns:a14="http://schemas.microsoft.com/office/drawing/2010/main" val="0"/>
              </a:ext>
            </a:extLst>
          </a:blip>
          <a:srcRect t="13779"/>
          <a:stretch>
            <a:fillRect/>
          </a:stretch>
        </p:blipFill>
        <p:spPr bwMode="auto">
          <a:xfrm>
            <a:off x="6205376" y="3275477"/>
            <a:ext cx="2674938" cy="22352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35916" y="5539739"/>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a:xfrm>
            <a:off x="6588224" y="6481751"/>
            <a:ext cx="2133600" cy="365125"/>
          </a:xfrm>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2679001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Πρωτεϊνικές ίνες</a:t>
            </a:r>
          </a:p>
        </p:txBody>
      </p:sp>
      <p:sp>
        <p:nvSpPr>
          <p:cNvPr id="1028" name="Content Placeholder 2"/>
          <p:cNvSpPr>
            <a:spLocks noGrp="1"/>
          </p:cNvSpPr>
          <p:nvPr>
            <p:ph idx="1"/>
          </p:nvPr>
        </p:nvSpPr>
        <p:spPr>
          <a:xfrm>
            <a:off x="428936" y="1412776"/>
            <a:ext cx="8229600" cy="1584176"/>
          </a:xfrm>
        </p:spPr>
        <p:txBody>
          <a:bodyPr rtlCol="0">
            <a:normAutofit/>
          </a:bodyPr>
          <a:lstStyle/>
          <a:p>
            <a:pPr eaLnBrk="1" fontAlgn="auto" hangingPunct="1">
              <a:spcAft>
                <a:spcPts val="0"/>
              </a:spcAft>
              <a:buFont typeface="Arial" pitchFamily="34" charset="0"/>
              <a:buChar char="•"/>
              <a:defRPr/>
            </a:pPr>
            <a:r>
              <a:rPr lang="el-GR" sz="2400" dirty="0" smtClean="0">
                <a:cs typeface="Arial" charset="0"/>
              </a:rPr>
              <a:t>Μετάξι,</a:t>
            </a:r>
          </a:p>
          <a:p>
            <a:pPr eaLnBrk="1" fontAlgn="auto" hangingPunct="1">
              <a:spcAft>
                <a:spcPts val="0"/>
              </a:spcAft>
              <a:buFont typeface="Arial" pitchFamily="34" charset="0"/>
              <a:buChar char="•"/>
              <a:defRPr/>
            </a:pPr>
            <a:endParaRPr lang="el-GR" sz="2400" dirty="0" smtClean="0">
              <a:cs typeface="Arial" charset="0"/>
            </a:endParaRPr>
          </a:p>
          <a:p>
            <a:pPr eaLnBrk="1" fontAlgn="auto" hangingPunct="1">
              <a:spcAft>
                <a:spcPts val="0"/>
              </a:spcAft>
              <a:buFont typeface="Arial" pitchFamily="34" charset="0"/>
              <a:buChar char="•"/>
              <a:defRPr/>
            </a:pPr>
            <a:r>
              <a:rPr lang="el-GR" sz="2400" dirty="0" smtClean="0">
                <a:cs typeface="Arial" charset="0"/>
              </a:rPr>
              <a:t>Μαλλί,</a:t>
            </a:r>
          </a:p>
        </p:txBody>
      </p:sp>
      <p:graphicFrame>
        <p:nvGraphicFramePr>
          <p:cNvPr id="1026" name="Object 5" title="Πρωτεϊνικές ίνες"/>
          <p:cNvGraphicFramePr>
            <a:graphicFrameLocks noChangeAspect="1"/>
          </p:cNvGraphicFramePr>
          <p:nvPr>
            <p:extLst>
              <p:ext uri="{D42A27DB-BD31-4B8C-83A1-F6EECF244321}">
                <p14:modId xmlns:p14="http://schemas.microsoft.com/office/powerpoint/2010/main" val="1890575349"/>
              </p:ext>
            </p:extLst>
          </p:nvPr>
        </p:nvGraphicFramePr>
        <p:xfrm>
          <a:off x="3635896" y="1556792"/>
          <a:ext cx="3465512" cy="1441450"/>
        </p:xfrm>
        <a:graphic>
          <a:graphicData uri="http://schemas.openxmlformats.org/presentationml/2006/ole">
            <mc:AlternateContent xmlns:mc="http://schemas.openxmlformats.org/markup-compatibility/2006">
              <mc:Choice xmlns:v="urn:schemas-microsoft-com:vml" Requires="v">
                <p:oleObj spid="_x0000_s1035" r:id="rId3" imgW="1240536" imgH="515112" progId="ACD.ChemSketch.20">
                  <p:embed/>
                </p:oleObj>
              </mc:Choice>
              <mc:Fallback>
                <p:oleObj r:id="rId3" imgW="1240536" imgH="515112"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556792"/>
                        <a:ext cx="3465512" cy="144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TextBox 10"/>
          <p:cNvSpPr txBox="1">
            <a:spLocks noChangeArrowheads="1"/>
          </p:cNvSpPr>
          <p:nvPr/>
        </p:nvSpPr>
        <p:spPr bwMode="auto">
          <a:xfrm>
            <a:off x="2699792" y="3356992"/>
            <a:ext cx="5759846" cy="1570037"/>
          </a:xfrm>
          <a:prstGeom prst="rect">
            <a:avLst/>
          </a:prstGeom>
          <a:noFill/>
          <a:ln w="9525">
            <a:noFill/>
            <a:miter lim="800000"/>
            <a:headEnd/>
            <a:tailEnd/>
          </a:ln>
        </p:spPr>
        <p:txBody>
          <a:bodyPr wrap="square">
            <a:spAutoFit/>
          </a:bodyPr>
          <a:lstStyle/>
          <a:p>
            <a:pPr>
              <a:defRPr/>
            </a:pPr>
            <a:r>
              <a:rPr lang="en-US" sz="4400" dirty="0">
                <a:solidFill>
                  <a:prstClr val="black"/>
                </a:solidFill>
                <a:latin typeface="Calibri"/>
              </a:rPr>
              <a:t>[</a:t>
            </a:r>
            <a:r>
              <a:rPr lang="el-GR" sz="2600" dirty="0">
                <a:solidFill>
                  <a:prstClr val="black"/>
                </a:solidFill>
                <a:latin typeface="Calibri"/>
              </a:rPr>
              <a:t>…-</a:t>
            </a:r>
            <a:r>
              <a:rPr lang="en-US" sz="2600" dirty="0">
                <a:solidFill>
                  <a:prstClr val="black"/>
                </a:solidFill>
                <a:latin typeface="Calibri"/>
              </a:rPr>
              <a:t>HN-CH-CO-NH-CH-NH-CH-CO-…</a:t>
            </a:r>
            <a:r>
              <a:rPr lang="en-US" sz="4000" dirty="0">
                <a:solidFill>
                  <a:prstClr val="black"/>
                </a:solidFill>
                <a:latin typeface="Calibri"/>
              </a:rPr>
              <a:t>]</a:t>
            </a:r>
            <a:r>
              <a:rPr lang="en-US" sz="2400" dirty="0">
                <a:solidFill>
                  <a:prstClr val="black"/>
                </a:solidFill>
                <a:latin typeface="Calibri"/>
              </a:rPr>
              <a:t>n</a:t>
            </a:r>
          </a:p>
          <a:p>
            <a:pPr>
              <a:defRPr/>
            </a:pPr>
            <a:r>
              <a:rPr lang="en-US" sz="2600" dirty="0">
                <a:solidFill>
                  <a:prstClr val="black"/>
                </a:solidFill>
                <a:latin typeface="Calibri"/>
              </a:rPr>
              <a:t>             |                  |             |</a:t>
            </a:r>
          </a:p>
          <a:p>
            <a:pPr>
              <a:defRPr/>
            </a:pPr>
            <a:r>
              <a:rPr lang="en-US" sz="2600" dirty="0">
                <a:solidFill>
                  <a:prstClr val="black"/>
                </a:solidFill>
                <a:latin typeface="Calibri"/>
              </a:rPr>
              <a:t>            </a:t>
            </a:r>
            <a:r>
              <a:rPr lang="el-GR" sz="2600" dirty="0">
                <a:solidFill>
                  <a:prstClr val="black"/>
                </a:solidFill>
                <a:latin typeface="Calibri"/>
              </a:rPr>
              <a:t> </a:t>
            </a:r>
            <a:r>
              <a:rPr lang="en-US" sz="2600" dirty="0">
                <a:solidFill>
                  <a:prstClr val="black"/>
                </a:solidFill>
                <a:latin typeface="Calibri"/>
              </a:rPr>
              <a:t>R                 </a:t>
            </a:r>
            <a:r>
              <a:rPr lang="en-US" sz="2600" dirty="0" err="1">
                <a:solidFill>
                  <a:prstClr val="black"/>
                </a:solidFill>
                <a:latin typeface="Calibri"/>
              </a:rPr>
              <a:t>R</a:t>
            </a:r>
            <a:r>
              <a:rPr lang="en-US" sz="2600" dirty="0">
                <a:solidFill>
                  <a:prstClr val="black"/>
                </a:solidFill>
                <a:latin typeface="Calibri"/>
              </a:rPr>
              <a:t>’         </a:t>
            </a:r>
            <a:r>
              <a:rPr lang="el-GR" sz="2600" dirty="0">
                <a:solidFill>
                  <a:prstClr val="black"/>
                </a:solidFill>
                <a:latin typeface="Calibri"/>
              </a:rPr>
              <a:t>  </a:t>
            </a:r>
            <a:r>
              <a:rPr lang="en-US" sz="2600" dirty="0">
                <a:solidFill>
                  <a:prstClr val="black"/>
                </a:solidFill>
                <a:latin typeface="Calibri"/>
              </a:rPr>
              <a:t> R’’</a:t>
            </a:r>
            <a:endParaRPr lang="el-GR" sz="2600" dirty="0">
              <a:solidFill>
                <a:prstClr val="black"/>
              </a:solidFill>
              <a:latin typeface="Calibri"/>
            </a:endParaRPr>
          </a:p>
        </p:txBody>
      </p:sp>
      <p:sp>
        <p:nvSpPr>
          <p:cNvPr id="4" name="Ορθογώνιο 3"/>
          <p:cNvSpPr/>
          <p:nvPr/>
        </p:nvSpPr>
        <p:spPr>
          <a:xfrm>
            <a:off x="395536" y="5445224"/>
            <a:ext cx="8208714" cy="830997"/>
          </a:xfrm>
          <a:prstGeom prst="rect">
            <a:avLst/>
          </a:prstGeom>
        </p:spPr>
        <p:txBody>
          <a:bodyPr wrap="square">
            <a:spAutoFit/>
          </a:bodyPr>
          <a:lstStyle/>
          <a:p>
            <a:pPr marL="360000" indent="-360000" fontAlgn="auto">
              <a:spcAft>
                <a:spcPts val="0"/>
              </a:spcAft>
              <a:buFont typeface="Arial" pitchFamily="34" charset="0"/>
              <a:buChar char="•"/>
              <a:defRPr/>
            </a:pPr>
            <a:r>
              <a:rPr lang="el-GR" sz="2400" dirty="0">
                <a:solidFill>
                  <a:prstClr val="black"/>
                </a:solidFill>
                <a:latin typeface="Calibri"/>
                <a:cs typeface="Arial" charset="0"/>
              </a:rPr>
              <a:t>Το μετάξι αποτελείται από 16 διαφορετικά αμινοξέα και το μαλλί από </a:t>
            </a:r>
            <a:r>
              <a:rPr lang="el-GR" sz="2400" dirty="0" smtClean="0">
                <a:solidFill>
                  <a:prstClr val="black"/>
                </a:solidFill>
                <a:latin typeface="Calibri"/>
                <a:cs typeface="Arial" charset="0"/>
              </a:rPr>
              <a:t>20.</a:t>
            </a:r>
            <a:endParaRPr lang="en-US" sz="2400" dirty="0">
              <a:solidFill>
                <a:prstClr val="black"/>
              </a:solidFill>
              <a:latin typeface="Calibri"/>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78367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Σύστημα του πολυμερούς </a:t>
            </a:r>
            <a:r>
              <a:rPr lang="el-GR" dirty="0" smtClean="0"/>
              <a:t>του μεταξιού</a:t>
            </a:r>
            <a:br>
              <a:rPr lang="el-GR" dirty="0" smtClean="0"/>
            </a:br>
            <a:r>
              <a:rPr lang="el-GR" sz="3200" b="0" dirty="0" smtClean="0"/>
              <a:t>(1 </a:t>
            </a:r>
            <a:r>
              <a:rPr lang="el-GR" sz="3200" b="0" dirty="0"/>
              <a:t>από 3)</a:t>
            </a:r>
          </a:p>
        </p:txBody>
      </p:sp>
      <p:sp>
        <p:nvSpPr>
          <p:cNvPr id="77827" name="Content Placeholder 2"/>
          <p:cNvSpPr>
            <a:spLocks noGrp="1"/>
          </p:cNvSpPr>
          <p:nvPr>
            <p:ph idx="1"/>
          </p:nvPr>
        </p:nvSpPr>
        <p:spPr/>
        <p:txBody>
          <a:bodyPr/>
          <a:lstStyle/>
          <a:p>
            <a:pPr marL="273050" indent="-273050" eaLnBrk="1" hangingPunct="1">
              <a:spcBef>
                <a:spcPts val="575"/>
              </a:spcBef>
              <a:defRPr/>
            </a:pPr>
            <a:r>
              <a:rPr lang="el-GR" sz="2400" dirty="0" smtClean="0">
                <a:cs typeface="Arial" charset="0"/>
              </a:rPr>
              <a:t>Είναι ένα γραμμικό, πρωτεϊνικό πολυμερές με βασική δομική μονάδα τα αμινοξέα. Διαφέρει από το μαλλί:</a:t>
            </a:r>
          </a:p>
          <a:p>
            <a:pPr marL="673100" lvl="1" indent="-273050" eaLnBrk="1" hangingPunct="1">
              <a:spcBef>
                <a:spcPts val="575"/>
              </a:spcBef>
              <a:defRPr/>
            </a:pPr>
            <a:r>
              <a:rPr lang="el-GR" sz="2400" dirty="0" smtClean="0">
                <a:cs typeface="Arial" charset="0"/>
              </a:rPr>
              <a:t>Αποτελείται από 16 διαφορετικά αμινοξέα (ενώ το μαλλί από 20).</a:t>
            </a:r>
          </a:p>
          <a:p>
            <a:pPr marL="673100" lvl="1" indent="-273050" eaLnBrk="1" hangingPunct="1">
              <a:spcBef>
                <a:spcPts val="575"/>
              </a:spcBef>
              <a:defRPr/>
            </a:pPr>
            <a:r>
              <a:rPr lang="el-GR" sz="2400" dirty="0" smtClean="0">
                <a:cs typeface="Arial" charset="0"/>
              </a:rPr>
              <a:t>Τρία από αυτά: </a:t>
            </a:r>
            <a:r>
              <a:rPr lang="el-GR" sz="2400" dirty="0" err="1" smtClean="0">
                <a:cs typeface="Arial" charset="0"/>
              </a:rPr>
              <a:t>αλανίνη</a:t>
            </a:r>
            <a:r>
              <a:rPr lang="el-GR" sz="2400" dirty="0" smtClean="0">
                <a:cs typeface="Arial" charset="0"/>
              </a:rPr>
              <a:t>, </a:t>
            </a:r>
            <a:r>
              <a:rPr lang="el-GR" sz="2400" dirty="0" err="1" smtClean="0">
                <a:cs typeface="Arial" charset="0"/>
              </a:rPr>
              <a:t>γλυκίνη</a:t>
            </a:r>
            <a:r>
              <a:rPr lang="el-GR" sz="2400" dirty="0" smtClean="0">
                <a:cs typeface="Arial" charset="0"/>
              </a:rPr>
              <a:t> και </a:t>
            </a:r>
            <a:r>
              <a:rPr lang="el-GR" sz="2400" dirty="0" err="1" smtClean="0">
                <a:cs typeface="Arial" charset="0"/>
              </a:rPr>
              <a:t>σερίνη</a:t>
            </a:r>
            <a:r>
              <a:rPr lang="el-GR" sz="2400" dirty="0" smtClean="0">
                <a:cs typeface="Arial" charset="0"/>
              </a:rPr>
              <a:t> αποτελούν τα 4/5 της σύνθεσης του πολυμερούς του μεταξιού.</a:t>
            </a:r>
          </a:p>
          <a:p>
            <a:pPr marL="673100" lvl="1" indent="-273050" eaLnBrk="1" hangingPunct="1">
              <a:spcBef>
                <a:spcPts val="575"/>
              </a:spcBef>
              <a:defRPr/>
            </a:pPr>
            <a:r>
              <a:rPr lang="el-GR" sz="2400" dirty="0" smtClean="0">
                <a:cs typeface="Arial" charset="0"/>
              </a:rPr>
              <a:t>Δεν περιλαμβάνει αμινοξέα που περιέχουν θείο </a:t>
            </a:r>
            <a:r>
              <a:rPr lang="el-GR" sz="2400" dirty="0" smtClean="0">
                <a:cs typeface="Arial" charset="0"/>
                <a:sym typeface="Wingdings" pitchFamily="2" charset="2"/>
              </a:rPr>
              <a:t>και δεν αναπτύσσονται </a:t>
            </a:r>
            <a:r>
              <a:rPr lang="el-GR" sz="2400" dirty="0" err="1" smtClean="0">
                <a:cs typeface="Arial" charset="0"/>
                <a:sym typeface="Wingdings" pitchFamily="2" charset="2"/>
              </a:rPr>
              <a:t>δι–σουλφιδικοί</a:t>
            </a:r>
            <a:r>
              <a:rPr lang="el-GR" sz="2400" dirty="0" smtClean="0">
                <a:cs typeface="Arial" charset="0"/>
                <a:sym typeface="Wingdings" pitchFamily="2" charset="2"/>
              </a:rPr>
              <a:t> δεσμοί.</a:t>
            </a:r>
          </a:p>
          <a:p>
            <a:pPr marL="673100" lvl="1" indent="-273050" eaLnBrk="1" hangingPunct="1">
              <a:spcBef>
                <a:spcPts val="575"/>
              </a:spcBef>
              <a:defRPr/>
            </a:pPr>
            <a:r>
              <a:rPr lang="el-GR" sz="2400" dirty="0" smtClean="0">
                <a:cs typeface="Arial" charset="0"/>
                <a:sym typeface="Wingdings" pitchFamily="2" charset="2"/>
              </a:rPr>
              <a:t>Απαντά μόνο σε β-μορφή (ευθυγραμμισμένη).</a:t>
            </a:r>
          </a:p>
          <a:p>
            <a:pPr marL="274320" indent="-274320" eaLnBrk="1" fontAlgn="auto" hangingPunct="1">
              <a:spcBef>
                <a:spcPts val="580"/>
              </a:spcBef>
              <a:spcAft>
                <a:spcPts val="0"/>
              </a:spcAft>
              <a:defRPr/>
            </a:pPr>
            <a:r>
              <a:rPr lang="el-GR" sz="2400" dirty="0" smtClean="0">
                <a:cs typeface="Arial" pitchFamily="34" charset="0"/>
                <a:sym typeface="Wingdings" pitchFamily="2" charset="2"/>
              </a:rPr>
              <a:t>Έχει παρόμοιο μήκος (140</a:t>
            </a:r>
            <a:r>
              <a:rPr lang="en-US" sz="2400" dirty="0" smtClean="0">
                <a:cs typeface="Arial" pitchFamily="34" charset="0"/>
                <a:sym typeface="Wingdings" pitchFamily="2" charset="2"/>
              </a:rPr>
              <a:t>nm</a:t>
            </a:r>
            <a:r>
              <a:rPr lang="el-GR" sz="2400" dirty="0" smtClean="0">
                <a:cs typeface="Arial" pitchFamily="34" charset="0"/>
                <a:sym typeface="Wingdings" pitchFamily="2" charset="2"/>
              </a:rPr>
              <a:t>) με το μαλλί και πάχος 0,9</a:t>
            </a:r>
            <a:r>
              <a:rPr lang="en-US" sz="2400" dirty="0" smtClean="0">
                <a:cs typeface="Arial" pitchFamily="34" charset="0"/>
                <a:sym typeface="Wingdings" pitchFamily="2" charset="2"/>
              </a:rPr>
              <a:t>nm</a:t>
            </a:r>
            <a:r>
              <a:rPr lang="el-GR" sz="2400" dirty="0" smtClean="0">
                <a:cs typeface="Arial" pitchFamily="34" charset="0"/>
                <a:sym typeface="Wingdings" pitchFamily="2" charset="2"/>
              </a:rPr>
              <a:t>.</a:t>
            </a:r>
          </a:p>
          <a:p>
            <a:pPr marL="274320" indent="-274320" eaLnBrk="1" fontAlgn="auto" hangingPunct="1">
              <a:spcBef>
                <a:spcPts val="580"/>
              </a:spcBef>
              <a:spcAft>
                <a:spcPts val="0"/>
              </a:spcAft>
              <a:defRPr/>
            </a:pPr>
            <a:r>
              <a:rPr lang="el-GR" sz="2400" dirty="0" smtClean="0">
                <a:cs typeface="Arial" pitchFamily="34" charset="0"/>
                <a:sym typeface="Wingdings" pitchFamily="2" charset="2"/>
              </a:rPr>
              <a:t>Όμοια σύνθεση με το μαλλί εκτός από τους </a:t>
            </a:r>
            <a:r>
              <a:rPr lang="el-GR" sz="2400" dirty="0" err="1" smtClean="0">
                <a:cs typeface="Arial" pitchFamily="34" charset="0"/>
                <a:sym typeface="Wingdings" pitchFamily="2" charset="2"/>
              </a:rPr>
              <a:t>δι</a:t>
            </a:r>
            <a:r>
              <a:rPr lang="el-GR" sz="2400" dirty="0" smtClean="0">
                <a:cs typeface="Arial" pitchFamily="34" charset="0"/>
                <a:sym typeface="Wingdings" pitchFamily="2" charset="2"/>
              </a:rPr>
              <a:t>-</a:t>
            </a:r>
            <a:r>
              <a:rPr lang="el-GR" sz="2400" dirty="0" err="1" smtClean="0">
                <a:cs typeface="Arial" pitchFamily="34" charset="0"/>
                <a:sym typeface="Wingdings" pitchFamily="2" charset="2"/>
              </a:rPr>
              <a:t>σουλφιδικούς</a:t>
            </a:r>
            <a:r>
              <a:rPr lang="el-GR" sz="2400" dirty="0" smtClean="0">
                <a:cs typeface="Arial" pitchFamily="34" charset="0"/>
                <a:sym typeface="Wingdings" pitchFamily="2" charset="2"/>
              </a:rPr>
              <a:t> δεσμούς. </a:t>
            </a:r>
            <a:endParaRPr lang="el-GR" sz="2400" dirty="0" smtClean="0">
              <a:cs typeface="Arial" pitchFamily="34" charset="0"/>
            </a:endParaRPr>
          </a:p>
          <a:p>
            <a:pPr marL="547688" lvl="1" eaLnBrk="1" hangingPunct="1">
              <a:spcBef>
                <a:spcPts val="375"/>
              </a:spcBef>
              <a:buFont typeface="Arial" charset="0"/>
              <a:buChar char="•"/>
              <a:defRPr/>
            </a:pPr>
            <a:endParaRPr lang="el-GR" sz="2400" dirty="0" smtClean="0">
              <a:cs typeface="Arial" charset="0"/>
              <a:sym typeface="Wingdings" pitchFamily="2" charset="2"/>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a:solidFill>
                <a:prstClr val="black"/>
              </a:solidFill>
            </a:endParaRPr>
          </a:p>
        </p:txBody>
      </p:sp>
    </p:spTree>
    <p:extLst>
      <p:ext uri="{BB962C8B-B14F-4D97-AF65-F5344CB8AC3E}">
        <p14:creationId xmlns:p14="http://schemas.microsoft.com/office/powerpoint/2010/main" val="15299737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solidFill>
                  <a:srgbClr val="8064A2">
                    <a:lumMod val="75000"/>
                  </a:srgbClr>
                </a:solidFill>
              </a:rPr>
              <a:t>Σύστημα του πολυμερούς </a:t>
            </a:r>
            <a:r>
              <a:rPr lang="el-GR" dirty="0" smtClean="0">
                <a:solidFill>
                  <a:srgbClr val="8064A2">
                    <a:lumMod val="75000"/>
                  </a:srgbClr>
                </a:solidFill>
              </a:rPr>
              <a:t>του μεταξιού</a:t>
            </a:r>
            <a:br>
              <a:rPr lang="el-GR" dirty="0" smtClean="0">
                <a:solidFill>
                  <a:srgbClr val="8064A2">
                    <a:lumMod val="75000"/>
                  </a:srgbClr>
                </a:solidFill>
              </a:rPr>
            </a:br>
            <a:r>
              <a:rPr lang="el-GR" sz="3200" b="0" dirty="0" smtClean="0">
                <a:solidFill>
                  <a:srgbClr val="8064A2">
                    <a:lumMod val="75000"/>
                  </a:srgbClr>
                </a:solidFill>
              </a:rPr>
              <a:t>(2 </a:t>
            </a:r>
            <a:r>
              <a:rPr lang="el-GR" sz="3200" b="0" dirty="0">
                <a:solidFill>
                  <a:srgbClr val="8064A2">
                    <a:lumMod val="75000"/>
                  </a:srgbClr>
                </a:solidFill>
              </a:rPr>
              <a:t>από 3)</a:t>
            </a:r>
            <a:endParaRPr lang="el-GR" dirty="0"/>
          </a:p>
        </p:txBody>
      </p:sp>
      <p:sp>
        <p:nvSpPr>
          <p:cNvPr id="72706" name="Content Placeholder 2"/>
          <p:cNvSpPr>
            <a:spLocks noGrp="1"/>
          </p:cNvSpPr>
          <p:nvPr>
            <p:ph idx="1"/>
          </p:nvPr>
        </p:nvSpPr>
        <p:spPr/>
        <p:txBody>
          <a:bodyPr/>
          <a:lstStyle/>
          <a:p>
            <a:pPr eaLnBrk="1" hangingPunct="1"/>
            <a:r>
              <a:rPr lang="el-GR" altLang="el-GR" sz="2400" smtClean="0">
                <a:cs typeface="Arial" charset="0"/>
              </a:rPr>
              <a:t>Βασικές χημικές ομάδες του πολυμερούς είναι:</a:t>
            </a:r>
          </a:p>
          <a:p>
            <a:pPr lvl="1" eaLnBrk="1" hangingPunct="1"/>
            <a:r>
              <a:rPr lang="en-US" altLang="el-GR" sz="2400" smtClean="0">
                <a:cs typeface="Arial" charset="0"/>
              </a:rPr>
              <a:t>o</a:t>
            </a:r>
            <a:r>
              <a:rPr lang="el-GR" altLang="el-GR" sz="2400" smtClean="0">
                <a:cs typeface="Arial" charset="0"/>
              </a:rPr>
              <a:t>ι πεπτιδικές ομάδες που αναπτύσσουν δεσμούς υδρογόνου, </a:t>
            </a:r>
          </a:p>
          <a:p>
            <a:pPr lvl="1" eaLnBrk="1" hangingPunct="1"/>
            <a:r>
              <a:rPr lang="el-GR" altLang="el-GR" sz="2400" smtClean="0">
                <a:cs typeface="Arial" charset="0"/>
              </a:rPr>
              <a:t>τα καρβοξύλια και οι αμινομάδες που σχηματίζουν ιονικούς δεσμούς. </a:t>
            </a:r>
          </a:p>
          <a:p>
            <a:pPr eaLnBrk="1" hangingPunct="1"/>
            <a:r>
              <a:rPr lang="el-GR" altLang="el-GR" sz="2400" smtClean="0">
                <a:cs typeface="Arial" charset="0"/>
              </a:rPr>
              <a:t>Το σύστημα των πολυμερών αποτελείται από στρώματα γραμμικών πολυμερών. </a:t>
            </a:r>
          </a:p>
          <a:p>
            <a:pPr eaLnBrk="1" hangingPunct="1"/>
            <a:r>
              <a:rPr lang="el-GR" altLang="el-GR" sz="2400" smtClean="0">
                <a:cs typeface="Arial" charset="0"/>
              </a:rPr>
              <a:t>Η αυστηρή διάταξη των πολυμερών εξηγεί την κρυσταλλικότητά του (65-70%).</a:t>
            </a:r>
          </a:p>
          <a:p>
            <a:pPr eaLnBrk="1" hangingPunct="1"/>
            <a:r>
              <a:rPr lang="el-GR" altLang="el-GR" sz="2400" smtClean="0">
                <a:cs typeface="Arial" charset="0"/>
              </a:rPr>
              <a:t>Ανάμεσα στα πολυμερή αναπτύσσονται ισχυρές ελκτικές δυνάμεις λόγω παρουσίας δεσμών υδρογόνου σε απόσταση (</a:t>
            </a:r>
            <a:r>
              <a:rPr lang="en-US" altLang="el-GR" sz="2400" smtClean="0">
                <a:cs typeface="Arial" charset="0"/>
              </a:rPr>
              <a:t>0</a:t>
            </a:r>
            <a:r>
              <a:rPr lang="el-GR" altLang="el-GR" sz="2400" smtClean="0">
                <a:cs typeface="Arial" charset="0"/>
              </a:rPr>
              <a:t>,5</a:t>
            </a:r>
            <a:r>
              <a:rPr lang="en-US" altLang="el-GR" sz="2400" smtClean="0">
                <a:cs typeface="Arial" charset="0"/>
              </a:rPr>
              <a:t>nm)</a:t>
            </a:r>
            <a:r>
              <a:rPr lang="el-GR" altLang="el-GR" sz="2400" smtClean="0">
                <a:cs typeface="Arial"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a:solidFill>
                <a:prstClr val="black"/>
              </a:solidFill>
            </a:endParaRPr>
          </a:p>
        </p:txBody>
      </p:sp>
    </p:spTree>
    <p:extLst>
      <p:ext uri="{BB962C8B-B14F-4D97-AF65-F5344CB8AC3E}">
        <p14:creationId xmlns:p14="http://schemas.microsoft.com/office/powerpoint/2010/main" val="27441642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solidFill>
                  <a:srgbClr val="8064A2">
                    <a:lumMod val="75000"/>
                  </a:srgbClr>
                </a:solidFill>
              </a:rPr>
              <a:t>Σύστημα του πολυμερούς </a:t>
            </a:r>
            <a:r>
              <a:rPr lang="el-GR" dirty="0" smtClean="0">
                <a:solidFill>
                  <a:srgbClr val="8064A2">
                    <a:lumMod val="75000"/>
                  </a:srgbClr>
                </a:solidFill>
              </a:rPr>
              <a:t>του μεταξιού</a:t>
            </a:r>
            <a:br>
              <a:rPr lang="el-GR" dirty="0" smtClean="0">
                <a:solidFill>
                  <a:srgbClr val="8064A2">
                    <a:lumMod val="75000"/>
                  </a:srgbClr>
                </a:solidFill>
              </a:rPr>
            </a:br>
            <a:r>
              <a:rPr lang="el-GR" sz="3200" b="0" dirty="0" smtClean="0">
                <a:solidFill>
                  <a:srgbClr val="8064A2">
                    <a:lumMod val="75000"/>
                  </a:srgbClr>
                </a:solidFill>
              </a:rPr>
              <a:t>(3 </a:t>
            </a:r>
            <a:r>
              <a:rPr lang="el-GR" sz="3200" b="0" dirty="0">
                <a:solidFill>
                  <a:srgbClr val="8064A2">
                    <a:lumMod val="75000"/>
                  </a:srgbClr>
                </a:solidFill>
              </a:rPr>
              <a:t>από 3)</a:t>
            </a:r>
            <a:endParaRPr lang="el-GR" dirty="0"/>
          </a:p>
        </p:txBody>
      </p:sp>
      <p:sp>
        <p:nvSpPr>
          <p:cNvPr id="80902" name="7 - TextBox"/>
          <p:cNvSpPr txBox="1">
            <a:spLocks noChangeArrowheads="1"/>
          </p:cNvSpPr>
          <p:nvPr/>
        </p:nvSpPr>
        <p:spPr bwMode="auto">
          <a:xfrm>
            <a:off x="642938" y="5493137"/>
            <a:ext cx="3000375" cy="646112"/>
          </a:xfrm>
          <a:prstGeom prst="rect">
            <a:avLst/>
          </a:prstGeom>
          <a:solidFill>
            <a:schemeClr val="accent4">
              <a:lumMod val="75000"/>
            </a:schemeClr>
          </a:solidFill>
          <a:ln w="9525">
            <a:noFill/>
            <a:miter lim="800000"/>
            <a:headEnd/>
            <a:tailEnd/>
          </a:ln>
        </p:spPr>
        <p:txBody>
          <a:bodyPr>
            <a:spAutoFit/>
          </a:bodyPr>
          <a:lstStyle/>
          <a:p>
            <a:pPr>
              <a:defRPr/>
            </a:pPr>
            <a:r>
              <a:rPr lang="el-GR" dirty="0">
                <a:solidFill>
                  <a:prstClr val="white"/>
                </a:solidFill>
                <a:latin typeface="Calibri"/>
              </a:rPr>
              <a:t>Δομή πολυμερούς του μεταξιού</a:t>
            </a:r>
          </a:p>
        </p:txBody>
      </p:sp>
      <p:pic>
        <p:nvPicPr>
          <p:cNvPr id="73731" name="Picture 4" descr="http://www.nd.edu/~aseriann/silk.gif" title="Δομή πολυμερούς του μεταξιού"/>
          <p:cNvPicPr>
            <a:picLocks noChangeAspect="1" noChangeArrowheads="1"/>
          </p:cNvPicPr>
          <p:nvPr/>
        </p:nvPicPr>
        <p:blipFill>
          <a:blip r:embed="rId2">
            <a:extLst>
              <a:ext uri="{28A0092B-C50C-407E-A947-70E740481C1C}">
                <a14:useLocalDpi xmlns:a14="http://schemas.microsoft.com/office/drawing/2010/main" val="0"/>
              </a:ext>
            </a:extLst>
          </a:blip>
          <a:srcRect b="15218"/>
          <a:stretch>
            <a:fillRect/>
          </a:stretch>
        </p:blipFill>
        <p:spPr bwMode="auto">
          <a:xfrm>
            <a:off x="642938" y="1928813"/>
            <a:ext cx="3000375" cy="3286125"/>
          </a:xfrm>
          <a:prstGeom prst="rect">
            <a:avLst/>
          </a:prstGeom>
          <a:noFill/>
          <a:ln w="9525">
            <a:solidFill>
              <a:srgbClr val="5D3A72"/>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360763" y="5216138"/>
            <a:ext cx="1564724" cy="276999"/>
          </a:xfrm>
          <a:prstGeom prst="rect">
            <a:avLst/>
          </a:prstGeom>
        </p:spPr>
        <p:txBody>
          <a:bodyPr wrap="none">
            <a:spAutoFit/>
          </a:bodyPr>
          <a:lstStyle/>
          <a:p>
            <a:r>
              <a:rPr lang="en-US" sz="1200" dirty="0" smtClean="0">
                <a:solidFill>
                  <a:prstClr val="black"/>
                </a:solidFill>
                <a:latin typeface="Calibri"/>
                <a:hlinkClick r:id="rId3"/>
              </a:rPr>
              <a:t>wazsutera.blogspot.gr</a:t>
            </a:r>
            <a:endParaRPr lang="el-GR" sz="1200" dirty="0">
              <a:solidFill>
                <a:prstClr val="black"/>
              </a:solidFill>
              <a:latin typeface="Calibri"/>
            </a:endParaRPr>
          </a:p>
        </p:txBody>
      </p:sp>
      <p:sp>
        <p:nvSpPr>
          <p:cNvPr id="80901" name="5 - TextBox"/>
          <p:cNvSpPr txBox="1">
            <a:spLocks noChangeArrowheads="1"/>
          </p:cNvSpPr>
          <p:nvPr/>
        </p:nvSpPr>
        <p:spPr bwMode="auto">
          <a:xfrm>
            <a:off x="3857625" y="1928813"/>
            <a:ext cx="4714875" cy="369888"/>
          </a:xfrm>
          <a:prstGeom prst="rect">
            <a:avLst/>
          </a:prstGeom>
          <a:solidFill>
            <a:schemeClr val="accent4">
              <a:lumMod val="75000"/>
            </a:schemeClr>
          </a:solidFill>
          <a:ln w="9525">
            <a:noFill/>
            <a:miter lim="800000"/>
            <a:headEnd/>
            <a:tailEnd/>
          </a:ln>
        </p:spPr>
        <p:txBody>
          <a:bodyPr>
            <a:spAutoFit/>
          </a:bodyPr>
          <a:lstStyle/>
          <a:p>
            <a:pPr>
              <a:defRPr/>
            </a:pPr>
            <a:r>
              <a:rPr lang="el-GR" dirty="0">
                <a:solidFill>
                  <a:prstClr val="white"/>
                </a:solidFill>
                <a:latin typeface="Calibri"/>
              </a:rPr>
              <a:t>Η διάταξη των 16 αμινοξέων στο μετάξι.</a:t>
            </a:r>
          </a:p>
        </p:txBody>
      </p:sp>
      <p:pic>
        <p:nvPicPr>
          <p:cNvPr id="3074" name="Picture 2" descr="File:Silk fibroin primary structure.svg" title="Η διάταξη των 16 αμινοξέων στο μετάξ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2" y="2466983"/>
            <a:ext cx="4714875" cy="1479292"/>
          </a:xfrm>
          <a:prstGeom prst="rect">
            <a:avLst/>
          </a:prstGeom>
          <a:noFill/>
          <a:ln>
            <a:solidFill>
              <a:srgbClr val="5D3A72"/>
            </a:solidFill>
          </a:ln>
          <a:extLst>
            <a:ext uri="{909E8E84-426E-40DD-AFC4-6F175D3DCCD1}">
              <a14:hiddenFill xmlns:a14="http://schemas.microsoft.com/office/drawing/2010/main">
                <a:solidFill>
                  <a:srgbClr val="FFFFFF"/>
                </a:solidFill>
              </a14:hiddenFill>
            </a:ext>
          </a:extLst>
        </p:spPr>
      </p:pic>
      <p:sp>
        <p:nvSpPr>
          <p:cNvPr id="8" name="Rectangle 8"/>
          <p:cNvSpPr/>
          <p:nvPr/>
        </p:nvSpPr>
        <p:spPr>
          <a:xfrm>
            <a:off x="4896456" y="3946275"/>
            <a:ext cx="2637212" cy="461665"/>
          </a:xfrm>
          <a:prstGeom prst="rect">
            <a:avLst/>
          </a:prstGeom>
        </p:spPr>
        <p:txBody>
          <a:bodyPr wrap="square">
            <a:spAutoFit/>
          </a:bodyPr>
          <a:lstStyle/>
          <a:p>
            <a:pPr algn="ctr"/>
            <a:r>
              <a:rPr lang="en-US" sz="1200" dirty="0" smtClean="0">
                <a:solidFill>
                  <a:schemeClr val="tx1">
                    <a:lumMod val="65000"/>
                    <a:lumOff val="35000"/>
                  </a:schemeClr>
                </a:solidFill>
                <a:latin typeface="Calibri"/>
              </a:rPr>
              <a:t>“</a:t>
            </a:r>
            <a:r>
              <a:rPr lang="en-US" sz="1200" dirty="0">
                <a:solidFill>
                  <a:schemeClr val="tx1">
                    <a:lumMod val="65000"/>
                    <a:lumOff val="35000"/>
                  </a:schemeClr>
                </a:solidFill>
                <a:latin typeface="Calibri"/>
                <a:hlinkClick r:id="rId5"/>
              </a:rPr>
              <a:t>Silk fibroin primary </a:t>
            </a:r>
            <a:r>
              <a:rPr lang="en-US" sz="1200" dirty="0" smtClean="0">
                <a:solidFill>
                  <a:schemeClr val="tx1">
                    <a:lumMod val="65000"/>
                    <a:lumOff val="35000"/>
                  </a:schemeClr>
                </a:solidFill>
                <a:latin typeface="Calibri"/>
                <a:hlinkClick r:id="rId5"/>
              </a:rPr>
              <a:t>structure</a:t>
            </a:r>
            <a:r>
              <a:rPr lang="en-US" sz="1200" dirty="0" smtClean="0">
                <a:solidFill>
                  <a:schemeClr val="tx1">
                    <a:lumMod val="65000"/>
                    <a:lumOff val="35000"/>
                  </a:schemeClr>
                </a:solidFill>
                <a:latin typeface="Calibri"/>
              </a:rPr>
              <a:t>”,</a:t>
            </a:r>
            <a:r>
              <a:rPr lang="el-GR" sz="1200" dirty="0" smtClean="0">
                <a:solidFill>
                  <a:schemeClr val="tx1">
                    <a:lumMod val="65000"/>
                    <a:lumOff val="35000"/>
                  </a:schemeClr>
                </a:solidFill>
                <a:latin typeface="Calibri"/>
              </a:rPr>
              <a:t> από</a:t>
            </a:r>
            <a:r>
              <a:rPr lang="en-US" sz="1200" dirty="0" smtClean="0">
                <a:solidFill>
                  <a:schemeClr val="tx1">
                    <a:lumMod val="65000"/>
                    <a:lumOff val="35000"/>
                  </a:schemeClr>
                </a:solidFill>
                <a:latin typeface="Calibri"/>
              </a:rPr>
              <a:t>  </a:t>
            </a:r>
            <a:r>
              <a:rPr lang="en-US" sz="1200" dirty="0" err="1" smtClean="0">
                <a:solidFill>
                  <a:schemeClr val="tx1">
                    <a:lumMod val="65000"/>
                    <a:lumOff val="35000"/>
                  </a:schemeClr>
                </a:solidFill>
                <a:latin typeface="Calibri"/>
                <a:hlinkClick r:id="rId6"/>
              </a:rPr>
              <a:t>Sponk</a:t>
            </a:r>
            <a:r>
              <a:rPr lang="el-GR" sz="1200" dirty="0" smtClean="0">
                <a:solidFill>
                  <a:schemeClr val="tx1">
                    <a:lumMod val="65000"/>
                    <a:lumOff val="35000"/>
                  </a:schemeClr>
                </a:solidFill>
                <a:latin typeface="Calibri"/>
              </a:rPr>
              <a:t> διαθέσιμο ως κοινό κτήμα</a:t>
            </a:r>
            <a:endParaRPr lang="en-US" sz="1200" dirty="0">
              <a:solidFill>
                <a:schemeClr val="tx1">
                  <a:lumMod val="65000"/>
                  <a:lumOff val="35000"/>
                </a:scheme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a:solidFill>
                <a:prstClr val="black"/>
              </a:solidFill>
            </a:endParaRPr>
          </a:p>
        </p:txBody>
      </p:sp>
    </p:spTree>
    <p:extLst>
      <p:ext uri="{BB962C8B-B14F-4D97-AF65-F5344CB8AC3E}">
        <p14:creationId xmlns:p14="http://schemas.microsoft.com/office/powerpoint/2010/main" val="9796222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80928"/>
            <a:ext cx="8229600" cy="908720"/>
          </a:xfrm>
          <a:ln w="19050">
            <a:solidFill>
              <a:schemeClr val="accent4">
                <a:lumMod val="75000"/>
              </a:schemeClr>
            </a:solidFill>
          </a:ln>
        </p:spPr>
        <p:txBody>
          <a:bodyPr/>
          <a:lstStyle/>
          <a:p>
            <a:r>
              <a:rPr lang="el-GR" dirty="0"/>
              <a:t>Φυσικές </a:t>
            </a:r>
            <a:r>
              <a:rPr lang="el-GR" dirty="0" smtClean="0"/>
              <a:t>Ιδιότητες μεταξιού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a:solidFill>
                <a:prstClr val="black"/>
              </a:solidFill>
            </a:endParaRPr>
          </a:p>
        </p:txBody>
      </p:sp>
    </p:spTree>
    <p:extLst>
      <p:ext uri="{BB962C8B-B14F-4D97-AF65-F5344CB8AC3E}">
        <p14:creationId xmlns:p14="http://schemas.microsoft.com/office/powerpoint/2010/main" val="12426980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Αντοχή μεταξιού</a:t>
            </a:r>
            <a:endParaRPr lang="el-GR" dirty="0"/>
          </a:p>
        </p:txBody>
      </p:sp>
      <p:sp>
        <p:nvSpPr>
          <p:cNvPr id="74755" name="Content Placeholder 2"/>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Θεωρείται ισχυρή ίνα. Η αντοχή οφείλεται στη γραμμικότητα (μορφή β) των πολυμερών και στην κρυσταλλικότητα του συστήματος των πολυμερών που επιτρέπει το σχηματισμό περισσότερων δεσμών υδρογόνου.</a:t>
            </a:r>
          </a:p>
          <a:p>
            <a:pPr eaLnBrk="1" hangingPunct="1">
              <a:lnSpc>
                <a:spcPct val="120000"/>
              </a:lnSpc>
              <a:spcBef>
                <a:spcPts val="1200"/>
              </a:spcBef>
            </a:pPr>
            <a:r>
              <a:rPr lang="el-GR" altLang="el-GR" sz="2400" dirty="0" smtClean="0">
                <a:cs typeface="Arial" charset="0"/>
              </a:rPr>
              <a:t>Η αντοχή μειώνεται όταν βραχεί η ίνα λόγω υδρόλυσης των δεσμών υδρογόνου με αποτέλεσμα να</a:t>
            </a:r>
            <a:r>
              <a:rPr lang="el-GR" altLang="el-GR" sz="2400" dirty="0" smtClean="0">
                <a:cs typeface="Arial" charset="0"/>
                <a:sym typeface="Wingdings" pitchFamily="2" charset="2"/>
              </a:rPr>
              <a:t> αποδυναμώνονται τα πολυμερή.</a:t>
            </a:r>
            <a:endParaRPr lang="el-GR" altLang="el-GR" sz="2400" dirty="0" smtClean="0">
              <a:cs typeface="Arial" charset="0"/>
            </a:endParaRPr>
          </a:p>
          <a:p>
            <a:pPr eaLnBrk="1" hangingPunct="1">
              <a:lnSpc>
                <a:spcPct val="120000"/>
              </a:lnSpc>
              <a:spcBef>
                <a:spcPts val="1200"/>
              </a:spcBef>
              <a:buFont typeface="Wingdings 2" pitchFamily="18" charset="2"/>
              <a:buNone/>
            </a:pPr>
            <a:r>
              <a:rPr lang="el-GR" altLang="el-GR" sz="2400" dirty="0" smtClean="0">
                <a:cs typeface="Arial" charset="0"/>
              </a:rPr>
              <a:t> </a:t>
            </a:r>
            <a:endParaRPr lang="el-GR" altLang="el-GR" sz="26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a:solidFill>
                <a:prstClr val="black"/>
              </a:solidFill>
            </a:endParaRPr>
          </a:p>
        </p:txBody>
      </p:sp>
    </p:spTree>
    <p:extLst>
      <p:ext uri="{BB962C8B-B14F-4D97-AF65-F5344CB8AC3E}">
        <p14:creationId xmlns:p14="http://schemas.microsoft.com/office/powerpoint/2010/main" val="13560249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Ελαστικότητα </a:t>
            </a:r>
            <a:r>
              <a:rPr lang="el-GR" dirty="0"/>
              <a:t>– </a:t>
            </a:r>
            <a:r>
              <a:rPr lang="el-GR" dirty="0" smtClean="0"/>
              <a:t>πλαστικότητα μεταξιού</a:t>
            </a:r>
            <a:endParaRPr lang="el-GR" dirty="0"/>
          </a:p>
        </p:txBody>
      </p:sp>
      <p:sp>
        <p:nvSpPr>
          <p:cNvPr id="82946" name="Content Placeholder 2"/>
          <p:cNvSpPr>
            <a:spLocks noGrp="1"/>
          </p:cNvSpPr>
          <p:nvPr>
            <p:ph idx="1"/>
          </p:nvPr>
        </p:nvSpPr>
        <p:spPr>
          <a:xfrm>
            <a:off x="395536" y="1124744"/>
            <a:ext cx="8579296" cy="5661248"/>
          </a:xfrm>
        </p:spPr>
        <p:txBody>
          <a:bodyPr>
            <a:noAutofit/>
          </a:bodyPr>
          <a:lstStyle/>
          <a:p>
            <a:pPr marL="273050" indent="-273050" eaLnBrk="1" hangingPunct="1">
              <a:lnSpc>
                <a:spcPct val="110000"/>
              </a:lnSpc>
              <a:spcBef>
                <a:spcPts val="1200"/>
              </a:spcBef>
              <a:defRPr/>
            </a:pPr>
            <a:r>
              <a:rPr lang="el-GR" sz="2400" dirty="0" smtClean="0">
                <a:cs typeface="Arial" charset="0"/>
              </a:rPr>
              <a:t>Το μετάξι είναι περισσότερο πλαστικό παρά ελαστικό. Λόγω της κρυσταλλικότητας του συστήματος των πολυμερών δεν επιτρέπεται η μετακίνησή τους.</a:t>
            </a:r>
          </a:p>
          <a:p>
            <a:pPr marL="273050" indent="-273050" eaLnBrk="1" hangingPunct="1">
              <a:lnSpc>
                <a:spcPct val="110000"/>
              </a:lnSpc>
              <a:spcBef>
                <a:spcPts val="1200"/>
              </a:spcBef>
              <a:defRPr/>
            </a:pPr>
            <a:r>
              <a:rPr lang="el-GR" sz="2400" dirty="0" smtClean="0">
                <a:cs typeface="Arial" charset="0"/>
              </a:rPr>
              <a:t>Αν το ύφασμα τεντωθεί σε μεγάλο βαθμό, τα πολυμερή (που ήδη βρίσκονται σε β μορφή) ολισθαίνουν το ένα δίπλα στο άλλο. Η διαδικασία του τεντώματος οδηγεί στη θραύση μεγάλου ποσοστού δεσμών υδρογόνου του συστήματος.</a:t>
            </a:r>
          </a:p>
          <a:p>
            <a:pPr marL="274320" indent="-274320" eaLnBrk="1" fontAlgn="auto" hangingPunct="1">
              <a:lnSpc>
                <a:spcPct val="110000"/>
              </a:lnSpc>
              <a:spcBef>
                <a:spcPts val="1200"/>
              </a:spcBef>
              <a:spcAft>
                <a:spcPts val="0"/>
              </a:spcAft>
              <a:buFont typeface="Arial" pitchFamily="34" charset="0"/>
              <a:buChar char="•"/>
              <a:defRPr/>
            </a:pPr>
            <a:r>
              <a:rPr lang="el-GR" sz="2400" dirty="0" smtClean="0">
                <a:cs typeface="Arial" pitchFamily="34" charset="0"/>
              </a:rPr>
              <a:t>Τα πολυμερή δεν επανέρχονται στην αρχική τους θέση όταν η δύναμη σταματήσει. Αυτό αποδιοργανώνει το σύστημα των πολυμερών και γίνεται αντιληπτό σαν παραμόρφωση, πτύχωση ή τσαλάκωμα του υφάσματος.</a:t>
            </a:r>
          </a:p>
          <a:p>
            <a:pPr marL="274320" indent="-274320" eaLnBrk="1" fontAlgn="auto" hangingPunct="1">
              <a:lnSpc>
                <a:spcPct val="110000"/>
              </a:lnSpc>
              <a:spcBef>
                <a:spcPts val="1200"/>
              </a:spcBef>
              <a:spcAft>
                <a:spcPts val="0"/>
              </a:spcAft>
              <a:buFont typeface="Arial" pitchFamily="34" charset="0"/>
              <a:buChar char="•"/>
              <a:defRPr/>
            </a:pPr>
            <a:r>
              <a:rPr lang="el-GR" sz="2400" dirty="0" smtClean="0">
                <a:cs typeface="Arial" pitchFamily="34" charset="0"/>
              </a:rPr>
              <a:t>Χαρακτηρίζεται από μέτρια ικανότητα χειρισμού λόγω υψηλής κρυσταλλικότητας </a:t>
            </a:r>
            <a:r>
              <a:rPr lang="el-GR" sz="2400" dirty="0" smtClean="0">
                <a:cs typeface="Arial" pitchFamily="34" charset="0"/>
                <a:sym typeface="Wingdings" pitchFamily="2" charset="2"/>
              </a:rPr>
              <a:t>που προκαλεί δυσκαμψία. </a:t>
            </a:r>
            <a:endParaRPr lang="el-GR" sz="2400" dirty="0" smtClean="0">
              <a:cs typeface="Arial" pitchFamily="34" charset="0"/>
            </a:endParaRPr>
          </a:p>
          <a:p>
            <a:pPr marL="273050" indent="-273050" eaLnBrk="1" hangingPunct="1">
              <a:lnSpc>
                <a:spcPct val="110000"/>
              </a:lnSpc>
              <a:spcBef>
                <a:spcPts val="1200"/>
              </a:spcBef>
              <a:defRPr/>
            </a:pPr>
            <a:endParaRPr lang="el-GR" sz="2400" dirty="0" smtClean="0">
              <a:cs typeface="Arial"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a:solidFill>
                <a:prstClr val="black"/>
              </a:solidFill>
            </a:endParaRPr>
          </a:p>
        </p:txBody>
      </p:sp>
    </p:spTree>
    <p:extLst>
      <p:ext uri="{BB962C8B-B14F-4D97-AF65-F5344CB8AC3E}">
        <p14:creationId xmlns:p14="http://schemas.microsoft.com/office/powerpoint/2010/main" val="10453071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err="1" smtClean="0"/>
              <a:t>Υγροσκοπικότητα</a:t>
            </a:r>
            <a:r>
              <a:rPr lang="el-GR" dirty="0" smtClean="0"/>
              <a:t> μεταξιού </a:t>
            </a:r>
            <a:endParaRPr lang="el-GR" dirty="0"/>
          </a:p>
        </p:txBody>
      </p:sp>
      <p:sp>
        <p:nvSpPr>
          <p:cNvPr id="76803" name="2 - Θέση περιεχομένου"/>
          <p:cNvSpPr>
            <a:spLocks noGrp="1"/>
          </p:cNvSpPr>
          <p:nvPr>
            <p:ph idx="1"/>
          </p:nvPr>
        </p:nvSpPr>
        <p:spPr>
          <a:xfrm>
            <a:off x="457200" y="1412776"/>
            <a:ext cx="8229600" cy="4824536"/>
          </a:xfrm>
        </p:spPr>
        <p:txBody>
          <a:bodyPr/>
          <a:lstStyle/>
          <a:p>
            <a:pPr>
              <a:lnSpc>
                <a:spcPct val="120000"/>
              </a:lnSpc>
              <a:spcBef>
                <a:spcPts val="1200"/>
              </a:spcBef>
            </a:pPr>
            <a:r>
              <a:rPr lang="el-GR" altLang="el-GR" sz="2400" dirty="0" smtClean="0">
                <a:cs typeface="Arial" charset="0"/>
              </a:rPr>
              <a:t>Το μετάξι είναι λιγότερο υγροσκοπικό από το μαλλί, λόγω κρυσταλλικότητας δεν επιτρέπει την διείσδυση πολλών μορίων νερού στο εσωτερικό του. </a:t>
            </a:r>
          </a:p>
          <a:p>
            <a:pPr>
              <a:lnSpc>
                <a:spcPct val="120000"/>
              </a:lnSpc>
              <a:spcBef>
                <a:spcPts val="1200"/>
              </a:spcBef>
            </a:pPr>
            <a:r>
              <a:rPr lang="el-GR" altLang="el-GR" sz="2400" dirty="0" smtClean="0">
                <a:cs typeface="Arial" charset="0"/>
              </a:rPr>
              <a:t>Μπορεί να απορροφήσει υγρασία μέχρι 30% του βάρους του.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a:solidFill>
                <a:prstClr val="black"/>
              </a:solidFill>
            </a:endParaRPr>
          </a:p>
        </p:txBody>
      </p:sp>
    </p:spTree>
    <p:extLst>
      <p:ext uri="{BB962C8B-B14F-4D97-AF65-F5344CB8AC3E}">
        <p14:creationId xmlns:p14="http://schemas.microsoft.com/office/powerpoint/2010/main" val="13818997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Θερμικές </a:t>
            </a:r>
            <a:r>
              <a:rPr lang="el-GR" dirty="0"/>
              <a:t>ιδιότητες </a:t>
            </a:r>
            <a:r>
              <a:rPr lang="el-GR" dirty="0" smtClean="0"/>
              <a:t>μεταξιού</a:t>
            </a:r>
            <a:endParaRPr lang="el-GR" dirty="0"/>
          </a:p>
        </p:txBody>
      </p:sp>
      <p:sp>
        <p:nvSpPr>
          <p:cNvPr id="77826" name="Content Placeholder 2"/>
          <p:cNvSpPr>
            <a:spLocks noGrp="1"/>
          </p:cNvSpPr>
          <p:nvPr>
            <p:ph idx="1"/>
          </p:nvPr>
        </p:nvSpPr>
        <p:spPr>
          <a:xfrm>
            <a:off x="457200" y="1340768"/>
            <a:ext cx="8229600" cy="4896544"/>
          </a:xfrm>
        </p:spPr>
        <p:txBody>
          <a:bodyPr/>
          <a:lstStyle/>
          <a:p>
            <a:pPr eaLnBrk="1" hangingPunct="1">
              <a:spcBef>
                <a:spcPts val="1200"/>
              </a:spcBef>
            </a:pPr>
            <a:r>
              <a:rPr lang="el-GR" altLang="el-GR" sz="2400" dirty="0" smtClean="0">
                <a:cs typeface="Arial" charset="0"/>
              </a:rPr>
              <a:t>Το μετάξι πιο ευαίσθητο στη θερμότητα από το μαλλί. Οι </a:t>
            </a:r>
            <a:r>
              <a:rPr lang="el-GR" altLang="el-GR" sz="2400" dirty="0" err="1" smtClean="0">
                <a:cs typeface="Arial" charset="0"/>
              </a:rPr>
              <a:t>πεπτιδικοί</a:t>
            </a:r>
            <a:r>
              <a:rPr lang="el-GR" altLang="el-GR" sz="2400" dirty="0" smtClean="0">
                <a:cs typeface="Arial" charset="0"/>
              </a:rPr>
              <a:t> δεσμοί, οι ιοντικοί και οι δεσμοί υδρογόνου τείνουν να σπάσουν όταν η θερμοκρασία ξεπεράσει τους 100°</a:t>
            </a:r>
            <a:r>
              <a:rPr lang="en-US" altLang="el-GR" sz="2400" dirty="0" smtClean="0">
                <a:cs typeface="Arial" charset="0"/>
              </a:rPr>
              <a:t>C</a:t>
            </a:r>
            <a:r>
              <a:rPr lang="el-GR" altLang="el-GR" sz="2400" dirty="0" smtClean="0">
                <a:cs typeface="Arial" charset="0"/>
              </a:rPr>
              <a:t>. </a:t>
            </a:r>
          </a:p>
          <a:p>
            <a:pPr eaLnBrk="1" hangingPunct="1">
              <a:spcBef>
                <a:spcPts val="1200"/>
              </a:spcBef>
            </a:pPr>
            <a:r>
              <a:rPr lang="el-GR" altLang="el-GR" sz="2400" dirty="0" smtClean="0">
                <a:cs typeface="Arial" charset="0"/>
              </a:rPr>
              <a:t>Οι </a:t>
            </a:r>
            <a:r>
              <a:rPr lang="el-GR" altLang="el-GR" sz="2400" dirty="0" err="1" smtClean="0">
                <a:cs typeface="Arial" charset="0"/>
              </a:rPr>
              <a:t>δι</a:t>
            </a:r>
            <a:r>
              <a:rPr lang="el-GR" altLang="el-GR" sz="2400" dirty="0" smtClean="0">
                <a:cs typeface="Arial" charset="0"/>
              </a:rPr>
              <a:t>-</a:t>
            </a:r>
            <a:r>
              <a:rPr lang="el-GR" altLang="el-GR" sz="2400" dirty="0" err="1" smtClean="0">
                <a:cs typeface="Arial" charset="0"/>
              </a:rPr>
              <a:t>σουλφιδικοί</a:t>
            </a:r>
            <a:r>
              <a:rPr lang="el-GR" altLang="el-GR" sz="2400" dirty="0" smtClean="0">
                <a:cs typeface="Arial" charset="0"/>
              </a:rPr>
              <a:t> δεσμοί του μαλλιού είναι ανθεκτικότεροι.</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a:solidFill>
                <a:prstClr val="black"/>
              </a:solidFill>
            </a:endParaRPr>
          </a:p>
        </p:txBody>
      </p:sp>
    </p:spTree>
    <p:extLst>
      <p:ext uri="{BB962C8B-B14F-4D97-AF65-F5344CB8AC3E}">
        <p14:creationId xmlns:p14="http://schemas.microsoft.com/office/powerpoint/2010/main" val="39985067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80928"/>
            <a:ext cx="8229600" cy="908720"/>
          </a:xfrm>
          <a:ln w="19050">
            <a:solidFill>
              <a:schemeClr val="accent4">
                <a:lumMod val="75000"/>
              </a:schemeClr>
            </a:solidFill>
          </a:ln>
        </p:spPr>
        <p:txBody>
          <a:bodyPr/>
          <a:lstStyle/>
          <a:p>
            <a:r>
              <a:rPr lang="el-GR" dirty="0"/>
              <a:t>Χημικές </a:t>
            </a:r>
            <a:r>
              <a:rPr lang="el-GR" dirty="0" smtClean="0"/>
              <a:t>ιδιότητες μεταξιού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a:solidFill>
                <a:prstClr val="black"/>
              </a:solidFill>
            </a:endParaRPr>
          </a:p>
        </p:txBody>
      </p:sp>
    </p:spTree>
    <p:extLst>
      <p:ext uri="{BB962C8B-B14F-4D97-AF65-F5344CB8AC3E}">
        <p14:creationId xmlns:p14="http://schemas.microsoft.com/office/powerpoint/2010/main" val="13077712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Επίδραση </a:t>
            </a:r>
            <a:r>
              <a:rPr lang="el-GR" dirty="0" smtClean="0"/>
              <a:t>οξέων στο μετάξι</a:t>
            </a:r>
            <a:endParaRPr lang="el-GR" dirty="0"/>
          </a:p>
        </p:txBody>
      </p:sp>
      <p:sp>
        <p:nvSpPr>
          <p:cNvPr id="78851" name="Content Placeholder 2"/>
          <p:cNvSpPr>
            <a:spLocks noGrp="1"/>
          </p:cNvSpPr>
          <p:nvPr>
            <p:ph idx="1"/>
          </p:nvPr>
        </p:nvSpPr>
        <p:spPr>
          <a:xfrm>
            <a:off x="457200" y="1340768"/>
            <a:ext cx="8229600" cy="4896544"/>
          </a:xfrm>
        </p:spPr>
        <p:txBody>
          <a:bodyPr/>
          <a:lstStyle/>
          <a:p>
            <a:pPr eaLnBrk="1" hangingPunct="1">
              <a:lnSpc>
                <a:spcPct val="120000"/>
              </a:lnSpc>
              <a:spcBef>
                <a:spcPts val="1200"/>
              </a:spcBef>
            </a:pPr>
            <a:r>
              <a:rPr lang="el-GR" altLang="el-GR" sz="2400" dirty="0" smtClean="0">
                <a:cs typeface="Arial" charset="0"/>
              </a:rPr>
              <a:t>Διαβρώνεται από τα οξέα ταχύτερα από το μαλλί, λόγω της έλλειψης ισχυρών ομοιοπολικών δεσμών στα πολυμερή του. Ο ιδρώτας (όξινος) </a:t>
            </a:r>
            <a:r>
              <a:rPr lang="el-GR" altLang="el-GR" sz="2400" dirty="0" smtClean="0">
                <a:cs typeface="Arial" charset="0"/>
                <a:sym typeface="Wingdings" pitchFamily="2" charset="2"/>
              </a:rPr>
              <a:t>προκαλεί την άμεση κατάρρευση του συστήματος των πολυμερών του μεταξιού και αποδυναμώνει το ύφασμα.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a:solidFill>
                <a:prstClr val="black"/>
              </a:solidFill>
            </a:endParaRPr>
          </a:p>
        </p:txBody>
      </p:sp>
    </p:spTree>
    <p:extLst>
      <p:ext uri="{BB962C8B-B14F-4D97-AF65-F5344CB8AC3E}">
        <p14:creationId xmlns:p14="http://schemas.microsoft.com/office/powerpoint/2010/main" val="2867784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Το σύστημα των </a:t>
            </a:r>
            <a:r>
              <a:rPr lang="el-GR" dirty="0" smtClean="0"/>
              <a:t>πολυμερών των ινών</a:t>
            </a:r>
            <a:endParaRPr lang="el-GR" dirty="0"/>
          </a:p>
        </p:txBody>
      </p:sp>
      <p:sp>
        <p:nvSpPr>
          <p:cNvPr id="10243" name="Content Placeholder 2"/>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Τα πολυμερή των ινών σχηματίζουν δέσμες (αλυσίδες) και συγκρατούνται σε κοντινές αποστάσεις χάρη σε ορισμένους δεσμούς και ελκτικές δυνάμεις που αναπτύσσονται ανάμεσα τους,</a:t>
            </a:r>
          </a:p>
          <a:p>
            <a:pPr eaLnBrk="1" hangingPunct="1">
              <a:lnSpc>
                <a:spcPct val="120000"/>
              </a:lnSpc>
              <a:spcBef>
                <a:spcPts val="1200"/>
              </a:spcBef>
            </a:pPr>
            <a:r>
              <a:rPr lang="el-GR" altLang="el-GR" sz="2400" dirty="0" smtClean="0">
                <a:cs typeface="Arial" charset="0"/>
              </a:rPr>
              <a:t>Τα πολυμερή παρατάσσονται το ένα δίπλα στο άλλο δημιουργώντας συστήματα με κρυσταλλικές (παράλληλη διάταξη) και άμορφες περιοχές, που καθορίζουν τις ιδιότητες των ινών.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35080722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Επίδραση αλκαλίων </a:t>
            </a:r>
            <a:r>
              <a:rPr lang="el-GR" dirty="0" smtClean="0"/>
              <a:t>στο μετάξι </a:t>
            </a:r>
            <a:r>
              <a:rPr lang="el-GR" sz="3200" b="0" dirty="0" smtClean="0"/>
              <a:t>(1 </a:t>
            </a:r>
            <a:r>
              <a:rPr lang="el-GR" sz="3200" b="0" dirty="0"/>
              <a:t>από 2</a:t>
            </a:r>
            <a:r>
              <a:rPr lang="el-GR" sz="3200" b="0" dirty="0" smtClean="0"/>
              <a:t>)</a:t>
            </a:r>
            <a:endParaRPr lang="el-GR" sz="3200" b="0" dirty="0"/>
          </a:p>
        </p:txBody>
      </p:sp>
      <p:sp>
        <p:nvSpPr>
          <p:cNvPr id="79874" name="2 - Θέση περιεχομένου"/>
          <p:cNvSpPr>
            <a:spLocks noGrp="1"/>
          </p:cNvSpPr>
          <p:nvPr>
            <p:ph idx="1"/>
          </p:nvPr>
        </p:nvSpPr>
        <p:spPr/>
        <p:txBody>
          <a:bodyPr/>
          <a:lstStyle/>
          <a:p>
            <a:pPr eaLnBrk="1" hangingPunct="1">
              <a:lnSpc>
                <a:spcPct val="120000"/>
              </a:lnSpc>
              <a:spcBef>
                <a:spcPts val="1200"/>
              </a:spcBef>
            </a:pPr>
            <a:r>
              <a:rPr lang="el-GR" altLang="el-GR" sz="2400" dirty="0" smtClean="0">
                <a:cs typeface="Arial" charset="0"/>
              </a:rPr>
              <a:t>Τα αλκαλικά διαλύματα προκαλούν διόγκωση της ίνας, λόγω απομάκρυνσης των πολυμερών μεταξύ τους κατά την εισχώρηση των μορίων των αλκαλίων στο σύστημα.</a:t>
            </a:r>
          </a:p>
          <a:p>
            <a:pPr eaLnBrk="1" hangingPunct="1">
              <a:lnSpc>
                <a:spcPct val="120000"/>
              </a:lnSpc>
              <a:spcBef>
                <a:spcPts val="1200"/>
              </a:spcBef>
            </a:pPr>
            <a:r>
              <a:rPr lang="el-GR" altLang="el-GR" sz="2400" dirty="0" smtClean="0">
                <a:cs typeface="Arial" charset="0"/>
              </a:rPr>
              <a:t>Οι δεσμοί υδρογόνου, οι ιοντικοί δεσμοί και δυνάμεις </a:t>
            </a:r>
            <a:r>
              <a:rPr lang="en-US" altLang="el-GR" sz="2400" dirty="0" smtClean="0">
                <a:cs typeface="Arial" charset="0"/>
              </a:rPr>
              <a:t>Van der Waals</a:t>
            </a:r>
            <a:r>
              <a:rPr lang="el-GR" altLang="el-GR" sz="2400" dirty="0" smtClean="0">
                <a:cs typeface="Arial" charset="0"/>
              </a:rPr>
              <a:t> που συγκρατούν τα πολυμερή του συστήματος του μεταξιού σε ορισμένη διάταξη </a:t>
            </a:r>
            <a:r>
              <a:rPr lang="el-GR" altLang="el-GR" sz="2400" dirty="0" err="1" smtClean="0">
                <a:cs typeface="Arial" charset="0"/>
              </a:rPr>
              <a:t>υδρολύονται</a:t>
            </a:r>
            <a:r>
              <a:rPr lang="el-GR" altLang="el-GR" sz="2400" dirty="0" smtClean="0">
                <a:cs typeface="Arial" charset="0"/>
              </a:rPr>
              <a:t> από τα αλκάλια </a:t>
            </a:r>
            <a:r>
              <a:rPr lang="el-GR" altLang="el-GR" sz="2400" dirty="0" smtClean="0">
                <a:cs typeface="Arial" charset="0"/>
                <a:sym typeface="Wingdings" pitchFamily="2" charset="2"/>
              </a:rPr>
              <a:t>προκαλώντας  άμεση διάλυση των ινών του μεταξιού. </a:t>
            </a:r>
          </a:p>
          <a:p>
            <a:pPr lvl="1" eaLnBrk="1" hangingPunct="1">
              <a:lnSpc>
                <a:spcPct val="120000"/>
              </a:lnSpc>
              <a:spcBef>
                <a:spcPts val="1200"/>
              </a:spcBef>
            </a:pPr>
            <a:r>
              <a:rPr lang="el-GR" altLang="el-GR" sz="2400" dirty="0" smtClean="0">
                <a:cs typeface="Arial" charset="0"/>
                <a:sym typeface="Wingdings" pitchFamily="2" charset="2"/>
              </a:rPr>
              <a:t>Αρχικά απομακρύνονται τα πολυμερή μεταξύ τους. Με παρατεταμένη έκθεση </a:t>
            </a:r>
            <a:r>
              <a:rPr lang="el-GR" altLang="el-GR" sz="2400" dirty="0" err="1" smtClean="0">
                <a:cs typeface="Arial" charset="0"/>
                <a:sym typeface="Wingdings" pitchFamily="2" charset="2"/>
              </a:rPr>
              <a:t>υδρολύονται</a:t>
            </a:r>
            <a:r>
              <a:rPr lang="el-GR" altLang="el-GR" sz="2400" dirty="0" smtClean="0">
                <a:cs typeface="Arial" charset="0"/>
                <a:sym typeface="Wingdings" pitchFamily="2" charset="2"/>
              </a:rPr>
              <a:t> οι </a:t>
            </a:r>
            <a:r>
              <a:rPr lang="el-GR" altLang="el-GR" sz="2400" dirty="0" err="1" smtClean="0">
                <a:cs typeface="Arial" charset="0"/>
                <a:sym typeface="Wingdings" pitchFamily="2" charset="2"/>
              </a:rPr>
              <a:t>πεπτιδικοί</a:t>
            </a:r>
            <a:r>
              <a:rPr lang="el-GR" altLang="el-GR" sz="2400" dirty="0" smtClean="0">
                <a:cs typeface="Arial" charset="0"/>
                <a:sym typeface="Wingdings" pitchFamily="2" charset="2"/>
              </a:rPr>
              <a:t> δεσμοί, διαβρώνονται τα πολυμερή και καταστρέφονται.</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a:solidFill>
                <a:prstClr val="black"/>
              </a:solidFill>
            </a:endParaRPr>
          </a:p>
        </p:txBody>
      </p:sp>
    </p:spTree>
    <p:extLst>
      <p:ext uri="{BB962C8B-B14F-4D97-AF65-F5344CB8AC3E}">
        <p14:creationId xmlns:p14="http://schemas.microsoft.com/office/powerpoint/2010/main" val="10212441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a:t>Επίδραση αλκαλίων </a:t>
            </a:r>
            <a:r>
              <a:rPr lang="el-GR" dirty="0" smtClean="0"/>
              <a:t>στο μετάξι </a:t>
            </a:r>
            <a:r>
              <a:rPr lang="el-GR" sz="3200" b="0" dirty="0" smtClean="0"/>
              <a:t>(2 </a:t>
            </a:r>
            <a:r>
              <a:rPr lang="el-GR" sz="3200" b="0" dirty="0"/>
              <a:t>από 2)</a:t>
            </a:r>
          </a:p>
        </p:txBody>
      </p:sp>
      <p:sp>
        <p:nvSpPr>
          <p:cNvPr id="80899" name="2 - Θέση περιεχομένου"/>
          <p:cNvSpPr>
            <a:spLocks noGrp="1"/>
          </p:cNvSpPr>
          <p:nvPr>
            <p:ph idx="1"/>
          </p:nvPr>
        </p:nvSpPr>
        <p:spPr/>
        <p:txBody>
          <a:bodyPr/>
          <a:lstStyle/>
          <a:p>
            <a:pPr eaLnBrk="1" hangingPunct="1">
              <a:lnSpc>
                <a:spcPct val="120000"/>
              </a:lnSpc>
              <a:spcBef>
                <a:spcPts val="1200"/>
              </a:spcBef>
            </a:pPr>
            <a:r>
              <a:rPr lang="el-GR" altLang="el-GR" sz="2400" dirty="0" smtClean="0">
                <a:cs typeface="Arial" charset="0"/>
                <a:sym typeface="Wingdings" pitchFamily="2" charset="2"/>
              </a:rPr>
              <a:t>Το κιτρίνισμα του μεταξιού ή το ξεθώριασμα των βαμμένων υφασμάτων κατά το πλύσιμο οφείλεται στην αναδιάταξη των πολυμερών.</a:t>
            </a:r>
          </a:p>
          <a:p>
            <a:pPr lvl="1" eaLnBrk="1" hangingPunct="1">
              <a:lnSpc>
                <a:spcPct val="120000"/>
              </a:lnSpc>
              <a:spcBef>
                <a:spcPts val="1200"/>
              </a:spcBef>
            </a:pPr>
            <a:r>
              <a:rPr lang="el-GR" altLang="el-GR" sz="2400" dirty="0" smtClean="0">
                <a:cs typeface="Arial" charset="0"/>
                <a:sym typeface="Wingdings" pitchFamily="2" charset="2"/>
              </a:rPr>
              <a:t>Η αναδιάταξη και η διάβρωση των πολυμερών της επιφάνειας της ίνας επηρεάζουν την ανάκλαση του φωτός προκαλώντας κιτρίνισμα των λευκών υφασμάτων ή θάμπωμα στα βαμμένα.</a:t>
            </a:r>
          </a:p>
          <a:p>
            <a:pPr>
              <a:lnSpc>
                <a:spcPct val="120000"/>
              </a:lnSpc>
              <a:spcBef>
                <a:spcPts val="1200"/>
              </a:spcBef>
            </a:pP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a:solidFill>
                <a:prstClr val="black"/>
              </a:solidFill>
            </a:endParaRPr>
          </a:p>
        </p:txBody>
      </p:sp>
    </p:spTree>
    <p:extLst>
      <p:ext uri="{BB962C8B-B14F-4D97-AF65-F5344CB8AC3E}">
        <p14:creationId xmlns:p14="http://schemas.microsoft.com/office/powerpoint/2010/main" val="27771977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Επίδραση </a:t>
            </a:r>
            <a:r>
              <a:rPr lang="el-GR" dirty="0" smtClean="0"/>
              <a:t>λευκαντικών στο μετάξι</a:t>
            </a:r>
            <a:endParaRPr lang="el-GR" dirty="0"/>
          </a:p>
        </p:txBody>
      </p:sp>
      <p:sp>
        <p:nvSpPr>
          <p:cNvPr id="81922" name="Content Placeholder 2"/>
          <p:cNvSpPr>
            <a:spLocks noGrp="1"/>
          </p:cNvSpPr>
          <p:nvPr>
            <p:ph idx="1"/>
          </p:nvPr>
        </p:nvSpPr>
        <p:spPr>
          <a:xfrm>
            <a:off x="457200" y="1412776"/>
            <a:ext cx="8229600" cy="4824536"/>
          </a:xfrm>
        </p:spPr>
        <p:txBody>
          <a:bodyPr/>
          <a:lstStyle/>
          <a:p>
            <a:pPr eaLnBrk="1" hangingPunct="1">
              <a:lnSpc>
                <a:spcPct val="150000"/>
              </a:lnSpc>
              <a:spcBef>
                <a:spcPts val="1200"/>
              </a:spcBef>
            </a:pPr>
            <a:r>
              <a:rPr lang="el-GR" altLang="el-GR" sz="2400" dirty="0" smtClean="0">
                <a:cs typeface="Arial" charset="0"/>
              </a:rPr>
              <a:t>Η δράση τους δεν είναι μόνιμη. Επιτυγχάνεται ο αποχρωματισμός της επιφάνειας της ίνας. Με έκθεση στο ατμοσφαιρικό οξυγόνο, σε υγρασία και ρυπαντές το υλικό κιτρινίζει ξανά.</a:t>
            </a:r>
          </a:p>
          <a:p>
            <a:pPr eaLnBrk="1" hangingPunct="1">
              <a:lnSpc>
                <a:spcPct val="150000"/>
              </a:lnSpc>
              <a:spcBef>
                <a:spcPts val="1200"/>
              </a:spcBef>
            </a:pPr>
            <a:endParaRPr lang="el-GR" altLang="el-GR" sz="2400" dirty="0" smtClean="0">
              <a:cs typeface="Arial"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a:solidFill>
                <a:prstClr val="black"/>
              </a:solidFill>
            </a:endParaRPr>
          </a:p>
        </p:txBody>
      </p:sp>
    </p:spTree>
    <p:extLst>
      <p:ext uri="{BB962C8B-B14F-4D97-AF65-F5344CB8AC3E}">
        <p14:creationId xmlns:p14="http://schemas.microsoft.com/office/powerpoint/2010/main" val="19389430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Επίδραση </a:t>
            </a:r>
            <a:r>
              <a:rPr lang="el-GR" dirty="0" smtClean="0"/>
              <a:t>ακτινοβολιών στο μετάξι</a:t>
            </a:r>
            <a:endParaRPr lang="el-GR" dirty="0"/>
          </a:p>
        </p:txBody>
      </p:sp>
      <p:sp>
        <p:nvSpPr>
          <p:cNvPr id="82946" name="Content Placeholder 2"/>
          <p:cNvSpPr>
            <a:spLocks noGrp="1"/>
          </p:cNvSpPr>
          <p:nvPr>
            <p:ph idx="1"/>
          </p:nvPr>
        </p:nvSpPr>
        <p:spPr/>
        <p:txBody>
          <a:bodyPr>
            <a:normAutofit lnSpcReduction="10000"/>
          </a:bodyPr>
          <a:lstStyle/>
          <a:p>
            <a:pPr eaLnBrk="1" hangingPunct="1">
              <a:lnSpc>
                <a:spcPct val="120000"/>
              </a:lnSpc>
              <a:spcBef>
                <a:spcPts val="1200"/>
              </a:spcBef>
            </a:pPr>
            <a:r>
              <a:rPr lang="el-GR" altLang="el-GR" sz="2400" dirty="0" smtClean="0">
                <a:cs typeface="Arial" charset="0"/>
              </a:rPr>
              <a:t>Η αντοχή του μεταξιού στο περιβάλλον δεν είναι τόσο καλή όσο του μαλλιού. Αυτό οφείλεται στην απουσία ομοιοπολικών δεσμών. Το </a:t>
            </a:r>
            <a:r>
              <a:rPr lang="en-US" altLang="el-GR" sz="2400" dirty="0" smtClean="0">
                <a:cs typeface="Arial" charset="0"/>
              </a:rPr>
              <a:t>pH</a:t>
            </a:r>
            <a:r>
              <a:rPr lang="el-GR" altLang="el-GR" sz="2400" dirty="0" smtClean="0">
                <a:cs typeface="Arial" charset="0"/>
              </a:rPr>
              <a:t> παίζει επίσης ρόλο.</a:t>
            </a:r>
            <a:r>
              <a:rPr lang="en-US" altLang="el-GR" sz="2400" dirty="0" smtClean="0">
                <a:cs typeface="Arial" charset="0"/>
              </a:rPr>
              <a:t> </a:t>
            </a:r>
            <a:endParaRPr lang="el-GR" altLang="el-GR" sz="2400" dirty="0" smtClean="0">
              <a:cs typeface="Arial" charset="0"/>
            </a:endParaRPr>
          </a:p>
          <a:p>
            <a:pPr eaLnBrk="1" hangingPunct="1">
              <a:lnSpc>
                <a:spcPct val="120000"/>
              </a:lnSpc>
              <a:spcBef>
                <a:spcPts val="1200"/>
              </a:spcBef>
            </a:pPr>
            <a:r>
              <a:rPr lang="el-GR" altLang="el-GR" sz="2400" dirty="0" smtClean="0">
                <a:cs typeface="Arial" charset="0"/>
              </a:rPr>
              <a:t>Έκθεση στο ηλιακός φως οδηγεί σε κιτρίνισμα, λόγω της </a:t>
            </a:r>
            <a:r>
              <a:rPr lang="en-US" altLang="el-GR" sz="2400" dirty="0" smtClean="0">
                <a:cs typeface="Arial" charset="0"/>
              </a:rPr>
              <a:t>UV </a:t>
            </a:r>
            <a:r>
              <a:rPr lang="el-GR" altLang="el-GR" sz="2400" dirty="0" smtClean="0">
                <a:cs typeface="Arial" charset="0"/>
              </a:rPr>
              <a:t>ακτινοβολίας η οποία αποδυναμώνει τους </a:t>
            </a:r>
            <a:r>
              <a:rPr lang="el-GR" altLang="el-GR" sz="2400" dirty="0" err="1" smtClean="0">
                <a:cs typeface="Arial" charset="0"/>
              </a:rPr>
              <a:t>πεπτιδικούς</a:t>
            </a:r>
            <a:r>
              <a:rPr lang="el-GR" altLang="el-GR" sz="2400" dirty="0" smtClean="0">
                <a:cs typeface="Arial" charset="0"/>
              </a:rPr>
              <a:t> δεσμούς. Η θραύση των δεσμών αυτών </a:t>
            </a:r>
            <a:r>
              <a:rPr lang="el-GR" altLang="el-GR" sz="2400" dirty="0" smtClean="0">
                <a:cs typeface="Arial" charset="0"/>
                <a:sym typeface="Wingdings" pitchFamily="2" charset="2"/>
              </a:rPr>
              <a:t>οδηγεί στο σχηματισμό</a:t>
            </a:r>
            <a:r>
              <a:rPr lang="el-GR" altLang="el-GR" sz="2400" dirty="0" smtClean="0">
                <a:cs typeface="Arial" charset="0"/>
              </a:rPr>
              <a:t> προϊόντων διάβρωσης στην επιφάνεια της ίνας: </a:t>
            </a:r>
          </a:p>
          <a:p>
            <a:pPr lvl="1" eaLnBrk="1" hangingPunct="1">
              <a:lnSpc>
                <a:spcPct val="120000"/>
              </a:lnSpc>
              <a:spcBef>
                <a:spcPts val="1200"/>
              </a:spcBef>
            </a:pPr>
            <a:r>
              <a:rPr lang="el-GR" altLang="el-GR" sz="2400" dirty="0" smtClean="0">
                <a:cs typeface="Arial" charset="0"/>
              </a:rPr>
              <a:t>λόγω των προϊόντων διάβρωσης η ίνα απορροφά περισσότερο ηλιακό φως, </a:t>
            </a:r>
          </a:p>
          <a:p>
            <a:pPr lvl="1" eaLnBrk="1" hangingPunct="1">
              <a:lnSpc>
                <a:spcPct val="120000"/>
              </a:lnSpc>
              <a:spcBef>
                <a:spcPts val="1200"/>
              </a:spcBef>
            </a:pPr>
            <a:r>
              <a:rPr lang="el-GR" altLang="el-GR" sz="2400" dirty="0" smtClean="0">
                <a:cs typeface="Arial" charset="0"/>
              </a:rPr>
              <a:t>αυτά διαθλούν το ηλιακό φως σε μεγαλύτερο βαθμό με αποτέλεσμα το υλικό να κιτρινίζει.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a:solidFill>
                <a:prstClr val="black"/>
              </a:solidFill>
            </a:endParaRPr>
          </a:p>
        </p:txBody>
      </p:sp>
    </p:spTree>
    <p:extLst>
      <p:ext uri="{BB962C8B-B14F-4D97-AF65-F5344CB8AC3E}">
        <p14:creationId xmlns:p14="http://schemas.microsoft.com/office/powerpoint/2010/main" val="56624059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Ικανότητα </a:t>
            </a:r>
            <a:r>
              <a:rPr lang="el-GR" dirty="0" smtClean="0"/>
              <a:t>βαφής μεταξιού </a:t>
            </a:r>
            <a:r>
              <a:rPr lang="el-GR" sz="3200" b="0" dirty="0" smtClean="0"/>
              <a:t>(1 από 2)</a:t>
            </a:r>
            <a:endParaRPr lang="el-GR" sz="3200" b="0" dirty="0"/>
          </a:p>
        </p:txBody>
      </p:sp>
      <p:sp>
        <p:nvSpPr>
          <p:cNvPr id="83971" name="Content Placeholder 2"/>
          <p:cNvSpPr>
            <a:spLocks noGrp="1"/>
          </p:cNvSpPr>
          <p:nvPr>
            <p:ph idx="1"/>
          </p:nvPr>
        </p:nvSpPr>
        <p:spPr>
          <a:xfrm>
            <a:off x="457200" y="1196752"/>
            <a:ext cx="8507288" cy="5400600"/>
          </a:xfrm>
        </p:spPr>
        <p:txBody>
          <a:bodyPr>
            <a:normAutofit lnSpcReduction="10000"/>
          </a:bodyPr>
          <a:lstStyle/>
          <a:p>
            <a:pPr marL="273050" indent="-273050" eaLnBrk="1" hangingPunct="1">
              <a:lnSpc>
                <a:spcPct val="120000"/>
              </a:lnSpc>
              <a:spcBef>
                <a:spcPts val="1200"/>
              </a:spcBef>
            </a:pPr>
            <a:r>
              <a:rPr lang="el-GR" altLang="el-GR" sz="2400" dirty="0" smtClean="0">
                <a:cs typeface="Arial" charset="0"/>
              </a:rPr>
              <a:t>Το μετάξι βάφεται σχετικά εύκολα με διάφορες κατηγορίες βαφών λόγω:</a:t>
            </a:r>
          </a:p>
          <a:p>
            <a:pPr marL="547688" lvl="1" eaLnBrk="1" hangingPunct="1">
              <a:lnSpc>
                <a:spcPct val="120000"/>
              </a:lnSpc>
              <a:spcBef>
                <a:spcPts val="1200"/>
              </a:spcBef>
            </a:pPr>
            <a:r>
              <a:rPr lang="el-GR" altLang="el-GR" sz="2400" dirty="0" smtClean="0">
                <a:cs typeface="Arial" charset="0"/>
              </a:rPr>
              <a:t>της πολικότητα των πολυμερών, και</a:t>
            </a:r>
          </a:p>
          <a:p>
            <a:pPr marL="547688" lvl="1" eaLnBrk="1" hangingPunct="1">
              <a:lnSpc>
                <a:spcPct val="120000"/>
              </a:lnSpc>
              <a:spcBef>
                <a:spcPts val="1200"/>
              </a:spcBef>
            </a:pPr>
            <a:r>
              <a:rPr lang="el-GR" altLang="el-GR" sz="2400" dirty="0" smtClean="0">
                <a:cs typeface="Arial" charset="0"/>
              </a:rPr>
              <a:t>της άμορφης φύσης του συστήματος των πολυμερών.</a:t>
            </a:r>
          </a:p>
          <a:p>
            <a:pPr marL="273050" indent="-273050" eaLnBrk="1" hangingPunct="1">
              <a:lnSpc>
                <a:spcPct val="120000"/>
              </a:lnSpc>
              <a:spcBef>
                <a:spcPts val="1200"/>
              </a:spcBef>
            </a:pPr>
            <a:r>
              <a:rPr lang="el-GR" altLang="el-GR" sz="2400" dirty="0" smtClean="0">
                <a:cs typeface="Arial" charset="0"/>
              </a:rPr>
              <a:t>Λόγω πολικότητας τα πολυμερή έλκουν τα πολικά μόρια της βαφής και τα «κατευθύνουν» στο εσωτερικό του συστήματος.</a:t>
            </a:r>
          </a:p>
          <a:p>
            <a:pPr marL="273050" indent="-273050" eaLnBrk="1" hangingPunct="1">
              <a:lnSpc>
                <a:spcPct val="120000"/>
              </a:lnSpc>
              <a:spcBef>
                <a:spcPts val="1200"/>
              </a:spcBef>
            </a:pPr>
            <a:r>
              <a:rPr lang="el-GR" altLang="el-GR" sz="2400" dirty="0" smtClean="0">
                <a:cs typeface="Arial" charset="0"/>
              </a:rPr>
              <a:t>Τα μόρια της βαφής διεισδύουν μόνο στις άμορφες περιοχές του συστήματος και όχι στις κρυσταλλικές, λόγω του μεγάλου όγκου τους.</a:t>
            </a:r>
          </a:p>
          <a:p>
            <a:pPr marL="273050" indent="-273050" eaLnBrk="1" hangingPunct="1">
              <a:lnSpc>
                <a:spcPct val="120000"/>
              </a:lnSpc>
              <a:spcBef>
                <a:spcPts val="1200"/>
              </a:spcBef>
            </a:pPr>
            <a:r>
              <a:rPr lang="el-GR" altLang="el-GR" sz="2400" dirty="0" smtClean="0">
                <a:cs typeface="Arial" charset="0"/>
              </a:rPr>
              <a:t>Η στιλπνότητα του μεταξιού κάνει τα χρώματα να δείχνουν πιο φωτεινά. </a:t>
            </a:r>
          </a:p>
          <a:p>
            <a:pPr marL="273050" indent="-273050" eaLnBrk="1" hangingPunct="1">
              <a:lnSpc>
                <a:spcPct val="120000"/>
              </a:lnSpc>
              <a:spcBef>
                <a:spcPts val="1200"/>
              </a:spcBef>
              <a:buFont typeface="Wingdings 2" pitchFamily="18" charset="2"/>
              <a:buChar char=""/>
            </a:pPr>
            <a:endParaRPr lang="el-GR" altLang="el-GR"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a:solidFill>
                <a:prstClr val="black"/>
              </a:solidFill>
            </a:endParaRPr>
          </a:p>
        </p:txBody>
      </p:sp>
    </p:spTree>
    <p:extLst>
      <p:ext uri="{BB962C8B-B14F-4D97-AF65-F5344CB8AC3E}">
        <p14:creationId xmlns:p14="http://schemas.microsoft.com/office/powerpoint/2010/main" val="29958622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Ικανότητα </a:t>
            </a:r>
            <a:r>
              <a:rPr lang="el-GR" dirty="0" smtClean="0"/>
              <a:t>βαφής μεταξιού </a:t>
            </a:r>
            <a:r>
              <a:rPr lang="el-GR" sz="3200" b="0" dirty="0" smtClean="0"/>
              <a:t>(2 από 2)</a:t>
            </a:r>
            <a:endParaRPr lang="el-GR" sz="3200" b="0" dirty="0"/>
          </a:p>
        </p:txBody>
      </p:sp>
      <p:sp>
        <p:nvSpPr>
          <p:cNvPr id="91140" name="4 - TextBox"/>
          <p:cNvSpPr txBox="1">
            <a:spLocks noChangeArrowheads="1"/>
          </p:cNvSpPr>
          <p:nvPr/>
        </p:nvSpPr>
        <p:spPr bwMode="auto">
          <a:xfrm>
            <a:off x="342900" y="5761349"/>
            <a:ext cx="4286250" cy="646113"/>
          </a:xfrm>
          <a:prstGeom prst="rect">
            <a:avLst/>
          </a:prstGeom>
          <a:solidFill>
            <a:schemeClr val="accent4">
              <a:lumMod val="75000"/>
            </a:schemeClr>
          </a:solidFill>
          <a:ln w="9525">
            <a:noFill/>
            <a:miter lim="800000"/>
            <a:headEnd/>
            <a:tailEnd/>
          </a:ln>
        </p:spPr>
        <p:txBody>
          <a:bodyPr>
            <a:spAutoFit/>
          </a:bodyPr>
          <a:lstStyle/>
          <a:p>
            <a:pPr>
              <a:defRPr/>
            </a:pPr>
            <a:r>
              <a:rPr lang="el-GR" dirty="0">
                <a:solidFill>
                  <a:prstClr val="white"/>
                </a:solidFill>
                <a:latin typeface="Calibri"/>
              </a:rPr>
              <a:t>Μεταξοσκώληκες που τρέφονται με φύλλα μουριάς. </a:t>
            </a:r>
          </a:p>
        </p:txBody>
      </p:sp>
      <p:pic>
        <p:nvPicPr>
          <p:cNvPr id="84995" name="Picture 4" descr="http://www.gundemkumas.com/IMG/662px-Silk-worms.jpg" title="Μεταξοσκώληκες που τρέφονται με φύλλα μουριάς.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340768"/>
            <a:ext cx="4271962" cy="3863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8"/>
          <p:cNvSpPr/>
          <p:nvPr/>
        </p:nvSpPr>
        <p:spPr>
          <a:xfrm>
            <a:off x="1181707" y="5212017"/>
            <a:ext cx="263721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Silk-worms</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err="1" smtClean="0">
                <a:solidFill>
                  <a:prstClr val="black"/>
                </a:solidFill>
                <a:latin typeface="Calibri"/>
                <a:hlinkClick r:id="rId5"/>
              </a:rPr>
              <a:t>Mlewan</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91141" name="5 - TextBox"/>
          <p:cNvSpPr txBox="1">
            <a:spLocks noChangeArrowheads="1"/>
          </p:cNvSpPr>
          <p:nvPr/>
        </p:nvSpPr>
        <p:spPr bwMode="auto">
          <a:xfrm>
            <a:off x="4932040" y="4468470"/>
            <a:ext cx="3600401" cy="1938992"/>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rPr>
              <a:t>Αποτέλεσμα πειραμάτων σε μεταξοσκώληκα ο οποίος τράφηκε με φύλλα μουριάς και βαφή, ώστε να παράγει ίνες ροζ χρώματος, αποφεύγοντας τη διαδικασία της βαφής.</a:t>
            </a:r>
            <a:r>
              <a:rPr lang="en-GB" sz="2000" dirty="0">
                <a:solidFill>
                  <a:prstClr val="black"/>
                </a:solidFill>
                <a:latin typeface="Calibri"/>
                <a:hlinkClick r:id="rId6"/>
              </a:rPr>
              <a:t> </a:t>
            </a:r>
            <a:endParaRPr lang="el-GR" sz="2000" dirty="0">
              <a:solidFill>
                <a:prstClr val="white"/>
              </a:solidFill>
              <a:latin typeface="Calibri"/>
            </a:endParaRPr>
          </a:p>
        </p:txBody>
      </p:sp>
      <p:pic>
        <p:nvPicPr>
          <p:cNvPr id="12290" name="Picture 2" title="Αποτέλεσμα πειραμάτων σε μεταξοσκώληκα"/>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1340767"/>
            <a:ext cx="3600400" cy="274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Ορθογώνιο 4"/>
          <p:cNvSpPr/>
          <p:nvPr/>
        </p:nvSpPr>
        <p:spPr>
          <a:xfrm>
            <a:off x="5292080" y="4074212"/>
            <a:ext cx="2880320" cy="276999"/>
          </a:xfrm>
          <a:prstGeom prst="rect">
            <a:avLst/>
          </a:prstGeom>
        </p:spPr>
        <p:txBody>
          <a:bodyPr wrap="square">
            <a:spAutoFit/>
          </a:bodyPr>
          <a:lstStyle/>
          <a:p>
            <a:pPr algn="ctr"/>
            <a:r>
              <a:rPr lang="en-US" sz="1200" dirty="0" smtClean="0">
                <a:solidFill>
                  <a:prstClr val="black"/>
                </a:solidFill>
                <a:latin typeface="Calibri"/>
                <a:hlinkClick r:id="rId8"/>
              </a:rPr>
              <a:t>mrbarlow.wordpress.com</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a:solidFill>
                <a:prstClr val="black"/>
              </a:solidFill>
            </a:endParaRPr>
          </a:p>
        </p:txBody>
      </p:sp>
    </p:spTree>
    <p:extLst>
      <p:ext uri="{BB962C8B-B14F-4D97-AF65-F5344CB8AC3E}">
        <p14:creationId xmlns:p14="http://schemas.microsoft.com/office/powerpoint/2010/main" val="36046879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lstStyle/>
          <a:p>
            <a:r>
              <a:rPr lang="el-GR" altLang="el-GR" dirty="0" smtClean="0"/>
              <a:t>Έγχρωμα κουκούλια </a:t>
            </a:r>
          </a:p>
        </p:txBody>
      </p:sp>
      <p:sp>
        <p:nvSpPr>
          <p:cNvPr id="7" name="6 - Ορθογώνιο"/>
          <p:cNvSpPr/>
          <p:nvPr/>
        </p:nvSpPr>
        <p:spPr>
          <a:xfrm>
            <a:off x="755577" y="5373216"/>
            <a:ext cx="7884368" cy="1015663"/>
          </a:xfrm>
          <a:prstGeom prst="rect">
            <a:avLst/>
          </a:prstGeom>
          <a:solidFill>
            <a:schemeClr val="accent4">
              <a:lumMod val="75000"/>
            </a:schemeClr>
          </a:solidFill>
        </p:spPr>
        <p:txBody>
          <a:bodyPr wrap="square">
            <a:spAutoFit/>
          </a:bodyPr>
          <a:lstStyle/>
          <a:p>
            <a:pPr fontAlgn="auto">
              <a:spcBef>
                <a:spcPts val="0"/>
              </a:spcBef>
              <a:spcAft>
                <a:spcPts val="0"/>
              </a:spcAft>
              <a:defRPr/>
            </a:pPr>
            <a:r>
              <a:rPr lang="el-GR" sz="2000" dirty="0">
                <a:solidFill>
                  <a:prstClr val="white"/>
                </a:solidFill>
                <a:latin typeface="Calibri"/>
              </a:rPr>
              <a:t>Βαφές προστίθενται στην τροφή του μεταξοσκώληκα τις 4 τελευταίες ημέρες του σταδίου της κάμπιας δημιουργώντας μια χρωματιστή κάμπια και κουκούλι στη συνέχεια. </a:t>
            </a:r>
          </a:p>
        </p:txBody>
      </p:sp>
      <p:pic>
        <p:nvPicPr>
          <p:cNvPr id="10242" name="Picture 2" descr="http://farm1.staticflickr.com/92/220938812_5d7bbdca4f.jpg" title="Έγχρωμα κουκούλια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08611"/>
            <a:ext cx="4245804" cy="339664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86290" y="4958862"/>
            <a:ext cx="338437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silkworm </a:t>
            </a:r>
            <a:r>
              <a:rPr lang="en-US" sz="1200" dirty="0" smtClean="0">
                <a:solidFill>
                  <a:prstClr val="black"/>
                </a:solidFill>
                <a:latin typeface="Calibri"/>
                <a:hlinkClick r:id="rId4"/>
              </a:rPr>
              <a:t>cocoons</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Sarah Macmillan</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CC BY-NC-SA </a:t>
            </a:r>
            <a:r>
              <a:rPr lang="en-US" sz="1200" dirty="0" smtClean="0">
                <a:solidFill>
                  <a:prstClr val="black"/>
                </a:solidFill>
                <a:latin typeface="Calibri"/>
                <a:hlinkClick r:id="rId6"/>
              </a:rPr>
              <a:t>2.0</a:t>
            </a:r>
            <a:endParaRPr lang="en-US" sz="1200" dirty="0">
              <a:solidFill>
                <a:prstClr val="black"/>
              </a:solidFill>
              <a:latin typeface="Calibri"/>
            </a:endParaRPr>
          </a:p>
        </p:txBody>
      </p:sp>
      <p:pic>
        <p:nvPicPr>
          <p:cNvPr id="3075" name="Picture 2" descr="http://2.bp.blogspot.com/-dk3_pUQ_kqw/TdLKnfLMBOI/AAAAAAAAAFQ/KYKi-DovXo4/s1600/008.JPG" title="χρωματιστή κάμπια "/>
          <p:cNvPicPr>
            <a:picLocks noChangeAspect="1" noChangeArrowheads="1"/>
          </p:cNvPicPr>
          <p:nvPr/>
        </p:nvPicPr>
        <p:blipFill>
          <a:blip r:embed="rId7">
            <a:extLst>
              <a:ext uri="{28A0092B-C50C-407E-A947-70E740481C1C}">
                <a14:useLocalDpi xmlns:a14="http://schemas.microsoft.com/office/drawing/2010/main" val="0"/>
              </a:ext>
            </a:extLst>
          </a:blip>
          <a:srcRect l="7632" r="16045"/>
          <a:stretch>
            <a:fillRect/>
          </a:stretch>
        </p:blipFill>
        <p:spPr bwMode="auto">
          <a:xfrm>
            <a:off x="5220072" y="1618294"/>
            <a:ext cx="3419872" cy="33621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5777880" y="4980487"/>
            <a:ext cx="2304256" cy="276999"/>
          </a:xfrm>
          <a:prstGeom prst="rect">
            <a:avLst/>
          </a:prstGeom>
        </p:spPr>
        <p:txBody>
          <a:bodyPr wrap="square">
            <a:spAutoFit/>
          </a:bodyPr>
          <a:lstStyle/>
          <a:p>
            <a:pPr algn="ctr"/>
            <a:r>
              <a:rPr lang="en-US" sz="1200" dirty="0" smtClean="0">
                <a:solidFill>
                  <a:prstClr val="black"/>
                </a:solidFill>
                <a:latin typeface="Calibri"/>
                <a:hlinkClick r:id="rId8"/>
              </a:rPr>
              <a:t>theelusivebobbin.blogspot.gr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a:solidFill>
                <a:prstClr val="black"/>
              </a:solidFill>
            </a:endParaRPr>
          </a:p>
        </p:txBody>
      </p:sp>
    </p:spTree>
    <p:extLst>
      <p:ext uri="{BB962C8B-B14F-4D97-AF65-F5344CB8AC3E}">
        <p14:creationId xmlns:p14="http://schemas.microsoft.com/office/powerpoint/2010/main" val="30143791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a:xfrm>
            <a:off x="539552" y="2924944"/>
            <a:ext cx="8229600" cy="908720"/>
          </a:xfrm>
          <a:ln>
            <a:solidFill>
              <a:schemeClr val="accent4">
                <a:lumMod val="60000"/>
                <a:lumOff val="40000"/>
              </a:schemeClr>
            </a:solidFill>
          </a:ln>
        </p:spPr>
        <p:txBody>
          <a:bodyPr/>
          <a:lstStyle/>
          <a:p>
            <a:r>
              <a:rPr lang="el-GR" altLang="el-GR" dirty="0" smtClean="0"/>
              <a:t>Τεχνητές ίνες</a:t>
            </a:r>
          </a:p>
        </p:txBody>
      </p:sp>
      <p:sp>
        <p:nvSpPr>
          <p:cNvPr id="90115" name="2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1ED9F21-B398-447A-B55A-38AF70C39A69}" type="slidenum">
              <a:rPr lang="el-GR">
                <a:solidFill>
                  <a:prstClr val="black"/>
                </a:solidFill>
              </a:rPr>
              <a:pPr>
                <a:defRPr/>
              </a:pPr>
              <a:t>86</a:t>
            </a:fld>
            <a:endParaRPr lang="el-GR">
              <a:solidFill>
                <a:prstClr val="black"/>
              </a:solidFill>
            </a:endParaRPr>
          </a:p>
        </p:txBody>
      </p:sp>
    </p:spTree>
    <p:extLst>
      <p:ext uri="{BB962C8B-B14F-4D97-AF65-F5344CB8AC3E}">
        <p14:creationId xmlns:p14="http://schemas.microsoft.com/office/powerpoint/2010/main" val="409710049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sz="4000" b="1" dirty="0">
                <a:solidFill>
                  <a:schemeClr val="accent4">
                    <a:lumMod val="75000"/>
                  </a:schemeClr>
                </a:solidFill>
              </a:rPr>
              <a:t>Τεχνητές ίνες </a:t>
            </a:r>
          </a:p>
        </p:txBody>
      </p:sp>
      <p:sp>
        <p:nvSpPr>
          <p:cNvPr id="4099" name="Θέση περιεχομένου 2"/>
          <p:cNvSpPr>
            <a:spLocks noGrp="1"/>
          </p:cNvSpPr>
          <p:nvPr>
            <p:ph idx="1"/>
          </p:nvPr>
        </p:nvSpPr>
        <p:spPr/>
        <p:txBody>
          <a:bodyPr/>
          <a:lstStyle/>
          <a:p>
            <a:pPr>
              <a:spcBef>
                <a:spcPts val="2400"/>
              </a:spcBef>
            </a:pPr>
            <a:r>
              <a:rPr lang="el-GR" altLang="el-GR" sz="2400" smtClean="0"/>
              <a:t>Παράγονται από το 1846, όταν η νιτροκυτταρίνη αποδείχτηκε κατάλληλο υλικό για την παραγωγή ινών, λόγω της επικινδυνότητας της όμως αντικαταστάθηκε γρήγορα από άλλες πρώτες ύλες. </a:t>
            </a:r>
          </a:p>
          <a:p>
            <a:pPr>
              <a:spcBef>
                <a:spcPts val="2400"/>
              </a:spcBef>
            </a:pPr>
            <a:r>
              <a:rPr lang="el-GR" altLang="el-GR" sz="2400" smtClean="0"/>
              <a:t>Υπάρχουν δυο κατηγορίες τεχνητών ινών:</a:t>
            </a:r>
          </a:p>
          <a:p>
            <a:pPr lvl="1">
              <a:spcBef>
                <a:spcPts val="1800"/>
              </a:spcBef>
            </a:pPr>
            <a:r>
              <a:rPr lang="el-GR" altLang="el-GR" sz="2400" smtClean="0"/>
              <a:t>Ημι-συνθετικές ή κατασκευασμένες ίνες , οι ίνες που παράγονται ύστερα από διάλυση, τροποποίηση και αναδόμηση φυσικών πολυμερών.</a:t>
            </a:r>
          </a:p>
          <a:p>
            <a:pPr lvl="1">
              <a:spcBef>
                <a:spcPts val="1800"/>
              </a:spcBef>
            </a:pPr>
            <a:r>
              <a:rPr lang="el-GR" altLang="el-GR" sz="2400" smtClean="0"/>
              <a:t>Συνθετικά πολυμερή, που παράγονται από πετροχημικά προϊόντα κατάλληλα να ελαθούν με τη μορφή ινών.</a:t>
            </a:r>
          </a:p>
          <a:p>
            <a:endParaRPr lang="el-GR" altLang="el-GR" sz="2400" smtClean="0"/>
          </a:p>
        </p:txBody>
      </p:sp>
      <p:sp>
        <p:nvSpPr>
          <p:cNvPr id="5734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EFB14DD-FD8E-4EE0-9C84-182DF5E81023}" type="slidenum">
              <a:rPr lang="el-GR">
                <a:solidFill>
                  <a:prstClr val="black"/>
                </a:solidFill>
              </a:rPr>
              <a:pPr>
                <a:defRPr/>
              </a:pPr>
              <a:t>87</a:t>
            </a:fld>
            <a:endParaRPr lang="el-GR">
              <a:solidFill>
                <a:prstClr val="black"/>
              </a:solidFill>
            </a:endParaRPr>
          </a:p>
        </p:txBody>
      </p:sp>
    </p:spTree>
    <p:extLst>
      <p:ext uri="{BB962C8B-B14F-4D97-AF65-F5344CB8AC3E}">
        <p14:creationId xmlns:p14="http://schemas.microsoft.com/office/powerpoint/2010/main" val="27289578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r>
              <a:rPr lang="el-GR" altLang="el-GR" sz="4000" b="1" smtClean="0">
                <a:solidFill>
                  <a:srgbClr val="604A7B"/>
                </a:solidFill>
              </a:rPr>
              <a:t>Είδη τεχνητών ινών</a:t>
            </a:r>
          </a:p>
        </p:txBody>
      </p:sp>
      <p:sp>
        <p:nvSpPr>
          <p:cNvPr id="5123" name="Θέση περιεχομένου 2"/>
          <p:cNvSpPr>
            <a:spLocks noGrp="1"/>
          </p:cNvSpPr>
          <p:nvPr>
            <p:ph idx="1"/>
          </p:nvPr>
        </p:nvSpPr>
        <p:spPr/>
        <p:txBody>
          <a:bodyPr/>
          <a:lstStyle/>
          <a:p>
            <a:pPr>
              <a:lnSpc>
                <a:spcPct val="120000"/>
              </a:lnSpc>
              <a:spcBef>
                <a:spcPts val="2400"/>
              </a:spcBef>
            </a:pPr>
            <a:r>
              <a:rPr lang="el-GR" altLang="el-GR" sz="2400" b="1" smtClean="0">
                <a:cs typeface="Arial" charset="0"/>
              </a:rPr>
              <a:t>Συνεχή νήματα</a:t>
            </a:r>
            <a:r>
              <a:rPr lang="el-GR" altLang="el-GR" sz="2400" smtClean="0">
                <a:cs typeface="Arial" charset="0"/>
              </a:rPr>
              <a:t>:  Οι κλωστές αποτελούνται από μακριά νήματα που συγκρατούνται μεταξύ τους με ελαφριά συστροφή (</a:t>
            </a:r>
            <a:r>
              <a:rPr lang="en-US" altLang="el-GR" sz="2400" smtClean="0">
                <a:cs typeface="Arial" charset="0"/>
              </a:rPr>
              <a:t>twisting</a:t>
            </a:r>
            <a:r>
              <a:rPr lang="el-GR" altLang="el-GR" sz="2400" smtClean="0">
                <a:cs typeface="Arial" charset="0"/>
              </a:rPr>
              <a:t>). </a:t>
            </a:r>
          </a:p>
          <a:p>
            <a:pPr>
              <a:lnSpc>
                <a:spcPct val="120000"/>
              </a:lnSpc>
              <a:spcBef>
                <a:spcPts val="2400"/>
              </a:spcBef>
            </a:pPr>
            <a:r>
              <a:rPr lang="el-GR" altLang="el-GR" sz="2400" b="1" smtClean="0">
                <a:cs typeface="Arial" charset="0"/>
              </a:rPr>
              <a:t>Κλωσμένα ή «σταθερά» (</a:t>
            </a:r>
            <a:r>
              <a:rPr lang="en-US" altLang="el-GR" sz="2400" b="1" smtClean="0">
                <a:cs typeface="Arial" charset="0"/>
              </a:rPr>
              <a:t>spun</a:t>
            </a:r>
            <a:r>
              <a:rPr lang="el-GR" altLang="el-GR" sz="2400" b="1" smtClean="0">
                <a:cs typeface="Arial" charset="0"/>
              </a:rPr>
              <a:t> ή </a:t>
            </a:r>
            <a:r>
              <a:rPr lang="en-US" altLang="el-GR" sz="2400" b="1" smtClean="0">
                <a:cs typeface="Arial" charset="0"/>
              </a:rPr>
              <a:t>staple</a:t>
            </a:r>
            <a:r>
              <a:rPr lang="el-GR" altLang="el-GR" sz="2400" b="1" smtClean="0">
                <a:cs typeface="Arial" charset="0"/>
              </a:rPr>
              <a:t>): </a:t>
            </a:r>
            <a:r>
              <a:rPr lang="el-GR" altLang="el-GR" sz="2400" smtClean="0">
                <a:cs typeface="Arial" charset="0"/>
              </a:rPr>
              <a:t>μικρού μεγέθους ίνες που συγκρατούνται μαζί με συστροφή. </a:t>
            </a:r>
          </a:p>
          <a:p>
            <a:pPr lvl="1">
              <a:lnSpc>
                <a:spcPct val="120000"/>
              </a:lnSpc>
              <a:spcBef>
                <a:spcPts val="1800"/>
              </a:spcBef>
            </a:pPr>
            <a:r>
              <a:rPr lang="el-GR" altLang="el-GR" sz="2400" smtClean="0">
                <a:cs typeface="Arial" charset="0"/>
              </a:rPr>
              <a:t>Αυτά είναι ευκολότερα στο χειρισμό από τα συνεχή νήματα, ενώ οι κοντές ίνες μπορούν επίσης να αναμειχθούν με άλλες ίνες.</a:t>
            </a:r>
          </a:p>
          <a:p>
            <a:pPr>
              <a:lnSpc>
                <a:spcPct val="120000"/>
              </a:lnSpc>
              <a:spcBef>
                <a:spcPts val="1800"/>
              </a:spcBef>
            </a:pPr>
            <a:endParaRPr lang="el-GR" altLang="el-GR" smtClean="0"/>
          </a:p>
        </p:txBody>
      </p:sp>
      <p:sp>
        <p:nvSpPr>
          <p:cNvPr id="6349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E5F58E8-802F-40F2-A624-18C5F87CA880}" type="slidenum">
              <a:rPr lang="el-GR">
                <a:solidFill>
                  <a:prstClr val="black"/>
                </a:solidFill>
              </a:rPr>
              <a:pPr>
                <a:defRPr/>
              </a:pPr>
              <a:t>88</a:t>
            </a:fld>
            <a:endParaRPr lang="el-GR">
              <a:solidFill>
                <a:prstClr val="black"/>
              </a:solidFill>
            </a:endParaRPr>
          </a:p>
        </p:txBody>
      </p:sp>
    </p:spTree>
    <p:extLst>
      <p:ext uri="{BB962C8B-B14F-4D97-AF65-F5344CB8AC3E}">
        <p14:creationId xmlns:p14="http://schemas.microsoft.com/office/powerpoint/2010/main" val="585005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a:t>Χαρακτηριστικά των </a:t>
            </a:r>
            <a:r>
              <a:rPr lang="el-GR" dirty="0" smtClean="0"/>
              <a:t>πολυμερών των ινών</a:t>
            </a:r>
            <a:endParaRPr lang="el-GR" dirty="0"/>
          </a:p>
        </p:txBody>
      </p:sp>
      <p:sp>
        <p:nvSpPr>
          <p:cNvPr id="3" name="Content Placeholder 2"/>
          <p:cNvSpPr>
            <a:spLocks noGrp="1"/>
          </p:cNvSpPr>
          <p:nvPr>
            <p:ph idx="1"/>
          </p:nvPr>
        </p:nvSpPr>
        <p:spPr/>
        <p:txBody>
          <a:bodyPr rtlCol="0">
            <a:normAutofit/>
          </a:bodyPr>
          <a:lstStyle/>
          <a:p>
            <a:pPr marL="274320" indent="-274320" eaLnBrk="1" fontAlgn="auto" hangingPunct="1">
              <a:lnSpc>
                <a:spcPct val="120000"/>
              </a:lnSpc>
              <a:spcBef>
                <a:spcPts val="1200"/>
              </a:spcBef>
              <a:spcAft>
                <a:spcPts val="0"/>
              </a:spcAft>
              <a:buClr>
                <a:schemeClr val="accent3"/>
              </a:buClr>
              <a:buFont typeface="Arial" pitchFamily="34" charset="0"/>
              <a:buNone/>
              <a:defRPr/>
            </a:pPr>
            <a:r>
              <a:rPr lang="el-GR" sz="2400" dirty="0" smtClean="0">
                <a:cs typeface="Arial" pitchFamily="34" charset="0"/>
              </a:rPr>
              <a:t>Τα πολυμερή των ινών χαρακτηρίζονται από:</a:t>
            </a:r>
          </a:p>
          <a:p>
            <a:pPr marL="881063" lvl="1" indent="-514350" eaLnBrk="1" fontAlgn="auto" hangingPunct="1">
              <a:lnSpc>
                <a:spcPct val="120000"/>
              </a:lnSpc>
              <a:spcBef>
                <a:spcPts val="1200"/>
              </a:spcBef>
              <a:spcAft>
                <a:spcPts val="0"/>
              </a:spcAft>
              <a:buFont typeface="Arial" pitchFamily="34" charset="0"/>
              <a:buChar char="•"/>
              <a:defRPr/>
            </a:pPr>
            <a:r>
              <a:rPr lang="el-GR" sz="2400" dirty="0" smtClean="0">
                <a:cs typeface="Arial" pitchFamily="34" charset="0"/>
              </a:rPr>
              <a:t>Μεγάλο μοριακό βάρος (ΜΒ),</a:t>
            </a:r>
          </a:p>
          <a:p>
            <a:pPr marL="881063" lvl="1" indent="-514350" eaLnBrk="1" fontAlgn="auto" hangingPunct="1">
              <a:lnSpc>
                <a:spcPct val="120000"/>
              </a:lnSpc>
              <a:spcBef>
                <a:spcPts val="1200"/>
              </a:spcBef>
              <a:spcAft>
                <a:spcPts val="0"/>
              </a:spcAft>
              <a:buFont typeface="Arial" pitchFamily="34" charset="0"/>
              <a:buChar char="•"/>
              <a:defRPr/>
            </a:pPr>
            <a:r>
              <a:rPr lang="el-GR" sz="2400" dirty="0" smtClean="0">
                <a:cs typeface="Arial" pitchFamily="34" charset="0"/>
              </a:rPr>
              <a:t>Προσανατολισμό,</a:t>
            </a:r>
          </a:p>
          <a:p>
            <a:pPr marL="881063" lvl="1" indent="-514350" eaLnBrk="1" fontAlgn="auto" hangingPunct="1">
              <a:lnSpc>
                <a:spcPct val="120000"/>
              </a:lnSpc>
              <a:spcBef>
                <a:spcPts val="1200"/>
              </a:spcBef>
              <a:spcAft>
                <a:spcPts val="0"/>
              </a:spcAft>
              <a:buFont typeface="Arial" pitchFamily="34" charset="0"/>
              <a:buChar char="•"/>
              <a:defRPr/>
            </a:pPr>
            <a:r>
              <a:rPr lang="el-GR" sz="2400" dirty="0" smtClean="0">
                <a:cs typeface="Arial" pitchFamily="34" charset="0"/>
              </a:rPr>
              <a:t>Γραμμικότητα,</a:t>
            </a:r>
          </a:p>
          <a:p>
            <a:pPr marL="881063" lvl="1" indent="-514350" eaLnBrk="1" fontAlgn="auto" hangingPunct="1">
              <a:lnSpc>
                <a:spcPct val="120000"/>
              </a:lnSpc>
              <a:spcBef>
                <a:spcPts val="1200"/>
              </a:spcBef>
              <a:spcAft>
                <a:spcPts val="0"/>
              </a:spcAft>
              <a:buFont typeface="Arial" pitchFamily="34" charset="0"/>
              <a:buChar char="•"/>
              <a:defRPr/>
            </a:pPr>
            <a:r>
              <a:rPr lang="el-GR" sz="2400" dirty="0" smtClean="0">
                <a:cs typeface="Arial" pitchFamily="34" charset="0"/>
              </a:rPr>
              <a:t>Υψηλό σημείο τήξης.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38488679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sz="4000" b="1" dirty="0">
                <a:solidFill>
                  <a:schemeClr val="accent4">
                    <a:lumMod val="75000"/>
                  </a:schemeClr>
                </a:solidFill>
              </a:rPr>
              <a:t>Κλώση τεχνητών ινών </a:t>
            </a:r>
          </a:p>
        </p:txBody>
      </p:sp>
      <p:sp>
        <p:nvSpPr>
          <p:cNvPr id="3" name="Θέση περιεχομένου 2"/>
          <p:cNvSpPr>
            <a:spLocks noGrp="1"/>
          </p:cNvSpPr>
          <p:nvPr>
            <p:ph idx="1"/>
          </p:nvPr>
        </p:nvSpPr>
        <p:spPr>
          <a:xfrm>
            <a:off x="251520" y="1196752"/>
            <a:ext cx="5645150" cy="5040560"/>
          </a:xfrm>
        </p:spPr>
        <p:txBody>
          <a:bodyPr rtlCol="0">
            <a:normAutofit fontScale="92500"/>
          </a:bodyPr>
          <a:lstStyle/>
          <a:p>
            <a:pPr fontAlgn="auto">
              <a:lnSpc>
                <a:spcPct val="114000"/>
              </a:lnSpc>
              <a:spcBef>
                <a:spcPts val="1800"/>
              </a:spcBef>
              <a:spcAft>
                <a:spcPts val="0"/>
              </a:spcAft>
              <a:buFont typeface="Arial" pitchFamily="34" charset="0"/>
              <a:buChar char="•"/>
              <a:defRPr/>
            </a:pPr>
            <a:r>
              <a:rPr lang="el-GR" sz="2400" dirty="0"/>
              <a:t>Στην υγρή ή ρευστή μορφή, το πολυμερές είναι ένα σχετικά  άμορφο υλικό. Το διάλυμα που περιέχει το υλικό που θα σχηματίσει την ίνα, </a:t>
            </a:r>
            <a:r>
              <a:rPr lang="el-GR" sz="2400" dirty="0" err="1"/>
              <a:t>ελάσσεται</a:t>
            </a:r>
            <a:r>
              <a:rPr lang="el-GR" sz="2400" dirty="0"/>
              <a:t> (εξωθείται) μέσω πολύ λεπτών οπών μιας μήτρας κλωστοποίησης (</a:t>
            </a:r>
            <a:r>
              <a:rPr lang="el-GR" sz="2400" dirty="0" err="1"/>
              <a:t>spinneret</a:t>
            </a:r>
            <a:r>
              <a:rPr lang="el-GR" sz="2400" dirty="0"/>
              <a:t>) ώστε να παραχθεί ένας μικρός πίδακας (</a:t>
            </a:r>
            <a:r>
              <a:rPr lang="el-GR" sz="2400" dirty="0" err="1"/>
              <a:t>jet</a:t>
            </a:r>
            <a:r>
              <a:rPr lang="el-GR" sz="2400" dirty="0"/>
              <a:t>) από το υγρό. Η στερεοποίηση του υγρού αυτού σε νήματα ονομάζεται κλώση (</a:t>
            </a:r>
            <a:r>
              <a:rPr lang="el-GR" sz="2400" dirty="0" err="1"/>
              <a:t>spinning</a:t>
            </a:r>
            <a:r>
              <a:rPr lang="el-GR" sz="2400" dirty="0"/>
              <a:t>). </a:t>
            </a:r>
          </a:p>
          <a:p>
            <a:pPr fontAlgn="auto">
              <a:lnSpc>
                <a:spcPct val="114000"/>
              </a:lnSpc>
              <a:spcBef>
                <a:spcPts val="1800"/>
              </a:spcBef>
              <a:spcAft>
                <a:spcPts val="0"/>
              </a:spcAft>
              <a:buFont typeface="Arial" pitchFamily="34" charset="0"/>
              <a:buChar char="•"/>
              <a:defRPr/>
            </a:pPr>
            <a:r>
              <a:rPr lang="el-GR" sz="2400" dirty="0"/>
              <a:t>Τρόποι κλωσίματος για την παραγωγή τεχνητών ινών: υγρή, </a:t>
            </a:r>
            <a:r>
              <a:rPr lang="el-GR" sz="2400" dirty="0" smtClean="0"/>
              <a:t>ξηρή </a:t>
            </a:r>
            <a:r>
              <a:rPr lang="el-GR" sz="2400" dirty="0"/>
              <a:t>και κλώση </a:t>
            </a:r>
            <a:r>
              <a:rPr lang="el-GR" sz="2400" dirty="0" err="1"/>
              <a:t>τήγματος</a:t>
            </a:r>
            <a:r>
              <a:rPr lang="el-GR" sz="2400" dirty="0"/>
              <a:t>.</a:t>
            </a:r>
          </a:p>
        </p:txBody>
      </p:sp>
      <p:sp>
        <p:nvSpPr>
          <p:cNvPr id="6" name="Rectangle 12"/>
          <p:cNvSpPr>
            <a:spLocks noChangeArrowheads="1"/>
          </p:cNvSpPr>
          <p:nvPr/>
        </p:nvSpPr>
        <p:spPr bwMode="auto">
          <a:xfrm>
            <a:off x="6220822" y="4581128"/>
            <a:ext cx="2383626" cy="923330"/>
          </a:xfrm>
          <a:prstGeom prst="rect">
            <a:avLst/>
          </a:prstGeom>
          <a:solidFill>
            <a:schemeClr val="accent4">
              <a:lumMod val="75000"/>
            </a:schemeClr>
          </a:solidFill>
          <a:ln w="9525">
            <a:noFill/>
            <a:miter lim="800000"/>
            <a:headEnd/>
            <a:tailEnd/>
          </a:ln>
        </p:spPr>
        <p:txBody>
          <a:bodyPr wrap="square">
            <a:spAutoFit/>
          </a:bodyPr>
          <a:lstStyle/>
          <a:p>
            <a:pPr fontAlgn="auto">
              <a:spcBef>
                <a:spcPts val="0"/>
              </a:spcBef>
              <a:spcAft>
                <a:spcPts val="0"/>
              </a:spcAft>
              <a:defRPr/>
            </a:pPr>
            <a:r>
              <a:rPr lang="el-GR" dirty="0">
                <a:solidFill>
                  <a:prstClr val="white"/>
                </a:solidFill>
                <a:latin typeface="Calibri"/>
              </a:rPr>
              <a:t>Μήτρα νηματοποίησης για την παραγωγή </a:t>
            </a:r>
            <a:r>
              <a:rPr lang="en-US" dirty="0">
                <a:solidFill>
                  <a:prstClr val="white"/>
                </a:solidFill>
                <a:latin typeface="Calibri"/>
              </a:rPr>
              <a:t>acetate </a:t>
            </a:r>
            <a:r>
              <a:rPr lang="el-GR" dirty="0">
                <a:solidFill>
                  <a:prstClr val="white"/>
                </a:solidFill>
                <a:latin typeface="Calibri"/>
              </a:rPr>
              <a:t>με ξηρή κλώση</a:t>
            </a:r>
            <a:r>
              <a:rPr lang="en-US" dirty="0">
                <a:solidFill>
                  <a:prstClr val="white"/>
                </a:solidFill>
                <a:latin typeface="Calibri"/>
              </a:rPr>
              <a:t>.</a:t>
            </a:r>
            <a:endParaRPr lang="el-GR" dirty="0">
              <a:solidFill>
                <a:prstClr val="white"/>
              </a:solidFill>
              <a:latin typeface="Calibri"/>
            </a:endParaRPr>
          </a:p>
        </p:txBody>
      </p:sp>
      <p:pic>
        <p:nvPicPr>
          <p:cNvPr id="6149" name="Εικόνα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0822" y="1340767"/>
            <a:ext cx="2383626" cy="279058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6151" name="Ορθογώνιο 6"/>
          <p:cNvSpPr>
            <a:spLocks noChangeArrowheads="1"/>
          </p:cNvSpPr>
          <p:nvPr/>
        </p:nvSpPr>
        <p:spPr bwMode="auto">
          <a:xfrm>
            <a:off x="6172316" y="4131354"/>
            <a:ext cx="2447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l-GR" sz="1200">
                <a:solidFill>
                  <a:prstClr val="black"/>
                </a:solidFill>
                <a:hlinkClick r:id="rId4"/>
              </a:rPr>
              <a:t>german-hosiery-museum.de</a:t>
            </a:r>
            <a:endParaRPr lang="el-GR" altLang="el-GR" sz="1200">
              <a:solidFill>
                <a:prstClr val="black"/>
              </a:solidFill>
            </a:endParaRPr>
          </a:p>
        </p:txBody>
      </p:sp>
      <p:sp>
        <p:nvSpPr>
          <p:cNvPr id="59398" name="Θέση αριθμού διαφάνειας 3"/>
          <p:cNvSpPr>
            <a:spLocks noGrp="1"/>
          </p:cNvSpPr>
          <p:nvPr>
            <p:ph type="sldNum" sz="quarter" idx="12"/>
          </p:nvPr>
        </p:nvSpPr>
        <p:spPr bwMode="auto">
          <a:xfrm>
            <a:off x="6305733" y="6309320"/>
            <a:ext cx="2133600" cy="365125"/>
          </a:xfrm>
          <a:ln>
            <a:miter lim="800000"/>
            <a:headEnd/>
            <a:tailEnd/>
          </a:ln>
        </p:spPr>
        <p:txBody>
          <a:bodyPr wrap="square" numCol="1" anchorCtr="0" compatLnSpc="1">
            <a:prstTxWarp prst="textNoShape">
              <a:avLst/>
            </a:prstTxWarp>
          </a:bodyPr>
          <a:lstStyle/>
          <a:p>
            <a:pPr>
              <a:defRPr/>
            </a:pPr>
            <a:fld id="{01288843-30B4-474E-BF74-F394320F9B1D}" type="slidenum">
              <a:rPr lang="el-GR">
                <a:solidFill>
                  <a:prstClr val="black"/>
                </a:solidFill>
              </a:rPr>
              <a:pPr>
                <a:defRPr/>
              </a:pPr>
              <a:t>89</a:t>
            </a:fld>
            <a:endParaRPr lang="el-GR">
              <a:solidFill>
                <a:prstClr val="black"/>
              </a:solidFill>
            </a:endParaRPr>
          </a:p>
        </p:txBody>
      </p:sp>
    </p:spTree>
    <p:extLst>
      <p:ext uri="{BB962C8B-B14F-4D97-AF65-F5344CB8AC3E}">
        <p14:creationId xmlns:p14="http://schemas.microsoft.com/office/powerpoint/2010/main" val="41594768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r>
              <a:rPr lang="el-GR" altLang="el-GR" sz="4000" b="1" smtClean="0">
                <a:solidFill>
                  <a:srgbClr val="604A7B"/>
                </a:solidFill>
              </a:rPr>
              <a:t>Υγρή κλώση </a:t>
            </a:r>
          </a:p>
        </p:txBody>
      </p:sp>
      <p:sp>
        <p:nvSpPr>
          <p:cNvPr id="7171" name="Θέση περιεχομένου 2"/>
          <p:cNvSpPr>
            <a:spLocks noGrp="1"/>
          </p:cNvSpPr>
          <p:nvPr>
            <p:ph idx="1"/>
          </p:nvPr>
        </p:nvSpPr>
        <p:spPr>
          <a:xfrm>
            <a:off x="457200" y="1196752"/>
            <a:ext cx="4835525" cy="5040560"/>
          </a:xfrm>
        </p:spPr>
        <p:txBody>
          <a:bodyPr/>
          <a:lstStyle/>
          <a:p>
            <a:pPr>
              <a:lnSpc>
                <a:spcPct val="120000"/>
              </a:lnSpc>
            </a:pPr>
            <a:r>
              <a:rPr lang="el-GR" altLang="el-GR" sz="2400" dirty="0" smtClean="0"/>
              <a:t>Το διάλυμα του πολυμερούς εξωθείται μέσα σε ένα  παχύρευστο υδατικό διάλυμα, μέσα στο οποίο οι υγρές ίνες στερεοποιούνται ως αποτέλεσμα χημικών ή φυσικών αλλαγών. Το </a:t>
            </a:r>
            <a:r>
              <a:rPr lang="el-GR" altLang="el-GR" sz="2400" dirty="0" err="1" smtClean="0"/>
              <a:t>ρεγιόν</a:t>
            </a:r>
            <a:r>
              <a:rPr lang="el-GR" altLang="el-GR" sz="2400" dirty="0" smtClean="0"/>
              <a:t> (</a:t>
            </a:r>
            <a:r>
              <a:rPr lang="el-GR" altLang="el-GR" sz="2400" dirty="0" err="1" smtClean="0"/>
              <a:t>rayon</a:t>
            </a:r>
            <a:r>
              <a:rPr lang="el-GR" altLang="el-GR" sz="2400" dirty="0" smtClean="0"/>
              <a:t>) παράγεται αναδομώντας την κυτταρίνη σε ένα υδατικό διάλυμα.</a:t>
            </a:r>
          </a:p>
          <a:p>
            <a:pPr>
              <a:lnSpc>
                <a:spcPct val="120000"/>
              </a:lnSpc>
            </a:pPr>
            <a:endParaRPr lang="el-GR" altLang="el-GR" dirty="0" smtClean="0"/>
          </a:p>
        </p:txBody>
      </p:sp>
      <p:sp>
        <p:nvSpPr>
          <p:cNvPr id="6" name="Rectangle 5"/>
          <p:cNvSpPr>
            <a:spLocks noChangeArrowheads="1"/>
          </p:cNvSpPr>
          <p:nvPr/>
        </p:nvSpPr>
        <p:spPr bwMode="auto">
          <a:xfrm>
            <a:off x="996950" y="5654675"/>
            <a:ext cx="7170738" cy="1016000"/>
          </a:xfrm>
          <a:prstGeom prst="rect">
            <a:avLst/>
          </a:prstGeom>
          <a:solidFill>
            <a:schemeClr val="accent4">
              <a:lumMod val="75000"/>
            </a:schemeClr>
          </a:solidFill>
          <a:ln w="9525">
            <a:noFill/>
            <a:miter lim="800000"/>
            <a:headEnd/>
            <a:tailEnd/>
          </a:ln>
        </p:spPr>
        <p:txBody>
          <a:bodyPr>
            <a:spAutoFit/>
          </a:bodyPr>
          <a:lstStyle/>
          <a:p>
            <a:pPr fontAlgn="auto">
              <a:spcBef>
                <a:spcPts val="0"/>
              </a:spcBef>
              <a:spcAft>
                <a:spcPts val="0"/>
              </a:spcAft>
              <a:defRPr/>
            </a:pPr>
            <a:r>
              <a:rPr lang="el-GR" sz="2000" b="1" dirty="0">
                <a:solidFill>
                  <a:prstClr val="white"/>
                </a:solidFill>
                <a:latin typeface="Calibri"/>
              </a:rPr>
              <a:t>Υγρή κλώση: </a:t>
            </a:r>
            <a:r>
              <a:rPr lang="el-GR" sz="2000" dirty="0">
                <a:solidFill>
                  <a:prstClr val="white"/>
                </a:solidFill>
                <a:latin typeface="Calibri"/>
              </a:rPr>
              <a:t>το διάλυμα νηματοποίησης εισέρχεται και διέρχεται μέσω του γυάλινου σωλήνα. Γίνεται παχύρευστο στο υδατικό  λουτρό και τυλίγεται  σε μασούρια. </a:t>
            </a:r>
          </a:p>
        </p:txBody>
      </p:sp>
      <p:sp>
        <p:nvSpPr>
          <p:cNvPr id="7174" name="AutoShape 2" descr="https://www.tut.fi/ms/muo/vert/10_reinforcing_materials/images/textile_production_rayon_clip_image005.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l-GR" altLang="el-GR">
              <a:solidFill>
                <a:prstClr val="black"/>
              </a:solidFill>
            </a:endParaRPr>
          </a:p>
        </p:txBody>
      </p:sp>
      <p:sp>
        <p:nvSpPr>
          <p:cNvPr id="7175" name="Ορθογώνιο 7"/>
          <p:cNvSpPr>
            <a:spLocks noChangeArrowheads="1"/>
          </p:cNvSpPr>
          <p:nvPr/>
        </p:nvSpPr>
        <p:spPr bwMode="auto">
          <a:xfrm>
            <a:off x="6784975" y="4652963"/>
            <a:ext cx="720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l-GR" sz="1200">
                <a:solidFill>
                  <a:prstClr val="black"/>
                </a:solidFill>
                <a:hlinkClick r:id="rId3"/>
              </a:rPr>
              <a:t>tut.fi</a:t>
            </a:r>
            <a:endParaRPr lang="el-GR" altLang="el-GR" sz="1200">
              <a:solidFill>
                <a:prstClr val="black"/>
              </a:solidFill>
            </a:endParaRPr>
          </a:p>
        </p:txBody>
      </p:sp>
      <p:pic>
        <p:nvPicPr>
          <p:cNvPr id="4101" name="Picture 5" descr="C:\Users\fkaram2\Desktop\Εικόνα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26333" t="56174" r="27666"/>
          <a:stretch/>
        </p:blipFill>
        <p:spPr bwMode="auto">
          <a:xfrm>
            <a:off x="5292725" y="1268413"/>
            <a:ext cx="3706813" cy="3384550"/>
          </a:xfrm>
          <a:prstGeom prst="rect">
            <a:avLst/>
          </a:prstGeom>
          <a:noFill/>
          <a:ln>
            <a:solidFill>
              <a:schemeClr val="accent4">
                <a:lumMod val="60000"/>
                <a:lumOff val="40000"/>
              </a:schemeClr>
            </a:solidFill>
          </a:ln>
          <a:extLst/>
        </p:spPr>
      </p:pic>
      <p:sp>
        <p:nvSpPr>
          <p:cNvPr id="6042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4ACE755-E869-4AEA-9A54-42A432876BF6}" type="slidenum">
              <a:rPr lang="el-GR">
                <a:solidFill>
                  <a:prstClr val="black"/>
                </a:solidFill>
              </a:rPr>
              <a:pPr>
                <a:defRPr/>
              </a:pPr>
              <a:t>90</a:t>
            </a:fld>
            <a:endParaRPr lang="el-GR">
              <a:solidFill>
                <a:prstClr val="black"/>
              </a:solidFill>
            </a:endParaRPr>
          </a:p>
        </p:txBody>
      </p:sp>
    </p:spTree>
    <p:extLst>
      <p:ext uri="{BB962C8B-B14F-4D97-AF65-F5344CB8AC3E}">
        <p14:creationId xmlns:p14="http://schemas.microsoft.com/office/powerpoint/2010/main" val="33922276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b="1" dirty="0">
                <a:solidFill>
                  <a:schemeClr val="accent4">
                    <a:lumMod val="75000"/>
                  </a:schemeClr>
                </a:solidFill>
              </a:rPr>
              <a:t>Ξηρή κλώση </a:t>
            </a:r>
          </a:p>
        </p:txBody>
      </p:sp>
      <p:sp>
        <p:nvSpPr>
          <p:cNvPr id="8195" name="Θέση περιεχομένου 2"/>
          <p:cNvSpPr>
            <a:spLocks noGrp="1"/>
          </p:cNvSpPr>
          <p:nvPr>
            <p:ph idx="1"/>
          </p:nvPr>
        </p:nvSpPr>
        <p:spPr>
          <a:xfrm>
            <a:off x="457200" y="1196752"/>
            <a:ext cx="6202363" cy="5040560"/>
          </a:xfrm>
        </p:spPr>
        <p:txBody>
          <a:bodyPr/>
          <a:lstStyle/>
          <a:p>
            <a:pPr>
              <a:lnSpc>
                <a:spcPct val="120000"/>
              </a:lnSpc>
            </a:pPr>
            <a:r>
              <a:rPr lang="el-GR" altLang="el-GR" sz="2400" dirty="0" smtClean="0">
                <a:cs typeface="Arial" charset="0"/>
              </a:rPr>
              <a:t>Οι υγρές ίνες παράγονται μέσα σε ένα διαλύτη, ο διαλύτης αυτός εξατμίζεται (μέσω θερμού αέρα), αφήνοντας ένα στερεό νήμα. Το </a:t>
            </a:r>
            <a:r>
              <a:rPr lang="el-GR" altLang="el-GR" sz="2400" dirty="0" err="1" smtClean="0">
                <a:cs typeface="Arial" charset="0"/>
              </a:rPr>
              <a:t>ασετέιτ</a:t>
            </a:r>
            <a:r>
              <a:rPr lang="el-GR" altLang="el-GR" sz="2400" dirty="0" smtClean="0">
                <a:cs typeface="Arial" charset="0"/>
              </a:rPr>
              <a:t> (</a:t>
            </a:r>
            <a:r>
              <a:rPr lang="en-US" altLang="el-GR" sz="2400" dirty="0" smtClean="0">
                <a:cs typeface="Arial" charset="0"/>
              </a:rPr>
              <a:t>acetate</a:t>
            </a:r>
            <a:r>
              <a:rPr lang="el-GR" altLang="el-GR" sz="2400" dirty="0" smtClean="0">
                <a:cs typeface="Arial" charset="0"/>
              </a:rPr>
              <a:t>), παράγεται με στεγνή κλώση από διάλυμα οξικής κυτταρίνης (</a:t>
            </a:r>
            <a:r>
              <a:rPr lang="en-US" altLang="el-GR" sz="2400" dirty="0" smtClean="0">
                <a:cs typeface="Arial" charset="0"/>
              </a:rPr>
              <a:t>cellulose acetate</a:t>
            </a:r>
            <a:r>
              <a:rPr lang="el-GR" altLang="el-GR" sz="2400" dirty="0" smtClean="0">
                <a:cs typeface="Arial" charset="0"/>
              </a:rPr>
              <a:t>) σε ακετόνη μέσα σε ζεστό αέρα.</a:t>
            </a:r>
          </a:p>
          <a:p>
            <a:pPr>
              <a:lnSpc>
                <a:spcPct val="120000"/>
              </a:lnSpc>
            </a:pPr>
            <a:endParaRPr lang="el-GR" altLang="el-GR" sz="2400" dirty="0" smtClean="0"/>
          </a:p>
        </p:txBody>
      </p:sp>
      <p:sp>
        <p:nvSpPr>
          <p:cNvPr id="6" name="Rectangle 5"/>
          <p:cNvSpPr>
            <a:spLocks noChangeArrowheads="1"/>
          </p:cNvSpPr>
          <p:nvPr/>
        </p:nvSpPr>
        <p:spPr bwMode="auto">
          <a:xfrm>
            <a:off x="1331913" y="5313363"/>
            <a:ext cx="6889750" cy="1016000"/>
          </a:xfrm>
          <a:prstGeom prst="rect">
            <a:avLst/>
          </a:prstGeom>
          <a:solidFill>
            <a:schemeClr val="accent4">
              <a:lumMod val="75000"/>
            </a:schemeClr>
          </a:solidFill>
          <a:ln w="9525">
            <a:noFill/>
            <a:miter lim="800000"/>
            <a:headEnd/>
            <a:tailEnd/>
          </a:ln>
        </p:spPr>
        <p:txBody>
          <a:bodyPr>
            <a:spAutoFit/>
          </a:bodyPr>
          <a:lstStyle/>
          <a:p>
            <a:pPr eaLnBrk="0" fontAlgn="auto" hangingPunct="0">
              <a:spcBef>
                <a:spcPts val="0"/>
              </a:spcBef>
              <a:spcAft>
                <a:spcPts val="0"/>
              </a:spcAft>
              <a:tabLst>
                <a:tab pos="90488" algn="l"/>
              </a:tabLst>
              <a:defRPr/>
            </a:pPr>
            <a:r>
              <a:rPr lang="el-GR" sz="2000" dirty="0">
                <a:solidFill>
                  <a:prstClr val="white"/>
                </a:solidFill>
                <a:latin typeface="Calibri"/>
              </a:rPr>
              <a:t>Το διάλυμα νηματοποίησης εξωθείται μέσω της μήτρας κλωστοποίησης σε ένα δοχείο θερμού αέρα στο οποίο εξατμίζεται ο διαλύτης αφήνοντας ένα συμπαγές νήμα. </a:t>
            </a:r>
          </a:p>
        </p:txBody>
      </p:sp>
      <p:sp>
        <p:nvSpPr>
          <p:cNvPr id="8198" name="Ορθογώνιο 6"/>
          <p:cNvSpPr>
            <a:spLocks noChangeArrowheads="1"/>
          </p:cNvSpPr>
          <p:nvPr/>
        </p:nvSpPr>
        <p:spPr bwMode="auto">
          <a:xfrm>
            <a:off x="7245350" y="4633913"/>
            <a:ext cx="72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l-GR" sz="1200">
                <a:solidFill>
                  <a:prstClr val="black"/>
                </a:solidFill>
                <a:hlinkClick r:id="rId3"/>
              </a:rPr>
              <a:t>tut.fi</a:t>
            </a:r>
            <a:endParaRPr lang="el-GR" altLang="el-GR" sz="1200">
              <a:solidFill>
                <a:prstClr val="black"/>
              </a:solidFill>
            </a:endParaRPr>
          </a:p>
        </p:txBody>
      </p:sp>
      <p:pic>
        <p:nvPicPr>
          <p:cNvPr id="5122" name="Picture 2" descr="C:\Users\fkaram2\Desktop\2.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Lst>
          </a:blip>
          <a:srcRect l="66003" b="31933"/>
          <a:stretch/>
        </p:blipFill>
        <p:spPr bwMode="auto">
          <a:xfrm>
            <a:off x="6659563" y="1035050"/>
            <a:ext cx="1892300" cy="3629025"/>
          </a:xfrm>
          <a:prstGeom prst="rect">
            <a:avLst/>
          </a:prstGeom>
          <a:noFill/>
          <a:ln>
            <a:solidFill>
              <a:schemeClr val="accent4">
                <a:lumMod val="60000"/>
                <a:lumOff val="40000"/>
              </a:schemeClr>
            </a:solidFill>
          </a:ln>
          <a:extLst/>
        </p:spPr>
      </p:pic>
      <p:sp>
        <p:nvSpPr>
          <p:cNvPr id="6144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3C7A462-D209-466F-8808-CFCEA99A5B1B}" type="slidenum">
              <a:rPr lang="el-GR">
                <a:solidFill>
                  <a:prstClr val="black"/>
                </a:solidFill>
              </a:rPr>
              <a:pPr>
                <a:defRPr/>
              </a:pPr>
              <a:t>91</a:t>
            </a:fld>
            <a:endParaRPr lang="el-GR">
              <a:solidFill>
                <a:prstClr val="black"/>
              </a:solidFill>
            </a:endParaRPr>
          </a:p>
        </p:txBody>
      </p:sp>
    </p:spTree>
    <p:extLst>
      <p:ext uri="{BB962C8B-B14F-4D97-AF65-F5344CB8AC3E}">
        <p14:creationId xmlns:p14="http://schemas.microsoft.com/office/powerpoint/2010/main" val="33326844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p:txBody>
          <a:bodyPr/>
          <a:lstStyle/>
          <a:p>
            <a:r>
              <a:rPr lang="el-GR" altLang="el-GR" sz="4000" b="1" smtClean="0">
                <a:solidFill>
                  <a:srgbClr val="604A7B"/>
                </a:solidFill>
              </a:rPr>
              <a:t>Κλώση τήγματος </a:t>
            </a:r>
          </a:p>
        </p:txBody>
      </p:sp>
      <p:sp>
        <p:nvSpPr>
          <p:cNvPr id="9219" name="Θέση περιεχομένου 2"/>
          <p:cNvSpPr>
            <a:spLocks noGrp="1"/>
          </p:cNvSpPr>
          <p:nvPr>
            <p:ph idx="1"/>
          </p:nvPr>
        </p:nvSpPr>
        <p:spPr>
          <a:xfrm>
            <a:off x="457200" y="1196752"/>
            <a:ext cx="5138738" cy="5040560"/>
          </a:xfrm>
        </p:spPr>
        <p:txBody>
          <a:bodyPr/>
          <a:lstStyle/>
          <a:p>
            <a:pPr>
              <a:lnSpc>
                <a:spcPct val="120000"/>
              </a:lnSpc>
            </a:pPr>
            <a:r>
              <a:rPr lang="el-GR" altLang="el-GR" sz="2400" dirty="0" smtClean="0"/>
              <a:t>Το διάλυμα του πολυμερούς θερμαίνεται έως ότου λιώσει. Το λιωμένο υλικό εξωθείται μέσω της μήτρας κλωστοποίησης και οι ίνες που εξέρχονται στερεοποιούνται καθώς κρυώνουν. Το νάιλον και οι πολυεστερικές ίνες παράγονται με αυτή τη μέθοδο.</a:t>
            </a:r>
          </a:p>
          <a:p>
            <a:pPr>
              <a:lnSpc>
                <a:spcPct val="120000"/>
              </a:lnSpc>
            </a:pPr>
            <a:endParaRPr lang="el-GR" altLang="el-GR" dirty="0" smtClean="0"/>
          </a:p>
        </p:txBody>
      </p:sp>
      <p:sp>
        <p:nvSpPr>
          <p:cNvPr id="9221" name="Ορθογώνιο 5"/>
          <p:cNvSpPr>
            <a:spLocks noChangeArrowheads="1"/>
          </p:cNvSpPr>
          <p:nvPr/>
        </p:nvSpPr>
        <p:spPr bwMode="auto">
          <a:xfrm>
            <a:off x="7305675" y="5810250"/>
            <a:ext cx="7207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l-GR" sz="1200">
                <a:solidFill>
                  <a:prstClr val="black"/>
                </a:solidFill>
                <a:hlinkClick r:id="rId3"/>
              </a:rPr>
              <a:t>tut.fi</a:t>
            </a:r>
            <a:endParaRPr lang="el-GR" altLang="el-GR" sz="1200">
              <a:solidFill>
                <a:prstClr val="black"/>
              </a:solidFill>
            </a:endParaRPr>
          </a:p>
        </p:txBody>
      </p:sp>
      <p:pic>
        <p:nvPicPr>
          <p:cNvPr id="9222" name="Picture 2" descr="C:\Users\fkaram2\Desktop\3.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r="50000" b="32613"/>
          <a:stretch>
            <a:fillRect/>
          </a:stretch>
        </p:blipFill>
        <p:spPr bwMode="auto">
          <a:xfrm>
            <a:off x="5595938" y="1341438"/>
            <a:ext cx="3424237" cy="4421187"/>
          </a:xfrm>
          <a:prstGeom prst="rect">
            <a:avLst/>
          </a:prstGeom>
          <a:noFill/>
          <a:ln w="9525">
            <a:solidFill>
              <a:srgbClr val="604A7B"/>
            </a:solidFill>
            <a:miter lim="800000"/>
            <a:headEnd/>
            <a:tailEnd/>
          </a:ln>
          <a:extLst>
            <a:ext uri="{909E8E84-426E-40DD-AFC4-6F175D3DCCD1}">
              <a14:hiddenFill xmlns:a14="http://schemas.microsoft.com/office/drawing/2010/main">
                <a:solidFill>
                  <a:srgbClr val="FFFFFF"/>
                </a:solidFill>
              </a14:hiddenFill>
            </a:ext>
          </a:extLst>
        </p:spPr>
      </p:pic>
      <p:sp>
        <p:nvSpPr>
          <p:cNvPr id="6246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52A743B-D356-4EE6-8750-253CAE9F9F06}" type="slidenum">
              <a:rPr lang="el-GR">
                <a:solidFill>
                  <a:prstClr val="black"/>
                </a:solidFill>
              </a:rPr>
              <a:pPr>
                <a:defRPr/>
              </a:pPr>
              <a:t>92</a:t>
            </a:fld>
            <a:endParaRPr lang="el-GR">
              <a:solidFill>
                <a:prstClr val="black"/>
              </a:solidFill>
            </a:endParaRPr>
          </a:p>
        </p:txBody>
      </p:sp>
    </p:spTree>
    <p:extLst>
      <p:ext uri="{BB962C8B-B14F-4D97-AF65-F5344CB8AC3E}">
        <p14:creationId xmlns:p14="http://schemas.microsoft.com/office/powerpoint/2010/main" val="18356187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p:txBody>
          <a:bodyPr/>
          <a:lstStyle/>
          <a:p>
            <a:r>
              <a:rPr lang="el-GR" altLang="el-GR" sz="4000" b="1" smtClean="0">
                <a:solidFill>
                  <a:srgbClr val="604A7B"/>
                </a:solidFill>
              </a:rPr>
              <a:t>Ιδιότητες τεχνητών ινών</a:t>
            </a:r>
          </a:p>
        </p:txBody>
      </p:sp>
      <p:sp>
        <p:nvSpPr>
          <p:cNvPr id="10243" name="Θέση περιεχομένου 2"/>
          <p:cNvSpPr>
            <a:spLocks noGrp="1"/>
          </p:cNvSpPr>
          <p:nvPr>
            <p:ph idx="1"/>
          </p:nvPr>
        </p:nvSpPr>
        <p:spPr/>
        <p:txBody>
          <a:bodyPr/>
          <a:lstStyle/>
          <a:p>
            <a:pPr>
              <a:lnSpc>
                <a:spcPct val="120000"/>
              </a:lnSpc>
              <a:spcBef>
                <a:spcPts val="2400"/>
              </a:spcBef>
            </a:pPr>
            <a:r>
              <a:rPr lang="el-GR" altLang="el-GR" sz="2400" smtClean="0"/>
              <a:t>Οι τεχνητές ίνες έχουν διαφορετικές ιδιότητες από τις φυσικές ίνες. Αυτό οφείλεται στον προσανατολισμό της αλυσίδας του πολυμερούς μέσα στην ίνα.</a:t>
            </a:r>
          </a:p>
          <a:p>
            <a:pPr>
              <a:lnSpc>
                <a:spcPct val="120000"/>
              </a:lnSpc>
              <a:spcBef>
                <a:spcPts val="2400"/>
              </a:spcBef>
            </a:pPr>
            <a:r>
              <a:rPr lang="el-GR" altLang="el-GR" sz="2400" smtClean="0"/>
              <a:t>Στις φυσικές ίνες, ο «βαθμός προσανατολισμού» (ποσοστό κρυσταλλικών/άμορφων περιοχών) προσδιορίζεται από τη φύση. Στις τεχνητές ίνες η ευθυγράμμιση της αλυσίδας του πολυμερούς μπορεί να ελεγχθεί και να προσαρμοστεί μέσω εφελκυσμού.</a:t>
            </a:r>
          </a:p>
          <a:p>
            <a:pPr>
              <a:lnSpc>
                <a:spcPct val="120000"/>
              </a:lnSpc>
            </a:pPr>
            <a:endParaRPr lang="el-GR" altLang="el-GR" smtClean="0"/>
          </a:p>
        </p:txBody>
      </p:sp>
      <p:sp>
        <p:nvSpPr>
          <p:cNvPr id="5837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3600A60-DEF0-4C2D-8BFC-6BF8209602EB}" type="slidenum">
              <a:rPr lang="el-GR">
                <a:solidFill>
                  <a:prstClr val="black"/>
                </a:solidFill>
              </a:rPr>
              <a:pPr>
                <a:defRPr/>
              </a:pPr>
              <a:t>93</a:t>
            </a:fld>
            <a:endParaRPr lang="el-GR">
              <a:solidFill>
                <a:prstClr val="black"/>
              </a:solidFill>
            </a:endParaRPr>
          </a:p>
        </p:txBody>
      </p:sp>
    </p:spTree>
    <p:extLst>
      <p:ext uri="{BB962C8B-B14F-4D97-AF65-F5344CB8AC3E}">
        <p14:creationId xmlns:p14="http://schemas.microsoft.com/office/powerpoint/2010/main" val="18565069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p:txBody>
          <a:bodyPr/>
          <a:lstStyle/>
          <a:p>
            <a:r>
              <a:rPr lang="el-GR" altLang="el-GR" sz="4000" b="1" smtClean="0">
                <a:solidFill>
                  <a:srgbClr val="604A7B"/>
                </a:solidFill>
              </a:rPr>
              <a:t>Κρυσταλλικότητα τεχνητών ινών </a:t>
            </a:r>
          </a:p>
        </p:txBody>
      </p:sp>
      <p:sp>
        <p:nvSpPr>
          <p:cNvPr id="64515" name="Θέση περιεχομένου 2"/>
          <p:cNvSpPr>
            <a:spLocks noGrp="1"/>
          </p:cNvSpPr>
          <p:nvPr>
            <p:ph idx="1"/>
          </p:nvPr>
        </p:nvSpPr>
        <p:spPr/>
        <p:txBody>
          <a:bodyPr rtlCol="0">
            <a:normAutofit lnSpcReduction="10000"/>
          </a:bodyPr>
          <a:lstStyle/>
          <a:p>
            <a:pPr fontAlgn="auto">
              <a:lnSpc>
                <a:spcPct val="120000"/>
              </a:lnSpc>
              <a:spcBef>
                <a:spcPts val="2400"/>
              </a:spcBef>
              <a:spcAft>
                <a:spcPts val="0"/>
              </a:spcAft>
              <a:buFont typeface="Arial" pitchFamily="34" charset="0"/>
              <a:buChar char="•"/>
              <a:defRPr/>
            </a:pPr>
            <a:r>
              <a:rPr lang="el-GR" sz="2400" smtClean="0"/>
              <a:t>Η εξωτερική επιφάνεια των τεχνητών ινών που είναι περισσότερο προσανατολισμένη από το υλικό στο εσωτερικό τους. Η διαδικασία ολοκληρώνεται επιμηκύνοντας τα νήματα σε σταθερή θερμοκρασία. Αυτό έχει ως αποτέλεσμα :</a:t>
            </a:r>
          </a:p>
          <a:p>
            <a:pPr lvl="1" fontAlgn="auto">
              <a:lnSpc>
                <a:spcPct val="120000"/>
              </a:lnSpc>
              <a:spcBef>
                <a:spcPts val="2400"/>
              </a:spcBef>
              <a:spcAft>
                <a:spcPts val="0"/>
              </a:spcAft>
              <a:buFont typeface="Arial" pitchFamily="34" charset="0"/>
              <a:buChar char="–"/>
              <a:defRPr/>
            </a:pPr>
            <a:r>
              <a:rPr lang="el-GR" sz="2400" smtClean="0"/>
              <a:t>την ευθυγράμμιση των μορίων κατά μήκος του επιμήκη άξονας της ίνας, έτσι ώστε να στοιχίζονται το ένα δίπλα στο άλλο και να αναπτύσσουν πολλούς δευτερεύοντες δεσμούς. </a:t>
            </a:r>
          </a:p>
          <a:p>
            <a:pPr lvl="1" fontAlgn="auto">
              <a:lnSpc>
                <a:spcPct val="120000"/>
              </a:lnSpc>
              <a:spcBef>
                <a:spcPts val="2400"/>
              </a:spcBef>
              <a:spcAft>
                <a:spcPts val="0"/>
              </a:spcAft>
              <a:buFont typeface="Arial" pitchFamily="34" charset="0"/>
              <a:buChar char="–"/>
              <a:defRPr/>
            </a:pPr>
            <a:r>
              <a:rPr lang="el-GR" sz="2400" smtClean="0"/>
              <a:t>την αύξηση του ποσοστού των κρυσταλλικών περιοχών που περιέχει. </a:t>
            </a:r>
          </a:p>
        </p:txBody>
      </p:sp>
      <p:sp>
        <p:nvSpPr>
          <p:cNvPr id="9216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242455B-7215-4742-8075-BDE4D01472D5}" type="slidenum">
              <a:rPr lang="el-GR">
                <a:solidFill>
                  <a:prstClr val="black"/>
                </a:solidFill>
              </a:rPr>
              <a:pPr>
                <a:defRPr/>
              </a:pPr>
              <a:t>94</a:t>
            </a:fld>
            <a:endParaRPr lang="el-GR">
              <a:solidFill>
                <a:prstClr val="black"/>
              </a:solidFill>
            </a:endParaRPr>
          </a:p>
        </p:txBody>
      </p:sp>
    </p:spTree>
    <p:extLst>
      <p:ext uri="{BB962C8B-B14F-4D97-AF65-F5344CB8AC3E}">
        <p14:creationId xmlns:p14="http://schemas.microsoft.com/office/powerpoint/2010/main" val="36682488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r>
              <a:rPr lang="el-GR" altLang="el-GR" sz="4000" b="1" smtClean="0">
                <a:solidFill>
                  <a:srgbClr val="604A7B"/>
                </a:solidFill>
              </a:rPr>
              <a:t>Επεξεργασία τεχνητών ινών</a:t>
            </a:r>
          </a:p>
        </p:txBody>
      </p:sp>
      <p:sp>
        <p:nvSpPr>
          <p:cNvPr id="12291" name="Θέση περιεχομένου 2"/>
          <p:cNvSpPr>
            <a:spLocks noGrp="1"/>
          </p:cNvSpPr>
          <p:nvPr>
            <p:ph idx="1"/>
          </p:nvPr>
        </p:nvSpPr>
        <p:spPr/>
        <p:txBody>
          <a:bodyPr>
            <a:normAutofit lnSpcReduction="10000"/>
          </a:bodyPr>
          <a:lstStyle/>
          <a:p>
            <a:pPr>
              <a:lnSpc>
                <a:spcPct val="110000"/>
              </a:lnSpc>
              <a:spcBef>
                <a:spcPts val="1200"/>
              </a:spcBef>
            </a:pPr>
            <a:r>
              <a:rPr lang="el-GR" altLang="el-GR" sz="2400" smtClean="0">
                <a:cs typeface="Arial" charset="0"/>
              </a:rPr>
              <a:t>Οι τεχνητές ίνες υφίστανται πολλές τροποποιήσεις για να βελτιώσουν τις ιδιότητες τους, όπως είναι ο σχηματισμός διασταυρούμενων δεσμών μεταξύ των αλυσίδων των πολυμερών, πτύχωση, ειδικά φινιρίσματα (</a:t>
            </a:r>
            <a:r>
              <a:rPr lang="en-US" altLang="el-GR" sz="2400" smtClean="0">
                <a:cs typeface="Arial" charset="0"/>
              </a:rPr>
              <a:t>finishing</a:t>
            </a:r>
            <a:r>
              <a:rPr lang="el-GR" altLang="el-GR" sz="2400" smtClean="0">
                <a:cs typeface="Arial" charset="0"/>
              </a:rPr>
              <a:t>) ή άλλες μηχανικές και χημικές επεξεργασίες. </a:t>
            </a:r>
          </a:p>
          <a:p>
            <a:pPr>
              <a:lnSpc>
                <a:spcPct val="110000"/>
              </a:lnSpc>
              <a:spcBef>
                <a:spcPts val="1200"/>
              </a:spcBef>
            </a:pPr>
            <a:r>
              <a:rPr lang="el-GR" altLang="el-GR" sz="2400" smtClean="0">
                <a:cs typeface="Arial" charset="0"/>
              </a:rPr>
              <a:t>Μια από τις σημαντικότερες επεξεργασίες είναι η </a:t>
            </a:r>
            <a:r>
              <a:rPr lang="el-GR" altLang="el-GR" sz="2400" b="1" smtClean="0">
                <a:cs typeface="Arial" charset="0"/>
              </a:rPr>
              <a:t>θερμική επεξεργασία</a:t>
            </a:r>
            <a:r>
              <a:rPr lang="el-GR" altLang="el-GR" sz="2400" smtClean="0">
                <a:cs typeface="Arial" charset="0"/>
              </a:rPr>
              <a:t>. Με τη θέρμανση, εξαλείφονται διάφορες τάσεις που αναπτύσσονται στις ίνες κατά τη διάρκεια της παραγωγής τους και του εφελκυσμού. </a:t>
            </a:r>
          </a:p>
          <a:p>
            <a:pPr lvl="1">
              <a:lnSpc>
                <a:spcPct val="110000"/>
              </a:lnSpc>
            </a:pPr>
            <a:r>
              <a:rPr lang="el-GR" altLang="el-GR" sz="2400" smtClean="0">
                <a:cs typeface="Arial" charset="0"/>
              </a:rPr>
              <a:t>Αυτό έχει ως αποτέλεσμα οι διαστάσεις των ινών να διατηρούνται σταθερές σε θερμοκρασίες μικρότερες από τη συγκεκριμένη θερμοκρασία επεξεργασίας τους.  </a:t>
            </a:r>
          </a:p>
          <a:p>
            <a:endParaRPr lang="el-GR" altLang="el-GR" sz="2400" smtClean="0"/>
          </a:p>
        </p:txBody>
      </p:sp>
      <p:sp>
        <p:nvSpPr>
          <p:cNvPr id="9318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79434D0-7D63-4C72-B8D5-18A7060A8151}" type="slidenum">
              <a:rPr lang="el-GR">
                <a:solidFill>
                  <a:prstClr val="black"/>
                </a:solidFill>
              </a:rPr>
              <a:pPr>
                <a:defRPr/>
              </a:pPr>
              <a:t>95</a:t>
            </a:fld>
            <a:endParaRPr lang="el-GR">
              <a:solidFill>
                <a:prstClr val="black"/>
              </a:solidFill>
            </a:endParaRPr>
          </a:p>
        </p:txBody>
      </p:sp>
    </p:spTree>
    <p:extLst>
      <p:ext uri="{BB962C8B-B14F-4D97-AF65-F5344CB8AC3E}">
        <p14:creationId xmlns:p14="http://schemas.microsoft.com/office/powerpoint/2010/main" val="53380923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r>
              <a:rPr lang="el-GR" altLang="el-GR" sz="4000" b="1" smtClean="0">
                <a:solidFill>
                  <a:srgbClr val="604A7B"/>
                </a:solidFill>
              </a:rPr>
              <a:t>Μηχανικές ιδιότητες</a:t>
            </a:r>
          </a:p>
        </p:txBody>
      </p:sp>
      <p:sp>
        <p:nvSpPr>
          <p:cNvPr id="13315" name="Θέση περιεχομένου 2"/>
          <p:cNvSpPr>
            <a:spLocks noGrp="1"/>
          </p:cNvSpPr>
          <p:nvPr>
            <p:ph idx="1"/>
          </p:nvPr>
        </p:nvSpPr>
        <p:spPr/>
        <p:txBody>
          <a:bodyPr/>
          <a:lstStyle/>
          <a:p>
            <a:pPr>
              <a:lnSpc>
                <a:spcPct val="120000"/>
              </a:lnSpc>
            </a:pPr>
            <a:r>
              <a:rPr lang="el-GR" altLang="el-GR" sz="2400" smtClean="0"/>
              <a:t>Λόγω της μεγάλης τους κρυσταλλικότητας και την ανομοιόμορφη δομή της ίνας, η δύναμη εφελκυσμού και η δυσκαμψία των τεχνητών ινών είναι συνήθως μεγαλύτερη από αυτή των φυσικών ινών. Κατά συνέπεια η ικανότητα επιμήκυνσης πριν τη θραύση της ίνας είναι μικρότερη.</a:t>
            </a:r>
          </a:p>
          <a:p>
            <a:pPr>
              <a:lnSpc>
                <a:spcPct val="120000"/>
              </a:lnSpc>
            </a:pPr>
            <a:endParaRPr lang="el-GR" altLang="el-GR" sz="2400" smtClean="0"/>
          </a:p>
          <a:p>
            <a:pPr>
              <a:lnSpc>
                <a:spcPct val="120000"/>
              </a:lnSpc>
            </a:pPr>
            <a:endParaRPr lang="el-GR" altLang="el-GR" sz="2400" smtClean="0"/>
          </a:p>
        </p:txBody>
      </p:sp>
      <p:sp>
        <p:nvSpPr>
          <p:cNvPr id="9421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F28EBE0-AF03-402A-8AFF-2AF614C32ECB}" type="slidenum">
              <a:rPr lang="el-GR">
                <a:solidFill>
                  <a:prstClr val="black"/>
                </a:solidFill>
              </a:rPr>
              <a:pPr>
                <a:defRPr/>
              </a:pPr>
              <a:t>96</a:t>
            </a:fld>
            <a:endParaRPr lang="el-GR">
              <a:solidFill>
                <a:prstClr val="black"/>
              </a:solidFill>
            </a:endParaRPr>
          </a:p>
        </p:txBody>
      </p:sp>
    </p:spTree>
    <p:extLst>
      <p:ext uri="{BB962C8B-B14F-4D97-AF65-F5344CB8AC3E}">
        <p14:creationId xmlns:p14="http://schemas.microsoft.com/office/powerpoint/2010/main" val="120162544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r>
              <a:rPr lang="el-GR" altLang="el-GR" sz="4000" b="1" smtClean="0">
                <a:solidFill>
                  <a:srgbClr val="604A7B"/>
                </a:solidFill>
              </a:rPr>
              <a:t>Απορρόφηση υγρασίας </a:t>
            </a:r>
          </a:p>
        </p:txBody>
      </p:sp>
      <p:sp>
        <p:nvSpPr>
          <p:cNvPr id="14339" name="Θέση περιεχομένου 2"/>
          <p:cNvSpPr>
            <a:spLocks noGrp="1"/>
          </p:cNvSpPr>
          <p:nvPr>
            <p:ph idx="1"/>
          </p:nvPr>
        </p:nvSpPr>
        <p:spPr/>
        <p:txBody>
          <a:bodyPr/>
          <a:lstStyle/>
          <a:p>
            <a:pPr>
              <a:spcBef>
                <a:spcPts val="2400"/>
              </a:spcBef>
            </a:pPr>
            <a:r>
              <a:rPr lang="el-GR" altLang="el-GR" sz="2400" smtClean="0"/>
              <a:t>Η ικανότητα απορρόφησης υγρασίας των τεχνητών ινών είναι γενικά μικρότερη από εκείνη των φυσικών ινών. </a:t>
            </a:r>
          </a:p>
          <a:p>
            <a:pPr>
              <a:spcBef>
                <a:spcPts val="2400"/>
              </a:spcBef>
            </a:pPr>
            <a:r>
              <a:rPr lang="el-GR" altLang="el-GR" sz="2400" smtClean="0"/>
              <a:t>Αυτό επηρεάζει και την ικανότητα βαφής κάποιων πολύ κρυσταλλικών τεχνητών ινών (π.χ. νάιλον) καθώς τα μόρια της βαφής δεν μπορούν να εισχωρήσουν μέσα στις ίνες.</a:t>
            </a:r>
          </a:p>
          <a:p>
            <a:pPr>
              <a:spcBef>
                <a:spcPts val="2400"/>
              </a:spcBef>
            </a:pPr>
            <a:r>
              <a:rPr lang="el-GR" altLang="el-GR" sz="2400" smtClean="0"/>
              <a:t>Για την καλύτερη βαφή τέτοιων κρυσταλλικών ινών οι βαφές (βαφές διασποράς) ενσωματώνονται στις κλωστές κατά τη διάρκεια της κλώσης.</a:t>
            </a:r>
          </a:p>
          <a:p>
            <a:pPr>
              <a:spcBef>
                <a:spcPts val="2400"/>
              </a:spcBef>
            </a:pPr>
            <a:endParaRPr lang="el-GR" altLang="el-GR" sz="2400" smtClean="0"/>
          </a:p>
        </p:txBody>
      </p:sp>
      <p:sp>
        <p:nvSpPr>
          <p:cNvPr id="9523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440063A-E0B3-4E9D-ADE9-56C63092339D}" type="slidenum">
              <a:rPr lang="el-GR">
                <a:solidFill>
                  <a:prstClr val="black"/>
                </a:solidFill>
              </a:rPr>
              <a:pPr>
                <a:defRPr/>
              </a:pPr>
              <a:t>97</a:t>
            </a:fld>
            <a:endParaRPr lang="el-GR">
              <a:solidFill>
                <a:prstClr val="black"/>
              </a:solidFill>
            </a:endParaRPr>
          </a:p>
        </p:txBody>
      </p:sp>
    </p:spTree>
    <p:extLst>
      <p:ext uri="{BB962C8B-B14F-4D97-AF65-F5344CB8AC3E}">
        <p14:creationId xmlns:p14="http://schemas.microsoft.com/office/powerpoint/2010/main" val="24588864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r>
              <a:rPr lang="el-GR" altLang="el-GR" b="1" smtClean="0">
                <a:solidFill>
                  <a:srgbClr val="604A7B"/>
                </a:solidFill>
              </a:rPr>
              <a:t>Ημι-συνθετικές ίνες</a:t>
            </a:r>
          </a:p>
        </p:txBody>
      </p:sp>
      <p:sp>
        <p:nvSpPr>
          <p:cNvPr id="3" name="Θέση περιεχομένου 2"/>
          <p:cNvSpPr>
            <a:spLocks noGrp="1"/>
          </p:cNvSpPr>
          <p:nvPr>
            <p:ph idx="1"/>
          </p:nvPr>
        </p:nvSpPr>
        <p:spPr/>
        <p:txBody>
          <a:bodyPr rtlCol="0">
            <a:normAutofit/>
          </a:bodyPr>
          <a:lstStyle/>
          <a:p>
            <a:pPr marL="273050" indent="-273050" fontAlgn="auto">
              <a:spcBef>
                <a:spcPts val="1800"/>
              </a:spcBef>
              <a:spcAft>
                <a:spcPts val="0"/>
              </a:spcAft>
              <a:buFont typeface="Arial" pitchFamily="34" charset="0"/>
              <a:buChar char="•"/>
              <a:defRPr/>
            </a:pPr>
            <a:r>
              <a:rPr lang="el-GR" sz="2400" dirty="0">
                <a:cs typeface="Arial" panose="020B0604020202020204" pitchFamily="34" charset="0"/>
              </a:rPr>
              <a:t>Το </a:t>
            </a:r>
            <a:r>
              <a:rPr lang="el-GR" sz="2400" dirty="0" err="1">
                <a:cs typeface="Arial" panose="020B0604020202020204" pitchFamily="34" charset="0"/>
              </a:rPr>
              <a:t>ρεγιόν</a:t>
            </a:r>
            <a:r>
              <a:rPr lang="el-GR" sz="2400" dirty="0">
                <a:cs typeface="Arial" panose="020B0604020202020204" pitchFamily="34" charset="0"/>
              </a:rPr>
              <a:t> και οι </a:t>
            </a:r>
            <a:r>
              <a:rPr lang="el-GR" sz="2400" dirty="0" err="1">
                <a:cs typeface="Arial" panose="020B0604020202020204" pitchFamily="34" charset="0"/>
              </a:rPr>
              <a:t>χαλκοαμμωνιακές</a:t>
            </a:r>
            <a:r>
              <a:rPr lang="el-GR" sz="2400" dirty="0">
                <a:cs typeface="Arial" panose="020B0604020202020204" pitchFamily="34" charset="0"/>
              </a:rPr>
              <a:t> ίνες </a:t>
            </a:r>
            <a:r>
              <a:rPr lang="en-GB" sz="2400" dirty="0">
                <a:cs typeface="Arial" panose="020B0604020202020204" pitchFamily="34" charset="0"/>
              </a:rPr>
              <a:t>(</a:t>
            </a:r>
            <a:r>
              <a:rPr lang="en-GB" sz="2400" dirty="0" err="1">
                <a:cs typeface="Arial" panose="020B0604020202020204" pitchFamily="34" charset="0"/>
              </a:rPr>
              <a:t>cupro</a:t>
            </a:r>
            <a:r>
              <a:rPr lang="el-GR" sz="2400" dirty="0">
                <a:cs typeface="Arial" panose="020B0604020202020204" pitchFamily="34" charset="0"/>
              </a:rPr>
              <a:t>) προέρχονται </a:t>
            </a:r>
            <a:r>
              <a:rPr lang="el-GR" sz="2400" b="1" dirty="0">
                <a:cs typeface="Arial" panose="020B0604020202020204" pitchFamily="34" charset="0"/>
              </a:rPr>
              <a:t>από αναδομημένες </a:t>
            </a:r>
            <a:r>
              <a:rPr lang="el-GR" sz="2400" b="1" dirty="0" err="1">
                <a:cs typeface="Arial" panose="020B0604020202020204" pitchFamily="34" charset="0"/>
              </a:rPr>
              <a:t>κυτταρινικές</a:t>
            </a:r>
            <a:r>
              <a:rPr lang="el-GR" sz="2400" b="1" dirty="0">
                <a:cs typeface="Arial" panose="020B0604020202020204" pitchFamily="34" charset="0"/>
              </a:rPr>
              <a:t> ίνες</a:t>
            </a:r>
            <a:r>
              <a:rPr lang="el-GR" sz="2400" dirty="0">
                <a:cs typeface="Arial" panose="020B0604020202020204" pitchFamily="34" charset="0"/>
              </a:rPr>
              <a:t>. Ημι-συνθετικές ίνες όπως </a:t>
            </a:r>
            <a:r>
              <a:rPr lang="el-GR" sz="2400" dirty="0" smtClean="0">
                <a:cs typeface="Arial" panose="020B0604020202020204" pitchFamily="34" charset="0"/>
              </a:rPr>
              <a:t>το </a:t>
            </a:r>
            <a:r>
              <a:rPr lang="el-GR" sz="2400" dirty="0" err="1">
                <a:cs typeface="Arial" panose="020B0604020202020204" pitchFamily="34" charset="0"/>
              </a:rPr>
              <a:t>βισκόζ</a:t>
            </a:r>
            <a:r>
              <a:rPr lang="el-GR" sz="2400" dirty="0">
                <a:cs typeface="Arial" panose="020B0604020202020204" pitchFamily="34" charset="0"/>
              </a:rPr>
              <a:t> </a:t>
            </a:r>
            <a:r>
              <a:rPr lang="el-GR" sz="2400" dirty="0" err="1">
                <a:cs typeface="Arial" panose="020B0604020202020204" pitchFamily="34" charset="0"/>
              </a:rPr>
              <a:t>ρεγιόν</a:t>
            </a:r>
            <a:r>
              <a:rPr lang="el-GR" sz="2400" dirty="0">
                <a:cs typeface="Arial" panose="020B0604020202020204" pitchFamily="34" charset="0"/>
              </a:rPr>
              <a:t> χρησιμοποιούνται από τα τέλη του 19</a:t>
            </a:r>
            <a:r>
              <a:rPr lang="el-GR" sz="2400" baseline="30000" dirty="0">
                <a:cs typeface="Arial" panose="020B0604020202020204" pitchFamily="34" charset="0"/>
              </a:rPr>
              <a:t>ου</a:t>
            </a:r>
            <a:r>
              <a:rPr lang="el-GR" sz="2400" dirty="0">
                <a:cs typeface="Arial" panose="020B0604020202020204" pitchFamily="34" charset="0"/>
              </a:rPr>
              <a:t> αιώνα. </a:t>
            </a:r>
          </a:p>
          <a:p>
            <a:pPr marL="273050" indent="-273050" fontAlgn="auto">
              <a:spcBef>
                <a:spcPts val="1800"/>
              </a:spcBef>
              <a:spcAft>
                <a:spcPts val="0"/>
              </a:spcAft>
              <a:buFont typeface="Arial" pitchFamily="34" charset="0"/>
              <a:buChar char="•"/>
              <a:defRPr/>
            </a:pPr>
            <a:r>
              <a:rPr lang="el-GR" sz="2400" dirty="0">
                <a:cs typeface="Arial" panose="020B0604020202020204" pitchFamily="34" charset="0"/>
              </a:rPr>
              <a:t>Το </a:t>
            </a:r>
            <a:r>
              <a:rPr lang="el-GR" sz="2400" dirty="0" err="1">
                <a:cs typeface="Arial" panose="020B0604020202020204" pitchFamily="34" charset="0"/>
              </a:rPr>
              <a:t>βισκόζ</a:t>
            </a:r>
            <a:r>
              <a:rPr lang="el-GR" sz="2400" dirty="0">
                <a:cs typeface="Arial" panose="020B0604020202020204" pitchFamily="34" charset="0"/>
              </a:rPr>
              <a:t> </a:t>
            </a:r>
            <a:r>
              <a:rPr lang="el-GR" sz="2400" dirty="0" err="1">
                <a:cs typeface="Arial" panose="020B0604020202020204" pitchFamily="34" charset="0"/>
              </a:rPr>
              <a:t>ρεγιόν</a:t>
            </a:r>
            <a:r>
              <a:rPr lang="el-GR" sz="2400" dirty="0">
                <a:cs typeface="Arial" panose="020B0604020202020204" pitchFamily="34" charset="0"/>
              </a:rPr>
              <a:t> προέρχεται από μια ενδιάμεση ένωση, (την </a:t>
            </a:r>
            <a:r>
              <a:rPr lang="el-GR" sz="2400" dirty="0" err="1">
                <a:cs typeface="Arial" panose="020B0604020202020204" pitchFamily="34" charset="0"/>
              </a:rPr>
              <a:t>ξανθική</a:t>
            </a:r>
            <a:r>
              <a:rPr lang="el-GR" sz="2400" dirty="0">
                <a:cs typeface="Arial" panose="020B0604020202020204" pitchFamily="34" charset="0"/>
              </a:rPr>
              <a:t> κυτταρίνη). Μέσα στο παχύρευστο λουτρό, ο πυρήνας </a:t>
            </a:r>
            <a:r>
              <a:rPr lang="el-GR" sz="2400" dirty="0" smtClean="0">
                <a:cs typeface="Arial" panose="020B0604020202020204" pitchFamily="34" charset="0"/>
              </a:rPr>
              <a:t>της </a:t>
            </a:r>
            <a:r>
              <a:rPr lang="el-GR" sz="2400" dirty="0" err="1" smtClean="0">
                <a:cs typeface="Arial" panose="020B0604020202020204" pitchFamily="34" charset="0"/>
              </a:rPr>
              <a:t>βισκόζης</a:t>
            </a:r>
            <a:r>
              <a:rPr lang="el-GR" sz="2400" dirty="0" smtClean="0">
                <a:cs typeface="Arial" panose="020B0604020202020204" pitchFamily="34" charset="0"/>
              </a:rPr>
              <a:t> </a:t>
            </a:r>
            <a:r>
              <a:rPr lang="el-GR" sz="2400" dirty="0">
                <a:cs typeface="Arial" panose="020B0604020202020204" pitchFamily="34" charset="0"/>
              </a:rPr>
              <a:t>νήματος αναδομείται ταχύτερα από το εξωτερικό στρώμα.  Αυτό έχει ως  αποτέλεσμα την χαρακτηριστική κυματιστή-</a:t>
            </a:r>
            <a:r>
              <a:rPr lang="el-GR" sz="2400" dirty="0" err="1">
                <a:cs typeface="Arial" panose="020B0604020202020204" pitchFamily="34" charset="0"/>
              </a:rPr>
              <a:t>λοβοειδή</a:t>
            </a:r>
            <a:r>
              <a:rPr lang="el-GR" sz="2400" dirty="0">
                <a:cs typeface="Arial" panose="020B0604020202020204" pitchFamily="34" charset="0"/>
              </a:rPr>
              <a:t> τομή της ίνας. </a:t>
            </a:r>
          </a:p>
          <a:p>
            <a:pPr fontAlgn="auto">
              <a:spcAft>
                <a:spcPts val="0"/>
              </a:spcAft>
              <a:buFont typeface="Arial" pitchFamily="34" charset="0"/>
              <a:buChar char="•"/>
              <a:defRPr/>
            </a:pPr>
            <a:endParaRPr lang="el-GR" dirty="0"/>
          </a:p>
        </p:txBody>
      </p:sp>
      <p:sp>
        <p:nvSpPr>
          <p:cNvPr id="6" name="4 - TextBox"/>
          <p:cNvSpPr txBox="1"/>
          <p:nvPr/>
        </p:nvSpPr>
        <p:spPr>
          <a:xfrm>
            <a:off x="971550" y="6138863"/>
            <a:ext cx="2936875" cy="400050"/>
          </a:xfrm>
          <a:prstGeom prst="rect">
            <a:avLst/>
          </a:prstGeom>
          <a:solidFill>
            <a:schemeClr val="accent4">
              <a:lumMod val="75000"/>
            </a:schemeClr>
          </a:solidFill>
        </p:spPr>
        <p:txBody>
          <a:bodyPr>
            <a:spAutoFit/>
          </a:bodyPr>
          <a:lstStyle/>
          <a:p>
            <a:pPr fontAlgn="auto">
              <a:spcBef>
                <a:spcPts val="0"/>
              </a:spcBef>
              <a:spcAft>
                <a:spcPts val="0"/>
              </a:spcAft>
              <a:defRPr/>
            </a:pPr>
            <a:r>
              <a:rPr lang="el-GR" sz="2000" dirty="0">
                <a:solidFill>
                  <a:prstClr val="white"/>
                </a:solidFill>
                <a:latin typeface="Calibri"/>
              </a:rPr>
              <a:t>Τομή ινών </a:t>
            </a:r>
            <a:r>
              <a:rPr lang="el-GR" sz="2000" dirty="0" err="1">
                <a:solidFill>
                  <a:prstClr val="white"/>
                </a:solidFill>
                <a:latin typeface="Calibri"/>
              </a:rPr>
              <a:t>βισκόζης</a:t>
            </a:r>
            <a:endParaRPr lang="el-GR" sz="2000" dirty="0">
              <a:solidFill>
                <a:prstClr val="white"/>
              </a:solidFill>
              <a:latin typeface="Calibri"/>
            </a:endParaRPr>
          </a:p>
        </p:txBody>
      </p:sp>
      <p:pic>
        <p:nvPicPr>
          <p:cNvPr id="4098" name="Picture 2"/>
          <p:cNvPicPr>
            <a:picLocks noChangeAspect="1" noChangeArrowheads="1"/>
          </p:cNvPicPr>
          <p:nvPr/>
        </p:nvPicPr>
        <p:blipFill>
          <a:blip r:embed="rId3"/>
          <a:srcRect/>
          <a:stretch>
            <a:fillRect/>
          </a:stretch>
        </p:blipFill>
        <p:spPr bwMode="auto">
          <a:xfrm>
            <a:off x="4211638" y="4843463"/>
            <a:ext cx="3295650" cy="1695450"/>
          </a:xfrm>
          <a:prstGeom prst="rect">
            <a:avLst/>
          </a:prstGeom>
          <a:noFill/>
          <a:ln w="9525">
            <a:solidFill>
              <a:schemeClr val="accent4">
                <a:lumMod val="60000"/>
                <a:lumOff val="40000"/>
              </a:schemeClr>
            </a:solidFill>
            <a:miter lim="800000"/>
            <a:headEnd/>
            <a:tailEnd/>
          </a:ln>
          <a:extLst/>
        </p:spPr>
      </p:pic>
      <p:sp>
        <p:nvSpPr>
          <p:cNvPr id="15367" name="Ορθογώνιο 7"/>
          <p:cNvSpPr>
            <a:spLocks noChangeArrowheads="1"/>
          </p:cNvSpPr>
          <p:nvPr/>
        </p:nvSpPr>
        <p:spPr bwMode="auto">
          <a:xfrm>
            <a:off x="4491038" y="6521450"/>
            <a:ext cx="2736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l-GR" sz="1200">
                <a:solidFill>
                  <a:prstClr val="black"/>
                </a:solidFill>
                <a:hlinkClick r:id="rId4"/>
              </a:rPr>
              <a:t>australianpolice.com.au</a:t>
            </a:r>
            <a:endParaRPr lang="el-GR" altLang="el-GR" sz="1200">
              <a:solidFill>
                <a:prstClr val="black"/>
              </a:solidFill>
            </a:endParaRPr>
          </a:p>
        </p:txBody>
      </p:sp>
      <p:sp>
        <p:nvSpPr>
          <p:cNvPr id="6451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95F989D-A15B-4B01-A3C7-32C390759E0B}" type="slidenum">
              <a:rPr lang="el-GR">
                <a:solidFill>
                  <a:prstClr val="black"/>
                </a:solidFill>
              </a:rPr>
              <a:pPr>
                <a:defRPr/>
              </a:pPr>
              <a:t>98</a:t>
            </a:fld>
            <a:endParaRPr lang="el-GR">
              <a:solidFill>
                <a:prstClr val="black"/>
              </a:solidFill>
            </a:endParaRPr>
          </a:p>
        </p:txBody>
      </p:sp>
    </p:spTree>
    <p:extLst>
      <p:ext uri="{BB962C8B-B14F-4D97-AF65-F5344CB8AC3E}">
        <p14:creationId xmlns:p14="http://schemas.microsoft.com/office/powerpoint/2010/main" val="19577773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a2fa45b2455236d899f26463f3ca47cc47f6226"/>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39</TotalTime>
  <Words>8171</Words>
  <Application>Microsoft Office PowerPoint</Application>
  <PresentationFormat>On-screen Show (4:3)</PresentationFormat>
  <Paragraphs>779</Paragraphs>
  <Slides>123</Slides>
  <Notes>36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123</vt:i4>
      </vt:variant>
    </vt:vector>
  </HeadingPairs>
  <TitlesOfParts>
    <vt:vector size="126" baseType="lpstr">
      <vt:lpstr>template</vt:lpstr>
      <vt:lpstr>OC_template_updated</vt:lpstr>
      <vt:lpstr>ACD.ChemSketch.20</vt:lpstr>
      <vt:lpstr>Συντήρηση Υφάσματος (Θ)</vt:lpstr>
      <vt:lpstr>Ίνες (1 από 2)</vt:lpstr>
      <vt:lpstr>Ίνες (2 από 2)</vt:lpstr>
      <vt:lpstr>Δομή των ινών </vt:lpstr>
      <vt:lpstr>Σχηματισμός πολυμερών των ινών </vt:lpstr>
      <vt:lpstr>Φυτικές ίνες</vt:lpstr>
      <vt:lpstr>Πρωτεϊνικές ίνες</vt:lpstr>
      <vt:lpstr>Το σύστημα των πολυμερών των ινών</vt:lpstr>
      <vt:lpstr>Χαρακτηριστικά των πολυμερών των ινών</vt:lpstr>
      <vt:lpstr>Μεγάλο Μοριακό Βάρος των ινών</vt:lpstr>
      <vt:lpstr>Προσανατολισμός των ινών</vt:lpstr>
      <vt:lpstr>Γραμμικότητα των ινών</vt:lpstr>
      <vt:lpstr>Υψηλό σημείο τήξεως των ινών</vt:lpstr>
      <vt:lpstr>Ελκτικές δυνάμεις – δεσμοί ινών (1 από 2) </vt:lpstr>
      <vt:lpstr>Ελκτικές δυνάμεις – δεσμοί ινών (2 από 2) </vt:lpstr>
      <vt:lpstr>Ιδιότητες των ινών </vt:lpstr>
      <vt:lpstr>Ελαστικότητα – πλαστικότητα ινών</vt:lpstr>
      <vt:lpstr>Υγροσκοπικότητα και χημική σταθερότητα ινών</vt:lpstr>
      <vt:lpstr>Ικανότητα βαφής των ινών</vt:lpstr>
      <vt:lpstr>Θερμικές ιδιότητες της ίνας</vt:lpstr>
      <vt:lpstr>Βαμβάκι</vt:lpstr>
      <vt:lpstr>Μορφολογία ίνας βαμβακιού</vt:lpstr>
      <vt:lpstr>Μικροσκοπική εμφάνιση βαμβακερών ινών</vt:lpstr>
      <vt:lpstr>Σύστημα πολυμερών του βαμβακιού (1 από 2)</vt:lpstr>
      <vt:lpstr>Σύστημα πολυμερών του βαμβακιού (2 από 2)</vt:lpstr>
      <vt:lpstr>Αντοχή βαμβακερών ινών </vt:lpstr>
      <vt:lpstr>Ελαστικότητα βαμβακερών ινών</vt:lpstr>
      <vt:lpstr>Υγροσκοπικότητα βαμβακερών ινών</vt:lpstr>
      <vt:lpstr>Θερμικές ιδιότητες βαμβακερών ινών</vt:lpstr>
      <vt:lpstr>Χημικές Ιδιότητες βαμβακερών ινών</vt:lpstr>
      <vt:lpstr>Επίδραση ηλιακού φωτός και κλίματος στις βαμβακερές ίνες</vt:lpstr>
      <vt:lpstr>Ικανότητα βαφής βαμβακερών ινών</vt:lpstr>
      <vt:lpstr>Λινάρι</vt:lpstr>
      <vt:lpstr>Μικροσκοπική εμφάνιση ίνας λιναριού</vt:lpstr>
      <vt:lpstr>Εμφάνιση ινών στο SEM</vt:lpstr>
      <vt:lpstr>Το σύστημα των πολυμερών του λιναριού</vt:lpstr>
      <vt:lpstr>Μορφολογική αναπαράσταση ινών λιναριού </vt:lpstr>
      <vt:lpstr>Βαμβάκι - Λινάρι</vt:lpstr>
      <vt:lpstr> Μαλλί</vt:lpstr>
      <vt:lpstr>Χαρακτηριστικά μάλλινων ινών</vt:lpstr>
      <vt:lpstr>Ζώα που παράγουν μαλλί</vt:lpstr>
      <vt:lpstr>Μικροσκοπική εμφάνιση μάλλινων ινών (1 από 2)</vt:lpstr>
      <vt:lpstr>Μικροσκοπική εμφάνιση μάλλινων ινών (2 από 2)</vt:lpstr>
      <vt:lpstr>Τσοχοποίηση μαλλιού (felting) (1 από 2)</vt:lpstr>
      <vt:lpstr>Τσοχοποίηση μαλλιού (felting) (2 από 2)</vt:lpstr>
      <vt:lpstr>Σύστημα πολυμερών του μαλλιού (1 από 2)</vt:lpstr>
      <vt:lpstr>Σύστημα πολυμερών του μαλλιού (2 από 2)</vt:lpstr>
      <vt:lpstr>Δεσμοί που αναπτύσσονται στο μαλλί (1 από 2) </vt:lpstr>
      <vt:lpstr>Δεσμοί που αναπτύσσονται στο μαλλί (2 από 2) </vt:lpstr>
      <vt:lpstr>Δομή του μαλλιού (1 από 4)</vt:lpstr>
      <vt:lpstr>Δομή του μαλλιού (2 από 4)</vt:lpstr>
      <vt:lpstr>Δομή του μαλλιού (3 από 4)</vt:lpstr>
      <vt:lpstr>Δομή του μαλλιού (4 από 4)</vt:lpstr>
      <vt:lpstr>Φυσικές ιδιότητες μαλλιού</vt:lpstr>
      <vt:lpstr>Αντοχή μαλλιού</vt:lpstr>
      <vt:lpstr>Ελαστικότητα – πλαστικότητα μαλλιού</vt:lpstr>
      <vt:lpstr>Παραμόρφωση μάλλινων ινών</vt:lpstr>
      <vt:lpstr>Υγροσκοπικότητα μαλλιού</vt:lpstr>
      <vt:lpstr>Επίδραση υγρασίας στο μαλλί</vt:lpstr>
      <vt:lpstr>Θερμικές ιδιότητες μαλλιού</vt:lpstr>
      <vt:lpstr>Χημικές Ιδιότητες μαλλιού</vt:lpstr>
      <vt:lpstr>Επίδραση οξέων στο μαλλί</vt:lpstr>
      <vt:lpstr>Επίδραση αλκαλίων στο μαλλί </vt:lpstr>
      <vt:lpstr>Επίδραση λευκαντικών στο μαλλί</vt:lpstr>
      <vt:lpstr>Επίδραση ακτινοβολίας στο μαλλί</vt:lpstr>
      <vt:lpstr>Ικανότητα βαφής μαλλιού</vt:lpstr>
      <vt:lpstr>Μετάξι (1 από 2)</vt:lpstr>
      <vt:lpstr>Μετάξι (2 από 2)</vt:lpstr>
      <vt:lpstr>Μικροσκοπική εμφάνιση μεταξωτών ινών</vt:lpstr>
      <vt:lpstr>Σύστημα του πολυμερούς του μεταξιού (1 από 3)</vt:lpstr>
      <vt:lpstr>Σύστημα του πολυμερούς του μεταξιού (2 από 3)</vt:lpstr>
      <vt:lpstr>Σύστημα του πολυμερούς του μεταξιού (3 από 3)</vt:lpstr>
      <vt:lpstr>Φυσικές Ιδιότητες μεταξιού</vt:lpstr>
      <vt:lpstr>Αντοχή μεταξιού</vt:lpstr>
      <vt:lpstr>Ελαστικότητα – πλαστικότητα μεταξιού</vt:lpstr>
      <vt:lpstr>Υγροσκοπικότητα μεταξιού </vt:lpstr>
      <vt:lpstr>Θερμικές ιδιότητες μεταξιού</vt:lpstr>
      <vt:lpstr>Χημικές ιδιότητες μεταξιού</vt:lpstr>
      <vt:lpstr>Επίδραση οξέων στο μετάξι</vt:lpstr>
      <vt:lpstr>Επίδραση αλκαλίων στο μετάξι (1 από 2)</vt:lpstr>
      <vt:lpstr>Επίδραση αλκαλίων στο μετάξι (2 από 2)</vt:lpstr>
      <vt:lpstr>Επίδραση λευκαντικών στο μετάξι</vt:lpstr>
      <vt:lpstr>Επίδραση ακτινοβολιών στο μετάξι</vt:lpstr>
      <vt:lpstr>Ικανότητα βαφής μεταξιού (1 από 2)</vt:lpstr>
      <vt:lpstr>Ικανότητα βαφής μεταξιού (2 από 2)</vt:lpstr>
      <vt:lpstr>Έγχρωμα κουκούλια </vt:lpstr>
      <vt:lpstr>Τεχνητές ίνες</vt:lpstr>
      <vt:lpstr>Τεχνητές ίνες </vt:lpstr>
      <vt:lpstr>Είδη τεχνητών ινών</vt:lpstr>
      <vt:lpstr>Κλώση τεχνητών ινών </vt:lpstr>
      <vt:lpstr>Υγρή κλώση </vt:lpstr>
      <vt:lpstr>Ξηρή κλώση </vt:lpstr>
      <vt:lpstr>Κλώση τήγματος </vt:lpstr>
      <vt:lpstr>Ιδιότητες τεχνητών ινών</vt:lpstr>
      <vt:lpstr>Κρυσταλλικότητα τεχνητών ινών </vt:lpstr>
      <vt:lpstr>Επεξεργασία τεχνητών ινών</vt:lpstr>
      <vt:lpstr>Μηχανικές ιδιότητες</vt:lpstr>
      <vt:lpstr>Απορρόφηση υγρασίας </vt:lpstr>
      <vt:lpstr>Ημι-συνθετικές ίνες</vt:lpstr>
      <vt:lpstr>Βισκόζη - Βαμβάκι</vt:lpstr>
      <vt:lpstr>Χαλκοαμμωνιακές ίνες</vt:lpstr>
      <vt:lpstr>Συνθετικές ίνες</vt:lpstr>
      <vt:lpstr>Πολυαμίδια  (1 από 3)</vt:lpstr>
      <vt:lpstr>Πολυαμίδια  (2 από 3)</vt:lpstr>
      <vt:lpstr>Πολυαμίδια (3 από 3)</vt:lpstr>
      <vt:lpstr>Πολυεστερικές ίνες  (1 από 3)</vt:lpstr>
      <vt:lpstr>Πολυεστερικές ίνες (2 από 3)</vt:lpstr>
      <vt:lpstr>Πολυεστερικές ίνες  (3 από 3)</vt:lpstr>
      <vt:lpstr>Πολυακρυλονιτρίλια  (1 από 2)</vt:lpstr>
      <vt:lpstr>Πολυακρυλονιτρίλια  (2 από 2)</vt:lpstr>
      <vt:lpstr>Ιδιότητες (1 από 2)</vt:lpstr>
      <vt:lpstr>Ιδιότητες  (2 από 2)</vt:lpstr>
      <vt:lpstr>Νήματα Πολυουρεθάνης</vt:lpstr>
      <vt:lpstr>Ιδιότητες</vt:lpstr>
      <vt:lpstr>Βιβλιογραφία (1 από 2)</vt:lpstr>
      <vt:lpstr>Βιβλιογραφία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Συντήρηση Υφάσματος</dc:title>
  <dc:creator>opencourses@teiath.gr</dc:creator>
  <cp:lastModifiedBy>alex</cp:lastModifiedBy>
  <cp:revision>15</cp:revision>
  <dcterms:created xsi:type="dcterms:W3CDTF">2014-09-29T12:02:42Z</dcterms:created>
  <dcterms:modified xsi:type="dcterms:W3CDTF">2015-02-24T14:24:42Z</dcterms:modified>
</cp:coreProperties>
</file>