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9"/>
  </p:notesMasterIdLst>
  <p:handoutMasterIdLst>
    <p:handoutMasterId r:id="rId50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257" r:id="rId43"/>
    <p:sldId id="262" r:id="rId44"/>
    <p:sldId id="264" r:id="rId45"/>
    <p:sldId id="265" r:id="rId46"/>
    <p:sldId id="266" r:id="rId47"/>
    <p:sldId id="261" r:id="rId48"/>
  </p:sldIdLst>
  <p:sldSz cx="9144000" cy="6858000" type="screen4x3"/>
  <p:notesSz cx="7104063" cy="10234613"/>
  <p:custDataLst>
    <p:tags r:id="rId5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39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77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50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42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3C945-2847-4049-9CBE-6020C4F2F2D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28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600"/>
              </a:spcBef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186E-D60B-4CDD-9FD8-A6DE36940F32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72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3B2D0-66B7-4D3E-BEFA-3A5749DB5A9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9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9588E-C273-4551-A61E-70770FDC1B10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49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DCBAF-4289-4E97-B8FE-D38388B28545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59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E3256-C28D-4585-A84E-B5EA5447E679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89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DC37D-F420-40C5-A708-E2DBA986A6C4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37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AA404-5686-4959-B81B-38DF6B9F889F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099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C3A3F-F673-4AC3-A4F7-E7489CBDB55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6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E47C7-DD63-4868-AE31-298FDA5F29A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4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F0A24D2A-0851-435F-A906-0013047BCCF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2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2.5/deed.en" TargetMode="External"/><Relationship Id="rId5" Type="http://schemas.openxmlformats.org/officeDocument/2006/relationships/hyperlink" Target="http://commons.wikimedia.org/wiki/User:Ionutzmovie" TargetMode="External"/><Relationship Id="rId4" Type="http://schemas.openxmlformats.org/officeDocument/2006/relationships/hyperlink" Target="http://commons.wikimedia.org/wiki/File:Electrical_conductivity_meter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J_C_D" TargetMode="External"/><Relationship Id="rId4" Type="http://schemas.openxmlformats.org/officeDocument/2006/relationships/hyperlink" Target="http://commons.wikimedia.org/wiki/File:Conductivity_meter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3.0/deed.en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://commons.wikimedia.org/wiki/User:Ivan_Akir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File:Titration_Apparatus.png" TargetMode="Externa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Χημεία Γραφικών Τεχνών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132657"/>
          </a:xfrm>
        </p:spPr>
        <p:txBody>
          <a:bodyPr>
            <a:normAutofit lnSpcReduction="10000"/>
          </a:bodyPr>
          <a:lstStyle/>
          <a:p>
            <a:r>
              <a:rPr lang="el-GR" sz="2600" b="1" dirty="0">
                <a:solidFill>
                  <a:prstClr val="black"/>
                </a:solidFill>
              </a:rPr>
              <a:t>Ενότητα </a:t>
            </a:r>
            <a:r>
              <a:rPr lang="el-GR" sz="2600" b="1" dirty="0" smtClean="0">
                <a:solidFill>
                  <a:prstClr val="black"/>
                </a:solidFill>
              </a:rPr>
              <a:t>13</a:t>
            </a:r>
            <a:r>
              <a:rPr lang="el-GR" sz="2600" dirty="0" smtClean="0">
                <a:solidFill>
                  <a:prstClr val="black"/>
                </a:solidFill>
              </a:rPr>
              <a:t>: </a:t>
            </a:r>
            <a:r>
              <a:rPr lang="el-GR" altLang="el-GR" sz="2600" dirty="0"/>
              <a:t>Χημική ανάλυση του νερού.</a:t>
            </a:r>
            <a:endParaRPr lang="en-US" altLang="el-GR" sz="2600" dirty="0"/>
          </a:p>
          <a:p>
            <a:r>
              <a:rPr lang="el-GR" altLang="el-GR" sz="2600" dirty="0"/>
              <a:t>Προσδιορισμός της σκληρότητας του </a:t>
            </a:r>
            <a:r>
              <a:rPr lang="el-GR" altLang="el-GR" sz="2600" dirty="0" smtClean="0"/>
              <a:t>νερού</a:t>
            </a:r>
            <a:endParaRPr lang="en-US" sz="2600" dirty="0" smtClean="0">
              <a:solidFill>
                <a:prstClr val="black"/>
              </a:solidFill>
            </a:endParaRPr>
          </a:p>
          <a:p>
            <a:pPr lvl="0"/>
            <a:endParaRPr lang="en-US" sz="2200" dirty="0">
              <a:solidFill>
                <a:prstClr val="black"/>
              </a:solidFill>
            </a:endParaRPr>
          </a:p>
          <a:p>
            <a:pPr lvl="0"/>
            <a:r>
              <a:rPr lang="el-GR" altLang="el-GR" sz="2200" dirty="0">
                <a:solidFill>
                  <a:prstClr val="black"/>
                </a:solidFill>
              </a:rPr>
              <a:t>Δρ. </a:t>
            </a:r>
            <a:r>
              <a:rPr lang="el-GR" altLang="el-GR" sz="2200" dirty="0" err="1">
                <a:solidFill>
                  <a:prstClr val="black"/>
                </a:solidFill>
              </a:rPr>
              <a:t>Σταματίνα</a:t>
            </a:r>
            <a:r>
              <a:rPr lang="el-GR" altLang="el-GR" sz="2200" dirty="0">
                <a:solidFill>
                  <a:prstClr val="black"/>
                </a:solidFill>
              </a:rPr>
              <a:t> Θεοχάρη Καθηγήτρια Εφαρμογών</a:t>
            </a:r>
          </a:p>
          <a:p>
            <a:pPr lvl="0"/>
            <a:r>
              <a:rPr lang="el-GR" altLang="el-GR" sz="2200" dirty="0">
                <a:solidFill>
                  <a:prstClr val="black"/>
                </a:solidFill>
              </a:rPr>
              <a:t>Τμήμα Γραφιστικής/Κατεύθυνση Τεχνολογίας Γραφικών Τεχνών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Σκληρότητα νερού </a:t>
            </a:r>
            <a:r>
              <a:rPr lang="el-GR" sz="3200" b="0" dirty="0" smtClean="0"/>
              <a:t>(</a:t>
            </a:r>
            <a:r>
              <a:rPr lang="en-US" sz="3200" b="0" dirty="0" smtClean="0"/>
              <a:t>4</a:t>
            </a:r>
            <a:r>
              <a:rPr lang="el-GR" sz="3200" b="0" dirty="0" smtClean="0"/>
              <a:t> </a:t>
            </a:r>
            <a:r>
              <a:rPr lang="el-GR" sz="3200" b="0" dirty="0"/>
              <a:t>από </a:t>
            </a:r>
            <a:r>
              <a:rPr lang="en-US" sz="3200" b="0" dirty="0" smtClean="0"/>
              <a:t>8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l-GR" dirty="0"/>
              <a:t>Η </a:t>
            </a:r>
            <a:r>
              <a:rPr lang="el-GR" b="1" dirty="0"/>
              <a:t>μόνιμη σκληρότητα </a:t>
            </a:r>
            <a:r>
              <a:rPr lang="el-GR" dirty="0"/>
              <a:t>οφείλεται στην παρουσία ευδιάλυτων αλάτων του </a:t>
            </a:r>
            <a:r>
              <a:rPr lang="el-GR" dirty="0" err="1"/>
              <a:t>Ca</a:t>
            </a:r>
            <a:r>
              <a:rPr lang="el-GR" dirty="0"/>
              <a:t> και </a:t>
            </a:r>
            <a:r>
              <a:rPr lang="el-GR" dirty="0" err="1"/>
              <a:t>Mg</a:t>
            </a:r>
            <a:r>
              <a:rPr lang="el-GR" dirty="0"/>
              <a:t>, κυρίως θεϊκών αλάτων, αλλά και σε μικρότερο βαθμό χλωριούχων αλάτων, νιτρικών αλάτων </a:t>
            </a:r>
            <a:r>
              <a:rPr lang="el-GR" dirty="0" err="1"/>
              <a:t>κ.λ.π</a:t>
            </a:r>
            <a:r>
              <a:rPr lang="el-GR" dirty="0"/>
              <a:t>. που δεν μπορούν να απομακρυνθούν με βρασμό. 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l-GR" b="1" dirty="0"/>
              <a:t>Ολική σκληρότητα </a:t>
            </a:r>
            <a:r>
              <a:rPr lang="el-GR" dirty="0"/>
              <a:t>ονομάζεται το άθροισμα της παροδικής και της μόνιμης σκληρότητας του νερού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35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Σκληρότητα νερού </a:t>
            </a:r>
            <a:r>
              <a:rPr lang="el-GR" sz="3200" b="0" dirty="0" smtClean="0"/>
              <a:t>(</a:t>
            </a:r>
            <a:r>
              <a:rPr lang="en-US" sz="3200" b="0" dirty="0" smtClean="0"/>
              <a:t>5</a:t>
            </a:r>
            <a:r>
              <a:rPr lang="el-GR" sz="3200" b="0" dirty="0" smtClean="0"/>
              <a:t> </a:t>
            </a:r>
            <a:r>
              <a:rPr lang="el-GR" sz="3200" b="0" dirty="0"/>
              <a:t>από </a:t>
            </a:r>
            <a:r>
              <a:rPr lang="en-US" sz="3200" b="0" dirty="0" smtClean="0"/>
              <a:t>8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σκληρότητα του νερού εκφράζεται σε βαθμούς σκληρότητας. </a:t>
            </a:r>
            <a:r>
              <a:rPr lang="el-GR" dirty="0" smtClean="0"/>
              <a:t>Μετριέται </a:t>
            </a:r>
            <a:r>
              <a:rPr lang="el-GR" dirty="0"/>
              <a:t>σε</a:t>
            </a:r>
            <a:r>
              <a:rPr lang="el-GR" dirty="0" smtClean="0"/>
              <a:t>: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Γερμανικούς </a:t>
            </a:r>
            <a:r>
              <a:rPr lang="el-GR" dirty="0"/>
              <a:t>βαθμούς </a:t>
            </a:r>
            <a:r>
              <a:rPr lang="en-US" baseline="30000" dirty="0" smtClean="0"/>
              <a:t>o</a:t>
            </a:r>
            <a:r>
              <a:rPr lang="el-GR" dirty="0" smtClean="0"/>
              <a:t>D</a:t>
            </a:r>
            <a:r>
              <a:rPr lang="el-GR" dirty="0"/>
              <a:t>: </a:t>
            </a:r>
          </a:p>
          <a:p>
            <a:pPr lvl="1"/>
            <a:r>
              <a:rPr lang="el-GR" dirty="0" smtClean="0"/>
              <a:t>1 </a:t>
            </a:r>
            <a:r>
              <a:rPr lang="en-US" baseline="30000" dirty="0"/>
              <a:t>o </a:t>
            </a:r>
            <a:r>
              <a:rPr lang="el-GR" dirty="0" smtClean="0"/>
              <a:t>D=1mg </a:t>
            </a:r>
            <a:r>
              <a:rPr lang="el-GR" dirty="0"/>
              <a:t>CaO/100 ml </a:t>
            </a:r>
            <a:r>
              <a:rPr lang="el-GR" dirty="0" smtClean="0"/>
              <a:t>νερού</a:t>
            </a:r>
            <a:r>
              <a:rPr lang="en-US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 startAt="2"/>
            </a:pPr>
            <a:r>
              <a:rPr lang="el-GR" dirty="0" smtClean="0"/>
              <a:t>Γαλλικούς </a:t>
            </a:r>
            <a:r>
              <a:rPr lang="el-GR" dirty="0"/>
              <a:t>βαθμούς </a:t>
            </a:r>
            <a:r>
              <a:rPr lang="en-US" baseline="30000" dirty="0"/>
              <a:t>o </a:t>
            </a:r>
            <a:r>
              <a:rPr lang="el-GR" dirty="0" smtClean="0"/>
              <a:t>F</a:t>
            </a:r>
            <a:r>
              <a:rPr lang="el-GR" dirty="0"/>
              <a:t>:</a:t>
            </a:r>
          </a:p>
          <a:p>
            <a:pPr lvl="1"/>
            <a:r>
              <a:rPr lang="el-GR" dirty="0" smtClean="0"/>
              <a:t>1 </a:t>
            </a:r>
            <a:r>
              <a:rPr lang="en-US" baseline="30000" dirty="0"/>
              <a:t>o </a:t>
            </a:r>
            <a:r>
              <a:rPr lang="el-GR" dirty="0" smtClean="0"/>
              <a:t>F=1mg </a:t>
            </a:r>
            <a:r>
              <a:rPr lang="el-GR" dirty="0"/>
              <a:t>CaCO</a:t>
            </a:r>
            <a:r>
              <a:rPr lang="el-GR" baseline="-25000" dirty="0"/>
              <a:t>3</a:t>
            </a:r>
            <a:r>
              <a:rPr lang="el-GR" dirty="0"/>
              <a:t>/100 </a:t>
            </a:r>
            <a:r>
              <a:rPr lang="el-GR" dirty="0" err="1"/>
              <a:t>mL</a:t>
            </a:r>
            <a:r>
              <a:rPr lang="el-GR" dirty="0"/>
              <a:t> </a:t>
            </a:r>
            <a:r>
              <a:rPr lang="el-GR" dirty="0" smtClean="0"/>
              <a:t>νερού</a:t>
            </a:r>
            <a:r>
              <a:rPr lang="en-US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 startAt="3"/>
            </a:pPr>
            <a:r>
              <a:rPr lang="el-GR" dirty="0" smtClean="0"/>
              <a:t>Αμερικάνικους </a:t>
            </a:r>
            <a:r>
              <a:rPr lang="el-GR" dirty="0"/>
              <a:t>βαθμούς: </a:t>
            </a:r>
          </a:p>
          <a:p>
            <a:pPr lvl="1"/>
            <a:r>
              <a:rPr lang="el-GR" dirty="0" smtClean="0"/>
              <a:t>1 </a:t>
            </a:r>
            <a:r>
              <a:rPr lang="el-GR" dirty="0" err="1"/>
              <a:t>mg</a:t>
            </a:r>
            <a:r>
              <a:rPr lang="el-GR" dirty="0"/>
              <a:t> CaCO</a:t>
            </a:r>
            <a:r>
              <a:rPr lang="el-GR" baseline="-25000" dirty="0"/>
              <a:t>3</a:t>
            </a:r>
            <a:r>
              <a:rPr lang="el-GR" dirty="0"/>
              <a:t>/1 L νερού (</a:t>
            </a:r>
            <a:r>
              <a:rPr lang="el-GR" dirty="0" err="1"/>
              <a:t>ppm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9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Σκληρότητα νερού </a:t>
            </a:r>
            <a:r>
              <a:rPr lang="el-GR" sz="3200" b="0" dirty="0" smtClean="0"/>
              <a:t>(</a:t>
            </a:r>
            <a:r>
              <a:rPr lang="en-US" sz="3200" b="0" dirty="0" smtClean="0"/>
              <a:t>6</a:t>
            </a:r>
            <a:r>
              <a:rPr lang="el-GR" sz="3200" b="0" dirty="0" smtClean="0"/>
              <a:t> </a:t>
            </a:r>
            <a:r>
              <a:rPr lang="el-GR" sz="3200" b="0" dirty="0"/>
              <a:t>από </a:t>
            </a:r>
            <a:r>
              <a:rPr lang="en-US" sz="3200" b="0" dirty="0" smtClean="0"/>
              <a:t>8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l-GR" dirty="0" err="1"/>
              <a:t>ppm</a:t>
            </a:r>
            <a:r>
              <a:rPr lang="el-GR" dirty="0"/>
              <a:t> είναι </a:t>
            </a:r>
            <a:r>
              <a:rPr lang="el-GR" dirty="0" smtClean="0"/>
              <a:t>μονάδα </a:t>
            </a:r>
            <a:r>
              <a:rPr lang="el-GR" dirty="0"/>
              <a:t>συγκέντρωσης: </a:t>
            </a:r>
          </a:p>
          <a:p>
            <a:pPr indent="12700">
              <a:buNone/>
            </a:pPr>
            <a:r>
              <a:rPr lang="el-GR" b="1" dirty="0" smtClean="0"/>
              <a:t>1 </a:t>
            </a:r>
            <a:r>
              <a:rPr lang="el-GR" b="1" dirty="0" err="1"/>
              <a:t>ppm</a:t>
            </a:r>
            <a:r>
              <a:rPr lang="el-GR" b="1" dirty="0"/>
              <a:t> = 1 </a:t>
            </a:r>
            <a:r>
              <a:rPr lang="el-GR" b="1" dirty="0" err="1"/>
              <a:t>mg</a:t>
            </a:r>
            <a:r>
              <a:rPr lang="el-GR" b="1" dirty="0"/>
              <a:t>/</a:t>
            </a:r>
            <a:r>
              <a:rPr lang="en-US" b="1" dirty="0"/>
              <a:t>L</a:t>
            </a:r>
            <a:r>
              <a:rPr lang="el-GR" dirty="0"/>
              <a:t> </a:t>
            </a:r>
          </a:p>
          <a:p>
            <a:pPr>
              <a:spcBef>
                <a:spcPts val="3000"/>
              </a:spcBef>
            </a:pPr>
            <a:r>
              <a:rPr lang="el-GR" dirty="0"/>
              <a:t>Στο διεθνές </a:t>
            </a:r>
            <a:r>
              <a:rPr lang="el-GR" dirty="0" smtClean="0"/>
              <a:t>σύστημα </a:t>
            </a:r>
            <a:r>
              <a:rPr lang="el-GR" dirty="0"/>
              <a:t>η σκληρότητα του νερού εκφράζεται σε </a:t>
            </a:r>
            <a:r>
              <a:rPr lang="el-GR" dirty="0" err="1"/>
              <a:t>mmole</a:t>
            </a:r>
            <a:r>
              <a:rPr lang="el-GR" dirty="0"/>
              <a:t> αλκαλικών γαιών /</a:t>
            </a:r>
            <a:r>
              <a:rPr lang="en-US" dirty="0"/>
              <a:t>L</a:t>
            </a:r>
            <a:r>
              <a:rPr lang="el-GR" i="1" dirty="0"/>
              <a:t> </a:t>
            </a:r>
            <a:r>
              <a:rPr lang="el-GR" dirty="0"/>
              <a:t>νερού. </a:t>
            </a:r>
          </a:p>
          <a:p>
            <a:pPr>
              <a:spcBef>
                <a:spcPts val="3000"/>
              </a:spcBef>
            </a:pPr>
            <a:r>
              <a:rPr lang="el-GR" dirty="0"/>
              <a:t>Οι παραπάνω εκφράσεις είναι καθαρά </a:t>
            </a:r>
            <a:r>
              <a:rPr lang="el-GR" dirty="0" smtClean="0"/>
              <a:t>συμβατικές</a:t>
            </a:r>
            <a:r>
              <a:rPr lang="el-GR" dirty="0"/>
              <a:t>, εφόσον, στο νερό υπάρχει </a:t>
            </a:r>
            <a:r>
              <a:rPr lang="el-GR" dirty="0" smtClean="0"/>
              <a:t>ποικιλία </a:t>
            </a:r>
            <a:r>
              <a:rPr lang="el-GR" dirty="0"/>
              <a:t>αλάτων όπως </a:t>
            </a:r>
            <a:r>
              <a:rPr lang="el-GR" dirty="0" err="1"/>
              <a:t>Ca</a:t>
            </a:r>
            <a:r>
              <a:rPr lang="el-GR" dirty="0"/>
              <a:t>(HC</a:t>
            </a:r>
            <a:r>
              <a:rPr lang="en-US" dirty="0"/>
              <a:t>O</a:t>
            </a:r>
            <a:r>
              <a:rPr lang="el-GR" baseline="-25000" dirty="0"/>
              <a:t>3</a:t>
            </a:r>
            <a:r>
              <a:rPr lang="el-GR" dirty="0"/>
              <a:t>)</a:t>
            </a:r>
            <a:r>
              <a:rPr lang="el-GR" baseline="-25000" dirty="0"/>
              <a:t>2</a:t>
            </a:r>
            <a:r>
              <a:rPr lang="el-GR" dirty="0"/>
              <a:t>, </a:t>
            </a:r>
            <a:r>
              <a:rPr lang="el-GR" dirty="0" err="1"/>
              <a:t>Mg</a:t>
            </a:r>
            <a:r>
              <a:rPr lang="el-GR" dirty="0"/>
              <a:t>(HC</a:t>
            </a:r>
            <a:r>
              <a:rPr lang="en-US" dirty="0"/>
              <a:t>O</a:t>
            </a:r>
            <a:r>
              <a:rPr lang="el-GR" baseline="-25000" dirty="0"/>
              <a:t>3</a:t>
            </a:r>
            <a:r>
              <a:rPr lang="el-GR" dirty="0"/>
              <a:t>)</a:t>
            </a:r>
            <a:r>
              <a:rPr lang="el-GR" baseline="-25000" dirty="0"/>
              <a:t>2</a:t>
            </a:r>
            <a:r>
              <a:rPr lang="el-GR" dirty="0"/>
              <a:t>, C</a:t>
            </a:r>
            <a:r>
              <a:rPr lang="en-US" dirty="0"/>
              <a:t>u</a:t>
            </a:r>
            <a:r>
              <a:rPr lang="el-GR" dirty="0"/>
              <a:t>S</a:t>
            </a:r>
            <a:r>
              <a:rPr lang="en-US" dirty="0"/>
              <a:t>O</a:t>
            </a:r>
            <a:r>
              <a:rPr lang="el-GR" baseline="-25000" dirty="0"/>
              <a:t>4</a:t>
            </a:r>
            <a:r>
              <a:rPr lang="el-GR" dirty="0"/>
              <a:t>, </a:t>
            </a:r>
            <a:r>
              <a:rPr lang="el-GR" dirty="0" err="1"/>
              <a:t>MgC</a:t>
            </a:r>
            <a:r>
              <a:rPr lang="en-US" dirty="0"/>
              <a:t>l</a:t>
            </a:r>
            <a:r>
              <a:rPr lang="el-GR" baseline="-25000" dirty="0"/>
              <a:t>2</a:t>
            </a:r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Σκληρότητα νερού </a:t>
            </a:r>
            <a:r>
              <a:rPr lang="el-GR" sz="3200" b="0" dirty="0" smtClean="0"/>
              <a:t>(</a:t>
            </a:r>
            <a:r>
              <a:rPr lang="en-US" sz="3200" b="0" dirty="0" smtClean="0"/>
              <a:t>7</a:t>
            </a:r>
            <a:r>
              <a:rPr lang="el-GR" sz="3200" b="0" dirty="0" smtClean="0"/>
              <a:t> </a:t>
            </a:r>
            <a:r>
              <a:rPr lang="el-GR" sz="3200" b="0" dirty="0"/>
              <a:t>από </a:t>
            </a:r>
            <a:r>
              <a:rPr lang="en-US" sz="3200" b="0" dirty="0" smtClean="0"/>
              <a:t>8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1800"/>
              </a:spcBef>
              <a:buNone/>
            </a:pPr>
            <a:r>
              <a:rPr lang="el-GR" dirty="0"/>
              <a:t>Μεταξύ των διαφόρων </a:t>
            </a:r>
            <a:r>
              <a:rPr lang="el-GR" dirty="0" smtClean="0"/>
              <a:t>βαθμών </a:t>
            </a:r>
            <a:r>
              <a:rPr lang="el-GR" dirty="0"/>
              <a:t>της σκληρότητας ισχύουν οι ακόλουθες </a:t>
            </a:r>
            <a:r>
              <a:rPr lang="el-GR" dirty="0" smtClean="0"/>
              <a:t>χρήσιμες </a:t>
            </a:r>
            <a:r>
              <a:rPr lang="el-GR" dirty="0"/>
              <a:t>σχέσεις: </a:t>
            </a:r>
          </a:p>
          <a:p>
            <a:pPr marL="400050" lvl="1" indent="0">
              <a:spcBef>
                <a:spcPts val="1800"/>
              </a:spcBef>
              <a:buNone/>
            </a:pPr>
            <a:r>
              <a:rPr lang="en-GB" sz="2400" dirty="0" smtClean="0"/>
              <a:t>1 </a:t>
            </a:r>
            <a:r>
              <a:rPr lang="en-US" sz="2400" baseline="30000" dirty="0"/>
              <a:t>o </a:t>
            </a:r>
            <a:r>
              <a:rPr lang="en-US" sz="2400" dirty="0" smtClean="0"/>
              <a:t>D</a:t>
            </a:r>
            <a:r>
              <a:rPr lang="en-GB" sz="2400" dirty="0"/>
              <a:t>=</a:t>
            </a:r>
            <a:r>
              <a:rPr lang="en-US" sz="2400" dirty="0"/>
              <a:t>10 ppm </a:t>
            </a:r>
            <a:r>
              <a:rPr lang="en-US" sz="2400" dirty="0" err="1"/>
              <a:t>CaO</a:t>
            </a:r>
            <a:r>
              <a:rPr lang="en-US" sz="2400" dirty="0"/>
              <a:t>=17,9 ppm </a:t>
            </a:r>
            <a:r>
              <a:rPr lang="en-US" sz="2400" dirty="0" err="1"/>
              <a:t>CaCO</a:t>
            </a:r>
            <a:r>
              <a:rPr lang="en-GB" sz="2400" baseline="-25000" dirty="0"/>
              <a:t>3</a:t>
            </a:r>
          </a:p>
          <a:p>
            <a:pPr marL="400050" lvl="1" indent="0">
              <a:spcBef>
                <a:spcPts val="1800"/>
              </a:spcBef>
              <a:buNone/>
            </a:pPr>
            <a:r>
              <a:rPr lang="en-GB" sz="2400" dirty="0"/>
              <a:t>1 </a:t>
            </a:r>
            <a:r>
              <a:rPr lang="en-US" sz="2400" baseline="30000" dirty="0"/>
              <a:t>o </a:t>
            </a:r>
            <a:r>
              <a:rPr lang="en-US" sz="2400" dirty="0" smtClean="0"/>
              <a:t>F</a:t>
            </a:r>
            <a:r>
              <a:rPr lang="en-GB" sz="2400" dirty="0"/>
              <a:t>=1</a:t>
            </a:r>
            <a:r>
              <a:rPr lang="en-US" sz="2400" dirty="0"/>
              <a:t>0 ppm</a:t>
            </a:r>
            <a:r>
              <a:rPr lang="en-GB" sz="2400" dirty="0"/>
              <a:t> </a:t>
            </a:r>
            <a:r>
              <a:rPr lang="en-US" sz="2400" dirty="0" err="1"/>
              <a:t>CaCO</a:t>
            </a:r>
            <a:r>
              <a:rPr lang="en-GB" sz="2400" baseline="-25000" dirty="0"/>
              <a:t>3</a:t>
            </a:r>
            <a:r>
              <a:rPr lang="en-US" sz="2400" dirty="0"/>
              <a:t>=5,6 ppm </a:t>
            </a:r>
            <a:r>
              <a:rPr lang="en-US" sz="2400" dirty="0" err="1"/>
              <a:t>CaO</a:t>
            </a:r>
            <a:endParaRPr lang="el-GR" sz="2400" dirty="0"/>
          </a:p>
          <a:p>
            <a:pPr marL="400050" lvl="1" indent="0">
              <a:spcBef>
                <a:spcPts val="1800"/>
              </a:spcBef>
              <a:buNone/>
            </a:pPr>
            <a:r>
              <a:rPr lang="el-GR" sz="2400" dirty="0"/>
              <a:t>1 </a:t>
            </a:r>
            <a:r>
              <a:rPr lang="en-US" sz="2400" baseline="30000" dirty="0"/>
              <a:t>o </a:t>
            </a:r>
            <a:r>
              <a:rPr lang="en-US" sz="2400" dirty="0" smtClean="0"/>
              <a:t>D</a:t>
            </a:r>
            <a:r>
              <a:rPr lang="el-GR" sz="2400" dirty="0"/>
              <a:t>=1,79 </a:t>
            </a:r>
            <a:r>
              <a:rPr lang="en-US" sz="2400" dirty="0" smtClean="0"/>
              <a:t>F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9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Σκληρότητα νερού </a:t>
            </a:r>
            <a:r>
              <a:rPr lang="el-GR" sz="3200" b="0" dirty="0" smtClean="0"/>
              <a:t>(</a:t>
            </a:r>
            <a:r>
              <a:rPr lang="en-US" sz="3200" b="0" dirty="0" smtClean="0"/>
              <a:t>8</a:t>
            </a:r>
            <a:r>
              <a:rPr lang="el-GR" sz="3200" b="0" dirty="0" smtClean="0"/>
              <a:t> </a:t>
            </a:r>
            <a:r>
              <a:rPr lang="el-GR" sz="3200" b="0" dirty="0"/>
              <a:t>από </a:t>
            </a:r>
            <a:r>
              <a:rPr lang="en-US" sz="3200" b="0" dirty="0" smtClean="0"/>
              <a:t>8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l-GR" dirty="0"/>
              <a:t>Ο </a:t>
            </a:r>
            <a:r>
              <a:rPr lang="el-GR" dirty="0" smtClean="0"/>
              <a:t>χαρακτηρισμός </a:t>
            </a:r>
            <a:r>
              <a:rPr lang="el-GR" dirty="0"/>
              <a:t>της ποιότητας του νερού </a:t>
            </a:r>
            <a:r>
              <a:rPr lang="el-GR" dirty="0" smtClean="0"/>
              <a:t>εμπειρικά</a:t>
            </a:r>
            <a:r>
              <a:rPr lang="el-GR" dirty="0"/>
              <a:t>, </a:t>
            </a:r>
            <a:r>
              <a:rPr lang="el-GR" dirty="0" smtClean="0"/>
              <a:t>μπορεί </a:t>
            </a:r>
            <a:r>
              <a:rPr lang="el-GR" dirty="0"/>
              <a:t>να γίνει </a:t>
            </a:r>
            <a:r>
              <a:rPr lang="el-GR" dirty="0" smtClean="0"/>
              <a:t>με </a:t>
            </a:r>
            <a:r>
              <a:rPr lang="el-GR" dirty="0"/>
              <a:t>βάση την παρακάτω </a:t>
            </a:r>
            <a:r>
              <a:rPr lang="el-GR" b="1" dirty="0" smtClean="0"/>
              <a:t>κλίμακα τιμών </a:t>
            </a:r>
            <a:r>
              <a:rPr lang="el-GR" b="1" dirty="0"/>
              <a:t>σκληρότητας </a:t>
            </a:r>
            <a:r>
              <a:rPr lang="el-GR" dirty="0"/>
              <a:t>σε Γαλλικούς </a:t>
            </a:r>
            <a:r>
              <a:rPr lang="el-GR" dirty="0" smtClean="0"/>
              <a:t>βαθμούς: </a:t>
            </a:r>
            <a:endParaRPr lang="el-GR" dirty="0"/>
          </a:p>
          <a:p>
            <a:pPr marL="0" indent="0">
              <a:spcBef>
                <a:spcPts val="1800"/>
              </a:spcBef>
              <a:buNone/>
            </a:pPr>
            <a:r>
              <a:rPr lang="el-GR" dirty="0"/>
              <a:t>  0-7 </a:t>
            </a:r>
            <a:r>
              <a:rPr lang="en-US" baseline="30000" dirty="0" smtClean="0"/>
              <a:t>o</a:t>
            </a:r>
            <a:r>
              <a:rPr lang="el-GR" dirty="0" smtClean="0"/>
              <a:t>F </a:t>
            </a:r>
            <a:r>
              <a:rPr lang="el-GR" dirty="0"/>
              <a:t>: πολύ </a:t>
            </a:r>
            <a:r>
              <a:rPr lang="el-GR" dirty="0" smtClean="0"/>
              <a:t>μαλακό νερό</a:t>
            </a:r>
            <a:r>
              <a:rPr lang="en-US" dirty="0" smtClean="0"/>
              <a:t>,</a:t>
            </a:r>
            <a:endParaRPr lang="el-GR" dirty="0"/>
          </a:p>
          <a:p>
            <a:pPr marL="0" indent="0">
              <a:spcBef>
                <a:spcPts val="1800"/>
              </a:spcBef>
              <a:buNone/>
            </a:pPr>
            <a:r>
              <a:rPr lang="el-GR" dirty="0"/>
              <a:t>7 -15 </a:t>
            </a:r>
            <a:r>
              <a:rPr lang="en-US" baseline="30000" dirty="0" smtClean="0"/>
              <a:t>o</a:t>
            </a:r>
            <a:r>
              <a:rPr lang="el-GR" dirty="0" smtClean="0"/>
              <a:t>F</a:t>
            </a:r>
            <a:r>
              <a:rPr lang="el-GR" dirty="0"/>
              <a:t>: </a:t>
            </a:r>
            <a:r>
              <a:rPr lang="el-GR" dirty="0" smtClean="0"/>
              <a:t>μαλακό </a:t>
            </a:r>
            <a:r>
              <a:rPr lang="el-GR" dirty="0"/>
              <a:t>(</a:t>
            </a:r>
            <a:r>
              <a:rPr lang="el-GR" dirty="0" smtClean="0"/>
              <a:t>πόσιμο </a:t>
            </a:r>
            <a:r>
              <a:rPr lang="el-GR" dirty="0"/>
              <a:t>νερό</a:t>
            </a:r>
            <a:r>
              <a:rPr lang="el-GR" dirty="0" smtClean="0"/>
              <a:t>)</a:t>
            </a:r>
            <a:r>
              <a:rPr lang="en-US" dirty="0" smtClean="0"/>
              <a:t>,</a:t>
            </a:r>
            <a:endParaRPr lang="el-GR" dirty="0"/>
          </a:p>
          <a:p>
            <a:pPr marL="0" indent="0">
              <a:spcBef>
                <a:spcPts val="1800"/>
              </a:spcBef>
              <a:buNone/>
            </a:pPr>
            <a:r>
              <a:rPr lang="el-GR" dirty="0"/>
              <a:t>15 - 32 </a:t>
            </a:r>
            <a:r>
              <a:rPr lang="en-US" baseline="30000" dirty="0" smtClean="0"/>
              <a:t>o</a:t>
            </a:r>
            <a:r>
              <a:rPr lang="el-GR" dirty="0" smtClean="0"/>
              <a:t>F</a:t>
            </a:r>
            <a:r>
              <a:rPr lang="el-GR" dirty="0"/>
              <a:t>: </a:t>
            </a:r>
            <a:r>
              <a:rPr lang="el-GR" dirty="0" smtClean="0"/>
              <a:t>μέτρια </a:t>
            </a:r>
            <a:r>
              <a:rPr lang="el-GR" dirty="0"/>
              <a:t>σκληρό </a:t>
            </a:r>
            <a:r>
              <a:rPr lang="el-GR" dirty="0" smtClean="0"/>
              <a:t>νερό</a:t>
            </a:r>
            <a:r>
              <a:rPr lang="en-US" dirty="0" smtClean="0"/>
              <a:t>,</a:t>
            </a:r>
            <a:endParaRPr lang="el-GR" dirty="0"/>
          </a:p>
          <a:p>
            <a:pPr marL="0" indent="0">
              <a:spcBef>
                <a:spcPts val="1800"/>
              </a:spcBef>
              <a:buNone/>
            </a:pPr>
            <a:r>
              <a:rPr lang="el-GR" dirty="0"/>
              <a:t>32 - 55 </a:t>
            </a:r>
            <a:r>
              <a:rPr lang="en-US" baseline="30000" dirty="0" smtClean="0"/>
              <a:t>o</a:t>
            </a:r>
            <a:r>
              <a:rPr lang="el-GR" dirty="0" smtClean="0"/>
              <a:t>F</a:t>
            </a:r>
            <a:r>
              <a:rPr lang="el-GR" dirty="0"/>
              <a:t>: σκληρό </a:t>
            </a:r>
            <a:r>
              <a:rPr lang="el-GR" dirty="0" smtClean="0"/>
              <a:t>νερό</a:t>
            </a:r>
            <a:r>
              <a:rPr lang="en-US" dirty="0" smtClean="0"/>
              <a:t>,</a:t>
            </a:r>
            <a:endParaRPr lang="el-GR" dirty="0"/>
          </a:p>
          <a:p>
            <a:pPr marL="0" indent="0">
              <a:spcBef>
                <a:spcPts val="1800"/>
              </a:spcBef>
              <a:buNone/>
            </a:pPr>
            <a:r>
              <a:rPr lang="el-GR" dirty="0"/>
              <a:t>&gt; 55 </a:t>
            </a:r>
            <a:r>
              <a:rPr lang="en-US" baseline="30000" dirty="0" smtClean="0"/>
              <a:t>o</a:t>
            </a:r>
            <a:r>
              <a:rPr lang="el-GR" dirty="0" smtClean="0"/>
              <a:t>F</a:t>
            </a:r>
            <a:r>
              <a:rPr lang="el-GR" dirty="0"/>
              <a:t>: πολύ σκληρό </a:t>
            </a:r>
            <a:r>
              <a:rPr lang="el-GR" dirty="0" smtClean="0"/>
              <a:t>νερό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1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80864"/>
          </a:xfrm>
        </p:spPr>
        <p:txBody>
          <a:bodyPr/>
          <a:lstStyle/>
          <a:p>
            <a:r>
              <a:rPr lang="el-GR" dirty="0" smtClean="0"/>
              <a:t>Μέθοδοι </a:t>
            </a:r>
            <a:r>
              <a:rPr lang="el-GR" dirty="0"/>
              <a:t>προσδιορισμού της σκληρότητας του </a:t>
            </a:r>
            <a:r>
              <a:rPr lang="el-GR" dirty="0" smtClean="0"/>
              <a:t>νερού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0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l-GR" dirty="0" smtClean="0"/>
              <a:t>Με </a:t>
            </a:r>
            <a:r>
              <a:rPr lang="el-GR" dirty="0" err="1"/>
              <a:t>αγωγιμόμετρο</a:t>
            </a:r>
            <a:r>
              <a:rPr lang="el-GR" dirty="0"/>
              <a:t> εργαστηριακού </a:t>
            </a:r>
            <a:r>
              <a:rPr lang="el-GR" dirty="0" smtClean="0"/>
              <a:t>πάγκου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Με φορητό </a:t>
            </a:r>
            <a:r>
              <a:rPr lang="el-GR" dirty="0" err="1" smtClean="0"/>
              <a:t>αγωγιμόμετρο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</a:p>
          <a:p>
            <a:pPr>
              <a:spcBef>
                <a:spcPts val="1800"/>
              </a:spcBef>
            </a:pPr>
            <a:r>
              <a:rPr lang="el-GR" dirty="0" smtClean="0"/>
              <a:t>Με </a:t>
            </a:r>
            <a:r>
              <a:rPr lang="el-GR" dirty="0" err="1" smtClean="0"/>
              <a:t>ογκομέτρηση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6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80864"/>
          </a:xfrm>
        </p:spPr>
        <p:txBody>
          <a:bodyPr/>
          <a:lstStyle/>
          <a:p>
            <a:r>
              <a:rPr lang="el-GR" dirty="0" err="1" smtClean="0"/>
              <a:t>Αγωγιμόμετρο</a:t>
            </a:r>
            <a:r>
              <a:rPr lang="el-GR" dirty="0" smtClean="0"/>
              <a:t> εργαστηριακού πάγκου</a:t>
            </a:r>
            <a:endParaRPr lang="el-GR" dirty="0"/>
          </a:p>
        </p:txBody>
      </p:sp>
      <p:pic>
        <p:nvPicPr>
          <p:cNvPr id="3074" name="Picture 2" descr="File:Electrical conductivity me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35264"/>
            <a:ext cx="5760640" cy="43204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/>
          <p:nvPr/>
        </p:nvSpPr>
        <p:spPr>
          <a:xfrm>
            <a:off x="2992060" y="6192392"/>
            <a:ext cx="31598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Electrical conductivity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meter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Arial" charset="0"/>
                <a:hlinkClick r:id="rId5" tooltip="User:Ionutzmovie"/>
              </a:rPr>
              <a:t>Ionutzmovie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CC BY-SA 2.5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0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80864"/>
          </a:xfrm>
        </p:spPr>
        <p:txBody>
          <a:bodyPr/>
          <a:lstStyle/>
          <a:p>
            <a:r>
              <a:rPr lang="el-GR" dirty="0" smtClean="0"/>
              <a:t>Φορητό </a:t>
            </a:r>
            <a:r>
              <a:rPr lang="el-GR" dirty="0" err="1" smtClean="0"/>
              <a:t>αγωγιμόμετρο</a:t>
            </a:r>
            <a:endParaRPr lang="el-GR" dirty="0"/>
          </a:p>
        </p:txBody>
      </p:sp>
      <p:pic>
        <p:nvPicPr>
          <p:cNvPr id="4098" name="Picture 2" descr="File:Conductivity me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691" y="1844824"/>
            <a:ext cx="5568619" cy="41764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/>
          <p:nvPr/>
        </p:nvSpPr>
        <p:spPr>
          <a:xfrm>
            <a:off x="2304829" y="6128429"/>
            <a:ext cx="45343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Conductivity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meter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5" tooltip="User:J C D"/>
              </a:rPr>
              <a:t>J C D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</a:rPr>
              <a:t> 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5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80864"/>
          </a:xfrm>
        </p:spPr>
        <p:txBody>
          <a:bodyPr/>
          <a:lstStyle/>
          <a:p>
            <a:r>
              <a:rPr lang="el-GR" dirty="0"/>
              <a:t>Μέτρηση των ολικών αλάτων στο νερό </a:t>
            </a:r>
            <a:r>
              <a:rPr lang="el-GR" dirty="0" err="1" smtClean="0"/>
              <a:t>αγωγιμομετρικά</a:t>
            </a:r>
            <a:r>
              <a:rPr lang="en-US" dirty="0" smtClean="0"/>
              <a:t>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04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Η </a:t>
            </a:r>
            <a:r>
              <a:rPr lang="el-GR" dirty="0" smtClean="0"/>
              <a:t>αγωγιμότητα </a:t>
            </a:r>
            <a:r>
              <a:rPr lang="el-GR" dirty="0"/>
              <a:t>των αραιών υδατικών </a:t>
            </a:r>
            <a:r>
              <a:rPr lang="el-GR" dirty="0" smtClean="0"/>
              <a:t>διαλυμάτων </a:t>
            </a:r>
            <a:r>
              <a:rPr lang="el-GR" dirty="0"/>
              <a:t>είναι συνάρτηση της </a:t>
            </a:r>
            <a:r>
              <a:rPr lang="el-GR" dirty="0" smtClean="0"/>
              <a:t>συγκέντρωσης </a:t>
            </a:r>
            <a:r>
              <a:rPr lang="el-GR" dirty="0"/>
              <a:t>και του είδους των αλάτων που περιέχει. </a:t>
            </a:r>
          </a:p>
          <a:p>
            <a:pPr>
              <a:lnSpc>
                <a:spcPct val="114000"/>
              </a:lnSpc>
            </a:pPr>
            <a:r>
              <a:rPr lang="el-GR" dirty="0"/>
              <a:t>Άρα, είναι δυνατόν να </a:t>
            </a:r>
            <a:r>
              <a:rPr lang="el-GR" dirty="0" smtClean="0"/>
              <a:t>έχουμε μια εκτίμηση </a:t>
            </a:r>
            <a:r>
              <a:rPr lang="el-GR" dirty="0"/>
              <a:t>των ολικών αλάτων του νερού, από την </a:t>
            </a:r>
            <a:r>
              <a:rPr lang="el-GR" dirty="0" smtClean="0"/>
              <a:t>μέτρηση </a:t>
            </a:r>
            <a:r>
              <a:rPr lang="el-GR" dirty="0"/>
              <a:t>της </a:t>
            </a:r>
            <a:r>
              <a:rPr lang="el-GR" dirty="0" smtClean="0"/>
              <a:t>αγωγιμότητάς </a:t>
            </a:r>
            <a:r>
              <a:rPr lang="el-GR" dirty="0"/>
              <a:t>του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8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80864"/>
          </a:xfrm>
        </p:spPr>
        <p:txBody>
          <a:bodyPr/>
          <a:lstStyle/>
          <a:p>
            <a:r>
              <a:rPr lang="el-GR" dirty="0"/>
              <a:t>Μέτρηση των ολικών αλάτων στο νερό </a:t>
            </a:r>
            <a:r>
              <a:rPr lang="el-GR" dirty="0" err="1"/>
              <a:t>αγωγιμομετρικά</a:t>
            </a:r>
            <a:r>
              <a:rPr lang="en-US" dirty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2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04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l-GR" dirty="0"/>
              <a:t>Η </a:t>
            </a:r>
            <a:r>
              <a:rPr lang="el-GR" dirty="0" smtClean="0"/>
              <a:t>εκτίμηση </a:t>
            </a:r>
            <a:r>
              <a:rPr lang="el-GR" dirty="0"/>
              <a:t>των ολικών αλάτων του νερού από την ειδική </a:t>
            </a:r>
            <a:r>
              <a:rPr lang="el-GR" dirty="0" smtClean="0"/>
              <a:t>αγωγιμότητα </a:t>
            </a:r>
            <a:r>
              <a:rPr lang="el-GR" dirty="0"/>
              <a:t>Κ δίνεται από </a:t>
            </a:r>
            <a:r>
              <a:rPr lang="el-GR" dirty="0" smtClean="0"/>
              <a:t>εμπειρικές </a:t>
            </a:r>
            <a:r>
              <a:rPr lang="el-GR" dirty="0"/>
              <a:t>εξισώσεις, όπως: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dirty="0"/>
              <a:t>Συγκέντρωση αλάτων  </a:t>
            </a:r>
            <a:r>
              <a:rPr lang="el-GR" dirty="0" smtClean="0"/>
              <a:t>(</a:t>
            </a:r>
            <a:r>
              <a:rPr lang="el-GR" dirty="0" err="1"/>
              <a:t>mg</a:t>
            </a:r>
            <a:r>
              <a:rPr lang="el-GR" dirty="0"/>
              <a:t>/L) = 0,45.(1,01 )θ-25.Κ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dirty="0"/>
              <a:t>Όπου: </a:t>
            </a:r>
            <a:endParaRPr lang="el-GR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l-GR" dirty="0" smtClean="0"/>
              <a:t>Κ </a:t>
            </a:r>
            <a:r>
              <a:rPr lang="el-GR" dirty="0"/>
              <a:t>= ειδική </a:t>
            </a:r>
            <a:r>
              <a:rPr lang="el-GR" dirty="0" smtClean="0"/>
              <a:t>αγωγιμότητα</a:t>
            </a:r>
            <a:r>
              <a:rPr lang="el-GR" dirty="0"/>
              <a:t>, </a:t>
            </a:r>
            <a:r>
              <a:rPr lang="el-GR" dirty="0" err="1" smtClean="0"/>
              <a:t>μS</a:t>
            </a:r>
            <a:r>
              <a:rPr lang="el-GR" dirty="0" smtClean="0"/>
              <a:t>/cm </a:t>
            </a:r>
            <a:endParaRPr lang="el-GR" dirty="0"/>
          </a:p>
          <a:p>
            <a:pPr marL="0" indent="0">
              <a:lnSpc>
                <a:spcPct val="110000"/>
              </a:lnSpc>
              <a:buNone/>
            </a:pPr>
            <a:r>
              <a:rPr lang="el-GR" dirty="0" smtClean="0"/>
              <a:t>θ </a:t>
            </a:r>
            <a:r>
              <a:rPr lang="el-GR" dirty="0"/>
              <a:t>= </a:t>
            </a:r>
            <a:r>
              <a:rPr lang="el-GR" dirty="0" smtClean="0"/>
              <a:t>θερμοκρασία </a:t>
            </a:r>
            <a:r>
              <a:rPr lang="el-GR" dirty="0"/>
              <a:t>του νερού, °C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dirty="0"/>
              <a:t>Η σχέση ισχύει για το 20% των φυσικών νερών, για </a:t>
            </a:r>
            <a:r>
              <a:rPr lang="el-GR" dirty="0" smtClean="0"/>
              <a:t>θερμοκρασίες </a:t>
            </a:r>
            <a:r>
              <a:rPr lang="el-GR" dirty="0"/>
              <a:t>θ από 10°C έως 40 °C, </a:t>
            </a:r>
            <a:r>
              <a:rPr lang="el-GR" dirty="0" err="1"/>
              <a:t>pΗ</a:t>
            </a:r>
            <a:r>
              <a:rPr lang="el-GR" dirty="0"/>
              <a:t> από 5 έως 9 και συγκέντρωση αλάτων </a:t>
            </a:r>
            <a:r>
              <a:rPr lang="el-GR" dirty="0" smtClean="0"/>
              <a:t>μέχρι </a:t>
            </a:r>
            <a:r>
              <a:rPr lang="el-GR" dirty="0"/>
              <a:t>1000 </a:t>
            </a:r>
            <a:r>
              <a:rPr lang="el-GR" dirty="0" err="1" smtClean="0"/>
              <a:t>mg</a:t>
            </a:r>
            <a:r>
              <a:rPr lang="el-GR" dirty="0" smtClean="0"/>
              <a:t>/L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08856"/>
          </a:xfrm>
        </p:spPr>
        <p:txBody>
          <a:bodyPr/>
          <a:lstStyle/>
          <a:p>
            <a:r>
              <a:rPr lang="el-GR" sz="3600" dirty="0" smtClean="0"/>
              <a:t>Προδιαγραφές καταλληλότητας νερού</a:t>
            </a:r>
            <a:r>
              <a:rPr lang="el-GR" sz="3600" b="0" dirty="0" smtClean="0"/>
              <a:t> </a:t>
            </a:r>
            <a:br>
              <a:rPr lang="el-GR" sz="3600" b="0" dirty="0" smtClean="0"/>
            </a:br>
            <a:r>
              <a:rPr lang="el-GR" sz="3000" b="0" dirty="0" smtClean="0"/>
              <a:t>(1 από 3) </a:t>
            </a:r>
            <a:endParaRPr lang="el-GR" sz="3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3023"/>
            <a:ext cx="8229600" cy="5040313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Το νερό, ανάλογα με τη χρήση για την οποία προορίζεται, απαιτείται </a:t>
            </a:r>
            <a:r>
              <a:rPr lang="el-GR" dirty="0" smtClean="0"/>
              <a:t>να ικανοποιεί κάποιες προδιαγραφές όσον αφορά την </a:t>
            </a:r>
            <a:r>
              <a:rPr lang="el-GR" dirty="0"/>
              <a:t>χημική </a:t>
            </a:r>
            <a:r>
              <a:rPr lang="el-GR" dirty="0" smtClean="0"/>
              <a:t>του σύσταση. </a:t>
            </a:r>
            <a:r>
              <a:rPr lang="el-GR" dirty="0"/>
              <a:t>Η καταλληλότητα του νερού προσδιορίζεται με μία σειρά από χημικές αναλύσεις που συνήθως </a:t>
            </a:r>
            <a:r>
              <a:rPr lang="el-GR" dirty="0" smtClean="0"/>
              <a:t>αφορούν: </a:t>
            </a:r>
            <a:endParaRPr lang="el-GR" dirty="0" smtClean="0"/>
          </a:p>
          <a:p>
            <a:pPr>
              <a:lnSpc>
                <a:spcPct val="114000"/>
              </a:lnSpc>
            </a:pPr>
            <a:r>
              <a:rPr lang="el-GR" sz="2400" dirty="0" smtClean="0"/>
              <a:t>Το </a:t>
            </a:r>
            <a:r>
              <a:rPr lang="el-GR" sz="2400" dirty="0" err="1"/>
              <a:t>pΗ</a:t>
            </a:r>
            <a:r>
              <a:rPr lang="el-GR" sz="2400" dirty="0"/>
              <a:t>, </a:t>
            </a:r>
            <a:r>
              <a:rPr lang="el-GR" sz="2400" dirty="0" smtClean="0"/>
              <a:t>την </a:t>
            </a:r>
            <a:r>
              <a:rPr lang="el-GR" sz="2400" dirty="0"/>
              <a:t>αγωγιμότητα, </a:t>
            </a:r>
            <a:r>
              <a:rPr lang="el-GR" sz="2400" dirty="0" smtClean="0"/>
              <a:t>την </a:t>
            </a:r>
            <a:r>
              <a:rPr lang="el-GR" sz="2400" dirty="0"/>
              <a:t>σκληρότητα, τα </a:t>
            </a:r>
            <a:r>
              <a:rPr lang="el-GR" sz="2400" dirty="0" err="1"/>
              <a:t>χλωριόντα</a:t>
            </a:r>
            <a:r>
              <a:rPr lang="el-GR" sz="2400" dirty="0"/>
              <a:t>, τα </a:t>
            </a:r>
            <a:r>
              <a:rPr lang="el-GR" sz="2400" dirty="0" err="1"/>
              <a:t>θειϊκά</a:t>
            </a:r>
            <a:r>
              <a:rPr lang="el-GR" sz="2400" dirty="0"/>
              <a:t> ιόντα, τα ανθρακικά ιόντα, τα </a:t>
            </a:r>
            <a:r>
              <a:rPr lang="el-GR" sz="2400" dirty="0" err="1"/>
              <a:t>υδρογονοανθρακικά</a:t>
            </a:r>
            <a:r>
              <a:rPr lang="el-GR" sz="2400" dirty="0"/>
              <a:t> ιόντα, τα νιτρώδη, το αμμώνιο, τα κατιόντα νατρίου, τα κατιόντα καλίου, τα κατιόντα ασβεστίου, τα κατιόντα μαγνησίου και τα κατιόντα σιδήρου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8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80864"/>
          </a:xfrm>
        </p:spPr>
        <p:txBody>
          <a:bodyPr/>
          <a:lstStyle/>
          <a:p>
            <a:r>
              <a:rPr lang="el-GR" dirty="0"/>
              <a:t>Μέτρηση των ολικών αλάτων στο νερό </a:t>
            </a:r>
            <a:r>
              <a:rPr lang="el-GR" dirty="0" err="1"/>
              <a:t>αγωγιμομετρικά</a:t>
            </a:r>
            <a:r>
              <a:rPr lang="en-US" dirty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3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04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l-GR" dirty="0"/>
              <a:t>Για το </a:t>
            </a:r>
            <a:r>
              <a:rPr lang="el-GR" dirty="0" smtClean="0"/>
              <a:t>πόσιμο </a:t>
            </a:r>
            <a:r>
              <a:rPr lang="el-GR" dirty="0"/>
              <a:t>νερό σε </a:t>
            </a:r>
            <a:r>
              <a:rPr lang="el-GR" dirty="0" smtClean="0"/>
              <a:t>θερμοκρασία </a:t>
            </a:r>
            <a:r>
              <a:rPr lang="el-GR" dirty="0"/>
              <a:t>25 °C ισχύει η σχέση: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dirty="0" smtClean="0"/>
              <a:t>Άλατα </a:t>
            </a:r>
            <a:r>
              <a:rPr lang="el-GR" dirty="0"/>
              <a:t>(</a:t>
            </a:r>
            <a:r>
              <a:rPr lang="el-GR" dirty="0" err="1"/>
              <a:t>mg</a:t>
            </a:r>
            <a:r>
              <a:rPr lang="el-GR" dirty="0"/>
              <a:t>/</a:t>
            </a:r>
            <a:r>
              <a:rPr lang="el-GR" dirty="0" err="1"/>
              <a:t>lt</a:t>
            </a:r>
            <a:r>
              <a:rPr lang="el-GR" dirty="0"/>
              <a:t>)  = </a:t>
            </a:r>
            <a:r>
              <a:rPr lang="el-GR" dirty="0" smtClean="0"/>
              <a:t>0,64.Κ</a:t>
            </a:r>
            <a:endParaRPr lang="el-GR" dirty="0"/>
          </a:p>
          <a:p>
            <a:pPr marL="0" indent="0">
              <a:lnSpc>
                <a:spcPct val="110000"/>
              </a:lnSpc>
              <a:buNone/>
            </a:pPr>
            <a:r>
              <a:rPr lang="el-GR" dirty="0" smtClean="0"/>
              <a:t>Συγκρίνουμε </a:t>
            </a:r>
            <a:r>
              <a:rPr lang="el-GR" dirty="0"/>
              <a:t>τις </a:t>
            </a:r>
            <a:r>
              <a:rPr lang="el-GR" dirty="0" smtClean="0"/>
              <a:t>τιμές </a:t>
            </a:r>
            <a:r>
              <a:rPr lang="el-GR" dirty="0"/>
              <a:t>που βρίσκουμε από τις μετρήσεις του δείγματος </a:t>
            </a:r>
            <a:r>
              <a:rPr lang="el-GR" dirty="0" smtClean="0"/>
              <a:t>με </a:t>
            </a:r>
            <a:r>
              <a:rPr lang="el-GR" dirty="0"/>
              <a:t>τα διεθνή πρότυπα (</a:t>
            </a:r>
            <a:r>
              <a:rPr lang="el-GR" dirty="0" err="1"/>
              <a:t>standard</a:t>
            </a:r>
            <a:r>
              <a:rPr lang="el-GR" dirty="0"/>
              <a:t>): </a:t>
            </a:r>
          </a:p>
          <a:p>
            <a:pPr>
              <a:lnSpc>
                <a:spcPct val="110000"/>
              </a:lnSpc>
            </a:pPr>
            <a:r>
              <a:rPr lang="el-GR" dirty="0"/>
              <a:t>Καλή ποιότητα </a:t>
            </a:r>
            <a:r>
              <a:rPr lang="el-GR" dirty="0" smtClean="0"/>
              <a:t>πόσιμου </a:t>
            </a:r>
            <a:r>
              <a:rPr lang="el-GR" dirty="0"/>
              <a:t>νερού </a:t>
            </a:r>
            <a:r>
              <a:rPr lang="el-GR" dirty="0" smtClean="0"/>
              <a:t>μέχρι </a:t>
            </a:r>
            <a:r>
              <a:rPr lang="el-GR" dirty="0"/>
              <a:t>500 </a:t>
            </a:r>
            <a:r>
              <a:rPr lang="el-GR" dirty="0" err="1" smtClean="0"/>
              <a:t>mg</a:t>
            </a:r>
            <a:r>
              <a:rPr lang="el-GR" dirty="0" smtClean="0"/>
              <a:t>/L,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dirty="0"/>
              <a:t>Ανώτατο επιτρεπτό όριο 1500 </a:t>
            </a:r>
            <a:r>
              <a:rPr lang="el-GR" dirty="0" err="1" smtClean="0"/>
              <a:t>mg</a:t>
            </a:r>
            <a:r>
              <a:rPr lang="el-GR" dirty="0" smtClean="0"/>
              <a:t>/L.</a:t>
            </a:r>
          </a:p>
          <a:p>
            <a:pPr>
              <a:lnSpc>
                <a:spcPct val="110000"/>
              </a:lnSpc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08856"/>
          </a:xfrm>
        </p:spPr>
        <p:txBody>
          <a:bodyPr/>
          <a:lstStyle/>
          <a:p>
            <a:r>
              <a:rPr lang="el-GR" dirty="0" smtClean="0"/>
              <a:t>Πειραματική διαδικασία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04"/>
          </a:xfrm>
        </p:spPr>
        <p:txBody>
          <a:bodyPr/>
          <a:lstStyle/>
          <a:p>
            <a:r>
              <a:rPr lang="el-GR" dirty="0" smtClean="0"/>
              <a:t>Με το </a:t>
            </a:r>
            <a:r>
              <a:rPr lang="el-GR" dirty="0" err="1" smtClean="0"/>
              <a:t>αγωγιμόμετρο</a:t>
            </a:r>
            <a:r>
              <a:rPr lang="el-GR" dirty="0" smtClean="0"/>
              <a:t> εργαστηριακού πάγκου ή με το φορητό </a:t>
            </a:r>
            <a:r>
              <a:rPr lang="el-GR" dirty="0" err="1" smtClean="0"/>
              <a:t>αγωγιμόμετρο</a:t>
            </a:r>
            <a:r>
              <a:rPr lang="el-GR" dirty="0" smtClean="0"/>
              <a:t> μετριέται η ειδική αγωγιμότητα των δειγμάτων του νερού και η συγκέντρωση των αλάτων που περιέχονται (σκληρότητα)</a:t>
            </a:r>
            <a:r>
              <a:rPr lang="en-US" dirty="0" smtClean="0"/>
              <a:t>.</a:t>
            </a:r>
          </a:p>
          <a:p>
            <a:r>
              <a:rPr lang="el-GR" dirty="0" smtClean="0"/>
              <a:t>Η σχέση που συνδέει την σκληρότητα και την ειδική αγωγιμότητα του νερού είναι:</a:t>
            </a:r>
            <a:endParaRPr lang="el-GR" sz="2000" b="1" dirty="0" smtClean="0"/>
          </a:p>
          <a:p>
            <a:pPr algn="ctr">
              <a:buNone/>
            </a:pPr>
            <a:r>
              <a:rPr lang="el-GR" sz="2000" b="1" dirty="0" smtClean="0"/>
              <a:t>Διαλυμένα στερεά (</a:t>
            </a:r>
            <a:r>
              <a:rPr lang="en-US" sz="2000" b="1" dirty="0" err="1" smtClean="0"/>
              <a:t>ppm</a:t>
            </a:r>
            <a:r>
              <a:rPr lang="el-GR" sz="2000" b="1" dirty="0" smtClean="0"/>
              <a:t>) Χ 1,5 = Ειδική αγωγιμότητα (μ</a:t>
            </a:r>
            <a:r>
              <a:rPr lang="en-US" sz="2000" b="1" dirty="0" smtClean="0"/>
              <a:t>mhos</a:t>
            </a:r>
            <a:r>
              <a:rPr lang="el-GR" sz="2000" b="1" dirty="0" smtClean="0"/>
              <a:t>/</a:t>
            </a:r>
            <a:r>
              <a:rPr lang="en-US" sz="2000" b="1" dirty="0" smtClean="0"/>
              <a:t>cm</a:t>
            </a:r>
            <a:r>
              <a:rPr lang="el-GR" sz="2000" b="1" dirty="0" smtClean="0"/>
              <a:t>)</a:t>
            </a:r>
            <a:endParaRPr lang="el-GR" sz="2000" dirty="0" smtClean="0"/>
          </a:p>
          <a:p>
            <a:pPr>
              <a:lnSpc>
                <a:spcPct val="110000"/>
              </a:lnSpc>
            </a:pPr>
            <a:r>
              <a:rPr lang="el-GR" dirty="0" smtClean="0"/>
              <a:t>Συγκρίνονται οι τιμές και σχολιάζονται τα αποτελέσματα.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8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80864"/>
          </a:xfrm>
        </p:spPr>
        <p:txBody>
          <a:bodyPr/>
          <a:lstStyle/>
          <a:p>
            <a:r>
              <a:rPr lang="el-GR" dirty="0" smtClean="0"/>
              <a:t>Η μέθοδος της </a:t>
            </a:r>
            <a:r>
              <a:rPr lang="el-GR" dirty="0" err="1" smtClean="0"/>
              <a:t>ογκομέτρησης</a:t>
            </a:r>
            <a:endParaRPr lang="el-GR" dirty="0"/>
          </a:p>
        </p:txBody>
      </p:sp>
      <p:pic>
        <p:nvPicPr>
          <p:cNvPr id="2050" name="Picture 2" descr="File:Titration Apparat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459569" cy="512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49903" y="5733256"/>
            <a:ext cx="20889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latin typeface="Calibri"/>
                <a:cs typeface="Arial" charset="0"/>
              </a:rPr>
              <a:t>Δείγμα για ανάλυση</a:t>
            </a:r>
            <a:endParaRPr lang="el-GR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5685" y="3775323"/>
            <a:ext cx="19680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latin typeface="Calibri"/>
                <a:cs typeface="Arial" charset="0"/>
              </a:rPr>
              <a:t>Πρότυπο διάλυμα στην </a:t>
            </a:r>
            <a:r>
              <a:rPr lang="el-GR" dirty="0" err="1" smtClean="0">
                <a:solidFill>
                  <a:prstClr val="black"/>
                </a:solidFill>
                <a:latin typeface="Calibri"/>
                <a:cs typeface="Arial" charset="0"/>
              </a:rPr>
              <a:t>προχοΐδα</a:t>
            </a:r>
            <a:endParaRPr lang="el-GR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486" y="2613612"/>
            <a:ext cx="187220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latin typeface="Calibri"/>
                <a:cs typeface="Arial" charset="0"/>
              </a:rPr>
              <a:t>Σωστή ανά</a:t>
            </a:r>
            <a:r>
              <a:rPr lang="el-GR" dirty="0">
                <a:solidFill>
                  <a:prstClr val="black"/>
                </a:solidFill>
                <a:latin typeface="Calibri"/>
                <a:cs typeface="Arial" charset="0"/>
              </a:rPr>
              <a:t>γ</a:t>
            </a:r>
            <a:r>
              <a:rPr lang="el-GR" dirty="0" smtClean="0">
                <a:solidFill>
                  <a:prstClr val="black"/>
                </a:solidFill>
                <a:latin typeface="Calibri"/>
                <a:cs typeface="Arial" charset="0"/>
              </a:rPr>
              <a:t>νωση της </a:t>
            </a:r>
            <a:r>
              <a:rPr lang="el-GR" dirty="0" err="1" smtClean="0">
                <a:solidFill>
                  <a:prstClr val="black"/>
                </a:solidFill>
                <a:latin typeface="Calibri"/>
                <a:cs typeface="Arial" charset="0"/>
              </a:rPr>
              <a:t>προχοΐδας</a:t>
            </a:r>
            <a:endParaRPr lang="el-GR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0" name="Ισοσκελές τρίγωνο 9"/>
          <p:cNvSpPr/>
          <p:nvPr/>
        </p:nvSpPr>
        <p:spPr>
          <a:xfrm rot="5400000">
            <a:off x="3704420" y="1101114"/>
            <a:ext cx="1312971" cy="2329658"/>
          </a:xfrm>
          <a:prstGeom prst="triangl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grpSp>
        <p:nvGrpSpPr>
          <p:cNvPr id="9" name="Ομάδα 8"/>
          <p:cNvGrpSpPr/>
          <p:nvPr/>
        </p:nvGrpSpPr>
        <p:grpSpPr>
          <a:xfrm>
            <a:off x="2122506" y="1605642"/>
            <a:ext cx="1619197" cy="1391310"/>
            <a:chOff x="7164288" y="1944904"/>
            <a:chExt cx="1835696" cy="2059141"/>
          </a:xfrm>
          <a:solidFill>
            <a:schemeClr val="bg1"/>
          </a:solidFill>
        </p:grpSpPr>
        <p:sp>
          <p:nvSpPr>
            <p:cNvPr id="3" name="Έλλειψη 2"/>
            <p:cNvSpPr/>
            <p:nvPr/>
          </p:nvSpPr>
          <p:spPr>
            <a:xfrm>
              <a:off x="7164288" y="1944904"/>
              <a:ext cx="1835696" cy="2059141"/>
            </a:xfrm>
            <a:prstGeom prst="ellipse">
              <a:avLst/>
            </a:prstGeom>
            <a:grpFill/>
            <a:ln>
              <a:solidFill>
                <a:srgbClr val="004A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pic>
          <p:nvPicPr>
            <p:cNvPr id="2052" name="Picture 4" descr="File:Titration Apparatus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97" t="7015" r="76946" b="81372"/>
            <a:stretch/>
          </p:blipFill>
          <p:spPr bwMode="auto">
            <a:xfrm>
              <a:off x="7728013" y="2060848"/>
              <a:ext cx="621612" cy="1827254"/>
            </a:xfrm>
            <a:prstGeom prst="rect">
              <a:avLst/>
            </a:prstGeom>
            <a:grpFill/>
            <a:extLst/>
          </p:spPr>
        </p:pic>
      </p:grpSp>
      <p:cxnSp>
        <p:nvCxnSpPr>
          <p:cNvPr id="12" name="Ευθύγραμμο βέλος σύνδεσης 11"/>
          <p:cNvCxnSpPr>
            <a:stCxn id="6" idx="3"/>
          </p:cNvCxnSpPr>
          <p:nvPr/>
        </p:nvCxnSpPr>
        <p:spPr>
          <a:xfrm>
            <a:off x="4638808" y="5917922"/>
            <a:ext cx="50925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/>
          <p:cNvCxnSpPr>
            <a:stCxn id="7" idx="3"/>
          </p:cNvCxnSpPr>
          <p:nvPr/>
        </p:nvCxnSpPr>
        <p:spPr>
          <a:xfrm flipV="1">
            <a:off x="4563773" y="3697191"/>
            <a:ext cx="961962" cy="40129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2823" y="2265945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latin typeface="Calibri"/>
                <a:cs typeface="Arial" charset="0"/>
              </a:rPr>
              <a:t>10,1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Arial" charset="0"/>
              </a:rPr>
              <a:t>ml</a:t>
            </a:r>
            <a:endParaRPr lang="el-GR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cxnSp>
        <p:nvCxnSpPr>
          <p:cNvPr id="20" name="Ευθύγραμμο βέλος σύνδεσης 19"/>
          <p:cNvCxnSpPr>
            <a:stCxn id="15" idx="3"/>
          </p:cNvCxnSpPr>
          <p:nvPr/>
        </p:nvCxnSpPr>
        <p:spPr>
          <a:xfrm flipV="1">
            <a:off x="1666398" y="2204864"/>
            <a:ext cx="929287" cy="24574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Ορθογώνιο 22"/>
          <p:cNvSpPr/>
          <p:nvPr/>
        </p:nvSpPr>
        <p:spPr>
          <a:xfrm>
            <a:off x="2513215" y="6400562"/>
            <a:ext cx="3170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Αναδημιουργία από :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Titration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Apparatus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7" tooltip="User:Ivan Akira"/>
              </a:rPr>
              <a:t>Ivan Akira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με άδεια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CC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BY-SA 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6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08856"/>
          </a:xfrm>
        </p:spPr>
        <p:txBody>
          <a:bodyPr/>
          <a:lstStyle/>
          <a:p>
            <a:r>
              <a:rPr lang="el-GR" dirty="0" smtClean="0"/>
              <a:t>Α. Προσδιορισμός </a:t>
            </a:r>
            <a:r>
              <a:rPr lang="el-GR" dirty="0"/>
              <a:t>παροδικής </a:t>
            </a:r>
            <a:r>
              <a:rPr lang="el-GR" dirty="0" smtClean="0"/>
              <a:t>σκληρότητας</a:t>
            </a:r>
            <a:r>
              <a:rPr lang="en-US" dirty="0" smtClean="0"/>
              <a:t>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04"/>
          </a:xfrm>
        </p:spPr>
        <p:txBody>
          <a:bodyPr/>
          <a:lstStyle/>
          <a:p>
            <a:r>
              <a:rPr lang="el-GR" dirty="0"/>
              <a:t>Τα </a:t>
            </a:r>
            <a:r>
              <a:rPr lang="el-GR" b="1" dirty="0" err="1"/>
              <a:t>υδρογονανθρακικά</a:t>
            </a:r>
            <a:r>
              <a:rPr lang="el-GR" b="1" dirty="0"/>
              <a:t> άλατα </a:t>
            </a:r>
            <a:r>
              <a:rPr lang="el-GR" dirty="0"/>
              <a:t>προσδιορίζονται με </a:t>
            </a:r>
            <a:r>
              <a:rPr lang="el-GR" dirty="0" err="1"/>
              <a:t>ογκομέτρηση</a:t>
            </a:r>
            <a:r>
              <a:rPr lang="el-GR" dirty="0"/>
              <a:t> εξουδετέρωσης, με πρότυπο διάλυμα υδροχλωρικού οξέος (</a:t>
            </a:r>
            <a:r>
              <a:rPr lang="en-US" dirty="0" err="1"/>
              <a:t>HCl</a:t>
            </a:r>
            <a:r>
              <a:rPr lang="el-GR" dirty="0"/>
              <a:t>) 0</a:t>
            </a:r>
            <a:r>
              <a:rPr lang="en-US" dirty="0"/>
              <a:t>.</a:t>
            </a:r>
            <a:r>
              <a:rPr lang="el-GR" dirty="0" smtClean="0"/>
              <a:t>1Μ, </a:t>
            </a:r>
            <a:r>
              <a:rPr lang="el-GR" dirty="0"/>
              <a:t>παρουσία δείκτη πορτοκαλόχρουν του μεθυλίου </a:t>
            </a:r>
            <a:r>
              <a:rPr lang="el-GR" dirty="0" smtClean="0"/>
              <a:t>(</a:t>
            </a:r>
            <a:r>
              <a:rPr lang="el-GR" dirty="0" err="1" smtClean="0"/>
              <a:t>ηλιανθίνη</a:t>
            </a:r>
            <a:r>
              <a:rPr lang="el-GR" dirty="0" smtClean="0"/>
              <a:t>).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08856"/>
          </a:xfrm>
        </p:spPr>
        <p:txBody>
          <a:bodyPr/>
          <a:lstStyle/>
          <a:p>
            <a:r>
              <a:rPr lang="el-GR" dirty="0" smtClean="0"/>
              <a:t>Α. Προσδιορισμός </a:t>
            </a:r>
            <a:r>
              <a:rPr lang="el-GR" dirty="0"/>
              <a:t>παροδικής σκληρότητας</a:t>
            </a:r>
            <a:r>
              <a:rPr lang="en-US" dirty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2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/>
          <a:lstStyle/>
          <a:p>
            <a:pPr marL="323850" indent="0">
              <a:lnSpc>
                <a:spcPct val="120000"/>
              </a:lnSpc>
              <a:spcBef>
                <a:spcPct val="0"/>
              </a:spcBef>
            </a:pPr>
            <a:r>
              <a:rPr lang="el-GR" dirty="0"/>
              <a:t>Μεταφέρουμε ακριβώς 100</a:t>
            </a:r>
            <a:r>
              <a:rPr lang="en-US" dirty="0"/>
              <a:t> mL</a:t>
            </a:r>
            <a:r>
              <a:rPr lang="el-GR" dirty="0"/>
              <a:t> πόσιμου νερού (με ογκομετρική φιάλη των 100 </a:t>
            </a:r>
            <a:r>
              <a:rPr lang="en-US" dirty="0"/>
              <a:t>mL</a:t>
            </a:r>
            <a:r>
              <a:rPr lang="el-GR" dirty="0"/>
              <a:t>) σε κωνική φιάλη των 250 </a:t>
            </a:r>
            <a:r>
              <a:rPr lang="en-US" dirty="0"/>
              <a:t>mL</a:t>
            </a:r>
            <a:r>
              <a:rPr lang="el-GR" dirty="0"/>
              <a:t> και προσθέτουμε λίγες σταγόνες </a:t>
            </a:r>
            <a:r>
              <a:rPr lang="el-GR" b="1" dirty="0" err="1"/>
              <a:t>ηλιανθίνης</a:t>
            </a:r>
            <a:r>
              <a:rPr lang="el-GR" dirty="0"/>
              <a:t>. </a:t>
            </a:r>
            <a:endParaRPr lang="el-GR" dirty="0" smtClean="0"/>
          </a:p>
          <a:p>
            <a:pPr marL="323850" indent="0">
              <a:lnSpc>
                <a:spcPct val="120000"/>
              </a:lnSpc>
              <a:spcBef>
                <a:spcPct val="0"/>
              </a:spcBef>
            </a:pPr>
            <a:r>
              <a:rPr lang="el-GR" dirty="0" smtClean="0"/>
              <a:t>Στην </a:t>
            </a:r>
            <a:r>
              <a:rPr lang="el-GR" dirty="0" err="1"/>
              <a:t>προχοϊδα</a:t>
            </a:r>
            <a:r>
              <a:rPr lang="el-GR" dirty="0"/>
              <a:t> μεταφέρεται το πρότυπο διάλυμα </a:t>
            </a:r>
            <a:r>
              <a:rPr lang="en-US" dirty="0" err="1"/>
              <a:t>HCl</a:t>
            </a:r>
            <a:r>
              <a:rPr lang="el-GR" dirty="0"/>
              <a:t> 0</a:t>
            </a:r>
            <a:r>
              <a:rPr lang="en-US" dirty="0"/>
              <a:t>.</a:t>
            </a:r>
            <a:r>
              <a:rPr lang="el-GR" dirty="0"/>
              <a:t>1</a:t>
            </a:r>
            <a:r>
              <a:rPr lang="en-US" dirty="0"/>
              <a:t> </a:t>
            </a:r>
            <a:r>
              <a:rPr lang="el-GR" dirty="0"/>
              <a:t>Μ και </a:t>
            </a:r>
            <a:r>
              <a:rPr lang="el-GR" dirty="0" err="1"/>
              <a:t>ογκομετρούμε</a:t>
            </a:r>
            <a:r>
              <a:rPr lang="el-GR" dirty="0"/>
              <a:t> μέχρι αλλαγής του χρώματος του διαλύματος από </a:t>
            </a:r>
            <a:r>
              <a:rPr lang="el-GR" b="1" dirty="0">
                <a:solidFill>
                  <a:srgbClr val="B08E00"/>
                </a:solidFill>
              </a:rPr>
              <a:t>κίτρινο</a:t>
            </a:r>
            <a:r>
              <a:rPr lang="el-GR" dirty="0"/>
              <a:t> σε </a:t>
            </a:r>
            <a:r>
              <a:rPr lang="el-GR" b="1" dirty="0" err="1" smtClean="0">
                <a:solidFill>
                  <a:srgbClr val="A44810"/>
                </a:solidFill>
              </a:rPr>
              <a:t>πορτοκαλόχρωμο</a:t>
            </a:r>
            <a:r>
              <a:rPr lang="el-GR" dirty="0" smtClean="0"/>
              <a:t>. </a:t>
            </a:r>
          </a:p>
          <a:p>
            <a:pPr marL="323850" indent="0">
              <a:lnSpc>
                <a:spcPct val="120000"/>
              </a:lnSpc>
              <a:spcBef>
                <a:spcPct val="0"/>
              </a:spcBef>
            </a:pPr>
            <a:r>
              <a:rPr lang="el-GR" dirty="0" smtClean="0"/>
              <a:t>Σημειώνεται </a:t>
            </a:r>
            <a:r>
              <a:rPr lang="el-GR" dirty="0"/>
              <a:t>ο όγκος του προτύπου διαλύματος  </a:t>
            </a:r>
            <a:r>
              <a:rPr lang="en-US" dirty="0" err="1"/>
              <a:t>HCl</a:t>
            </a:r>
            <a:r>
              <a:rPr lang="el-GR" dirty="0"/>
              <a:t>  που </a:t>
            </a:r>
            <a:r>
              <a:rPr lang="el-GR" dirty="0" smtClean="0"/>
              <a:t>καταναλώθηκε (</a:t>
            </a:r>
            <a:r>
              <a:rPr lang="en-US" dirty="0" smtClean="0"/>
              <a:t>V</a:t>
            </a:r>
            <a:r>
              <a:rPr lang="el-GR" baseline="-25000" dirty="0" smtClean="0"/>
              <a:t>π</a:t>
            </a:r>
            <a:r>
              <a:rPr lang="el-GR" dirty="0" smtClean="0"/>
              <a:t>).</a:t>
            </a:r>
            <a:endParaRPr lang="el-GR" dirty="0"/>
          </a:p>
          <a:p>
            <a:pPr marL="323850" indent="0">
              <a:lnSpc>
                <a:spcPct val="120000"/>
              </a:lnSpc>
              <a:spcBef>
                <a:spcPct val="0"/>
              </a:spcBef>
            </a:pPr>
            <a:r>
              <a:rPr lang="el-GR" dirty="0"/>
              <a:t>Αντί της </a:t>
            </a:r>
            <a:r>
              <a:rPr lang="el-GR" dirty="0" err="1"/>
              <a:t>ηλιανθίνης</a:t>
            </a:r>
            <a:r>
              <a:rPr lang="el-GR" dirty="0"/>
              <a:t> μπορούμε να χρησιμοποιήσουμε για δείκτη </a:t>
            </a:r>
            <a:r>
              <a:rPr lang="el-GR" b="1" dirty="0"/>
              <a:t>πράσινο της </a:t>
            </a:r>
            <a:r>
              <a:rPr lang="el-GR" b="1" dirty="0" err="1"/>
              <a:t>βρωμοκρεζόλης</a:t>
            </a:r>
            <a:r>
              <a:rPr lang="el-GR" dirty="0"/>
              <a:t>. Στην περίπτωση αυτή η αλλαγή του</a:t>
            </a:r>
            <a:r>
              <a:rPr lang="en-US" dirty="0"/>
              <a:t> </a:t>
            </a:r>
            <a:r>
              <a:rPr lang="el-GR" dirty="0"/>
              <a:t>χρώματος από </a:t>
            </a:r>
            <a:r>
              <a:rPr lang="el-GR" b="1" dirty="0" err="1">
                <a:solidFill>
                  <a:srgbClr val="0C6C6E"/>
                </a:solidFill>
              </a:rPr>
              <a:t>πρασινομπλέ</a:t>
            </a:r>
            <a:r>
              <a:rPr lang="el-GR" dirty="0"/>
              <a:t> σε </a:t>
            </a:r>
            <a:r>
              <a:rPr lang="el-GR" b="1" dirty="0">
                <a:solidFill>
                  <a:srgbClr val="B08E00"/>
                </a:solidFill>
              </a:rPr>
              <a:t>κίτρινο</a:t>
            </a:r>
            <a:r>
              <a:rPr lang="el-GR" dirty="0">
                <a:solidFill>
                  <a:srgbClr val="B08E00"/>
                </a:solidFill>
              </a:rPr>
              <a:t>,</a:t>
            </a:r>
            <a:r>
              <a:rPr lang="el-GR" dirty="0"/>
              <a:t> είναι περισσότερο εμφανής.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6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08856"/>
          </a:xfrm>
        </p:spPr>
        <p:txBody>
          <a:bodyPr/>
          <a:lstStyle/>
          <a:p>
            <a:r>
              <a:rPr lang="el-GR" dirty="0" smtClean="0"/>
              <a:t>Α. Προσδιορισμός </a:t>
            </a:r>
            <a:r>
              <a:rPr lang="el-GR" dirty="0"/>
              <a:t>παροδικής σκληρότητας</a:t>
            </a:r>
            <a:r>
              <a:rPr lang="en-US" dirty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3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12"/>
          </a:xfrm>
        </p:spPr>
        <p:txBody>
          <a:bodyPr/>
          <a:lstStyle/>
          <a:p>
            <a:pPr marL="323850">
              <a:lnSpc>
                <a:spcPct val="120000"/>
              </a:lnSpc>
              <a:spcBef>
                <a:spcPts val="2400"/>
              </a:spcBef>
            </a:pPr>
            <a:r>
              <a:rPr lang="el-GR" dirty="0"/>
              <a:t>Για τον προσδιορισμό της παροδικής σκληρότητας, όταν ο όγκος του πρότυπου διαλύματος </a:t>
            </a:r>
            <a:r>
              <a:rPr lang="en-US" dirty="0" err="1"/>
              <a:t>HCl</a:t>
            </a:r>
            <a:r>
              <a:rPr lang="el-GR" dirty="0"/>
              <a:t> 0</a:t>
            </a:r>
            <a:r>
              <a:rPr lang="en-US" dirty="0"/>
              <a:t>.</a:t>
            </a:r>
            <a:r>
              <a:rPr lang="el-GR" dirty="0"/>
              <a:t>1</a:t>
            </a:r>
            <a:r>
              <a:rPr lang="en-US" dirty="0"/>
              <a:t> M</a:t>
            </a:r>
            <a:r>
              <a:rPr lang="el-GR" dirty="0"/>
              <a:t>, που καταναλώθηκε στην </a:t>
            </a:r>
            <a:r>
              <a:rPr lang="el-GR" dirty="0" err="1"/>
              <a:t>ογκομέτρηση</a:t>
            </a:r>
            <a:r>
              <a:rPr lang="el-GR" dirty="0"/>
              <a:t> είναι </a:t>
            </a:r>
            <a:r>
              <a:rPr lang="en-US" dirty="0"/>
              <a:t>V</a:t>
            </a:r>
            <a:r>
              <a:rPr lang="el-GR" baseline="-25000" dirty="0"/>
              <a:t>π</a:t>
            </a:r>
            <a:r>
              <a:rPr lang="en-US" dirty="0"/>
              <a:t> </a:t>
            </a:r>
            <a:r>
              <a:rPr lang="en-US" dirty="0" err="1" smtClean="0"/>
              <a:t>mL</a:t>
            </a:r>
            <a:r>
              <a:rPr lang="el-GR" dirty="0" smtClean="0"/>
              <a:t>,  </a:t>
            </a:r>
            <a:r>
              <a:rPr lang="el-GR" dirty="0"/>
              <a:t>χρησιμοποιούνται οι τύποι</a:t>
            </a:r>
            <a:r>
              <a:rPr lang="el-GR" dirty="0" smtClean="0"/>
              <a:t>:</a:t>
            </a:r>
            <a:endParaRPr lang="el-GR" dirty="0"/>
          </a:p>
          <a:p>
            <a:pPr marL="323850">
              <a:lnSpc>
                <a:spcPct val="80000"/>
              </a:lnSpc>
              <a:spcBef>
                <a:spcPts val="2400"/>
              </a:spcBef>
            </a:pPr>
            <a:r>
              <a:rPr lang="el-GR" dirty="0"/>
              <a:t>Γερμανικοί βαθμοί (</a:t>
            </a:r>
            <a:r>
              <a:rPr lang="el-GR" baseline="30000" dirty="0"/>
              <a:t>ο</a:t>
            </a:r>
            <a:r>
              <a:rPr lang="en-US" dirty="0"/>
              <a:t>D</a:t>
            </a:r>
            <a:r>
              <a:rPr lang="el-GR" dirty="0"/>
              <a:t>) </a:t>
            </a:r>
            <a:r>
              <a:rPr lang="el-GR" dirty="0" smtClean="0"/>
              <a:t>= 2</a:t>
            </a:r>
            <a:r>
              <a:rPr lang="en-US" dirty="0"/>
              <a:t>.</a:t>
            </a:r>
            <a:r>
              <a:rPr lang="el-GR" dirty="0"/>
              <a:t>8 · </a:t>
            </a:r>
            <a:r>
              <a:rPr lang="en-US" dirty="0"/>
              <a:t>V</a:t>
            </a:r>
            <a:r>
              <a:rPr lang="el-GR" baseline="-25000" dirty="0"/>
              <a:t>π</a:t>
            </a:r>
            <a:r>
              <a:rPr lang="el-GR" dirty="0"/>
              <a:t> (</a:t>
            </a:r>
            <a:r>
              <a:rPr lang="en-US" dirty="0"/>
              <a:t>mg</a:t>
            </a:r>
            <a:r>
              <a:rPr lang="el-GR" dirty="0"/>
              <a:t> </a:t>
            </a:r>
            <a:r>
              <a:rPr lang="en-US" dirty="0" err="1"/>
              <a:t>CaO</a:t>
            </a:r>
            <a:r>
              <a:rPr lang="el-GR" dirty="0"/>
              <a:t>/100</a:t>
            </a:r>
            <a:r>
              <a:rPr lang="en-US" dirty="0"/>
              <a:t> mL</a:t>
            </a:r>
            <a:r>
              <a:rPr lang="el-GR" dirty="0"/>
              <a:t> νερού</a:t>
            </a:r>
            <a:r>
              <a:rPr lang="el-GR" dirty="0" smtClean="0"/>
              <a:t>).</a:t>
            </a:r>
            <a:endParaRPr lang="en-US" b="1" dirty="0"/>
          </a:p>
          <a:p>
            <a:pPr marL="323850">
              <a:lnSpc>
                <a:spcPct val="80000"/>
              </a:lnSpc>
              <a:spcBef>
                <a:spcPts val="2400"/>
              </a:spcBef>
            </a:pPr>
            <a:r>
              <a:rPr lang="el-GR" dirty="0"/>
              <a:t>Γαλλικοί βαθμοί  (</a:t>
            </a:r>
            <a:r>
              <a:rPr lang="el-GR" baseline="30000" dirty="0"/>
              <a:t>ο</a:t>
            </a:r>
            <a:r>
              <a:rPr lang="en-US" dirty="0"/>
              <a:t>F</a:t>
            </a:r>
            <a:r>
              <a:rPr lang="el-GR" dirty="0"/>
              <a:t>) </a:t>
            </a:r>
            <a:r>
              <a:rPr lang="el-GR" dirty="0" smtClean="0"/>
              <a:t>= 5 </a:t>
            </a:r>
            <a:r>
              <a:rPr lang="el-GR" dirty="0"/>
              <a:t>· </a:t>
            </a:r>
            <a:r>
              <a:rPr lang="en-US" dirty="0"/>
              <a:t>V</a:t>
            </a:r>
            <a:r>
              <a:rPr lang="el-GR" baseline="-25000" dirty="0"/>
              <a:t>π</a:t>
            </a:r>
            <a:r>
              <a:rPr lang="el-GR" dirty="0"/>
              <a:t>  (</a:t>
            </a:r>
            <a:r>
              <a:rPr lang="en-US" dirty="0"/>
              <a:t>mg</a:t>
            </a:r>
            <a:r>
              <a:rPr lang="el-GR" dirty="0"/>
              <a:t> </a:t>
            </a:r>
            <a:r>
              <a:rPr lang="en-US" dirty="0" err="1"/>
              <a:t>CaCO</a:t>
            </a:r>
            <a:r>
              <a:rPr lang="el-GR" baseline="-25000" dirty="0"/>
              <a:t>3</a:t>
            </a:r>
            <a:r>
              <a:rPr lang="el-GR" dirty="0"/>
              <a:t>/100 </a:t>
            </a:r>
            <a:r>
              <a:rPr lang="en-US" dirty="0"/>
              <a:t>mL</a:t>
            </a:r>
            <a:r>
              <a:rPr lang="el-GR" dirty="0"/>
              <a:t> νερού</a:t>
            </a:r>
            <a:r>
              <a:rPr lang="el-GR" dirty="0" smtClean="0"/>
              <a:t>).</a:t>
            </a:r>
            <a:endParaRPr lang="el-GR" dirty="0"/>
          </a:p>
          <a:p>
            <a:pPr marL="323850">
              <a:lnSpc>
                <a:spcPct val="80000"/>
              </a:lnSpc>
              <a:spcBef>
                <a:spcPts val="2400"/>
              </a:spcBef>
            </a:pPr>
            <a:r>
              <a:rPr lang="el-GR" dirty="0"/>
              <a:t>Αμερικάνικοι βαθμοί  (</a:t>
            </a:r>
            <a:r>
              <a:rPr lang="en-US" dirty="0"/>
              <a:t>ppm</a:t>
            </a:r>
            <a:r>
              <a:rPr lang="el-GR" dirty="0"/>
              <a:t>)  = </a:t>
            </a:r>
            <a:r>
              <a:rPr lang="el-GR" dirty="0" smtClean="0"/>
              <a:t>50·</a:t>
            </a:r>
            <a:r>
              <a:rPr lang="en-US" dirty="0"/>
              <a:t>V</a:t>
            </a:r>
            <a:r>
              <a:rPr lang="el-GR" baseline="-25000" dirty="0"/>
              <a:t>π</a:t>
            </a:r>
            <a:r>
              <a:rPr lang="el-GR" dirty="0"/>
              <a:t>  (</a:t>
            </a:r>
            <a:r>
              <a:rPr lang="en-US" dirty="0"/>
              <a:t>mg</a:t>
            </a:r>
            <a:r>
              <a:rPr lang="el-GR" dirty="0"/>
              <a:t> </a:t>
            </a:r>
            <a:r>
              <a:rPr lang="en-US" dirty="0" err="1"/>
              <a:t>CaCO</a:t>
            </a:r>
            <a:r>
              <a:rPr lang="el-GR" baseline="-25000" dirty="0"/>
              <a:t>3</a:t>
            </a:r>
            <a:r>
              <a:rPr lang="el-GR" dirty="0"/>
              <a:t>/1000</a:t>
            </a:r>
            <a:r>
              <a:rPr lang="en-US" dirty="0"/>
              <a:t> mL</a:t>
            </a:r>
            <a:r>
              <a:rPr lang="el-GR" dirty="0"/>
              <a:t> νερού</a:t>
            </a:r>
            <a:r>
              <a:rPr lang="el-GR" dirty="0" smtClean="0"/>
              <a:t>)</a:t>
            </a:r>
            <a:r>
              <a:rPr lang="el-GR" dirty="0"/>
              <a:t>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2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08856"/>
          </a:xfrm>
        </p:spPr>
        <p:txBody>
          <a:bodyPr/>
          <a:lstStyle/>
          <a:p>
            <a:r>
              <a:rPr lang="el-GR" dirty="0" smtClean="0"/>
              <a:t>Β. Προσδιορισμός </a:t>
            </a:r>
            <a:r>
              <a:rPr lang="el-GR" dirty="0"/>
              <a:t>Ολικής </a:t>
            </a:r>
            <a:r>
              <a:rPr lang="el-GR" dirty="0" smtClean="0"/>
              <a:t>Σκληρότητας </a:t>
            </a:r>
            <a:r>
              <a:rPr lang="el-GR" sz="3200" b="0" dirty="0" smtClean="0"/>
              <a:t>(1 από 6)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12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Η ολική σκληρότητα του νερού προσδιορίζεται με </a:t>
            </a:r>
            <a:r>
              <a:rPr lang="el-GR" dirty="0" err="1"/>
              <a:t>συμπλοκομετρική</a:t>
            </a:r>
            <a:r>
              <a:rPr lang="el-GR" dirty="0"/>
              <a:t> </a:t>
            </a:r>
            <a:r>
              <a:rPr lang="el-GR" dirty="0" err="1"/>
              <a:t>ογκομέτρηση</a:t>
            </a:r>
            <a:r>
              <a:rPr lang="el-GR" dirty="0"/>
              <a:t> των ιόντων Ca</a:t>
            </a:r>
            <a:r>
              <a:rPr lang="el-GR" baseline="30000" dirty="0"/>
              <a:t>+2</a:t>
            </a:r>
            <a:r>
              <a:rPr lang="el-GR" dirty="0"/>
              <a:t> και Mg</a:t>
            </a:r>
            <a:r>
              <a:rPr lang="el-GR" baseline="30000" dirty="0"/>
              <a:t>+2</a:t>
            </a:r>
            <a:r>
              <a:rPr lang="el-GR" dirty="0"/>
              <a:t> με πρότυπο το διάλυμα του </a:t>
            </a:r>
            <a:r>
              <a:rPr lang="el-GR" dirty="0" err="1"/>
              <a:t>δινατρίου</a:t>
            </a:r>
            <a:r>
              <a:rPr lang="el-GR" dirty="0"/>
              <a:t> άλατος του </a:t>
            </a:r>
            <a:r>
              <a:rPr lang="el-GR" dirty="0" err="1"/>
              <a:t>αιθυλενο</a:t>
            </a:r>
            <a:r>
              <a:rPr lang="el-GR" dirty="0"/>
              <a:t>-</a:t>
            </a:r>
            <a:r>
              <a:rPr lang="el-GR" dirty="0" err="1"/>
              <a:t>δι</a:t>
            </a:r>
            <a:r>
              <a:rPr lang="el-GR" dirty="0"/>
              <a:t>-</a:t>
            </a:r>
            <a:r>
              <a:rPr lang="el-GR" dirty="0" err="1"/>
              <a:t>αμινο</a:t>
            </a:r>
            <a:r>
              <a:rPr lang="el-GR" dirty="0"/>
              <a:t>-</a:t>
            </a:r>
            <a:r>
              <a:rPr lang="el-GR" dirty="0" err="1"/>
              <a:t>τετραοξικού</a:t>
            </a:r>
            <a:r>
              <a:rPr lang="el-GR" dirty="0"/>
              <a:t> οξέος (E.D.T.A.), </a:t>
            </a:r>
            <a:r>
              <a:rPr lang="el-GR" dirty="0" smtClean="0"/>
              <a:t>παρουσία δείκτη ΕΒΤ (</a:t>
            </a:r>
            <a:r>
              <a:rPr lang="en-US" dirty="0" err="1" smtClean="0"/>
              <a:t>Eriochrom</a:t>
            </a:r>
            <a:r>
              <a:rPr lang="en-US" dirty="0" smtClean="0"/>
              <a:t> Black T</a:t>
            </a:r>
            <a:r>
              <a:rPr lang="el-GR" dirty="0" smtClean="0"/>
              <a:t>).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08856"/>
          </a:xfrm>
        </p:spPr>
        <p:txBody>
          <a:bodyPr/>
          <a:lstStyle/>
          <a:p>
            <a:r>
              <a:rPr lang="el-GR" dirty="0" smtClean="0"/>
              <a:t>Β. Προσδιορισμός </a:t>
            </a:r>
            <a:r>
              <a:rPr lang="el-GR" dirty="0"/>
              <a:t>Ολικής Σκληρότητας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6)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20"/>
          </a:xfrm>
        </p:spPr>
        <p:txBody>
          <a:bodyPr/>
          <a:lstStyle/>
          <a:p>
            <a:r>
              <a:rPr lang="el-GR" dirty="0"/>
              <a:t>Ο δείκτης Ε.Β.Τ. (</a:t>
            </a:r>
            <a:r>
              <a:rPr lang="el-GR" dirty="0" err="1"/>
              <a:t>eriochrom</a:t>
            </a:r>
            <a:r>
              <a:rPr lang="el-GR" dirty="0"/>
              <a:t> </a:t>
            </a:r>
            <a:r>
              <a:rPr lang="el-GR" dirty="0" err="1"/>
              <a:t>black</a:t>
            </a:r>
            <a:r>
              <a:rPr lang="el-GR" dirty="0"/>
              <a:t> T) ονομάζεται μεταλλικός δείκτης και δίνει με ιόντα  Ca</a:t>
            </a:r>
            <a:r>
              <a:rPr lang="el-GR" baseline="30000" dirty="0"/>
              <a:t>+2</a:t>
            </a:r>
            <a:r>
              <a:rPr lang="el-GR" dirty="0"/>
              <a:t>  ή  Mg</a:t>
            </a:r>
            <a:r>
              <a:rPr lang="el-GR" baseline="30000" dirty="0"/>
              <a:t>+2</a:t>
            </a:r>
            <a:r>
              <a:rPr lang="el-GR" dirty="0"/>
              <a:t>  ευδιάλυτα </a:t>
            </a:r>
            <a:r>
              <a:rPr lang="el-GR" dirty="0" err="1"/>
              <a:t>σύμπλοκα</a:t>
            </a:r>
            <a:r>
              <a:rPr lang="el-GR" dirty="0"/>
              <a:t> κόκκινου χρώματος.</a:t>
            </a:r>
          </a:p>
          <a:p>
            <a:r>
              <a:rPr lang="el-GR" dirty="0"/>
              <a:t>Σε υδατικά διαλύματα του δείκτη αποκαθίσταται η </a:t>
            </a:r>
            <a:r>
              <a:rPr lang="el-GR" dirty="0" smtClean="0"/>
              <a:t>ισορροπία:</a:t>
            </a:r>
            <a:endParaRPr lang="el-GR" dirty="0"/>
          </a:p>
          <a:p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3203848" y="3220481"/>
            <a:ext cx="2419252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l-GR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Η</a:t>
            </a:r>
            <a:r>
              <a:rPr lang="el-GR" sz="2400" baseline="-25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2</a:t>
            </a:r>
            <a:r>
              <a:rPr lang="el-GR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Δ</a:t>
            </a:r>
            <a:r>
              <a:rPr lang="el-GR" sz="2400" baseline="30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-</a:t>
            </a:r>
            <a:r>
              <a:rPr lang="el-GR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↔ ΗΔ</a:t>
            </a:r>
            <a:r>
              <a:rPr lang="el-GR" sz="2400" baseline="30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-2</a:t>
            </a:r>
            <a:r>
              <a:rPr lang="el-GR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+ Η</a:t>
            </a:r>
            <a:r>
              <a:rPr lang="el-GR" sz="2400" baseline="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+</a:t>
            </a:r>
            <a:endParaRPr lang="el-GR" sz="24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355974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820000"/>
                </a:solidFill>
                <a:latin typeface="Calibri"/>
                <a:cs typeface="Arial" charset="0"/>
              </a:rPr>
              <a:t>κόκκινο</a:t>
            </a:r>
            <a:endParaRPr lang="el-GR" sz="2000" b="1" dirty="0">
              <a:solidFill>
                <a:srgbClr val="820000"/>
              </a:solidFill>
              <a:latin typeface="Calibri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3559745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4A82"/>
                </a:solidFill>
                <a:latin typeface="Calibri"/>
                <a:cs typeface="Arial" charset="0"/>
              </a:rPr>
              <a:t>μπλε</a:t>
            </a:r>
            <a:endParaRPr lang="el-GR" sz="2000" b="1" dirty="0">
              <a:solidFill>
                <a:srgbClr val="004A82"/>
              </a:solidFill>
              <a:latin typeface="Calibri"/>
              <a:cs typeface="Arial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68312" y="4160980"/>
            <a:ext cx="8352159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Στις συνθήκες του πειράματος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Arial" charset="0"/>
              </a:rPr>
              <a:t>pH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 = 10 υπερισχύει η μορφή ΗΔ</a:t>
            </a:r>
            <a:r>
              <a:rPr lang="el-GR" sz="2400" baseline="30000" dirty="0">
                <a:solidFill>
                  <a:prstClr val="black"/>
                </a:solidFill>
                <a:latin typeface="Calibri"/>
                <a:cs typeface="Arial" charset="0"/>
              </a:rPr>
              <a:t>-2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 με μπλε χρώμα. Η μορφή αυτή του δείκτη μπορεί να συμπλέκεται με ιόντα μετάλλων σύμφωνα με την παρακάτω αντίδραση :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2772640" y="5405467"/>
            <a:ext cx="3475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Μ</a:t>
            </a:r>
            <a:r>
              <a:rPr lang="el-GR" sz="2400" baseline="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+2</a:t>
            </a:r>
            <a:r>
              <a:rPr lang="el-GR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 +  </a:t>
            </a:r>
            <a:r>
              <a:rPr lang="el-GR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ΗΔ</a:t>
            </a:r>
            <a:r>
              <a:rPr lang="el-GR" sz="2400" baseline="30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-2</a:t>
            </a:r>
            <a:r>
              <a:rPr lang="el-GR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↔ ΜΔ</a:t>
            </a:r>
            <a:r>
              <a:rPr lang="el-GR" sz="2400" baseline="30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-</a:t>
            </a:r>
            <a:r>
              <a:rPr lang="el-GR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+ Η</a:t>
            </a:r>
            <a:r>
              <a:rPr lang="el-GR" sz="2400" baseline="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+ </a:t>
            </a:r>
            <a:endParaRPr lang="el-GR" sz="24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5695707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4A82"/>
                </a:solidFill>
                <a:latin typeface="Calibri"/>
                <a:cs typeface="Arial" charset="0"/>
              </a:rPr>
              <a:t>μπλε</a:t>
            </a:r>
            <a:endParaRPr lang="el-GR" sz="2000" b="1" dirty="0">
              <a:solidFill>
                <a:srgbClr val="004A82"/>
              </a:solidFill>
              <a:latin typeface="Calibri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0823" y="5695707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820000"/>
                </a:solidFill>
                <a:latin typeface="Calibri"/>
                <a:cs typeface="Arial" charset="0"/>
              </a:rPr>
              <a:t>κόκκινο</a:t>
            </a:r>
            <a:endParaRPr lang="el-GR" sz="2000" b="1" dirty="0">
              <a:solidFill>
                <a:srgbClr val="820000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9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08856"/>
          </a:xfrm>
        </p:spPr>
        <p:txBody>
          <a:bodyPr/>
          <a:lstStyle/>
          <a:p>
            <a:r>
              <a:rPr lang="el-GR" dirty="0" smtClean="0"/>
              <a:t>Β. Προσδιορισμός </a:t>
            </a:r>
            <a:r>
              <a:rPr lang="el-GR" dirty="0"/>
              <a:t>Ολικής </a:t>
            </a:r>
            <a:r>
              <a:rPr lang="el-GR" dirty="0" smtClean="0"/>
              <a:t>Σκληρότητας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6) 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27584" y="1628800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Ο γενικός τρόπος δέσμευσης σε περιβάλλον με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Arial" charset="0"/>
              </a:rPr>
              <a:t>pH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 από </a:t>
            </a:r>
            <a:r>
              <a:rPr lang="el-GR" sz="2400" dirty="0" smtClean="0">
                <a:solidFill>
                  <a:prstClr val="black"/>
                </a:solidFill>
                <a:latin typeface="Calibri"/>
                <a:cs typeface="Arial" charset="0"/>
              </a:rPr>
              <a:t>8 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έως </a:t>
            </a:r>
            <a:r>
              <a:rPr lang="el-GR" sz="2400" dirty="0" smtClean="0">
                <a:solidFill>
                  <a:prstClr val="black"/>
                </a:solidFill>
                <a:latin typeface="Calibri"/>
                <a:cs typeface="Arial" charset="0"/>
              </a:rPr>
              <a:t>10 είναι: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Arial" charset="0"/>
              </a:rPr>
              <a:t>M</a:t>
            </a:r>
            <a:r>
              <a:rPr lang="el-GR" sz="2400" baseline="30000" dirty="0">
                <a:solidFill>
                  <a:prstClr val="black"/>
                </a:solidFill>
                <a:latin typeface="Calibri"/>
                <a:cs typeface="Arial" charset="0"/>
              </a:rPr>
              <a:t>+2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 +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Arial" charset="0"/>
              </a:rPr>
              <a:t>HY</a:t>
            </a:r>
            <a:r>
              <a:rPr lang="el-GR" sz="2400" baseline="30000" dirty="0">
                <a:solidFill>
                  <a:prstClr val="black"/>
                </a:solidFill>
                <a:latin typeface="Calibri"/>
                <a:cs typeface="Arial" charset="0"/>
              </a:rPr>
              <a:t>-3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   </a:t>
            </a:r>
            <a:r>
              <a:rPr lang="el-GR" sz="2400" dirty="0" smtClean="0">
                <a:solidFill>
                  <a:prstClr val="black"/>
                </a:solidFill>
                <a:latin typeface="Calibri"/>
                <a:cs typeface="Arial" charset="0"/>
              </a:rPr>
              <a:t>↔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Arial" charset="0"/>
              </a:rPr>
              <a:t>MY</a:t>
            </a:r>
            <a:r>
              <a:rPr lang="el-GR" sz="2400" baseline="30000" dirty="0">
                <a:solidFill>
                  <a:prstClr val="black"/>
                </a:solidFill>
                <a:latin typeface="Calibri"/>
                <a:cs typeface="Arial" charset="0"/>
              </a:rPr>
              <a:t>-2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 +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Arial" charset="0"/>
              </a:rPr>
              <a:t>H</a:t>
            </a:r>
            <a:r>
              <a:rPr lang="el-GR" sz="2400" baseline="30000" dirty="0">
                <a:solidFill>
                  <a:prstClr val="black"/>
                </a:solidFill>
                <a:latin typeface="Calibri"/>
                <a:cs typeface="Arial" charset="0"/>
              </a:rPr>
              <a:t>+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                     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Το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Arial" charset="0"/>
              </a:rPr>
              <a:t>E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Arial" charset="0"/>
              </a:rPr>
              <a:t>D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Arial" charset="0"/>
              </a:rPr>
              <a:t>T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Arial" charset="0"/>
              </a:rPr>
              <a:t>A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. </a:t>
            </a:r>
            <a:r>
              <a:rPr lang="el-GR" sz="2400" dirty="0" smtClean="0">
                <a:solidFill>
                  <a:prstClr val="black"/>
                </a:solidFill>
                <a:latin typeface="Calibri"/>
                <a:cs typeface="Arial" charset="0"/>
              </a:rPr>
              <a:t>συμπλέκεται 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με το μέταλλο, σε αναλογία 1:1.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1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Arial" charset="0"/>
              </a:rPr>
              <a:t>mole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Arial" charset="0"/>
              </a:rPr>
              <a:t>E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Arial" charset="0"/>
              </a:rPr>
              <a:t>D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Arial" charset="0"/>
              </a:rPr>
              <a:t>T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Arial" charset="0"/>
              </a:rPr>
              <a:t>A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. δεσμεύει  1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Arial" charset="0"/>
              </a:rPr>
              <a:t>mole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 ιόντος μετάλλου.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Σε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Arial" charset="0"/>
              </a:rPr>
              <a:t>pH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 = 10 η αντίδραση είναι μετατοπισμένη προς τα δεξιά, δηλαδή η ποσότητα του μετάλλου συμπλέκεται ποσοτικά από το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Arial" charset="0"/>
              </a:rPr>
              <a:t>E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Arial" charset="0"/>
              </a:rPr>
              <a:t>D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Arial" charset="0"/>
              </a:rPr>
              <a:t>T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Arial" charset="0"/>
              </a:rPr>
              <a:t>A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endParaRPr lang="el-GR" sz="24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1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/>
          <a:p>
            <a:r>
              <a:rPr lang="el-GR" dirty="0" smtClean="0"/>
              <a:t>Β. Προσδιορισμός </a:t>
            </a:r>
            <a:r>
              <a:rPr lang="el-GR" dirty="0"/>
              <a:t>Ολικής Σκληρότητας </a:t>
            </a:r>
            <a:r>
              <a:rPr lang="el-GR" sz="3200" b="0" dirty="0" smtClean="0"/>
              <a:t>(4 </a:t>
            </a:r>
            <a:r>
              <a:rPr lang="el-GR" sz="3200" b="0" dirty="0"/>
              <a:t>από </a:t>
            </a:r>
            <a:r>
              <a:rPr lang="el-GR" sz="3200" b="0" dirty="0" smtClean="0"/>
              <a:t>6)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040313"/>
          </a:xfrm>
        </p:spPr>
        <p:txBody>
          <a:bodyPr/>
          <a:lstStyle/>
          <a:p>
            <a:pPr marL="666900">
              <a:lnSpc>
                <a:spcPct val="120000"/>
              </a:lnSpc>
              <a:spcBef>
                <a:spcPts val="0"/>
              </a:spcBef>
              <a:defRPr/>
            </a:pPr>
            <a:r>
              <a:rPr lang="el-GR" dirty="0"/>
              <a:t>Σε </a:t>
            </a:r>
            <a:r>
              <a:rPr lang="el-GR" dirty="0" smtClean="0"/>
              <a:t>ένα διάλυμα </a:t>
            </a:r>
            <a:r>
              <a:rPr lang="el-GR" dirty="0"/>
              <a:t>δείκτη ΕΒΤ, εφόσον υπάρχουν ιόντα </a:t>
            </a:r>
            <a:r>
              <a:rPr lang="el-GR" dirty="0" err="1"/>
              <a:t>Ca</a:t>
            </a:r>
            <a:r>
              <a:rPr lang="el-GR" baseline="30000" dirty="0"/>
              <a:t>+</a:t>
            </a:r>
            <a:r>
              <a:rPr lang="en-US" baseline="30000" dirty="0"/>
              <a:t>2</a:t>
            </a:r>
            <a:r>
              <a:rPr lang="el-GR" dirty="0"/>
              <a:t> και </a:t>
            </a:r>
            <a:r>
              <a:rPr lang="en-US" dirty="0"/>
              <a:t>Mg</a:t>
            </a:r>
            <a:r>
              <a:rPr lang="el-GR" baseline="30000" dirty="0"/>
              <a:t>+</a:t>
            </a:r>
            <a:r>
              <a:rPr lang="en-US" baseline="30000" dirty="0"/>
              <a:t>2</a:t>
            </a:r>
            <a:r>
              <a:rPr lang="el-GR" dirty="0"/>
              <a:t> τα ιόντα αυτά συμπλέκονται με το ΕΒΤ δίνοντας </a:t>
            </a:r>
            <a:r>
              <a:rPr lang="el-GR" b="1" dirty="0">
                <a:solidFill>
                  <a:srgbClr val="820000"/>
                </a:solidFill>
              </a:rPr>
              <a:t>κόκκινο</a:t>
            </a:r>
            <a:r>
              <a:rPr lang="el-GR" dirty="0"/>
              <a:t> χρώμα στο διάλυμα</a:t>
            </a:r>
            <a:r>
              <a:rPr lang="el-GR" dirty="0" smtClean="0"/>
              <a:t>.</a:t>
            </a:r>
            <a:endParaRPr lang="el-GR" dirty="0"/>
          </a:p>
          <a:p>
            <a:pPr marL="685800">
              <a:lnSpc>
                <a:spcPct val="120000"/>
              </a:lnSpc>
              <a:defRPr/>
            </a:pPr>
            <a:r>
              <a:rPr lang="el-GR" dirty="0" smtClean="0"/>
              <a:t>Στο </a:t>
            </a:r>
            <a:r>
              <a:rPr lang="el-GR" dirty="0"/>
              <a:t>ισοδύναμο σημείο όπου το σύνολο των ιόντων αυτών έχει δεσμευθεί από </a:t>
            </a:r>
            <a:r>
              <a:rPr lang="en-US" dirty="0"/>
              <a:t>E</a:t>
            </a:r>
            <a:r>
              <a:rPr lang="el-GR" dirty="0"/>
              <a:t>.</a:t>
            </a:r>
            <a:r>
              <a:rPr lang="en-US" dirty="0"/>
              <a:t>D</a:t>
            </a:r>
            <a:r>
              <a:rPr lang="el-GR" dirty="0"/>
              <a:t>.</a:t>
            </a:r>
            <a:r>
              <a:rPr lang="en-US" dirty="0"/>
              <a:t>T</a:t>
            </a:r>
            <a:r>
              <a:rPr lang="el-GR" dirty="0"/>
              <a:t>.</a:t>
            </a:r>
            <a:r>
              <a:rPr lang="en-US" dirty="0"/>
              <a:t>A</a:t>
            </a:r>
            <a:r>
              <a:rPr lang="el-GR" dirty="0"/>
              <a:t>., εμφανίζεται το χρώμα του ελεύθερου δείκτη </a:t>
            </a:r>
            <a:r>
              <a:rPr lang="el-GR" b="1" dirty="0">
                <a:solidFill>
                  <a:srgbClr val="004A82"/>
                </a:solidFill>
              </a:rPr>
              <a:t>(μπλε). </a:t>
            </a:r>
            <a:r>
              <a:rPr lang="en-US" dirty="0" smtClean="0">
                <a:sym typeface="Wingdings" pitchFamily="2" charset="2"/>
              </a:rPr>
              <a:t> </a:t>
            </a:r>
            <a:endParaRPr lang="el-GR" dirty="0" smtClean="0">
              <a:sym typeface="Wingdings" pitchFamily="2" charset="2"/>
            </a:endParaRPr>
          </a:p>
          <a:p>
            <a:pPr marL="685800">
              <a:lnSpc>
                <a:spcPct val="120000"/>
              </a:lnSpc>
              <a:defRPr/>
            </a:pPr>
            <a:r>
              <a:rPr lang="en-US" dirty="0" smtClean="0"/>
              <a:t> </a:t>
            </a:r>
            <a:r>
              <a:rPr lang="el-GR" dirty="0"/>
              <a:t>Άρα η χρωματική μεταβολή είναι από </a:t>
            </a:r>
            <a:r>
              <a:rPr lang="el-GR" b="1" dirty="0">
                <a:solidFill>
                  <a:srgbClr val="820000"/>
                </a:solidFill>
              </a:rPr>
              <a:t>κόκκινο</a:t>
            </a:r>
            <a:r>
              <a:rPr lang="el-GR" dirty="0">
                <a:solidFill>
                  <a:srgbClr val="99FF33"/>
                </a:solidFill>
              </a:rPr>
              <a:t> </a:t>
            </a:r>
            <a:r>
              <a:rPr lang="el-GR" dirty="0"/>
              <a:t>σε</a:t>
            </a:r>
            <a:r>
              <a:rPr lang="el-GR" dirty="0">
                <a:solidFill>
                  <a:srgbClr val="99FF33"/>
                </a:solidFill>
              </a:rPr>
              <a:t> </a:t>
            </a:r>
            <a:r>
              <a:rPr lang="el-GR" b="1" dirty="0">
                <a:solidFill>
                  <a:srgbClr val="004A82"/>
                </a:solidFill>
              </a:rPr>
              <a:t>μπλε</a:t>
            </a:r>
            <a:r>
              <a:rPr lang="el-GR" b="1" dirty="0" smtClean="0">
                <a:solidFill>
                  <a:srgbClr val="004A82"/>
                </a:solidFill>
              </a:rPr>
              <a:t>.</a:t>
            </a:r>
            <a:endParaRPr lang="el-GR" b="1" dirty="0">
              <a:solidFill>
                <a:srgbClr val="004A8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1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80864"/>
          </a:xfrm>
        </p:spPr>
        <p:txBody>
          <a:bodyPr/>
          <a:lstStyle/>
          <a:p>
            <a:r>
              <a:rPr lang="el-GR" sz="3600" dirty="0"/>
              <a:t>Προδιαγραφές </a:t>
            </a:r>
            <a:r>
              <a:rPr lang="el-GR" sz="3600" dirty="0" smtClean="0"/>
              <a:t>καταλληλότητας νερού</a:t>
            </a:r>
            <a:br>
              <a:rPr lang="el-GR" sz="3600" dirty="0" smtClean="0"/>
            </a:br>
            <a:r>
              <a:rPr lang="el-GR" sz="3000" b="0" dirty="0" smtClean="0"/>
              <a:t>(2 από 3) 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dirty="0" smtClean="0"/>
              <a:t>Υπάρχουν </a:t>
            </a:r>
            <a:r>
              <a:rPr lang="el-GR" b="1" dirty="0" smtClean="0"/>
              <a:t>πρότυπα προδιαγραφών, </a:t>
            </a:r>
            <a:r>
              <a:rPr lang="el-GR" dirty="0" smtClean="0"/>
              <a:t>όπου</a:t>
            </a:r>
            <a:r>
              <a:rPr lang="el-GR" b="1" dirty="0" smtClean="0"/>
              <a:t> </a:t>
            </a:r>
            <a:r>
              <a:rPr lang="el-GR" dirty="0" smtClean="0"/>
              <a:t>αναφέρεται </a:t>
            </a:r>
            <a:r>
              <a:rPr lang="el-GR" b="1" dirty="0"/>
              <a:t>το είδος των αλάτων </a:t>
            </a:r>
            <a:r>
              <a:rPr lang="el-GR" dirty="0"/>
              <a:t>και το </a:t>
            </a:r>
            <a:r>
              <a:rPr lang="el-GR" b="1" dirty="0"/>
              <a:t>εύρος της περιεκτικότητάς τους</a:t>
            </a:r>
            <a:r>
              <a:rPr lang="el-GR" dirty="0"/>
              <a:t>. </a:t>
            </a: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Ενδεικτικά αναφέρεται ότι η ανώτερη επιτρεπόμενη περιεκτικότητα του </a:t>
            </a:r>
            <a:r>
              <a:rPr lang="el-GR" b="1" dirty="0" smtClean="0"/>
              <a:t>πόσιμου νερού </a:t>
            </a:r>
            <a:r>
              <a:rPr lang="el-GR" dirty="0" smtClean="0"/>
              <a:t>σε άλατα είναι </a:t>
            </a:r>
            <a:r>
              <a:rPr lang="el-GR" b="1" dirty="0" smtClean="0"/>
              <a:t>500 </a:t>
            </a:r>
            <a:r>
              <a:rPr lang="el-GR" b="1" dirty="0" err="1" smtClean="0"/>
              <a:t>mg</a:t>
            </a:r>
            <a:r>
              <a:rPr lang="el-GR" b="1" dirty="0" smtClean="0"/>
              <a:t>/</a:t>
            </a:r>
            <a:r>
              <a:rPr lang="el-GR" b="1" dirty="0" err="1" smtClean="0"/>
              <a:t>lt</a:t>
            </a:r>
            <a:endParaRPr lang="el-GR" b="1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Οι φαρμακευτικές βιομηχανίες και ορισμένες βιομηχανίες τροφίμων κτλ χρειάζεται να χρησιμοποιούν </a:t>
            </a:r>
            <a:r>
              <a:rPr lang="el-GR" dirty="0" err="1" smtClean="0"/>
              <a:t>αφαλατωμένο</a:t>
            </a:r>
            <a:r>
              <a:rPr lang="el-GR" dirty="0" smtClean="0"/>
              <a:t> ή </a:t>
            </a:r>
            <a:r>
              <a:rPr lang="el-GR" dirty="0" err="1" smtClean="0"/>
              <a:t>απιονισμένο</a:t>
            </a:r>
            <a:r>
              <a:rPr lang="el-GR" dirty="0" smtClean="0"/>
              <a:t> νερό αυστηρών προδιαγραφών, ενώ το νερό ψύξης έχει ελάχιστες ή και καθόλου προδιαγραφές.</a:t>
            </a:r>
          </a:p>
          <a:p>
            <a:pPr>
              <a:lnSpc>
                <a:spcPct val="150000"/>
              </a:lnSpc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08856"/>
          </a:xfrm>
        </p:spPr>
        <p:txBody>
          <a:bodyPr/>
          <a:lstStyle/>
          <a:p>
            <a:r>
              <a:rPr lang="el-GR" dirty="0" smtClean="0"/>
              <a:t>Β. Προσδιορισμός </a:t>
            </a:r>
            <a:r>
              <a:rPr lang="el-GR" dirty="0"/>
              <a:t>Ολικής Σκληρότητας </a:t>
            </a:r>
            <a:r>
              <a:rPr lang="el-GR" sz="3200" b="0" dirty="0" smtClean="0"/>
              <a:t>(5 </a:t>
            </a:r>
            <a:r>
              <a:rPr lang="el-GR" sz="3200" b="0" dirty="0"/>
              <a:t>από </a:t>
            </a:r>
            <a:r>
              <a:rPr lang="el-GR" sz="3200" b="0" dirty="0" smtClean="0"/>
              <a:t>6)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dirty="0"/>
              <a:t>Μεταφέρουμε </a:t>
            </a:r>
            <a:r>
              <a:rPr lang="el-GR" dirty="0" smtClean="0"/>
              <a:t>ακριβώς </a:t>
            </a:r>
            <a:r>
              <a:rPr lang="el-GR" dirty="0"/>
              <a:t>100 </a:t>
            </a:r>
            <a:r>
              <a:rPr lang="en-US" dirty="0"/>
              <a:t>mL</a:t>
            </a:r>
            <a:r>
              <a:rPr lang="el-GR" dirty="0"/>
              <a:t> πόσιμου νερού (με ογκομετρική φιάλη των 100</a:t>
            </a:r>
            <a:r>
              <a:rPr lang="en-US" dirty="0"/>
              <a:t> mL</a:t>
            </a:r>
            <a:r>
              <a:rPr lang="el-GR" dirty="0"/>
              <a:t>) σε κωνική φιάλη των 250 </a:t>
            </a:r>
            <a:r>
              <a:rPr lang="en-US" dirty="0"/>
              <a:t>ml</a:t>
            </a:r>
            <a:r>
              <a:rPr lang="el-GR" dirty="0"/>
              <a:t>, προσθέτουμε 2 </a:t>
            </a:r>
            <a:r>
              <a:rPr lang="en-US" dirty="0" err="1" smtClean="0"/>
              <a:t>mL</a:t>
            </a:r>
            <a:r>
              <a:rPr lang="el-GR" dirty="0" smtClean="0"/>
              <a:t> </a:t>
            </a:r>
            <a:r>
              <a:rPr lang="el-GR" dirty="0"/>
              <a:t>ρυθμιστικού διαλύματος (ΝΗ</a:t>
            </a:r>
            <a:r>
              <a:rPr lang="el-GR" baseline="-25000" dirty="0"/>
              <a:t>3</a:t>
            </a:r>
            <a:r>
              <a:rPr lang="el-GR" dirty="0"/>
              <a:t> / ΝΗ</a:t>
            </a:r>
            <a:r>
              <a:rPr lang="el-GR" baseline="-25000" dirty="0"/>
              <a:t>4</a:t>
            </a:r>
            <a:r>
              <a:rPr lang="en-US" dirty="0"/>
              <a:t>Cl</a:t>
            </a:r>
            <a:r>
              <a:rPr lang="el-GR" dirty="0"/>
              <a:t> ) και </a:t>
            </a:r>
            <a:r>
              <a:rPr lang="el-GR" dirty="0" smtClean="0"/>
              <a:t>λίγες σταγόνες δείκτη Ε.Β.Τ. </a:t>
            </a:r>
            <a:endParaRPr lang="en-US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dirty="0"/>
              <a:t>Στην </a:t>
            </a:r>
            <a:r>
              <a:rPr lang="el-GR" dirty="0" err="1"/>
              <a:t>προχοϊδα</a:t>
            </a:r>
            <a:r>
              <a:rPr lang="el-GR" dirty="0"/>
              <a:t> μεταφέρεται το πρότυπο διάλυμα </a:t>
            </a:r>
            <a:r>
              <a:rPr lang="en-US" dirty="0"/>
              <a:t>E</a:t>
            </a:r>
            <a:r>
              <a:rPr lang="el-GR" dirty="0"/>
              <a:t>.</a:t>
            </a:r>
            <a:r>
              <a:rPr lang="en-US" dirty="0"/>
              <a:t>D</a:t>
            </a:r>
            <a:r>
              <a:rPr lang="el-GR" dirty="0"/>
              <a:t>.</a:t>
            </a:r>
            <a:r>
              <a:rPr lang="en-US" dirty="0"/>
              <a:t>T</a:t>
            </a:r>
            <a:r>
              <a:rPr lang="el-GR" dirty="0"/>
              <a:t>.</a:t>
            </a:r>
            <a:r>
              <a:rPr lang="en-US" dirty="0"/>
              <a:t>A</a:t>
            </a:r>
            <a:r>
              <a:rPr lang="el-GR" dirty="0"/>
              <a:t>. 0</a:t>
            </a:r>
            <a:r>
              <a:rPr lang="en-US" dirty="0"/>
              <a:t>.</a:t>
            </a:r>
            <a:r>
              <a:rPr lang="el-GR" dirty="0"/>
              <a:t>02</a:t>
            </a:r>
            <a:r>
              <a:rPr lang="en-US" dirty="0"/>
              <a:t> </a:t>
            </a:r>
            <a:r>
              <a:rPr lang="el-GR" dirty="0"/>
              <a:t>Ν (0</a:t>
            </a:r>
            <a:r>
              <a:rPr lang="en-US" dirty="0"/>
              <a:t>.</a:t>
            </a:r>
            <a:r>
              <a:rPr lang="el-GR" dirty="0"/>
              <a:t>01</a:t>
            </a:r>
            <a:r>
              <a:rPr lang="en-US" dirty="0"/>
              <a:t> </a:t>
            </a:r>
            <a:r>
              <a:rPr lang="el-GR" dirty="0"/>
              <a:t>Μ) και </a:t>
            </a:r>
            <a:r>
              <a:rPr lang="el-GR" dirty="0" err="1"/>
              <a:t>ογκομετρούμε</a:t>
            </a:r>
            <a:r>
              <a:rPr lang="el-GR" dirty="0"/>
              <a:t> μέχρι αλλαγής του χρώματος του διαλύματος από </a:t>
            </a:r>
            <a:r>
              <a:rPr lang="el-GR" b="1" dirty="0" smtClean="0">
                <a:solidFill>
                  <a:srgbClr val="C00000"/>
                </a:solidFill>
              </a:rPr>
              <a:t>κόκκινο</a:t>
            </a:r>
            <a:r>
              <a:rPr lang="el-GR" dirty="0" smtClean="0"/>
              <a:t> </a:t>
            </a:r>
            <a:r>
              <a:rPr lang="el-GR" dirty="0"/>
              <a:t>σε </a:t>
            </a:r>
            <a:r>
              <a:rPr lang="el-GR" b="1" dirty="0" smtClean="0">
                <a:solidFill>
                  <a:schemeClr val="tx2"/>
                </a:solidFill>
              </a:rPr>
              <a:t>μπλε</a:t>
            </a:r>
            <a:r>
              <a:rPr lang="el-GR" dirty="0" smtClean="0"/>
              <a:t>. </a:t>
            </a:r>
            <a:endParaRPr lang="en-US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dirty="0"/>
              <a:t>Σημειώνεται ο όγκος του διαλύματος </a:t>
            </a:r>
            <a:r>
              <a:rPr lang="en-US" dirty="0"/>
              <a:t>E</a:t>
            </a:r>
            <a:r>
              <a:rPr lang="el-GR" dirty="0"/>
              <a:t>.</a:t>
            </a:r>
            <a:r>
              <a:rPr lang="en-US" dirty="0"/>
              <a:t>D</a:t>
            </a:r>
            <a:r>
              <a:rPr lang="el-GR" dirty="0"/>
              <a:t>.</a:t>
            </a:r>
            <a:r>
              <a:rPr lang="en-US" dirty="0"/>
              <a:t>T</a:t>
            </a:r>
            <a:r>
              <a:rPr lang="el-GR" dirty="0"/>
              <a:t>.</a:t>
            </a:r>
            <a:r>
              <a:rPr lang="en-US" dirty="0"/>
              <a:t>A</a:t>
            </a:r>
            <a:r>
              <a:rPr lang="el-GR" dirty="0"/>
              <a:t>. που </a:t>
            </a:r>
            <a:r>
              <a:rPr lang="el-GR" dirty="0" smtClean="0"/>
              <a:t>καταναλώθηκε (</a:t>
            </a:r>
            <a:r>
              <a:rPr lang="en-US" dirty="0" smtClean="0"/>
              <a:t>V</a:t>
            </a:r>
            <a:r>
              <a:rPr lang="el-GR" baseline="-25000" dirty="0" smtClean="0"/>
              <a:t>π</a:t>
            </a:r>
            <a:r>
              <a:rPr lang="el-GR" dirty="0" smtClean="0"/>
              <a:t>). </a:t>
            </a:r>
            <a:endParaRPr lang="el-GR" dirty="0"/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0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08856"/>
          </a:xfrm>
        </p:spPr>
        <p:txBody>
          <a:bodyPr/>
          <a:lstStyle/>
          <a:p>
            <a:r>
              <a:rPr lang="el-GR" dirty="0" smtClean="0"/>
              <a:t>Β. Προσδιορισμός </a:t>
            </a:r>
            <a:r>
              <a:rPr lang="el-GR" dirty="0"/>
              <a:t>Ολικής Σκληρότητας </a:t>
            </a:r>
            <a:r>
              <a:rPr lang="el-GR" sz="3200" b="0" dirty="0" smtClean="0"/>
              <a:t>(6 </a:t>
            </a:r>
            <a:r>
              <a:rPr lang="el-GR" sz="3200" b="0" dirty="0"/>
              <a:t>από </a:t>
            </a:r>
            <a:r>
              <a:rPr lang="el-GR" sz="3200" b="0" dirty="0" smtClean="0"/>
              <a:t>6)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l-GR" dirty="0"/>
              <a:t>Οι πιο εύχρηστοι τύποι για τον προσδιορισμό της ολικής σκληρότητας με το </a:t>
            </a:r>
            <a:r>
              <a:rPr lang="en-US" dirty="0"/>
              <a:t>E</a:t>
            </a:r>
            <a:r>
              <a:rPr lang="el-GR" dirty="0"/>
              <a:t>.</a:t>
            </a:r>
            <a:r>
              <a:rPr lang="en-US" dirty="0"/>
              <a:t>D</a:t>
            </a:r>
            <a:r>
              <a:rPr lang="el-GR" dirty="0"/>
              <a:t>.</a:t>
            </a:r>
            <a:r>
              <a:rPr lang="en-US" dirty="0"/>
              <a:t>T</a:t>
            </a:r>
            <a:r>
              <a:rPr lang="el-GR" dirty="0"/>
              <a:t>.</a:t>
            </a:r>
            <a:r>
              <a:rPr lang="en-US" dirty="0"/>
              <a:t>A</a:t>
            </a:r>
            <a:r>
              <a:rPr lang="el-GR" dirty="0"/>
              <a:t>. </a:t>
            </a:r>
            <a:r>
              <a:rPr lang="el-GR" dirty="0" smtClean="0"/>
              <a:t>είναι:</a:t>
            </a:r>
            <a:endParaRPr lang="el-GR" b="1" dirty="0"/>
          </a:p>
          <a:p>
            <a:pPr>
              <a:lnSpc>
                <a:spcPct val="120000"/>
              </a:lnSpc>
            </a:pPr>
            <a:r>
              <a:rPr lang="en-US" dirty="0" smtClean="0"/>
              <a:t>A</a:t>
            </a:r>
            <a:r>
              <a:rPr lang="el-GR" dirty="0" err="1"/>
              <a:t>μερικάνικοι</a:t>
            </a:r>
            <a:r>
              <a:rPr lang="el-GR" dirty="0"/>
              <a:t> βαθμοί (</a:t>
            </a:r>
            <a:r>
              <a:rPr lang="en-US" dirty="0"/>
              <a:t>ppm</a:t>
            </a:r>
            <a:r>
              <a:rPr lang="el-GR" dirty="0"/>
              <a:t>) =  10 ·</a:t>
            </a:r>
            <a:r>
              <a:rPr lang="en-US" dirty="0"/>
              <a:t>V</a:t>
            </a:r>
            <a:r>
              <a:rPr lang="el-GR" baseline="-25000" dirty="0"/>
              <a:t>π</a:t>
            </a:r>
            <a:r>
              <a:rPr lang="el-GR" dirty="0"/>
              <a:t> (</a:t>
            </a:r>
            <a:r>
              <a:rPr lang="en-US" dirty="0"/>
              <a:t>mg</a:t>
            </a:r>
            <a:r>
              <a:rPr lang="el-GR" dirty="0"/>
              <a:t> </a:t>
            </a:r>
            <a:r>
              <a:rPr lang="en-US" dirty="0" err="1"/>
              <a:t>CaCO</a:t>
            </a:r>
            <a:r>
              <a:rPr lang="el-GR" baseline="-25000" dirty="0"/>
              <a:t>3</a:t>
            </a:r>
            <a:r>
              <a:rPr lang="el-GR" dirty="0"/>
              <a:t>/1</a:t>
            </a:r>
            <a:r>
              <a:rPr lang="en-US" dirty="0"/>
              <a:t>L</a:t>
            </a:r>
            <a:r>
              <a:rPr lang="el-GR" dirty="0"/>
              <a:t> </a:t>
            </a:r>
            <a:r>
              <a:rPr lang="en-US" dirty="0"/>
              <a:t>H</a:t>
            </a:r>
            <a:r>
              <a:rPr lang="el-GR" baseline="-25000" dirty="0"/>
              <a:t>2</a:t>
            </a:r>
            <a:r>
              <a:rPr lang="en-US" dirty="0"/>
              <a:t>O</a:t>
            </a:r>
            <a:r>
              <a:rPr lang="el-GR" dirty="0"/>
              <a:t>)</a:t>
            </a:r>
          </a:p>
          <a:p>
            <a:pPr>
              <a:lnSpc>
                <a:spcPct val="120000"/>
              </a:lnSpc>
            </a:pPr>
            <a:r>
              <a:rPr lang="el-GR" dirty="0"/>
              <a:t>Γαλλικοί βαθμοί   </a:t>
            </a:r>
            <a:r>
              <a:rPr lang="en-US" dirty="0"/>
              <a:t>(</a:t>
            </a:r>
            <a:r>
              <a:rPr lang="el-GR" baseline="30000" dirty="0"/>
              <a:t>ο</a:t>
            </a:r>
            <a:r>
              <a:rPr lang="en-US" dirty="0"/>
              <a:t>F)</a:t>
            </a:r>
            <a:r>
              <a:rPr lang="el-GR" dirty="0"/>
              <a:t>  =</a:t>
            </a:r>
            <a:r>
              <a:rPr lang="en-US" dirty="0"/>
              <a:t> </a:t>
            </a:r>
            <a:r>
              <a:rPr lang="el-GR" dirty="0"/>
              <a:t>  </a:t>
            </a:r>
            <a:r>
              <a:rPr lang="en-US" dirty="0"/>
              <a:t> V</a:t>
            </a:r>
            <a:r>
              <a:rPr lang="el-GR" baseline="-25000" dirty="0"/>
              <a:t>π</a:t>
            </a:r>
            <a:r>
              <a:rPr lang="el-GR" dirty="0"/>
              <a:t>     (</a:t>
            </a:r>
            <a:r>
              <a:rPr lang="en-US" dirty="0"/>
              <a:t>mg</a:t>
            </a:r>
            <a:r>
              <a:rPr lang="el-GR" dirty="0"/>
              <a:t> </a:t>
            </a:r>
            <a:r>
              <a:rPr lang="en-US" dirty="0" err="1"/>
              <a:t>CaCO</a:t>
            </a:r>
            <a:r>
              <a:rPr lang="el-GR" baseline="-25000" dirty="0"/>
              <a:t>3</a:t>
            </a:r>
            <a:r>
              <a:rPr lang="el-GR" dirty="0"/>
              <a:t>/100</a:t>
            </a:r>
            <a:r>
              <a:rPr lang="en-US" dirty="0"/>
              <a:t>mL</a:t>
            </a:r>
            <a:r>
              <a:rPr lang="el-GR" dirty="0"/>
              <a:t> </a:t>
            </a:r>
            <a:r>
              <a:rPr lang="en-US" dirty="0"/>
              <a:t>H</a:t>
            </a:r>
            <a:r>
              <a:rPr lang="el-GR" baseline="-25000" dirty="0"/>
              <a:t>2</a:t>
            </a:r>
            <a:r>
              <a:rPr lang="en-US" dirty="0"/>
              <a:t>O</a:t>
            </a:r>
            <a:r>
              <a:rPr lang="el-GR" dirty="0"/>
              <a:t>)</a:t>
            </a:r>
          </a:p>
          <a:p>
            <a:pPr>
              <a:lnSpc>
                <a:spcPct val="120000"/>
              </a:lnSpc>
            </a:pPr>
            <a:r>
              <a:rPr lang="el-GR" dirty="0" smtClean="0"/>
              <a:t>Γερμανικοί </a:t>
            </a:r>
            <a:r>
              <a:rPr lang="el-GR" dirty="0"/>
              <a:t>βαθμοί   </a:t>
            </a:r>
            <a:r>
              <a:rPr lang="en-US" dirty="0"/>
              <a:t>(</a:t>
            </a:r>
            <a:r>
              <a:rPr lang="el-GR" baseline="30000" dirty="0"/>
              <a:t>ο</a:t>
            </a:r>
            <a:r>
              <a:rPr lang="en-US" dirty="0"/>
              <a:t>D)</a:t>
            </a:r>
            <a:r>
              <a:rPr lang="el-GR" dirty="0"/>
              <a:t>  = 0</a:t>
            </a:r>
            <a:r>
              <a:rPr lang="en-US" dirty="0"/>
              <a:t>.</a:t>
            </a:r>
            <a:r>
              <a:rPr lang="el-GR" dirty="0"/>
              <a:t>56·</a:t>
            </a:r>
            <a:r>
              <a:rPr lang="en-US" dirty="0"/>
              <a:t>V</a:t>
            </a:r>
            <a:r>
              <a:rPr lang="el-GR" baseline="-25000" dirty="0"/>
              <a:t>π</a:t>
            </a:r>
            <a:r>
              <a:rPr lang="el-GR" dirty="0"/>
              <a:t>  (</a:t>
            </a:r>
            <a:r>
              <a:rPr lang="en-US" dirty="0"/>
              <a:t>mg</a:t>
            </a:r>
            <a:r>
              <a:rPr lang="el-GR" dirty="0"/>
              <a:t> </a:t>
            </a:r>
            <a:r>
              <a:rPr lang="en-US" dirty="0" err="1"/>
              <a:t>CaO</a:t>
            </a:r>
            <a:r>
              <a:rPr lang="el-GR" dirty="0"/>
              <a:t>/ 100</a:t>
            </a:r>
            <a:r>
              <a:rPr lang="en-US" dirty="0"/>
              <a:t>mL</a:t>
            </a:r>
            <a:r>
              <a:rPr lang="el-GR" dirty="0"/>
              <a:t> </a:t>
            </a:r>
            <a:r>
              <a:rPr lang="en-US" dirty="0"/>
              <a:t>H</a:t>
            </a:r>
            <a:r>
              <a:rPr lang="el-GR" baseline="-25000" dirty="0"/>
              <a:t>2</a:t>
            </a:r>
            <a:r>
              <a:rPr lang="en-US" dirty="0"/>
              <a:t>O</a:t>
            </a:r>
            <a:r>
              <a:rPr lang="el-GR" dirty="0" smtClean="0"/>
              <a:t>)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l-GR" dirty="0"/>
              <a:t>Όπου </a:t>
            </a:r>
            <a:r>
              <a:rPr lang="en-US" dirty="0"/>
              <a:t>V</a:t>
            </a:r>
            <a:r>
              <a:rPr lang="el-GR" baseline="-25000" dirty="0"/>
              <a:t>π</a:t>
            </a:r>
            <a:r>
              <a:rPr lang="el-GR" dirty="0"/>
              <a:t> είναι ο όγκος του καταναλωθέντος προτύπου διαλύματος </a:t>
            </a:r>
            <a:r>
              <a:rPr lang="en-US" dirty="0"/>
              <a:t>E</a:t>
            </a:r>
            <a:r>
              <a:rPr lang="el-GR" dirty="0"/>
              <a:t>.</a:t>
            </a:r>
            <a:r>
              <a:rPr lang="en-US" dirty="0"/>
              <a:t>D</a:t>
            </a:r>
            <a:r>
              <a:rPr lang="el-GR" dirty="0"/>
              <a:t>.</a:t>
            </a:r>
            <a:r>
              <a:rPr lang="en-US" dirty="0"/>
              <a:t>T</a:t>
            </a:r>
            <a:r>
              <a:rPr lang="el-GR" dirty="0"/>
              <a:t>.</a:t>
            </a:r>
            <a:r>
              <a:rPr lang="en-US" dirty="0"/>
              <a:t>A</a:t>
            </a:r>
            <a:r>
              <a:rPr lang="el-GR" dirty="0"/>
              <a:t>.   0</a:t>
            </a:r>
            <a:r>
              <a:rPr lang="en-US" dirty="0"/>
              <a:t>.</a:t>
            </a:r>
            <a:r>
              <a:rPr lang="el-GR" dirty="0"/>
              <a:t>01</a:t>
            </a:r>
            <a:r>
              <a:rPr lang="en-US" dirty="0"/>
              <a:t> </a:t>
            </a:r>
            <a:r>
              <a:rPr lang="el-GR" dirty="0"/>
              <a:t>Μ,   για ποσότητα δείγματος πόσιμου νερού 100</a:t>
            </a:r>
            <a:r>
              <a:rPr lang="en-US" dirty="0"/>
              <a:t> </a:t>
            </a:r>
            <a:r>
              <a:rPr lang="en-US" dirty="0" err="1"/>
              <a:t>mL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5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Παρατηρήσεις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4000"/>
              </a:lnSpc>
              <a:buFont typeface="+mj-lt"/>
              <a:buAutoNum type="arabicParenR"/>
            </a:pPr>
            <a:r>
              <a:rPr lang="el-GR" dirty="0"/>
              <a:t>Η </a:t>
            </a:r>
            <a:r>
              <a:rPr lang="el-GR" dirty="0" err="1"/>
              <a:t>ογκομέτρηση</a:t>
            </a:r>
            <a:r>
              <a:rPr lang="el-GR" dirty="0"/>
              <a:t> του δείγματος γίνεται σε </a:t>
            </a:r>
            <a:r>
              <a:rPr lang="en-US" b="1" dirty="0">
                <a:solidFill>
                  <a:srgbClr val="820000"/>
                </a:solidFill>
              </a:rPr>
              <a:t>pH</a:t>
            </a:r>
            <a:r>
              <a:rPr lang="el-GR" b="1" dirty="0">
                <a:solidFill>
                  <a:srgbClr val="820000"/>
                </a:solidFill>
              </a:rPr>
              <a:t> = 10 </a:t>
            </a:r>
            <a:r>
              <a:rPr lang="el-GR" dirty="0"/>
              <a:t>διότι σε διαλύματα περισσότερο βασικά, το </a:t>
            </a:r>
            <a:r>
              <a:rPr lang="en-US" dirty="0"/>
              <a:t>Mg</a:t>
            </a:r>
            <a:r>
              <a:rPr lang="el-GR" baseline="30000" dirty="0"/>
              <a:t>+</a:t>
            </a:r>
            <a:r>
              <a:rPr lang="en-US" baseline="30000" dirty="0"/>
              <a:t>2</a:t>
            </a:r>
            <a:r>
              <a:rPr lang="el-GR" dirty="0"/>
              <a:t> καθιζάνει σαν </a:t>
            </a:r>
            <a:r>
              <a:rPr lang="en-US" dirty="0"/>
              <a:t>Mg</a:t>
            </a:r>
            <a:r>
              <a:rPr lang="el-GR" dirty="0"/>
              <a:t>(</a:t>
            </a:r>
            <a:r>
              <a:rPr lang="en-US" dirty="0"/>
              <a:t>OH</a:t>
            </a:r>
            <a:r>
              <a:rPr lang="el-GR" dirty="0"/>
              <a:t>)</a:t>
            </a:r>
            <a:r>
              <a:rPr lang="el-GR" baseline="-25000" dirty="0"/>
              <a:t>2</a:t>
            </a:r>
            <a:r>
              <a:rPr lang="el-GR" dirty="0"/>
              <a:t> και σε διαλύματα με μικρότερα </a:t>
            </a:r>
            <a:r>
              <a:rPr lang="en-US" dirty="0"/>
              <a:t>pH</a:t>
            </a:r>
            <a:r>
              <a:rPr lang="el-GR" dirty="0"/>
              <a:t> από το 10, δεν παρατηρείται σαφής αλλαγή χρώματος στο ισοδύναμο σημείο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lnSpc>
                <a:spcPct val="114000"/>
              </a:lnSpc>
              <a:buFont typeface="+mj-lt"/>
              <a:buAutoNum type="arabicParenR"/>
            </a:pPr>
            <a:r>
              <a:rPr lang="el-GR" dirty="0" smtClean="0"/>
              <a:t>Αντί </a:t>
            </a:r>
            <a:r>
              <a:rPr lang="el-GR" dirty="0"/>
              <a:t>του δείκτη  ΕΒΤ, είναι ευκολότερη η χρήση δισκίου </a:t>
            </a:r>
            <a:r>
              <a:rPr lang="en-US" dirty="0" smtClean="0"/>
              <a:t>Merck</a:t>
            </a:r>
            <a:r>
              <a:rPr lang="el-GR" dirty="0" smtClean="0"/>
              <a:t>. </a:t>
            </a:r>
            <a:r>
              <a:rPr lang="el-GR" dirty="0"/>
              <a:t>Η αλλαγή του χρώματος σε αυτή την περίπτωση είναι από</a:t>
            </a:r>
            <a:r>
              <a:rPr lang="el-GR" b="1" dirty="0"/>
              <a:t> </a:t>
            </a:r>
            <a:r>
              <a:rPr lang="el-GR" b="1" dirty="0">
                <a:solidFill>
                  <a:srgbClr val="820000"/>
                </a:solidFill>
              </a:rPr>
              <a:t>κόκκινο</a:t>
            </a:r>
            <a:r>
              <a:rPr lang="el-GR" b="1" dirty="0"/>
              <a:t> </a:t>
            </a:r>
            <a:r>
              <a:rPr lang="el-GR" dirty="0"/>
              <a:t>σε</a:t>
            </a:r>
            <a:r>
              <a:rPr lang="el-GR" b="1" dirty="0"/>
              <a:t> </a:t>
            </a:r>
            <a:r>
              <a:rPr lang="el-GR" b="1" dirty="0">
                <a:solidFill>
                  <a:srgbClr val="22651D"/>
                </a:solidFill>
              </a:rPr>
              <a:t>πράσινο</a:t>
            </a:r>
            <a:r>
              <a:rPr lang="el-GR" dirty="0" smtClean="0">
                <a:solidFill>
                  <a:srgbClr val="22651D"/>
                </a:solidFill>
              </a:rPr>
              <a:t>.</a:t>
            </a:r>
            <a:endParaRPr lang="el-GR" dirty="0">
              <a:solidFill>
                <a:srgbClr val="22651D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5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Παρατηρήσεις </a:t>
            </a:r>
            <a:r>
              <a:rPr lang="el-GR" sz="3200" b="0" dirty="0" smtClean="0"/>
              <a:t>(</a:t>
            </a:r>
            <a:r>
              <a:rPr lang="el-GR" sz="3200" b="0" dirty="0"/>
              <a:t>2</a:t>
            </a:r>
            <a:r>
              <a:rPr lang="el-GR" sz="3200" b="0" dirty="0" smtClean="0"/>
              <a:t>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4000"/>
              </a:lnSpc>
              <a:buFont typeface="+mj-lt"/>
              <a:buAutoNum type="arabicParenR" startAt="3"/>
            </a:pPr>
            <a:r>
              <a:rPr lang="el-GR" dirty="0" smtClean="0"/>
              <a:t>Τέλος, μπορεί να εφαρμοστεί η γρήγορη μέθοδος προσδιορισμού της σκληρότητας του νερού </a:t>
            </a:r>
            <a:r>
              <a:rPr lang="en-US" dirty="0" smtClean="0"/>
              <a:t>Aqua Test (Merck)</a:t>
            </a:r>
            <a:r>
              <a:rPr lang="el-GR" dirty="0" smtClean="0"/>
              <a:t> που αποτελεί παραλλαγή της μεθόδου της </a:t>
            </a:r>
            <a:r>
              <a:rPr lang="el-GR" dirty="0" err="1" smtClean="0"/>
              <a:t>ογκομέτρησης</a:t>
            </a:r>
            <a:r>
              <a:rPr lang="en-US" dirty="0" smtClean="0"/>
              <a:t>.</a:t>
            </a:r>
            <a:endParaRPr lang="el-GR" dirty="0" smtClean="0"/>
          </a:p>
          <a:p>
            <a:pPr marL="457200" indent="-457200">
              <a:lnSpc>
                <a:spcPct val="114000"/>
              </a:lnSpc>
              <a:buFont typeface="+mj-lt"/>
              <a:buAutoNum type="arabicParenR" startAt="3"/>
            </a:pPr>
            <a:r>
              <a:rPr lang="el-GR" dirty="0" smtClean="0"/>
              <a:t>Σε αυτή την περίπτωση, αφού στο δείγμα του νερού προστεθούν 3 σταγόνες δείκτη (Η</a:t>
            </a:r>
            <a:r>
              <a:rPr lang="el-GR" baseline="-25000" dirty="0" smtClean="0"/>
              <a:t>1</a:t>
            </a:r>
            <a:r>
              <a:rPr lang="el-GR" dirty="0" smtClean="0"/>
              <a:t>). Στη συνέχεια μετρούνται οι σταγόνες του αντιδραστηρίου (Η</a:t>
            </a:r>
            <a:r>
              <a:rPr lang="el-GR" baseline="-25000" dirty="0" smtClean="0"/>
              <a:t>2</a:t>
            </a:r>
            <a:r>
              <a:rPr lang="el-GR" dirty="0" smtClean="0"/>
              <a:t>) που πρέπει να προστεθούν, ώστε να επιτευχθεί χρωματική αλλαγή του δείγματος από </a:t>
            </a:r>
            <a:r>
              <a:rPr lang="el-GR" b="1" dirty="0" smtClean="0">
                <a:solidFill>
                  <a:srgbClr val="22651D"/>
                </a:solidFill>
              </a:rPr>
              <a:t>πράσινο</a:t>
            </a:r>
            <a:r>
              <a:rPr lang="el-GR" dirty="0" smtClean="0"/>
              <a:t> σε </a:t>
            </a:r>
            <a:r>
              <a:rPr lang="el-GR" b="1" dirty="0" smtClean="0">
                <a:solidFill>
                  <a:srgbClr val="C00000"/>
                </a:solidFill>
              </a:rPr>
              <a:t>κόκκινο</a:t>
            </a:r>
            <a:r>
              <a:rPr lang="el-GR" dirty="0" smtClean="0"/>
              <a:t>.</a:t>
            </a:r>
          </a:p>
          <a:p>
            <a:pPr marL="457200" indent="-457200">
              <a:lnSpc>
                <a:spcPct val="114000"/>
              </a:lnSpc>
              <a:buFont typeface="+mj-lt"/>
              <a:buAutoNum type="arabicParenR" startAt="3"/>
            </a:pPr>
            <a:r>
              <a:rPr lang="el-GR" dirty="0" smtClean="0"/>
              <a:t>Ο αριθμός των σταγόνων του αντιδραστηρίου (Η</a:t>
            </a:r>
            <a:r>
              <a:rPr lang="el-GR" baseline="-25000" dirty="0" smtClean="0"/>
              <a:t>2</a:t>
            </a:r>
            <a:r>
              <a:rPr lang="el-GR" dirty="0" smtClean="0"/>
              <a:t>) ισοδυναμούν με την ολική σκληρότητα του νερού σε γερμανικούς βαθμούς.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9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909637"/>
          </a:xfrm>
        </p:spPr>
        <p:txBody>
          <a:bodyPr/>
          <a:lstStyle/>
          <a:p>
            <a:r>
              <a:rPr lang="el-GR" dirty="0" smtClean="0"/>
              <a:t>Η μέθοδος προσδιορισμού της σκληρότητας του νερού </a:t>
            </a:r>
            <a:r>
              <a:rPr lang="en-US" dirty="0" smtClean="0"/>
              <a:t>Aqua Test (Merck)</a:t>
            </a:r>
            <a:endParaRPr lang="el-GR" dirty="0"/>
          </a:p>
        </p:txBody>
      </p:sp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348880"/>
            <a:ext cx="3678411" cy="367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Δείγματα νερού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Ως </a:t>
            </a:r>
            <a:r>
              <a:rPr lang="el-GR" dirty="0" smtClean="0"/>
              <a:t>δείγματα χρησιμοποιούνται </a:t>
            </a:r>
            <a:r>
              <a:rPr lang="el-GR" dirty="0"/>
              <a:t>το νερό του </a:t>
            </a:r>
            <a:r>
              <a:rPr lang="el-GR" dirty="0" smtClean="0"/>
              <a:t>δικτύου, δείγματα </a:t>
            </a:r>
            <a:r>
              <a:rPr lang="el-GR" dirty="0"/>
              <a:t>εμφιαλωμένου </a:t>
            </a:r>
            <a:r>
              <a:rPr lang="el-GR" dirty="0" smtClean="0"/>
              <a:t>νερού, κτλ.</a:t>
            </a:r>
            <a:endParaRPr lang="el-GR" dirty="0"/>
          </a:p>
          <a:p>
            <a:pPr>
              <a:buFontTx/>
              <a:buNone/>
            </a:pPr>
            <a:r>
              <a:rPr lang="el-GR" b="1" dirty="0" smtClean="0">
                <a:solidFill>
                  <a:srgbClr val="004A82"/>
                </a:solidFill>
              </a:rPr>
              <a:t>*</a:t>
            </a:r>
            <a:r>
              <a:rPr lang="el-GR" b="1" dirty="0">
                <a:solidFill>
                  <a:srgbClr val="004A82"/>
                </a:solidFill>
              </a:rPr>
              <a:t>Σημείωση: </a:t>
            </a:r>
            <a:r>
              <a:rPr lang="el-GR" dirty="0"/>
              <a:t>Η μέτρηση γίνεται τρεις φορές και λαμβάνεται ο Μ.Ο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5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Παροδική σκληρότητα</a:t>
            </a:r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/>
          </p:nvPr>
        </p:nvGraphicFramePr>
        <p:xfrm>
          <a:off x="609600" y="1371600"/>
          <a:ext cx="8001000" cy="4332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/>
                <a:gridCol w="1371600"/>
                <a:gridCol w="1447800"/>
                <a:gridCol w="1447800"/>
                <a:gridCol w="1447800"/>
                <a:gridCol w="1447800"/>
              </a:tblGrid>
              <a:tr h="1188807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α/α</a:t>
                      </a:r>
                      <a:endParaRPr lang="el-G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Τελική ένδειξη </a:t>
                      </a:r>
                      <a:r>
                        <a:rPr lang="el-GR" sz="1800" dirty="0" err="1" smtClean="0"/>
                        <a:t>προχοϊδας</a:t>
                      </a:r>
                      <a:r>
                        <a:rPr lang="el-GR" sz="1800" dirty="0" smtClean="0"/>
                        <a:t> </a:t>
                      </a:r>
                      <a:r>
                        <a:rPr lang="en-US" sz="1800" dirty="0" smtClean="0"/>
                        <a:t>(</a:t>
                      </a:r>
                      <a:r>
                        <a:rPr lang="en-US" sz="1800" dirty="0" err="1" smtClean="0"/>
                        <a:t>mL</a:t>
                      </a:r>
                      <a:r>
                        <a:rPr lang="en-US" sz="1800" dirty="0" smtClean="0"/>
                        <a:t>)</a:t>
                      </a:r>
                      <a:endParaRPr lang="el-G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Αρχική ένδειξη </a:t>
                      </a:r>
                      <a:r>
                        <a:rPr lang="el-GR" sz="1800" dirty="0" err="1" smtClean="0"/>
                        <a:t>προχοϊδας</a:t>
                      </a:r>
                      <a:r>
                        <a:rPr lang="en-US" sz="1800" dirty="0" smtClean="0"/>
                        <a:t> (</a:t>
                      </a:r>
                      <a:r>
                        <a:rPr lang="en-US" sz="1800" dirty="0" err="1" smtClean="0"/>
                        <a:t>mL</a:t>
                      </a:r>
                      <a:r>
                        <a:rPr lang="en-US" sz="1800" dirty="0" smtClean="0"/>
                        <a:t>)</a:t>
                      </a:r>
                      <a:endParaRPr lang="el-G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Όγκος 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HCl</a:t>
                      </a: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V</a:t>
                      </a:r>
                      <a:r>
                        <a:rPr lang="el-GR" sz="1400" dirty="0" err="1" smtClean="0"/>
                        <a:t>τελ.ενδ</a:t>
                      </a:r>
                      <a:r>
                        <a:rPr lang="el-GR" sz="1400" dirty="0" smtClean="0"/>
                        <a:t>.</a:t>
                      </a:r>
                      <a:r>
                        <a:rPr lang="en-US" sz="1800" dirty="0" smtClean="0"/>
                        <a:t>-V</a:t>
                      </a:r>
                      <a:r>
                        <a:rPr lang="el-GR" sz="1400" dirty="0" err="1" smtClean="0"/>
                        <a:t>αρχ.ενδ</a:t>
                      </a:r>
                      <a:r>
                        <a:rPr lang="el-GR" sz="1800" dirty="0" smtClean="0"/>
                        <a:t>.</a:t>
                      </a:r>
                    </a:p>
                    <a:p>
                      <a:r>
                        <a:rPr lang="el-GR" sz="1800" dirty="0" smtClean="0"/>
                        <a:t>=</a:t>
                      </a:r>
                      <a:r>
                        <a:rPr lang="en-US" sz="1800" dirty="0" smtClean="0"/>
                        <a:t>V</a:t>
                      </a:r>
                      <a:r>
                        <a:rPr lang="el-GR" sz="1800" baseline="-25000" dirty="0" smtClean="0"/>
                        <a:t>π</a:t>
                      </a:r>
                      <a:r>
                        <a:rPr lang="en-US" sz="1800" dirty="0" smtClean="0"/>
                        <a:t> (</a:t>
                      </a:r>
                      <a:r>
                        <a:rPr lang="en-US" sz="1800" dirty="0" err="1" smtClean="0"/>
                        <a:t>mL</a:t>
                      </a:r>
                      <a:r>
                        <a:rPr lang="en-US" sz="1800" dirty="0" smtClean="0"/>
                        <a:t>)  </a:t>
                      </a:r>
                      <a:endParaRPr lang="el-G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Μ.Ο. </a:t>
                      </a:r>
                      <a:r>
                        <a:rPr lang="en-US" sz="1800" dirty="0" err="1" smtClean="0"/>
                        <a:t>HCl</a:t>
                      </a:r>
                      <a:endParaRPr lang="el-GR" sz="1800" dirty="0" smtClean="0"/>
                    </a:p>
                    <a:p>
                      <a:r>
                        <a:rPr lang="en-US" sz="1800" dirty="0" smtClean="0"/>
                        <a:t>V</a:t>
                      </a:r>
                      <a:r>
                        <a:rPr lang="el-GR" sz="1800" baseline="-25000" dirty="0" smtClean="0"/>
                        <a:t>π</a:t>
                      </a:r>
                      <a:r>
                        <a:rPr lang="en-US" sz="1800" dirty="0" smtClean="0"/>
                        <a:t> (</a:t>
                      </a:r>
                      <a:r>
                        <a:rPr lang="en-US" sz="1800" dirty="0" err="1" smtClean="0"/>
                        <a:t>mL</a:t>
                      </a:r>
                      <a:r>
                        <a:rPr lang="en-US" sz="1800" dirty="0" smtClean="0"/>
                        <a:t>) </a:t>
                      </a:r>
                      <a:endParaRPr lang="el-G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Γαλλικοί βαθμοί  (</a:t>
                      </a:r>
                      <a:r>
                        <a:rPr lang="el-GR" sz="1800" baseline="30000" dirty="0" smtClean="0"/>
                        <a:t>ο</a:t>
                      </a:r>
                      <a:r>
                        <a:rPr lang="en-US" sz="1800" dirty="0" smtClean="0"/>
                        <a:t>F</a:t>
                      </a:r>
                      <a:r>
                        <a:rPr lang="el-GR" sz="1800" dirty="0" smtClean="0"/>
                        <a:t>)  = 5 · </a:t>
                      </a:r>
                      <a:r>
                        <a:rPr lang="en-US" sz="1800" dirty="0" smtClean="0"/>
                        <a:t>V</a:t>
                      </a:r>
                      <a:r>
                        <a:rPr lang="el-GR" sz="1800" baseline="-25000" dirty="0" smtClean="0"/>
                        <a:t>π</a:t>
                      </a:r>
                      <a:r>
                        <a:rPr lang="el-GR" sz="1800" dirty="0" smtClean="0"/>
                        <a:t> </a:t>
                      </a:r>
                      <a:endParaRPr lang="el-GR" sz="1800" dirty="0"/>
                    </a:p>
                  </a:txBody>
                  <a:tcPr marT="45723" marB="45723"/>
                </a:tc>
              </a:tr>
              <a:tr h="1047827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l-G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l-GR" sz="180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T="45723" marB="45723"/>
                </a:tc>
                <a:tc rowSpan="3"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T="45723" marB="45723"/>
                </a:tc>
                <a:tc rowSpan="3"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T="45723" marB="45723"/>
                </a:tc>
              </a:tr>
              <a:tr h="1047827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2</a:t>
                      </a:r>
                      <a:endParaRPr lang="el-G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l-GR" sz="180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T="45723" marB="45723"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1047827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3</a:t>
                      </a:r>
                      <a:endParaRPr lang="el-G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l-GR" sz="180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T="45723" marB="45723"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7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Ολική σκληρότητα</a:t>
            </a:r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/>
          </p:nvPr>
        </p:nvGraphicFramePr>
        <p:xfrm>
          <a:off x="755576" y="1340768"/>
          <a:ext cx="7772400" cy="4606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/>
                <a:gridCol w="1371600"/>
                <a:gridCol w="1371600"/>
                <a:gridCol w="1600200"/>
                <a:gridCol w="1066800"/>
                <a:gridCol w="1295400"/>
              </a:tblGrid>
              <a:tr h="1463242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α/α</a:t>
                      </a:r>
                      <a:endParaRPr lang="el-GR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Τελική ένδειξη </a:t>
                      </a:r>
                      <a:r>
                        <a:rPr lang="el-GR" sz="1800" dirty="0" err="1" smtClean="0"/>
                        <a:t>προχοϊδας</a:t>
                      </a:r>
                      <a:r>
                        <a:rPr lang="el-GR" sz="1800" dirty="0" smtClean="0"/>
                        <a:t> </a:t>
                      </a:r>
                      <a:r>
                        <a:rPr lang="en-US" sz="1800" dirty="0" smtClean="0"/>
                        <a:t>(</a:t>
                      </a:r>
                      <a:r>
                        <a:rPr lang="en-US" sz="1800" dirty="0" err="1" smtClean="0"/>
                        <a:t>mL</a:t>
                      </a:r>
                      <a:r>
                        <a:rPr lang="en-US" sz="1800" dirty="0" smtClean="0"/>
                        <a:t>)</a:t>
                      </a:r>
                      <a:endParaRPr lang="el-GR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Αρχική ένδειξη </a:t>
                      </a:r>
                      <a:r>
                        <a:rPr lang="el-GR" sz="1800" dirty="0" err="1" smtClean="0"/>
                        <a:t>προχοϊδας</a:t>
                      </a:r>
                      <a:r>
                        <a:rPr lang="en-US" sz="1800" dirty="0" smtClean="0"/>
                        <a:t> (</a:t>
                      </a:r>
                      <a:r>
                        <a:rPr lang="en-US" sz="1800" dirty="0" err="1" smtClean="0"/>
                        <a:t>mL</a:t>
                      </a:r>
                      <a:r>
                        <a:rPr lang="en-US" sz="1800" dirty="0" smtClean="0"/>
                        <a:t>)</a:t>
                      </a:r>
                      <a:endParaRPr lang="el-GR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Όγκος </a:t>
                      </a:r>
                      <a:r>
                        <a:rPr lang="en-US" sz="1800" dirty="0" smtClean="0"/>
                        <a:t> E.D.T.A.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V</a:t>
                      </a:r>
                      <a:r>
                        <a:rPr lang="el-GR" sz="1400" dirty="0" err="1" smtClean="0"/>
                        <a:t>τελ.ενδ</a:t>
                      </a:r>
                      <a:r>
                        <a:rPr lang="el-GR" sz="1400" dirty="0" smtClean="0"/>
                        <a:t>.</a:t>
                      </a:r>
                      <a:r>
                        <a:rPr lang="en-US" sz="1800" dirty="0" smtClean="0"/>
                        <a:t>-V</a:t>
                      </a:r>
                      <a:r>
                        <a:rPr lang="el-GR" sz="1400" dirty="0" err="1" smtClean="0"/>
                        <a:t>αρχ.ενδ</a:t>
                      </a:r>
                      <a:r>
                        <a:rPr lang="el-GR" sz="1800" dirty="0" smtClean="0"/>
                        <a:t>.</a:t>
                      </a:r>
                    </a:p>
                    <a:p>
                      <a:r>
                        <a:rPr lang="el-GR" sz="1800" dirty="0" smtClean="0"/>
                        <a:t>=</a:t>
                      </a:r>
                      <a:r>
                        <a:rPr lang="en-US" sz="1800" dirty="0" smtClean="0"/>
                        <a:t>V</a:t>
                      </a:r>
                      <a:r>
                        <a:rPr lang="el-GR" sz="1800" baseline="-25000" dirty="0" smtClean="0"/>
                        <a:t>π</a:t>
                      </a:r>
                      <a:r>
                        <a:rPr lang="en-US" sz="1800" dirty="0" smtClean="0"/>
                        <a:t> (</a:t>
                      </a:r>
                      <a:r>
                        <a:rPr lang="en-US" sz="1800" dirty="0" err="1" smtClean="0"/>
                        <a:t>mL</a:t>
                      </a:r>
                      <a:r>
                        <a:rPr lang="en-US" sz="1800" dirty="0" smtClean="0"/>
                        <a:t>)  </a:t>
                      </a:r>
                      <a:endParaRPr lang="el-GR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Μ.Ο. </a:t>
                      </a:r>
                      <a:r>
                        <a:rPr lang="en-US" sz="1800" dirty="0" smtClean="0"/>
                        <a:t>E.D.T.A.</a:t>
                      </a:r>
                      <a:endParaRPr lang="el-GR" sz="1800" dirty="0" smtClean="0"/>
                    </a:p>
                    <a:p>
                      <a:r>
                        <a:rPr lang="en-US" sz="1800" dirty="0" smtClean="0"/>
                        <a:t>V</a:t>
                      </a:r>
                      <a:r>
                        <a:rPr lang="el-GR" sz="1800" baseline="-25000" dirty="0" smtClean="0"/>
                        <a:t>π</a:t>
                      </a:r>
                      <a:r>
                        <a:rPr lang="en-US" sz="1800" dirty="0" smtClean="0"/>
                        <a:t> (</a:t>
                      </a:r>
                      <a:r>
                        <a:rPr lang="en-US" sz="1800" dirty="0" err="1" smtClean="0"/>
                        <a:t>mL</a:t>
                      </a:r>
                      <a:r>
                        <a:rPr lang="en-US" sz="1800" dirty="0" smtClean="0"/>
                        <a:t>) </a:t>
                      </a:r>
                      <a:endParaRPr lang="el-GR" sz="1800" dirty="0" smtClean="0"/>
                    </a:p>
                    <a:p>
                      <a:endParaRPr lang="el-GR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Γαλλικοί βαθμοί  (</a:t>
                      </a:r>
                      <a:r>
                        <a:rPr lang="el-GR" sz="1800" baseline="30000" dirty="0" smtClean="0"/>
                        <a:t>ο</a:t>
                      </a:r>
                      <a:r>
                        <a:rPr lang="en-US" sz="1800" dirty="0" smtClean="0"/>
                        <a:t>F</a:t>
                      </a:r>
                      <a:r>
                        <a:rPr lang="el-GR" sz="1800" dirty="0" smtClean="0"/>
                        <a:t>)  =  </a:t>
                      </a:r>
                      <a:r>
                        <a:rPr lang="en-US" sz="1800" dirty="0" smtClean="0"/>
                        <a:t>V</a:t>
                      </a:r>
                      <a:r>
                        <a:rPr lang="el-GR" sz="1800" baseline="-25000" dirty="0" smtClean="0"/>
                        <a:t>π</a:t>
                      </a:r>
                      <a:r>
                        <a:rPr lang="el-GR" sz="1800" dirty="0" smtClean="0"/>
                        <a:t> </a:t>
                      </a:r>
                      <a:endParaRPr lang="el-GR" sz="1800" dirty="0"/>
                    </a:p>
                  </a:txBody>
                  <a:tcPr marT="45726" marB="45726"/>
                </a:tc>
              </a:tr>
              <a:tr h="1047894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l-GR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l-GR" sz="180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T="45726" marB="45726"/>
                </a:tc>
                <a:tc rowSpan="3"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T="45726" marB="45726"/>
                </a:tc>
                <a:tc rowSpan="3"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T="45726" marB="45726"/>
                </a:tc>
              </a:tr>
              <a:tr h="1047894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2</a:t>
                      </a:r>
                      <a:endParaRPr lang="el-GR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l-GR" sz="180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T="45726" marB="45726"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1047894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3</a:t>
                      </a:r>
                      <a:endParaRPr lang="el-GR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T="45726" marB="45726"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95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Ζητούμενα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Υπολογίζεται η </a:t>
            </a:r>
            <a:r>
              <a:rPr lang="el-GR" b="1" dirty="0" smtClean="0"/>
              <a:t>παροδική, ολική και μόνιμη σκληρότητα </a:t>
            </a:r>
            <a:r>
              <a:rPr lang="el-GR" dirty="0" smtClean="0"/>
              <a:t>του νερού σε </a:t>
            </a:r>
            <a:r>
              <a:rPr lang="el-GR" b="1" dirty="0" smtClean="0"/>
              <a:t>γαλλικούς, γερμανικούς και αμερικάνικους βαθμούς </a:t>
            </a:r>
            <a:r>
              <a:rPr lang="el-GR" dirty="0" smtClean="0"/>
              <a:t>και γίνεται </a:t>
            </a:r>
            <a:r>
              <a:rPr lang="el-GR" b="1" dirty="0" smtClean="0"/>
              <a:t>χαρακτηρισμός</a:t>
            </a:r>
            <a:r>
              <a:rPr lang="el-GR" dirty="0" smtClean="0"/>
              <a:t> του δείγματος.</a:t>
            </a:r>
          </a:p>
          <a:p>
            <a:r>
              <a:rPr lang="el-GR" dirty="0" smtClean="0"/>
              <a:t>Γίνεται σύγκριση των τιμών που υπολογίστηκαν με αυτές που δείχνει το </a:t>
            </a:r>
            <a:r>
              <a:rPr lang="el-GR" dirty="0" err="1" smtClean="0"/>
              <a:t>αγωγιμόμετρο</a:t>
            </a:r>
            <a:r>
              <a:rPr lang="el-GR" dirty="0" smtClean="0"/>
              <a:t> (</a:t>
            </a:r>
            <a:r>
              <a:rPr lang="el-GR" dirty="0" err="1" smtClean="0"/>
              <a:t>ppm</a:t>
            </a:r>
            <a:r>
              <a:rPr lang="el-GR" dirty="0" smtClean="0"/>
              <a:t>).</a:t>
            </a:r>
            <a:endParaRPr lang="es-ES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Βιβλιογραφία </a:t>
            </a:r>
            <a:r>
              <a:rPr lang="el-GR" altLang="el-GR" sz="3200" b="0" dirty="0" smtClean="0"/>
              <a:t>(1 από 2) </a:t>
            </a:r>
          </a:p>
        </p:txBody>
      </p:sp>
      <p:sp>
        <p:nvSpPr>
          <p:cNvPr id="2765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5040313"/>
          </a:xfrm>
        </p:spPr>
        <p:txBody>
          <a:bodyPr/>
          <a:lstStyle/>
          <a:p>
            <a:pPr lvl="0"/>
            <a:r>
              <a:rPr lang="el-GR" dirty="0" smtClean="0"/>
              <a:t>Χημεία Γραφικών Τεχνών, Ν. </a:t>
            </a:r>
            <a:r>
              <a:rPr lang="el-GR" dirty="0" err="1" smtClean="0"/>
              <a:t>Καρακασίδη</a:t>
            </a:r>
            <a:r>
              <a:rPr lang="el-GR" dirty="0" smtClean="0"/>
              <a:t>, </a:t>
            </a:r>
            <a:r>
              <a:rPr lang="el-GR" dirty="0" err="1" smtClean="0"/>
              <a:t>εκδ</a:t>
            </a:r>
            <a:r>
              <a:rPr lang="el-GR" dirty="0" smtClean="0"/>
              <a:t>. ΙΩΝ, Αθήνα 2005 </a:t>
            </a:r>
          </a:p>
          <a:p>
            <a:pPr lvl="0"/>
            <a:r>
              <a:rPr lang="el-GR" dirty="0" smtClean="0"/>
              <a:t>Γενική Χημεία, </a:t>
            </a:r>
            <a:r>
              <a:rPr lang="en-US" dirty="0" smtClean="0"/>
              <a:t>D</a:t>
            </a:r>
            <a:r>
              <a:rPr lang="el-GR" dirty="0" smtClean="0"/>
              <a:t>. </a:t>
            </a:r>
            <a:r>
              <a:rPr lang="en-US" dirty="0" smtClean="0"/>
              <a:t>Ebbing</a:t>
            </a:r>
            <a:r>
              <a:rPr lang="el-GR" dirty="0" smtClean="0"/>
              <a:t>, </a:t>
            </a:r>
            <a:r>
              <a:rPr lang="en-US" dirty="0" smtClean="0"/>
              <a:t>S</a:t>
            </a:r>
            <a:r>
              <a:rPr lang="el-GR" dirty="0" smtClean="0"/>
              <a:t>. </a:t>
            </a:r>
            <a:r>
              <a:rPr lang="en-US" dirty="0" smtClean="0"/>
              <a:t>Gammon</a:t>
            </a:r>
            <a:r>
              <a:rPr lang="el-GR" dirty="0" smtClean="0"/>
              <a:t>, </a:t>
            </a:r>
            <a:r>
              <a:rPr lang="el-GR" dirty="0" err="1" smtClean="0"/>
              <a:t>εκδ</a:t>
            </a:r>
            <a:r>
              <a:rPr lang="el-GR" dirty="0" smtClean="0"/>
              <a:t>. Τραυλός, Αθήνα, 2011</a:t>
            </a:r>
          </a:p>
          <a:p>
            <a:pPr lvl="0"/>
            <a:r>
              <a:rPr lang="el-GR" dirty="0" smtClean="0"/>
              <a:t>Χημεία, Εισαγωγικές Έννοιες, Ε. Λυμπεράκη, </a:t>
            </a:r>
            <a:r>
              <a:rPr lang="el-GR" dirty="0" err="1" smtClean="0"/>
              <a:t>εκδ</a:t>
            </a:r>
            <a:r>
              <a:rPr lang="el-GR" dirty="0" smtClean="0"/>
              <a:t>. </a:t>
            </a:r>
            <a:r>
              <a:rPr lang="el-GR" dirty="0" err="1" smtClean="0"/>
              <a:t>Αλτιντζή</a:t>
            </a:r>
            <a:r>
              <a:rPr lang="el-GR" dirty="0" smtClean="0"/>
              <a:t>, 2009</a:t>
            </a:r>
          </a:p>
          <a:p>
            <a:pPr lvl="0"/>
            <a:r>
              <a:rPr lang="el-GR" dirty="0" smtClean="0"/>
              <a:t>Χημεία για Τεχνολόγους, Φ. </a:t>
            </a:r>
            <a:r>
              <a:rPr lang="el-GR" dirty="0" err="1" smtClean="0"/>
              <a:t>Νόμπελη</a:t>
            </a:r>
            <a:r>
              <a:rPr lang="el-GR" dirty="0" smtClean="0"/>
              <a:t>, </a:t>
            </a:r>
            <a:r>
              <a:rPr lang="el-GR" dirty="0" err="1" smtClean="0"/>
              <a:t>εκδ</a:t>
            </a:r>
            <a:r>
              <a:rPr lang="el-GR" dirty="0" smtClean="0"/>
              <a:t>. ΙΩΝ, Αθήνα, 2003</a:t>
            </a:r>
          </a:p>
          <a:p>
            <a:pPr lvl="0"/>
            <a:r>
              <a:rPr lang="el-GR" dirty="0" smtClean="0"/>
              <a:t>Διδακτική της Χημείας ΙΙ, </a:t>
            </a:r>
            <a:r>
              <a:rPr lang="el-GR" dirty="0" err="1" smtClean="0"/>
              <a:t>Γιούρη</a:t>
            </a:r>
            <a:r>
              <a:rPr lang="el-GR" dirty="0" smtClean="0"/>
              <a:t>-</a:t>
            </a:r>
            <a:r>
              <a:rPr lang="el-GR" dirty="0" err="1" smtClean="0"/>
              <a:t>Τσοχατζή</a:t>
            </a:r>
            <a:r>
              <a:rPr lang="el-GR" dirty="0" smtClean="0"/>
              <a:t>, </a:t>
            </a:r>
            <a:r>
              <a:rPr lang="el-GR" dirty="0" err="1" smtClean="0"/>
              <a:t>Μανουσάκης</a:t>
            </a:r>
            <a:r>
              <a:rPr lang="el-GR" dirty="0" smtClean="0"/>
              <a:t>, </a:t>
            </a:r>
            <a:r>
              <a:rPr lang="el-GR" dirty="0" err="1" smtClean="0"/>
              <a:t>Θεσ</a:t>
            </a:r>
            <a:r>
              <a:rPr lang="el-GR" dirty="0" smtClean="0"/>
              <a:t>/κη, 1994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24214-1666-4AB6-AC6E-5E57DA3C1AB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80864"/>
          </a:xfrm>
        </p:spPr>
        <p:txBody>
          <a:bodyPr/>
          <a:lstStyle/>
          <a:p>
            <a:r>
              <a:rPr lang="el-GR" sz="3600" dirty="0"/>
              <a:t>Προδιαγραφές καταλληλότητας νερού</a:t>
            </a:r>
            <a:br>
              <a:rPr lang="el-GR" sz="3600" dirty="0"/>
            </a:br>
            <a:r>
              <a:rPr lang="el-GR" sz="3000" b="0" dirty="0" smtClean="0"/>
              <a:t>(3 </a:t>
            </a:r>
            <a:r>
              <a:rPr lang="el-GR" sz="3000" b="0" dirty="0"/>
              <a:t>από </a:t>
            </a:r>
            <a:r>
              <a:rPr lang="el-GR" sz="3000" b="0" dirty="0" smtClean="0"/>
              <a:t>3) </a:t>
            </a:r>
            <a:endParaRPr lang="el-GR" sz="3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04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Στον τομέα της </a:t>
            </a:r>
            <a:r>
              <a:rPr lang="el-GR" b="1" dirty="0"/>
              <a:t>βιομηχανίας,</a:t>
            </a:r>
            <a:r>
              <a:rPr lang="el-GR" dirty="0"/>
              <a:t> οι προδιαγραφές είναι λιγότερο αυστηρές. </a:t>
            </a:r>
            <a:endParaRPr lang="el-GR" dirty="0" smtClean="0"/>
          </a:p>
          <a:p>
            <a:pPr>
              <a:lnSpc>
                <a:spcPct val="114000"/>
              </a:lnSpc>
            </a:pPr>
            <a:r>
              <a:rPr lang="el-GR" dirty="0" smtClean="0"/>
              <a:t>Για τον λόγο αυτό, συχνά, τα υδατικά διαλύματα εκροής από τις βιομηχανίες επαναχρησιμοποιούνται, είτε στις ίδιες διεργασίες, είτε ως νερό ψύξης κτλ. μετά τη χρήση τους και τον καθαρισμό τους.</a:t>
            </a:r>
          </a:p>
          <a:p>
            <a:pPr>
              <a:lnSpc>
                <a:spcPct val="114000"/>
              </a:lnSpc>
            </a:pPr>
            <a:r>
              <a:rPr lang="el-GR" dirty="0" smtClean="0"/>
              <a:t>Αυτό προϋποθέτει μεθόδους καθαρισμού με χαμηλό κόστος λειτουργίας και συνεχή έλεγχο της καθαρότητας του νερού, ώστε να ανταποκρίνεται στις προδιαγραφές επαναχρησιμοποίησης του.</a:t>
            </a:r>
          </a:p>
          <a:p>
            <a:pPr>
              <a:lnSpc>
                <a:spcPct val="114000"/>
              </a:lnSpc>
            </a:pP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44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Βιβλιογραφία</a:t>
            </a:r>
            <a:r>
              <a:rPr lang="el-GR" altLang="el-GR" b="0" dirty="0" smtClean="0"/>
              <a:t> </a:t>
            </a:r>
            <a:r>
              <a:rPr lang="el-GR" altLang="el-GR" sz="3200" b="0" dirty="0" smtClean="0"/>
              <a:t>(2 από 2)</a:t>
            </a:r>
            <a:r>
              <a:rPr lang="el-GR" altLang="el-GR" sz="3200" dirty="0" smtClean="0"/>
              <a:t> </a:t>
            </a:r>
          </a:p>
        </p:txBody>
      </p:sp>
      <p:sp>
        <p:nvSpPr>
          <p:cNvPr id="2765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5040313"/>
          </a:xfrm>
        </p:spPr>
        <p:txBody>
          <a:bodyPr/>
          <a:lstStyle/>
          <a:p>
            <a:pPr lvl="0"/>
            <a:r>
              <a:rPr lang="el-GR" dirty="0" smtClean="0"/>
              <a:t>Εργαστηριακές ασκήσεις Χημείας, Ν. </a:t>
            </a:r>
            <a:r>
              <a:rPr lang="el-GR" dirty="0" err="1" smtClean="0"/>
              <a:t>Καρακασίδη</a:t>
            </a:r>
            <a:r>
              <a:rPr lang="el-GR" dirty="0" smtClean="0"/>
              <a:t>, ΤΕΙ Αθήνας, 1997</a:t>
            </a:r>
          </a:p>
          <a:p>
            <a:pPr lvl="0"/>
            <a:r>
              <a:rPr lang="el-GR" dirty="0" smtClean="0"/>
              <a:t>Εργαστηριακές ασκήσεις Χημικής &amp; </a:t>
            </a:r>
            <a:r>
              <a:rPr lang="el-GR" dirty="0" err="1" smtClean="0"/>
              <a:t>Περιβ</a:t>
            </a:r>
            <a:r>
              <a:rPr lang="el-GR" dirty="0" smtClean="0"/>
              <a:t>. Τεχνολογίας, Ε. </a:t>
            </a:r>
            <a:r>
              <a:rPr lang="el-GR" dirty="0" err="1" smtClean="0"/>
              <a:t>Φουντουκίδης</a:t>
            </a:r>
            <a:r>
              <a:rPr lang="el-GR" dirty="0" smtClean="0"/>
              <a:t>,  </a:t>
            </a:r>
            <a:r>
              <a:rPr lang="el-GR" dirty="0" err="1" smtClean="0"/>
              <a:t>εκδ</a:t>
            </a:r>
            <a:r>
              <a:rPr lang="el-GR" dirty="0" smtClean="0"/>
              <a:t>. Πουκαμισάς, 2009 </a:t>
            </a:r>
          </a:p>
          <a:p>
            <a:pPr lvl="0"/>
            <a:r>
              <a:rPr lang="el-GR" dirty="0" smtClean="0"/>
              <a:t>Σημειώσεις Εργαστηρίου Ηλεκτροχημείας, Σ. Καλογεροπούλου, ΤΕΙ Πειραιά, 2000 </a:t>
            </a:r>
          </a:p>
          <a:p>
            <a:pPr lvl="0"/>
            <a:r>
              <a:rPr lang="el-GR" dirty="0" smtClean="0"/>
              <a:t>Σημειώσεις Εργαστηρίου «Επιφανειακή επεξεργασία και χρωματισμός των υλικών», Ε. Τσαγκαράκη – </a:t>
            </a:r>
            <a:r>
              <a:rPr lang="el-GR" dirty="0" err="1" smtClean="0"/>
              <a:t>Καπλάνογλου</a:t>
            </a:r>
            <a:r>
              <a:rPr lang="el-GR" dirty="0" smtClean="0"/>
              <a:t>, Ε.Κ.Π.Α. 2006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24214-1666-4AB6-AC6E-5E57DA3C1AB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5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 2014.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Χημεία Γραφικών Τεχνών (Ε)</a:t>
            </a:r>
            <a:r>
              <a:rPr lang="el-GR" sz="2000" dirty="0" smtClean="0"/>
              <a:t>. Ενότητα 13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altLang="el-GR" sz="2000" dirty="0"/>
              <a:t>Χημική ανάλυση του </a:t>
            </a:r>
            <a:r>
              <a:rPr lang="el-GR" altLang="el-GR" sz="2000" dirty="0" smtClean="0"/>
              <a:t>νερού. Προσδιορισμός </a:t>
            </a:r>
            <a:r>
              <a:rPr lang="el-GR" altLang="el-GR" sz="2000" dirty="0"/>
              <a:t>της σκληρότητας του </a:t>
            </a:r>
            <a:r>
              <a:rPr lang="el-GR" altLang="el-GR" sz="2000" dirty="0" smtClean="0"/>
              <a:t>νερού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</a:t>
            </a:r>
            <a:r>
              <a:rPr lang="el-GR" dirty="0" smtClean="0">
                <a:latin typeface="+mn-lt"/>
              </a:rPr>
              <a:t>creativecommons.org/licenses/από-nc-sa/4.0</a:t>
            </a:r>
            <a:r>
              <a:rPr lang="el-GR" dirty="0">
                <a:latin typeface="+mn-lt"/>
              </a:rPr>
              <a:t>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Καθαρισμός </a:t>
            </a:r>
            <a:r>
              <a:rPr lang="el-GR" dirty="0"/>
              <a:t>του </a:t>
            </a:r>
            <a:r>
              <a:rPr lang="el-GR" dirty="0" smtClean="0"/>
              <a:t>νερού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Οι μέθοδοι καθαρισμού του νερού ποικίλουν ανάλογα με το βαθμό της μόλυνσης, τη συγκέντρωση και το είδος των συστατικών, καθώς και τον τομέα επαναχρησιμοποίησής του. </a:t>
            </a:r>
          </a:p>
          <a:p>
            <a:pPr>
              <a:lnSpc>
                <a:spcPct val="114000"/>
              </a:lnSpc>
            </a:pPr>
            <a:r>
              <a:rPr lang="el-GR" dirty="0" smtClean="0"/>
              <a:t>Υπάρχουν οι </a:t>
            </a:r>
            <a:r>
              <a:rPr lang="el-GR" b="1" dirty="0" smtClean="0"/>
              <a:t>κοινές μέθοδοι </a:t>
            </a:r>
            <a:r>
              <a:rPr lang="el-GR" b="1" dirty="0"/>
              <a:t>καθαρισμού </a:t>
            </a:r>
            <a:r>
              <a:rPr lang="el-GR" dirty="0" smtClean="0"/>
              <a:t>και οι </a:t>
            </a:r>
            <a:r>
              <a:rPr lang="el-GR" b="1" dirty="0" smtClean="0"/>
              <a:t>μέθοδοι αφαλάτωσης. </a:t>
            </a:r>
            <a:r>
              <a:rPr lang="el-GR" dirty="0" smtClean="0"/>
              <a:t>Για την απαλλαγή από τα άλατα του νερού μπορούν να εφαρμοστούν διάφορες </a:t>
            </a:r>
            <a:r>
              <a:rPr lang="el-GR" b="1" dirty="0" smtClean="0"/>
              <a:t>μέθοδοι αποσκλήρυνσης, </a:t>
            </a:r>
            <a:r>
              <a:rPr lang="el-GR" dirty="0" smtClean="0"/>
              <a:t>καθώς και ο </a:t>
            </a:r>
            <a:r>
              <a:rPr lang="el-GR" b="1" dirty="0" err="1" smtClean="0"/>
              <a:t>απιονισμός</a:t>
            </a:r>
            <a:r>
              <a:rPr lang="el-GR" b="1" dirty="0" smtClean="0"/>
              <a:t> του νερού.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3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Χημική ανάλυση νερού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 smtClean="0"/>
              <a:t>Η </a:t>
            </a:r>
            <a:r>
              <a:rPr lang="el-GR" dirty="0"/>
              <a:t>πιο απλή χημική ανάλυση του νερού περιλαμβάνει τον </a:t>
            </a:r>
            <a:r>
              <a:rPr lang="el-GR" b="1" dirty="0"/>
              <a:t>προσδιορισμό του </a:t>
            </a:r>
            <a:r>
              <a:rPr lang="el-GR" b="1" dirty="0" err="1"/>
              <a:t>pH</a:t>
            </a:r>
            <a:r>
              <a:rPr lang="el-GR" dirty="0"/>
              <a:t> του </a:t>
            </a:r>
            <a:r>
              <a:rPr lang="el-GR" dirty="0" smtClean="0"/>
              <a:t>νερού (βλέπε άσκηση 11) </a:t>
            </a:r>
            <a:r>
              <a:rPr lang="el-GR" dirty="0"/>
              <a:t>και τη </a:t>
            </a:r>
            <a:r>
              <a:rPr lang="el-GR" b="1" dirty="0"/>
              <a:t>μέτρηση της σκληρότητάς του</a:t>
            </a:r>
            <a:r>
              <a:rPr lang="el-GR" b="1" dirty="0" smtClean="0"/>
              <a:t>.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87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Σκληρότητα </a:t>
            </a:r>
            <a:r>
              <a:rPr lang="el-GR" dirty="0" smtClean="0"/>
              <a:t>νερού </a:t>
            </a:r>
            <a:r>
              <a:rPr lang="el-GR" sz="3200" b="0" dirty="0" smtClean="0"/>
              <a:t>(1 από </a:t>
            </a:r>
            <a:r>
              <a:rPr lang="en-US" sz="3200" b="0" dirty="0" smtClean="0"/>
              <a:t>8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Ο όρος </a:t>
            </a:r>
            <a:r>
              <a:rPr lang="el-GR" b="1" dirty="0"/>
              <a:t>σκληρότητα</a:t>
            </a:r>
            <a:r>
              <a:rPr lang="el-GR" dirty="0"/>
              <a:t> αναφέρεται στο </a:t>
            </a:r>
            <a:r>
              <a:rPr lang="el-GR" b="1" dirty="0"/>
              <a:t>σύνολο των αλάτων του ασβεστίου και του μαγνησίου, </a:t>
            </a:r>
            <a:r>
              <a:rPr lang="el-GR" dirty="0"/>
              <a:t>με ιόντα χλωρίου, </a:t>
            </a:r>
            <a:r>
              <a:rPr lang="el-GR" dirty="0" err="1"/>
              <a:t>θειϊκά</a:t>
            </a:r>
            <a:r>
              <a:rPr lang="el-GR" dirty="0"/>
              <a:t>, ανθρακικά και </a:t>
            </a:r>
            <a:r>
              <a:rPr lang="el-GR" dirty="0" err="1"/>
              <a:t>υδρογονανθρακικά</a:t>
            </a:r>
            <a:r>
              <a:rPr lang="el-GR" dirty="0"/>
              <a:t>. </a:t>
            </a:r>
          </a:p>
          <a:p>
            <a:pPr>
              <a:lnSpc>
                <a:spcPct val="114000"/>
              </a:lnSpc>
            </a:pPr>
            <a:r>
              <a:rPr lang="el-GR" dirty="0"/>
              <a:t>Ανάλογα με τη φύση των αλάτων αυτών η σκληρότητα διακρίνεται σε </a:t>
            </a:r>
            <a:r>
              <a:rPr lang="el-GR" b="1" dirty="0"/>
              <a:t>παροδική</a:t>
            </a:r>
            <a:r>
              <a:rPr lang="el-GR" dirty="0"/>
              <a:t> και </a:t>
            </a:r>
            <a:r>
              <a:rPr lang="el-GR" b="1" dirty="0"/>
              <a:t>μόνιμη</a:t>
            </a:r>
            <a:r>
              <a:rPr lang="el-GR" b="1" dirty="0" smtClean="0"/>
              <a:t>.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Σκληρότητα νερού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n-US" sz="3200" b="0" dirty="0" smtClean="0"/>
              <a:t>8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Μία </a:t>
            </a:r>
            <a:r>
              <a:rPr lang="el-GR" dirty="0" smtClean="0"/>
              <a:t>σημαντική </a:t>
            </a:r>
            <a:r>
              <a:rPr lang="el-GR" b="1" dirty="0" smtClean="0"/>
              <a:t>επίπτωση</a:t>
            </a:r>
            <a:r>
              <a:rPr lang="el-GR" dirty="0" smtClean="0"/>
              <a:t> </a:t>
            </a:r>
            <a:r>
              <a:rPr lang="el-GR" dirty="0"/>
              <a:t>της σκληρότητας του νερού είναι η </a:t>
            </a:r>
            <a:r>
              <a:rPr lang="el-GR" dirty="0" smtClean="0"/>
              <a:t>μείωση </a:t>
            </a:r>
            <a:r>
              <a:rPr lang="el-GR" dirty="0"/>
              <a:t>της απορρυπαντικής ικανότητας του σαπουνιού, που εκδηλώνεται </a:t>
            </a:r>
            <a:r>
              <a:rPr lang="el-GR" dirty="0" smtClean="0"/>
              <a:t>με </a:t>
            </a:r>
            <a:r>
              <a:rPr lang="el-GR" dirty="0"/>
              <a:t>τη δυσκολία </a:t>
            </a:r>
            <a:r>
              <a:rPr lang="el-GR" dirty="0" smtClean="0"/>
              <a:t>σχηματισμού </a:t>
            </a:r>
            <a:r>
              <a:rPr lang="el-GR" dirty="0"/>
              <a:t>αφρού. </a:t>
            </a:r>
          </a:p>
          <a:p>
            <a:pPr>
              <a:lnSpc>
                <a:spcPct val="114000"/>
              </a:lnSpc>
            </a:pPr>
            <a:r>
              <a:rPr lang="el-GR" dirty="0"/>
              <a:t>Ακόμα, η σχηματιζόμενη κρούστα αλάτων (πουρί) σε λέβητες παραγωγής ατμού ή σε δοχεία νερού οφείλεται κυρίως στο αδιάλυτο ανθρακικό ασβέστιο (</a:t>
            </a:r>
            <a:r>
              <a:rPr lang="el-GR" dirty="0" err="1"/>
              <a:t>CaC</a:t>
            </a:r>
            <a:r>
              <a:rPr lang="en-US" dirty="0"/>
              <a:t>O</a:t>
            </a:r>
            <a:r>
              <a:rPr lang="el-GR" baseline="-25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l-GR" dirty="0"/>
              <a:t>) και ανθρακικό μαγνήσιο (</a:t>
            </a:r>
            <a:r>
              <a:rPr lang="el-GR" dirty="0" err="1"/>
              <a:t>MgC</a:t>
            </a:r>
            <a:r>
              <a:rPr lang="en-US" dirty="0"/>
              <a:t>O</a:t>
            </a:r>
            <a:r>
              <a:rPr lang="el-GR" baseline="-25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l-GR" dirty="0"/>
              <a:t>).</a:t>
            </a:r>
            <a:r>
              <a:rPr lang="el-GR" sz="2000" dirty="0"/>
              <a:t> </a:t>
            </a:r>
            <a:r>
              <a:rPr lang="el-GR" dirty="0"/>
              <a:t>Αυτά τα άλατα μπορούν να φράξουν σωλήνες και να καταστρέψουν μηχανές</a:t>
            </a:r>
            <a:r>
              <a:rPr lang="el-GR" sz="2000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Σκληρότητα νερού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n-US" sz="3200" b="0" dirty="0" smtClean="0"/>
              <a:t>8</a:t>
            </a:r>
            <a:r>
              <a:rPr lang="el-GR" sz="3200" b="0" dirty="0" smtClean="0"/>
              <a:t>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14000"/>
                  </a:lnSpc>
                  <a:buFont typeface="Wingdings" panose="05000000000000000000" pitchFamily="2" charset="2"/>
                  <a:buChar char="ü"/>
                </a:pPr>
                <a:r>
                  <a:rPr lang="el-GR" dirty="0" smtClean="0"/>
                  <a:t>Η </a:t>
                </a:r>
                <a:r>
                  <a:rPr lang="el-GR" b="1" dirty="0" smtClean="0"/>
                  <a:t>παροδική σκληρότητα </a:t>
                </a:r>
                <a:r>
                  <a:rPr lang="el-GR" dirty="0" smtClean="0"/>
                  <a:t>οφείλεται κατά κύριο λόγο στην παρουσία των </a:t>
                </a:r>
                <a:r>
                  <a:rPr lang="el-GR" dirty="0" err="1"/>
                  <a:t>υδρογονανθρακικών</a:t>
                </a:r>
                <a:r>
                  <a:rPr lang="el-GR" dirty="0"/>
                  <a:t> αλάτων του ασβεστίου και του μαγνησίου (</a:t>
                </a:r>
                <a:r>
                  <a:rPr lang="el-GR" dirty="0" err="1"/>
                  <a:t>Ca</a:t>
                </a:r>
                <a:r>
                  <a:rPr lang="el-GR" dirty="0"/>
                  <a:t>(HCO</a:t>
                </a:r>
                <a:r>
                  <a:rPr lang="el-GR" baseline="-25000" dirty="0"/>
                  <a:t>3</a:t>
                </a:r>
                <a:r>
                  <a:rPr lang="el-GR" dirty="0"/>
                  <a:t>) </a:t>
                </a:r>
                <a:r>
                  <a:rPr lang="el-GR" baseline="-25000" dirty="0"/>
                  <a:t>2</a:t>
                </a:r>
                <a:r>
                  <a:rPr lang="el-GR" dirty="0"/>
                  <a:t>, </a:t>
                </a:r>
                <a:r>
                  <a:rPr lang="el-GR" dirty="0" err="1"/>
                  <a:t>Mg</a:t>
                </a:r>
                <a:r>
                  <a:rPr lang="el-GR" dirty="0"/>
                  <a:t>(HCO</a:t>
                </a:r>
                <a:r>
                  <a:rPr lang="el-GR" baseline="-25000" dirty="0"/>
                  <a:t>3</a:t>
                </a:r>
                <a:r>
                  <a:rPr lang="el-GR" dirty="0"/>
                  <a:t>) </a:t>
                </a:r>
                <a:r>
                  <a:rPr lang="el-GR" baseline="-25000" dirty="0"/>
                  <a:t>2</a:t>
                </a:r>
                <a:r>
                  <a:rPr lang="el-GR" dirty="0"/>
                  <a:t>). </a:t>
                </a:r>
              </a:p>
              <a:p>
                <a:pPr>
                  <a:lnSpc>
                    <a:spcPct val="114000"/>
                  </a:lnSpc>
                  <a:buFont typeface="Wingdings" panose="05000000000000000000" pitchFamily="2" charset="2"/>
                  <a:buChar char="ü"/>
                </a:pPr>
                <a:r>
                  <a:rPr lang="el-GR" dirty="0"/>
                  <a:t>Με παρατεταμένο βρασμό του νερού η παροδική σκληρότητα του νερού μπορεί να απαλειφθεί, λόγω της αντίδρασης που συμβαίνει, εφόσον </a:t>
                </a:r>
                <a:r>
                  <a:rPr lang="el-GR" dirty="0" err="1"/>
                  <a:t>ση</a:t>
                </a:r>
                <a:r>
                  <a:rPr lang="el-GR" dirty="0"/>
                  <a:t> συνέχει το βρασμένο νερό διηθηθεί (φιλτραριστεί):</a:t>
                </a:r>
              </a:p>
              <a:p>
                <a:pPr marL="0" indent="0" algn="ctr">
                  <a:lnSpc>
                    <a:spcPct val="11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𝐶𝑎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𝐻𝐶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𝐶𝑎𝐶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963" t="-4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9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6e3a20c4adf2929f94f67e7da2a9ed3cc6f21a8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 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5</TotalTime>
  <Words>2868</Words>
  <Application>Microsoft Office PowerPoint</Application>
  <PresentationFormat>On-screen Show (4:3)</PresentationFormat>
  <Paragraphs>268</Paragraphs>
  <Slides>46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OC_template_updated</vt:lpstr>
      <vt:lpstr>template</vt:lpstr>
      <vt:lpstr>Χημεία Γραφικών Τεχνών (Ε)</vt:lpstr>
      <vt:lpstr>Προδιαγραφές καταλληλότητας νερού  (1 από 3) </vt:lpstr>
      <vt:lpstr>Προδιαγραφές καταλληλότητας νερού (2 από 3) </vt:lpstr>
      <vt:lpstr>Προδιαγραφές καταλληλότητας νερού (3 από 3) </vt:lpstr>
      <vt:lpstr>Καθαρισμός του νερού</vt:lpstr>
      <vt:lpstr>Χημική ανάλυση νερού</vt:lpstr>
      <vt:lpstr>Σκληρότητα νερού (1 από 8)</vt:lpstr>
      <vt:lpstr>Σκληρότητα νερού (2 από 8)</vt:lpstr>
      <vt:lpstr>Σκληρότητα νερού (3 από 8)</vt:lpstr>
      <vt:lpstr>Σκληρότητα νερού (4 από 8)</vt:lpstr>
      <vt:lpstr>Σκληρότητα νερού (5 από 8)</vt:lpstr>
      <vt:lpstr>Σκληρότητα νερού (6 από 8)</vt:lpstr>
      <vt:lpstr>Σκληρότητα νερού (7 από 8)</vt:lpstr>
      <vt:lpstr>Σκληρότητα νερού (8 από 8)</vt:lpstr>
      <vt:lpstr>Μέθοδοι προσδιορισμού της σκληρότητας του νερού</vt:lpstr>
      <vt:lpstr>Αγωγιμόμετρο εργαστηριακού πάγκου</vt:lpstr>
      <vt:lpstr>Φορητό αγωγιμόμετρο</vt:lpstr>
      <vt:lpstr>Μέτρηση των ολικών αλάτων στο νερό αγωγιμομετρικά (1 από 3)</vt:lpstr>
      <vt:lpstr>Μέτρηση των ολικών αλάτων στο νερό αγωγιμομετρικά (2 από 3)</vt:lpstr>
      <vt:lpstr>Μέτρηση των ολικών αλάτων στο νερό αγωγιμομετρικά (3 από 3)</vt:lpstr>
      <vt:lpstr>Πειραματική διαδικασία</vt:lpstr>
      <vt:lpstr>Η μέθοδος της ογκομέτρησης</vt:lpstr>
      <vt:lpstr>Α. Προσδιορισμός παροδικής σκληρότητας (1 από 3)</vt:lpstr>
      <vt:lpstr>Α. Προσδιορισμός παροδικής σκληρότητας (2 από 3)</vt:lpstr>
      <vt:lpstr>Α. Προσδιορισμός παροδικής σκληρότητας (3 από 3)</vt:lpstr>
      <vt:lpstr>Β. Προσδιορισμός Ολικής Σκληρότητας (1 από 6) </vt:lpstr>
      <vt:lpstr>Β. Προσδιορισμός Ολικής Σκληρότητας (2 από 6) </vt:lpstr>
      <vt:lpstr>Β. Προσδιορισμός Ολικής Σκληρότητας (3 από 6) </vt:lpstr>
      <vt:lpstr>Β. Προσδιορισμός Ολικής Σκληρότητας (4 από 6) </vt:lpstr>
      <vt:lpstr>Β. Προσδιορισμός Ολικής Σκληρότητας (5 από 6) </vt:lpstr>
      <vt:lpstr>Β. Προσδιορισμός Ολικής Σκληρότητας (6 από 6) </vt:lpstr>
      <vt:lpstr>Παρατηρήσεις (1 από 2)</vt:lpstr>
      <vt:lpstr>Παρατηρήσεις (2 από 2)</vt:lpstr>
      <vt:lpstr>Η μέθοδος προσδιορισμού της σκληρότητας του νερού Aqua Test (Merck)</vt:lpstr>
      <vt:lpstr>Δείγματα νερού</vt:lpstr>
      <vt:lpstr>Παροδική σκληρότητα</vt:lpstr>
      <vt:lpstr>Ολική σκληρότητα</vt:lpstr>
      <vt:lpstr>Ζητούμενα </vt:lpstr>
      <vt:lpstr>Βιβλιογραφία (1 από 2) </vt:lpstr>
      <vt:lpstr>Βιβλιογραφία (2 από 2) 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Χημεία Γραφικών Τεχνών (Ε)</dc:title>
  <dc:creator>opencourses@teiath.gr</dc:creator>
  <cp:lastModifiedBy>alex</cp:lastModifiedBy>
  <cp:revision>6</cp:revision>
  <dcterms:created xsi:type="dcterms:W3CDTF">2014-09-29T07:05:14Z</dcterms:created>
  <dcterms:modified xsi:type="dcterms:W3CDTF">2015-01-28T14:08:30Z</dcterms:modified>
</cp:coreProperties>
</file>