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284" r:id="rId3"/>
    <p:sldId id="269" r:id="rId4"/>
    <p:sldId id="271" r:id="rId5"/>
    <p:sldId id="275" r:id="rId6"/>
    <p:sldId id="399" r:id="rId7"/>
    <p:sldId id="285" r:id="rId8"/>
    <p:sldId id="346" r:id="rId9"/>
    <p:sldId id="400" r:id="rId10"/>
    <p:sldId id="401" r:id="rId11"/>
    <p:sldId id="402" r:id="rId12"/>
    <p:sldId id="408" r:id="rId13"/>
    <p:sldId id="407" r:id="rId14"/>
    <p:sldId id="410" r:id="rId15"/>
    <p:sldId id="404"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2" r:id="rId40"/>
    <p:sldId id="393" r:id="rId41"/>
    <p:sldId id="394" r:id="rId42"/>
    <p:sldId id="395" r:id="rId43"/>
    <p:sldId id="396" r:id="rId44"/>
    <p:sldId id="397" r:id="rId45"/>
    <p:sldId id="405" r:id="rId46"/>
    <p:sldId id="398" r:id="rId47"/>
    <p:sldId id="406" r:id="rId48"/>
    <p:sldId id="349" r:id="rId49"/>
    <p:sldId id="347" r:id="rId50"/>
    <p:sldId id="351" r:id="rId51"/>
    <p:sldId id="352" r:id="rId52"/>
    <p:sldId id="353" r:id="rId53"/>
    <p:sldId id="319" r:id="rId54"/>
    <p:sldId id="354" r:id="rId55"/>
    <p:sldId id="355" r:id="rId56"/>
    <p:sldId id="356" r:id="rId57"/>
    <p:sldId id="357" r:id="rId58"/>
    <p:sldId id="358" r:id="rId59"/>
    <p:sldId id="359" r:id="rId60"/>
    <p:sldId id="361" r:id="rId61"/>
    <p:sldId id="362" r:id="rId62"/>
    <p:sldId id="364" r:id="rId63"/>
    <p:sldId id="414" r:id="rId64"/>
    <p:sldId id="420" r:id="rId65"/>
    <p:sldId id="421"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64</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2</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48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53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smtClean="0"/>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62</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63</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October 27, 2015</a:t>
            </a:fld>
            <a:endParaRPr lang="en-US"/>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gr/url?sa=t&amp;rct=j&amp;q=&amp;esrc=s&amp;source=web&amp;cd=1&amp;ved=0CCUQFjAA&amp;url=http://en.wikipedia.org/wiki/SECI_model_of_knowledge_dimensions&amp;ei=TAD8VO7CLoT3UKPRgJgF&amp;usg=AFQjCNG8qRtyOThNbpUH6Qp3c3j2ru6emA&amp;bvm=bv.87611401,d.d24" TargetMode="External"/><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1.xml"/><Relationship Id="rId1" Type="http://schemas.openxmlformats.org/officeDocument/2006/relationships/vmlDrawing" Target="../drawings/vmlDrawing7.v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1.xml"/><Relationship Id="rId1" Type="http://schemas.openxmlformats.org/officeDocument/2006/relationships/vmlDrawing" Target="../drawings/vmlDrawing8.v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1.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png"/><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image" Target="../media/image38.w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inf.uni-konstanz.de/dbis/teaching/ws0607/busintelligence/papers/DMDW" TargetMode="External"/><Relationship Id="rId2" Type="http://schemas.openxmlformats.org/officeDocument/2006/relationships/hyperlink" Target="http://ceur-ws.org/Vol-86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13.bin"/><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f.unikonstanz.de/dbis/teaching/ws0607/busintelligence/papers/TrendsBA.pdf" TargetMode="External"/><Relationship Id="rId2" Type="http://schemas.openxmlformats.org/officeDocument/2006/relationships/hyperlink" Target="http://linkeddatabook.com/editions/1.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udent.bus.olemiss.edu/files/conlon/others/Others/BusinessIntelligence/CurrentState%20of%20BI%20_IEE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1988641"/>
          </a:xfrm>
        </p:spPr>
        <p:txBody>
          <a:bodyPr>
            <a:normAutofit fontScale="92500" lnSpcReduction="20000"/>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Εισαγωγή</a:t>
            </a:r>
            <a:r>
              <a:rPr lang="en-US" sz="2800" dirty="0" smtClean="0"/>
              <a:t> </a:t>
            </a:r>
            <a:r>
              <a:rPr lang="el-GR" sz="2800" dirty="0" smtClean="0"/>
              <a:t>σε θέματα</a:t>
            </a:r>
            <a:r>
              <a:rPr lang="en-US" sz="2800" dirty="0" smtClean="0"/>
              <a:t> </a:t>
            </a:r>
            <a:r>
              <a:rPr lang="el-GR" sz="2800" dirty="0" smtClean="0"/>
              <a:t>διαχείρισης γνώσης, εξόρυξης δεδομένων, αποθηκών δεδομένων και επιχειρηματικής ευφυΐας </a:t>
            </a:r>
          </a:p>
          <a:p>
            <a:pPr>
              <a:spcBef>
                <a:spcPts val="0"/>
              </a:spcBef>
              <a:spcAft>
                <a:spcPts val="1200"/>
              </a:spcAft>
            </a:pPr>
            <a:r>
              <a:rPr lang="el-GR" sz="2400" dirty="0" smtClean="0"/>
              <a:t>Χ. </a:t>
            </a:r>
            <a:r>
              <a:rPr lang="el-GR" sz="2400" dirty="0" err="1" smtClean="0"/>
              <a:t>Σκουρλάς</a:t>
            </a:r>
            <a:endParaRPr lang="el-GR" sz="2400" dirty="0" smtClean="0"/>
          </a:p>
          <a:p>
            <a:pPr>
              <a:spcBef>
                <a:spcPts val="0"/>
              </a:spcBef>
              <a:spcAft>
                <a:spcPts val="1200"/>
              </a:spcAft>
            </a:pPr>
            <a:r>
              <a:rPr lang="el-GR" sz="2400" dirty="0"/>
              <a:t>Τμήμα Μηχανικών Πληροφορικής Τ.Ε</a:t>
            </a:r>
            <a:r>
              <a:rPr lang="el-GR" sz="2400" dirty="0" smtClean="0"/>
              <a:t>.</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p>
        </p:txBody>
      </p:sp>
      <p:sp>
        <p:nvSpPr>
          <p:cNvPr id="3" name="Content Placeholder 2"/>
          <p:cNvSpPr>
            <a:spLocks noGrp="1"/>
          </p:cNvSpPr>
          <p:nvPr>
            <p:ph idx="1"/>
          </p:nvPr>
        </p:nvSpPr>
        <p:spPr>
          <a:xfrm>
            <a:off x="1066800" y="1447800"/>
            <a:ext cx="7866888" cy="4800600"/>
          </a:xfrm>
        </p:spPr>
        <p:txBody>
          <a:bodyPr>
            <a:normAutofit/>
          </a:bodyPr>
          <a:lstStyle/>
          <a:p>
            <a:endParaRPr lang="el-GR" dirty="0" smtClean="0"/>
          </a:p>
          <a:p>
            <a:r>
              <a:rPr lang="en-US" dirty="0" smtClean="0">
                <a:solidFill>
                  <a:srgbClr val="FF0000"/>
                </a:solidFill>
                <a:effectLst>
                  <a:outerShdw blurRad="38100" dist="38100" dir="2700000" algn="tl">
                    <a:srgbClr val="000000">
                      <a:alpha val="43137"/>
                    </a:srgbClr>
                  </a:outerShdw>
                </a:effectLst>
              </a:rPr>
              <a:t>Learn</a:t>
            </a:r>
            <a:r>
              <a:rPr lang="el-GR" dirty="0" smtClean="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remember, and act</a:t>
            </a:r>
            <a:endParaRPr lang="el-GR" dirty="0" smtClean="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Information</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knowledge</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know-how</a:t>
            </a:r>
            <a:endParaRPr lang="el-GR" dirty="0" smtClean="0">
              <a:solidFill>
                <a:srgbClr val="FF0000"/>
              </a:solidFill>
              <a:effectLst>
                <a:outerShdw blurRad="38100" dist="38100" dir="2700000" algn="tl">
                  <a:srgbClr val="000000">
                    <a:alpha val="43137"/>
                  </a:srgbClr>
                </a:outerShdw>
              </a:effectLst>
            </a:endParaRPr>
          </a:p>
          <a:p>
            <a:r>
              <a:rPr lang="el-GR" dirty="0" smtClean="0">
                <a:solidFill>
                  <a:srgbClr val="FF0000"/>
                </a:solidFill>
                <a:effectLst>
                  <a:outerShdw blurRad="38100" dist="38100" dir="2700000" algn="tl">
                    <a:srgbClr val="000000">
                      <a:alpha val="43137"/>
                    </a:srgbClr>
                  </a:outerShdw>
                </a:effectLst>
              </a:rPr>
              <a:t>Μαθαίνουμε από τα λάθη του παρελθόντος</a:t>
            </a:r>
          </a:p>
          <a:p>
            <a:r>
              <a:rPr lang="el-GR" dirty="0" smtClean="0">
                <a:solidFill>
                  <a:srgbClr val="FF0000"/>
                </a:solidFill>
                <a:effectLst>
                  <a:outerShdw blurRad="38100" dist="38100" dir="2700000" algn="tl">
                    <a:srgbClr val="000000">
                      <a:alpha val="43137"/>
                    </a:srgbClr>
                  </a:outerShdw>
                </a:effectLst>
              </a:rPr>
              <a:t>Δεν ανακαλύπτουμε εκ νέου τον τροχό</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γνώσης - </a:t>
            </a:r>
            <a:r>
              <a:rPr lang="en-US" dirty="0" smtClean="0"/>
              <a:t>Types of Knowledge</a:t>
            </a:r>
            <a:endParaRPr lang="en-US" dirty="0"/>
          </a:p>
        </p:txBody>
      </p:sp>
      <p:sp>
        <p:nvSpPr>
          <p:cNvPr id="3" name="Content Placeholder 2"/>
          <p:cNvSpPr>
            <a:spLocks noGrp="1"/>
          </p:cNvSpPr>
          <p:nvPr>
            <p:ph idx="1"/>
          </p:nvPr>
        </p:nvSpPr>
        <p:spPr>
          <a:xfrm>
            <a:off x="179512" y="1196752"/>
            <a:ext cx="8507288" cy="5040560"/>
          </a:xfrm>
        </p:spPr>
        <p:txBody>
          <a:bodyPr>
            <a:normAutofit fontScale="92500" lnSpcReduction="10000"/>
          </a:bodyPr>
          <a:lstStyle/>
          <a:p>
            <a:pPr>
              <a:buNone/>
            </a:pPr>
            <a:r>
              <a:rPr lang="en-US" b="1" dirty="0" smtClean="0"/>
              <a:t>Tacit knowledge</a:t>
            </a:r>
            <a:r>
              <a:rPr lang="el-GR" b="1" dirty="0" smtClean="0"/>
              <a:t> - άρρητη γνώση</a:t>
            </a:r>
            <a:r>
              <a:rPr lang="en-US" b="1" dirty="0" smtClean="0"/>
              <a:t>:</a:t>
            </a:r>
            <a:r>
              <a:rPr lang="en-US" dirty="0" smtClean="0"/>
              <a:t> awareness, expertise, Judgment, corporate memory</a:t>
            </a:r>
          </a:p>
          <a:p>
            <a:pPr lvl="0"/>
            <a:r>
              <a:rPr lang="el-GR" dirty="0" smtClean="0"/>
              <a:t>ευαισθητοποίηση, εμπειρία, κρίση,                     εταιρική μνήμη</a:t>
            </a:r>
            <a:endParaRPr lang="en-US" dirty="0" smtClean="0"/>
          </a:p>
          <a:p>
            <a:pPr lvl="0">
              <a:buNone/>
            </a:pPr>
            <a:r>
              <a:rPr lang="en-US" dirty="0" smtClean="0"/>
              <a:t> </a:t>
            </a:r>
            <a:r>
              <a:rPr lang="el-GR" dirty="0" smtClean="0"/>
              <a:t> </a:t>
            </a:r>
            <a:r>
              <a:rPr lang="en-US" dirty="0" smtClean="0"/>
              <a:t>                                             </a:t>
            </a:r>
            <a:r>
              <a:rPr lang="el-GR" dirty="0" smtClean="0"/>
              <a:t>               </a:t>
            </a:r>
            <a:r>
              <a:rPr lang="en-US" dirty="0" smtClean="0"/>
              <a:t> </a:t>
            </a:r>
            <a:r>
              <a:rPr lang="en-US" sz="2400" dirty="0" smtClean="0"/>
              <a:t>The Thinker                                                       </a:t>
            </a:r>
          </a:p>
          <a:p>
            <a:pPr lvl="0">
              <a:buNone/>
            </a:pPr>
            <a:r>
              <a:rPr lang="en-US" sz="2400" dirty="0" smtClean="0"/>
              <a:t>                                                                    </a:t>
            </a:r>
            <a:r>
              <a:rPr lang="el-GR" sz="2400" dirty="0" smtClean="0"/>
              <a:t>                      </a:t>
            </a:r>
            <a:r>
              <a:rPr lang="en-US" sz="2400" dirty="0" smtClean="0"/>
              <a:t>(Rodin)</a:t>
            </a:r>
          </a:p>
          <a:p>
            <a:pPr>
              <a:buNone/>
            </a:pPr>
            <a:r>
              <a:rPr lang="en-US" b="1" dirty="0" smtClean="0"/>
              <a:t>Explicit knowledge</a:t>
            </a:r>
            <a:r>
              <a:rPr lang="el-GR" b="1" dirty="0" smtClean="0"/>
              <a:t> – ρητή γνώση</a:t>
            </a:r>
            <a:r>
              <a:rPr lang="en-US" dirty="0" smtClean="0"/>
              <a:t>:                              e.g. publications, books, reports, photos,             diagrams, illustrations, presentations, speeches, lectures, lessons learned, recordings, procedures, policies</a:t>
            </a:r>
          </a:p>
          <a:p>
            <a:endParaRPr lang="en-US" dirty="0" smtClean="0"/>
          </a:p>
          <a:p>
            <a:pPr lvl="0" algn="just"/>
            <a:endParaRPr lang="en-US" dirty="0" smtClean="0"/>
          </a:p>
          <a:p>
            <a:pPr lvl="1">
              <a:buNone/>
            </a:pPr>
            <a:endParaRPr lang="en-US" dirty="0" smtClean="0"/>
          </a:p>
          <a:p>
            <a:pPr lvl="1">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092280" y="2276872"/>
            <a:ext cx="1631112" cy="2056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11</a:t>
            </a:fld>
            <a:endParaRPr lang="el-GR" dirty="0"/>
          </a:p>
        </p:txBody>
      </p:sp>
      <p:pic>
        <p:nvPicPr>
          <p:cNvPr id="355330" name="Picture 2" descr="SECI model of Knowledge creation."/>
          <p:cNvPicPr>
            <a:picLocks noChangeAspect="1" noChangeArrowheads="1"/>
          </p:cNvPicPr>
          <p:nvPr/>
        </p:nvPicPr>
        <p:blipFill>
          <a:blip r:embed="rId2" cstate="print"/>
          <a:srcRect/>
          <a:stretch>
            <a:fillRect/>
          </a:stretch>
        </p:blipFill>
        <p:spPr bwMode="auto">
          <a:xfrm>
            <a:off x="987127" y="620688"/>
            <a:ext cx="6753225" cy="5619751"/>
          </a:xfrm>
          <a:prstGeom prst="rect">
            <a:avLst/>
          </a:prstGeom>
          <a:noFill/>
        </p:spPr>
      </p:pic>
      <p:sp>
        <p:nvSpPr>
          <p:cNvPr id="4" name="3 - Ορθογώνιο"/>
          <p:cNvSpPr/>
          <p:nvPr/>
        </p:nvSpPr>
        <p:spPr>
          <a:xfrm>
            <a:off x="179512" y="6165304"/>
            <a:ext cx="5832648" cy="307777"/>
          </a:xfrm>
          <a:prstGeom prst="rect">
            <a:avLst/>
          </a:prstGeom>
        </p:spPr>
        <p:txBody>
          <a:bodyPr wrap="square">
            <a:spAutoFit/>
          </a:bodyPr>
          <a:lstStyle/>
          <a:p>
            <a:r>
              <a:rPr lang="en-US" sz="1400" dirty="0" err="1" smtClean="0">
                <a:latin typeface="+mn-lt"/>
              </a:rPr>
              <a:t>Nonaka</a:t>
            </a:r>
            <a:r>
              <a:rPr lang="en-US" sz="1400" dirty="0" smtClean="0">
                <a:latin typeface="+mn-lt"/>
              </a:rPr>
              <a:t> and Takeuchi: </a:t>
            </a:r>
            <a:r>
              <a:rPr lang="en-US" sz="1400" u="sng" dirty="0" smtClean="0">
                <a:latin typeface="+mn-lt"/>
                <a:hlinkClick r:id="rId3"/>
              </a:rPr>
              <a:t>SECI model of knowledge dimensions - Wikipedia</a:t>
            </a:r>
            <a:endParaRPr lang="en-US" sz="1400" u="sng"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Nonaka</a:t>
            </a:r>
            <a:r>
              <a:rPr lang="en-US" dirty="0" smtClean="0"/>
              <a:t> and Takeuchi: SECI Model </a:t>
            </a:r>
            <a:r>
              <a:rPr lang="en-US" dirty="0" err="1" smtClean="0"/>
              <a:t>Model</a:t>
            </a:r>
            <a:r>
              <a:rPr lang="en-US" dirty="0" smtClean="0"/>
              <a:t> of knowledge conversion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290820" name="Picture 4" descr="http://www.tlainc.com/articl319_files/image005.jpg"/>
          <p:cNvPicPr>
            <a:picLocks noChangeAspect="1" noChangeArrowheads="1"/>
          </p:cNvPicPr>
          <p:nvPr/>
        </p:nvPicPr>
        <p:blipFill>
          <a:blip r:embed="rId2" cstate="print"/>
          <a:srcRect/>
          <a:stretch>
            <a:fillRect/>
          </a:stretch>
        </p:blipFill>
        <p:spPr bwMode="auto">
          <a:xfrm>
            <a:off x="2208634" y="1484784"/>
            <a:ext cx="4019550" cy="41052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Nonaka</a:t>
            </a:r>
            <a:r>
              <a:rPr lang="en-US" dirty="0" smtClean="0"/>
              <a:t> and Takeuchi: SECI Model </a:t>
            </a:r>
            <a:r>
              <a:rPr lang="en-US" dirty="0" err="1" smtClean="0"/>
              <a:t>Model</a:t>
            </a:r>
            <a:r>
              <a:rPr lang="en-US" dirty="0" smtClean="0"/>
              <a:t> of knowledge conversion </a:t>
            </a: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4" name="Picture 2" descr="http://writepass.com/journal/wp-content/uploads/2012/11/1366.png"/>
          <p:cNvPicPr>
            <a:picLocks noChangeAspect="1" noChangeArrowheads="1"/>
          </p:cNvPicPr>
          <p:nvPr/>
        </p:nvPicPr>
        <p:blipFill>
          <a:blip r:embed="rId2" cstate="print"/>
          <a:srcRect/>
          <a:stretch>
            <a:fillRect/>
          </a:stretch>
        </p:blipFill>
        <p:spPr bwMode="auto">
          <a:xfrm>
            <a:off x="1856953" y="1837927"/>
            <a:ext cx="5667375" cy="27432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smtClean="0"/>
              <a:t>Nonaka’s</a:t>
            </a:r>
            <a:r>
              <a:rPr lang="en-US" dirty="0" smtClean="0"/>
              <a:t> four models of knowledge </a:t>
            </a:r>
            <a:r>
              <a:rPr lang="el-GR" dirty="0" smtClean="0"/>
              <a:t/>
            </a:r>
            <a:br>
              <a:rPr lang="el-GR" dirty="0" smtClean="0"/>
            </a:br>
            <a:r>
              <a:rPr lang="en-US" dirty="0" smtClean="0"/>
              <a:t>conversion explanation</a:t>
            </a:r>
            <a:endParaRPr lang="en-US" dirty="0"/>
          </a:p>
        </p:txBody>
      </p:sp>
      <p:sp>
        <p:nvSpPr>
          <p:cNvPr id="3" name="Content Placeholder 2"/>
          <p:cNvSpPr>
            <a:spLocks noGrp="1"/>
          </p:cNvSpPr>
          <p:nvPr>
            <p:ph idx="1"/>
          </p:nvPr>
        </p:nvSpPr>
        <p:spPr>
          <a:xfrm>
            <a:off x="467544" y="1600200"/>
            <a:ext cx="8097336" cy="5257800"/>
          </a:xfrm>
        </p:spPr>
        <p:txBody>
          <a:bodyPr>
            <a:normAutofit fontScale="55000" lnSpcReduction="20000"/>
          </a:bodyPr>
          <a:lstStyle/>
          <a:p>
            <a:r>
              <a:rPr lang="en-US" sz="3600" b="1" dirty="0" err="1" smtClean="0"/>
              <a:t>Socialisation</a:t>
            </a:r>
            <a:r>
              <a:rPr lang="en-US" sz="3600" b="1" dirty="0" smtClean="0"/>
              <a:t> (tacit to tacit) : </a:t>
            </a:r>
            <a:r>
              <a:rPr lang="el-GR" sz="3600" dirty="0" smtClean="0"/>
              <a:t>διαδικασία μάθησης (</a:t>
            </a:r>
            <a:r>
              <a:rPr lang="en-US" sz="3600" dirty="0" smtClean="0"/>
              <a:t>process of learning</a:t>
            </a:r>
            <a:r>
              <a:rPr lang="el-GR" sz="3600" dirty="0" smtClean="0"/>
              <a:t>) με ανταλλαγή («μοίρασμα») εμπειριών (</a:t>
            </a:r>
            <a:r>
              <a:rPr lang="en-US" sz="3600" dirty="0" smtClean="0"/>
              <a:t>through sharing experiences</a:t>
            </a:r>
            <a:r>
              <a:rPr lang="el-GR" sz="3600" dirty="0" smtClean="0"/>
              <a:t>) που δημιουργεί άρρητη γνώση  με τη μορφή κοινών νοητικών μοντέλων και επαγγελματικών δεξιοτήτων (</a:t>
            </a:r>
            <a:r>
              <a:rPr lang="en-US" sz="3600" dirty="0" smtClean="0"/>
              <a:t>as shared mental models and professional skills</a:t>
            </a:r>
            <a:r>
              <a:rPr lang="el-GR" sz="3600" dirty="0" smtClean="0"/>
              <a:t>) πχ</a:t>
            </a:r>
            <a:r>
              <a:rPr lang="en-US" sz="3600" dirty="0" smtClean="0"/>
              <a:t>. </a:t>
            </a:r>
            <a:r>
              <a:rPr lang="el-GR" sz="3600" dirty="0" smtClean="0"/>
              <a:t>συναίνεση ειδικών που επιτυγχάνεται κατά τη διάρκεια ιατρικών συναντήσεων</a:t>
            </a:r>
            <a:endParaRPr lang="en-US" sz="3600" dirty="0" smtClean="0"/>
          </a:p>
          <a:p>
            <a:r>
              <a:rPr lang="en-US" sz="3600" b="1" dirty="0" smtClean="0"/>
              <a:t>Externalization (tacit to explicit): </a:t>
            </a:r>
            <a:r>
              <a:rPr lang="el-GR" sz="3600" dirty="0" smtClean="0"/>
              <a:t>διαδικασία μετατροπής (</a:t>
            </a:r>
            <a:r>
              <a:rPr lang="en-US" sz="3600" dirty="0" smtClean="0"/>
              <a:t>process of conversion</a:t>
            </a:r>
            <a:r>
              <a:rPr lang="el-GR" sz="3600" dirty="0" smtClean="0"/>
              <a:t>) άρρητης σε ρητή γνώση πχ. τα αποτελέσματα κλινικής δοκιμής (</a:t>
            </a:r>
            <a:r>
              <a:rPr lang="en-US" sz="3600" dirty="0" smtClean="0"/>
              <a:t>clinical trial</a:t>
            </a:r>
            <a:r>
              <a:rPr lang="el-GR" sz="3600" dirty="0" smtClean="0"/>
              <a:t>) «μεταφράζονται» σε σύσταση για την κλινική πρακτική (</a:t>
            </a:r>
            <a:r>
              <a:rPr lang="en-US" sz="3600" dirty="0" smtClean="0"/>
              <a:t>recommendation for clinical practice</a:t>
            </a:r>
            <a:r>
              <a:rPr lang="el-GR" sz="3600" dirty="0" smtClean="0"/>
              <a:t>)</a:t>
            </a:r>
            <a:endParaRPr lang="en-US" sz="3600" dirty="0" smtClean="0"/>
          </a:p>
          <a:p>
            <a:r>
              <a:rPr lang="en-US" sz="3600" b="1" dirty="0" smtClean="0"/>
              <a:t>Internalization (explicit to tacit): </a:t>
            </a:r>
            <a:r>
              <a:rPr lang="el-GR" sz="3600" dirty="0" smtClean="0"/>
              <a:t>διαδικασία μάθησης κατά την οποία το άτομο μαθαίνει μέσα από την επαναληπτική εκτέλεσης μιας δραστηριότητας εφαρμόζοντας κάποιο είδος ρητής γνώσης</a:t>
            </a:r>
            <a:r>
              <a:rPr lang="en-US" sz="3600" dirty="0" smtClean="0"/>
              <a:t>,</a:t>
            </a:r>
            <a:r>
              <a:rPr lang="el-GR" sz="3600" dirty="0" smtClean="0"/>
              <a:t> πχ. η σχέση δράσεων (</a:t>
            </a:r>
            <a:r>
              <a:rPr lang="en-US" sz="3600" dirty="0" smtClean="0"/>
              <a:t>actions) </a:t>
            </a:r>
            <a:r>
              <a:rPr lang="el-GR" sz="3600" dirty="0" smtClean="0"/>
              <a:t>και αποτελεσμάτων  γίνεται κτήμα  ως νέα ατομική άρρητη γνώση</a:t>
            </a:r>
            <a:endParaRPr lang="en-US" sz="3600" dirty="0" smtClean="0"/>
          </a:p>
          <a:p>
            <a:r>
              <a:rPr lang="en-US" sz="3600" b="1" dirty="0" smtClean="0"/>
              <a:t>Combination (explicit to explicit): </a:t>
            </a:r>
            <a:r>
              <a:rPr lang="el-GR" sz="3600" dirty="0" smtClean="0"/>
              <a:t>διαδικασία εμπλουτισμού της διαθέσιμης ρητής γνώσης για την παραγωγή γνώσης πχ. Συνδυάζοντας ιατρική και οργανωτική γνώση σε ένα σύστημα υποστήριξης αποφάσεων</a:t>
            </a:r>
            <a:endParaRPr lang="en-US" sz="3600" dirty="0" smtClean="0"/>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l-GR" sz="3200" dirty="0" smtClean="0"/>
              <a:t>Αρχή με παράδειγμα</a:t>
            </a:r>
            <a:r>
              <a:rPr lang="en-US" sz="3200" dirty="0" smtClean="0"/>
              <a:t>: BI</a:t>
            </a:r>
            <a:r>
              <a:rPr lang="el-GR" sz="3200" dirty="0" smtClean="0"/>
              <a:t>, </a:t>
            </a:r>
            <a:r>
              <a:rPr lang="en-US" sz="3200" dirty="0" smtClean="0"/>
              <a:t>DM and</a:t>
            </a:r>
            <a:r>
              <a:rPr lang="el-GR" sz="3200" dirty="0" smtClean="0"/>
              <a:t>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r>
              <a:rPr lang="el-GR" sz="2800" dirty="0" smtClean="0"/>
              <a:t>Θα μελετήσουμε μια εταιρεία που προμηθεύει πετρέλαιο θέρμανσης για το σπίτι σε πανεθνική κλίμακα. Ένας περιφερειακός διευθυντής πωλήσεων αισθάνεται την ανάγκη να κατανοήσει τα είδη των συμπεριφορών και άλλους παράγοντες που μπορεί να επηρεάσουν τη ζήτηση για πετρέλαιο θέρμανσης στην εγχώρια αγορά. </a:t>
            </a:r>
          </a:p>
          <a:p>
            <a:r>
              <a:rPr lang="el-GR" sz="2800" dirty="0" smtClean="0"/>
              <a:t>Προβληματίζεται κυρίως λόγω της μεταβλητότητας των τιμών της αγοράς πετρελαίου θέρμανσης, σε συνδυασμό με τη μεγάλη μεταβλητότητα στο μέγεθος των παραγγελιών για το σπίτι του πετρελαίου θέρμανσης.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pPr>
              <a:buNone/>
            </a:pPr>
            <a:r>
              <a:rPr lang="el-GR" sz="2800" dirty="0" smtClean="0"/>
              <a:t>Το κύριο ερώτημα μπορεί να διατυπωθεί ως εξής: </a:t>
            </a:r>
          </a:p>
          <a:p>
            <a:r>
              <a:rPr lang="el-GR" sz="2800" dirty="0" smtClean="0"/>
              <a:t>      Ποιοι παράγοντες σχετίζονται με τη χρήση του πετρελαίου θέρμανσης, και πώς η εταιρεία θα μπορούσε να χρησιμοποιήσει τη γνώση αυτών των παραγόντων για την καλύτερη διαχείριση των αποθεμάτων της, καθώς και την πρόβλεψη της ζήτησης;</a:t>
            </a:r>
            <a:endParaRPr lang="en-US" sz="1800" dirty="0" smtClean="0"/>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r>
              <a:rPr lang="el-GR" sz="2800" dirty="0" smtClean="0"/>
              <a:t>Υπάρχουν πολλοί παράγοντες που επηρεάζουν την κατανάλωση πετρελαίου θέρμανσης. Πιστεύουμε ότι η διερεύνηση της σχέσης μεταξύ ορισμένων από τους παράγοντες αυτούς, θα βοηθήσει την εταιρεία να παρακολουθεί καλύτερα και να ανταποκριθεί στη ζήτηση του πετρελαίου θέρμανσης. </a:t>
            </a:r>
          </a:p>
          <a:p>
            <a:r>
              <a:rPr lang="el-GR" sz="2800" dirty="0" smtClean="0"/>
              <a:t>Στην έρευνά μας έχει επιλεγεί η συσχέτιση (</a:t>
            </a:r>
            <a:r>
              <a:rPr lang="en-US" sz="2800" dirty="0" smtClean="0"/>
              <a:t>correlation</a:t>
            </a:r>
            <a:r>
              <a:rPr lang="el-GR" sz="2800" dirty="0" smtClean="0"/>
              <a:t>) ως ένας απλός τρόπος μοντελοποίησης της σχέσης μεταξύ των παραγόντων που η εταιρεία επιθυμεί να διερευνήσει.</a:t>
            </a:r>
            <a:endParaRPr lang="en-US" sz="1800" dirty="0" smtClean="0"/>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lnSpcReduction="10000"/>
          </a:bodyPr>
          <a:lstStyle/>
          <a:p>
            <a:r>
              <a:rPr lang="el-GR" sz="2800" dirty="0" smtClean="0"/>
              <a:t>Η συσχέτιση - </a:t>
            </a:r>
            <a:r>
              <a:rPr lang="en-US" sz="2800" dirty="0" smtClean="0"/>
              <a:t>correlation </a:t>
            </a:r>
            <a:r>
              <a:rPr lang="el-GR" sz="2800" dirty="0" smtClean="0"/>
              <a:t>είναι ένα στατιστικό μέτρο που περιγράφει πόσο ισχυρές είναι οι σχέσεις μεταξύ των ιδιοτήτων σε ένα σύνολο δεδομένων (</a:t>
            </a:r>
            <a:r>
              <a:rPr lang="en-US" sz="2800" dirty="0" smtClean="0"/>
              <a:t>“</a:t>
            </a:r>
            <a:r>
              <a:rPr lang="en-US" sz="2800" b="1" dirty="0" smtClean="0"/>
              <a:t>Correlation </a:t>
            </a:r>
            <a:r>
              <a:rPr lang="en-US" sz="2800" dirty="0" smtClean="0"/>
              <a:t>is a statistical measure of how strong the relationships are between attributes in a data set”</a:t>
            </a:r>
            <a:r>
              <a:rPr lang="el-GR" sz="2800" dirty="0" smtClean="0"/>
              <a:t>).</a:t>
            </a:r>
          </a:p>
          <a:p>
            <a:r>
              <a:rPr lang="el-GR" sz="2800" dirty="0" smtClean="0"/>
              <a:t>Ακολουθεί η δημιουργία ενός πίνακα συσχέτισης έξι χαρακτηριστικών. Τα δεδομένα που χρησιμοποιούνται αντλούνται κυρίως από το σύστημα τιμολόγησης πελατών (</a:t>
            </a:r>
            <a:r>
              <a:rPr lang="en-US" sz="2800" dirty="0" smtClean="0"/>
              <a:t>billing</a:t>
            </a:r>
            <a:r>
              <a:rPr lang="el-GR" sz="2800" dirty="0" smtClean="0"/>
              <a:t>) της εταιρείας</a:t>
            </a:r>
            <a:r>
              <a:rPr lang="en-US" sz="2800" dirty="0" smtClean="0"/>
              <a:t>.</a:t>
            </a:r>
            <a:endParaRPr lang="en-US" sz="1800" dirty="0" smtClean="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a:t>Στην πρώτη συνάντηση γίνεται παρουσίαση του μαθήματος και μία σύντομη και περιεκτική </a:t>
            </a:r>
            <a:r>
              <a:rPr lang="el-GR" sz="2400" dirty="0" smtClean="0"/>
              <a:t>συζήτηση κάποιων </a:t>
            </a:r>
            <a:r>
              <a:rPr lang="el-GR" sz="2400" dirty="0"/>
              <a:t>βασικών εννοιών </a:t>
            </a:r>
            <a:r>
              <a:rPr lang="el-GR" sz="2400" dirty="0" smtClean="0"/>
              <a:t>του. </a:t>
            </a:r>
          </a:p>
          <a:p>
            <a:r>
              <a:rPr lang="el-GR" sz="2400" dirty="0" smtClean="0"/>
              <a:t>Γίνεται αναφορά σε σημαντικές </a:t>
            </a:r>
            <a:r>
              <a:rPr lang="el-GR" sz="2400" dirty="0"/>
              <a:t>έννοιες </a:t>
            </a:r>
            <a:r>
              <a:rPr lang="el-GR" sz="2400" dirty="0" smtClean="0"/>
              <a:t>διαχείρισης γνώσης</a:t>
            </a:r>
            <a:r>
              <a:rPr lang="en-US" sz="2400" dirty="0" smtClean="0"/>
              <a:t> (knowledge management)</a:t>
            </a:r>
            <a:r>
              <a:rPr lang="el-GR" sz="2400" dirty="0" smtClean="0"/>
              <a:t>, επιχειρηματικής ευφυΐας</a:t>
            </a:r>
            <a:r>
              <a:rPr lang="en-US" sz="2400" dirty="0" smtClean="0"/>
              <a:t> (business intelligence)</a:t>
            </a:r>
            <a:r>
              <a:rPr lang="el-GR" sz="2400" dirty="0" smtClean="0"/>
              <a:t>, αποθηκών δεδομένων </a:t>
            </a:r>
            <a:r>
              <a:rPr lang="en-US" sz="2400" dirty="0" smtClean="0"/>
              <a:t>(data warehouses) </a:t>
            </a:r>
            <a:r>
              <a:rPr lang="el-GR" sz="2400" dirty="0" smtClean="0"/>
              <a:t>και εξόρυξης δεδομένων</a:t>
            </a:r>
            <a:r>
              <a:rPr lang="en-US" sz="2400" dirty="0" smtClean="0"/>
              <a:t> (data mining)</a:t>
            </a:r>
            <a:r>
              <a:rPr lang="el-GR" sz="2400" dirty="0" smtClean="0"/>
              <a:t>. Η διεκπεραίωση των θεμάτων γίνεται κυρίως με χρήση παραδειγμάτων.</a:t>
            </a:r>
          </a:p>
          <a:p>
            <a:r>
              <a:rPr lang="el-GR" sz="2400" dirty="0" smtClean="0"/>
              <a:t>Επιπλέον, γίνεται αναφορά σε εργαλεία που θα χρησιμοποιηθούν στο μάθημα, όπως</a:t>
            </a:r>
            <a:r>
              <a:rPr lang="en-US" sz="2400" dirty="0" smtClean="0"/>
              <a:t> </a:t>
            </a:r>
            <a:r>
              <a:rPr lang="el-GR" sz="2400" dirty="0" smtClean="0"/>
              <a:t>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a:t>Εναρκτήρια συνάντηση</a:t>
            </a:r>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19</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Autofit/>
          </a:bodyPr>
          <a:lstStyle/>
          <a:p>
            <a:pPr marL="514350" indent="-514350">
              <a:buAutoNum type="arabicParenR"/>
            </a:pPr>
            <a:r>
              <a:rPr lang="en-US" sz="2000" dirty="0" smtClean="0"/>
              <a:t>Insulation</a:t>
            </a:r>
            <a:r>
              <a:rPr lang="el-GR" sz="2000" dirty="0" smtClean="0"/>
              <a:t>: Είναι μια εκτίμηση που κυμαίνονται από ένα έως δέκα και αναφέρεται στη μόνωση κάθε σπιτιού. Ένα σπίτι με βαθμολογία ένα δεν είναι καλά μονωμένο, ενώ ένα σπίτι με μια βαθμολογία των δέκα βαθμών έχει εξαιρετική μόνωση.</a:t>
            </a:r>
            <a:endParaRPr lang="en-US" sz="2000" dirty="0" smtClean="0"/>
          </a:p>
          <a:p>
            <a:pPr marL="514350" indent="-514350">
              <a:buAutoNum type="arabicParenR"/>
            </a:pPr>
            <a:r>
              <a:rPr lang="en-US" sz="2000" dirty="0" smtClean="0"/>
              <a:t>Temperature</a:t>
            </a:r>
            <a:r>
              <a:rPr lang="el-GR" sz="2000" dirty="0" smtClean="0"/>
              <a:t>: Μέση εξωτερική θερμοκρασία περιβάλλοντος σε κάθε σπίτι για το προηγούμενο έτος. Μετράται σε βαθμούς Κελσίου.</a:t>
            </a:r>
            <a:endParaRPr lang="en-US" sz="2000" dirty="0" smtClean="0"/>
          </a:p>
          <a:p>
            <a:pPr marL="514350" indent="-514350">
              <a:buAutoNum type="arabicParenR"/>
            </a:pPr>
            <a:r>
              <a:rPr lang="el-GR" sz="2000" dirty="0" err="1" smtClean="0"/>
              <a:t>Heating_Oil</a:t>
            </a:r>
            <a:r>
              <a:rPr lang="el-GR" sz="2000" dirty="0" smtClean="0"/>
              <a:t>: Συνολικός αριθμός λίτρων πετρελαίου θέρμανσης που αγοράστηκαν από τον ιδιοκτήτη του σπιτιού το προηγούμενο έτος.</a:t>
            </a:r>
            <a:endParaRPr lang="en-US" sz="2000" dirty="0" smtClean="0"/>
          </a:p>
          <a:p>
            <a:pPr marL="514350" indent="-514350">
              <a:buAutoNum type="arabicParenR"/>
            </a:pPr>
            <a:r>
              <a:rPr lang="el-GR" sz="2000" dirty="0" err="1" smtClean="0"/>
              <a:t>Num_Occupants</a:t>
            </a:r>
            <a:r>
              <a:rPr lang="el-GR" sz="2000" dirty="0" smtClean="0"/>
              <a:t>: Συνολικός αριθμός των ενοίκων σε κάθε σπίτι.</a:t>
            </a:r>
            <a:endParaRPr lang="en-US" sz="2000" dirty="0" smtClean="0"/>
          </a:p>
          <a:p>
            <a:pPr marL="514350" indent="-514350">
              <a:buAutoNum type="arabicParenR"/>
            </a:pPr>
            <a:r>
              <a:rPr lang="el-GR" sz="2000" dirty="0" err="1" smtClean="0"/>
              <a:t>Avg_Age</a:t>
            </a:r>
            <a:r>
              <a:rPr lang="el-GR" sz="2000" dirty="0" smtClean="0"/>
              <a:t>: Μέση ηλικία ενοίκων.</a:t>
            </a:r>
            <a:endParaRPr lang="en-US" sz="2000" dirty="0" smtClean="0"/>
          </a:p>
          <a:p>
            <a:pPr marL="514350" indent="-514350">
              <a:buAutoNum type="arabicParenR"/>
            </a:pPr>
            <a:r>
              <a:rPr lang="el-GR" sz="2000" dirty="0" err="1" smtClean="0"/>
              <a:t>Home_Size</a:t>
            </a:r>
            <a:r>
              <a:rPr lang="el-GR" sz="2000" dirty="0" smtClean="0"/>
              <a:t>: Βαθμολογία, σε μια κλίμακα από ένα έως οκτώ του που αναφέρεται στο συνολικό μέγεθος του σπιτιού. Όσο μεγαλύτερος ο αριθμός τόσο μεγαλύτερο το σπίτι</a:t>
            </a:r>
            <a:r>
              <a:rPr lang="en-US" sz="2000" dirty="0" smtClean="0"/>
              <a:t>.</a:t>
            </a:r>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graphicFrame>
        <p:nvGraphicFramePr>
          <p:cNvPr id="4" name="3 - Πίνακας"/>
          <p:cNvGraphicFramePr>
            <a:graphicFrameLocks noGrp="1"/>
          </p:cNvGraphicFramePr>
          <p:nvPr/>
        </p:nvGraphicFramePr>
        <p:xfrm>
          <a:off x="179512" y="1124744"/>
          <a:ext cx="8820472" cy="5501346"/>
        </p:xfrm>
        <a:graphic>
          <a:graphicData uri="http://schemas.openxmlformats.org/drawingml/2006/table">
            <a:tbl>
              <a:tblPr/>
              <a:tblGrid>
                <a:gridCol w="8820472"/>
              </a:tblGrid>
              <a:tr h="594066">
                <a:tc>
                  <a:txBody>
                    <a:bodyPr/>
                    <a:lstStyle/>
                    <a:p>
                      <a:pPr>
                        <a:lnSpc>
                          <a:spcPct val="115000"/>
                        </a:lnSpc>
                        <a:spcAft>
                          <a:spcPts val="0"/>
                        </a:spcAft>
                      </a:pPr>
                      <a:r>
                        <a:rPr lang="en-US" sz="2000" b="1" dirty="0">
                          <a:solidFill>
                            <a:srgbClr val="000000"/>
                          </a:solidFill>
                          <a:latin typeface="Cambria"/>
                          <a:ea typeface="Times New Roman"/>
                          <a:cs typeface="Times New Roman"/>
                        </a:rPr>
                        <a:t>Insulation,Temperature,Heating_Oil,Num_Occupants,Avg_Age,Home_Size</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6,74,132,4,23.8,4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10,43,263,4,56.7,4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3,81,145,2,28.0,6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9,50,196,4,45.1,3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2,80,131,5,20.8,2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5,76,129,3,21.5,3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5,72,131,4,23.5,3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6,88,161,2,38.2,6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5,77,184,3,42.5,3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10,42,225,3,51.1,1</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6,90,178,2,42.1,2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3,83,121,1,19.8,2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10,43,186,5,45.1,6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dirty="0">
                          <a:solidFill>
                            <a:srgbClr val="000000"/>
                          </a:solidFill>
                          <a:latin typeface="Cambria"/>
                          <a:ea typeface="Times New Roman"/>
                          <a:cs typeface="Times New Roman"/>
                        </a:rPr>
                        <a:t>8,59,206,2,50.1,8</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23</a:t>
            </a:fld>
            <a:endParaRPr lang="el-GR"/>
          </a:p>
        </p:txBody>
      </p:sp>
      <p:pic>
        <p:nvPicPr>
          <p:cNvPr id="150531" name="Picture 3"/>
          <p:cNvPicPr>
            <a:picLocks noChangeAspect="1" noChangeArrowheads="1"/>
          </p:cNvPicPr>
          <p:nvPr/>
        </p:nvPicPr>
        <p:blipFill>
          <a:blip r:embed="rId2" cstate="print"/>
          <a:srcRect/>
          <a:stretch>
            <a:fillRect/>
          </a:stretch>
        </p:blipFill>
        <p:spPr bwMode="auto">
          <a:xfrm>
            <a:off x="1115616" y="957572"/>
            <a:ext cx="6235301" cy="2255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24</a:t>
            </a:fld>
            <a:endParaRPr lang="el-GR"/>
          </a:p>
        </p:txBody>
      </p:sp>
      <p:pic>
        <p:nvPicPr>
          <p:cNvPr id="151554" name="Picture 2"/>
          <p:cNvPicPr>
            <a:picLocks noChangeAspect="1" noChangeArrowheads="1"/>
          </p:cNvPicPr>
          <p:nvPr/>
        </p:nvPicPr>
        <p:blipFill>
          <a:blip r:embed="rId2" cstate="print"/>
          <a:srcRect/>
          <a:stretch>
            <a:fillRect/>
          </a:stretch>
        </p:blipFill>
        <p:spPr bwMode="auto">
          <a:xfrm>
            <a:off x="1043608" y="726999"/>
            <a:ext cx="6336704" cy="419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25</a:t>
            </a:fld>
            <a:endParaRPr lang="el-GR"/>
          </a:p>
        </p:txBody>
      </p:sp>
      <p:pic>
        <p:nvPicPr>
          <p:cNvPr id="152578" name="Picture 2"/>
          <p:cNvPicPr>
            <a:picLocks noChangeAspect="1" noChangeArrowheads="1"/>
          </p:cNvPicPr>
          <p:nvPr/>
        </p:nvPicPr>
        <p:blipFill>
          <a:blip r:embed="rId2" cstate="print"/>
          <a:srcRect/>
          <a:stretch>
            <a:fillRect/>
          </a:stretch>
        </p:blipFill>
        <p:spPr bwMode="auto">
          <a:xfrm>
            <a:off x="899592" y="554657"/>
            <a:ext cx="6768752" cy="5083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26</a:t>
            </a:fld>
            <a:endParaRPr lang="el-GR"/>
          </a:p>
        </p:txBody>
      </p:sp>
      <p:pic>
        <p:nvPicPr>
          <p:cNvPr id="153602" name="Picture 2"/>
          <p:cNvPicPr>
            <a:picLocks noChangeAspect="1" noChangeArrowheads="1"/>
          </p:cNvPicPr>
          <p:nvPr/>
        </p:nvPicPr>
        <p:blipFill>
          <a:blip r:embed="rId2" cstate="print"/>
          <a:srcRect/>
          <a:stretch>
            <a:fillRect/>
          </a:stretch>
        </p:blipFill>
        <p:spPr bwMode="auto">
          <a:xfrm>
            <a:off x="425684" y="476671"/>
            <a:ext cx="7170652" cy="5523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27</a:t>
            </a:fld>
            <a:endParaRPr lang="el-GR"/>
          </a:p>
        </p:txBody>
      </p:sp>
      <p:pic>
        <p:nvPicPr>
          <p:cNvPr id="154626" name="Picture 2"/>
          <p:cNvPicPr>
            <a:picLocks noChangeAspect="1" noChangeArrowheads="1"/>
          </p:cNvPicPr>
          <p:nvPr/>
        </p:nvPicPr>
        <p:blipFill>
          <a:blip r:embed="rId2" cstate="print"/>
          <a:srcRect/>
          <a:stretch>
            <a:fillRect/>
          </a:stretch>
        </p:blipFill>
        <p:spPr bwMode="auto">
          <a:xfrm>
            <a:off x="899592" y="354309"/>
            <a:ext cx="6840760" cy="58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28</a:t>
            </a:fld>
            <a:endParaRPr lang="el-GR"/>
          </a:p>
        </p:txBody>
      </p:sp>
      <p:pic>
        <p:nvPicPr>
          <p:cNvPr id="155650" name="Picture 2"/>
          <p:cNvPicPr>
            <a:picLocks noChangeAspect="1" noChangeArrowheads="1"/>
          </p:cNvPicPr>
          <p:nvPr/>
        </p:nvPicPr>
        <p:blipFill>
          <a:blip r:embed="rId2" cstate="print"/>
          <a:srcRect/>
          <a:stretch>
            <a:fillRect/>
          </a:stretch>
        </p:blipFill>
        <p:spPr bwMode="auto">
          <a:xfrm>
            <a:off x="1104257" y="440729"/>
            <a:ext cx="6564087" cy="5872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Περιγραφή Μαθήματος</a:t>
            </a:r>
            <a:endParaRPr lang="el-GR" sz="3600" dirty="0"/>
          </a:p>
        </p:txBody>
      </p:sp>
      <p:sp>
        <p:nvSpPr>
          <p:cNvPr id="3" name="Content Placeholder 2"/>
          <p:cNvSpPr>
            <a:spLocks noGrp="1"/>
          </p:cNvSpPr>
          <p:nvPr>
            <p:ph idx="1"/>
          </p:nvPr>
        </p:nvSpPr>
        <p:spPr>
          <a:xfrm>
            <a:off x="251520" y="1196752"/>
            <a:ext cx="8640960" cy="5040560"/>
          </a:xfrm>
        </p:spPr>
        <p:txBody>
          <a:bodyPr>
            <a:noAutofit/>
          </a:bodyPr>
          <a:lstStyle/>
          <a:p>
            <a:r>
              <a:rPr lang="el-GR" altLang="el-GR" sz="2400" dirty="0" smtClean="0">
                <a:cs typeface="Arial" charset="0"/>
              </a:rPr>
              <a:t>Σκοπός του μαθήματος </a:t>
            </a:r>
            <a:r>
              <a:rPr lang="en-US" altLang="el-GR" sz="2400" dirty="0" smtClean="0">
                <a:cs typeface="Arial" charset="0"/>
              </a:rPr>
              <a:t> </a:t>
            </a:r>
            <a:r>
              <a:rPr lang="el-GR" altLang="el-GR" sz="2400" dirty="0" smtClean="0">
                <a:cs typeface="Arial" charset="0"/>
              </a:rPr>
              <a:t>«</a:t>
            </a:r>
            <a:r>
              <a:rPr lang="el-GR" sz="2400" b="1" dirty="0" smtClean="0"/>
              <a:t>Εξόρυξη δεδομένων και διαχείριση δεδομένων μεγάλης κλίμακας» </a:t>
            </a:r>
            <a:r>
              <a:rPr lang="el-GR" altLang="el-GR" sz="2400" dirty="0" smtClean="0">
                <a:cs typeface="Arial" charset="0"/>
              </a:rPr>
              <a:t>είναι η παρουσίαση τεχνικών διαχείρισης δεδομένων μεγάλης κλίμακας και προηγμένων θεμάτων  Εξόρυξης Δεδομένων καθώς και των εφαρμογών τους.</a:t>
            </a:r>
          </a:p>
          <a:p>
            <a:r>
              <a:rPr lang="el-GR" altLang="el-GR" sz="2400" dirty="0" smtClean="0">
                <a:cs typeface="Arial" charset="0"/>
              </a:rPr>
              <a:t> Το μάθημα δίνει τη δυνατότητα στους σπουδαστές να:</a:t>
            </a:r>
          </a:p>
          <a:p>
            <a:pPr>
              <a:buNone/>
            </a:pPr>
            <a:r>
              <a:rPr lang="el-GR" altLang="el-GR" sz="2400" dirty="0" smtClean="0">
                <a:cs typeface="Arial" charset="0"/>
              </a:rPr>
              <a:t>    - Κατανοήσουν  τα θέματα  που αφορούν τα αποθετήρια δεδομένων μεγάλης κλίμακας.</a:t>
            </a:r>
          </a:p>
          <a:p>
            <a:pPr>
              <a:buNone/>
            </a:pPr>
            <a:r>
              <a:rPr lang="el-GR" altLang="el-GR" sz="2400" dirty="0" smtClean="0">
                <a:cs typeface="Arial" charset="0"/>
              </a:rPr>
              <a:t>    - Εμβαθύνουν σε μεθόδους και πρακτικές που  αφορούν  την Εξόρυξη Δεδομένων μεγάλης κλίμακας στον Παγκόσμιο Ιστό</a:t>
            </a:r>
          </a:p>
          <a:p>
            <a:pPr>
              <a:buNone/>
            </a:pPr>
            <a:r>
              <a:rPr lang="el-GR" altLang="el-GR" sz="2400" dirty="0" smtClean="0">
                <a:cs typeface="Arial" charset="0"/>
              </a:rPr>
              <a:t>    - Εξοικειωθούν με  ερευνητικές προσεγγίσεις και νέες λύσεις στα προβλήματα που προκύπτουν.</a:t>
            </a:r>
          </a:p>
          <a:p>
            <a:pPr>
              <a:buNone/>
            </a:pPr>
            <a:r>
              <a:rPr lang="el-GR" altLang="el-GR" sz="2400" dirty="0" smtClean="0">
                <a:cs typeface="Arial" charset="0"/>
              </a:rPr>
              <a:t>    - Εξοικειωθούν με  εφαρμογές της θεωρίας σε πραγματικά προβλήματα</a:t>
            </a:r>
            <a:endParaRPr lang="el-GR" altLang="el-GR" sz="2400" dirty="0">
              <a:cs typeface="Arial" charset="0"/>
            </a:endParaRPr>
          </a:p>
        </p:txBody>
      </p:sp>
    </p:spTree>
    <p:extLst>
      <p:ext uri="{BB962C8B-B14F-4D97-AF65-F5344CB8AC3E}">
        <p14:creationId xmlns:p14="http://schemas.microsoft.com/office/powerpoint/2010/main" val="11548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29</a:t>
            </a:fld>
            <a:endParaRPr lang="el-GR"/>
          </a:p>
        </p:txBody>
      </p:sp>
      <p:pic>
        <p:nvPicPr>
          <p:cNvPr id="156674" name="Picture 2"/>
          <p:cNvPicPr>
            <a:picLocks noChangeAspect="1" noChangeArrowheads="1"/>
          </p:cNvPicPr>
          <p:nvPr/>
        </p:nvPicPr>
        <p:blipFill>
          <a:blip r:embed="rId2" cstate="print"/>
          <a:srcRect/>
          <a:stretch>
            <a:fillRect/>
          </a:stretch>
        </p:blipFill>
        <p:spPr bwMode="auto">
          <a:xfrm>
            <a:off x="799603" y="647204"/>
            <a:ext cx="4996533" cy="4457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30</a:t>
            </a:fld>
            <a:endParaRPr lang="el-GR"/>
          </a:p>
        </p:txBody>
      </p:sp>
      <p:pic>
        <p:nvPicPr>
          <p:cNvPr id="157698" name="Picture 2"/>
          <p:cNvPicPr>
            <a:picLocks noChangeAspect="1" noChangeArrowheads="1"/>
          </p:cNvPicPr>
          <p:nvPr/>
        </p:nvPicPr>
        <p:blipFill>
          <a:blip r:embed="rId2" cstate="print"/>
          <a:srcRect/>
          <a:stretch>
            <a:fillRect/>
          </a:stretch>
        </p:blipFill>
        <p:spPr bwMode="auto">
          <a:xfrm>
            <a:off x="178277" y="1740793"/>
            <a:ext cx="8786211" cy="233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31</a:t>
            </a:fld>
            <a:endParaRPr lang="el-GR"/>
          </a:p>
        </p:txBody>
      </p:sp>
      <p:pic>
        <p:nvPicPr>
          <p:cNvPr id="158722" name="Picture 2"/>
          <p:cNvPicPr>
            <a:picLocks noChangeAspect="1" noChangeArrowheads="1"/>
          </p:cNvPicPr>
          <p:nvPr/>
        </p:nvPicPr>
        <p:blipFill>
          <a:blip r:embed="rId2" cstate="print"/>
          <a:srcRect/>
          <a:stretch>
            <a:fillRect/>
          </a:stretch>
        </p:blipFill>
        <p:spPr bwMode="auto">
          <a:xfrm>
            <a:off x="467431" y="518864"/>
            <a:ext cx="7560907" cy="3558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32</a:t>
            </a:fld>
            <a:endParaRPr lang="el-G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59745" name="Picture 1"/>
          <p:cNvPicPr>
            <a:picLocks noChangeAspect="1" noChangeArrowheads="1"/>
          </p:cNvPicPr>
          <p:nvPr/>
        </p:nvPicPr>
        <p:blipFill>
          <a:blip r:embed="rId2" cstate="print"/>
          <a:srcRect/>
          <a:stretch>
            <a:fillRect/>
          </a:stretch>
        </p:blipFill>
        <p:spPr bwMode="auto">
          <a:xfrm>
            <a:off x="603048" y="673224"/>
            <a:ext cx="7857384" cy="17476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33</a:t>
            </a:fld>
            <a:endParaRPr lang="el-GR"/>
          </a:p>
        </p:txBody>
      </p:sp>
      <p:pic>
        <p:nvPicPr>
          <p:cNvPr id="161794" name="Picture 2"/>
          <p:cNvPicPr>
            <a:picLocks noChangeAspect="1" noChangeArrowheads="1"/>
          </p:cNvPicPr>
          <p:nvPr/>
        </p:nvPicPr>
        <p:blipFill>
          <a:blip r:embed="rId2" cstate="print"/>
          <a:srcRect/>
          <a:stretch>
            <a:fillRect/>
          </a:stretch>
        </p:blipFill>
        <p:spPr bwMode="auto">
          <a:xfrm>
            <a:off x="1361106" y="249881"/>
            <a:ext cx="4939085" cy="508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34</a:t>
            </a:fld>
            <a:endParaRPr lang="el-GR"/>
          </a:p>
        </p:txBody>
      </p:sp>
      <p:pic>
        <p:nvPicPr>
          <p:cNvPr id="162818" name="Picture 2"/>
          <p:cNvPicPr>
            <a:picLocks noChangeAspect="1" noChangeArrowheads="1"/>
          </p:cNvPicPr>
          <p:nvPr/>
        </p:nvPicPr>
        <p:blipFill>
          <a:blip r:embed="rId2" cstate="print"/>
          <a:srcRect/>
          <a:stretch>
            <a:fillRect/>
          </a:stretch>
        </p:blipFill>
        <p:spPr bwMode="auto">
          <a:xfrm>
            <a:off x="1141412" y="914399"/>
            <a:ext cx="3286571" cy="3148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35</a:t>
            </a:fld>
            <a:endParaRPr lang="el-GR"/>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63841" name="Picture 1"/>
          <p:cNvPicPr>
            <a:picLocks noChangeAspect="1" noChangeArrowheads="1"/>
          </p:cNvPicPr>
          <p:nvPr/>
        </p:nvPicPr>
        <p:blipFill>
          <a:blip r:embed="rId2" cstate="print"/>
          <a:srcRect/>
          <a:stretch>
            <a:fillRect/>
          </a:stretch>
        </p:blipFill>
        <p:spPr bwMode="auto">
          <a:xfrm>
            <a:off x="214877" y="529208"/>
            <a:ext cx="8461579" cy="3115816"/>
          </a:xfrm>
          <a:prstGeom prst="rect">
            <a:avLst/>
          </a:prstGeom>
          <a:noFill/>
        </p:spPr>
      </p:pic>
      <p:sp>
        <p:nvSpPr>
          <p:cNvPr id="163843" name="Rectangle 3"/>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44" name="Picture 4"/>
          <p:cNvPicPr>
            <a:picLocks noChangeAspect="1" noChangeArrowheads="1"/>
          </p:cNvPicPr>
          <p:nvPr/>
        </p:nvPicPr>
        <p:blipFill>
          <a:blip r:embed="rId3" cstate="print"/>
          <a:srcRect/>
          <a:stretch>
            <a:fillRect/>
          </a:stretch>
        </p:blipFill>
        <p:spPr bwMode="auto">
          <a:xfrm>
            <a:off x="2076235" y="4425677"/>
            <a:ext cx="479541" cy="587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3200" dirty="0" smtClean="0"/>
              <a:t>Τα αποτελέσματα σε </a:t>
            </a:r>
            <a:r>
              <a:rPr lang="el-GR" sz="3200" dirty="0" err="1" smtClean="0"/>
              <a:t>Correlation</a:t>
            </a:r>
            <a:r>
              <a:rPr lang="el-GR" sz="3200" dirty="0" smtClean="0"/>
              <a:t> </a:t>
            </a:r>
            <a:r>
              <a:rPr lang="el-GR" sz="3200" dirty="0" err="1" smtClean="0"/>
              <a:t>Matrix</a:t>
            </a:r>
            <a:endParaRPr lang="en-US" sz="3600" dirty="0" smtClean="0"/>
          </a:p>
        </p:txBody>
      </p:sp>
      <p:sp>
        <p:nvSpPr>
          <p:cNvPr id="5" name="4 - Θέση περιεχομένου"/>
          <p:cNvSpPr>
            <a:spLocks noGrp="1"/>
          </p:cNvSpPr>
          <p:nvPr>
            <p:ph idx="1"/>
          </p:nvPr>
        </p:nvSpPr>
        <p:spPr/>
        <p:txBody>
          <a:bodyPr/>
          <a:lstStyle/>
          <a:p>
            <a:endParaRPr lang="el-GR" dirty="0"/>
          </a:p>
        </p:txBody>
      </p:sp>
      <p:pic>
        <p:nvPicPr>
          <p:cNvPr id="164866" name="Picture 2"/>
          <p:cNvPicPr>
            <a:picLocks noChangeAspect="1" noChangeArrowheads="1"/>
          </p:cNvPicPr>
          <p:nvPr/>
        </p:nvPicPr>
        <p:blipFill>
          <a:blip r:embed="rId2" cstate="print"/>
          <a:srcRect/>
          <a:stretch>
            <a:fillRect/>
          </a:stretch>
        </p:blipFill>
        <p:spPr bwMode="auto">
          <a:xfrm>
            <a:off x="395536" y="2132856"/>
            <a:ext cx="8551273" cy="266429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2160240"/>
          </a:xfrm>
        </p:spPr>
        <p:txBody>
          <a:bodyPr>
            <a:noAutofit/>
          </a:bodyPr>
          <a:lstStyle/>
          <a:p>
            <a:pPr algn="l"/>
            <a:r>
              <a:rPr lang="el-GR" sz="2400" dirty="0" smtClean="0"/>
              <a:t>Οι συντελεστές συσχέτισης (</a:t>
            </a:r>
            <a:r>
              <a:rPr lang="en-US" sz="2400" dirty="0" smtClean="0"/>
              <a:t>correlation coefficients</a:t>
            </a:r>
            <a:r>
              <a:rPr lang="el-GR" sz="2400" dirty="0" smtClean="0"/>
              <a:t>) μεταξύ 0 και 1 αντιπροσωπεύουν θετικές συσχετίσεις (</a:t>
            </a:r>
            <a:r>
              <a:rPr lang="en-US" sz="2400" dirty="0" smtClean="0"/>
              <a:t>positive correlations</a:t>
            </a:r>
            <a:r>
              <a:rPr lang="el-GR" sz="2400" dirty="0" smtClean="0"/>
              <a:t>) και οι συντελεστές</a:t>
            </a:r>
            <a:r>
              <a:rPr lang="en-US" sz="2400" dirty="0" smtClean="0"/>
              <a:t> </a:t>
            </a:r>
            <a:r>
              <a:rPr lang="el-GR" sz="2400" dirty="0" smtClean="0"/>
              <a:t>μεταξύ 0 και</a:t>
            </a:r>
            <a:r>
              <a:rPr lang="en-US" sz="2400" dirty="0" smtClean="0"/>
              <a:t> -1 </a:t>
            </a:r>
            <a:r>
              <a:rPr lang="el-GR" sz="2400" dirty="0" smtClean="0"/>
              <a:t>αρνητικές (</a:t>
            </a:r>
            <a:r>
              <a:rPr lang="en-US" sz="2400" dirty="0" smtClean="0"/>
              <a:t>negative correlations</a:t>
            </a:r>
            <a:r>
              <a:rPr lang="el-GR" sz="2400" dirty="0" smtClean="0"/>
              <a:t>)</a:t>
            </a:r>
            <a:r>
              <a:rPr lang="en-US" sz="2400" dirty="0" smtClean="0"/>
              <a:t>. </a:t>
            </a:r>
            <a:r>
              <a:rPr lang="el-GR" sz="2400" dirty="0" smtClean="0"/>
              <a:t>Εξετάζουμε τη σχέση (</a:t>
            </a:r>
            <a:r>
              <a:rPr lang="en-US" sz="2400" dirty="0" smtClean="0"/>
              <a:t>relationship</a:t>
            </a:r>
            <a:r>
              <a:rPr lang="el-GR" sz="2400" dirty="0" smtClean="0"/>
              <a:t>) μεταξύ των ιδιοτήτων (</a:t>
            </a:r>
            <a:r>
              <a:rPr lang="en-US" sz="2400" dirty="0" smtClean="0"/>
              <a:t>attributes</a:t>
            </a:r>
            <a:r>
              <a:rPr lang="el-GR" sz="2400" dirty="0" smtClean="0"/>
              <a:t>)</a:t>
            </a:r>
            <a:r>
              <a:rPr lang="en-US" sz="2400" dirty="0" smtClean="0"/>
              <a:t> </a:t>
            </a:r>
            <a:r>
              <a:rPr lang="en-US" sz="2400" dirty="0" err="1" smtClean="0"/>
              <a:t>Heating_Oil</a:t>
            </a:r>
            <a:r>
              <a:rPr lang="el-GR" sz="2400" dirty="0" smtClean="0"/>
              <a:t> και </a:t>
            </a:r>
            <a:r>
              <a:rPr lang="en-US" sz="2400" dirty="0" smtClean="0"/>
              <a:t>Insulation. </a:t>
            </a:r>
            <a:endParaRPr lang="el-GR" sz="24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graphicFrame>
        <p:nvGraphicFramePr>
          <p:cNvPr id="165890" name="Object 2"/>
          <p:cNvGraphicFramePr>
            <a:graphicFrameLocks noChangeAspect="1"/>
          </p:cNvGraphicFramePr>
          <p:nvPr/>
        </p:nvGraphicFramePr>
        <p:xfrm>
          <a:off x="1033246" y="2663949"/>
          <a:ext cx="9747900" cy="3573363"/>
        </p:xfrm>
        <a:graphic>
          <a:graphicData uri="http://schemas.openxmlformats.org/presentationml/2006/ole">
            <mc:AlternateContent xmlns:mc="http://schemas.openxmlformats.org/markup-compatibility/2006">
              <mc:Choice xmlns:v="urn:schemas-microsoft-com:vml" Requires="v">
                <p:oleObj spid="_x0000_s165895" name="Έγγραφο" r:id="rId3" imgW="5348383" imgH="1961211" progId="Word.Document.12">
                  <p:embed/>
                </p:oleObj>
              </mc:Choice>
              <mc:Fallback>
                <p:oleObj name="Έγγραφο" r:id="rId3" imgW="5348383" imgH="1961211"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46" y="2663949"/>
                        <a:ext cx="9747900" cy="35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l-GR" sz="2800" dirty="0" smtClean="0"/>
              <a:t/>
            </a:r>
            <a:br>
              <a:rPr lang="el-GR" sz="2800" dirty="0" smtClean="0"/>
            </a:br>
            <a:r>
              <a:rPr lang="en-US" sz="2800" dirty="0" smtClean="0"/>
              <a:t>positive correlations: </a:t>
            </a:r>
            <a:r>
              <a:rPr lang="el-GR" sz="2800" dirty="0" smtClean="0"/>
              <a:t>Όσον η τιμή ενός χαρακτηριστικού (</a:t>
            </a:r>
            <a:r>
              <a:rPr lang="en-US" sz="2800" dirty="0" smtClean="0"/>
              <a:t>attribute</a:t>
            </a:r>
            <a:r>
              <a:rPr lang="el-GR" sz="2800" dirty="0" smtClean="0"/>
              <a:t>) αυξάνεται, η τιμή του άλλου χαρακτηριστικού αυξάνεται επίσης </a:t>
            </a:r>
            <a:br>
              <a:rPr lang="el-GR" sz="2800" dirty="0" smtClean="0"/>
            </a:br>
            <a:r>
              <a:rPr lang="el-GR" sz="2800" dirty="0" smtClean="0"/>
              <a:t> Όσον η τιμή ενός χαρακτηριστικού μειώνεται, η τιμή του άλλου χαρακτηριστικού μειώνεται επίσης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graphicFrame>
        <p:nvGraphicFramePr>
          <p:cNvPr id="167939" name="Object 3"/>
          <p:cNvGraphicFramePr>
            <a:graphicFrameLocks noChangeAspect="1"/>
          </p:cNvGraphicFramePr>
          <p:nvPr/>
        </p:nvGraphicFramePr>
        <p:xfrm>
          <a:off x="1187624" y="2492896"/>
          <a:ext cx="6453209" cy="3132956"/>
        </p:xfrm>
        <a:graphic>
          <a:graphicData uri="http://schemas.openxmlformats.org/presentationml/2006/ole">
            <mc:AlternateContent xmlns:mc="http://schemas.openxmlformats.org/markup-compatibility/2006">
              <mc:Choice xmlns:v="urn:schemas-microsoft-com:vml" Requires="v">
                <p:oleObj spid="_x0000_s167944" name="Έγγραφο" r:id="rId3" imgW="5415314" imgH="2628627" progId="Word.Document.12">
                  <p:embed/>
                </p:oleObj>
              </mc:Choice>
              <mc:Fallback>
                <p:oleObj name="Έγγραφο" r:id="rId3" imgW="5415314" imgH="2628627"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2896"/>
                        <a:ext cx="6453209" cy="31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a:t>
            </a:r>
            <a:r>
              <a:rPr lang="el-GR" sz="3600" dirty="0" smtClean="0"/>
              <a:t>µ</a:t>
            </a:r>
            <a:r>
              <a:rPr lang="el-GR" sz="3600" dirty="0" err="1" smtClean="0"/>
              <a:t>αθήµατος</a:t>
            </a:r>
            <a:r>
              <a:rPr lang="en-US" sz="3600" dirty="0" smtClean="0"/>
              <a:t> (</a:t>
            </a:r>
            <a:r>
              <a:rPr lang="el-GR" sz="3600" dirty="0" err="1" smtClean="0"/>
              <a:t>Syllabus</a:t>
            </a:r>
            <a:r>
              <a:rPr lang="el-GR" sz="3600" dirty="0" smtClean="0"/>
              <a:t>)</a:t>
            </a:r>
            <a:endParaRPr lang="el-GR" sz="3600" dirty="0"/>
          </a:p>
        </p:txBody>
      </p:sp>
      <p:sp>
        <p:nvSpPr>
          <p:cNvPr id="3" name="Content Placeholder 2"/>
          <p:cNvSpPr>
            <a:spLocks noGrp="1"/>
          </p:cNvSpPr>
          <p:nvPr>
            <p:ph idx="1"/>
          </p:nvPr>
        </p:nvSpPr>
        <p:spPr>
          <a:xfrm>
            <a:off x="457200" y="1196752"/>
            <a:ext cx="8435280" cy="5328592"/>
          </a:xfrm>
        </p:spPr>
        <p:txBody>
          <a:bodyPr>
            <a:normAutofit fontScale="85000" lnSpcReduction="20000"/>
          </a:bodyPr>
          <a:lstStyle/>
          <a:p>
            <a:r>
              <a:rPr lang="el-GR" dirty="0" smtClean="0"/>
              <a:t>Συλλογή και </a:t>
            </a:r>
            <a:r>
              <a:rPr lang="el-GR" dirty="0" err="1" smtClean="0"/>
              <a:t>προεπεξεργασία</a:t>
            </a:r>
            <a:r>
              <a:rPr lang="el-GR" dirty="0" smtClean="0"/>
              <a:t> δεδομένων.          Αποθήκες Δεδομένων. Άμεση Αναλυτική Επεξεργασία. Επισκόπηση Τεχνικών Εξόρυξης Δεδομένων.    </a:t>
            </a:r>
          </a:p>
          <a:p>
            <a:pPr>
              <a:buNone/>
            </a:pPr>
            <a:r>
              <a:rPr lang="el-GR" dirty="0" smtClean="0"/>
              <a:t>     Μηχανές Διανυσμάτων  Υποστήριξης.  </a:t>
            </a:r>
          </a:p>
          <a:p>
            <a:pPr>
              <a:buNone/>
            </a:pPr>
            <a:r>
              <a:rPr lang="el-GR" dirty="0" smtClean="0"/>
              <a:t>     Εξόρυξη Γνώσης από το περιεχόμενο του Παγκόσμιου Ιστού, Εξόρυξη Γνώσης από τη Δομή  του Παγκόσμιου Ιστού, Εξόρυξη  Γνώσης από τη Χρήση του Παγκόσμιου Ιστού. </a:t>
            </a:r>
          </a:p>
          <a:p>
            <a:pPr>
              <a:buNone/>
            </a:pPr>
            <a:r>
              <a:rPr lang="el-GR" dirty="0" smtClean="0"/>
              <a:t>     Διαχείριση Δεδομένων Μεγάλης Κλίμακας στον Παγκόσμιο Ιστό. Διαφήμιση στον Παγκόσμιο Ιστό. Εξόρυξη Δεδομένων από Γράφους Κοινωνικών Δικτύων. Συστήματα Συστάσεων.  Σημασιολογικός Ιστός και  Δεδομένα Μεγάλης Κλίμακας.  </a:t>
            </a:r>
          </a:p>
          <a:p>
            <a:pPr>
              <a:buNone/>
            </a:pPr>
            <a:r>
              <a:rPr lang="el-GR" dirty="0" smtClean="0"/>
              <a:t>     Εξόρυξη Δεδομένων και Επιχειρησιακή Νοημοσύνη.</a:t>
            </a:r>
          </a:p>
          <a:p>
            <a:pPr marL="514350" indent="-514350">
              <a:buFont typeface="+mj-lt"/>
              <a:buAutoNum type="arabicPeriod"/>
            </a:pPr>
            <a:endParaRPr lang="el-GR" dirty="0"/>
          </a:p>
        </p:txBody>
      </p:sp>
    </p:spTree>
    <p:extLst>
      <p:ext uri="{BB962C8B-B14F-4D97-AF65-F5344CB8AC3E}">
        <p14:creationId xmlns:p14="http://schemas.microsoft.com/office/powerpoint/2010/main" val="2559278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The relationship between the Temperature attribute and the Insulation rating attribute.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graphicFrame>
        <p:nvGraphicFramePr>
          <p:cNvPr id="168963" name="Object 3"/>
          <p:cNvGraphicFramePr>
            <a:graphicFrameLocks noChangeAspect="1"/>
          </p:cNvGraphicFramePr>
          <p:nvPr/>
        </p:nvGraphicFramePr>
        <p:xfrm>
          <a:off x="640381" y="2447925"/>
          <a:ext cx="7980002" cy="2925291"/>
        </p:xfrm>
        <a:graphic>
          <a:graphicData uri="http://schemas.openxmlformats.org/presentationml/2006/ole">
            <mc:AlternateContent xmlns:mc="http://schemas.openxmlformats.org/markup-compatibility/2006">
              <mc:Choice xmlns:v="urn:schemas-microsoft-com:vml" Requires="v">
                <p:oleObj spid="_x0000_s168968" name="Έγγραφο" r:id="rId3" imgW="5348383" imgH="1961211" progId="Word.Document.12">
                  <p:embed/>
                </p:oleObj>
              </mc:Choice>
              <mc:Fallback>
                <p:oleObj name="Έγγραφο" r:id="rId3" imgW="5348383" imgH="1961211"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81" y="2447925"/>
                        <a:ext cx="7980002" cy="2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correlation strength along the continuum from -1 to 1</a:t>
            </a:r>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graphicFrame>
        <p:nvGraphicFramePr>
          <p:cNvPr id="169986" name="Object 2"/>
          <p:cNvGraphicFramePr>
            <a:graphicFrameLocks noChangeAspect="1"/>
          </p:cNvGraphicFramePr>
          <p:nvPr/>
        </p:nvGraphicFramePr>
        <p:xfrm>
          <a:off x="467544" y="2420888"/>
          <a:ext cx="8235567" cy="2048673"/>
        </p:xfrm>
        <a:graphic>
          <a:graphicData uri="http://schemas.openxmlformats.org/presentationml/2006/ole">
            <mc:AlternateContent xmlns:mc="http://schemas.openxmlformats.org/markup-compatibility/2006">
              <mc:Choice xmlns:v="urn:schemas-microsoft-com:vml" Requires="v">
                <p:oleObj spid="_x0000_s169991" name="Έγγραφο" r:id="rId3" imgW="5436905" imgH="1353192" progId="Word.Document.12">
                  <p:embed/>
                </p:oleObj>
              </mc:Choice>
              <mc:Fallback>
                <p:oleObj name="Έγγραφο" r:id="rId3" imgW="5436905" imgH="135319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8235567" cy="20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41</a:t>
            </a:fld>
            <a:endParaRPr lang="el-GR"/>
          </a:p>
        </p:txBody>
      </p:sp>
      <p:graphicFrame>
        <p:nvGraphicFramePr>
          <p:cNvPr id="171010" name="Object 2"/>
          <p:cNvGraphicFramePr>
            <a:graphicFrameLocks noChangeAspect="1"/>
          </p:cNvGraphicFramePr>
          <p:nvPr/>
        </p:nvGraphicFramePr>
        <p:xfrm>
          <a:off x="465138" y="390525"/>
          <a:ext cx="8154987" cy="7869238"/>
        </p:xfrm>
        <a:graphic>
          <a:graphicData uri="http://schemas.openxmlformats.org/presentationml/2006/ole">
            <mc:AlternateContent xmlns:mc="http://schemas.openxmlformats.org/markup-compatibility/2006">
              <mc:Choice xmlns:v="urn:schemas-microsoft-com:vml" Requires="v">
                <p:oleObj spid="_x0000_s171015" name="Έγγραφο" r:id="rId3" imgW="5860953" imgH="5618296" progId="Word.Document.12">
                  <p:embed/>
                </p:oleObj>
              </mc:Choice>
              <mc:Fallback>
                <p:oleObj name="Έγγραφο" r:id="rId3" imgW="5860953" imgH="5618296"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90525"/>
                        <a:ext cx="8154987" cy="78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42</a:t>
            </a:fld>
            <a:endParaRPr lang="el-GR"/>
          </a:p>
        </p:txBody>
      </p:sp>
      <p:graphicFrame>
        <p:nvGraphicFramePr>
          <p:cNvPr id="172034" name="Object 2"/>
          <p:cNvGraphicFramePr>
            <a:graphicFrameLocks noChangeAspect="1"/>
          </p:cNvGraphicFramePr>
          <p:nvPr/>
        </p:nvGraphicFramePr>
        <p:xfrm>
          <a:off x="179388" y="958850"/>
          <a:ext cx="8709025" cy="4422775"/>
        </p:xfrm>
        <a:graphic>
          <a:graphicData uri="http://schemas.openxmlformats.org/presentationml/2006/ole">
            <mc:AlternateContent xmlns:mc="http://schemas.openxmlformats.org/markup-compatibility/2006">
              <mc:Choice xmlns:v="urn:schemas-microsoft-com:vml" Requires="v">
                <p:oleObj spid="_x0000_s172039" name="Έγγραφο" r:id="rId3" imgW="5272095" imgH="2977815" progId="Word.Document.12">
                  <p:embed/>
                </p:oleObj>
              </mc:Choice>
              <mc:Fallback>
                <p:oleObj name="Έγγραφο" r:id="rId3" imgW="5272095" imgH="2977815"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58850"/>
                        <a:ext cx="87090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43</a:t>
            </a:fld>
            <a:endParaRPr lang="el-GR"/>
          </a:p>
        </p:txBody>
      </p:sp>
      <p:graphicFrame>
        <p:nvGraphicFramePr>
          <p:cNvPr id="173058" name="Object 2"/>
          <p:cNvGraphicFramePr>
            <a:graphicFrameLocks noChangeAspect="1"/>
          </p:cNvGraphicFramePr>
          <p:nvPr/>
        </p:nvGraphicFramePr>
        <p:xfrm>
          <a:off x="374650" y="614363"/>
          <a:ext cx="8424863" cy="7254875"/>
        </p:xfrm>
        <a:graphic>
          <a:graphicData uri="http://schemas.openxmlformats.org/presentationml/2006/ole">
            <mc:AlternateContent xmlns:mc="http://schemas.openxmlformats.org/markup-compatibility/2006">
              <mc:Choice xmlns:v="urn:schemas-microsoft-com:vml" Requires="v">
                <p:oleObj spid="_x0000_s173063" name="Έγγραφο" r:id="rId3" imgW="5581603" imgH="4807196" progId="Word.Document.12">
                  <p:embed/>
                </p:oleObj>
              </mc:Choice>
              <mc:Fallback>
                <p:oleObj name="Έγγραφο" r:id="rId3" imgW="5581603" imgH="4807196"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614363"/>
                        <a:ext cx="8424863" cy="7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44</a:t>
            </a:fld>
            <a:endParaRPr lang="el-GR"/>
          </a:p>
        </p:txBody>
      </p:sp>
      <p:graphicFrame>
        <p:nvGraphicFramePr>
          <p:cNvPr id="173058" name="Object 2"/>
          <p:cNvGraphicFramePr>
            <a:graphicFrameLocks noChangeAspect="1"/>
          </p:cNvGraphicFramePr>
          <p:nvPr/>
        </p:nvGraphicFramePr>
        <p:xfrm>
          <a:off x="330200" y="330200"/>
          <a:ext cx="8243888" cy="7105650"/>
        </p:xfrm>
        <a:graphic>
          <a:graphicData uri="http://schemas.openxmlformats.org/presentationml/2006/ole">
            <mc:AlternateContent xmlns:mc="http://schemas.openxmlformats.org/markup-compatibility/2006">
              <mc:Choice xmlns:v="urn:schemas-microsoft-com:vml" Requires="v">
                <p:oleObj spid="_x0000_s242695" name="Έγγραφο" r:id="rId3" imgW="5581603" imgH="4807196" progId="Word.Document.12">
                  <p:embed/>
                </p:oleObj>
              </mc:Choice>
              <mc:Fallback>
                <p:oleObj name="Έγγραφο" r:id="rId3" imgW="5581603" imgH="4807196"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330200"/>
                        <a:ext cx="8243888" cy="71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45</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174087" name="Έγγραφο" r:id="rId3" imgW="5272095" imgH="7970478" progId="Word.Document.12">
                  <p:embed/>
                </p:oleObj>
              </mc:Choice>
              <mc:Fallback>
                <p:oleObj name="Έγγραφο" r:id="rId3" imgW="5272095" imgH="797047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46</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243719" name="Έγγραφο" r:id="rId3" imgW="5272095" imgH="7970478" progId="Word.Document.12">
                  <p:embed/>
                </p:oleObj>
              </mc:Choice>
              <mc:Fallback>
                <p:oleObj name="Έγγραφο" r:id="rId3" imgW="5272095" imgH="797047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4 - Θέση αριθμού διαφάνειας"/>
          <p:cNvSpPr>
            <a:spLocks noGrp="1"/>
          </p:cNvSpPr>
          <p:nvPr>
            <p:ph type="sldNum" sz="quarter" idx="11"/>
          </p:nvPr>
        </p:nvSpPr>
        <p:spPr>
          <a:noFill/>
        </p:spPr>
        <p:txBody>
          <a:bodyPr/>
          <a:lstStyle/>
          <a:p>
            <a:fld id="{E1A3E3B9-5145-4A5F-9E4A-33E0D674BFBB}" type="slidenum">
              <a:rPr lang="en-US"/>
              <a:pPr/>
              <a:t>47</a:t>
            </a:fld>
            <a:endParaRPr lang="en-US"/>
          </a:p>
        </p:txBody>
      </p:sp>
      <p:sp>
        <p:nvSpPr>
          <p:cNvPr id="4109" name="5 - Θέση ημερομηνίας"/>
          <p:cNvSpPr>
            <a:spLocks noGrp="1"/>
          </p:cNvSpPr>
          <p:nvPr>
            <p:ph type="dt" sz="quarter" idx="12"/>
          </p:nvPr>
        </p:nvSpPr>
        <p:spPr>
          <a:xfrm>
            <a:off x="134144" y="6309320"/>
            <a:ext cx="2133600" cy="365125"/>
          </a:xfrm>
          <a:noFill/>
        </p:spPr>
        <p:txBody>
          <a:bodyPr/>
          <a:lstStyle/>
          <a:p>
            <a:r>
              <a:rPr lang="en-US" dirty="0" err="1" smtClean="0"/>
              <a:t>Jiawei</a:t>
            </a:r>
            <a:r>
              <a:rPr lang="en-US" dirty="0" smtClean="0"/>
              <a:t> Han</a:t>
            </a:r>
          </a:p>
        </p:txBody>
      </p:sp>
      <p:sp>
        <p:nvSpPr>
          <p:cNvPr id="1216514" name="Rectangle 2"/>
          <p:cNvSpPr>
            <a:spLocks noGrp="1" noChangeArrowheads="1"/>
          </p:cNvSpPr>
          <p:nvPr>
            <p:ph type="title"/>
          </p:nvPr>
        </p:nvSpPr>
        <p:spPr/>
        <p:txBody>
          <a:bodyPr/>
          <a:lstStyle/>
          <a:p>
            <a:pPr eaLnBrk="1" hangingPunct="1">
              <a:defRPr/>
            </a:pPr>
            <a:endParaRPr lang="el-GR" smtClean="0"/>
          </a:p>
        </p:txBody>
      </p:sp>
      <p:sp>
        <p:nvSpPr>
          <p:cNvPr id="1216516" name="Rectangle 4"/>
          <p:cNvSpPr>
            <a:spLocks noChangeArrowheads="1"/>
          </p:cNvSpPr>
          <p:nvPr/>
        </p:nvSpPr>
        <p:spPr bwMode="auto">
          <a:xfrm>
            <a:off x="914400" y="685800"/>
            <a:ext cx="7721600" cy="1735088"/>
          </a:xfrm>
          <a:prstGeom prst="rect">
            <a:avLst/>
          </a:prstGeom>
          <a:noFill/>
          <a:ln w="9525">
            <a:noFill/>
            <a:miter lim="800000"/>
            <a:headEnd/>
            <a:tailEnd/>
          </a:ln>
        </p:spPr>
        <p:txBody>
          <a:bodyPr anchor="b"/>
          <a:lstStyle/>
          <a:p>
            <a:pPr>
              <a:defRPr/>
            </a:pPr>
            <a:endParaRPr lang="en-US" sz="4400" dirty="0" smtClean="0"/>
          </a:p>
          <a:p>
            <a:pPr>
              <a:defRPr/>
            </a:pPr>
            <a:endParaRPr lang="en-US" sz="4400" dirty="0" smtClean="0"/>
          </a:p>
          <a:p>
            <a:pPr>
              <a:defRPr/>
            </a:pPr>
            <a:endParaRPr lang="en-US" sz="4400" dirty="0" smtClean="0"/>
          </a:p>
          <a:p>
            <a:pPr>
              <a:defRPr/>
            </a:pPr>
            <a:r>
              <a:rPr lang="en-US" sz="4400" dirty="0" smtClean="0"/>
              <a:t>Data Warehouse vs. Operational DBMS.</a:t>
            </a:r>
          </a:p>
          <a:p>
            <a:pPr>
              <a:defRPr/>
            </a:pPr>
            <a:r>
              <a:rPr lang="en-US" sz="4400" b="1" dirty="0" smtClean="0">
                <a:effectLst>
                  <a:outerShdw blurRad="38100" dist="38100" dir="2700000" algn="tl">
                    <a:srgbClr val="C0C0C0"/>
                  </a:outerShdw>
                </a:effectLst>
              </a:rPr>
              <a:t>So</a:t>
            </a:r>
            <a:r>
              <a:rPr lang="en-US" sz="4400" b="1" dirty="0">
                <a:effectLst>
                  <a:outerShdw blurRad="38100" dist="38100" dir="2700000" algn="tl">
                    <a:srgbClr val="C0C0C0"/>
                  </a:outerShdw>
                </a:effectLst>
              </a:rPr>
              <a:t>, what’s different?</a:t>
            </a:r>
          </a:p>
        </p:txBody>
      </p:sp>
      <p:graphicFrame>
        <p:nvGraphicFramePr>
          <p:cNvPr id="4098" name="Object 5"/>
          <p:cNvGraphicFramePr>
            <a:graphicFrameLocks noChangeAspect="1"/>
          </p:cNvGraphicFramePr>
          <p:nvPr/>
        </p:nvGraphicFramePr>
        <p:xfrm>
          <a:off x="1219200" y="2971800"/>
          <a:ext cx="3429000" cy="2330450"/>
        </p:xfrm>
        <a:graphic>
          <a:graphicData uri="http://schemas.openxmlformats.org/presentationml/2006/ole">
            <mc:AlternateContent xmlns:mc="http://schemas.openxmlformats.org/markup-compatibility/2006">
              <mc:Choice xmlns:v="urn:schemas-microsoft-com:vml" Requires="v">
                <p:oleObj spid="_x0000_s6196" name="Clip" r:id="rId3" imgW="1630080" imgH="1108800" progId="">
                  <p:embed/>
                </p:oleObj>
              </mc:Choice>
              <mc:Fallback>
                <p:oleObj name="Clip" r:id="rId3" imgW="1630080" imgH="11088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3429000"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5246688" y="2971800"/>
            <a:ext cx="3440112" cy="2438400"/>
            <a:chOff x="3305" y="1872"/>
            <a:chExt cx="2167" cy="1536"/>
          </a:xfrm>
        </p:grpSpPr>
        <p:sp>
          <p:nvSpPr>
            <p:cNvPr id="4113" name="Freeform 7"/>
            <p:cNvSpPr>
              <a:spLocks/>
            </p:cNvSpPr>
            <p:nvPr/>
          </p:nvSpPr>
          <p:spPr bwMode="auto">
            <a:xfrm flipH="1">
              <a:off x="4114" y="1926"/>
              <a:ext cx="1153" cy="1353"/>
            </a:xfrm>
            <a:custGeom>
              <a:avLst/>
              <a:gdLst>
                <a:gd name="T0" fmla="*/ 14 w 1153"/>
                <a:gd name="T1" fmla="*/ 895 h 1353"/>
                <a:gd name="T2" fmla="*/ 1 w 1153"/>
                <a:gd name="T3" fmla="*/ 752 h 1353"/>
                <a:gd name="T4" fmla="*/ 3 w 1153"/>
                <a:gd name="T5" fmla="*/ 603 h 1353"/>
                <a:gd name="T6" fmla="*/ 20 w 1153"/>
                <a:gd name="T7" fmla="*/ 466 h 1353"/>
                <a:gd name="T8" fmla="*/ 43 w 1153"/>
                <a:gd name="T9" fmla="*/ 405 h 1353"/>
                <a:gd name="T10" fmla="*/ 69 w 1153"/>
                <a:gd name="T11" fmla="*/ 390 h 1353"/>
                <a:gd name="T12" fmla="*/ 100 w 1153"/>
                <a:gd name="T13" fmla="*/ 372 h 1353"/>
                <a:gd name="T14" fmla="*/ 139 w 1153"/>
                <a:gd name="T15" fmla="*/ 351 h 1353"/>
                <a:gd name="T16" fmla="*/ 183 w 1153"/>
                <a:gd name="T17" fmla="*/ 327 h 1353"/>
                <a:gd name="T18" fmla="*/ 232 w 1153"/>
                <a:gd name="T19" fmla="*/ 301 h 1353"/>
                <a:gd name="T20" fmla="*/ 286 w 1153"/>
                <a:gd name="T21" fmla="*/ 273 h 1353"/>
                <a:gd name="T22" fmla="*/ 343 w 1153"/>
                <a:gd name="T23" fmla="*/ 244 h 1353"/>
                <a:gd name="T24" fmla="*/ 401 w 1153"/>
                <a:gd name="T25" fmla="*/ 212 h 1353"/>
                <a:gd name="T26" fmla="*/ 461 w 1153"/>
                <a:gd name="T27" fmla="*/ 182 h 1353"/>
                <a:gd name="T28" fmla="*/ 522 w 1153"/>
                <a:gd name="T29" fmla="*/ 151 h 1353"/>
                <a:gd name="T30" fmla="*/ 584 w 1153"/>
                <a:gd name="T31" fmla="*/ 120 h 1353"/>
                <a:gd name="T32" fmla="*/ 643 w 1153"/>
                <a:gd name="T33" fmla="*/ 90 h 1353"/>
                <a:gd name="T34" fmla="*/ 700 w 1153"/>
                <a:gd name="T35" fmla="*/ 62 h 1353"/>
                <a:gd name="T36" fmla="*/ 754 w 1153"/>
                <a:gd name="T37" fmla="*/ 36 h 1353"/>
                <a:gd name="T38" fmla="*/ 805 w 1153"/>
                <a:gd name="T39" fmla="*/ 11 h 1353"/>
                <a:gd name="T40" fmla="*/ 817 w 1153"/>
                <a:gd name="T41" fmla="*/ 33 h 1353"/>
                <a:gd name="T42" fmla="*/ 805 w 1153"/>
                <a:gd name="T43" fmla="*/ 175 h 1353"/>
                <a:gd name="T44" fmla="*/ 813 w 1153"/>
                <a:gd name="T45" fmla="*/ 389 h 1353"/>
                <a:gd name="T46" fmla="*/ 844 w 1153"/>
                <a:gd name="T47" fmla="*/ 639 h 1353"/>
                <a:gd name="T48" fmla="*/ 884 w 1153"/>
                <a:gd name="T49" fmla="*/ 828 h 1353"/>
                <a:gd name="T50" fmla="*/ 920 w 1153"/>
                <a:gd name="T51" fmla="*/ 944 h 1353"/>
                <a:gd name="T52" fmla="*/ 962 w 1153"/>
                <a:gd name="T53" fmla="*/ 1049 h 1353"/>
                <a:gd name="T54" fmla="*/ 1005 w 1153"/>
                <a:gd name="T55" fmla="*/ 1139 h 1353"/>
                <a:gd name="T56" fmla="*/ 1049 w 1153"/>
                <a:gd name="T57" fmla="*/ 1216 h 1353"/>
                <a:gd name="T58" fmla="*/ 1089 w 1153"/>
                <a:gd name="T59" fmla="*/ 1276 h 1353"/>
                <a:gd name="T60" fmla="*/ 1121 w 1153"/>
                <a:gd name="T61" fmla="*/ 1320 h 1353"/>
                <a:gd name="T62" fmla="*/ 1146 w 1153"/>
                <a:gd name="T63" fmla="*/ 1344 h 1353"/>
                <a:gd name="T64" fmla="*/ 1136 w 1153"/>
                <a:gd name="T65" fmla="*/ 1347 h 1353"/>
                <a:gd name="T66" fmla="*/ 1096 w 1153"/>
                <a:gd name="T67" fmla="*/ 1347 h 1353"/>
                <a:gd name="T68" fmla="*/ 1045 w 1153"/>
                <a:gd name="T69" fmla="*/ 1346 h 1353"/>
                <a:gd name="T70" fmla="*/ 986 w 1153"/>
                <a:gd name="T71" fmla="*/ 1346 h 1353"/>
                <a:gd name="T72" fmla="*/ 920 w 1153"/>
                <a:gd name="T73" fmla="*/ 1347 h 1353"/>
                <a:gd name="T74" fmla="*/ 850 w 1153"/>
                <a:gd name="T75" fmla="*/ 1347 h 1353"/>
                <a:gd name="T76" fmla="*/ 776 w 1153"/>
                <a:gd name="T77" fmla="*/ 1349 h 1353"/>
                <a:gd name="T78" fmla="*/ 702 w 1153"/>
                <a:gd name="T79" fmla="*/ 1349 h 1353"/>
                <a:gd name="T80" fmla="*/ 627 w 1153"/>
                <a:gd name="T81" fmla="*/ 1350 h 1353"/>
                <a:gd name="T82" fmla="*/ 555 w 1153"/>
                <a:gd name="T83" fmla="*/ 1351 h 1353"/>
                <a:gd name="T84" fmla="*/ 485 w 1153"/>
                <a:gd name="T85" fmla="*/ 1352 h 1353"/>
                <a:gd name="T86" fmla="*/ 422 w 1153"/>
                <a:gd name="T87" fmla="*/ 1353 h 1353"/>
                <a:gd name="T88" fmla="*/ 366 w 1153"/>
                <a:gd name="T89" fmla="*/ 1353 h 1353"/>
                <a:gd name="T90" fmla="*/ 317 w 1153"/>
                <a:gd name="T91" fmla="*/ 1353 h 1353"/>
                <a:gd name="T92" fmla="*/ 278 w 1153"/>
                <a:gd name="T93" fmla="*/ 1353 h 1353"/>
                <a:gd name="T94" fmla="*/ 253 w 1153"/>
                <a:gd name="T95" fmla="*/ 1353 h 1353"/>
                <a:gd name="T96" fmla="*/ 231 w 1153"/>
                <a:gd name="T97" fmla="*/ 1349 h 1353"/>
                <a:gd name="T98" fmla="*/ 200 w 1153"/>
                <a:gd name="T99" fmla="*/ 1321 h 1353"/>
                <a:gd name="T100" fmla="*/ 166 w 1153"/>
                <a:gd name="T101" fmla="*/ 1274 h 1353"/>
                <a:gd name="T102" fmla="*/ 132 w 1153"/>
                <a:gd name="T103" fmla="*/ 1212 h 1353"/>
                <a:gd name="T104" fmla="*/ 99 w 1153"/>
                <a:gd name="T105" fmla="*/ 1145 h 1353"/>
                <a:gd name="T106" fmla="*/ 69 w 1153"/>
                <a:gd name="T107" fmla="*/ 1079 h 1353"/>
                <a:gd name="T108" fmla="*/ 46 w 1153"/>
                <a:gd name="T109" fmla="*/ 1018 h 1353"/>
                <a:gd name="T110" fmla="*/ 30 w 1153"/>
                <a:gd name="T111" fmla="*/ 972 h 13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3"/>
                <a:gd name="T169" fmla="*/ 0 h 1353"/>
                <a:gd name="T170" fmla="*/ 1153 w 1153"/>
                <a:gd name="T171" fmla="*/ 1353 h 13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3" h="1353">
                  <a:moveTo>
                    <a:pt x="25" y="957"/>
                  </a:moveTo>
                  <a:lnTo>
                    <a:pt x="14" y="895"/>
                  </a:lnTo>
                  <a:lnTo>
                    <a:pt x="6" y="826"/>
                  </a:lnTo>
                  <a:lnTo>
                    <a:pt x="1" y="752"/>
                  </a:lnTo>
                  <a:lnTo>
                    <a:pt x="0" y="677"/>
                  </a:lnTo>
                  <a:lnTo>
                    <a:pt x="3" y="603"/>
                  </a:lnTo>
                  <a:lnTo>
                    <a:pt x="9" y="533"/>
                  </a:lnTo>
                  <a:lnTo>
                    <a:pt x="20" y="466"/>
                  </a:lnTo>
                  <a:lnTo>
                    <a:pt x="35" y="410"/>
                  </a:lnTo>
                  <a:lnTo>
                    <a:pt x="43" y="405"/>
                  </a:lnTo>
                  <a:lnTo>
                    <a:pt x="55" y="397"/>
                  </a:lnTo>
                  <a:lnTo>
                    <a:pt x="69" y="390"/>
                  </a:lnTo>
                  <a:lnTo>
                    <a:pt x="83" y="382"/>
                  </a:lnTo>
                  <a:lnTo>
                    <a:pt x="100" y="372"/>
                  </a:lnTo>
                  <a:lnTo>
                    <a:pt x="118" y="362"/>
                  </a:lnTo>
                  <a:lnTo>
                    <a:pt x="139" y="351"/>
                  </a:lnTo>
                  <a:lnTo>
                    <a:pt x="160" y="339"/>
                  </a:lnTo>
                  <a:lnTo>
                    <a:pt x="183" y="327"/>
                  </a:lnTo>
                  <a:lnTo>
                    <a:pt x="207" y="314"/>
                  </a:lnTo>
                  <a:lnTo>
                    <a:pt x="232" y="301"/>
                  </a:lnTo>
                  <a:lnTo>
                    <a:pt x="259" y="287"/>
                  </a:lnTo>
                  <a:lnTo>
                    <a:pt x="286" y="273"/>
                  </a:lnTo>
                  <a:lnTo>
                    <a:pt x="313" y="258"/>
                  </a:lnTo>
                  <a:lnTo>
                    <a:pt x="343" y="244"/>
                  </a:lnTo>
                  <a:lnTo>
                    <a:pt x="372" y="228"/>
                  </a:lnTo>
                  <a:lnTo>
                    <a:pt x="401" y="212"/>
                  </a:lnTo>
                  <a:lnTo>
                    <a:pt x="431" y="198"/>
                  </a:lnTo>
                  <a:lnTo>
                    <a:pt x="461" y="182"/>
                  </a:lnTo>
                  <a:lnTo>
                    <a:pt x="492" y="166"/>
                  </a:lnTo>
                  <a:lnTo>
                    <a:pt x="522" y="151"/>
                  </a:lnTo>
                  <a:lnTo>
                    <a:pt x="553" y="135"/>
                  </a:lnTo>
                  <a:lnTo>
                    <a:pt x="584" y="120"/>
                  </a:lnTo>
                  <a:lnTo>
                    <a:pt x="613" y="105"/>
                  </a:lnTo>
                  <a:lnTo>
                    <a:pt x="643" y="90"/>
                  </a:lnTo>
                  <a:lnTo>
                    <a:pt x="672" y="75"/>
                  </a:lnTo>
                  <a:lnTo>
                    <a:pt x="700" y="62"/>
                  </a:lnTo>
                  <a:lnTo>
                    <a:pt x="728" y="49"/>
                  </a:lnTo>
                  <a:lnTo>
                    <a:pt x="754" y="36"/>
                  </a:lnTo>
                  <a:lnTo>
                    <a:pt x="781" y="23"/>
                  </a:lnTo>
                  <a:lnTo>
                    <a:pt x="805" y="11"/>
                  </a:lnTo>
                  <a:lnTo>
                    <a:pt x="830" y="0"/>
                  </a:lnTo>
                  <a:lnTo>
                    <a:pt x="817" y="33"/>
                  </a:lnTo>
                  <a:lnTo>
                    <a:pt x="809" y="92"/>
                  </a:lnTo>
                  <a:lnTo>
                    <a:pt x="805" y="175"/>
                  </a:lnTo>
                  <a:lnTo>
                    <a:pt x="807" y="275"/>
                  </a:lnTo>
                  <a:lnTo>
                    <a:pt x="813" y="389"/>
                  </a:lnTo>
                  <a:lnTo>
                    <a:pt x="825" y="512"/>
                  </a:lnTo>
                  <a:lnTo>
                    <a:pt x="844" y="639"/>
                  </a:lnTo>
                  <a:lnTo>
                    <a:pt x="868" y="767"/>
                  </a:lnTo>
                  <a:lnTo>
                    <a:pt x="884" y="828"/>
                  </a:lnTo>
                  <a:lnTo>
                    <a:pt x="901" y="888"/>
                  </a:lnTo>
                  <a:lnTo>
                    <a:pt x="920" y="944"/>
                  </a:lnTo>
                  <a:lnTo>
                    <a:pt x="941" y="998"/>
                  </a:lnTo>
                  <a:lnTo>
                    <a:pt x="962" y="1049"/>
                  </a:lnTo>
                  <a:lnTo>
                    <a:pt x="983" y="1096"/>
                  </a:lnTo>
                  <a:lnTo>
                    <a:pt x="1005" y="1139"/>
                  </a:lnTo>
                  <a:lnTo>
                    <a:pt x="1027" y="1179"/>
                  </a:lnTo>
                  <a:lnTo>
                    <a:pt x="1049" y="1216"/>
                  </a:lnTo>
                  <a:lnTo>
                    <a:pt x="1069" y="1248"/>
                  </a:lnTo>
                  <a:lnTo>
                    <a:pt x="1089" y="1276"/>
                  </a:lnTo>
                  <a:lnTo>
                    <a:pt x="1106" y="1300"/>
                  </a:lnTo>
                  <a:lnTo>
                    <a:pt x="1121" y="1320"/>
                  </a:lnTo>
                  <a:lnTo>
                    <a:pt x="1135" y="1334"/>
                  </a:lnTo>
                  <a:lnTo>
                    <a:pt x="1146" y="1344"/>
                  </a:lnTo>
                  <a:lnTo>
                    <a:pt x="1153" y="1349"/>
                  </a:lnTo>
                  <a:lnTo>
                    <a:pt x="1136" y="1347"/>
                  </a:lnTo>
                  <a:lnTo>
                    <a:pt x="1118" y="1347"/>
                  </a:lnTo>
                  <a:lnTo>
                    <a:pt x="1096" y="1347"/>
                  </a:lnTo>
                  <a:lnTo>
                    <a:pt x="1071" y="1347"/>
                  </a:lnTo>
                  <a:lnTo>
                    <a:pt x="1045" y="1346"/>
                  </a:lnTo>
                  <a:lnTo>
                    <a:pt x="1016" y="1346"/>
                  </a:lnTo>
                  <a:lnTo>
                    <a:pt x="986" y="1346"/>
                  </a:lnTo>
                  <a:lnTo>
                    <a:pt x="953" y="1347"/>
                  </a:lnTo>
                  <a:lnTo>
                    <a:pt x="920" y="1347"/>
                  </a:lnTo>
                  <a:lnTo>
                    <a:pt x="885" y="1347"/>
                  </a:lnTo>
                  <a:lnTo>
                    <a:pt x="850" y="1347"/>
                  </a:lnTo>
                  <a:lnTo>
                    <a:pt x="814" y="1347"/>
                  </a:lnTo>
                  <a:lnTo>
                    <a:pt x="776" y="1349"/>
                  </a:lnTo>
                  <a:lnTo>
                    <a:pt x="740" y="1349"/>
                  </a:lnTo>
                  <a:lnTo>
                    <a:pt x="702" y="1349"/>
                  </a:lnTo>
                  <a:lnTo>
                    <a:pt x="665" y="1350"/>
                  </a:lnTo>
                  <a:lnTo>
                    <a:pt x="627" y="1350"/>
                  </a:lnTo>
                  <a:lnTo>
                    <a:pt x="591" y="1351"/>
                  </a:lnTo>
                  <a:lnTo>
                    <a:pt x="555" y="1351"/>
                  </a:lnTo>
                  <a:lnTo>
                    <a:pt x="519" y="1351"/>
                  </a:lnTo>
                  <a:lnTo>
                    <a:pt x="485" y="1352"/>
                  </a:lnTo>
                  <a:lnTo>
                    <a:pt x="453" y="1352"/>
                  </a:lnTo>
                  <a:lnTo>
                    <a:pt x="422" y="1353"/>
                  </a:lnTo>
                  <a:lnTo>
                    <a:pt x="392" y="1353"/>
                  </a:lnTo>
                  <a:lnTo>
                    <a:pt x="366" y="1353"/>
                  </a:lnTo>
                  <a:lnTo>
                    <a:pt x="340" y="1353"/>
                  </a:lnTo>
                  <a:lnTo>
                    <a:pt x="317" y="1353"/>
                  </a:lnTo>
                  <a:lnTo>
                    <a:pt x="296" y="1353"/>
                  </a:lnTo>
                  <a:lnTo>
                    <a:pt x="278" y="1353"/>
                  </a:lnTo>
                  <a:lnTo>
                    <a:pt x="264" y="1353"/>
                  </a:lnTo>
                  <a:lnTo>
                    <a:pt x="253" y="1353"/>
                  </a:lnTo>
                  <a:lnTo>
                    <a:pt x="244" y="1353"/>
                  </a:lnTo>
                  <a:lnTo>
                    <a:pt x="231" y="1349"/>
                  </a:lnTo>
                  <a:lnTo>
                    <a:pt x="215" y="1338"/>
                  </a:lnTo>
                  <a:lnTo>
                    <a:pt x="200" y="1321"/>
                  </a:lnTo>
                  <a:lnTo>
                    <a:pt x="184" y="1299"/>
                  </a:lnTo>
                  <a:lnTo>
                    <a:pt x="166" y="1274"/>
                  </a:lnTo>
                  <a:lnTo>
                    <a:pt x="149" y="1243"/>
                  </a:lnTo>
                  <a:lnTo>
                    <a:pt x="132" y="1212"/>
                  </a:lnTo>
                  <a:lnTo>
                    <a:pt x="115" y="1179"/>
                  </a:lnTo>
                  <a:lnTo>
                    <a:pt x="99" y="1145"/>
                  </a:lnTo>
                  <a:lnTo>
                    <a:pt x="83" y="1111"/>
                  </a:lnTo>
                  <a:lnTo>
                    <a:pt x="69" y="1079"/>
                  </a:lnTo>
                  <a:lnTo>
                    <a:pt x="57" y="1047"/>
                  </a:lnTo>
                  <a:lnTo>
                    <a:pt x="46" y="1018"/>
                  </a:lnTo>
                  <a:lnTo>
                    <a:pt x="36" y="993"/>
                  </a:lnTo>
                  <a:lnTo>
                    <a:pt x="30" y="972"/>
                  </a:lnTo>
                  <a:lnTo>
                    <a:pt x="25" y="957"/>
                  </a:lnTo>
                  <a:close/>
                </a:path>
              </a:pathLst>
            </a:custGeom>
            <a:solidFill>
              <a:srgbClr val="FFEDD8"/>
            </a:solidFill>
            <a:ln w="9525">
              <a:noFill/>
              <a:round/>
              <a:headEnd/>
              <a:tailEnd/>
            </a:ln>
          </p:spPr>
          <p:txBody>
            <a:bodyPr/>
            <a:lstStyle/>
            <a:p>
              <a:endParaRPr lang="el-GR"/>
            </a:p>
          </p:txBody>
        </p:sp>
        <p:sp>
          <p:nvSpPr>
            <p:cNvPr id="4114" name="Freeform 8"/>
            <p:cNvSpPr>
              <a:spLocks/>
            </p:cNvSpPr>
            <p:nvPr/>
          </p:nvSpPr>
          <p:spPr bwMode="auto">
            <a:xfrm flipH="1">
              <a:off x="3932" y="1914"/>
              <a:ext cx="423" cy="1329"/>
            </a:xfrm>
            <a:custGeom>
              <a:avLst/>
              <a:gdLst>
                <a:gd name="T0" fmla="*/ 358 w 423"/>
                <a:gd name="T1" fmla="*/ 1329 h 1329"/>
                <a:gd name="T2" fmla="*/ 378 w 423"/>
                <a:gd name="T3" fmla="*/ 1299 h 1329"/>
                <a:gd name="T4" fmla="*/ 396 w 423"/>
                <a:gd name="T5" fmla="*/ 1255 h 1329"/>
                <a:gd name="T6" fmla="*/ 411 w 423"/>
                <a:gd name="T7" fmla="*/ 1195 h 1329"/>
                <a:gd name="T8" fmla="*/ 420 w 423"/>
                <a:gd name="T9" fmla="*/ 1121 h 1329"/>
                <a:gd name="T10" fmla="*/ 423 w 423"/>
                <a:gd name="T11" fmla="*/ 1031 h 1329"/>
                <a:gd name="T12" fmla="*/ 418 w 423"/>
                <a:gd name="T13" fmla="*/ 926 h 1329"/>
                <a:gd name="T14" fmla="*/ 403 w 423"/>
                <a:gd name="T15" fmla="*/ 806 h 1329"/>
                <a:gd name="T16" fmla="*/ 377 w 423"/>
                <a:gd name="T17" fmla="*/ 671 h 1329"/>
                <a:gd name="T18" fmla="*/ 360 w 423"/>
                <a:gd name="T19" fmla="*/ 601 h 1329"/>
                <a:gd name="T20" fmla="*/ 343 w 423"/>
                <a:gd name="T21" fmla="*/ 535 h 1329"/>
                <a:gd name="T22" fmla="*/ 325 w 423"/>
                <a:gd name="T23" fmla="*/ 472 h 1329"/>
                <a:gd name="T24" fmla="*/ 306 w 423"/>
                <a:gd name="T25" fmla="*/ 413 h 1329"/>
                <a:gd name="T26" fmla="*/ 287 w 423"/>
                <a:gd name="T27" fmla="*/ 359 h 1329"/>
                <a:gd name="T28" fmla="*/ 268 w 423"/>
                <a:gd name="T29" fmla="*/ 307 h 1329"/>
                <a:gd name="T30" fmla="*/ 247 w 423"/>
                <a:gd name="T31" fmla="*/ 259 h 1329"/>
                <a:gd name="T32" fmla="*/ 226 w 423"/>
                <a:gd name="T33" fmla="*/ 216 h 1329"/>
                <a:gd name="T34" fmla="*/ 206 w 423"/>
                <a:gd name="T35" fmla="*/ 175 h 1329"/>
                <a:gd name="T36" fmla="*/ 185 w 423"/>
                <a:gd name="T37" fmla="*/ 138 h 1329"/>
                <a:gd name="T38" fmla="*/ 163 w 423"/>
                <a:gd name="T39" fmla="*/ 106 h 1329"/>
                <a:gd name="T40" fmla="*/ 143 w 423"/>
                <a:gd name="T41" fmla="*/ 78 h 1329"/>
                <a:gd name="T42" fmla="*/ 122 w 423"/>
                <a:gd name="T43" fmla="*/ 52 h 1329"/>
                <a:gd name="T44" fmla="*/ 100 w 423"/>
                <a:gd name="T45" fmla="*/ 31 h 1329"/>
                <a:gd name="T46" fmla="*/ 80 w 423"/>
                <a:gd name="T47" fmla="*/ 14 h 1329"/>
                <a:gd name="T48" fmla="*/ 59 w 423"/>
                <a:gd name="T49" fmla="*/ 0 h 1329"/>
                <a:gd name="T50" fmla="*/ 35 w 423"/>
                <a:gd name="T51" fmla="*/ 46 h 1329"/>
                <a:gd name="T52" fmla="*/ 17 w 423"/>
                <a:gd name="T53" fmla="*/ 106 h 1329"/>
                <a:gd name="T54" fmla="*/ 5 w 423"/>
                <a:gd name="T55" fmla="*/ 179 h 1329"/>
                <a:gd name="T56" fmla="*/ 0 w 423"/>
                <a:gd name="T57" fmla="*/ 267 h 1329"/>
                <a:gd name="T58" fmla="*/ 2 w 423"/>
                <a:gd name="T59" fmla="*/ 367 h 1329"/>
                <a:gd name="T60" fmla="*/ 12 w 423"/>
                <a:gd name="T61" fmla="*/ 480 h 1329"/>
                <a:gd name="T62" fmla="*/ 31 w 423"/>
                <a:gd name="T63" fmla="*/ 604 h 1329"/>
                <a:gd name="T64" fmla="*/ 59 w 423"/>
                <a:gd name="T65" fmla="*/ 742 h 1329"/>
                <a:gd name="T66" fmla="*/ 76 w 423"/>
                <a:gd name="T67" fmla="*/ 811 h 1329"/>
                <a:gd name="T68" fmla="*/ 93 w 423"/>
                <a:gd name="T69" fmla="*/ 877 h 1329"/>
                <a:gd name="T70" fmla="*/ 113 w 423"/>
                <a:gd name="T71" fmla="*/ 936 h 1329"/>
                <a:gd name="T72" fmla="*/ 132 w 423"/>
                <a:gd name="T73" fmla="*/ 992 h 1329"/>
                <a:gd name="T74" fmla="*/ 151 w 423"/>
                <a:gd name="T75" fmla="*/ 1041 h 1329"/>
                <a:gd name="T76" fmla="*/ 172 w 423"/>
                <a:gd name="T77" fmla="*/ 1088 h 1329"/>
                <a:gd name="T78" fmla="*/ 193 w 423"/>
                <a:gd name="T79" fmla="*/ 1129 h 1329"/>
                <a:gd name="T80" fmla="*/ 213 w 423"/>
                <a:gd name="T81" fmla="*/ 1168 h 1329"/>
                <a:gd name="T82" fmla="*/ 234 w 423"/>
                <a:gd name="T83" fmla="*/ 1201 h 1329"/>
                <a:gd name="T84" fmla="*/ 254 w 423"/>
                <a:gd name="T85" fmla="*/ 1231 h 1329"/>
                <a:gd name="T86" fmla="*/ 274 w 423"/>
                <a:gd name="T87" fmla="*/ 1257 h 1329"/>
                <a:gd name="T88" fmla="*/ 293 w 423"/>
                <a:gd name="T89" fmla="*/ 1278 h 1329"/>
                <a:gd name="T90" fmla="*/ 311 w 423"/>
                <a:gd name="T91" fmla="*/ 1297 h 1329"/>
                <a:gd name="T92" fmla="*/ 328 w 423"/>
                <a:gd name="T93" fmla="*/ 1311 h 1329"/>
                <a:gd name="T94" fmla="*/ 344 w 423"/>
                <a:gd name="T95" fmla="*/ 1322 h 1329"/>
                <a:gd name="T96" fmla="*/ 358 w 423"/>
                <a:gd name="T97" fmla="*/ 1329 h 1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3"/>
                <a:gd name="T148" fmla="*/ 0 h 1329"/>
                <a:gd name="T149" fmla="*/ 423 w 423"/>
                <a:gd name="T150" fmla="*/ 1329 h 1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3" h="1329">
                  <a:moveTo>
                    <a:pt x="358" y="1329"/>
                  </a:moveTo>
                  <a:lnTo>
                    <a:pt x="378" y="1299"/>
                  </a:lnTo>
                  <a:lnTo>
                    <a:pt x="396" y="1255"/>
                  </a:lnTo>
                  <a:lnTo>
                    <a:pt x="411" y="1195"/>
                  </a:lnTo>
                  <a:lnTo>
                    <a:pt x="420" y="1121"/>
                  </a:lnTo>
                  <a:lnTo>
                    <a:pt x="423" y="1031"/>
                  </a:lnTo>
                  <a:lnTo>
                    <a:pt x="418" y="926"/>
                  </a:lnTo>
                  <a:lnTo>
                    <a:pt x="403" y="806"/>
                  </a:lnTo>
                  <a:lnTo>
                    <a:pt x="377" y="671"/>
                  </a:lnTo>
                  <a:lnTo>
                    <a:pt x="360" y="601"/>
                  </a:lnTo>
                  <a:lnTo>
                    <a:pt x="343" y="535"/>
                  </a:lnTo>
                  <a:lnTo>
                    <a:pt x="325" y="472"/>
                  </a:lnTo>
                  <a:lnTo>
                    <a:pt x="306" y="413"/>
                  </a:lnTo>
                  <a:lnTo>
                    <a:pt x="287" y="359"/>
                  </a:lnTo>
                  <a:lnTo>
                    <a:pt x="268" y="307"/>
                  </a:lnTo>
                  <a:lnTo>
                    <a:pt x="247" y="259"/>
                  </a:lnTo>
                  <a:lnTo>
                    <a:pt x="226" y="216"/>
                  </a:lnTo>
                  <a:lnTo>
                    <a:pt x="206" y="175"/>
                  </a:lnTo>
                  <a:lnTo>
                    <a:pt x="185" y="138"/>
                  </a:lnTo>
                  <a:lnTo>
                    <a:pt x="163" y="106"/>
                  </a:lnTo>
                  <a:lnTo>
                    <a:pt x="143" y="78"/>
                  </a:lnTo>
                  <a:lnTo>
                    <a:pt x="122" y="52"/>
                  </a:lnTo>
                  <a:lnTo>
                    <a:pt x="100" y="31"/>
                  </a:lnTo>
                  <a:lnTo>
                    <a:pt x="80" y="14"/>
                  </a:lnTo>
                  <a:lnTo>
                    <a:pt x="59" y="0"/>
                  </a:lnTo>
                  <a:lnTo>
                    <a:pt x="35" y="46"/>
                  </a:lnTo>
                  <a:lnTo>
                    <a:pt x="17" y="106"/>
                  </a:lnTo>
                  <a:lnTo>
                    <a:pt x="5" y="179"/>
                  </a:lnTo>
                  <a:lnTo>
                    <a:pt x="0" y="267"/>
                  </a:lnTo>
                  <a:lnTo>
                    <a:pt x="2" y="367"/>
                  </a:lnTo>
                  <a:lnTo>
                    <a:pt x="12" y="480"/>
                  </a:lnTo>
                  <a:lnTo>
                    <a:pt x="31" y="604"/>
                  </a:lnTo>
                  <a:lnTo>
                    <a:pt x="59" y="742"/>
                  </a:lnTo>
                  <a:lnTo>
                    <a:pt x="76" y="811"/>
                  </a:lnTo>
                  <a:lnTo>
                    <a:pt x="93" y="877"/>
                  </a:lnTo>
                  <a:lnTo>
                    <a:pt x="113" y="936"/>
                  </a:lnTo>
                  <a:lnTo>
                    <a:pt x="132" y="992"/>
                  </a:lnTo>
                  <a:lnTo>
                    <a:pt x="151" y="1041"/>
                  </a:lnTo>
                  <a:lnTo>
                    <a:pt x="172" y="1088"/>
                  </a:lnTo>
                  <a:lnTo>
                    <a:pt x="193" y="1129"/>
                  </a:lnTo>
                  <a:lnTo>
                    <a:pt x="213" y="1168"/>
                  </a:lnTo>
                  <a:lnTo>
                    <a:pt x="234" y="1201"/>
                  </a:lnTo>
                  <a:lnTo>
                    <a:pt x="254" y="1231"/>
                  </a:lnTo>
                  <a:lnTo>
                    <a:pt x="274" y="1257"/>
                  </a:lnTo>
                  <a:lnTo>
                    <a:pt x="293" y="1278"/>
                  </a:lnTo>
                  <a:lnTo>
                    <a:pt x="311" y="1297"/>
                  </a:lnTo>
                  <a:lnTo>
                    <a:pt x="328" y="1311"/>
                  </a:lnTo>
                  <a:lnTo>
                    <a:pt x="344" y="1322"/>
                  </a:lnTo>
                  <a:lnTo>
                    <a:pt x="358" y="1329"/>
                  </a:lnTo>
                  <a:close/>
                </a:path>
              </a:pathLst>
            </a:custGeom>
            <a:solidFill>
              <a:srgbClr val="FFEDD8"/>
            </a:solidFill>
            <a:ln w="9525">
              <a:noFill/>
              <a:round/>
              <a:headEnd/>
              <a:tailEnd/>
            </a:ln>
          </p:spPr>
          <p:txBody>
            <a:bodyPr/>
            <a:lstStyle/>
            <a:p>
              <a:endParaRPr lang="el-GR"/>
            </a:p>
          </p:txBody>
        </p:sp>
        <p:sp>
          <p:nvSpPr>
            <p:cNvPr id="4115" name="Freeform 9"/>
            <p:cNvSpPr>
              <a:spLocks/>
            </p:cNvSpPr>
            <p:nvPr/>
          </p:nvSpPr>
          <p:spPr bwMode="auto">
            <a:xfrm flipH="1">
              <a:off x="3997" y="1897"/>
              <a:ext cx="465" cy="1382"/>
            </a:xfrm>
            <a:custGeom>
              <a:avLst/>
              <a:gdLst>
                <a:gd name="T0" fmla="*/ 142 w 465"/>
                <a:gd name="T1" fmla="*/ 63 h 1382"/>
                <a:gd name="T2" fmla="*/ 112 w 465"/>
                <a:gd name="T3" fmla="*/ 196 h 1382"/>
                <a:gd name="T4" fmla="*/ 109 w 465"/>
                <a:gd name="T5" fmla="*/ 384 h 1382"/>
                <a:gd name="T6" fmla="*/ 138 w 465"/>
                <a:gd name="T7" fmla="*/ 621 h 1382"/>
                <a:gd name="T8" fmla="*/ 183 w 465"/>
                <a:gd name="T9" fmla="*/ 828 h 1382"/>
                <a:gd name="T10" fmla="*/ 220 w 465"/>
                <a:gd name="T11" fmla="*/ 953 h 1382"/>
                <a:gd name="T12" fmla="*/ 258 w 465"/>
                <a:gd name="T13" fmla="*/ 1058 h 1382"/>
                <a:gd name="T14" fmla="*/ 300 w 465"/>
                <a:gd name="T15" fmla="*/ 1146 h 1382"/>
                <a:gd name="T16" fmla="*/ 341 w 465"/>
                <a:gd name="T17" fmla="*/ 1218 h 1382"/>
                <a:gd name="T18" fmla="*/ 381 w 465"/>
                <a:gd name="T19" fmla="*/ 1274 h 1382"/>
                <a:gd name="T20" fmla="*/ 418 w 465"/>
                <a:gd name="T21" fmla="*/ 1314 h 1382"/>
                <a:gd name="T22" fmla="*/ 451 w 465"/>
                <a:gd name="T23" fmla="*/ 1339 h 1382"/>
                <a:gd name="T24" fmla="*/ 455 w 465"/>
                <a:gd name="T25" fmla="*/ 1357 h 1382"/>
                <a:gd name="T26" fmla="*/ 424 w 465"/>
                <a:gd name="T27" fmla="*/ 1373 h 1382"/>
                <a:gd name="T28" fmla="*/ 392 w 465"/>
                <a:gd name="T29" fmla="*/ 1381 h 1382"/>
                <a:gd name="T30" fmla="*/ 361 w 465"/>
                <a:gd name="T31" fmla="*/ 1381 h 1382"/>
                <a:gd name="T32" fmla="*/ 341 w 465"/>
                <a:gd name="T33" fmla="*/ 1373 h 1382"/>
                <a:gd name="T34" fmla="*/ 316 w 465"/>
                <a:gd name="T35" fmla="*/ 1349 h 1382"/>
                <a:gd name="T36" fmla="*/ 284 w 465"/>
                <a:gd name="T37" fmla="*/ 1305 h 1382"/>
                <a:gd name="T38" fmla="*/ 244 w 465"/>
                <a:gd name="T39" fmla="*/ 1245 h 1382"/>
                <a:gd name="T40" fmla="*/ 200 w 465"/>
                <a:gd name="T41" fmla="*/ 1168 h 1382"/>
                <a:gd name="T42" fmla="*/ 157 w 465"/>
                <a:gd name="T43" fmla="*/ 1078 h 1382"/>
                <a:gd name="T44" fmla="*/ 115 w 465"/>
                <a:gd name="T45" fmla="*/ 973 h 1382"/>
                <a:gd name="T46" fmla="*/ 79 w 465"/>
                <a:gd name="T47" fmla="*/ 857 h 1382"/>
                <a:gd name="T48" fmla="*/ 39 w 465"/>
                <a:gd name="T49" fmla="*/ 668 h 1382"/>
                <a:gd name="T50" fmla="*/ 8 w 465"/>
                <a:gd name="T51" fmla="*/ 418 h 1382"/>
                <a:gd name="T52" fmla="*/ 0 w 465"/>
                <a:gd name="T53" fmla="*/ 204 h 1382"/>
                <a:gd name="T54" fmla="*/ 12 w 465"/>
                <a:gd name="T55" fmla="*/ 62 h 1382"/>
                <a:gd name="T56" fmla="*/ 40 w 465"/>
                <a:gd name="T57" fmla="*/ 15 h 1382"/>
                <a:gd name="T58" fmla="*/ 80 w 465"/>
                <a:gd name="T59" fmla="*/ 2 h 1382"/>
                <a:gd name="T60" fmla="*/ 121 w 465"/>
                <a:gd name="T61" fmla="*/ 3 h 1382"/>
                <a:gd name="T62" fmla="*/ 155 w 465"/>
                <a:gd name="T63" fmla="*/ 11 h 1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5"/>
                <a:gd name="T97" fmla="*/ 0 h 1382"/>
                <a:gd name="T98" fmla="*/ 465 w 465"/>
                <a:gd name="T99" fmla="*/ 1382 h 1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5" h="1382">
                  <a:moveTo>
                    <a:pt x="166" y="17"/>
                  </a:moveTo>
                  <a:lnTo>
                    <a:pt x="142" y="63"/>
                  </a:lnTo>
                  <a:lnTo>
                    <a:pt x="124" y="123"/>
                  </a:lnTo>
                  <a:lnTo>
                    <a:pt x="112" y="196"/>
                  </a:lnTo>
                  <a:lnTo>
                    <a:pt x="107" y="284"/>
                  </a:lnTo>
                  <a:lnTo>
                    <a:pt x="109" y="384"/>
                  </a:lnTo>
                  <a:lnTo>
                    <a:pt x="119" y="497"/>
                  </a:lnTo>
                  <a:lnTo>
                    <a:pt x="138" y="621"/>
                  </a:lnTo>
                  <a:lnTo>
                    <a:pt x="166" y="759"/>
                  </a:lnTo>
                  <a:lnTo>
                    <a:pt x="183" y="828"/>
                  </a:lnTo>
                  <a:lnTo>
                    <a:pt x="200" y="894"/>
                  </a:lnTo>
                  <a:lnTo>
                    <a:pt x="220" y="953"/>
                  </a:lnTo>
                  <a:lnTo>
                    <a:pt x="239" y="1009"/>
                  </a:lnTo>
                  <a:lnTo>
                    <a:pt x="258" y="1058"/>
                  </a:lnTo>
                  <a:lnTo>
                    <a:pt x="279" y="1105"/>
                  </a:lnTo>
                  <a:lnTo>
                    <a:pt x="300" y="1146"/>
                  </a:lnTo>
                  <a:lnTo>
                    <a:pt x="320" y="1185"/>
                  </a:lnTo>
                  <a:lnTo>
                    <a:pt x="341" y="1218"/>
                  </a:lnTo>
                  <a:lnTo>
                    <a:pt x="361" y="1248"/>
                  </a:lnTo>
                  <a:lnTo>
                    <a:pt x="381" y="1274"/>
                  </a:lnTo>
                  <a:lnTo>
                    <a:pt x="400" y="1295"/>
                  </a:lnTo>
                  <a:lnTo>
                    <a:pt x="418" y="1314"/>
                  </a:lnTo>
                  <a:lnTo>
                    <a:pt x="435" y="1328"/>
                  </a:lnTo>
                  <a:lnTo>
                    <a:pt x="451" y="1339"/>
                  </a:lnTo>
                  <a:lnTo>
                    <a:pt x="465" y="1346"/>
                  </a:lnTo>
                  <a:lnTo>
                    <a:pt x="455" y="1357"/>
                  </a:lnTo>
                  <a:lnTo>
                    <a:pt x="440" y="1366"/>
                  </a:lnTo>
                  <a:lnTo>
                    <a:pt x="424" y="1373"/>
                  </a:lnTo>
                  <a:lnTo>
                    <a:pt x="409" y="1378"/>
                  </a:lnTo>
                  <a:lnTo>
                    <a:pt x="392" y="1381"/>
                  </a:lnTo>
                  <a:lnTo>
                    <a:pt x="376" y="1382"/>
                  </a:lnTo>
                  <a:lnTo>
                    <a:pt x="361" y="1381"/>
                  </a:lnTo>
                  <a:lnTo>
                    <a:pt x="348" y="1378"/>
                  </a:lnTo>
                  <a:lnTo>
                    <a:pt x="341" y="1373"/>
                  </a:lnTo>
                  <a:lnTo>
                    <a:pt x="330" y="1363"/>
                  </a:lnTo>
                  <a:lnTo>
                    <a:pt x="316" y="1349"/>
                  </a:lnTo>
                  <a:lnTo>
                    <a:pt x="301" y="1329"/>
                  </a:lnTo>
                  <a:lnTo>
                    <a:pt x="284" y="1305"/>
                  </a:lnTo>
                  <a:lnTo>
                    <a:pt x="264" y="1277"/>
                  </a:lnTo>
                  <a:lnTo>
                    <a:pt x="244" y="1245"/>
                  </a:lnTo>
                  <a:lnTo>
                    <a:pt x="222" y="1208"/>
                  </a:lnTo>
                  <a:lnTo>
                    <a:pt x="200" y="1168"/>
                  </a:lnTo>
                  <a:lnTo>
                    <a:pt x="178" y="1125"/>
                  </a:lnTo>
                  <a:lnTo>
                    <a:pt x="157" y="1078"/>
                  </a:lnTo>
                  <a:lnTo>
                    <a:pt x="136" y="1027"/>
                  </a:lnTo>
                  <a:lnTo>
                    <a:pt x="115" y="973"/>
                  </a:lnTo>
                  <a:lnTo>
                    <a:pt x="96" y="917"/>
                  </a:lnTo>
                  <a:lnTo>
                    <a:pt x="79" y="857"/>
                  </a:lnTo>
                  <a:lnTo>
                    <a:pt x="63" y="796"/>
                  </a:lnTo>
                  <a:lnTo>
                    <a:pt x="39" y="668"/>
                  </a:lnTo>
                  <a:lnTo>
                    <a:pt x="20" y="541"/>
                  </a:lnTo>
                  <a:lnTo>
                    <a:pt x="8" y="418"/>
                  </a:lnTo>
                  <a:lnTo>
                    <a:pt x="2" y="304"/>
                  </a:lnTo>
                  <a:lnTo>
                    <a:pt x="0" y="204"/>
                  </a:lnTo>
                  <a:lnTo>
                    <a:pt x="4" y="121"/>
                  </a:lnTo>
                  <a:lnTo>
                    <a:pt x="12" y="62"/>
                  </a:lnTo>
                  <a:lnTo>
                    <a:pt x="25" y="29"/>
                  </a:lnTo>
                  <a:lnTo>
                    <a:pt x="40" y="15"/>
                  </a:lnTo>
                  <a:lnTo>
                    <a:pt x="60" y="6"/>
                  </a:lnTo>
                  <a:lnTo>
                    <a:pt x="80" y="2"/>
                  </a:lnTo>
                  <a:lnTo>
                    <a:pt x="101" y="0"/>
                  </a:lnTo>
                  <a:lnTo>
                    <a:pt x="121" y="3"/>
                  </a:lnTo>
                  <a:lnTo>
                    <a:pt x="140" y="6"/>
                  </a:lnTo>
                  <a:lnTo>
                    <a:pt x="155" y="11"/>
                  </a:lnTo>
                  <a:lnTo>
                    <a:pt x="166" y="17"/>
                  </a:lnTo>
                  <a:close/>
                </a:path>
              </a:pathLst>
            </a:custGeom>
            <a:solidFill>
              <a:srgbClr val="BF723F"/>
            </a:solidFill>
            <a:ln w="9525">
              <a:noFill/>
              <a:round/>
              <a:headEnd/>
              <a:tailEnd/>
            </a:ln>
          </p:spPr>
          <p:txBody>
            <a:bodyPr/>
            <a:lstStyle/>
            <a:p>
              <a:endParaRPr lang="el-GR"/>
            </a:p>
          </p:txBody>
        </p:sp>
        <p:sp>
          <p:nvSpPr>
            <p:cNvPr id="4116" name="Freeform 10"/>
            <p:cNvSpPr>
              <a:spLocks/>
            </p:cNvSpPr>
            <p:nvPr/>
          </p:nvSpPr>
          <p:spPr bwMode="auto">
            <a:xfrm flipH="1">
              <a:off x="4442" y="2394"/>
              <a:ext cx="824" cy="300"/>
            </a:xfrm>
            <a:custGeom>
              <a:avLst/>
              <a:gdLst>
                <a:gd name="T0" fmla="*/ 820 w 824"/>
                <a:gd name="T1" fmla="*/ 0 h 300"/>
                <a:gd name="T2" fmla="*/ 814 w 824"/>
                <a:gd name="T3" fmla="*/ 1 h 300"/>
                <a:gd name="T4" fmla="*/ 804 w 824"/>
                <a:gd name="T5" fmla="*/ 4 h 300"/>
                <a:gd name="T6" fmla="*/ 791 w 824"/>
                <a:gd name="T7" fmla="*/ 8 h 300"/>
                <a:gd name="T8" fmla="*/ 774 w 824"/>
                <a:gd name="T9" fmla="*/ 13 h 300"/>
                <a:gd name="T10" fmla="*/ 755 w 824"/>
                <a:gd name="T11" fmla="*/ 20 h 300"/>
                <a:gd name="T12" fmla="*/ 732 w 824"/>
                <a:gd name="T13" fmla="*/ 27 h 300"/>
                <a:gd name="T14" fmla="*/ 706 w 824"/>
                <a:gd name="T15" fmla="*/ 36 h 300"/>
                <a:gd name="T16" fmla="*/ 678 w 824"/>
                <a:gd name="T17" fmla="*/ 44 h 300"/>
                <a:gd name="T18" fmla="*/ 649 w 824"/>
                <a:gd name="T19" fmla="*/ 54 h 300"/>
                <a:gd name="T20" fmla="*/ 618 w 824"/>
                <a:gd name="T21" fmla="*/ 65 h 300"/>
                <a:gd name="T22" fmla="*/ 584 w 824"/>
                <a:gd name="T23" fmla="*/ 76 h 300"/>
                <a:gd name="T24" fmla="*/ 550 w 824"/>
                <a:gd name="T25" fmla="*/ 88 h 300"/>
                <a:gd name="T26" fmla="*/ 515 w 824"/>
                <a:gd name="T27" fmla="*/ 99 h 300"/>
                <a:gd name="T28" fmla="*/ 478 w 824"/>
                <a:gd name="T29" fmla="*/ 111 h 300"/>
                <a:gd name="T30" fmla="*/ 442 w 824"/>
                <a:gd name="T31" fmla="*/ 124 h 300"/>
                <a:gd name="T32" fmla="*/ 405 w 824"/>
                <a:gd name="T33" fmla="*/ 136 h 300"/>
                <a:gd name="T34" fmla="*/ 368 w 824"/>
                <a:gd name="T35" fmla="*/ 148 h 300"/>
                <a:gd name="T36" fmla="*/ 332 w 824"/>
                <a:gd name="T37" fmla="*/ 161 h 300"/>
                <a:gd name="T38" fmla="*/ 295 w 824"/>
                <a:gd name="T39" fmla="*/ 173 h 300"/>
                <a:gd name="T40" fmla="*/ 260 w 824"/>
                <a:gd name="T41" fmla="*/ 185 h 300"/>
                <a:gd name="T42" fmla="*/ 226 w 824"/>
                <a:gd name="T43" fmla="*/ 196 h 300"/>
                <a:gd name="T44" fmla="*/ 194 w 824"/>
                <a:gd name="T45" fmla="*/ 207 h 300"/>
                <a:gd name="T46" fmla="*/ 163 w 824"/>
                <a:gd name="T47" fmla="*/ 217 h 300"/>
                <a:gd name="T48" fmla="*/ 134 w 824"/>
                <a:gd name="T49" fmla="*/ 227 h 300"/>
                <a:gd name="T50" fmla="*/ 107 w 824"/>
                <a:gd name="T51" fmla="*/ 236 h 300"/>
                <a:gd name="T52" fmla="*/ 82 w 824"/>
                <a:gd name="T53" fmla="*/ 244 h 300"/>
                <a:gd name="T54" fmla="*/ 60 w 824"/>
                <a:gd name="T55" fmla="*/ 251 h 300"/>
                <a:gd name="T56" fmla="*/ 41 w 824"/>
                <a:gd name="T57" fmla="*/ 257 h 300"/>
                <a:gd name="T58" fmla="*/ 25 w 824"/>
                <a:gd name="T59" fmla="*/ 262 h 300"/>
                <a:gd name="T60" fmla="*/ 13 w 824"/>
                <a:gd name="T61" fmla="*/ 267 h 300"/>
                <a:gd name="T62" fmla="*/ 5 w 824"/>
                <a:gd name="T63" fmla="*/ 269 h 300"/>
                <a:gd name="T64" fmla="*/ 0 w 824"/>
                <a:gd name="T65" fmla="*/ 271 h 300"/>
                <a:gd name="T66" fmla="*/ 1 w 824"/>
                <a:gd name="T67" fmla="*/ 300 h 300"/>
                <a:gd name="T68" fmla="*/ 824 w 824"/>
                <a:gd name="T69" fmla="*/ 27 h 300"/>
                <a:gd name="T70" fmla="*/ 820 w 824"/>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4"/>
                <a:gd name="T109" fmla="*/ 0 h 300"/>
                <a:gd name="T110" fmla="*/ 824 w 824"/>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4" h="300">
                  <a:moveTo>
                    <a:pt x="820" y="0"/>
                  </a:moveTo>
                  <a:lnTo>
                    <a:pt x="814" y="1"/>
                  </a:lnTo>
                  <a:lnTo>
                    <a:pt x="804" y="4"/>
                  </a:lnTo>
                  <a:lnTo>
                    <a:pt x="791" y="8"/>
                  </a:lnTo>
                  <a:lnTo>
                    <a:pt x="774" y="13"/>
                  </a:lnTo>
                  <a:lnTo>
                    <a:pt x="755" y="20"/>
                  </a:lnTo>
                  <a:lnTo>
                    <a:pt x="732" y="27"/>
                  </a:lnTo>
                  <a:lnTo>
                    <a:pt x="706" y="36"/>
                  </a:lnTo>
                  <a:lnTo>
                    <a:pt x="678" y="44"/>
                  </a:lnTo>
                  <a:lnTo>
                    <a:pt x="649" y="54"/>
                  </a:lnTo>
                  <a:lnTo>
                    <a:pt x="618" y="65"/>
                  </a:lnTo>
                  <a:lnTo>
                    <a:pt x="584" y="76"/>
                  </a:lnTo>
                  <a:lnTo>
                    <a:pt x="550" y="88"/>
                  </a:lnTo>
                  <a:lnTo>
                    <a:pt x="515" y="99"/>
                  </a:lnTo>
                  <a:lnTo>
                    <a:pt x="478" y="111"/>
                  </a:lnTo>
                  <a:lnTo>
                    <a:pt x="442" y="124"/>
                  </a:lnTo>
                  <a:lnTo>
                    <a:pt x="405" y="136"/>
                  </a:lnTo>
                  <a:lnTo>
                    <a:pt x="368" y="148"/>
                  </a:lnTo>
                  <a:lnTo>
                    <a:pt x="332" y="161"/>
                  </a:lnTo>
                  <a:lnTo>
                    <a:pt x="295" y="173"/>
                  </a:lnTo>
                  <a:lnTo>
                    <a:pt x="260" y="185"/>
                  </a:lnTo>
                  <a:lnTo>
                    <a:pt x="226" y="196"/>
                  </a:lnTo>
                  <a:lnTo>
                    <a:pt x="194" y="207"/>
                  </a:lnTo>
                  <a:lnTo>
                    <a:pt x="163" y="217"/>
                  </a:lnTo>
                  <a:lnTo>
                    <a:pt x="134" y="227"/>
                  </a:lnTo>
                  <a:lnTo>
                    <a:pt x="107" y="236"/>
                  </a:lnTo>
                  <a:lnTo>
                    <a:pt x="82" y="244"/>
                  </a:lnTo>
                  <a:lnTo>
                    <a:pt x="60" y="251"/>
                  </a:lnTo>
                  <a:lnTo>
                    <a:pt x="41" y="257"/>
                  </a:lnTo>
                  <a:lnTo>
                    <a:pt x="25" y="262"/>
                  </a:lnTo>
                  <a:lnTo>
                    <a:pt x="13" y="267"/>
                  </a:lnTo>
                  <a:lnTo>
                    <a:pt x="5" y="269"/>
                  </a:lnTo>
                  <a:lnTo>
                    <a:pt x="0" y="271"/>
                  </a:lnTo>
                  <a:lnTo>
                    <a:pt x="1" y="300"/>
                  </a:lnTo>
                  <a:lnTo>
                    <a:pt x="824" y="27"/>
                  </a:lnTo>
                  <a:lnTo>
                    <a:pt x="820" y="0"/>
                  </a:lnTo>
                  <a:close/>
                </a:path>
              </a:pathLst>
            </a:custGeom>
            <a:solidFill>
              <a:srgbClr val="BF723F"/>
            </a:solidFill>
            <a:ln w="9525">
              <a:noFill/>
              <a:round/>
              <a:headEnd/>
              <a:tailEnd/>
            </a:ln>
          </p:spPr>
          <p:txBody>
            <a:bodyPr/>
            <a:lstStyle/>
            <a:p>
              <a:endParaRPr lang="el-GR"/>
            </a:p>
          </p:txBody>
        </p:sp>
        <p:sp>
          <p:nvSpPr>
            <p:cNvPr id="4117" name="Freeform 11"/>
            <p:cNvSpPr>
              <a:spLocks/>
            </p:cNvSpPr>
            <p:nvPr/>
          </p:nvSpPr>
          <p:spPr bwMode="auto">
            <a:xfrm flipH="1">
              <a:off x="4457" y="2237"/>
              <a:ext cx="809" cy="324"/>
            </a:xfrm>
            <a:custGeom>
              <a:avLst/>
              <a:gdLst>
                <a:gd name="T0" fmla="*/ 808 w 809"/>
                <a:gd name="T1" fmla="*/ 0 h 324"/>
                <a:gd name="T2" fmla="*/ 802 w 809"/>
                <a:gd name="T3" fmla="*/ 2 h 324"/>
                <a:gd name="T4" fmla="*/ 792 w 809"/>
                <a:gd name="T5" fmla="*/ 5 h 324"/>
                <a:gd name="T6" fmla="*/ 779 w 809"/>
                <a:gd name="T7" fmla="*/ 10 h 324"/>
                <a:gd name="T8" fmla="*/ 763 w 809"/>
                <a:gd name="T9" fmla="*/ 16 h 324"/>
                <a:gd name="T10" fmla="*/ 743 w 809"/>
                <a:gd name="T11" fmla="*/ 22 h 324"/>
                <a:gd name="T12" fmla="*/ 721 w 809"/>
                <a:gd name="T13" fmla="*/ 31 h 324"/>
                <a:gd name="T14" fmla="*/ 695 w 809"/>
                <a:gd name="T15" fmla="*/ 40 h 324"/>
                <a:gd name="T16" fmla="*/ 669 w 809"/>
                <a:gd name="T17" fmla="*/ 50 h 324"/>
                <a:gd name="T18" fmla="*/ 640 w 809"/>
                <a:gd name="T19" fmla="*/ 61 h 324"/>
                <a:gd name="T20" fmla="*/ 608 w 809"/>
                <a:gd name="T21" fmla="*/ 72 h 324"/>
                <a:gd name="T22" fmla="*/ 575 w 809"/>
                <a:gd name="T23" fmla="*/ 84 h 324"/>
                <a:gd name="T24" fmla="*/ 541 w 809"/>
                <a:gd name="T25" fmla="*/ 97 h 324"/>
                <a:gd name="T26" fmla="*/ 507 w 809"/>
                <a:gd name="T27" fmla="*/ 109 h 324"/>
                <a:gd name="T28" fmla="*/ 471 w 809"/>
                <a:gd name="T29" fmla="*/ 123 h 324"/>
                <a:gd name="T30" fmla="*/ 436 w 809"/>
                <a:gd name="T31" fmla="*/ 136 h 324"/>
                <a:gd name="T32" fmla="*/ 400 w 809"/>
                <a:gd name="T33" fmla="*/ 151 h 324"/>
                <a:gd name="T34" fmla="*/ 363 w 809"/>
                <a:gd name="T35" fmla="*/ 164 h 324"/>
                <a:gd name="T36" fmla="*/ 327 w 809"/>
                <a:gd name="T37" fmla="*/ 177 h 324"/>
                <a:gd name="T38" fmla="*/ 292 w 809"/>
                <a:gd name="T39" fmla="*/ 190 h 324"/>
                <a:gd name="T40" fmla="*/ 258 w 809"/>
                <a:gd name="T41" fmla="*/ 203 h 324"/>
                <a:gd name="T42" fmla="*/ 224 w 809"/>
                <a:gd name="T43" fmla="*/ 216 h 324"/>
                <a:gd name="T44" fmla="*/ 193 w 809"/>
                <a:gd name="T45" fmla="*/ 228 h 324"/>
                <a:gd name="T46" fmla="*/ 162 w 809"/>
                <a:gd name="T47" fmla="*/ 239 h 324"/>
                <a:gd name="T48" fmla="*/ 133 w 809"/>
                <a:gd name="T49" fmla="*/ 250 h 324"/>
                <a:gd name="T50" fmla="*/ 107 w 809"/>
                <a:gd name="T51" fmla="*/ 259 h 324"/>
                <a:gd name="T52" fmla="*/ 82 w 809"/>
                <a:gd name="T53" fmla="*/ 268 h 324"/>
                <a:gd name="T54" fmla="*/ 60 w 809"/>
                <a:gd name="T55" fmla="*/ 276 h 324"/>
                <a:gd name="T56" fmla="*/ 42 w 809"/>
                <a:gd name="T57" fmla="*/ 282 h 324"/>
                <a:gd name="T58" fmla="*/ 27 w 809"/>
                <a:gd name="T59" fmla="*/ 289 h 324"/>
                <a:gd name="T60" fmla="*/ 14 w 809"/>
                <a:gd name="T61" fmla="*/ 293 h 324"/>
                <a:gd name="T62" fmla="*/ 6 w 809"/>
                <a:gd name="T63" fmla="*/ 296 h 324"/>
                <a:gd name="T64" fmla="*/ 1 w 809"/>
                <a:gd name="T65" fmla="*/ 297 h 324"/>
                <a:gd name="T66" fmla="*/ 0 w 809"/>
                <a:gd name="T67" fmla="*/ 324 h 324"/>
                <a:gd name="T68" fmla="*/ 809 w 809"/>
                <a:gd name="T69" fmla="*/ 30 h 324"/>
                <a:gd name="T70" fmla="*/ 808 w 809"/>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9"/>
                <a:gd name="T109" fmla="*/ 0 h 324"/>
                <a:gd name="T110" fmla="*/ 809 w 809"/>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9" h="324">
                  <a:moveTo>
                    <a:pt x="808" y="0"/>
                  </a:moveTo>
                  <a:lnTo>
                    <a:pt x="802" y="2"/>
                  </a:lnTo>
                  <a:lnTo>
                    <a:pt x="792" y="5"/>
                  </a:lnTo>
                  <a:lnTo>
                    <a:pt x="779" y="10"/>
                  </a:lnTo>
                  <a:lnTo>
                    <a:pt x="763" y="16"/>
                  </a:lnTo>
                  <a:lnTo>
                    <a:pt x="743" y="22"/>
                  </a:lnTo>
                  <a:lnTo>
                    <a:pt x="721" y="31"/>
                  </a:lnTo>
                  <a:lnTo>
                    <a:pt x="695" y="40"/>
                  </a:lnTo>
                  <a:lnTo>
                    <a:pt x="669" y="50"/>
                  </a:lnTo>
                  <a:lnTo>
                    <a:pt x="640" y="61"/>
                  </a:lnTo>
                  <a:lnTo>
                    <a:pt x="608" y="72"/>
                  </a:lnTo>
                  <a:lnTo>
                    <a:pt x="575" y="84"/>
                  </a:lnTo>
                  <a:lnTo>
                    <a:pt x="541" y="97"/>
                  </a:lnTo>
                  <a:lnTo>
                    <a:pt x="507" y="109"/>
                  </a:lnTo>
                  <a:lnTo>
                    <a:pt x="471" y="123"/>
                  </a:lnTo>
                  <a:lnTo>
                    <a:pt x="436" y="136"/>
                  </a:lnTo>
                  <a:lnTo>
                    <a:pt x="400" y="151"/>
                  </a:lnTo>
                  <a:lnTo>
                    <a:pt x="363" y="164"/>
                  </a:lnTo>
                  <a:lnTo>
                    <a:pt x="327" y="177"/>
                  </a:lnTo>
                  <a:lnTo>
                    <a:pt x="292" y="190"/>
                  </a:lnTo>
                  <a:lnTo>
                    <a:pt x="258" y="203"/>
                  </a:lnTo>
                  <a:lnTo>
                    <a:pt x="224" y="216"/>
                  </a:lnTo>
                  <a:lnTo>
                    <a:pt x="193" y="228"/>
                  </a:lnTo>
                  <a:lnTo>
                    <a:pt x="162" y="239"/>
                  </a:lnTo>
                  <a:lnTo>
                    <a:pt x="133" y="250"/>
                  </a:lnTo>
                  <a:lnTo>
                    <a:pt x="107" y="259"/>
                  </a:lnTo>
                  <a:lnTo>
                    <a:pt x="82" y="268"/>
                  </a:lnTo>
                  <a:lnTo>
                    <a:pt x="60" y="276"/>
                  </a:lnTo>
                  <a:lnTo>
                    <a:pt x="42" y="282"/>
                  </a:lnTo>
                  <a:lnTo>
                    <a:pt x="27" y="289"/>
                  </a:lnTo>
                  <a:lnTo>
                    <a:pt x="14" y="293"/>
                  </a:lnTo>
                  <a:lnTo>
                    <a:pt x="6" y="296"/>
                  </a:lnTo>
                  <a:lnTo>
                    <a:pt x="1" y="297"/>
                  </a:lnTo>
                  <a:lnTo>
                    <a:pt x="0" y="324"/>
                  </a:lnTo>
                  <a:lnTo>
                    <a:pt x="809" y="30"/>
                  </a:lnTo>
                  <a:lnTo>
                    <a:pt x="808" y="0"/>
                  </a:lnTo>
                  <a:close/>
                </a:path>
              </a:pathLst>
            </a:custGeom>
            <a:solidFill>
              <a:srgbClr val="BF723F"/>
            </a:solidFill>
            <a:ln w="9525">
              <a:noFill/>
              <a:round/>
              <a:headEnd/>
              <a:tailEnd/>
            </a:ln>
          </p:spPr>
          <p:txBody>
            <a:bodyPr/>
            <a:lstStyle/>
            <a:p>
              <a:endParaRPr lang="el-GR"/>
            </a:p>
          </p:txBody>
        </p:sp>
        <p:sp>
          <p:nvSpPr>
            <p:cNvPr id="4118" name="Freeform 12"/>
            <p:cNvSpPr>
              <a:spLocks/>
            </p:cNvSpPr>
            <p:nvPr/>
          </p:nvSpPr>
          <p:spPr bwMode="auto">
            <a:xfrm flipH="1">
              <a:off x="4459" y="2060"/>
              <a:ext cx="793" cy="359"/>
            </a:xfrm>
            <a:custGeom>
              <a:avLst/>
              <a:gdLst>
                <a:gd name="T0" fmla="*/ 793 w 793"/>
                <a:gd name="T1" fmla="*/ 0 h 359"/>
                <a:gd name="T2" fmla="*/ 777 w 793"/>
                <a:gd name="T3" fmla="*/ 4 h 359"/>
                <a:gd name="T4" fmla="*/ 748 w 793"/>
                <a:gd name="T5" fmla="*/ 17 h 359"/>
                <a:gd name="T6" fmla="*/ 707 w 793"/>
                <a:gd name="T7" fmla="*/ 33 h 359"/>
                <a:gd name="T8" fmla="*/ 656 w 793"/>
                <a:gd name="T9" fmla="*/ 54 h 359"/>
                <a:gd name="T10" fmla="*/ 598 w 793"/>
                <a:gd name="T11" fmla="*/ 78 h 359"/>
                <a:gd name="T12" fmla="*/ 533 w 793"/>
                <a:gd name="T13" fmla="*/ 106 h 359"/>
                <a:gd name="T14" fmla="*/ 464 w 793"/>
                <a:gd name="T15" fmla="*/ 135 h 359"/>
                <a:gd name="T16" fmla="*/ 394 w 793"/>
                <a:gd name="T17" fmla="*/ 165 h 359"/>
                <a:gd name="T18" fmla="*/ 325 w 793"/>
                <a:gd name="T19" fmla="*/ 194 h 359"/>
                <a:gd name="T20" fmla="*/ 256 w 793"/>
                <a:gd name="T21" fmla="*/ 223 h 359"/>
                <a:gd name="T22" fmla="*/ 193 w 793"/>
                <a:gd name="T23" fmla="*/ 251 h 359"/>
                <a:gd name="T24" fmla="*/ 135 w 793"/>
                <a:gd name="T25" fmla="*/ 276 h 359"/>
                <a:gd name="T26" fmla="*/ 86 w 793"/>
                <a:gd name="T27" fmla="*/ 296 h 359"/>
                <a:gd name="T28" fmla="*/ 46 w 793"/>
                <a:gd name="T29" fmla="*/ 312 h 359"/>
                <a:gd name="T30" fmla="*/ 20 w 793"/>
                <a:gd name="T31" fmla="*/ 323 h 359"/>
                <a:gd name="T32" fmla="*/ 6 w 793"/>
                <a:gd name="T33" fmla="*/ 328 h 359"/>
                <a:gd name="T34" fmla="*/ 0 w 793"/>
                <a:gd name="T35" fmla="*/ 359 h 359"/>
                <a:gd name="T36" fmla="*/ 792 w 793"/>
                <a:gd name="T37" fmla="*/ 27 h 359"/>
                <a:gd name="T38" fmla="*/ 793 w 793"/>
                <a:gd name="T39" fmla="*/ 0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3"/>
                <a:gd name="T61" fmla="*/ 0 h 359"/>
                <a:gd name="T62" fmla="*/ 793 w 793"/>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3" h="359">
                  <a:moveTo>
                    <a:pt x="793" y="0"/>
                  </a:moveTo>
                  <a:lnTo>
                    <a:pt x="777" y="4"/>
                  </a:lnTo>
                  <a:lnTo>
                    <a:pt x="748" y="17"/>
                  </a:lnTo>
                  <a:lnTo>
                    <a:pt x="707" y="33"/>
                  </a:lnTo>
                  <a:lnTo>
                    <a:pt x="656" y="54"/>
                  </a:lnTo>
                  <a:lnTo>
                    <a:pt x="598" y="78"/>
                  </a:lnTo>
                  <a:lnTo>
                    <a:pt x="533" y="106"/>
                  </a:lnTo>
                  <a:lnTo>
                    <a:pt x="464" y="135"/>
                  </a:lnTo>
                  <a:lnTo>
                    <a:pt x="394" y="165"/>
                  </a:lnTo>
                  <a:lnTo>
                    <a:pt x="325" y="194"/>
                  </a:lnTo>
                  <a:lnTo>
                    <a:pt x="256" y="223"/>
                  </a:lnTo>
                  <a:lnTo>
                    <a:pt x="193" y="251"/>
                  </a:lnTo>
                  <a:lnTo>
                    <a:pt x="135" y="276"/>
                  </a:lnTo>
                  <a:lnTo>
                    <a:pt x="86" y="296"/>
                  </a:lnTo>
                  <a:lnTo>
                    <a:pt x="46" y="312"/>
                  </a:lnTo>
                  <a:lnTo>
                    <a:pt x="20" y="323"/>
                  </a:lnTo>
                  <a:lnTo>
                    <a:pt x="6" y="328"/>
                  </a:lnTo>
                  <a:lnTo>
                    <a:pt x="0" y="359"/>
                  </a:lnTo>
                  <a:lnTo>
                    <a:pt x="792" y="27"/>
                  </a:lnTo>
                  <a:lnTo>
                    <a:pt x="793" y="0"/>
                  </a:lnTo>
                  <a:close/>
                </a:path>
              </a:pathLst>
            </a:custGeom>
            <a:solidFill>
              <a:srgbClr val="BF723F"/>
            </a:solidFill>
            <a:ln w="9525">
              <a:noFill/>
              <a:round/>
              <a:headEnd/>
              <a:tailEnd/>
            </a:ln>
          </p:spPr>
          <p:txBody>
            <a:bodyPr/>
            <a:lstStyle/>
            <a:p>
              <a:endParaRPr lang="el-GR"/>
            </a:p>
          </p:txBody>
        </p:sp>
        <p:sp>
          <p:nvSpPr>
            <p:cNvPr id="4119" name="Freeform 13"/>
            <p:cNvSpPr>
              <a:spLocks/>
            </p:cNvSpPr>
            <p:nvPr/>
          </p:nvSpPr>
          <p:spPr bwMode="auto">
            <a:xfrm flipH="1">
              <a:off x="4411" y="2611"/>
              <a:ext cx="842" cy="235"/>
            </a:xfrm>
            <a:custGeom>
              <a:avLst/>
              <a:gdLst>
                <a:gd name="T0" fmla="*/ 839 w 842"/>
                <a:gd name="T1" fmla="*/ 0 h 235"/>
                <a:gd name="T2" fmla="*/ 832 w 842"/>
                <a:gd name="T3" fmla="*/ 2 h 235"/>
                <a:gd name="T4" fmla="*/ 823 w 842"/>
                <a:gd name="T5" fmla="*/ 4 h 235"/>
                <a:gd name="T6" fmla="*/ 809 w 842"/>
                <a:gd name="T7" fmla="*/ 8 h 235"/>
                <a:gd name="T8" fmla="*/ 791 w 842"/>
                <a:gd name="T9" fmla="*/ 11 h 235"/>
                <a:gd name="T10" fmla="*/ 772 w 842"/>
                <a:gd name="T11" fmla="*/ 17 h 235"/>
                <a:gd name="T12" fmla="*/ 748 w 842"/>
                <a:gd name="T13" fmla="*/ 22 h 235"/>
                <a:gd name="T14" fmla="*/ 722 w 842"/>
                <a:gd name="T15" fmla="*/ 29 h 235"/>
                <a:gd name="T16" fmla="*/ 694 w 842"/>
                <a:gd name="T17" fmla="*/ 36 h 235"/>
                <a:gd name="T18" fmla="*/ 664 w 842"/>
                <a:gd name="T19" fmla="*/ 44 h 235"/>
                <a:gd name="T20" fmla="*/ 631 w 842"/>
                <a:gd name="T21" fmla="*/ 51 h 235"/>
                <a:gd name="T22" fmla="*/ 597 w 842"/>
                <a:gd name="T23" fmla="*/ 60 h 235"/>
                <a:gd name="T24" fmla="*/ 562 w 842"/>
                <a:gd name="T25" fmla="*/ 68 h 235"/>
                <a:gd name="T26" fmla="*/ 526 w 842"/>
                <a:gd name="T27" fmla="*/ 78 h 235"/>
                <a:gd name="T28" fmla="*/ 490 w 842"/>
                <a:gd name="T29" fmla="*/ 86 h 235"/>
                <a:gd name="T30" fmla="*/ 452 w 842"/>
                <a:gd name="T31" fmla="*/ 96 h 235"/>
                <a:gd name="T32" fmla="*/ 415 w 842"/>
                <a:gd name="T33" fmla="*/ 106 h 235"/>
                <a:gd name="T34" fmla="*/ 376 w 842"/>
                <a:gd name="T35" fmla="*/ 114 h 235"/>
                <a:gd name="T36" fmla="*/ 339 w 842"/>
                <a:gd name="T37" fmla="*/ 124 h 235"/>
                <a:gd name="T38" fmla="*/ 302 w 842"/>
                <a:gd name="T39" fmla="*/ 132 h 235"/>
                <a:gd name="T40" fmla="*/ 267 w 842"/>
                <a:gd name="T41" fmla="*/ 142 h 235"/>
                <a:gd name="T42" fmla="*/ 232 w 842"/>
                <a:gd name="T43" fmla="*/ 151 h 235"/>
                <a:gd name="T44" fmla="*/ 198 w 842"/>
                <a:gd name="T45" fmla="*/ 159 h 235"/>
                <a:gd name="T46" fmla="*/ 166 w 842"/>
                <a:gd name="T47" fmla="*/ 166 h 235"/>
                <a:gd name="T48" fmla="*/ 137 w 842"/>
                <a:gd name="T49" fmla="*/ 174 h 235"/>
                <a:gd name="T50" fmla="*/ 109 w 842"/>
                <a:gd name="T51" fmla="*/ 181 h 235"/>
                <a:gd name="T52" fmla="*/ 84 w 842"/>
                <a:gd name="T53" fmla="*/ 187 h 235"/>
                <a:gd name="T54" fmla="*/ 62 w 842"/>
                <a:gd name="T55" fmla="*/ 193 h 235"/>
                <a:gd name="T56" fmla="*/ 43 w 842"/>
                <a:gd name="T57" fmla="*/ 198 h 235"/>
                <a:gd name="T58" fmla="*/ 26 w 842"/>
                <a:gd name="T59" fmla="*/ 201 h 235"/>
                <a:gd name="T60" fmla="*/ 14 w 842"/>
                <a:gd name="T61" fmla="*/ 204 h 235"/>
                <a:gd name="T62" fmla="*/ 5 w 842"/>
                <a:gd name="T63" fmla="*/ 206 h 235"/>
                <a:gd name="T64" fmla="*/ 0 w 842"/>
                <a:gd name="T65" fmla="*/ 207 h 235"/>
                <a:gd name="T66" fmla="*/ 4 w 842"/>
                <a:gd name="T67" fmla="*/ 235 h 235"/>
                <a:gd name="T68" fmla="*/ 842 w 842"/>
                <a:gd name="T69" fmla="*/ 28 h 235"/>
                <a:gd name="T70" fmla="*/ 839 w 842"/>
                <a:gd name="T71" fmla="*/ 0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2"/>
                <a:gd name="T109" fmla="*/ 0 h 235"/>
                <a:gd name="T110" fmla="*/ 842 w 842"/>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2" h="235">
                  <a:moveTo>
                    <a:pt x="839" y="0"/>
                  </a:moveTo>
                  <a:lnTo>
                    <a:pt x="832" y="2"/>
                  </a:lnTo>
                  <a:lnTo>
                    <a:pt x="823" y="4"/>
                  </a:lnTo>
                  <a:lnTo>
                    <a:pt x="809" y="8"/>
                  </a:lnTo>
                  <a:lnTo>
                    <a:pt x="791" y="11"/>
                  </a:lnTo>
                  <a:lnTo>
                    <a:pt x="772" y="17"/>
                  </a:lnTo>
                  <a:lnTo>
                    <a:pt x="748" y="22"/>
                  </a:lnTo>
                  <a:lnTo>
                    <a:pt x="722" y="29"/>
                  </a:lnTo>
                  <a:lnTo>
                    <a:pt x="694" y="36"/>
                  </a:lnTo>
                  <a:lnTo>
                    <a:pt x="664" y="44"/>
                  </a:lnTo>
                  <a:lnTo>
                    <a:pt x="631" y="51"/>
                  </a:lnTo>
                  <a:lnTo>
                    <a:pt x="597" y="60"/>
                  </a:lnTo>
                  <a:lnTo>
                    <a:pt x="562" y="68"/>
                  </a:lnTo>
                  <a:lnTo>
                    <a:pt x="526" y="78"/>
                  </a:lnTo>
                  <a:lnTo>
                    <a:pt x="490" y="86"/>
                  </a:lnTo>
                  <a:lnTo>
                    <a:pt x="452" y="96"/>
                  </a:lnTo>
                  <a:lnTo>
                    <a:pt x="415" y="106"/>
                  </a:lnTo>
                  <a:lnTo>
                    <a:pt x="376" y="114"/>
                  </a:lnTo>
                  <a:lnTo>
                    <a:pt x="339" y="124"/>
                  </a:lnTo>
                  <a:lnTo>
                    <a:pt x="302" y="132"/>
                  </a:lnTo>
                  <a:lnTo>
                    <a:pt x="267" y="142"/>
                  </a:lnTo>
                  <a:lnTo>
                    <a:pt x="232" y="151"/>
                  </a:lnTo>
                  <a:lnTo>
                    <a:pt x="198" y="159"/>
                  </a:lnTo>
                  <a:lnTo>
                    <a:pt x="166" y="166"/>
                  </a:lnTo>
                  <a:lnTo>
                    <a:pt x="137" y="174"/>
                  </a:lnTo>
                  <a:lnTo>
                    <a:pt x="109" y="181"/>
                  </a:lnTo>
                  <a:lnTo>
                    <a:pt x="84" y="187"/>
                  </a:lnTo>
                  <a:lnTo>
                    <a:pt x="62" y="193"/>
                  </a:lnTo>
                  <a:lnTo>
                    <a:pt x="43" y="198"/>
                  </a:lnTo>
                  <a:lnTo>
                    <a:pt x="26" y="201"/>
                  </a:lnTo>
                  <a:lnTo>
                    <a:pt x="14" y="204"/>
                  </a:lnTo>
                  <a:lnTo>
                    <a:pt x="5" y="206"/>
                  </a:lnTo>
                  <a:lnTo>
                    <a:pt x="0" y="207"/>
                  </a:lnTo>
                  <a:lnTo>
                    <a:pt x="4" y="235"/>
                  </a:lnTo>
                  <a:lnTo>
                    <a:pt x="842" y="28"/>
                  </a:lnTo>
                  <a:lnTo>
                    <a:pt x="839" y="0"/>
                  </a:lnTo>
                  <a:close/>
                </a:path>
              </a:pathLst>
            </a:custGeom>
            <a:solidFill>
              <a:srgbClr val="BF723F"/>
            </a:solidFill>
            <a:ln w="9525">
              <a:noFill/>
              <a:round/>
              <a:headEnd/>
              <a:tailEnd/>
            </a:ln>
          </p:spPr>
          <p:txBody>
            <a:bodyPr/>
            <a:lstStyle/>
            <a:p>
              <a:endParaRPr lang="el-GR"/>
            </a:p>
          </p:txBody>
        </p:sp>
        <p:sp>
          <p:nvSpPr>
            <p:cNvPr id="4120" name="Freeform 14"/>
            <p:cNvSpPr>
              <a:spLocks/>
            </p:cNvSpPr>
            <p:nvPr/>
          </p:nvSpPr>
          <p:spPr bwMode="auto">
            <a:xfrm flipH="1">
              <a:off x="4347" y="2840"/>
              <a:ext cx="859" cy="166"/>
            </a:xfrm>
            <a:custGeom>
              <a:avLst/>
              <a:gdLst>
                <a:gd name="T0" fmla="*/ 850 w 859"/>
                <a:gd name="T1" fmla="*/ 0 h 166"/>
                <a:gd name="T2" fmla="*/ 844 w 859"/>
                <a:gd name="T3" fmla="*/ 1 h 166"/>
                <a:gd name="T4" fmla="*/ 834 w 859"/>
                <a:gd name="T5" fmla="*/ 4 h 166"/>
                <a:gd name="T6" fmla="*/ 819 w 859"/>
                <a:gd name="T7" fmla="*/ 6 h 166"/>
                <a:gd name="T8" fmla="*/ 802 w 859"/>
                <a:gd name="T9" fmla="*/ 9 h 166"/>
                <a:gd name="T10" fmla="*/ 782 w 859"/>
                <a:gd name="T11" fmla="*/ 12 h 166"/>
                <a:gd name="T12" fmla="*/ 759 w 859"/>
                <a:gd name="T13" fmla="*/ 17 h 166"/>
                <a:gd name="T14" fmla="*/ 732 w 859"/>
                <a:gd name="T15" fmla="*/ 22 h 166"/>
                <a:gd name="T16" fmla="*/ 703 w 859"/>
                <a:gd name="T17" fmla="*/ 27 h 166"/>
                <a:gd name="T18" fmla="*/ 673 w 859"/>
                <a:gd name="T19" fmla="*/ 32 h 166"/>
                <a:gd name="T20" fmla="*/ 640 w 859"/>
                <a:gd name="T21" fmla="*/ 38 h 166"/>
                <a:gd name="T22" fmla="*/ 606 w 859"/>
                <a:gd name="T23" fmla="*/ 44 h 166"/>
                <a:gd name="T24" fmla="*/ 570 w 859"/>
                <a:gd name="T25" fmla="*/ 50 h 166"/>
                <a:gd name="T26" fmla="*/ 534 w 859"/>
                <a:gd name="T27" fmla="*/ 56 h 166"/>
                <a:gd name="T28" fmla="*/ 496 w 859"/>
                <a:gd name="T29" fmla="*/ 62 h 166"/>
                <a:gd name="T30" fmla="*/ 458 w 859"/>
                <a:gd name="T31" fmla="*/ 69 h 166"/>
                <a:gd name="T32" fmla="*/ 420 w 859"/>
                <a:gd name="T33" fmla="*/ 75 h 166"/>
                <a:gd name="T34" fmla="*/ 382 w 859"/>
                <a:gd name="T35" fmla="*/ 82 h 166"/>
                <a:gd name="T36" fmla="*/ 345 w 859"/>
                <a:gd name="T37" fmla="*/ 89 h 166"/>
                <a:gd name="T38" fmla="*/ 307 w 859"/>
                <a:gd name="T39" fmla="*/ 95 h 166"/>
                <a:gd name="T40" fmla="*/ 271 w 859"/>
                <a:gd name="T41" fmla="*/ 101 h 166"/>
                <a:gd name="T42" fmla="*/ 235 w 859"/>
                <a:gd name="T43" fmla="*/ 107 h 166"/>
                <a:gd name="T44" fmla="*/ 202 w 859"/>
                <a:gd name="T45" fmla="*/ 113 h 166"/>
                <a:gd name="T46" fmla="*/ 169 w 859"/>
                <a:gd name="T47" fmla="*/ 119 h 166"/>
                <a:gd name="T48" fmla="*/ 139 w 859"/>
                <a:gd name="T49" fmla="*/ 124 h 166"/>
                <a:gd name="T50" fmla="*/ 111 w 859"/>
                <a:gd name="T51" fmla="*/ 128 h 166"/>
                <a:gd name="T52" fmla="*/ 85 w 859"/>
                <a:gd name="T53" fmla="*/ 133 h 166"/>
                <a:gd name="T54" fmla="*/ 63 w 859"/>
                <a:gd name="T55" fmla="*/ 137 h 166"/>
                <a:gd name="T56" fmla="*/ 43 w 859"/>
                <a:gd name="T57" fmla="*/ 141 h 166"/>
                <a:gd name="T58" fmla="*/ 27 w 859"/>
                <a:gd name="T59" fmla="*/ 143 h 166"/>
                <a:gd name="T60" fmla="*/ 14 w 859"/>
                <a:gd name="T61" fmla="*/ 145 h 166"/>
                <a:gd name="T62" fmla="*/ 5 w 859"/>
                <a:gd name="T63" fmla="*/ 147 h 166"/>
                <a:gd name="T64" fmla="*/ 0 w 859"/>
                <a:gd name="T65" fmla="*/ 148 h 166"/>
                <a:gd name="T66" fmla="*/ 10 w 859"/>
                <a:gd name="T67" fmla="*/ 166 h 166"/>
                <a:gd name="T68" fmla="*/ 859 w 859"/>
                <a:gd name="T69" fmla="*/ 28 h 166"/>
                <a:gd name="T70" fmla="*/ 850 w 859"/>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9"/>
                <a:gd name="T109" fmla="*/ 0 h 166"/>
                <a:gd name="T110" fmla="*/ 859 w 859"/>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9" h="166">
                  <a:moveTo>
                    <a:pt x="850" y="0"/>
                  </a:moveTo>
                  <a:lnTo>
                    <a:pt x="844" y="1"/>
                  </a:lnTo>
                  <a:lnTo>
                    <a:pt x="834" y="4"/>
                  </a:lnTo>
                  <a:lnTo>
                    <a:pt x="819" y="6"/>
                  </a:lnTo>
                  <a:lnTo>
                    <a:pt x="802" y="9"/>
                  </a:lnTo>
                  <a:lnTo>
                    <a:pt x="782" y="12"/>
                  </a:lnTo>
                  <a:lnTo>
                    <a:pt x="759" y="17"/>
                  </a:lnTo>
                  <a:lnTo>
                    <a:pt x="732" y="22"/>
                  </a:lnTo>
                  <a:lnTo>
                    <a:pt x="703" y="27"/>
                  </a:lnTo>
                  <a:lnTo>
                    <a:pt x="673" y="32"/>
                  </a:lnTo>
                  <a:lnTo>
                    <a:pt x="640" y="38"/>
                  </a:lnTo>
                  <a:lnTo>
                    <a:pt x="606" y="44"/>
                  </a:lnTo>
                  <a:lnTo>
                    <a:pt x="570" y="50"/>
                  </a:lnTo>
                  <a:lnTo>
                    <a:pt x="534" y="56"/>
                  </a:lnTo>
                  <a:lnTo>
                    <a:pt x="496" y="62"/>
                  </a:lnTo>
                  <a:lnTo>
                    <a:pt x="458" y="69"/>
                  </a:lnTo>
                  <a:lnTo>
                    <a:pt x="420" y="75"/>
                  </a:lnTo>
                  <a:lnTo>
                    <a:pt x="382" y="82"/>
                  </a:lnTo>
                  <a:lnTo>
                    <a:pt x="345" y="89"/>
                  </a:lnTo>
                  <a:lnTo>
                    <a:pt x="307" y="95"/>
                  </a:lnTo>
                  <a:lnTo>
                    <a:pt x="271" y="101"/>
                  </a:lnTo>
                  <a:lnTo>
                    <a:pt x="235" y="107"/>
                  </a:lnTo>
                  <a:lnTo>
                    <a:pt x="202" y="113"/>
                  </a:lnTo>
                  <a:lnTo>
                    <a:pt x="169" y="119"/>
                  </a:lnTo>
                  <a:lnTo>
                    <a:pt x="139" y="124"/>
                  </a:lnTo>
                  <a:lnTo>
                    <a:pt x="111" y="128"/>
                  </a:lnTo>
                  <a:lnTo>
                    <a:pt x="85" y="133"/>
                  </a:lnTo>
                  <a:lnTo>
                    <a:pt x="63" y="137"/>
                  </a:lnTo>
                  <a:lnTo>
                    <a:pt x="43" y="141"/>
                  </a:lnTo>
                  <a:lnTo>
                    <a:pt x="27" y="143"/>
                  </a:lnTo>
                  <a:lnTo>
                    <a:pt x="14" y="145"/>
                  </a:lnTo>
                  <a:lnTo>
                    <a:pt x="5" y="147"/>
                  </a:lnTo>
                  <a:lnTo>
                    <a:pt x="0" y="148"/>
                  </a:lnTo>
                  <a:lnTo>
                    <a:pt x="10" y="166"/>
                  </a:lnTo>
                  <a:lnTo>
                    <a:pt x="859" y="28"/>
                  </a:lnTo>
                  <a:lnTo>
                    <a:pt x="850" y="0"/>
                  </a:lnTo>
                  <a:close/>
                </a:path>
              </a:pathLst>
            </a:custGeom>
            <a:solidFill>
              <a:srgbClr val="BF723F"/>
            </a:solidFill>
            <a:ln w="9525">
              <a:noFill/>
              <a:round/>
              <a:headEnd/>
              <a:tailEnd/>
            </a:ln>
          </p:spPr>
          <p:txBody>
            <a:bodyPr/>
            <a:lstStyle/>
            <a:p>
              <a:endParaRPr lang="el-GR"/>
            </a:p>
          </p:txBody>
        </p:sp>
        <p:sp>
          <p:nvSpPr>
            <p:cNvPr id="4121" name="Freeform 15"/>
            <p:cNvSpPr>
              <a:spLocks/>
            </p:cNvSpPr>
            <p:nvPr/>
          </p:nvSpPr>
          <p:spPr bwMode="auto">
            <a:xfrm flipH="1">
              <a:off x="4273" y="3017"/>
              <a:ext cx="871" cy="123"/>
            </a:xfrm>
            <a:custGeom>
              <a:avLst/>
              <a:gdLst>
                <a:gd name="T0" fmla="*/ 858 w 871"/>
                <a:gd name="T1" fmla="*/ 0 h 123"/>
                <a:gd name="T2" fmla="*/ 852 w 871"/>
                <a:gd name="T3" fmla="*/ 1 h 123"/>
                <a:gd name="T4" fmla="*/ 842 w 871"/>
                <a:gd name="T5" fmla="*/ 2 h 123"/>
                <a:gd name="T6" fmla="*/ 828 w 871"/>
                <a:gd name="T7" fmla="*/ 5 h 123"/>
                <a:gd name="T8" fmla="*/ 811 w 871"/>
                <a:gd name="T9" fmla="*/ 7 h 123"/>
                <a:gd name="T10" fmla="*/ 790 w 871"/>
                <a:gd name="T11" fmla="*/ 10 h 123"/>
                <a:gd name="T12" fmla="*/ 766 w 871"/>
                <a:gd name="T13" fmla="*/ 12 h 123"/>
                <a:gd name="T14" fmla="*/ 739 w 871"/>
                <a:gd name="T15" fmla="*/ 16 h 123"/>
                <a:gd name="T16" fmla="*/ 710 w 871"/>
                <a:gd name="T17" fmla="*/ 19 h 123"/>
                <a:gd name="T18" fmla="*/ 680 w 871"/>
                <a:gd name="T19" fmla="*/ 23 h 123"/>
                <a:gd name="T20" fmla="*/ 646 w 871"/>
                <a:gd name="T21" fmla="*/ 26 h 123"/>
                <a:gd name="T22" fmla="*/ 612 w 871"/>
                <a:gd name="T23" fmla="*/ 31 h 123"/>
                <a:gd name="T24" fmla="*/ 576 w 871"/>
                <a:gd name="T25" fmla="*/ 35 h 123"/>
                <a:gd name="T26" fmla="*/ 539 w 871"/>
                <a:gd name="T27" fmla="*/ 40 h 123"/>
                <a:gd name="T28" fmla="*/ 501 w 871"/>
                <a:gd name="T29" fmla="*/ 45 h 123"/>
                <a:gd name="T30" fmla="*/ 463 w 871"/>
                <a:gd name="T31" fmla="*/ 48 h 123"/>
                <a:gd name="T32" fmla="*/ 424 w 871"/>
                <a:gd name="T33" fmla="*/ 53 h 123"/>
                <a:gd name="T34" fmla="*/ 385 w 871"/>
                <a:gd name="T35" fmla="*/ 58 h 123"/>
                <a:gd name="T36" fmla="*/ 348 w 871"/>
                <a:gd name="T37" fmla="*/ 63 h 123"/>
                <a:gd name="T38" fmla="*/ 309 w 871"/>
                <a:gd name="T39" fmla="*/ 68 h 123"/>
                <a:gd name="T40" fmla="*/ 273 w 871"/>
                <a:gd name="T41" fmla="*/ 71 h 123"/>
                <a:gd name="T42" fmla="*/ 238 w 871"/>
                <a:gd name="T43" fmla="*/ 76 h 123"/>
                <a:gd name="T44" fmla="*/ 204 w 871"/>
                <a:gd name="T45" fmla="*/ 80 h 123"/>
                <a:gd name="T46" fmla="*/ 171 w 871"/>
                <a:gd name="T47" fmla="*/ 83 h 123"/>
                <a:gd name="T48" fmla="*/ 141 w 871"/>
                <a:gd name="T49" fmla="*/ 87 h 123"/>
                <a:gd name="T50" fmla="*/ 112 w 871"/>
                <a:gd name="T51" fmla="*/ 91 h 123"/>
                <a:gd name="T52" fmla="*/ 86 w 871"/>
                <a:gd name="T53" fmla="*/ 94 h 123"/>
                <a:gd name="T54" fmla="*/ 63 w 871"/>
                <a:gd name="T55" fmla="*/ 97 h 123"/>
                <a:gd name="T56" fmla="*/ 44 w 871"/>
                <a:gd name="T57" fmla="*/ 99 h 123"/>
                <a:gd name="T58" fmla="*/ 27 w 871"/>
                <a:gd name="T59" fmla="*/ 102 h 123"/>
                <a:gd name="T60" fmla="*/ 14 w 871"/>
                <a:gd name="T61" fmla="*/ 103 h 123"/>
                <a:gd name="T62" fmla="*/ 5 w 871"/>
                <a:gd name="T63" fmla="*/ 104 h 123"/>
                <a:gd name="T64" fmla="*/ 0 w 871"/>
                <a:gd name="T65" fmla="*/ 105 h 123"/>
                <a:gd name="T66" fmla="*/ 10 w 871"/>
                <a:gd name="T67" fmla="*/ 123 h 123"/>
                <a:gd name="T68" fmla="*/ 871 w 871"/>
                <a:gd name="T69" fmla="*/ 25 h 123"/>
                <a:gd name="T70" fmla="*/ 858 w 871"/>
                <a:gd name="T71" fmla="*/ 0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1"/>
                <a:gd name="T109" fmla="*/ 0 h 123"/>
                <a:gd name="T110" fmla="*/ 871 w 871"/>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1" h="123">
                  <a:moveTo>
                    <a:pt x="858" y="0"/>
                  </a:moveTo>
                  <a:lnTo>
                    <a:pt x="852" y="1"/>
                  </a:lnTo>
                  <a:lnTo>
                    <a:pt x="842" y="2"/>
                  </a:lnTo>
                  <a:lnTo>
                    <a:pt x="828" y="5"/>
                  </a:lnTo>
                  <a:lnTo>
                    <a:pt x="811" y="7"/>
                  </a:lnTo>
                  <a:lnTo>
                    <a:pt x="790" y="10"/>
                  </a:lnTo>
                  <a:lnTo>
                    <a:pt x="766" y="12"/>
                  </a:lnTo>
                  <a:lnTo>
                    <a:pt x="739" y="16"/>
                  </a:lnTo>
                  <a:lnTo>
                    <a:pt x="710" y="19"/>
                  </a:lnTo>
                  <a:lnTo>
                    <a:pt x="680" y="23"/>
                  </a:lnTo>
                  <a:lnTo>
                    <a:pt x="646" y="26"/>
                  </a:lnTo>
                  <a:lnTo>
                    <a:pt x="612" y="31"/>
                  </a:lnTo>
                  <a:lnTo>
                    <a:pt x="576" y="35"/>
                  </a:lnTo>
                  <a:lnTo>
                    <a:pt x="539" y="40"/>
                  </a:lnTo>
                  <a:lnTo>
                    <a:pt x="501" y="45"/>
                  </a:lnTo>
                  <a:lnTo>
                    <a:pt x="463" y="48"/>
                  </a:lnTo>
                  <a:lnTo>
                    <a:pt x="424" y="53"/>
                  </a:lnTo>
                  <a:lnTo>
                    <a:pt x="385" y="58"/>
                  </a:lnTo>
                  <a:lnTo>
                    <a:pt x="348" y="63"/>
                  </a:lnTo>
                  <a:lnTo>
                    <a:pt x="309" y="68"/>
                  </a:lnTo>
                  <a:lnTo>
                    <a:pt x="273" y="71"/>
                  </a:lnTo>
                  <a:lnTo>
                    <a:pt x="238" y="76"/>
                  </a:lnTo>
                  <a:lnTo>
                    <a:pt x="204" y="80"/>
                  </a:lnTo>
                  <a:lnTo>
                    <a:pt x="171" y="83"/>
                  </a:lnTo>
                  <a:lnTo>
                    <a:pt x="141" y="87"/>
                  </a:lnTo>
                  <a:lnTo>
                    <a:pt x="112" y="91"/>
                  </a:lnTo>
                  <a:lnTo>
                    <a:pt x="86" y="94"/>
                  </a:lnTo>
                  <a:lnTo>
                    <a:pt x="63" y="97"/>
                  </a:lnTo>
                  <a:lnTo>
                    <a:pt x="44" y="99"/>
                  </a:lnTo>
                  <a:lnTo>
                    <a:pt x="27" y="102"/>
                  </a:lnTo>
                  <a:lnTo>
                    <a:pt x="14" y="103"/>
                  </a:lnTo>
                  <a:lnTo>
                    <a:pt x="5" y="104"/>
                  </a:lnTo>
                  <a:lnTo>
                    <a:pt x="0" y="105"/>
                  </a:lnTo>
                  <a:lnTo>
                    <a:pt x="10" y="123"/>
                  </a:lnTo>
                  <a:lnTo>
                    <a:pt x="871" y="25"/>
                  </a:lnTo>
                  <a:lnTo>
                    <a:pt x="858" y="0"/>
                  </a:lnTo>
                  <a:close/>
                </a:path>
              </a:pathLst>
            </a:custGeom>
            <a:solidFill>
              <a:srgbClr val="BF723F"/>
            </a:solidFill>
            <a:ln w="9525">
              <a:noFill/>
              <a:round/>
              <a:headEnd/>
              <a:tailEnd/>
            </a:ln>
          </p:spPr>
          <p:txBody>
            <a:bodyPr/>
            <a:lstStyle/>
            <a:p>
              <a:endParaRPr lang="el-GR"/>
            </a:p>
          </p:txBody>
        </p:sp>
        <p:sp>
          <p:nvSpPr>
            <p:cNvPr id="4122" name="Freeform 16"/>
            <p:cNvSpPr>
              <a:spLocks/>
            </p:cNvSpPr>
            <p:nvPr/>
          </p:nvSpPr>
          <p:spPr bwMode="auto">
            <a:xfrm flipH="1">
              <a:off x="4196" y="3151"/>
              <a:ext cx="886" cy="95"/>
            </a:xfrm>
            <a:custGeom>
              <a:avLst/>
              <a:gdLst>
                <a:gd name="T0" fmla="*/ 871 w 886"/>
                <a:gd name="T1" fmla="*/ 0 h 95"/>
                <a:gd name="T2" fmla="*/ 865 w 886"/>
                <a:gd name="T3" fmla="*/ 1 h 95"/>
                <a:gd name="T4" fmla="*/ 855 w 886"/>
                <a:gd name="T5" fmla="*/ 3 h 95"/>
                <a:gd name="T6" fmla="*/ 841 w 886"/>
                <a:gd name="T7" fmla="*/ 4 h 95"/>
                <a:gd name="T8" fmla="*/ 823 w 886"/>
                <a:gd name="T9" fmla="*/ 6 h 95"/>
                <a:gd name="T10" fmla="*/ 802 w 886"/>
                <a:gd name="T11" fmla="*/ 7 h 95"/>
                <a:gd name="T12" fmla="*/ 778 w 886"/>
                <a:gd name="T13" fmla="*/ 10 h 95"/>
                <a:gd name="T14" fmla="*/ 751 w 886"/>
                <a:gd name="T15" fmla="*/ 12 h 95"/>
                <a:gd name="T16" fmla="*/ 721 w 886"/>
                <a:gd name="T17" fmla="*/ 15 h 95"/>
                <a:gd name="T18" fmla="*/ 689 w 886"/>
                <a:gd name="T19" fmla="*/ 18 h 95"/>
                <a:gd name="T20" fmla="*/ 657 w 886"/>
                <a:gd name="T21" fmla="*/ 21 h 95"/>
                <a:gd name="T22" fmla="*/ 622 w 886"/>
                <a:gd name="T23" fmla="*/ 23 h 95"/>
                <a:gd name="T24" fmla="*/ 584 w 886"/>
                <a:gd name="T25" fmla="*/ 27 h 95"/>
                <a:gd name="T26" fmla="*/ 546 w 886"/>
                <a:gd name="T27" fmla="*/ 29 h 95"/>
                <a:gd name="T28" fmla="*/ 509 w 886"/>
                <a:gd name="T29" fmla="*/ 33 h 95"/>
                <a:gd name="T30" fmla="*/ 469 w 886"/>
                <a:gd name="T31" fmla="*/ 37 h 95"/>
                <a:gd name="T32" fmla="*/ 430 w 886"/>
                <a:gd name="T33" fmla="*/ 39 h 95"/>
                <a:gd name="T34" fmla="*/ 391 w 886"/>
                <a:gd name="T35" fmla="*/ 43 h 95"/>
                <a:gd name="T36" fmla="*/ 353 w 886"/>
                <a:gd name="T37" fmla="*/ 45 h 95"/>
                <a:gd name="T38" fmla="*/ 314 w 886"/>
                <a:gd name="T39" fmla="*/ 49 h 95"/>
                <a:gd name="T40" fmla="*/ 276 w 886"/>
                <a:gd name="T41" fmla="*/ 51 h 95"/>
                <a:gd name="T42" fmla="*/ 240 w 886"/>
                <a:gd name="T43" fmla="*/ 55 h 95"/>
                <a:gd name="T44" fmla="*/ 206 w 886"/>
                <a:gd name="T45" fmla="*/ 57 h 95"/>
                <a:gd name="T46" fmla="*/ 172 w 886"/>
                <a:gd name="T47" fmla="*/ 60 h 95"/>
                <a:gd name="T48" fmla="*/ 142 w 886"/>
                <a:gd name="T49" fmla="*/ 62 h 95"/>
                <a:gd name="T50" fmla="*/ 113 w 886"/>
                <a:gd name="T51" fmla="*/ 64 h 95"/>
                <a:gd name="T52" fmla="*/ 87 w 886"/>
                <a:gd name="T53" fmla="*/ 67 h 95"/>
                <a:gd name="T54" fmla="*/ 63 w 886"/>
                <a:gd name="T55" fmla="*/ 69 h 95"/>
                <a:gd name="T56" fmla="*/ 44 w 886"/>
                <a:gd name="T57" fmla="*/ 70 h 95"/>
                <a:gd name="T58" fmla="*/ 27 w 886"/>
                <a:gd name="T59" fmla="*/ 73 h 95"/>
                <a:gd name="T60" fmla="*/ 13 w 886"/>
                <a:gd name="T61" fmla="*/ 74 h 95"/>
                <a:gd name="T62" fmla="*/ 5 w 886"/>
                <a:gd name="T63" fmla="*/ 74 h 95"/>
                <a:gd name="T64" fmla="*/ 0 w 886"/>
                <a:gd name="T65" fmla="*/ 75 h 95"/>
                <a:gd name="T66" fmla="*/ 15 w 886"/>
                <a:gd name="T67" fmla="*/ 95 h 95"/>
                <a:gd name="T68" fmla="*/ 886 w 886"/>
                <a:gd name="T69" fmla="*/ 27 h 95"/>
                <a:gd name="T70" fmla="*/ 871 w 886"/>
                <a:gd name="T71" fmla="*/ 0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95"/>
                <a:gd name="T110" fmla="*/ 886 w 886"/>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95">
                  <a:moveTo>
                    <a:pt x="871" y="0"/>
                  </a:moveTo>
                  <a:lnTo>
                    <a:pt x="865" y="1"/>
                  </a:lnTo>
                  <a:lnTo>
                    <a:pt x="855" y="3"/>
                  </a:lnTo>
                  <a:lnTo>
                    <a:pt x="841" y="4"/>
                  </a:lnTo>
                  <a:lnTo>
                    <a:pt x="823" y="6"/>
                  </a:lnTo>
                  <a:lnTo>
                    <a:pt x="802" y="7"/>
                  </a:lnTo>
                  <a:lnTo>
                    <a:pt x="778" y="10"/>
                  </a:lnTo>
                  <a:lnTo>
                    <a:pt x="751" y="12"/>
                  </a:lnTo>
                  <a:lnTo>
                    <a:pt x="721" y="15"/>
                  </a:lnTo>
                  <a:lnTo>
                    <a:pt x="689" y="18"/>
                  </a:lnTo>
                  <a:lnTo>
                    <a:pt x="657" y="21"/>
                  </a:lnTo>
                  <a:lnTo>
                    <a:pt x="622" y="23"/>
                  </a:lnTo>
                  <a:lnTo>
                    <a:pt x="584" y="27"/>
                  </a:lnTo>
                  <a:lnTo>
                    <a:pt x="546" y="29"/>
                  </a:lnTo>
                  <a:lnTo>
                    <a:pt x="509" y="33"/>
                  </a:lnTo>
                  <a:lnTo>
                    <a:pt x="469" y="37"/>
                  </a:lnTo>
                  <a:lnTo>
                    <a:pt x="430" y="39"/>
                  </a:lnTo>
                  <a:lnTo>
                    <a:pt x="391" y="43"/>
                  </a:lnTo>
                  <a:lnTo>
                    <a:pt x="353" y="45"/>
                  </a:lnTo>
                  <a:lnTo>
                    <a:pt x="314" y="49"/>
                  </a:lnTo>
                  <a:lnTo>
                    <a:pt x="276" y="51"/>
                  </a:lnTo>
                  <a:lnTo>
                    <a:pt x="240" y="55"/>
                  </a:lnTo>
                  <a:lnTo>
                    <a:pt x="206" y="57"/>
                  </a:lnTo>
                  <a:lnTo>
                    <a:pt x="172" y="60"/>
                  </a:lnTo>
                  <a:lnTo>
                    <a:pt x="142" y="62"/>
                  </a:lnTo>
                  <a:lnTo>
                    <a:pt x="113" y="64"/>
                  </a:lnTo>
                  <a:lnTo>
                    <a:pt x="87" y="67"/>
                  </a:lnTo>
                  <a:lnTo>
                    <a:pt x="63" y="69"/>
                  </a:lnTo>
                  <a:lnTo>
                    <a:pt x="44" y="70"/>
                  </a:lnTo>
                  <a:lnTo>
                    <a:pt x="27" y="73"/>
                  </a:lnTo>
                  <a:lnTo>
                    <a:pt x="13" y="74"/>
                  </a:lnTo>
                  <a:lnTo>
                    <a:pt x="5" y="74"/>
                  </a:lnTo>
                  <a:lnTo>
                    <a:pt x="0" y="75"/>
                  </a:lnTo>
                  <a:lnTo>
                    <a:pt x="15" y="95"/>
                  </a:lnTo>
                  <a:lnTo>
                    <a:pt x="886" y="27"/>
                  </a:lnTo>
                  <a:lnTo>
                    <a:pt x="871" y="0"/>
                  </a:lnTo>
                  <a:close/>
                </a:path>
              </a:pathLst>
            </a:custGeom>
            <a:solidFill>
              <a:srgbClr val="BF723F"/>
            </a:solidFill>
            <a:ln w="9525">
              <a:noFill/>
              <a:round/>
              <a:headEnd/>
              <a:tailEnd/>
            </a:ln>
          </p:spPr>
          <p:txBody>
            <a:bodyPr/>
            <a:lstStyle/>
            <a:p>
              <a:endParaRPr lang="el-GR"/>
            </a:p>
          </p:txBody>
        </p:sp>
        <p:sp>
          <p:nvSpPr>
            <p:cNvPr id="4123" name="Freeform 17"/>
            <p:cNvSpPr>
              <a:spLocks/>
            </p:cNvSpPr>
            <p:nvPr/>
          </p:nvSpPr>
          <p:spPr bwMode="auto">
            <a:xfrm flipH="1">
              <a:off x="4525" y="2098"/>
              <a:ext cx="404" cy="1186"/>
            </a:xfrm>
            <a:custGeom>
              <a:avLst/>
              <a:gdLst>
                <a:gd name="T0" fmla="*/ 123 w 404"/>
                <a:gd name="T1" fmla="*/ 41 h 1186"/>
                <a:gd name="T2" fmla="*/ 98 w 404"/>
                <a:gd name="T3" fmla="*/ 165 h 1186"/>
                <a:gd name="T4" fmla="*/ 97 w 404"/>
                <a:gd name="T5" fmla="*/ 338 h 1186"/>
                <a:gd name="T6" fmla="*/ 122 w 404"/>
                <a:gd name="T7" fmla="*/ 551 h 1186"/>
                <a:gd name="T8" fmla="*/ 161 w 404"/>
                <a:gd name="T9" fmla="*/ 730 h 1186"/>
                <a:gd name="T10" fmla="*/ 192 w 404"/>
                <a:gd name="T11" fmla="*/ 837 h 1186"/>
                <a:gd name="T12" fmla="*/ 226 w 404"/>
                <a:gd name="T13" fmla="*/ 929 h 1186"/>
                <a:gd name="T14" fmla="*/ 263 w 404"/>
                <a:gd name="T15" fmla="*/ 1004 h 1186"/>
                <a:gd name="T16" fmla="*/ 298 w 404"/>
                <a:gd name="T17" fmla="*/ 1065 h 1186"/>
                <a:gd name="T18" fmla="*/ 332 w 404"/>
                <a:gd name="T19" fmla="*/ 1114 h 1186"/>
                <a:gd name="T20" fmla="*/ 363 w 404"/>
                <a:gd name="T21" fmla="*/ 1148 h 1186"/>
                <a:gd name="T22" fmla="*/ 392 w 404"/>
                <a:gd name="T23" fmla="*/ 1171 h 1186"/>
                <a:gd name="T24" fmla="*/ 392 w 404"/>
                <a:gd name="T25" fmla="*/ 1180 h 1186"/>
                <a:gd name="T26" fmla="*/ 362 w 404"/>
                <a:gd name="T27" fmla="*/ 1185 h 1186"/>
                <a:gd name="T28" fmla="*/ 327 w 404"/>
                <a:gd name="T29" fmla="*/ 1186 h 1186"/>
                <a:gd name="T30" fmla="*/ 296 w 404"/>
                <a:gd name="T31" fmla="*/ 1183 h 1186"/>
                <a:gd name="T32" fmla="*/ 278 w 404"/>
                <a:gd name="T33" fmla="*/ 1175 h 1186"/>
                <a:gd name="T34" fmla="*/ 259 w 404"/>
                <a:gd name="T35" fmla="*/ 1156 h 1186"/>
                <a:gd name="T36" fmla="*/ 233 w 404"/>
                <a:gd name="T37" fmla="*/ 1122 h 1186"/>
                <a:gd name="T38" fmla="*/ 202 w 404"/>
                <a:gd name="T39" fmla="*/ 1074 h 1186"/>
                <a:gd name="T40" fmla="*/ 169 w 404"/>
                <a:gd name="T41" fmla="*/ 1013 h 1186"/>
                <a:gd name="T42" fmla="*/ 134 w 404"/>
                <a:gd name="T43" fmla="*/ 938 h 1186"/>
                <a:gd name="T44" fmla="*/ 101 w 404"/>
                <a:gd name="T45" fmla="*/ 852 h 1186"/>
                <a:gd name="T46" fmla="*/ 72 w 404"/>
                <a:gd name="T47" fmla="*/ 755 h 1186"/>
                <a:gd name="T48" fmla="*/ 37 w 404"/>
                <a:gd name="T49" fmla="*/ 593 h 1186"/>
                <a:gd name="T50" fmla="*/ 9 w 404"/>
                <a:gd name="T51" fmla="*/ 384 h 1186"/>
                <a:gd name="T52" fmla="*/ 0 w 404"/>
                <a:gd name="T53" fmla="*/ 207 h 1186"/>
                <a:gd name="T54" fmla="*/ 8 w 404"/>
                <a:gd name="T55" fmla="*/ 91 h 1186"/>
                <a:gd name="T56" fmla="*/ 31 w 404"/>
                <a:gd name="T57" fmla="*/ 50 h 1186"/>
                <a:gd name="T58" fmla="*/ 60 w 404"/>
                <a:gd name="T59" fmla="*/ 28 h 1186"/>
                <a:gd name="T60" fmla="*/ 93 w 404"/>
                <a:gd name="T61" fmla="*/ 12 h 1186"/>
                <a:gd name="T62" fmla="*/ 127 w 404"/>
                <a:gd name="T63" fmla="*/ 3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186"/>
                <a:gd name="T98" fmla="*/ 404 w 404"/>
                <a:gd name="T99" fmla="*/ 1186 h 1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186">
                  <a:moveTo>
                    <a:pt x="144" y="0"/>
                  </a:moveTo>
                  <a:lnTo>
                    <a:pt x="123" y="41"/>
                  </a:lnTo>
                  <a:lnTo>
                    <a:pt x="108" y="96"/>
                  </a:lnTo>
                  <a:lnTo>
                    <a:pt x="98" y="165"/>
                  </a:lnTo>
                  <a:lnTo>
                    <a:pt x="94" y="246"/>
                  </a:lnTo>
                  <a:lnTo>
                    <a:pt x="97" y="338"/>
                  </a:lnTo>
                  <a:lnTo>
                    <a:pt x="106" y="440"/>
                  </a:lnTo>
                  <a:lnTo>
                    <a:pt x="122" y="551"/>
                  </a:lnTo>
                  <a:lnTo>
                    <a:pt x="146" y="671"/>
                  </a:lnTo>
                  <a:lnTo>
                    <a:pt x="161" y="730"/>
                  </a:lnTo>
                  <a:lnTo>
                    <a:pt x="177" y="786"/>
                  </a:lnTo>
                  <a:lnTo>
                    <a:pt x="192" y="837"/>
                  </a:lnTo>
                  <a:lnTo>
                    <a:pt x="209" y="885"/>
                  </a:lnTo>
                  <a:lnTo>
                    <a:pt x="226" y="929"/>
                  </a:lnTo>
                  <a:lnTo>
                    <a:pt x="244" y="968"/>
                  </a:lnTo>
                  <a:lnTo>
                    <a:pt x="263" y="1004"/>
                  </a:lnTo>
                  <a:lnTo>
                    <a:pt x="280" y="1036"/>
                  </a:lnTo>
                  <a:lnTo>
                    <a:pt x="298" y="1065"/>
                  </a:lnTo>
                  <a:lnTo>
                    <a:pt x="315" y="1092"/>
                  </a:lnTo>
                  <a:lnTo>
                    <a:pt x="332" y="1114"/>
                  </a:lnTo>
                  <a:lnTo>
                    <a:pt x="349" y="1133"/>
                  </a:lnTo>
                  <a:lnTo>
                    <a:pt x="363" y="1148"/>
                  </a:lnTo>
                  <a:lnTo>
                    <a:pt x="378" y="1161"/>
                  </a:lnTo>
                  <a:lnTo>
                    <a:pt x="392" y="1171"/>
                  </a:lnTo>
                  <a:lnTo>
                    <a:pt x="404" y="1177"/>
                  </a:lnTo>
                  <a:lnTo>
                    <a:pt x="392" y="1180"/>
                  </a:lnTo>
                  <a:lnTo>
                    <a:pt x="378" y="1184"/>
                  </a:lnTo>
                  <a:lnTo>
                    <a:pt x="362" y="1185"/>
                  </a:lnTo>
                  <a:lnTo>
                    <a:pt x="345" y="1186"/>
                  </a:lnTo>
                  <a:lnTo>
                    <a:pt x="327" y="1186"/>
                  </a:lnTo>
                  <a:lnTo>
                    <a:pt x="311" y="1184"/>
                  </a:lnTo>
                  <a:lnTo>
                    <a:pt x="296" y="1183"/>
                  </a:lnTo>
                  <a:lnTo>
                    <a:pt x="284" y="1179"/>
                  </a:lnTo>
                  <a:lnTo>
                    <a:pt x="278" y="1175"/>
                  </a:lnTo>
                  <a:lnTo>
                    <a:pt x="270" y="1167"/>
                  </a:lnTo>
                  <a:lnTo>
                    <a:pt x="259" y="1156"/>
                  </a:lnTo>
                  <a:lnTo>
                    <a:pt x="247" y="1140"/>
                  </a:lnTo>
                  <a:lnTo>
                    <a:pt x="233" y="1122"/>
                  </a:lnTo>
                  <a:lnTo>
                    <a:pt x="218" y="1099"/>
                  </a:lnTo>
                  <a:lnTo>
                    <a:pt x="202" y="1074"/>
                  </a:lnTo>
                  <a:lnTo>
                    <a:pt x="186" y="1045"/>
                  </a:lnTo>
                  <a:lnTo>
                    <a:pt x="169" y="1013"/>
                  </a:lnTo>
                  <a:lnTo>
                    <a:pt x="152" y="977"/>
                  </a:lnTo>
                  <a:lnTo>
                    <a:pt x="134" y="938"/>
                  </a:lnTo>
                  <a:lnTo>
                    <a:pt x="118" y="897"/>
                  </a:lnTo>
                  <a:lnTo>
                    <a:pt x="101" y="852"/>
                  </a:lnTo>
                  <a:lnTo>
                    <a:pt x="87" y="805"/>
                  </a:lnTo>
                  <a:lnTo>
                    <a:pt x="72" y="755"/>
                  </a:lnTo>
                  <a:lnTo>
                    <a:pt x="59" y="702"/>
                  </a:lnTo>
                  <a:lnTo>
                    <a:pt x="37" y="593"/>
                  </a:lnTo>
                  <a:lnTo>
                    <a:pt x="21" y="487"/>
                  </a:lnTo>
                  <a:lnTo>
                    <a:pt x="9" y="384"/>
                  </a:lnTo>
                  <a:lnTo>
                    <a:pt x="2" y="291"/>
                  </a:lnTo>
                  <a:lnTo>
                    <a:pt x="0" y="207"/>
                  </a:lnTo>
                  <a:lnTo>
                    <a:pt x="2" y="141"/>
                  </a:lnTo>
                  <a:lnTo>
                    <a:pt x="8" y="91"/>
                  </a:lnTo>
                  <a:lnTo>
                    <a:pt x="18" y="64"/>
                  </a:lnTo>
                  <a:lnTo>
                    <a:pt x="31" y="50"/>
                  </a:lnTo>
                  <a:lnTo>
                    <a:pt x="45" y="38"/>
                  </a:lnTo>
                  <a:lnTo>
                    <a:pt x="60" y="28"/>
                  </a:lnTo>
                  <a:lnTo>
                    <a:pt x="76" y="20"/>
                  </a:lnTo>
                  <a:lnTo>
                    <a:pt x="93" y="12"/>
                  </a:lnTo>
                  <a:lnTo>
                    <a:pt x="110" y="6"/>
                  </a:lnTo>
                  <a:lnTo>
                    <a:pt x="127" y="3"/>
                  </a:lnTo>
                  <a:lnTo>
                    <a:pt x="144" y="0"/>
                  </a:lnTo>
                  <a:close/>
                </a:path>
              </a:pathLst>
            </a:custGeom>
            <a:solidFill>
              <a:srgbClr val="BF723F"/>
            </a:solidFill>
            <a:ln w="9525">
              <a:noFill/>
              <a:round/>
              <a:headEnd/>
              <a:tailEnd/>
            </a:ln>
          </p:spPr>
          <p:txBody>
            <a:bodyPr/>
            <a:lstStyle/>
            <a:p>
              <a:endParaRPr lang="el-GR"/>
            </a:p>
          </p:txBody>
        </p:sp>
        <p:sp>
          <p:nvSpPr>
            <p:cNvPr id="4124" name="Freeform 18"/>
            <p:cNvSpPr>
              <a:spLocks/>
            </p:cNvSpPr>
            <p:nvPr/>
          </p:nvSpPr>
          <p:spPr bwMode="auto">
            <a:xfrm flipH="1">
              <a:off x="3305" y="2867"/>
              <a:ext cx="65" cy="158"/>
            </a:xfrm>
            <a:custGeom>
              <a:avLst/>
              <a:gdLst>
                <a:gd name="T0" fmla="*/ 51 w 65"/>
                <a:gd name="T1" fmla="*/ 5 h 158"/>
                <a:gd name="T2" fmla="*/ 65 w 65"/>
                <a:gd name="T3" fmla="*/ 0 h 158"/>
                <a:gd name="T4" fmla="*/ 65 w 65"/>
                <a:gd name="T5" fmla="*/ 18 h 158"/>
                <a:gd name="T6" fmla="*/ 62 w 65"/>
                <a:gd name="T7" fmla="*/ 40 h 158"/>
                <a:gd name="T8" fmla="*/ 54 w 65"/>
                <a:gd name="T9" fmla="*/ 64 h 158"/>
                <a:gd name="T10" fmla="*/ 46 w 65"/>
                <a:gd name="T11" fmla="*/ 89 h 158"/>
                <a:gd name="T12" fmla="*/ 35 w 65"/>
                <a:gd name="T13" fmla="*/ 114 h 158"/>
                <a:gd name="T14" fmla="*/ 25 w 65"/>
                <a:gd name="T15" fmla="*/ 134 h 158"/>
                <a:gd name="T16" fmla="*/ 17 w 65"/>
                <a:gd name="T17" fmla="*/ 150 h 158"/>
                <a:gd name="T18" fmla="*/ 11 w 65"/>
                <a:gd name="T19" fmla="*/ 158 h 158"/>
                <a:gd name="T20" fmla="*/ 7 w 65"/>
                <a:gd name="T21" fmla="*/ 158 h 158"/>
                <a:gd name="T22" fmla="*/ 5 w 65"/>
                <a:gd name="T23" fmla="*/ 157 h 158"/>
                <a:gd name="T24" fmla="*/ 2 w 65"/>
                <a:gd name="T25" fmla="*/ 157 h 158"/>
                <a:gd name="T26" fmla="*/ 0 w 65"/>
                <a:gd name="T27" fmla="*/ 157 h 158"/>
                <a:gd name="T28" fmla="*/ 5 w 65"/>
                <a:gd name="T29" fmla="*/ 147 h 158"/>
                <a:gd name="T30" fmla="*/ 13 w 65"/>
                <a:gd name="T31" fmla="*/ 132 h 158"/>
                <a:gd name="T32" fmla="*/ 23 w 65"/>
                <a:gd name="T33" fmla="*/ 111 h 158"/>
                <a:gd name="T34" fmla="*/ 34 w 65"/>
                <a:gd name="T35" fmla="*/ 88 h 158"/>
                <a:gd name="T36" fmla="*/ 43 w 65"/>
                <a:gd name="T37" fmla="*/ 65 h 158"/>
                <a:gd name="T38" fmla="*/ 49 w 65"/>
                <a:gd name="T39" fmla="*/ 42 h 158"/>
                <a:gd name="T40" fmla="*/ 53 w 65"/>
                <a:gd name="T41" fmla="*/ 22 h 158"/>
                <a:gd name="T42" fmla="*/ 51 w 65"/>
                <a:gd name="T43" fmla="*/ 5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158"/>
                <a:gd name="T68" fmla="*/ 65 w 65"/>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158">
                  <a:moveTo>
                    <a:pt x="51" y="5"/>
                  </a:moveTo>
                  <a:lnTo>
                    <a:pt x="65" y="0"/>
                  </a:lnTo>
                  <a:lnTo>
                    <a:pt x="65" y="18"/>
                  </a:lnTo>
                  <a:lnTo>
                    <a:pt x="62" y="40"/>
                  </a:lnTo>
                  <a:lnTo>
                    <a:pt x="54" y="64"/>
                  </a:lnTo>
                  <a:lnTo>
                    <a:pt x="46" y="89"/>
                  </a:lnTo>
                  <a:lnTo>
                    <a:pt x="35" y="114"/>
                  </a:lnTo>
                  <a:lnTo>
                    <a:pt x="25" y="134"/>
                  </a:lnTo>
                  <a:lnTo>
                    <a:pt x="17" y="150"/>
                  </a:lnTo>
                  <a:lnTo>
                    <a:pt x="11" y="158"/>
                  </a:lnTo>
                  <a:lnTo>
                    <a:pt x="7" y="158"/>
                  </a:lnTo>
                  <a:lnTo>
                    <a:pt x="5" y="157"/>
                  </a:lnTo>
                  <a:lnTo>
                    <a:pt x="2" y="157"/>
                  </a:lnTo>
                  <a:lnTo>
                    <a:pt x="0" y="157"/>
                  </a:lnTo>
                  <a:lnTo>
                    <a:pt x="5" y="147"/>
                  </a:lnTo>
                  <a:lnTo>
                    <a:pt x="13" y="132"/>
                  </a:lnTo>
                  <a:lnTo>
                    <a:pt x="23" y="111"/>
                  </a:lnTo>
                  <a:lnTo>
                    <a:pt x="34" y="88"/>
                  </a:lnTo>
                  <a:lnTo>
                    <a:pt x="43" y="65"/>
                  </a:lnTo>
                  <a:lnTo>
                    <a:pt x="49" y="42"/>
                  </a:lnTo>
                  <a:lnTo>
                    <a:pt x="53" y="22"/>
                  </a:lnTo>
                  <a:lnTo>
                    <a:pt x="51" y="5"/>
                  </a:lnTo>
                  <a:close/>
                </a:path>
              </a:pathLst>
            </a:custGeom>
            <a:solidFill>
              <a:srgbClr val="260000"/>
            </a:solidFill>
            <a:ln w="9525">
              <a:noFill/>
              <a:round/>
              <a:headEnd/>
              <a:tailEnd/>
            </a:ln>
          </p:spPr>
          <p:txBody>
            <a:bodyPr/>
            <a:lstStyle/>
            <a:p>
              <a:endParaRPr lang="el-GR"/>
            </a:p>
          </p:txBody>
        </p:sp>
        <p:sp>
          <p:nvSpPr>
            <p:cNvPr id="4125" name="Freeform 19"/>
            <p:cNvSpPr>
              <a:spLocks/>
            </p:cNvSpPr>
            <p:nvPr/>
          </p:nvSpPr>
          <p:spPr bwMode="auto">
            <a:xfrm flipH="1">
              <a:off x="3713" y="2944"/>
              <a:ext cx="103" cy="107"/>
            </a:xfrm>
            <a:custGeom>
              <a:avLst/>
              <a:gdLst>
                <a:gd name="T0" fmla="*/ 103 w 103"/>
                <a:gd name="T1" fmla="*/ 97 h 107"/>
                <a:gd name="T2" fmla="*/ 90 w 103"/>
                <a:gd name="T3" fmla="*/ 104 h 107"/>
                <a:gd name="T4" fmla="*/ 75 w 103"/>
                <a:gd name="T5" fmla="*/ 107 h 107"/>
                <a:gd name="T6" fmla="*/ 61 w 103"/>
                <a:gd name="T7" fmla="*/ 106 h 107"/>
                <a:gd name="T8" fmla="*/ 45 w 103"/>
                <a:gd name="T9" fmla="*/ 102 h 107"/>
                <a:gd name="T10" fmla="*/ 31 w 103"/>
                <a:gd name="T11" fmla="*/ 95 h 107"/>
                <a:gd name="T12" fmla="*/ 18 w 103"/>
                <a:gd name="T13" fmla="*/ 84 h 107"/>
                <a:gd name="T14" fmla="*/ 8 w 103"/>
                <a:gd name="T15" fmla="*/ 70 h 107"/>
                <a:gd name="T16" fmla="*/ 2 w 103"/>
                <a:gd name="T17" fmla="*/ 55 h 107"/>
                <a:gd name="T18" fmla="*/ 0 w 103"/>
                <a:gd name="T19" fmla="*/ 39 h 107"/>
                <a:gd name="T20" fmla="*/ 0 w 103"/>
                <a:gd name="T21" fmla="*/ 24 h 107"/>
                <a:gd name="T22" fmla="*/ 5 w 103"/>
                <a:gd name="T23" fmla="*/ 14 h 107"/>
                <a:gd name="T24" fmla="*/ 11 w 103"/>
                <a:gd name="T25" fmla="*/ 5 h 107"/>
                <a:gd name="T26" fmla="*/ 19 w 103"/>
                <a:gd name="T27" fmla="*/ 0 h 107"/>
                <a:gd name="T28" fmla="*/ 29 w 103"/>
                <a:gd name="T29" fmla="*/ 0 h 107"/>
                <a:gd name="T30" fmla="*/ 41 w 103"/>
                <a:gd name="T31" fmla="*/ 5 h 107"/>
                <a:gd name="T32" fmla="*/ 53 w 103"/>
                <a:gd name="T33" fmla="*/ 15 h 107"/>
                <a:gd name="T34" fmla="*/ 46 w 103"/>
                <a:gd name="T35" fmla="*/ 16 h 107"/>
                <a:gd name="T36" fmla="*/ 39 w 103"/>
                <a:gd name="T37" fmla="*/ 20 h 107"/>
                <a:gd name="T38" fmla="*/ 31 w 103"/>
                <a:gd name="T39" fmla="*/ 27 h 107"/>
                <a:gd name="T40" fmla="*/ 29 w 103"/>
                <a:gd name="T41" fmla="*/ 35 h 107"/>
                <a:gd name="T42" fmla="*/ 33 w 103"/>
                <a:gd name="T43" fmla="*/ 47 h 107"/>
                <a:gd name="T44" fmla="*/ 45 w 103"/>
                <a:gd name="T45" fmla="*/ 62 h 107"/>
                <a:gd name="T46" fmla="*/ 67 w 103"/>
                <a:gd name="T47" fmla="*/ 79 h 107"/>
                <a:gd name="T48" fmla="*/ 103 w 103"/>
                <a:gd name="T49" fmla="*/ 9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07"/>
                <a:gd name="T77" fmla="*/ 103 w 10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07">
                  <a:moveTo>
                    <a:pt x="103" y="97"/>
                  </a:moveTo>
                  <a:lnTo>
                    <a:pt x="90" y="104"/>
                  </a:lnTo>
                  <a:lnTo>
                    <a:pt x="75" y="107"/>
                  </a:lnTo>
                  <a:lnTo>
                    <a:pt x="61" y="106"/>
                  </a:lnTo>
                  <a:lnTo>
                    <a:pt x="45" y="102"/>
                  </a:lnTo>
                  <a:lnTo>
                    <a:pt x="31" y="95"/>
                  </a:lnTo>
                  <a:lnTo>
                    <a:pt x="18" y="84"/>
                  </a:lnTo>
                  <a:lnTo>
                    <a:pt x="8" y="70"/>
                  </a:lnTo>
                  <a:lnTo>
                    <a:pt x="2" y="55"/>
                  </a:lnTo>
                  <a:lnTo>
                    <a:pt x="0" y="39"/>
                  </a:lnTo>
                  <a:lnTo>
                    <a:pt x="0" y="24"/>
                  </a:lnTo>
                  <a:lnTo>
                    <a:pt x="5" y="14"/>
                  </a:lnTo>
                  <a:lnTo>
                    <a:pt x="11" y="5"/>
                  </a:lnTo>
                  <a:lnTo>
                    <a:pt x="19" y="0"/>
                  </a:lnTo>
                  <a:lnTo>
                    <a:pt x="29" y="0"/>
                  </a:lnTo>
                  <a:lnTo>
                    <a:pt x="41" y="5"/>
                  </a:lnTo>
                  <a:lnTo>
                    <a:pt x="53" y="15"/>
                  </a:lnTo>
                  <a:lnTo>
                    <a:pt x="46" y="16"/>
                  </a:lnTo>
                  <a:lnTo>
                    <a:pt x="39" y="20"/>
                  </a:lnTo>
                  <a:lnTo>
                    <a:pt x="31" y="27"/>
                  </a:lnTo>
                  <a:lnTo>
                    <a:pt x="29" y="35"/>
                  </a:lnTo>
                  <a:lnTo>
                    <a:pt x="33" y="47"/>
                  </a:lnTo>
                  <a:lnTo>
                    <a:pt x="45" y="62"/>
                  </a:lnTo>
                  <a:lnTo>
                    <a:pt x="67" y="79"/>
                  </a:lnTo>
                  <a:lnTo>
                    <a:pt x="103" y="97"/>
                  </a:lnTo>
                  <a:close/>
                </a:path>
              </a:pathLst>
            </a:custGeom>
            <a:solidFill>
              <a:srgbClr val="660000"/>
            </a:solidFill>
            <a:ln w="9525">
              <a:noFill/>
              <a:round/>
              <a:headEnd/>
              <a:tailEnd/>
            </a:ln>
          </p:spPr>
          <p:txBody>
            <a:bodyPr/>
            <a:lstStyle/>
            <a:p>
              <a:endParaRPr lang="el-GR"/>
            </a:p>
          </p:txBody>
        </p:sp>
        <p:sp>
          <p:nvSpPr>
            <p:cNvPr id="4126" name="Freeform 20"/>
            <p:cNvSpPr>
              <a:spLocks/>
            </p:cNvSpPr>
            <p:nvPr/>
          </p:nvSpPr>
          <p:spPr bwMode="auto">
            <a:xfrm flipH="1">
              <a:off x="3633" y="2903"/>
              <a:ext cx="145" cy="103"/>
            </a:xfrm>
            <a:custGeom>
              <a:avLst/>
              <a:gdLst>
                <a:gd name="T0" fmla="*/ 129 w 145"/>
                <a:gd name="T1" fmla="*/ 0 h 103"/>
                <a:gd name="T2" fmla="*/ 145 w 145"/>
                <a:gd name="T3" fmla="*/ 5 h 103"/>
                <a:gd name="T4" fmla="*/ 135 w 145"/>
                <a:gd name="T5" fmla="*/ 21 h 103"/>
                <a:gd name="T6" fmla="*/ 118 w 145"/>
                <a:gd name="T7" fmla="*/ 36 h 103"/>
                <a:gd name="T8" fmla="*/ 99 w 145"/>
                <a:gd name="T9" fmla="*/ 52 h 103"/>
                <a:gd name="T10" fmla="*/ 77 w 145"/>
                <a:gd name="T11" fmla="*/ 67 h 103"/>
                <a:gd name="T12" fmla="*/ 54 w 145"/>
                <a:gd name="T13" fmla="*/ 80 h 103"/>
                <a:gd name="T14" fmla="*/ 35 w 145"/>
                <a:gd name="T15" fmla="*/ 91 h 103"/>
                <a:gd name="T16" fmla="*/ 18 w 145"/>
                <a:gd name="T17" fmla="*/ 99 h 103"/>
                <a:gd name="T18" fmla="*/ 8 w 145"/>
                <a:gd name="T19" fmla="*/ 103 h 103"/>
                <a:gd name="T20" fmla="*/ 6 w 145"/>
                <a:gd name="T21" fmla="*/ 101 h 103"/>
                <a:gd name="T22" fmla="*/ 3 w 145"/>
                <a:gd name="T23" fmla="*/ 99 h 103"/>
                <a:gd name="T24" fmla="*/ 2 w 145"/>
                <a:gd name="T25" fmla="*/ 98 h 103"/>
                <a:gd name="T26" fmla="*/ 0 w 145"/>
                <a:gd name="T27" fmla="*/ 96 h 103"/>
                <a:gd name="T28" fmla="*/ 9 w 145"/>
                <a:gd name="T29" fmla="*/ 91 h 103"/>
                <a:gd name="T30" fmla="*/ 25 w 145"/>
                <a:gd name="T31" fmla="*/ 82 h 103"/>
                <a:gd name="T32" fmla="*/ 44 w 145"/>
                <a:gd name="T33" fmla="*/ 72 h 103"/>
                <a:gd name="T34" fmla="*/ 66 w 145"/>
                <a:gd name="T35" fmla="*/ 58 h 103"/>
                <a:gd name="T36" fmla="*/ 88 w 145"/>
                <a:gd name="T37" fmla="*/ 45 h 103"/>
                <a:gd name="T38" fmla="*/ 107 w 145"/>
                <a:gd name="T39" fmla="*/ 30 h 103"/>
                <a:gd name="T40" fmla="*/ 122 w 145"/>
                <a:gd name="T41" fmla="*/ 15 h 103"/>
                <a:gd name="T42" fmla="*/ 129 w 145"/>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03"/>
                <a:gd name="T68" fmla="*/ 145 w 14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03">
                  <a:moveTo>
                    <a:pt x="129" y="0"/>
                  </a:moveTo>
                  <a:lnTo>
                    <a:pt x="145" y="5"/>
                  </a:lnTo>
                  <a:lnTo>
                    <a:pt x="135" y="21"/>
                  </a:lnTo>
                  <a:lnTo>
                    <a:pt x="118" y="36"/>
                  </a:lnTo>
                  <a:lnTo>
                    <a:pt x="99" y="52"/>
                  </a:lnTo>
                  <a:lnTo>
                    <a:pt x="77" y="67"/>
                  </a:lnTo>
                  <a:lnTo>
                    <a:pt x="54" y="80"/>
                  </a:lnTo>
                  <a:lnTo>
                    <a:pt x="35" y="91"/>
                  </a:lnTo>
                  <a:lnTo>
                    <a:pt x="18" y="99"/>
                  </a:lnTo>
                  <a:lnTo>
                    <a:pt x="8" y="103"/>
                  </a:lnTo>
                  <a:lnTo>
                    <a:pt x="6" y="101"/>
                  </a:lnTo>
                  <a:lnTo>
                    <a:pt x="3" y="99"/>
                  </a:lnTo>
                  <a:lnTo>
                    <a:pt x="2" y="98"/>
                  </a:lnTo>
                  <a:lnTo>
                    <a:pt x="0" y="96"/>
                  </a:lnTo>
                  <a:lnTo>
                    <a:pt x="9" y="91"/>
                  </a:lnTo>
                  <a:lnTo>
                    <a:pt x="25" y="82"/>
                  </a:lnTo>
                  <a:lnTo>
                    <a:pt x="44" y="72"/>
                  </a:lnTo>
                  <a:lnTo>
                    <a:pt x="66" y="58"/>
                  </a:lnTo>
                  <a:lnTo>
                    <a:pt x="88" y="45"/>
                  </a:lnTo>
                  <a:lnTo>
                    <a:pt x="107" y="30"/>
                  </a:lnTo>
                  <a:lnTo>
                    <a:pt x="122" y="15"/>
                  </a:lnTo>
                  <a:lnTo>
                    <a:pt x="129" y="0"/>
                  </a:lnTo>
                  <a:close/>
                </a:path>
              </a:pathLst>
            </a:custGeom>
            <a:solidFill>
              <a:srgbClr val="260000"/>
            </a:solidFill>
            <a:ln w="9525">
              <a:noFill/>
              <a:round/>
              <a:headEnd/>
              <a:tailEnd/>
            </a:ln>
          </p:spPr>
          <p:txBody>
            <a:bodyPr/>
            <a:lstStyle/>
            <a:p>
              <a:endParaRPr lang="el-GR"/>
            </a:p>
          </p:txBody>
        </p:sp>
        <p:sp>
          <p:nvSpPr>
            <p:cNvPr id="4127" name="Freeform 21"/>
            <p:cNvSpPr>
              <a:spLocks/>
            </p:cNvSpPr>
            <p:nvPr/>
          </p:nvSpPr>
          <p:spPr bwMode="auto">
            <a:xfrm flipH="1">
              <a:off x="3837" y="2902"/>
              <a:ext cx="199" cy="171"/>
            </a:xfrm>
            <a:custGeom>
              <a:avLst/>
              <a:gdLst>
                <a:gd name="T0" fmla="*/ 158 w 199"/>
                <a:gd name="T1" fmla="*/ 46 h 171"/>
                <a:gd name="T2" fmla="*/ 141 w 199"/>
                <a:gd name="T3" fmla="*/ 48 h 171"/>
                <a:gd name="T4" fmla="*/ 123 w 199"/>
                <a:gd name="T5" fmla="*/ 54 h 171"/>
                <a:gd name="T6" fmla="*/ 102 w 199"/>
                <a:gd name="T7" fmla="*/ 63 h 171"/>
                <a:gd name="T8" fmla="*/ 82 w 199"/>
                <a:gd name="T9" fmla="*/ 75 h 171"/>
                <a:gd name="T10" fmla="*/ 60 w 199"/>
                <a:gd name="T11" fmla="*/ 91 h 171"/>
                <a:gd name="T12" fmla="*/ 41 w 199"/>
                <a:gd name="T13" fmla="*/ 111 h 171"/>
                <a:gd name="T14" fmla="*/ 23 w 199"/>
                <a:gd name="T15" fmla="*/ 134 h 171"/>
                <a:gd name="T16" fmla="*/ 8 w 199"/>
                <a:gd name="T17" fmla="*/ 163 h 171"/>
                <a:gd name="T18" fmla="*/ 2 w 199"/>
                <a:gd name="T19" fmla="*/ 171 h 171"/>
                <a:gd name="T20" fmla="*/ 0 w 199"/>
                <a:gd name="T21" fmla="*/ 164 h 171"/>
                <a:gd name="T22" fmla="*/ 1 w 199"/>
                <a:gd name="T23" fmla="*/ 148 h 171"/>
                <a:gd name="T24" fmla="*/ 9 w 199"/>
                <a:gd name="T25" fmla="*/ 126 h 171"/>
                <a:gd name="T26" fmla="*/ 20 w 199"/>
                <a:gd name="T27" fmla="*/ 109 h 171"/>
                <a:gd name="T28" fmla="*/ 36 w 199"/>
                <a:gd name="T29" fmla="*/ 91 h 171"/>
                <a:gd name="T30" fmla="*/ 55 w 199"/>
                <a:gd name="T31" fmla="*/ 73 h 171"/>
                <a:gd name="T32" fmla="*/ 77 w 199"/>
                <a:gd name="T33" fmla="*/ 56 h 171"/>
                <a:gd name="T34" fmla="*/ 104 w 199"/>
                <a:gd name="T35" fmla="*/ 39 h 171"/>
                <a:gd name="T36" fmla="*/ 133 w 199"/>
                <a:gd name="T37" fmla="*/ 23 h 171"/>
                <a:gd name="T38" fmla="*/ 164 w 199"/>
                <a:gd name="T39" fmla="*/ 11 h 171"/>
                <a:gd name="T40" fmla="*/ 199 w 199"/>
                <a:gd name="T41" fmla="*/ 0 h 171"/>
                <a:gd name="T42" fmla="*/ 190 w 199"/>
                <a:gd name="T43" fmla="*/ 6 h 171"/>
                <a:gd name="T44" fmla="*/ 181 w 199"/>
                <a:gd name="T45" fmla="*/ 12 h 171"/>
                <a:gd name="T46" fmla="*/ 173 w 199"/>
                <a:gd name="T47" fmla="*/ 17 h 171"/>
                <a:gd name="T48" fmla="*/ 164 w 199"/>
                <a:gd name="T49" fmla="*/ 23 h 171"/>
                <a:gd name="T50" fmla="*/ 159 w 199"/>
                <a:gd name="T51" fmla="*/ 29 h 171"/>
                <a:gd name="T52" fmla="*/ 156 w 199"/>
                <a:gd name="T53" fmla="*/ 34 h 171"/>
                <a:gd name="T54" fmla="*/ 155 w 199"/>
                <a:gd name="T55" fmla="*/ 40 h 171"/>
                <a:gd name="T56" fmla="*/ 158 w 199"/>
                <a:gd name="T57" fmla="*/ 46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171"/>
                <a:gd name="T89" fmla="*/ 199 w 19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171">
                  <a:moveTo>
                    <a:pt x="158" y="46"/>
                  </a:moveTo>
                  <a:lnTo>
                    <a:pt x="141" y="48"/>
                  </a:lnTo>
                  <a:lnTo>
                    <a:pt x="123" y="54"/>
                  </a:lnTo>
                  <a:lnTo>
                    <a:pt x="102" y="63"/>
                  </a:lnTo>
                  <a:lnTo>
                    <a:pt x="82" y="75"/>
                  </a:lnTo>
                  <a:lnTo>
                    <a:pt x="60" y="91"/>
                  </a:lnTo>
                  <a:lnTo>
                    <a:pt x="41" y="111"/>
                  </a:lnTo>
                  <a:lnTo>
                    <a:pt x="23" y="134"/>
                  </a:lnTo>
                  <a:lnTo>
                    <a:pt x="8" y="163"/>
                  </a:lnTo>
                  <a:lnTo>
                    <a:pt x="2" y="171"/>
                  </a:lnTo>
                  <a:lnTo>
                    <a:pt x="0" y="164"/>
                  </a:lnTo>
                  <a:lnTo>
                    <a:pt x="1" y="148"/>
                  </a:lnTo>
                  <a:lnTo>
                    <a:pt x="9" y="126"/>
                  </a:lnTo>
                  <a:lnTo>
                    <a:pt x="20" y="109"/>
                  </a:lnTo>
                  <a:lnTo>
                    <a:pt x="36" y="91"/>
                  </a:lnTo>
                  <a:lnTo>
                    <a:pt x="55" y="73"/>
                  </a:lnTo>
                  <a:lnTo>
                    <a:pt x="77" y="56"/>
                  </a:lnTo>
                  <a:lnTo>
                    <a:pt x="104" y="39"/>
                  </a:lnTo>
                  <a:lnTo>
                    <a:pt x="133" y="23"/>
                  </a:lnTo>
                  <a:lnTo>
                    <a:pt x="164" y="11"/>
                  </a:lnTo>
                  <a:lnTo>
                    <a:pt x="199" y="0"/>
                  </a:lnTo>
                  <a:lnTo>
                    <a:pt x="190" y="6"/>
                  </a:lnTo>
                  <a:lnTo>
                    <a:pt x="181" y="12"/>
                  </a:lnTo>
                  <a:lnTo>
                    <a:pt x="173" y="17"/>
                  </a:lnTo>
                  <a:lnTo>
                    <a:pt x="164" y="23"/>
                  </a:lnTo>
                  <a:lnTo>
                    <a:pt x="159" y="29"/>
                  </a:lnTo>
                  <a:lnTo>
                    <a:pt x="156" y="34"/>
                  </a:lnTo>
                  <a:lnTo>
                    <a:pt x="155" y="40"/>
                  </a:lnTo>
                  <a:lnTo>
                    <a:pt x="158" y="46"/>
                  </a:lnTo>
                  <a:close/>
                </a:path>
              </a:pathLst>
            </a:custGeom>
            <a:solidFill>
              <a:srgbClr val="D85959"/>
            </a:solidFill>
            <a:ln w="9525">
              <a:noFill/>
              <a:round/>
              <a:headEnd/>
              <a:tailEnd/>
            </a:ln>
          </p:spPr>
          <p:txBody>
            <a:bodyPr/>
            <a:lstStyle/>
            <a:p>
              <a:endParaRPr lang="el-GR"/>
            </a:p>
          </p:txBody>
        </p:sp>
        <p:sp>
          <p:nvSpPr>
            <p:cNvPr id="4128" name="Freeform 22"/>
            <p:cNvSpPr>
              <a:spLocks/>
            </p:cNvSpPr>
            <p:nvPr/>
          </p:nvSpPr>
          <p:spPr bwMode="auto">
            <a:xfrm flipH="1">
              <a:off x="4056" y="1983"/>
              <a:ext cx="117" cy="86"/>
            </a:xfrm>
            <a:custGeom>
              <a:avLst/>
              <a:gdLst>
                <a:gd name="T0" fmla="*/ 115 w 117"/>
                <a:gd name="T1" fmla="*/ 0 h 86"/>
                <a:gd name="T2" fmla="*/ 117 w 117"/>
                <a:gd name="T3" fmla="*/ 15 h 86"/>
                <a:gd name="T4" fmla="*/ 116 w 117"/>
                <a:gd name="T5" fmla="*/ 29 h 86"/>
                <a:gd name="T6" fmla="*/ 111 w 117"/>
                <a:gd name="T7" fmla="*/ 44 h 86"/>
                <a:gd name="T8" fmla="*/ 104 w 117"/>
                <a:gd name="T9" fmla="*/ 57 h 86"/>
                <a:gd name="T10" fmla="*/ 93 w 117"/>
                <a:gd name="T11" fmla="*/ 69 h 86"/>
                <a:gd name="T12" fmla="*/ 80 w 117"/>
                <a:gd name="T13" fmla="*/ 79 h 86"/>
                <a:gd name="T14" fmla="*/ 65 w 117"/>
                <a:gd name="T15" fmla="*/ 85 h 86"/>
                <a:gd name="T16" fmla="*/ 48 w 117"/>
                <a:gd name="T17" fmla="*/ 86 h 86"/>
                <a:gd name="T18" fmla="*/ 32 w 117"/>
                <a:gd name="T19" fmla="*/ 85 h 86"/>
                <a:gd name="T20" fmla="*/ 19 w 117"/>
                <a:gd name="T21" fmla="*/ 80 h 86"/>
                <a:gd name="T22" fmla="*/ 8 w 117"/>
                <a:gd name="T23" fmla="*/ 74 h 86"/>
                <a:gd name="T24" fmla="*/ 2 w 117"/>
                <a:gd name="T25" fmla="*/ 66 h 86"/>
                <a:gd name="T26" fmla="*/ 0 w 117"/>
                <a:gd name="T27" fmla="*/ 56 h 86"/>
                <a:gd name="T28" fmla="*/ 2 w 117"/>
                <a:gd name="T29" fmla="*/ 46 h 86"/>
                <a:gd name="T30" fmla="*/ 9 w 117"/>
                <a:gd name="T31" fmla="*/ 37 h 86"/>
                <a:gd name="T32" fmla="*/ 21 w 117"/>
                <a:gd name="T33" fmla="*/ 27 h 86"/>
                <a:gd name="T34" fmla="*/ 21 w 117"/>
                <a:gd name="T35" fmla="*/ 34 h 86"/>
                <a:gd name="T36" fmla="*/ 23 w 117"/>
                <a:gd name="T37" fmla="*/ 43 h 86"/>
                <a:gd name="T38" fmla="*/ 29 w 117"/>
                <a:gd name="T39" fmla="*/ 51 h 86"/>
                <a:gd name="T40" fmla="*/ 37 w 117"/>
                <a:gd name="T41" fmla="*/ 56 h 86"/>
                <a:gd name="T42" fmla="*/ 49 w 117"/>
                <a:gd name="T43" fmla="*/ 56 h 86"/>
                <a:gd name="T44" fmla="*/ 66 w 117"/>
                <a:gd name="T45" fmla="*/ 48 h 86"/>
                <a:gd name="T46" fmla="*/ 88 w 117"/>
                <a:gd name="T47" fmla="*/ 31 h 86"/>
                <a:gd name="T48" fmla="*/ 115 w 117"/>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86"/>
                <a:gd name="T77" fmla="*/ 117 w 117"/>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86">
                  <a:moveTo>
                    <a:pt x="115" y="0"/>
                  </a:moveTo>
                  <a:lnTo>
                    <a:pt x="117" y="15"/>
                  </a:lnTo>
                  <a:lnTo>
                    <a:pt x="116" y="29"/>
                  </a:lnTo>
                  <a:lnTo>
                    <a:pt x="111" y="44"/>
                  </a:lnTo>
                  <a:lnTo>
                    <a:pt x="104" y="57"/>
                  </a:lnTo>
                  <a:lnTo>
                    <a:pt x="93" y="69"/>
                  </a:lnTo>
                  <a:lnTo>
                    <a:pt x="80" y="79"/>
                  </a:lnTo>
                  <a:lnTo>
                    <a:pt x="65" y="85"/>
                  </a:lnTo>
                  <a:lnTo>
                    <a:pt x="48" y="86"/>
                  </a:lnTo>
                  <a:lnTo>
                    <a:pt x="32" y="85"/>
                  </a:lnTo>
                  <a:lnTo>
                    <a:pt x="19" y="80"/>
                  </a:lnTo>
                  <a:lnTo>
                    <a:pt x="8" y="74"/>
                  </a:lnTo>
                  <a:lnTo>
                    <a:pt x="2" y="66"/>
                  </a:lnTo>
                  <a:lnTo>
                    <a:pt x="0" y="56"/>
                  </a:lnTo>
                  <a:lnTo>
                    <a:pt x="2" y="46"/>
                  </a:lnTo>
                  <a:lnTo>
                    <a:pt x="9" y="37"/>
                  </a:lnTo>
                  <a:lnTo>
                    <a:pt x="21" y="27"/>
                  </a:lnTo>
                  <a:lnTo>
                    <a:pt x="21" y="34"/>
                  </a:lnTo>
                  <a:lnTo>
                    <a:pt x="23" y="43"/>
                  </a:lnTo>
                  <a:lnTo>
                    <a:pt x="29" y="51"/>
                  </a:lnTo>
                  <a:lnTo>
                    <a:pt x="37" y="56"/>
                  </a:lnTo>
                  <a:lnTo>
                    <a:pt x="49" y="56"/>
                  </a:lnTo>
                  <a:lnTo>
                    <a:pt x="66" y="48"/>
                  </a:lnTo>
                  <a:lnTo>
                    <a:pt x="88" y="31"/>
                  </a:lnTo>
                  <a:lnTo>
                    <a:pt x="115" y="0"/>
                  </a:lnTo>
                  <a:close/>
                </a:path>
              </a:pathLst>
            </a:custGeom>
            <a:solidFill>
              <a:srgbClr val="660000"/>
            </a:solidFill>
            <a:ln w="9525">
              <a:noFill/>
              <a:round/>
              <a:headEnd/>
              <a:tailEnd/>
            </a:ln>
          </p:spPr>
          <p:txBody>
            <a:bodyPr/>
            <a:lstStyle/>
            <a:p>
              <a:endParaRPr lang="el-GR"/>
            </a:p>
          </p:txBody>
        </p:sp>
        <p:sp>
          <p:nvSpPr>
            <p:cNvPr id="4129" name="Freeform 23"/>
            <p:cNvSpPr>
              <a:spLocks/>
            </p:cNvSpPr>
            <p:nvPr/>
          </p:nvSpPr>
          <p:spPr bwMode="auto">
            <a:xfrm flipH="1">
              <a:off x="4107" y="1872"/>
              <a:ext cx="66" cy="163"/>
            </a:xfrm>
            <a:custGeom>
              <a:avLst/>
              <a:gdLst>
                <a:gd name="T0" fmla="*/ 0 w 66"/>
                <a:gd name="T1" fmla="*/ 13 h 163"/>
                <a:gd name="T2" fmla="*/ 8 w 66"/>
                <a:gd name="T3" fmla="*/ 0 h 163"/>
                <a:gd name="T4" fmla="*/ 20 w 66"/>
                <a:gd name="T5" fmla="*/ 13 h 163"/>
                <a:gd name="T6" fmla="*/ 30 w 66"/>
                <a:gd name="T7" fmla="*/ 34 h 163"/>
                <a:gd name="T8" fmla="*/ 41 w 66"/>
                <a:gd name="T9" fmla="*/ 57 h 163"/>
                <a:gd name="T10" fmla="*/ 49 w 66"/>
                <a:gd name="T11" fmla="*/ 82 h 163"/>
                <a:gd name="T12" fmla="*/ 57 w 66"/>
                <a:gd name="T13" fmla="*/ 108 h 163"/>
                <a:gd name="T14" fmla="*/ 61 w 66"/>
                <a:gd name="T15" fmla="*/ 129 h 163"/>
                <a:gd name="T16" fmla="*/ 65 w 66"/>
                <a:gd name="T17" fmla="*/ 148 h 163"/>
                <a:gd name="T18" fmla="*/ 66 w 66"/>
                <a:gd name="T19" fmla="*/ 159 h 163"/>
                <a:gd name="T20" fmla="*/ 63 w 66"/>
                <a:gd name="T21" fmla="*/ 160 h 163"/>
                <a:gd name="T22" fmla="*/ 61 w 66"/>
                <a:gd name="T23" fmla="*/ 161 h 163"/>
                <a:gd name="T24" fmla="*/ 59 w 66"/>
                <a:gd name="T25" fmla="*/ 162 h 163"/>
                <a:gd name="T26" fmla="*/ 57 w 66"/>
                <a:gd name="T27" fmla="*/ 163 h 163"/>
                <a:gd name="T28" fmla="*/ 54 w 66"/>
                <a:gd name="T29" fmla="*/ 152 h 163"/>
                <a:gd name="T30" fmla="*/ 51 w 66"/>
                <a:gd name="T31" fmla="*/ 136 h 163"/>
                <a:gd name="T32" fmla="*/ 46 w 66"/>
                <a:gd name="T33" fmla="*/ 114 h 163"/>
                <a:gd name="T34" fmla="*/ 40 w 66"/>
                <a:gd name="T35" fmla="*/ 90 h 163"/>
                <a:gd name="T36" fmla="*/ 31 w 66"/>
                <a:gd name="T37" fmla="*/ 65 h 163"/>
                <a:gd name="T38" fmla="*/ 23 w 66"/>
                <a:gd name="T39" fmla="*/ 42 h 163"/>
                <a:gd name="T40" fmla="*/ 12 w 66"/>
                <a:gd name="T41" fmla="*/ 25 h 163"/>
                <a:gd name="T42" fmla="*/ 0 w 66"/>
                <a:gd name="T43" fmla="*/ 13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63"/>
                <a:gd name="T68" fmla="*/ 66 w 66"/>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63">
                  <a:moveTo>
                    <a:pt x="0" y="13"/>
                  </a:moveTo>
                  <a:lnTo>
                    <a:pt x="8" y="0"/>
                  </a:lnTo>
                  <a:lnTo>
                    <a:pt x="20" y="13"/>
                  </a:lnTo>
                  <a:lnTo>
                    <a:pt x="30" y="34"/>
                  </a:lnTo>
                  <a:lnTo>
                    <a:pt x="41" y="57"/>
                  </a:lnTo>
                  <a:lnTo>
                    <a:pt x="49" y="82"/>
                  </a:lnTo>
                  <a:lnTo>
                    <a:pt x="57" y="108"/>
                  </a:lnTo>
                  <a:lnTo>
                    <a:pt x="61" y="129"/>
                  </a:lnTo>
                  <a:lnTo>
                    <a:pt x="65" y="148"/>
                  </a:lnTo>
                  <a:lnTo>
                    <a:pt x="66" y="159"/>
                  </a:lnTo>
                  <a:lnTo>
                    <a:pt x="63" y="160"/>
                  </a:lnTo>
                  <a:lnTo>
                    <a:pt x="61" y="161"/>
                  </a:lnTo>
                  <a:lnTo>
                    <a:pt x="59" y="162"/>
                  </a:lnTo>
                  <a:lnTo>
                    <a:pt x="57" y="163"/>
                  </a:lnTo>
                  <a:lnTo>
                    <a:pt x="54" y="152"/>
                  </a:lnTo>
                  <a:lnTo>
                    <a:pt x="51" y="136"/>
                  </a:lnTo>
                  <a:lnTo>
                    <a:pt x="46" y="114"/>
                  </a:lnTo>
                  <a:lnTo>
                    <a:pt x="40" y="90"/>
                  </a:lnTo>
                  <a:lnTo>
                    <a:pt x="31" y="65"/>
                  </a:lnTo>
                  <a:lnTo>
                    <a:pt x="23" y="42"/>
                  </a:lnTo>
                  <a:lnTo>
                    <a:pt x="12" y="25"/>
                  </a:lnTo>
                  <a:lnTo>
                    <a:pt x="0" y="13"/>
                  </a:lnTo>
                  <a:close/>
                </a:path>
              </a:pathLst>
            </a:custGeom>
            <a:solidFill>
              <a:srgbClr val="260000"/>
            </a:solidFill>
            <a:ln w="9525">
              <a:noFill/>
              <a:round/>
              <a:headEnd/>
              <a:tailEnd/>
            </a:ln>
          </p:spPr>
          <p:txBody>
            <a:bodyPr/>
            <a:lstStyle/>
            <a:p>
              <a:endParaRPr lang="el-GR"/>
            </a:p>
          </p:txBody>
        </p:sp>
        <p:sp>
          <p:nvSpPr>
            <p:cNvPr id="4130" name="Freeform 24"/>
            <p:cNvSpPr>
              <a:spLocks/>
            </p:cNvSpPr>
            <p:nvPr/>
          </p:nvSpPr>
          <p:spPr bwMode="auto">
            <a:xfrm flipH="1">
              <a:off x="4956" y="3121"/>
              <a:ext cx="208" cy="163"/>
            </a:xfrm>
            <a:custGeom>
              <a:avLst/>
              <a:gdLst>
                <a:gd name="T0" fmla="*/ 53 w 208"/>
                <a:gd name="T1" fmla="*/ 30 h 163"/>
                <a:gd name="T2" fmla="*/ 59 w 208"/>
                <a:gd name="T3" fmla="*/ 46 h 163"/>
                <a:gd name="T4" fmla="*/ 69 w 208"/>
                <a:gd name="T5" fmla="*/ 63 h 163"/>
                <a:gd name="T6" fmla="*/ 81 w 208"/>
                <a:gd name="T7" fmla="*/ 81 h 163"/>
                <a:gd name="T8" fmla="*/ 97 w 208"/>
                <a:gd name="T9" fmla="*/ 99 h 163"/>
                <a:gd name="T10" fmla="*/ 117 w 208"/>
                <a:gd name="T11" fmla="*/ 117 h 163"/>
                <a:gd name="T12" fmla="*/ 140 w 208"/>
                <a:gd name="T13" fmla="*/ 132 h 163"/>
                <a:gd name="T14" fmla="*/ 167 w 208"/>
                <a:gd name="T15" fmla="*/ 145 h 163"/>
                <a:gd name="T16" fmla="*/ 198 w 208"/>
                <a:gd name="T17" fmla="*/ 154 h 163"/>
                <a:gd name="T18" fmla="*/ 206 w 208"/>
                <a:gd name="T19" fmla="*/ 156 h 163"/>
                <a:gd name="T20" fmla="*/ 208 w 208"/>
                <a:gd name="T21" fmla="*/ 158 h 163"/>
                <a:gd name="T22" fmla="*/ 206 w 208"/>
                <a:gd name="T23" fmla="*/ 160 h 163"/>
                <a:gd name="T24" fmla="*/ 202 w 208"/>
                <a:gd name="T25" fmla="*/ 162 h 163"/>
                <a:gd name="T26" fmla="*/ 195 w 208"/>
                <a:gd name="T27" fmla="*/ 163 h 163"/>
                <a:gd name="T28" fmla="*/ 185 w 208"/>
                <a:gd name="T29" fmla="*/ 163 h 163"/>
                <a:gd name="T30" fmla="*/ 174 w 208"/>
                <a:gd name="T31" fmla="*/ 162 h 163"/>
                <a:gd name="T32" fmla="*/ 162 w 208"/>
                <a:gd name="T33" fmla="*/ 160 h 163"/>
                <a:gd name="T34" fmla="*/ 143 w 208"/>
                <a:gd name="T35" fmla="*/ 152 h 163"/>
                <a:gd name="T36" fmla="*/ 122 w 208"/>
                <a:gd name="T37" fmla="*/ 142 h 163"/>
                <a:gd name="T38" fmla="*/ 100 w 208"/>
                <a:gd name="T39" fmla="*/ 126 h 163"/>
                <a:gd name="T40" fmla="*/ 78 w 208"/>
                <a:gd name="T41" fmla="*/ 108 h 163"/>
                <a:gd name="T42" fmla="*/ 57 w 208"/>
                <a:gd name="T43" fmla="*/ 86 h 163"/>
                <a:gd name="T44" fmla="*/ 36 w 208"/>
                <a:gd name="T45" fmla="*/ 60 h 163"/>
                <a:gd name="T46" fmla="*/ 17 w 208"/>
                <a:gd name="T47" fmla="*/ 31 h 163"/>
                <a:gd name="T48" fmla="*/ 0 w 208"/>
                <a:gd name="T49" fmla="*/ 0 h 163"/>
                <a:gd name="T50" fmla="*/ 7 w 208"/>
                <a:gd name="T51" fmla="*/ 7 h 163"/>
                <a:gd name="T52" fmla="*/ 15 w 208"/>
                <a:gd name="T53" fmla="*/ 14 h 163"/>
                <a:gd name="T54" fmla="*/ 23 w 208"/>
                <a:gd name="T55" fmla="*/ 22 h 163"/>
                <a:gd name="T56" fmla="*/ 30 w 208"/>
                <a:gd name="T57" fmla="*/ 28 h 163"/>
                <a:gd name="T58" fmla="*/ 36 w 208"/>
                <a:gd name="T59" fmla="*/ 33 h 163"/>
                <a:gd name="T60" fmla="*/ 42 w 208"/>
                <a:gd name="T61" fmla="*/ 35 h 163"/>
                <a:gd name="T62" fmla="*/ 48 w 208"/>
                <a:gd name="T63" fmla="*/ 34 h 163"/>
                <a:gd name="T64" fmla="*/ 53 w 208"/>
                <a:gd name="T65" fmla="*/ 3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63"/>
                <a:gd name="T101" fmla="*/ 208 w 20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63">
                  <a:moveTo>
                    <a:pt x="53" y="30"/>
                  </a:moveTo>
                  <a:lnTo>
                    <a:pt x="59" y="46"/>
                  </a:lnTo>
                  <a:lnTo>
                    <a:pt x="69" y="63"/>
                  </a:lnTo>
                  <a:lnTo>
                    <a:pt x="81" y="81"/>
                  </a:lnTo>
                  <a:lnTo>
                    <a:pt x="97" y="99"/>
                  </a:lnTo>
                  <a:lnTo>
                    <a:pt x="117" y="117"/>
                  </a:lnTo>
                  <a:lnTo>
                    <a:pt x="140" y="132"/>
                  </a:lnTo>
                  <a:lnTo>
                    <a:pt x="167" y="145"/>
                  </a:lnTo>
                  <a:lnTo>
                    <a:pt x="198" y="154"/>
                  </a:lnTo>
                  <a:lnTo>
                    <a:pt x="206" y="156"/>
                  </a:lnTo>
                  <a:lnTo>
                    <a:pt x="208" y="158"/>
                  </a:lnTo>
                  <a:lnTo>
                    <a:pt x="206" y="160"/>
                  </a:lnTo>
                  <a:lnTo>
                    <a:pt x="202" y="162"/>
                  </a:lnTo>
                  <a:lnTo>
                    <a:pt x="195" y="163"/>
                  </a:lnTo>
                  <a:lnTo>
                    <a:pt x="185" y="163"/>
                  </a:lnTo>
                  <a:lnTo>
                    <a:pt x="174" y="162"/>
                  </a:lnTo>
                  <a:lnTo>
                    <a:pt x="162" y="160"/>
                  </a:lnTo>
                  <a:lnTo>
                    <a:pt x="143" y="152"/>
                  </a:lnTo>
                  <a:lnTo>
                    <a:pt x="122" y="142"/>
                  </a:lnTo>
                  <a:lnTo>
                    <a:pt x="100" y="126"/>
                  </a:lnTo>
                  <a:lnTo>
                    <a:pt x="78" y="108"/>
                  </a:lnTo>
                  <a:lnTo>
                    <a:pt x="57" y="86"/>
                  </a:lnTo>
                  <a:lnTo>
                    <a:pt x="36" y="60"/>
                  </a:lnTo>
                  <a:lnTo>
                    <a:pt x="17" y="31"/>
                  </a:lnTo>
                  <a:lnTo>
                    <a:pt x="0" y="0"/>
                  </a:lnTo>
                  <a:lnTo>
                    <a:pt x="7" y="7"/>
                  </a:lnTo>
                  <a:lnTo>
                    <a:pt x="15" y="14"/>
                  </a:lnTo>
                  <a:lnTo>
                    <a:pt x="23" y="22"/>
                  </a:lnTo>
                  <a:lnTo>
                    <a:pt x="30" y="28"/>
                  </a:lnTo>
                  <a:lnTo>
                    <a:pt x="36" y="33"/>
                  </a:lnTo>
                  <a:lnTo>
                    <a:pt x="42" y="35"/>
                  </a:lnTo>
                  <a:lnTo>
                    <a:pt x="48" y="34"/>
                  </a:lnTo>
                  <a:lnTo>
                    <a:pt x="53" y="30"/>
                  </a:lnTo>
                  <a:close/>
                </a:path>
              </a:pathLst>
            </a:custGeom>
            <a:solidFill>
              <a:srgbClr val="D85959"/>
            </a:solidFill>
            <a:ln w="9525">
              <a:noFill/>
              <a:round/>
              <a:headEnd/>
              <a:tailEnd/>
            </a:ln>
          </p:spPr>
          <p:txBody>
            <a:bodyPr/>
            <a:lstStyle/>
            <a:p>
              <a:endParaRPr lang="el-GR"/>
            </a:p>
          </p:txBody>
        </p:sp>
        <p:graphicFrame>
          <p:nvGraphicFramePr>
            <p:cNvPr id="4099" name="Object 25"/>
            <p:cNvGraphicFramePr>
              <a:graphicFrameLocks noChangeAspect="1"/>
            </p:cNvGraphicFramePr>
            <p:nvPr/>
          </p:nvGraphicFramePr>
          <p:xfrm>
            <a:off x="3696" y="2832"/>
            <a:ext cx="384" cy="384"/>
          </p:xfrm>
          <a:graphic>
            <a:graphicData uri="http://schemas.openxmlformats.org/presentationml/2006/ole">
              <mc:AlternateContent xmlns:mc="http://schemas.openxmlformats.org/markup-compatibility/2006">
                <mc:Choice xmlns:v="urn:schemas-microsoft-com:vml" Requires="v">
                  <p:oleObj spid="_x0000_s6197" name="Clip" r:id="rId5" imgW="350254" imgH="350254" progId="">
                    <p:embed/>
                  </p:oleObj>
                </mc:Choice>
                <mc:Fallback>
                  <p:oleObj name="Clip" r:id="rId5" imgW="350254" imgH="350254" progId="">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2832"/>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26"/>
            <p:cNvGraphicFramePr>
              <a:graphicFrameLocks noChangeAspect="1"/>
            </p:cNvGraphicFramePr>
            <p:nvPr/>
          </p:nvGraphicFramePr>
          <p:xfrm>
            <a:off x="3888" y="2448"/>
            <a:ext cx="384" cy="384"/>
          </p:xfrm>
          <a:graphic>
            <a:graphicData uri="http://schemas.openxmlformats.org/presentationml/2006/ole">
              <mc:AlternateContent xmlns:mc="http://schemas.openxmlformats.org/markup-compatibility/2006">
                <mc:Choice xmlns:v="urn:schemas-microsoft-com:vml" Requires="v">
                  <p:oleObj spid="_x0000_s6198" name="Clip" r:id="rId7" imgW="350254" imgH="350254" progId="">
                    <p:embed/>
                  </p:oleObj>
                </mc:Choice>
                <mc:Fallback>
                  <p:oleObj name="Clip" r:id="rId7" imgW="350254" imgH="350254" progId="">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44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27"/>
            <p:cNvGraphicFramePr>
              <a:graphicFrameLocks noChangeAspect="1"/>
            </p:cNvGraphicFramePr>
            <p:nvPr/>
          </p:nvGraphicFramePr>
          <p:xfrm>
            <a:off x="3888" y="2016"/>
            <a:ext cx="384" cy="384"/>
          </p:xfrm>
          <a:graphic>
            <a:graphicData uri="http://schemas.openxmlformats.org/presentationml/2006/ole">
              <mc:AlternateContent xmlns:mc="http://schemas.openxmlformats.org/markup-compatibility/2006">
                <mc:Choice xmlns:v="urn:schemas-microsoft-com:vml" Requires="v">
                  <p:oleObj spid="_x0000_s6199" name="Clip" r:id="rId8" imgW="350254" imgH="350254" progId="">
                    <p:embed/>
                  </p:oleObj>
                </mc:Choice>
                <mc:Fallback>
                  <p:oleObj name="Clip" r:id="rId8" imgW="350254" imgH="350254" progId="">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01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8"/>
            <p:cNvGraphicFramePr>
              <a:graphicFrameLocks noChangeAspect="1"/>
            </p:cNvGraphicFramePr>
            <p:nvPr/>
          </p:nvGraphicFramePr>
          <p:xfrm>
            <a:off x="3600" y="2256"/>
            <a:ext cx="384" cy="384"/>
          </p:xfrm>
          <a:graphic>
            <a:graphicData uri="http://schemas.openxmlformats.org/presentationml/2006/ole">
              <mc:AlternateContent xmlns:mc="http://schemas.openxmlformats.org/markup-compatibility/2006">
                <mc:Choice xmlns:v="urn:schemas-microsoft-com:vml" Requires="v">
                  <p:oleObj spid="_x0000_s6200" name="Clip" r:id="rId9" imgW="350254" imgH="350254" progId="">
                    <p:embed/>
                  </p:oleObj>
                </mc:Choice>
                <mc:Fallback>
                  <p:oleObj name="Clip" r:id="rId9" imgW="350254" imgH="350254" progId="">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29"/>
            <p:cNvGraphicFramePr>
              <a:graphicFrameLocks noChangeAspect="1"/>
            </p:cNvGraphicFramePr>
            <p:nvPr/>
          </p:nvGraphicFramePr>
          <p:xfrm>
            <a:off x="4464" y="2928"/>
            <a:ext cx="384" cy="384"/>
          </p:xfrm>
          <a:graphic>
            <a:graphicData uri="http://schemas.openxmlformats.org/presentationml/2006/ole">
              <mc:AlternateContent xmlns:mc="http://schemas.openxmlformats.org/markup-compatibility/2006">
                <mc:Choice xmlns:v="urn:schemas-microsoft-com:vml" Requires="v">
                  <p:oleObj spid="_x0000_s6201" name="Clip" r:id="rId10" imgW="350254" imgH="350254" progId="">
                    <p:embed/>
                  </p:oleObj>
                </mc:Choice>
                <mc:Fallback>
                  <p:oleObj name="Clip" r:id="rId10" imgW="350254" imgH="350254" progId="">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292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30"/>
            <p:cNvGraphicFramePr>
              <a:graphicFrameLocks noChangeAspect="1"/>
            </p:cNvGraphicFramePr>
            <p:nvPr/>
          </p:nvGraphicFramePr>
          <p:xfrm>
            <a:off x="3312" y="2640"/>
            <a:ext cx="384" cy="384"/>
          </p:xfrm>
          <a:graphic>
            <a:graphicData uri="http://schemas.openxmlformats.org/presentationml/2006/ole">
              <mc:AlternateContent xmlns:mc="http://schemas.openxmlformats.org/markup-compatibility/2006">
                <mc:Choice xmlns:v="urn:schemas-microsoft-com:vml" Requires="v">
                  <p:oleObj spid="_x0000_s6202" name="Clip" r:id="rId11" imgW="350254" imgH="350254" progId="">
                    <p:embed/>
                  </p:oleObj>
                </mc:Choice>
                <mc:Fallback>
                  <p:oleObj name="Clip" r:id="rId11" imgW="350254" imgH="350254" progId="">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2640"/>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31"/>
            <p:cNvGraphicFramePr>
              <a:graphicFrameLocks noChangeAspect="1"/>
            </p:cNvGraphicFramePr>
            <p:nvPr/>
          </p:nvGraphicFramePr>
          <p:xfrm>
            <a:off x="5088" y="3024"/>
            <a:ext cx="384" cy="384"/>
          </p:xfrm>
          <a:graphic>
            <a:graphicData uri="http://schemas.openxmlformats.org/presentationml/2006/ole">
              <mc:AlternateContent xmlns:mc="http://schemas.openxmlformats.org/markup-compatibility/2006">
                <mc:Choice xmlns:v="urn:schemas-microsoft-com:vml" Requires="v">
                  <p:oleObj spid="_x0000_s6203" name="Clip" r:id="rId12" imgW="350254" imgH="350254" progId="">
                    <p:embed/>
                  </p:oleObj>
                </mc:Choice>
                <mc:Fallback>
                  <p:oleObj name="Clip" r:id="rId12" imgW="350254" imgH="350254" progId="">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 y="302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32"/>
            <p:cNvGraphicFramePr>
              <a:graphicFrameLocks noChangeAspect="1"/>
            </p:cNvGraphicFramePr>
            <p:nvPr/>
          </p:nvGraphicFramePr>
          <p:xfrm>
            <a:off x="3600" y="2544"/>
            <a:ext cx="384" cy="384"/>
          </p:xfrm>
          <a:graphic>
            <a:graphicData uri="http://schemas.openxmlformats.org/presentationml/2006/ole">
              <mc:AlternateContent xmlns:mc="http://schemas.openxmlformats.org/markup-compatibility/2006">
                <mc:Choice xmlns:v="urn:schemas-microsoft-com:vml" Requires="v">
                  <p:oleObj spid="_x0000_s6204" name="Clip" r:id="rId13" imgW="350254" imgH="350254" progId="">
                    <p:embed/>
                  </p:oleObj>
                </mc:Choice>
                <mc:Fallback>
                  <p:oleObj name="Clip" r:id="rId13" imgW="350254" imgH="350254" progId="">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254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7" name="Object 33"/>
            <p:cNvGraphicFramePr>
              <a:graphicFrameLocks noChangeAspect="1"/>
            </p:cNvGraphicFramePr>
            <p:nvPr/>
          </p:nvGraphicFramePr>
          <p:xfrm>
            <a:off x="4032" y="2256"/>
            <a:ext cx="384" cy="384"/>
          </p:xfrm>
          <a:graphic>
            <a:graphicData uri="http://schemas.openxmlformats.org/presentationml/2006/ole">
              <mc:AlternateContent xmlns:mc="http://schemas.openxmlformats.org/markup-compatibility/2006">
                <mc:Choice xmlns:v="urn:schemas-microsoft-com:vml" Requires="v">
                  <p:oleObj spid="_x0000_s6205" name="Clip" r:id="rId14" imgW="350254" imgH="350254" progId="">
                    <p:embed/>
                  </p:oleObj>
                </mc:Choice>
                <mc:Fallback>
                  <p:oleObj name="Clip" r:id="rId14" imgW="350254" imgH="350254" progId="">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48</a:t>
            </a:fld>
            <a:endParaRPr lang="en-US"/>
          </a:p>
        </p:txBody>
      </p:sp>
      <p:sp>
        <p:nvSpPr>
          <p:cNvPr id="794626" name="Rectangle 2"/>
          <p:cNvSpPr>
            <a:spLocks noGrp="1" noChangeArrowheads="1"/>
          </p:cNvSpPr>
          <p:nvPr>
            <p:ph type="title"/>
          </p:nvPr>
        </p:nvSpPr>
        <p:spPr>
          <a:xfrm>
            <a:off x="0" y="332656"/>
            <a:ext cx="9144000" cy="487363"/>
          </a:xfrm>
        </p:spPr>
        <p:txBody>
          <a:bodyPr lIns="92075" tIns="46038" rIns="92075" bIns="46038">
            <a:normAutofit fontScale="90000"/>
          </a:bodyPr>
          <a:lstStyle/>
          <a:p>
            <a:pPr eaLnBrk="1" hangingPunct="1">
              <a:defRPr/>
            </a:pPr>
            <a:r>
              <a:rPr lang="el-GR" dirty="0" smtClean="0"/>
              <a:t>Τι είναι </a:t>
            </a:r>
            <a:r>
              <a:rPr lang="en-US" dirty="0" smtClean="0"/>
              <a:t>Data Warehouse</a:t>
            </a:r>
            <a:endParaRPr lang="en-US" sz="2800" dirty="0" smtClean="0"/>
          </a:p>
        </p:txBody>
      </p:sp>
      <p:sp>
        <p:nvSpPr>
          <p:cNvPr id="12293" name="Rectangle 3"/>
          <p:cNvSpPr>
            <a:spLocks noGrp="1" noChangeArrowheads="1"/>
          </p:cNvSpPr>
          <p:nvPr>
            <p:ph type="body" sz="half" idx="1"/>
          </p:nvPr>
        </p:nvSpPr>
        <p:spPr>
          <a:xfrm>
            <a:off x="533400" y="836712"/>
            <a:ext cx="8077200" cy="4713287"/>
          </a:xfrm>
          <a:noFill/>
        </p:spPr>
        <p:txBody>
          <a:bodyPr lIns="92075" tIns="46038" rIns="92075" bIns="46038">
            <a:normAutofit fontScale="92500" lnSpcReduction="20000"/>
          </a:bodyPr>
          <a:lstStyle/>
          <a:p>
            <a:endParaRPr lang="el-GR" sz="2000" dirty="0" smtClean="0"/>
          </a:p>
          <a:p>
            <a:r>
              <a:rPr lang="el-GR" sz="2800" dirty="0" smtClean="0"/>
              <a:t>Η Αποθήκη Δεδομένων ορίζεται με πολλούς διαφορετικούς τρόπους, συχνά όχι αυστηρά.</a:t>
            </a:r>
            <a:br>
              <a:rPr lang="el-GR" sz="2800" dirty="0" smtClean="0"/>
            </a:br>
            <a:r>
              <a:rPr lang="el-GR" sz="2800" dirty="0" smtClean="0"/>
              <a:t>Απλουστεύοντας λίγο είναι μια βάση δεδομένων υποστήριξης αποφάσεων που διατηρείται χωριστά από την επιχειρησιακή βάση δεδομένων του οργανισμού και υποστηρίζει την παραπέρα επεξεργασία των πληροφοριών, παρέχοντας μια σταθερή πλατφόρμα ανάλυσης ενοποιημένων ιστορικών στοιχείων.</a:t>
            </a:r>
          </a:p>
          <a:p>
            <a:pPr eaLnBrk="1" hangingPunct="1">
              <a:lnSpc>
                <a:spcPct val="140000"/>
              </a:lnSpc>
            </a:pPr>
            <a:r>
              <a:rPr lang="en-US" sz="2600" b="1" dirty="0" smtClean="0">
                <a:solidFill>
                  <a:srgbClr val="157573"/>
                </a:solidFill>
              </a:rPr>
              <a:t>“A data warehouse is a</a:t>
            </a:r>
            <a:r>
              <a:rPr lang="en-US" sz="2600" b="1" dirty="0" smtClean="0"/>
              <a:t> </a:t>
            </a:r>
            <a:r>
              <a:rPr lang="en-US" sz="2600" b="1" u="sng" dirty="0" smtClean="0">
                <a:solidFill>
                  <a:schemeClr val="hlink"/>
                </a:solidFill>
              </a:rPr>
              <a:t>subject-oriented</a:t>
            </a:r>
            <a:r>
              <a:rPr lang="en-US" sz="2600" b="1" dirty="0" smtClean="0"/>
              <a:t>,</a:t>
            </a:r>
            <a:r>
              <a:rPr lang="en-US" sz="2600" b="1" u="sng" dirty="0" smtClean="0">
                <a:solidFill>
                  <a:schemeClr val="hlink"/>
                </a:solidFill>
              </a:rPr>
              <a:t> integrated</a:t>
            </a:r>
            <a:r>
              <a:rPr lang="en-US" sz="2600" b="1" dirty="0" smtClean="0"/>
              <a:t>, </a:t>
            </a:r>
            <a:r>
              <a:rPr lang="en-US" sz="2600" b="1" u="sng" dirty="0" smtClean="0">
                <a:solidFill>
                  <a:schemeClr val="hlink"/>
                </a:solidFill>
              </a:rPr>
              <a:t>time-variant</a:t>
            </a:r>
            <a:r>
              <a:rPr lang="en-US" sz="2600" b="1" dirty="0" smtClean="0"/>
              <a:t>, </a:t>
            </a:r>
            <a:r>
              <a:rPr lang="en-US" sz="2600" b="1" dirty="0" smtClean="0">
                <a:solidFill>
                  <a:srgbClr val="157573"/>
                </a:solidFill>
              </a:rPr>
              <a:t>and </a:t>
            </a:r>
            <a:r>
              <a:rPr lang="en-US" sz="2600" b="1" u="sng" dirty="0" smtClean="0">
                <a:solidFill>
                  <a:schemeClr val="hlink"/>
                </a:solidFill>
              </a:rPr>
              <a:t>nonvolatile</a:t>
            </a:r>
            <a:r>
              <a:rPr lang="en-US" sz="2600" b="1" dirty="0" smtClean="0"/>
              <a:t> </a:t>
            </a:r>
            <a:r>
              <a:rPr lang="en-US" sz="2600" b="1" dirty="0" smtClean="0">
                <a:solidFill>
                  <a:srgbClr val="157573"/>
                </a:solidFill>
              </a:rPr>
              <a:t>collection of data in support of management’s decision-making process.”—W. H. </a:t>
            </a:r>
            <a:r>
              <a:rPr lang="en-US" sz="2600" b="1" dirty="0" err="1" smtClean="0">
                <a:solidFill>
                  <a:srgbClr val="157573"/>
                </a:solidFill>
              </a:rPr>
              <a:t>Inmon</a:t>
            </a:r>
            <a:endParaRPr lang="en-US" sz="2600" b="1" dirty="0" smtClean="0">
              <a:solidFill>
                <a:srgbClr val="157573"/>
              </a:solidFill>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r>
              <a:rPr lang="en-US" dirty="0" smtClean="0"/>
              <a:t>M. </a:t>
            </a:r>
            <a:r>
              <a:rPr lang="en-US" dirty="0" err="1" smtClean="0"/>
              <a:t>d’Aquin</a:t>
            </a:r>
            <a:r>
              <a:rPr lang="en-US" dirty="0" smtClean="0"/>
              <a:t>, G. </a:t>
            </a:r>
            <a:r>
              <a:rPr lang="en-US" dirty="0" err="1" smtClean="0"/>
              <a:t>Kronberger</a:t>
            </a:r>
            <a:r>
              <a:rPr lang="en-US" dirty="0" smtClean="0"/>
              <a:t>,  M. </a:t>
            </a:r>
            <a:r>
              <a:rPr lang="en-US" dirty="0" err="1" smtClean="0"/>
              <a:t>Suárez</a:t>
            </a:r>
            <a:r>
              <a:rPr lang="en-US" dirty="0" smtClean="0"/>
              <a:t>-Figueroa,  “Combining Data Mining and Ontology Engineering to enrich </a:t>
            </a:r>
            <a:r>
              <a:rPr lang="en-US" dirty="0" err="1" smtClean="0"/>
              <a:t>Ontologies</a:t>
            </a:r>
            <a:r>
              <a:rPr lang="en-US" dirty="0" smtClean="0"/>
              <a:t> and Linked Data”, in:</a:t>
            </a:r>
            <a:r>
              <a:rPr lang="en-US" i="1" dirty="0" smtClean="0"/>
              <a:t> J. Volker, H. </a:t>
            </a:r>
            <a:r>
              <a:rPr lang="en-US" i="1" dirty="0" err="1" smtClean="0"/>
              <a:t>Paulheim</a:t>
            </a:r>
            <a:r>
              <a:rPr lang="en-US" i="1" dirty="0" smtClean="0"/>
              <a:t>, J. Lehmann, M. </a:t>
            </a:r>
            <a:r>
              <a:rPr lang="en-US" i="1" dirty="0" err="1" smtClean="0"/>
              <a:t>Niepert</a:t>
            </a:r>
            <a:r>
              <a:rPr lang="en-US" i="1" dirty="0" smtClean="0"/>
              <a:t> (eds.): Proceedings of the 1</a:t>
            </a:r>
            <a:r>
              <a:rPr lang="en-US" i="1" baseline="30000" dirty="0" smtClean="0"/>
              <a:t>st</a:t>
            </a:r>
            <a:r>
              <a:rPr lang="en-US" i="1" dirty="0" smtClean="0"/>
              <a:t> International Workshop “Knowledge Discovery and Data Mining Meets Linked Open Data”,</a:t>
            </a:r>
            <a:r>
              <a:rPr lang="en-US" dirty="0" smtClean="0"/>
              <a:t> </a:t>
            </a:r>
            <a:r>
              <a:rPr lang="en-US" dirty="0" err="1" smtClean="0"/>
              <a:t>Heraklion</a:t>
            </a:r>
            <a:r>
              <a:rPr lang="en-US" dirty="0" smtClean="0"/>
              <a:t>, 2012, (</a:t>
            </a:r>
            <a:r>
              <a:rPr lang="en-US" dirty="0" smtClean="0">
                <a:hlinkClick r:id="rId2"/>
              </a:rPr>
              <a:t>http://ceur-ws.org/Vol-868</a:t>
            </a:r>
            <a:r>
              <a:rPr lang="en-US" dirty="0" smtClean="0"/>
              <a:t>/)</a:t>
            </a:r>
          </a:p>
          <a:p>
            <a:r>
              <a:rPr lang="en-US" dirty="0" smtClean="0"/>
              <a:t>P. </a:t>
            </a:r>
            <a:r>
              <a:rPr lang="en-US" dirty="0" err="1" smtClean="0"/>
              <a:t>Cimiano</a:t>
            </a:r>
            <a:r>
              <a:rPr lang="en-US" dirty="0" smtClean="0"/>
              <a:t>, O. </a:t>
            </a:r>
            <a:r>
              <a:rPr lang="en-US" dirty="0" err="1" smtClean="0"/>
              <a:t>Corcho</a:t>
            </a:r>
            <a:r>
              <a:rPr lang="en-US" dirty="0" smtClean="0"/>
              <a:t>, V. </a:t>
            </a:r>
            <a:r>
              <a:rPr lang="en-US" dirty="0" err="1" smtClean="0"/>
              <a:t>Presutti</a:t>
            </a:r>
            <a:r>
              <a:rPr lang="en-US" dirty="0" smtClean="0"/>
              <a:t>, L. </a:t>
            </a:r>
            <a:r>
              <a:rPr lang="en-US" dirty="0" err="1" smtClean="0"/>
              <a:t>Hollink</a:t>
            </a:r>
            <a:r>
              <a:rPr lang="en-US" dirty="0" smtClean="0"/>
              <a:t>, S. Rudolph (eds.), </a:t>
            </a:r>
            <a:r>
              <a:rPr lang="en-US" i="1" dirty="0" smtClean="0"/>
              <a:t>The Semantic Web: Semantics and Big Data, Proceedings of the 10</a:t>
            </a:r>
            <a:r>
              <a:rPr lang="en-US" i="1" baseline="30000" dirty="0" smtClean="0"/>
              <a:t>th</a:t>
            </a:r>
            <a:r>
              <a:rPr lang="en-US" i="1" dirty="0" smtClean="0"/>
              <a:t>  International Conference, ESWC 2013</a:t>
            </a:r>
            <a:r>
              <a:rPr lang="en-US" dirty="0" smtClean="0"/>
              <a:t>, Montpellier, LNCS 7882, Springer, 2013.</a:t>
            </a:r>
          </a:p>
          <a:p>
            <a:r>
              <a:rPr lang="en-US" dirty="0" smtClean="0"/>
              <a:t>H.  Chen, R. H. L. Chiang, V. C. Storey, “Business Intelligence and Analytics: From Big Data to Big Impact”, </a:t>
            </a:r>
            <a:r>
              <a:rPr lang="en-US" i="1" dirty="0" smtClean="0"/>
              <a:t>MIS Quarterly, vol. 36</a:t>
            </a:r>
            <a:r>
              <a:rPr lang="en-US" dirty="0" smtClean="0"/>
              <a:t>, issue 4, Dec. 2012, p1165-1188</a:t>
            </a:r>
          </a:p>
          <a:p>
            <a:r>
              <a:rPr lang="en-US" dirty="0" smtClean="0"/>
              <a:t>W.  Fan, A. </a:t>
            </a:r>
            <a:r>
              <a:rPr lang="en-US" dirty="0" err="1" smtClean="0"/>
              <a:t>Bifet</a:t>
            </a:r>
            <a:r>
              <a:rPr lang="en-US" dirty="0" smtClean="0"/>
              <a:t>,  “Mining Big Data: Current Status, and Forecast to the Future”, </a:t>
            </a:r>
            <a:r>
              <a:rPr lang="en-US" i="1" dirty="0" smtClean="0"/>
              <a:t>SIGKDD Explorations vol.14</a:t>
            </a:r>
            <a:r>
              <a:rPr lang="en-US" dirty="0" smtClean="0"/>
              <a:t>, issue 2, ACM Press</a:t>
            </a:r>
          </a:p>
          <a:p>
            <a:r>
              <a:rPr lang="en-US" dirty="0" smtClean="0"/>
              <a:t>A. R. </a:t>
            </a:r>
            <a:r>
              <a:rPr lang="en-US" dirty="0" err="1" smtClean="0"/>
              <a:t>Ganguly</a:t>
            </a:r>
            <a:r>
              <a:rPr lang="en-US" dirty="0" smtClean="0"/>
              <a:t> and A. Gupta, </a:t>
            </a:r>
            <a:r>
              <a:rPr lang="en-US" i="1" dirty="0" smtClean="0"/>
              <a:t>Data Mining Technologies and Decision Support Systems for Business and Scientific Applications</a:t>
            </a:r>
            <a:r>
              <a:rPr lang="en-US" dirty="0" smtClean="0"/>
              <a:t>, Encyclopedia of Data Warehousing and Mining, 2005     (</a:t>
            </a:r>
            <a:r>
              <a:rPr lang="en-US" dirty="0" smtClean="0">
                <a:hlinkClick r:id="rId3"/>
              </a:rPr>
              <a:t>http://www.inf.uni-konstanz.de/dbis/teaching/ws0607/busintelligence/papers/DMDW</a:t>
            </a:r>
            <a:r>
              <a:rPr lang="en-US" dirty="0" smtClean="0"/>
              <a:t>)</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 Θέση αριθμού διαφάνειας"/>
          <p:cNvSpPr>
            <a:spLocks noGrp="1"/>
          </p:cNvSpPr>
          <p:nvPr>
            <p:ph type="sldNum" sz="quarter" idx="11"/>
          </p:nvPr>
        </p:nvSpPr>
        <p:spPr>
          <a:noFill/>
        </p:spPr>
        <p:txBody>
          <a:bodyPr/>
          <a:lstStyle/>
          <a:p>
            <a:fld id="{DDEA210A-50B1-4D61-923A-D4B2D0DEDF54}" type="slidenum">
              <a:rPr lang="en-US"/>
              <a:pPr/>
              <a:t>49</a:t>
            </a:fld>
            <a:endParaRPr lang="en-US"/>
          </a:p>
        </p:txBody>
      </p:sp>
      <p:sp>
        <p:nvSpPr>
          <p:cNvPr id="1217538" name="Rectangle 2"/>
          <p:cNvSpPr>
            <a:spLocks noGrp="1" noChangeArrowheads="1"/>
          </p:cNvSpPr>
          <p:nvPr>
            <p:ph type="title"/>
          </p:nvPr>
        </p:nvSpPr>
        <p:spPr/>
        <p:txBody>
          <a:bodyPr/>
          <a:lstStyle/>
          <a:p>
            <a:pPr eaLnBrk="1" hangingPunct="1">
              <a:defRPr/>
            </a:pPr>
            <a:r>
              <a:rPr lang="en-US" sz="2800" dirty="0" smtClean="0"/>
              <a:t>To summarize ...</a:t>
            </a:r>
          </a:p>
        </p:txBody>
      </p:sp>
      <p:sp>
        <p:nvSpPr>
          <p:cNvPr id="1217540" name="Rectangle 4"/>
          <p:cNvSpPr>
            <a:spLocks noChangeArrowheads="1"/>
          </p:cNvSpPr>
          <p:nvPr/>
        </p:nvSpPr>
        <p:spPr bwMode="auto">
          <a:xfrm>
            <a:off x="406400" y="228600"/>
            <a:ext cx="7772400" cy="1066800"/>
          </a:xfrm>
          <a:prstGeom prst="rect">
            <a:avLst/>
          </a:prstGeom>
          <a:noFill/>
          <a:ln w="9525">
            <a:noFill/>
            <a:miter lim="800000"/>
            <a:headEnd/>
            <a:tailEnd/>
          </a:ln>
        </p:spPr>
        <p:txBody>
          <a:bodyPr anchor="b"/>
          <a:lstStyle/>
          <a:p>
            <a:pPr algn="ctr">
              <a:defRPr/>
            </a:pPr>
            <a:endParaRPr lang="el-GR" sz="3200" b="1">
              <a:effectLst>
                <a:outerShdw blurRad="38100" dist="38100" dir="2700000" algn="tl">
                  <a:srgbClr val="C0C0C0"/>
                </a:outerShdw>
              </a:effectLst>
            </a:endParaRPr>
          </a:p>
        </p:txBody>
      </p:sp>
      <p:sp>
        <p:nvSpPr>
          <p:cNvPr id="6152" name="Rectangle 5"/>
          <p:cNvSpPr>
            <a:spLocks noChangeArrowheads="1"/>
          </p:cNvSpPr>
          <p:nvPr/>
        </p:nvSpPr>
        <p:spPr bwMode="auto">
          <a:xfrm>
            <a:off x="457200" y="1676400"/>
            <a:ext cx="4013200" cy="441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dirty="0"/>
              <a:t>OLTP Systems are </a:t>
            </a:r>
            <a:br>
              <a:rPr lang="en-US" sz="2400" dirty="0"/>
            </a:br>
            <a:r>
              <a:rPr lang="en-US" sz="2400" dirty="0"/>
              <a:t>used to </a:t>
            </a:r>
            <a:r>
              <a:rPr lang="en-US" sz="2400" i="1" dirty="0">
                <a:solidFill>
                  <a:schemeClr val="tx2"/>
                </a:solidFill>
              </a:rPr>
              <a:t>“run”</a:t>
            </a:r>
            <a:r>
              <a:rPr lang="en-US" sz="2400" dirty="0"/>
              <a:t> a business</a:t>
            </a:r>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p:txBody>
      </p:sp>
      <p:graphicFrame>
        <p:nvGraphicFramePr>
          <p:cNvPr id="6146" name="Object 6"/>
          <p:cNvGraphicFramePr>
            <a:graphicFrameLocks noChangeAspect="1"/>
          </p:cNvGraphicFramePr>
          <p:nvPr/>
        </p:nvGraphicFramePr>
        <p:xfrm>
          <a:off x="5638800" y="1752600"/>
          <a:ext cx="1752600" cy="2286000"/>
        </p:xfrm>
        <a:graphic>
          <a:graphicData uri="http://schemas.openxmlformats.org/presentationml/2006/ole">
            <mc:AlternateContent xmlns:mc="http://schemas.openxmlformats.org/markup-compatibility/2006">
              <mc:Choice xmlns:v="urn:schemas-microsoft-com:vml" Requires="v">
                <p:oleObj spid="_x0000_s10252" name="Clip" r:id="rId3" imgW="761744" imgH="716039" progId="">
                  <p:embed/>
                </p:oleObj>
              </mc:Choice>
              <mc:Fallback>
                <p:oleObj name="Clip" r:id="rId3" imgW="761744" imgH="716039"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1752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7"/>
          <p:cNvSpPr>
            <a:spLocks noChangeArrowheads="1"/>
          </p:cNvSpPr>
          <p:nvPr/>
        </p:nvSpPr>
        <p:spPr bwMode="auto">
          <a:xfrm>
            <a:off x="4622800" y="4572000"/>
            <a:ext cx="4013200" cy="15240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a:t>The Data Warehouse helps to </a:t>
            </a:r>
            <a:r>
              <a:rPr lang="en-US" sz="2400" i="1">
                <a:solidFill>
                  <a:schemeClr val="tx2"/>
                </a:solidFill>
              </a:rPr>
              <a:t>“optimize”</a:t>
            </a:r>
            <a:r>
              <a:rPr lang="en-US" sz="2400"/>
              <a:t> the business</a:t>
            </a:r>
          </a:p>
        </p:txBody>
      </p:sp>
      <p:graphicFrame>
        <p:nvGraphicFramePr>
          <p:cNvPr id="6147" name="Object 8"/>
          <p:cNvGraphicFramePr>
            <a:graphicFrameLocks noChangeAspect="1"/>
          </p:cNvGraphicFramePr>
          <p:nvPr/>
        </p:nvGraphicFramePr>
        <p:xfrm>
          <a:off x="1905000" y="3429000"/>
          <a:ext cx="1014413" cy="2906713"/>
        </p:xfrm>
        <a:graphic>
          <a:graphicData uri="http://schemas.openxmlformats.org/presentationml/2006/ole">
            <mc:AlternateContent xmlns:mc="http://schemas.openxmlformats.org/markup-compatibility/2006">
              <mc:Choice xmlns:v="urn:schemas-microsoft-com:vml" Requires="v">
                <p:oleObj spid="_x0000_s10253" name="Clip" r:id="rId5" imgW="1014480" imgH="2906280" progId="">
                  <p:embed/>
                </p:oleObj>
              </mc:Choice>
              <mc:Fallback>
                <p:oleObj name="Clip" r:id="rId5" imgW="1014480" imgH="290628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429000"/>
                        <a:ext cx="1014413" cy="290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5 - Θέση ημερομηνίας"/>
          <p:cNvSpPr>
            <a:spLocks noGrp="1"/>
          </p:cNvSpPr>
          <p:nvPr>
            <p:ph type="dt" sz="quarter" idx="12"/>
          </p:nvPr>
        </p:nvSpPr>
        <p:spPr>
          <a:xfrm>
            <a:off x="-396552" y="6356350"/>
            <a:ext cx="2133600" cy="365125"/>
          </a:xfrm>
          <a:noFill/>
        </p:spPr>
        <p:txBody>
          <a:bodyPr/>
          <a:lstStyle/>
          <a:p>
            <a:r>
              <a:rPr lang="en-US" dirty="0" err="1" smtClean="0"/>
              <a:t>Jiawei</a:t>
            </a:r>
            <a:r>
              <a:rPr lang="en-US" dirty="0" smtClean="0"/>
              <a:t> Han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αριθμού διαφάνειας"/>
          <p:cNvSpPr>
            <a:spLocks noGrp="1"/>
          </p:cNvSpPr>
          <p:nvPr>
            <p:ph type="sldNum" sz="quarter" idx="11"/>
          </p:nvPr>
        </p:nvSpPr>
        <p:spPr>
          <a:noFill/>
        </p:spPr>
        <p:txBody>
          <a:bodyPr/>
          <a:lstStyle/>
          <a:p>
            <a:fld id="{2D66A455-87CC-488A-80A1-1A60B90ED0A5}" type="slidenum">
              <a:rPr lang="en-US"/>
              <a:pPr/>
              <a:t>50</a:t>
            </a:fld>
            <a:endParaRPr lang="en-US"/>
          </a:p>
        </p:txBody>
      </p:sp>
      <p:sp>
        <p:nvSpPr>
          <p:cNvPr id="882690" name="Rectangle 2"/>
          <p:cNvSpPr>
            <a:spLocks noGrp="1" noChangeArrowheads="1"/>
          </p:cNvSpPr>
          <p:nvPr>
            <p:ph type="title"/>
          </p:nvPr>
        </p:nvSpPr>
        <p:spPr>
          <a:xfrm>
            <a:off x="467544" y="360040"/>
            <a:ext cx="8229600" cy="908720"/>
          </a:xfrm>
        </p:spPr>
        <p:txBody>
          <a:bodyPr lIns="92075" tIns="46038" rIns="92075" bIns="46038" anchor="b">
            <a:normAutofit fontScale="90000"/>
          </a:bodyPr>
          <a:lstStyle/>
          <a:p>
            <a:pPr eaLnBrk="1" hangingPunct="1">
              <a:tabLst>
                <a:tab pos="4040188" algn="l"/>
              </a:tabLst>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t>Πολυδιάστατα δεδομένα </a:t>
            </a:r>
            <a:r>
              <a:rPr lang="en-US" dirty="0" smtClean="0"/>
              <a:t>Multidimensional Data</a:t>
            </a:r>
          </a:p>
        </p:txBody>
      </p:sp>
      <p:sp>
        <p:nvSpPr>
          <p:cNvPr id="35845" name="Rectangle 3"/>
          <p:cNvSpPr>
            <a:spLocks noGrp="1" noChangeArrowheads="1"/>
          </p:cNvSpPr>
          <p:nvPr>
            <p:ph type="body" idx="1"/>
          </p:nvPr>
        </p:nvSpPr>
        <p:spPr>
          <a:xfrm>
            <a:off x="533400" y="1717675"/>
            <a:ext cx="8113713" cy="4286250"/>
          </a:xfrm>
          <a:noFill/>
        </p:spPr>
        <p:txBody>
          <a:bodyPr lIns="92075" tIns="46038" rIns="92075" bIns="46038"/>
          <a:lstStyle/>
          <a:p>
            <a:pPr eaLnBrk="1" hangingPunct="1"/>
            <a:r>
              <a:rPr lang="el-GR" dirty="0" smtClean="0"/>
              <a:t>Όγκος πωλήσεων ως συνάρτηση </a:t>
            </a:r>
            <a:r>
              <a:rPr lang="en-US" dirty="0" smtClean="0"/>
              <a:t>product, month, region</a:t>
            </a:r>
          </a:p>
        </p:txBody>
      </p:sp>
      <p:sp>
        <p:nvSpPr>
          <p:cNvPr id="35846" name="AutoShape 4"/>
          <p:cNvSpPr>
            <a:spLocks noChangeArrowheads="1"/>
          </p:cNvSpPr>
          <p:nvPr/>
        </p:nvSpPr>
        <p:spPr bwMode="auto">
          <a:xfrm>
            <a:off x="1377950" y="3130550"/>
            <a:ext cx="3263900" cy="2882900"/>
          </a:xfrm>
          <a:prstGeom prst="cube">
            <a:avLst>
              <a:gd name="adj" fmla="val 24995"/>
            </a:avLst>
          </a:prstGeom>
          <a:noFill/>
          <a:ln w="12700">
            <a:solidFill>
              <a:schemeClr val="tx1"/>
            </a:solidFill>
            <a:miter lim="800000"/>
            <a:headEnd/>
            <a:tailEnd/>
          </a:ln>
        </p:spPr>
        <p:txBody>
          <a:bodyPr wrap="none" anchor="ctr"/>
          <a:lstStyle/>
          <a:p>
            <a:endParaRPr lang="el-GR"/>
          </a:p>
        </p:txBody>
      </p:sp>
      <p:sp>
        <p:nvSpPr>
          <p:cNvPr id="35847" name="Line 5"/>
          <p:cNvSpPr>
            <a:spLocks noChangeShapeType="1"/>
          </p:cNvSpPr>
          <p:nvPr/>
        </p:nvSpPr>
        <p:spPr bwMode="auto">
          <a:xfrm>
            <a:off x="1371600" y="41910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8" name="Line 6"/>
          <p:cNvSpPr>
            <a:spLocks noChangeShapeType="1"/>
          </p:cNvSpPr>
          <p:nvPr/>
        </p:nvSpPr>
        <p:spPr bwMode="auto">
          <a:xfrm>
            <a:off x="1371600" y="4495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9" name="Line 7"/>
          <p:cNvSpPr>
            <a:spLocks noChangeShapeType="1"/>
          </p:cNvSpPr>
          <p:nvPr/>
        </p:nvSpPr>
        <p:spPr bwMode="auto">
          <a:xfrm>
            <a:off x="1371600" y="4876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0" name="Line 8"/>
          <p:cNvSpPr>
            <a:spLocks noChangeShapeType="1"/>
          </p:cNvSpPr>
          <p:nvPr/>
        </p:nvSpPr>
        <p:spPr bwMode="auto">
          <a:xfrm>
            <a:off x="1371600" y="51816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1" name="Line 9"/>
          <p:cNvSpPr>
            <a:spLocks noChangeShapeType="1"/>
          </p:cNvSpPr>
          <p:nvPr/>
        </p:nvSpPr>
        <p:spPr bwMode="auto">
          <a:xfrm>
            <a:off x="1371600" y="5486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2" name="Line 10"/>
          <p:cNvSpPr>
            <a:spLocks noChangeShapeType="1"/>
          </p:cNvSpPr>
          <p:nvPr/>
        </p:nvSpPr>
        <p:spPr bwMode="auto">
          <a:xfrm>
            <a:off x="1371600" y="57912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3" name="Line 11"/>
          <p:cNvSpPr>
            <a:spLocks noChangeShapeType="1"/>
          </p:cNvSpPr>
          <p:nvPr/>
        </p:nvSpPr>
        <p:spPr bwMode="auto">
          <a:xfrm>
            <a:off x="16764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4" name="Line 12"/>
          <p:cNvSpPr>
            <a:spLocks noChangeShapeType="1"/>
          </p:cNvSpPr>
          <p:nvPr/>
        </p:nvSpPr>
        <p:spPr bwMode="auto">
          <a:xfrm>
            <a:off x="2362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5" name="Line 13"/>
          <p:cNvSpPr>
            <a:spLocks noChangeShapeType="1"/>
          </p:cNvSpPr>
          <p:nvPr/>
        </p:nvSpPr>
        <p:spPr bwMode="auto">
          <a:xfrm>
            <a:off x="2743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6" name="Line 14"/>
          <p:cNvSpPr>
            <a:spLocks noChangeShapeType="1"/>
          </p:cNvSpPr>
          <p:nvPr/>
        </p:nvSpPr>
        <p:spPr bwMode="auto">
          <a:xfrm>
            <a:off x="30480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7" name="Line 15"/>
          <p:cNvSpPr>
            <a:spLocks noChangeShapeType="1"/>
          </p:cNvSpPr>
          <p:nvPr/>
        </p:nvSpPr>
        <p:spPr bwMode="auto">
          <a:xfrm>
            <a:off x="33528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8" name="Line 16"/>
          <p:cNvSpPr>
            <a:spLocks noChangeShapeType="1"/>
          </p:cNvSpPr>
          <p:nvPr/>
        </p:nvSpPr>
        <p:spPr bwMode="auto">
          <a:xfrm>
            <a:off x="1981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9" name="Line 17"/>
          <p:cNvSpPr>
            <a:spLocks noChangeShapeType="1"/>
          </p:cNvSpPr>
          <p:nvPr/>
        </p:nvSpPr>
        <p:spPr bwMode="auto">
          <a:xfrm flipV="1">
            <a:off x="1676400" y="3124200"/>
            <a:ext cx="7620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0" name="Line 18"/>
          <p:cNvSpPr>
            <a:spLocks noChangeShapeType="1"/>
          </p:cNvSpPr>
          <p:nvPr/>
        </p:nvSpPr>
        <p:spPr bwMode="auto">
          <a:xfrm flipV="1">
            <a:off x="1981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1" name="Line 19"/>
          <p:cNvSpPr>
            <a:spLocks noChangeShapeType="1"/>
          </p:cNvSpPr>
          <p:nvPr/>
        </p:nvSpPr>
        <p:spPr bwMode="auto">
          <a:xfrm flipV="1">
            <a:off x="2362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2" name="Line 20"/>
          <p:cNvSpPr>
            <a:spLocks noChangeShapeType="1"/>
          </p:cNvSpPr>
          <p:nvPr/>
        </p:nvSpPr>
        <p:spPr bwMode="auto">
          <a:xfrm flipV="1">
            <a:off x="30480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3" name="Line 21"/>
          <p:cNvSpPr>
            <a:spLocks noChangeShapeType="1"/>
          </p:cNvSpPr>
          <p:nvPr/>
        </p:nvSpPr>
        <p:spPr bwMode="auto">
          <a:xfrm flipV="1">
            <a:off x="33528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4" name="Line 22"/>
          <p:cNvSpPr>
            <a:spLocks noChangeShapeType="1"/>
          </p:cNvSpPr>
          <p:nvPr/>
        </p:nvSpPr>
        <p:spPr bwMode="auto">
          <a:xfrm flipV="1">
            <a:off x="36576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5" name="Line 23"/>
          <p:cNvSpPr>
            <a:spLocks noChangeShapeType="1"/>
          </p:cNvSpPr>
          <p:nvPr/>
        </p:nvSpPr>
        <p:spPr bwMode="auto">
          <a:xfrm>
            <a:off x="1905000" y="3352800"/>
            <a:ext cx="25146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6" name="Line 24"/>
          <p:cNvSpPr>
            <a:spLocks noChangeShapeType="1"/>
          </p:cNvSpPr>
          <p:nvPr/>
        </p:nvSpPr>
        <p:spPr bwMode="auto">
          <a:xfrm>
            <a:off x="1676400" y="3581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7" name="Line 25"/>
          <p:cNvSpPr>
            <a:spLocks noChangeShapeType="1"/>
          </p:cNvSpPr>
          <p:nvPr/>
        </p:nvSpPr>
        <p:spPr bwMode="auto">
          <a:xfrm>
            <a:off x="36576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8" name="Line 26"/>
          <p:cNvSpPr>
            <a:spLocks noChangeShapeType="1"/>
          </p:cNvSpPr>
          <p:nvPr/>
        </p:nvSpPr>
        <p:spPr bwMode="auto">
          <a:xfrm>
            <a:off x="4419600" y="3352800"/>
            <a:ext cx="0" cy="2209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9" name="Line 27"/>
          <p:cNvSpPr>
            <a:spLocks noChangeShapeType="1"/>
          </p:cNvSpPr>
          <p:nvPr/>
        </p:nvSpPr>
        <p:spPr bwMode="auto">
          <a:xfrm flipV="1">
            <a:off x="3962400" y="35052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0" name="Line 28"/>
          <p:cNvSpPr>
            <a:spLocks noChangeShapeType="1"/>
          </p:cNvSpPr>
          <p:nvPr/>
        </p:nvSpPr>
        <p:spPr bwMode="auto">
          <a:xfrm flipV="1">
            <a:off x="3962400" y="3886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1" name="Line 29"/>
          <p:cNvSpPr>
            <a:spLocks noChangeShapeType="1"/>
          </p:cNvSpPr>
          <p:nvPr/>
        </p:nvSpPr>
        <p:spPr bwMode="auto">
          <a:xfrm flipV="1">
            <a:off x="3962400" y="4267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2" name="Line 30"/>
          <p:cNvSpPr>
            <a:spLocks noChangeShapeType="1"/>
          </p:cNvSpPr>
          <p:nvPr/>
        </p:nvSpPr>
        <p:spPr bwMode="auto">
          <a:xfrm flipV="1">
            <a:off x="3962400" y="45720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3" name="Line 31"/>
          <p:cNvSpPr>
            <a:spLocks noChangeShapeType="1"/>
          </p:cNvSpPr>
          <p:nvPr/>
        </p:nvSpPr>
        <p:spPr bwMode="auto">
          <a:xfrm flipV="1">
            <a:off x="3962400" y="48768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4" name="Line 32"/>
          <p:cNvSpPr>
            <a:spLocks noChangeShapeType="1"/>
          </p:cNvSpPr>
          <p:nvPr/>
        </p:nvSpPr>
        <p:spPr bwMode="auto">
          <a:xfrm flipV="1">
            <a:off x="3962400" y="51054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5" name="Rectangle 33"/>
          <p:cNvSpPr>
            <a:spLocks noChangeArrowheads="1"/>
          </p:cNvSpPr>
          <p:nvPr/>
        </p:nvSpPr>
        <p:spPr bwMode="auto">
          <a:xfrm rot="16200000" flipH="1">
            <a:off x="348456" y="4528344"/>
            <a:ext cx="1131888"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Product</a:t>
            </a:r>
          </a:p>
        </p:txBody>
      </p:sp>
      <p:sp>
        <p:nvSpPr>
          <p:cNvPr id="35876" name="Rectangle 34"/>
          <p:cNvSpPr>
            <a:spLocks noChangeArrowheads="1"/>
          </p:cNvSpPr>
          <p:nvPr/>
        </p:nvSpPr>
        <p:spPr bwMode="auto">
          <a:xfrm rot="-2880000">
            <a:off x="686593" y="2971007"/>
            <a:ext cx="1065213" cy="457200"/>
          </a:xfrm>
          <a:prstGeom prst="rect">
            <a:avLst/>
          </a:prstGeom>
          <a:noFill/>
          <a:ln w="9525">
            <a:noFill/>
            <a:miter lim="800000"/>
            <a:headEnd/>
            <a:tailEnd/>
          </a:ln>
        </p:spPr>
        <p:txBody>
          <a:bodyPr lIns="92075" tIns="46038" rIns="92075" bIns="46038">
            <a:spAutoFit/>
          </a:bodyPr>
          <a:lstStyle/>
          <a:p>
            <a:pPr eaLnBrk="0" hangingPunct="0"/>
            <a:r>
              <a:rPr lang="en-US" sz="2400" dirty="0">
                <a:latin typeface="Times New Roman" pitchFamily="18" charset="0"/>
              </a:rPr>
              <a:t>Region</a:t>
            </a:r>
          </a:p>
        </p:txBody>
      </p:sp>
      <p:sp>
        <p:nvSpPr>
          <p:cNvPr id="35877" name="Rectangle 35"/>
          <p:cNvSpPr>
            <a:spLocks noChangeArrowheads="1"/>
          </p:cNvSpPr>
          <p:nvPr/>
        </p:nvSpPr>
        <p:spPr bwMode="auto">
          <a:xfrm>
            <a:off x="2117725" y="6003925"/>
            <a:ext cx="996950"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Month</a:t>
            </a:r>
          </a:p>
        </p:txBody>
      </p:sp>
      <p:sp>
        <p:nvSpPr>
          <p:cNvPr id="35878" name="Line 36"/>
          <p:cNvSpPr>
            <a:spLocks noChangeShapeType="1"/>
          </p:cNvSpPr>
          <p:nvPr/>
        </p:nvSpPr>
        <p:spPr bwMode="auto">
          <a:xfrm>
            <a:off x="4267200" y="35814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9" name="Line 37"/>
          <p:cNvSpPr>
            <a:spLocks noChangeShapeType="1"/>
          </p:cNvSpPr>
          <p:nvPr/>
        </p:nvSpPr>
        <p:spPr bwMode="auto">
          <a:xfrm flipV="1">
            <a:off x="2743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80" name="Rectangle 38"/>
          <p:cNvSpPr>
            <a:spLocks noChangeArrowheads="1"/>
          </p:cNvSpPr>
          <p:nvPr/>
        </p:nvSpPr>
        <p:spPr bwMode="auto">
          <a:xfrm>
            <a:off x="4788024" y="4108368"/>
            <a:ext cx="3056927" cy="708528"/>
          </a:xfrm>
          <a:prstGeom prst="rect">
            <a:avLst/>
          </a:prstGeom>
          <a:noFill/>
          <a:ln w="9525">
            <a:noFill/>
            <a:miter lim="800000"/>
            <a:headEnd/>
            <a:tailEnd/>
          </a:ln>
        </p:spPr>
        <p:txBody>
          <a:bodyPr wrap="none" lIns="92075" tIns="46038" rIns="92075" bIns="46038">
            <a:spAutoFit/>
          </a:bodyPr>
          <a:lstStyle/>
          <a:p>
            <a:pPr eaLnBrk="0" hangingPunct="0"/>
            <a:r>
              <a:rPr lang="el-GR" sz="2000" b="1" dirty="0" smtClean="0">
                <a:latin typeface="Times New Roman" pitchFamily="18" charset="0"/>
              </a:rPr>
              <a:t>Διαστάσεις (</a:t>
            </a:r>
            <a:r>
              <a:rPr lang="en-US" sz="2000" b="1" dirty="0" smtClean="0">
                <a:latin typeface="Times New Roman" pitchFamily="18" charset="0"/>
              </a:rPr>
              <a:t>Dimensions</a:t>
            </a:r>
            <a:r>
              <a:rPr lang="el-GR" sz="2000" b="1" dirty="0" smtClean="0">
                <a:latin typeface="Times New Roman" pitchFamily="18" charset="0"/>
              </a:rPr>
              <a:t>)</a:t>
            </a:r>
            <a:r>
              <a:rPr lang="en-US" sz="2000" b="1" dirty="0" smtClean="0">
                <a:latin typeface="Times New Roman" pitchFamily="18" charset="0"/>
              </a:rPr>
              <a:t>: </a:t>
            </a:r>
            <a:endParaRPr lang="el-GR" sz="2000" b="1" dirty="0" smtClean="0">
              <a:latin typeface="Times New Roman" pitchFamily="18" charset="0"/>
            </a:endParaRPr>
          </a:p>
          <a:p>
            <a:pPr eaLnBrk="0" hangingPunct="0"/>
            <a:r>
              <a:rPr lang="el-GR" sz="2000" b="1" dirty="0" smtClean="0">
                <a:latin typeface="Times New Roman" pitchFamily="18" charset="0"/>
              </a:rPr>
              <a:t> </a:t>
            </a:r>
            <a:r>
              <a:rPr lang="en-US" sz="2000" b="1" dirty="0" smtClean="0">
                <a:latin typeface="Times New Roman" pitchFamily="18" charset="0"/>
              </a:rPr>
              <a:t>Product</a:t>
            </a:r>
            <a:r>
              <a:rPr lang="en-US" sz="2000" b="1" dirty="0">
                <a:latin typeface="Times New Roman" pitchFamily="18" charset="0"/>
              </a:rPr>
              <a:t>, Location, </a:t>
            </a:r>
            <a:r>
              <a:rPr lang="en-US" sz="2000" b="1" dirty="0" smtClean="0">
                <a:latin typeface="Times New Roman" pitchFamily="18" charset="0"/>
              </a:rPr>
              <a:t>Time</a:t>
            </a:r>
            <a:endParaRPr lang="en-US" sz="20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 Θέση αριθμού διαφάνειας"/>
          <p:cNvSpPr>
            <a:spLocks noGrp="1"/>
          </p:cNvSpPr>
          <p:nvPr>
            <p:ph type="sldNum" sz="quarter" idx="11"/>
          </p:nvPr>
        </p:nvSpPr>
        <p:spPr>
          <a:noFill/>
        </p:spPr>
        <p:txBody>
          <a:bodyPr/>
          <a:lstStyle/>
          <a:p>
            <a:fld id="{80EFA91D-B3A9-45EE-BB28-0570CE227C3D}" type="slidenum">
              <a:rPr lang="en-US"/>
              <a:pPr/>
              <a:t>51</a:t>
            </a:fld>
            <a:endParaRPr lang="en-US"/>
          </a:p>
        </p:txBody>
      </p:sp>
      <p:sp>
        <p:nvSpPr>
          <p:cNvPr id="883714" name="Rectangle 2"/>
          <p:cNvSpPr>
            <a:spLocks noGrp="1" noChangeArrowheads="1"/>
          </p:cNvSpPr>
          <p:nvPr>
            <p:ph type="title"/>
          </p:nvPr>
        </p:nvSpPr>
        <p:spPr>
          <a:xfrm>
            <a:off x="249238" y="642938"/>
            <a:ext cx="8561387" cy="409575"/>
          </a:xfrm>
        </p:spPr>
        <p:txBody>
          <a:bodyPr lIns="90488" tIns="44450" rIns="90488" bIns="44450">
            <a:normAutofit fontScale="90000"/>
          </a:bodyPr>
          <a:lstStyle/>
          <a:p>
            <a:pPr eaLnBrk="1" hangingPunct="1">
              <a:defRPr/>
            </a:pPr>
            <a:r>
              <a:rPr lang="en-US" dirty="0" smtClean="0"/>
              <a:t>Data Cube</a:t>
            </a:r>
            <a:endParaRPr lang="en-US" sz="2400" dirty="0" smtClean="0"/>
          </a:p>
        </p:txBody>
      </p:sp>
      <p:sp>
        <p:nvSpPr>
          <p:cNvPr id="36869" name="Rectangle 3"/>
          <p:cNvSpPr>
            <a:spLocks noChangeArrowheads="1"/>
          </p:cNvSpPr>
          <p:nvPr/>
        </p:nvSpPr>
        <p:spPr bwMode="auto">
          <a:xfrm>
            <a:off x="704850" y="6191250"/>
            <a:ext cx="8001000" cy="1828800"/>
          </a:xfrm>
          <a:prstGeom prst="rect">
            <a:avLst/>
          </a:prstGeom>
          <a:noFill/>
          <a:ln w="9525">
            <a:noFill/>
            <a:miter lim="800000"/>
            <a:headEnd/>
            <a:tailEnd/>
          </a:ln>
        </p:spPr>
        <p:txBody>
          <a:bodyPr lIns="92075" tIns="46038" rIns="92075" bIns="46038"/>
          <a:lstStyle/>
          <a:p>
            <a:pPr eaLnBrk="0" hangingPunct="0">
              <a:buFont typeface="Monotype Sorts" pitchFamily="2" charset="2"/>
              <a:buNone/>
            </a:pPr>
            <a:endParaRPr lang="el-GR" sz="2000">
              <a:latin typeface="Times New Roman" pitchFamily="18" charset="0"/>
            </a:endParaRPr>
          </a:p>
        </p:txBody>
      </p:sp>
      <p:grpSp>
        <p:nvGrpSpPr>
          <p:cNvPr id="2" name="Group 5"/>
          <p:cNvGrpSpPr>
            <a:grpSpLocks/>
          </p:cNvGrpSpPr>
          <p:nvPr/>
        </p:nvGrpSpPr>
        <p:grpSpPr bwMode="auto">
          <a:xfrm>
            <a:off x="884238" y="1600200"/>
            <a:ext cx="6589713" cy="4532313"/>
            <a:chOff x="521" y="1008"/>
            <a:chExt cx="4151" cy="2855"/>
          </a:xfrm>
        </p:grpSpPr>
        <p:sp>
          <p:nvSpPr>
            <p:cNvPr id="36872" name="Rectangle 6"/>
            <p:cNvSpPr>
              <a:spLocks noChangeArrowheads="1"/>
            </p:cNvSpPr>
            <p:nvPr/>
          </p:nvSpPr>
          <p:spPr bwMode="auto">
            <a:xfrm>
              <a:off x="2412" y="1008"/>
              <a:ext cx="498"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Times New Roman" pitchFamily="18" charset="0"/>
                </a:rPr>
                <a:t>Date</a:t>
              </a:r>
            </a:p>
          </p:txBody>
        </p:sp>
        <p:sp>
          <p:nvSpPr>
            <p:cNvPr id="36873" name="Rectangle 7"/>
            <p:cNvSpPr>
              <a:spLocks noChangeArrowheads="1"/>
            </p:cNvSpPr>
            <p:nvPr/>
          </p:nvSpPr>
          <p:spPr bwMode="auto">
            <a:xfrm rot="18615059">
              <a:off x="276" y="1447"/>
              <a:ext cx="775"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Product</a:t>
              </a:r>
            </a:p>
          </p:txBody>
        </p:sp>
        <p:sp>
          <p:nvSpPr>
            <p:cNvPr id="36874" name="Rectangle 8"/>
            <p:cNvSpPr>
              <a:spLocks noChangeArrowheads="1"/>
            </p:cNvSpPr>
            <p:nvPr/>
          </p:nvSpPr>
          <p:spPr bwMode="auto">
            <a:xfrm rot="16200000">
              <a:off x="4125" y="2088"/>
              <a:ext cx="808"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Country</a:t>
              </a:r>
            </a:p>
          </p:txBody>
        </p:sp>
        <p:sp>
          <p:nvSpPr>
            <p:cNvPr id="36876" name="AutoShape 12"/>
            <p:cNvSpPr>
              <a:spLocks noChangeArrowheads="1"/>
            </p:cNvSpPr>
            <p:nvPr/>
          </p:nvSpPr>
          <p:spPr bwMode="auto">
            <a:xfrm>
              <a:off x="3473" y="2787"/>
              <a:ext cx="640"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77" name="AutoShape 13"/>
            <p:cNvSpPr>
              <a:spLocks noChangeArrowheads="1"/>
            </p:cNvSpPr>
            <p:nvPr/>
          </p:nvSpPr>
          <p:spPr bwMode="auto">
            <a:xfrm>
              <a:off x="3473" y="2328"/>
              <a:ext cx="640"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8" name="AutoShape 14"/>
            <p:cNvSpPr>
              <a:spLocks noChangeArrowheads="1"/>
            </p:cNvSpPr>
            <p:nvPr/>
          </p:nvSpPr>
          <p:spPr bwMode="auto">
            <a:xfrm>
              <a:off x="3473" y="187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9" name="AutoShape 15"/>
            <p:cNvSpPr>
              <a:spLocks noChangeArrowheads="1"/>
            </p:cNvSpPr>
            <p:nvPr/>
          </p:nvSpPr>
          <p:spPr bwMode="auto">
            <a:xfrm>
              <a:off x="3296" y="2958"/>
              <a:ext cx="640" cy="564"/>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0" name="AutoShape 16"/>
            <p:cNvSpPr>
              <a:spLocks noChangeArrowheads="1"/>
            </p:cNvSpPr>
            <p:nvPr/>
          </p:nvSpPr>
          <p:spPr bwMode="auto">
            <a:xfrm>
              <a:off x="3296" y="250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1" name="AutoShape 17"/>
            <p:cNvSpPr>
              <a:spLocks noChangeArrowheads="1"/>
            </p:cNvSpPr>
            <p:nvPr/>
          </p:nvSpPr>
          <p:spPr bwMode="auto">
            <a:xfrm>
              <a:off x="3296" y="2043"/>
              <a:ext cx="640"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2" name="AutoShape 18"/>
            <p:cNvSpPr>
              <a:spLocks noChangeArrowheads="1"/>
            </p:cNvSpPr>
            <p:nvPr/>
          </p:nvSpPr>
          <p:spPr bwMode="auto">
            <a:xfrm>
              <a:off x="3118" y="3130"/>
              <a:ext cx="641"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3" name="AutoShape 19"/>
            <p:cNvSpPr>
              <a:spLocks noChangeArrowheads="1"/>
            </p:cNvSpPr>
            <p:nvPr/>
          </p:nvSpPr>
          <p:spPr bwMode="auto">
            <a:xfrm>
              <a:off x="3118" y="2673"/>
              <a:ext cx="641"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4" name="AutoShape 20"/>
            <p:cNvSpPr>
              <a:spLocks noChangeArrowheads="1"/>
            </p:cNvSpPr>
            <p:nvPr/>
          </p:nvSpPr>
          <p:spPr bwMode="auto">
            <a:xfrm>
              <a:off x="3118" y="2214"/>
              <a:ext cx="641"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6" name="Rectangle 22"/>
            <p:cNvSpPr>
              <a:spLocks noChangeArrowheads="1"/>
            </p:cNvSpPr>
            <p:nvPr/>
          </p:nvSpPr>
          <p:spPr bwMode="auto">
            <a:xfrm>
              <a:off x="3616" y="1206"/>
              <a:ext cx="416" cy="248"/>
            </a:xfrm>
            <a:prstGeom prst="rect">
              <a:avLst/>
            </a:prstGeom>
            <a:noFill/>
            <a:ln w="12700">
              <a:noFill/>
              <a:miter lim="800000"/>
              <a:headEnd/>
              <a:tailEnd/>
            </a:ln>
          </p:spPr>
          <p:txBody>
            <a:bodyPr wrap="none" lIns="90488" tIns="44450" rIns="90488" bIns="44450">
              <a:spAutoFit/>
            </a:bodyPr>
            <a:lstStyle/>
            <a:p>
              <a:pPr eaLnBrk="0" hangingPunct="0"/>
              <a:r>
                <a:rPr lang="en-US" sz="2000" i="1" dirty="0"/>
                <a:t>sum</a:t>
              </a:r>
              <a:endParaRPr lang="en-US" sz="1600" i="1" dirty="0"/>
            </a:p>
          </p:txBody>
        </p:sp>
        <p:sp>
          <p:nvSpPr>
            <p:cNvPr id="36887" name="AutoShape 23"/>
            <p:cNvSpPr>
              <a:spLocks noChangeArrowheads="1"/>
            </p:cNvSpPr>
            <p:nvPr/>
          </p:nvSpPr>
          <p:spPr bwMode="auto">
            <a:xfrm>
              <a:off x="1346"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8" name="AutoShape 24"/>
            <p:cNvSpPr>
              <a:spLocks noChangeArrowheads="1"/>
            </p:cNvSpPr>
            <p:nvPr/>
          </p:nvSpPr>
          <p:spPr bwMode="auto">
            <a:xfrm>
              <a:off x="1170"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9" name="AutoShape 25"/>
            <p:cNvSpPr>
              <a:spLocks noChangeArrowheads="1"/>
            </p:cNvSpPr>
            <p:nvPr/>
          </p:nvSpPr>
          <p:spPr bwMode="auto">
            <a:xfrm>
              <a:off x="992" y="1771"/>
              <a:ext cx="640"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0" name="AutoShape 26"/>
            <p:cNvSpPr>
              <a:spLocks noChangeArrowheads="1"/>
            </p:cNvSpPr>
            <p:nvPr/>
          </p:nvSpPr>
          <p:spPr bwMode="auto">
            <a:xfrm>
              <a:off x="1879" y="1428"/>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1" name="AutoShape 27"/>
            <p:cNvSpPr>
              <a:spLocks noChangeArrowheads="1"/>
            </p:cNvSpPr>
            <p:nvPr/>
          </p:nvSpPr>
          <p:spPr bwMode="auto">
            <a:xfrm>
              <a:off x="1701"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2" name="AutoShape 28"/>
            <p:cNvSpPr>
              <a:spLocks noChangeArrowheads="1"/>
            </p:cNvSpPr>
            <p:nvPr/>
          </p:nvSpPr>
          <p:spPr bwMode="auto">
            <a:xfrm>
              <a:off x="1524"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3" name="AutoShape 29"/>
            <p:cNvSpPr>
              <a:spLocks noChangeArrowheads="1"/>
            </p:cNvSpPr>
            <p:nvPr/>
          </p:nvSpPr>
          <p:spPr bwMode="auto">
            <a:xfrm>
              <a:off x="2410"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4" name="AutoShape 30"/>
            <p:cNvSpPr>
              <a:spLocks noChangeArrowheads="1"/>
            </p:cNvSpPr>
            <p:nvPr/>
          </p:nvSpPr>
          <p:spPr bwMode="auto">
            <a:xfrm>
              <a:off x="2233"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5" name="AutoShape 31"/>
            <p:cNvSpPr>
              <a:spLocks noChangeArrowheads="1"/>
            </p:cNvSpPr>
            <p:nvPr/>
          </p:nvSpPr>
          <p:spPr bwMode="auto">
            <a:xfrm>
              <a:off x="2055"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6" name="AutoShape 32"/>
            <p:cNvSpPr>
              <a:spLocks noChangeArrowheads="1"/>
            </p:cNvSpPr>
            <p:nvPr/>
          </p:nvSpPr>
          <p:spPr bwMode="auto">
            <a:xfrm>
              <a:off x="2942"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7" name="AutoShape 33"/>
            <p:cNvSpPr>
              <a:spLocks noChangeArrowheads="1"/>
            </p:cNvSpPr>
            <p:nvPr/>
          </p:nvSpPr>
          <p:spPr bwMode="auto">
            <a:xfrm>
              <a:off x="2766"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8" name="AutoShape 34"/>
            <p:cNvSpPr>
              <a:spLocks noChangeArrowheads="1"/>
            </p:cNvSpPr>
            <p:nvPr/>
          </p:nvSpPr>
          <p:spPr bwMode="auto">
            <a:xfrm>
              <a:off x="2588" y="1771"/>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9" name="AutoShape 35"/>
            <p:cNvSpPr>
              <a:spLocks noChangeArrowheads="1"/>
            </p:cNvSpPr>
            <p:nvPr/>
          </p:nvSpPr>
          <p:spPr bwMode="auto">
            <a:xfrm>
              <a:off x="3475" y="1428"/>
              <a:ext cx="639"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0" name="AutoShape 36"/>
            <p:cNvSpPr>
              <a:spLocks noChangeArrowheads="1"/>
            </p:cNvSpPr>
            <p:nvPr/>
          </p:nvSpPr>
          <p:spPr bwMode="auto">
            <a:xfrm>
              <a:off x="3297" y="1599"/>
              <a:ext cx="639"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1" name="AutoShape 37"/>
            <p:cNvSpPr>
              <a:spLocks noChangeArrowheads="1"/>
            </p:cNvSpPr>
            <p:nvPr/>
          </p:nvSpPr>
          <p:spPr bwMode="auto">
            <a:xfrm>
              <a:off x="3119" y="1771"/>
              <a:ext cx="641"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grpSp>
          <p:nvGrpSpPr>
            <p:cNvPr id="4" name="Group 38"/>
            <p:cNvGrpSpPr>
              <a:grpSpLocks/>
            </p:cNvGrpSpPr>
            <p:nvPr/>
          </p:nvGrpSpPr>
          <p:grpSpPr bwMode="auto">
            <a:xfrm>
              <a:off x="823" y="1926"/>
              <a:ext cx="2768" cy="1937"/>
              <a:chOff x="1388" y="1937"/>
              <a:chExt cx="2026" cy="1310"/>
            </a:xfrm>
          </p:grpSpPr>
          <p:sp>
            <p:nvSpPr>
              <p:cNvPr id="36915" name="AutoShape 39"/>
              <p:cNvSpPr>
                <a:spLocks noChangeArrowheads="1"/>
              </p:cNvSpPr>
              <p:nvPr/>
            </p:nvSpPr>
            <p:spPr bwMode="auto">
              <a:xfrm>
                <a:off x="1388"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6" name="AutoShape 40"/>
              <p:cNvSpPr>
                <a:spLocks noChangeArrowheads="1"/>
              </p:cNvSpPr>
              <p:nvPr/>
            </p:nvSpPr>
            <p:spPr bwMode="auto">
              <a:xfrm>
                <a:off x="1778" y="2867"/>
                <a:ext cx="468"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7" name="AutoShape 41"/>
              <p:cNvSpPr>
                <a:spLocks noChangeArrowheads="1"/>
              </p:cNvSpPr>
              <p:nvPr/>
            </p:nvSpPr>
            <p:spPr bwMode="auto">
              <a:xfrm>
                <a:off x="1388"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8" name="AutoShape 42"/>
              <p:cNvSpPr>
                <a:spLocks noChangeArrowheads="1"/>
              </p:cNvSpPr>
              <p:nvPr/>
            </p:nvSpPr>
            <p:spPr bwMode="auto">
              <a:xfrm>
                <a:off x="1389" y="2258"/>
                <a:ext cx="469" cy="380"/>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9" name="AutoShape 43"/>
              <p:cNvSpPr>
                <a:spLocks noChangeArrowheads="1"/>
              </p:cNvSpPr>
              <p:nvPr/>
            </p:nvSpPr>
            <p:spPr bwMode="auto">
              <a:xfrm>
                <a:off x="1778" y="255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0" name="AutoShape 44"/>
              <p:cNvSpPr>
                <a:spLocks noChangeArrowheads="1"/>
              </p:cNvSpPr>
              <p:nvPr/>
            </p:nvSpPr>
            <p:spPr bwMode="auto">
              <a:xfrm>
                <a:off x="1778" y="224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1" name="AutoShape 45"/>
              <p:cNvSpPr>
                <a:spLocks noChangeArrowheads="1"/>
              </p:cNvSpPr>
              <p:nvPr/>
            </p:nvSpPr>
            <p:spPr bwMode="auto">
              <a:xfrm>
                <a:off x="2167"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2" name="AutoShape 46"/>
              <p:cNvSpPr>
                <a:spLocks noChangeArrowheads="1"/>
              </p:cNvSpPr>
              <p:nvPr/>
            </p:nvSpPr>
            <p:spPr bwMode="auto">
              <a:xfrm>
                <a:off x="2167"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3" name="AutoShape 47"/>
              <p:cNvSpPr>
                <a:spLocks noChangeArrowheads="1"/>
              </p:cNvSpPr>
              <p:nvPr/>
            </p:nvSpPr>
            <p:spPr bwMode="auto">
              <a:xfrm>
                <a:off x="2167"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4" name="AutoShape 48"/>
              <p:cNvSpPr>
                <a:spLocks noChangeArrowheads="1"/>
              </p:cNvSpPr>
              <p:nvPr/>
            </p:nvSpPr>
            <p:spPr bwMode="auto">
              <a:xfrm>
                <a:off x="2556"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5" name="AutoShape 49"/>
              <p:cNvSpPr>
                <a:spLocks noChangeArrowheads="1"/>
              </p:cNvSpPr>
              <p:nvPr/>
            </p:nvSpPr>
            <p:spPr bwMode="auto">
              <a:xfrm>
                <a:off x="2556"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6" name="AutoShape 50"/>
              <p:cNvSpPr>
                <a:spLocks noChangeArrowheads="1"/>
              </p:cNvSpPr>
              <p:nvPr/>
            </p:nvSpPr>
            <p:spPr bwMode="auto">
              <a:xfrm>
                <a:off x="2556"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7" name="AutoShape 51"/>
              <p:cNvSpPr>
                <a:spLocks noChangeArrowheads="1"/>
              </p:cNvSpPr>
              <p:nvPr/>
            </p:nvSpPr>
            <p:spPr bwMode="auto">
              <a:xfrm>
                <a:off x="2946" y="2867"/>
                <a:ext cx="468" cy="380"/>
              </a:xfrm>
              <a:prstGeom prst="cube">
                <a:avLst>
                  <a:gd name="adj" fmla="val 24995"/>
                </a:avLst>
              </a:prstGeom>
              <a:solidFill>
                <a:srgbClr val="003366"/>
              </a:solidFill>
              <a:ln w="12700">
                <a:solidFill>
                  <a:schemeClr val="tx1"/>
                </a:solidFill>
                <a:miter lim="800000"/>
                <a:headEnd/>
                <a:tailEnd/>
              </a:ln>
            </p:spPr>
            <p:txBody>
              <a:bodyPr wrap="none" anchor="ctr"/>
              <a:lstStyle/>
              <a:p>
                <a:endParaRPr lang="el-GR"/>
              </a:p>
            </p:txBody>
          </p:sp>
          <p:sp>
            <p:nvSpPr>
              <p:cNvPr id="36928" name="AutoShape 52"/>
              <p:cNvSpPr>
                <a:spLocks noChangeArrowheads="1"/>
              </p:cNvSpPr>
              <p:nvPr/>
            </p:nvSpPr>
            <p:spPr bwMode="auto">
              <a:xfrm>
                <a:off x="2946" y="255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29" name="AutoShape 53"/>
              <p:cNvSpPr>
                <a:spLocks noChangeArrowheads="1"/>
              </p:cNvSpPr>
              <p:nvPr/>
            </p:nvSpPr>
            <p:spPr bwMode="auto">
              <a:xfrm>
                <a:off x="2946" y="224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30" name="AutoShape 54"/>
              <p:cNvSpPr>
                <a:spLocks noChangeArrowheads="1"/>
              </p:cNvSpPr>
              <p:nvPr/>
            </p:nvSpPr>
            <p:spPr bwMode="auto">
              <a:xfrm>
                <a:off x="1389"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1" name="AutoShape 55"/>
              <p:cNvSpPr>
                <a:spLocks noChangeArrowheads="1"/>
              </p:cNvSpPr>
              <p:nvPr/>
            </p:nvSpPr>
            <p:spPr bwMode="auto">
              <a:xfrm>
                <a:off x="1779" y="1948"/>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2" name="AutoShape 56"/>
              <p:cNvSpPr>
                <a:spLocks noChangeArrowheads="1"/>
              </p:cNvSpPr>
              <p:nvPr/>
            </p:nvSpPr>
            <p:spPr bwMode="auto">
              <a:xfrm>
                <a:off x="2168"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3" name="AutoShape 57"/>
              <p:cNvSpPr>
                <a:spLocks noChangeArrowheads="1"/>
              </p:cNvSpPr>
              <p:nvPr/>
            </p:nvSpPr>
            <p:spPr bwMode="auto">
              <a:xfrm>
                <a:off x="2557"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4" name="AutoShape 58"/>
              <p:cNvSpPr>
                <a:spLocks noChangeArrowheads="1"/>
              </p:cNvSpPr>
              <p:nvPr/>
            </p:nvSpPr>
            <p:spPr bwMode="auto">
              <a:xfrm>
                <a:off x="2946" y="193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pPr algn="ctr" eaLnBrk="0" hangingPunct="0"/>
                <a:endParaRPr lang="el-GR" sz="2400" b="1">
                  <a:latin typeface="Times New Roman" pitchFamily="18" charset="0"/>
                </a:endParaRPr>
              </a:p>
            </p:txBody>
          </p:sp>
        </p:grpSp>
        <p:sp>
          <p:nvSpPr>
            <p:cNvPr id="36903" name="Rectangle 59"/>
            <p:cNvSpPr>
              <a:spLocks noChangeArrowheads="1"/>
            </p:cNvSpPr>
            <p:nvPr/>
          </p:nvSpPr>
          <p:spPr bwMode="auto">
            <a:xfrm>
              <a:off x="2468" y="1182"/>
              <a:ext cx="769" cy="210"/>
            </a:xfrm>
            <a:prstGeom prst="rect">
              <a:avLst/>
            </a:prstGeom>
            <a:noFill/>
            <a:ln w="12700">
              <a:noFill/>
              <a:miter lim="800000"/>
              <a:headEnd/>
              <a:tailEnd/>
            </a:ln>
          </p:spPr>
          <p:txBody>
            <a:bodyPr lIns="90488" tIns="44450" rIns="90488" bIns="44450">
              <a:spAutoFit/>
            </a:bodyPr>
            <a:lstStyle/>
            <a:p>
              <a:pPr eaLnBrk="0" hangingPunct="0"/>
              <a:r>
                <a:rPr lang="en-US" sz="1600" i="1"/>
                <a:t> </a:t>
              </a:r>
            </a:p>
          </p:txBody>
        </p:sp>
        <p:sp>
          <p:nvSpPr>
            <p:cNvPr id="36914" name="Text Box 70"/>
            <p:cNvSpPr txBox="1">
              <a:spLocks noChangeArrowheads="1"/>
            </p:cNvSpPr>
            <p:nvPr/>
          </p:nvSpPr>
          <p:spPr bwMode="auto">
            <a:xfrm>
              <a:off x="4180" y="2874"/>
              <a:ext cx="374" cy="250"/>
            </a:xfrm>
            <a:prstGeom prst="rect">
              <a:avLst/>
            </a:prstGeom>
            <a:noFill/>
            <a:ln w="9525">
              <a:noFill/>
              <a:miter lim="800000"/>
              <a:headEnd/>
              <a:tailEnd/>
            </a:ln>
          </p:spPr>
          <p:txBody>
            <a:bodyPr wrap="none">
              <a:spAutoFit/>
            </a:bodyPr>
            <a:lstStyle/>
            <a:p>
              <a:pPr algn="ctr" eaLnBrk="0" hangingPunct="0">
                <a:spcBef>
                  <a:spcPct val="50000"/>
                </a:spcBef>
              </a:pPr>
              <a:r>
                <a:rPr lang="en-US" sz="2000" i="1">
                  <a:latin typeface="Times New Roman" pitchFamily="18" charset="0"/>
                </a:rPr>
                <a:t>sum</a:t>
              </a:r>
              <a:endParaRPr lang="en-US" sz="2400">
                <a:latin typeface="Times New Roman" pitchFamily="18" charset="0"/>
              </a:endParaRP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5 - Θέση αριθμού διαφάνειας"/>
          <p:cNvSpPr>
            <a:spLocks noGrp="1"/>
          </p:cNvSpPr>
          <p:nvPr>
            <p:ph type="sldNum" sz="quarter" idx="12"/>
          </p:nvPr>
        </p:nvSpPr>
        <p:spPr>
          <a:noFill/>
        </p:spPr>
        <p:txBody>
          <a:bodyPr/>
          <a:lstStyle/>
          <a:p>
            <a:fld id="{B9EF91D0-E9B7-45B9-809E-91A7952AA417}" type="slidenum">
              <a:rPr lang="en-US"/>
              <a:pPr/>
              <a:t>52</a:t>
            </a:fld>
            <a:endParaRPr lang="en-US"/>
          </a:p>
        </p:txBody>
      </p:sp>
      <p:sp>
        <p:nvSpPr>
          <p:cNvPr id="1029" name="Rectangle 1026"/>
          <p:cNvSpPr>
            <a:spLocks noGrp="1" noChangeArrowheads="1"/>
          </p:cNvSpPr>
          <p:nvPr>
            <p:ph type="title"/>
          </p:nvPr>
        </p:nvSpPr>
        <p:spPr>
          <a:xfrm>
            <a:off x="1358900" y="700088"/>
            <a:ext cx="7507288" cy="809625"/>
          </a:xfrm>
          <a:noFill/>
        </p:spPr>
        <p:txBody>
          <a:bodyPr lIns="92075" tIns="46038" rIns="92075" bIns="46038" anchor="ctr"/>
          <a:lstStyle/>
          <a:p>
            <a:pPr eaLnBrk="1" hangingPunct="1"/>
            <a:r>
              <a:rPr lang="el-GR" sz="3600" dirty="0" smtClean="0"/>
              <a:t>Τι είναι </a:t>
            </a:r>
            <a:r>
              <a:rPr lang="en-US" sz="3600" dirty="0" smtClean="0"/>
              <a:t>Data Mining</a:t>
            </a:r>
          </a:p>
        </p:txBody>
      </p:sp>
      <p:sp>
        <p:nvSpPr>
          <p:cNvPr id="1030" name="Rectangle 1027"/>
          <p:cNvSpPr>
            <a:spLocks noGrp="1" noChangeArrowheads="1"/>
          </p:cNvSpPr>
          <p:nvPr>
            <p:ph type="body" idx="1"/>
          </p:nvPr>
        </p:nvSpPr>
        <p:spPr>
          <a:xfrm>
            <a:off x="838200" y="1628800"/>
            <a:ext cx="7543800" cy="4343400"/>
          </a:xfrm>
          <a:noFill/>
        </p:spPr>
        <p:txBody>
          <a:bodyPr lIns="92075" tIns="46038" rIns="92075" bIns="46038">
            <a:normAutofit fontScale="92500" lnSpcReduction="20000"/>
          </a:bodyPr>
          <a:lstStyle/>
          <a:p>
            <a:pPr eaLnBrk="1" hangingPunct="1">
              <a:lnSpc>
                <a:spcPct val="90000"/>
              </a:lnSpc>
              <a:buNone/>
            </a:pPr>
            <a:r>
              <a:rPr lang="el-GR" sz="2400" dirty="0" smtClean="0"/>
              <a:t>Σε μία πρώτη προσέγγιση</a:t>
            </a:r>
            <a:r>
              <a:rPr lang="en-US" sz="2400" dirty="0" smtClean="0"/>
              <a:t>:</a:t>
            </a:r>
            <a:endParaRPr lang="el-GR" sz="2400" dirty="0" smtClean="0"/>
          </a:p>
          <a:p>
            <a:pPr>
              <a:buNone/>
            </a:pPr>
            <a:r>
              <a:rPr lang="el-GR" sz="2800" dirty="0" smtClean="0"/>
              <a:t>Η εξόρυξη δεδομένων είναι η εξαγωγή</a:t>
            </a:r>
            <a:r>
              <a:rPr lang="en-US" sz="2800" dirty="0" smtClean="0"/>
              <a:t>:</a:t>
            </a:r>
          </a:p>
          <a:p>
            <a:pPr>
              <a:buNone/>
            </a:pPr>
            <a:r>
              <a:rPr lang="en-US" sz="2800" dirty="0" smtClean="0"/>
              <a:t>-</a:t>
            </a:r>
            <a:r>
              <a:rPr lang="el-GR" sz="2800" dirty="0" smtClean="0"/>
              <a:t> ενδιαφέρουσας μη τετριμμένης, έμμεσης (υποκρυπτόμενης), προηγουμένως άγνωστης και δυνητικά χρήσιμης πληροφορίας</a:t>
            </a:r>
            <a:endParaRPr lang="en-US" sz="2800" dirty="0" smtClean="0"/>
          </a:p>
          <a:p>
            <a:pPr>
              <a:buNone/>
            </a:pPr>
            <a:r>
              <a:rPr lang="el-GR" sz="2800" dirty="0" smtClean="0"/>
              <a:t> </a:t>
            </a:r>
            <a:r>
              <a:rPr lang="en-US" sz="2800" dirty="0" smtClean="0"/>
              <a:t>- </a:t>
            </a:r>
            <a:r>
              <a:rPr lang="el-GR" sz="2800" dirty="0" smtClean="0"/>
              <a:t>προτύπων από δεδομένα σε μεγάλες βάσεις δεδομένων</a:t>
            </a:r>
          </a:p>
          <a:p>
            <a:pPr>
              <a:buNone/>
            </a:pPr>
            <a:r>
              <a:rPr lang="el-GR" sz="2400" dirty="0" smtClean="0"/>
              <a:t>Παρατίθενται οι αγγλικοί όροι</a:t>
            </a:r>
            <a:r>
              <a:rPr lang="en-US" sz="2400" dirty="0" smtClean="0"/>
              <a:t>:</a:t>
            </a:r>
            <a:endParaRPr lang="el-GR" sz="2400" dirty="0" smtClean="0"/>
          </a:p>
          <a:p>
            <a:pPr eaLnBrk="1" hangingPunct="1">
              <a:lnSpc>
                <a:spcPct val="90000"/>
              </a:lnSpc>
              <a:buNone/>
            </a:pPr>
            <a:r>
              <a:rPr lang="en-US" sz="2400" dirty="0" smtClean="0"/>
              <a:t>Data mining</a:t>
            </a:r>
          </a:p>
          <a:p>
            <a:pPr eaLnBrk="1" hangingPunct="1">
              <a:lnSpc>
                <a:spcPct val="90000"/>
              </a:lnSpc>
              <a:buNone/>
            </a:pPr>
            <a:r>
              <a:rPr lang="en-US" sz="2400" dirty="0" smtClean="0"/>
              <a:t>- Interesting, </a:t>
            </a:r>
            <a:r>
              <a:rPr lang="en-GB" sz="2400" dirty="0" smtClean="0"/>
              <a:t>non-trivial, implicit, previously unknown and potentially useful information </a:t>
            </a:r>
          </a:p>
          <a:p>
            <a:pPr eaLnBrk="1" hangingPunct="1">
              <a:lnSpc>
                <a:spcPct val="90000"/>
              </a:lnSpc>
              <a:buNone/>
            </a:pPr>
            <a:r>
              <a:rPr lang="en-GB" sz="2400" dirty="0" smtClean="0"/>
              <a:t>- patterns from data in large databases</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53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4: </a:t>
            </a:r>
            <a:br>
              <a:rPr lang="en-US" dirty="0" smtClean="0"/>
            </a:br>
            <a:r>
              <a:rPr lang="en-US" dirty="0" smtClean="0"/>
              <a:t>Modeling</a:t>
            </a:r>
            <a:r>
              <a:rPr lang="el-GR" dirty="0" smtClean="0"/>
              <a:t/>
            </a:r>
            <a:br>
              <a:rPr lang="el-GR" dirty="0" smtClean="0"/>
            </a:b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5" name="4 - Εικόνα"/>
          <p:cNvPicPr/>
          <p:nvPr/>
        </p:nvPicPr>
        <p:blipFill>
          <a:blip r:embed="rId2" cstate="print"/>
          <a:srcRect/>
          <a:stretch>
            <a:fillRect/>
          </a:stretch>
        </p:blipFill>
        <p:spPr bwMode="auto">
          <a:xfrm>
            <a:off x="2123728" y="1844824"/>
            <a:ext cx="439248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r>
              <a:rPr lang="en-US" dirty="0" smtClean="0"/>
              <a:t>T. Heath, C. </a:t>
            </a:r>
            <a:r>
              <a:rPr lang="en-US" dirty="0" err="1" smtClean="0"/>
              <a:t>Bizer</a:t>
            </a:r>
            <a:r>
              <a:rPr lang="en-US" dirty="0" smtClean="0"/>
              <a:t>, </a:t>
            </a:r>
            <a:r>
              <a:rPr lang="en-US" i="1" dirty="0" smtClean="0"/>
              <a:t>Linked Data: Evolving the Web into a Global Data Space</a:t>
            </a:r>
            <a:r>
              <a:rPr lang="en-US" dirty="0" smtClean="0"/>
              <a:t>, Morgan &amp; Claypool, 2011 (</a:t>
            </a:r>
            <a:r>
              <a:rPr lang="en-US" dirty="0" smtClean="0">
                <a:hlinkClick r:id="rId2"/>
              </a:rPr>
              <a:t>http://linkeddatabook.com/editions/1.0/</a:t>
            </a:r>
            <a:r>
              <a:rPr lang="en-US" dirty="0" smtClean="0"/>
              <a:t>)</a:t>
            </a:r>
          </a:p>
          <a:p>
            <a:r>
              <a:rPr lang="en-US" dirty="0" smtClean="0"/>
              <a:t>R. </a:t>
            </a:r>
            <a:r>
              <a:rPr lang="en-US" dirty="0" err="1" smtClean="0"/>
              <a:t>Kohavi</a:t>
            </a:r>
            <a:r>
              <a:rPr lang="en-US" dirty="0" smtClean="0"/>
              <a:t>, N. J. </a:t>
            </a:r>
            <a:r>
              <a:rPr lang="en-US" dirty="0" err="1" smtClean="0"/>
              <a:t>Rothleder</a:t>
            </a:r>
            <a:r>
              <a:rPr lang="en-US" dirty="0" smtClean="0"/>
              <a:t>, E. </a:t>
            </a:r>
            <a:r>
              <a:rPr lang="en-US" dirty="0" err="1" smtClean="0"/>
              <a:t>Simoudis</a:t>
            </a:r>
            <a:r>
              <a:rPr lang="en-US" dirty="0" smtClean="0"/>
              <a:t>, “Emerging trends in business analytics”, </a:t>
            </a:r>
            <a:r>
              <a:rPr lang="en-US" i="1" dirty="0" smtClean="0"/>
              <a:t>Communications of the ACM – Evolving data mining into solutions for insights, vol. 45,</a:t>
            </a:r>
            <a:r>
              <a:rPr lang="en-US" dirty="0" smtClean="0"/>
              <a:t> issue 8, August 2002, pp 45-48  (</a:t>
            </a:r>
            <a:r>
              <a:rPr lang="en-US" dirty="0" smtClean="0">
                <a:hlinkClick r:id="rId3"/>
              </a:rPr>
              <a:t>http://www.inf.unikonstanz.de/dbis/teaching/ws0607/busintelligence/papers/TrendsBA.pdf</a:t>
            </a:r>
            <a:endParaRPr lang="el-GR" dirty="0" smtClean="0"/>
          </a:p>
          <a:p>
            <a:r>
              <a:rPr lang="en-US" dirty="0" smtClean="0"/>
              <a:t>H. </a:t>
            </a:r>
            <a:r>
              <a:rPr lang="en-US" dirty="0" err="1" smtClean="0"/>
              <a:t>Paulheim</a:t>
            </a:r>
            <a:r>
              <a:rPr lang="en-US" dirty="0" smtClean="0"/>
              <a:t>, “Exploiting Linked Open Data as Background Knowledge in Data Mining”, in: C. d’ Amato, P. </a:t>
            </a:r>
            <a:r>
              <a:rPr lang="en-US" dirty="0" err="1" smtClean="0"/>
              <a:t>Berka</a:t>
            </a:r>
            <a:r>
              <a:rPr lang="en-US" dirty="0" smtClean="0"/>
              <a:t>, V. </a:t>
            </a:r>
            <a:r>
              <a:rPr lang="en-US" dirty="0" err="1" smtClean="0"/>
              <a:t>Svátek</a:t>
            </a:r>
            <a:r>
              <a:rPr lang="en-US" dirty="0" smtClean="0"/>
              <a:t>, K.  </a:t>
            </a:r>
            <a:r>
              <a:rPr lang="en-US" dirty="0" err="1" smtClean="0"/>
              <a:t>Wecel</a:t>
            </a:r>
            <a:r>
              <a:rPr lang="en-US" dirty="0" smtClean="0"/>
              <a:t> (eds.): Proceedings of the International Workshop on Data Mining on Linked Data (</a:t>
            </a:r>
            <a:r>
              <a:rPr lang="en-US" dirty="0" err="1" smtClean="0"/>
              <a:t>DMoLD</a:t>
            </a:r>
            <a:r>
              <a:rPr lang="en-US" dirty="0" smtClean="0"/>
              <a:t>), Prague, 2013,  (http://ceur-ws.org/Vol-1082/)</a:t>
            </a:r>
          </a:p>
          <a:p>
            <a:r>
              <a:rPr lang="en-US" dirty="0" smtClean="0"/>
              <a:t>A., </a:t>
            </a:r>
            <a:r>
              <a:rPr lang="en-US" dirty="0" err="1" smtClean="0"/>
              <a:t>Rajaraman</a:t>
            </a:r>
            <a:r>
              <a:rPr lang="en-US" dirty="0" smtClean="0"/>
              <a:t>, J., </a:t>
            </a:r>
            <a:r>
              <a:rPr lang="en-US" dirty="0" err="1" smtClean="0"/>
              <a:t>Leskovec</a:t>
            </a:r>
            <a:r>
              <a:rPr lang="en-US" dirty="0" smtClean="0"/>
              <a:t>, J.D., </a:t>
            </a:r>
            <a:r>
              <a:rPr lang="en-US" dirty="0" err="1" smtClean="0"/>
              <a:t>Ullman</a:t>
            </a:r>
            <a:r>
              <a:rPr lang="en-US" dirty="0" smtClean="0"/>
              <a:t>, </a:t>
            </a:r>
            <a:r>
              <a:rPr lang="el-GR" dirty="0" smtClean="0"/>
              <a:t>Εξόρυξη από Μεγάλα Σύνολα Δεδομένων, Εκδόσεις νέων Τεχνολογιών, 2013 (</a:t>
            </a:r>
            <a:r>
              <a:rPr lang="en-US" dirty="0" smtClean="0"/>
              <a:t>Mining of Massive Datasets, CUP, 2012)</a:t>
            </a:r>
          </a:p>
          <a:p>
            <a:r>
              <a:rPr lang="en-US" dirty="0" smtClean="0"/>
              <a:t>J.P. Shim, M. </a:t>
            </a:r>
            <a:r>
              <a:rPr lang="en-US" dirty="0" err="1" smtClean="0"/>
              <a:t>Warkentin</a:t>
            </a:r>
            <a:r>
              <a:rPr lang="en-US" dirty="0" smtClean="0"/>
              <a:t>, J.F. Courtney, D.J. Power, R. </a:t>
            </a:r>
            <a:r>
              <a:rPr lang="en-US" dirty="0" err="1" smtClean="0"/>
              <a:t>Sharda</a:t>
            </a:r>
            <a:r>
              <a:rPr lang="en-US" dirty="0" smtClean="0"/>
              <a:t>, Ch. </a:t>
            </a:r>
            <a:r>
              <a:rPr lang="en-US" dirty="0" err="1" smtClean="0"/>
              <a:t>Carlsson</a:t>
            </a:r>
            <a:r>
              <a:rPr lang="en-US" dirty="0" smtClean="0"/>
              <a:t>, “Past, Present and Future of Decision Support Technology”, Decision Support Systems: Directions for the Next Decade, vol.33, issue 2, June 2002, pp. 111-126 (http://www.sciencedirect.com/science/article/pii/S0167923601001397)</a:t>
            </a:r>
          </a:p>
          <a:p>
            <a:pPr>
              <a:buNone/>
            </a:pPr>
            <a:endParaRPr lang="en-US" dirty="0" smtClean="0"/>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5: </a:t>
            </a:r>
            <a:br>
              <a:rPr lang="en-US" dirty="0" smtClean="0"/>
            </a:br>
            <a:r>
              <a:rPr lang="en-US" dirty="0" smtClean="0"/>
              <a:t>Evaluation</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φάση αξιολόγησης σας βοηθά να προσδιορίσετε πόσο  χρήσιμο είναι το μοντέλο σας και τι μπορεί να κάνετε με αυτό</a:t>
            </a:r>
            <a:endParaRPr lang="en-US" dirty="0" smtClean="0"/>
          </a:p>
          <a:p>
            <a:r>
              <a:rPr lang="el-GR" dirty="0" smtClean="0"/>
              <a:t>Όλες οι αναλύσεις μπορούν να οδηγήσουν και σε λανθασμένα αποτελέσματα.</a:t>
            </a:r>
          </a:p>
          <a:p>
            <a:r>
              <a:rPr lang="el-GR" dirty="0" smtClean="0"/>
              <a:t>Ένα μοντέλο μπορεί να μη βρίσκει ενδιαφέροντα πρότυπα (</a:t>
            </a:r>
            <a:r>
              <a:rPr lang="en-US" dirty="0" smtClean="0"/>
              <a:t>interesting patterns</a:t>
            </a:r>
            <a:r>
              <a:rPr lang="el-GR" dirty="0" smtClean="0"/>
              <a:t>) στα δεδομένα σας επειδή χρησιμοποιήσατε λανθασμένη τεχνική ή επειδή δεν υπάρχει τίποτε για ανακάλυψη.</a:t>
            </a:r>
          </a:p>
          <a:p>
            <a:r>
              <a:rPr lang="en-US"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6: </a:t>
            </a:r>
            <a:br>
              <a:rPr lang="en-US" dirty="0" smtClean="0"/>
            </a:br>
            <a:r>
              <a:rPr lang="en-US" dirty="0" smtClean="0"/>
              <a:t>Deployment</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n-US" dirty="0" smtClean="0"/>
          </a:p>
          <a:p>
            <a:r>
              <a:rPr lang="el-GR" dirty="0" smtClean="0"/>
              <a:t>Αν πετύχατε (θέσατε σωστές ερωτήσεις, προετοιμάσατε κατάλληλα δεδομένα που απαντούν στις ερωτήσεις σας και δημιουργήσατε ένα ενδιαφέρον και χρήσιμο μοντέλο) τότε έρχεται η σειρά της αξιοποίησης – χρήσης των αποτελεσμάτων σας (</a:t>
            </a:r>
            <a:r>
              <a:rPr lang="en-US" b="1" dirty="0" smtClean="0"/>
              <a:t>deployment</a:t>
            </a:r>
            <a:r>
              <a:rPr lang="el-GR" b="1" dirty="0" smtClean="0"/>
              <a:t>).</a:t>
            </a:r>
          </a:p>
          <a:p>
            <a:pPr>
              <a:buNone/>
            </a:pPr>
            <a:r>
              <a:rPr lang="el-GR" b="1" dirty="0" err="1" smtClean="0"/>
              <a:t>Δραστηριότες</a:t>
            </a:r>
            <a:r>
              <a:rPr lang="el-GR" b="1" dirty="0" smtClean="0"/>
              <a:t> (</a:t>
            </a:r>
            <a:r>
              <a:rPr lang="en-US" dirty="0" smtClean="0"/>
              <a:t>Activities</a:t>
            </a:r>
            <a:r>
              <a:rPr lang="el-GR" dirty="0" smtClean="0"/>
              <a:t>)</a:t>
            </a:r>
          </a:p>
          <a:p>
            <a:pPr>
              <a:buNone/>
            </a:pPr>
            <a:r>
              <a:rPr lang="el-GR" dirty="0" smtClean="0"/>
              <a:t>-    Αυτοματοποίηση του μοντέλου (</a:t>
            </a:r>
            <a:r>
              <a:rPr lang="en-US" dirty="0" smtClean="0"/>
              <a:t>automating the model)</a:t>
            </a:r>
          </a:p>
          <a:p>
            <a:pPr>
              <a:buFontTx/>
              <a:buChar char="-"/>
            </a:pPr>
            <a:r>
              <a:rPr lang="el-GR" dirty="0" smtClean="0"/>
              <a:t>Συναντήσεις με ενδιαφερόμενους χρήστες και συζήτηση</a:t>
            </a:r>
          </a:p>
          <a:p>
            <a:pPr>
              <a:buFontTx/>
              <a:buChar char="-"/>
            </a:pPr>
            <a:r>
              <a:rPr lang="el-GR" dirty="0" smtClean="0"/>
              <a:t>Ενσωμάτωση σε </a:t>
            </a:r>
            <a:r>
              <a:rPr lang="en-US" dirty="0" smtClean="0"/>
              <a:t>IS/MIS (integrating with existing management or operational information systems</a:t>
            </a:r>
            <a:r>
              <a:rPr lang="el-GR" dirty="0" smtClean="0"/>
              <a:t>)</a:t>
            </a:r>
          </a:p>
          <a:p>
            <a:pPr>
              <a:buFontTx/>
              <a:buChar char="-"/>
            </a:pPr>
            <a:r>
              <a:rPr lang="el-GR" dirty="0" smtClean="0"/>
              <a:t>Ανατροφοδότηση με νέα δεδομένα και εκ νέου αξιολόγηση του μοντέλου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GIGO, </a:t>
            </a:r>
            <a:r>
              <a:rPr lang="en-US" dirty="0" smtClean="0"/>
              <a:t>or </a:t>
            </a:r>
            <a:r>
              <a:rPr lang="en-US" i="1" dirty="0" smtClean="0"/>
              <a:t>Garbage In, Garbage Out. </a:t>
            </a:r>
            <a:r>
              <a:rPr lang="el-GR" dirty="0" smtClean="0"/>
              <a:t/>
            </a:r>
            <a:br>
              <a:rPr lang="el-GR" dirty="0" smtClean="0"/>
            </a:br>
            <a:r>
              <a:rPr lang="en-US" dirty="0" smtClean="0"/>
              <a:t/>
            </a:r>
            <a:br>
              <a:rPr lang="en-US" dirty="0" smtClean="0"/>
            </a:br>
            <a:r>
              <a:rPr lang="el-GR" dirty="0" smtClean="0"/>
              <a:t>Η ποιότητα των αποτελεσμάτων της εξόρυξης δεδομένων μας θα εξαρτηθεί άμεσα από την ποιότητα της συλλογής δεδομένων και την οργάνωσή τους.</a:t>
            </a:r>
            <a:r>
              <a:rPr lang="en-US" dirty="0" smtClean="0"/>
              <a:t/>
            </a:r>
            <a:br>
              <a:rPr lang="en-US" dirty="0" smtClean="0"/>
            </a:br>
            <a:r>
              <a:rPr lang="el-GR" dirty="0" smtClean="0"/>
              <a:t/>
            </a:r>
            <a:br>
              <a:rPr lang="el-GR" dirty="0" smtClean="0"/>
            </a:b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10000"/>
          </a:bodyPr>
          <a:lstStyle/>
          <a:p>
            <a:pPr lvl="1">
              <a:buNone/>
            </a:pPr>
            <a:r>
              <a:rPr lang="el-GR" sz="3500" dirty="0" smtClean="0"/>
              <a:t>Το περιβάλλον στο οποίο οι οργανισμοί λειτουργούν σήμερα γίνεται όλο και πιο πολύπλοκο, δημιουργώντας ευκαιρίες και προβλήματα. Παράδειγμα: η παγκοσμιοποίηση (</a:t>
            </a:r>
            <a:r>
              <a:rPr lang="en-US" sz="3500" dirty="0" smtClean="0"/>
              <a:t>globalization</a:t>
            </a:r>
            <a:r>
              <a:rPr lang="el-GR" sz="3500" dirty="0" smtClean="0"/>
              <a:t>).</a:t>
            </a:r>
          </a:p>
          <a:p>
            <a:pPr>
              <a:buNone/>
            </a:pPr>
            <a:r>
              <a:rPr lang="el-GR" dirty="0" smtClean="0"/>
              <a:t>Κατηγορίες παραγόντων επιχειρηματικού περιβάλλοντος : αγορές, απαιτήσεις καταναλωτών, τεχνολογία, και κοινωνία </a:t>
            </a:r>
          </a:p>
          <a:p>
            <a:pPr>
              <a:buNone/>
            </a:pPr>
            <a:r>
              <a:rPr lang="el-GR" sz="2800" dirty="0" smtClean="0"/>
              <a:t>  (</a:t>
            </a:r>
            <a:r>
              <a:rPr lang="en-US" sz="2800" dirty="0" smtClean="0"/>
              <a:t>markets, consumer demands, technology, societal</a:t>
            </a:r>
            <a:r>
              <a:rPr lang="el-GR" sz="2800" dirty="0" smtClean="0"/>
              <a:t>)</a:t>
            </a:r>
            <a:endParaRPr lang="el-GR" dirty="0" smtClean="0"/>
          </a:p>
          <a:p>
            <a:pPr lvl="1">
              <a:buNone/>
            </a:pPr>
            <a:r>
              <a:rPr lang="el-GR" dirty="0" smtClean="0"/>
              <a:t/>
            </a:r>
            <a:br>
              <a:rPr lang="el-GR" dirty="0" smtClean="0"/>
            </a:b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Ορισμός</a:t>
            </a:r>
            <a:r>
              <a:rPr lang="en-US" dirty="0" smtClean="0"/>
              <a:t> BI</a:t>
            </a:r>
            <a:r>
              <a:rPr lang="el-GR" dirty="0" smtClean="0"/>
              <a:t> </a:t>
            </a:r>
            <a:r>
              <a:rPr lang="el-GR" sz="3200" dirty="0" smtClean="0"/>
              <a:t>(</a:t>
            </a:r>
            <a:r>
              <a:rPr lang="en-US" sz="3200" dirty="0" smtClean="0"/>
              <a:t>Turban</a:t>
            </a:r>
            <a:r>
              <a:rPr lang="el-GR" sz="3200" dirty="0" smtClean="0"/>
              <a:t> </a:t>
            </a:r>
            <a:r>
              <a:rPr lang="en-US" sz="3200" dirty="0" smtClean="0"/>
              <a:t>et al.</a:t>
            </a:r>
            <a:r>
              <a:rPr lang="el-GR" sz="3200" dirty="0" smtClean="0"/>
              <a:t>)</a:t>
            </a:r>
            <a:endParaRPr lang="en-US" sz="3200" dirty="0"/>
          </a:p>
        </p:txBody>
      </p:sp>
      <p:sp>
        <p:nvSpPr>
          <p:cNvPr id="14339" name="Content Placeholder 2"/>
          <p:cNvSpPr>
            <a:spLocks noGrp="1"/>
          </p:cNvSpPr>
          <p:nvPr>
            <p:ph idx="1"/>
          </p:nvPr>
        </p:nvSpPr>
        <p:spPr/>
        <p:txBody>
          <a:bodyPr/>
          <a:lstStyle/>
          <a:p>
            <a:pPr eaLnBrk="1" hangingPunct="1"/>
            <a:r>
              <a:rPr lang="en-US" sz="2800" dirty="0" smtClean="0"/>
              <a:t>BI is an umbrella term that combines architectures, tools, databases, analytical tools, applications, and methodologies.</a:t>
            </a:r>
          </a:p>
          <a:p>
            <a:pPr eaLnBrk="1" hangingPunct="1"/>
            <a:r>
              <a:rPr lang="en-US" sz="2800" dirty="0" smtClean="0"/>
              <a:t>BI a content-free expression, so it means different things to different people.</a:t>
            </a:r>
          </a:p>
          <a:p>
            <a:pPr eaLnBrk="1" hangingPunct="1"/>
            <a:r>
              <a:rPr lang="en-US" sz="2800" dirty="0" smtClean="0"/>
              <a:t>BI's major objective is to enable easy access to data (and models) to provide business managers with the ability to conduct analysis.</a:t>
            </a:r>
          </a:p>
          <a:p>
            <a:pPr eaLnBrk="1" hangingPunct="1"/>
            <a:r>
              <a:rPr lang="en-US" sz="2800" dirty="0" smtClean="0"/>
              <a:t>BI helps </a:t>
            </a:r>
            <a:r>
              <a:rPr lang="en-US" sz="2800" i="1" dirty="0" smtClean="0"/>
              <a:t>transform</a:t>
            </a:r>
            <a:r>
              <a:rPr lang="en-US" sz="2800" dirty="0" smtClean="0"/>
              <a:t> data, to information (and knowledge), to decisions and finally to action.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2800" dirty="0" smtClean="0"/>
              <a:t>Ορισμός</a:t>
            </a:r>
            <a:r>
              <a:rPr lang="en-US" sz="2800" dirty="0" smtClean="0"/>
              <a:t> </a:t>
            </a:r>
            <a:r>
              <a:rPr lang="el-GR" sz="2800" dirty="0" smtClean="0"/>
              <a:t>Επιχειρηματικής Ευφυίας (</a:t>
            </a:r>
            <a:r>
              <a:rPr lang="en-US" sz="2800" dirty="0" smtClean="0"/>
              <a:t>Turban</a:t>
            </a:r>
            <a:r>
              <a:rPr lang="el-GR" sz="2800" dirty="0" smtClean="0"/>
              <a:t> </a:t>
            </a:r>
            <a:r>
              <a:rPr lang="en-US" sz="2800" dirty="0" smtClean="0"/>
              <a:t>et al.</a:t>
            </a:r>
            <a:r>
              <a:rPr lang="el-GR" sz="2800" dirty="0" smtClean="0"/>
              <a:t>)</a:t>
            </a:r>
            <a:endParaRPr lang="en-US" sz="2800" dirty="0"/>
          </a:p>
        </p:txBody>
      </p:sp>
      <p:sp>
        <p:nvSpPr>
          <p:cNvPr id="14339" name="Content Placeholder 2"/>
          <p:cNvSpPr>
            <a:spLocks noGrp="1"/>
          </p:cNvSpPr>
          <p:nvPr>
            <p:ph idx="1"/>
          </p:nvPr>
        </p:nvSpPr>
        <p:spPr/>
        <p:txBody>
          <a:bodyPr>
            <a:normAutofit fontScale="92500" lnSpcReduction="20000"/>
          </a:bodyPr>
          <a:lstStyle/>
          <a:p>
            <a:r>
              <a:rPr lang="el-GR" sz="2800" dirty="0" smtClean="0"/>
              <a:t>ΕΕ είναι ένας γενικός όρος που συνδυάζει αρχιτεκτονικές, εργαλεία, βάσεις δεδομένων, αναλυτικά εργαλεία, εφαρμογές και μεθοδολογίες.</a:t>
            </a:r>
          </a:p>
          <a:p>
            <a:r>
              <a:rPr lang="el-GR" sz="2800" dirty="0" smtClean="0"/>
              <a:t>ΕΕ μια έκφραση ελεύθερη περιεχομένου (</a:t>
            </a:r>
            <a:r>
              <a:rPr lang="en-US" sz="2800" dirty="0" smtClean="0"/>
              <a:t>content-free expression</a:t>
            </a:r>
            <a:r>
              <a:rPr lang="el-GR" sz="2800" dirty="0" smtClean="0"/>
              <a:t>), έτσι ώστε να σημαίνει διαφορετικά πράγματα σε διαφορετικούς ανθρώπους.</a:t>
            </a:r>
          </a:p>
          <a:p>
            <a:r>
              <a:rPr lang="el-GR" sz="2800" dirty="0" smtClean="0"/>
              <a:t>Κύριος στόχος της ΕΕ είναι να επιτρέπει την εύκολη πρόσβαση στα δεδομένα (και μοντέλα) για να παρέχει στους </a:t>
            </a:r>
            <a:r>
              <a:rPr lang="en-US" sz="2800" dirty="0" smtClean="0"/>
              <a:t>managers</a:t>
            </a:r>
            <a:r>
              <a:rPr lang="el-GR" sz="2800" dirty="0" smtClean="0"/>
              <a:t> των επιχειρήσεων την ικανότητα να διεξάγουν ανάλυση.</a:t>
            </a:r>
          </a:p>
          <a:p>
            <a:r>
              <a:rPr lang="el-GR" sz="2800" dirty="0" smtClean="0"/>
              <a:t>ΕΕ βοηθά τη μετατροπή των δεδομένων, σε πληροφορίες (και γνώσεις), για την υποστήριξη αποφάσεων και τελικά στήριξη της επιχειρηματικής δράσης.</a:t>
            </a:r>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a:t>
            </a:r>
            <a:r>
              <a:rPr lang="el-GR" sz="2000" dirty="0"/>
              <a:t>«Εξόρυξη δεδομένων και διαχείριση δεδομένων μεγάλης κλίμακας. Ενότητα 1: «Εισαγωγή σε θέματα διαχείρισης γνώσης, εξόρυξης δεδομένων, αποθηκών δεδομένων και </a:t>
            </a:r>
            <a:r>
              <a:rPr lang="el-GR" sz="2000"/>
              <a:t>επιχειρηματικής </a:t>
            </a:r>
            <a:r>
              <a:rPr lang="el-GR" sz="2000" smtClean="0"/>
              <a:t>ευφυΐας».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dirty="0" smtClean="0"/>
              <a:t>Y. Sun, J. Han, Mining Heterogeneous Information Networks: Principles and Methodologies, Morgan &amp; Claypool, 2012</a:t>
            </a:r>
          </a:p>
          <a:p>
            <a:r>
              <a:rPr lang="en-US" sz="2000" dirty="0" smtClean="0"/>
              <a:t>P.-N. Tan, M. Steinbach, V. Kumar, </a:t>
            </a:r>
            <a:r>
              <a:rPr lang="el-GR" sz="2000" dirty="0" smtClean="0"/>
              <a:t>Εισαγωγή στην Εξόρυξη Δεδομένων (μετ.), Εκδόσεις </a:t>
            </a:r>
            <a:r>
              <a:rPr lang="el-GR" sz="2000" dirty="0" err="1" smtClean="0"/>
              <a:t>Τζιόλα</a:t>
            </a:r>
            <a:r>
              <a:rPr lang="el-GR" sz="2000" dirty="0" smtClean="0"/>
              <a:t>, 2009.</a:t>
            </a:r>
          </a:p>
          <a:p>
            <a:r>
              <a:rPr lang="el-GR" sz="2000" dirty="0" smtClean="0"/>
              <a:t> </a:t>
            </a:r>
            <a:r>
              <a:rPr lang="en-US" sz="2000" dirty="0" smtClean="0"/>
              <a:t>E. Turban, R. </a:t>
            </a:r>
            <a:r>
              <a:rPr lang="en-US" sz="2000" dirty="0" err="1" smtClean="0"/>
              <a:t>Sharda</a:t>
            </a:r>
            <a:r>
              <a:rPr lang="en-US" sz="2000" dirty="0" smtClean="0"/>
              <a:t>, D. </a:t>
            </a:r>
            <a:r>
              <a:rPr lang="en-US" sz="2000" dirty="0" err="1" smtClean="0"/>
              <a:t>Delen</a:t>
            </a:r>
            <a:r>
              <a:rPr lang="en-US" sz="2000" dirty="0" smtClean="0"/>
              <a:t>, D. King, Business Intelligence: A Managerial Approach (2nd Edition), Prentice Hall, 2011</a:t>
            </a:r>
          </a:p>
          <a:p>
            <a:r>
              <a:rPr lang="en-US" sz="2000" dirty="0" smtClean="0"/>
              <a:t>H.J. Watson, B. H. Wixom, “The Current State of Business Intelligence”. IEEE Computer, vol. 40, issue 9, Sept. 2007, pp 96-99 (</a:t>
            </a:r>
            <a:r>
              <a:rPr lang="en-US" sz="2000" dirty="0" smtClean="0">
                <a:hlinkClick r:id="rId2"/>
              </a:rPr>
              <a:t>http://student.bus.olemiss.edu/files/conlon/others/Others/BusinessIntelligence/CurrentState%20of%20BI%20_IEEE.pdf</a:t>
            </a:r>
            <a:r>
              <a:rPr lang="en-US" sz="2000" dirty="0" smtClean="0"/>
              <a:t>)</a:t>
            </a:r>
            <a:endParaRPr lang="el-GR" sz="2000" dirty="0" smtClean="0"/>
          </a:p>
          <a:p>
            <a:endParaRPr lang="en-US" sz="2000" dirty="0" smtClean="0"/>
          </a:p>
          <a:p>
            <a:pPr>
              <a:buNone/>
            </a:pPr>
            <a:r>
              <a:rPr lang="el-GR" sz="2000" b="1" dirty="0" smtClean="0"/>
              <a:t>Ειδική μνεία για το βιβλίο</a:t>
            </a:r>
            <a:r>
              <a:rPr lang="en-US" sz="2000" b="1" dirty="0" smtClean="0"/>
              <a:t>:</a:t>
            </a:r>
            <a:endParaRPr lang="el-GR" sz="2000" b="1" dirty="0" smtClean="0"/>
          </a:p>
          <a:p>
            <a:pPr>
              <a:buNone/>
            </a:pPr>
            <a:r>
              <a:rPr lang="en-US" sz="2000" b="1" dirty="0" smtClean="0"/>
              <a:t>      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4 - Θέση αριθμού διαφάνειας"/>
          <p:cNvSpPr>
            <a:spLocks noGrp="1"/>
          </p:cNvSpPr>
          <p:nvPr>
            <p:ph type="sldNum" sz="quarter" idx="11"/>
          </p:nvPr>
        </p:nvSpPr>
        <p:spPr>
          <a:noFill/>
        </p:spPr>
        <p:txBody>
          <a:bodyPr/>
          <a:lstStyle/>
          <a:p>
            <a:fld id="{D3CEBF87-2C60-4763-8C11-995EE726CAA8}" type="slidenum">
              <a:rPr lang="en-US"/>
              <a:pPr/>
              <a:t>7</a:t>
            </a:fld>
            <a:endParaRPr lang="en-US"/>
          </a:p>
        </p:txBody>
      </p:sp>
      <p:sp>
        <p:nvSpPr>
          <p:cNvPr id="3076" name="5 - Θέση ημερομηνίας"/>
          <p:cNvSpPr>
            <a:spLocks noGrp="1"/>
          </p:cNvSpPr>
          <p:nvPr>
            <p:ph type="dt" sz="quarter" idx="12"/>
          </p:nvPr>
        </p:nvSpPr>
        <p:spPr>
          <a:xfrm>
            <a:off x="422176" y="6237312"/>
            <a:ext cx="2133600" cy="365125"/>
          </a:xfrm>
          <a:noFill/>
        </p:spPr>
        <p:txBody>
          <a:bodyPr/>
          <a:lstStyle/>
          <a:p>
            <a:r>
              <a:rPr lang="en-US" dirty="0" err="1" smtClean="0"/>
              <a:t>Jiawei</a:t>
            </a:r>
            <a:r>
              <a:rPr lang="en-US" dirty="0" smtClean="0"/>
              <a:t> Han</a:t>
            </a:r>
          </a:p>
          <a:p>
            <a:endParaRPr lang="en-US" dirty="0"/>
          </a:p>
        </p:txBody>
      </p:sp>
      <p:sp>
        <p:nvSpPr>
          <p:cNvPr id="1208322" name="Rectangle 2"/>
          <p:cNvSpPr>
            <a:spLocks noGrp="1" noChangeArrowheads="1"/>
          </p:cNvSpPr>
          <p:nvPr>
            <p:ph type="title"/>
          </p:nvPr>
        </p:nvSpPr>
        <p:spPr/>
        <p:txBody>
          <a:bodyPr>
            <a:normAutofit fontScale="90000"/>
          </a:bodyPr>
          <a:lstStyle/>
          <a:p>
            <a:pPr>
              <a:defRPr/>
            </a:pPr>
            <a:r>
              <a:rPr lang="el-GR" dirty="0" smtClean="0"/>
              <a:t/>
            </a:r>
            <a:br>
              <a:rPr lang="el-GR" dirty="0" smtClean="0"/>
            </a:br>
            <a:r>
              <a:rPr lang="el-GR" dirty="0" smtClean="0"/>
              <a:t/>
            </a:r>
            <a:br>
              <a:rPr lang="el-GR" dirty="0" smtClean="0"/>
            </a:br>
            <a:r>
              <a:rPr lang="el-GR" sz="3100" b="0" dirty="0" smtClean="0"/>
              <a:t>πελάτες, προϊόντα, προώθηση προϊόντος και έσοδα, περιθώρια κέρδους κ.λπ.</a:t>
            </a:r>
          </a:p>
        </p:txBody>
      </p:sp>
      <p:graphicFrame>
        <p:nvGraphicFramePr>
          <p:cNvPr id="3074" name="Object 4"/>
          <p:cNvGraphicFramePr>
            <a:graphicFrameLocks noChangeAspect="1"/>
          </p:cNvGraphicFramePr>
          <p:nvPr/>
        </p:nvGraphicFramePr>
        <p:xfrm>
          <a:off x="3124200" y="2895600"/>
          <a:ext cx="2622550" cy="2263775"/>
        </p:xfrm>
        <a:graphic>
          <a:graphicData uri="http://schemas.openxmlformats.org/presentationml/2006/ole">
            <mc:AlternateContent xmlns:mc="http://schemas.openxmlformats.org/markup-compatibility/2006">
              <mc:Choice xmlns:v="urn:schemas-microsoft-com:vml" Requires="v">
                <p:oleObj spid="_x0000_s5127" name="Clip" r:id="rId3" imgW="3946320" imgH="3970080" progId="">
                  <p:embed/>
                </p:oleObj>
              </mc:Choice>
              <mc:Fallback>
                <p:oleObj name="Clip" r:id="rId3" imgW="3946320" imgH="39700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95600"/>
                        <a:ext cx="2622550" cy="226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3048000" y="1600200"/>
            <a:ext cx="2452688" cy="1423988"/>
            <a:chOff x="1920" y="1008"/>
            <a:chExt cx="1545" cy="897"/>
          </a:xfrm>
        </p:grpSpPr>
        <p:sp>
          <p:nvSpPr>
            <p:cNvPr id="1208326" name="Oval 6"/>
            <p:cNvSpPr>
              <a:spLocks noChangeArrowheads="1"/>
            </p:cNvSpPr>
            <p:nvPr/>
          </p:nvSpPr>
          <p:spPr bwMode="auto">
            <a:xfrm>
              <a:off x="1920" y="1008"/>
              <a:ext cx="1545" cy="686"/>
            </a:xfrm>
            <a:prstGeom prst="ellipse">
              <a:avLst/>
            </a:prstGeom>
            <a:solidFill>
              <a:srgbClr val="CC99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Which are our</a:t>
              </a:r>
              <a:br>
                <a:rPr lang="en-US" dirty="0">
                  <a:latin typeface="Tahoma" charset="0"/>
                </a:rPr>
              </a:br>
              <a:r>
                <a:rPr lang="en-US" dirty="0">
                  <a:latin typeface="Tahoma" charset="0"/>
                </a:rPr>
                <a:t> lowest/highest margin </a:t>
              </a:r>
              <a:br>
                <a:rPr lang="en-US" dirty="0">
                  <a:latin typeface="Tahoma" charset="0"/>
                </a:rPr>
              </a:br>
              <a:r>
                <a:rPr lang="en-US" dirty="0">
                  <a:latin typeface="Tahoma" charset="0"/>
                </a:rPr>
                <a:t>customers ?</a:t>
              </a:r>
              <a:endParaRPr lang="en-US" sz="1400" dirty="0">
                <a:latin typeface="Times New Roman" pitchFamily="18" charset="0"/>
              </a:endParaRPr>
            </a:p>
          </p:txBody>
        </p:sp>
        <p:sp>
          <p:nvSpPr>
            <p:cNvPr id="3096" name="Line 7"/>
            <p:cNvSpPr>
              <a:spLocks noChangeShapeType="1"/>
            </p:cNvSpPr>
            <p:nvPr/>
          </p:nvSpPr>
          <p:spPr bwMode="auto">
            <a:xfrm>
              <a:off x="2688" y="1680"/>
              <a:ext cx="0" cy="225"/>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3" name="Group 8"/>
          <p:cNvGrpSpPr>
            <a:grpSpLocks/>
          </p:cNvGrpSpPr>
          <p:nvPr/>
        </p:nvGrpSpPr>
        <p:grpSpPr bwMode="auto">
          <a:xfrm>
            <a:off x="5486400" y="2286000"/>
            <a:ext cx="3048000" cy="1447800"/>
            <a:chOff x="3456" y="1440"/>
            <a:chExt cx="1920" cy="912"/>
          </a:xfrm>
        </p:grpSpPr>
        <p:sp>
          <p:nvSpPr>
            <p:cNvPr id="1208329" name="Oval 9"/>
            <p:cNvSpPr>
              <a:spLocks noChangeArrowheads="1"/>
            </p:cNvSpPr>
            <p:nvPr/>
          </p:nvSpPr>
          <p:spPr bwMode="auto">
            <a:xfrm>
              <a:off x="3600" y="1440"/>
              <a:ext cx="1776" cy="912"/>
            </a:xfrm>
            <a:prstGeom prst="ellipse">
              <a:avLst/>
            </a:prstGeom>
            <a:solidFill>
              <a:srgbClr val="FFCC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Who are my customers </a:t>
              </a:r>
              <a:br>
                <a:rPr lang="en-US">
                  <a:latin typeface="Tahoma" charset="0"/>
                </a:rPr>
              </a:br>
              <a:r>
                <a:rPr lang="en-US">
                  <a:latin typeface="Tahoma" charset="0"/>
                </a:rPr>
                <a:t>and what products </a:t>
              </a:r>
              <a:br>
                <a:rPr lang="en-US">
                  <a:latin typeface="Tahoma" charset="0"/>
                </a:rPr>
              </a:br>
              <a:r>
                <a:rPr lang="en-US">
                  <a:latin typeface="Tahoma" charset="0"/>
                </a:rPr>
                <a:t>are they buying?</a:t>
              </a:r>
              <a:endParaRPr lang="en-US" sz="1400">
                <a:latin typeface="Times New Roman" pitchFamily="18" charset="0"/>
              </a:endParaRPr>
            </a:p>
          </p:txBody>
        </p:sp>
        <p:sp>
          <p:nvSpPr>
            <p:cNvPr id="3094" name="Line 10"/>
            <p:cNvSpPr>
              <a:spLocks noChangeShapeType="1"/>
            </p:cNvSpPr>
            <p:nvPr/>
          </p:nvSpPr>
          <p:spPr bwMode="auto">
            <a:xfrm flipH="1">
              <a:off x="3456" y="2112"/>
              <a:ext cx="254" cy="96"/>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4" name="Group 11"/>
          <p:cNvGrpSpPr>
            <a:grpSpLocks/>
          </p:cNvGrpSpPr>
          <p:nvPr/>
        </p:nvGrpSpPr>
        <p:grpSpPr bwMode="auto">
          <a:xfrm>
            <a:off x="5334000" y="4267200"/>
            <a:ext cx="3554413" cy="1239838"/>
            <a:chOff x="3360" y="2688"/>
            <a:chExt cx="2239" cy="781"/>
          </a:xfrm>
        </p:grpSpPr>
        <p:sp>
          <p:nvSpPr>
            <p:cNvPr id="1208332" name="Oval 12"/>
            <p:cNvSpPr>
              <a:spLocks noChangeArrowheads="1"/>
            </p:cNvSpPr>
            <p:nvPr/>
          </p:nvSpPr>
          <p:spPr bwMode="auto">
            <a:xfrm>
              <a:off x="3840" y="2688"/>
              <a:ext cx="1759" cy="781"/>
            </a:xfrm>
            <a:prstGeom prst="ellipse">
              <a:avLst/>
            </a:prstGeom>
            <a:solidFill>
              <a:srgbClr val="FF99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Which customers</a:t>
              </a:r>
              <a:br>
                <a:rPr lang="en-US">
                  <a:latin typeface="Tahoma" charset="0"/>
                </a:rPr>
              </a:br>
              <a:r>
                <a:rPr lang="en-US">
                  <a:latin typeface="Tahoma" charset="0"/>
                </a:rPr>
                <a:t> are most likely to go </a:t>
              </a:r>
              <a:br>
                <a:rPr lang="en-US">
                  <a:latin typeface="Tahoma" charset="0"/>
                </a:rPr>
              </a:br>
              <a:r>
                <a:rPr lang="en-US">
                  <a:latin typeface="Tahoma" charset="0"/>
                </a:rPr>
                <a:t>to the competition ?</a:t>
              </a:r>
              <a:r>
                <a:rPr lang="en-US" sz="1400">
                  <a:latin typeface="Times New Roman" pitchFamily="18" charset="0"/>
                </a:rPr>
                <a:t> </a:t>
              </a:r>
            </a:p>
          </p:txBody>
        </p:sp>
        <p:sp>
          <p:nvSpPr>
            <p:cNvPr id="3092" name="Line 13"/>
            <p:cNvSpPr>
              <a:spLocks noChangeShapeType="1"/>
            </p:cNvSpPr>
            <p:nvPr/>
          </p:nvSpPr>
          <p:spPr bwMode="auto">
            <a:xfrm flipH="1" flipV="1">
              <a:off x="3360" y="3024"/>
              <a:ext cx="480" cy="48"/>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5" name="Group 14"/>
          <p:cNvGrpSpPr>
            <a:grpSpLocks/>
          </p:cNvGrpSpPr>
          <p:nvPr/>
        </p:nvGrpSpPr>
        <p:grpSpPr bwMode="auto">
          <a:xfrm>
            <a:off x="3124200" y="5029200"/>
            <a:ext cx="2570163" cy="1676400"/>
            <a:chOff x="1968" y="3168"/>
            <a:chExt cx="1619" cy="1056"/>
          </a:xfrm>
        </p:grpSpPr>
        <p:sp>
          <p:nvSpPr>
            <p:cNvPr id="1208335" name="Oval 15"/>
            <p:cNvSpPr>
              <a:spLocks noChangeArrowheads="1"/>
            </p:cNvSpPr>
            <p:nvPr/>
          </p:nvSpPr>
          <p:spPr bwMode="auto">
            <a:xfrm>
              <a:off x="1968" y="3360"/>
              <a:ext cx="1619" cy="864"/>
            </a:xfrm>
            <a:prstGeom prst="ellipse">
              <a:avLst/>
            </a:prstGeom>
            <a:solidFill>
              <a:srgbClr val="CCFF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What impact will </a:t>
              </a:r>
              <a:br>
                <a:rPr lang="en-US" dirty="0">
                  <a:latin typeface="Tahoma" charset="0"/>
                </a:rPr>
              </a:br>
              <a:r>
                <a:rPr lang="en-US" dirty="0">
                  <a:latin typeface="Tahoma" charset="0"/>
                </a:rPr>
                <a:t>new products/services </a:t>
              </a:r>
            </a:p>
            <a:p>
              <a:pPr algn="ctr" eaLnBrk="0" hangingPunct="0">
                <a:defRPr/>
              </a:pPr>
              <a:r>
                <a:rPr lang="en-US" dirty="0">
                  <a:latin typeface="Tahoma" charset="0"/>
                </a:rPr>
                <a:t>have on revenue </a:t>
              </a:r>
              <a:br>
                <a:rPr lang="en-US" dirty="0">
                  <a:latin typeface="Tahoma" charset="0"/>
                </a:rPr>
              </a:br>
              <a:r>
                <a:rPr lang="en-US" dirty="0">
                  <a:latin typeface="Tahoma" charset="0"/>
                </a:rPr>
                <a:t>and margins?</a:t>
              </a:r>
              <a:endParaRPr lang="en-US" sz="1400" dirty="0">
                <a:latin typeface="Times New Roman" pitchFamily="18" charset="0"/>
              </a:endParaRPr>
            </a:p>
          </p:txBody>
        </p:sp>
        <p:sp>
          <p:nvSpPr>
            <p:cNvPr id="3090" name="Line 16"/>
            <p:cNvSpPr>
              <a:spLocks noChangeShapeType="1"/>
            </p:cNvSpPr>
            <p:nvPr/>
          </p:nvSpPr>
          <p:spPr bwMode="auto">
            <a:xfrm flipV="1">
              <a:off x="2784" y="3168"/>
              <a:ext cx="0" cy="192"/>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6" name="Group 17"/>
          <p:cNvGrpSpPr>
            <a:grpSpLocks/>
          </p:cNvGrpSpPr>
          <p:nvPr/>
        </p:nvGrpSpPr>
        <p:grpSpPr bwMode="auto">
          <a:xfrm>
            <a:off x="152400" y="4114800"/>
            <a:ext cx="3154363" cy="1450975"/>
            <a:chOff x="96" y="2592"/>
            <a:chExt cx="1987" cy="914"/>
          </a:xfrm>
        </p:grpSpPr>
        <p:sp>
          <p:nvSpPr>
            <p:cNvPr id="1208338" name="Oval 18"/>
            <p:cNvSpPr>
              <a:spLocks noChangeArrowheads="1"/>
            </p:cNvSpPr>
            <p:nvPr/>
          </p:nvSpPr>
          <p:spPr bwMode="auto">
            <a:xfrm>
              <a:off x="96" y="2592"/>
              <a:ext cx="1619" cy="914"/>
            </a:xfrm>
            <a:prstGeom prst="ellipse">
              <a:avLst/>
            </a:prstGeom>
            <a:solidFill>
              <a:srgbClr val="FFFF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product prom-</a:t>
              </a:r>
              <a:br>
                <a:rPr lang="en-US">
                  <a:latin typeface="Tahoma" charset="0"/>
                </a:rPr>
              </a:br>
              <a:r>
                <a:rPr lang="en-US">
                  <a:latin typeface="Tahoma" charset="0"/>
                </a:rPr>
                <a:t>-otions have the biggest </a:t>
              </a:r>
              <a:br>
                <a:rPr lang="en-US">
                  <a:latin typeface="Tahoma" charset="0"/>
                </a:rPr>
              </a:br>
              <a:r>
                <a:rPr lang="en-US">
                  <a:latin typeface="Tahoma" charset="0"/>
                </a:rPr>
                <a:t>impact on revenue?</a:t>
              </a:r>
              <a:endParaRPr lang="en-US" sz="1400">
                <a:latin typeface="Times New Roman" pitchFamily="18" charset="0"/>
              </a:endParaRPr>
            </a:p>
          </p:txBody>
        </p:sp>
        <p:sp>
          <p:nvSpPr>
            <p:cNvPr id="3088" name="Line 19"/>
            <p:cNvSpPr>
              <a:spLocks noChangeShapeType="1"/>
            </p:cNvSpPr>
            <p:nvPr/>
          </p:nvSpPr>
          <p:spPr bwMode="auto">
            <a:xfrm flipV="1">
              <a:off x="1728" y="3024"/>
              <a:ext cx="355" cy="0"/>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7" name="Group 20"/>
          <p:cNvGrpSpPr>
            <a:grpSpLocks/>
          </p:cNvGrpSpPr>
          <p:nvPr/>
        </p:nvGrpSpPr>
        <p:grpSpPr bwMode="auto">
          <a:xfrm>
            <a:off x="457200" y="2743200"/>
            <a:ext cx="2819400" cy="1196975"/>
            <a:chOff x="288" y="1728"/>
            <a:chExt cx="1776" cy="754"/>
          </a:xfrm>
        </p:grpSpPr>
        <p:sp>
          <p:nvSpPr>
            <p:cNvPr id="1208341" name="Oval 21"/>
            <p:cNvSpPr>
              <a:spLocks noChangeArrowheads="1"/>
            </p:cNvSpPr>
            <p:nvPr/>
          </p:nvSpPr>
          <p:spPr bwMode="auto">
            <a:xfrm>
              <a:off x="288" y="1728"/>
              <a:ext cx="1536" cy="754"/>
            </a:xfrm>
            <a:prstGeom prst="ellipse">
              <a:avLst/>
            </a:prstGeom>
            <a:solidFill>
              <a:srgbClr val="99CC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is the most </a:t>
              </a:r>
              <a:br>
                <a:rPr lang="en-US">
                  <a:latin typeface="Tahoma" charset="0"/>
                </a:rPr>
              </a:br>
              <a:r>
                <a:rPr lang="en-US">
                  <a:latin typeface="Tahoma" charset="0"/>
                </a:rPr>
                <a:t>effective distribution </a:t>
              </a:r>
              <a:br>
                <a:rPr lang="en-US">
                  <a:latin typeface="Tahoma" charset="0"/>
                </a:rPr>
              </a:br>
              <a:r>
                <a:rPr lang="en-US">
                  <a:latin typeface="Tahoma" charset="0"/>
                </a:rPr>
                <a:t>channel?</a:t>
              </a:r>
              <a:endParaRPr lang="en-US" sz="1400">
                <a:latin typeface="Times New Roman" pitchFamily="18" charset="0"/>
              </a:endParaRPr>
            </a:p>
          </p:txBody>
        </p:sp>
        <p:sp>
          <p:nvSpPr>
            <p:cNvPr id="3086" name="Line 22"/>
            <p:cNvSpPr>
              <a:spLocks noChangeShapeType="1"/>
            </p:cNvSpPr>
            <p:nvPr/>
          </p:nvSpPr>
          <p:spPr bwMode="auto">
            <a:xfrm>
              <a:off x="1824" y="2160"/>
              <a:ext cx="240" cy="48"/>
            </a:xfrm>
            <a:prstGeom prst="line">
              <a:avLst/>
            </a:prstGeom>
            <a:noFill/>
            <a:ln w="38100">
              <a:solidFill>
                <a:schemeClr val="tx1"/>
              </a:solidFill>
              <a:round/>
              <a:headEnd/>
              <a:tailEnd type="triangle" w="med" len="med"/>
            </a:ln>
          </p:spPr>
          <p:txBody>
            <a:bodyPr wrap="none" anchor="ctr"/>
            <a:lstStyle/>
            <a:p>
              <a:endParaRPr lang="el-GR"/>
            </a:p>
          </p:txBody>
        </p:sp>
      </p:grpSp>
      <p:sp>
        <p:nvSpPr>
          <p:cNvPr id="1208343" name="Rectangle 23"/>
          <p:cNvSpPr>
            <a:spLocks noChangeArrowheads="1"/>
          </p:cNvSpPr>
          <p:nvPr/>
        </p:nvSpPr>
        <p:spPr bwMode="auto">
          <a:xfrm>
            <a:off x="406400" y="228600"/>
            <a:ext cx="7772400" cy="608112"/>
          </a:xfrm>
          <a:prstGeom prst="rect">
            <a:avLst/>
          </a:prstGeom>
          <a:noFill/>
          <a:ln w="9525">
            <a:noFill/>
            <a:miter lim="800000"/>
            <a:headEnd/>
            <a:tailEnd/>
          </a:ln>
        </p:spPr>
        <p:txBody>
          <a:bodyPr anchor="b"/>
          <a:lstStyle/>
          <a:p>
            <a:pPr algn="ctr">
              <a:defRPr/>
            </a:pPr>
            <a:r>
              <a:rPr lang="en-US" sz="3600" b="1" dirty="0">
                <a:effectLst>
                  <a:outerShdw blurRad="38100" dist="38100" dir="2700000" algn="tl">
                    <a:srgbClr val="C0C0C0"/>
                  </a:outerShdw>
                </a:effectLst>
              </a:rPr>
              <a:t>A producer wants to know….</a:t>
            </a:r>
            <a:endParaRPr lang="en-US" sz="32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solidFill>
                <a:srgbClr val="FF0000"/>
              </a:solidFill>
            </a:endParaRPr>
          </a:p>
        </p:txBody>
      </p:sp>
      <p:sp>
        <p:nvSpPr>
          <p:cNvPr id="3" name="Content Placeholder 2"/>
          <p:cNvSpPr>
            <a:spLocks noGrp="1"/>
          </p:cNvSpPr>
          <p:nvPr>
            <p:ph idx="1"/>
          </p:nvPr>
        </p:nvSpPr>
        <p:spPr>
          <a:xfrm>
            <a:off x="0" y="1196752"/>
            <a:ext cx="8964488" cy="5040560"/>
          </a:xfrm>
        </p:spPr>
        <p:txBody>
          <a:bodyPr>
            <a:normAutofit fontScale="85000" lnSpcReduction="20000"/>
          </a:bodyPr>
          <a:lstStyle/>
          <a:p>
            <a:pPr lvl="1">
              <a:buNone/>
            </a:pPr>
            <a:r>
              <a:rPr lang="el-GR" sz="3200" dirty="0" smtClean="0"/>
              <a:t>Διαχείριση της γνώσης </a:t>
            </a:r>
            <a:r>
              <a:rPr lang="en-US" sz="3200" dirty="0" smtClean="0"/>
              <a:t>(Knowledge management) </a:t>
            </a:r>
            <a:r>
              <a:rPr lang="el-GR" sz="3200" dirty="0" smtClean="0"/>
              <a:t>είναι η συστηματική προσπάθεια συντονισμού στο επίπεδο ενός οργανισμού των ανθρώπων, της τεχνολογίας, των διαδικασιών και της οργανωτική δομής (</a:t>
            </a:r>
            <a:r>
              <a:rPr lang="en-US" sz="3200" dirty="0" smtClean="0">
                <a:solidFill>
                  <a:srgbClr val="FF0000"/>
                </a:solidFill>
                <a:effectLst>
                  <a:outerShdw blurRad="38100" dist="38100" dir="2700000" algn="tl">
                    <a:srgbClr val="000000">
                      <a:alpha val="43137"/>
                    </a:srgbClr>
                  </a:outerShdw>
                </a:effectLst>
              </a:rPr>
              <a:t>people, technology, processes, and organizational structure</a:t>
            </a:r>
            <a:r>
              <a:rPr lang="el-GR" sz="3200" dirty="0" smtClean="0">
                <a:solidFill>
                  <a:srgbClr val="FF0000"/>
                </a:solidFill>
                <a:effectLst>
                  <a:outerShdw blurRad="38100" dist="38100" dir="2700000" algn="tl">
                    <a:srgbClr val="000000">
                      <a:alpha val="43137"/>
                    </a:srgbClr>
                  </a:outerShdw>
                </a:effectLst>
              </a:rPr>
              <a:t>)</a:t>
            </a:r>
            <a:r>
              <a:rPr lang="el-GR" sz="3200" dirty="0" smtClean="0"/>
              <a:t>, προκειμένου να προστεθεί αξία μέσω της επαναχρησιμοποίησης και της καινοτομίας. </a:t>
            </a:r>
          </a:p>
          <a:p>
            <a:pPr lvl="1">
              <a:buNone/>
            </a:pPr>
            <a:r>
              <a:rPr lang="el-GR" sz="3200" dirty="0" smtClean="0"/>
              <a:t>Ο συντονισμός επιτυγχάνεται μέσω της δημιουργίας, ανταλλαγής, και εφαρμογή της γνώσης (</a:t>
            </a:r>
            <a:r>
              <a:rPr lang="en-US" sz="3200" dirty="0" smtClean="0">
                <a:solidFill>
                  <a:srgbClr val="FF0000"/>
                </a:solidFill>
                <a:effectLst>
                  <a:outerShdw blurRad="38100" dist="38100" dir="2700000" algn="tl">
                    <a:srgbClr val="000000">
                      <a:alpha val="43137"/>
                    </a:srgbClr>
                  </a:outerShdw>
                </a:effectLst>
              </a:rPr>
              <a:t>creating, sharing, and applying knowledge</a:t>
            </a:r>
            <a:r>
              <a:rPr lang="el-GR" sz="3200" dirty="0" smtClean="0">
                <a:solidFill>
                  <a:srgbClr val="FF0000"/>
                </a:solidFill>
                <a:effectLst>
                  <a:outerShdw blurRad="38100" dist="38100" dir="2700000" algn="tl">
                    <a:srgbClr val="000000">
                      <a:alpha val="43137"/>
                    </a:srgbClr>
                  </a:outerShdw>
                </a:effectLst>
              </a:rPr>
              <a:t>)</a:t>
            </a:r>
            <a:r>
              <a:rPr lang="el-GR" sz="3200" dirty="0" smtClean="0"/>
              <a:t>, καθώς και μέσα από την «τροφοδοσία»  της εταιρικής μνήμης του οργανισμού (</a:t>
            </a:r>
            <a:r>
              <a:rPr lang="en-US" sz="3200" dirty="0" smtClean="0"/>
              <a:t>corporate memory</a:t>
            </a:r>
            <a:r>
              <a:rPr lang="el-GR" sz="3200" dirty="0" smtClean="0"/>
              <a:t>)</a:t>
            </a:r>
            <a:r>
              <a:rPr lang="en-US" sz="3200" dirty="0" smtClean="0"/>
              <a:t> </a:t>
            </a:r>
            <a:r>
              <a:rPr lang="el-GR" sz="3200" dirty="0" smtClean="0"/>
              <a:t>με πολύτιμα διδάγματα και βέλτιστες πρακτικές, ώστε να προωθηθεί  η συνεχής οργανωτική μάθηση (</a:t>
            </a:r>
            <a:r>
              <a:rPr lang="en-US" sz="3200" dirty="0" smtClean="0"/>
              <a:t>organizational learning</a:t>
            </a:r>
            <a:r>
              <a:rPr lang="el-GR" sz="3200" dirty="0" smtClean="0"/>
              <a:t>)</a:t>
            </a:r>
            <a:endParaRPr lang="en-US" sz="32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cc765503d2b97bb16acf8beb0237e5f594ddd4d"/>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555</TotalTime>
  <Words>2589</Words>
  <Application>Microsoft Office PowerPoint</Application>
  <PresentationFormat>On-screen Show (4:3)</PresentationFormat>
  <Paragraphs>299</Paragraphs>
  <Slides>69</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exo-opistho_simeiomata</vt:lpstr>
      <vt:lpstr>Clip</vt:lpstr>
      <vt:lpstr>Έγγραφο</vt:lpstr>
      <vt:lpstr>Εξόρυξη δεδομένων και διαχείριση δεδομένων μεγάλης κλίμακας</vt:lpstr>
      <vt:lpstr>Εναρκτήρια συνάντηση</vt:lpstr>
      <vt:lpstr>Περιγραφή Μαθήματος</vt:lpstr>
      <vt:lpstr>Περίγραμμα ύλης µαθήµατος (Syllabus)</vt:lpstr>
      <vt:lpstr>Ενδεικτική Βιβλιογραφία</vt:lpstr>
      <vt:lpstr>Ενδεικτική Βιβλιογραφία</vt:lpstr>
      <vt:lpstr>Ενδεικτική Βιβλιογραφία</vt:lpstr>
      <vt:lpstr>  πελάτες, προϊόντα, προώθηση προϊόντος και έσοδα, περιθώρια κέρδους κ.λπ.</vt:lpstr>
      <vt:lpstr>Knowledge Management   πρακτική προσέγγιση a practitioner’s approach</vt:lpstr>
      <vt:lpstr>Knowledge Management   πρακτική προσέγγιση a practitioner’s approach</vt:lpstr>
      <vt:lpstr>Τύποι γνώσης - Types of Knowledge</vt:lpstr>
      <vt:lpstr>PowerPoint Presentation</vt:lpstr>
      <vt:lpstr>Nonaka and Takeuchi: SECI Model Model of knowledge conversion </vt:lpstr>
      <vt:lpstr>Nonaka and Takeuchi: SECI Model Model of knowledge conversion </vt:lpstr>
      <vt:lpstr>Nonaka’s four models of knowledge  conversion explanation</vt:lpstr>
      <vt:lpstr>Αρχή με παράδειγμα: BI, DM and RapidMiner</vt:lpstr>
      <vt:lpstr>BI and RapidMiner</vt:lpstr>
      <vt:lpstr>BI and RapidMiner</vt:lpstr>
      <vt:lpstr>BI and RapidMiner</vt:lpstr>
      <vt:lpstr>BI and RapidMiner</vt:lpstr>
      <vt:lpstr>https://sites.google.com/site/dataminingforthemasses/</vt:lpstr>
      <vt:lpstr>Ορολογία εργαλείου Rapid Miner</vt:lpstr>
      <vt:lpstr> A new data mining project in RapidMiner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Τα αποτελέσματα σε Correlation Matrix</vt:lpstr>
      <vt:lpstr>Οι συντελεστές συσχέτισης (correlation coefficients) μεταξύ 0 και 1 αντιπροσωπεύουν θετικές συσχετίσεις (positive correlations) και οι συντελεστές μεταξύ 0 και -1 αρνητικές (negative correlations). Εξετάζουμε τη σχέση (relationship) μεταξύ των ιδιοτήτων (attributes) Heating_Oil και Insulation. </vt:lpstr>
      <vt:lpstr>     positive correlations: Όσον η τιμή ενός χαρακτηριστικού (attribute) αυξάνεται, η τιμή του άλλου χαρακτηριστικού αυξάνεται επίσης   Όσον η τιμή ενός χαρακτηριστικού μειώνεται, η τιμή του άλλου χαρακτηριστικού μειώνεται επίσης  </vt:lpstr>
      <vt:lpstr>    The relationship between the Temperature attribute and the Insulation rating attribute.  </vt:lpstr>
      <vt:lpstr>the correlation strength along the continuum from -1 to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 είναι Data Warehouse</vt:lpstr>
      <vt:lpstr>To summarize ...</vt:lpstr>
      <vt:lpstr>   Πολυδιάστατα δεδομένα Multidimensional Data</vt:lpstr>
      <vt:lpstr>Data Cube</vt:lpstr>
      <vt:lpstr>Τι είναι Data Mining</vt:lpstr>
      <vt:lpstr>CRISP-DM Conceptual Model</vt:lpstr>
      <vt:lpstr>CRISP-DM Step 1:  Business (Organizational) Understanding </vt:lpstr>
      <vt:lpstr> CRISP-DM Step 2:  Data Understanding  </vt:lpstr>
      <vt:lpstr>   CRISP-DM Step 3: Data Preparation  (Data Mining for the Masses)   </vt:lpstr>
      <vt:lpstr>  CRISP-DM Step 4: Modeling  (Data Mining for the Masses)   </vt:lpstr>
      <vt:lpstr> CRISP-DM Step 4:  Modeling  </vt:lpstr>
      <vt:lpstr> CRISP-DM Step 5:  Evaluation  </vt:lpstr>
      <vt:lpstr> CRISP-DM Step 6:  Deployment  </vt:lpstr>
      <vt:lpstr>        GIGO, or Garbage In, Garbage Out.   Η ποιότητα των αποτελεσμάτων της εξόρυξης δεδομένων μας θα εξαρτηθεί άμεσα από την ποιότητα της συλλογής δεδομένων και την οργάνωσή τους.  </vt:lpstr>
      <vt:lpstr>Το Επιχειρηματικό Περιβάλλον</vt:lpstr>
      <vt:lpstr>Ορισμός BI (Turban et al.)</vt:lpstr>
      <vt:lpstr>Ορισμός Επιχειρηματικής Ευφυίας (Turban et al.)</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91</cp:revision>
  <dcterms:created xsi:type="dcterms:W3CDTF">2014-10-20T11:54:42Z</dcterms:created>
  <dcterms:modified xsi:type="dcterms:W3CDTF">2015-10-27T10:10:50Z</dcterms:modified>
</cp:coreProperties>
</file>