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01" r:id="rId2"/>
    <p:sldMasterId id="2147483712" r:id="rId3"/>
  </p:sldMasterIdLst>
  <p:notesMasterIdLst>
    <p:notesMasterId r:id="rId20"/>
  </p:notesMasterIdLst>
  <p:sldIdLst>
    <p:sldId id="364" r:id="rId4"/>
    <p:sldId id="356" r:id="rId5"/>
    <p:sldId id="353" r:id="rId6"/>
    <p:sldId id="348" r:id="rId7"/>
    <p:sldId id="352" r:id="rId8"/>
    <p:sldId id="349" r:id="rId9"/>
    <p:sldId id="350" r:id="rId10"/>
    <p:sldId id="365" r:id="rId11"/>
    <p:sldId id="351" r:id="rId12"/>
    <p:sldId id="357" r:id="rId13"/>
    <p:sldId id="358" r:id="rId14"/>
    <p:sldId id="359" r:id="rId15"/>
    <p:sldId id="360" r:id="rId16"/>
    <p:sldId id="361" r:id="rId17"/>
    <p:sldId id="362" r:id="rId18"/>
    <p:sldId id="363" r:id="rId1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07" d="100"/>
          <a:sy n="107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82E30-613C-4874-86B5-213D00E1DD58}" type="datetimeFigureOut">
              <a:rPr lang="el-GR" smtClean="0"/>
              <a:t>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CD54F-82EE-42B4-8698-18F76C4226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87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289E-96F6-4BF3-A588-A21DA3E76515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B555-39FD-49B4-84AC-C2F1192B00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FCB7-A9AA-4348-AAE2-08F0A945F349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8F04-EF69-467A-B96A-FAB70A3CA8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0027-FCCE-4C0D-A6CE-88985E31E93C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5C43-D196-45E4-AB8F-2164E9599D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7C1-6DE3-47F4-B286-BFE8B27F89E4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A142-16DC-454E-931A-829CEF8F10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76BD4-C06D-44D2-A285-E1A68A696725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FBF0-3F23-480D-ACBD-E7FB65B7EE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F6CB-B73C-40F3-A4FE-BDDEE8C2F045}" type="datetime1">
              <a:rPr lang="el-GR" smtClean="0"/>
              <a:t>1/12/2015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7C40-8FEA-444F-99CE-AC647AF314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D2FC-8E23-4D24-A3CE-31D6CECEC6D7}" type="datetime1">
              <a:rPr lang="el-GR" smtClean="0"/>
              <a:t>1/12/2015</a:t>
            </a:fld>
            <a:endParaRPr lang="el-G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94EE-D31D-49A0-AA2A-EAF74D152B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2776-F544-4AB5-8C8C-0A88D0EBA66F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9EEA-BF52-4C31-BA56-18990B98DA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D99F-00C0-48A3-8ABF-1CC50B3E5D7F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D41E-1889-488A-A699-523E4A7C23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4188" y="452438"/>
            <a:ext cx="7056437" cy="579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51C63-D8BA-42CA-9C88-29A833AB819E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D5BA-0042-4EB2-AA5A-0DE10A915E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9263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9CCD5-0EEA-4D36-AFE6-E59E8DB81422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33BE-3EA4-43EC-97F2-F69E9B26B6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416824" cy="122413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68552"/>
          </a:xfrm>
        </p:spPr>
        <p:txBody>
          <a:bodyPr/>
          <a:lstStyle>
            <a:lvl1pPr>
              <a:defRPr sz="22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7FCA9-4C30-43B6-95E3-719E18059392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588D-275D-42E7-B722-B0EEC0805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1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1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8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7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4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3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8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9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9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0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2404-2D7B-426B-A2AE-AF830DB54B0B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B94D-FA16-4104-8DF9-03770B86B4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5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1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3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8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9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0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7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5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598B-D439-49BD-BCC8-FD68904C50A7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802-59E0-4A01-AA4F-4DB6E5CA49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CB4B-4D48-4D23-BD2C-EB50CDD1C043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AAB3-760F-4B96-A760-F76C6F6BC6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E1E4-FD30-47AD-91E1-F51B1F18A2A2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EFC9-B4D2-4DDA-A044-7B52DE27C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A43E-B6CD-4D70-9F80-0BAFA5F3E335}" type="datetime1">
              <a:rPr lang="el-GR" smtClean="0"/>
              <a:t>1/12/2015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5D4C-27EE-43C9-AC2C-21941E5D4E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235F-4974-4417-B52A-E76B54F8ACEF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5D24-55AC-4730-A772-A0C1ED5968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CCB3-ACAF-4F6C-9033-71C5191C637B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970C-14E0-4602-8344-7C6BE6C47A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1C89E4-83F5-4663-B618-623A20318C64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1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6DC7D-0D30-4CDF-9725-44CDADFBC0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98" r:id="rId12"/>
    <p:sldLayoutId id="2147483684" r:id="rId13"/>
    <p:sldLayoutId id="2147483699" r:id="rId14"/>
    <p:sldLayoutId id="2147483700" r:id="rId15"/>
    <p:sldLayoutId id="2147483683" r:id="rId16"/>
    <p:sldLayoutId id="2147483682" r:id="rId17"/>
    <p:sldLayoutId id="2147483696" r:id="rId18"/>
    <p:sldLayoutId id="2147483697" r:id="rId19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6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1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Σύσταση και Ανάλυση Γλευκών και Οίνων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l-GR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</a:t>
            </a:r>
            <a:r>
              <a:rPr lang="el-GR" sz="2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l-G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Μέτρηση </a:t>
            </a:r>
            <a:r>
              <a:rPr lang="el-GR" sz="22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φαινολικών</a:t>
            </a:r>
            <a:r>
              <a:rPr lang="el-G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στο κρασί</a:t>
            </a: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8181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52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8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</a:t>
            </a:r>
            <a:r>
              <a:rPr lang="el-GR" sz="2000" dirty="0"/>
              <a:t>«Σύσταση και </a:t>
            </a:r>
            <a:r>
              <a:rPr lang="el-GR" sz="2000"/>
              <a:t>Ανάλυση </a:t>
            </a:r>
            <a:r>
              <a:rPr lang="el-GR" sz="2000" smtClean="0"/>
              <a:t>Γλευκών </a:t>
            </a:r>
            <a:r>
              <a:rPr lang="el-GR" sz="2000" dirty="0"/>
              <a:t>και Οίνων (Θ). Ενότητα </a:t>
            </a:r>
            <a:r>
              <a:rPr lang="el-GR" sz="2000" dirty="0" smtClean="0"/>
              <a:t>9:</a:t>
            </a:r>
            <a:r>
              <a:rPr lang="en-US" sz="2000" dirty="0" smtClean="0"/>
              <a:t> </a:t>
            </a:r>
            <a:r>
              <a:rPr lang="el-GR" sz="2000" dirty="0"/>
              <a:t>Μέτρηση </a:t>
            </a:r>
            <a:r>
              <a:rPr lang="el-GR" sz="2000" dirty="0" err="1"/>
              <a:t>φαινολικών</a:t>
            </a:r>
            <a:r>
              <a:rPr lang="el-GR" sz="2000" dirty="0"/>
              <a:t> στο </a:t>
            </a:r>
            <a:r>
              <a:rPr lang="el-GR" sz="2000" dirty="0" smtClean="0"/>
              <a:t>κρασί».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857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1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0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658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Θέση περιεχομένου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2955770"/>
            <a:ext cx="51530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7200800" cy="4968552"/>
          </a:xfrm>
        </p:spPr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φαινολικά</a:t>
            </a:r>
            <a:r>
              <a:rPr lang="el-GR" dirty="0" smtClean="0"/>
              <a:t> στο κρασί προέρχονται </a:t>
            </a:r>
            <a:r>
              <a:rPr lang="el-GR" dirty="0"/>
              <a:t>από τις τανίνες και κάθε είδους φαινόλες και είναι  αιτία αλλαγής χρώματος </a:t>
            </a:r>
            <a:r>
              <a:rPr lang="el-GR" dirty="0" err="1"/>
              <a:t>καφετιάσματος</a:t>
            </a:r>
            <a:r>
              <a:rPr lang="el-GR" dirty="0"/>
              <a:t> γεύσης μεταλλικής, κλπ. Ο κύριος κορμός είναι το κατιόν </a:t>
            </a:r>
            <a:r>
              <a:rPr lang="el-GR" dirty="0" err="1" smtClean="0"/>
              <a:t>φλαβυλίου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Φαινολικά</a:t>
            </a:r>
            <a:r>
              <a:rPr lang="el-GR" dirty="0" smtClean="0"/>
              <a:t> </a:t>
            </a:r>
            <a:r>
              <a:rPr lang="el-GR" dirty="0"/>
              <a:t>στο κρασί </a:t>
            </a:r>
            <a:r>
              <a:rPr lang="el-GR" sz="2800" dirty="0" smtClean="0"/>
              <a:t>1/3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0236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l-GR" dirty="0" err="1"/>
              <a:t>έτρηση</a:t>
            </a:r>
            <a:r>
              <a:rPr lang="el-GR" dirty="0"/>
              <a:t> της συνολικών </a:t>
            </a:r>
            <a:r>
              <a:rPr lang="el-GR" dirty="0" err="1" smtClean="0"/>
              <a:t>φαινόλων</a:t>
            </a:r>
            <a:r>
              <a:rPr lang="el-GR" dirty="0"/>
              <a:t>:</a:t>
            </a:r>
          </a:p>
          <a:p>
            <a:pPr marL="0" lvl="0" indent="0">
              <a:buNone/>
            </a:pPr>
            <a:r>
              <a:rPr lang="en-US" dirty="0" smtClean="0"/>
              <a:t>M</a:t>
            </a:r>
            <a:r>
              <a:rPr lang="el-GR" dirty="0" err="1" smtClean="0"/>
              <a:t>έτρηση</a:t>
            </a:r>
            <a:r>
              <a:rPr lang="el-GR" dirty="0" smtClean="0"/>
              <a:t> της απορρόφησης με </a:t>
            </a:r>
            <a:r>
              <a:rPr lang="el-GR" dirty="0" err="1" smtClean="0"/>
              <a:t>φασματοφωτόμετρο</a:t>
            </a:r>
            <a:r>
              <a:rPr lang="el-GR" dirty="0" smtClean="0"/>
              <a:t> στα </a:t>
            </a:r>
            <a:r>
              <a:rPr lang="el-GR" dirty="0"/>
              <a:t>280 </a:t>
            </a:r>
            <a:r>
              <a:rPr lang="el-GR" dirty="0" err="1"/>
              <a:t>nm</a:t>
            </a:r>
            <a:r>
              <a:rPr lang="el-GR" dirty="0"/>
              <a:t>. Ενώσεις με αρωματικούς δακτυλίους –όπως οι φαινόλες  απορροφούν την υπεριώδη ακτινοβολία. </a:t>
            </a:r>
          </a:p>
          <a:p>
            <a:pPr marL="0" indent="0">
              <a:buNone/>
            </a:pPr>
            <a:r>
              <a:rPr lang="el-GR" dirty="0" smtClean="0"/>
              <a:t>Μειονεκτήματα </a:t>
            </a:r>
            <a:r>
              <a:rPr lang="el-GR" dirty="0"/>
              <a:t>αυτής της μεθόδου είναι ότι όλα οι φαινολικοί δακτύλιοι απορροφούν και η  μη φαινολικές ενώσεις που περιέχουν και αρωματικούς δακτυλίους (νουκλεοτίδια, αρωματικά αμινοξέα, πεπτίδια, πρωτεΐνες), </a:t>
            </a:r>
            <a:r>
              <a:rPr lang="el-GR" dirty="0" smtClean="0"/>
              <a:t>άρα </a:t>
            </a:r>
            <a:r>
              <a:rPr lang="el-GR" dirty="0"/>
              <a:t>δεν προσφέρει καμία πληροφορία σχετικά με τον τύπο των </a:t>
            </a:r>
            <a:r>
              <a:rPr lang="el-GR" dirty="0" err="1"/>
              <a:t>φαινολικών</a:t>
            </a:r>
            <a:r>
              <a:rPr lang="el-GR" dirty="0"/>
              <a:t> </a:t>
            </a:r>
            <a:r>
              <a:rPr lang="el-GR" dirty="0" smtClean="0"/>
              <a:t>μετρήθηκαν.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BEBEB"/>
                </a:solidFill>
              </a:rPr>
              <a:t>Φαινολικά</a:t>
            </a:r>
            <a:r>
              <a:rPr lang="el-GR" dirty="0">
                <a:solidFill>
                  <a:srgbClr val="EBEBEB"/>
                </a:solidFill>
              </a:rPr>
              <a:t> στο κρασί </a:t>
            </a:r>
            <a:r>
              <a:rPr lang="el-GR" sz="2800" dirty="0" smtClean="0">
                <a:solidFill>
                  <a:srgbClr val="EBEBEB"/>
                </a:solidFill>
              </a:rPr>
              <a:t>2/3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21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Όλες οι φαινολικές ενώσεις που περιέχονται στο κρασί </a:t>
            </a:r>
            <a:r>
              <a:rPr lang="el-GR" dirty="0" smtClean="0"/>
              <a:t>οξειδώνονται από  το αντιδραστήριο </a:t>
            </a:r>
            <a:r>
              <a:rPr lang="el-GR" dirty="0" err="1" smtClean="0"/>
              <a:t>Folin</a:t>
            </a:r>
            <a:r>
              <a:rPr lang="el-GR" dirty="0" smtClean="0"/>
              <a:t>-</a:t>
            </a:r>
            <a:r>
              <a:rPr lang="el-GR" dirty="0" err="1" smtClean="0"/>
              <a:t>Ciocalteu</a:t>
            </a:r>
            <a:r>
              <a:rPr lang="el-GR" dirty="0" smtClean="0"/>
              <a:t>. </a:t>
            </a:r>
            <a:r>
              <a:rPr lang="el-GR" dirty="0"/>
              <a:t>Το αντιδραστήριο αυτό σχηματίζεται από ένα μίγμα από </a:t>
            </a:r>
            <a:r>
              <a:rPr lang="el-GR" dirty="0" err="1"/>
              <a:t>φωσφοβολφραμικό</a:t>
            </a:r>
            <a:r>
              <a:rPr lang="el-GR" dirty="0"/>
              <a:t> </a:t>
            </a:r>
            <a:r>
              <a:rPr lang="el-GR" dirty="0" smtClean="0"/>
              <a:t>οξύ,</a:t>
            </a:r>
            <a:r>
              <a:rPr lang="en-US" dirty="0" smtClean="0"/>
              <a:t> </a:t>
            </a:r>
            <a:r>
              <a:rPr lang="el-GR" dirty="0" smtClean="0"/>
              <a:t>H</a:t>
            </a:r>
            <a:r>
              <a:rPr lang="el-GR" baseline="-25000" dirty="0" smtClean="0"/>
              <a:t>3</a:t>
            </a:r>
            <a:r>
              <a:rPr lang="el-GR" dirty="0" smtClean="0"/>
              <a:t>PW</a:t>
            </a:r>
            <a:r>
              <a:rPr lang="el-GR" baseline="-25000" dirty="0" smtClean="0"/>
              <a:t>12</a:t>
            </a:r>
            <a:r>
              <a:rPr lang="el-GR" dirty="0" smtClean="0"/>
              <a:t>O</a:t>
            </a:r>
            <a:r>
              <a:rPr lang="el-GR" baseline="-25000" dirty="0" smtClean="0"/>
              <a:t>40</a:t>
            </a:r>
            <a:r>
              <a:rPr lang="el-GR" dirty="0"/>
              <a:t>, </a:t>
            </a:r>
            <a:r>
              <a:rPr lang="el-GR" dirty="0" smtClean="0"/>
              <a:t>και </a:t>
            </a:r>
            <a:r>
              <a:rPr lang="el-GR" dirty="0" err="1" smtClean="0"/>
              <a:t>φωσφομολυβδικό</a:t>
            </a:r>
            <a:r>
              <a:rPr lang="el-GR" dirty="0" smtClean="0"/>
              <a:t> </a:t>
            </a:r>
            <a:r>
              <a:rPr lang="el-GR" dirty="0"/>
              <a:t>οξύ, H</a:t>
            </a:r>
            <a:r>
              <a:rPr lang="el-GR" baseline="-25000" dirty="0"/>
              <a:t>3</a:t>
            </a:r>
            <a:r>
              <a:rPr lang="el-GR" dirty="0"/>
              <a:t>PMo</a:t>
            </a:r>
            <a:r>
              <a:rPr lang="el-GR" baseline="-25000" dirty="0"/>
              <a:t>12</a:t>
            </a:r>
            <a:r>
              <a:rPr lang="el-GR" dirty="0"/>
              <a:t>O</a:t>
            </a:r>
            <a:r>
              <a:rPr lang="el-GR" baseline="-25000" dirty="0"/>
              <a:t>40</a:t>
            </a:r>
            <a:r>
              <a:rPr lang="el-GR" dirty="0"/>
              <a:t>, το οποίο, κατά την </a:t>
            </a:r>
            <a:r>
              <a:rPr lang="el-GR" dirty="0" smtClean="0"/>
              <a:t>οξείδωση του από τις </a:t>
            </a:r>
            <a:r>
              <a:rPr lang="el-GR" dirty="0"/>
              <a:t>φαινόλες, ανάγεται σε ένα μίγμα μπλε οξειδίων του βολφραμίου, W</a:t>
            </a:r>
            <a:r>
              <a:rPr lang="el-GR" baseline="-25000" dirty="0"/>
              <a:t>8</a:t>
            </a:r>
            <a:r>
              <a:rPr lang="el-GR" dirty="0"/>
              <a:t>O</a:t>
            </a:r>
            <a:r>
              <a:rPr lang="el-GR" baseline="-25000" dirty="0"/>
              <a:t>23</a:t>
            </a:r>
            <a:r>
              <a:rPr lang="el-GR" dirty="0"/>
              <a:t>, </a:t>
            </a:r>
            <a:r>
              <a:rPr lang="el-GR" dirty="0" smtClean="0"/>
              <a:t>και του</a:t>
            </a:r>
            <a:r>
              <a:rPr lang="en-US" dirty="0" smtClean="0"/>
              <a:t> </a:t>
            </a:r>
            <a:r>
              <a:rPr lang="el-GR" dirty="0" smtClean="0"/>
              <a:t>μολυβδαινίου, </a:t>
            </a:r>
            <a:r>
              <a:rPr lang="el-GR" dirty="0"/>
              <a:t>Mo</a:t>
            </a:r>
            <a:r>
              <a:rPr lang="el-GR" baseline="-25000" dirty="0"/>
              <a:t>8</a:t>
            </a:r>
            <a:r>
              <a:rPr lang="el-GR" dirty="0"/>
              <a:t>O</a:t>
            </a:r>
            <a:r>
              <a:rPr lang="el-GR" baseline="-25000" dirty="0"/>
              <a:t>23</a:t>
            </a:r>
            <a:r>
              <a:rPr lang="el-GR" dirty="0"/>
              <a:t>. Το μπλε χρώμα παρουσιάζει μέγιστη απορρόφηση </a:t>
            </a:r>
            <a:r>
              <a:rPr lang="el-GR" dirty="0" smtClean="0"/>
              <a:t>στη </a:t>
            </a:r>
            <a:r>
              <a:rPr lang="el-GR" dirty="0"/>
              <a:t>περιοχή </a:t>
            </a:r>
            <a:r>
              <a:rPr lang="el-GR" dirty="0" smtClean="0"/>
              <a:t>των </a:t>
            </a:r>
            <a:r>
              <a:rPr lang="el-GR" dirty="0"/>
              <a:t>750 </a:t>
            </a:r>
            <a:r>
              <a:rPr lang="el-GR" dirty="0" err="1"/>
              <a:t>nm</a:t>
            </a:r>
            <a:r>
              <a:rPr lang="el-GR" dirty="0"/>
              <a:t>, και είναι </a:t>
            </a:r>
            <a:r>
              <a:rPr lang="el-GR" dirty="0" smtClean="0"/>
              <a:t>ανάλογο </a:t>
            </a:r>
            <a:r>
              <a:rPr lang="el-GR" dirty="0"/>
              <a:t>με τη συνολική ποσότητα των </a:t>
            </a:r>
            <a:r>
              <a:rPr lang="el-GR" dirty="0" smtClean="0"/>
              <a:t>φαινολικών</a:t>
            </a:r>
            <a:r>
              <a:rPr lang="en-US" dirty="0" smtClean="0"/>
              <a:t> </a:t>
            </a:r>
            <a:r>
              <a:rPr lang="el-GR" dirty="0" smtClean="0"/>
              <a:t>ενώσεων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BEBEB"/>
                </a:solidFill>
              </a:rPr>
              <a:t>Φαινολικά</a:t>
            </a:r>
            <a:r>
              <a:rPr lang="el-GR" dirty="0">
                <a:solidFill>
                  <a:srgbClr val="EBEBEB"/>
                </a:solidFill>
              </a:rPr>
              <a:t> στο κρασί </a:t>
            </a:r>
            <a:r>
              <a:rPr lang="el-GR" sz="2800" dirty="0" smtClean="0">
                <a:solidFill>
                  <a:srgbClr val="EBEBEB"/>
                </a:solidFill>
              </a:rPr>
              <a:t>3/3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9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568908"/>
              </p:ext>
            </p:extLst>
          </p:nvPr>
        </p:nvGraphicFramePr>
        <p:xfrm>
          <a:off x="323850" y="2210048"/>
          <a:ext cx="849633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266"/>
                <a:gridCol w="1699266"/>
                <a:gridCol w="1699266"/>
                <a:gridCol w="1699266"/>
                <a:gridCol w="1699266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04749" marR="10474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ελάχιστο</a:t>
                      </a:r>
                      <a:endParaRPr lang="el-GR" dirty="0"/>
                    </a:p>
                  </a:txBody>
                  <a:tcPr marL="104749" marR="10474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μέγιστο</a:t>
                      </a:r>
                      <a:endParaRPr lang="el-GR" dirty="0"/>
                    </a:p>
                  </a:txBody>
                  <a:tcPr marL="104749" marR="10474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Μέση </a:t>
                      </a:r>
                      <a:r>
                        <a:rPr lang="el-GR" dirty="0" err="1" smtClean="0"/>
                        <a:t>τιμη</a:t>
                      </a:r>
                      <a:endParaRPr lang="el-GR" dirty="0"/>
                    </a:p>
                  </a:txBody>
                  <a:tcPr marL="104749" marR="104749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04749" marR="1047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Κόκκινα </a:t>
                      </a:r>
                      <a:r>
                        <a:rPr lang="el-GR" dirty="0" err="1" smtClean="0"/>
                        <a:t>κρασια</a:t>
                      </a:r>
                      <a:endParaRPr lang="el-GR" dirty="0"/>
                    </a:p>
                  </a:txBody>
                  <a:tcPr marL="104749" marR="10474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190</a:t>
                      </a:r>
                      <a:endParaRPr lang="el-GR" dirty="0"/>
                    </a:p>
                  </a:txBody>
                  <a:tcPr marL="104749" marR="10474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3800</a:t>
                      </a:r>
                      <a:endParaRPr lang="el-GR" dirty="0"/>
                    </a:p>
                  </a:txBody>
                  <a:tcPr marL="104749" marR="10474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1800</a:t>
                      </a:r>
                      <a:endParaRPr lang="el-GR" dirty="0"/>
                    </a:p>
                  </a:txBody>
                  <a:tcPr marL="104749" marR="104749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04749" marR="1047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Λευκά</a:t>
                      </a:r>
                      <a:r>
                        <a:rPr lang="el-GR" baseline="0" dirty="0" smtClean="0"/>
                        <a:t> κρασιά</a:t>
                      </a:r>
                      <a:endParaRPr lang="el-GR" dirty="0"/>
                    </a:p>
                  </a:txBody>
                  <a:tcPr marL="104749" marR="104749"/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40</a:t>
                      </a:r>
                    </a:p>
                    <a:p>
                      <a:endParaRPr lang="el-GR" dirty="0"/>
                    </a:p>
                  </a:txBody>
                  <a:tcPr marL="104749" marR="104749"/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1300</a:t>
                      </a:r>
                    </a:p>
                    <a:p>
                      <a:endParaRPr lang="el-GR" dirty="0"/>
                    </a:p>
                  </a:txBody>
                  <a:tcPr marL="104749" marR="104749"/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225</a:t>
                      </a:r>
                    </a:p>
                    <a:p>
                      <a:endParaRPr lang="el-GR" dirty="0"/>
                    </a:p>
                  </a:txBody>
                  <a:tcPr marL="104749" marR="104749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04749" marR="104749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παρατηρούμενες τιμές με το τεστ αντιδραστήριο </a:t>
            </a:r>
            <a:r>
              <a:rPr lang="el-GR" dirty="0" err="1"/>
              <a:t>Folin</a:t>
            </a:r>
            <a:r>
              <a:rPr lang="el-GR" dirty="0"/>
              <a:t>-</a:t>
            </a:r>
            <a:r>
              <a:rPr lang="el-GR" dirty="0" err="1"/>
              <a:t>Ciocalteu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l-GR" dirty="0"/>
              <a:t>F&amp;C)</a:t>
            </a:r>
          </a:p>
        </p:txBody>
      </p:sp>
    </p:spTree>
    <p:extLst>
      <p:ext uri="{BB962C8B-B14F-4D97-AF65-F5344CB8AC3E}">
        <p14:creationId xmlns:p14="http://schemas.microsoft.com/office/powerpoint/2010/main" val="36552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28800"/>
            <a:ext cx="8712968" cy="4968552"/>
          </a:xfrm>
        </p:spPr>
        <p:txBody>
          <a:bodyPr/>
          <a:lstStyle/>
          <a:p>
            <a:r>
              <a:rPr lang="el-GR" dirty="0"/>
              <a:t>Το αντιδραστήριο είναι εμπορικώς διαθέσιμο σε μορφή έτοιμη για </a:t>
            </a:r>
            <a:r>
              <a:rPr lang="el-GR" dirty="0" smtClean="0"/>
              <a:t>χρήση. Εναλλακτικά</a:t>
            </a:r>
            <a:r>
              <a:rPr lang="el-GR" dirty="0"/>
              <a:t>, μπορεί να παρασκευάζεται ως εξής: διαλύονται 100 g </a:t>
            </a:r>
            <a:r>
              <a:rPr lang="el-GR" dirty="0" smtClean="0"/>
              <a:t>νατρίου </a:t>
            </a:r>
            <a:r>
              <a:rPr lang="el-GR" dirty="0" err="1" smtClean="0"/>
              <a:t>βολφραμικό</a:t>
            </a:r>
            <a:r>
              <a:rPr lang="el-GR" dirty="0"/>
              <a:t>, Na</a:t>
            </a:r>
            <a:r>
              <a:rPr lang="el-GR" baseline="-25000" dirty="0"/>
              <a:t>2</a:t>
            </a:r>
            <a:r>
              <a:rPr lang="el-GR" dirty="0"/>
              <a:t>WO</a:t>
            </a:r>
            <a:r>
              <a:rPr lang="el-GR" baseline="-25000" dirty="0"/>
              <a:t>4</a:t>
            </a:r>
            <a:r>
              <a:rPr lang="el-GR" dirty="0"/>
              <a:t>.2H</a:t>
            </a:r>
            <a:r>
              <a:rPr lang="el-GR" baseline="-25000" dirty="0"/>
              <a:t>2</a:t>
            </a:r>
            <a:r>
              <a:rPr lang="el-GR" dirty="0"/>
              <a:t>O και 25 g </a:t>
            </a:r>
            <a:r>
              <a:rPr lang="el-GR" dirty="0" err="1"/>
              <a:t>μολυβδαινικού</a:t>
            </a:r>
            <a:r>
              <a:rPr lang="el-GR" dirty="0"/>
              <a:t> νατρίου, Na</a:t>
            </a:r>
            <a:r>
              <a:rPr lang="el-GR" baseline="-25000" dirty="0"/>
              <a:t>2</a:t>
            </a:r>
            <a:r>
              <a:rPr lang="el-GR" dirty="0"/>
              <a:t>MoO</a:t>
            </a:r>
            <a:r>
              <a:rPr lang="el-GR" baseline="-25000" dirty="0"/>
              <a:t>4</a:t>
            </a:r>
            <a:r>
              <a:rPr lang="el-GR" dirty="0" smtClean="0"/>
              <a:t>. 2H</a:t>
            </a:r>
            <a:r>
              <a:rPr lang="el-GR" baseline="-25000" dirty="0" smtClean="0"/>
              <a:t>2</a:t>
            </a:r>
            <a:r>
              <a:rPr lang="el-GR" dirty="0" smtClean="0"/>
              <a:t>O</a:t>
            </a:r>
            <a:r>
              <a:rPr lang="el-GR" dirty="0"/>
              <a:t>, </a:t>
            </a:r>
            <a:r>
              <a:rPr lang="el-GR" dirty="0" smtClean="0"/>
              <a:t>σε 700 </a:t>
            </a:r>
            <a:r>
              <a:rPr lang="el-GR" dirty="0" err="1" smtClean="0"/>
              <a:t>mL</a:t>
            </a:r>
            <a:r>
              <a:rPr lang="el-GR" dirty="0" smtClean="0"/>
              <a:t> αποσταγμένου </a:t>
            </a:r>
            <a:r>
              <a:rPr lang="el-GR" dirty="0"/>
              <a:t>νερού. Προσθέστε 50 </a:t>
            </a:r>
            <a:r>
              <a:rPr lang="el-GR" dirty="0" err="1"/>
              <a:t>mL</a:t>
            </a:r>
            <a:r>
              <a:rPr lang="el-GR" dirty="0"/>
              <a:t> φωσφορικού οξέος 85% </a:t>
            </a:r>
            <a:r>
              <a:rPr lang="el-GR" dirty="0" smtClean="0"/>
              <a:t>(</a:t>
            </a:r>
            <a:r>
              <a:rPr lang="en-US" dirty="0" smtClean="0"/>
              <a:t>C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=20  1,71 </a:t>
            </a:r>
            <a:r>
              <a:rPr lang="el-GR" dirty="0"/>
              <a:t>g / ml) και 100 ml πυκνού υδροχλωρικού οξέος </a:t>
            </a:r>
            <a:r>
              <a:rPr lang="el-GR" dirty="0" smtClean="0"/>
              <a:t>(20 </a:t>
            </a:r>
            <a:r>
              <a:rPr lang="el-GR" dirty="0"/>
              <a:t>= 1,19 g / </a:t>
            </a:r>
            <a:r>
              <a:rPr lang="el-GR" dirty="0" err="1"/>
              <a:t>mL</a:t>
            </a:r>
            <a:r>
              <a:rPr lang="el-GR" dirty="0"/>
              <a:t>).</a:t>
            </a:r>
          </a:p>
          <a:p>
            <a:r>
              <a:rPr lang="el-GR" dirty="0"/>
              <a:t>Φέρεται σε βρασμό και παλινδρόμηση για 10 ώρες. Στη συνέχεια, προσθέστε 150 g θειικού </a:t>
            </a:r>
            <a:r>
              <a:rPr lang="el-GR" dirty="0" err="1" smtClean="0"/>
              <a:t>λιθίου</a:t>
            </a:r>
            <a:r>
              <a:rPr lang="el-GR" dirty="0" smtClean="0"/>
              <a:t>, Li</a:t>
            </a:r>
            <a:r>
              <a:rPr lang="el-GR" baseline="-25000" dirty="0" smtClean="0"/>
              <a:t>2</a:t>
            </a:r>
            <a:r>
              <a:rPr lang="el-GR" dirty="0" smtClean="0"/>
              <a:t>SO</a:t>
            </a:r>
            <a:r>
              <a:rPr lang="el-GR" baseline="-25000" dirty="0" smtClean="0"/>
              <a:t>4</a:t>
            </a:r>
            <a:r>
              <a:rPr lang="el-GR" dirty="0" smtClean="0"/>
              <a:t>.H</a:t>
            </a:r>
            <a:r>
              <a:rPr lang="el-GR" baseline="-25000" dirty="0" smtClean="0"/>
              <a:t>2</a:t>
            </a:r>
            <a:r>
              <a:rPr lang="el-GR" dirty="0" smtClean="0"/>
              <a:t>O</a:t>
            </a:r>
            <a:r>
              <a:rPr lang="el-GR" dirty="0"/>
              <a:t>, και μερικές σταγόνες βρωμίου και βράζουμε για 15 λεπτά. Αφήστε </a:t>
            </a:r>
            <a:r>
              <a:rPr lang="el-GR" dirty="0" smtClean="0"/>
              <a:t>να </a:t>
            </a:r>
            <a:r>
              <a:rPr lang="el-GR" dirty="0" err="1" smtClean="0"/>
              <a:t>κρυωσει</a:t>
            </a:r>
            <a:r>
              <a:rPr lang="el-GR" dirty="0" smtClean="0"/>
              <a:t> </a:t>
            </a:r>
            <a:r>
              <a:rPr lang="el-GR" dirty="0"/>
              <a:t>και συμπληρώνεται μέχρι το ένα λίτρο με </a:t>
            </a:r>
            <a:r>
              <a:rPr lang="el-GR" dirty="0" err="1"/>
              <a:t>απεσταγμένο</a:t>
            </a:r>
            <a:r>
              <a:rPr lang="el-GR" dirty="0"/>
              <a:t> νερό.</a:t>
            </a:r>
          </a:p>
          <a:p>
            <a:r>
              <a:rPr lang="el-GR" dirty="0" smtClean="0"/>
              <a:t>Άνυδρο </a:t>
            </a:r>
            <a:r>
              <a:rPr lang="el-GR" dirty="0"/>
              <a:t>ανθρακικό νάτριο, Na</a:t>
            </a:r>
            <a:r>
              <a:rPr lang="el-GR" baseline="-25000" dirty="0"/>
              <a:t>2</a:t>
            </a:r>
            <a:r>
              <a:rPr lang="el-GR" dirty="0"/>
              <a:t>CO</a:t>
            </a:r>
            <a:r>
              <a:rPr lang="el-GR" baseline="-25000" dirty="0"/>
              <a:t>3</a:t>
            </a:r>
            <a:r>
              <a:rPr lang="el-GR" dirty="0"/>
              <a:t>, κατασκευασμένα σε ένα διάλυμα 20% (m / v)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Αντιδραστήριο </a:t>
            </a:r>
            <a:r>
              <a:rPr lang="en-US" dirty="0" err="1" smtClean="0"/>
              <a:t>Folin-Ciocalteu</a:t>
            </a:r>
            <a:r>
              <a:rPr lang="el-GR" dirty="0" smtClean="0"/>
              <a:t> </a:t>
            </a:r>
            <a:r>
              <a:rPr lang="el-GR" sz="2800" dirty="0" smtClean="0"/>
              <a:t>1/2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565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4968552"/>
          </a:xfrm>
        </p:spPr>
        <p:txBody>
          <a:bodyPr/>
          <a:lstStyle/>
          <a:p>
            <a:r>
              <a:rPr lang="el-GR" sz="2000" dirty="0"/>
              <a:t>Κ</a:t>
            </a:r>
            <a:r>
              <a:rPr lang="el-GR" sz="2000" dirty="0" smtClean="0"/>
              <a:t>όκκινο </a:t>
            </a:r>
            <a:r>
              <a:rPr lang="el-GR" sz="2000" dirty="0"/>
              <a:t>κρασί</a:t>
            </a:r>
          </a:p>
          <a:p>
            <a:pPr marL="0" indent="0">
              <a:buNone/>
            </a:pPr>
            <a:r>
              <a:rPr lang="el-GR" sz="2000" dirty="0" smtClean="0"/>
              <a:t>Εισάγετε </a:t>
            </a:r>
            <a:r>
              <a:rPr lang="el-GR" sz="2000" dirty="0"/>
              <a:t>τα ακόλουθα σε μια φιάλη 100 ml ογκομετρική (3.1), φέρονται με </a:t>
            </a:r>
            <a:r>
              <a:rPr lang="el-GR" sz="2000" dirty="0" smtClean="0"/>
              <a:t>την ακόλουθη </a:t>
            </a:r>
            <a:r>
              <a:rPr lang="el-GR" sz="2000" dirty="0"/>
              <a:t>σειρά</a:t>
            </a:r>
            <a:r>
              <a:rPr lang="el-GR" sz="2000" dirty="0" smtClean="0"/>
              <a:t>:</a:t>
            </a:r>
          </a:p>
          <a:p>
            <a:pPr lvl="1">
              <a:buFont typeface="+mj-lt"/>
              <a:buAutoNum type="arabicPeriod"/>
            </a:pPr>
            <a:r>
              <a:rPr lang="el-GR" sz="2000" dirty="0" smtClean="0"/>
              <a:t>1 </a:t>
            </a:r>
            <a:r>
              <a:rPr lang="el-GR" sz="2000" dirty="0"/>
              <a:t>ml οίνου αραιωμένου στο 1/5,</a:t>
            </a:r>
          </a:p>
          <a:p>
            <a:pPr lvl="1">
              <a:buFont typeface="+mj-lt"/>
              <a:buAutoNum type="arabicPeriod"/>
            </a:pPr>
            <a:r>
              <a:rPr lang="el-GR" sz="2000" dirty="0"/>
              <a:t>50 </a:t>
            </a:r>
            <a:r>
              <a:rPr lang="el-GR" sz="2000" dirty="0" err="1"/>
              <a:t>mL</a:t>
            </a:r>
            <a:r>
              <a:rPr lang="el-GR" sz="2000" dirty="0"/>
              <a:t> αποσταγμένου νερού,</a:t>
            </a:r>
          </a:p>
          <a:p>
            <a:pPr lvl="1">
              <a:buFont typeface="+mj-lt"/>
              <a:buAutoNum type="arabicPeriod"/>
            </a:pPr>
            <a:r>
              <a:rPr lang="el-GR" sz="2000" dirty="0"/>
              <a:t>5 </a:t>
            </a:r>
            <a:r>
              <a:rPr lang="el-GR" sz="2000" dirty="0" err="1"/>
              <a:t>mL</a:t>
            </a:r>
            <a:r>
              <a:rPr lang="el-GR" sz="2000" dirty="0"/>
              <a:t> του αντιδραστηρίου </a:t>
            </a:r>
            <a:r>
              <a:rPr lang="el-GR" sz="2000" dirty="0" err="1"/>
              <a:t>Folin</a:t>
            </a:r>
            <a:r>
              <a:rPr lang="el-GR" sz="2000" dirty="0"/>
              <a:t>-</a:t>
            </a:r>
            <a:r>
              <a:rPr lang="el-GR" sz="2000" dirty="0" err="1"/>
              <a:t>Ciocalteu</a:t>
            </a:r>
            <a:r>
              <a:rPr lang="el-GR" sz="2000" dirty="0"/>
              <a:t> </a:t>
            </a:r>
          </a:p>
          <a:p>
            <a:pPr lvl="1">
              <a:buFont typeface="+mj-lt"/>
              <a:buAutoNum type="arabicPeriod"/>
            </a:pPr>
            <a:r>
              <a:rPr lang="el-GR" sz="2000" dirty="0"/>
              <a:t>20 </a:t>
            </a:r>
            <a:r>
              <a:rPr lang="el-GR" sz="2000" dirty="0" err="1"/>
              <a:t>mL</a:t>
            </a:r>
            <a:r>
              <a:rPr lang="el-GR" sz="2000" dirty="0"/>
              <a:t> διαλύματος ανθρακικού νατρίου </a:t>
            </a:r>
          </a:p>
          <a:p>
            <a:pPr lvl="1">
              <a:buFont typeface="+mj-lt"/>
              <a:buAutoNum type="arabicPeriod"/>
            </a:pPr>
            <a:r>
              <a:rPr lang="el-GR" sz="2000" dirty="0"/>
              <a:t>Φέρεται σε 100 </a:t>
            </a:r>
            <a:r>
              <a:rPr lang="el-GR" sz="2000" dirty="0" err="1"/>
              <a:t>mL</a:t>
            </a:r>
            <a:r>
              <a:rPr lang="el-GR" sz="2000" dirty="0"/>
              <a:t> με αποσταγμένο νερό.</a:t>
            </a:r>
          </a:p>
          <a:p>
            <a:pPr lvl="1">
              <a:buFont typeface="+mj-lt"/>
              <a:buAutoNum type="arabicPeriod"/>
            </a:pPr>
            <a:r>
              <a:rPr lang="el-GR" sz="2000" dirty="0"/>
              <a:t>Ανακατέψτε για να διαλυθεί. Αφήστε για 30 λεπτά για την αντίδραση να σταθεροποιηθεί. </a:t>
            </a:r>
            <a:r>
              <a:rPr lang="el-GR" sz="2000" dirty="0" smtClean="0"/>
              <a:t>Καθορίστε η </a:t>
            </a:r>
            <a:r>
              <a:rPr lang="el-GR" sz="2000" dirty="0"/>
              <a:t>απορρόφηση στα 750 </a:t>
            </a:r>
            <a:r>
              <a:rPr lang="el-GR" sz="2000" dirty="0" err="1"/>
              <a:t>nm</a:t>
            </a:r>
            <a:r>
              <a:rPr lang="el-GR" sz="2000" dirty="0"/>
              <a:t>, με οπτική διαδρομή 1 cm, σε σχέση με ένα </a:t>
            </a:r>
            <a:r>
              <a:rPr lang="el-GR" sz="2000" dirty="0" smtClean="0"/>
              <a:t>κενό παρασκευάζεται </a:t>
            </a:r>
            <a:r>
              <a:rPr lang="el-GR" sz="2000" dirty="0"/>
              <a:t>με </a:t>
            </a:r>
            <a:r>
              <a:rPr lang="el-GR" sz="2000" dirty="0" err="1"/>
              <a:t>απεσταγμένο</a:t>
            </a:r>
            <a:r>
              <a:rPr lang="el-GR" sz="2000" dirty="0"/>
              <a:t> ύδωρ στη θέση του οίνου.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Εάν η απορρόφηση δεν είναι στην περιοχή του 0,3 κατάλληλη αραίωση θα πρέπει να </a:t>
            </a:r>
            <a:r>
              <a:rPr lang="el-GR" sz="2000" dirty="0" smtClean="0"/>
              <a:t>γίνεται.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600" dirty="0"/>
              <a:t>Συλλογή Διεθνών Μεθόδων ΑΝΑΛΥΣΗΣ - OIV</a:t>
            </a:r>
            <a:br>
              <a:rPr lang="el-GR" sz="2600" dirty="0"/>
            </a:br>
            <a:r>
              <a:rPr lang="el-GR" sz="2600" dirty="0" err="1"/>
              <a:t>Folin</a:t>
            </a:r>
            <a:r>
              <a:rPr lang="el-GR" sz="2600" dirty="0"/>
              <a:t>-</a:t>
            </a:r>
            <a:r>
              <a:rPr lang="el-GR" sz="2600" dirty="0" err="1"/>
              <a:t>Ciocalteu</a:t>
            </a:r>
            <a:r>
              <a:rPr lang="el-GR" sz="2600" dirty="0"/>
              <a:t> Δείκτη</a:t>
            </a:r>
            <a:br>
              <a:rPr lang="el-GR" sz="2600" dirty="0"/>
            </a:br>
            <a:r>
              <a:rPr lang="el-GR" sz="2600" dirty="0"/>
              <a:t>OIV-MA-AS2-10: R2009 2</a:t>
            </a:r>
          </a:p>
        </p:txBody>
      </p:sp>
    </p:spTree>
    <p:extLst>
      <p:ext uri="{BB962C8B-B14F-4D97-AF65-F5344CB8AC3E}">
        <p14:creationId xmlns:p14="http://schemas.microsoft.com/office/powerpoint/2010/main" val="40634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844824"/>
            <a:ext cx="8820472" cy="4608512"/>
          </a:xfrm>
        </p:spPr>
        <p:txBody>
          <a:bodyPr/>
          <a:lstStyle/>
          <a:p>
            <a:r>
              <a:rPr lang="el-GR" sz="2400" dirty="0" smtClean="0"/>
              <a:t>Λευκό </a:t>
            </a:r>
            <a:r>
              <a:rPr lang="el-GR" sz="2400" dirty="0"/>
              <a:t>κρασί</a:t>
            </a:r>
          </a:p>
          <a:p>
            <a:r>
              <a:rPr lang="el-GR" sz="2400" dirty="0"/>
              <a:t>Εκτελέστε την ίδια διαδικασία με 1 ml μη αραιωμένου οίνου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600" dirty="0"/>
              <a:t>Συλλογή Διεθνών Μεθόδων ΑΝΑΛΥΣΗΣ - OIV</a:t>
            </a:r>
            <a:br>
              <a:rPr lang="el-GR" sz="2600" dirty="0"/>
            </a:br>
            <a:r>
              <a:rPr lang="el-GR" sz="2600" dirty="0" err="1"/>
              <a:t>Folin</a:t>
            </a:r>
            <a:r>
              <a:rPr lang="el-GR" sz="2600" dirty="0"/>
              <a:t>-</a:t>
            </a:r>
            <a:r>
              <a:rPr lang="el-GR" sz="2600" dirty="0" err="1"/>
              <a:t>Ciocalteu</a:t>
            </a:r>
            <a:r>
              <a:rPr lang="el-GR" sz="2600" dirty="0"/>
              <a:t> Δείκτη</a:t>
            </a:r>
            <a:br>
              <a:rPr lang="el-GR" sz="2600" dirty="0"/>
            </a:br>
            <a:r>
              <a:rPr lang="el-GR" sz="2600" dirty="0"/>
              <a:t>OIV-MA-AS2-10: R2009 </a:t>
            </a:r>
            <a:r>
              <a:rPr lang="el-GR" sz="2600" dirty="0" smtClean="0"/>
              <a:t>2 </a:t>
            </a:r>
            <a:r>
              <a:rPr lang="el-GR" sz="2200" dirty="0" smtClean="0"/>
              <a:t>(συνέχεια)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9036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/>
              <a:t>αποτέλεσμα εκφράζεται με τη μορφή δείκτη που λαμβάνεται πολλαπλασιάζοντας </a:t>
            </a:r>
            <a:r>
              <a:rPr lang="el-GR" dirty="0" smtClean="0"/>
              <a:t>την απορρόφηση </a:t>
            </a:r>
            <a:r>
              <a:rPr lang="el-GR" dirty="0"/>
              <a:t>από 100 για τους ερυθρούς οίνους αραιωμένο 1/5 (ή με το συντελεστή που </a:t>
            </a:r>
            <a:r>
              <a:rPr lang="el-GR" dirty="0" smtClean="0"/>
              <a:t>αντιστοιχεί αραίωση</a:t>
            </a:r>
            <a:r>
              <a:rPr lang="el-GR" dirty="0"/>
              <a:t>) και με 20 για τους λευκούς οίνους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Η διαφορά μεταξύ των αποτελεσμάτων δύο προσδιορισμών που </a:t>
            </a:r>
            <a:r>
              <a:rPr lang="el-GR" dirty="0" smtClean="0"/>
              <a:t>διεξάγονται ταυτόχρονα </a:t>
            </a:r>
            <a:r>
              <a:rPr lang="el-GR" dirty="0"/>
              <a:t>ή πολύ γρήγορα η μία μετά την άλλη από τον ίδιο αναλυτή, δεν πρέπει </a:t>
            </a:r>
            <a:r>
              <a:rPr lang="el-GR" dirty="0" smtClean="0"/>
              <a:t>να είναι </a:t>
            </a:r>
            <a:r>
              <a:rPr lang="el-GR" dirty="0"/>
              <a:t>μεγαλύτερη από 1. Η καλή ακρίβεια των αποτελεσμάτων υποβοηθείται από τη χρήση ενός </a:t>
            </a:r>
            <a:r>
              <a:rPr lang="el-GR" dirty="0" smtClean="0"/>
              <a:t>αυστηρά καθαρού </a:t>
            </a:r>
            <a:r>
              <a:rPr lang="el-GR" dirty="0"/>
              <a:t>εξοπλισμού (ογκομετρικές φιάλες και κυψελίδες </a:t>
            </a:r>
            <a:r>
              <a:rPr lang="el-GR" dirty="0" err="1" smtClean="0"/>
              <a:t>φασματοφωτομέτρου</a:t>
            </a:r>
            <a:r>
              <a:rPr lang="el-GR" dirty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Αντιδραστήριο </a:t>
            </a:r>
            <a:r>
              <a:rPr lang="en-US" dirty="0" err="1">
                <a:solidFill>
                  <a:srgbClr val="EBEBEB"/>
                </a:solidFill>
              </a:rPr>
              <a:t>Folin-Ciocalteu</a:t>
            </a:r>
            <a:r>
              <a:rPr lang="el-GR" dirty="0">
                <a:solidFill>
                  <a:srgbClr val="EBEBEB"/>
                </a:solidFill>
              </a:rPr>
              <a:t> </a:t>
            </a:r>
            <a:r>
              <a:rPr lang="el-GR" sz="2800" dirty="0" smtClean="0">
                <a:solidFill>
                  <a:srgbClr val="EBEBEB"/>
                </a:solidFill>
              </a:rPr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07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1291</TotalTime>
  <Words>1196</Words>
  <Application>Microsoft Office PowerPoint</Application>
  <PresentationFormat>Προβολή στην οθόνη (4:3)</PresentationFormat>
  <Paragraphs>114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Ιόν</vt:lpstr>
      <vt:lpstr>OC_template_final</vt:lpstr>
      <vt:lpstr>1_OC_template_final</vt:lpstr>
      <vt:lpstr>Σύσταση και Ανάλυση Γλευκών και Οίνων (Θ)</vt:lpstr>
      <vt:lpstr>Φαινολικά στο κρασί 1/3</vt:lpstr>
      <vt:lpstr>Φαινολικά στο κρασί 2/3</vt:lpstr>
      <vt:lpstr>Φαινολικά στο κρασί 3/3</vt:lpstr>
      <vt:lpstr>Οι παρατηρούμενες τιμές με το τεστ αντιδραστήριο Folin-Ciocalteu (F&amp;C)</vt:lpstr>
      <vt:lpstr>Αντιδραστήριο Folin-Ciocalteu 1/2</vt:lpstr>
      <vt:lpstr>Συλλογή Διεθνών Μεθόδων ΑΝΑΛΥΣΗΣ - OIV Folin-Ciocalteu Δείκτη OIV-MA-AS2-10: R2009 2</vt:lpstr>
      <vt:lpstr>Συλλογή Διεθνών Μεθόδων ΑΝΑΛΥΣΗΣ - OIV Folin-Ciocalteu Δείκτη OIV-MA-AS2-10: R2009 2 (συνέχεια)</vt:lpstr>
      <vt:lpstr>Αντιδραστήριο Folin-Ciocalteu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opencourses@teiath.gr</dc:creator>
  <cp:lastModifiedBy>fkaram2</cp:lastModifiedBy>
  <cp:revision>110</cp:revision>
  <dcterms:created xsi:type="dcterms:W3CDTF">2015-03-16T14:31:07Z</dcterms:created>
  <dcterms:modified xsi:type="dcterms:W3CDTF">2015-12-01T07:32:00Z</dcterms:modified>
</cp:coreProperties>
</file>