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707" r:id="rId2"/>
    <p:sldMasterId id="2147483719" r:id="rId3"/>
    <p:sldMasterId id="2147483730" r:id="rId4"/>
  </p:sldMasterIdLst>
  <p:notesMasterIdLst>
    <p:notesMasterId r:id="rId36"/>
  </p:notesMasterIdLst>
  <p:handoutMasterIdLst>
    <p:handoutMasterId r:id="rId37"/>
  </p:handoutMasterIdLst>
  <p:sldIdLst>
    <p:sldId id="280"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2" r:id="rId29"/>
    <p:sldId id="283" r:id="rId30"/>
    <p:sldId id="289" r:id="rId31"/>
    <p:sldId id="290" r:id="rId32"/>
    <p:sldId id="287" r:id="rId33"/>
    <p:sldId id="288" r:id="rId34"/>
    <p:sldId id="286" r:id="rId35"/>
  </p:sldIdLst>
  <p:sldSz cx="9144000" cy="6858000" type="screen4x3"/>
  <p:notesSz cx="7104063" cy="10234613"/>
  <p:custDataLst>
    <p:tags r:id="rId38"/>
  </p:custDataLst>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F3EE1E"/>
    <a:srgbClr val="F8F8A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Σκούρο στυλ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p:cViewPr varScale="1">
        <p:scale>
          <a:sx n="107" d="100"/>
          <a:sy n="107" d="100"/>
        </p:scale>
        <p:origin x="-192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atin typeface="Arial" charset="0"/>
                <a:cs typeface="+mn-cs"/>
              </a:defRPr>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atin typeface="Arial" charset="0"/>
                <a:cs typeface="+mn-cs"/>
              </a:defRPr>
            </a:lvl1pPr>
          </a:lstStyle>
          <a:p>
            <a:pPr>
              <a:defRPr/>
            </a:pPr>
            <a:fld id="{A44443F8-ED2A-4B62-95D3-4D6EF2ABD69E}" type="datetimeFigureOut">
              <a:rPr lang="el-GR"/>
              <a:pPr>
                <a:defRPr/>
              </a:pPr>
              <a:t>26/2/2015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atin typeface="Arial" charset="0"/>
                <a:cs typeface="+mn-cs"/>
              </a:defRPr>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smtClean="0"/>
            </a:lvl1pPr>
          </a:lstStyle>
          <a:p>
            <a:pPr>
              <a:defRPr/>
            </a:pPr>
            <a:fld id="{7C6DC173-B09A-479A-B162-209BAAD440B8}" type="slidenum">
              <a:rPr lang="el-GR"/>
              <a:pPr>
                <a:defRPr/>
              </a:pPr>
              <a:t>‹#›</a:t>
            </a:fld>
            <a:endParaRPr lang="el-GR" dirty="0"/>
          </a:p>
        </p:txBody>
      </p:sp>
    </p:spTree>
    <p:extLst>
      <p:ext uri="{BB962C8B-B14F-4D97-AF65-F5344CB8AC3E}">
        <p14:creationId xmlns:p14="http://schemas.microsoft.com/office/powerpoint/2010/main" val="436958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eaLnBrk="1" hangingPunct="1">
              <a:defRPr sz="1300">
                <a:latin typeface="Arial" charset="0"/>
                <a:cs typeface="+mn-cs"/>
              </a:defRPr>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eaLnBrk="1" hangingPunct="1">
              <a:defRPr sz="1300">
                <a:latin typeface="Arial" charset="0"/>
                <a:cs typeface="+mn-cs"/>
              </a:defRPr>
            </a:lvl1pPr>
          </a:lstStyle>
          <a:p>
            <a:pPr>
              <a:defRPr/>
            </a:pPr>
            <a:fld id="{D3DF3BA0-C162-495B-A31B-1EBE6C777EBF}" type="datetimeFigureOut">
              <a:rPr lang="el-GR"/>
              <a:pPr>
                <a:defRPr/>
              </a:pPr>
              <a:t>26/2/2015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eaLnBrk="1" hangingPunct="1">
              <a:defRPr sz="1300">
                <a:latin typeface="Arial" charset="0"/>
                <a:cs typeface="+mn-cs"/>
              </a:defRPr>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eaLnBrk="1" hangingPunct="1">
              <a:defRPr sz="1300" smtClean="0"/>
            </a:lvl1pPr>
          </a:lstStyle>
          <a:p>
            <a:pPr>
              <a:defRPr/>
            </a:pPr>
            <a:fld id="{1124EBA6-573A-49FC-BFDF-603FE750F6E2}" type="slidenum">
              <a:rPr lang="el-GR"/>
              <a:pPr>
                <a:defRPr/>
              </a:pPr>
              <a:t>‹#›</a:t>
            </a:fld>
            <a:endParaRPr lang="el-GR" dirty="0"/>
          </a:p>
        </p:txBody>
      </p:sp>
    </p:spTree>
    <p:extLst>
      <p:ext uri="{BB962C8B-B14F-4D97-AF65-F5344CB8AC3E}">
        <p14:creationId xmlns:p14="http://schemas.microsoft.com/office/powerpoint/2010/main" val="37536708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3072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5FA104-5BC0-4BC8-AD4C-5A2BD9CCE185}" type="slidenum">
              <a:rPr lang="el-GR" altLang="el-GR"/>
              <a:pPr/>
              <a:t>15</a:t>
            </a:fld>
            <a:endParaRPr lang="el-GR" altLang="el-GR" dirty="0"/>
          </a:p>
        </p:txBody>
      </p:sp>
    </p:spTree>
    <p:extLst>
      <p:ext uri="{BB962C8B-B14F-4D97-AF65-F5344CB8AC3E}">
        <p14:creationId xmlns:p14="http://schemas.microsoft.com/office/powerpoint/2010/main" val="2012894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3277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2FE9C5-8259-4516-A7F4-A8288A0E78A2}" type="slidenum">
              <a:rPr lang="el-GR" altLang="el-GR"/>
              <a:pPr/>
              <a:t>16</a:t>
            </a:fld>
            <a:endParaRPr lang="el-GR" altLang="el-GR" dirty="0"/>
          </a:p>
        </p:txBody>
      </p:sp>
    </p:spTree>
    <p:extLst>
      <p:ext uri="{BB962C8B-B14F-4D97-AF65-F5344CB8AC3E}">
        <p14:creationId xmlns:p14="http://schemas.microsoft.com/office/powerpoint/2010/main" val="288011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3584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2FCE44-7E13-443A-AA7C-02A7D65E8B2B}" type="slidenum">
              <a:rPr lang="el-GR" altLang="el-GR"/>
              <a:pPr/>
              <a:t>18</a:t>
            </a:fld>
            <a:endParaRPr lang="el-GR" altLang="el-GR" dirty="0"/>
          </a:p>
        </p:txBody>
      </p:sp>
    </p:spTree>
    <p:extLst>
      <p:ext uri="{BB962C8B-B14F-4D97-AF65-F5344CB8AC3E}">
        <p14:creationId xmlns:p14="http://schemas.microsoft.com/office/powerpoint/2010/main" val="1845688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extLst>
      <p:ext uri="{BB962C8B-B14F-4D97-AF65-F5344CB8AC3E}">
        <p14:creationId xmlns:p14="http://schemas.microsoft.com/office/powerpoint/2010/main" val="349819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331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E85F4B-5DE7-497A-B257-0ECBECE6A38B}" type="slidenum">
              <a:rPr lang="el-GR" altLang="el-GR"/>
              <a:pPr/>
              <a:t>5</a:t>
            </a:fld>
            <a:endParaRPr lang="el-GR" altLang="el-GR" dirty="0"/>
          </a:p>
        </p:txBody>
      </p:sp>
    </p:spTree>
    <p:extLst>
      <p:ext uri="{BB962C8B-B14F-4D97-AF65-F5344CB8AC3E}">
        <p14:creationId xmlns:p14="http://schemas.microsoft.com/office/powerpoint/2010/main" val="196342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843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B1966C-1F6F-4F77-8B2D-864A650D9852}" type="slidenum">
              <a:rPr lang="el-GR" altLang="el-GR"/>
              <a:pPr/>
              <a:t>9</a:t>
            </a:fld>
            <a:endParaRPr lang="el-GR" altLang="el-GR" dirty="0"/>
          </a:p>
        </p:txBody>
      </p:sp>
    </p:spTree>
    <p:extLst>
      <p:ext uri="{BB962C8B-B14F-4D97-AF65-F5344CB8AC3E}">
        <p14:creationId xmlns:p14="http://schemas.microsoft.com/office/powerpoint/2010/main" val="294083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048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E105EF-BB95-4DC9-9AE7-9A95D8260E59}" type="slidenum">
              <a:rPr lang="el-GR" altLang="el-GR"/>
              <a:pPr/>
              <a:t>10</a:t>
            </a:fld>
            <a:endParaRPr lang="el-GR" altLang="el-GR" dirty="0"/>
          </a:p>
        </p:txBody>
      </p:sp>
    </p:spTree>
    <p:extLst>
      <p:ext uri="{BB962C8B-B14F-4D97-AF65-F5344CB8AC3E}">
        <p14:creationId xmlns:p14="http://schemas.microsoft.com/office/powerpoint/2010/main" val="83678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253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95618A-2371-43B8-954B-49563823D203}" type="slidenum">
              <a:rPr lang="el-GR" altLang="el-GR"/>
              <a:pPr/>
              <a:t>11</a:t>
            </a:fld>
            <a:endParaRPr lang="el-GR" altLang="el-GR" dirty="0"/>
          </a:p>
        </p:txBody>
      </p:sp>
    </p:spTree>
    <p:extLst>
      <p:ext uri="{BB962C8B-B14F-4D97-AF65-F5344CB8AC3E}">
        <p14:creationId xmlns:p14="http://schemas.microsoft.com/office/powerpoint/2010/main" val="379312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458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DC2F24-D50F-4436-8FE3-AF39414F8A31}" type="slidenum">
              <a:rPr lang="el-GR" altLang="el-GR"/>
              <a:pPr/>
              <a:t>12</a:t>
            </a:fld>
            <a:endParaRPr lang="el-GR" altLang="el-GR" dirty="0"/>
          </a:p>
        </p:txBody>
      </p:sp>
    </p:spTree>
    <p:extLst>
      <p:ext uri="{BB962C8B-B14F-4D97-AF65-F5344CB8AC3E}">
        <p14:creationId xmlns:p14="http://schemas.microsoft.com/office/powerpoint/2010/main" val="271233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662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2B5CA9-5155-4814-BF62-F4718D646177}" type="slidenum">
              <a:rPr lang="el-GR" altLang="el-GR"/>
              <a:pPr/>
              <a:t>13</a:t>
            </a:fld>
            <a:endParaRPr lang="el-GR" altLang="el-GR" dirty="0"/>
          </a:p>
        </p:txBody>
      </p:sp>
    </p:spTree>
    <p:extLst>
      <p:ext uri="{BB962C8B-B14F-4D97-AF65-F5344CB8AC3E}">
        <p14:creationId xmlns:p14="http://schemas.microsoft.com/office/powerpoint/2010/main" val="3036767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86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9242EE-343D-45B1-A226-3BAC7F884CC7}" type="slidenum">
              <a:rPr lang="el-GR" altLang="el-GR"/>
              <a:pPr/>
              <a:t>14</a:t>
            </a:fld>
            <a:endParaRPr lang="el-GR" altLang="el-GR" dirty="0"/>
          </a:p>
        </p:txBody>
      </p:sp>
    </p:spTree>
    <p:extLst>
      <p:ext uri="{BB962C8B-B14F-4D97-AF65-F5344CB8AC3E}">
        <p14:creationId xmlns:p14="http://schemas.microsoft.com/office/powerpoint/2010/main" val="605619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F1835934-F132-4C74-8FCA-92599095B00E}" type="slidenum">
              <a:rPr lang="el-GR"/>
              <a:pPr>
                <a:defRPr/>
              </a:pPr>
              <a:t>‹#›</a:t>
            </a:fld>
            <a:endParaRPr lang="el-GR" dirty="0"/>
          </a:p>
        </p:txBody>
      </p:sp>
    </p:spTree>
    <p:extLst>
      <p:ext uri="{BB962C8B-B14F-4D97-AF65-F5344CB8AC3E}">
        <p14:creationId xmlns:p14="http://schemas.microsoft.com/office/powerpoint/2010/main" val="20936467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61DAEAC2-DEEC-4C93-A6E9-02C670FB7A51}" type="slidenum">
              <a:rPr lang="el-GR"/>
              <a:pPr>
                <a:defRPr/>
              </a:pPr>
              <a:t>‹#›</a:t>
            </a:fld>
            <a:endParaRPr lang="el-GR" dirty="0"/>
          </a:p>
        </p:txBody>
      </p:sp>
    </p:spTree>
    <p:extLst>
      <p:ext uri="{BB962C8B-B14F-4D97-AF65-F5344CB8AC3E}">
        <p14:creationId xmlns:p14="http://schemas.microsoft.com/office/powerpoint/2010/main" val="304078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F3EE1E"/>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sz="2400">
                <a:solidFill>
                  <a:srgbClr val="F3EE1E"/>
                </a:solidFill>
              </a:defRPr>
            </a:lvl1pPr>
            <a:lvl2pPr marL="742950" indent="-285750">
              <a:buFont typeface="Courier New" panose="02070309020205020404" pitchFamily="49" charset="0"/>
              <a:buChar char="o"/>
              <a:defRPr sz="2200">
                <a:solidFill>
                  <a:srgbClr val="F3EE1E"/>
                </a:solidFill>
              </a:defRPr>
            </a:lvl2pPr>
            <a:lvl3pPr marL="1143000" indent="-228600">
              <a:buFont typeface="Wingdings" panose="05000000000000000000" pitchFamily="2" charset="2"/>
              <a:buChar char="ü"/>
              <a:defRPr sz="2000">
                <a:solidFill>
                  <a:srgbClr val="F3EE1E"/>
                </a:solidFill>
              </a:defRPr>
            </a:lvl3pPr>
            <a:lvl4pPr>
              <a:defRPr>
                <a:solidFill>
                  <a:srgbClr val="F3EE1E"/>
                </a:solidFill>
              </a:defRPr>
            </a:lvl4pPr>
            <a:lvl5pPr>
              <a:defRPr>
                <a:solidFill>
                  <a:srgbClr val="F3EE1E"/>
                </a:solidFill>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smtClean="0">
                <a:solidFill>
                  <a:srgbClr val="F3EE1E"/>
                </a:solidFill>
              </a:defRPr>
            </a:lvl1pPr>
          </a:lstStyle>
          <a:p>
            <a:pPr>
              <a:defRPr/>
            </a:pPr>
            <a:fld id="{493F085D-2BC5-423C-B66B-B9685E449AA3}" type="slidenum">
              <a:rPr lang="el-GR"/>
              <a:pPr>
                <a:defRPr/>
              </a:pPr>
              <a:t>‹#›</a:t>
            </a:fld>
            <a:endParaRPr lang="el-GR" dirty="0"/>
          </a:p>
        </p:txBody>
      </p:sp>
    </p:spTree>
    <p:extLst>
      <p:ext uri="{BB962C8B-B14F-4D97-AF65-F5344CB8AC3E}">
        <p14:creationId xmlns:p14="http://schemas.microsoft.com/office/powerpoint/2010/main" val="11567098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1F3B0459-5A0C-4A6D-92CE-F2571497E2A7}" type="slidenum">
              <a:rPr lang="el-GR"/>
              <a:pPr>
                <a:defRPr/>
              </a:pPr>
              <a:t>‹#›</a:t>
            </a:fld>
            <a:endParaRPr lang="el-GR" dirty="0"/>
          </a:p>
        </p:txBody>
      </p:sp>
    </p:spTree>
    <p:extLst>
      <p:ext uri="{BB962C8B-B14F-4D97-AF65-F5344CB8AC3E}">
        <p14:creationId xmlns:p14="http://schemas.microsoft.com/office/powerpoint/2010/main" val="1775181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3328437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95003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610227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243381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01983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523893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6252839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31582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dirty="0"/>
          </a:p>
        </p:txBody>
      </p:sp>
      <p:sp>
        <p:nvSpPr>
          <p:cNvPr id="7" name="Slide Number Placeholder 5"/>
          <p:cNvSpPr>
            <a:spLocks noGrp="1"/>
          </p:cNvSpPr>
          <p:nvPr>
            <p:ph type="sldNum" sz="quarter" idx="12"/>
          </p:nvPr>
        </p:nvSpPr>
        <p:spPr/>
        <p:txBody>
          <a:bodyPr/>
          <a:lstStyle>
            <a:lvl1pPr>
              <a:defRPr/>
            </a:lvl1pPr>
          </a:lstStyle>
          <a:p>
            <a:pPr>
              <a:defRPr/>
            </a:pPr>
            <a:fld id="{A85FCF13-5B1E-4079-9BF7-366979686EDA}" type="slidenum">
              <a:rPr lang="el-GR"/>
              <a:pPr>
                <a:defRPr/>
              </a:pPr>
              <a:t>‹#›</a:t>
            </a:fld>
            <a:endParaRPr lang="el-GR" dirty="0"/>
          </a:p>
        </p:txBody>
      </p:sp>
    </p:spTree>
    <p:extLst>
      <p:ext uri="{BB962C8B-B14F-4D97-AF65-F5344CB8AC3E}">
        <p14:creationId xmlns:p14="http://schemas.microsoft.com/office/powerpoint/2010/main" val="13540120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7144925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8040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dirty="0"/>
          </a:p>
        </p:txBody>
      </p:sp>
      <p:sp>
        <p:nvSpPr>
          <p:cNvPr id="8" name="Footer Placeholder 4"/>
          <p:cNvSpPr>
            <a:spLocks noGrp="1"/>
          </p:cNvSpPr>
          <p:nvPr>
            <p:ph type="ftr" sz="quarter" idx="11"/>
          </p:nvPr>
        </p:nvSpPr>
        <p:spPr/>
        <p:txBody>
          <a:bodyPr/>
          <a:lstStyle>
            <a:lvl1pPr>
              <a:defRPr/>
            </a:lvl1pPr>
          </a:lstStyle>
          <a:p>
            <a:pPr>
              <a:defRPr/>
            </a:pPr>
            <a:endParaRPr lang="el-GR" dirty="0"/>
          </a:p>
        </p:txBody>
      </p:sp>
      <p:sp>
        <p:nvSpPr>
          <p:cNvPr id="9" name="Slide Number Placeholder 5"/>
          <p:cNvSpPr>
            <a:spLocks noGrp="1"/>
          </p:cNvSpPr>
          <p:nvPr>
            <p:ph type="sldNum" sz="quarter" idx="12"/>
          </p:nvPr>
        </p:nvSpPr>
        <p:spPr/>
        <p:txBody>
          <a:bodyPr/>
          <a:lstStyle>
            <a:lvl1pPr>
              <a:defRPr/>
            </a:lvl1pPr>
          </a:lstStyle>
          <a:p>
            <a:pPr>
              <a:defRPr/>
            </a:pPr>
            <a:fld id="{1BE2355B-78E4-42FB-B6CC-12D93D6F9E3B}" type="slidenum">
              <a:rPr lang="el-GR"/>
              <a:pPr>
                <a:defRPr/>
              </a:pPr>
              <a:t>‹#›</a:t>
            </a:fld>
            <a:endParaRPr lang="el-GR" dirty="0"/>
          </a:p>
        </p:txBody>
      </p:sp>
    </p:spTree>
    <p:extLst>
      <p:ext uri="{BB962C8B-B14F-4D97-AF65-F5344CB8AC3E}">
        <p14:creationId xmlns:p14="http://schemas.microsoft.com/office/powerpoint/2010/main" val="311829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dirty="0"/>
          </a:p>
        </p:txBody>
      </p:sp>
      <p:sp>
        <p:nvSpPr>
          <p:cNvPr id="4" name="Footer Placeholder 4"/>
          <p:cNvSpPr>
            <a:spLocks noGrp="1"/>
          </p:cNvSpPr>
          <p:nvPr>
            <p:ph type="ftr" sz="quarter" idx="11"/>
          </p:nvPr>
        </p:nvSpPr>
        <p:spPr/>
        <p:txBody>
          <a:bodyPr/>
          <a:lstStyle>
            <a:lvl1pPr>
              <a:defRPr/>
            </a:lvl1pPr>
          </a:lstStyle>
          <a:p>
            <a:pPr>
              <a:defRPr/>
            </a:pPr>
            <a:endParaRPr lang="el-GR" dirty="0"/>
          </a:p>
        </p:txBody>
      </p:sp>
      <p:sp>
        <p:nvSpPr>
          <p:cNvPr id="5" name="Slide Number Placeholder 5"/>
          <p:cNvSpPr>
            <a:spLocks noGrp="1"/>
          </p:cNvSpPr>
          <p:nvPr>
            <p:ph type="sldNum" sz="quarter" idx="12"/>
          </p:nvPr>
        </p:nvSpPr>
        <p:spPr/>
        <p:txBody>
          <a:bodyPr/>
          <a:lstStyle>
            <a:lvl1pPr>
              <a:defRPr/>
            </a:lvl1pPr>
          </a:lstStyle>
          <a:p>
            <a:pPr>
              <a:defRPr/>
            </a:pPr>
            <a:fld id="{F4BAFA3E-C339-499E-AB39-FB11E08DAFF3}" type="slidenum">
              <a:rPr lang="el-GR"/>
              <a:pPr>
                <a:defRPr/>
              </a:pPr>
              <a:t>‹#›</a:t>
            </a:fld>
            <a:endParaRPr lang="el-GR" dirty="0"/>
          </a:p>
        </p:txBody>
      </p:sp>
    </p:spTree>
    <p:extLst>
      <p:ext uri="{BB962C8B-B14F-4D97-AF65-F5344CB8AC3E}">
        <p14:creationId xmlns:p14="http://schemas.microsoft.com/office/powerpoint/2010/main" val="321098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dirty="0"/>
          </a:p>
        </p:txBody>
      </p:sp>
      <p:sp>
        <p:nvSpPr>
          <p:cNvPr id="7" name="Slide Number Placeholder 5"/>
          <p:cNvSpPr>
            <a:spLocks noGrp="1"/>
          </p:cNvSpPr>
          <p:nvPr>
            <p:ph type="sldNum" sz="quarter" idx="12"/>
          </p:nvPr>
        </p:nvSpPr>
        <p:spPr/>
        <p:txBody>
          <a:bodyPr/>
          <a:lstStyle>
            <a:lvl1pPr>
              <a:defRPr/>
            </a:lvl1pPr>
          </a:lstStyle>
          <a:p>
            <a:pPr>
              <a:defRPr/>
            </a:pPr>
            <a:fld id="{521489BF-9085-4351-8C4F-70CD3B685513}" type="slidenum">
              <a:rPr lang="el-GR"/>
              <a:pPr>
                <a:defRPr/>
              </a:pPr>
              <a:t>‹#›</a:t>
            </a:fld>
            <a:endParaRPr lang="el-GR" dirty="0"/>
          </a:p>
        </p:txBody>
      </p:sp>
    </p:spTree>
    <p:extLst>
      <p:ext uri="{BB962C8B-B14F-4D97-AF65-F5344CB8AC3E}">
        <p14:creationId xmlns:p14="http://schemas.microsoft.com/office/powerpoint/2010/main" val="417825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dirty="0"/>
          </a:p>
        </p:txBody>
      </p:sp>
      <p:sp>
        <p:nvSpPr>
          <p:cNvPr id="7" name="Slide Number Placeholder 5"/>
          <p:cNvSpPr>
            <a:spLocks noGrp="1"/>
          </p:cNvSpPr>
          <p:nvPr>
            <p:ph type="sldNum" sz="quarter" idx="12"/>
          </p:nvPr>
        </p:nvSpPr>
        <p:spPr/>
        <p:txBody>
          <a:bodyPr/>
          <a:lstStyle>
            <a:lvl1pPr>
              <a:defRPr/>
            </a:lvl1pPr>
          </a:lstStyle>
          <a:p>
            <a:pPr>
              <a:defRPr/>
            </a:pPr>
            <a:fld id="{4291ED12-EA7A-4C88-BCF9-21C7C6FFE22E}" type="slidenum">
              <a:rPr lang="el-GR"/>
              <a:pPr>
                <a:defRPr/>
              </a:pPr>
              <a:t>‹#›</a:t>
            </a:fld>
            <a:endParaRPr lang="el-GR" dirty="0"/>
          </a:p>
        </p:txBody>
      </p:sp>
    </p:spTree>
    <p:extLst>
      <p:ext uri="{BB962C8B-B14F-4D97-AF65-F5344CB8AC3E}">
        <p14:creationId xmlns:p14="http://schemas.microsoft.com/office/powerpoint/2010/main" val="258132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387951FC-CBE2-4605-8E30-3D5697B30692}" type="slidenum">
              <a:rPr lang="el-GR"/>
              <a:pPr>
                <a:defRPr/>
              </a:pPr>
              <a:t>‹#›</a:t>
            </a:fld>
            <a:endParaRPr lang="el-GR" dirty="0"/>
          </a:p>
        </p:txBody>
      </p:sp>
    </p:spTree>
    <p:extLst>
      <p:ext uri="{BB962C8B-B14F-4D97-AF65-F5344CB8AC3E}">
        <p14:creationId xmlns:p14="http://schemas.microsoft.com/office/powerpoint/2010/main" val="108502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lvl1pPr>
          </a:lstStyle>
          <a:p>
            <a:pPr>
              <a:defRPr/>
            </a:pPr>
            <a:fld id="{E732C84F-AF9B-4DA5-BC09-D2CB4D7E1783}"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97" r:id="rId1"/>
    <p:sldLayoutId id="2147483706"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anose="020F0502020204030204" pitchFamily="34" charset="0"/>
        </a:defRPr>
      </a:lvl2pPr>
      <a:lvl3pPr algn="ctr" rtl="0" eaLnBrk="0" fontAlgn="base" hangingPunct="0">
        <a:spcBef>
          <a:spcPct val="0"/>
        </a:spcBef>
        <a:spcAft>
          <a:spcPct val="0"/>
        </a:spcAft>
        <a:defRPr sz="4000" b="1">
          <a:solidFill>
            <a:schemeClr val="tx1"/>
          </a:solidFill>
          <a:latin typeface="Calibri" panose="020F0502020204030204" pitchFamily="34" charset="0"/>
        </a:defRPr>
      </a:lvl3pPr>
      <a:lvl4pPr algn="ctr" rtl="0" eaLnBrk="0" fontAlgn="base" hangingPunct="0">
        <a:spcBef>
          <a:spcPct val="0"/>
        </a:spcBef>
        <a:spcAft>
          <a:spcPct val="0"/>
        </a:spcAft>
        <a:defRPr sz="4000" b="1">
          <a:solidFill>
            <a:schemeClr val="tx1"/>
          </a:solidFill>
          <a:latin typeface="Calibri" panose="020F0502020204030204" pitchFamily="34" charset="0"/>
        </a:defRPr>
      </a:lvl4pPr>
      <a:lvl5pPr algn="ctr" rtl="0" eaLnBrk="0" fontAlgn="base" hangingPunct="0">
        <a:spcBef>
          <a:spcPct val="0"/>
        </a:spcBef>
        <a:spcAft>
          <a:spcPct val="0"/>
        </a:spcAft>
        <a:defRPr sz="4000" b="1">
          <a:solidFill>
            <a:schemeClr val="tx1"/>
          </a:solidFill>
          <a:latin typeface="Calibri" panose="020F0502020204030204" pitchFamily="34" charset="0"/>
        </a:defRPr>
      </a:lvl5pPr>
      <a:lvl6pPr marL="457200" algn="ctr" rtl="0" fontAlgn="base">
        <a:spcBef>
          <a:spcPct val="0"/>
        </a:spcBef>
        <a:spcAft>
          <a:spcPct val="0"/>
        </a:spcAft>
        <a:defRPr sz="4000" b="1">
          <a:solidFill>
            <a:schemeClr val="tx1"/>
          </a:solidFill>
          <a:latin typeface="Calibri" panose="020F0502020204030204" pitchFamily="34" charset="0"/>
        </a:defRPr>
      </a:lvl6pPr>
      <a:lvl7pPr marL="914400" algn="ctr" rtl="0" fontAlgn="base">
        <a:spcBef>
          <a:spcPct val="0"/>
        </a:spcBef>
        <a:spcAft>
          <a:spcPct val="0"/>
        </a:spcAft>
        <a:defRPr sz="4000" b="1">
          <a:solidFill>
            <a:schemeClr val="tx1"/>
          </a:solidFill>
          <a:latin typeface="Calibri" panose="020F0502020204030204" pitchFamily="34" charset="0"/>
        </a:defRPr>
      </a:lvl7pPr>
      <a:lvl8pPr marL="1371600" algn="ctr" rtl="0" fontAlgn="base">
        <a:spcBef>
          <a:spcPct val="0"/>
        </a:spcBef>
        <a:spcAft>
          <a:spcPct val="0"/>
        </a:spcAft>
        <a:defRPr sz="4000" b="1">
          <a:solidFill>
            <a:schemeClr val="tx1"/>
          </a:solidFill>
          <a:latin typeface="Calibri" panose="020F0502020204030204" pitchFamily="34" charset="0"/>
        </a:defRPr>
      </a:lvl8pPr>
      <a:lvl9pPr marL="1828800" algn="ctr" rtl="0" fontAlgn="base">
        <a:spcBef>
          <a:spcPct val="0"/>
        </a:spcBef>
        <a:spcAft>
          <a:spcPct val="0"/>
        </a:spcAft>
        <a:defRPr sz="4000" b="1">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l-GR"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l-GR"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eaLnBrk="1" hangingPunct="1">
              <a:defRPr/>
            </a:pPr>
            <a:fld id="{7E55E3B3-0445-4CFC-BED8-763D4409E61F}" type="slidenum">
              <a:rPr lang="el-GR" smtClean="0">
                <a:solidFill>
                  <a:prstClr val="black"/>
                </a:solidFill>
                <a:latin typeface="Arial" charset="0"/>
              </a:rPr>
              <a:pPr eaLnBrk="1" hangingPunct="1">
                <a:defRPr/>
              </a:pPr>
              <a:t>‹#›</a:t>
            </a:fld>
            <a:endParaRPr lang="el-GR" dirty="0">
              <a:solidFill>
                <a:prstClr val="black"/>
              </a:solidFill>
              <a:latin typeface="Arial" charset="0"/>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l-GR"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l-GR"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eaLnBrk="1" hangingPunct="1">
              <a:defRPr/>
            </a:pPr>
            <a:fld id="{7E55E3B3-0445-4CFC-BED8-763D4409E61F}" type="slidenum">
              <a:rPr lang="el-GR" smtClean="0">
                <a:solidFill>
                  <a:prstClr val="black"/>
                </a:solidFill>
                <a:latin typeface="Arial" charset="0"/>
              </a:rPr>
              <a:pPr eaLnBrk="1" hangingPunct="1">
                <a:defRPr/>
              </a:pPr>
              <a:t>‹#›</a:t>
            </a:fld>
            <a:endParaRPr lang="el-GR" dirty="0">
              <a:solidFill>
                <a:prstClr val="black"/>
              </a:solidFill>
              <a:latin typeface="Arial" charset="0"/>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l-GR"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l-GR"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eaLnBrk="1" hangingPunct="1">
              <a:defRPr/>
            </a:pPr>
            <a:fld id="{7E55E3B3-0445-4CFC-BED8-763D4409E61F}" type="slidenum">
              <a:rPr lang="el-GR" smtClean="0">
                <a:solidFill>
                  <a:prstClr val="black"/>
                </a:solidFill>
                <a:latin typeface="Arial" charset="0"/>
              </a:rPr>
              <a:pPr eaLnBrk="1" hangingPunct="1">
                <a:defRPr/>
              </a:pPr>
              <a:t>‹#›</a:t>
            </a:fld>
            <a:endParaRPr lang="el-GR" dirty="0">
              <a:solidFill>
                <a:prstClr val="black"/>
              </a:solidFill>
              <a:latin typeface="Arial" charset="0"/>
            </a:endParaRPr>
          </a:p>
        </p:txBody>
      </p:sp>
    </p:spTree>
    <p:extLst>
      <p:ext uri="{BB962C8B-B14F-4D97-AF65-F5344CB8AC3E}">
        <p14:creationId xmlns:p14="http://schemas.microsoft.com/office/powerpoint/2010/main" val="311422468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reativecommons.org/licenses/by-nc-nd/2.0/" TargetMode="External"/><Relationship Id="rId4" Type="http://schemas.openxmlformats.org/officeDocument/2006/relationships/hyperlink" Target="http://www.flickr.com/photos/unicefethiopia/11114126796/"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who.int/e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who.int/e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who.int/"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lickr.com/photos/zeissmicro/6908563695/"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creativecommons.org/licenses/by/2.0/deed.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kumimoji="0" lang="el-GR" sz="3600" b="1" i="0" u="none" strike="noStrike" kern="0" cap="none" spc="0" normalizeH="0" baseline="0" noProof="0" dirty="0" smtClean="0">
                <a:ln>
                  <a:noFill/>
                </a:ln>
                <a:solidFill>
                  <a:prstClr val="black"/>
                </a:solidFill>
                <a:effectLst/>
                <a:uLnTx/>
                <a:uFillTx/>
                <a:latin typeface="Calibri"/>
              </a:rPr>
              <a:t>ΠΑΡΑΣΙΤΟΛΟΓΙΑ- ΜΥΚΗΤΟΛΟΓΙΑ  (Ε)</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lnSpc>
                <a:spcPct val="60000"/>
              </a:lnSpc>
            </a:pPr>
            <a:r>
              <a:rPr lang="el-GR" altLang="el-GR" sz="2400" b="1" dirty="0" smtClean="0"/>
              <a:t>Ενότητα 9</a:t>
            </a:r>
            <a:r>
              <a:rPr lang="el-GR" altLang="el-GR" sz="2400" dirty="0" smtClean="0"/>
              <a:t>:</a:t>
            </a:r>
            <a:r>
              <a:rPr lang="en-US" altLang="el-GR" sz="2400" dirty="0" smtClean="0"/>
              <a:t> </a:t>
            </a:r>
            <a:r>
              <a:rPr lang="el-GR" altLang="el-GR" sz="2400" dirty="0" smtClean="0"/>
              <a:t>Διάγνωση πλασμωδίων με </a:t>
            </a:r>
            <a:r>
              <a:rPr lang="en-US" altLang="el-GR" sz="2400" dirty="0" smtClean="0"/>
              <a:t>QBC</a:t>
            </a:r>
            <a:endParaRPr lang="en-US" altLang="el-GR" sz="2400" dirty="0" smtClean="0">
              <a:latin typeface="Arial" panose="020B0604020202020204" pitchFamily="34" charset="0"/>
            </a:endParaRPr>
          </a:p>
          <a:p>
            <a:pPr lvl="0" fontAlgn="base">
              <a:lnSpc>
                <a:spcPct val="80000"/>
              </a:lnSpc>
              <a:spcAft>
                <a:spcPct val="0"/>
              </a:spcAft>
            </a:pPr>
            <a:endParaRPr lang="en-US" altLang="el-GR" sz="1800" dirty="0" smtClean="0">
              <a:solidFill>
                <a:prstClr val="black"/>
              </a:solidFill>
            </a:endParaRPr>
          </a:p>
          <a:p>
            <a:pPr lvl="0" fontAlgn="base">
              <a:lnSpc>
                <a:spcPct val="80000"/>
              </a:lnSpc>
              <a:spcAft>
                <a:spcPct val="0"/>
              </a:spcAft>
            </a:pPr>
            <a:r>
              <a:rPr lang="el-GR" altLang="el-GR" sz="1800" dirty="0" smtClean="0">
                <a:solidFill>
                  <a:prstClr val="black"/>
                </a:solidFill>
              </a:rPr>
              <a:t>Ανθούλα Νικολαΐδου</a:t>
            </a:r>
            <a:endParaRPr lang="en-US" altLang="el-GR" sz="1800" dirty="0" smtClean="0">
              <a:solidFill>
                <a:prstClr val="black"/>
              </a:solidFill>
            </a:endParaRPr>
          </a:p>
          <a:p>
            <a:pPr lvl="0" fontAlgn="base">
              <a:lnSpc>
                <a:spcPct val="80000"/>
              </a:lnSpc>
              <a:spcAft>
                <a:spcPct val="0"/>
              </a:spcAft>
            </a:pPr>
            <a:r>
              <a:rPr lang="en-US" altLang="el-GR" sz="1800" dirty="0" smtClean="0">
                <a:solidFill>
                  <a:prstClr val="black"/>
                </a:solidFill>
              </a:rPr>
              <a:t>T</a:t>
            </a:r>
            <a:r>
              <a:rPr lang="el-GR" altLang="el-GR" sz="1800" dirty="0" smtClean="0">
                <a:solidFill>
                  <a:prstClr val="black"/>
                </a:solidFill>
              </a:rPr>
              <a:t>εχνολόγος Ιατρικών Εργαστηρίων</a:t>
            </a:r>
          </a:p>
          <a:p>
            <a:pPr lvl="0" fontAlgn="base">
              <a:lnSpc>
                <a:spcPct val="80000"/>
              </a:lnSpc>
              <a:spcAft>
                <a:spcPct val="0"/>
              </a:spcAft>
            </a:pPr>
            <a:r>
              <a:rPr lang="en-US" altLang="el-GR" sz="1800" dirty="0" smtClean="0">
                <a:solidFill>
                  <a:prstClr val="black"/>
                </a:solidFill>
              </a:rPr>
              <a:t>Msc Medical Microbiology </a:t>
            </a:r>
            <a:endParaRPr lang="el-GR" altLang="el-GR" sz="1800" dirty="0" smtClean="0">
              <a:solidFill>
                <a:prstClr val="black"/>
              </a:solidFill>
            </a:endParaRPr>
          </a:p>
          <a:p>
            <a:pPr lvl="0" fontAlgn="base">
              <a:lnSpc>
                <a:spcPct val="80000"/>
              </a:lnSpc>
              <a:spcAft>
                <a:spcPct val="0"/>
              </a:spcAft>
            </a:pPr>
            <a:r>
              <a:rPr lang="el-GR" altLang="el-GR" sz="1800" dirty="0" smtClean="0">
                <a:solidFill>
                  <a:prstClr val="black"/>
                </a:solidFill>
              </a:rPr>
              <a:t>Τμήμα Δημόσιας και Κοινοτικής Υγείας</a:t>
            </a:r>
            <a:endParaRPr lang="el-GR" altLang="el-GR" sz="1800" dirty="0" smtClean="0">
              <a:solidFill>
                <a:prstClr val="black"/>
              </a:solidFill>
            </a:endParaRPr>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eaLnBrk="1" hangingPunct="1"/>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0" y="115888"/>
            <a:ext cx="9144000" cy="909637"/>
          </a:xfrm>
        </p:spPr>
        <p:txBody>
          <a:bodyPr/>
          <a:lstStyle/>
          <a:p>
            <a:pPr eaLnBrk="1" hangingPunct="1"/>
            <a:r>
              <a:rPr lang="el-GR" altLang="el-GR" dirty="0" smtClean="0"/>
              <a:t>Διαδικασία</a:t>
            </a:r>
          </a:p>
        </p:txBody>
      </p:sp>
      <p:sp>
        <p:nvSpPr>
          <p:cNvPr id="3" name="Θέση περιεχομένου 2"/>
          <p:cNvSpPr>
            <a:spLocks noGrp="1"/>
          </p:cNvSpPr>
          <p:nvPr>
            <p:ph idx="1"/>
          </p:nvPr>
        </p:nvSpPr>
        <p:spPr>
          <a:xfrm>
            <a:off x="457200" y="1196975"/>
            <a:ext cx="8229600" cy="1016000"/>
          </a:xfrm>
        </p:spPr>
        <p:txBody>
          <a:bodyPr rtlCol="0">
            <a:normAutofit/>
          </a:bodyPr>
          <a:lstStyle/>
          <a:p>
            <a:pPr marL="0" indent="0" algn="ctr" eaLnBrk="1" fontAlgn="auto" hangingPunct="1">
              <a:spcAft>
                <a:spcPts val="0"/>
              </a:spcAft>
              <a:buFont typeface="Arial" panose="020B0604020202020204" pitchFamily="34" charset="0"/>
              <a:buNone/>
              <a:defRPr/>
            </a:pPr>
            <a:r>
              <a:rPr lang="el-GR" dirty="0"/>
              <a:t>Το σωληνάριο γεμίζεται με τριχοειδικό  αίμα 55- 70 μl χωρίς φυσαλίδες ή μέχρι την </a:t>
            </a:r>
            <a:r>
              <a:rPr lang="el-GR" dirty="0" smtClean="0"/>
              <a:t>ένδειξη.</a:t>
            </a:r>
            <a:endParaRPr lang="el-GR" dirty="0"/>
          </a:p>
          <a:p>
            <a:pPr eaLnBrk="1" fontAlgn="auto" hangingPunct="1">
              <a:spcAft>
                <a:spcPts val="0"/>
              </a:spcAft>
              <a:defRPr/>
            </a:pPr>
            <a:endParaRPr lang="el-GR" dirty="0"/>
          </a:p>
          <a:p>
            <a:pPr eaLnBrk="1" fontAlgn="auto" hangingPunct="1">
              <a:spcAft>
                <a:spcPts val="0"/>
              </a:spcAft>
              <a:defRPr/>
            </a:pPr>
            <a:endParaRPr lang="el-GR" dirty="0"/>
          </a:p>
        </p:txBody>
      </p:sp>
      <p:pic>
        <p:nvPicPr>
          <p:cNvPr id="174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274888"/>
            <a:ext cx="47625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p:nvPr/>
        </p:nvSpPr>
        <p:spPr>
          <a:xfrm>
            <a:off x="3073400" y="5516563"/>
            <a:ext cx="2997200" cy="461962"/>
          </a:xfrm>
          <a:prstGeom prst="rect">
            <a:avLst/>
          </a:prstGeom>
        </p:spPr>
        <p:txBody>
          <a:bodyPr>
            <a:spAutoFit/>
          </a:bodyPr>
          <a:lstStyle/>
          <a:p>
            <a:pPr algn="ctr" eaLnBrk="1" hangingPunct="1">
              <a:defRPr/>
            </a:pPr>
            <a:r>
              <a:rPr lang="en-US" sz="1200" dirty="0">
                <a:solidFill>
                  <a:srgbClr val="F8F8A2"/>
                </a:solidFill>
                <a:latin typeface="+mn-lt"/>
                <a:cs typeface="+mn-cs"/>
              </a:rPr>
              <a:t>“</a:t>
            </a:r>
            <a:r>
              <a:rPr lang="en-US" sz="1200" dirty="0">
                <a:solidFill>
                  <a:srgbClr val="F3EE1E"/>
                </a:solidFill>
                <a:latin typeface="+mn-lt"/>
                <a:cs typeface="+mn-cs"/>
                <a:hlinkClick r:id="rId4"/>
              </a:rPr>
              <a:t>Rapid HIV test</a:t>
            </a:r>
            <a:r>
              <a:rPr lang="en-US" sz="1200" dirty="0">
                <a:solidFill>
                  <a:srgbClr val="F8F8A2"/>
                </a:solidFill>
                <a:latin typeface="+mn-lt"/>
                <a:cs typeface="+mn-cs"/>
              </a:rPr>
              <a:t>”,</a:t>
            </a:r>
            <a:r>
              <a:rPr lang="el-GR" sz="1200" dirty="0">
                <a:solidFill>
                  <a:srgbClr val="F3EE1E"/>
                </a:solidFill>
                <a:latin typeface="+mn-lt"/>
                <a:cs typeface="+mn-cs"/>
              </a:rPr>
              <a:t> </a:t>
            </a:r>
            <a:r>
              <a:rPr lang="el-GR" sz="1200" dirty="0" smtClean="0">
                <a:solidFill>
                  <a:srgbClr val="F8F8A2"/>
                </a:solidFill>
                <a:latin typeface="+mn-lt"/>
                <a:cs typeface="+mn-cs"/>
              </a:rPr>
              <a:t>από</a:t>
            </a:r>
            <a:r>
              <a:rPr lang="en-US" sz="1200" dirty="0" smtClean="0">
                <a:solidFill>
                  <a:srgbClr val="F8F8A2"/>
                </a:solidFill>
                <a:latin typeface="+mn-lt"/>
                <a:cs typeface="+mn-cs"/>
              </a:rPr>
              <a:t>  </a:t>
            </a:r>
            <a:r>
              <a:rPr lang="en-US" sz="1200" dirty="0">
                <a:solidFill>
                  <a:srgbClr val="F8F8A2"/>
                </a:solidFill>
                <a:latin typeface="+mn-lt"/>
                <a:cs typeface="+mn-cs"/>
                <a:hlinkClick r:id="rId4"/>
              </a:rPr>
              <a:t>UNICEF Ethiopia </a:t>
            </a:r>
            <a:r>
              <a:rPr lang="el-GR" sz="1200" dirty="0">
                <a:solidFill>
                  <a:srgbClr val="F8F8A2"/>
                </a:solidFill>
                <a:latin typeface="Calibri"/>
              </a:rPr>
              <a:t>διαθέσιμο με άδεια</a:t>
            </a:r>
            <a:r>
              <a:rPr lang="en-US" sz="1200" dirty="0" smtClean="0">
                <a:solidFill>
                  <a:srgbClr val="F8F8A2"/>
                </a:solidFill>
                <a:latin typeface="+mn-lt"/>
                <a:cs typeface="+mn-cs"/>
              </a:rPr>
              <a:t> </a:t>
            </a:r>
            <a:r>
              <a:rPr lang="en-US" sz="1200" dirty="0">
                <a:solidFill>
                  <a:srgbClr val="F8F8A2"/>
                </a:solidFill>
                <a:latin typeface="+mn-lt"/>
                <a:cs typeface="+mn-cs"/>
                <a:hlinkClick r:id="rId5"/>
              </a:rPr>
              <a:t>CC BY-NC-ND 2.0</a:t>
            </a:r>
            <a:endParaRPr lang="en-US" sz="1200" dirty="0">
              <a:solidFill>
                <a:srgbClr val="F8F8A2"/>
              </a:solidFill>
              <a:latin typeface="+mn-lt"/>
              <a:cs typeface="+mn-cs"/>
            </a:endParaRPr>
          </a:p>
        </p:txBody>
      </p:sp>
      <p:sp>
        <p:nvSpPr>
          <p:cNvPr id="1741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C92D2C-E2C4-4B98-8536-88BE083967EB}" type="slidenum">
              <a:rPr lang="el-GR" altLang="el-GR" sz="1200">
                <a:solidFill>
                  <a:srgbClr val="F3EE1E"/>
                </a:solidFill>
                <a:latin typeface="Arial" panose="020B0604020202020204" pitchFamily="34" charset="0"/>
              </a:rPr>
              <a:pPr>
                <a:spcBef>
                  <a:spcPct val="0"/>
                </a:spcBef>
                <a:buFontTx/>
                <a:buNone/>
              </a:pPr>
              <a:t>9</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a:xfrm>
            <a:off x="0" y="115888"/>
            <a:ext cx="9144000" cy="909637"/>
          </a:xfrm>
        </p:spPr>
        <p:txBody>
          <a:bodyPr/>
          <a:lstStyle/>
          <a:p>
            <a:pPr eaLnBrk="1" hangingPunct="1"/>
            <a:r>
              <a:rPr lang="el-GR" altLang="el-GR" dirty="0" smtClean="0"/>
              <a:t>Φλεβικό αίμα με αντιπηκτικό </a:t>
            </a:r>
          </a:p>
        </p:txBody>
      </p:sp>
      <p:sp>
        <p:nvSpPr>
          <p:cNvPr id="19459" name="Θέση περιεχομένου 2"/>
          <p:cNvSpPr>
            <a:spLocks noGrp="1"/>
          </p:cNvSpPr>
          <p:nvPr>
            <p:ph idx="1"/>
          </p:nvPr>
        </p:nvSpPr>
        <p:spPr>
          <a:xfrm>
            <a:off x="457200" y="1916113"/>
            <a:ext cx="8229600" cy="2870200"/>
          </a:xfrm>
        </p:spPr>
        <p:txBody>
          <a:bodyPr/>
          <a:lstStyle/>
          <a:p>
            <a:pPr eaLnBrk="1" hangingPunct="1">
              <a:spcBef>
                <a:spcPts val="1800"/>
              </a:spcBef>
            </a:pPr>
            <a:r>
              <a:rPr lang="el-GR" altLang="el-GR" dirty="0" smtClean="0"/>
              <a:t>Ανάμειξη  αίματος</a:t>
            </a:r>
            <a:r>
              <a:rPr lang="en-US" altLang="el-GR" dirty="0" smtClean="0"/>
              <a:t>,</a:t>
            </a:r>
            <a:endParaRPr lang="el-GR" altLang="el-GR" dirty="0" smtClean="0"/>
          </a:p>
          <a:p>
            <a:pPr eaLnBrk="1" hangingPunct="1">
              <a:spcBef>
                <a:spcPts val="1800"/>
              </a:spcBef>
            </a:pPr>
            <a:r>
              <a:rPr lang="el-GR" altLang="el-GR" dirty="0" smtClean="0"/>
              <a:t>Σωληνάριο σε σχεδόν οριζόντια θέση</a:t>
            </a:r>
            <a:r>
              <a:rPr lang="en-US" altLang="el-GR" dirty="0" smtClean="0"/>
              <a:t>,</a:t>
            </a:r>
            <a:endParaRPr lang="el-GR" altLang="el-GR" dirty="0" smtClean="0"/>
          </a:p>
          <a:p>
            <a:pPr eaLnBrk="1" hangingPunct="1">
              <a:spcBef>
                <a:spcPts val="1800"/>
              </a:spcBef>
            </a:pPr>
            <a:r>
              <a:rPr lang="el-GR" altLang="el-GR" dirty="0" smtClean="0"/>
              <a:t>Εισαγωγή του τριχοειδούς</a:t>
            </a:r>
            <a:r>
              <a:rPr lang="en-US" altLang="el-GR" dirty="0" smtClean="0"/>
              <a:t>,</a:t>
            </a:r>
            <a:endParaRPr lang="el-GR" altLang="el-GR" dirty="0" smtClean="0"/>
          </a:p>
          <a:p>
            <a:pPr eaLnBrk="1" hangingPunct="1">
              <a:spcBef>
                <a:spcPts val="1800"/>
              </a:spcBef>
            </a:pPr>
            <a:r>
              <a:rPr lang="el-GR" altLang="el-GR" dirty="0" smtClean="0"/>
              <a:t>Γέμισμα μέχρι τη γραμμή ή περίπου 55- 70 μl χωρίς φυσαλίδες</a:t>
            </a:r>
            <a:r>
              <a:rPr lang="en-US" altLang="el-GR" dirty="0" smtClean="0"/>
              <a:t>.</a:t>
            </a:r>
            <a:endParaRPr lang="el-GR" altLang="el-GR" dirty="0" smtClean="0"/>
          </a:p>
          <a:p>
            <a:pPr eaLnBrk="1" hangingPunct="1"/>
            <a:endParaRPr lang="el-GR" altLang="el-GR" dirty="0" smtClean="0"/>
          </a:p>
        </p:txBody>
      </p:sp>
      <p:sp>
        <p:nvSpPr>
          <p:cNvPr id="1946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4D01E1-8051-4BF6-A7E1-FDBDACD5D499}" type="slidenum">
              <a:rPr lang="el-GR" altLang="el-GR" sz="1200">
                <a:solidFill>
                  <a:srgbClr val="F3EE1E"/>
                </a:solidFill>
                <a:latin typeface="Arial" panose="020B0604020202020204" pitchFamily="34" charset="0"/>
              </a:rPr>
              <a:pPr>
                <a:spcBef>
                  <a:spcPct val="0"/>
                </a:spcBef>
                <a:buFontTx/>
                <a:buNone/>
              </a:pPr>
              <a:t>10</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a:xfrm>
            <a:off x="0" y="115888"/>
            <a:ext cx="9144000" cy="909637"/>
          </a:xfrm>
        </p:spPr>
        <p:txBody>
          <a:bodyPr/>
          <a:lstStyle/>
          <a:p>
            <a:pPr eaLnBrk="1" hangingPunct="1"/>
            <a:r>
              <a:rPr lang="el-GR" altLang="el-GR" dirty="0" smtClean="0"/>
              <a:t>Ανάμειξη αίματος και αντιπηκτικού </a:t>
            </a:r>
          </a:p>
        </p:txBody>
      </p:sp>
      <p:sp>
        <p:nvSpPr>
          <p:cNvPr id="21507" name="Θέση περιεχομένου 2"/>
          <p:cNvSpPr>
            <a:spLocks noGrp="1"/>
          </p:cNvSpPr>
          <p:nvPr>
            <p:ph idx="1"/>
          </p:nvPr>
        </p:nvSpPr>
        <p:spPr>
          <a:xfrm>
            <a:off x="457200" y="2492375"/>
            <a:ext cx="8229600" cy="1512888"/>
          </a:xfrm>
        </p:spPr>
        <p:txBody>
          <a:bodyPr/>
          <a:lstStyle/>
          <a:p>
            <a:pPr eaLnBrk="1" hangingPunct="1"/>
            <a:r>
              <a:rPr lang="el-GR" altLang="el-GR" dirty="0" smtClean="0"/>
              <a:t>Κρατώντας το σωληνάριο οριζόντια περιστρέφεται δύο-τρεις φορές για να αναμιχθεί το αίμα με το αντιπηκτικό.</a:t>
            </a:r>
          </a:p>
          <a:p>
            <a:pPr eaLnBrk="1" hangingPunct="1"/>
            <a:endParaRPr lang="el-GR" altLang="el-GR" dirty="0" smtClean="0"/>
          </a:p>
        </p:txBody>
      </p:sp>
      <p:sp>
        <p:nvSpPr>
          <p:cNvPr id="2150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2B63DD-0920-4851-8CF0-9AE6D11F0D61}" type="slidenum">
              <a:rPr lang="el-GR" altLang="el-GR" sz="1200">
                <a:solidFill>
                  <a:srgbClr val="F3EE1E"/>
                </a:solidFill>
                <a:latin typeface="Arial" panose="020B0604020202020204" pitchFamily="34" charset="0"/>
              </a:rPr>
              <a:pPr>
                <a:spcBef>
                  <a:spcPct val="0"/>
                </a:spcBef>
                <a:buFontTx/>
                <a:buNone/>
              </a:pPr>
              <a:t>11</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a:xfrm>
            <a:off x="0" y="115888"/>
            <a:ext cx="9144000" cy="909637"/>
          </a:xfrm>
        </p:spPr>
        <p:txBody>
          <a:bodyPr/>
          <a:lstStyle/>
          <a:p>
            <a:pPr eaLnBrk="1" hangingPunct="1"/>
            <a:r>
              <a:rPr lang="el-GR" altLang="el-GR" dirty="0" smtClean="0"/>
              <a:t>Ανάμειξη αίματος και χρωστικής</a:t>
            </a:r>
          </a:p>
        </p:txBody>
      </p:sp>
      <p:sp>
        <p:nvSpPr>
          <p:cNvPr id="23555" name="Θέση περιεχομένου 2"/>
          <p:cNvSpPr>
            <a:spLocks noGrp="1"/>
          </p:cNvSpPr>
          <p:nvPr>
            <p:ph idx="1"/>
          </p:nvPr>
        </p:nvSpPr>
        <p:spPr>
          <a:xfrm>
            <a:off x="457200" y="2708275"/>
            <a:ext cx="8229600" cy="1223963"/>
          </a:xfrm>
        </p:spPr>
        <p:txBody>
          <a:bodyPr/>
          <a:lstStyle/>
          <a:p>
            <a:pPr eaLnBrk="1" hangingPunct="1"/>
            <a:r>
              <a:rPr lang="el-GR" altLang="el-GR" dirty="0" smtClean="0"/>
              <a:t>Αν η χρωστική είναι στο άλλο άκρο, μετακινείται το αίμα για να αναμιχθεί με τη χρωστική</a:t>
            </a:r>
          </a:p>
          <a:p>
            <a:pPr eaLnBrk="1" hangingPunct="1"/>
            <a:endParaRPr lang="el-GR" altLang="el-GR" dirty="0" smtClean="0"/>
          </a:p>
        </p:txBody>
      </p:sp>
      <p:sp>
        <p:nvSpPr>
          <p:cNvPr id="2355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8B0C96-84AF-48ED-9197-C18AD958A6E9}" type="slidenum">
              <a:rPr lang="el-GR" altLang="el-GR" sz="1200">
                <a:solidFill>
                  <a:srgbClr val="F3EE1E"/>
                </a:solidFill>
                <a:latin typeface="Arial" panose="020B0604020202020204" pitchFamily="34" charset="0"/>
              </a:rPr>
              <a:pPr>
                <a:spcBef>
                  <a:spcPct val="0"/>
                </a:spcBef>
                <a:buFontTx/>
                <a:buNone/>
              </a:pPr>
              <a:t>12</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a:xfrm>
            <a:off x="0" y="115888"/>
            <a:ext cx="9144000" cy="909637"/>
          </a:xfrm>
        </p:spPr>
        <p:txBody>
          <a:bodyPr/>
          <a:lstStyle/>
          <a:p>
            <a:pPr eaLnBrk="1" hangingPunct="1"/>
            <a:r>
              <a:rPr lang="el-GR" altLang="el-GR" dirty="0" smtClean="0"/>
              <a:t>Σφράγισμα του ενός άκρου </a:t>
            </a:r>
          </a:p>
        </p:txBody>
      </p:sp>
      <p:sp>
        <p:nvSpPr>
          <p:cNvPr id="25603" name="Θέση περιεχομένου 2"/>
          <p:cNvSpPr>
            <a:spLocks noGrp="1"/>
          </p:cNvSpPr>
          <p:nvPr>
            <p:ph idx="1"/>
          </p:nvPr>
        </p:nvSpPr>
        <p:spPr>
          <a:xfrm>
            <a:off x="622300" y="1196975"/>
            <a:ext cx="8064500" cy="603250"/>
          </a:xfrm>
        </p:spPr>
        <p:txBody>
          <a:bodyPr/>
          <a:lstStyle/>
          <a:p>
            <a:pPr eaLnBrk="1" hangingPunct="1"/>
            <a:r>
              <a:rPr lang="el-GR" altLang="el-GR" dirty="0" smtClean="0"/>
              <a:t>Το ένα άκρο σφραγίζεται με πλαστελίνη ή το ειδικό πώμα</a:t>
            </a:r>
          </a:p>
        </p:txBody>
      </p:sp>
      <p:pic>
        <p:nvPicPr>
          <p:cNvPr id="2560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1800225"/>
            <a:ext cx="352742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4241800" y="6218238"/>
            <a:ext cx="660400" cy="276225"/>
          </a:xfrm>
          <a:prstGeom prst="rect">
            <a:avLst/>
          </a:prstGeom>
        </p:spPr>
        <p:txBody>
          <a:bodyPr wrap="none">
            <a:spAutoFit/>
          </a:bodyPr>
          <a:lstStyle/>
          <a:p>
            <a:pPr eaLnBrk="1" hangingPunct="1">
              <a:defRPr/>
            </a:pPr>
            <a:r>
              <a:rPr lang="en-US" sz="1200" dirty="0">
                <a:latin typeface="+mn-lt"/>
                <a:cs typeface="+mn-cs"/>
                <a:hlinkClick r:id="rId4"/>
              </a:rPr>
              <a:t>who.int</a:t>
            </a:r>
            <a:endParaRPr lang="el-GR" sz="1200" dirty="0">
              <a:latin typeface="+mn-lt"/>
              <a:cs typeface="+mn-cs"/>
            </a:endParaRPr>
          </a:p>
        </p:txBody>
      </p:sp>
      <p:sp>
        <p:nvSpPr>
          <p:cNvPr id="2560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2BF2E1-E9F3-450C-B25E-C49D26C825F2}" type="slidenum">
              <a:rPr lang="el-GR" altLang="el-GR" sz="1200">
                <a:solidFill>
                  <a:srgbClr val="F3EE1E"/>
                </a:solidFill>
                <a:latin typeface="Arial" panose="020B0604020202020204" pitchFamily="34" charset="0"/>
              </a:rPr>
              <a:pPr>
                <a:spcBef>
                  <a:spcPct val="0"/>
                </a:spcBef>
                <a:buFontTx/>
                <a:buNone/>
              </a:pPr>
              <a:t>13</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a:xfrm>
            <a:off x="0" y="115888"/>
            <a:ext cx="9144000" cy="909637"/>
          </a:xfrm>
        </p:spPr>
        <p:txBody>
          <a:bodyPr/>
          <a:lstStyle/>
          <a:p>
            <a:pPr eaLnBrk="1" hangingPunct="1"/>
            <a:r>
              <a:rPr lang="en-US" altLang="el-GR" dirty="0" smtClean="0"/>
              <a:t>Plastic Float</a:t>
            </a:r>
            <a:endParaRPr lang="el-GR" altLang="el-GR" dirty="0" smtClean="0"/>
          </a:p>
        </p:txBody>
      </p:sp>
      <p:sp>
        <p:nvSpPr>
          <p:cNvPr id="27651" name="Θέση περιεχομένου 2"/>
          <p:cNvSpPr>
            <a:spLocks noGrp="1"/>
          </p:cNvSpPr>
          <p:nvPr>
            <p:ph idx="1"/>
          </p:nvPr>
        </p:nvSpPr>
        <p:spPr>
          <a:xfrm>
            <a:off x="457200" y="2205038"/>
            <a:ext cx="8229600" cy="2089150"/>
          </a:xfrm>
        </p:spPr>
        <p:txBody>
          <a:bodyPr/>
          <a:lstStyle/>
          <a:p>
            <a:pPr eaLnBrk="1" hangingPunct="1">
              <a:spcBef>
                <a:spcPts val="2400"/>
              </a:spcBef>
            </a:pPr>
            <a:r>
              <a:rPr lang="el-GR" altLang="el-GR" dirty="0" smtClean="0"/>
              <a:t>Προστίθεται ανάλογα με την εταιρία ή με λαβίδα ή με το πώμα</a:t>
            </a:r>
            <a:r>
              <a:rPr lang="en-US" altLang="el-GR" dirty="0" smtClean="0"/>
              <a:t>,</a:t>
            </a:r>
            <a:endParaRPr lang="el-GR" altLang="el-GR" dirty="0" smtClean="0"/>
          </a:p>
          <a:p>
            <a:pPr eaLnBrk="1" hangingPunct="1">
              <a:spcBef>
                <a:spcPts val="2400"/>
              </a:spcBef>
            </a:pPr>
            <a:r>
              <a:rPr lang="el-GR" altLang="el-GR" dirty="0" smtClean="0"/>
              <a:t>Σήμανση του σωληναρίου</a:t>
            </a:r>
            <a:r>
              <a:rPr lang="en-US" altLang="el-GR" dirty="0" smtClean="0"/>
              <a:t>.</a:t>
            </a:r>
            <a:r>
              <a:rPr lang="el-GR" altLang="el-GR" dirty="0" smtClean="0"/>
              <a:t> </a:t>
            </a:r>
          </a:p>
          <a:p>
            <a:pPr eaLnBrk="1" hangingPunct="1"/>
            <a:endParaRPr lang="el-GR" altLang="el-GR" dirty="0" smtClean="0"/>
          </a:p>
        </p:txBody>
      </p:sp>
      <p:sp>
        <p:nvSpPr>
          <p:cNvPr id="2765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F65E8D-BE95-42FD-8F0C-351ACC0326F6}" type="slidenum">
              <a:rPr lang="el-GR" altLang="el-GR" sz="1200">
                <a:solidFill>
                  <a:srgbClr val="F3EE1E"/>
                </a:solidFill>
                <a:latin typeface="Arial" panose="020B0604020202020204" pitchFamily="34" charset="0"/>
              </a:rPr>
              <a:pPr>
                <a:spcBef>
                  <a:spcPct val="0"/>
                </a:spcBef>
                <a:buFontTx/>
                <a:buNone/>
              </a:pPr>
              <a:t>14</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a:xfrm>
            <a:off x="0" y="115888"/>
            <a:ext cx="9144000" cy="909637"/>
          </a:xfrm>
        </p:spPr>
        <p:txBody>
          <a:bodyPr/>
          <a:lstStyle/>
          <a:p>
            <a:pPr eaLnBrk="1" hangingPunct="1"/>
            <a:r>
              <a:rPr lang="el-GR" altLang="el-GR" dirty="0" smtClean="0"/>
              <a:t>Τοποθέτηση στη μικροφυγόκεντρο</a:t>
            </a:r>
          </a:p>
        </p:txBody>
      </p:sp>
      <p:sp>
        <p:nvSpPr>
          <p:cNvPr id="29699" name="Θέση περιεχομένου 2"/>
          <p:cNvSpPr>
            <a:spLocks noGrp="1"/>
          </p:cNvSpPr>
          <p:nvPr>
            <p:ph idx="1"/>
          </p:nvPr>
        </p:nvSpPr>
        <p:spPr>
          <a:xfrm>
            <a:off x="457200" y="1412875"/>
            <a:ext cx="8229600" cy="1871663"/>
          </a:xfrm>
        </p:spPr>
        <p:txBody>
          <a:bodyPr/>
          <a:lstStyle/>
          <a:p>
            <a:pPr eaLnBrk="1" hangingPunct="1">
              <a:spcBef>
                <a:spcPts val="2400"/>
              </a:spcBef>
            </a:pPr>
            <a:r>
              <a:rPr lang="el-GR" altLang="el-GR" dirty="0" smtClean="0"/>
              <a:t>Τοποθετείται στη μικροφυγόκεντρο (το σφραγισμένο άκρο προς την περιφέρεια) και αντιδιαμετρικά με άλλο σωληνάριο. </a:t>
            </a:r>
          </a:p>
          <a:p>
            <a:pPr eaLnBrk="1" hangingPunct="1">
              <a:spcBef>
                <a:spcPts val="2400"/>
              </a:spcBef>
            </a:pPr>
            <a:r>
              <a:rPr lang="el-GR" altLang="el-GR" dirty="0" smtClean="0"/>
              <a:t>Φυγοκέντρηση 12,000 rpm για  5 λεπτά</a:t>
            </a:r>
            <a:r>
              <a:rPr lang="en-US" altLang="el-GR" dirty="0" smtClean="0"/>
              <a:t>.</a:t>
            </a:r>
            <a:endParaRPr lang="el-GR" altLang="el-GR" dirty="0" smtClean="0"/>
          </a:p>
          <a:p>
            <a:pPr eaLnBrk="1" hangingPunct="1">
              <a:spcBef>
                <a:spcPts val="2400"/>
              </a:spcBef>
            </a:pPr>
            <a:endParaRPr lang="el-GR" altLang="el-GR" dirty="0" smtClean="0"/>
          </a:p>
        </p:txBody>
      </p:sp>
      <p:pic>
        <p:nvPicPr>
          <p:cNvPr id="2970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6063" y="3671888"/>
            <a:ext cx="35718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4067175" y="5621338"/>
            <a:ext cx="661988" cy="276225"/>
          </a:xfrm>
          <a:prstGeom prst="rect">
            <a:avLst/>
          </a:prstGeom>
        </p:spPr>
        <p:txBody>
          <a:bodyPr wrap="none">
            <a:spAutoFit/>
          </a:bodyPr>
          <a:lstStyle/>
          <a:p>
            <a:pPr eaLnBrk="1" hangingPunct="1">
              <a:defRPr/>
            </a:pPr>
            <a:r>
              <a:rPr lang="en-US" sz="1200" dirty="0">
                <a:latin typeface="+mn-lt"/>
                <a:cs typeface="+mn-cs"/>
                <a:hlinkClick r:id="rId4"/>
              </a:rPr>
              <a:t>who.int</a:t>
            </a:r>
            <a:endParaRPr lang="el-GR" sz="1200" dirty="0">
              <a:latin typeface="+mn-lt"/>
              <a:cs typeface="+mn-cs"/>
            </a:endParaRPr>
          </a:p>
        </p:txBody>
      </p:sp>
      <p:sp>
        <p:nvSpPr>
          <p:cNvPr id="2970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F0FA9D-74F5-4E89-B6BF-3A25B36AA79F}" type="slidenum">
              <a:rPr lang="el-GR" altLang="el-GR" sz="1200">
                <a:solidFill>
                  <a:srgbClr val="F3EE1E"/>
                </a:solidFill>
                <a:latin typeface="Arial" panose="020B0604020202020204" pitchFamily="34" charset="0"/>
              </a:rPr>
              <a:pPr>
                <a:spcBef>
                  <a:spcPct val="0"/>
                </a:spcBef>
                <a:buFontTx/>
                <a:buNone/>
              </a:pPr>
              <a:t>15</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a:xfrm>
            <a:off x="0" y="115888"/>
            <a:ext cx="9144000" cy="909637"/>
          </a:xfrm>
        </p:spPr>
        <p:txBody>
          <a:bodyPr/>
          <a:lstStyle/>
          <a:p>
            <a:pPr eaLnBrk="1" hangingPunct="1"/>
            <a:r>
              <a:rPr lang="el-GR" altLang="el-GR" dirty="0" smtClean="0"/>
              <a:t>Μικροσκόπηση</a:t>
            </a:r>
            <a:r>
              <a:rPr lang="en-US" altLang="el-GR" dirty="0" smtClean="0"/>
              <a:t> </a:t>
            </a:r>
            <a:r>
              <a:rPr lang="en-US" altLang="el-GR" sz="3200" b="0" dirty="0" smtClean="0"/>
              <a:t>(1 </a:t>
            </a:r>
            <a:r>
              <a:rPr lang="el-GR" altLang="el-GR" sz="3200" b="0" dirty="0" smtClean="0"/>
              <a:t>από 2) </a:t>
            </a:r>
          </a:p>
        </p:txBody>
      </p:sp>
      <p:sp>
        <p:nvSpPr>
          <p:cNvPr id="31747" name="Θέση περιεχομένου 2"/>
          <p:cNvSpPr>
            <a:spLocks noGrp="1"/>
          </p:cNvSpPr>
          <p:nvPr>
            <p:ph idx="1"/>
          </p:nvPr>
        </p:nvSpPr>
        <p:spPr>
          <a:xfrm>
            <a:off x="457200" y="2565400"/>
            <a:ext cx="8229600" cy="1223963"/>
          </a:xfrm>
        </p:spPr>
        <p:txBody>
          <a:bodyPr/>
          <a:lstStyle/>
          <a:p>
            <a:pPr eaLnBrk="1" hangingPunct="1"/>
            <a:r>
              <a:rPr lang="el-GR" altLang="el-GR" dirty="0" smtClean="0"/>
              <a:t>Τοποθέτηση του σωληναρίου στο ειδικό υποδοχέα συσκευής για την μικροσκόπιση </a:t>
            </a:r>
          </a:p>
          <a:p>
            <a:pPr eaLnBrk="1" hangingPunct="1"/>
            <a:endParaRPr lang="el-GR" altLang="el-GR" dirty="0" smtClean="0"/>
          </a:p>
        </p:txBody>
      </p:sp>
      <p:sp>
        <p:nvSpPr>
          <p:cNvPr id="3174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20A3AC-247E-49C8-94CE-C220D7D22C8E}" type="slidenum">
              <a:rPr lang="el-GR" altLang="el-GR" sz="1200">
                <a:solidFill>
                  <a:srgbClr val="F3EE1E"/>
                </a:solidFill>
                <a:latin typeface="Arial" panose="020B0604020202020204" pitchFamily="34" charset="0"/>
              </a:rPr>
              <a:pPr>
                <a:spcBef>
                  <a:spcPct val="0"/>
                </a:spcBef>
                <a:buFontTx/>
                <a:buNone/>
              </a:pPr>
              <a:t>16</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a:xfrm>
            <a:off x="0" y="115888"/>
            <a:ext cx="9144000" cy="909637"/>
          </a:xfrm>
        </p:spPr>
        <p:txBody>
          <a:bodyPr/>
          <a:lstStyle/>
          <a:p>
            <a:pPr eaLnBrk="1" hangingPunct="1"/>
            <a:r>
              <a:rPr lang="el-GR" altLang="el-GR" dirty="0" smtClean="0"/>
              <a:t>Μικροσκόπηση</a:t>
            </a:r>
            <a:r>
              <a:rPr lang="en-US" altLang="el-GR" dirty="0" smtClean="0"/>
              <a:t> </a:t>
            </a:r>
            <a:r>
              <a:rPr lang="en-US" altLang="el-GR" sz="3200" b="0" dirty="0" smtClean="0"/>
              <a:t>(</a:t>
            </a:r>
            <a:r>
              <a:rPr lang="el-GR" altLang="el-GR" sz="3200" b="0" dirty="0" smtClean="0"/>
              <a:t>2</a:t>
            </a:r>
            <a:r>
              <a:rPr lang="en-US" altLang="el-GR" sz="3200" b="0" dirty="0" smtClean="0"/>
              <a:t> </a:t>
            </a:r>
            <a:r>
              <a:rPr lang="el-GR" altLang="el-GR" sz="3200" b="0" dirty="0" smtClean="0"/>
              <a:t>από 2) </a:t>
            </a:r>
            <a:endParaRPr lang="el-GR" altLang="el-GR" dirty="0" smtClean="0"/>
          </a:p>
        </p:txBody>
      </p:sp>
      <p:sp>
        <p:nvSpPr>
          <p:cNvPr id="33795" name="Θέση περιεχομένου 2"/>
          <p:cNvSpPr>
            <a:spLocks noGrp="1"/>
          </p:cNvSpPr>
          <p:nvPr>
            <p:ph idx="1"/>
          </p:nvPr>
        </p:nvSpPr>
        <p:spPr>
          <a:xfrm>
            <a:off x="457200" y="2133600"/>
            <a:ext cx="8229600" cy="2232025"/>
          </a:xfrm>
        </p:spPr>
        <p:txBody>
          <a:bodyPr/>
          <a:lstStyle/>
          <a:p>
            <a:pPr eaLnBrk="1" hangingPunct="1">
              <a:spcBef>
                <a:spcPts val="1800"/>
              </a:spcBef>
            </a:pPr>
            <a:r>
              <a:rPr lang="el-GR" altLang="el-GR" dirty="0" smtClean="0"/>
              <a:t>Ενστάλαξη λαδιού πάνω στο τριχοειδές χωρίς καλυπτρίδα</a:t>
            </a:r>
            <a:r>
              <a:rPr lang="en-US" altLang="el-GR" dirty="0" smtClean="0"/>
              <a:t>,</a:t>
            </a:r>
            <a:r>
              <a:rPr lang="el-GR" altLang="el-GR" dirty="0" smtClean="0"/>
              <a:t> </a:t>
            </a:r>
          </a:p>
          <a:p>
            <a:pPr eaLnBrk="1" hangingPunct="1">
              <a:spcBef>
                <a:spcPts val="1800"/>
              </a:spcBef>
            </a:pPr>
            <a:r>
              <a:rPr lang="el-GR" altLang="el-GR" dirty="0" smtClean="0"/>
              <a:t>Μικροσκόπηση με 40Χ, 60Χ, το σωληνάριο περιστρέφεται και ελέγχεται όλη η περιφέρεια για παρατήρηση των παρασίτων που φθορίζουν.</a:t>
            </a:r>
          </a:p>
          <a:p>
            <a:pPr eaLnBrk="1" hangingPunct="1"/>
            <a:endParaRPr lang="el-GR" altLang="el-GR" dirty="0" smtClean="0"/>
          </a:p>
        </p:txBody>
      </p:sp>
      <p:sp>
        <p:nvSpPr>
          <p:cNvPr id="3379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A22439-39EC-4F67-87D3-33DDB491817D}" type="slidenum">
              <a:rPr lang="el-GR" altLang="el-GR" sz="1200">
                <a:solidFill>
                  <a:srgbClr val="F3EE1E"/>
                </a:solidFill>
                <a:latin typeface="Arial" panose="020B0604020202020204" pitchFamily="34" charset="0"/>
              </a:rPr>
              <a:pPr>
                <a:spcBef>
                  <a:spcPct val="0"/>
                </a:spcBef>
                <a:buFontTx/>
                <a:buNone/>
              </a:pPr>
              <a:t>17</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a:xfrm>
            <a:off x="0" y="115888"/>
            <a:ext cx="9144000" cy="909637"/>
          </a:xfrm>
        </p:spPr>
        <p:txBody>
          <a:bodyPr/>
          <a:lstStyle/>
          <a:p>
            <a:pPr eaLnBrk="1" hangingPunct="1"/>
            <a:r>
              <a:rPr lang="el-GR" altLang="el-GR" dirty="0" smtClean="0"/>
              <a:t>Κατανομή του αίματος</a:t>
            </a:r>
          </a:p>
        </p:txBody>
      </p:sp>
      <p:sp>
        <p:nvSpPr>
          <p:cNvPr id="34819" name="Θέση περιεχομένου 2"/>
          <p:cNvSpPr>
            <a:spLocks noGrp="1"/>
          </p:cNvSpPr>
          <p:nvPr>
            <p:ph idx="1"/>
          </p:nvPr>
        </p:nvSpPr>
        <p:spPr>
          <a:xfrm>
            <a:off x="473075" y="2205038"/>
            <a:ext cx="8229600" cy="1871662"/>
          </a:xfrm>
        </p:spPr>
        <p:txBody>
          <a:bodyPr/>
          <a:lstStyle/>
          <a:p>
            <a:pPr eaLnBrk="1" hangingPunct="1"/>
            <a:r>
              <a:rPr lang="en-US" altLang="el-GR" dirty="0" smtClean="0"/>
              <a:t>T</a:t>
            </a:r>
            <a:r>
              <a:rPr lang="el-GR" altLang="el-GR" dirty="0" smtClean="0"/>
              <a:t>α παρασιτούμενα ερυθρά είναι ελαφρότερα από τα φυσιολογικά ερυθρά και μαζί  με τα παράσιτα συγκεντρώνονται κάτω από το στρώμα των λευκών "buffy coat" στην κορυφή της στήλης των ερυθρών. </a:t>
            </a:r>
          </a:p>
          <a:p>
            <a:pPr eaLnBrk="1" hangingPunct="1"/>
            <a:endParaRPr lang="el-GR" altLang="el-GR" dirty="0" smtClean="0"/>
          </a:p>
        </p:txBody>
      </p:sp>
      <p:sp>
        <p:nvSpPr>
          <p:cNvPr id="3482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58E8457-1742-43AC-AC6F-6F32DD9CE8B2}" type="slidenum">
              <a:rPr lang="el-GR" altLang="el-GR" sz="1200">
                <a:solidFill>
                  <a:srgbClr val="F3EE1E"/>
                </a:solidFill>
                <a:latin typeface="Arial" panose="020B0604020202020204" pitchFamily="34" charset="0"/>
              </a:rPr>
              <a:pPr>
                <a:spcBef>
                  <a:spcPct val="0"/>
                </a:spcBef>
                <a:buFontTx/>
                <a:buNone/>
              </a:pPr>
              <a:t>18</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a:xfrm>
            <a:off x="0" y="115888"/>
            <a:ext cx="9144000" cy="909637"/>
          </a:xfrm>
        </p:spPr>
        <p:txBody>
          <a:bodyPr/>
          <a:lstStyle/>
          <a:p>
            <a:pPr eaLnBrk="1" hangingPunct="1"/>
            <a:r>
              <a:rPr lang="en-US" altLang="el-GR" dirty="0" smtClean="0"/>
              <a:t>Quantitative Buffy Coat (QBC)</a:t>
            </a:r>
            <a:endParaRPr lang="el-GR" altLang="el-GR" dirty="0" smtClean="0"/>
          </a:p>
        </p:txBody>
      </p:sp>
      <p:sp>
        <p:nvSpPr>
          <p:cNvPr id="7171" name="Θέση περιεχομένου 2"/>
          <p:cNvSpPr>
            <a:spLocks noGrp="1"/>
          </p:cNvSpPr>
          <p:nvPr>
            <p:ph idx="1"/>
          </p:nvPr>
        </p:nvSpPr>
        <p:spPr>
          <a:xfrm>
            <a:off x="457200" y="2708275"/>
            <a:ext cx="8229600" cy="1008063"/>
          </a:xfrm>
        </p:spPr>
        <p:txBody>
          <a:bodyPr/>
          <a:lstStyle/>
          <a:p>
            <a:pPr marL="0" indent="0" algn="ctr" eaLnBrk="1" hangingPunct="1">
              <a:buFont typeface="Arial" panose="020B0604020202020204" pitchFamily="34" charset="0"/>
              <a:buNone/>
            </a:pPr>
            <a:r>
              <a:rPr lang="el-GR" altLang="el-GR" dirty="0" smtClean="0"/>
              <a:t>Τεχνική διάγνωσης των πλασμωδίων με φθορισμό σε σωληνάρια μικροαιματοκρίτη.</a:t>
            </a:r>
          </a:p>
          <a:p>
            <a:pPr marL="0" indent="0" algn="ctr" eaLnBrk="1" hangingPunct="1">
              <a:buFont typeface="Arial" panose="020B0604020202020204" pitchFamily="34" charset="0"/>
              <a:buNone/>
            </a:pPr>
            <a:endParaRPr lang="el-GR" altLang="el-GR" dirty="0" smtClean="0"/>
          </a:p>
        </p:txBody>
      </p:sp>
      <p:sp>
        <p:nvSpPr>
          <p:cNvPr id="717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708858-485B-4A20-ADB1-705207F3BA18}" type="slidenum">
              <a:rPr lang="el-GR" altLang="el-GR" sz="1200">
                <a:solidFill>
                  <a:srgbClr val="F3EE1E"/>
                </a:solidFill>
                <a:latin typeface="Arial" panose="020B0604020202020204" pitchFamily="34" charset="0"/>
              </a:rPr>
              <a:pPr>
                <a:spcBef>
                  <a:spcPct val="0"/>
                </a:spcBef>
                <a:buFontTx/>
                <a:buNone/>
              </a:pPr>
              <a:t>1</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a:xfrm>
            <a:off x="0" y="115888"/>
            <a:ext cx="9144000" cy="909637"/>
          </a:xfrm>
        </p:spPr>
        <p:txBody>
          <a:bodyPr/>
          <a:lstStyle/>
          <a:p>
            <a:pPr eaLnBrk="1" hangingPunct="1"/>
            <a:r>
              <a:rPr lang="el-GR" altLang="el-GR" dirty="0" smtClean="0"/>
              <a:t>Φθορισμός </a:t>
            </a:r>
          </a:p>
        </p:txBody>
      </p:sp>
      <p:sp>
        <p:nvSpPr>
          <p:cNvPr id="36867" name="Θέση περιεχομένου 2"/>
          <p:cNvSpPr>
            <a:spLocks noGrp="1"/>
          </p:cNvSpPr>
          <p:nvPr>
            <p:ph idx="1"/>
          </p:nvPr>
        </p:nvSpPr>
        <p:spPr>
          <a:xfrm>
            <a:off x="539750" y="2276475"/>
            <a:ext cx="8229600" cy="1657350"/>
          </a:xfrm>
        </p:spPr>
        <p:txBody>
          <a:bodyPr/>
          <a:lstStyle/>
          <a:p>
            <a:pPr eaLnBrk="1" hangingPunct="1"/>
            <a:r>
              <a:rPr lang="el-GR" altLang="el-GR" dirty="0" smtClean="0"/>
              <a:t>Τα κύτταρα που περιέχουν DNA, όπως τα παράσιτα και τα λευκά, βάφονται με την ακριδίνη και φθορίζουν με το  υπεριώδες φως.</a:t>
            </a:r>
          </a:p>
          <a:p>
            <a:pPr eaLnBrk="1" hangingPunct="1"/>
            <a:endParaRPr lang="el-GR" altLang="el-GR" dirty="0" smtClean="0"/>
          </a:p>
        </p:txBody>
      </p:sp>
      <p:sp>
        <p:nvSpPr>
          <p:cNvPr id="3686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D50E8C-D340-4BCE-82C3-E829EEDFEB89}" type="slidenum">
              <a:rPr lang="el-GR" altLang="el-GR" sz="1200">
                <a:solidFill>
                  <a:srgbClr val="F3EE1E"/>
                </a:solidFill>
                <a:latin typeface="Arial" panose="020B0604020202020204" pitchFamily="34" charset="0"/>
              </a:rPr>
              <a:pPr>
                <a:spcBef>
                  <a:spcPct val="0"/>
                </a:spcBef>
                <a:buFontTx/>
                <a:buNone/>
              </a:pPr>
              <a:t>19</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a:xfrm>
            <a:off x="0" y="115888"/>
            <a:ext cx="9144000" cy="909637"/>
          </a:xfrm>
        </p:spPr>
        <p:txBody>
          <a:bodyPr/>
          <a:lstStyle/>
          <a:p>
            <a:pPr eaLnBrk="1" hangingPunct="1"/>
            <a:r>
              <a:rPr lang="el-GR" altLang="el-GR" dirty="0" smtClean="0"/>
              <a:t>Πλεονεκτήματα</a:t>
            </a:r>
          </a:p>
        </p:txBody>
      </p:sp>
      <p:sp>
        <p:nvSpPr>
          <p:cNvPr id="37891" name="Θέση περιεχομένου 2"/>
          <p:cNvSpPr>
            <a:spLocks noGrp="1"/>
          </p:cNvSpPr>
          <p:nvPr>
            <p:ph idx="1"/>
          </p:nvPr>
        </p:nvSpPr>
        <p:spPr>
          <a:xfrm>
            <a:off x="457200" y="2420938"/>
            <a:ext cx="8229600" cy="1871662"/>
          </a:xfrm>
        </p:spPr>
        <p:txBody>
          <a:bodyPr/>
          <a:lstStyle/>
          <a:p>
            <a:pPr eaLnBrk="1" hangingPunct="1">
              <a:spcBef>
                <a:spcPts val="3000"/>
              </a:spcBef>
            </a:pPr>
            <a:r>
              <a:rPr lang="el-GR" altLang="el-GR" dirty="0" smtClean="0"/>
              <a:t>Πιο εύκολη και πιο γρήγορη από τα βαμμένα επιχρίσματα,  </a:t>
            </a:r>
          </a:p>
          <a:p>
            <a:pPr eaLnBrk="1" hangingPunct="1">
              <a:spcBef>
                <a:spcPts val="3000"/>
              </a:spcBef>
            </a:pPr>
            <a:r>
              <a:rPr lang="el-GR" altLang="el-GR" dirty="0" smtClean="0"/>
              <a:t>Περισσότερο ευαίσθητη από την παχιά σταγόνα και τη λεπτή επίστρωση.</a:t>
            </a:r>
          </a:p>
          <a:p>
            <a:pPr eaLnBrk="1" hangingPunct="1"/>
            <a:endParaRPr lang="el-GR" altLang="el-GR" dirty="0" smtClean="0"/>
          </a:p>
          <a:p>
            <a:pPr eaLnBrk="1" hangingPunct="1"/>
            <a:endParaRPr lang="el-GR" altLang="el-GR" dirty="0" smtClean="0"/>
          </a:p>
        </p:txBody>
      </p:sp>
      <p:sp>
        <p:nvSpPr>
          <p:cNvPr id="3789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8A4D9A-165A-4475-84D7-7E2FD722E80F}" type="slidenum">
              <a:rPr lang="el-GR" altLang="el-GR" sz="1200">
                <a:solidFill>
                  <a:srgbClr val="F3EE1E"/>
                </a:solidFill>
                <a:latin typeface="Arial" panose="020B0604020202020204" pitchFamily="34" charset="0"/>
              </a:rPr>
              <a:pPr>
                <a:spcBef>
                  <a:spcPct val="0"/>
                </a:spcBef>
                <a:buFontTx/>
                <a:buNone/>
              </a:pPr>
              <a:t>20</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p:nvPr>
        </p:nvSpPr>
        <p:spPr>
          <a:xfrm>
            <a:off x="0" y="115888"/>
            <a:ext cx="9144000" cy="909637"/>
          </a:xfrm>
        </p:spPr>
        <p:txBody>
          <a:bodyPr/>
          <a:lstStyle/>
          <a:p>
            <a:pPr eaLnBrk="1" hangingPunct="1"/>
            <a:r>
              <a:rPr lang="el-GR" altLang="el-GR" dirty="0" smtClean="0"/>
              <a:t>Μειονεκτήματα</a:t>
            </a:r>
          </a:p>
        </p:txBody>
      </p:sp>
      <p:sp>
        <p:nvSpPr>
          <p:cNvPr id="38915" name="Θέση περιεχομένου 2"/>
          <p:cNvSpPr>
            <a:spLocks noGrp="1"/>
          </p:cNvSpPr>
          <p:nvPr>
            <p:ph idx="1"/>
          </p:nvPr>
        </p:nvSpPr>
        <p:spPr>
          <a:xfrm>
            <a:off x="457200" y="2276475"/>
            <a:ext cx="8229600" cy="1944688"/>
          </a:xfrm>
        </p:spPr>
        <p:txBody>
          <a:bodyPr/>
          <a:lstStyle/>
          <a:p>
            <a:pPr eaLnBrk="1" hangingPunct="1">
              <a:spcBef>
                <a:spcPts val="2400"/>
              </a:spcBef>
            </a:pPr>
            <a:r>
              <a:rPr lang="el-GR" altLang="el-GR" dirty="0" smtClean="0"/>
              <a:t>Απαιτείται ειδικός και ακριβός εξοπλισμός,</a:t>
            </a:r>
          </a:p>
          <a:p>
            <a:pPr eaLnBrk="1" hangingPunct="1">
              <a:spcBef>
                <a:spcPts val="2400"/>
              </a:spcBef>
            </a:pPr>
            <a:r>
              <a:rPr lang="el-GR" altLang="el-GR" dirty="0" smtClean="0"/>
              <a:t>Δύσκολα να ταυτοποιηθούν όλα τα είδη των πλασμωδίων, </a:t>
            </a:r>
          </a:p>
          <a:p>
            <a:pPr eaLnBrk="1" hangingPunct="1">
              <a:spcBef>
                <a:spcPts val="2400"/>
              </a:spcBef>
            </a:pPr>
            <a:r>
              <a:rPr lang="el-GR" altLang="el-GR" dirty="0" smtClean="0"/>
              <a:t>Το σωληνάριο δεν διατηρείται για μελλοντική εξέταση.</a:t>
            </a:r>
          </a:p>
          <a:p>
            <a:pPr eaLnBrk="1" hangingPunct="1">
              <a:spcBef>
                <a:spcPts val="2400"/>
              </a:spcBef>
            </a:pPr>
            <a:endParaRPr lang="el-GR" altLang="el-GR" dirty="0" smtClean="0"/>
          </a:p>
        </p:txBody>
      </p:sp>
      <p:sp>
        <p:nvSpPr>
          <p:cNvPr id="3891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5ACE5D-B1DA-428D-BE4F-9F258A7A106A}" type="slidenum">
              <a:rPr lang="el-GR" altLang="el-GR" sz="1200">
                <a:solidFill>
                  <a:srgbClr val="F3EE1E"/>
                </a:solidFill>
                <a:latin typeface="Arial" panose="020B0604020202020204" pitchFamily="34" charset="0"/>
              </a:rPr>
              <a:pPr>
                <a:spcBef>
                  <a:spcPct val="0"/>
                </a:spcBef>
                <a:buFontTx/>
                <a:buNone/>
              </a:pPr>
              <a:t>21</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a:xfrm>
            <a:off x="0" y="115888"/>
            <a:ext cx="9144000" cy="909637"/>
          </a:xfrm>
        </p:spPr>
        <p:txBody>
          <a:bodyPr/>
          <a:lstStyle/>
          <a:p>
            <a:pPr eaLnBrk="1" hangingPunct="1"/>
            <a:r>
              <a:rPr lang="el-GR" altLang="el-GR" dirty="0" smtClean="0"/>
              <a:t>Παράσιτα </a:t>
            </a:r>
            <a:r>
              <a:rPr lang="en-US" altLang="el-GR" dirty="0" smtClean="0"/>
              <a:t>QBC</a:t>
            </a:r>
            <a:endParaRPr lang="el-GR" altLang="el-GR" dirty="0" smtClean="0"/>
          </a:p>
        </p:txBody>
      </p:sp>
      <p:sp>
        <p:nvSpPr>
          <p:cNvPr id="3" name="Θέση περιεχομένου 2"/>
          <p:cNvSpPr>
            <a:spLocks noGrp="1"/>
          </p:cNvSpPr>
          <p:nvPr>
            <p:ph idx="1"/>
          </p:nvPr>
        </p:nvSpPr>
        <p:spPr>
          <a:xfrm>
            <a:off x="431800" y="1844675"/>
            <a:ext cx="8229600" cy="3313113"/>
          </a:xfrm>
        </p:spPr>
        <p:txBody>
          <a:bodyPr rtlCol="0">
            <a:normAutofit/>
          </a:bodyPr>
          <a:lstStyle/>
          <a:p>
            <a:pPr marL="0" indent="0" eaLnBrk="1" fontAlgn="auto" hangingPunct="1">
              <a:spcBef>
                <a:spcPts val="3000"/>
              </a:spcBef>
              <a:spcAft>
                <a:spcPts val="0"/>
              </a:spcAft>
              <a:buFont typeface="Arial" panose="020B0604020202020204" pitchFamily="34" charset="0"/>
              <a:buNone/>
              <a:defRPr/>
            </a:pPr>
            <a:r>
              <a:rPr lang="el-GR" dirty="0"/>
              <a:t>Άλλα παράσιτα που ανιχνεύονται με την QBC είναι </a:t>
            </a:r>
          </a:p>
          <a:p>
            <a:pPr eaLnBrk="1" fontAlgn="auto" hangingPunct="1">
              <a:spcBef>
                <a:spcPts val="3000"/>
              </a:spcBef>
              <a:spcAft>
                <a:spcPts val="0"/>
              </a:spcAft>
              <a:defRPr/>
            </a:pPr>
            <a:r>
              <a:rPr lang="el-GR" dirty="0"/>
              <a:t>τα </a:t>
            </a:r>
            <a:r>
              <a:rPr lang="el-GR" dirty="0" smtClean="0"/>
              <a:t>τρυπανοσώματα, </a:t>
            </a:r>
            <a:endParaRPr lang="el-GR" dirty="0"/>
          </a:p>
          <a:p>
            <a:pPr eaLnBrk="1" fontAlgn="auto" hangingPunct="1">
              <a:spcBef>
                <a:spcPts val="3000"/>
              </a:spcBef>
              <a:spcAft>
                <a:spcPts val="0"/>
              </a:spcAft>
              <a:defRPr/>
            </a:pPr>
            <a:r>
              <a:rPr lang="el-GR" dirty="0"/>
              <a:t>τα πιροπλάσματα, </a:t>
            </a:r>
          </a:p>
          <a:p>
            <a:pPr eaLnBrk="1" fontAlgn="auto" hangingPunct="1">
              <a:spcBef>
                <a:spcPts val="3000"/>
              </a:spcBef>
              <a:spcAft>
                <a:spcPts val="0"/>
              </a:spcAft>
              <a:defRPr/>
            </a:pPr>
            <a:r>
              <a:rPr lang="el-GR" dirty="0"/>
              <a:t>οι </a:t>
            </a:r>
            <a:r>
              <a:rPr lang="el-GR" dirty="0" smtClean="0"/>
              <a:t>μικροφιλάριες.</a:t>
            </a:r>
            <a:endParaRPr lang="el-GR" dirty="0"/>
          </a:p>
          <a:p>
            <a:pPr eaLnBrk="1" fontAlgn="auto" hangingPunct="1">
              <a:spcBef>
                <a:spcPts val="3000"/>
              </a:spcBef>
              <a:spcAft>
                <a:spcPts val="0"/>
              </a:spcAft>
              <a:defRPr/>
            </a:pPr>
            <a:endParaRPr lang="el-GR" dirty="0"/>
          </a:p>
        </p:txBody>
      </p:sp>
      <p:sp>
        <p:nvSpPr>
          <p:cNvPr id="3994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ABC618-F207-4CB2-BE8C-CAEC089D7429}" type="slidenum">
              <a:rPr lang="el-GR" altLang="el-GR" sz="1200">
                <a:solidFill>
                  <a:srgbClr val="F3EE1E"/>
                </a:solidFill>
                <a:latin typeface="Arial" panose="020B0604020202020204" pitchFamily="34" charset="0"/>
              </a:rPr>
              <a:pPr>
                <a:spcBef>
                  <a:spcPct val="0"/>
                </a:spcBef>
                <a:buFontTx/>
                <a:buNone/>
              </a:pPr>
              <a:t>22</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Ανθούλα Νικολαΐδου 2014. Ανθούλα Νικολαΐδου. «Παρασιτολογία - </a:t>
            </a:r>
            <a:r>
              <a:rPr lang="en-US" sz="2000" dirty="0" smtClean="0"/>
              <a:t>M</a:t>
            </a:r>
            <a:r>
              <a:rPr lang="el-GR" sz="2000" dirty="0" smtClean="0"/>
              <a:t>υκητολογία  </a:t>
            </a:r>
            <a:r>
              <a:rPr lang="en-US" sz="2000" dirty="0" smtClean="0"/>
              <a:t>(</a:t>
            </a:r>
            <a:r>
              <a:rPr lang="el-GR" sz="2000" dirty="0" smtClean="0"/>
              <a:t>Ε</a:t>
            </a:r>
            <a:r>
              <a:rPr lang="en-US" sz="2000" dirty="0" smtClean="0"/>
              <a:t>)</a:t>
            </a:r>
            <a:r>
              <a:rPr lang="el-GR" sz="2000" dirty="0" smtClean="0"/>
              <a:t>. Ενότητα 9</a:t>
            </a:r>
            <a:r>
              <a:rPr lang="en-US" sz="2000" dirty="0" smtClean="0"/>
              <a:t>:</a:t>
            </a:r>
            <a:r>
              <a:rPr lang="el-GR" sz="2000" dirty="0" smtClean="0"/>
              <a:t> </a:t>
            </a:r>
            <a:r>
              <a:rPr lang="el-GR" altLang="el-GR" sz="2000" dirty="0" smtClean="0"/>
              <a:t>Διάγνωση πλασμωδίων με </a:t>
            </a:r>
            <a:r>
              <a:rPr lang="en-US" altLang="el-GR" sz="2000" dirty="0" smtClean="0"/>
              <a:t>QBC</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eaLnBrk="1" hangingPunct="1">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dirty="0" smtClean="0">
                <a:solidFill>
                  <a:prstClr val="black"/>
                </a:solidFill>
                <a:latin typeface="Calibri"/>
              </a:rPr>
              <a:t>by</a:t>
            </a:r>
            <a:r>
              <a:rPr lang="el-GR" dirty="0"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eaLnBrk="1" hangingPunct="1">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eaLnBrk="1" hangingPunct="1">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eaLnBrk="1" hangingPunct="1">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eaLnBrk="1" hangingPunct="1">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eaLnBrk="1" hangingPunct="1">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52120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eaLnBrk="1" hangingPunct="1"/>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eaLnBrk="1" hangingPunct="1"/>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eaLnBrk="1" hangingPunct="1"/>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eaLnBrk="1" hangingPunct="1"/>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eaLnBrk="1" hangingPunct="1"/>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eaLnBrk="1" hangingPunct="1"/>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eaLnBrk="1" hangingPunct="1"/>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eaLnBrk="1" hangingPunct="1"/>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eaLnBrk="1" hangingPunct="1"/>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eaLnBrk="1" hangingPunct="1"/>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121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Σημειωμάτων</a:t>
            </a:r>
          </a:p>
          <a:p>
            <a:pPr lvl="1">
              <a:buFont typeface="Wingdings" panose="05000000000000000000" pitchFamily="2" charset="2"/>
              <a:buChar char="§"/>
            </a:pPr>
            <a:r>
              <a:rPr lang="el-GR" sz="2000" dirty="0"/>
              <a:t>το Σημείωμα Χρήσης Έργων Τρίτων (εφόσον υπάρχει</a:t>
            </a:r>
            <a:r>
              <a:rPr lang="el-GR" sz="2000" dirty="0" smtClean="0"/>
              <a:t>)</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3055615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a:xfrm>
            <a:off x="0" y="115888"/>
            <a:ext cx="9144000" cy="909637"/>
          </a:xfrm>
        </p:spPr>
        <p:txBody>
          <a:bodyPr/>
          <a:lstStyle/>
          <a:p>
            <a:pPr eaLnBrk="1" hangingPunct="1"/>
            <a:r>
              <a:rPr lang="el-GR" altLang="el-GR" dirty="0" smtClean="0"/>
              <a:t>Φυγοκέντρηση και αίμα </a:t>
            </a:r>
          </a:p>
        </p:txBody>
      </p:sp>
      <p:sp>
        <p:nvSpPr>
          <p:cNvPr id="3" name="Θέση περιεχομένου 2"/>
          <p:cNvSpPr>
            <a:spLocks noGrp="1"/>
          </p:cNvSpPr>
          <p:nvPr>
            <p:ph idx="1"/>
          </p:nvPr>
        </p:nvSpPr>
        <p:spPr>
          <a:xfrm>
            <a:off x="228600" y="1949450"/>
            <a:ext cx="3786188" cy="3646488"/>
          </a:xfrm>
        </p:spPr>
        <p:txBody>
          <a:bodyPr rtlCol="0">
            <a:normAutofit/>
          </a:bodyPr>
          <a:lstStyle/>
          <a:p>
            <a:pPr marL="0" indent="0" eaLnBrk="1" fontAlgn="auto" hangingPunct="1">
              <a:spcAft>
                <a:spcPts val="0"/>
              </a:spcAft>
              <a:buFont typeface="Arial" panose="020B0604020202020204" pitchFamily="34" charset="0"/>
              <a:buNone/>
              <a:defRPr/>
            </a:pPr>
            <a:r>
              <a:rPr lang="el-GR" dirty="0"/>
              <a:t>Διαχωρίζεται  σε στρώματα (διαφορετική </a:t>
            </a:r>
            <a:r>
              <a:rPr lang="el-GR" dirty="0" smtClean="0"/>
              <a:t>πυκνότητα)</a:t>
            </a:r>
            <a:r>
              <a:rPr lang="en-US" dirty="0" smtClean="0"/>
              <a:t>:</a:t>
            </a:r>
            <a:endParaRPr lang="el-GR" dirty="0"/>
          </a:p>
          <a:p>
            <a:pPr marL="457200" indent="-457200" eaLnBrk="1" fontAlgn="auto" hangingPunct="1">
              <a:spcAft>
                <a:spcPts val="0"/>
              </a:spcAft>
              <a:buFont typeface="+mj-lt"/>
              <a:buAutoNum type="arabicPeriod"/>
              <a:defRPr/>
            </a:pPr>
            <a:r>
              <a:rPr lang="el-GR" dirty="0" smtClean="0"/>
              <a:t>Πλάσμα</a:t>
            </a:r>
            <a:r>
              <a:rPr lang="en-US" dirty="0" smtClean="0"/>
              <a:t>,</a:t>
            </a:r>
            <a:r>
              <a:rPr lang="el-GR" dirty="0" smtClean="0"/>
              <a:t> </a:t>
            </a:r>
            <a:endParaRPr lang="el-GR" dirty="0"/>
          </a:p>
          <a:p>
            <a:pPr marL="457200" indent="-457200" eaLnBrk="1" fontAlgn="auto" hangingPunct="1">
              <a:spcAft>
                <a:spcPts val="0"/>
              </a:spcAft>
              <a:buFont typeface="+mj-lt"/>
              <a:buAutoNum type="arabicPeriod"/>
              <a:defRPr/>
            </a:pPr>
            <a:r>
              <a:rPr lang="el-GR" dirty="0" smtClean="0"/>
              <a:t>Αιμοπετάλια</a:t>
            </a:r>
            <a:r>
              <a:rPr lang="en-US" dirty="0" smtClean="0"/>
              <a:t>,</a:t>
            </a:r>
            <a:endParaRPr lang="el-GR" dirty="0"/>
          </a:p>
          <a:p>
            <a:pPr marL="457200" indent="-457200" eaLnBrk="1" fontAlgn="auto" hangingPunct="1">
              <a:spcAft>
                <a:spcPts val="0"/>
              </a:spcAft>
              <a:buFont typeface="+mj-lt"/>
              <a:buAutoNum type="arabicPeriod"/>
              <a:defRPr/>
            </a:pPr>
            <a:r>
              <a:rPr lang="el-GR" dirty="0" smtClean="0"/>
              <a:t>Λευκά</a:t>
            </a:r>
            <a:r>
              <a:rPr lang="en-US" dirty="0" smtClean="0"/>
              <a:t>,</a:t>
            </a:r>
            <a:r>
              <a:rPr lang="el-GR" dirty="0" smtClean="0"/>
              <a:t> </a:t>
            </a:r>
            <a:endParaRPr lang="el-GR" dirty="0"/>
          </a:p>
          <a:p>
            <a:pPr marL="457200" indent="-457200" eaLnBrk="1" fontAlgn="auto" hangingPunct="1">
              <a:spcAft>
                <a:spcPts val="0"/>
              </a:spcAft>
              <a:buFont typeface="+mj-lt"/>
              <a:buAutoNum type="arabicPeriod"/>
              <a:defRPr/>
            </a:pPr>
            <a:r>
              <a:rPr lang="el-GR" dirty="0" smtClean="0"/>
              <a:t>Ερυθρά</a:t>
            </a:r>
            <a:r>
              <a:rPr lang="en-US" dirty="0" smtClean="0"/>
              <a:t>.</a:t>
            </a:r>
            <a:endParaRPr lang="el-GR" dirty="0"/>
          </a:p>
          <a:p>
            <a:pPr eaLnBrk="1" fontAlgn="auto" hangingPunct="1">
              <a:spcAft>
                <a:spcPts val="0"/>
              </a:spcAft>
              <a:defRPr/>
            </a:pPr>
            <a:endParaRPr lang="el-GR" dirty="0"/>
          </a:p>
        </p:txBody>
      </p:sp>
      <p:grpSp>
        <p:nvGrpSpPr>
          <p:cNvPr id="8197" name="Ομάδα 25"/>
          <p:cNvGrpSpPr>
            <a:grpSpLocks/>
          </p:cNvGrpSpPr>
          <p:nvPr/>
        </p:nvGrpSpPr>
        <p:grpSpPr bwMode="auto">
          <a:xfrm>
            <a:off x="4049077" y="1943100"/>
            <a:ext cx="5030788" cy="3317875"/>
            <a:chOff x="3923928" y="2486963"/>
            <a:chExt cx="5031936" cy="3318301"/>
          </a:xfrm>
        </p:grpSpPr>
        <p:sp>
          <p:nvSpPr>
            <p:cNvPr id="6" name="Ορθογώνιο 5"/>
            <p:cNvSpPr/>
            <p:nvPr/>
          </p:nvSpPr>
          <p:spPr>
            <a:xfrm>
              <a:off x="3923928" y="2493314"/>
              <a:ext cx="4763587" cy="331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11" name="Ελεύθερη σχεδίαση 10"/>
            <p:cNvSpPr/>
            <p:nvPr/>
          </p:nvSpPr>
          <p:spPr>
            <a:xfrm>
              <a:off x="4517788" y="2933108"/>
              <a:ext cx="477947" cy="1178076"/>
            </a:xfrm>
            <a:custGeom>
              <a:avLst/>
              <a:gdLst>
                <a:gd name="connsiteX0" fmla="*/ 14891 w 477862"/>
                <a:gd name="connsiteY0" fmla="*/ 14411 h 1177615"/>
                <a:gd name="connsiteX1" fmla="*/ 335904 w 477862"/>
                <a:gd name="connsiteY1" fmla="*/ 14411 h 1177615"/>
                <a:gd name="connsiteX2" fmla="*/ 462364 w 477862"/>
                <a:gd name="connsiteY2" fmla="*/ 14411 h 1177615"/>
                <a:gd name="connsiteX3" fmla="*/ 472091 w 477862"/>
                <a:gd name="connsiteY3" fmla="*/ 14411 h 1177615"/>
                <a:gd name="connsiteX4" fmla="*/ 462364 w 477862"/>
                <a:gd name="connsiteY4" fmla="*/ 208964 h 1177615"/>
                <a:gd name="connsiteX5" fmla="*/ 472091 w 477862"/>
                <a:gd name="connsiteY5" fmla="*/ 529977 h 1177615"/>
                <a:gd name="connsiteX6" fmla="*/ 472091 w 477862"/>
                <a:gd name="connsiteY6" fmla="*/ 880173 h 1177615"/>
                <a:gd name="connsiteX7" fmla="*/ 462364 w 477862"/>
                <a:gd name="connsiteY7" fmla="*/ 1123364 h 1177615"/>
                <a:gd name="connsiteX8" fmla="*/ 462364 w 477862"/>
                <a:gd name="connsiteY8" fmla="*/ 1152547 h 1177615"/>
                <a:gd name="connsiteX9" fmla="*/ 248355 w 477862"/>
                <a:gd name="connsiteY9" fmla="*/ 1152547 h 1177615"/>
                <a:gd name="connsiteX10" fmla="*/ 170534 w 477862"/>
                <a:gd name="connsiteY10" fmla="*/ 1142819 h 1177615"/>
                <a:gd name="connsiteX11" fmla="*/ 14891 w 477862"/>
                <a:gd name="connsiteY11" fmla="*/ 1152547 h 1177615"/>
                <a:gd name="connsiteX12" fmla="*/ 5164 w 477862"/>
                <a:gd name="connsiteY12" fmla="*/ 773168 h 1177615"/>
                <a:gd name="connsiteX13" fmla="*/ 5164 w 477862"/>
                <a:gd name="connsiteY13" fmla="*/ 491066 h 1177615"/>
                <a:gd name="connsiteX14" fmla="*/ 5164 w 477862"/>
                <a:gd name="connsiteY14" fmla="*/ 101960 h 1177615"/>
                <a:gd name="connsiteX15" fmla="*/ 14891 w 477862"/>
                <a:gd name="connsiteY15" fmla="*/ 14411 h 117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862" h="1177615">
                  <a:moveTo>
                    <a:pt x="14891" y="14411"/>
                  </a:moveTo>
                  <a:lnTo>
                    <a:pt x="335904" y="14411"/>
                  </a:lnTo>
                  <a:lnTo>
                    <a:pt x="462364" y="14411"/>
                  </a:lnTo>
                  <a:cubicBezTo>
                    <a:pt x="485062" y="14411"/>
                    <a:pt x="472091" y="-18014"/>
                    <a:pt x="472091" y="14411"/>
                  </a:cubicBezTo>
                  <a:cubicBezTo>
                    <a:pt x="472091" y="46836"/>
                    <a:pt x="462364" y="123036"/>
                    <a:pt x="462364" y="208964"/>
                  </a:cubicBezTo>
                  <a:cubicBezTo>
                    <a:pt x="462364" y="294892"/>
                    <a:pt x="470470" y="418109"/>
                    <a:pt x="472091" y="529977"/>
                  </a:cubicBezTo>
                  <a:cubicBezTo>
                    <a:pt x="473712" y="641845"/>
                    <a:pt x="473712" y="781275"/>
                    <a:pt x="472091" y="880173"/>
                  </a:cubicBezTo>
                  <a:cubicBezTo>
                    <a:pt x="470470" y="979071"/>
                    <a:pt x="463985" y="1077968"/>
                    <a:pt x="462364" y="1123364"/>
                  </a:cubicBezTo>
                  <a:cubicBezTo>
                    <a:pt x="460743" y="1168760"/>
                    <a:pt x="498032" y="1147683"/>
                    <a:pt x="462364" y="1152547"/>
                  </a:cubicBezTo>
                  <a:cubicBezTo>
                    <a:pt x="426696" y="1157411"/>
                    <a:pt x="296993" y="1154168"/>
                    <a:pt x="248355" y="1152547"/>
                  </a:cubicBezTo>
                  <a:cubicBezTo>
                    <a:pt x="199717" y="1150926"/>
                    <a:pt x="209445" y="1142819"/>
                    <a:pt x="170534" y="1142819"/>
                  </a:cubicBezTo>
                  <a:cubicBezTo>
                    <a:pt x="131623" y="1142819"/>
                    <a:pt x="42453" y="1214156"/>
                    <a:pt x="14891" y="1152547"/>
                  </a:cubicBezTo>
                  <a:cubicBezTo>
                    <a:pt x="-12671" y="1090938"/>
                    <a:pt x="6785" y="883415"/>
                    <a:pt x="5164" y="773168"/>
                  </a:cubicBezTo>
                  <a:cubicBezTo>
                    <a:pt x="3543" y="662921"/>
                    <a:pt x="5164" y="491066"/>
                    <a:pt x="5164" y="491066"/>
                  </a:cubicBezTo>
                  <a:lnTo>
                    <a:pt x="5164" y="101960"/>
                  </a:lnTo>
                  <a:lnTo>
                    <a:pt x="14891" y="1441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13" name="Ελεύθερη σχεδίαση 12"/>
            <p:cNvSpPr/>
            <p:nvPr/>
          </p:nvSpPr>
          <p:spPr>
            <a:xfrm>
              <a:off x="4503498" y="4103245"/>
              <a:ext cx="487473" cy="1270163"/>
            </a:xfrm>
            <a:custGeom>
              <a:avLst/>
              <a:gdLst>
                <a:gd name="connsiteX0" fmla="*/ 19772 w 487419"/>
                <a:gd name="connsiteY0" fmla="*/ 21555 h 1269662"/>
                <a:gd name="connsiteX1" fmla="*/ 331057 w 487419"/>
                <a:gd name="connsiteY1" fmla="*/ 21555 h 1269662"/>
                <a:gd name="connsiteX2" fmla="*/ 457516 w 487419"/>
                <a:gd name="connsiteY2" fmla="*/ 21555 h 1269662"/>
                <a:gd name="connsiteX3" fmla="*/ 476972 w 487419"/>
                <a:gd name="connsiteY3" fmla="*/ 11827 h 1269662"/>
                <a:gd name="connsiteX4" fmla="*/ 486699 w 487419"/>
                <a:gd name="connsiteY4" fmla="*/ 206380 h 1269662"/>
                <a:gd name="connsiteX5" fmla="*/ 476972 w 487419"/>
                <a:gd name="connsiteY5" fmla="*/ 420389 h 1269662"/>
                <a:gd name="connsiteX6" fmla="*/ 486699 w 487419"/>
                <a:gd name="connsiteY6" fmla="*/ 614942 h 1269662"/>
                <a:gd name="connsiteX7" fmla="*/ 486699 w 487419"/>
                <a:gd name="connsiteY7" fmla="*/ 780312 h 1269662"/>
                <a:gd name="connsiteX8" fmla="*/ 486699 w 487419"/>
                <a:gd name="connsiteY8" fmla="*/ 858133 h 1269662"/>
                <a:gd name="connsiteX9" fmla="*/ 476972 w 487419"/>
                <a:gd name="connsiteY9" fmla="*/ 994321 h 1269662"/>
                <a:gd name="connsiteX10" fmla="*/ 418606 w 487419"/>
                <a:gd name="connsiteY10" fmla="*/ 1188874 h 1269662"/>
                <a:gd name="connsiteX11" fmla="*/ 331057 w 487419"/>
                <a:gd name="connsiteY11" fmla="*/ 1247240 h 1269662"/>
                <a:gd name="connsiteX12" fmla="*/ 253236 w 487419"/>
                <a:gd name="connsiteY12" fmla="*/ 1266695 h 1269662"/>
                <a:gd name="connsiteX13" fmla="*/ 97593 w 487419"/>
                <a:gd name="connsiteY13" fmla="*/ 1188874 h 1269662"/>
                <a:gd name="connsiteX14" fmla="*/ 48955 w 487419"/>
                <a:gd name="connsiteY14" fmla="*/ 1111053 h 1269662"/>
                <a:gd name="connsiteX15" fmla="*/ 39227 w 487419"/>
                <a:gd name="connsiteY15" fmla="*/ 877589 h 1269662"/>
                <a:gd name="connsiteX16" fmla="*/ 19772 w 487419"/>
                <a:gd name="connsiteY16" fmla="*/ 605214 h 1269662"/>
                <a:gd name="connsiteX17" fmla="*/ 19772 w 487419"/>
                <a:gd name="connsiteY17" fmla="*/ 371750 h 1269662"/>
                <a:gd name="connsiteX18" fmla="*/ 29499 w 487419"/>
                <a:gd name="connsiteY18" fmla="*/ 99376 h 1269662"/>
                <a:gd name="connsiteX19" fmla="*/ 19772 w 487419"/>
                <a:gd name="connsiteY19" fmla="*/ 21555 h 12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419" h="1269662">
                  <a:moveTo>
                    <a:pt x="19772" y="21555"/>
                  </a:moveTo>
                  <a:cubicBezTo>
                    <a:pt x="70032" y="8585"/>
                    <a:pt x="331057" y="21555"/>
                    <a:pt x="331057" y="21555"/>
                  </a:cubicBezTo>
                  <a:cubicBezTo>
                    <a:pt x="404014" y="21555"/>
                    <a:pt x="433197" y="23176"/>
                    <a:pt x="457516" y="21555"/>
                  </a:cubicBezTo>
                  <a:cubicBezTo>
                    <a:pt x="481835" y="19934"/>
                    <a:pt x="472108" y="-18977"/>
                    <a:pt x="476972" y="11827"/>
                  </a:cubicBezTo>
                  <a:cubicBezTo>
                    <a:pt x="481836" y="42631"/>
                    <a:pt x="486699" y="138286"/>
                    <a:pt x="486699" y="206380"/>
                  </a:cubicBezTo>
                  <a:cubicBezTo>
                    <a:pt x="486699" y="274474"/>
                    <a:pt x="476972" y="352295"/>
                    <a:pt x="476972" y="420389"/>
                  </a:cubicBezTo>
                  <a:cubicBezTo>
                    <a:pt x="476972" y="488483"/>
                    <a:pt x="485078" y="554955"/>
                    <a:pt x="486699" y="614942"/>
                  </a:cubicBezTo>
                  <a:cubicBezTo>
                    <a:pt x="488320" y="674929"/>
                    <a:pt x="486699" y="780312"/>
                    <a:pt x="486699" y="780312"/>
                  </a:cubicBezTo>
                  <a:cubicBezTo>
                    <a:pt x="486699" y="820844"/>
                    <a:pt x="488320" y="822465"/>
                    <a:pt x="486699" y="858133"/>
                  </a:cubicBezTo>
                  <a:cubicBezTo>
                    <a:pt x="485078" y="893801"/>
                    <a:pt x="488321" y="939198"/>
                    <a:pt x="476972" y="994321"/>
                  </a:cubicBezTo>
                  <a:cubicBezTo>
                    <a:pt x="465623" y="1049444"/>
                    <a:pt x="442925" y="1146721"/>
                    <a:pt x="418606" y="1188874"/>
                  </a:cubicBezTo>
                  <a:cubicBezTo>
                    <a:pt x="394287" y="1231027"/>
                    <a:pt x="358619" y="1234270"/>
                    <a:pt x="331057" y="1247240"/>
                  </a:cubicBezTo>
                  <a:cubicBezTo>
                    <a:pt x="303495" y="1260210"/>
                    <a:pt x="292147" y="1276423"/>
                    <a:pt x="253236" y="1266695"/>
                  </a:cubicBezTo>
                  <a:cubicBezTo>
                    <a:pt x="214325" y="1256967"/>
                    <a:pt x="131640" y="1214814"/>
                    <a:pt x="97593" y="1188874"/>
                  </a:cubicBezTo>
                  <a:cubicBezTo>
                    <a:pt x="63546" y="1162934"/>
                    <a:pt x="58683" y="1162934"/>
                    <a:pt x="48955" y="1111053"/>
                  </a:cubicBezTo>
                  <a:cubicBezTo>
                    <a:pt x="39227" y="1059172"/>
                    <a:pt x="44091" y="961895"/>
                    <a:pt x="39227" y="877589"/>
                  </a:cubicBezTo>
                  <a:cubicBezTo>
                    <a:pt x="34363" y="793283"/>
                    <a:pt x="23014" y="689520"/>
                    <a:pt x="19772" y="605214"/>
                  </a:cubicBezTo>
                  <a:cubicBezTo>
                    <a:pt x="16530" y="520908"/>
                    <a:pt x="18151" y="456056"/>
                    <a:pt x="19772" y="371750"/>
                  </a:cubicBezTo>
                  <a:cubicBezTo>
                    <a:pt x="21393" y="287444"/>
                    <a:pt x="27878" y="152878"/>
                    <a:pt x="29499" y="99376"/>
                  </a:cubicBezTo>
                  <a:cubicBezTo>
                    <a:pt x="31120" y="45874"/>
                    <a:pt x="-30488" y="34525"/>
                    <a:pt x="19772" y="21555"/>
                  </a:cubicBezTo>
                  <a:close/>
                </a:path>
              </a:pathLst>
            </a:cu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9" name="Ελεύθερη σχεδίαση 8"/>
            <p:cNvSpPr/>
            <p:nvPr/>
          </p:nvSpPr>
          <p:spPr>
            <a:xfrm>
              <a:off x="4524140" y="2607628"/>
              <a:ext cx="474771" cy="130192"/>
            </a:xfrm>
            <a:custGeom>
              <a:avLst/>
              <a:gdLst>
                <a:gd name="connsiteX0" fmla="*/ 0 w 474838"/>
                <a:gd name="connsiteY0" fmla="*/ 0 h 130208"/>
                <a:gd name="connsiteX1" fmla="*/ 48638 w 474838"/>
                <a:gd name="connsiteY1" fmla="*/ 77821 h 130208"/>
                <a:gd name="connsiteX2" fmla="*/ 165370 w 474838"/>
                <a:gd name="connsiteY2" fmla="*/ 116732 h 130208"/>
                <a:gd name="connsiteX3" fmla="*/ 311285 w 474838"/>
                <a:gd name="connsiteY3" fmla="*/ 126459 h 130208"/>
                <a:gd name="connsiteX4" fmla="*/ 457200 w 474838"/>
                <a:gd name="connsiteY4" fmla="*/ 58366 h 130208"/>
                <a:gd name="connsiteX5" fmla="*/ 466927 w 474838"/>
                <a:gd name="connsiteY5" fmla="*/ 9727 h 13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8" h="130208">
                  <a:moveTo>
                    <a:pt x="0" y="0"/>
                  </a:moveTo>
                  <a:cubicBezTo>
                    <a:pt x="10538" y="29183"/>
                    <a:pt x="21076" y="58366"/>
                    <a:pt x="48638" y="77821"/>
                  </a:cubicBezTo>
                  <a:cubicBezTo>
                    <a:pt x="76200" y="97276"/>
                    <a:pt x="121596" y="108626"/>
                    <a:pt x="165370" y="116732"/>
                  </a:cubicBezTo>
                  <a:cubicBezTo>
                    <a:pt x="209144" y="124838"/>
                    <a:pt x="262647" y="136187"/>
                    <a:pt x="311285" y="126459"/>
                  </a:cubicBezTo>
                  <a:cubicBezTo>
                    <a:pt x="359923" y="116731"/>
                    <a:pt x="431260" y="77821"/>
                    <a:pt x="457200" y="58366"/>
                  </a:cubicBezTo>
                  <a:cubicBezTo>
                    <a:pt x="483140" y="38911"/>
                    <a:pt x="475033" y="24319"/>
                    <a:pt x="466927" y="972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cxnSp>
          <p:nvCxnSpPr>
            <p:cNvPr id="15" name="Ευθεία γραμμή σύνδεσης 14"/>
            <p:cNvCxnSpPr/>
            <p:nvPr/>
          </p:nvCxnSpPr>
          <p:spPr>
            <a:xfrm flipV="1">
              <a:off x="4513025" y="4096895"/>
              <a:ext cx="485886" cy="12702"/>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flipH="1">
              <a:off x="4998911" y="3303043"/>
              <a:ext cx="797107" cy="53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72200" y="3060125"/>
              <a:ext cx="1511645" cy="427092"/>
            </a:xfrm>
            <a:prstGeom prst="rect">
              <a:avLst/>
            </a:prstGeom>
            <a:noFill/>
          </p:spPr>
          <p:txBody>
            <a:bodyPr>
              <a:spAutoFit/>
            </a:bodyPr>
            <a:lstStyle/>
            <a:p>
              <a:pPr eaLnBrk="1" hangingPunct="1">
                <a:defRPr/>
              </a:pPr>
              <a:r>
                <a:rPr lang="el-GR" sz="2200" dirty="0">
                  <a:latin typeface="+mn-lt"/>
                  <a:cs typeface="+mn-cs"/>
                </a:rPr>
                <a:t>Πλάσμα</a:t>
              </a:r>
            </a:p>
          </p:txBody>
        </p:sp>
        <p:cxnSp>
          <p:nvCxnSpPr>
            <p:cNvPr id="21" name="Ευθύγραμμο βέλος σύνδεσης 20"/>
            <p:cNvCxnSpPr/>
            <p:nvPr/>
          </p:nvCxnSpPr>
          <p:spPr>
            <a:xfrm flipH="1" flipV="1">
              <a:off x="5017966" y="4095307"/>
              <a:ext cx="568455"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45136" y="3841275"/>
              <a:ext cx="3410728" cy="427092"/>
            </a:xfrm>
            <a:prstGeom prst="rect">
              <a:avLst/>
            </a:prstGeom>
            <a:noFill/>
          </p:spPr>
          <p:txBody>
            <a:bodyPr>
              <a:spAutoFit/>
            </a:bodyPr>
            <a:lstStyle/>
            <a:p>
              <a:pPr eaLnBrk="1" hangingPunct="1">
                <a:defRPr/>
              </a:pPr>
              <a:r>
                <a:rPr lang="el-GR" sz="2200" dirty="0">
                  <a:latin typeface="+mn-lt"/>
                  <a:cs typeface="+mn-cs"/>
                </a:rPr>
                <a:t>Λευκοκύτταρα (</a:t>
              </a:r>
              <a:r>
                <a:rPr lang="en-US" sz="2200" dirty="0">
                  <a:latin typeface="+mn-lt"/>
                  <a:cs typeface="+mn-cs"/>
                </a:rPr>
                <a:t>buffy coat)</a:t>
              </a:r>
              <a:endParaRPr lang="el-GR" sz="2200" dirty="0">
                <a:latin typeface="+mn-lt"/>
                <a:cs typeface="+mn-cs"/>
              </a:endParaRPr>
            </a:p>
          </p:txBody>
        </p:sp>
        <p:cxnSp>
          <p:nvCxnSpPr>
            <p:cNvPr id="24" name="Ευθύγραμμο βέλος σύνδεσης 23"/>
            <p:cNvCxnSpPr/>
            <p:nvPr/>
          </p:nvCxnSpPr>
          <p:spPr>
            <a:xfrm flipH="1" flipV="1">
              <a:off x="5016377" y="4622425"/>
              <a:ext cx="5700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61049" y="4392208"/>
              <a:ext cx="2007058" cy="762098"/>
            </a:xfrm>
            <a:prstGeom prst="rect">
              <a:avLst/>
            </a:prstGeom>
            <a:noFill/>
          </p:spPr>
          <p:txBody>
            <a:bodyPr>
              <a:spAutoFit/>
            </a:bodyPr>
            <a:lstStyle/>
            <a:p>
              <a:pPr eaLnBrk="1" hangingPunct="1">
                <a:defRPr/>
              </a:pPr>
              <a:r>
                <a:rPr lang="el-GR" sz="2200" dirty="0">
                  <a:latin typeface="+mn-lt"/>
                  <a:cs typeface="+mn-cs"/>
                </a:rPr>
                <a:t>Ερυθροκύτταρα </a:t>
              </a:r>
            </a:p>
          </p:txBody>
        </p:sp>
        <p:sp>
          <p:nvSpPr>
            <p:cNvPr id="8" name="Ελεύθερη σχεδίαση 7"/>
            <p:cNvSpPr/>
            <p:nvPr/>
          </p:nvSpPr>
          <p:spPr>
            <a:xfrm>
              <a:off x="4513025" y="2486963"/>
              <a:ext cx="489062" cy="2892796"/>
            </a:xfrm>
            <a:custGeom>
              <a:avLst/>
              <a:gdLst>
                <a:gd name="connsiteX0" fmla="*/ 476836 w 488013"/>
                <a:gd name="connsiteY0" fmla="*/ 158960 h 2892199"/>
                <a:gd name="connsiteX1" fmla="*/ 476836 w 488013"/>
                <a:gd name="connsiteY1" fmla="*/ 616160 h 2892199"/>
                <a:gd name="connsiteX2" fmla="*/ 467109 w 488013"/>
                <a:gd name="connsiteY2" fmla="*/ 1365190 h 2892199"/>
                <a:gd name="connsiteX3" fmla="*/ 476836 w 488013"/>
                <a:gd name="connsiteY3" fmla="*/ 2211497 h 2892199"/>
                <a:gd name="connsiteX4" fmla="*/ 476836 w 488013"/>
                <a:gd name="connsiteY4" fmla="*/ 2658969 h 2892199"/>
                <a:gd name="connsiteX5" fmla="*/ 330921 w 488013"/>
                <a:gd name="connsiteY5" fmla="*/ 2872977 h 2892199"/>
                <a:gd name="connsiteX6" fmla="*/ 155824 w 488013"/>
                <a:gd name="connsiteY6" fmla="*/ 2863250 h 2892199"/>
                <a:gd name="connsiteX7" fmla="*/ 39092 w 488013"/>
                <a:gd name="connsiteY7" fmla="*/ 2707607 h 2892199"/>
                <a:gd name="connsiteX8" fmla="*/ 9909 w 488013"/>
                <a:gd name="connsiteY8" fmla="*/ 2513054 h 2892199"/>
                <a:gd name="connsiteX9" fmla="*/ 9909 w 488013"/>
                <a:gd name="connsiteY9" fmla="*/ 1861301 h 2892199"/>
                <a:gd name="connsiteX10" fmla="*/ 181 w 488013"/>
                <a:gd name="connsiteY10" fmla="*/ 1083088 h 2892199"/>
                <a:gd name="connsiteX11" fmla="*/ 19636 w 488013"/>
                <a:gd name="connsiteY11" fmla="*/ 479973 h 2892199"/>
                <a:gd name="connsiteX12" fmla="*/ 9909 w 488013"/>
                <a:gd name="connsiteY12" fmla="*/ 168688 h 2892199"/>
                <a:gd name="connsiteX13" fmla="*/ 9909 w 488013"/>
                <a:gd name="connsiteY13" fmla="*/ 149233 h 2892199"/>
                <a:gd name="connsiteX14" fmla="*/ 9909 w 488013"/>
                <a:gd name="connsiteY14" fmla="*/ 120050 h 2892199"/>
                <a:gd name="connsiteX15" fmla="*/ 58547 w 488013"/>
                <a:gd name="connsiteY15" fmla="*/ 61684 h 2892199"/>
                <a:gd name="connsiteX16" fmla="*/ 146096 w 488013"/>
                <a:gd name="connsiteY16" fmla="*/ 13046 h 2892199"/>
                <a:gd name="connsiteX17" fmla="*/ 301738 w 488013"/>
                <a:gd name="connsiteY17" fmla="*/ 3318 h 2892199"/>
                <a:gd name="connsiteX18" fmla="*/ 457381 w 488013"/>
                <a:gd name="connsiteY18" fmla="*/ 61684 h 2892199"/>
                <a:gd name="connsiteX19" fmla="*/ 476836 w 488013"/>
                <a:gd name="connsiteY19" fmla="*/ 158960 h 289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013" h="2892199">
                  <a:moveTo>
                    <a:pt x="476836" y="158960"/>
                  </a:moveTo>
                  <a:cubicBezTo>
                    <a:pt x="480078" y="251373"/>
                    <a:pt x="478457" y="415122"/>
                    <a:pt x="476836" y="616160"/>
                  </a:cubicBezTo>
                  <a:cubicBezTo>
                    <a:pt x="475215" y="817198"/>
                    <a:pt x="467109" y="1099301"/>
                    <a:pt x="467109" y="1365190"/>
                  </a:cubicBezTo>
                  <a:cubicBezTo>
                    <a:pt x="467109" y="1631079"/>
                    <a:pt x="475215" y="1995867"/>
                    <a:pt x="476836" y="2211497"/>
                  </a:cubicBezTo>
                  <a:cubicBezTo>
                    <a:pt x="478457" y="2427127"/>
                    <a:pt x="501155" y="2548722"/>
                    <a:pt x="476836" y="2658969"/>
                  </a:cubicBezTo>
                  <a:cubicBezTo>
                    <a:pt x="452517" y="2769216"/>
                    <a:pt x="384423" y="2838930"/>
                    <a:pt x="330921" y="2872977"/>
                  </a:cubicBezTo>
                  <a:cubicBezTo>
                    <a:pt x="277419" y="2907024"/>
                    <a:pt x="204462" y="2890812"/>
                    <a:pt x="155824" y="2863250"/>
                  </a:cubicBezTo>
                  <a:cubicBezTo>
                    <a:pt x="107186" y="2835688"/>
                    <a:pt x="63411" y="2765973"/>
                    <a:pt x="39092" y="2707607"/>
                  </a:cubicBezTo>
                  <a:cubicBezTo>
                    <a:pt x="14773" y="2649241"/>
                    <a:pt x="14773" y="2654105"/>
                    <a:pt x="9909" y="2513054"/>
                  </a:cubicBezTo>
                  <a:cubicBezTo>
                    <a:pt x="5045" y="2372003"/>
                    <a:pt x="11530" y="2099629"/>
                    <a:pt x="9909" y="1861301"/>
                  </a:cubicBezTo>
                  <a:cubicBezTo>
                    <a:pt x="8288" y="1622973"/>
                    <a:pt x="-1440" y="1313309"/>
                    <a:pt x="181" y="1083088"/>
                  </a:cubicBezTo>
                  <a:cubicBezTo>
                    <a:pt x="1802" y="852867"/>
                    <a:pt x="18015" y="632373"/>
                    <a:pt x="19636" y="479973"/>
                  </a:cubicBezTo>
                  <a:cubicBezTo>
                    <a:pt x="21257" y="327573"/>
                    <a:pt x="11530" y="223811"/>
                    <a:pt x="9909" y="168688"/>
                  </a:cubicBezTo>
                  <a:cubicBezTo>
                    <a:pt x="8288" y="113565"/>
                    <a:pt x="9909" y="149233"/>
                    <a:pt x="9909" y="149233"/>
                  </a:cubicBezTo>
                  <a:cubicBezTo>
                    <a:pt x="9909" y="141127"/>
                    <a:pt x="1803" y="134642"/>
                    <a:pt x="9909" y="120050"/>
                  </a:cubicBezTo>
                  <a:cubicBezTo>
                    <a:pt x="18015" y="105458"/>
                    <a:pt x="35849" y="79518"/>
                    <a:pt x="58547" y="61684"/>
                  </a:cubicBezTo>
                  <a:cubicBezTo>
                    <a:pt x="81245" y="43850"/>
                    <a:pt x="105564" y="22774"/>
                    <a:pt x="146096" y="13046"/>
                  </a:cubicBezTo>
                  <a:cubicBezTo>
                    <a:pt x="186628" y="3318"/>
                    <a:pt x="249857" y="-4788"/>
                    <a:pt x="301738" y="3318"/>
                  </a:cubicBezTo>
                  <a:cubicBezTo>
                    <a:pt x="353619" y="11424"/>
                    <a:pt x="428198" y="40608"/>
                    <a:pt x="457381" y="61684"/>
                  </a:cubicBezTo>
                  <a:cubicBezTo>
                    <a:pt x="486564" y="82760"/>
                    <a:pt x="473594" y="66547"/>
                    <a:pt x="476836" y="15896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grpSp>
      <p:sp>
        <p:nvSpPr>
          <p:cNvPr id="819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467826-A4A5-4C7D-8A9E-A21CB975AB66}" type="slidenum">
              <a:rPr lang="el-GR" altLang="el-GR" sz="1200">
                <a:solidFill>
                  <a:srgbClr val="F3EE1E"/>
                </a:solidFill>
                <a:latin typeface="Arial" panose="020B0604020202020204" pitchFamily="34" charset="0"/>
              </a:rPr>
              <a:pPr>
                <a:spcBef>
                  <a:spcPct val="0"/>
                </a:spcBef>
                <a:buFontTx/>
                <a:buNone/>
              </a:pPr>
              <a:t>2</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r>
              <a:rPr lang="el-GR" sz="2000" dirty="0"/>
              <a:t>Ι</a:t>
            </a:r>
            <a:r>
              <a:rPr lang="el-GR" sz="2000" dirty="0" smtClean="0"/>
              <a:t>στοσελίδα του Παγκόσμιου Οργανισμού Υγείας (</a:t>
            </a:r>
            <a:r>
              <a:rPr lang="en-US" sz="2000" dirty="0" smtClean="0"/>
              <a:t>World Health Organization)</a:t>
            </a:r>
            <a:r>
              <a:rPr lang="el-GR" sz="2000" dirty="0" smtClean="0"/>
              <a:t>, </a:t>
            </a:r>
            <a:r>
              <a:rPr lang="en-US" sz="2000" dirty="0" smtClean="0">
                <a:hlinkClick r:id="rId3"/>
              </a:rPr>
              <a:t>www.who.int</a:t>
            </a:r>
            <a:endParaRPr lang="en-US" sz="2000" dirty="0" smtClean="0"/>
          </a:p>
          <a:p>
            <a:endParaRPr lang="en-US"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2375966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0" y="115888"/>
            <a:ext cx="9144000" cy="909637"/>
          </a:xfrm>
        </p:spPr>
        <p:txBody>
          <a:bodyPr/>
          <a:lstStyle/>
          <a:p>
            <a:pPr eaLnBrk="1" hangingPunct="1"/>
            <a:r>
              <a:rPr lang="el-GR" altLang="el-GR" dirty="0" smtClean="0"/>
              <a:t>Αρχή (</a:t>
            </a:r>
            <a:r>
              <a:rPr lang="en-US" altLang="el-GR" dirty="0" smtClean="0"/>
              <a:t>QBC) </a:t>
            </a:r>
            <a:r>
              <a:rPr lang="el-GR" altLang="el-GR" dirty="0" smtClean="0"/>
              <a:t>για πλασμώδια</a:t>
            </a:r>
          </a:p>
        </p:txBody>
      </p:sp>
      <p:sp>
        <p:nvSpPr>
          <p:cNvPr id="10243" name="Θέση περιεχομένου 2"/>
          <p:cNvSpPr>
            <a:spLocks noGrp="1"/>
          </p:cNvSpPr>
          <p:nvPr>
            <p:ph idx="1"/>
          </p:nvPr>
        </p:nvSpPr>
        <p:spPr>
          <a:xfrm>
            <a:off x="539750" y="1989138"/>
            <a:ext cx="8229600" cy="1871662"/>
          </a:xfrm>
        </p:spPr>
        <p:txBody>
          <a:bodyPr/>
          <a:lstStyle/>
          <a:p>
            <a:pPr marL="0" indent="0" algn="ctr" eaLnBrk="1" hangingPunct="1"/>
            <a:r>
              <a:rPr lang="el-GR" altLang="el-GR" dirty="0" smtClean="0"/>
              <a:t>Αίμα σε ειδικά σωληνάρια, </a:t>
            </a:r>
          </a:p>
          <a:p>
            <a:pPr marL="0" indent="0" algn="ctr" eaLnBrk="1" hangingPunct="1"/>
            <a:r>
              <a:rPr lang="el-GR" altLang="el-GR" dirty="0" smtClean="0"/>
              <a:t>Φυγοκέντρηση,</a:t>
            </a:r>
          </a:p>
          <a:p>
            <a:pPr marL="0" indent="0" algn="ctr" eaLnBrk="1" hangingPunct="1"/>
            <a:r>
              <a:rPr lang="el-GR" altLang="el-GR" dirty="0" smtClean="0"/>
              <a:t> μικροσκόπηση  με υπεριώδες φως, </a:t>
            </a:r>
          </a:p>
          <a:p>
            <a:pPr marL="0" indent="0" algn="ctr" eaLnBrk="1" hangingPunct="1">
              <a:buFont typeface="Arial" panose="020B0604020202020204" pitchFamily="34" charset="0"/>
              <a:buNone/>
            </a:pPr>
            <a:r>
              <a:rPr lang="el-GR" altLang="el-GR" dirty="0" smtClean="0"/>
              <a:t>τα παράσιτα φθορίζουν, ανιχνεύονται και ταυτοποιούνται.</a:t>
            </a:r>
          </a:p>
          <a:p>
            <a:pPr marL="0" indent="0" eaLnBrk="1" hangingPunct="1"/>
            <a:endParaRPr lang="el-GR" altLang="el-GR" dirty="0" smtClean="0"/>
          </a:p>
        </p:txBody>
      </p:sp>
      <p:sp>
        <p:nvSpPr>
          <p:cNvPr id="1024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C26A04-C691-4B77-887E-A806BD486784}" type="slidenum">
              <a:rPr lang="el-GR" altLang="el-GR" sz="1200">
                <a:solidFill>
                  <a:srgbClr val="F3EE1E"/>
                </a:solidFill>
                <a:latin typeface="Arial" panose="020B0604020202020204" pitchFamily="34" charset="0"/>
              </a:rPr>
              <a:pPr>
                <a:spcBef>
                  <a:spcPct val="0"/>
                </a:spcBef>
                <a:buFontTx/>
                <a:buNone/>
              </a:pPr>
              <a:t>3</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a:xfrm>
            <a:off x="0" y="115888"/>
            <a:ext cx="9144000" cy="909637"/>
          </a:xfrm>
        </p:spPr>
        <p:txBody>
          <a:bodyPr/>
          <a:lstStyle/>
          <a:p>
            <a:pPr eaLnBrk="1" hangingPunct="1"/>
            <a:r>
              <a:rPr lang="el-GR" altLang="el-GR" dirty="0" smtClean="0"/>
              <a:t>Σκεύη-Όργανα</a:t>
            </a:r>
          </a:p>
        </p:txBody>
      </p:sp>
      <p:sp>
        <p:nvSpPr>
          <p:cNvPr id="11267" name="Θέση περιεχομένου 2"/>
          <p:cNvSpPr>
            <a:spLocks noGrp="1"/>
          </p:cNvSpPr>
          <p:nvPr>
            <p:ph idx="1"/>
          </p:nvPr>
        </p:nvSpPr>
        <p:spPr/>
        <p:txBody>
          <a:bodyPr/>
          <a:lstStyle/>
          <a:p>
            <a:pPr marL="457200" indent="-457200" eaLnBrk="1" hangingPunct="1">
              <a:spcBef>
                <a:spcPts val="1800"/>
              </a:spcBef>
              <a:buFont typeface="Calibri" panose="020F0502020204030204" pitchFamily="34" charset="0"/>
              <a:buAutoNum type="arabicPeriod"/>
            </a:pPr>
            <a:r>
              <a:rPr lang="el-GR" altLang="el-GR" dirty="0" smtClean="0"/>
              <a:t>Αίμα τριχοειδικό ή φλεβικό (Υλικά για την λήψη τριχοειδικού ή φλεβικού αίματος),</a:t>
            </a:r>
          </a:p>
          <a:p>
            <a:pPr marL="457200" indent="-457200" eaLnBrk="1" hangingPunct="1">
              <a:spcBef>
                <a:spcPts val="1800"/>
              </a:spcBef>
              <a:buFont typeface="Calibri" panose="020F0502020204030204" pitchFamily="34" charset="0"/>
              <a:buAutoNum type="arabicPeriod"/>
            </a:pPr>
            <a:r>
              <a:rPr lang="el-GR" altLang="el-GR" dirty="0" smtClean="0"/>
              <a:t>Ειδικά σωληνάρια μικροαιματοκρίτη,</a:t>
            </a:r>
          </a:p>
          <a:p>
            <a:pPr marL="457200" indent="-457200" eaLnBrk="1" hangingPunct="1">
              <a:spcBef>
                <a:spcPts val="1800"/>
              </a:spcBef>
              <a:buFont typeface="Calibri" panose="020F0502020204030204" pitchFamily="34" charset="0"/>
              <a:buAutoNum type="arabicPeriod"/>
            </a:pPr>
            <a:r>
              <a:rPr lang="el-GR" altLang="el-GR" dirty="0" smtClean="0"/>
              <a:t>Πλαστελίνη ή πώμα για σφράγιση του σωληναρίου,</a:t>
            </a:r>
          </a:p>
          <a:p>
            <a:pPr marL="457200" indent="-457200" eaLnBrk="1" hangingPunct="1">
              <a:spcBef>
                <a:spcPts val="1800"/>
              </a:spcBef>
              <a:buFont typeface="Calibri" panose="020F0502020204030204" pitchFamily="34" charset="0"/>
              <a:buAutoNum type="arabicPeriod"/>
            </a:pPr>
            <a:r>
              <a:rPr lang="el-GR" altLang="el-GR" dirty="0" smtClean="0"/>
              <a:t>Μικροφυγόκεντρος,</a:t>
            </a:r>
          </a:p>
          <a:p>
            <a:pPr marL="457200" indent="-457200" eaLnBrk="1" hangingPunct="1">
              <a:spcBef>
                <a:spcPts val="1800"/>
              </a:spcBef>
              <a:buFont typeface="Calibri" panose="020F0502020204030204" pitchFamily="34" charset="0"/>
              <a:buAutoNum type="arabicPeriod"/>
            </a:pPr>
            <a:r>
              <a:rPr lang="el-GR" altLang="el-GR" dirty="0" smtClean="0"/>
              <a:t>Μικροσκόπιο,</a:t>
            </a:r>
          </a:p>
          <a:p>
            <a:pPr marL="457200" indent="-457200" eaLnBrk="1" hangingPunct="1">
              <a:spcBef>
                <a:spcPts val="1800"/>
              </a:spcBef>
              <a:buFont typeface="Calibri" panose="020F0502020204030204" pitchFamily="34" charset="0"/>
              <a:buAutoNum type="arabicPeriod"/>
            </a:pPr>
            <a:r>
              <a:rPr lang="el-GR" altLang="el-GR" dirty="0" smtClean="0"/>
              <a:t>Λάδι κατάδυσης (oil immersion),</a:t>
            </a:r>
          </a:p>
          <a:p>
            <a:pPr marL="457200" indent="-457200" eaLnBrk="1" hangingPunct="1">
              <a:spcBef>
                <a:spcPts val="1800"/>
              </a:spcBef>
              <a:buFont typeface="Calibri" panose="020F0502020204030204" pitchFamily="34" charset="0"/>
              <a:buAutoNum type="arabicPeriod"/>
            </a:pPr>
            <a:r>
              <a:rPr lang="el-GR" altLang="el-GR" dirty="0" smtClean="0"/>
              <a:t>Γάντια, δοχείο απόρριψης κλπ (τήρηση των κανόνων ασφαλείας).</a:t>
            </a:r>
          </a:p>
          <a:p>
            <a:pPr marL="457200" indent="-457200" eaLnBrk="1" hangingPunct="1">
              <a:spcBef>
                <a:spcPts val="1800"/>
              </a:spcBef>
              <a:buFont typeface="Calibri" panose="020F0502020204030204" pitchFamily="34" charset="0"/>
              <a:buAutoNum type="arabicPeriod"/>
            </a:pPr>
            <a:endParaRPr lang="el-GR" altLang="el-GR" dirty="0" smtClean="0"/>
          </a:p>
        </p:txBody>
      </p:sp>
      <p:sp>
        <p:nvSpPr>
          <p:cNvPr id="1126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294D32-F5C1-4E30-AD07-F38D432262B0}" type="slidenum">
              <a:rPr lang="el-GR" altLang="el-GR" sz="1200">
                <a:solidFill>
                  <a:srgbClr val="F3EE1E"/>
                </a:solidFill>
                <a:latin typeface="Arial" panose="020B0604020202020204" pitchFamily="34" charset="0"/>
              </a:rPr>
              <a:pPr>
                <a:spcBef>
                  <a:spcPct val="0"/>
                </a:spcBef>
                <a:buFontTx/>
                <a:buNone/>
              </a:pPr>
              <a:t>4</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0" y="115888"/>
            <a:ext cx="9144000" cy="909637"/>
          </a:xfrm>
        </p:spPr>
        <p:txBody>
          <a:bodyPr/>
          <a:lstStyle/>
          <a:p>
            <a:pPr eaLnBrk="1" hangingPunct="1"/>
            <a:r>
              <a:rPr lang="el-GR" altLang="el-GR" dirty="0" smtClean="0"/>
              <a:t>Ειδικά σωληνάρια μικροαιματοκρίτη</a:t>
            </a:r>
          </a:p>
        </p:txBody>
      </p:sp>
      <p:sp>
        <p:nvSpPr>
          <p:cNvPr id="3" name="Θέση περιεχομένου 2"/>
          <p:cNvSpPr>
            <a:spLocks noGrp="1"/>
          </p:cNvSpPr>
          <p:nvPr>
            <p:ph idx="1"/>
          </p:nvPr>
        </p:nvSpPr>
        <p:spPr>
          <a:xfrm>
            <a:off x="468313" y="1773238"/>
            <a:ext cx="8505825" cy="3455987"/>
          </a:xfrm>
        </p:spPr>
        <p:txBody>
          <a:bodyPr rtlCol="0">
            <a:normAutofit/>
          </a:bodyPr>
          <a:lstStyle/>
          <a:p>
            <a:pPr marL="0" indent="0" eaLnBrk="1" fontAlgn="auto" hangingPunct="1">
              <a:spcAft>
                <a:spcPts val="0"/>
              </a:spcAft>
              <a:buFont typeface="Arial" panose="020B0604020202020204" pitchFamily="34" charset="0"/>
              <a:buNone/>
              <a:defRPr/>
            </a:pPr>
            <a:r>
              <a:rPr lang="el-GR" dirty="0"/>
              <a:t>επικαλυμμένα </a:t>
            </a:r>
          </a:p>
          <a:p>
            <a:pPr eaLnBrk="1" fontAlgn="auto" hangingPunct="1">
              <a:spcBef>
                <a:spcPts val="2400"/>
              </a:spcBef>
              <a:spcAft>
                <a:spcPts val="0"/>
              </a:spcAft>
              <a:defRPr/>
            </a:pPr>
            <a:r>
              <a:rPr lang="el-GR" dirty="0"/>
              <a:t>με πορτοκαλί της ακριδίνης, acridine orange, (φθορίζουσα χρωστική) για να φθορίζουν τα παράσιτα και τα λευκά, </a:t>
            </a:r>
          </a:p>
          <a:p>
            <a:pPr eaLnBrk="1" fontAlgn="auto" hangingPunct="1">
              <a:spcBef>
                <a:spcPts val="2400"/>
              </a:spcBef>
              <a:spcAft>
                <a:spcPts val="0"/>
              </a:spcAft>
              <a:defRPr/>
            </a:pPr>
            <a:r>
              <a:rPr lang="el-GR" dirty="0" smtClean="0"/>
              <a:t>Αντιπηκτικό, </a:t>
            </a:r>
            <a:endParaRPr lang="el-GR" dirty="0"/>
          </a:p>
          <a:p>
            <a:pPr eaLnBrk="1" fontAlgn="auto" hangingPunct="1">
              <a:spcBef>
                <a:spcPts val="2400"/>
              </a:spcBef>
              <a:spcAft>
                <a:spcPts val="0"/>
              </a:spcAft>
              <a:defRPr/>
            </a:pPr>
            <a:r>
              <a:rPr lang="el-GR" dirty="0"/>
              <a:t>και προστίθεται plastic float -πλαστικό φλοτεράκι - επίμηκες πλαστικό </a:t>
            </a:r>
            <a:r>
              <a:rPr lang="el-GR" dirty="0" smtClean="0"/>
              <a:t>μπαλονάκι.</a:t>
            </a:r>
            <a:endParaRPr lang="el-GR" dirty="0"/>
          </a:p>
          <a:p>
            <a:pPr eaLnBrk="1" fontAlgn="auto" hangingPunct="1">
              <a:spcAft>
                <a:spcPts val="0"/>
              </a:spcAft>
              <a:defRPr/>
            </a:pPr>
            <a:endParaRPr lang="el-GR" dirty="0"/>
          </a:p>
        </p:txBody>
      </p:sp>
      <p:sp>
        <p:nvSpPr>
          <p:cNvPr id="1229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7C65048-7EFF-4AD4-93A6-4156A367EE6A}" type="slidenum">
              <a:rPr lang="el-GR" altLang="el-GR" sz="1200">
                <a:solidFill>
                  <a:srgbClr val="F3EE1E"/>
                </a:solidFill>
                <a:latin typeface="Arial" panose="020B0604020202020204" pitchFamily="34" charset="0"/>
              </a:rPr>
              <a:pPr>
                <a:spcBef>
                  <a:spcPct val="0"/>
                </a:spcBef>
                <a:buFontTx/>
                <a:buNone/>
              </a:pPr>
              <a:t>5</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a:xfrm>
            <a:off x="0" y="115888"/>
            <a:ext cx="9144000" cy="909637"/>
          </a:xfrm>
        </p:spPr>
        <p:txBody>
          <a:bodyPr/>
          <a:lstStyle/>
          <a:p>
            <a:pPr eaLnBrk="1" hangingPunct="1"/>
            <a:r>
              <a:rPr lang="el-GR" altLang="el-GR" dirty="0" smtClean="0"/>
              <a:t>Σωληνάριο </a:t>
            </a:r>
            <a:r>
              <a:rPr lang="el-GR" altLang="el-GR" sz="3200" b="0" dirty="0" smtClean="0"/>
              <a:t>(1 από </a:t>
            </a:r>
            <a:r>
              <a:rPr lang="en-US" altLang="el-GR" sz="3200" b="0" dirty="0" smtClean="0"/>
              <a:t>2</a:t>
            </a:r>
            <a:r>
              <a:rPr lang="el-GR" altLang="el-GR" sz="3200" b="0" dirty="0" smtClean="0"/>
              <a:t>) </a:t>
            </a:r>
          </a:p>
        </p:txBody>
      </p:sp>
      <p:grpSp>
        <p:nvGrpSpPr>
          <p:cNvPr id="14340" name="Ομάδα 5" descr="ειδικό σωληνάριο για QBC"/>
          <p:cNvGrpSpPr>
            <a:grpSpLocks/>
          </p:cNvGrpSpPr>
          <p:nvPr/>
        </p:nvGrpSpPr>
        <p:grpSpPr bwMode="auto">
          <a:xfrm>
            <a:off x="1331913" y="2997200"/>
            <a:ext cx="6818312" cy="960438"/>
            <a:chOff x="2267744" y="5003884"/>
            <a:chExt cx="6819055" cy="960444"/>
          </a:xfrm>
        </p:grpSpPr>
        <p:sp>
          <p:nvSpPr>
            <p:cNvPr id="7" name="Ορθογώνιο 6"/>
            <p:cNvSpPr/>
            <p:nvPr/>
          </p:nvSpPr>
          <p:spPr>
            <a:xfrm>
              <a:off x="5220816" y="5373774"/>
              <a:ext cx="2448192" cy="215901"/>
            </a:xfrm>
            <a:prstGeom prst="rect">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8" name="Στρογγυλεμένο ορθογώνιο 7"/>
            <p:cNvSpPr/>
            <p:nvPr/>
          </p:nvSpPr>
          <p:spPr>
            <a:xfrm>
              <a:off x="7721610" y="5229200"/>
              <a:ext cx="504056" cy="504056"/>
            </a:xfrm>
            <a:prstGeom prst="roundRect">
              <a:avLst/>
            </a:prstGeom>
            <a:solidFill>
              <a:schemeClr val="tx1">
                <a:lumMod val="50000"/>
                <a:lumOff val="50000"/>
              </a:schemeClr>
            </a:solidFill>
            <a:ln>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9" name="Ορθογώνιο 8"/>
            <p:cNvSpPr/>
            <p:nvPr/>
          </p:nvSpPr>
          <p:spPr>
            <a:xfrm>
              <a:off x="2699591" y="5427750"/>
              <a:ext cx="720804" cy="107951"/>
            </a:xfrm>
            <a:prstGeom prst="rect">
              <a:avLst/>
            </a:prstGeom>
            <a:solidFill>
              <a:schemeClr val="accent2">
                <a:lumMod val="60000"/>
                <a:lumOff val="4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10" name="Ορθογώνιο 9"/>
            <p:cNvSpPr/>
            <p:nvPr/>
          </p:nvSpPr>
          <p:spPr>
            <a:xfrm>
              <a:off x="3491839" y="5373774"/>
              <a:ext cx="1728976" cy="215901"/>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p>
          </p:txBody>
        </p:sp>
        <p:sp>
          <p:nvSpPr>
            <p:cNvPr id="14347" name="TextBox 10"/>
            <p:cNvSpPr txBox="1">
              <a:spLocks noChangeArrowheads="1"/>
            </p:cNvSpPr>
            <p:nvPr/>
          </p:nvSpPr>
          <p:spPr bwMode="auto">
            <a:xfrm>
              <a:off x="2267744" y="5003884"/>
              <a:ext cx="1364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dirty="0">
                  <a:solidFill>
                    <a:schemeClr val="bg1"/>
                  </a:solidFill>
                  <a:latin typeface="Arial" panose="020B0604020202020204" pitchFamily="34" charset="0"/>
                </a:rPr>
                <a:t>Plastic float</a:t>
              </a:r>
              <a:endParaRPr lang="el-GR" altLang="el-GR" sz="1800" dirty="0">
                <a:solidFill>
                  <a:schemeClr val="bg1"/>
                </a:solidFill>
                <a:latin typeface="Arial" panose="020B0604020202020204" pitchFamily="34" charset="0"/>
              </a:endParaRPr>
            </a:p>
          </p:txBody>
        </p:sp>
        <p:sp>
          <p:nvSpPr>
            <p:cNvPr id="14348" name="TextBox 11"/>
            <p:cNvSpPr txBox="1">
              <a:spLocks noChangeArrowheads="1"/>
            </p:cNvSpPr>
            <p:nvPr/>
          </p:nvSpPr>
          <p:spPr bwMode="auto">
            <a:xfrm>
              <a:off x="3648566" y="5594996"/>
              <a:ext cx="1442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1800" dirty="0">
                  <a:solidFill>
                    <a:schemeClr val="bg1"/>
                  </a:solidFill>
                  <a:latin typeface="Arial" panose="020B0604020202020204" pitchFamily="34" charset="0"/>
                </a:rPr>
                <a:t>Αντιπηκτικό </a:t>
              </a:r>
            </a:p>
          </p:txBody>
        </p:sp>
        <p:sp>
          <p:nvSpPr>
            <p:cNvPr id="14349" name="TextBox 12"/>
            <p:cNvSpPr txBox="1">
              <a:spLocks noChangeArrowheads="1"/>
            </p:cNvSpPr>
            <p:nvPr/>
          </p:nvSpPr>
          <p:spPr bwMode="auto">
            <a:xfrm>
              <a:off x="5582914" y="5594996"/>
              <a:ext cx="1722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1800" dirty="0">
                  <a:solidFill>
                    <a:schemeClr val="bg1"/>
                  </a:solidFill>
                  <a:latin typeface="Arial" panose="020B0604020202020204" pitchFamily="34" charset="0"/>
                </a:rPr>
                <a:t>Αντιδραστήριο </a:t>
              </a:r>
            </a:p>
          </p:txBody>
        </p:sp>
        <p:sp>
          <p:nvSpPr>
            <p:cNvPr id="14350" name="TextBox 13"/>
            <p:cNvSpPr txBox="1">
              <a:spLocks noChangeArrowheads="1"/>
            </p:cNvSpPr>
            <p:nvPr/>
          </p:nvSpPr>
          <p:spPr bwMode="auto">
            <a:xfrm>
              <a:off x="8225666" y="5296562"/>
              <a:ext cx="861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1800" dirty="0">
                  <a:solidFill>
                    <a:schemeClr val="bg1"/>
                  </a:solidFill>
                  <a:latin typeface="Arial" panose="020B0604020202020204" pitchFamily="34" charset="0"/>
                </a:rPr>
                <a:t>Πώμα </a:t>
              </a:r>
            </a:p>
          </p:txBody>
        </p:sp>
      </p:grpSp>
      <p:sp>
        <p:nvSpPr>
          <p:cNvPr id="143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AE53CD-634A-4B3F-A817-D1172CC0E2E4}" type="slidenum">
              <a:rPr lang="el-GR" altLang="el-GR" sz="1200">
                <a:solidFill>
                  <a:srgbClr val="F3EE1E"/>
                </a:solidFill>
                <a:latin typeface="Arial" panose="020B0604020202020204" pitchFamily="34" charset="0"/>
              </a:rPr>
              <a:pPr>
                <a:spcBef>
                  <a:spcPct val="0"/>
                </a:spcBef>
                <a:buFontTx/>
                <a:buNone/>
              </a:pPr>
              <a:t>6</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a:xfrm>
            <a:off x="0" y="115888"/>
            <a:ext cx="9144000" cy="909637"/>
          </a:xfrm>
        </p:spPr>
        <p:txBody>
          <a:bodyPr/>
          <a:lstStyle/>
          <a:p>
            <a:pPr eaLnBrk="1" hangingPunct="1"/>
            <a:r>
              <a:rPr lang="el-GR" altLang="el-GR" dirty="0" smtClean="0"/>
              <a:t>Σωληνάριο </a:t>
            </a:r>
            <a:r>
              <a:rPr lang="el-GR" altLang="el-GR" sz="3200" b="0" dirty="0" smtClean="0"/>
              <a:t>(</a:t>
            </a:r>
            <a:r>
              <a:rPr lang="en-US" altLang="el-GR" sz="3200" b="0" dirty="0" smtClean="0"/>
              <a:t>2</a:t>
            </a:r>
            <a:r>
              <a:rPr lang="el-GR" altLang="el-GR" sz="3200" b="0" dirty="0" smtClean="0"/>
              <a:t> από </a:t>
            </a:r>
            <a:r>
              <a:rPr lang="en-US" altLang="el-GR" sz="3200" b="0" dirty="0" smtClean="0"/>
              <a:t>2</a:t>
            </a:r>
            <a:r>
              <a:rPr lang="el-GR" altLang="el-GR" sz="3200" b="0" dirty="0" smtClean="0"/>
              <a:t>)</a:t>
            </a:r>
            <a:endParaRPr lang="el-GR" altLang="el-GR" dirty="0" smtClean="0"/>
          </a:p>
        </p:txBody>
      </p:sp>
      <p:sp>
        <p:nvSpPr>
          <p:cNvPr id="3" name="Θέση περιεχομένου 2"/>
          <p:cNvSpPr>
            <a:spLocks noGrp="1"/>
          </p:cNvSpPr>
          <p:nvPr>
            <p:ph idx="1"/>
          </p:nvPr>
        </p:nvSpPr>
        <p:spPr/>
        <p:txBody>
          <a:bodyPr rtlCol="0">
            <a:normAutofit/>
          </a:bodyPr>
          <a:lstStyle/>
          <a:p>
            <a:pPr marL="0" indent="0" algn="ctr" eaLnBrk="1" fontAlgn="auto" hangingPunct="1">
              <a:spcBef>
                <a:spcPts val="1800"/>
              </a:spcBef>
              <a:spcAft>
                <a:spcPts val="0"/>
              </a:spcAft>
              <a:buFont typeface="Arial" panose="020B0604020202020204" pitchFamily="34" charset="0"/>
              <a:buNone/>
              <a:defRPr/>
            </a:pPr>
            <a:r>
              <a:rPr lang="en-US" b="1" dirty="0"/>
              <a:t>Plastic </a:t>
            </a:r>
            <a:r>
              <a:rPr lang="en-US" b="1" dirty="0" smtClean="0"/>
              <a:t>Float</a:t>
            </a:r>
            <a:endParaRPr lang="el-GR" b="1" dirty="0" smtClean="0"/>
          </a:p>
          <a:p>
            <a:pPr eaLnBrk="1" fontAlgn="auto" hangingPunct="1">
              <a:spcBef>
                <a:spcPts val="1800"/>
              </a:spcBef>
              <a:spcAft>
                <a:spcPts val="0"/>
              </a:spcAft>
              <a:defRPr/>
            </a:pPr>
            <a:r>
              <a:rPr lang="el-GR" dirty="0" smtClean="0"/>
              <a:t>Τοποθετείται </a:t>
            </a:r>
            <a:r>
              <a:rPr lang="el-GR" dirty="0"/>
              <a:t>στο σωληνάριο με λαβίδα ή με το </a:t>
            </a:r>
            <a:r>
              <a:rPr lang="el-GR" dirty="0" smtClean="0"/>
              <a:t>πώμα</a:t>
            </a:r>
            <a:r>
              <a:rPr lang="en-US" dirty="0" smtClean="0"/>
              <a:t>.</a:t>
            </a:r>
            <a:r>
              <a:rPr lang="el-GR" dirty="0" smtClean="0"/>
              <a:t> </a:t>
            </a:r>
            <a:endParaRPr lang="el-GR" dirty="0"/>
          </a:p>
          <a:p>
            <a:pPr eaLnBrk="1" fontAlgn="auto" hangingPunct="1">
              <a:spcBef>
                <a:spcPts val="1800"/>
              </a:spcBef>
              <a:spcAft>
                <a:spcPts val="0"/>
              </a:spcAft>
              <a:defRPr/>
            </a:pPr>
            <a:r>
              <a:rPr lang="el-GR" dirty="0"/>
              <a:t>Μετά την φυγοκέντρηση  βρίσκεται στην περιοχή μεταξύ των ερυθρών και του πλάσματος. </a:t>
            </a:r>
          </a:p>
          <a:p>
            <a:pPr eaLnBrk="1" fontAlgn="auto" hangingPunct="1">
              <a:spcBef>
                <a:spcPts val="1800"/>
              </a:spcBef>
              <a:spcAft>
                <a:spcPts val="0"/>
              </a:spcAft>
              <a:defRPr/>
            </a:pPr>
            <a:r>
              <a:rPr lang="el-GR" dirty="0"/>
              <a:t>καταλαμβάνει το 90% του εσωτερικού χώρου του </a:t>
            </a:r>
            <a:r>
              <a:rPr lang="el-GR" dirty="0" smtClean="0"/>
              <a:t>σωληναρίου</a:t>
            </a:r>
            <a:r>
              <a:rPr lang="en-US" dirty="0" smtClean="0"/>
              <a:t>.</a:t>
            </a:r>
            <a:r>
              <a:rPr lang="el-GR" dirty="0" smtClean="0"/>
              <a:t> </a:t>
            </a:r>
            <a:endParaRPr lang="el-GR" dirty="0"/>
          </a:p>
          <a:p>
            <a:pPr eaLnBrk="1" fontAlgn="auto" hangingPunct="1">
              <a:spcBef>
                <a:spcPts val="1800"/>
              </a:spcBef>
              <a:spcAft>
                <a:spcPts val="0"/>
              </a:spcAft>
              <a:defRPr/>
            </a:pPr>
            <a:r>
              <a:rPr lang="el-GR" dirty="0"/>
              <a:t>αιμοπετάλια τα λευκά και το ανώτερο στρώμα των ερυθρών συγκεντρώνονται στην περιοχή μεταξύ του εσωτερικού του σωληναρίου και του εξωτερικού του plastic float  και καταλαμβάνουν 10 φορές  μεγαλύτερη επιφάνεια από το </a:t>
            </a:r>
            <a:r>
              <a:rPr lang="el-GR" dirty="0" smtClean="0"/>
              <a:t>κανονική</a:t>
            </a:r>
            <a:r>
              <a:rPr lang="en-US" dirty="0" smtClean="0"/>
              <a:t>.</a:t>
            </a:r>
            <a:endParaRPr lang="el-GR" dirty="0"/>
          </a:p>
          <a:p>
            <a:pPr eaLnBrk="1" fontAlgn="auto" hangingPunct="1">
              <a:spcAft>
                <a:spcPts val="0"/>
              </a:spcAft>
              <a:defRPr/>
            </a:pPr>
            <a:endParaRPr lang="el-GR" dirty="0"/>
          </a:p>
        </p:txBody>
      </p:sp>
      <p:sp>
        <p:nvSpPr>
          <p:cNvPr id="1536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9553DF-92F3-4748-A7B3-FFEEB8F8CD6D}" type="slidenum">
              <a:rPr lang="el-GR" altLang="el-GR" sz="1200">
                <a:solidFill>
                  <a:srgbClr val="F3EE1E"/>
                </a:solidFill>
                <a:latin typeface="Arial" panose="020B0604020202020204" pitchFamily="34" charset="0"/>
              </a:rPr>
              <a:pPr>
                <a:spcBef>
                  <a:spcPct val="0"/>
                </a:spcBef>
                <a:buFontTx/>
                <a:buNone/>
              </a:pPr>
              <a:t>7</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a:xfrm>
            <a:off x="0" y="115888"/>
            <a:ext cx="9144000" cy="909637"/>
          </a:xfrm>
        </p:spPr>
        <p:txBody>
          <a:bodyPr/>
          <a:lstStyle/>
          <a:p>
            <a:pPr eaLnBrk="1" hangingPunct="1"/>
            <a:r>
              <a:rPr lang="el-GR" altLang="el-GR" dirty="0" smtClean="0"/>
              <a:t>Μικροσκόπιο</a:t>
            </a:r>
          </a:p>
        </p:txBody>
      </p:sp>
      <p:sp>
        <p:nvSpPr>
          <p:cNvPr id="16387" name="Θέση περιεχομένου 2"/>
          <p:cNvSpPr>
            <a:spLocks noGrp="1"/>
          </p:cNvSpPr>
          <p:nvPr>
            <p:ph idx="1"/>
          </p:nvPr>
        </p:nvSpPr>
        <p:spPr/>
        <p:txBody>
          <a:bodyPr/>
          <a:lstStyle/>
          <a:p>
            <a:pPr eaLnBrk="1" hangingPunct="1">
              <a:spcBef>
                <a:spcPts val="2400"/>
              </a:spcBef>
            </a:pPr>
            <a:r>
              <a:rPr lang="el-GR" altLang="el-GR" dirty="0" smtClean="0"/>
              <a:t>Μικροσκόπιο φθορισμού με κατάλληλο υποδοχέα για το σωληνάριο </a:t>
            </a:r>
          </a:p>
          <a:p>
            <a:pPr eaLnBrk="1" hangingPunct="1">
              <a:spcBef>
                <a:spcPts val="2400"/>
              </a:spcBef>
            </a:pPr>
            <a:r>
              <a:rPr lang="el-GR" altLang="el-GR" dirty="0" smtClean="0"/>
              <a:t>Ή οπτικό μικροσκόπιο με προσθήκη εξαρτήματος φθορισμού (και με κατάλληλο υποδοχέα για το σωληνάριο).</a:t>
            </a:r>
          </a:p>
          <a:p>
            <a:pPr eaLnBrk="1" hangingPunct="1"/>
            <a:endParaRPr lang="el-GR" altLang="el-GR" dirty="0" smtClean="0"/>
          </a:p>
        </p:txBody>
      </p:sp>
      <p:pic>
        <p:nvPicPr>
          <p:cNvPr id="16389"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538" y="3213100"/>
            <a:ext cx="4656137"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a:xfrm>
            <a:off x="3203575" y="6007100"/>
            <a:ext cx="2997200" cy="460375"/>
          </a:xfrm>
          <a:prstGeom prst="rect">
            <a:avLst/>
          </a:prstGeom>
        </p:spPr>
        <p:txBody>
          <a:bodyPr>
            <a:spAutoFit/>
          </a:bodyPr>
          <a:lstStyle/>
          <a:p>
            <a:pPr algn="ctr" eaLnBrk="1" hangingPunct="1">
              <a:defRPr/>
            </a:pPr>
            <a:r>
              <a:rPr lang="en-US" sz="1200" dirty="0">
                <a:solidFill>
                  <a:srgbClr val="F8F8A2"/>
                </a:solidFill>
                <a:latin typeface="+mn-lt"/>
                <a:cs typeface="+mn-cs"/>
              </a:rPr>
              <a:t>“</a:t>
            </a:r>
            <a:r>
              <a:rPr lang="en-US" sz="1200" dirty="0">
                <a:solidFill>
                  <a:srgbClr val="F3EE1E"/>
                </a:solidFill>
                <a:latin typeface="+mn-lt"/>
                <a:cs typeface="+mn-cs"/>
                <a:hlinkClick r:id="rId3"/>
              </a:rPr>
              <a:t>Axio Zoom.V16 with ApoTome.2</a:t>
            </a:r>
            <a:r>
              <a:rPr lang="en-US" sz="1200" dirty="0">
                <a:solidFill>
                  <a:srgbClr val="F8F8A2"/>
                </a:solidFill>
                <a:latin typeface="+mn-lt"/>
                <a:cs typeface="+mn-cs"/>
              </a:rPr>
              <a:t>”,</a:t>
            </a:r>
            <a:r>
              <a:rPr lang="el-GR" sz="1200" dirty="0">
                <a:solidFill>
                  <a:srgbClr val="F3EE1E"/>
                </a:solidFill>
                <a:latin typeface="+mn-lt"/>
                <a:cs typeface="+mn-cs"/>
              </a:rPr>
              <a:t> </a:t>
            </a:r>
            <a:r>
              <a:rPr lang="el-GR" sz="1200" dirty="0" smtClean="0">
                <a:solidFill>
                  <a:srgbClr val="F8F8A2"/>
                </a:solidFill>
                <a:latin typeface="+mn-lt"/>
                <a:cs typeface="+mn-cs"/>
              </a:rPr>
              <a:t>από</a:t>
            </a:r>
            <a:r>
              <a:rPr lang="en-US" sz="1200" dirty="0" smtClean="0">
                <a:solidFill>
                  <a:srgbClr val="F8F8A2"/>
                </a:solidFill>
                <a:latin typeface="+mn-lt"/>
                <a:cs typeface="+mn-cs"/>
              </a:rPr>
              <a:t>  </a:t>
            </a:r>
            <a:r>
              <a:rPr lang="en-US" sz="1200" dirty="0">
                <a:solidFill>
                  <a:srgbClr val="F8F8A2"/>
                </a:solidFill>
                <a:latin typeface="+mn-lt"/>
                <a:cs typeface="+mn-cs"/>
                <a:hlinkClick r:id="rId3"/>
              </a:rPr>
              <a:t>ZEISS Microscopy</a:t>
            </a:r>
            <a:r>
              <a:rPr lang="en-US" sz="1200" dirty="0">
                <a:solidFill>
                  <a:srgbClr val="F8F8A2"/>
                </a:solidFill>
                <a:latin typeface="+mn-lt"/>
                <a:cs typeface="+mn-cs"/>
              </a:rPr>
              <a:t> </a:t>
            </a:r>
            <a:r>
              <a:rPr lang="el-GR" sz="1200" dirty="0">
                <a:solidFill>
                  <a:srgbClr val="F8F8A2"/>
                </a:solidFill>
                <a:latin typeface="+mn-lt"/>
                <a:cs typeface="+mn-cs"/>
              </a:rPr>
              <a:t> </a:t>
            </a:r>
            <a:r>
              <a:rPr lang="el-GR" sz="1200" dirty="0" smtClean="0">
                <a:solidFill>
                  <a:srgbClr val="F8F8A2"/>
                </a:solidFill>
                <a:latin typeface="+mn-lt"/>
                <a:cs typeface="+mn-cs"/>
              </a:rPr>
              <a:t>διαθέσιμο με άδεια </a:t>
            </a:r>
            <a:r>
              <a:rPr lang="en-US" sz="1200" dirty="0" smtClean="0">
                <a:solidFill>
                  <a:srgbClr val="F8F8A2"/>
                </a:solidFill>
                <a:latin typeface="+mn-lt"/>
                <a:cs typeface="+mn-cs"/>
                <a:hlinkClick r:id="rId4"/>
              </a:rPr>
              <a:t>CC </a:t>
            </a:r>
            <a:r>
              <a:rPr lang="en-US" sz="1200" dirty="0">
                <a:solidFill>
                  <a:srgbClr val="F8F8A2"/>
                </a:solidFill>
                <a:latin typeface="+mn-lt"/>
                <a:cs typeface="+mn-cs"/>
                <a:hlinkClick r:id="rId4"/>
              </a:rPr>
              <a:t>BY 2.0</a:t>
            </a:r>
            <a:endParaRPr lang="en-US" sz="1200" dirty="0">
              <a:solidFill>
                <a:srgbClr val="F8F8A2"/>
              </a:solidFill>
              <a:latin typeface="+mn-lt"/>
              <a:cs typeface="+mn-cs"/>
            </a:endParaRPr>
          </a:p>
        </p:txBody>
      </p:sp>
      <p:sp>
        <p:nvSpPr>
          <p:cNvPr id="1638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EB33A9-D925-4EC2-B7FA-A24EF06432FE}" type="slidenum">
              <a:rPr lang="el-GR" altLang="el-GR" sz="1200">
                <a:solidFill>
                  <a:srgbClr val="F3EE1E"/>
                </a:solidFill>
                <a:latin typeface="Arial" panose="020B0604020202020204" pitchFamily="34" charset="0"/>
              </a:rPr>
              <a:pPr>
                <a:spcBef>
                  <a:spcPct val="0"/>
                </a:spcBef>
                <a:buFontTx/>
                <a:buNone/>
              </a:pPr>
              <a:t>8</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2a32ce682f2f1310ad8fae65ad1b844f5b6cd0"/>
  <p:tag name="ISPRING_RESOURCE_PATHS_HASH_PRESENTER" val="3fac959757265aeca47bffe54b7cdad174f97b"/>
</p:tagLst>
</file>

<file path=ppt/theme/theme1.xml><?xml version="1.0" encoding="utf-8"?>
<a:theme xmlns:a="http://schemas.openxmlformats.org/drawingml/2006/main" name="OC_template_updated">
  <a:themeElements>
    <a:clrScheme name="Προσαρμοσμένο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8F8A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1481</TotalTime>
  <Words>1288</Words>
  <Application>Microsoft Office PowerPoint</Application>
  <PresentationFormat>On-screen Show (4:3)</PresentationFormat>
  <Paragraphs>193</Paragraphs>
  <Slides>31</Slides>
  <Notes>19</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OC_template_updated</vt:lpstr>
      <vt:lpstr>1_OC_template_updated</vt:lpstr>
      <vt:lpstr>2_OC_template_updated</vt:lpstr>
      <vt:lpstr>3_OC_template_updated</vt:lpstr>
      <vt:lpstr>ΠΑΡΑΣΙΤΟΛΟΓΙΑ- ΜΥΚΗΤΟΛΟΓΙΑ  (Ε)</vt:lpstr>
      <vt:lpstr>Quantitative Buffy Coat (QBC)</vt:lpstr>
      <vt:lpstr>Φυγοκέντρηση και αίμα </vt:lpstr>
      <vt:lpstr>Αρχή (QBC) για πλασμώδια</vt:lpstr>
      <vt:lpstr>Σκεύη-Όργανα</vt:lpstr>
      <vt:lpstr>Ειδικά σωληνάρια μικροαιματοκρίτη</vt:lpstr>
      <vt:lpstr>Σωληνάριο (1 από 2) </vt:lpstr>
      <vt:lpstr>Σωληνάριο (2 από 2)</vt:lpstr>
      <vt:lpstr>Μικροσκόπιο</vt:lpstr>
      <vt:lpstr>Διαδικασία</vt:lpstr>
      <vt:lpstr>Φλεβικό αίμα με αντιπηκτικό </vt:lpstr>
      <vt:lpstr>Ανάμειξη αίματος και αντιπηκτικού </vt:lpstr>
      <vt:lpstr>Ανάμειξη αίματος και χρωστικής</vt:lpstr>
      <vt:lpstr>Σφράγισμα του ενός άκρου </vt:lpstr>
      <vt:lpstr>Plastic Float</vt:lpstr>
      <vt:lpstr>Τοποθέτηση στη μικροφυγόκεντρο</vt:lpstr>
      <vt:lpstr>Μικροσκόπηση (1 από 2) </vt:lpstr>
      <vt:lpstr>Μικροσκόπηση (2 από 2) </vt:lpstr>
      <vt:lpstr>Κατανομή του αίματος</vt:lpstr>
      <vt:lpstr>Φθορισμός </vt:lpstr>
      <vt:lpstr>Πλεονεκτήματα</vt:lpstr>
      <vt:lpstr>Μειονεκτήματα</vt:lpstr>
      <vt:lpstr>Παράσιτα QBC</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132</cp:revision>
  <dcterms:created xsi:type="dcterms:W3CDTF">2013-11-01T11:26:03Z</dcterms:created>
  <dcterms:modified xsi:type="dcterms:W3CDTF">2015-02-26T15:37:47Z</dcterms:modified>
</cp:coreProperties>
</file>