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73"/>
  </p:notesMasterIdLst>
  <p:handoutMasterIdLst>
    <p:handoutMasterId r:id="rId74"/>
  </p:handoutMasterIdLst>
  <p:sldIdLst>
    <p:sldId id="256" r:id="rId3"/>
    <p:sldId id="269" r:id="rId4"/>
    <p:sldId id="270" r:id="rId5"/>
    <p:sldId id="271" r:id="rId6"/>
    <p:sldId id="272" r:id="rId7"/>
    <p:sldId id="273" r:id="rId8"/>
    <p:sldId id="274" r:id="rId9"/>
    <p:sldId id="275" r:id="rId10"/>
    <p:sldId id="321"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25" r:id="rId45"/>
    <p:sldId id="309" r:id="rId46"/>
    <p:sldId id="326" r:id="rId47"/>
    <p:sldId id="310" r:id="rId48"/>
    <p:sldId id="329" r:id="rId49"/>
    <p:sldId id="311" r:id="rId50"/>
    <p:sldId id="327" r:id="rId51"/>
    <p:sldId id="328" r:id="rId52"/>
    <p:sldId id="312" r:id="rId53"/>
    <p:sldId id="313" r:id="rId54"/>
    <p:sldId id="314" r:id="rId55"/>
    <p:sldId id="315" r:id="rId56"/>
    <p:sldId id="322" r:id="rId57"/>
    <p:sldId id="316" r:id="rId58"/>
    <p:sldId id="323" r:id="rId59"/>
    <p:sldId id="317" r:id="rId60"/>
    <p:sldId id="318" r:id="rId61"/>
    <p:sldId id="324" r:id="rId62"/>
    <p:sldId id="319" r:id="rId63"/>
    <p:sldId id="320" r:id="rId64"/>
    <p:sldId id="330" r:id="rId65"/>
    <p:sldId id="257" r:id="rId66"/>
    <p:sldId id="262" r:id="rId67"/>
    <p:sldId id="264" r:id="rId68"/>
    <p:sldId id="331" r:id="rId69"/>
    <p:sldId id="332" r:id="rId70"/>
    <p:sldId id="266" r:id="rId71"/>
    <p:sldId id="261" r:id="rId72"/>
  </p:sldIdLst>
  <p:sldSz cx="9144000" cy="6858000" type="screen4x3"/>
  <p:notesSz cx="7104063" cy="10234613"/>
  <p:custDataLst>
    <p:tags r:id="rId7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820000"/>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78" d="100"/>
          <a:sy n="78" d="100"/>
        </p:scale>
        <p:origin x="-2748" y="-79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29/5/2015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29/5/2015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66</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68</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69</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17"/>
          <p:cNvSpPr>
            <a:spLocks noGrp="1" noChangeArrowheads="1"/>
          </p:cNvSpPr>
          <p:nvPr>
            <p:ph type="dt" sz="half" idx="10"/>
          </p:nvPr>
        </p:nvSpPr>
        <p:spPr>
          <a:ln/>
        </p:spPr>
        <p:txBody>
          <a:bodyPr/>
          <a:lstStyle>
            <a:lvl1pPr>
              <a:defRPr/>
            </a:lvl1pPr>
          </a:lstStyle>
          <a:p>
            <a:pPr>
              <a:defRPr/>
            </a:pPr>
            <a:endParaRPr lang="el-GR"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19"/>
          <p:cNvSpPr>
            <a:spLocks noGrp="1" noChangeArrowheads="1"/>
          </p:cNvSpPr>
          <p:nvPr>
            <p:ph type="sldNum" sz="quarter" idx="12"/>
          </p:nvPr>
        </p:nvSpPr>
        <p:spPr>
          <a:ln/>
        </p:spPr>
        <p:txBody>
          <a:bodyPr/>
          <a:lstStyle>
            <a:lvl1pPr>
              <a:defRPr/>
            </a:lvl1pPr>
          </a:lstStyle>
          <a:p>
            <a:pPr>
              <a:defRPr/>
            </a:pPr>
            <a:fld id="{955AAA23-0E21-4702-9A39-E7CBA398B3FD}" type="slidenum">
              <a:rPr lang="el-GR"/>
              <a:pPr>
                <a:defRPr/>
              </a:pPr>
              <a:t>‹#›</a:t>
            </a:fld>
            <a:endParaRPr lang="el-GR" dirty="0"/>
          </a:p>
        </p:txBody>
      </p:sp>
    </p:spTree>
    <p:extLst>
      <p:ext uri="{BB962C8B-B14F-4D97-AF65-F5344CB8AC3E}">
        <p14:creationId xmlns:p14="http://schemas.microsoft.com/office/powerpoint/2010/main" val="270589228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904120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738106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371617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784552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471577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949119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379265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589087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2930995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46637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457200" indent="-457200" algn="l" defTabSz="914400" rtl="0" eaLnBrk="1" latinLnBrk="0" hangingPunct="1">
        <a:spcBef>
          <a:spcPct val="20000"/>
        </a:spcBef>
        <a:buClr>
          <a:schemeClr val="tx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6988226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Ογκολογική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2"/>
            <a:ext cx="6400800" cy="2060649"/>
          </a:xfrm>
        </p:spPr>
        <p:txBody>
          <a:bodyPr>
            <a:normAutofit lnSpcReduction="10000"/>
          </a:bodyPr>
          <a:lstStyle/>
          <a:p>
            <a:pPr>
              <a:spcBef>
                <a:spcPts val="0"/>
              </a:spcBef>
              <a:spcAft>
                <a:spcPts val="1200"/>
              </a:spcAft>
            </a:pPr>
            <a:r>
              <a:rPr lang="el-GR" sz="2800" b="1" dirty="0" smtClean="0"/>
              <a:t>Ενότητα </a:t>
            </a:r>
            <a:r>
              <a:rPr lang="en-US" sz="2800" b="1" dirty="0" smtClean="0"/>
              <a:t>10</a:t>
            </a:r>
            <a:r>
              <a:rPr lang="el-GR" sz="2800" dirty="0" smtClean="0"/>
              <a:t>:</a:t>
            </a:r>
            <a:r>
              <a:rPr lang="en-US" sz="2800" dirty="0" smtClean="0"/>
              <a:t> </a:t>
            </a:r>
            <a:r>
              <a:rPr lang="el-GR" sz="2800" dirty="0" smtClean="0"/>
              <a:t>Καρκινικός Πόνος</a:t>
            </a:r>
            <a:endParaRPr lang="el-GR" sz="2800" dirty="0"/>
          </a:p>
          <a:p>
            <a:r>
              <a:rPr lang="el-GR" sz="2400" dirty="0" smtClean="0"/>
              <a:t>Ευάγγελος Δούσης, Καθηγητής Εφαρμογών</a:t>
            </a:r>
          </a:p>
          <a:p>
            <a:pPr>
              <a:spcBef>
                <a:spcPts val="0"/>
              </a:spcBef>
            </a:pPr>
            <a:r>
              <a:rPr lang="el-GR" sz="2400" dirty="0" smtClean="0"/>
              <a:t>Τμήμα Νοσηλευτικής</a:t>
            </a:r>
          </a:p>
          <a:p>
            <a:pPr>
              <a:spcBef>
                <a:spcPts val="0"/>
              </a:spcBef>
            </a:pPr>
            <a:r>
              <a:rPr lang="el-GR" sz="2400" dirty="0" smtClean="0"/>
              <a:t>Ουρανία Γκοβίνα, Επίκουρος Καθηγήτρια</a:t>
            </a:r>
          </a:p>
          <a:p>
            <a:pPr>
              <a:spcBef>
                <a:spcPts val="0"/>
              </a:spcBef>
            </a:pPr>
            <a:r>
              <a:rPr lang="el-GR" sz="2400" dirty="0" smtClean="0"/>
              <a:t>Τμήμα 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normAutofit/>
          </a:bodyPr>
          <a:lstStyle/>
          <a:p>
            <a:pPr algn="ctr" eaLnBrk="1" hangingPunct="1"/>
            <a:r>
              <a:rPr lang="el-GR" dirty="0" smtClean="0">
                <a:latin typeface="+mn-lt"/>
              </a:rPr>
              <a:t>Η απάντηση του οργανισμού στον πόνο</a:t>
            </a:r>
          </a:p>
        </p:txBody>
      </p:sp>
      <p:sp>
        <p:nvSpPr>
          <p:cNvPr id="4" name="Subtitle 3"/>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47109840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el-GR" sz="3600" dirty="0" smtClean="0">
                <a:latin typeface="+mn-lt"/>
              </a:rPr>
              <a:t>Ιστική βλάβη και πόνος</a:t>
            </a:r>
          </a:p>
        </p:txBody>
      </p:sp>
      <p:sp>
        <p:nvSpPr>
          <p:cNvPr id="22531" name="Rectangle 3"/>
          <p:cNvSpPr>
            <a:spLocks noGrp="1" noChangeArrowheads="1"/>
          </p:cNvSpPr>
          <p:nvPr>
            <p:ph idx="1"/>
          </p:nvPr>
        </p:nvSpPr>
        <p:spPr/>
        <p:txBody>
          <a:bodyPr>
            <a:normAutofit/>
          </a:bodyPr>
          <a:lstStyle/>
          <a:p>
            <a:pPr eaLnBrk="1" hangingPunct="1">
              <a:lnSpc>
                <a:spcPct val="90000"/>
              </a:lnSpc>
            </a:pPr>
            <a:r>
              <a:rPr lang="el-GR" sz="2800" dirty="0" smtClean="0"/>
              <a:t>Κινητοποίηση   ορμονών   του   άξονα</a:t>
            </a:r>
            <a:endParaRPr lang="en-US" sz="2800" dirty="0" smtClean="0"/>
          </a:p>
          <a:p>
            <a:pPr eaLnBrk="1" hangingPunct="1">
              <a:lnSpc>
                <a:spcPct val="90000"/>
              </a:lnSpc>
              <a:buFont typeface="Wingdings" pitchFamily="2" charset="2"/>
              <a:buNone/>
            </a:pPr>
            <a:r>
              <a:rPr lang="en-US" sz="2800" dirty="0" smtClean="0"/>
              <a:t>   </a:t>
            </a:r>
            <a:r>
              <a:rPr lang="en-US" sz="2400" dirty="0" smtClean="0"/>
              <a:t>(</a:t>
            </a:r>
            <a:r>
              <a:rPr lang="el-GR" sz="2400" dirty="0" smtClean="0"/>
              <a:t> Υποθάλαμος →Υπόφυση →Μυελός επινεφριδίων</a:t>
            </a:r>
            <a:r>
              <a:rPr lang="en-US" sz="2400" dirty="0" smtClean="0"/>
              <a:t>)</a:t>
            </a:r>
            <a:endParaRPr lang="el-GR" sz="2400" dirty="0" smtClean="0"/>
          </a:p>
          <a:p>
            <a:pPr eaLnBrk="1" hangingPunct="1">
              <a:lnSpc>
                <a:spcPct val="90000"/>
              </a:lnSpc>
            </a:pPr>
            <a:r>
              <a:rPr lang="el-GR" sz="2800" dirty="0" smtClean="0"/>
              <a:t>Αντίδραση  υπερέντασης  ή  συναγερμού</a:t>
            </a:r>
          </a:p>
        </p:txBody>
      </p:sp>
    </p:spTree>
    <p:extLst>
      <p:ext uri="{BB962C8B-B14F-4D97-AF65-F5344CB8AC3E}">
        <p14:creationId xmlns:p14="http://schemas.microsoft.com/office/powerpoint/2010/main" val="163268407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l-GR" sz="3600" dirty="0" smtClean="0">
                <a:latin typeface="+mn-lt"/>
              </a:rPr>
              <a:t>Ενδοκρινική αντίδραση</a:t>
            </a:r>
          </a:p>
        </p:txBody>
      </p:sp>
      <p:sp>
        <p:nvSpPr>
          <p:cNvPr id="24579" name="Rectangle 3"/>
          <p:cNvSpPr>
            <a:spLocks noGrp="1" noChangeArrowheads="1"/>
          </p:cNvSpPr>
          <p:nvPr>
            <p:ph idx="1"/>
          </p:nvPr>
        </p:nvSpPr>
        <p:spPr/>
        <p:txBody>
          <a:bodyPr>
            <a:normAutofit/>
          </a:bodyPr>
          <a:lstStyle/>
          <a:p>
            <a:r>
              <a:rPr lang="el-GR" sz="2400" dirty="0" smtClean="0"/>
              <a:t>Αυξημένη έκκριση καταβολικών ορμονών</a:t>
            </a:r>
          </a:p>
          <a:p>
            <a:r>
              <a:rPr lang="el-GR" sz="2400" dirty="0" smtClean="0"/>
              <a:t>Μειωμένη έκκριση αναβολικών ορμονών</a:t>
            </a:r>
          </a:p>
          <a:p>
            <a:pPr eaLnBrk="1" hangingPunct="1"/>
            <a:r>
              <a:rPr lang="el-GR" sz="2400" dirty="0" smtClean="0"/>
              <a:t>Έκκριση κατεχολαμινών</a:t>
            </a:r>
          </a:p>
          <a:p>
            <a:pPr eaLnBrk="1" hangingPunct="1"/>
            <a:r>
              <a:rPr lang="el-GR" sz="2400" dirty="0" smtClean="0"/>
              <a:t>Έκκριση αντιδιουρητικής ορμόνης</a:t>
            </a:r>
          </a:p>
          <a:p>
            <a:pPr eaLnBrk="1" hangingPunct="1"/>
            <a:r>
              <a:rPr lang="el-GR" sz="2400" dirty="0" smtClean="0"/>
              <a:t>Έκκριση αλδοστερόνης</a:t>
            </a:r>
          </a:p>
          <a:p>
            <a:pPr eaLnBrk="1" hangingPunct="1"/>
            <a:r>
              <a:rPr lang="el-GR" sz="2400" dirty="0" smtClean="0"/>
              <a:t>Κορτιζόνη και υδροκορτιζόνης</a:t>
            </a:r>
          </a:p>
          <a:p>
            <a:pPr eaLnBrk="1" hangingPunct="1"/>
            <a:r>
              <a:rPr lang="el-GR" sz="2400" dirty="0" smtClean="0"/>
              <a:t>Έκκριση θυρεοειδικής ορμόνης, παραθορμόνης και σωματοστατίνης</a:t>
            </a:r>
          </a:p>
        </p:txBody>
      </p:sp>
    </p:spTree>
    <p:extLst>
      <p:ext uri="{BB962C8B-B14F-4D97-AF65-F5344CB8AC3E}">
        <p14:creationId xmlns:p14="http://schemas.microsoft.com/office/powerpoint/2010/main" val="340239242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l-GR" sz="3600" dirty="0" smtClean="0">
                <a:latin typeface="+mn-lt"/>
              </a:rPr>
              <a:t>Μεταβολισμός</a:t>
            </a:r>
          </a:p>
        </p:txBody>
      </p:sp>
      <p:sp>
        <p:nvSpPr>
          <p:cNvPr id="26627" name="Rectangle 3"/>
          <p:cNvSpPr>
            <a:spLocks noGrp="1" noChangeArrowheads="1"/>
          </p:cNvSpPr>
          <p:nvPr>
            <p:ph idx="1"/>
          </p:nvPr>
        </p:nvSpPr>
        <p:spPr/>
        <p:txBody>
          <a:bodyPr>
            <a:normAutofit/>
          </a:bodyPr>
          <a:lstStyle/>
          <a:p>
            <a:pPr eaLnBrk="1" hangingPunct="1"/>
            <a:r>
              <a:rPr lang="el-GR" sz="2800" dirty="0" smtClean="0"/>
              <a:t>Αύξηση βασικού μεταβολισμού</a:t>
            </a:r>
          </a:p>
          <a:p>
            <a:pPr eaLnBrk="1" hangingPunct="1"/>
            <a:r>
              <a:rPr lang="el-GR" sz="2800" dirty="0" smtClean="0"/>
              <a:t>Αύξηση κατανάλωσης ενέργειας</a:t>
            </a:r>
          </a:p>
          <a:p>
            <a:pPr eaLnBrk="1" hangingPunct="1"/>
            <a:r>
              <a:rPr lang="el-GR" sz="2800" dirty="0" smtClean="0"/>
              <a:t>Αύξηση κατανάλωσης οξυγόνου</a:t>
            </a:r>
          </a:p>
        </p:txBody>
      </p:sp>
    </p:spTree>
    <p:extLst>
      <p:ext uri="{BB962C8B-B14F-4D97-AF65-F5344CB8AC3E}">
        <p14:creationId xmlns:p14="http://schemas.microsoft.com/office/powerpoint/2010/main" val="319399682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r>
              <a:rPr lang="el-GR" sz="3600" dirty="0" smtClean="0">
                <a:latin typeface="+mn-lt"/>
              </a:rPr>
              <a:t>Αναπνευστικό σύστημα</a:t>
            </a:r>
          </a:p>
        </p:txBody>
      </p:sp>
      <p:sp>
        <p:nvSpPr>
          <p:cNvPr id="27651" name="Rectangle 3"/>
          <p:cNvSpPr>
            <a:spLocks noGrp="1" noChangeArrowheads="1"/>
          </p:cNvSpPr>
          <p:nvPr>
            <p:ph idx="1"/>
          </p:nvPr>
        </p:nvSpPr>
        <p:spPr/>
        <p:txBody>
          <a:bodyPr>
            <a:normAutofit/>
          </a:bodyPr>
          <a:lstStyle/>
          <a:p>
            <a:pPr eaLnBrk="1" hangingPunct="1"/>
            <a:r>
              <a:rPr lang="el-GR" sz="2400" dirty="0" smtClean="0"/>
              <a:t>Αύξηση συχνότητας αναπνοών</a:t>
            </a:r>
          </a:p>
          <a:p>
            <a:pPr eaLnBrk="1" hangingPunct="1"/>
            <a:r>
              <a:rPr lang="el-GR" sz="2400" dirty="0" smtClean="0"/>
              <a:t>Ελάττωση όγκων και χωρητικοτήτων</a:t>
            </a:r>
          </a:p>
          <a:p>
            <a:pPr eaLnBrk="1" hangingPunct="1"/>
            <a:r>
              <a:rPr lang="el-GR" sz="2400" dirty="0" smtClean="0"/>
              <a:t>Αύξηση κατά λεπτό αερισμού</a:t>
            </a:r>
          </a:p>
          <a:p>
            <a:pPr eaLnBrk="1" hangingPunct="1"/>
            <a:r>
              <a:rPr lang="el-GR" sz="2400" dirty="0" smtClean="0"/>
              <a:t>Μείωση κινητικότητας διαφράγματος</a:t>
            </a:r>
            <a:endParaRPr lang="en-US" sz="2400" dirty="0" smtClean="0"/>
          </a:p>
          <a:p>
            <a:r>
              <a:rPr lang="el-GR" sz="2400" dirty="0" smtClean="0"/>
              <a:t>Ατελεκτασίες </a:t>
            </a:r>
            <a:r>
              <a:rPr lang="el-GR" sz="2400" dirty="0" smtClean="0">
                <a:sym typeface="Symbol" pitchFamily="18" charset="2"/>
              </a:rPr>
              <a:t></a:t>
            </a:r>
            <a:r>
              <a:rPr lang="el-GR" sz="2400" dirty="0" smtClean="0"/>
              <a:t> Λοιμώξεις</a:t>
            </a:r>
          </a:p>
          <a:p>
            <a:r>
              <a:rPr lang="el-GR" sz="2400" dirty="0" smtClean="0"/>
              <a:t>Αναποτελεσματική απόχρεμψη  </a:t>
            </a:r>
            <a:r>
              <a:rPr lang="el-GR" sz="2400" dirty="0" smtClean="0">
                <a:sym typeface="Symbol" pitchFamily="18" charset="2"/>
              </a:rPr>
              <a:t> </a:t>
            </a:r>
            <a:r>
              <a:rPr lang="el-GR" sz="2400" dirty="0" smtClean="0"/>
              <a:t>Λοιμώξεις</a:t>
            </a:r>
          </a:p>
          <a:p>
            <a:pPr eaLnBrk="1" hangingPunct="1">
              <a:buNone/>
            </a:pPr>
            <a:endParaRPr lang="el-GR" sz="2400" dirty="0" smtClean="0"/>
          </a:p>
        </p:txBody>
      </p:sp>
    </p:spTree>
    <p:extLst>
      <p:ext uri="{BB962C8B-B14F-4D97-AF65-F5344CB8AC3E}">
        <p14:creationId xmlns:p14="http://schemas.microsoft.com/office/powerpoint/2010/main" val="19518564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hangingPunct="1"/>
            <a:r>
              <a:rPr lang="el-GR" sz="3600" dirty="0" smtClean="0">
                <a:latin typeface="+mn-lt"/>
              </a:rPr>
              <a:t>Κυκλοφορικό σύστημα</a:t>
            </a:r>
          </a:p>
        </p:txBody>
      </p:sp>
      <p:sp>
        <p:nvSpPr>
          <p:cNvPr id="29699" name="Rectangle 3"/>
          <p:cNvSpPr>
            <a:spLocks noGrp="1" noChangeArrowheads="1"/>
          </p:cNvSpPr>
          <p:nvPr>
            <p:ph idx="1"/>
          </p:nvPr>
        </p:nvSpPr>
        <p:spPr/>
        <p:txBody>
          <a:bodyPr>
            <a:normAutofit/>
          </a:bodyPr>
          <a:lstStyle/>
          <a:p>
            <a:pPr eaLnBrk="1" hangingPunct="1">
              <a:lnSpc>
                <a:spcPct val="90000"/>
              </a:lnSpc>
            </a:pPr>
            <a:r>
              <a:rPr lang="el-GR" sz="2400" dirty="0" smtClean="0"/>
              <a:t>Υπέρταση</a:t>
            </a:r>
          </a:p>
          <a:p>
            <a:pPr eaLnBrk="1" hangingPunct="1">
              <a:lnSpc>
                <a:spcPct val="90000"/>
              </a:lnSpc>
            </a:pPr>
            <a:r>
              <a:rPr lang="el-GR" sz="2400" dirty="0" smtClean="0"/>
              <a:t>Ταχυκαρδία</a:t>
            </a:r>
          </a:p>
          <a:p>
            <a:pPr eaLnBrk="1" hangingPunct="1">
              <a:lnSpc>
                <a:spcPct val="90000"/>
              </a:lnSpc>
            </a:pPr>
            <a:r>
              <a:rPr lang="el-GR" sz="2400" dirty="0" smtClean="0"/>
              <a:t>Αύξηση συστηματικών αγγειακών αντιστάσεων</a:t>
            </a:r>
          </a:p>
          <a:p>
            <a:pPr eaLnBrk="1" hangingPunct="1">
              <a:lnSpc>
                <a:spcPct val="90000"/>
              </a:lnSpc>
            </a:pPr>
            <a:r>
              <a:rPr lang="el-GR" sz="2400" dirty="0" smtClean="0"/>
              <a:t>Αύξηση καρδιακής παροχής</a:t>
            </a:r>
          </a:p>
          <a:p>
            <a:pPr eaLnBrk="1" hangingPunct="1">
              <a:lnSpc>
                <a:spcPct val="90000"/>
              </a:lnSpc>
            </a:pPr>
            <a:r>
              <a:rPr lang="el-GR" sz="2400" dirty="0" smtClean="0"/>
              <a:t>Αύξηση έργου καρδιακού μυ</a:t>
            </a:r>
            <a:endParaRPr lang="en-US" sz="2400" dirty="0" smtClean="0"/>
          </a:p>
          <a:p>
            <a:r>
              <a:rPr lang="el-GR" sz="2400" dirty="0" smtClean="0"/>
              <a:t>Αγγειοσύσπαση πνευμονικής αρτηρίας</a:t>
            </a:r>
          </a:p>
          <a:p>
            <a:r>
              <a:rPr lang="el-GR" sz="2400" dirty="0" smtClean="0"/>
              <a:t>Δυσλειτουργία στο χώρο εξόδου της δεξιάς κοιλίας</a:t>
            </a:r>
          </a:p>
          <a:p>
            <a:pPr eaLnBrk="1" hangingPunct="1">
              <a:lnSpc>
                <a:spcPct val="90000"/>
              </a:lnSpc>
            </a:pPr>
            <a:endParaRPr lang="el-GR" sz="2400" dirty="0" smtClean="0"/>
          </a:p>
        </p:txBody>
      </p:sp>
    </p:spTree>
    <p:extLst>
      <p:ext uri="{BB962C8B-B14F-4D97-AF65-F5344CB8AC3E}">
        <p14:creationId xmlns:p14="http://schemas.microsoft.com/office/powerpoint/2010/main" val="387552355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hangingPunct="1"/>
            <a:r>
              <a:rPr lang="el-GR" sz="3600" dirty="0" smtClean="0">
                <a:latin typeface="+mn-lt"/>
              </a:rPr>
              <a:t>Γαστρεντερικό σύστημα</a:t>
            </a:r>
          </a:p>
        </p:txBody>
      </p:sp>
      <p:sp>
        <p:nvSpPr>
          <p:cNvPr id="31747" name="Rectangle 3"/>
          <p:cNvSpPr>
            <a:spLocks noGrp="1" noChangeArrowheads="1"/>
          </p:cNvSpPr>
          <p:nvPr>
            <p:ph idx="1"/>
          </p:nvPr>
        </p:nvSpPr>
        <p:spPr/>
        <p:txBody>
          <a:bodyPr>
            <a:normAutofit/>
          </a:bodyPr>
          <a:lstStyle/>
          <a:p>
            <a:pPr eaLnBrk="1" hangingPunct="1"/>
            <a:r>
              <a:rPr lang="el-GR" sz="2800" dirty="0" smtClean="0"/>
              <a:t>Ελάττωση περισταλτισμού και τόνου του αυλού του εντέρου</a:t>
            </a:r>
          </a:p>
          <a:p>
            <a:pPr eaLnBrk="1" hangingPunct="1"/>
            <a:r>
              <a:rPr lang="el-GR" sz="2800" dirty="0" smtClean="0"/>
              <a:t>Αύξηση του τόνου του σφιγκτήρα</a:t>
            </a:r>
          </a:p>
        </p:txBody>
      </p:sp>
    </p:spTree>
    <p:extLst>
      <p:ext uri="{BB962C8B-B14F-4D97-AF65-F5344CB8AC3E}">
        <p14:creationId xmlns:p14="http://schemas.microsoft.com/office/powerpoint/2010/main" val="421121486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r>
              <a:rPr lang="el-GR" sz="3600" dirty="0" smtClean="0">
                <a:latin typeface="+mn-lt"/>
              </a:rPr>
              <a:t>Ουροποιητικό σύστημα</a:t>
            </a:r>
          </a:p>
        </p:txBody>
      </p:sp>
      <p:sp>
        <p:nvSpPr>
          <p:cNvPr id="32771" name="Rectangle 3"/>
          <p:cNvSpPr>
            <a:spLocks noGrp="1" noChangeArrowheads="1"/>
          </p:cNvSpPr>
          <p:nvPr>
            <p:ph idx="1"/>
          </p:nvPr>
        </p:nvSpPr>
        <p:spPr/>
        <p:txBody>
          <a:bodyPr>
            <a:normAutofit/>
          </a:bodyPr>
          <a:lstStyle/>
          <a:p>
            <a:pPr eaLnBrk="1" hangingPunct="1"/>
            <a:r>
              <a:rPr lang="el-GR" sz="2800" dirty="0" smtClean="0"/>
              <a:t>Ελάττωση της παραγωγής ούρων</a:t>
            </a:r>
          </a:p>
          <a:p>
            <a:pPr eaLnBrk="1" hangingPunct="1"/>
            <a:r>
              <a:rPr lang="el-GR" sz="2800" dirty="0" smtClean="0"/>
              <a:t>Χάλαση εξωστήρα κύστεως </a:t>
            </a:r>
            <a:r>
              <a:rPr lang="el-GR" sz="2800" dirty="0" smtClean="0">
                <a:sym typeface="Symbol" pitchFamily="18" charset="2"/>
              </a:rPr>
              <a:t> </a:t>
            </a:r>
            <a:r>
              <a:rPr lang="el-GR" sz="2800" dirty="0" smtClean="0"/>
              <a:t>κατακράτηση ούρων</a:t>
            </a:r>
          </a:p>
        </p:txBody>
      </p:sp>
    </p:spTree>
    <p:extLst>
      <p:ext uri="{BB962C8B-B14F-4D97-AF65-F5344CB8AC3E}">
        <p14:creationId xmlns:p14="http://schemas.microsoft.com/office/powerpoint/2010/main" val="237766453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el-GR" sz="3600" dirty="0" smtClean="0">
                <a:latin typeface="+mn-lt"/>
              </a:rPr>
              <a:t>Μυοσκελετικό σύστημα</a:t>
            </a:r>
          </a:p>
        </p:txBody>
      </p:sp>
      <p:sp>
        <p:nvSpPr>
          <p:cNvPr id="33795" name="Rectangle 3"/>
          <p:cNvSpPr>
            <a:spLocks noGrp="1" noChangeArrowheads="1"/>
          </p:cNvSpPr>
          <p:nvPr>
            <p:ph idx="1"/>
          </p:nvPr>
        </p:nvSpPr>
        <p:spPr/>
        <p:txBody>
          <a:bodyPr>
            <a:normAutofit/>
          </a:bodyPr>
          <a:lstStyle/>
          <a:p>
            <a:pPr eaLnBrk="1" hangingPunct="1"/>
            <a:r>
              <a:rPr lang="el-GR" sz="2800" dirty="0" smtClean="0"/>
              <a:t>Αύξηση του μυϊκού τόνου τοπικά</a:t>
            </a:r>
          </a:p>
          <a:p>
            <a:pPr eaLnBrk="1" hangingPunct="1"/>
            <a:r>
              <a:rPr lang="el-GR" sz="2800" dirty="0" smtClean="0"/>
              <a:t>Αύξηση του μυϊκού τόνου συστηματικά</a:t>
            </a:r>
          </a:p>
        </p:txBody>
      </p:sp>
    </p:spTree>
    <p:extLst>
      <p:ext uri="{BB962C8B-B14F-4D97-AF65-F5344CB8AC3E}">
        <p14:creationId xmlns:p14="http://schemas.microsoft.com/office/powerpoint/2010/main" val="67347166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eaLnBrk="1" hangingPunct="1"/>
            <a:r>
              <a:rPr lang="el-GR" sz="3600" dirty="0" smtClean="0">
                <a:latin typeface="+mn-lt"/>
              </a:rPr>
              <a:t>Δέρμα</a:t>
            </a:r>
          </a:p>
        </p:txBody>
      </p:sp>
      <p:sp>
        <p:nvSpPr>
          <p:cNvPr id="38915" name="Rectangle 3"/>
          <p:cNvSpPr>
            <a:spLocks noGrp="1" noChangeArrowheads="1"/>
          </p:cNvSpPr>
          <p:nvPr>
            <p:ph idx="1"/>
          </p:nvPr>
        </p:nvSpPr>
        <p:spPr/>
        <p:txBody>
          <a:bodyPr>
            <a:normAutofit/>
          </a:bodyPr>
          <a:lstStyle/>
          <a:p>
            <a:pPr eaLnBrk="1" hangingPunct="1"/>
            <a:r>
              <a:rPr lang="el-GR" sz="2800" dirty="0" smtClean="0"/>
              <a:t>Άφθονη εφίδρωση</a:t>
            </a:r>
          </a:p>
          <a:p>
            <a:pPr eaLnBrk="1" hangingPunct="1"/>
            <a:r>
              <a:rPr lang="el-GR" sz="2800" dirty="0" smtClean="0"/>
              <a:t>Σύσπαση αγγείων του δέρματος</a:t>
            </a:r>
          </a:p>
        </p:txBody>
      </p:sp>
    </p:spTree>
    <p:extLst>
      <p:ext uri="{BB962C8B-B14F-4D97-AF65-F5344CB8AC3E}">
        <p14:creationId xmlns:p14="http://schemas.microsoft.com/office/powerpoint/2010/main" val="135039033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l-GR" sz="3600" dirty="0" smtClean="0"/>
              <a:t>Ορισμός πόνου</a:t>
            </a:r>
          </a:p>
        </p:txBody>
      </p:sp>
      <p:sp>
        <p:nvSpPr>
          <p:cNvPr id="4099" name="Rectangle 3"/>
          <p:cNvSpPr>
            <a:spLocks noGrp="1" noChangeArrowheads="1"/>
          </p:cNvSpPr>
          <p:nvPr>
            <p:ph idx="1"/>
          </p:nvPr>
        </p:nvSpPr>
        <p:spPr/>
        <p:txBody>
          <a:bodyPr/>
          <a:lstStyle/>
          <a:p>
            <a:pPr marL="0" indent="0" algn="l" eaLnBrk="1" hangingPunct="1">
              <a:buNone/>
            </a:pPr>
            <a:r>
              <a:rPr lang="el-GR" sz="2400" dirty="0" smtClean="0">
                <a:solidFill>
                  <a:schemeClr val="tx1"/>
                </a:solidFill>
              </a:rPr>
              <a:t>Μια δυσάρεστη αίσθηση ή συναισθηματική εμπειρία που σχετίζεται με πραγματική ή δυναμική βλάβη των ιστών ή με την περιγραφή με λεπτομέρειες μιας τέτοιας βλάβης</a:t>
            </a:r>
          </a:p>
          <a:p>
            <a:pPr marL="0" indent="0" algn="l" eaLnBrk="1" hangingPunct="1">
              <a:buNone/>
            </a:pPr>
            <a:r>
              <a:rPr lang="en-US" altLang="he-IL" sz="1200" dirty="0" smtClean="0"/>
              <a:t>(International Association for the study of Pain: IASP,1979)</a:t>
            </a:r>
          </a:p>
          <a:p>
            <a:pPr marL="0" indent="0" algn="l" eaLnBrk="1" hangingPunct="1">
              <a:buNone/>
            </a:pPr>
            <a:endParaRPr lang="el-GR" sz="1000" i="1" dirty="0" smtClean="0"/>
          </a:p>
          <a:p>
            <a:pPr marL="0" indent="0">
              <a:buNone/>
            </a:pPr>
            <a:endParaRPr lang="el-GR" sz="2400" dirty="0" smtClean="0"/>
          </a:p>
          <a:p>
            <a:pPr marL="0" indent="0">
              <a:buNone/>
            </a:pPr>
            <a:r>
              <a:rPr lang="el-GR" sz="2400" dirty="0" smtClean="0"/>
              <a:t>Ο </a:t>
            </a:r>
            <a:r>
              <a:rPr lang="el-GR" sz="2400" dirty="0"/>
              <a:t>πόνος είναι προσωπική εμπειρία και ένα σύνθετο φαινόμενο που μπορεί να επηρεαστεί από πολλούς φυσιολογικούς, κοινωνικοπολιτιστικούς και βιολογικούς παράγοντες και απαιτεί ολιστική προσέγγιση του ασθενή.</a:t>
            </a:r>
            <a:endParaRPr lang="en-US" sz="2400" dirty="0"/>
          </a:p>
          <a:p>
            <a:pPr marL="0" indent="0">
              <a:buNone/>
            </a:pPr>
            <a:r>
              <a:rPr lang="en-US" sz="1050" dirty="0" smtClean="0"/>
              <a:t>Chapman</a:t>
            </a:r>
            <a:r>
              <a:rPr lang="en-US" sz="1050" dirty="0"/>
              <a:t>, C.R.,Casey, K.L., Dubner, R., Foley, K.M., Gracely, R.H. and Reading, A.E., 1985. Pain measurement an overview. Pain 22, pp. 1-31. </a:t>
            </a:r>
            <a:r>
              <a:rPr lang="en-US" sz="1050" u="sng" dirty="0"/>
              <a:t>Abstract </a:t>
            </a:r>
          </a:p>
          <a:p>
            <a:pPr marL="0" indent="0">
              <a:buNone/>
            </a:pPr>
            <a:r>
              <a:rPr lang="en-US" sz="1050" dirty="0"/>
              <a:t>Haywwod,J., 1975. Information – a prescription against pain. , RCN, London</a:t>
            </a:r>
            <a:endParaRPr lang="el-GR" sz="1050" dirty="0"/>
          </a:p>
          <a:p>
            <a:pPr marL="0" indent="0">
              <a:buNone/>
            </a:pPr>
            <a:endParaRPr lang="el-GR" sz="1000" i="1" dirty="0" smtClean="0"/>
          </a:p>
        </p:txBody>
      </p:sp>
    </p:spTree>
    <p:extLst>
      <p:ext uri="{BB962C8B-B14F-4D97-AF65-F5344CB8AC3E}">
        <p14:creationId xmlns:p14="http://schemas.microsoft.com/office/powerpoint/2010/main" val="297406528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p:txBody>
          <a:bodyPr>
            <a:normAutofit/>
          </a:bodyPr>
          <a:lstStyle/>
          <a:p>
            <a:pPr algn="ctr" eaLnBrk="1" hangingPunct="1"/>
            <a:r>
              <a:rPr lang="el-GR" dirty="0" smtClean="0"/>
              <a:t>Αξιολόγηση / καταγραφή πόνου</a:t>
            </a:r>
          </a:p>
        </p:txBody>
      </p:sp>
      <p:sp>
        <p:nvSpPr>
          <p:cNvPr id="3" name="Subtitle 2"/>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7325105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l-GR" sz="3600" dirty="0" smtClean="0"/>
              <a:t>Αξιολογούνται:</a:t>
            </a:r>
          </a:p>
        </p:txBody>
      </p:sp>
      <p:sp>
        <p:nvSpPr>
          <p:cNvPr id="54275" name="Rectangle 3"/>
          <p:cNvSpPr>
            <a:spLocks noGrp="1" noChangeArrowheads="1"/>
          </p:cNvSpPr>
          <p:nvPr>
            <p:ph idx="1"/>
          </p:nvPr>
        </p:nvSpPr>
        <p:spPr/>
        <p:txBody>
          <a:bodyPr>
            <a:normAutofit/>
          </a:bodyPr>
          <a:lstStyle/>
          <a:p>
            <a:pPr eaLnBrk="1" hangingPunct="1"/>
            <a:r>
              <a:rPr lang="el-GR" sz="2800" dirty="0" smtClean="0"/>
              <a:t>Ιστορικό </a:t>
            </a:r>
            <a:endParaRPr lang="en-US" sz="2800" dirty="0" smtClean="0"/>
          </a:p>
          <a:p>
            <a:pPr eaLnBrk="1" hangingPunct="1"/>
            <a:endParaRPr lang="el-GR" sz="2800" dirty="0" smtClean="0"/>
          </a:p>
          <a:p>
            <a:pPr eaLnBrk="1" hangingPunct="1"/>
            <a:r>
              <a:rPr lang="el-GR" sz="2800" dirty="0" smtClean="0"/>
              <a:t>Φυσική εξέταση (ακούω, βλέπω, νοιώθω)</a:t>
            </a:r>
            <a:endParaRPr lang="en-US" sz="2800" dirty="0" smtClean="0"/>
          </a:p>
          <a:p>
            <a:pPr eaLnBrk="1" hangingPunct="1"/>
            <a:endParaRPr lang="el-GR" sz="2800" dirty="0" smtClean="0"/>
          </a:p>
          <a:p>
            <a:pPr eaLnBrk="1" hangingPunct="1"/>
            <a:r>
              <a:rPr lang="el-GR" sz="2800" dirty="0" smtClean="0"/>
              <a:t>Εργαστηριακές εξετάσεις</a:t>
            </a:r>
          </a:p>
        </p:txBody>
      </p:sp>
    </p:spTree>
    <p:extLst>
      <p:ext uri="{BB962C8B-B14F-4D97-AF65-F5344CB8AC3E}">
        <p14:creationId xmlns:p14="http://schemas.microsoft.com/office/powerpoint/2010/main" val="313359236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r>
              <a:rPr lang="el-GR" sz="3600" dirty="0" smtClean="0"/>
              <a:t>Καταγραφή  πόνου </a:t>
            </a:r>
            <a:r>
              <a:rPr lang="el-GR" sz="2800" b="0" dirty="0">
                <a:solidFill>
                  <a:prstClr val="black"/>
                </a:solidFill>
              </a:rPr>
              <a:t>(1/2)</a:t>
            </a:r>
            <a:endParaRPr lang="el-GR" sz="3600" dirty="0" smtClean="0"/>
          </a:p>
        </p:txBody>
      </p:sp>
      <p:sp>
        <p:nvSpPr>
          <p:cNvPr id="55299" name="Rectangle 3"/>
          <p:cNvSpPr>
            <a:spLocks noGrp="1" noChangeArrowheads="1"/>
          </p:cNvSpPr>
          <p:nvPr>
            <p:ph idx="1"/>
          </p:nvPr>
        </p:nvSpPr>
        <p:spPr/>
        <p:txBody>
          <a:bodyPr/>
          <a:lstStyle/>
          <a:p>
            <a:pPr marL="0" indent="0" eaLnBrk="1" hangingPunct="1">
              <a:buFont typeface="Wingdings" pitchFamily="2" charset="2"/>
              <a:buNone/>
            </a:pPr>
            <a:r>
              <a:rPr lang="el-GR" sz="2400" dirty="0" smtClean="0"/>
              <a:t>Πρέπει να υπάρχουν ακριβείς καταγραμμένες πληροφορίες προκειμένου να σχεδιαστεί η αποτελεσματική αντιμετώπιση του πόνου. </a:t>
            </a:r>
          </a:p>
          <a:p>
            <a:pPr marL="0" indent="0" eaLnBrk="1" hangingPunct="1">
              <a:buFont typeface="Wingdings" pitchFamily="2" charset="2"/>
              <a:buNone/>
            </a:pPr>
            <a:r>
              <a:rPr lang="el-GR" sz="2400" dirty="0" smtClean="0"/>
              <a:t>Η </a:t>
            </a:r>
            <a:r>
              <a:rPr lang="el-GR" sz="2400" b="1" dirty="0" smtClean="0">
                <a:solidFill>
                  <a:srgbClr val="820000"/>
                </a:solidFill>
              </a:rPr>
              <a:t>συστηματικά καταγραμμένη αποτίμηση του πόνου </a:t>
            </a:r>
            <a:r>
              <a:rPr lang="el-GR" sz="2400" dirty="0" smtClean="0"/>
              <a:t>μπορεί να βοηθήσει:</a:t>
            </a:r>
          </a:p>
          <a:p>
            <a:pPr marL="609600" indent="-609600" eaLnBrk="1" hangingPunct="1"/>
            <a:r>
              <a:rPr lang="el-GR" sz="2400" dirty="0" smtClean="0"/>
              <a:t>Στην επιλογή της κατάλληλης φαρμακευτικής ή μη φαρμακολογικής θεραπείας</a:t>
            </a:r>
          </a:p>
          <a:p>
            <a:pPr marL="609600" indent="-609600" eaLnBrk="1" hangingPunct="1"/>
            <a:r>
              <a:rPr lang="el-GR" sz="2400" dirty="0" smtClean="0"/>
              <a:t>Στην προετοιμασία του ασθενή και άλλων εμπλεκομένων στα δυνητικά προβλήματα που μπορεί να προκύψουν στην φροντίδα</a:t>
            </a:r>
          </a:p>
          <a:p>
            <a:pPr marL="609600" indent="-609600" eaLnBrk="1" hangingPunct="1"/>
            <a:r>
              <a:rPr lang="el-GR" sz="2400" dirty="0" smtClean="0"/>
              <a:t>Στην κατανόηση της πηγής του πόνου</a:t>
            </a:r>
          </a:p>
        </p:txBody>
      </p:sp>
    </p:spTree>
    <p:extLst>
      <p:ext uri="{BB962C8B-B14F-4D97-AF65-F5344CB8AC3E}">
        <p14:creationId xmlns:p14="http://schemas.microsoft.com/office/powerpoint/2010/main" val="326789890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pPr algn="ctr" eaLnBrk="1" hangingPunct="1"/>
            <a:r>
              <a:rPr lang="el-GR" sz="3600" dirty="0" smtClean="0"/>
              <a:t>Καταγραφή  πόνου </a:t>
            </a:r>
            <a:r>
              <a:rPr lang="el-GR" sz="2800" b="0" dirty="0" smtClean="0"/>
              <a:t>(2/2)</a:t>
            </a:r>
          </a:p>
        </p:txBody>
      </p:sp>
      <p:sp>
        <p:nvSpPr>
          <p:cNvPr id="56323" name="Rectangle 3"/>
          <p:cNvSpPr>
            <a:spLocks noGrp="1" noChangeArrowheads="1"/>
          </p:cNvSpPr>
          <p:nvPr>
            <p:ph idx="1"/>
          </p:nvPr>
        </p:nvSpPr>
        <p:spPr/>
        <p:txBody>
          <a:bodyPr>
            <a:normAutofit/>
          </a:bodyPr>
          <a:lstStyle/>
          <a:p>
            <a:pPr marL="0" indent="0" eaLnBrk="1" hangingPunct="1">
              <a:buFont typeface="Wingdings" pitchFamily="2" charset="2"/>
              <a:buNone/>
            </a:pPr>
            <a:r>
              <a:rPr lang="el-GR" sz="2400" dirty="0" smtClean="0"/>
              <a:t>Η </a:t>
            </a:r>
            <a:r>
              <a:rPr lang="el-GR" sz="2400" b="1" dirty="0" smtClean="0">
                <a:solidFill>
                  <a:srgbClr val="820000"/>
                </a:solidFill>
              </a:rPr>
              <a:t>συστηματικά καταγραμμένη αποτίμηση του πόνου </a:t>
            </a:r>
            <a:r>
              <a:rPr lang="el-GR" sz="2400" dirty="0" smtClean="0"/>
              <a:t>μπορεί να βοηθήσει:</a:t>
            </a:r>
          </a:p>
          <a:p>
            <a:pPr>
              <a:spcAft>
                <a:spcPts val="600"/>
              </a:spcAft>
            </a:pPr>
            <a:r>
              <a:rPr lang="el-GR" sz="2400" dirty="0" smtClean="0"/>
              <a:t>Στην κατανόηση του πως ο πόνος μπορεί να επηρεάσει τις Ψυχοκοινωνικές δραστηριότητες</a:t>
            </a:r>
            <a:endParaRPr lang="en-US" sz="2400" dirty="0" smtClean="0"/>
          </a:p>
          <a:p>
            <a:pPr>
              <a:spcAft>
                <a:spcPts val="600"/>
              </a:spcAft>
            </a:pPr>
            <a:r>
              <a:rPr lang="el-GR" sz="2400" dirty="0" smtClean="0"/>
              <a:t>Στον καθορισμό των παραγόντων που χειροτερεύουν και ανακουφίζουν τον πόνο, όπως προηγούμενες θεραπείες που ήταν αποτελεσματικές, και</a:t>
            </a:r>
            <a:endParaRPr lang="en-US" sz="2400" dirty="0" smtClean="0"/>
          </a:p>
          <a:p>
            <a:pPr>
              <a:spcAft>
                <a:spcPts val="600"/>
              </a:spcAft>
            </a:pPr>
            <a:r>
              <a:rPr lang="el-GR" sz="2400" dirty="0" smtClean="0"/>
              <a:t>Στην διευκόλυνση της επικοινωνίας μεταξύ όλων των εμπλεκομένων με τον πόνο</a:t>
            </a:r>
          </a:p>
        </p:txBody>
      </p:sp>
    </p:spTree>
    <p:extLst>
      <p:ext uri="{BB962C8B-B14F-4D97-AF65-F5344CB8AC3E}">
        <p14:creationId xmlns:p14="http://schemas.microsoft.com/office/powerpoint/2010/main" val="362333625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l-GR" dirty="0" smtClean="0"/>
              <a:t>Καταγραφή</a:t>
            </a:r>
          </a:p>
        </p:txBody>
      </p:sp>
      <p:sp>
        <p:nvSpPr>
          <p:cNvPr id="57347" name="Rectangle 3"/>
          <p:cNvSpPr>
            <a:spLocks noGrp="1" noChangeArrowheads="1"/>
          </p:cNvSpPr>
          <p:nvPr>
            <p:ph idx="1"/>
          </p:nvPr>
        </p:nvSpPr>
        <p:spPr/>
        <p:txBody>
          <a:bodyPr>
            <a:normAutofit/>
          </a:bodyPr>
          <a:lstStyle/>
          <a:p>
            <a:pPr eaLnBrk="1" hangingPunct="1"/>
            <a:r>
              <a:rPr lang="el-GR" sz="2800" dirty="0" smtClean="0"/>
              <a:t>Σωστή παρακολούθηση ασθενή</a:t>
            </a:r>
          </a:p>
          <a:p>
            <a:pPr eaLnBrk="1" hangingPunct="1"/>
            <a:r>
              <a:rPr lang="el-GR" sz="2800" dirty="0" smtClean="0"/>
              <a:t>Επικοινωνία – συντονισμός ομάδας</a:t>
            </a:r>
          </a:p>
          <a:p>
            <a:pPr eaLnBrk="1" hangingPunct="1"/>
            <a:r>
              <a:rPr lang="el-GR" sz="2800" dirty="0" smtClean="0"/>
              <a:t>Αξιολόγηση αναλγητικών τεχνικών</a:t>
            </a:r>
          </a:p>
          <a:p>
            <a:pPr eaLnBrk="1" hangingPunct="1"/>
            <a:r>
              <a:rPr lang="el-GR" sz="2800" dirty="0" smtClean="0"/>
              <a:t>Νομική εξασφάλιση </a:t>
            </a:r>
          </a:p>
        </p:txBody>
      </p:sp>
    </p:spTree>
    <p:extLst>
      <p:ext uri="{BB962C8B-B14F-4D97-AF65-F5344CB8AC3E}">
        <p14:creationId xmlns:p14="http://schemas.microsoft.com/office/powerpoint/2010/main" val="183663926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828800" y="0"/>
            <a:ext cx="5867400" cy="6858000"/>
            <a:chOff x="1828800" y="0"/>
            <a:chExt cx="5867400" cy="6858000"/>
          </a:xfrm>
        </p:grpSpPr>
        <p:grpSp>
          <p:nvGrpSpPr>
            <p:cNvPr id="4" name="Group 3"/>
            <p:cNvGrpSpPr/>
            <p:nvPr/>
          </p:nvGrpSpPr>
          <p:grpSpPr>
            <a:xfrm>
              <a:off x="1828800" y="0"/>
              <a:ext cx="5867400" cy="6858000"/>
              <a:chOff x="1828800" y="0"/>
              <a:chExt cx="5867400" cy="6858000"/>
            </a:xfrm>
          </p:grpSpPr>
          <p:pic>
            <p:nvPicPr>
              <p:cNvPr id="58370" name="Picture 2"/>
              <p:cNvPicPr>
                <a:picLocks noChangeAspect="1" noChangeArrowheads="1"/>
              </p:cNvPicPr>
              <p:nvPr/>
            </p:nvPicPr>
            <p:blipFill>
              <a:blip r:embed="rId2" cstate="print"/>
              <a:srcRect/>
              <a:stretch>
                <a:fillRect/>
              </a:stretch>
            </p:blipFill>
            <p:spPr bwMode="auto">
              <a:xfrm>
                <a:off x="1828800" y="0"/>
                <a:ext cx="5867400" cy="6858000"/>
              </a:xfrm>
              <a:prstGeom prst="rect">
                <a:avLst/>
              </a:prstGeom>
              <a:noFill/>
              <a:ln w="9525">
                <a:noFill/>
                <a:miter lim="800000"/>
                <a:headEnd/>
                <a:tailEnd/>
              </a:ln>
            </p:spPr>
          </p:pic>
          <p:sp>
            <p:nvSpPr>
              <p:cNvPr id="3" name="TextBox 2"/>
              <p:cNvSpPr txBox="1"/>
              <p:nvPr/>
            </p:nvSpPr>
            <p:spPr>
              <a:xfrm>
                <a:off x="3962400" y="1"/>
                <a:ext cx="1447800" cy="169277"/>
              </a:xfrm>
              <a:prstGeom prst="rect">
                <a:avLst/>
              </a:prstGeom>
              <a:solidFill>
                <a:schemeClr val="bg1"/>
              </a:solidFill>
            </p:spPr>
            <p:txBody>
              <a:bodyPr wrap="square" rtlCol="0">
                <a:spAutoFit/>
              </a:bodyPr>
              <a:lstStyle/>
              <a:p>
                <a:r>
                  <a:rPr lang="en-US" sz="500" dirty="0" smtClean="0">
                    <a:solidFill>
                      <a:schemeClr val="bg1"/>
                    </a:solidFill>
                  </a:rPr>
                  <a:t>..</a:t>
                </a:r>
                <a:endParaRPr lang="el-GR" sz="500" dirty="0">
                  <a:solidFill>
                    <a:schemeClr val="bg1"/>
                  </a:solidFill>
                </a:endParaRPr>
              </a:p>
            </p:txBody>
          </p:sp>
        </p:grpSp>
        <p:sp>
          <p:nvSpPr>
            <p:cNvPr id="5" name="TextBox 4"/>
            <p:cNvSpPr txBox="1"/>
            <p:nvPr/>
          </p:nvSpPr>
          <p:spPr>
            <a:xfrm>
              <a:off x="1981200" y="0"/>
              <a:ext cx="762000" cy="461665"/>
            </a:xfrm>
            <a:prstGeom prst="rect">
              <a:avLst/>
            </a:prstGeom>
            <a:solidFill>
              <a:schemeClr val="bg1"/>
            </a:solidFill>
          </p:spPr>
          <p:txBody>
            <a:bodyPr wrap="square" rtlCol="0">
              <a:spAutoFit/>
            </a:bodyPr>
            <a:lstStyle/>
            <a:p>
              <a:r>
                <a:rPr lang="en-US" sz="800" dirty="0" smtClean="0">
                  <a:solidFill>
                    <a:schemeClr val="bg1"/>
                  </a:solidFill>
                </a:rPr>
                <a:t>.</a:t>
              </a:r>
            </a:p>
            <a:p>
              <a:r>
                <a:rPr lang="en-US" sz="800" dirty="0" smtClean="0">
                  <a:solidFill>
                    <a:schemeClr val="bg1"/>
                  </a:solidFill>
                </a:rPr>
                <a:t>.</a:t>
              </a:r>
            </a:p>
            <a:p>
              <a:r>
                <a:rPr lang="en-US" sz="800" dirty="0" smtClean="0">
                  <a:solidFill>
                    <a:schemeClr val="bg1"/>
                  </a:solidFill>
                </a:rPr>
                <a:t>.</a:t>
              </a:r>
              <a:endParaRPr lang="el-GR" sz="800" dirty="0">
                <a:solidFill>
                  <a:schemeClr val="bg1"/>
                </a:solidFill>
              </a:endParaRPr>
            </a:p>
          </p:txBody>
        </p:sp>
      </p:grpSp>
      <p:sp>
        <p:nvSpPr>
          <p:cNvPr id="9" name="Title 1"/>
          <p:cNvSpPr>
            <a:spLocks noGrp="1"/>
          </p:cNvSpPr>
          <p:nvPr>
            <p:ph type="title"/>
          </p:nvPr>
        </p:nvSpPr>
        <p:spPr>
          <a:xfrm rot="16200000">
            <a:off x="-2435089" y="2974641"/>
            <a:ext cx="6858001" cy="908720"/>
          </a:xfrm>
        </p:spPr>
        <p:txBody>
          <a:bodyPr/>
          <a:lstStyle/>
          <a:p>
            <a:r>
              <a:rPr lang="el-GR" dirty="0" smtClean="0"/>
              <a:t>Έντυπο αξιολόγησης ασθενών</a:t>
            </a:r>
            <a:endParaRPr lang="el-GR" dirty="0"/>
          </a:p>
        </p:txBody>
      </p:sp>
    </p:spTree>
    <p:extLst>
      <p:ext uri="{BB962C8B-B14F-4D97-AF65-F5344CB8AC3E}">
        <p14:creationId xmlns:p14="http://schemas.microsoft.com/office/powerpoint/2010/main" val="137069308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1752600" y="0"/>
            <a:ext cx="5887601" cy="6858000"/>
          </a:xfrm>
          <a:prstGeom prst="rect">
            <a:avLst/>
          </a:prstGeom>
          <a:noFill/>
          <a:ln w="9525">
            <a:noFill/>
            <a:miter lim="800000"/>
            <a:headEnd/>
            <a:tailEnd/>
          </a:ln>
        </p:spPr>
      </p:pic>
      <p:sp>
        <p:nvSpPr>
          <p:cNvPr id="5" name="Title 1"/>
          <p:cNvSpPr>
            <a:spLocks noGrp="1"/>
          </p:cNvSpPr>
          <p:nvPr>
            <p:ph type="title"/>
          </p:nvPr>
        </p:nvSpPr>
        <p:spPr>
          <a:xfrm rot="16200000">
            <a:off x="-2435089" y="2974641"/>
            <a:ext cx="6858001" cy="908720"/>
          </a:xfrm>
        </p:spPr>
        <p:txBody>
          <a:bodyPr/>
          <a:lstStyle/>
          <a:p>
            <a:r>
              <a:rPr lang="el-GR" dirty="0" smtClean="0"/>
              <a:t>Ιατρική αξιολόγηση ασθενούς</a:t>
            </a:r>
            <a:endParaRPr lang="el-GR" dirty="0"/>
          </a:p>
        </p:txBody>
      </p:sp>
    </p:spTree>
    <p:extLst>
      <p:ext uri="{BB962C8B-B14F-4D97-AF65-F5344CB8AC3E}">
        <p14:creationId xmlns:p14="http://schemas.microsoft.com/office/powerpoint/2010/main" val="190734918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p:txBody>
          <a:bodyPr/>
          <a:lstStyle/>
          <a:p>
            <a:pPr eaLnBrk="1" hangingPunct="1"/>
            <a:r>
              <a:rPr lang="el-GR" dirty="0" smtClean="0"/>
              <a:t>Φυσική  εξέταση</a:t>
            </a:r>
          </a:p>
        </p:txBody>
      </p:sp>
      <p:sp>
        <p:nvSpPr>
          <p:cNvPr id="60419" name="Rectangle 3"/>
          <p:cNvSpPr>
            <a:spLocks noGrp="1" noChangeArrowheads="1"/>
          </p:cNvSpPr>
          <p:nvPr>
            <p:ph type="subTitle" idx="1"/>
          </p:nvPr>
        </p:nvSpPr>
        <p:spPr/>
        <p:txBody>
          <a:bodyPr/>
          <a:lstStyle/>
          <a:p>
            <a:pPr eaLnBrk="1" hangingPunct="1">
              <a:buNone/>
            </a:pPr>
            <a:r>
              <a:rPr lang="el-GR" sz="2400" b="1" dirty="0" smtClean="0"/>
              <a:t>Αξιολόγηση κατά συστήματα</a:t>
            </a:r>
          </a:p>
        </p:txBody>
      </p:sp>
    </p:spTree>
    <p:extLst>
      <p:ext uri="{BB962C8B-B14F-4D97-AF65-F5344CB8AC3E}">
        <p14:creationId xmlns:p14="http://schemas.microsoft.com/office/powerpoint/2010/main" val="83149685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57400" y="0"/>
            <a:ext cx="5240338" cy="6858000"/>
            <a:chOff x="2459" y="0"/>
            <a:chExt cx="3301" cy="4320"/>
          </a:xfrm>
        </p:grpSpPr>
        <p:pic>
          <p:nvPicPr>
            <p:cNvPr id="61443" name="Picture 3"/>
            <p:cNvPicPr>
              <a:picLocks noChangeAspect="1" noChangeArrowheads="1"/>
            </p:cNvPicPr>
            <p:nvPr/>
          </p:nvPicPr>
          <p:blipFill>
            <a:blip r:embed="rId2" cstate="print"/>
            <a:srcRect/>
            <a:stretch>
              <a:fillRect/>
            </a:stretch>
          </p:blipFill>
          <p:spPr bwMode="auto">
            <a:xfrm>
              <a:off x="2459" y="0"/>
              <a:ext cx="3301" cy="4320"/>
            </a:xfrm>
            <a:prstGeom prst="rect">
              <a:avLst/>
            </a:prstGeom>
            <a:noFill/>
            <a:ln w="9525">
              <a:noFill/>
              <a:miter lim="800000"/>
              <a:headEnd/>
              <a:tailEnd/>
            </a:ln>
          </p:spPr>
        </p:pic>
        <p:pic>
          <p:nvPicPr>
            <p:cNvPr id="61444" name="Picture 4"/>
            <p:cNvPicPr>
              <a:picLocks noChangeAspect="1" noChangeArrowheads="1"/>
            </p:cNvPicPr>
            <p:nvPr/>
          </p:nvPicPr>
          <p:blipFill>
            <a:blip r:embed="rId3" cstate="print"/>
            <a:srcRect/>
            <a:stretch>
              <a:fillRect/>
            </a:stretch>
          </p:blipFill>
          <p:spPr bwMode="auto">
            <a:xfrm>
              <a:off x="4752" y="1461"/>
              <a:ext cx="882" cy="123"/>
            </a:xfrm>
            <a:prstGeom prst="rect">
              <a:avLst/>
            </a:prstGeom>
            <a:noFill/>
            <a:ln w="9525">
              <a:noFill/>
              <a:miter lim="800000"/>
              <a:headEnd/>
              <a:tailEnd/>
            </a:ln>
          </p:spPr>
        </p:pic>
      </p:grpSp>
      <p:sp>
        <p:nvSpPr>
          <p:cNvPr id="7" name="Title 1"/>
          <p:cNvSpPr>
            <a:spLocks noGrp="1"/>
          </p:cNvSpPr>
          <p:nvPr>
            <p:ph type="title"/>
          </p:nvPr>
        </p:nvSpPr>
        <p:spPr>
          <a:xfrm rot="16200000">
            <a:off x="-2363080" y="2974640"/>
            <a:ext cx="6858000" cy="908720"/>
          </a:xfrm>
        </p:spPr>
        <p:txBody>
          <a:bodyPr>
            <a:normAutofit/>
          </a:bodyPr>
          <a:lstStyle/>
          <a:p>
            <a:r>
              <a:rPr lang="el-GR" sz="3600" dirty="0" smtClean="0"/>
              <a:t>Νοσηλευτικό Ιστορικό</a:t>
            </a:r>
            <a:endParaRPr lang="el-GR" sz="3600" dirty="0"/>
          </a:p>
        </p:txBody>
      </p:sp>
    </p:spTree>
    <p:extLst>
      <p:ext uri="{BB962C8B-B14F-4D97-AF65-F5344CB8AC3E}">
        <p14:creationId xmlns:p14="http://schemas.microsoft.com/office/powerpoint/2010/main" val="389886204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2057400" y="0"/>
            <a:ext cx="5184775" cy="6858000"/>
          </a:xfrm>
          <a:prstGeom prst="rect">
            <a:avLst/>
          </a:prstGeom>
          <a:noFill/>
          <a:ln w="9525">
            <a:noFill/>
            <a:miter lim="800000"/>
            <a:headEnd/>
            <a:tailEnd/>
          </a:ln>
        </p:spPr>
      </p:pic>
      <p:sp>
        <p:nvSpPr>
          <p:cNvPr id="5" name="Title 1"/>
          <p:cNvSpPr>
            <a:spLocks noGrp="1"/>
          </p:cNvSpPr>
          <p:nvPr>
            <p:ph type="title"/>
          </p:nvPr>
        </p:nvSpPr>
        <p:spPr>
          <a:xfrm rot="16200000">
            <a:off x="-2363080" y="2974640"/>
            <a:ext cx="6858000" cy="908720"/>
          </a:xfrm>
        </p:spPr>
        <p:txBody>
          <a:bodyPr>
            <a:normAutofit/>
          </a:bodyPr>
          <a:lstStyle/>
          <a:p>
            <a:r>
              <a:rPr lang="el-GR" sz="3600" dirty="0"/>
              <a:t>Νοσηλευτικό Ιστορικό</a:t>
            </a:r>
          </a:p>
        </p:txBody>
      </p:sp>
    </p:spTree>
    <p:extLst>
      <p:ext uri="{BB962C8B-B14F-4D97-AF65-F5344CB8AC3E}">
        <p14:creationId xmlns:p14="http://schemas.microsoft.com/office/powerpoint/2010/main" val="20125708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r>
              <a:rPr lang="el-GR" sz="3600" dirty="0" smtClean="0"/>
              <a:t>Οξύς – χρόνιος πόνος</a:t>
            </a:r>
          </a:p>
        </p:txBody>
      </p:sp>
      <p:sp>
        <p:nvSpPr>
          <p:cNvPr id="5123" name="Rectangle 3"/>
          <p:cNvSpPr>
            <a:spLocks noGrp="1" noChangeArrowheads="1"/>
          </p:cNvSpPr>
          <p:nvPr>
            <p:ph idx="1"/>
          </p:nvPr>
        </p:nvSpPr>
        <p:spPr/>
        <p:txBody>
          <a:bodyPr>
            <a:normAutofit/>
          </a:bodyPr>
          <a:lstStyle/>
          <a:p>
            <a:pPr>
              <a:lnSpc>
                <a:spcPct val="90000"/>
              </a:lnSpc>
            </a:pPr>
            <a:r>
              <a:rPr lang="el-GR" sz="2400" b="1" dirty="0" smtClean="0">
                <a:solidFill>
                  <a:schemeClr val="tx2"/>
                </a:solidFill>
              </a:rPr>
              <a:t>Οξύς πόνος (σύμπτωμα): </a:t>
            </a:r>
            <a:r>
              <a:rPr lang="el-GR" sz="2400" dirty="0" smtClean="0"/>
              <a:t>είναι μια φυσιολογική προβλεπόμενη απάντηση σε ένα βλαπτικό </a:t>
            </a:r>
            <a:r>
              <a:rPr lang="el-GR" sz="2400" b="1" dirty="0" smtClean="0">
                <a:solidFill>
                  <a:srgbClr val="820000"/>
                </a:solidFill>
              </a:rPr>
              <a:t>χημικό, θερμικό </a:t>
            </a:r>
            <a:r>
              <a:rPr lang="el-GR" sz="2400" dirty="0" smtClean="0"/>
              <a:t>και </a:t>
            </a:r>
            <a:r>
              <a:rPr lang="el-GR" sz="2400" b="1" dirty="0" smtClean="0">
                <a:solidFill>
                  <a:srgbClr val="820000"/>
                </a:solidFill>
              </a:rPr>
              <a:t>μηχανικό </a:t>
            </a:r>
            <a:r>
              <a:rPr lang="el-GR" sz="2400" dirty="0" smtClean="0"/>
              <a:t>ερέθισμα και σχετίζεται με </a:t>
            </a:r>
            <a:r>
              <a:rPr lang="el-GR" sz="2400" b="1" dirty="0" smtClean="0">
                <a:solidFill>
                  <a:srgbClr val="820000"/>
                </a:solidFill>
              </a:rPr>
              <a:t>τραύμα, χειρουργική επέμβαση </a:t>
            </a:r>
            <a:r>
              <a:rPr lang="el-GR" sz="2400" dirty="0" smtClean="0"/>
              <a:t>και </a:t>
            </a:r>
            <a:r>
              <a:rPr lang="el-GR" sz="2400" b="1" dirty="0" smtClean="0">
                <a:solidFill>
                  <a:srgbClr val="820000"/>
                </a:solidFill>
              </a:rPr>
              <a:t>οξεία νόσο</a:t>
            </a:r>
            <a:r>
              <a:rPr lang="el-GR" sz="2400" dirty="0" smtClean="0"/>
              <a:t>. Μπορεί να είναι σύντομος, να διαρκεί λεπτά ή ώρες, να είναι επίμονος, να διαρκεί εβδομάδες ή μερικούς μήνες (3-6) μέχρι η πάθηση ή το τραύμα ιαθεί.</a:t>
            </a:r>
          </a:p>
          <a:p>
            <a:pPr>
              <a:lnSpc>
                <a:spcPct val="90000"/>
              </a:lnSpc>
            </a:pPr>
            <a:endParaRPr lang="el-GR" sz="2400" dirty="0" smtClean="0"/>
          </a:p>
          <a:p>
            <a:pPr>
              <a:lnSpc>
                <a:spcPct val="90000"/>
              </a:lnSpc>
            </a:pPr>
            <a:r>
              <a:rPr lang="el-GR" sz="2400" b="1" dirty="0" smtClean="0">
                <a:solidFill>
                  <a:schemeClr val="tx2"/>
                </a:solidFill>
              </a:rPr>
              <a:t>Χρόνιος πόνος (νόσος): </a:t>
            </a:r>
            <a:r>
              <a:rPr lang="el-GR" sz="2400" dirty="0" smtClean="0"/>
              <a:t>είναι μια διαρκής κατάσταση που αποτελεί καθημερινή ρουτίνα του ασθενή. </a:t>
            </a:r>
            <a:endParaRPr lang="el-GR" sz="1600" i="1" dirty="0" smtClean="0"/>
          </a:p>
        </p:txBody>
      </p:sp>
    </p:spTree>
    <p:extLst>
      <p:ext uri="{BB962C8B-B14F-4D97-AF65-F5344CB8AC3E}">
        <p14:creationId xmlns:p14="http://schemas.microsoft.com/office/powerpoint/2010/main" val="373214796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1981200" y="0"/>
            <a:ext cx="5116513" cy="6858000"/>
          </a:xfrm>
          <a:prstGeom prst="rect">
            <a:avLst/>
          </a:prstGeom>
          <a:noFill/>
          <a:ln w="9525">
            <a:noFill/>
            <a:miter lim="800000"/>
            <a:headEnd/>
            <a:tailEnd/>
          </a:ln>
        </p:spPr>
      </p:pic>
      <p:sp>
        <p:nvSpPr>
          <p:cNvPr id="5" name="Title 1"/>
          <p:cNvSpPr>
            <a:spLocks noGrp="1"/>
          </p:cNvSpPr>
          <p:nvPr>
            <p:ph type="title"/>
          </p:nvPr>
        </p:nvSpPr>
        <p:spPr>
          <a:xfrm rot="16200000">
            <a:off x="-2363080" y="2974640"/>
            <a:ext cx="6858000" cy="908720"/>
          </a:xfrm>
        </p:spPr>
        <p:txBody>
          <a:bodyPr>
            <a:normAutofit/>
          </a:bodyPr>
          <a:lstStyle/>
          <a:p>
            <a:r>
              <a:rPr lang="el-GR" sz="3600" dirty="0"/>
              <a:t>Νοσηλευτικό Ιστορικό</a:t>
            </a:r>
          </a:p>
        </p:txBody>
      </p:sp>
    </p:spTree>
    <p:extLst>
      <p:ext uri="{BB962C8B-B14F-4D97-AF65-F5344CB8AC3E}">
        <p14:creationId xmlns:p14="http://schemas.microsoft.com/office/powerpoint/2010/main" val="141883986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2362200" y="0"/>
            <a:ext cx="5146675" cy="6858000"/>
          </a:xfrm>
          <a:prstGeom prst="rect">
            <a:avLst/>
          </a:prstGeom>
          <a:noFill/>
          <a:ln w="9525">
            <a:noFill/>
            <a:miter lim="800000"/>
            <a:headEnd/>
            <a:tailEnd/>
          </a:ln>
        </p:spPr>
      </p:pic>
      <p:sp>
        <p:nvSpPr>
          <p:cNvPr id="2" name="Title 1"/>
          <p:cNvSpPr>
            <a:spLocks noGrp="1"/>
          </p:cNvSpPr>
          <p:nvPr>
            <p:ph type="title"/>
          </p:nvPr>
        </p:nvSpPr>
        <p:spPr>
          <a:xfrm rot="16200000">
            <a:off x="-2363080" y="2974640"/>
            <a:ext cx="6858000" cy="908720"/>
          </a:xfrm>
        </p:spPr>
        <p:txBody>
          <a:bodyPr>
            <a:normAutofit/>
          </a:bodyPr>
          <a:lstStyle/>
          <a:p>
            <a:r>
              <a:rPr lang="el-GR" sz="3600" dirty="0"/>
              <a:t>Νοσηλευτικό Ιστορικό</a:t>
            </a:r>
          </a:p>
        </p:txBody>
      </p:sp>
    </p:spTree>
    <p:extLst>
      <p:ext uri="{BB962C8B-B14F-4D97-AF65-F5344CB8AC3E}">
        <p14:creationId xmlns:p14="http://schemas.microsoft.com/office/powerpoint/2010/main" val="210178841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pPr eaLnBrk="1" hangingPunct="1"/>
            <a:r>
              <a:rPr lang="el-GR" dirty="0" smtClean="0"/>
              <a:t>Φυσική  εξέταση</a:t>
            </a:r>
          </a:p>
        </p:txBody>
      </p:sp>
      <p:sp>
        <p:nvSpPr>
          <p:cNvPr id="65539" name="Rectangle 3"/>
          <p:cNvSpPr>
            <a:spLocks noGrp="1" noChangeArrowheads="1"/>
          </p:cNvSpPr>
          <p:nvPr>
            <p:ph type="subTitle" idx="1"/>
          </p:nvPr>
        </p:nvSpPr>
        <p:spPr/>
        <p:txBody>
          <a:bodyPr/>
          <a:lstStyle/>
          <a:p>
            <a:pPr eaLnBrk="1" hangingPunct="1"/>
            <a:r>
              <a:rPr lang="el-GR" b="1" dirty="0" smtClean="0"/>
              <a:t>Ζωτικά σημεία</a:t>
            </a:r>
          </a:p>
        </p:txBody>
      </p:sp>
    </p:spTree>
    <p:extLst>
      <p:ext uri="{BB962C8B-B14F-4D97-AF65-F5344CB8AC3E}">
        <p14:creationId xmlns:p14="http://schemas.microsoft.com/office/powerpoint/2010/main" val="341683819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eaLnBrk="1" hangingPunct="1"/>
            <a:r>
              <a:rPr lang="el-GR" dirty="0" smtClean="0"/>
              <a:t>Κλινικά σημεία</a:t>
            </a:r>
          </a:p>
        </p:txBody>
      </p:sp>
      <p:sp>
        <p:nvSpPr>
          <p:cNvPr id="66563" name="Rectangle 3"/>
          <p:cNvSpPr>
            <a:spLocks noGrp="1" noChangeArrowheads="1"/>
          </p:cNvSpPr>
          <p:nvPr>
            <p:ph idx="1"/>
          </p:nvPr>
        </p:nvSpPr>
        <p:spPr/>
        <p:txBody>
          <a:bodyPr>
            <a:normAutofit/>
          </a:bodyPr>
          <a:lstStyle/>
          <a:p>
            <a:pPr>
              <a:lnSpc>
                <a:spcPct val="80000"/>
              </a:lnSpc>
            </a:pPr>
            <a:r>
              <a:rPr lang="el-GR" sz="2400" dirty="0" smtClean="0"/>
              <a:t>Ταχυκαρδία</a:t>
            </a:r>
          </a:p>
          <a:p>
            <a:pPr>
              <a:lnSpc>
                <a:spcPct val="80000"/>
              </a:lnSpc>
            </a:pPr>
            <a:r>
              <a:rPr lang="el-GR" sz="2400" dirty="0" smtClean="0"/>
              <a:t>Ταχύπνοια</a:t>
            </a:r>
          </a:p>
          <a:p>
            <a:pPr>
              <a:lnSpc>
                <a:spcPct val="80000"/>
              </a:lnSpc>
            </a:pPr>
            <a:r>
              <a:rPr lang="el-GR" sz="2400" dirty="0" smtClean="0"/>
              <a:t>Αύξηση της αρτηριακής πίεσης </a:t>
            </a:r>
          </a:p>
          <a:p>
            <a:pPr>
              <a:lnSpc>
                <a:spcPct val="80000"/>
              </a:lnSpc>
            </a:pPr>
            <a:r>
              <a:rPr lang="el-GR" sz="2400" dirty="0" smtClean="0"/>
              <a:t>Ακαμψία / σύσπαση μυών</a:t>
            </a:r>
          </a:p>
          <a:p>
            <a:pPr eaLnBrk="1" hangingPunct="1">
              <a:lnSpc>
                <a:spcPct val="80000"/>
              </a:lnSpc>
              <a:buFont typeface="Wingdings" pitchFamily="2" charset="2"/>
              <a:buNone/>
            </a:pPr>
            <a:endParaRPr lang="el-GR" sz="1800" b="1" dirty="0" smtClean="0">
              <a:solidFill>
                <a:srgbClr val="FF0000"/>
              </a:solidFill>
            </a:endParaRPr>
          </a:p>
          <a:p>
            <a:pPr eaLnBrk="1" hangingPunct="1">
              <a:lnSpc>
                <a:spcPct val="80000"/>
              </a:lnSpc>
              <a:buFont typeface="Wingdings" pitchFamily="2" charset="2"/>
              <a:buNone/>
            </a:pPr>
            <a:endParaRPr lang="el-GR" sz="1800" b="1" dirty="0" smtClean="0">
              <a:solidFill>
                <a:srgbClr val="FF0000"/>
              </a:solidFill>
            </a:endParaRPr>
          </a:p>
          <a:p>
            <a:pPr eaLnBrk="1" hangingPunct="1">
              <a:lnSpc>
                <a:spcPct val="80000"/>
              </a:lnSpc>
              <a:buFont typeface="Wingdings" pitchFamily="2" charset="2"/>
              <a:buNone/>
            </a:pPr>
            <a:r>
              <a:rPr lang="el-GR" sz="2400" b="1" dirty="0" smtClean="0"/>
              <a:t>Επίσης: </a:t>
            </a:r>
          </a:p>
          <a:p>
            <a:pPr eaLnBrk="1" hangingPunct="1">
              <a:lnSpc>
                <a:spcPct val="80000"/>
              </a:lnSpc>
              <a:buFont typeface="Wingdings" pitchFamily="2" charset="2"/>
              <a:buNone/>
            </a:pPr>
            <a:r>
              <a:rPr lang="el-GR" sz="2400" dirty="0" smtClean="0"/>
              <a:t>Μειωμένος κορεσμός σε Ο</a:t>
            </a:r>
            <a:r>
              <a:rPr lang="el-GR" sz="2400" baseline="-25000" dirty="0" smtClean="0"/>
              <a:t>2</a:t>
            </a:r>
            <a:r>
              <a:rPr lang="el-GR" sz="2400" dirty="0" smtClean="0"/>
              <a:t> (αύξηση απαιτήσεων σε Ο</a:t>
            </a:r>
            <a:r>
              <a:rPr lang="el-GR" sz="2400" baseline="-25000" dirty="0" smtClean="0"/>
              <a:t>2</a:t>
            </a:r>
            <a:r>
              <a:rPr lang="el-GR" sz="2400" dirty="0" smtClean="0"/>
              <a:t>)</a:t>
            </a:r>
          </a:p>
          <a:p>
            <a:pPr eaLnBrk="1" hangingPunct="1">
              <a:lnSpc>
                <a:spcPct val="80000"/>
              </a:lnSpc>
              <a:buFont typeface="Wingdings" pitchFamily="2" charset="2"/>
              <a:buNone/>
            </a:pPr>
            <a:r>
              <a:rPr lang="el-GR" sz="2400" dirty="0" smtClean="0"/>
              <a:t>Αυξημένη έκκριση ορμονών του στρες</a:t>
            </a:r>
            <a:r>
              <a:rPr lang="en-US" sz="2400" dirty="0" smtClean="0"/>
              <a:t> </a:t>
            </a:r>
            <a:endParaRPr lang="el-GR" sz="2400" dirty="0" smtClean="0"/>
          </a:p>
          <a:p>
            <a:pPr>
              <a:lnSpc>
                <a:spcPct val="80000"/>
              </a:lnSpc>
            </a:pPr>
            <a:r>
              <a:rPr lang="el-GR" sz="2400" dirty="0" smtClean="0"/>
              <a:t>Κατεχολαμινών</a:t>
            </a:r>
          </a:p>
          <a:p>
            <a:pPr>
              <a:lnSpc>
                <a:spcPct val="80000"/>
              </a:lnSpc>
            </a:pPr>
            <a:r>
              <a:rPr lang="el-GR" sz="2400" dirty="0" smtClean="0"/>
              <a:t>Γλυκαγόνης</a:t>
            </a:r>
          </a:p>
          <a:p>
            <a:pPr>
              <a:lnSpc>
                <a:spcPct val="80000"/>
              </a:lnSpc>
            </a:pPr>
            <a:r>
              <a:rPr lang="el-GR" sz="2400" dirty="0" smtClean="0"/>
              <a:t>Κορτικοστεροειδών</a:t>
            </a:r>
          </a:p>
        </p:txBody>
      </p:sp>
    </p:spTree>
    <p:extLst>
      <p:ext uri="{BB962C8B-B14F-4D97-AF65-F5344CB8AC3E}">
        <p14:creationId xmlns:p14="http://schemas.microsoft.com/office/powerpoint/2010/main" val="213067494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Autofit/>
          </a:bodyPr>
          <a:lstStyle/>
          <a:p>
            <a:r>
              <a:rPr lang="el-GR" sz="3600" dirty="0" smtClean="0"/>
              <a:t>Οπτικές </a:t>
            </a:r>
            <a:r>
              <a:rPr lang="el-GR" sz="3600" dirty="0"/>
              <a:t>αναλογικές κλίμακες - visual analogue scales (VAS</a:t>
            </a:r>
            <a:r>
              <a:rPr lang="el-GR" sz="3600" dirty="0" smtClean="0"/>
              <a:t>)</a:t>
            </a:r>
            <a:endParaRPr lang="el-GR" sz="3600" b="0" dirty="0" smtClean="0">
              <a:latin typeface="Arial" charset="0"/>
            </a:endParaRPr>
          </a:p>
        </p:txBody>
      </p:sp>
      <p:pic>
        <p:nvPicPr>
          <p:cNvPr id="100356" name="Picture 4"/>
          <p:cNvPicPr>
            <a:picLocks noChangeAspect="1" noChangeArrowheads="1"/>
          </p:cNvPicPr>
          <p:nvPr/>
        </p:nvPicPr>
        <p:blipFill>
          <a:blip r:embed="rId2" cstate="print"/>
          <a:srcRect/>
          <a:stretch>
            <a:fillRect/>
          </a:stretch>
        </p:blipFill>
        <p:spPr bwMode="auto">
          <a:xfrm>
            <a:off x="1223963" y="2132856"/>
            <a:ext cx="6696075" cy="1376362"/>
          </a:xfrm>
          <a:prstGeom prst="rect">
            <a:avLst/>
          </a:prstGeom>
          <a:noFill/>
          <a:ln w="9525">
            <a:noFill/>
            <a:miter lim="800000"/>
            <a:headEnd/>
            <a:tailEnd/>
          </a:ln>
        </p:spPr>
      </p:pic>
      <p:pic>
        <p:nvPicPr>
          <p:cNvPr id="100357" name="Picture 5"/>
          <p:cNvPicPr>
            <a:picLocks noChangeAspect="1" noChangeArrowheads="1"/>
          </p:cNvPicPr>
          <p:nvPr/>
        </p:nvPicPr>
        <p:blipFill>
          <a:blip r:embed="rId3" cstate="print"/>
          <a:srcRect/>
          <a:stretch>
            <a:fillRect/>
          </a:stretch>
        </p:blipFill>
        <p:spPr bwMode="auto">
          <a:xfrm>
            <a:off x="1331640" y="3717032"/>
            <a:ext cx="6696075" cy="1235075"/>
          </a:xfrm>
          <a:prstGeom prst="rect">
            <a:avLst/>
          </a:prstGeom>
          <a:noFill/>
          <a:ln w="9525">
            <a:noFill/>
            <a:miter lim="800000"/>
            <a:headEnd/>
            <a:tailEnd/>
          </a:ln>
        </p:spPr>
      </p:pic>
    </p:spTree>
    <p:extLst>
      <p:ext uri="{BB962C8B-B14F-4D97-AF65-F5344CB8AC3E}">
        <p14:creationId xmlns:p14="http://schemas.microsoft.com/office/powerpoint/2010/main" val="428536310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116632"/>
            <a:ext cx="9144000" cy="908720"/>
          </a:xfrm>
        </p:spPr>
        <p:txBody>
          <a:bodyPr>
            <a:noAutofit/>
          </a:bodyPr>
          <a:lstStyle/>
          <a:p>
            <a:pPr algn="l" eaLnBrk="1" hangingPunct="1"/>
            <a:r>
              <a:rPr lang="el-GR" altLang="he-IL" sz="3400" dirty="0" smtClean="0">
                <a:latin typeface="+mn-lt"/>
              </a:rPr>
              <a:t>Οπτική Αναλογική κλίμακα - </a:t>
            </a:r>
            <a:r>
              <a:rPr lang="en-US" altLang="he-IL" sz="3400" dirty="0" smtClean="0">
                <a:latin typeface="+mn-lt"/>
              </a:rPr>
              <a:t>Visual Analog Scale </a:t>
            </a:r>
            <a:br>
              <a:rPr lang="en-US" altLang="he-IL" sz="3400" dirty="0" smtClean="0">
                <a:latin typeface="+mn-lt"/>
              </a:rPr>
            </a:br>
            <a:r>
              <a:rPr lang="el-GR" altLang="he-IL" sz="3400" dirty="0" smtClean="0">
                <a:latin typeface="+mn-lt"/>
              </a:rPr>
              <a:t>Μη κατηγορική κλίμακα</a:t>
            </a:r>
            <a:endParaRPr lang="el-GR" sz="3400" dirty="0" smtClean="0">
              <a:latin typeface="+mn-lt"/>
            </a:endParaRPr>
          </a:p>
        </p:txBody>
      </p:sp>
      <p:sp>
        <p:nvSpPr>
          <p:cNvPr id="101379" name="Rectangle 3"/>
          <p:cNvSpPr>
            <a:spLocks noGrp="1" noChangeArrowheads="1"/>
          </p:cNvSpPr>
          <p:nvPr>
            <p:ph idx="1"/>
          </p:nvPr>
        </p:nvSpPr>
        <p:spPr/>
        <p:txBody>
          <a:bodyPr/>
          <a:lstStyle/>
          <a:p>
            <a:pPr eaLnBrk="1" hangingPunct="1"/>
            <a:endParaRPr lang="el-GR" sz="2000" b="1" dirty="0" smtClean="0"/>
          </a:p>
          <a:p>
            <a:pPr eaLnBrk="1" hangingPunct="1"/>
            <a:endParaRPr lang="el-GR" sz="2000" b="1" dirty="0" smtClean="0"/>
          </a:p>
        </p:txBody>
      </p:sp>
      <p:grpSp>
        <p:nvGrpSpPr>
          <p:cNvPr id="2" name="Group 4"/>
          <p:cNvGrpSpPr>
            <a:grpSpLocks/>
          </p:cNvGrpSpPr>
          <p:nvPr/>
        </p:nvGrpSpPr>
        <p:grpSpPr bwMode="auto">
          <a:xfrm>
            <a:off x="179388" y="1676401"/>
            <a:ext cx="8621712" cy="4762500"/>
            <a:chOff x="113" y="1447"/>
            <a:chExt cx="5431" cy="2609"/>
          </a:xfrm>
        </p:grpSpPr>
        <p:pic>
          <p:nvPicPr>
            <p:cNvPr id="101382" name="Picture 5"/>
            <p:cNvPicPr>
              <a:picLocks noChangeAspect="1" noChangeArrowheads="1"/>
            </p:cNvPicPr>
            <p:nvPr/>
          </p:nvPicPr>
          <p:blipFill>
            <a:blip r:embed="rId2" cstate="print"/>
            <a:srcRect/>
            <a:stretch>
              <a:fillRect/>
            </a:stretch>
          </p:blipFill>
          <p:spPr bwMode="auto">
            <a:xfrm>
              <a:off x="2517" y="1447"/>
              <a:ext cx="3027" cy="2609"/>
            </a:xfrm>
            <a:prstGeom prst="rect">
              <a:avLst/>
            </a:prstGeom>
            <a:noFill/>
            <a:ln w="12700" cap="sq">
              <a:noFill/>
              <a:miter lim="800000"/>
              <a:headEnd type="none" w="sm" len="sm"/>
              <a:tailEnd type="none" w="sm" len="sm"/>
            </a:ln>
          </p:spPr>
        </p:pic>
        <p:sp>
          <p:nvSpPr>
            <p:cNvPr id="101383" name="Line 6"/>
            <p:cNvSpPr>
              <a:spLocks noChangeShapeType="1"/>
            </p:cNvSpPr>
            <p:nvPr/>
          </p:nvSpPr>
          <p:spPr bwMode="auto">
            <a:xfrm>
              <a:off x="1610" y="3430"/>
              <a:ext cx="1769" cy="0"/>
            </a:xfrm>
            <a:prstGeom prst="line">
              <a:avLst/>
            </a:prstGeom>
            <a:noFill/>
            <a:ln w="38100" cap="sq">
              <a:solidFill>
                <a:srgbClr val="820000"/>
              </a:solidFill>
              <a:round/>
              <a:headEnd type="none" w="sm" len="sm"/>
              <a:tailEnd type="triangle" w="sm" len="sm"/>
            </a:ln>
          </p:spPr>
          <p:txBody>
            <a:bodyPr/>
            <a:lstStyle/>
            <a:p>
              <a:endParaRPr lang="el-GR" dirty="0"/>
            </a:p>
          </p:txBody>
        </p:sp>
        <p:sp>
          <p:nvSpPr>
            <p:cNvPr id="101384" name="Line 7"/>
            <p:cNvSpPr>
              <a:spLocks noChangeShapeType="1"/>
            </p:cNvSpPr>
            <p:nvPr/>
          </p:nvSpPr>
          <p:spPr bwMode="auto">
            <a:xfrm>
              <a:off x="1746" y="1979"/>
              <a:ext cx="1406" cy="0"/>
            </a:xfrm>
            <a:prstGeom prst="line">
              <a:avLst/>
            </a:prstGeom>
            <a:noFill/>
            <a:ln w="38100" cap="sq">
              <a:solidFill>
                <a:srgbClr val="820000"/>
              </a:solidFill>
              <a:round/>
              <a:headEnd type="none" w="sm" len="sm"/>
              <a:tailEnd type="triangle" w="sm" len="sm"/>
            </a:ln>
          </p:spPr>
          <p:txBody>
            <a:bodyPr/>
            <a:lstStyle/>
            <a:p>
              <a:endParaRPr lang="el-GR" dirty="0"/>
            </a:p>
          </p:txBody>
        </p:sp>
        <p:sp>
          <p:nvSpPr>
            <p:cNvPr id="101385" name="Text Box 8"/>
            <p:cNvSpPr txBox="1">
              <a:spLocks noChangeArrowheads="1"/>
            </p:cNvSpPr>
            <p:nvPr/>
          </p:nvSpPr>
          <p:spPr bwMode="auto">
            <a:xfrm>
              <a:off x="612" y="3329"/>
              <a:ext cx="1134" cy="202"/>
            </a:xfrm>
            <a:prstGeom prst="rect">
              <a:avLst/>
            </a:prstGeom>
            <a:solidFill>
              <a:schemeClr val="bg1">
                <a:lumMod val="85000"/>
              </a:schemeClr>
            </a:solidFill>
            <a:ln w="9525">
              <a:noFill/>
              <a:miter lim="800000"/>
              <a:headEnd/>
              <a:tailEnd/>
            </a:ln>
          </p:spPr>
          <p:txBody>
            <a:bodyPr>
              <a:spAutoFit/>
            </a:bodyPr>
            <a:lstStyle/>
            <a:p>
              <a:pPr>
                <a:spcBef>
                  <a:spcPct val="50000"/>
                </a:spcBef>
              </a:pPr>
              <a:r>
                <a:rPr lang="el-GR" b="1" dirty="0">
                  <a:solidFill>
                    <a:srgbClr val="820000"/>
                  </a:solidFill>
                  <a:latin typeface="+mn-lt"/>
                </a:rPr>
                <a:t>Όχι πόνος</a:t>
              </a:r>
            </a:p>
          </p:txBody>
        </p:sp>
        <p:sp>
          <p:nvSpPr>
            <p:cNvPr id="101386" name="Text Box 9"/>
            <p:cNvSpPr txBox="1">
              <a:spLocks noChangeArrowheads="1"/>
            </p:cNvSpPr>
            <p:nvPr/>
          </p:nvSpPr>
          <p:spPr bwMode="auto">
            <a:xfrm>
              <a:off x="113" y="1802"/>
              <a:ext cx="1633" cy="354"/>
            </a:xfrm>
            <a:prstGeom prst="rect">
              <a:avLst/>
            </a:prstGeom>
            <a:solidFill>
              <a:schemeClr val="bg1">
                <a:lumMod val="85000"/>
              </a:schemeClr>
            </a:solidFill>
            <a:ln w="9525">
              <a:noFill/>
              <a:miter lim="800000"/>
              <a:headEnd/>
              <a:tailEnd/>
            </a:ln>
          </p:spPr>
          <p:txBody>
            <a:bodyPr wrap="square">
              <a:spAutoFit/>
            </a:bodyPr>
            <a:lstStyle/>
            <a:p>
              <a:pPr>
                <a:spcBef>
                  <a:spcPct val="50000"/>
                </a:spcBef>
              </a:pPr>
              <a:r>
                <a:rPr lang="el-GR" b="1" dirty="0">
                  <a:solidFill>
                    <a:srgbClr val="820000"/>
                  </a:solidFill>
                  <a:latin typeface="+mn-lt"/>
                </a:rPr>
                <a:t>Ο χειρότερος πόνος που φαντάστηκες ποτέ</a:t>
              </a:r>
            </a:p>
          </p:txBody>
        </p:sp>
      </p:grpSp>
    </p:spTree>
    <p:extLst>
      <p:ext uri="{BB962C8B-B14F-4D97-AF65-F5344CB8AC3E}">
        <p14:creationId xmlns:p14="http://schemas.microsoft.com/office/powerpoint/2010/main" val="176951631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Κατηγορική αριθμητική κλίμακα - categorical numerical rating scales (NRS</a:t>
            </a:r>
            <a:r>
              <a:rPr lang="el-GR" dirty="0" smtClean="0"/>
              <a:t>)</a:t>
            </a:r>
            <a:endParaRPr lang="el-GR" dirty="0"/>
          </a:p>
        </p:txBody>
      </p:sp>
      <p:grpSp>
        <p:nvGrpSpPr>
          <p:cNvPr id="2" name="Group 4"/>
          <p:cNvGrpSpPr>
            <a:grpSpLocks/>
          </p:cNvGrpSpPr>
          <p:nvPr/>
        </p:nvGrpSpPr>
        <p:grpSpPr bwMode="auto">
          <a:xfrm>
            <a:off x="0" y="1988840"/>
            <a:ext cx="9144000" cy="3421063"/>
            <a:chOff x="0" y="1480"/>
            <a:chExt cx="5760" cy="2155"/>
          </a:xfrm>
        </p:grpSpPr>
        <p:pic>
          <p:nvPicPr>
            <p:cNvPr id="102405" name="Picture 5"/>
            <p:cNvPicPr>
              <a:picLocks noChangeAspect="1" noChangeArrowheads="1"/>
            </p:cNvPicPr>
            <p:nvPr/>
          </p:nvPicPr>
          <p:blipFill>
            <a:blip r:embed="rId2" cstate="print"/>
            <a:srcRect/>
            <a:stretch>
              <a:fillRect/>
            </a:stretch>
          </p:blipFill>
          <p:spPr bwMode="auto">
            <a:xfrm>
              <a:off x="703" y="1480"/>
              <a:ext cx="4490" cy="946"/>
            </a:xfrm>
            <a:prstGeom prst="rect">
              <a:avLst/>
            </a:prstGeom>
            <a:noFill/>
            <a:ln w="9525">
              <a:noFill/>
              <a:miter lim="800000"/>
              <a:headEnd/>
              <a:tailEnd/>
            </a:ln>
          </p:spPr>
        </p:pic>
        <p:sp>
          <p:nvSpPr>
            <p:cNvPr id="102406" name="Text Box 6"/>
            <p:cNvSpPr txBox="1">
              <a:spLocks noChangeArrowheads="1"/>
            </p:cNvSpPr>
            <p:nvPr/>
          </p:nvSpPr>
          <p:spPr bwMode="auto">
            <a:xfrm>
              <a:off x="0" y="2523"/>
              <a:ext cx="5760" cy="1112"/>
            </a:xfrm>
            <a:prstGeom prst="rect">
              <a:avLst/>
            </a:prstGeom>
            <a:solidFill>
              <a:srgbClr val="FFFFCC"/>
            </a:solidFill>
            <a:ln w="9525">
              <a:noFill/>
              <a:miter lim="800000"/>
              <a:headEnd/>
              <a:tailEnd/>
            </a:ln>
          </p:spPr>
          <p:txBody>
            <a:bodyPr>
              <a:spAutoFit/>
            </a:bodyPr>
            <a:lstStyle/>
            <a:p>
              <a:r>
                <a:rPr lang="el-GR" sz="1200" b="1" dirty="0">
                  <a:solidFill>
                    <a:srgbClr val="000000"/>
                  </a:solidFill>
                  <a:latin typeface="Arial" charset="0"/>
                </a:rPr>
                <a:t>Παρακαλούµε βάλτε ένα σηµάδι στην παρακάτω κλίµακα για να δείξετε πόσο έντονος είναι ο πόνος σας. </a:t>
              </a:r>
            </a:p>
            <a:p>
              <a:r>
                <a:rPr lang="el-GR" sz="1200" b="1" dirty="0">
                  <a:solidFill>
                    <a:srgbClr val="000000"/>
                  </a:solidFill>
                  <a:latin typeface="Arial" charset="0"/>
                </a:rPr>
                <a:t>Το µηδέν (0) σηµαίνει "απουσία πόνου" και το δέκα (10) σηµαίνει "εξαιρετικά ισχυρός πόνος". </a:t>
              </a:r>
            </a:p>
            <a:p>
              <a:endParaRPr lang="el-GR" sz="1200" b="1" dirty="0">
                <a:solidFill>
                  <a:srgbClr val="000000"/>
                </a:solidFill>
                <a:latin typeface="Arial" charset="0"/>
              </a:endParaRPr>
            </a:p>
            <a:p>
              <a:r>
                <a:rPr lang="el-GR" sz="1200" b="1" dirty="0">
                  <a:solidFill>
                    <a:srgbClr val="000000"/>
                  </a:solidFill>
                  <a:latin typeface="Arial" charset="0"/>
                </a:rPr>
                <a:t>Πόσο έντονος είναι ο πόνος σας τώρα; </a:t>
              </a:r>
            </a:p>
            <a:p>
              <a:r>
                <a:rPr lang="el-GR" sz="1200" b="1" dirty="0">
                  <a:solidFill>
                    <a:srgbClr val="000000"/>
                  </a:solidFill>
                  <a:latin typeface="Arial" charset="0"/>
                </a:rPr>
                <a:t>__________________________________________________________________________________________________________</a:t>
              </a:r>
            </a:p>
            <a:p>
              <a:r>
                <a:rPr lang="el-GR" sz="1400" b="1" dirty="0">
                  <a:solidFill>
                    <a:srgbClr val="000000"/>
                  </a:solidFill>
                  <a:latin typeface="Arial" charset="0"/>
                </a:rPr>
                <a:t>0 	1	2	3	4	5	6	7	8	9        10                 </a:t>
              </a:r>
            </a:p>
            <a:p>
              <a:endParaRPr lang="el-GR" sz="1200" b="1" dirty="0">
                <a:solidFill>
                  <a:srgbClr val="000000"/>
                </a:solidFill>
                <a:latin typeface="Arial" charset="0"/>
              </a:endParaRPr>
            </a:p>
            <a:p>
              <a:r>
                <a:rPr lang="el-GR" sz="1200" b="1" dirty="0">
                  <a:solidFill>
                    <a:srgbClr val="000000"/>
                  </a:solidFill>
                  <a:latin typeface="Arial" charset="0"/>
                </a:rPr>
                <a:t>απουσία πόνου	                                                                                                                                                     εξαιρετικά </a:t>
              </a:r>
            </a:p>
            <a:p>
              <a:r>
                <a:rPr lang="el-GR" sz="1200" b="1" dirty="0">
                  <a:solidFill>
                    <a:srgbClr val="000000"/>
                  </a:solidFill>
                  <a:latin typeface="Arial" charset="0"/>
                </a:rPr>
                <a:t>                                                                                                                                                                                       ισχυρός πόνος</a:t>
              </a:r>
            </a:p>
          </p:txBody>
        </p:sp>
      </p:grpSp>
    </p:spTree>
    <p:extLst>
      <p:ext uri="{BB962C8B-B14F-4D97-AF65-F5344CB8AC3E}">
        <p14:creationId xmlns:p14="http://schemas.microsoft.com/office/powerpoint/2010/main" val="48854319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descr="3-2Fig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a:stretch>
            <a:fillRect/>
          </a:stretch>
        </p:blipFill>
        <p:spPr bwMode="auto">
          <a:xfrm>
            <a:off x="827882" y="2276872"/>
            <a:ext cx="7488237" cy="1944687"/>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l-GR" dirty="0">
                <a:latin typeface="+mn-lt"/>
              </a:rPr>
              <a:t>Κατηγορική λεκτική κλίμακα - categorical verbal rating scale (VRS</a:t>
            </a:r>
            <a:r>
              <a:rPr lang="el-GR" dirty="0" smtClean="0">
                <a:latin typeface="+mn-lt"/>
              </a:rPr>
              <a:t>)</a:t>
            </a:r>
            <a:endParaRPr lang="el-GR" dirty="0">
              <a:latin typeface="+mn-lt"/>
            </a:endParaRPr>
          </a:p>
        </p:txBody>
      </p:sp>
    </p:spTree>
    <p:extLst>
      <p:ext uri="{BB962C8B-B14F-4D97-AF65-F5344CB8AC3E}">
        <p14:creationId xmlns:p14="http://schemas.microsoft.com/office/powerpoint/2010/main" val="63312482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Autofit/>
          </a:bodyPr>
          <a:lstStyle/>
          <a:p>
            <a:pPr eaLnBrk="1" hangingPunct="1"/>
            <a:r>
              <a:rPr lang="el-GR" sz="3600" dirty="0" smtClean="0">
                <a:latin typeface="+mn-lt"/>
              </a:rPr>
              <a:t>Χρωματική κλίμακα αξιολόγησης πόνου</a:t>
            </a:r>
          </a:p>
        </p:txBody>
      </p:sp>
      <p:pic>
        <p:nvPicPr>
          <p:cNvPr id="107523" name="Picture 3"/>
          <p:cNvPicPr>
            <a:picLocks noChangeAspect="1" noChangeArrowheads="1"/>
          </p:cNvPicPr>
          <p:nvPr/>
        </p:nvPicPr>
        <p:blipFill>
          <a:blip r:embed="rId2" cstate="print"/>
          <a:srcRect/>
          <a:stretch>
            <a:fillRect/>
          </a:stretch>
        </p:blipFill>
        <p:spPr bwMode="auto">
          <a:xfrm rot="185177">
            <a:off x="971550" y="2708275"/>
            <a:ext cx="7467600" cy="1695450"/>
          </a:xfrm>
          <a:prstGeom prst="rect">
            <a:avLst/>
          </a:prstGeom>
          <a:noFill/>
          <a:ln w="9525">
            <a:noFill/>
            <a:miter lim="800000"/>
            <a:headEnd/>
            <a:tailEnd/>
          </a:ln>
          <a:scene3d>
            <a:camera prst="orthographicFront">
              <a:rot lat="0" lon="0" rev="120000"/>
            </a:camera>
            <a:lightRig rig="threePt" dir="t"/>
          </a:scene3d>
        </p:spPr>
      </p:pic>
    </p:spTree>
    <p:extLst>
      <p:ext uri="{BB962C8B-B14F-4D97-AF65-F5344CB8AC3E}">
        <p14:creationId xmlns:p14="http://schemas.microsoft.com/office/powerpoint/2010/main" val="822068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a:bodyPr>
          <a:lstStyle/>
          <a:p>
            <a:pPr algn="ctr" eaLnBrk="1" hangingPunct="1"/>
            <a:r>
              <a:rPr kumimoji="1" lang="en-US" altLang="he-IL" sz="3200" dirty="0" smtClean="0">
                <a:latin typeface="+mn-lt"/>
              </a:rPr>
              <a:t>The Wong Baker </a:t>
            </a:r>
            <a:r>
              <a:rPr lang="el-GR" sz="3200" dirty="0" smtClean="0">
                <a:latin typeface="+mn-lt"/>
              </a:rPr>
              <a:t>Faces Pain </a:t>
            </a:r>
            <a:r>
              <a:rPr kumimoji="1" lang="en-US" altLang="he-IL" sz="3200" dirty="0" smtClean="0">
                <a:latin typeface="+mn-lt"/>
              </a:rPr>
              <a:t>Scale</a:t>
            </a:r>
            <a:endParaRPr kumimoji="1" lang="el-GR" sz="3200" dirty="0" smtClean="0">
              <a:latin typeface="+mn-lt"/>
            </a:endParaRPr>
          </a:p>
        </p:txBody>
      </p:sp>
      <p:pic>
        <p:nvPicPr>
          <p:cNvPr id="108547" name="Picture 3"/>
          <p:cNvPicPr>
            <a:picLocks noGrp="1" noChangeAspect="1" noChangeArrowheads="1"/>
          </p:cNvPicPr>
          <p:nvPr>
            <p:ph idx="1"/>
          </p:nvPr>
        </p:nvPicPr>
        <p:blipFill>
          <a:blip r:embed="rId2" cstate="print"/>
          <a:stretch>
            <a:fillRect/>
          </a:stretch>
        </p:blipFill>
        <p:spPr>
          <a:xfrm>
            <a:off x="457200" y="2761347"/>
            <a:ext cx="8229600" cy="1911569"/>
          </a:xfrm>
        </p:spPr>
      </p:pic>
    </p:spTree>
    <p:extLst>
      <p:ext uri="{BB962C8B-B14F-4D97-AF65-F5344CB8AC3E}">
        <p14:creationId xmlns:p14="http://schemas.microsoft.com/office/powerpoint/2010/main" val="363758288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pPr eaLnBrk="1" hangingPunct="1"/>
            <a:r>
              <a:rPr lang="el-GR" sz="3600" dirty="0" smtClean="0"/>
              <a:t>Είδη πόνου</a:t>
            </a:r>
          </a:p>
        </p:txBody>
      </p:sp>
      <p:sp>
        <p:nvSpPr>
          <p:cNvPr id="6150" name="Text Box 4"/>
          <p:cNvSpPr txBox="1">
            <a:spLocks noChangeArrowheads="1"/>
          </p:cNvSpPr>
          <p:nvPr/>
        </p:nvSpPr>
        <p:spPr bwMode="auto">
          <a:xfrm>
            <a:off x="1795121" y="1854265"/>
            <a:ext cx="1552917" cy="369332"/>
          </a:xfrm>
          <a:prstGeom prst="rect">
            <a:avLst/>
          </a:prstGeom>
          <a:solidFill>
            <a:schemeClr val="bg1"/>
          </a:solidFill>
          <a:ln w="9525">
            <a:solidFill>
              <a:schemeClr val="tx2"/>
            </a:solidFill>
            <a:miter lim="800000"/>
            <a:headEnd/>
            <a:tailEnd/>
          </a:ln>
        </p:spPr>
        <p:txBody>
          <a:bodyPr wrap="square">
            <a:spAutoFit/>
          </a:bodyPr>
          <a:lstStyle/>
          <a:p>
            <a:pPr algn="r">
              <a:spcBef>
                <a:spcPct val="50000"/>
              </a:spcBef>
            </a:pPr>
            <a:r>
              <a:rPr lang="el-GR" b="1" dirty="0">
                <a:solidFill>
                  <a:srgbClr val="000000"/>
                </a:solidFill>
                <a:latin typeface="+mn-lt"/>
              </a:rPr>
              <a:t>ΧΡΟΝΟ</a:t>
            </a:r>
          </a:p>
        </p:txBody>
      </p:sp>
      <p:sp>
        <p:nvSpPr>
          <p:cNvPr id="6151" name="Text Box 5"/>
          <p:cNvSpPr txBox="1">
            <a:spLocks noChangeArrowheads="1"/>
          </p:cNvSpPr>
          <p:nvPr/>
        </p:nvSpPr>
        <p:spPr bwMode="auto">
          <a:xfrm>
            <a:off x="1331641" y="3016316"/>
            <a:ext cx="2016398" cy="369332"/>
          </a:xfrm>
          <a:prstGeom prst="rect">
            <a:avLst/>
          </a:prstGeom>
          <a:solidFill>
            <a:schemeClr val="bg1"/>
          </a:solidFill>
          <a:ln w="9525">
            <a:solidFill>
              <a:schemeClr val="tx2"/>
            </a:solidFill>
            <a:miter lim="800000"/>
            <a:headEnd/>
            <a:tailEnd/>
          </a:ln>
        </p:spPr>
        <p:txBody>
          <a:bodyPr wrap="square">
            <a:spAutoFit/>
          </a:bodyPr>
          <a:lstStyle/>
          <a:p>
            <a:pPr algn="r">
              <a:spcBef>
                <a:spcPct val="50000"/>
              </a:spcBef>
            </a:pPr>
            <a:r>
              <a:rPr lang="el-GR" b="1" dirty="0">
                <a:solidFill>
                  <a:srgbClr val="000000"/>
                </a:solidFill>
                <a:latin typeface="+mn-lt"/>
              </a:rPr>
              <a:t>ΠΑΘΟΦΥΣΙΟΛΟΓΙΑ</a:t>
            </a:r>
          </a:p>
        </p:txBody>
      </p:sp>
      <p:sp>
        <p:nvSpPr>
          <p:cNvPr id="6152" name="Text Box 6"/>
          <p:cNvSpPr txBox="1">
            <a:spLocks noChangeArrowheads="1"/>
          </p:cNvSpPr>
          <p:nvPr/>
        </p:nvSpPr>
        <p:spPr bwMode="auto">
          <a:xfrm>
            <a:off x="1875503" y="5012978"/>
            <a:ext cx="1472535" cy="369332"/>
          </a:xfrm>
          <a:prstGeom prst="rect">
            <a:avLst/>
          </a:prstGeom>
          <a:solidFill>
            <a:schemeClr val="bg1"/>
          </a:solidFill>
          <a:ln w="9525">
            <a:solidFill>
              <a:schemeClr val="tx2"/>
            </a:solidFill>
            <a:miter lim="800000"/>
            <a:headEnd/>
            <a:tailEnd/>
          </a:ln>
        </p:spPr>
        <p:txBody>
          <a:bodyPr wrap="square">
            <a:spAutoFit/>
          </a:bodyPr>
          <a:lstStyle/>
          <a:p>
            <a:pPr algn="r">
              <a:spcBef>
                <a:spcPct val="50000"/>
              </a:spcBef>
            </a:pPr>
            <a:r>
              <a:rPr lang="el-GR" b="1" dirty="0">
                <a:solidFill>
                  <a:srgbClr val="000000"/>
                </a:solidFill>
                <a:latin typeface="+mn-lt"/>
              </a:rPr>
              <a:t>ΑΙΤΙΑ</a:t>
            </a:r>
          </a:p>
        </p:txBody>
      </p:sp>
      <p:sp>
        <p:nvSpPr>
          <p:cNvPr id="6153" name="Text Box 7"/>
          <p:cNvSpPr txBox="1">
            <a:spLocks noChangeArrowheads="1"/>
          </p:cNvSpPr>
          <p:nvPr/>
        </p:nvSpPr>
        <p:spPr bwMode="auto">
          <a:xfrm>
            <a:off x="1873793" y="5589240"/>
            <a:ext cx="1474245" cy="369332"/>
          </a:xfrm>
          <a:prstGeom prst="rect">
            <a:avLst/>
          </a:prstGeom>
          <a:solidFill>
            <a:schemeClr val="bg1"/>
          </a:solidFill>
          <a:ln w="9525">
            <a:solidFill>
              <a:schemeClr val="tx2"/>
            </a:solidFill>
            <a:miter lim="800000"/>
            <a:headEnd/>
            <a:tailEnd/>
          </a:ln>
        </p:spPr>
        <p:txBody>
          <a:bodyPr wrap="square">
            <a:spAutoFit/>
          </a:bodyPr>
          <a:lstStyle/>
          <a:p>
            <a:pPr algn="r">
              <a:spcBef>
                <a:spcPct val="50000"/>
              </a:spcBef>
            </a:pPr>
            <a:r>
              <a:rPr lang="el-GR" b="1" dirty="0">
                <a:solidFill>
                  <a:srgbClr val="000000"/>
                </a:solidFill>
                <a:latin typeface="+mn-lt"/>
              </a:rPr>
              <a:t>ΠΕΡΙΟΧΗ</a:t>
            </a:r>
          </a:p>
        </p:txBody>
      </p:sp>
      <p:sp>
        <p:nvSpPr>
          <p:cNvPr id="6154" name="Text Box 8"/>
          <p:cNvSpPr txBox="1">
            <a:spLocks noChangeArrowheads="1"/>
          </p:cNvSpPr>
          <p:nvPr/>
        </p:nvSpPr>
        <p:spPr bwMode="auto">
          <a:xfrm>
            <a:off x="3763359" y="1854265"/>
            <a:ext cx="863600" cy="369332"/>
          </a:xfrm>
          <a:prstGeom prst="rect">
            <a:avLst/>
          </a:prstGeom>
          <a:solidFill>
            <a:schemeClr val="bg1"/>
          </a:solidFill>
          <a:ln w="9525">
            <a:solidFill>
              <a:srgbClr val="820000"/>
            </a:solidFill>
            <a:miter lim="800000"/>
            <a:headEnd/>
            <a:tailEnd/>
          </a:ln>
        </p:spPr>
        <p:txBody>
          <a:bodyPr>
            <a:spAutoFit/>
          </a:bodyPr>
          <a:lstStyle/>
          <a:p>
            <a:pPr>
              <a:spcBef>
                <a:spcPct val="50000"/>
              </a:spcBef>
            </a:pPr>
            <a:r>
              <a:rPr lang="el-GR" b="1" dirty="0">
                <a:latin typeface="+mn-lt"/>
              </a:rPr>
              <a:t>ΟΞΥ</a:t>
            </a:r>
          </a:p>
        </p:txBody>
      </p:sp>
      <p:sp>
        <p:nvSpPr>
          <p:cNvPr id="6155" name="Text Box 9"/>
          <p:cNvSpPr txBox="1">
            <a:spLocks noChangeArrowheads="1"/>
          </p:cNvSpPr>
          <p:nvPr/>
        </p:nvSpPr>
        <p:spPr bwMode="auto">
          <a:xfrm>
            <a:off x="3763359" y="3016316"/>
            <a:ext cx="3382963" cy="369332"/>
          </a:xfrm>
          <a:prstGeom prst="rect">
            <a:avLst/>
          </a:prstGeom>
          <a:solidFill>
            <a:schemeClr val="bg1"/>
          </a:solidFill>
          <a:ln w="9525">
            <a:solidFill>
              <a:srgbClr val="820000"/>
            </a:solidFill>
            <a:miter lim="800000"/>
            <a:headEnd/>
            <a:tailEnd/>
          </a:ln>
        </p:spPr>
        <p:txBody>
          <a:bodyPr>
            <a:spAutoFit/>
          </a:bodyPr>
          <a:lstStyle/>
          <a:p>
            <a:pPr>
              <a:spcBef>
                <a:spcPct val="50000"/>
              </a:spcBef>
            </a:pPr>
            <a:r>
              <a:rPr lang="el-GR" b="1" dirty="0">
                <a:latin typeface="+mn-lt"/>
              </a:rPr>
              <a:t>ΦΥΣΙΟΛΟΓΙΚΟ - ΑΛΓΑΙΣΘΗΤΙΚΟ</a:t>
            </a:r>
          </a:p>
        </p:txBody>
      </p:sp>
      <p:sp>
        <p:nvSpPr>
          <p:cNvPr id="6156" name="Text Box 10"/>
          <p:cNvSpPr txBox="1">
            <a:spLocks noChangeArrowheads="1"/>
          </p:cNvSpPr>
          <p:nvPr/>
        </p:nvSpPr>
        <p:spPr bwMode="auto">
          <a:xfrm>
            <a:off x="3763359" y="3519554"/>
            <a:ext cx="3382963" cy="369332"/>
          </a:xfrm>
          <a:prstGeom prst="rect">
            <a:avLst/>
          </a:prstGeom>
          <a:solidFill>
            <a:schemeClr val="bg1"/>
          </a:solidFill>
          <a:ln w="9525">
            <a:solidFill>
              <a:srgbClr val="820000"/>
            </a:solidFill>
            <a:miter lim="800000"/>
            <a:headEnd/>
            <a:tailEnd/>
          </a:ln>
        </p:spPr>
        <p:txBody>
          <a:bodyPr>
            <a:spAutoFit/>
          </a:bodyPr>
          <a:lstStyle/>
          <a:p>
            <a:pPr>
              <a:spcBef>
                <a:spcPct val="50000"/>
              </a:spcBef>
            </a:pPr>
            <a:r>
              <a:rPr lang="el-GR" b="1" dirty="0">
                <a:latin typeface="+mn-lt"/>
              </a:rPr>
              <a:t>ΠΑΘΟΛΟΓΙΚΟ - ΝΕΥΡΟΠΑΘΗΤΙΚΟ</a:t>
            </a:r>
          </a:p>
        </p:txBody>
      </p:sp>
      <p:sp>
        <p:nvSpPr>
          <p:cNvPr id="6157" name="Text Box 11"/>
          <p:cNvSpPr txBox="1">
            <a:spLocks noChangeArrowheads="1"/>
          </p:cNvSpPr>
          <p:nvPr/>
        </p:nvSpPr>
        <p:spPr bwMode="auto">
          <a:xfrm>
            <a:off x="3763359" y="4024379"/>
            <a:ext cx="1582738" cy="369332"/>
          </a:xfrm>
          <a:prstGeom prst="rect">
            <a:avLst/>
          </a:prstGeom>
          <a:solidFill>
            <a:schemeClr val="bg1"/>
          </a:solidFill>
          <a:ln w="9525">
            <a:solidFill>
              <a:srgbClr val="820000"/>
            </a:solidFill>
            <a:miter lim="800000"/>
            <a:headEnd/>
            <a:tailEnd/>
          </a:ln>
        </p:spPr>
        <p:txBody>
          <a:bodyPr>
            <a:spAutoFit/>
          </a:bodyPr>
          <a:lstStyle/>
          <a:p>
            <a:pPr>
              <a:spcBef>
                <a:spcPct val="50000"/>
              </a:spcBef>
            </a:pPr>
            <a:r>
              <a:rPr lang="el-GR" b="1" dirty="0">
                <a:latin typeface="+mn-lt"/>
              </a:rPr>
              <a:t>ΨΥΧΟΓΕΝΗ</a:t>
            </a:r>
          </a:p>
        </p:txBody>
      </p:sp>
      <p:sp>
        <p:nvSpPr>
          <p:cNvPr id="6158" name="Text Box 12"/>
          <p:cNvSpPr txBox="1">
            <a:spLocks noChangeArrowheads="1"/>
          </p:cNvSpPr>
          <p:nvPr/>
        </p:nvSpPr>
        <p:spPr bwMode="auto">
          <a:xfrm>
            <a:off x="3763359" y="4511741"/>
            <a:ext cx="1582738" cy="369332"/>
          </a:xfrm>
          <a:prstGeom prst="rect">
            <a:avLst/>
          </a:prstGeom>
          <a:solidFill>
            <a:schemeClr val="bg1"/>
          </a:solidFill>
          <a:ln w="9525">
            <a:solidFill>
              <a:srgbClr val="820000"/>
            </a:solidFill>
            <a:miter lim="800000"/>
            <a:headEnd/>
            <a:tailEnd/>
          </a:ln>
        </p:spPr>
        <p:txBody>
          <a:bodyPr>
            <a:spAutoFit/>
          </a:bodyPr>
          <a:lstStyle/>
          <a:p>
            <a:pPr>
              <a:spcBef>
                <a:spcPct val="50000"/>
              </a:spcBef>
            </a:pPr>
            <a:r>
              <a:rPr lang="el-GR" b="1" dirty="0">
                <a:latin typeface="+mn-lt"/>
              </a:rPr>
              <a:t>ΚΑΡΚΙΝΙΚΟ</a:t>
            </a:r>
          </a:p>
        </p:txBody>
      </p:sp>
      <p:sp>
        <p:nvSpPr>
          <p:cNvPr id="6159" name="Text Box 13"/>
          <p:cNvSpPr txBox="1">
            <a:spLocks noChangeArrowheads="1"/>
          </p:cNvSpPr>
          <p:nvPr/>
        </p:nvSpPr>
        <p:spPr bwMode="auto">
          <a:xfrm>
            <a:off x="7524328" y="3016316"/>
            <a:ext cx="1441450" cy="369332"/>
          </a:xfrm>
          <a:prstGeom prst="rect">
            <a:avLst/>
          </a:prstGeom>
          <a:solidFill>
            <a:schemeClr val="bg1"/>
          </a:solidFill>
          <a:ln w="9525">
            <a:solidFill>
              <a:schemeClr val="accent3">
                <a:lumMod val="50000"/>
              </a:schemeClr>
            </a:solidFill>
            <a:miter lim="800000"/>
            <a:headEnd/>
            <a:tailEnd/>
          </a:ln>
        </p:spPr>
        <p:txBody>
          <a:bodyPr>
            <a:spAutoFit/>
          </a:bodyPr>
          <a:lstStyle/>
          <a:p>
            <a:pPr>
              <a:spcBef>
                <a:spcPct val="50000"/>
              </a:spcBef>
            </a:pPr>
            <a:r>
              <a:rPr lang="el-GR" b="1" dirty="0">
                <a:solidFill>
                  <a:srgbClr val="000000"/>
                </a:solidFill>
                <a:latin typeface="+mn-lt"/>
              </a:rPr>
              <a:t>ΣΩΜΑΤΙΚΟ</a:t>
            </a:r>
          </a:p>
        </p:txBody>
      </p:sp>
      <p:sp>
        <p:nvSpPr>
          <p:cNvPr id="6160" name="Text Box 14"/>
          <p:cNvSpPr txBox="1">
            <a:spLocks noChangeArrowheads="1"/>
          </p:cNvSpPr>
          <p:nvPr/>
        </p:nvSpPr>
        <p:spPr bwMode="auto">
          <a:xfrm>
            <a:off x="7524328" y="3520347"/>
            <a:ext cx="1441450" cy="369332"/>
          </a:xfrm>
          <a:prstGeom prst="rect">
            <a:avLst/>
          </a:prstGeom>
          <a:solidFill>
            <a:schemeClr val="bg1"/>
          </a:solidFill>
          <a:ln w="9525">
            <a:solidFill>
              <a:schemeClr val="accent3">
                <a:lumMod val="50000"/>
              </a:schemeClr>
            </a:solidFill>
            <a:miter lim="800000"/>
            <a:headEnd/>
            <a:tailEnd/>
          </a:ln>
        </p:spPr>
        <p:txBody>
          <a:bodyPr>
            <a:spAutoFit/>
          </a:bodyPr>
          <a:lstStyle/>
          <a:p>
            <a:pPr>
              <a:spcBef>
                <a:spcPct val="50000"/>
              </a:spcBef>
            </a:pPr>
            <a:r>
              <a:rPr lang="el-GR" b="1" dirty="0">
                <a:solidFill>
                  <a:srgbClr val="000000"/>
                </a:solidFill>
                <a:latin typeface="+mn-lt"/>
              </a:rPr>
              <a:t>ΣΠΛΑΧΝΙΚΟ</a:t>
            </a:r>
          </a:p>
        </p:txBody>
      </p:sp>
      <p:sp>
        <p:nvSpPr>
          <p:cNvPr id="6161" name="Text Box 15"/>
          <p:cNvSpPr txBox="1">
            <a:spLocks noChangeArrowheads="1"/>
          </p:cNvSpPr>
          <p:nvPr/>
        </p:nvSpPr>
        <p:spPr bwMode="auto">
          <a:xfrm>
            <a:off x="3763359" y="2368616"/>
            <a:ext cx="1441450" cy="369332"/>
          </a:xfrm>
          <a:prstGeom prst="rect">
            <a:avLst/>
          </a:prstGeom>
          <a:solidFill>
            <a:schemeClr val="bg1"/>
          </a:solidFill>
          <a:ln w="9525">
            <a:solidFill>
              <a:srgbClr val="820000"/>
            </a:solidFill>
            <a:miter lim="800000"/>
            <a:headEnd/>
            <a:tailEnd/>
          </a:ln>
        </p:spPr>
        <p:txBody>
          <a:bodyPr>
            <a:spAutoFit/>
          </a:bodyPr>
          <a:lstStyle/>
          <a:p>
            <a:pPr>
              <a:spcBef>
                <a:spcPct val="50000"/>
              </a:spcBef>
            </a:pPr>
            <a:r>
              <a:rPr lang="el-GR" b="1" dirty="0">
                <a:latin typeface="+mn-lt"/>
              </a:rPr>
              <a:t>ΧΡΟΝΙΟ</a:t>
            </a:r>
          </a:p>
        </p:txBody>
      </p:sp>
      <p:sp>
        <p:nvSpPr>
          <p:cNvPr id="6149" name="Text Box 17"/>
          <p:cNvSpPr txBox="1">
            <a:spLocks noChangeArrowheads="1"/>
          </p:cNvSpPr>
          <p:nvPr/>
        </p:nvSpPr>
        <p:spPr bwMode="auto">
          <a:xfrm>
            <a:off x="246493" y="1148805"/>
            <a:ext cx="3048000" cy="400110"/>
          </a:xfrm>
          <a:prstGeom prst="rect">
            <a:avLst/>
          </a:prstGeom>
          <a:solidFill>
            <a:schemeClr val="bg1"/>
          </a:solidFill>
          <a:ln w="9525">
            <a:noFill/>
            <a:miter lim="800000"/>
            <a:headEnd/>
            <a:tailEnd/>
          </a:ln>
        </p:spPr>
        <p:txBody>
          <a:bodyPr>
            <a:spAutoFit/>
          </a:bodyPr>
          <a:lstStyle/>
          <a:p>
            <a:pPr>
              <a:spcBef>
                <a:spcPct val="50000"/>
              </a:spcBef>
            </a:pPr>
            <a:r>
              <a:rPr lang="el-GR" sz="2000" b="1" dirty="0">
                <a:solidFill>
                  <a:srgbClr val="000000"/>
                </a:solidFill>
                <a:latin typeface="+mn-lt"/>
              </a:rPr>
              <a:t>Διακρίνεται ανάλογα </a:t>
            </a:r>
            <a:r>
              <a:rPr lang="el-GR" sz="2000" b="1" dirty="0" smtClean="0">
                <a:solidFill>
                  <a:srgbClr val="000000"/>
                </a:solidFill>
                <a:latin typeface="+mn-lt"/>
              </a:rPr>
              <a:t>με:</a:t>
            </a:r>
            <a:endParaRPr lang="el-GR" sz="2000" b="1" dirty="0">
              <a:solidFill>
                <a:srgbClr val="000000"/>
              </a:solidFill>
              <a:latin typeface="+mn-lt"/>
            </a:endParaRPr>
          </a:p>
        </p:txBody>
      </p:sp>
      <p:cxnSp>
        <p:nvCxnSpPr>
          <p:cNvPr id="6" name="Straight Connector 5"/>
          <p:cNvCxnSpPr>
            <a:stCxn id="6150" idx="3"/>
            <a:endCxn id="6154" idx="1"/>
          </p:cNvCxnSpPr>
          <p:nvPr/>
        </p:nvCxnSpPr>
        <p:spPr>
          <a:xfrm>
            <a:off x="3348038" y="2038931"/>
            <a:ext cx="4153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6150" idx="3"/>
            <a:endCxn id="6161" idx="1"/>
          </p:cNvCxnSpPr>
          <p:nvPr/>
        </p:nvCxnSpPr>
        <p:spPr>
          <a:xfrm>
            <a:off x="3348038" y="2038931"/>
            <a:ext cx="415321" cy="51435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6151" idx="3"/>
            <a:endCxn id="6156" idx="1"/>
          </p:cNvCxnSpPr>
          <p:nvPr/>
        </p:nvCxnSpPr>
        <p:spPr>
          <a:xfrm>
            <a:off x="3348039" y="3200982"/>
            <a:ext cx="415320" cy="503238"/>
          </a:xfrm>
          <a:prstGeom prst="bentConnector3">
            <a:avLst/>
          </a:prstGeom>
          <a:ln>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6151" idx="3"/>
            <a:endCxn id="6157" idx="1"/>
          </p:cNvCxnSpPr>
          <p:nvPr/>
        </p:nvCxnSpPr>
        <p:spPr>
          <a:xfrm>
            <a:off x="3348039" y="3200982"/>
            <a:ext cx="415320" cy="1008063"/>
          </a:xfrm>
          <a:prstGeom prst="bentConnector3">
            <a:avLst/>
          </a:prstGeom>
          <a:ln>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6151" idx="3"/>
            <a:endCxn id="6158" idx="1"/>
          </p:cNvCxnSpPr>
          <p:nvPr/>
        </p:nvCxnSpPr>
        <p:spPr>
          <a:xfrm>
            <a:off x="3348039" y="3200982"/>
            <a:ext cx="415320" cy="1495425"/>
          </a:xfrm>
          <a:prstGeom prst="bentConnector3">
            <a:avLst/>
          </a:prstGeom>
          <a:ln>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151" idx="3"/>
            <a:endCxn id="6155" idx="1"/>
          </p:cNvCxnSpPr>
          <p:nvPr/>
        </p:nvCxnSpPr>
        <p:spPr>
          <a:xfrm>
            <a:off x="3348039" y="3200982"/>
            <a:ext cx="415320" cy="0"/>
          </a:xfrm>
          <a:prstGeom prst="line">
            <a:avLst/>
          </a:prstGeom>
          <a:ln>
            <a:solidFill>
              <a:srgbClr val="82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155" idx="3"/>
            <a:endCxn id="6159" idx="1"/>
          </p:cNvCxnSpPr>
          <p:nvPr/>
        </p:nvCxnSpPr>
        <p:spPr>
          <a:xfrm>
            <a:off x="7146322" y="3200982"/>
            <a:ext cx="37800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6155" idx="3"/>
            <a:endCxn id="6160" idx="1"/>
          </p:cNvCxnSpPr>
          <p:nvPr/>
        </p:nvCxnSpPr>
        <p:spPr>
          <a:xfrm>
            <a:off x="7146322" y="3200982"/>
            <a:ext cx="378006" cy="504031"/>
          </a:xfrm>
          <a:prstGeom prst="bentConnector3">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09214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593564" y="2960180"/>
            <a:ext cx="6886920" cy="908720"/>
          </a:xfrm>
        </p:spPr>
        <p:txBody>
          <a:bodyPr/>
          <a:lstStyle/>
          <a:p>
            <a:r>
              <a:rPr lang="el-GR" dirty="0" smtClean="0"/>
              <a:t>Κλίμακα ταξινόμησης πόνου</a:t>
            </a:r>
            <a:endParaRPr lang="el-GR" dirty="0"/>
          </a:p>
        </p:txBody>
      </p:sp>
      <p:pic>
        <p:nvPicPr>
          <p:cNvPr id="4" name="Picture 2"/>
          <p:cNvPicPr>
            <a:picLocks noChangeAspect="1" noChangeArrowheads="1"/>
          </p:cNvPicPr>
          <p:nvPr/>
        </p:nvPicPr>
        <p:blipFill>
          <a:blip r:embed="rId2" cstate="print">
            <a:lum/>
          </a:blip>
          <a:srcRect/>
          <a:stretch>
            <a:fillRect/>
          </a:stretch>
        </p:blipFill>
        <p:spPr bwMode="auto">
          <a:xfrm>
            <a:off x="1447800" y="0"/>
            <a:ext cx="6588125" cy="6858000"/>
          </a:xfrm>
          <a:prstGeom prst="rect">
            <a:avLst/>
          </a:prstGeom>
          <a:noFill/>
          <a:ln w="9525">
            <a:noFill/>
            <a:miter lim="800000"/>
            <a:headEnd/>
            <a:tailEnd/>
          </a:ln>
        </p:spPr>
      </p:pic>
    </p:spTree>
    <p:extLst>
      <p:ext uri="{BB962C8B-B14F-4D97-AF65-F5344CB8AC3E}">
        <p14:creationId xmlns:p14="http://schemas.microsoft.com/office/powerpoint/2010/main" val="339624673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Autofit/>
          </a:bodyPr>
          <a:lstStyle/>
          <a:p>
            <a:pPr algn="ctr" eaLnBrk="1" hangingPunct="1"/>
            <a:r>
              <a:rPr lang="el-GR" sz="3200" dirty="0" smtClean="0">
                <a:latin typeface="+mn-lt"/>
              </a:rPr>
              <a:t>Εργαλεία αξιολόγησης του πόνου (πολλαπλών κατευθύνσεων)</a:t>
            </a:r>
          </a:p>
        </p:txBody>
      </p:sp>
      <p:grpSp>
        <p:nvGrpSpPr>
          <p:cNvPr id="2" name="Group 4"/>
          <p:cNvGrpSpPr>
            <a:grpSpLocks/>
          </p:cNvGrpSpPr>
          <p:nvPr/>
        </p:nvGrpSpPr>
        <p:grpSpPr bwMode="auto">
          <a:xfrm>
            <a:off x="762000" y="1828800"/>
            <a:ext cx="7416800" cy="3709988"/>
            <a:chOff x="748" y="1740"/>
            <a:chExt cx="4672" cy="2337"/>
          </a:xfrm>
        </p:grpSpPr>
        <p:pic>
          <p:nvPicPr>
            <p:cNvPr id="115717" name="Picture 5"/>
            <p:cNvPicPr>
              <a:picLocks noChangeAspect="1" noChangeArrowheads="1"/>
            </p:cNvPicPr>
            <p:nvPr/>
          </p:nvPicPr>
          <p:blipFill>
            <a:blip r:embed="rId2" cstate="print"/>
            <a:srcRect/>
            <a:stretch>
              <a:fillRect/>
            </a:stretch>
          </p:blipFill>
          <p:spPr bwMode="auto">
            <a:xfrm>
              <a:off x="748" y="2523"/>
              <a:ext cx="1996" cy="1519"/>
            </a:xfrm>
            <a:prstGeom prst="rect">
              <a:avLst/>
            </a:prstGeom>
            <a:solidFill>
              <a:srgbClr val="FFFFFF"/>
            </a:solidFill>
            <a:ln w="9525">
              <a:noFill/>
              <a:miter lim="800000"/>
              <a:headEnd/>
              <a:tailEnd/>
            </a:ln>
          </p:spPr>
        </p:pic>
        <p:pic>
          <p:nvPicPr>
            <p:cNvPr id="115718" name="Picture 6" descr="facesSample2"/>
            <p:cNvPicPr>
              <a:picLocks noChangeAspect="1" noChangeArrowheads="1"/>
            </p:cNvPicPr>
            <p:nvPr/>
          </p:nvPicPr>
          <p:blipFill>
            <a:blip r:embed="rId3" cstate="print"/>
            <a:srcRect/>
            <a:stretch>
              <a:fillRect/>
            </a:stretch>
          </p:blipFill>
          <p:spPr bwMode="auto">
            <a:xfrm>
              <a:off x="2925" y="1740"/>
              <a:ext cx="2495" cy="2337"/>
            </a:xfrm>
            <a:prstGeom prst="rect">
              <a:avLst/>
            </a:prstGeom>
            <a:noFill/>
            <a:ln w="9525">
              <a:noFill/>
              <a:miter lim="800000"/>
              <a:headEnd/>
              <a:tailEnd/>
            </a:ln>
          </p:spPr>
        </p:pic>
      </p:grpSp>
    </p:spTree>
    <p:extLst>
      <p:ext uri="{BB962C8B-B14F-4D97-AF65-F5344CB8AC3E}">
        <p14:creationId xmlns:p14="http://schemas.microsoft.com/office/powerpoint/2010/main" val="421583863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Αντιμετώπιση καρκινικού πόνου </a:t>
            </a:r>
            <a:r>
              <a:rPr lang="el-GR" sz="2800" b="0" dirty="0" smtClean="0"/>
              <a:t>(1/4)</a:t>
            </a:r>
            <a:endParaRPr lang="el-GR" sz="2800" b="0" dirty="0"/>
          </a:p>
        </p:txBody>
      </p:sp>
      <p:sp>
        <p:nvSpPr>
          <p:cNvPr id="3" name="Content Placeholder 2"/>
          <p:cNvSpPr>
            <a:spLocks noGrp="1"/>
          </p:cNvSpPr>
          <p:nvPr>
            <p:ph idx="1"/>
          </p:nvPr>
        </p:nvSpPr>
        <p:spPr/>
        <p:txBody>
          <a:bodyPr>
            <a:normAutofit/>
          </a:bodyPr>
          <a:lstStyle/>
          <a:p>
            <a:pPr marL="0" indent="0">
              <a:buNone/>
            </a:pPr>
            <a:r>
              <a:rPr lang="el-GR" sz="2400" dirty="0" smtClean="0"/>
              <a:t>Οι βασικές αρχές και οι στόχοι της αντιμετώπισης του καρκινικού πόνου είναι οι ακόλουθοι</a:t>
            </a:r>
            <a:r>
              <a:rPr lang="en-US" sz="2400" dirty="0" smtClean="0"/>
              <a:t>:</a:t>
            </a:r>
            <a:endParaRPr lang="el-GR" sz="2400" dirty="0" smtClean="0"/>
          </a:p>
          <a:p>
            <a:r>
              <a:rPr lang="el-GR" sz="2400" dirty="0" smtClean="0"/>
              <a:t>Αναγνώριση και άμεση αξιολόγηση του πόνου των ασθενών με καρκίνο.</a:t>
            </a:r>
          </a:p>
          <a:p>
            <a:r>
              <a:rPr lang="el-GR" sz="2400" dirty="0" smtClean="0"/>
              <a:t>Ανίχνευση των ψυχολογικών και πνευματικών επιδράσεων στην αντίληψη του πόνου και η διαχείριση τους</a:t>
            </a:r>
          </a:p>
          <a:p>
            <a:r>
              <a:rPr lang="el-GR" sz="2400" dirty="0" smtClean="0"/>
              <a:t>Ανακούφιση του πόνου κατά τη διάρκεια της νύχτας, στην ανάπαυση και στη μετακίνηση.</a:t>
            </a:r>
          </a:p>
          <a:p>
            <a:r>
              <a:rPr lang="el-GR" sz="2400" dirty="0" smtClean="0"/>
              <a:t>Μεγιστοποίηση της ανεξαρτησίας και της ποιότητας ζωής του ασθενούς. </a:t>
            </a:r>
          </a:p>
          <a:p>
            <a:r>
              <a:rPr lang="el-GR" sz="2400" dirty="0" smtClean="0"/>
              <a:t>Καταγραφή και ανακούφιση παρόντων και μελλοντικών φόβων για τον πόνο.</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dirty="0"/>
          </a:p>
        </p:txBody>
      </p:sp>
    </p:spTree>
    <p:extLst>
      <p:ext uri="{BB962C8B-B14F-4D97-AF65-F5344CB8AC3E}">
        <p14:creationId xmlns:p14="http://schemas.microsoft.com/office/powerpoint/2010/main" val="15188789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Αντιμετώπιση καρκινικού πόνου </a:t>
            </a:r>
            <a:r>
              <a:rPr lang="el-GR" sz="2800" b="0" dirty="0" smtClean="0"/>
              <a:t>(2/4)</a:t>
            </a:r>
            <a:endParaRPr lang="el-GR" dirty="0"/>
          </a:p>
        </p:txBody>
      </p:sp>
      <p:sp>
        <p:nvSpPr>
          <p:cNvPr id="3" name="Content Placeholder 2"/>
          <p:cNvSpPr>
            <a:spLocks noGrp="1"/>
          </p:cNvSpPr>
          <p:nvPr>
            <p:ph idx="1"/>
          </p:nvPr>
        </p:nvSpPr>
        <p:spPr/>
        <p:txBody>
          <a:bodyPr>
            <a:normAutofit/>
          </a:bodyPr>
          <a:lstStyle/>
          <a:p>
            <a:r>
              <a:rPr lang="el-GR" sz="2400" dirty="0" smtClean="0"/>
              <a:t>Παροχή υποστήριξης και ενθάρρυνσης των μελών της οικογένειας των φίλων και των επαγγελματιών υγείας.</a:t>
            </a:r>
          </a:p>
          <a:p>
            <a:r>
              <a:rPr lang="el-GR" sz="2400" dirty="0" smtClean="0"/>
              <a:t>Παρακίνηση της συμμετοχής του ασθενή της οικογένειας του και των φίλων του.</a:t>
            </a:r>
          </a:p>
          <a:p>
            <a:r>
              <a:rPr lang="el-GR" sz="2400" dirty="0" smtClean="0"/>
              <a:t>Υιοθέτηση συνεργατικής και διεπιστημονικής προσέγγισης.</a:t>
            </a:r>
          </a:p>
          <a:p>
            <a:r>
              <a:rPr lang="el-GR" sz="2400" dirty="0" smtClean="0"/>
              <a:t>Εξατομίκευση της αναλγητικής αγωγής ανάλογα με τις ανάγκες και την ανοχή του ασθενή.</a:t>
            </a:r>
          </a:p>
          <a:p>
            <a:r>
              <a:rPr lang="el-GR" sz="2400" dirty="0" smtClean="0"/>
              <a:t>Τακτική επαναξιολόγηση των αποτελεσμάτων.</a:t>
            </a:r>
          </a:p>
          <a:p>
            <a:r>
              <a:rPr lang="el-GR" sz="2400" dirty="0" smtClean="0"/>
              <a:t>Έγκαιρη παραπομπή του ασθενή στους ειδικούς εάν δεν επιτυγχάνεται αντιμετώπιση του πόνου. </a:t>
            </a:r>
          </a:p>
          <a:p>
            <a:endParaRPr lang="el-GR" sz="2400" dirty="0" smtClean="0"/>
          </a:p>
          <a:p>
            <a:pPr marL="0" indent="0">
              <a:buNone/>
            </a:pP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dirty="0"/>
          </a:p>
        </p:txBody>
      </p:sp>
    </p:spTree>
    <p:extLst>
      <p:ext uri="{BB962C8B-B14F-4D97-AF65-F5344CB8AC3E}">
        <p14:creationId xmlns:p14="http://schemas.microsoft.com/office/powerpoint/2010/main" val="11544734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t>Αντιμετώπιση καρκινικού πόνου </a:t>
            </a:r>
            <a:r>
              <a:rPr lang="el-GR" sz="2800" b="0" dirty="0" smtClean="0"/>
              <a:t>(3/4)</a:t>
            </a:r>
            <a:endParaRPr lang="el-GR" dirty="0"/>
          </a:p>
        </p:txBody>
      </p:sp>
      <p:sp>
        <p:nvSpPr>
          <p:cNvPr id="6" name="Content Placeholder 5"/>
          <p:cNvSpPr>
            <a:spLocks noGrp="1"/>
          </p:cNvSpPr>
          <p:nvPr>
            <p:ph idx="1"/>
          </p:nvPr>
        </p:nvSpPr>
        <p:spPr/>
        <p:txBody>
          <a:bodyPr>
            <a:noAutofit/>
          </a:bodyPr>
          <a:lstStyle/>
          <a:p>
            <a:pPr marL="0" indent="0">
              <a:buNone/>
            </a:pPr>
            <a:r>
              <a:rPr lang="el-GR" sz="2400" dirty="0" smtClean="0"/>
              <a:t>Ορισμένες από τις πιο κοινές παρανοήσεις σχετικά με την αντιμετώπιση του πόνου είναι</a:t>
            </a:r>
            <a:r>
              <a:rPr lang="en-US" sz="2400" dirty="0" smtClean="0"/>
              <a:t>:</a:t>
            </a:r>
            <a:endParaRPr lang="el-GR" sz="2400" dirty="0" smtClean="0"/>
          </a:p>
          <a:p>
            <a:r>
              <a:rPr lang="el-GR" sz="2400" dirty="0" smtClean="0"/>
              <a:t>Ο πραγματικός πόνος έχει μια αναγνωρίσιμη οργανική αιτία.</a:t>
            </a:r>
          </a:p>
          <a:p>
            <a:r>
              <a:rPr lang="el-GR" sz="2400" dirty="0" smtClean="0"/>
              <a:t>Ο ψυχογενής πόνος δεν προκαλεί πραγματικό πόνο και μπορεί να σχετίζεται ακόμα και με προσποίηση.</a:t>
            </a:r>
          </a:p>
          <a:p>
            <a:r>
              <a:rPr lang="el-GR" sz="2400" dirty="0" smtClean="0"/>
              <a:t>Τα μέλη της ομάδας υγείας είναι ικανά να καταλήξουν σε ακριβή συμπεράσματα για τη φύση, τη σοβαρότητα και την ύπαρξη του πόνου κάποιου ατόμου βασιζόμενα στην επιστημονική τους γνώση, τα φυσιολογικά δεδομένα του πόνου και τη συμπεριφορά του ασθενούς.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dirty="0"/>
          </a:p>
        </p:txBody>
      </p:sp>
    </p:spTree>
    <p:extLst>
      <p:ext uri="{BB962C8B-B14F-4D97-AF65-F5344CB8AC3E}">
        <p14:creationId xmlns:p14="http://schemas.microsoft.com/office/powerpoint/2010/main" val="32168753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t>Αντιμετώπιση καρκινικού πόνου </a:t>
            </a:r>
            <a:r>
              <a:rPr lang="el-GR" sz="2800" b="0" dirty="0" smtClean="0"/>
              <a:t>(4/4)</a:t>
            </a:r>
            <a:endParaRPr lang="el-GR" dirty="0"/>
          </a:p>
        </p:txBody>
      </p:sp>
      <p:sp>
        <p:nvSpPr>
          <p:cNvPr id="6" name="Content Placeholder 5"/>
          <p:cNvSpPr>
            <a:spLocks noGrp="1"/>
          </p:cNvSpPr>
          <p:nvPr>
            <p:ph idx="1"/>
          </p:nvPr>
        </p:nvSpPr>
        <p:spPr/>
        <p:txBody>
          <a:bodyPr>
            <a:noAutofit/>
          </a:bodyPr>
          <a:lstStyle/>
          <a:p>
            <a:r>
              <a:rPr lang="el-GR" sz="2400" dirty="0" smtClean="0"/>
              <a:t>Η σοβαρότητα και η διάρκεια του πόνου μπορεί να προβλεφθούν από το είδος του καρκίνου, την αιτία αλλά και την εντόπιση του πόνου.</a:t>
            </a:r>
          </a:p>
          <a:p>
            <a:r>
              <a:rPr lang="el-GR" sz="2400" dirty="0" smtClean="0"/>
              <a:t>Οι ασθενείς με έντονο πόνο δείχνουν πάντα ότι υποφέρουν.</a:t>
            </a:r>
          </a:p>
          <a:p>
            <a:r>
              <a:rPr lang="el-GR" sz="2400" dirty="0" smtClean="0"/>
              <a:t>Ο πόνος μπορεί να γίνει αντιληπτός απομονωμένα σαν μια πλευρά της διάγνωσης του καρκίνου.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dirty="0"/>
          </a:p>
        </p:txBody>
      </p:sp>
    </p:spTree>
    <p:extLst>
      <p:ext uri="{BB962C8B-B14F-4D97-AF65-F5344CB8AC3E}">
        <p14:creationId xmlns:p14="http://schemas.microsoft.com/office/powerpoint/2010/main" val="26766052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sz="3200" dirty="0" smtClean="0"/>
              <a:t>Παράγοντες που επηρεάζουν την προσωπική αντίληψη του πόνου </a:t>
            </a:r>
            <a:r>
              <a:rPr lang="el-GR" sz="3100" b="0" dirty="0" smtClean="0"/>
              <a:t>(1/2)</a:t>
            </a:r>
            <a:endParaRPr lang="el-GR" sz="3100" b="0" dirty="0"/>
          </a:p>
        </p:txBody>
      </p:sp>
      <p:sp>
        <p:nvSpPr>
          <p:cNvPr id="6" name="Content Placeholder 5"/>
          <p:cNvSpPr>
            <a:spLocks noGrp="1"/>
          </p:cNvSpPr>
          <p:nvPr>
            <p:ph idx="1"/>
          </p:nvPr>
        </p:nvSpPr>
        <p:spPr/>
        <p:txBody>
          <a:bodyPr numCol="2">
            <a:normAutofit/>
          </a:bodyPr>
          <a:lstStyle/>
          <a:p>
            <a:r>
              <a:rPr lang="el-GR" sz="2400" dirty="0" smtClean="0"/>
              <a:t>Κόπωση</a:t>
            </a:r>
          </a:p>
          <a:p>
            <a:r>
              <a:rPr lang="el-GR" sz="2400" dirty="0" smtClean="0"/>
              <a:t>Αϋπνία</a:t>
            </a:r>
          </a:p>
          <a:p>
            <a:r>
              <a:rPr lang="el-GR" sz="2400" dirty="0" smtClean="0"/>
              <a:t>Δυσφορία</a:t>
            </a:r>
          </a:p>
          <a:p>
            <a:r>
              <a:rPr lang="el-GR" sz="2400" dirty="0" smtClean="0"/>
              <a:t>Άγχος</a:t>
            </a:r>
          </a:p>
          <a:p>
            <a:r>
              <a:rPr lang="el-GR" sz="2400" dirty="0" smtClean="0"/>
              <a:t>Κατάθλιψη</a:t>
            </a:r>
          </a:p>
          <a:p>
            <a:r>
              <a:rPr lang="el-GR" sz="2400" dirty="0" smtClean="0"/>
              <a:t>Θυμός</a:t>
            </a:r>
          </a:p>
          <a:p>
            <a:endParaRPr lang="el-GR" sz="2400" dirty="0" smtClean="0"/>
          </a:p>
          <a:p>
            <a:endParaRPr lang="el-GR" sz="2400" dirty="0"/>
          </a:p>
          <a:p>
            <a:endParaRPr lang="el-GR" sz="2400" dirty="0" smtClean="0"/>
          </a:p>
          <a:p>
            <a:endParaRPr lang="el-GR" sz="2400" dirty="0"/>
          </a:p>
          <a:p>
            <a:endParaRPr lang="el-GR" sz="2400" dirty="0" smtClean="0"/>
          </a:p>
          <a:p>
            <a:r>
              <a:rPr lang="el-GR" sz="2400" dirty="0" smtClean="0"/>
              <a:t>Φόβος</a:t>
            </a:r>
          </a:p>
          <a:p>
            <a:r>
              <a:rPr lang="el-GR" sz="2400" dirty="0" smtClean="0"/>
              <a:t>Λύπη</a:t>
            </a:r>
          </a:p>
          <a:p>
            <a:r>
              <a:rPr lang="el-GR" sz="2400" dirty="0" smtClean="0"/>
              <a:t>Ανία</a:t>
            </a:r>
          </a:p>
          <a:p>
            <a:r>
              <a:rPr lang="el-GR" sz="2400" dirty="0" smtClean="0"/>
              <a:t>Απομόνωση</a:t>
            </a:r>
          </a:p>
          <a:p>
            <a:r>
              <a:rPr lang="el-GR" sz="2400" dirty="0" smtClean="0"/>
              <a:t>Απόσυρση </a:t>
            </a:r>
          </a:p>
          <a:p>
            <a:r>
              <a:rPr lang="el-GR" sz="2400" dirty="0" smtClean="0"/>
              <a:t>Μοναξιά </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dirty="0"/>
          </a:p>
        </p:txBody>
      </p:sp>
    </p:spTree>
    <p:extLst>
      <p:ext uri="{BB962C8B-B14F-4D97-AF65-F5344CB8AC3E}">
        <p14:creationId xmlns:p14="http://schemas.microsoft.com/office/powerpoint/2010/main" val="40337667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sz="3200" dirty="0" smtClean="0"/>
              <a:t>Παράγοντες που επηρεάζουν την προσωπική αντίληψη του πόνου </a:t>
            </a:r>
            <a:r>
              <a:rPr lang="el-GR" sz="3100" b="0" dirty="0" smtClean="0"/>
              <a:t>(2/2</a:t>
            </a:r>
            <a:r>
              <a:rPr lang="el-GR" sz="3100" b="0" dirty="0"/>
              <a:t>)</a:t>
            </a:r>
            <a:endParaRPr lang="el-GR" sz="3100" dirty="0"/>
          </a:p>
        </p:txBody>
      </p:sp>
      <p:sp>
        <p:nvSpPr>
          <p:cNvPr id="6" name="Content Placeholder 5"/>
          <p:cNvSpPr>
            <a:spLocks noGrp="1"/>
          </p:cNvSpPr>
          <p:nvPr>
            <p:ph idx="1"/>
          </p:nvPr>
        </p:nvSpPr>
        <p:spPr>
          <a:xfrm>
            <a:off x="457200" y="1196752"/>
            <a:ext cx="8229600" cy="5661248"/>
          </a:xfrm>
        </p:spPr>
        <p:txBody>
          <a:bodyPr>
            <a:normAutofit fontScale="92500"/>
          </a:bodyPr>
          <a:lstStyle/>
          <a:p>
            <a:r>
              <a:rPr lang="el-GR" sz="2400" dirty="0" smtClean="0"/>
              <a:t>Αντιλήψεις για τη σημαντικότητα του πόνου και το νόημα του</a:t>
            </a:r>
          </a:p>
          <a:p>
            <a:r>
              <a:rPr lang="el-GR" sz="2400" dirty="0" smtClean="0"/>
              <a:t>Η πολιτιστική ταυτότητα</a:t>
            </a:r>
          </a:p>
          <a:p>
            <a:r>
              <a:rPr lang="el-GR" sz="2400" dirty="0" smtClean="0"/>
              <a:t>Πολιτιστικές αρχές και προσδοκίες για τον τρόπο έκφρασης και συμπεριφοράς του πόνου</a:t>
            </a:r>
          </a:p>
          <a:p>
            <a:r>
              <a:rPr lang="el-GR" sz="2400" dirty="0" smtClean="0"/>
              <a:t>Θρησκευτικές και πνευματικές πεποιθήσεις</a:t>
            </a:r>
          </a:p>
          <a:p>
            <a:r>
              <a:rPr lang="el-GR" sz="2400" dirty="0" smtClean="0"/>
              <a:t>Οικογενειακή υποστήριξη</a:t>
            </a:r>
          </a:p>
          <a:p>
            <a:r>
              <a:rPr lang="el-GR" sz="2400" dirty="0" smtClean="0"/>
              <a:t>Κοινωνικό υποστηρικτικό δίκτυο</a:t>
            </a:r>
          </a:p>
          <a:p>
            <a:r>
              <a:rPr lang="el-GR" sz="2400" dirty="0" smtClean="0"/>
              <a:t>Αντίληψη εαυτού </a:t>
            </a:r>
          </a:p>
          <a:p>
            <a:r>
              <a:rPr lang="el-GR" sz="2400" dirty="0" smtClean="0"/>
              <a:t>Αλλαγές της εικόνας σώματος και της αυτοεκτίμησης</a:t>
            </a:r>
          </a:p>
          <a:p>
            <a:r>
              <a:rPr lang="el-GR" sz="2400" dirty="0" smtClean="0"/>
              <a:t>Απώλεια εισοδήματος</a:t>
            </a:r>
          </a:p>
          <a:p>
            <a:r>
              <a:rPr lang="el-GR" sz="2400" dirty="0" smtClean="0"/>
              <a:t>Επαγγελματικές προβλέψεις των αιτιών της επώδυνης συμπεριφοράς</a:t>
            </a:r>
          </a:p>
          <a:p>
            <a:r>
              <a:rPr lang="el-GR" sz="2400" dirty="0" smtClean="0"/>
              <a:t>Επαγγελματικές προβλέψεις για την επώδυνη συμπεριφορά</a:t>
            </a:r>
          </a:p>
          <a:p>
            <a:r>
              <a:rPr lang="el-GR" sz="2400" dirty="0" smtClean="0"/>
              <a:t>Φόβος ότι δρομολογείται πορεία προς το θάνατο</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dirty="0"/>
          </a:p>
        </p:txBody>
      </p:sp>
    </p:spTree>
    <p:extLst>
      <p:ext uri="{BB962C8B-B14F-4D97-AF65-F5344CB8AC3E}">
        <p14:creationId xmlns:p14="http://schemas.microsoft.com/office/powerpoint/2010/main" val="36941948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Αναλγητική κλίμακα 3 </a:t>
            </a:r>
            <a:r>
              <a:rPr lang="el-GR" dirty="0" smtClean="0"/>
              <a:t>επιπέδων</a:t>
            </a:r>
            <a:r>
              <a:rPr lang="en-US" dirty="0" smtClean="0"/>
              <a:t> </a:t>
            </a:r>
            <a:r>
              <a:rPr lang="el-GR" sz="2800" b="0" dirty="0" smtClean="0">
                <a:solidFill>
                  <a:prstClr val="black"/>
                </a:solidFill>
              </a:rPr>
              <a:t>(</a:t>
            </a:r>
            <a:r>
              <a:rPr lang="en-US" sz="2800" b="0" dirty="0" smtClean="0">
                <a:solidFill>
                  <a:prstClr val="black"/>
                </a:solidFill>
              </a:rPr>
              <a:t>1</a:t>
            </a:r>
            <a:r>
              <a:rPr lang="el-GR" sz="2800" b="0" dirty="0" smtClean="0">
                <a:solidFill>
                  <a:prstClr val="black"/>
                </a:solidFill>
              </a:rPr>
              <a:t>/</a:t>
            </a:r>
            <a:r>
              <a:rPr lang="en-US" sz="2800" b="0" dirty="0" smtClean="0">
                <a:solidFill>
                  <a:prstClr val="black"/>
                </a:solidFill>
              </a:rPr>
              <a:t>3</a:t>
            </a:r>
            <a:r>
              <a:rPr lang="el-GR" sz="2800" b="0" dirty="0" smtClean="0">
                <a:solidFill>
                  <a:prstClr val="black"/>
                </a:solidFill>
              </a:rPr>
              <a:t>)</a:t>
            </a:r>
            <a:r>
              <a:rPr lang="en-US" dirty="0" smtClean="0"/>
              <a:t> </a:t>
            </a:r>
            <a:endParaRPr lang="el-GR" dirty="0"/>
          </a:p>
        </p:txBody>
      </p:sp>
      <p:sp>
        <p:nvSpPr>
          <p:cNvPr id="3" name="Content Placeholder 2"/>
          <p:cNvSpPr>
            <a:spLocks noGrp="1"/>
          </p:cNvSpPr>
          <p:nvPr>
            <p:ph idx="1"/>
          </p:nvPr>
        </p:nvSpPr>
        <p:spPr/>
        <p:txBody>
          <a:bodyPr>
            <a:normAutofit/>
          </a:bodyPr>
          <a:lstStyle/>
          <a:p>
            <a:pPr marL="0" indent="0">
              <a:buNone/>
            </a:pPr>
            <a:r>
              <a:rPr lang="el-GR" sz="2400" b="1" dirty="0" smtClean="0"/>
              <a:t>Ήπιος πόνος</a:t>
            </a:r>
          </a:p>
          <a:p>
            <a:pPr marL="0" indent="0">
              <a:buNone/>
            </a:pPr>
            <a:r>
              <a:rPr lang="el-GR" sz="2400" dirty="0" smtClean="0"/>
              <a:t>Φάρμακα επιλογής – τα μη οπιοειδή</a:t>
            </a:r>
            <a:r>
              <a:rPr lang="en-US" sz="2400" dirty="0" smtClean="0"/>
              <a:t>:</a:t>
            </a:r>
            <a:endParaRPr lang="el-GR" sz="2400" dirty="0" smtClean="0"/>
          </a:p>
          <a:p>
            <a:r>
              <a:rPr lang="el-GR" sz="2400" dirty="0" smtClean="0"/>
              <a:t>Παρακεταμόλη, ασπιρίνη, τα μη στεροειδή αντιφλεγμονώδη φάρμακα</a:t>
            </a:r>
          </a:p>
          <a:p>
            <a:r>
              <a:rPr lang="el-GR" sz="2400" dirty="0" smtClean="0"/>
              <a:t>Συνδυασμός παρακεταμόλης και μη στεροειδών αντιφλεγμονωδών φαρμάκων είναι αποδοτικότερος από τη χρήση ενός εκ των δύο κατηγοριών </a:t>
            </a:r>
          </a:p>
          <a:p>
            <a:pPr marL="0" indent="0">
              <a:buNone/>
            </a:pPr>
            <a:r>
              <a:rPr lang="el-GR" sz="2400" b="1" dirty="0" smtClean="0"/>
              <a:t>Μέτριος πόνος</a:t>
            </a:r>
          </a:p>
          <a:p>
            <a:pPr marL="0" indent="0">
              <a:buNone/>
            </a:pPr>
            <a:r>
              <a:rPr lang="el-GR" sz="2400" dirty="0" smtClean="0"/>
              <a:t>Φάρμακα επιλογής </a:t>
            </a:r>
            <a:r>
              <a:rPr lang="el-GR" sz="2400" dirty="0"/>
              <a:t>τα </a:t>
            </a:r>
            <a:r>
              <a:rPr lang="el-GR" sz="2400" dirty="0" smtClean="0"/>
              <a:t>ήπια </a:t>
            </a:r>
            <a:r>
              <a:rPr lang="el-GR" sz="2400" dirty="0"/>
              <a:t>οπιοειδή</a:t>
            </a:r>
            <a:r>
              <a:rPr lang="en-US" sz="2400" dirty="0" smtClean="0"/>
              <a:t>:</a:t>
            </a:r>
            <a:endParaRPr lang="el-GR" sz="2400" dirty="0" smtClean="0"/>
          </a:p>
          <a:p>
            <a:r>
              <a:rPr lang="el-GR" sz="2400" dirty="0" smtClean="0"/>
              <a:t>Δεξονοπροποξυφαίνη, </a:t>
            </a:r>
            <a:r>
              <a:rPr lang="el-GR" sz="2400" dirty="0" smtClean="0"/>
              <a:t>κωδε</a:t>
            </a:r>
            <a:r>
              <a:rPr lang="el-GR" sz="2400" dirty="0"/>
              <a:t>ΐ</a:t>
            </a:r>
            <a:r>
              <a:rPr lang="el-GR" sz="2400" dirty="0" smtClean="0"/>
              <a:t>νη</a:t>
            </a:r>
            <a:r>
              <a:rPr lang="el-GR" sz="2400" dirty="0" smtClean="0"/>
              <a:t>, ή </a:t>
            </a:r>
            <a:r>
              <a:rPr lang="el-GR" sz="2400" dirty="0" smtClean="0"/>
              <a:t>υδροκωδεΐνη </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dirty="0"/>
          </a:p>
        </p:txBody>
      </p:sp>
    </p:spTree>
    <p:extLst>
      <p:ext uri="{BB962C8B-B14F-4D97-AF65-F5344CB8AC3E}">
        <p14:creationId xmlns:p14="http://schemas.microsoft.com/office/powerpoint/2010/main" val="18623488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Αναλγητική κλίμακα 3 </a:t>
            </a:r>
            <a:r>
              <a:rPr lang="el-GR" dirty="0" smtClean="0"/>
              <a:t>επιπέδων</a:t>
            </a:r>
            <a:r>
              <a:rPr lang="en-US" dirty="0" smtClean="0"/>
              <a:t> </a:t>
            </a:r>
            <a:r>
              <a:rPr lang="el-GR" sz="2800" b="0" dirty="0" smtClean="0">
                <a:solidFill>
                  <a:prstClr val="black"/>
                </a:solidFill>
              </a:rPr>
              <a:t>(</a:t>
            </a:r>
            <a:r>
              <a:rPr lang="en-US" sz="2800" b="0" dirty="0" smtClean="0">
                <a:solidFill>
                  <a:prstClr val="black"/>
                </a:solidFill>
              </a:rPr>
              <a:t>2</a:t>
            </a:r>
            <a:r>
              <a:rPr lang="el-GR" sz="2800" b="0" dirty="0" smtClean="0">
                <a:solidFill>
                  <a:prstClr val="black"/>
                </a:solidFill>
              </a:rPr>
              <a:t>/</a:t>
            </a:r>
            <a:r>
              <a:rPr lang="en-US" sz="2800" b="0" dirty="0">
                <a:solidFill>
                  <a:prstClr val="black"/>
                </a:solidFill>
              </a:rPr>
              <a:t>3</a:t>
            </a:r>
            <a:r>
              <a:rPr lang="el-GR" sz="2800" b="0" dirty="0">
                <a:solidFill>
                  <a:prstClr val="black"/>
                </a:solidFill>
              </a:rPr>
              <a:t>)</a:t>
            </a:r>
            <a:r>
              <a:rPr lang="en-US" dirty="0">
                <a:solidFill>
                  <a:prstClr val="black"/>
                </a:solidFill>
              </a:rPr>
              <a:t> </a:t>
            </a:r>
            <a:endParaRPr lang="el-GR" dirty="0"/>
          </a:p>
        </p:txBody>
      </p:sp>
      <p:sp>
        <p:nvSpPr>
          <p:cNvPr id="3" name="Content Placeholder 2"/>
          <p:cNvSpPr>
            <a:spLocks noGrp="1"/>
          </p:cNvSpPr>
          <p:nvPr>
            <p:ph idx="1"/>
          </p:nvPr>
        </p:nvSpPr>
        <p:spPr/>
        <p:txBody>
          <a:bodyPr>
            <a:normAutofit/>
          </a:bodyPr>
          <a:lstStyle/>
          <a:p>
            <a:pPr marL="0" indent="0">
              <a:buNone/>
            </a:pPr>
            <a:r>
              <a:rPr lang="el-GR" sz="2400" b="1" dirty="0" smtClean="0"/>
              <a:t>Έντονος πόνος</a:t>
            </a:r>
          </a:p>
          <a:p>
            <a:pPr marL="0" indent="0">
              <a:buNone/>
            </a:pPr>
            <a:r>
              <a:rPr lang="el-GR" sz="2400" dirty="0" smtClean="0"/>
              <a:t>Φάρμακα επιλογής – τα ισχυρά οπιοειδή</a:t>
            </a:r>
            <a:r>
              <a:rPr lang="en-US" sz="2400" dirty="0" smtClean="0"/>
              <a:t>:</a:t>
            </a:r>
            <a:endParaRPr lang="el-GR" sz="2400" dirty="0" smtClean="0"/>
          </a:p>
          <a:p>
            <a:r>
              <a:rPr lang="el-GR" sz="2400" dirty="0" smtClean="0"/>
              <a:t>Μορφίνη/ διαμορφίνη, μεθαδόνη</a:t>
            </a:r>
          </a:p>
          <a:p>
            <a:pPr marL="0" indent="0">
              <a:buNone/>
            </a:pPr>
            <a:r>
              <a:rPr lang="el-GR" sz="2400" dirty="0" smtClean="0"/>
              <a:t>Δεν προτείνεται συνδυασμός δύο ισχυρών οπιοειδών, ή ανάμειξη ενός ελαφρού και ενός ισχυρού. Θυμηθείτε ότι οι περισσότεροι ασθενείς με καρκίνο έχουν ανάγκη από ισχυρά οπιοειδή.</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dirty="0"/>
          </a:p>
        </p:txBody>
      </p:sp>
    </p:spTree>
    <p:extLst>
      <p:ext uri="{BB962C8B-B14F-4D97-AF65-F5344CB8AC3E}">
        <p14:creationId xmlns:p14="http://schemas.microsoft.com/office/powerpoint/2010/main" val="2225603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Νευροπαθητικός πόνος</a:t>
            </a:r>
            <a:endParaRPr lang="el-GR" sz="3600" dirty="0"/>
          </a:p>
        </p:txBody>
      </p:sp>
      <p:sp>
        <p:nvSpPr>
          <p:cNvPr id="3" name="Content Placeholder 2"/>
          <p:cNvSpPr>
            <a:spLocks noGrp="1"/>
          </p:cNvSpPr>
          <p:nvPr>
            <p:ph idx="1"/>
          </p:nvPr>
        </p:nvSpPr>
        <p:spPr>
          <a:xfrm>
            <a:off x="457200" y="1196752"/>
            <a:ext cx="8507288" cy="5544616"/>
          </a:xfrm>
        </p:spPr>
        <p:txBody>
          <a:bodyPr>
            <a:normAutofit/>
          </a:bodyPr>
          <a:lstStyle/>
          <a:p>
            <a:pPr marL="0" indent="0">
              <a:buNone/>
            </a:pPr>
            <a:r>
              <a:rPr lang="el-GR" sz="2400" dirty="0" smtClean="0"/>
              <a:t>Ο νευροπαθητικός πόνος</a:t>
            </a:r>
            <a:r>
              <a:rPr lang="el-GR" sz="2400" dirty="0"/>
              <a:t> </a:t>
            </a:r>
            <a:r>
              <a:rPr lang="el-GR" sz="2400" dirty="0" smtClean="0"/>
              <a:t>δεν οφείλεται σε ερεθισμό αλγουποδοχέων από κάκωση (όπως ο σπλαχνικός, σωματικός ή μυϊκός που προκαλείται από τη διέγερση των νευρικών απολήξεων), αλλά σε διαταραχές της λειτουργικότητας ή τις παθολογικές αλλαγές στο περιφερικό ή κεντρικό νευρικό σύστημα. </a:t>
            </a:r>
          </a:p>
          <a:p>
            <a:pPr marL="0" indent="0">
              <a:buNone/>
            </a:pPr>
            <a:r>
              <a:rPr lang="el-GR" sz="2400" dirty="0" smtClean="0"/>
              <a:t>Ο νευροπαθητικός πόνος επομένως δεν είναι μια διακριτή οντότητα και να δύναται να συνίσταται από τα ακόλουθα</a:t>
            </a:r>
            <a:r>
              <a:rPr lang="en-US" sz="2400" dirty="0" smtClean="0"/>
              <a:t>:</a:t>
            </a:r>
            <a:endParaRPr lang="el-GR" sz="2400" dirty="0" smtClean="0"/>
          </a:p>
          <a:p>
            <a:r>
              <a:rPr lang="el-GR" sz="2400" dirty="0" smtClean="0"/>
              <a:t>Βλάβη των περιφερικών νεύρων (διαφοροποιημένος πόνος) π.χ. νεύρωμα, ή νευρική διήθηση</a:t>
            </a:r>
          </a:p>
          <a:p>
            <a:r>
              <a:rPr lang="el-GR" sz="2400" dirty="0" smtClean="0"/>
              <a:t>Βλάβη στο κεντρικό νευρικό σύστημα π.χ. συμπίεση της σπονδυλικής στήλης</a:t>
            </a:r>
          </a:p>
          <a:p>
            <a:r>
              <a:rPr lang="el-GR" sz="2400" dirty="0" smtClean="0"/>
              <a:t>Μεικτή βλάβη περιφερική και κεντρική π.χ. μεθερπητική νευραλγία</a:t>
            </a:r>
            <a:endParaRPr lang="el-GR" sz="2400" dirty="0"/>
          </a:p>
          <a:p>
            <a:pPr marL="0" indent="0">
              <a:buNone/>
            </a:pP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39937613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Αναλγητική κλίμακα 3 </a:t>
            </a:r>
            <a:r>
              <a:rPr lang="el-GR" dirty="0" smtClean="0"/>
              <a:t>επιπέδων</a:t>
            </a:r>
            <a:r>
              <a:rPr lang="en-US" dirty="0" smtClean="0"/>
              <a:t> </a:t>
            </a:r>
            <a:r>
              <a:rPr lang="el-GR" sz="2800" b="0" dirty="0" smtClean="0">
                <a:solidFill>
                  <a:prstClr val="black"/>
                </a:solidFill>
              </a:rPr>
              <a:t>(</a:t>
            </a:r>
            <a:r>
              <a:rPr lang="en-US" sz="2800" b="0" dirty="0" smtClean="0">
                <a:solidFill>
                  <a:prstClr val="black"/>
                </a:solidFill>
              </a:rPr>
              <a:t>3</a:t>
            </a:r>
            <a:r>
              <a:rPr lang="el-GR" sz="2800" b="0" dirty="0" smtClean="0">
                <a:solidFill>
                  <a:prstClr val="black"/>
                </a:solidFill>
              </a:rPr>
              <a:t>/</a:t>
            </a:r>
            <a:r>
              <a:rPr lang="en-US" sz="2800" b="0" dirty="0">
                <a:solidFill>
                  <a:prstClr val="black"/>
                </a:solidFill>
              </a:rPr>
              <a:t>3</a:t>
            </a:r>
            <a:r>
              <a:rPr lang="el-GR" sz="2800" b="0" dirty="0">
                <a:solidFill>
                  <a:prstClr val="black"/>
                </a:solidFill>
              </a:rPr>
              <a:t>)</a:t>
            </a:r>
            <a:r>
              <a:rPr lang="en-US" dirty="0">
                <a:solidFill>
                  <a:prstClr val="black"/>
                </a:solidFill>
              </a:rPr>
              <a:t> </a:t>
            </a:r>
            <a:endParaRPr lang="el-GR" dirty="0"/>
          </a:p>
        </p:txBody>
      </p:sp>
      <p:sp>
        <p:nvSpPr>
          <p:cNvPr id="3" name="Content Placeholder 2"/>
          <p:cNvSpPr>
            <a:spLocks noGrp="1"/>
          </p:cNvSpPr>
          <p:nvPr>
            <p:ph idx="1"/>
          </p:nvPr>
        </p:nvSpPr>
        <p:spPr/>
        <p:txBody>
          <a:bodyPr>
            <a:normAutofit/>
          </a:bodyPr>
          <a:lstStyle/>
          <a:p>
            <a:pPr marL="0" indent="0">
              <a:buNone/>
            </a:pPr>
            <a:r>
              <a:rPr lang="el-GR" sz="2400" b="1" dirty="0" smtClean="0"/>
              <a:t>Βοηθητικά φάρμακα/επικουρικά αναλγητικά</a:t>
            </a:r>
          </a:p>
          <a:p>
            <a:r>
              <a:rPr lang="el-GR" sz="2400" dirty="0" smtClean="0"/>
              <a:t>Κορτικοστεροειδή για οστικό ή με συμμετοχή νευρικού ιστού πόνου και για την επώδυνη ηπατομεγαλία, τον πονοκέφαλο λόγω αυξημένης ενδοκρανιακής πίεσης.</a:t>
            </a:r>
          </a:p>
          <a:p>
            <a:r>
              <a:rPr lang="el-GR" sz="2400" dirty="0" smtClean="0"/>
              <a:t>Αντικαταθλιπτικά, αντιαρρυθμικά, και αντιεπιληπτικά μπορούν να χρησιμοποιηθούν για την ανακούφιση του σχετιζόμενου με το νευρικό ιστό πόνου.</a:t>
            </a:r>
          </a:p>
          <a:p>
            <a:r>
              <a:rPr lang="el-GR" sz="2400" dirty="0" smtClean="0"/>
              <a:t>Σπασμολυτικά για την μείωση των μυϊκών σπασμών</a:t>
            </a:r>
          </a:p>
          <a:p>
            <a:r>
              <a:rPr lang="el-GR" sz="2400" dirty="0" smtClean="0"/>
              <a:t>Διφοσφωνικά για την ανακούφιση του οστικού πόνου. </a:t>
            </a:r>
          </a:p>
          <a:p>
            <a:r>
              <a:rPr lang="el-GR" sz="2400" dirty="0" smtClean="0"/>
              <a:t>Αντιβιοτικά, αντιρευματικά για την ανακούφιση συνυπαρχόντων παθολογικών προβλημάτων.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dirty="0"/>
          </a:p>
        </p:txBody>
      </p:sp>
    </p:spTree>
    <p:extLst>
      <p:ext uri="{BB962C8B-B14F-4D97-AF65-F5344CB8AC3E}">
        <p14:creationId xmlns:p14="http://schemas.microsoft.com/office/powerpoint/2010/main" val="10871053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l-GR" sz="3600" dirty="0" smtClean="0"/>
              <a:t>Μη φαρμακολογικές </a:t>
            </a:r>
            <a:r>
              <a:rPr lang="el-GR" sz="3600" dirty="0" smtClean="0"/>
              <a:t>μέθοδοι</a:t>
            </a:r>
            <a:r>
              <a:rPr lang="en-US" sz="3600" dirty="0" smtClean="0"/>
              <a:t> </a:t>
            </a:r>
            <a:r>
              <a:rPr lang="el-GR" sz="2800" b="0" dirty="0">
                <a:solidFill>
                  <a:prstClr val="black"/>
                </a:solidFill>
              </a:rPr>
              <a:t>(</a:t>
            </a:r>
            <a:r>
              <a:rPr lang="en-US" sz="2800" b="0" dirty="0">
                <a:solidFill>
                  <a:prstClr val="black"/>
                </a:solidFill>
              </a:rPr>
              <a:t>1</a:t>
            </a:r>
            <a:r>
              <a:rPr lang="el-GR" sz="2800" b="0" dirty="0" smtClean="0">
                <a:solidFill>
                  <a:prstClr val="black"/>
                </a:solidFill>
              </a:rPr>
              <a:t>/</a:t>
            </a:r>
            <a:r>
              <a:rPr lang="en-US" sz="2800" b="0" dirty="0" smtClean="0">
                <a:solidFill>
                  <a:prstClr val="black"/>
                </a:solidFill>
              </a:rPr>
              <a:t>2</a:t>
            </a:r>
            <a:r>
              <a:rPr lang="el-GR" sz="2800" b="0" dirty="0" smtClean="0">
                <a:solidFill>
                  <a:prstClr val="black"/>
                </a:solidFill>
              </a:rPr>
              <a:t>)</a:t>
            </a:r>
            <a:r>
              <a:rPr lang="en-US" dirty="0" smtClean="0">
                <a:solidFill>
                  <a:prstClr val="black"/>
                </a:solidFill>
              </a:rPr>
              <a:t> </a:t>
            </a:r>
            <a:endParaRPr lang="el-GR" sz="3600" dirty="0" smtClean="0"/>
          </a:p>
        </p:txBody>
      </p:sp>
      <p:sp>
        <p:nvSpPr>
          <p:cNvPr id="194563" name="Rectangle 3"/>
          <p:cNvSpPr>
            <a:spLocks noGrp="1" noChangeArrowheads="1"/>
          </p:cNvSpPr>
          <p:nvPr>
            <p:ph idx="1"/>
          </p:nvPr>
        </p:nvSpPr>
        <p:spPr/>
        <p:txBody>
          <a:bodyPr numCol="2">
            <a:noAutofit/>
          </a:bodyPr>
          <a:lstStyle/>
          <a:p>
            <a:pPr>
              <a:spcBef>
                <a:spcPts val="600"/>
              </a:spcBef>
            </a:pPr>
            <a:r>
              <a:rPr lang="el-GR" sz="2400" dirty="0" smtClean="0"/>
              <a:t>Περισπασμός</a:t>
            </a:r>
          </a:p>
          <a:p>
            <a:pPr>
              <a:spcBef>
                <a:spcPts val="600"/>
              </a:spcBef>
            </a:pPr>
            <a:r>
              <a:rPr lang="el-GR" sz="2400" dirty="0" smtClean="0"/>
              <a:t>Διαλογισμός ή αυτοσυγκέντρωση</a:t>
            </a:r>
          </a:p>
          <a:p>
            <a:pPr>
              <a:spcBef>
                <a:spcPts val="600"/>
              </a:spcBef>
            </a:pPr>
            <a:r>
              <a:rPr lang="el-GR" sz="2400" dirty="0" smtClean="0"/>
              <a:t>Φανταστικές εικόνες</a:t>
            </a:r>
          </a:p>
          <a:p>
            <a:pPr>
              <a:spcBef>
                <a:spcPts val="600"/>
              </a:spcBef>
            </a:pPr>
            <a:r>
              <a:rPr lang="el-GR" sz="2400" dirty="0" smtClean="0"/>
              <a:t>Μουσικοθεραπεία</a:t>
            </a:r>
          </a:p>
          <a:p>
            <a:pPr>
              <a:spcBef>
                <a:spcPts val="600"/>
              </a:spcBef>
            </a:pPr>
            <a:r>
              <a:rPr lang="el-GR" sz="2400" dirty="0" smtClean="0"/>
              <a:t>Αρωματοθεραπεία</a:t>
            </a:r>
          </a:p>
          <a:p>
            <a:pPr>
              <a:spcBef>
                <a:spcPts val="600"/>
              </a:spcBef>
            </a:pPr>
            <a:r>
              <a:rPr lang="el-GR" sz="2400" dirty="0" smtClean="0"/>
              <a:t>Χαλάρωση</a:t>
            </a:r>
          </a:p>
          <a:p>
            <a:pPr>
              <a:spcBef>
                <a:spcPts val="600"/>
              </a:spcBef>
            </a:pPr>
            <a:r>
              <a:rPr lang="el-GR" sz="2400" dirty="0" smtClean="0"/>
              <a:t>Βιοανάδραση</a:t>
            </a:r>
          </a:p>
          <a:p>
            <a:pPr>
              <a:spcBef>
                <a:spcPts val="600"/>
              </a:spcBef>
            </a:pPr>
            <a:endParaRPr lang="el-GR" sz="2400" dirty="0" smtClean="0"/>
          </a:p>
          <a:p>
            <a:pPr>
              <a:spcBef>
                <a:spcPts val="600"/>
              </a:spcBef>
            </a:pPr>
            <a:endParaRPr lang="el-GR" sz="2400" dirty="0"/>
          </a:p>
          <a:p>
            <a:pPr>
              <a:spcBef>
                <a:spcPts val="600"/>
              </a:spcBef>
            </a:pPr>
            <a:endParaRPr lang="el-GR" sz="2400" dirty="0" smtClean="0"/>
          </a:p>
          <a:p>
            <a:pPr>
              <a:spcBef>
                <a:spcPts val="600"/>
              </a:spcBef>
            </a:pPr>
            <a:r>
              <a:rPr lang="el-GR" sz="2400" dirty="0" smtClean="0"/>
              <a:t>Χειροπρακτική </a:t>
            </a:r>
            <a:r>
              <a:rPr lang="el-GR" sz="2400" dirty="0"/>
              <a:t>θεραπεία δι’ αφής </a:t>
            </a:r>
          </a:p>
          <a:p>
            <a:pPr>
              <a:spcBef>
                <a:spcPts val="600"/>
              </a:spcBef>
            </a:pPr>
            <a:r>
              <a:rPr lang="el-GR" sz="2400" dirty="0" smtClean="0"/>
              <a:t>Συζήτηση </a:t>
            </a:r>
            <a:r>
              <a:rPr lang="el-GR" sz="2400" dirty="0"/>
              <a:t>– σύνοψη</a:t>
            </a:r>
          </a:p>
          <a:p>
            <a:pPr>
              <a:spcBef>
                <a:spcPts val="600"/>
              </a:spcBef>
            </a:pPr>
            <a:r>
              <a:rPr lang="el-GR" sz="2400" dirty="0" smtClean="0"/>
              <a:t>Καταφατική </a:t>
            </a:r>
            <a:r>
              <a:rPr lang="el-GR" sz="2400" dirty="0"/>
              <a:t>σκέψη</a:t>
            </a:r>
          </a:p>
          <a:p>
            <a:pPr>
              <a:spcBef>
                <a:spcPts val="600"/>
              </a:spcBef>
            </a:pPr>
            <a:r>
              <a:rPr lang="el-GR" sz="2400" dirty="0" smtClean="0"/>
              <a:t>Χρήση </a:t>
            </a:r>
            <a:r>
              <a:rPr lang="el-GR" sz="2400" dirty="0"/>
              <a:t>προτύπων</a:t>
            </a:r>
          </a:p>
          <a:p>
            <a:pPr>
              <a:spcBef>
                <a:spcPts val="600"/>
              </a:spcBef>
            </a:pPr>
            <a:endParaRPr lang="el-GR" sz="2400" dirty="0"/>
          </a:p>
          <a:p>
            <a:pPr>
              <a:spcBef>
                <a:spcPts val="600"/>
              </a:spcBef>
            </a:pPr>
            <a:endParaRPr lang="el-GR" sz="2400" dirty="0" smtClean="0"/>
          </a:p>
        </p:txBody>
      </p:sp>
    </p:spTree>
    <p:extLst>
      <p:ext uri="{BB962C8B-B14F-4D97-AF65-F5344CB8AC3E}">
        <p14:creationId xmlns:p14="http://schemas.microsoft.com/office/powerpoint/2010/main" val="16638099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normAutofit/>
          </a:bodyPr>
          <a:lstStyle/>
          <a:p>
            <a:r>
              <a:rPr lang="el-GR" sz="3600" dirty="0" smtClean="0"/>
              <a:t>Μη φαρμακολογικές </a:t>
            </a:r>
            <a:r>
              <a:rPr lang="el-GR" sz="3600" dirty="0" smtClean="0"/>
              <a:t>μέθοδοι</a:t>
            </a:r>
            <a:r>
              <a:rPr lang="en-US" sz="3600" dirty="0" smtClean="0"/>
              <a:t> </a:t>
            </a:r>
            <a:r>
              <a:rPr lang="el-GR" sz="2800" b="0" dirty="0" smtClean="0">
                <a:solidFill>
                  <a:prstClr val="black"/>
                </a:solidFill>
              </a:rPr>
              <a:t>(</a:t>
            </a:r>
            <a:r>
              <a:rPr lang="en-US" sz="2800" b="0" dirty="0" smtClean="0">
                <a:solidFill>
                  <a:prstClr val="black"/>
                </a:solidFill>
              </a:rPr>
              <a:t>2</a:t>
            </a:r>
            <a:r>
              <a:rPr lang="el-GR" sz="2800" b="0" dirty="0" smtClean="0">
                <a:solidFill>
                  <a:prstClr val="black"/>
                </a:solidFill>
              </a:rPr>
              <a:t>/</a:t>
            </a:r>
            <a:r>
              <a:rPr lang="en-US" sz="2800" b="0" dirty="0" smtClean="0">
                <a:solidFill>
                  <a:prstClr val="black"/>
                </a:solidFill>
              </a:rPr>
              <a:t>2</a:t>
            </a:r>
            <a:r>
              <a:rPr lang="el-GR" sz="2800" b="0" dirty="0" smtClean="0">
                <a:solidFill>
                  <a:prstClr val="black"/>
                </a:solidFill>
              </a:rPr>
              <a:t>)</a:t>
            </a:r>
            <a:r>
              <a:rPr lang="en-US" dirty="0" smtClean="0">
                <a:solidFill>
                  <a:prstClr val="black"/>
                </a:solidFill>
              </a:rPr>
              <a:t> </a:t>
            </a:r>
            <a:endParaRPr lang="el-GR" sz="3600" dirty="0" smtClean="0"/>
          </a:p>
        </p:txBody>
      </p:sp>
      <p:sp>
        <p:nvSpPr>
          <p:cNvPr id="195587" name="Rectangle 3"/>
          <p:cNvSpPr>
            <a:spLocks noGrp="1" noChangeArrowheads="1"/>
          </p:cNvSpPr>
          <p:nvPr>
            <p:ph idx="1"/>
          </p:nvPr>
        </p:nvSpPr>
        <p:spPr/>
        <p:txBody>
          <a:bodyPr/>
          <a:lstStyle/>
          <a:p>
            <a:pPr eaLnBrk="1" hangingPunct="1">
              <a:lnSpc>
                <a:spcPct val="90000"/>
              </a:lnSpc>
            </a:pPr>
            <a:r>
              <a:rPr lang="el-GR" sz="2400" b="1" dirty="0" smtClean="0"/>
              <a:t>Ύπνωση</a:t>
            </a:r>
          </a:p>
          <a:p>
            <a:pPr eaLnBrk="1" hangingPunct="1">
              <a:lnSpc>
                <a:spcPct val="90000"/>
              </a:lnSpc>
            </a:pPr>
            <a:r>
              <a:rPr lang="el-GR" sz="2400" b="1" dirty="0" smtClean="0"/>
              <a:t>Φυσιοθεραπευτικές μέθοδοι</a:t>
            </a:r>
          </a:p>
          <a:p>
            <a:pPr lvl="2" eaLnBrk="1" hangingPunct="1">
              <a:lnSpc>
                <a:spcPct val="90000"/>
              </a:lnSpc>
            </a:pPr>
            <a:r>
              <a:rPr lang="el-GR" dirty="0" smtClean="0"/>
              <a:t>Έλεγχος αναπνοής</a:t>
            </a:r>
          </a:p>
          <a:p>
            <a:pPr lvl="2" eaLnBrk="1" hangingPunct="1">
              <a:lnSpc>
                <a:spcPct val="90000"/>
              </a:lnSpc>
            </a:pPr>
            <a:r>
              <a:rPr lang="el-GR" dirty="0" smtClean="0"/>
              <a:t>Ακινητοποίηση</a:t>
            </a:r>
          </a:p>
          <a:p>
            <a:pPr lvl="2" eaLnBrk="1" hangingPunct="1">
              <a:lnSpc>
                <a:spcPct val="90000"/>
              </a:lnSpc>
            </a:pPr>
            <a:r>
              <a:rPr lang="el-GR" dirty="0" smtClean="0"/>
              <a:t>Κρυοθεραπεία</a:t>
            </a:r>
          </a:p>
          <a:p>
            <a:pPr lvl="2" eaLnBrk="1" hangingPunct="1">
              <a:lnSpc>
                <a:spcPct val="90000"/>
              </a:lnSpc>
            </a:pPr>
            <a:r>
              <a:rPr lang="el-GR" dirty="0" smtClean="0"/>
              <a:t>Θερμοθεραπεία</a:t>
            </a:r>
          </a:p>
          <a:p>
            <a:pPr lvl="2" eaLnBrk="1" hangingPunct="1">
              <a:lnSpc>
                <a:spcPct val="90000"/>
              </a:lnSpc>
            </a:pPr>
            <a:r>
              <a:rPr lang="en-US" dirty="0" smtClean="0"/>
              <a:t>Massage</a:t>
            </a:r>
            <a:endParaRPr lang="el-GR" dirty="0" smtClean="0"/>
          </a:p>
          <a:p>
            <a:pPr lvl="2" eaLnBrk="1" hangingPunct="1">
              <a:lnSpc>
                <a:spcPct val="90000"/>
              </a:lnSpc>
            </a:pPr>
            <a:r>
              <a:rPr lang="el-GR" dirty="0" smtClean="0"/>
              <a:t>Θεραπευτικές ασκήσεις</a:t>
            </a:r>
          </a:p>
          <a:p>
            <a:pPr lvl="2" eaLnBrk="1" hangingPunct="1">
              <a:lnSpc>
                <a:spcPct val="90000"/>
              </a:lnSpc>
            </a:pPr>
            <a:r>
              <a:rPr lang="el-GR" dirty="0" smtClean="0"/>
              <a:t>Υπέρηχοι</a:t>
            </a:r>
          </a:p>
          <a:p>
            <a:pPr lvl="2" eaLnBrk="1" hangingPunct="1">
              <a:lnSpc>
                <a:spcPct val="90000"/>
              </a:lnSpc>
            </a:pPr>
            <a:r>
              <a:rPr lang="el-GR" dirty="0" smtClean="0"/>
              <a:t>Βελονισμός</a:t>
            </a:r>
          </a:p>
        </p:txBody>
      </p:sp>
    </p:spTree>
    <p:extLst>
      <p:ext uri="{BB962C8B-B14F-4D97-AF65-F5344CB8AC3E}">
        <p14:creationId xmlns:p14="http://schemas.microsoft.com/office/powerpoint/2010/main" val="66556092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l-GR" sz="3200" dirty="0"/>
              <a:t>Οι μη φαρμακολογικές τεχνικές συμπληρώνουν, δεν αντικαθιστούν και ενισχύουν σε αποτελεσματικότητα τη φαρμακευτική </a:t>
            </a:r>
            <a:r>
              <a:rPr lang="el-GR" sz="3200" dirty="0" smtClean="0"/>
              <a:t>θεραπεία</a:t>
            </a:r>
            <a:endParaRPr lang="el-GR" sz="3200" dirty="0"/>
          </a:p>
        </p:txBody>
      </p:sp>
    </p:spTree>
    <p:extLst>
      <p:ext uri="{BB962C8B-B14F-4D97-AF65-F5344CB8AC3E}">
        <p14:creationId xmlns:p14="http://schemas.microsoft.com/office/powerpoint/2010/main" val="42801632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Φαρμακολογική αντιμετώπιση καρκινικού </a:t>
            </a:r>
            <a:r>
              <a:rPr lang="el-GR" dirty="0" smtClean="0"/>
              <a:t>πόνου</a:t>
            </a:r>
            <a:r>
              <a:rPr lang="en-US" dirty="0" smtClean="0"/>
              <a:t> </a:t>
            </a:r>
            <a:r>
              <a:rPr lang="el-GR" sz="2800" b="0" dirty="0">
                <a:solidFill>
                  <a:prstClr val="black"/>
                </a:solidFill>
              </a:rPr>
              <a:t>(</a:t>
            </a:r>
            <a:r>
              <a:rPr lang="en-US" sz="2800" b="0" dirty="0">
                <a:solidFill>
                  <a:prstClr val="black"/>
                </a:solidFill>
              </a:rPr>
              <a:t>1</a:t>
            </a:r>
            <a:r>
              <a:rPr lang="el-GR" sz="2800" b="0" dirty="0" smtClean="0">
                <a:solidFill>
                  <a:prstClr val="black"/>
                </a:solidFill>
              </a:rPr>
              <a:t>/</a:t>
            </a:r>
            <a:r>
              <a:rPr lang="en-US" sz="2800" b="0" dirty="0" smtClean="0">
                <a:solidFill>
                  <a:prstClr val="black"/>
                </a:solidFill>
              </a:rPr>
              <a:t>2</a:t>
            </a:r>
            <a:r>
              <a:rPr lang="el-GR" sz="2800" b="0" dirty="0" smtClean="0">
                <a:solidFill>
                  <a:prstClr val="black"/>
                </a:solidFill>
              </a:rPr>
              <a:t>)</a:t>
            </a:r>
            <a:r>
              <a:rPr lang="en-US" dirty="0" smtClean="0">
                <a:solidFill>
                  <a:prstClr val="black"/>
                </a:solidFill>
              </a:rPr>
              <a:t> </a:t>
            </a:r>
            <a:endParaRPr lang="el-GR" dirty="0"/>
          </a:p>
        </p:txBody>
      </p:sp>
      <p:sp>
        <p:nvSpPr>
          <p:cNvPr id="3" name="Content Placeholder 2"/>
          <p:cNvSpPr>
            <a:spLocks noGrp="1"/>
          </p:cNvSpPr>
          <p:nvPr>
            <p:ph idx="1"/>
          </p:nvPr>
        </p:nvSpPr>
        <p:spPr>
          <a:xfrm>
            <a:off x="457200" y="1196752"/>
            <a:ext cx="8229600" cy="5472608"/>
          </a:xfrm>
        </p:spPr>
        <p:txBody>
          <a:bodyPr>
            <a:normAutofit fontScale="85000" lnSpcReduction="20000"/>
          </a:bodyPr>
          <a:lstStyle/>
          <a:p>
            <a:pPr lvl="0">
              <a:buNone/>
            </a:pPr>
            <a:r>
              <a:rPr lang="el-GR" b="1" dirty="0" smtClean="0">
                <a:solidFill>
                  <a:srgbClr val="820000"/>
                </a:solidFill>
              </a:rPr>
              <a:t>Αναλγητικά φάρμακα </a:t>
            </a:r>
          </a:p>
          <a:p>
            <a:r>
              <a:rPr lang="el-GR" b="1" dirty="0" smtClean="0">
                <a:solidFill>
                  <a:schemeClr val="tx2"/>
                </a:solidFill>
              </a:rPr>
              <a:t> </a:t>
            </a:r>
            <a:r>
              <a:rPr lang="el-GR" sz="2800" b="1" dirty="0" smtClean="0">
                <a:solidFill>
                  <a:schemeClr val="tx2"/>
                </a:solidFill>
              </a:rPr>
              <a:t>Μη στεροειδή αντιφλεγμονώδη (ΜΣΑΦ)</a:t>
            </a:r>
          </a:p>
          <a:p>
            <a:pPr lvl="2"/>
            <a:r>
              <a:rPr lang="el-GR" sz="2600" dirty="0" smtClean="0"/>
              <a:t>Ακεταμινοφαίνη (παρακεταμόλη)</a:t>
            </a:r>
          </a:p>
          <a:p>
            <a:pPr lvl="2"/>
            <a:r>
              <a:rPr lang="el-GR" sz="2600" dirty="0" smtClean="0"/>
              <a:t>Ασπιρίνη</a:t>
            </a:r>
          </a:p>
          <a:p>
            <a:pPr lvl="2"/>
            <a:r>
              <a:rPr lang="el-GR" sz="2600" dirty="0" smtClean="0"/>
              <a:t>Ιβουπροφαίνη</a:t>
            </a:r>
          </a:p>
          <a:p>
            <a:pPr lvl="2"/>
            <a:r>
              <a:rPr lang="el-GR" sz="2600" dirty="0" smtClean="0"/>
              <a:t>Δικλοφενάκη</a:t>
            </a:r>
          </a:p>
          <a:p>
            <a:pPr lvl="2"/>
            <a:r>
              <a:rPr lang="el-GR" sz="2600" dirty="0" smtClean="0"/>
              <a:t>Ναπροξένη</a:t>
            </a:r>
          </a:p>
          <a:p>
            <a:pPr lvl="2"/>
            <a:r>
              <a:rPr lang="el-GR" sz="2600" dirty="0" smtClean="0"/>
              <a:t>Κετορολάκη</a:t>
            </a:r>
          </a:p>
          <a:p>
            <a:pPr lvl="2"/>
            <a:r>
              <a:rPr lang="el-GR" sz="2600" dirty="0" smtClean="0"/>
              <a:t>Σελεκοξίμπη </a:t>
            </a:r>
          </a:p>
          <a:p>
            <a:pPr>
              <a:spcBef>
                <a:spcPts val="1800"/>
              </a:spcBef>
            </a:pPr>
            <a:r>
              <a:rPr lang="el-GR" dirty="0" smtClean="0"/>
              <a:t> </a:t>
            </a:r>
            <a:r>
              <a:rPr lang="el-GR" sz="2800" b="1" dirty="0" smtClean="0">
                <a:solidFill>
                  <a:schemeClr val="tx2"/>
                </a:solidFill>
              </a:rPr>
              <a:t>Οπιοειδή</a:t>
            </a:r>
          </a:p>
          <a:p>
            <a:pPr lvl="2"/>
            <a:r>
              <a:rPr lang="el-GR" sz="2600" dirty="0" smtClean="0"/>
              <a:t>Μορφίνη</a:t>
            </a:r>
          </a:p>
          <a:p>
            <a:pPr lvl="2"/>
            <a:r>
              <a:rPr lang="el-GR" sz="2600" dirty="0" smtClean="0"/>
              <a:t>Φεντανύλη (διαδερμική χορήγηση)</a:t>
            </a:r>
          </a:p>
          <a:p>
            <a:pPr lvl="2"/>
            <a:r>
              <a:rPr lang="el-GR" sz="2600" dirty="0" smtClean="0"/>
              <a:t>Κωδείνη</a:t>
            </a:r>
          </a:p>
          <a:p>
            <a:pPr lvl="2"/>
            <a:r>
              <a:rPr lang="el-GR" sz="2600" dirty="0" smtClean="0"/>
              <a:t>Μεπεριδίνη (σπάνια χορήγηση)</a:t>
            </a:r>
            <a:endParaRPr lang="el-GR" sz="2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dirty="0"/>
          </a:p>
        </p:txBody>
      </p:sp>
    </p:spTree>
    <p:extLst>
      <p:ext uri="{BB962C8B-B14F-4D97-AF65-F5344CB8AC3E}">
        <p14:creationId xmlns:p14="http://schemas.microsoft.com/office/powerpoint/2010/main" val="7363776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Φαρμακολογική αντιμετώπιση καρκινικού </a:t>
            </a:r>
            <a:r>
              <a:rPr lang="el-GR" dirty="0" smtClean="0"/>
              <a:t>πόνου</a:t>
            </a:r>
            <a:r>
              <a:rPr lang="en-US" dirty="0" smtClean="0"/>
              <a:t> </a:t>
            </a:r>
            <a:r>
              <a:rPr lang="el-GR" sz="2800" b="0" dirty="0" smtClean="0">
                <a:solidFill>
                  <a:prstClr val="black"/>
                </a:solidFill>
              </a:rPr>
              <a:t>(</a:t>
            </a:r>
            <a:r>
              <a:rPr lang="en-US" sz="2800" b="0" dirty="0" smtClean="0">
                <a:solidFill>
                  <a:prstClr val="black"/>
                </a:solidFill>
              </a:rPr>
              <a:t>2</a:t>
            </a:r>
            <a:r>
              <a:rPr lang="el-GR" sz="2800" b="0" dirty="0" smtClean="0">
                <a:solidFill>
                  <a:prstClr val="black"/>
                </a:solidFill>
              </a:rPr>
              <a:t>/</a:t>
            </a:r>
            <a:r>
              <a:rPr lang="en-US" sz="2800" b="0" dirty="0" smtClean="0">
                <a:solidFill>
                  <a:prstClr val="black"/>
                </a:solidFill>
              </a:rPr>
              <a:t>2</a:t>
            </a:r>
            <a:r>
              <a:rPr lang="el-GR" sz="2800" b="0" dirty="0" smtClean="0">
                <a:solidFill>
                  <a:prstClr val="black"/>
                </a:solidFill>
              </a:rPr>
              <a:t>)</a:t>
            </a:r>
            <a:r>
              <a:rPr lang="en-US" dirty="0" smtClean="0">
                <a:solidFill>
                  <a:prstClr val="black"/>
                </a:solidFill>
              </a:rPr>
              <a:t> </a:t>
            </a:r>
            <a:endParaRPr lang="el-GR" dirty="0"/>
          </a:p>
        </p:txBody>
      </p:sp>
      <p:sp>
        <p:nvSpPr>
          <p:cNvPr id="3" name="Content Placeholder 2"/>
          <p:cNvSpPr>
            <a:spLocks noGrp="1"/>
          </p:cNvSpPr>
          <p:nvPr>
            <p:ph idx="1"/>
          </p:nvPr>
        </p:nvSpPr>
        <p:spPr>
          <a:xfrm>
            <a:off x="457200" y="1196752"/>
            <a:ext cx="8229600" cy="5328592"/>
          </a:xfrm>
        </p:spPr>
        <p:txBody>
          <a:bodyPr>
            <a:normAutofit fontScale="92500" lnSpcReduction="20000"/>
          </a:bodyPr>
          <a:lstStyle/>
          <a:p>
            <a:pPr lvl="0">
              <a:buNone/>
            </a:pPr>
            <a:r>
              <a:rPr lang="el-GR" sz="2600" b="1" dirty="0" smtClean="0">
                <a:solidFill>
                  <a:srgbClr val="820000"/>
                </a:solidFill>
              </a:rPr>
              <a:t>Πρόσθετα φάρμακα</a:t>
            </a:r>
          </a:p>
          <a:p>
            <a:pPr lvl="0"/>
            <a:r>
              <a:rPr lang="el-GR" sz="2600" b="1" dirty="0" smtClean="0">
                <a:solidFill>
                  <a:schemeClr val="tx2"/>
                </a:solidFill>
              </a:rPr>
              <a:t>Αυτά που ενισχύουν τις αναλγητικές ιδιότητες των βασικών φαρμάκων:</a:t>
            </a:r>
          </a:p>
          <a:p>
            <a:pPr lvl="2"/>
            <a:r>
              <a:rPr lang="el-GR" sz="2400" dirty="0" smtClean="0"/>
              <a:t>Αντικαταθλιπτικά</a:t>
            </a:r>
          </a:p>
          <a:p>
            <a:pPr lvl="2"/>
            <a:r>
              <a:rPr lang="el-GR" sz="2400" dirty="0" smtClean="0"/>
              <a:t>Αντιεπιληπτικά</a:t>
            </a:r>
          </a:p>
          <a:p>
            <a:pPr lvl="2"/>
            <a:r>
              <a:rPr lang="el-GR" sz="2400" dirty="0" smtClean="0"/>
              <a:t>Κορτικοστεροειδή</a:t>
            </a:r>
          </a:p>
          <a:p>
            <a:pPr lvl="2"/>
            <a:r>
              <a:rPr lang="el-GR" sz="2400" dirty="0" smtClean="0"/>
              <a:t>Ηρεμιστικά - υπνωτικά</a:t>
            </a:r>
          </a:p>
          <a:p>
            <a:pPr lvl="0">
              <a:spcBef>
                <a:spcPts val="1800"/>
              </a:spcBef>
            </a:pPr>
            <a:r>
              <a:rPr lang="el-GR" sz="2600" b="1" dirty="0" smtClean="0">
                <a:solidFill>
                  <a:schemeClr val="tx2"/>
                </a:solidFill>
              </a:rPr>
              <a:t>Αυτά που χορηγούνται για την αντιμετώπιση των ανεπιθύμητων ενεργειών:</a:t>
            </a:r>
          </a:p>
          <a:p>
            <a:pPr lvl="2"/>
            <a:r>
              <a:rPr lang="el-GR" sz="2400" dirty="0" smtClean="0"/>
              <a:t>Αντιισταμινικά</a:t>
            </a:r>
          </a:p>
          <a:p>
            <a:pPr lvl="2"/>
            <a:r>
              <a:rPr lang="el-GR" sz="2400" dirty="0" smtClean="0"/>
              <a:t>Ψυχοτρόπα</a:t>
            </a:r>
          </a:p>
          <a:p>
            <a:pPr lvl="2"/>
            <a:r>
              <a:rPr lang="el-GR" sz="2400" dirty="0" smtClean="0"/>
              <a:t>Υπακτικά</a:t>
            </a:r>
          </a:p>
          <a:p>
            <a:pPr lvl="2"/>
            <a:r>
              <a:rPr lang="el-GR" sz="2400" dirty="0" smtClean="0"/>
              <a:t>Νευροληπτικά</a:t>
            </a:r>
          </a:p>
          <a:p>
            <a:pPr lvl="2"/>
            <a:r>
              <a:rPr lang="el-GR" sz="2400" dirty="0" smtClean="0"/>
              <a:t>αντιεμετικά</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dirty="0"/>
          </a:p>
        </p:txBody>
      </p:sp>
    </p:spTree>
    <p:extLst>
      <p:ext uri="{BB962C8B-B14F-4D97-AF65-F5344CB8AC3E}">
        <p14:creationId xmlns:p14="http://schemas.microsoft.com/office/powerpoint/2010/main" val="37174020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Αναλγησία </a:t>
            </a:r>
            <a:r>
              <a:rPr lang="el-GR" sz="2800" b="0" dirty="0" smtClean="0"/>
              <a:t>(1/2)</a:t>
            </a:r>
            <a:endParaRPr lang="el-GR" sz="2800" b="0" dirty="0"/>
          </a:p>
        </p:txBody>
      </p:sp>
      <p:sp>
        <p:nvSpPr>
          <p:cNvPr id="3" name="Content Placeholder 2"/>
          <p:cNvSpPr>
            <a:spLocks noGrp="1"/>
          </p:cNvSpPr>
          <p:nvPr>
            <p:ph idx="1"/>
          </p:nvPr>
        </p:nvSpPr>
        <p:spPr/>
        <p:txBody>
          <a:bodyPr>
            <a:normAutofit/>
          </a:bodyPr>
          <a:lstStyle/>
          <a:p>
            <a:pPr marL="0" indent="0">
              <a:buNone/>
            </a:pPr>
            <a:r>
              <a:rPr lang="el-GR" sz="2400" dirty="0" smtClean="0"/>
              <a:t>Η χρήση των οποιοειδών για την αντιμετώπιση του νευροπαθητικού πόνου παραμένει υπό αμφισβήτηση. </a:t>
            </a:r>
          </a:p>
          <a:p>
            <a:pPr marL="0" indent="0">
              <a:buNone/>
            </a:pPr>
            <a:r>
              <a:rPr lang="el-GR" sz="2400" dirty="0" smtClean="0"/>
              <a:t>Χρειάζονται περισσότερα στοιχεία, τα οποία θα λαμβάνουν υπόψη την πληθώρα των αιτιολογικών και παθολογικών μηχανισμών που υφίστανται σε μια ετερογενή ομάδα ασθενών με καρκίνο που εμφανίζουν νευροπαθητικό πόνο. </a:t>
            </a:r>
          </a:p>
          <a:p>
            <a:pPr marL="0" indent="0">
              <a:buNone/>
            </a:pPr>
            <a:r>
              <a:rPr lang="el-GR" sz="2400" dirty="0" smtClean="0"/>
              <a:t>Τα σημερινά διαθέσιμα στοιχεία υποστηρίζουν τη συνεχή ανταπόκριση των ασθενών στη χορήγηση των οποιοειδών.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dirty="0"/>
          </a:p>
        </p:txBody>
      </p:sp>
    </p:spTree>
    <p:extLst>
      <p:ext uri="{BB962C8B-B14F-4D97-AF65-F5344CB8AC3E}">
        <p14:creationId xmlns:p14="http://schemas.microsoft.com/office/powerpoint/2010/main" val="26480614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Αναλγησία </a:t>
            </a:r>
            <a:r>
              <a:rPr lang="el-GR" sz="2800" b="0" dirty="0" smtClean="0"/>
              <a:t>(2/2)</a:t>
            </a:r>
            <a:endParaRPr lang="el-GR" sz="2800" b="0" dirty="0"/>
          </a:p>
        </p:txBody>
      </p:sp>
      <p:sp>
        <p:nvSpPr>
          <p:cNvPr id="3" name="Content Placeholder 2"/>
          <p:cNvSpPr>
            <a:spLocks noGrp="1"/>
          </p:cNvSpPr>
          <p:nvPr>
            <p:ph idx="1"/>
          </p:nvPr>
        </p:nvSpPr>
        <p:spPr/>
        <p:txBody>
          <a:bodyPr>
            <a:normAutofit/>
          </a:bodyPr>
          <a:lstStyle/>
          <a:p>
            <a:pPr marL="0" indent="0">
              <a:buNone/>
            </a:pPr>
            <a:r>
              <a:rPr lang="el-GR" sz="2400" dirty="0" smtClean="0"/>
              <a:t>Οι οδηγίες για την καλύτερη κλινική άσκηση προτείνουν το συνδυασμό των οποιοειδών με μη οποιοειδή και επικουρικά αναλγητικά που μπορεί να χρησιμοποιηθούν με κριτικό πνεύμα μετά από πλήρη έλεγχο του ασθενούς που περιλαμβάνει αξονική τομογραφία και όπου χρειάζεται και μαγνητική τομογραφία.</a:t>
            </a:r>
          </a:p>
          <a:p>
            <a:pPr marL="0" indent="0">
              <a:buNone/>
            </a:pPr>
            <a:r>
              <a:rPr lang="el-GR" sz="2400" dirty="0" smtClean="0"/>
              <a:t>Τα μη στεροειδή αντιφλεγμονώδη και τα επικουρικά αναλγητικά έχουν χρησιμοποιηθεί ευρύτατα για την αντιμετώπιση του νευροπαθητικού πόνου. </a:t>
            </a:r>
          </a:p>
          <a:p>
            <a:pPr marL="0" indent="0">
              <a:buNone/>
            </a:pPr>
            <a:r>
              <a:rPr lang="el-GR" sz="2400" dirty="0" smtClean="0"/>
              <a:t>Συνδυασμός μη στεροειδών και οπιοειδών φαρμάκων συχνά χρησιμοποιούνται στις κλινικές και η αποτελεσματικότητα τους είναι ευρέως γνωστή.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dirty="0"/>
          </a:p>
        </p:txBody>
      </p:sp>
    </p:spTree>
    <p:extLst>
      <p:ext uri="{BB962C8B-B14F-4D97-AF65-F5344CB8AC3E}">
        <p14:creationId xmlns:p14="http://schemas.microsoft.com/office/powerpoint/2010/main" val="42243294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200" dirty="0" smtClean="0"/>
              <a:t>Πρώτης γραμμής επικουρική αναλγησία για την αντιμετώπιση του νευροπαθητικού πόνου</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dirty="0" smtClean="0"/>
              <a:t>Τα βοηθητικά αναλγητικά φάρμακα είναι εκείνα που ή πρωταρχική ένδειξη τους δεν είναι η αναλγησία. Ιδιαίτερα τα </a:t>
            </a:r>
            <a:r>
              <a:rPr lang="el-GR" sz="2400" b="1" dirty="0" smtClean="0">
                <a:solidFill>
                  <a:schemeClr val="tx2"/>
                </a:solidFill>
              </a:rPr>
              <a:t>τρικυκλικά αντικαταθλιπτικά </a:t>
            </a:r>
            <a:r>
              <a:rPr lang="el-GR" sz="2400" dirty="0" smtClean="0"/>
              <a:t>φάρμακα για την αντιμετώπιση του νευροπαθητικού πόνου. </a:t>
            </a:r>
          </a:p>
          <a:p>
            <a:pPr marL="0" indent="0">
              <a:buNone/>
            </a:pPr>
            <a:r>
              <a:rPr lang="el-GR" sz="2400" dirty="0" smtClean="0"/>
              <a:t>Τα στοιχεία δείχνουν ότι ο νευροπαθητικός πόνος ανταποκρίνεται ταχύτερα στα </a:t>
            </a:r>
            <a:r>
              <a:rPr lang="el-GR" sz="2400" b="1" dirty="0" smtClean="0">
                <a:solidFill>
                  <a:schemeClr val="tx2"/>
                </a:solidFill>
              </a:rPr>
              <a:t>αντικαταθλιπτικά φάρμακα </a:t>
            </a:r>
            <a:r>
              <a:rPr lang="el-GR" sz="2400" dirty="0" smtClean="0"/>
              <a:t>απ’ ότι η κατάθλιψη και έτσι χρειάζονται χαμηλότερες δόσεις φαρμάκων. </a:t>
            </a:r>
          </a:p>
          <a:p>
            <a:pPr marL="0" indent="0">
              <a:buNone/>
            </a:pPr>
            <a:r>
              <a:rPr lang="el-GR" sz="2400" dirty="0" smtClean="0"/>
              <a:t>Παρόλα αυτά η πλήρης δόση μπορεί να είναι απαραίτητα και δεν πρέπει να αποφεύγεται. Άλλα αντικαταθλιπτικά όπως η τραζοδόνη μπορεί να είναι λιγότερο αποτελεσματικά διότι έχουν και άλλες παρενέργειες και θα πρέπει να χρησιμοποιούνται με προσοχή.</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dirty="0"/>
          </a:p>
        </p:txBody>
      </p:sp>
    </p:spTree>
    <p:extLst>
      <p:ext uri="{BB962C8B-B14F-4D97-AF65-F5344CB8AC3E}">
        <p14:creationId xmlns:p14="http://schemas.microsoft.com/office/powerpoint/2010/main" val="23615127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Δεύτερης γραμμής επικουρική </a:t>
            </a:r>
            <a:r>
              <a:rPr lang="el-GR" sz="3200" dirty="0" smtClean="0"/>
              <a:t>αναλγησία</a:t>
            </a:r>
            <a:r>
              <a:rPr lang="en-US" sz="3200" dirty="0" smtClean="0"/>
              <a:t> </a:t>
            </a:r>
            <a:r>
              <a:rPr lang="el-GR" sz="2800" b="0" dirty="0">
                <a:solidFill>
                  <a:prstClr val="black"/>
                </a:solidFill>
              </a:rPr>
              <a:t>(</a:t>
            </a:r>
            <a:r>
              <a:rPr lang="en-US" sz="2800" b="0" dirty="0">
                <a:solidFill>
                  <a:prstClr val="black"/>
                </a:solidFill>
              </a:rPr>
              <a:t>1</a:t>
            </a:r>
            <a:r>
              <a:rPr lang="el-GR" sz="2800" b="0" dirty="0" smtClean="0">
                <a:solidFill>
                  <a:prstClr val="black"/>
                </a:solidFill>
              </a:rPr>
              <a:t>/</a:t>
            </a:r>
            <a:r>
              <a:rPr lang="en-US" sz="2800" b="0" dirty="0" smtClean="0">
                <a:solidFill>
                  <a:prstClr val="black"/>
                </a:solidFill>
              </a:rPr>
              <a:t>2</a:t>
            </a:r>
            <a:r>
              <a:rPr lang="el-GR" sz="2800" b="0" dirty="0" smtClean="0">
                <a:solidFill>
                  <a:prstClr val="black"/>
                </a:solidFill>
              </a:rPr>
              <a:t>)</a:t>
            </a:r>
            <a:r>
              <a:rPr lang="en-US" dirty="0" smtClean="0">
                <a:solidFill>
                  <a:prstClr val="black"/>
                </a:solidFill>
              </a:rPr>
              <a:t> </a:t>
            </a:r>
            <a:endParaRPr lang="el-GR" sz="3200" dirty="0"/>
          </a:p>
        </p:txBody>
      </p:sp>
      <p:sp>
        <p:nvSpPr>
          <p:cNvPr id="3" name="Content Placeholder 2"/>
          <p:cNvSpPr>
            <a:spLocks noGrp="1"/>
          </p:cNvSpPr>
          <p:nvPr>
            <p:ph idx="1"/>
          </p:nvPr>
        </p:nvSpPr>
        <p:spPr>
          <a:xfrm>
            <a:off x="457200" y="1196752"/>
            <a:ext cx="8229600" cy="5328592"/>
          </a:xfrm>
        </p:spPr>
        <p:txBody>
          <a:bodyPr>
            <a:normAutofit lnSpcReduction="10000"/>
          </a:bodyPr>
          <a:lstStyle/>
          <a:p>
            <a:r>
              <a:rPr lang="el-GR" sz="2400" b="1" dirty="0" smtClean="0">
                <a:solidFill>
                  <a:schemeClr val="tx2"/>
                </a:solidFill>
              </a:rPr>
              <a:t>Βακλοφαίνη </a:t>
            </a:r>
            <a:r>
              <a:rPr lang="en-US" sz="2400" dirty="0" smtClean="0"/>
              <a:t>(Lioresal) </a:t>
            </a:r>
            <a:r>
              <a:rPr lang="el-GR" sz="2400" dirty="0" smtClean="0"/>
              <a:t>φαίνεται να είναι ιδιαίτερα βοηθητικό στις νευραλγίες του τριδύμου. Η συνήθης δόση είναι 20-120 </a:t>
            </a:r>
            <a:r>
              <a:rPr lang="en-US" sz="2400" dirty="0" smtClean="0"/>
              <a:t>mg.</a:t>
            </a:r>
            <a:endParaRPr lang="el-GR" sz="2400" dirty="0" smtClean="0"/>
          </a:p>
          <a:p>
            <a:r>
              <a:rPr lang="el-GR" sz="2400" dirty="0" smtClean="0"/>
              <a:t>Τοπικά από του στόματος </a:t>
            </a:r>
            <a:r>
              <a:rPr lang="el-GR" sz="2400" b="1" dirty="0" smtClean="0">
                <a:solidFill>
                  <a:schemeClr val="tx2"/>
                </a:solidFill>
              </a:rPr>
              <a:t>αναισθητικά</a:t>
            </a:r>
            <a:r>
              <a:rPr lang="el-GR" sz="2400" dirty="0" smtClean="0"/>
              <a:t> όπως η τοκαϊναμίδη μπορεί να αποβούν χρήσιμα τόσο στη συνεχή όσο και στην ξαφνική διαξιφιστική δυσαισθησία. Είναι ιδιαίτερα χρήσιμη εναλλακτική θεραπεία σε δυσαισθησίες που δεν ανταποκρίθηκαν στη χορήγηση τρικυκλικών αντικαταθλιπτικών</a:t>
            </a:r>
          </a:p>
          <a:p>
            <a:r>
              <a:rPr lang="el-GR" sz="2400" dirty="0" smtClean="0"/>
              <a:t>Τα </a:t>
            </a:r>
            <a:r>
              <a:rPr lang="el-GR" sz="2400" b="1" dirty="0" smtClean="0">
                <a:solidFill>
                  <a:schemeClr val="tx2"/>
                </a:solidFill>
              </a:rPr>
              <a:t>νευροληπτικά</a:t>
            </a:r>
            <a:r>
              <a:rPr lang="el-GR" sz="2400" dirty="0" smtClean="0"/>
              <a:t> φάρμακα όπως η φλουφεναζίνη και η αλλοπεριδόλη μπορούν να χρησιμοποιηθούν σε χαμηλές δοσολογίες (2-8 </a:t>
            </a:r>
            <a:r>
              <a:rPr lang="en-US" sz="2400" dirty="0" smtClean="0"/>
              <a:t>mg </a:t>
            </a:r>
            <a:r>
              <a:rPr lang="el-GR" sz="2400" dirty="0" smtClean="0"/>
              <a:t>την ημέρα) για νευροπαθητικό πόνο. Το όφελος της παρατεταμένης χρήσης τους ως επικουρικά αναλγητικά θα πρέπει να συγκριθεί με τον κίνδυνο ανάπτυξης όψιμης δυσκινησίας. </a:t>
            </a:r>
          </a:p>
          <a:p>
            <a:pPr marL="0" indent="0">
              <a:buNone/>
            </a:pP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dirty="0"/>
          </a:p>
        </p:txBody>
      </p:sp>
    </p:spTree>
    <p:extLst>
      <p:ext uri="{BB962C8B-B14F-4D97-AF65-F5344CB8AC3E}">
        <p14:creationId xmlns:p14="http://schemas.microsoft.com/office/powerpoint/2010/main" val="3937104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Παράγοντες που επιδρούν στον καρκινικό πόνο</a:t>
            </a:r>
            <a:endParaRPr lang="el-GR" sz="3600" dirty="0"/>
          </a:p>
        </p:txBody>
      </p:sp>
      <p:sp>
        <p:nvSpPr>
          <p:cNvPr id="3" name="Content Placeholder 2"/>
          <p:cNvSpPr>
            <a:spLocks noGrp="1"/>
          </p:cNvSpPr>
          <p:nvPr>
            <p:ph idx="1"/>
          </p:nvPr>
        </p:nvSpPr>
        <p:spPr/>
        <p:txBody>
          <a:bodyPr>
            <a:normAutofit/>
          </a:bodyPr>
          <a:lstStyle/>
          <a:p>
            <a:pPr marL="0" indent="0">
              <a:buNone/>
            </a:pPr>
            <a:r>
              <a:rPr lang="el-GR" sz="2400" b="1" dirty="0" smtClean="0"/>
              <a:t>Ο πόνος στους καρκινοπαθείς αυξάνεται ή μειώνεται αν συνυπάρχουν:</a:t>
            </a:r>
            <a:endParaRPr lang="el-GR" sz="2400" dirty="0" smtClean="0"/>
          </a:p>
          <a:p>
            <a:pPr lvl="0"/>
            <a:r>
              <a:rPr lang="el-GR" sz="2400" dirty="0" smtClean="0"/>
              <a:t>Κοινωνική εγκατάλειψη, κόπωση, άγχος, αϋπνία, λύπη, κατάθλιψη και εσωστρέφεια, που προκαλούν αύξηση στην αντίληψη του πόνου</a:t>
            </a:r>
          </a:p>
          <a:p>
            <a:pPr lvl="0"/>
            <a:r>
              <a:rPr lang="el-GR" sz="2400" dirty="0" smtClean="0"/>
              <a:t>Συμπτωματική θεραπεία, ξεκούραση, συμπάθεια, κατανόηση, ενασχολήσεις, ελαττωμένο άγχος και αναλγητικά που προκαλούν μείωση στην αντίληψη του πόνου</a:t>
            </a:r>
          </a:p>
          <a:p>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23950855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Δεύτερης γραμμής επικουρική </a:t>
            </a:r>
            <a:r>
              <a:rPr lang="el-GR" sz="3200" dirty="0" smtClean="0"/>
              <a:t>αναλγησία</a:t>
            </a:r>
            <a:r>
              <a:rPr lang="en-US" sz="3200" dirty="0" smtClean="0"/>
              <a:t> </a:t>
            </a:r>
            <a:r>
              <a:rPr lang="el-GR" sz="2800" b="0" dirty="0" smtClean="0">
                <a:solidFill>
                  <a:prstClr val="black"/>
                </a:solidFill>
              </a:rPr>
              <a:t>(</a:t>
            </a:r>
            <a:r>
              <a:rPr lang="en-US" sz="2800" b="0" dirty="0" smtClean="0">
                <a:solidFill>
                  <a:prstClr val="black"/>
                </a:solidFill>
              </a:rPr>
              <a:t>2</a:t>
            </a:r>
            <a:r>
              <a:rPr lang="el-GR" sz="2800" b="0" dirty="0" smtClean="0">
                <a:solidFill>
                  <a:prstClr val="black"/>
                </a:solidFill>
              </a:rPr>
              <a:t>/</a:t>
            </a:r>
            <a:r>
              <a:rPr lang="en-US" sz="2800" b="0" dirty="0" smtClean="0">
                <a:solidFill>
                  <a:prstClr val="black"/>
                </a:solidFill>
              </a:rPr>
              <a:t>2</a:t>
            </a:r>
            <a:r>
              <a:rPr lang="el-GR" sz="2800" b="0" dirty="0" smtClean="0">
                <a:solidFill>
                  <a:prstClr val="black"/>
                </a:solidFill>
              </a:rPr>
              <a:t>)</a:t>
            </a:r>
            <a:r>
              <a:rPr lang="en-US" dirty="0" smtClean="0">
                <a:solidFill>
                  <a:prstClr val="black"/>
                </a:solidFill>
              </a:rPr>
              <a:t> </a:t>
            </a:r>
            <a:endParaRPr lang="el-GR" sz="3200" dirty="0"/>
          </a:p>
        </p:txBody>
      </p:sp>
      <p:sp>
        <p:nvSpPr>
          <p:cNvPr id="3" name="Content Placeholder 2"/>
          <p:cNvSpPr>
            <a:spLocks noGrp="1"/>
          </p:cNvSpPr>
          <p:nvPr>
            <p:ph idx="1"/>
          </p:nvPr>
        </p:nvSpPr>
        <p:spPr/>
        <p:txBody>
          <a:bodyPr>
            <a:normAutofit/>
          </a:bodyPr>
          <a:lstStyle/>
          <a:p>
            <a:r>
              <a:rPr lang="el-GR" sz="2400" b="1" dirty="0" smtClean="0">
                <a:solidFill>
                  <a:schemeClr val="tx2"/>
                </a:solidFill>
              </a:rPr>
              <a:t>Αγχολυτικά </a:t>
            </a:r>
            <a:r>
              <a:rPr lang="el-GR" sz="2400" dirty="0" smtClean="0"/>
              <a:t>όπως η αλπραζολάμη (</a:t>
            </a:r>
            <a:r>
              <a:rPr lang="en-US" sz="2400" dirty="0" smtClean="0"/>
              <a:t>xanax</a:t>
            </a:r>
            <a:r>
              <a:rPr lang="el-GR" sz="2400" dirty="0" smtClean="0"/>
              <a:t>) και η κλοναζεπάμη </a:t>
            </a:r>
            <a:r>
              <a:rPr lang="en-US" sz="2400" dirty="0" smtClean="0"/>
              <a:t>(frisium) </a:t>
            </a:r>
            <a:r>
              <a:rPr lang="el-GR" sz="2400" dirty="0" smtClean="0"/>
              <a:t>μπορούν να φανούν χρήσιμα στην αντιμετώπιση του νευροπαθητικού πόνου. </a:t>
            </a:r>
          </a:p>
          <a:p>
            <a:r>
              <a:rPr lang="el-GR" sz="2400" dirty="0" smtClean="0"/>
              <a:t>Η από του στόματος χορήγηση της αλπραζολάμης</a:t>
            </a:r>
            <a:r>
              <a:rPr lang="el-GR" sz="2400" dirty="0"/>
              <a:t> </a:t>
            </a:r>
            <a:r>
              <a:rPr lang="el-GR" sz="2400" dirty="0" smtClean="0"/>
              <a:t>(</a:t>
            </a:r>
            <a:r>
              <a:rPr lang="en-US" sz="2400" dirty="0" smtClean="0"/>
              <a:t>0,25-2 mg </a:t>
            </a:r>
            <a:r>
              <a:rPr lang="el-GR" sz="2400" dirty="0" smtClean="0"/>
              <a:t> τρεις φορές την ημέρα) έχει φανεί ιδιαίτερα χρήσιμη σε κάποιους ασθενείς που αντιμετωπίζουν τον πόνο μέλους φάντασμα, ενώ η από του στόματος χορήγηση κλοναζεπάμης </a:t>
            </a:r>
            <a:r>
              <a:rPr lang="el-GR" sz="2400" dirty="0"/>
              <a:t>(</a:t>
            </a:r>
            <a:r>
              <a:rPr lang="en-US" sz="2400" dirty="0"/>
              <a:t>0,25-2 mg </a:t>
            </a:r>
            <a:r>
              <a:rPr lang="el-GR" sz="2400" dirty="0"/>
              <a:t> τρεις φορές την ημέρα</a:t>
            </a:r>
            <a:r>
              <a:rPr lang="el-GR" sz="2400" dirty="0" smtClean="0"/>
              <a:t>) έχει φανεί ιδιαίτερα χρήσιμη σε κάποιους ασθενείς που αντιμετωπίζουν τον πόνο μέλους φάντασμα, ενώ η από το στόματος χορήγηση</a:t>
            </a:r>
            <a:r>
              <a:rPr lang="el-GR" sz="2400" dirty="0"/>
              <a:t> </a:t>
            </a:r>
            <a:r>
              <a:rPr lang="el-GR" sz="2400" dirty="0" smtClean="0"/>
              <a:t>κλοναζεπάμης </a:t>
            </a:r>
            <a:r>
              <a:rPr lang="el-GR" sz="2400" dirty="0"/>
              <a:t>(</a:t>
            </a:r>
            <a:r>
              <a:rPr lang="en-US" sz="2400" dirty="0"/>
              <a:t>0</a:t>
            </a:r>
            <a:r>
              <a:rPr lang="en-US" sz="2400" dirty="0" smtClean="0"/>
              <a:t>, 5-</a:t>
            </a:r>
            <a:r>
              <a:rPr lang="el-GR" sz="2400" dirty="0" smtClean="0"/>
              <a:t>4</a:t>
            </a:r>
            <a:r>
              <a:rPr lang="en-US" sz="2400" dirty="0" smtClean="0"/>
              <a:t> </a:t>
            </a:r>
            <a:r>
              <a:rPr lang="en-US" sz="2400" dirty="0"/>
              <a:t>mg </a:t>
            </a:r>
            <a:r>
              <a:rPr lang="el-GR" sz="2400" dirty="0"/>
              <a:t> </a:t>
            </a:r>
            <a:r>
              <a:rPr lang="el-GR" sz="2400" dirty="0" smtClean="0"/>
              <a:t>δύο </a:t>
            </a:r>
            <a:r>
              <a:rPr lang="el-GR" sz="2400" dirty="0"/>
              <a:t>φορές την ημέρα) </a:t>
            </a:r>
            <a:r>
              <a:rPr lang="el-GR" sz="2400" dirty="0" smtClean="0"/>
              <a:t>έχει φανεί ιδιαίτερα χρήσιμη στην αντιμετώπιση των διαξιφιστικών πόνων.</a:t>
            </a:r>
          </a:p>
          <a:p>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dirty="0"/>
          </a:p>
        </p:txBody>
      </p:sp>
    </p:spTree>
    <p:extLst>
      <p:ext uri="{BB962C8B-B14F-4D97-AF65-F5344CB8AC3E}">
        <p14:creationId xmlns:p14="http://schemas.microsoft.com/office/powerpoint/2010/main" val="40416147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pPr algn="ctr" eaLnBrk="1" hangingPunct="1"/>
            <a:r>
              <a:rPr lang="el-GR" sz="3600" dirty="0" smtClean="0">
                <a:latin typeface="+mn-lt"/>
                <a:cs typeface="Arial" charset="0"/>
              </a:rPr>
              <a:t>Οδοί χορήγησης οπιοειδών</a:t>
            </a:r>
          </a:p>
        </p:txBody>
      </p:sp>
      <p:sp>
        <p:nvSpPr>
          <p:cNvPr id="292867" name="Rectangle 3"/>
          <p:cNvSpPr>
            <a:spLocks noGrp="1" noChangeArrowheads="1"/>
          </p:cNvSpPr>
          <p:nvPr>
            <p:ph idx="1"/>
          </p:nvPr>
        </p:nvSpPr>
        <p:spPr/>
        <p:txBody>
          <a:bodyPr>
            <a:normAutofit/>
          </a:bodyPr>
          <a:lstStyle/>
          <a:p>
            <a:pPr eaLnBrk="1" hangingPunct="1"/>
            <a:r>
              <a:rPr lang="el-GR" sz="2800" dirty="0" smtClean="0">
                <a:cs typeface="Arial" charset="0"/>
              </a:rPr>
              <a:t>Από το στόμα</a:t>
            </a:r>
          </a:p>
          <a:p>
            <a:pPr eaLnBrk="1" hangingPunct="1"/>
            <a:r>
              <a:rPr lang="el-GR" sz="2800" dirty="0" smtClean="0">
                <a:cs typeface="Arial" charset="0"/>
              </a:rPr>
              <a:t>Διορθικά</a:t>
            </a:r>
          </a:p>
          <a:p>
            <a:pPr eaLnBrk="1" hangingPunct="1"/>
            <a:r>
              <a:rPr lang="el-GR" sz="2800" dirty="0" smtClean="0">
                <a:cs typeface="Arial" charset="0"/>
              </a:rPr>
              <a:t>Υποδόρια</a:t>
            </a:r>
          </a:p>
          <a:p>
            <a:pPr eaLnBrk="1" hangingPunct="1"/>
            <a:r>
              <a:rPr lang="el-GR" sz="2800" dirty="0" smtClean="0">
                <a:cs typeface="Arial" charset="0"/>
              </a:rPr>
              <a:t>Διαδερμικά</a:t>
            </a:r>
          </a:p>
          <a:p>
            <a:pPr eaLnBrk="1" hangingPunct="1"/>
            <a:r>
              <a:rPr lang="el-GR" sz="2800" dirty="0" smtClean="0">
                <a:cs typeface="Arial" charset="0"/>
              </a:rPr>
              <a:t>Διαβλενογόνια</a:t>
            </a:r>
          </a:p>
          <a:p>
            <a:pPr eaLnBrk="1" hangingPunct="1"/>
            <a:r>
              <a:rPr lang="el-GR" sz="2800" dirty="0" smtClean="0">
                <a:cs typeface="Arial" charset="0"/>
              </a:rPr>
              <a:t>Ενδοφλέβια</a:t>
            </a:r>
          </a:p>
          <a:p>
            <a:pPr eaLnBrk="1" hangingPunct="1">
              <a:buFont typeface="Wingdings" pitchFamily="2" charset="2"/>
              <a:buNone/>
            </a:pPr>
            <a:endParaRPr lang="el-GR" sz="2800" dirty="0" smtClean="0">
              <a:cs typeface="Arial" charset="0"/>
            </a:endParaRPr>
          </a:p>
        </p:txBody>
      </p:sp>
    </p:spTree>
    <p:extLst>
      <p:ext uri="{BB962C8B-B14F-4D97-AF65-F5344CB8AC3E}">
        <p14:creationId xmlns:p14="http://schemas.microsoft.com/office/powerpoint/2010/main" val="2288254428"/>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algn="ctr" eaLnBrk="1" hangingPunct="1"/>
            <a:r>
              <a:rPr lang="el-GR" sz="3600" dirty="0" smtClean="0">
                <a:latin typeface="+mn-lt"/>
                <a:cs typeface="Arial" charset="0"/>
              </a:rPr>
              <a:t>Επιπλοκές </a:t>
            </a:r>
            <a:r>
              <a:rPr lang="en-US" sz="3600" dirty="0" smtClean="0">
                <a:latin typeface="+mn-lt"/>
                <a:cs typeface="Arial" charset="0"/>
              </a:rPr>
              <a:t>o</a:t>
            </a:r>
            <a:r>
              <a:rPr lang="el-GR" sz="3600" dirty="0" smtClean="0">
                <a:latin typeface="+mn-lt"/>
                <a:cs typeface="Arial" charset="0"/>
              </a:rPr>
              <a:t>πιοειδών</a:t>
            </a:r>
          </a:p>
        </p:txBody>
      </p:sp>
      <p:sp>
        <p:nvSpPr>
          <p:cNvPr id="293891" name="Rectangle 3"/>
          <p:cNvSpPr>
            <a:spLocks noGrp="1" noChangeArrowheads="1"/>
          </p:cNvSpPr>
          <p:nvPr>
            <p:ph idx="1"/>
          </p:nvPr>
        </p:nvSpPr>
        <p:spPr/>
        <p:txBody>
          <a:bodyPr>
            <a:normAutofit/>
          </a:bodyPr>
          <a:lstStyle/>
          <a:p>
            <a:pPr eaLnBrk="1" hangingPunct="1"/>
            <a:r>
              <a:rPr lang="el-GR" sz="2800" dirty="0" smtClean="0">
                <a:cs typeface="Arial" charset="0"/>
              </a:rPr>
              <a:t>Αναπνευστική καταστολή</a:t>
            </a:r>
          </a:p>
          <a:p>
            <a:pPr eaLnBrk="1" hangingPunct="1"/>
            <a:r>
              <a:rPr lang="el-GR" sz="2800" dirty="0" smtClean="0">
                <a:cs typeface="Arial" charset="0"/>
              </a:rPr>
              <a:t>Ναυτία και εμετός</a:t>
            </a:r>
          </a:p>
          <a:p>
            <a:pPr eaLnBrk="1" hangingPunct="1"/>
            <a:r>
              <a:rPr lang="el-GR" sz="2800" dirty="0" smtClean="0">
                <a:cs typeface="Arial" charset="0"/>
              </a:rPr>
              <a:t>Κνησμός</a:t>
            </a:r>
          </a:p>
          <a:p>
            <a:pPr eaLnBrk="1" hangingPunct="1"/>
            <a:r>
              <a:rPr lang="el-GR" sz="2800" dirty="0" smtClean="0">
                <a:cs typeface="Arial" charset="0"/>
              </a:rPr>
              <a:t>Κατακράτηση ούρων</a:t>
            </a:r>
          </a:p>
          <a:p>
            <a:pPr eaLnBrk="1" hangingPunct="1"/>
            <a:r>
              <a:rPr lang="el-GR" sz="2800" dirty="0" smtClean="0">
                <a:cs typeface="Arial" charset="0"/>
              </a:rPr>
              <a:t>Διέγερση</a:t>
            </a:r>
          </a:p>
          <a:p>
            <a:pPr eaLnBrk="1" hangingPunct="1"/>
            <a:r>
              <a:rPr lang="el-GR" sz="2800" dirty="0" smtClean="0">
                <a:cs typeface="Arial" charset="0"/>
              </a:rPr>
              <a:t>Δυσκοιλιότητα</a:t>
            </a:r>
            <a:r>
              <a:rPr lang="el-GR" sz="2800" dirty="0" smtClean="0">
                <a:solidFill>
                  <a:schemeClr val="bg1"/>
                </a:solidFill>
                <a:cs typeface="Arial" charset="0"/>
              </a:rPr>
              <a:t> </a:t>
            </a:r>
          </a:p>
        </p:txBody>
      </p:sp>
    </p:spTree>
    <p:extLst>
      <p:ext uri="{BB962C8B-B14F-4D97-AF65-F5344CB8AC3E}">
        <p14:creationId xmlns:p14="http://schemas.microsoft.com/office/powerpoint/2010/main" val="50474452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Βιβλιογραφία</a:t>
            </a:r>
          </a:p>
        </p:txBody>
      </p:sp>
      <p:sp>
        <p:nvSpPr>
          <p:cNvPr id="3" name="Content Placeholder 2"/>
          <p:cNvSpPr>
            <a:spLocks noGrp="1"/>
          </p:cNvSpPr>
          <p:nvPr>
            <p:ph idx="1"/>
          </p:nvPr>
        </p:nvSpPr>
        <p:spPr/>
        <p:txBody>
          <a:bodyPr/>
          <a:lstStyle/>
          <a:p>
            <a:r>
              <a:rPr lang="en-US" sz="2400" dirty="0">
                <a:cs typeface="Arial" pitchFamily="34" charset="0"/>
              </a:rPr>
              <a:t>Jessica Corner &amp; Christopher </a:t>
            </a:r>
            <a:r>
              <a:rPr lang="en-US" sz="2400" dirty="0" smtClean="0">
                <a:cs typeface="Arial" pitchFamily="34" charset="0"/>
              </a:rPr>
              <a:t>Bailey, </a:t>
            </a:r>
            <a:r>
              <a:rPr lang="el-GR" sz="2400" dirty="0" smtClean="0">
                <a:cs typeface="Arial" pitchFamily="34" charset="0"/>
              </a:rPr>
              <a:t>Νοσηλευτική Ογκολογία</a:t>
            </a:r>
            <a:r>
              <a:rPr lang="en-US" sz="2400" dirty="0" smtClean="0">
                <a:cs typeface="Arial" pitchFamily="34" charset="0"/>
              </a:rPr>
              <a:t>, </a:t>
            </a:r>
            <a:r>
              <a:rPr lang="el-GR" sz="2400" dirty="0" smtClean="0">
                <a:cs typeface="Arial" pitchFamily="34" charset="0"/>
              </a:rPr>
              <a:t>Το </a:t>
            </a:r>
            <a:r>
              <a:rPr lang="el-GR" sz="2400" dirty="0">
                <a:cs typeface="Arial" pitchFamily="34" charset="0"/>
              </a:rPr>
              <a:t>πλαίσιο </a:t>
            </a:r>
            <a:r>
              <a:rPr lang="el-GR" sz="2400" dirty="0" smtClean="0">
                <a:cs typeface="Arial" pitchFamily="34" charset="0"/>
              </a:rPr>
              <a:t>φροντίδας</a:t>
            </a:r>
            <a:r>
              <a:rPr lang="en-US" sz="2400" dirty="0" smtClean="0">
                <a:cs typeface="Arial" pitchFamily="34" charset="0"/>
              </a:rPr>
              <a:t>, </a:t>
            </a:r>
            <a:r>
              <a:rPr lang="el-GR" sz="2400" dirty="0" smtClean="0">
                <a:cs typeface="Arial" pitchFamily="34" charset="0"/>
              </a:rPr>
              <a:t>Επιμέλεια</a:t>
            </a:r>
            <a:r>
              <a:rPr lang="el-GR" sz="2400" dirty="0">
                <a:cs typeface="Arial" pitchFamily="34" charset="0"/>
              </a:rPr>
              <a:t>: Ελισάβετ </a:t>
            </a:r>
            <a:r>
              <a:rPr lang="el-GR" sz="2400" dirty="0" smtClean="0">
                <a:cs typeface="Arial" pitchFamily="34" charset="0"/>
              </a:rPr>
              <a:t>Πατηράκη-Κουρμπάνη</a:t>
            </a:r>
            <a:r>
              <a:rPr lang="en-US" sz="2400" dirty="0" smtClean="0">
                <a:cs typeface="Arial" pitchFamily="34" charset="0"/>
              </a:rPr>
              <a:t>, </a:t>
            </a:r>
            <a:r>
              <a:rPr lang="el-GR" sz="2400" dirty="0" smtClean="0">
                <a:cs typeface="Arial" pitchFamily="34" charset="0"/>
              </a:rPr>
              <a:t>Εκδόσεις</a:t>
            </a:r>
            <a:r>
              <a:rPr lang="el-GR" sz="2400" dirty="0">
                <a:cs typeface="Arial" pitchFamily="34" charset="0"/>
              </a:rPr>
              <a:t>: Π.Χ. Πασχαλίδης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31314730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Ευάγγελος Δούσης</a:t>
            </a:r>
            <a:r>
              <a:rPr lang="en-US" sz="2000" dirty="0" smtClean="0"/>
              <a:t>, </a:t>
            </a:r>
            <a:r>
              <a:rPr lang="el-GR" sz="2000" dirty="0"/>
              <a:t>Ουρανία </a:t>
            </a:r>
            <a:r>
              <a:rPr lang="el-GR" sz="2000" dirty="0" smtClean="0"/>
              <a:t>Γκοβίνα</a:t>
            </a:r>
            <a:r>
              <a:rPr lang="en-US" sz="2000" dirty="0" smtClean="0"/>
              <a:t>,</a:t>
            </a:r>
            <a:r>
              <a:rPr lang="el-GR" sz="2000" dirty="0" smtClean="0"/>
              <a:t> 2014. Ευάγγελος Δούσης</a:t>
            </a:r>
            <a:r>
              <a:rPr lang="en-US" sz="2000" dirty="0" smtClean="0"/>
              <a:t>, </a:t>
            </a:r>
            <a:r>
              <a:rPr lang="el-GR" sz="2000" dirty="0"/>
              <a:t>Ουρανία Γκοβίνα. </a:t>
            </a:r>
            <a:r>
              <a:rPr lang="el-GR" sz="2000" dirty="0" smtClean="0"/>
              <a:t>«Ογκολογική Νοσηλευτική. </a:t>
            </a:r>
            <a:r>
              <a:rPr lang="el-GR" sz="2000" dirty="0"/>
              <a:t>Ενότητα </a:t>
            </a:r>
            <a:r>
              <a:rPr lang="en-US" sz="2000" dirty="0" smtClean="0"/>
              <a:t>10</a:t>
            </a:r>
            <a:r>
              <a:rPr lang="el-GR" sz="2000" dirty="0" smtClean="0"/>
              <a:t>:</a:t>
            </a:r>
            <a:r>
              <a:rPr lang="en-US" sz="2000" dirty="0" smtClean="0"/>
              <a:t> </a:t>
            </a:r>
            <a:r>
              <a:rPr lang="el-GR" sz="2000" dirty="0"/>
              <a:t>Καρκινικός </a:t>
            </a:r>
            <a:r>
              <a:rPr lang="el-GR" sz="2000" dirty="0" smtClean="0"/>
              <a:t>Πόνος».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8734879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5494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Καρκινικός Πόνος</a:t>
            </a:r>
            <a:endParaRPr lang="el-GR" sz="3600" dirty="0"/>
          </a:p>
        </p:txBody>
      </p:sp>
      <p:sp>
        <p:nvSpPr>
          <p:cNvPr id="3" name="Content Placeholder 2"/>
          <p:cNvSpPr>
            <a:spLocks noGrp="1"/>
          </p:cNvSpPr>
          <p:nvPr>
            <p:ph idx="1"/>
          </p:nvPr>
        </p:nvSpPr>
        <p:spPr/>
        <p:txBody>
          <a:bodyPr>
            <a:normAutofit/>
          </a:bodyPr>
          <a:lstStyle/>
          <a:p>
            <a:pPr marL="0" indent="0">
              <a:buNone/>
            </a:pPr>
            <a:r>
              <a:rPr lang="el-GR" sz="2400" dirty="0" smtClean="0"/>
              <a:t>Το 1986, η ΠΟΥ εκτίμησε ότι ένα 30% των καρκινοπαθών που βρίσκεται σε αρχικό στάδιο θα υποφέρει από πόνο. Ο πόνος αυτός οφείλεται:</a:t>
            </a:r>
          </a:p>
          <a:p>
            <a:pPr lvl="0"/>
            <a:r>
              <a:rPr lang="el-GR" sz="2400" dirty="0" smtClean="0"/>
              <a:t> στην επέκταση της νεοπλασίας</a:t>
            </a:r>
          </a:p>
          <a:p>
            <a:pPr lvl="0"/>
            <a:r>
              <a:rPr lang="el-GR" sz="2400" dirty="0" smtClean="0"/>
              <a:t> στην εξασθένηση του οργανισμού</a:t>
            </a:r>
          </a:p>
          <a:p>
            <a:pPr lvl="0"/>
            <a:r>
              <a:rPr lang="el-GR" sz="2400" dirty="0" smtClean="0"/>
              <a:t> στην αντινεοπλασματική θεραπεία</a:t>
            </a:r>
          </a:p>
          <a:p>
            <a:pPr lvl="0"/>
            <a:r>
              <a:rPr lang="el-GR" sz="2400" dirty="0" smtClean="0"/>
              <a:t> σε ήπιες καταστάσεις όπως η αρθρίτιδα ή η δυσκοιλιότητα</a:t>
            </a:r>
          </a:p>
          <a:p>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25404860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smtClean="0"/>
              <a:t>Αιτίες που προκαλούν πόνο στους  καρκινοπαθείς </a:t>
            </a:r>
            <a:r>
              <a:rPr lang="el-GR" sz="3100" b="0" dirty="0" smtClean="0"/>
              <a:t>(1/2)</a:t>
            </a:r>
            <a:endParaRPr lang="el-GR" sz="3100" b="0" dirty="0"/>
          </a:p>
        </p:txBody>
      </p:sp>
      <p:sp>
        <p:nvSpPr>
          <p:cNvPr id="3" name="Content Placeholder 2"/>
          <p:cNvSpPr>
            <a:spLocks noGrp="1"/>
          </p:cNvSpPr>
          <p:nvPr>
            <p:ph idx="1"/>
          </p:nvPr>
        </p:nvSpPr>
        <p:spPr/>
        <p:txBody>
          <a:bodyPr>
            <a:normAutofit/>
          </a:bodyPr>
          <a:lstStyle/>
          <a:p>
            <a:pPr lvl="0"/>
            <a:r>
              <a:rPr lang="el-GR" sz="2600" dirty="0" smtClean="0"/>
              <a:t>Διήθηση, συμπίεση ή καταστροφή νεύρων από τον όγκο</a:t>
            </a:r>
          </a:p>
          <a:p>
            <a:pPr lvl="0"/>
            <a:r>
              <a:rPr lang="el-GR" sz="2600" dirty="0" smtClean="0"/>
              <a:t>Οστικά άλγη λόγω μεταστάσεων</a:t>
            </a:r>
          </a:p>
          <a:p>
            <a:pPr lvl="0"/>
            <a:r>
              <a:rPr lang="el-GR" sz="2600" dirty="0" smtClean="0"/>
              <a:t>Διήθηση των μαλακών μορίων</a:t>
            </a:r>
          </a:p>
          <a:p>
            <a:pPr lvl="0"/>
            <a:r>
              <a:rPr lang="el-GR" sz="2600" dirty="0" smtClean="0"/>
              <a:t>Πόνοι που σχετίζονται με τη θεραπεία του καρκίνου</a:t>
            </a:r>
          </a:p>
          <a:p>
            <a:pPr lvl="2"/>
            <a:r>
              <a:rPr lang="el-GR" sz="2400" dirty="0" smtClean="0"/>
              <a:t>Μετεγχειρητικοί</a:t>
            </a:r>
          </a:p>
          <a:p>
            <a:pPr lvl="2"/>
            <a:r>
              <a:rPr lang="el-GR" sz="2400" dirty="0" smtClean="0"/>
              <a:t>Πόνος μέλους – φαντάσματος μετά από ακρωτηριασμό άνω ή κάτω άκρου</a:t>
            </a:r>
          </a:p>
          <a:p>
            <a:pPr lvl="2"/>
            <a:r>
              <a:rPr lang="el-GR" sz="2400" dirty="0" smtClean="0"/>
              <a:t>Μετά χημειοθεραπεία</a:t>
            </a:r>
          </a:p>
          <a:p>
            <a:pPr lvl="2"/>
            <a:r>
              <a:rPr lang="el-GR" sz="2400" dirty="0" smtClean="0"/>
              <a:t>Μετακτινικοί πόνοι</a:t>
            </a:r>
          </a:p>
          <a:p>
            <a:pPr lvl="2"/>
            <a:r>
              <a:rPr lang="el-GR" sz="2400" dirty="0" smtClean="0"/>
              <a:t>Παθήσεις των οστών μετά από χρήση κορτικοειδών</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1812738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smtClean="0"/>
              <a:t>Αιτίες που προκαλούν πόνο στους  καρκινοπαθείς </a:t>
            </a:r>
            <a:r>
              <a:rPr lang="el-GR" sz="3100" b="0" dirty="0" smtClean="0">
                <a:solidFill>
                  <a:prstClr val="black"/>
                </a:solidFill>
              </a:rPr>
              <a:t>(2/2</a:t>
            </a:r>
            <a:r>
              <a:rPr lang="el-GR" sz="3100" b="0" dirty="0">
                <a:solidFill>
                  <a:prstClr val="black"/>
                </a:solidFill>
              </a:rPr>
              <a:t>)</a:t>
            </a:r>
            <a:endParaRPr lang="el-GR" dirty="0"/>
          </a:p>
        </p:txBody>
      </p:sp>
      <p:sp>
        <p:nvSpPr>
          <p:cNvPr id="3" name="Content Placeholder 2"/>
          <p:cNvSpPr>
            <a:spLocks noGrp="1"/>
          </p:cNvSpPr>
          <p:nvPr>
            <p:ph idx="1"/>
          </p:nvPr>
        </p:nvSpPr>
        <p:spPr/>
        <p:txBody>
          <a:bodyPr>
            <a:normAutofit/>
          </a:bodyPr>
          <a:lstStyle/>
          <a:p>
            <a:pPr lvl="0"/>
            <a:r>
              <a:rPr lang="el-GR" sz="2600" dirty="0" smtClean="0"/>
              <a:t>Πόνοι που δεν έχουν σχέση με τον καρκίνο</a:t>
            </a:r>
          </a:p>
          <a:p>
            <a:pPr lvl="2"/>
            <a:r>
              <a:rPr lang="el-GR" sz="2400" dirty="0" smtClean="0"/>
              <a:t>Διαβητική πολυνευρίτιδα</a:t>
            </a:r>
          </a:p>
          <a:p>
            <a:pPr lvl="2"/>
            <a:r>
              <a:rPr lang="el-GR" sz="2400" dirty="0" smtClean="0"/>
              <a:t>Αρθρίτιδα</a:t>
            </a:r>
          </a:p>
          <a:p>
            <a:pPr lvl="2"/>
            <a:r>
              <a:rPr lang="el-GR" sz="2400" dirty="0" smtClean="0"/>
              <a:t>Δισκαρθροπάθεια</a:t>
            </a:r>
          </a:p>
          <a:p>
            <a:pPr lvl="0"/>
            <a:r>
              <a:rPr lang="el-GR" sz="2600" dirty="0" smtClean="0"/>
              <a:t>Αυξημένη ενδοκρανιακή πίεση</a:t>
            </a:r>
          </a:p>
          <a:p>
            <a:pPr lvl="0"/>
            <a:r>
              <a:rPr lang="el-GR" sz="2600" dirty="0" smtClean="0"/>
              <a:t>Λεμφοίδημα</a:t>
            </a:r>
          </a:p>
          <a:p>
            <a:pPr lvl="0"/>
            <a:r>
              <a:rPr lang="el-GR" sz="2600" dirty="0" smtClean="0"/>
              <a:t>Κωλικός του εντέρου</a:t>
            </a:r>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29148889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f64caca3414cb2f34221c0f5e93dd1c188f81a7"/>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1959</TotalTime>
  <Words>2881</Words>
  <Application>Microsoft Office PowerPoint</Application>
  <PresentationFormat>Προβολή στην οθόνη (4:3)</PresentationFormat>
  <Paragraphs>427</Paragraphs>
  <Slides>70</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70</vt:i4>
      </vt:variant>
    </vt:vector>
  </HeadingPairs>
  <TitlesOfParts>
    <vt:vector size="72" baseType="lpstr">
      <vt:lpstr>OC_template_updated</vt:lpstr>
      <vt:lpstr>1_OC_template_updated</vt:lpstr>
      <vt:lpstr>Ογκολογική Νοσηλευτική</vt:lpstr>
      <vt:lpstr>Ορισμός πόνου</vt:lpstr>
      <vt:lpstr>Οξύς – χρόνιος πόνος</vt:lpstr>
      <vt:lpstr>Είδη πόνου</vt:lpstr>
      <vt:lpstr>Νευροπαθητικός πόνος</vt:lpstr>
      <vt:lpstr>Παράγοντες που επιδρούν στον καρκινικό πόνο</vt:lpstr>
      <vt:lpstr>Καρκινικός Πόνος</vt:lpstr>
      <vt:lpstr>Αιτίες που προκαλούν πόνο στους  καρκινοπαθείς (1/2)</vt:lpstr>
      <vt:lpstr>Αιτίες που προκαλούν πόνο στους  καρκινοπαθείς (2/2)</vt:lpstr>
      <vt:lpstr>Η απάντηση του οργανισμού στον πόνο</vt:lpstr>
      <vt:lpstr>Ιστική βλάβη και πόνος</vt:lpstr>
      <vt:lpstr>Ενδοκρινική αντίδραση</vt:lpstr>
      <vt:lpstr>Μεταβολισμός</vt:lpstr>
      <vt:lpstr>Αναπνευστικό σύστημα</vt:lpstr>
      <vt:lpstr>Κυκλοφορικό σύστημα</vt:lpstr>
      <vt:lpstr>Γαστρεντερικό σύστημα</vt:lpstr>
      <vt:lpstr>Ουροποιητικό σύστημα</vt:lpstr>
      <vt:lpstr>Μυοσκελετικό σύστημα</vt:lpstr>
      <vt:lpstr>Δέρμα</vt:lpstr>
      <vt:lpstr>Αξιολόγηση / καταγραφή πόνου</vt:lpstr>
      <vt:lpstr>Αξιολογούνται:</vt:lpstr>
      <vt:lpstr>Καταγραφή  πόνου (1/2)</vt:lpstr>
      <vt:lpstr>Καταγραφή  πόνου (2/2)</vt:lpstr>
      <vt:lpstr>Καταγραφή</vt:lpstr>
      <vt:lpstr>Έντυπο αξιολόγησης ασθενών</vt:lpstr>
      <vt:lpstr>Ιατρική αξιολόγηση ασθενούς</vt:lpstr>
      <vt:lpstr>Φυσική  εξέταση</vt:lpstr>
      <vt:lpstr>Νοσηλευτικό Ιστορικό</vt:lpstr>
      <vt:lpstr>Νοσηλευτικό Ιστορικό</vt:lpstr>
      <vt:lpstr>Νοσηλευτικό Ιστορικό</vt:lpstr>
      <vt:lpstr>Νοσηλευτικό Ιστορικό</vt:lpstr>
      <vt:lpstr>Φυσική  εξέταση</vt:lpstr>
      <vt:lpstr>Κλινικά σημεία</vt:lpstr>
      <vt:lpstr>Οπτικές αναλογικές κλίμακες - visual analogue scales (VAS)</vt:lpstr>
      <vt:lpstr>Οπτική Αναλογική κλίμακα - Visual Analog Scale  Μη κατηγορική κλίμακα</vt:lpstr>
      <vt:lpstr>Κατηγορική αριθμητική κλίμακα - categorical numerical rating scales (NRS)</vt:lpstr>
      <vt:lpstr>Κατηγορική λεκτική κλίμακα - categorical verbal rating scale (VRS)</vt:lpstr>
      <vt:lpstr>Χρωματική κλίμακα αξιολόγησης πόνου</vt:lpstr>
      <vt:lpstr>The Wong Baker Faces Pain Scale</vt:lpstr>
      <vt:lpstr>Κλίμακα ταξινόμησης πόνου</vt:lpstr>
      <vt:lpstr>Εργαλεία αξιολόγησης του πόνου (πολλαπλών κατευθύνσεων)</vt:lpstr>
      <vt:lpstr>Αντιμετώπιση καρκινικού πόνου (1/4)</vt:lpstr>
      <vt:lpstr>Αντιμετώπιση καρκινικού πόνου (2/4)</vt:lpstr>
      <vt:lpstr>Αντιμετώπιση καρκινικού πόνου (3/4)</vt:lpstr>
      <vt:lpstr>Αντιμετώπιση καρκινικού πόνου (4/4)</vt:lpstr>
      <vt:lpstr>Παράγοντες που επηρεάζουν την προσωπική αντίληψη του πόνου (1/2)</vt:lpstr>
      <vt:lpstr>Παράγοντες που επηρεάζουν την προσωπική αντίληψη του πόνου (2/2)</vt:lpstr>
      <vt:lpstr>Αναλγητική κλίμακα 3 επιπέδων (1/3) </vt:lpstr>
      <vt:lpstr>Αναλγητική κλίμακα 3 επιπέδων (2/3) </vt:lpstr>
      <vt:lpstr>Αναλγητική κλίμακα 3 επιπέδων (3/3) </vt:lpstr>
      <vt:lpstr>Μη φαρμακολογικές μέθοδοι (1/2) </vt:lpstr>
      <vt:lpstr>Μη φαρμακολογικές μέθοδοι (2/2) </vt:lpstr>
      <vt:lpstr>Οι μη φαρμακολογικές τεχνικές συμπληρώνουν, δεν αντικαθιστούν και ενισχύουν σε αποτελεσματικότητα τη φαρμακευτική θεραπεία</vt:lpstr>
      <vt:lpstr>Φαρμακολογική αντιμετώπιση καρκινικού πόνου (1/2) </vt:lpstr>
      <vt:lpstr>Φαρμακολογική αντιμετώπιση καρκινικού πόνου (2/2) </vt:lpstr>
      <vt:lpstr>Αναλγησία (1/2)</vt:lpstr>
      <vt:lpstr>Αναλγησία (2/2)</vt:lpstr>
      <vt:lpstr>Πρώτης γραμμής επικουρική αναλγησία για την αντιμετώπιση του νευροπαθητικού πόνου</vt:lpstr>
      <vt:lpstr>Δεύτερης γραμμής επικουρική αναλγησία (1/2) </vt:lpstr>
      <vt:lpstr>Δεύτερης γραμμής επικουρική αναλγησία (2/2) </vt:lpstr>
      <vt:lpstr>Οδοί χορήγησης οπιοειδών</vt:lpstr>
      <vt:lpstr>Επιπλοκές oπιοειδών</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natasakar new</cp:lastModifiedBy>
  <cp:revision>163</cp:revision>
  <dcterms:created xsi:type="dcterms:W3CDTF">2013-03-04T13:35:19Z</dcterms:created>
  <dcterms:modified xsi:type="dcterms:W3CDTF">2015-05-29T11:13:38Z</dcterms:modified>
</cp:coreProperties>
</file>