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8" r:id="rId15"/>
    <p:sldId id="269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E7"/>
    <a:srgbClr val="3A6323"/>
    <a:srgbClr val="5DA038"/>
    <a:srgbClr val="F4F8E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755-DFDE-45CF-868B-8444013D8934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8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F8E7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A91-F0AD-49F2-9EB5-AF10614CB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9537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  <a:solidFill>
            <a:srgbClr val="F4F8E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  <a:gradFill flip="none" rotWithShape="1">
            <a:gsLst>
              <a:gs pos="0">
                <a:srgbClr val="F4F8E9"/>
              </a:gs>
              <a:gs pos="91000">
                <a:srgbClr val="F4F8E9"/>
              </a:gs>
              <a:gs pos="100000">
                <a:srgbClr val="F4F8E9">
                  <a:alpha val="14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6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anzio_01_Plato_Aristotl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istotle_Bust_White_Background_Transparen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cientlibraryalex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Συστήματα Θεματικής Πρόσβασης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Ιστορία της Θεματικής Οργάνωσης</a:t>
            </a:r>
            <a:r>
              <a:rPr lang="en-US" sz="2700" dirty="0" smtClean="0"/>
              <a:t>:</a:t>
            </a:r>
            <a:r>
              <a:rPr lang="el-GR" sz="2700" dirty="0" smtClean="0"/>
              <a:t> Από τον Αριστοτέλη και τη βιβλιοθήκη της Αλεξάνδρειας ως το Βυζάντιο</a:t>
            </a:r>
            <a:endParaRPr lang="en-US" sz="27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Δάφνη </a:t>
            </a:r>
            <a:r>
              <a:rPr lang="el-GR" sz="2400" dirty="0" err="1" smtClean="0"/>
              <a:t>Κυριάκη</a:t>
            </a:r>
            <a:r>
              <a:rPr lang="el-GR" sz="2400" dirty="0" smtClean="0"/>
              <a:t>-</a:t>
            </a:r>
            <a:r>
              <a:rPr lang="el-GR" sz="2400" dirty="0" err="1" smtClean="0"/>
              <a:t>Μάνεση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Βιβλιοθηκονομίας 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2530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«Συστήματα Θεματικής Πρόσβασης (Θ). Ενότητα </a:t>
            </a:r>
            <a:r>
              <a:rPr lang="en-US" sz="2000" dirty="0"/>
              <a:t>1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Ιστορία της Θεματικής Οργάνωσης</a:t>
            </a:r>
            <a:r>
              <a:rPr lang="en-US" sz="2000" dirty="0"/>
              <a:t>:</a:t>
            </a:r>
            <a:r>
              <a:rPr lang="el-GR" sz="2000" dirty="0"/>
              <a:t> Από τον Αριστοτέλη και τη βιβλιοθήκη της Αλεξάνδρειας ως το </a:t>
            </a:r>
            <a:r>
              <a:rPr lang="el-GR" sz="2000" dirty="0" smtClean="0"/>
              <a:t>Βυζάντιο».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791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652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1683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ιστορία της οργάνωσης της γνώσης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352839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Αριστοτέλης:</a:t>
            </a:r>
          </a:p>
          <a:p>
            <a:pPr marL="354013" indent="-354013"/>
            <a:r>
              <a:rPr lang="el-GR" sz="2400" dirty="0" smtClean="0"/>
              <a:t>Οργάνωση της γνώσης σε μεγάλες θεματικές κατηγορίες. </a:t>
            </a:r>
          </a:p>
          <a:p>
            <a:pPr lvl="1">
              <a:buNone/>
            </a:pPr>
            <a:endParaRPr lang="el-GR" sz="2400" dirty="0" smtClean="0"/>
          </a:p>
          <a:p>
            <a:pPr lvl="1" indent="-388938">
              <a:buNone/>
            </a:pPr>
            <a:r>
              <a:rPr lang="el-GR" sz="2400" dirty="0" smtClean="0"/>
              <a:t>Οι επιστήμες </a:t>
            </a:r>
          </a:p>
          <a:p>
            <a:pPr lvl="1" indent="-388938">
              <a:buNone/>
            </a:pPr>
            <a:r>
              <a:rPr lang="el-GR" sz="2400" dirty="0"/>
              <a:t>σ</a:t>
            </a:r>
            <a:r>
              <a:rPr lang="el-GR" sz="2400" dirty="0" smtClean="0"/>
              <a:t>υνδέονται μεταξύ τους.</a:t>
            </a:r>
          </a:p>
          <a:p>
            <a:endParaRPr lang="el-GR" dirty="0"/>
          </a:p>
        </p:txBody>
      </p:sp>
      <p:pic>
        <p:nvPicPr>
          <p:cNvPr id="6" name="rg_hi" descr="Αριστοτέλης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46824" y="1197552"/>
            <a:ext cx="2638400" cy="31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48889" y="4293543"/>
            <a:ext cx="2736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Sanzio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01 Plato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Aristotle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Jacobolus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3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288"/>
            <a:ext cx="8229600" cy="76999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Το έργο του Αριστοτέλη και οι επιστημονικές τάξεις</a:t>
            </a:r>
            <a:endParaRPr lang="el-GR" sz="2800" dirty="0"/>
          </a:p>
        </p:txBody>
      </p:sp>
      <p:graphicFrame>
        <p:nvGraphicFramePr>
          <p:cNvPr id="4" name="Content Placeholder 3" descr="πίνακας ανά επιστημονικές τάξε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796096"/>
              </p:ext>
            </p:extLst>
          </p:nvPr>
        </p:nvGraphicFramePr>
        <p:xfrm>
          <a:off x="179512" y="836712"/>
          <a:ext cx="8784976" cy="5907482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1706070"/>
                <a:gridCol w="2254370"/>
                <a:gridCol w="1417550"/>
                <a:gridCol w="1390762"/>
                <a:gridCol w="2016224"/>
              </a:tblGrid>
              <a:tr h="704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</a:rPr>
                        <a:t>Φυσικά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>
                    <a:solidFill>
                      <a:srgbClr val="3A63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</a:rPr>
                        <a:t>Πολιτικά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>
                    <a:solidFill>
                      <a:srgbClr val="3A63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</a:rPr>
                        <a:t>Φυσικο ιστορικά/ (Βιολογικά)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>
                    <a:solidFill>
                      <a:srgbClr val="3A63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</a:rPr>
                        <a:t>Φιλοσοφικά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>
                    <a:solidFill>
                      <a:srgbClr val="3A63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</a:rPr>
                        <a:t>Λογικά/ Όργανον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>
                    <a:solidFill>
                      <a:srgbClr val="3A6323"/>
                    </a:solidFill>
                  </a:tcPr>
                </a:tc>
              </a:tr>
              <a:tr h="9392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Φυσική ακρόασις (γενικοί νόμοι της φύσης)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Πολιτική ακρόασις (σκοπός της πολιτείας, πολιτεύματα, αγωγή)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ζώων ιστορίαι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Ηθικά Νικομάχεια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Κατηγορίαι (θεμελιώδεις έννοιες)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469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ουρανού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Οικονομικά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ζώων μορίων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Μετά τα φυσικά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ερμηνείας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9392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γεννέσεως και φθοράς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ζώων γεννέσεως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ψυχής (ψυχολογία)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Αναλυτικά πρότερα και ύστερα (περί συμπερασμάτων και αποδείξεων)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704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Μετεωρολογικά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Φυσιολογικές πραγματείες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Τοπικά (περί ευρέσεως αποδείξεων γενικά)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469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Ανέμων θέσεις και προσηγορίαι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σοφιστικών ελέγχων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469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ατόμων γραμμών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Τέχνη ρητορική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469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Μηχανικά προβλήματα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Περί ποιητικής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  <a:tr h="2348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/>
                        <a:t>Προβλήματα</a:t>
                      </a:r>
                      <a:endParaRPr lang="el-GR" sz="1700" dirty="0">
                        <a:latin typeface="+mn-lt"/>
                        <a:ea typeface="Times New Roman"/>
                      </a:endParaRPr>
                    </a:p>
                  </a:txBody>
                  <a:tcPr marL="72584" marR="72584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1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Αριστοτέλης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/>
          <a:lstStyle/>
          <a:p>
            <a:pPr marL="354013" indent="-354013"/>
            <a:r>
              <a:rPr lang="el-GR" dirty="0" smtClean="0"/>
              <a:t>Ταξινόμος;</a:t>
            </a:r>
          </a:p>
          <a:p>
            <a:pPr marL="354013" indent="-354013"/>
            <a:r>
              <a:rPr lang="el-GR" dirty="0" smtClean="0"/>
              <a:t>Βιβλιοθηκονόμος</a:t>
            </a:r>
          </a:p>
          <a:p>
            <a:pPr marL="354013" indent="-354013"/>
            <a:r>
              <a:rPr lang="el-GR" dirty="0" smtClean="0"/>
              <a:t>Γνώστης των πραγμάτων;</a:t>
            </a:r>
          </a:p>
          <a:p>
            <a:pPr marL="354013" indent="-354013"/>
            <a:r>
              <a:rPr lang="el-GR" dirty="0" smtClean="0"/>
              <a:t>Φιλόσοφος;</a:t>
            </a:r>
          </a:p>
          <a:p>
            <a:pPr marL="354013" indent="-354013"/>
            <a:r>
              <a:rPr lang="el-GR" dirty="0"/>
              <a:t>Γνώστης της φύσης των </a:t>
            </a:r>
          </a:p>
          <a:p>
            <a:pPr marL="354013" lvl="1" indent="0">
              <a:buNone/>
            </a:pPr>
            <a:r>
              <a:rPr lang="el-GR" sz="3200" dirty="0"/>
              <a:t>πραγμάτων;</a:t>
            </a:r>
          </a:p>
          <a:p>
            <a:endParaRPr lang="el-GR" dirty="0"/>
          </a:p>
        </p:txBody>
      </p:sp>
      <p:pic>
        <p:nvPicPr>
          <p:cNvPr id="1026" name="Picture 2" descr="προτομή Αριστοτέλ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7256"/>
            <a:ext cx="2281664" cy="31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3565" y="4324767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Aristotle Bust White Background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Transparent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Jlorenz1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Αλεξανδρινοί</a:t>
            </a:r>
            <a:endParaRPr lang="el-GR" dirty="0"/>
          </a:p>
        </p:txBody>
      </p:sp>
      <p:pic>
        <p:nvPicPr>
          <p:cNvPr id="4" name="il_fi" descr="βιβλιοθήκη Αλεξάνδρειας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412776"/>
            <a:ext cx="4356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11760" y="5661248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Ancientlibraryalex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Domitori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8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Λήμματα/ Υπομνήματα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Αλλαγή υποστρώματος πληροφορίας</a:t>
            </a:r>
          </a:p>
          <a:p>
            <a:r>
              <a:rPr lang="el-GR" dirty="0" smtClean="0"/>
              <a:t>Καταγραφή συγγραφέα, τίτλου, περιεχομένου</a:t>
            </a:r>
          </a:p>
          <a:p>
            <a:r>
              <a:rPr lang="el-GR" dirty="0" smtClean="0"/>
              <a:t>Πρόσβαση από όλα τα σημεία</a:t>
            </a:r>
          </a:p>
          <a:p>
            <a:endParaRPr lang="el-GR" dirty="0" smtClean="0"/>
          </a:p>
          <a:p>
            <a:r>
              <a:rPr lang="el-GR" dirty="0" smtClean="0"/>
              <a:t>Επιλογή υλικού</a:t>
            </a:r>
          </a:p>
          <a:p>
            <a:r>
              <a:rPr lang="el-GR" dirty="0" smtClean="0"/>
              <a:t>Σύνθεση λήμματος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2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Πατριάρχης Φώτιος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Μυριόβιβλος</a:t>
            </a:r>
          </a:p>
          <a:p>
            <a:r>
              <a:rPr lang="el-GR" dirty="0" smtClean="0"/>
              <a:t>Οργάνωση επιστημών</a:t>
            </a:r>
          </a:p>
          <a:p>
            <a:r>
              <a:rPr lang="el-GR" dirty="0" smtClean="0"/>
              <a:t>«εγκυκλοπαιδική μέθοδος»</a:t>
            </a:r>
          </a:p>
          <a:p>
            <a:pPr lvl="1"/>
            <a:r>
              <a:rPr lang="el-GR" dirty="0" smtClean="0"/>
              <a:t>Αντίθεση με τη Δύση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34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6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86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3addbeed4f56a771221fa95cf611cd1cb49"/>
  <p:tag name="ARTICULATE_PROJECT_OPEN" val="0"/>
  <p:tag name="ISPRING_RESOURCE_PATHS_HASH_PRESENTER" val="7d1337e78e51a3e2ac1bf2cd1ac0f3aa5b4b565"/>
</p:tagLst>
</file>

<file path=ppt/theme/theme1.xml><?xml version="1.0" encoding="utf-8"?>
<a:theme xmlns:a="http://schemas.openxmlformats.org/drawingml/2006/main" name="OC_template_updated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848</Words>
  <Application>Microsoft Office PowerPoint</Application>
  <PresentationFormat>On-screen Show (4:3)</PresentationFormat>
  <Paragraphs>134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Συστήματα Θεματικής Πρόσβασης (Θ)</vt:lpstr>
      <vt:lpstr>Η ιστορία της οργάνωσης της γνώσης</vt:lpstr>
      <vt:lpstr>Το έργο του Αριστοτέλη και οι επιστημονικές τάξεις</vt:lpstr>
      <vt:lpstr>Αριστοτέλης</vt:lpstr>
      <vt:lpstr>Οι Αλεξανδρινοί</vt:lpstr>
      <vt:lpstr>Λήμματα/ Υπομνήματα</vt:lpstr>
      <vt:lpstr>Πατριάρχης Φώτιος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31</cp:revision>
  <dcterms:created xsi:type="dcterms:W3CDTF">2013-03-04T13:35:19Z</dcterms:created>
  <dcterms:modified xsi:type="dcterms:W3CDTF">2015-03-20T09:33:33Z</dcterms:modified>
</cp:coreProperties>
</file>