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114"/>
  </p:notesMasterIdLst>
  <p:handoutMasterIdLst>
    <p:handoutMasterId r:id="rId115"/>
  </p:handoutMasterIdLst>
  <p:sldIdLst>
    <p:sldId id="256"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302" r:id="rId37"/>
    <p:sldId id="303" r:id="rId38"/>
    <p:sldId id="304" r:id="rId39"/>
    <p:sldId id="305" r:id="rId40"/>
    <p:sldId id="306" r:id="rId41"/>
    <p:sldId id="307" r:id="rId42"/>
    <p:sldId id="308" r:id="rId43"/>
    <p:sldId id="309" r:id="rId44"/>
    <p:sldId id="310" r:id="rId45"/>
    <p:sldId id="311" r:id="rId46"/>
    <p:sldId id="312" r:id="rId47"/>
    <p:sldId id="313" r:id="rId48"/>
    <p:sldId id="314" r:id="rId49"/>
    <p:sldId id="315" r:id="rId50"/>
    <p:sldId id="369" r:id="rId51"/>
    <p:sldId id="316" r:id="rId52"/>
    <p:sldId id="317" r:id="rId53"/>
    <p:sldId id="318" r:id="rId54"/>
    <p:sldId id="319" r:id="rId55"/>
    <p:sldId id="320" r:id="rId56"/>
    <p:sldId id="321" r:id="rId57"/>
    <p:sldId id="322" r:id="rId58"/>
    <p:sldId id="323" r:id="rId59"/>
    <p:sldId id="324" r:id="rId60"/>
    <p:sldId id="325" r:id="rId61"/>
    <p:sldId id="326" r:id="rId62"/>
    <p:sldId id="327" r:id="rId63"/>
    <p:sldId id="328" r:id="rId64"/>
    <p:sldId id="329" r:id="rId65"/>
    <p:sldId id="330" r:id="rId66"/>
    <p:sldId id="331" r:id="rId67"/>
    <p:sldId id="332" r:id="rId68"/>
    <p:sldId id="333" r:id="rId69"/>
    <p:sldId id="334" r:id="rId70"/>
    <p:sldId id="335" r:id="rId71"/>
    <p:sldId id="336" r:id="rId72"/>
    <p:sldId id="337" r:id="rId73"/>
    <p:sldId id="338" r:id="rId74"/>
    <p:sldId id="339" r:id="rId75"/>
    <p:sldId id="340" r:id="rId76"/>
    <p:sldId id="341" r:id="rId77"/>
    <p:sldId id="342" r:id="rId78"/>
    <p:sldId id="343" r:id="rId79"/>
    <p:sldId id="344" r:id="rId80"/>
    <p:sldId id="345" r:id="rId81"/>
    <p:sldId id="346" r:id="rId82"/>
    <p:sldId id="347" r:id="rId83"/>
    <p:sldId id="348" r:id="rId84"/>
    <p:sldId id="349" r:id="rId85"/>
    <p:sldId id="350" r:id="rId86"/>
    <p:sldId id="351" r:id="rId87"/>
    <p:sldId id="352" r:id="rId88"/>
    <p:sldId id="353" r:id="rId89"/>
    <p:sldId id="354" r:id="rId90"/>
    <p:sldId id="355" r:id="rId91"/>
    <p:sldId id="356" r:id="rId92"/>
    <p:sldId id="357" r:id="rId93"/>
    <p:sldId id="358" r:id="rId94"/>
    <p:sldId id="370" r:id="rId95"/>
    <p:sldId id="359" r:id="rId96"/>
    <p:sldId id="360" r:id="rId97"/>
    <p:sldId id="361" r:id="rId98"/>
    <p:sldId id="362" r:id="rId99"/>
    <p:sldId id="363" r:id="rId100"/>
    <p:sldId id="364" r:id="rId101"/>
    <p:sldId id="365" r:id="rId102"/>
    <p:sldId id="366" r:id="rId103"/>
    <p:sldId id="367" r:id="rId104"/>
    <p:sldId id="368" r:id="rId105"/>
    <p:sldId id="371" r:id="rId106"/>
    <p:sldId id="257" r:id="rId107"/>
    <p:sldId id="262" r:id="rId108"/>
    <p:sldId id="264" r:id="rId109"/>
    <p:sldId id="372" r:id="rId110"/>
    <p:sldId id="373" r:id="rId111"/>
    <p:sldId id="266" r:id="rId112"/>
    <p:sldId id="261" r:id="rId113"/>
  </p:sldIdLst>
  <p:sldSz cx="9144000" cy="6858000" type="screen4x3"/>
  <p:notesSz cx="7104063" cy="10234613"/>
  <p:custDataLst>
    <p:tags r:id="rId116"/>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p:scale>
          <a:sx n="80" d="100"/>
          <a:sy n="80" d="100"/>
        </p:scale>
        <p:origin x="-2688" y="-750"/>
      </p:cViewPr>
      <p:guideLst>
        <p:guide orient="horz" pos="2160"/>
        <p:guide pos="2880"/>
      </p:guideLst>
    </p:cSldViewPr>
  </p:slideViewPr>
  <p:notesTextViewPr>
    <p:cViewPr>
      <p:scale>
        <a:sx n="100" d="100"/>
        <a:sy n="100" d="100"/>
      </p:scale>
      <p:origin x="0" y="0"/>
    </p:cViewPr>
  </p:notesTextViewPr>
  <p:sorterViewPr>
    <p:cViewPr>
      <p:scale>
        <a:sx n="190" d="100"/>
        <a:sy n="19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presProps" Target="presProps.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viewProps" Target="viewProps.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notesMaster" Target="notesMasters/notesMaster1.xml"/><Relationship Id="rId119"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handoutMaster" Target="handoutMasters/handoutMaster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tags" Target="tags/tag1.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29/5/2015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29/5/2015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104</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105</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106</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107</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109</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110</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3258452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8171826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4192802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359713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5913314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64312888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66923265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7875864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1515289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6582205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457200" indent="-457200" algn="l" defTabSz="914400" rtl="0" eaLnBrk="1" latinLnBrk="0" hangingPunct="1">
        <a:spcBef>
          <a:spcPct val="20000"/>
        </a:spcBef>
        <a:buClr>
          <a:schemeClr val="tx1"/>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9045648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Ογκολογική Νοσηλευτική</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fontScale="92500" lnSpcReduction="20000"/>
          </a:bodyPr>
          <a:lstStyle/>
          <a:p>
            <a:pPr>
              <a:spcBef>
                <a:spcPts val="0"/>
              </a:spcBef>
              <a:spcAft>
                <a:spcPts val="1200"/>
              </a:spcAft>
            </a:pPr>
            <a:r>
              <a:rPr lang="el-GR" sz="2800" b="1" dirty="0" smtClean="0"/>
              <a:t>Ενότητα 7</a:t>
            </a:r>
            <a:r>
              <a:rPr lang="el-GR" sz="2800" dirty="0" smtClean="0"/>
              <a:t>:</a:t>
            </a:r>
            <a:r>
              <a:rPr lang="en-US" sz="2800" dirty="0" smtClean="0"/>
              <a:t> </a:t>
            </a:r>
            <a:r>
              <a:rPr lang="el-GR" sz="2800" dirty="0" smtClean="0"/>
              <a:t>Χημειοθεραπεία</a:t>
            </a:r>
            <a:endParaRPr lang="el-GR" sz="2800" dirty="0"/>
          </a:p>
          <a:p>
            <a:r>
              <a:rPr lang="el-GR" sz="2400" dirty="0" smtClean="0"/>
              <a:t>Ευάγγελος Δούσης, Καθηγητής Εφαρμογών</a:t>
            </a:r>
          </a:p>
          <a:p>
            <a:pPr>
              <a:spcBef>
                <a:spcPts val="0"/>
              </a:spcBef>
            </a:pPr>
            <a:r>
              <a:rPr lang="el-GR" sz="2400" dirty="0" smtClean="0"/>
              <a:t>Τμήμα Νοσηλευτικής</a:t>
            </a:r>
          </a:p>
          <a:p>
            <a:pPr>
              <a:spcBef>
                <a:spcPts val="0"/>
              </a:spcBef>
            </a:pPr>
            <a:r>
              <a:rPr lang="el-GR" sz="2400" dirty="0" smtClean="0"/>
              <a:t>Ουρανία Γκοβίνα, Επίκουρος Καθηγήτρια</a:t>
            </a:r>
          </a:p>
          <a:p>
            <a:pPr>
              <a:spcBef>
                <a:spcPts val="0"/>
              </a:spcBef>
            </a:pPr>
            <a:r>
              <a:rPr lang="el-GR" sz="2400" dirty="0" smtClean="0"/>
              <a:t>Τμήμα Νοσηλευτικής</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5" name="Picture 3" descr="Λογότυπο Επιχειρησιακού Προγράμματος Εκπαίδευση και Δια βίου Μάθηση"/>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19227" y="5269682"/>
            <a:ext cx="3543300"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smtClean="0"/>
              <a:t>Ανάπτυξη του όγκου</a:t>
            </a:r>
            <a:br>
              <a:rPr lang="el-GR" sz="3200" dirty="0" smtClean="0"/>
            </a:br>
            <a:r>
              <a:rPr lang="el-GR" sz="3200" dirty="0" smtClean="0"/>
              <a:t>Ρυθμός ανάπτυξης</a:t>
            </a:r>
            <a:endParaRPr lang="el-GR" sz="3200" dirty="0"/>
          </a:p>
        </p:txBody>
      </p:sp>
      <p:sp>
        <p:nvSpPr>
          <p:cNvPr id="3" name="Content Placeholder 2"/>
          <p:cNvSpPr>
            <a:spLocks noGrp="1"/>
          </p:cNvSpPr>
          <p:nvPr>
            <p:ph idx="1"/>
          </p:nvPr>
        </p:nvSpPr>
        <p:spPr/>
        <p:txBody>
          <a:bodyPr>
            <a:normAutofit/>
          </a:bodyPr>
          <a:lstStyle/>
          <a:p>
            <a:r>
              <a:rPr lang="el-GR" sz="2400" dirty="0" smtClean="0"/>
              <a:t>Στα αρχικά στάδια ανάπτυξής του, ο όγκος της καρκινικής μάζας είναι μικρός, αλλά η αναλογία βιώσιμων κυττάρων που βρίσκονται σε ενεργό κυτταρική διαίρεση ανά χρονική στιγμή (ο ρυθμός ανάπτυξης), είναι υψηλός. </a:t>
            </a:r>
          </a:p>
          <a:p>
            <a:r>
              <a:rPr lang="el-GR" sz="2400" dirty="0" smtClean="0"/>
              <a:t>Τα περισσότερα κακοήθη νεοπλάσματα ανιχνεύονται μόνο σε μεταγενέστερο στάδιο. Μέχρι τη στιγμή εκείνη, το πτωχό αγγειακό δίκτυο και η συνεπαγόμενη υποξία, ή η ανεπαρκής παροχή θρεπτικών συστατικών σε συνδυασμό και με άλλους παράγοντες, επιβραδύνουν το ρυθμό ανάπτυξης και ο όγκος περιέχει μια υψηλή αναλογία αργά διαιρούμενων ή αναπαυόμενων κυττάρων, δηλαδή ευρισκόμενων στη φάση </a:t>
            </a:r>
            <a:r>
              <a:rPr lang="en-US" sz="2400" dirty="0" smtClean="0"/>
              <a:t>G0(</a:t>
            </a:r>
            <a:r>
              <a:rPr lang="el-GR" sz="2400" dirty="0" smtClean="0"/>
              <a:t>ο ρυθμός ανάπτυξης είναι χαμηλός).</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dirty="0"/>
          </a:p>
        </p:txBody>
      </p:sp>
    </p:spTree>
    <p:extLst>
      <p:ext uri="{BB962C8B-B14F-4D97-AF65-F5344CB8AC3E}">
        <p14:creationId xmlns:p14="http://schemas.microsoft.com/office/powerpoint/2010/main" val="80316491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Αντιεμετικά φάρμακα </a:t>
            </a:r>
            <a:r>
              <a:rPr lang="el-GR" sz="2800" b="0" dirty="0">
                <a:solidFill>
                  <a:prstClr val="black"/>
                </a:solidFill>
              </a:rPr>
              <a:t>(</a:t>
            </a:r>
            <a:r>
              <a:rPr lang="el-GR" sz="2800" b="0" dirty="0" smtClean="0">
                <a:solidFill>
                  <a:prstClr val="black"/>
                </a:solidFill>
              </a:rPr>
              <a:t>1/3) </a:t>
            </a:r>
            <a:endParaRPr lang="el-GR" sz="3200" dirty="0"/>
          </a:p>
        </p:txBody>
      </p:sp>
      <p:sp>
        <p:nvSpPr>
          <p:cNvPr id="3" name="Content Placeholder 2"/>
          <p:cNvSpPr>
            <a:spLocks noGrp="1"/>
          </p:cNvSpPr>
          <p:nvPr>
            <p:ph idx="1"/>
          </p:nvPr>
        </p:nvSpPr>
        <p:spPr/>
        <p:txBody>
          <a:bodyPr>
            <a:normAutofit/>
          </a:bodyPr>
          <a:lstStyle/>
          <a:p>
            <a:pPr marL="0" indent="0">
              <a:buNone/>
            </a:pPr>
            <a:r>
              <a:rPr lang="el-GR" sz="2400" dirty="0" smtClean="0"/>
              <a:t>Συνήθως χρησιμοποιείται μια ποικιλία αντιεμετικών φαρμάκων. Κανένα αντιεμετικό δεν είναι ιδανικό όταν χορηγείται μεμονωμένα. Συχνά χορηγούνται συνδυασμοί αντιεμετικών.</a:t>
            </a:r>
          </a:p>
          <a:p>
            <a:pPr marL="0" indent="0">
              <a:buNone/>
            </a:pPr>
            <a:r>
              <a:rPr lang="el-GR" sz="2400" dirty="0" smtClean="0"/>
              <a:t>Οι φαινοθειαζίνες (π.χ. χλωροπρομαζίνη και η προχλωροπεραζίνη) είναι χρήσιμες στη θεραπεία της ταξιδιωτικής ναυτίας και άλλων μορφών ναυτίας και εμετού  που δεν σχετίζονται με την ΧΜΘ.</a:t>
            </a:r>
          </a:p>
          <a:p>
            <a:pPr marL="0" indent="0">
              <a:buNone/>
            </a:pPr>
            <a:r>
              <a:rPr lang="el-GR" sz="2400" dirty="0" smtClean="0"/>
              <a:t>Επίσης η χλωροπρομαζίνη έχει δειχθεί ότι προσφέρει αντιεμετικό έλεγχο στις περιπτώσεις χορήγησης περίπου 50% των μη περιεχόντων πλατίνα ΧΜΘ φαρμάκων.</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99</a:t>
            </a:fld>
            <a:endParaRPr lang="en-US" dirty="0"/>
          </a:p>
        </p:txBody>
      </p:sp>
    </p:spTree>
    <p:extLst>
      <p:ext uri="{BB962C8B-B14F-4D97-AF65-F5344CB8AC3E}">
        <p14:creationId xmlns:p14="http://schemas.microsoft.com/office/powerpoint/2010/main" val="372012040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Αντιεμετικά φάρμακα </a:t>
            </a:r>
            <a:r>
              <a:rPr lang="el-GR" sz="2800" b="0" dirty="0" smtClean="0">
                <a:solidFill>
                  <a:prstClr val="black"/>
                </a:solidFill>
              </a:rPr>
              <a:t>(2/3) </a:t>
            </a:r>
            <a:endParaRPr lang="el-GR" sz="3200" dirty="0"/>
          </a:p>
        </p:txBody>
      </p:sp>
      <p:sp>
        <p:nvSpPr>
          <p:cNvPr id="3" name="Content Placeholder 2"/>
          <p:cNvSpPr>
            <a:spLocks noGrp="1"/>
          </p:cNvSpPr>
          <p:nvPr>
            <p:ph idx="1"/>
          </p:nvPr>
        </p:nvSpPr>
        <p:spPr/>
        <p:txBody>
          <a:bodyPr>
            <a:normAutofit/>
          </a:bodyPr>
          <a:lstStyle/>
          <a:p>
            <a:pPr marL="0" indent="0">
              <a:buNone/>
            </a:pPr>
            <a:r>
              <a:rPr lang="el-GR" sz="2400" dirty="0" smtClean="0"/>
              <a:t>Τα κορτικοστεροειδή χρησιμοποιούνται ευρύτατα για τον έλεγχο του εμετού σε συνδυασμό με μετοκλοπραμίδη και με ανταγωνιστές της σεροτονίνης.</a:t>
            </a:r>
            <a:endParaRPr lang="en-US" sz="2400" dirty="0" smtClean="0"/>
          </a:p>
          <a:p>
            <a:pPr marL="0" indent="0">
              <a:buNone/>
            </a:pPr>
            <a:r>
              <a:rPr lang="el-GR" sz="2400" dirty="0" smtClean="0"/>
              <a:t>Τα κανναβινοειδή (π.χ. ναμπιλόνη) έχουν αντιεμετική δράση, αλλά προκαλούν παράλληλα δυσφορία, υπόταση και ζάλη στο 30% των ασθενών. Απορροφώνται κατά απρόβλεπτο τρόπο όταν χορηγούνται από το στόμα και δεν χρησιμοποιούνται ευρέως στη σύγχρονη αντιεμετική θεραπεία.</a:t>
            </a:r>
          </a:p>
          <a:p>
            <a:pPr marL="0" indent="0">
              <a:buNone/>
            </a:pPr>
            <a:r>
              <a:rPr lang="el-GR" sz="2400" dirty="0"/>
              <a:t>Το θεραπευτικό αποτέλεσμα των </a:t>
            </a:r>
            <a:r>
              <a:rPr lang="el-GR" sz="2400" dirty="0" smtClean="0"/>
              <a:t>βουτυροφαινονών </a:t>
            </a:r>
            <a:r>
              <a:rPr lang="el-GR" sz="2400" dirty="0"/>
              <a:t>(δοπεριδόλη και αλοπεριδόλη) είναι δοσοεξαρτώμενο και έτσι η τοξικότητά τους στις θεραπευτικές συγκεντρώσεις, συμπεριλαμβανομένης της δυστονίας, της ξηροστομίας και της καταστολής περιορίζει τη χρήση τους.</a:t>
            </a:r>
          </a:p>
          <a:p>
            <a:pPr marL="0" indent="0">
              <a:buNone/>
            </a:pP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100</a:t>
            </a:fld>
            <a:endParaRPr lang="en-US" dirty="0"/>
          </a:p>
        </p:txBody>
      </p:sp>
    </p:spTree>
    <p:extLst>
      <p:ext uri="{BB962C8B-B14F-4D97-AF65-F5344CB8AC3E}">
        <p14:creationId xmlns:p14="http://schemas.microsoft.com/office/powerpoint/2010/main" val="379529657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Αντιεμετικά φάρμακα </a:t>
            </a:r>
            <a:r>
              <a:rPr lang="el-GR" sz="2800" b="0" dirty="0" smtClean="0">
                <a:solidFill>
                  <a:prstClr val="black"/>
                </a:solidFill>
              </a:rPr>
              <a:t>(3/3) </a:t>
            </a:r>
            <a:endParaRPr lang="el-GR" sz="3200" dirty="0"/>
          </a:p>
        </p:txBody>
      </p:sp>
      <p:sp>
        <p:nvSpPr>
          <p:cNvPr id="3" name="Content Placeholder 2"/>
          <p:cNvSpPr>
            <a:spLocks noGrp="1"/>
          </p:cNvSpPr>
          <p:nvPr>
            <p:ph idx="1"/>
          </p:nvPr>
        </p:nvSpPr>
        <p:spPr>
          <a:xfrm>
            <a:off x="457200" y="1196752"/>
            <a:ext cx="8579296" cy="5661248"/>
          </a:xfrm>
        </p:spPr>
        <p:txBody>
          <a:bodyPr>
            <a:normAutofit/>
          </a:bodyPr>
          <a:lstStyle/>
          <a:p>
            <a:pPr marL="0" indent="0">
              <a:buNone/>
            </a:pPr>
            <a:r>
              <a:rPr lang="el-GR" sz="2400" dirty="0" smtClean="0"/>
              <a:t>Η χρήση των βενζοδιαζεπινών περιορίζεται από την κατασταλτική τους δράση.</a:t>
            </a:r>
          </a:p>
          <a:p>
            <a:pPr marL="0" indent="0">
              <a:buNone/>
            </a:pPr>
            <a:r>
              <a:rPr lang="el-GR" sz="2400" dirty="0" smtClean="0"/>
              <a:t>Το πλέον συχνά χρησιμοποιούμενο αντιεμετικό είναι οι βενζαμίδες (μετοκλοπραμίδη) σε βραχεία ενδοφλέβια έγχυση (15 λεπτών). Συνήθεις παρενέργειές τους είναι</a:t>
            </a:r>
            <a:r>
              <a:rPr lang="el-GR" sz="2400" dirty="0"/>
              <a:t> </a:t>
            </a:r>
            <a:r>
              <a:rPr lang="el-GR" sz="2400" dirty="0" smtClean="0"/>
              <a:t>η ακαθησία και οι δυστονικές αντιδράσεις.</a:t>
            </a:r>
          </a:p>
          <a:p>
            <a:pPr marL="0" indent="0">
              <a:buNone/>
            </a:pPr>
            <a:r>
              <a:rPr lang="el-GR" sz="2400" dirty="0" smtClean="0"/>
              <a:t>Οι εκλεκτικοί ανταγωνιστές των υποδοχέων σεροτονίνης αποτελούν αντιεμετικά φάρμακα εξαιρετικά αποτελεσματικά που δεν προκαλούν καταστολή του ΚΝΣ ή εξωπυραμιδικές εκδηλώσεις. Συνήθεις παρενέργειές τους είναι η κεφαλαλγία, εξάψεις, κόπωση, διάρροια, δυσκοιλιότητα.</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101</a:t>
            </a:fld>
            <a:endParaRPr lang="en-US" dirty="0"/>
          </a:p>
        </p:txBody>
      </p:sp>
    </p:spTree>
    <p:extLst>
      <p:ext uri="{BB962C8B-B14F-4D97-AF65-F5344CB8AC3E}">
        <p14:creationId xmlns:p14="http://schemas.microsoft.com/office/powerpoint/2010/main" val="113744943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Μακροπρόθεσμες παρενέργειες ΧΜΘ</a:t>
            </a:r>
            <a:endParaRPr lang="el-GR" sz="3200" dirty="0"/>
          </a:p>
        </p:txBody>
      </p:sp>
      <p:sp>
        <p:nvSpPr>
          <p:cNvPr id="3" name="Content Placeholder 2"/>
          <p:cNvSpPr>
            <a:spLocks noGrp="1"/>
          </p:cNvSpPr>
          <p:nvPr>
            <p:ph idx="1"/>
          </p:nvPr>
        </p:nvSpPr>
        <p:spPr/>
        <p:txBody>
          <a:bodyPr>
            <a:normAutofit/>
          </a:bodyPr>
          <a:lstStyle/>
          <a:p>
            <a:r>
              <a:rPr lang="el-GR" sz="2400" dirty="0" smtClean="0"/>
              <a:t>Καταστολή Μυελού των οστών</a:t>
            </a:r>
          </a:p>
          <a:p>
            <a:r>
              <a:rPr lang="el-GR" sz="2400" dirty="0" smtClean="0"/>
              <a:t>Αναπαραγωγική τοξικότητα (στις γυναίκες)</a:t>
            </a:r>
          </a:p>
          <a:p>
            <a:r>
              <a:rPr lang="el-GR" sz="2400" dirty="0" smtClean="0"/>
              <a:t>Καρδιοτοξικότητα</a:t>
            </a:r>
          </a:p>
          <a:p>
            <a:r>
              <a:rPr lang="el-GR" sz="2400" dirty="0" smtClean="0"/>
              <a:t>Νευροτοξικότητα</a:t>
            </a:r>
          </a:p>
          <a:p>
            <a:r>
              <a:rPr lang="el-GR" sz="2400" dirty="0" smtClean="0"/>
              <a:t>Πνευμονική τοξικότητα</a:t>
            </a:r>
          </a:p>
          <a:p>
            <a:r>
              <a:rPr lang="el-GR" sz="2400" dirty="0" smtClean="0"/>
              <a:t>Ηπατοτοξικότητα</a:t>
            </a:r>
          </a:p>
          <a:p>
            <a:r>
              <a:rPr lang="el-GR" sz="2400" dirty="0" smtClean="0"/>
              <a:t>Αιμορραγική κυστίτιδα</a:t>
            </a:r>
          </a:p>
          <a:p>
            <a:r>
              <a:rPr lang="el-GR" sz="2400" dirty="0" smtClean="0"/>
              <a:t>Νεφροτοξικότητα</a:t>
            </a:r>
          </a:p>
          <a:p>
            <a:pPr>
              <a:buNone/>
            </a:pPr>
            <a:endParaRPr lang="el-GR" sz="2400" dirty="0" smtClean="0"/>
          </a:p>
          <a:p>
            <a:pPr>
              <a:buNone/>
            </a:pP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102</a:t>
            </a:fld>
            <a:endParaRPr lang="en-US" dirty="0"/>
          </a:p>
        </p:txBody>
      </p:sp>
    </p:spTree>
    <p:extLst>
      <p:ext uri="{BB962C8B-B14F-4D97-AF65-F5344CB8AC3E}">
        <p14:creationId xmlns:p14="http://schemas.microsoft.com/office/powerpoint/2010/main" val="199292394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Βιβλιογραφία</a:t>
            </a:r>
          </a:p>
        </p:txBody>
      </p:sp>
      <p:sp>
        <p:nvSpPr>
          <p:cNvPr id="3" name="Content Placeholder 2"/>
          <p:cNvSpPr>
            <a:spLocks noGrp="1"/>
          </p:cNvSpPr>
          <p:nvPr>
            <p:ph idx="1"/>
          </p:nvPr>
        </p:nvSpPr>
        <p:spPr/>
        <p:txBody>
          <a:bodyPr/>
          <a:lstStyle/>
          <a:p>
            <a:r>
              <a:rPr lang="en-US" sz="2400" dirty="0">
                <a:cs typeface="Arial" pitchFamily="34" charset="0"/>
              </a:rPr>
              <a:t>Jessica Corner &amp; Christopher </a:t>
            </a:r>
            <a:r>
              <a:rPr lang="en-US" sz="2400" dirty="0" smtClean="0">
                <a:cs typeface="Arial" pitchFamily="34" charset="0"/>
              </a:rPr>
              <a:t>Bailey, </a:t>
            </a:r>
            <a:r>
              <a:rPr lang="el-GR" sz="2400" dirty="0" smtClean="0">
                <a:cs typeface="Arial" pitchFamily="34" charset="0"/>
              </a:rPr>
              <a:t>Νοσηλευτική Ογκολογία</a:t>
            </a:r>
            <a:r>
              <a:rPr lang="en-US" sz="2400" dirty="0" smtClean="0">
                <a:cs typeface="Arial" pitchFamily="34" charset="0"/>
              </a:rPr>
              <a:t>, </a:t>
            </a:r>
            <a:r>
              <a:rPr lang="el-GR" sz="2400" dirty="0" smtClean="0">
                <a:cs typeface="Arial" pitchFamily="34" charset="0"/>
              </a:rPr>
              <a:t>Το </a:t>
            </a:r>
            <a:r>
              <a:rPr lang="el-GR" sz="2400" dirty="0">
                <a:cs typeface="Arial" pitchFamily="34" charset="0"/>
              </a:rPr>
              <a:t>πλαίσιο </a:t>
            </a:r>
            <a:r>
              <a:rPr lang="el-GR" sz="2400" dirty="0" smtClean="0">
                <a:cs typeface="Arial" pitchFamily="34" charset="0"/>
              </a:rPr>
              <a:t>φροντίδας</a:t>
            </a:r>
            <a:r>
              <a:rPr lang="en-US" sz="2400" dirty="0" smtClean="0">
                <a:cs typeface="Arial" pitchFamily="34" charset="0"/>
              </a:rPr>
              <a:t>, </a:t>
            </a:r>
            <a:r>
              <a:rPr lang="el-GR" sz="2400" dirty="0" smtClean="0">
                <a:cs typeface="Arial" pitchFamily="34" charset="0"/>
              </a:rPr>
              <a:t>Επιμέλεια</a:t>
            </a:r>
            <a:r>
              <a:rPr lang="el-GR" sz="2400" dirty="0">
                <a:cs typeface="Arial" pitchFamily="34" charset="0"/>
              </a:rPr>
              <a:t>: Ελισάβετ </a:t>
            </a:r>
            <a:r>
              <a:rPr lang="el-GR" sz="2400" dirty="0" smtClean="0">
                <a:cs typeface="Arial" pitchFamily="34" charset="0"/>
              </a:rPr>
              <a:t>Πατηράκη-Κουρμπάνη</a:t>
            </a:r>
            <a:r>
              <a:rPr lang="en-US" sz="2400" dirty="0" smtClean="0">
                <a:cs typeface="Arial" pitchFamily="34" charset="0"/>
              </a:rPr>
              <a:t>, </a:t>
            </a:r>
            <a:r>
              <a:rPr lang="el-GR" sz="2400" dirty="0" smtClean="0">
                <a:cs typeface="Arial" pitchFamily="34" charset="0"/>
              </a:rPr>
              <a:t>Εκδόσεις</a:t>
            </a:r>
            <a:r>
              <a:rPr lang="el-GR" sz="2400" dirty="0">
                <a:cs typeface="Arial" pitchFamily="34" charset="0"/>
              </a:rPr>
              <a:t>: Π.Χ. Πασχαλίδης</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103</a:t>
            </a:fld>
            <a:endParaRPr lang="el-GR" dirty="0"/>
          </a:p>
        </p:txBody>
      </p:sp>
    </p:spTree>
    <p:extLst>
      <p:ext uri="{BB962C8B-B14F-4D97-AF65-F5344CB8AC3E}">
        <p14:creationId xmlns:p14="http://schemas.microsoft.com/office/powerpoint/2010/main" val="362449772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Group 1"/>
          <p:cNvGrpSpPr/>
          <p:nvPr/>
        </p:nvGrpSpPr>
        <p:grpSpPr>
          <a:xfrm>
            <a:off x="1767633" y="5833725"/>
            <a:ext cx="5608735" cy="847725"/>
            <a:chOff x="1838952" y="5833725"/>
            <a:chExt cx="5608735" cy="847725"/>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838952" y="5931169"/>
              <a:ext cx="1971675" cy="702000"/>
            </a:xfrm>
            <a:prstGeom prst="rect">
              <a:avLst/>
            </a:prstGeom>
            <a:noFill/>
          </p:spPr>
        </p:pic>
        <p:pic>
          <p:nvPicPr>
            <p:cNvPr id="11" name="Picture 3" descr="Λογότυπο Επιχειρησιακού Προγράμματος Εκπαίδευση και Δια βίου Μάθηση"/>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4387" y="5833725"/>
              <a:ext cx="3543300" cy="8477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Ευάγγελος Δούσης</a:t>
            </a:r>
            <a:r>
              <a:rPr lang="en-US" sz="2000" dirty="0" smtClean="0"/>
              <a:t>,</a:t>
            </a:r>
            <a:r>
              <a:rPr lang="el-GR" sz="2000" dirty="0"/>
              <a:t> Ουρανία </a:t>
            </a:r>
            <a:r>
              <a:rPr lang="el-GR" sz="2000" dirty="0" smtClean="0"/>
              <a:t>Γκοβίνα</a:t>
            </a:r>
            <a:r>
              <a:rPr lang="en-US" sz="2000" dirty="0" smtClean="0"/>
              <a:t>,</a:t>
            </a:r>
            <a:r>
              <a:rPr lang="el-GR" sz="2000" dirty="0" smtClean="0"/>
              <a:t> 2014. </a:t>
            </a:r>
            <a:r>
              <a:rPr lang="el-GR" sz="2000" dirty="0"/>
              <a:t>Ευάγγελος </a:t>
            </a:r>
            <a:r>
              <a:rPr lang="el-GR" sz="2000" dirty="0" smtClean="0"/>
              <a:t>Δούσης</a:t>
            </a:r>
            <a:r>
              <a:rPr lang="en-US" sz="2000" dirty="0" smtClean="0"/>
              <a:t>,</a:t>
            </a:r>
            <a:r>
              <a:rPr lang="el-GR" sz="2000" dirty="0"/>
              <a:t> Ουρανία Γκοβίνα. </a:t>
            </a:r>
            <a:r>
              <a:rPr lang="el-GR" sz="2000" dirty="0" smtClean="0"/>
              <a:t>«Ογκολογική Νοσηλευτική. </a:t>
            </a:r>
            <a:r>
              <a:rPr lang="el-GR" sz="2000" dirty="0"/>
              <a:t>Ενότητα 7:</a:t>
            </a:r>
            <a:r>
              <a:rPr lang="en-US" sz="2000" dirty="0"/>
              <a:t> </a:t>
            </a:r>
            <a:r>
              <a:rPr lang="el-GR" sz="2000" dirty="0" smtClean="0"/>
              <a:t>Χημειοθεραπεία».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303448481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108</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07917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smtClean="0"/>
              <a:t>Καμπύλη ανάπτυξης (</a:t>
            </a:r>
            <a:r>
              <a:rPr lang="en-US" sz="3200" dirty="0" smtClean="0"/>
              <a:t>Compertzian) </a:t>
            </a:r>
            <a:r>
              <a:rPr lang="el-GR" sz="3200" dirty="0" smtClean="0"/>
              <a:t>καρκινικών κυττάρων  </a:t>
            </a:r>
            <a:endParaRPr lang="el-GR" sz="3200" dirty="0"/>
          </a:p>
        </p:txBody>
      </p:sp>
      <p:sp>
        <p:nvSpPr>
          <p:cNvPr id="3" name="Content Placeholder 2"/>
          <p:cNvSpPr>
            <a:spLocks noGrp="1"/>
          </p:cNvSpPr>
          <p:nvPr>
            <p:ph idx="1"/>
          </p:nvPr>
        </p:nvSpPr>
        <p:spPr/>
        <p:txBody>
          <a:bodyPr>
            <a:normAutofit/>
          </a:bodyPr>
          <a:lstStyle/>
          <a:p>
            <a:pPr marL="0" indent="0">
              <a:buNone/>
            </a:pPr>
            <a:r>
              <a:rPr lang="el-GR" sz="2400" dirty="0" smtClean="0"/>
              <a:t>Οι περισσότεροι χημειοθεραπευτικοί παράγοντες είναι δραστικότεροι σε ταχέως διαιρούμενα κύτταρα, δηλαδή όταν ο καρκίνος βρίσκεται ακόμη στο στάδιο έντονου πολλαπλασιασμού. Το χρονικό σημείο κατά το οποίο οι περισσότεροι όγκοι γίνονται κλινικά ανιχνεύσιμοι δεν είναι το πλέον κατάλληλο για κυτταροτοξική χημειοθεραπεία. </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dirty="0"/>
          </a:p>
        </p:txBody>
      </p:sp>
      <p:cxnSp>
        <p:nvCxnSpPr>
          <p:cNvPr id="6" name="Straight Arrow Connector 5"/>
          <p:cNvCxnSpPr/>
          <p:nvPr/>
        </p:nvCxnSpPr>
        <p:spPr>
          <a:xfrm>
            <a:off x="2843808" y="6381328"/>
            <a:ext cx="3888432"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843808" y="3996680"/>
            <a:ext cx="0" cy="2384648"/>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Arc 8"/>
          <p:cNvSpPr/>
          <p:nvPr/>
        </p:nvSpPr>
        <p:spPr>
          <a:xfrm rot="18063053">
            <a:off x="1955088" y="5171998"/>
            <a:ext cx="6144817" cy="5096519"/>
          </a:xfrm>
          <a:prstGeom prst="arc">
            <a:avLst>
              <a:gd name="adj1" fmla="val 16200000"/>
              <a:gd name="adj2" fmla="val 20139473"/>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p:sp>
        <p:nvSpPr>
          <p:cNvPr id="10" name="TextBox 9"/>
          <p:cNvSpPr txBox="1"/>
          <p:nvPr/>
        </p:nvSpPr>
        <p:spPr>
          <a:xfrm rot="16200000">
            <a:off x="2162436" y="5004337"/>
            <a:ext cx="993413" cy="369332"/>
          </a:xfrm>
          <a:prstGeom prst="rect">
            <a:avLst/>
          </a:prstGeom>
          <a:noFill/>
        </p:spPr>
        <p:txBody>
          <a:bodyPr wrap="none" rtlCol="0">
            <a:spAutoFit/>
          </a:bodyPr>
          <a:lstStyle/>
          <a:p>
            <a:r>
              <a:rPr lang="el-GR" dirty="0" smtClean="0">
                <a:latin typeface="+mn-lt"/>
              </a:rPr>
              <a:t>Κύτταρα</a:t>
            </a:r>
            <a:endParaRPr lang="el-GR" dirty="0">
              <a:latin typeface="+mn-lt"/>
            </a:endParaRPr>
          </a:p>
        </p:txBody>
      </p:sp>
      <p:sp>
        <p:nvSpPr>
          <p:cNvPr id="12" name="TextBox 11"/>
          <p:cNvSpPr txBox="1"/>
          <p:nvPr/>
        </p:nvSpPr>
        <p:spPr>
          <a:xfrm>
            <a:off x="5706902" y="6401268"/>
            <a:ext cx="864339" cy="369332"/>
          </a:xfrm>
          <a:prstGeom prst="rect">
            <a:avLst/>
          </a:prstGeom>
          <a:noFill/>
        </p:spPr>
        <p:txBody>
          <a:bodyPr wrap="none" rtlCol="0">
            <a:spAutoFit/>
          </a:bodyPr>
          <a:lstStyle/>
          <a:p>
            <a:r>
              <a:rPr lang="el-GR" dirty="0" smtClean="0">
                <a:latin typeface="+mn-lt"/>
              </a:rPr>
              <a:t>Χρόνος</a:t>
            </a:r>
            <a:endParaRPr lang="el-GR" dirty="0">
              <a:latin typeface="+mn-lt"/>
            </a:endParaRPr>
          </a:p>
        </p:txBody>
      </p:sp>
    </p:spTree>
    <p:extLst>
      <p:ext uri="{BB962C8B-B14F-4D97-AF65-F5344CB8AC3E}">
        <p14:creationId xmlns:p14="http://schemas.microsoft.com/office/powerpoint/2010/main" val="392422024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Φαρμακοκινητική πρώτης τάξης</a:t>
            </a:r>
            <a:endParaRPr lang="el-GR" sz="3200" dirty="0"/>
          </a:p>
        </p:txBody>
      </p:sp>
      <p:sp>
        <p:nvSpPr>
          <p:cNvPr id="3" name="Content Placeholder 2"/>
          <p:cNvSpPr>
            <a:spLocks noGrp="1"/>
          </p:cNvSpPr>
          <p:nvPr>
            <p:ph idx="1"/>
          </p:nvPr>
        </p:nvSpPr>
        <p:spPr/>
        <p:txBody>
          <a:bodyPr>
            <a:normAutofit/>
          </a:bodyPr>
          <a:lstStyle/>
          <a:p>
            <a:pPr marL="0" indent="0">
              <a:buNone/>
            </a:pPr>
            <a:r>
              <a:rPr lang="el-GR" sz="2400" dirty="0" smtClean="0"/>
              <a:t>Τα καρκινικά κύτταρα φαίνεται να καταστρέφονται από τους χημειοθεραπευτικούς παράγοντες με βάση τη φαρμακοκινητική πρώτης τάξεως, που σημαίνει ότι μια συγκεκριμένη δόση φαρμάκου καταστρέφει ένα συγκεκριμένο ποσοστό κακοήθων κυττάρων, παρά ένα συγκεκριμένο αριθμό.</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dirty="0"/>
          </a:p>
        </p:txBody>
      </p:sp>
    </p:spTree>
    <p:extLst>
      <p:ext uri="{BB962C8B-B14F-4D97-AF65-F5344CB8AC3E}">
        <p14:creationId xmlns:p14="http://schemas.microsoft.com/office/powerpoint/2010/main" val="12133029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Φαρμακολογία </a:t>
            </a:r>
            <a:endParaRPr lang="el-GR" sz="3200" dirty="0"/>
          </a:p>
        </p:txBody>
      </p:sp>
      <p:sp>
        <p:nvSpPr>
          <p:cNvPr id="3" name="Content Placeholder 2"/>
          <p:cNvSpPr>
            <a:spLocks noGrp="1"/>
          </p:cNvSpPr>
          <p:nvPr>
            <p:ph idx="1"/>
          </p:nvPr>
        </p:nvSpPr>
        <p:spPr/>
        <p:txBody>
          <a:bodyPr>
            <a:normAutofit lnSpcReduction="10000"/>
          </a:bodyPr>
          <a:lstStyle/>
          <a:p>
            <a:r>
              <a:rPr lang="el-GR" sz="2400" dirty="0" smtClean="0"/>
              <a:t>Ο τρόπος επιλογής, υπολογισμού της δοσολογίας και χορήγησης της αντινεοπλασματικής χημειοθεραπείας εξαρτάται από ποικίλους φαρμακολογικούς παράγοντες. Η γνώση της φαρμακοδυναμικής ενός φαρμάκου («τι επιτυγχάνει» ο παράγοντας και «πως το επιτυγχάνει») είναι θεμελιώδους σημασίας για την επιλογή της φαρμακευτικής αγωγής και η βάση για την ορθολογική χρήση των φαρμάκων.</a:t>
            </a:r>
          </a:p>
          <a:p>
            <a:r>
              <a:rPr lang="el-GR" sz="2400" dirty="0" smtClean="0"/>
              <a:t>Οι δόσεις θα πρέπει να υπολογιστούν για την επίτευξη ούτε μεγαλύτερης αλλά ούτε και μικρότερης δόσης από την ορθή δόση. Υπερβολική δόση μπορεί να έχει σαν συνέπεια την παραγωγή ανεπιθύμητων και επικίνδυνων τοξικών παρενεργειών, ενώ η ανεπαρκής δόση του φαρμάκου, δεν θα επιτύχει το θεραπευτικό στόχο.</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dirty="0"/>
          </a:p>
        </p:txBody>
      </p:sp>
    </p:spTree>
    <p:extLst>
      <p:ext uri="{BB962C8B-B14F-4D97-AF65-F5344CB8AC3E}">
        <p14:creationId xmlns:p14="http://schemas.microsoft.com/office/powerpoint/2010/main" val="5442309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Φαρμακοκινητική </a:t>
            </a:r>
            <a:endParaRPr lang="el-GR" sz="3200" dirty="0"/>
          </a:p>
        </p:txBody>
      </p:sp>
      <p:sp>
        <p:nvSpPr>
          <p:cNvPr id="3" name="Content Placeholder 2"/>
          <p:cNvSpPr>
            <a:spLocks noGrp="1"/>
          </p:cNvSpPr>
          <p:nvPr>
            <p:ph idx="1"/>
          </p:nvPr>
        </p:nvSpPr>
        <p:spPr/>
        <p:txBody>
          <a:bodyPr>
            <a:normAutofit/>
          </a:bodyPr>
          <a:lstStyle/>
          <a:p>
            <a:pPr marL="0" indent="0">
              <a:buNone/>
            </a:pPr>
            <a:r>
              <a:rPr lang="el-GR" sz="2400" dirty="0" smtClean="0"/>
              <a:t>Αφορά την επίτευξη του σωστού αποτελέσματος στη σωστή έντασή του το σωστό χρόνο, για τη σωστή διάρκεια χρόνου, με ελαχιστοποίηση του κινδύνου ανεπιθύμητων ή επιβλαβών ενεργειών  και ενδιαφέρεται για το ρυθμό με τον οποίο τα μόρια του φαρμάκου διαπερνούν τις κυτταρικές μεμβράνες για να εισέλθουν στο σώμα, για την κατανομή τους μέσα σε αυτό και την απέκκρισή τους, καθώς και με τις αλλαγές στη δομή τους (μεταβολισμός) που υφίστανται μέσα στο σώμα του ασθενή.</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dirty="0"/>
          </a:p>
        </p:txBody>
      </p:sp>
    </p:spTree>
    <p:extLst>
      <p:ext uri="{BB962C8B-B14F-4D97-AF65-F5344CB8AC3E}">
        <p14:creationId xmlns:p14="http://schemas.microsoft.com/office/powerpoint/2010/main" val="30919419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Οδός χορήγησης </a:t>
            </a:r>
            <a:endParaRPr lang="el-GR" sz="3200" dirty="0"/>
          </a:p>
        </p:txBody>
      </p:sp>
      <p:sp>
        <p:nvSpPr>
          <p:cNvPr id="3" name="Content Placeholder 2"/>
          <p:cNvSpPr>
            <a:spLocks noGrp="1"/>
          </p:cNvSpPr>
          <p:nvPr>
            <p:ph idx="1"/>
          </p:nvPr>
        </p:nvSpPr>
        <p:spPr/>
        <p:txBody>
          <a:bodyPr>
            <a:normAutofit/>
          </a:bodyPr>
          <a:lstStyle/>
          <a:p>
            <a:pPr marL="0" indent="0">
              <a:buNone/>
            </a:pPr>
            <a:r>
              <a:rPr lang="el-GR" sz="2400" dirty="0" smtClean="0"/>
              <a:t>Η οδός χορήγησης ενός συγκεκριμένου φαρμάκου υπαγορεύεται από τα χαρακτηριστικά του και επιλέγεται κατά τρόπο ώστε να βελτιστοποιείται η βιοδιαθεσιμότητα του. </a:t>
            </a:r>
          </a:p>
          <a:p>
            <a:pPr marL="0" indent="0">
              <a:buNone/>
            </a:pPr>
            <a:r>
              <a:rPr lang="el-GR" sz="2400" dirty="0" smtClean="0"/>
              <a:t>Η προσεκτική επιλογή της οδού χορήγησης του φαρμάκου μπορεί να βελτιώσει την αντικαρκινική του δράση διαμέσου της υψηλότερης συγκέντρωσης του στον όγκο.</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dirty="0"/>
          </a:p>
        </p:txBody>
      </p:sp>
    </p:spTree>
    <p:extLst>
      <p:ext uri="{BB962C8B-B14F-4D97-AF65-F5344CB8AC3E}">
        <p14:creationId xmlns:p14="http://schemas.microsoft.com/office/powerpoint/2010/main" val="22790919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Κατανομή φαρμάκου </a:t>
            </a:r>
            <a:r>
              <a:rPr lang="el-GR" sz="2800" b="0" dirty="0" smtClean="0"/>
              <a:t>(1/2)</a:t>
            </a:r>
            <a:endParaRPr lang="el-GR" sz="2800" b="0" dirty="0"/>
          </a:p>
        </p:txBody>
      </p:sp>
      <p:sp>
        <p:nvSpPr>
          <p:cNvPr id="3" name="Content Placeholder 2"/>
          <p:cNvSpPr>
            <a:spLocks noGrp="1"/>
          </p:cNvSpPr>
          <p:nvPr>
            <p:ph idx="1"/>
          </p:nvPr>
        </p:nvSpPr>
        <p:spPr/>
        <p:txBody>
          <a:bodyPr>
            <a:normAutofit/>
          </a:bodyPr>
          <a:lstStyle/>
          <a:p>
            <a:pPr marL="0" indent="0">
              <a:buNone/>
            </a:pPr>
            <a:r>
              <a:rPr lang="el-GR" sz="2400" dirty="0" smtClean="0"/>
              <a:t>Η κατανομή και η μεταφορά των φαρμάκων μέσα στο σώμα μπορούν να επηρεάσουν σε σημαντικό βαθμό τα αποτελέσματα της χημειοθεραπείας.</a:t>
            </a:r>
          </a:p>
          <a:p>
            <a:pPr marL="0" indent="0">
              <a:buNone/>
            </a:pPr>
            <a:r>
              <a:rPr lang="el-GR" sz="2400" dirty="0" smtClean="0"/>
              <a:t>Μετά την χορήγηση τους τα φάρμακα είναι δυνατόν να συνδέονται με τις λευκωματίνες του ορού, γεγονός που επηρεάζει την αναλογία του ελεύθερου ή φαρμακολογικά ενεργού φαρμάκου στο αίμα.</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dirty="0"/>
          </a:p>
        </p:txBody>
      </p:sp>
    </p:spTree>
    <p:extLst>
      <p:ext uri="{BB962C8B-B14F-4D97-AF65-F5344CB8AC3E}">
        <p14:creationId xmlns:p14="http://schemas.microsoft.com/office/powerpoint/2010/main" val="18971567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Κατανομή φαρμάκου </a:t>
            </a:r>
            <a:r>
              <a:rPr lang="el-GR" sz="2800" b="0" dirty="0" smtClean="0"/>
              <a:t>(2/2</a:t>
            </a:r>
            <a:r>
              <a:rPr lang="el-GR" sz="2800" b="0" dirty="0"/>
              <a:t>)</a:t>
            </a:r>
            <a:endParaRPr lang="el-GR" sz="2800" dirty="0"/>
          </a:p>
        </p:txBody>
      </p:sp>
      <p:sp>
        <p:nvSpPr>
          <p:cNvPr id="3" name="Content Placeholder 2"/>
          <p:cNvSpPr>
            <a:spLocks noGrp="1"/>
          </p:cNvSpPr>
          <p:nvPr>
            <p:ph idx="1"/>
          </p:nvPr>
        </p:nvSpPr>
        <p:spPr/>
        <p:txBody>
          <a:bodyPr>
            <a:normAutofit/>
          </a:bodyPr>
          <a:lstStyle/>
          <a:p>
            <a:pPr marL="0" indent="0">
              <a:buNone/>
            </a:pPr>
            <a:r>
              <a:rPr lang="el-GR" sz="2400" dirty="0" smtClean="0"/>
              <a:t>Όταν ποσότητες ελεύθερου φαρμάκου εξέρχονται από την κυκλοφορία του αίματος (π.χ. όταν μεταβολίζονται ή απεκκρίνονται), αντικαθίστανται από τις ποσότητες του οι οποίες ήταν μέχρι πρότινος συνδεδεμένες με τις λευκωματίνες.</a:t>
            </a:r>
          </a:p>
          <a:p>
            <a:pPr marL="0" indent="0">
              <a:buNone/>
            </a:pPr>
            <a:r>
              <a:rPr lang="el-GR" sz="2400" dirty="0" smtClean="0"/>
              <a:t>Μερικές φορές τα φάρμακα συναγωνίζονται το ένα το άλλο για τις θέσεις πρόσδεσης στις λευκωματίνες. Ένα φάρμακο μπορεί να «εκτοπίσει» κάποιο άλλο από τη θέση πρόσδεσης, με αποτέλεσμα δημιουργία τοξικών επιπέδων στο αίμα του εκτοπισμένου φαρμάκου (π.χ. η μεθοτρεξάτη εκτοπίζεται από την ασπιρίνη, την προβενεσίδη και πιθανά και άλλα μη στεροειδή αντιφλεγμονώδη φάρμακα, γεγονός που μπορεί να οδηγήσει σε σοβαρού βαθμού τοξικότητα).</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dirty="0"/>
          </a:p>
        </p:txBody>
      </p:sp>
    </p:spTree>
    <p:extLst>
      <p:ext uri="{BB962C8B-B14F-4D97-AF65-F5344CB8AC3E}">
        <p14:creationId xmlns:p14="http://schemas.microsoft.com/office/powerpoint/2010/main" val="14208889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Βιομετατροπή</a:t>
            </a:r>
            <a:endParaRPr lang="el-GR" sz="3200" dirty="0"/>
          </a:p>
        </p:txBody>
      </p:sp>
      <p:sp>
        <p:nvSpPr>
          <p:cNvPr id="3" name="Content Placeholder 2"/>
          <p:cNvSpPr>
            <a:spLocks noGrp="1"/>
          </p:cNvSpPr>
          <p:nvPr>
            <p:ph idx="1"/>
          </p:nvPr>
        </p:nvSpPr>
        <p:spPr/>
        <p:txBody>
          <a:bodyPr>
            <a:normAutofit/>
          </a:bodyPr>
          <a:lstStyle/>
          <a:p>
            <a:pPr marL="0" indent="0">
              <a:buNone/>
            </a:pPr>
            <a:r>
              <a:rPr lang="el-GR" sz="2400" dirty="0" smtClean="0"/>
              <a:t>Τα κυτταροτοξικά φάρμακα υφίστανται μια ευρεία ποικιλία μεταβολικών μετατροπών, συμπεριλαμβανομένων της οξείδωσης, της αναγωγής, της υδρόλυσης ή της δομικής αναμόρφωσης του μορίου τους, οι περισσότερες από τις οποίες λαμβάνουν χώρα στο ήπαρ.</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dirty="0"/>
          </a:p>
        </p:txBody>
      </p:sp>
    </p:spTree>
    <p:extLst>
      <p:ext uri="{BB962C8B-B14F-4D97-AF65-F5344CB8AC3E}">
        <p14:creationId xmlns:p14="http://schemas.microsoft.com/office/powerpoint/2010/main" val="17220427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Απέκκριση </a:t>
            </a:r>
            <a:endParaRPr lang="el-GR" sz="3200" dirty="0"/>
          </a:p>
        </p:txBody>
      </p:sp>
      <p:sp>
        <p:nvSpPr>
          <p:cNvPr id="3" name="Content Placeholder 2"/>
          <p:cNvSpPr>
            <a:spLocks noGrp="1"/>
          </p:cNvSpPr>
          <p:nvPr>
            <p:ph idx="1"/>
          </p:nvPr>
        </p:nvSpPr>
        <p:spPr/>
        <p:txBody>
          <a:bodyPr>
            <a:normAutofit/>
          </a:bodyPr>
          <a:lstStyle/>
          <a:p>
            <a:pPr marL="0" indent="0">
              <a:buNone/>
            </a:pPr>
            <a:r>
              <a:rPr lang="el-GR" sz="2400" dirty="0" smtClean="0"/>
              <a:t>Τα φάρμακα απεκκρίνονται συχνότερα δια των νεφρών ή του ήπατος. Η λειτουργία αυτών των οργάνων έχει ζωτική σημασία για την επιτυχή θεραπεία, καθώς η ελαττωμένη κάθαρση των φαρμάκων μπορεί να προκαλέσει αυξημένη τοξικότητα.</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dirty="0"/>
          </a:p>
        </p:txBody>
      </p:sp>
    </p:spTree>
    <p:extLst>
      <p:ext uri="{BB962C8B-B14F-4D97-AF65-F5344CB8AC3E}">
        <p14:creationId xmlns:p14="http://schemas.microsoft.com/office/powerpoint/2010/main" val="4816707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Χημειοθεραπεία </a:t>
            </a:r>
            <a:r>
              <a:rPr lang="el-GR" sz="2800" b="0" dirty="0" smtClean="0"/>
              <a:t>(1/3) </a:t>
            </a:r>
            <a:endParaRPr lang="el-GR" sz="2800" b="0" dirty="0"/>
          </a:p>
        </p:txBody>
      </p:sp>
      <p:sp>
        <p:nvSpPr>
          <p:cNvPr id="3" name="Content Placeholder 2"/>
          <p:cNvSpPr>
            <a:spLocks noGrp="1"/>
          </p:cNvSpPr>
          <p:nvPr>
            <p:ph idx="1"/>
          </p:nvPr>
        </p:nvSpPr>
        <p:spPr/>
        <p:txBody>
          <a:bodyPr>
            <a:normAutofit/>
          </a:bodyPr>
          <a:lstStyle/>
          <a:p>
            <a:pPr marL="0" indent="0">
              <a:buNone/>
            </a:pPr>
            <a:r>
              <a:rPr lang="el-GR" sz="2400" dirty="0" smtClean="0"/>
              <a:t>Αρχικά χρησιμοποιήθηκε ο όρος για τη </a:t>
            </a:r>
            <a:r>
              <a:rPr lang="el-GR" sz="2400" b="1" dirty="0" smtClean="0"/>
              <a:t>χρησιμοποίηση ουσιών με  συγκεκριμένη τοξικότητα εναντίον μικροοργανισμών όπως είναι τα βακτήρια.</a:t>
            </a:r>
          </a:p>
          <a:p>
            <a:pPr marL="0" indent="0">
              <a:buNone/>
            </a:pPr>
            <a:endParaRPr lang="el-GR" sz="2400" b="1" dirty="0" smtClean="0"/>
          </a:p>
          <a:p>
            <a:r>
              <a:rPr lang="el-GR" sz="2400" b="1" dirty="0" smtClean="0"/>
              <a:t>Αντικαρκινική χημειοθεραπεία</a:t>
            </a:r>
            <a:r>
              <a:rPr lang="el-GR" sz="2400" dirty="0" smtClean="0"/>
              <a:t>: η χορήγηση αντινεοπλασματικών φαρμάκων είτε μεμονωμένα είτε σε συνδυασμούς μεταξύ τους. Αφορά τη χρήση φαρμάκων τα οποία παρακωλύουν την κυτταρική διαίρεση μέσω της αναστολής της σύνθεσης του γενετικού υλικού ή με την πρόκληση ανεπανόρθωτων βλαβών στο </a:t>
            </a:r>
            <a:r>
              <a:rPr lang="en-US" sz="2400" dirty="0" smtClean="0"/>
              <a:t>DNA.</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dirty="0"/>
          </a:p>
        </p:txBody>
      </p:sp>
    </p:spTree>
    <p:extLst>
      <p:ext uri="{BB962C8B-B14F-4D97-AF65-F5344CB8AC3E}">
        <p14:creationId xmlns:p14="http://schemas.microsoft.com/office/powerpoint/2010/main" val="26025797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Αλληλεπιδράσεις φαρμάκων</a:t>
            </a:r>
            <a:endParaRPr lang="el-GR" sz="3200" dirty="0"/>
          </a:p>
        </p:txBody>
      </p:sp>
      <p:sp>
        <p:nvSpPr>
          <p:cNvPr id="3" name="Content Placeholder 2"/>
          <p:cNvSpPr>
            <a:spLocks noGrp="1"/>
          </p:cNvSpPr>
          <p:nvPr>
            <p:ph idx="1"/>
          </p:nvPr>
        </p:nvSpPr>
        <p:spPr/>
        <p:txBody>
          <a:bodyPr>
            <a:normAutofit/>
          </a:bodyPr>
          <a:lstStyle/>
          <a:p>
            <a:pPr marL="0" indent="0">
              <a:buNone/>
            </a:pPr>
            <a:r>
              <a:rPr lang="el-GR" sz="2400" dirty="0" smtClean="0"/>
              <a:t>Οι αλληλεπιδράσεις μεταξύ φαρμάκων δεν είναι σπάνιο φαινόμενο. Ένα φάρμακο μπορεί να επάγει ή να αναστείλει τη δράση κάποιου άλλου, μετατρέποντας με αυτό τον τρόπο το θεραπευτικό, ή το τοξικό του αποτέλεσμα, ή την ενζυμική του αναστολή ή επαγωγή.</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dirty="0"/>
          </a:p>
        </p:txBody>
      </p:sp>
    </p:spTree>
    <p:extLst>
      <p:ext uri="{BB962C8B-B14F-4D97-AF65-F5344CB8AC3E}">
        <p14:creationId xmlns:p14="http://schemas.microsoft.com/office/powerpoint/2010/main" val="26617841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Φαρμακευτική αντίσταση </a:t>
            </a:r>
            <a:r>
              <a:rPr lang="el-GR" sz="2800" b="0" dirty="0" smtClean="0"/>
              <a:t>(1/2) </a:t>
            </a:r>
            <a:endParaRPr lang="el-GR" sz="2800" b="0" dirty="0"/>
          </a:p>
        </p:txBody>
      </p:sp>
      <p:sp>
        <p:nvSpPr>
          <p:cNvPr id="3" name="Content Placeholder 2"/>
          <p:cNvSpPr>
            <a:spLocks noGrp="1"/>
          </p:cNvSpPr>
          <p:nvPr>
            <p:ph idx="1"/>
          </p:nvPr>
        </p:nvSpPr>
        <p:spPr/>
        <p:txBody>
          <a:bodyPr>
            <a:normAutofit/>
          </a:bodyPr>
          <a:lstStyle/>
          <a:p>
            <a:r>
              <a:rPr lang="el-GR" sz="2400" dirty="0" smtClean="0"/>
              <a:t>Η αξία κάθε κυτταροτοξικού παράγοντα είναι δυνατόν να ελαττώνεται δραστικά από την αντίσταση των κυττάρων του όγκου-στόχου σε αυτόν. </a:t>
            </a:r>
          </a:p>
          <a:p>
            <a:r>
              <a:rPr lang="el-GR" sz="2400" dirty="0" smtClean="0"/>
              <a:t>Η </a:t>
            </a:r>
            <a:r>
              <a:rPr lang="el-GR" sz="2400" b="1" dirty="0" smtClean="0"/>
              <a:t>«πρωτογενής αντίσταση» </a:t>
            </a:r>
            <a:r>
              <a:rPr lang="el-GR" sz="2400" dirty="0" smtClean="0"/>
              <a:t>αναφέρεται στην περίπτωση που οι όγκοι δεν ανταποκρίνονται στη χορήγηση των φαρμάκων και θεωρείται ότι αποτελεί κύριο αίτιο αποτυχίας ενός παράγοντα χημειοθεραπείας.</a:t>
            </a:r>
          </a:p>
          <a:p>
            <a:r>
              <a:rPr lang="el-GR" sz="2400" dirty="0" smtClean="0"/>
              <a:t>Η </a:t>
            </a:r>
            <a:r>
              <a:rPr lang="el-GR" sz="2400" b="1" dirty="0" smtClean="0"/>
              <a:t>«δευτερογενής αντίσταση» </a:t>
            </a:r>
            <a:r>
              <a:rPr lang="el-GR" sz="2400" dirty="0" smtClean="0"/>
              <a:t>αναφέρεται στις περιπτώσεις εκείνες όπου αρχικά παρατηρείται υποστροφή του όγκου μετά από χημειοθεραπεία με κάποιον παράγοντα, η οποία όμως είναι προσωρινή, ενώ στη συνέχεια ο όγκος επανεμφανίζεται και ο ασθενής υποτροπιάζει.</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dirty="0"/>
          </a:p>
        </p:txBody>
      </p:sp>
    </p:spTree>
    <p:extLst>
      <p:ext uri="{BB962C8B-B14F-4D97-AF65-F5344CB8AC3E}">
        <p14:creationId xmlns:p14="http://schemas.microsoft.com/office/powerpoint/2010/main" val="28434004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Φαρμακευτική αντίσταση </a:t>
            </a:r>
            <a:r>
              <a:rPr lang="el-GR" sz="2800" b="0" dirty="0" smtClean="0">
                <a:solidFill>
                  <a:prstClr val="black"/>
                </a:solidFill>
              </a:rPr>
              <a:t>(2/2</a:t>
            </a:r>
            <a:r>
              <a:rPr lang="el-GR" sz="2800" b="0" dirty="0">
                <a:solidFill>
                  <a:prstClr val="black"/>
                </a:solidFill>
              </a:rPr>
              <a:t>) </a:t>
            </a:r>
            <a:r>
              <a:rPr lang="el-GR" sz="3200" dirty="0" smtClean="0"/>
              <a:t> </a:t>
            </a:r>
            <a:endParaRPr lang="el-GR" sz="3200" dirty="0"/>
          </a:p>
        </p:txBody>
      </p:sp>
      <p:sp>
        <p:nvSpPr>
          <p:cNvPr id="3" name="Content Placeholder 2"/>
          <p:cNvSpPr>
            <a:spLocks noGrp="1"/>
          </p:cNvSpPr>
          <p:nvPr>
            <p:ph idx="1"/>
          </p:nvPr>
        </p:nvSpPr>
        <p:spPr/>
        <p:txBody>
          <a:bodyPr>
            <a:normAutofit/>
          </a:bodyPr>
          <a:lstStyle/>
          <a:p>
            <a:pPr>
              <a:buNone/>
            </a:pPr>
            <a:r>
              <a:rPr lang="el-GR" sz="2400" dirty="0" smtClean="0"/>
              <a:t>Παράγοντες που συμβάλλουν στη δευτερογενή αντίσταση είναι:</a:t>
            </a:r>
          </a:p>
          <a:p>
            <a:r>
              <a:rPr lang="el-GR" sz="2400" dirty="0" smtClean="0"/>
              <a:t>Διακυμάνσεις στη βιοδιαθεσιμότητα του φαρμάκου</a:t>
            </a:r>
          </a:p>
          <a:p>
            <a:r>
              <a:rPr lang="el-GR" sz="2400" dirty="0" smtClean="0"/>
              <a:t>Μεταβολισμός ή αποβολή του φαρμάκου</a:t>
            </a:r>
          </a:p>
          <a:p>
            <a:r>
              <a:rPr lang="el-GR" sz="2400" dirty="0" smtClean="0"/>
              <a:t>Η εντόπιση του όγκου σε απροσπέλαστες για το φάρμακο περιοχές του σώματος</a:t>
            </a:r>
          </a:p>
          <a:p>
            <a:r>
              <a:rPr lang="el-GR" sz="2400" dirty="0" smtClean="0"/>
              <a:t>Διαφοροποιήσεις στην κινητική των κυττάρων</a:t>
            </a:r>
          </a:p>
          <a:p>
            <a:r>
              <a:rPr lang="el-GR" sz="2400" dirty="0" smtClean="0"/>
              <a:t>Εμφάνιση τοξικότητας του φαρμάκου στον ασθενή</a:t>
            </a:r>
          </a:p>
          <a:p>
            <a:r>
              <a:rPr lang="el-GR" sz="2400" dirty="0" smtClean="0"/>
              <a:t>Ελαττωμένη παροχή αίματος στον όγκο.</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dirty="0"/>
          </a:p>
        </p:txBody>
      </p:sp>
    </p:spTree>
    <p:extLst>
      <p:ext uri="{BB962C8B-B14F-4D97-AF65-F5344CB8AC3E}">
        <p14:creationId xmlns:p14="http://schemas.microsoft.com/office/powerpoint/2010/main" val="12457027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Κατηγορίες φαρμακευτικής αντίστασης </a:t>
            </a:r>
            <a:r>
              <a:rPr lang="el-GR" sz="2800" b="0" dirty="0">
                <a:solidFill>
                  <a:prstClr val="black"/>
                </a:solidFill>
              </a:rPr>
              <a:t>(</a:t>
            </a:r>
            <a:r>
              <a:rPr lang="el-GR" sz="2800" b="0" dirty="0" smtClean="0">
                <a:solidFill>
                  <a:prstClr val="black"/>
                </a:solidFill>
              </a:rPr>
              <a:t>1/3) </a:t>
            </a:r>
            <a:endParaRPr lang="el-GR" sz="3200" dirty="0"/>
          </a:p>
        </p:txBody>
      </p:sp>
      <p:sp>
        <p:nvSpPr>
          <p:cNvPr id="3" name="Content Placeholder 2"/>
          <p:cNvSpPr>
            <a:spLocks noGrp="1"/>
          </p:cNvSpPr>
          <p:nvPr>
            <p:ph idx="1"/>
          </p:nvPr>
        </p:nvSpPr>
        <p:spPr/>
        <p:txBody>
          <a:bodyPr>
            <a:normAutofit lnSpcReduction="10000"/>
          </a:bodyPr>
          <a:lstStyle/>
          <a:p>
            <a:r>
              <a:rPr lang="el-GR" sz="2400" b="1" dirty="0" smtClean="0">
                <a:solidFill>
                  <a:schemeClr val="tx2"/>
                </a:solidFill>
              </a:rPr>
              <a:t>Κινητική αντίσταση</a:t>
            </a:r>
            <a:r>
              <a:rPr lang="el-GR" sz="2400" dirty="0" smtClean="0"/>
              <a:t>: τα αντικαρκινικά φάρμακα μπορεί να δρουν εξειδικευμένα στον κυτταρικό κύκλο ή σε κάποια από τις φάσεις του, οπότε κάποια κύτταρα μπορεί να είναι λιγότερο ευαίσθητα απέναντι σε ένα συγκεκριμένο παράγοντα, εξαιτίας της θέσης τους μέσα στον κυτταρικό κύκλο.</a:t>
            </a:r>
          </a:p>
          <a:p>
            <a:r>
              <a:rPr lang="el-GR" sz="2400" b="1" dirty="0" smtClean="0">
                <a:solidFill>
                  <a:schemeClr val="tx2"/>
                </a:solidFill>
              </a:rPr>
              <a:t>Βιοχημική αντίσταση</a:t>
            </a:r>
            <a:r>
              <a:rPr lang="el-GR" sz="2400" dirty="0" smtClean="0">
                <a:solidFill>
                  <a:schemeClr val="tx2"/>
                </a:solidFill>
              </a:rPr>
              <a:t>: </a:t>
            </a:r>
            <a:r>
              <a:rPr lang="el-GR" sz="2400" dirty="0" smtClean="0"/>
              <a:t>εμφανίζεται όταν τα φάρμακα δεν μεταφέρονται δια της κυτταρικής μεμβράνης, όταν δεν ενεργοποιούνται εντός του κυττάρου, όταν αντιπαρατίθενται με μεγάλη περίσσεια της ουσίας στόχου τους μέσα στο κύτταρο, ή ακόμη όταν τα ίδια τα κύτταρα είναι προικισμένα με κάποια ιδιαίτερη ικανότητα να επισκευάζουν το </a:t>
            </a:r>
            <a:r>
              <a:rPr lang="en-US" sz="2400" dirty="0" smtClean="0"/>
              <a:t>DNA </a:t>
            </a:r>
            <a:r>
              <a:rPr lang="el-GR" sz="2400" dirty="0" smtClean="0"/>
              <a:t>από τις βλάβες που του προκαλούν οι χημειοθεραπευτικοί παράγοντες.</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dirty="0"/>
          </a:p>
        </p:txBody>
      </p:sp>
    </p:spTree>
    <p:extLst>
      <p:ext uri="{BB962C8B-B14F-4D97-AF65-F5344CB8AC3E}">
        <p14:creationId xmlns:p14="http://schemas.microsoft.com/office/powerpoint/2010/main" val="30579382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Κατηγορίες φαρμακευτικής αντίστασης </a:t>
            </a:r>
            <a:r>
              <a:rPr lang="el-GR" sz="2800" b="0" dirty="0" smtClean="0"/>
              <a:t>(2/3) </a:t>
            </a:r>
            <a:endParaRPr lang="el-GR" sz="2800" dirty="0"/>
          </a:p>
        </p:txBody>
      </p:sp>
      <p:sp>
        <p:nvSpPr>
          <p:cNvPr id="3" name="Content Placeholder 2"/>
          <p:cNvSpPr>
            <a:spLocks noGrp="1"/>
          </p:cNvSpPr>
          <p:nvPr>
            <p:ph idx="1"/>
          </p:nvPr>
        </p:nvSpPr>
        <p:spPr/>
        <p:txBody>
          <a:bodyPr>
            <a:normAutofit/>
          </a:bodyPr>
          <a:lstStyle/>
          <a:p>
            <a:r>
              <a:rPr lang="el-GR" sz="2400" b="1" dirty="0" smtClean="0">
                <a:solidFill>
                  <a:schemeClr val="tx2"/>
                </a:solidFill>
              </a:rPr>
              <a:t>Φαρμακολογική αντίσταση</a:t>
            </a:r>
            <a:r>
              <a:rPr lang="el-GR" sz="2400" dirty="0" smtClean="0"/>
              <a:t>: τα καρκινικά κύτταρα μπορεί να εντοπίζονται σε περιοχές όπου είναι δύσκολο να επιτευχθεί η απαραίτητη συγκέντρωση φαρμάκου, οπότε και θα είναι πρακτικά λιγότερο ευαίσθητα. Το ΚΝΣ είναι μια τέτοια περιοχή. Επίσης αλλαγές στον τρόπο μεταβολισμού ενός φαρμάκου στον ασθενή μπορεί να δυσχεραίνει την επίτευξη της απαραίτητης συγκέντρωσής του.</a:t>
            </a:r>
          </a:p>
          <a:p>
            <a:endParaRPr lang="el-GR" sz="2400" dirty="0" smtClean="0"/>
          </a:p>
          <a:p>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dirty="0"/>
          </a:p>
        </p:txBody>
      </p:sp>
    </p:spTree>
    <p:extLst>
      <p:ext uri="{BB962C8B-B14F-4D97-AF65-F5344CB8AC3E}">
        <p14:creationId xmlns:p14="http://schemas.microsoft.com/office/powerpoint/2010/main" val="30816265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Κατηγορίες φαρμακευτικής αντίστασης </a:t>
            </a:r>
            <a:r>
              <a:rPr lang="el-GR" sz="2800" b="0" dirty="0" smtClean="0">
                <a:solidFill>
                  <a:prstClr val="black"/>
                </a:solidFill>
              </a:rPr>
              <a:t>(3/3) </a:t>
            </a:r>
            <a:endParaRPr lang="el-GR" sz="3200" dirty="0"/>
          </a:p>
        </p:txBody>
      </p:sp>
      <p:sp>
        <p:nvSpPr>
          <p:cNvPr id="3" name="Content Placeholder 2"/>
          <p:cNvSpPr>
            <a:spLocks noGrp="1"/>
          </p:cNvSpPr>
          <p:nvPr>
            <p:ph idx="1"/>
          </p:nvPr>
        </p:nvSpPr>
        <p:spPr/>
        <p:txBody>
          <a:bodyPr>
            <a:normAutofit fontScale="92500"/>
          </a:bodyPr>
          <a:lstStyle/>
          <a:p>
            <a:r>
              <a:rPr lang="el-GR" sz="2400" b="1" dirty="0" smtClean="0">
                <a:solidFill>
                  <a:schemeClr val="tx2"/>
                </a:solidFill>
              </a:rPr>
              <a:t>Επιλεκτική / επαγόμενη αντίσταση</a:t>
            </a:r>
            <a:r>
              <a:rPr lang="el-GR" sz="2400" dirty="0" smtClean="0"/>
              <a:t>: μια πιθανή ερμηνεία των λόγων στους οποίους οφείλεται η αντοχή (η ελαττωμένη ευαισθησία) των όγκων στα φάρμακα, είναι οι γενετικοί παράγοντες. Αυτή η μορφή αντοχής είναι γνωστή ως </a:t>
            </a:r>
            <a:r>
              <a:rPr lang="el-GR" sz="2400" b="1" dirty="0" smtClean="0"/>
              <a:t>επιλεκτική αντοχή</a:t>
            </a:r>
            <a:r>
              <a:rPr lang="el-GR" sz="2400" dirty="0" smtClean="0"/>
              <a:t>. </a:t>
            </a:r>
          </a:p>
          <a:p>
            <a:r>
              <a:rPr lang="el-GR" sz="2400" dirty="0" smtClean="0"/>
              <a:t>Ωστόσο είναι δυνατόν η αντοχή να αποτελεί απευθείας συνέπεια της έκθεσης των κυττάρων ενός όγκου στο αντινεοπλασματικό φάρμακο. Αυτός ο τύπος αντοχής ονομάζεται </a:t>
            </a:r>
            <a:r>
              <a:rPr lang="el-GR" sz="2400" b="1" dirty="0" smtClean="0"/>
              <a:t>επαγόμενη αντοχή</a:t>
            </a:r>
            <a:r>
              <a:rPr lang="el-GR" sz="2400" dirty="0" smtClean="0"/>
              <a:t>.</a:t>
            </a:r>
          </a:p>
          <a:p>
            <a:r>
              <a:rPr lang="el-GR" sz="2400" dirty="0" smtClean="0"/>
              <a:t>Υπολογίζεται ότι η πλέον πιθανή εξήγηση αυτού του φαινομένου συνδέεται με γενετική και κατά συνέπεια επιλεκτική βάση.</a:t>
            </a:r>
          </a:p>
          <a:p>
            <a:r>
              <a:rPr lang="el-GR" sz="2400" dirty="0" smtClean="0"/>
              <a:t>Επίσης η αντίσταση μπορεί να είναι </a:t>
            </a:r>
            <a:r>
              <a:rPr lang="el-GR" sz="2400" b="1" dirty="0" smtClean="0"/>
              <a:t>ενδογενής</a:t>
            </a:r>
            <a:r>
              <a:rPr lang="el-GR" sz="2400" dirty="0" smtClean="0"/>
              <a:t>, σε αντιδιαστολή προς την </a:t>
            </a:r>
            <a:r>
              <a:rPr lang="el-GR" sz="2400" b="1" dirty="0" smtClean="0"/>
              <a:t>επίκτητη</a:t>
            </a:r>
            <a:r>
              <a:rPr lang="el-GR" sz="2400" dirty="0" smtClean="0"/>
              <a:t>, που σημαίνει ότι μπορεί να είναι ήδη παρούσα σε κύτταρα τα οποία δεν έχουν προγενέστερα εκτεθεί στο συγκεκριμένο φάρμακο. </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dirty="0"/>
          </a:p>
        </p:txBody>
      </p:sp>
    </p:spTree>
    <p:extLst>
      <p:ext uri="{BB962C8B-B14F-4D97-AF65-F5344CB8AC3E}">
        <p14:creationId xmlns:p14="http://schemas.microsoft.com/office/powerpoint/2010/main" val="30607358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smtClean="0"/>
              <a:t> Αντοχή σε πολλά φάρμακα (</a:t>
            </a:r>
            <a:r>
              <a:rPr lang="en-US" sz="3200" dirty="0" smtClean="0"/>
              <a:t>multi drug resistance – MDR)</a:t>
            </a:r>
            <a:endParaRPr lang="el-GR" sz="3200" dirty="0"/>
          </a:p>
        </p:txBody>
      </p:sp>
      <p:sp>
        <p:nvSpPr>
          <p:cNvPr id="3" name="Content Placeholder 2"/>
          <p:cNvSpPr>
            <a:spLocks noGrp="1"/>
          </p:cNvSpPr>
          <p:nvPr>
            <p:ph idx="1"/>
          </p:nvPr>
        </p:nvSpPr>
        <p:spPr/>
        <p:txBody>
          <a:bodyPr>
            <a:normAutofit/>
          </a:bodyPr>
          <a:lstStyle/>
          <a:p>
            <a:r>
              <a:rPr lang="en-US" sz="2400" dirty="0" smtClean="0"/>
              <a:t>VRE</a:t>
            </a:r>
            <a:r>
              <a:rPr lang="el-GR" sz="2400" dirty="0" smtClean="0"/>
              <a:t> – </a:t>
            </a:r>
            <a:r>
              <a:rPr lang="en-US" sz="2400" dirty="0" smtClean="0"/>
              <a:t>Vancomycin Resistant Enterococcus</a:t>
            </a:r>
          </a:p>
          <a:p>
            <a:endParaRPr lang="en-US" sz="2400" dirty="0" smtClean="0"/>
          </a:p>
          <a:p>
            <a:endParaRPr lang="el-GR" sz="2400" dirty="0" smtClean="0"/>
          </a:p>
          <a:p>
            <a:r>
              <a:rPr lang="en-US" sz="2400" dirty="0" smtClean="0"/>
              <a:t>MRSA – Methicillin Resistant Staphylococcus Aureus</a:t>
            </a:r>
          </a:p>
          <a:p>
            <a:endParaRPr lang="el-GR" sz="2400" dirty="0" smtClean="0"/>
          </a:p>
          <a:p>
            <a:pPr lvl="1"/>
            <a:endParaRPr lang="el-GR" sz="20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dirty="0"/>
          </a:p>
        </p:txBody>
      </p:sp>
    </p:spTree>
    <p:extLst>
      <p:ext uri="{BB962C8B-B14F-4D97-AF65-F5344CB8AC3E}">
        <p14:creationId xmlns:p14="http://schemas.microsoft.com/office/powerpoint/2010/main" val="7674681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smtClean="0"/>
              <a:t>Αποτελέσματα κυτταροτοξικών φαρμάκων </a:t>
            </a:r>
            <a:r>
              <a:rPr lang="el-GR" sz="2400" b="0" dirty="0">
                <a:solidFill>
                  <a:prstClr val="black"/>
                </a:solidFill>
              </a:rPr>
              <a:t>(</a:t>
            </a:r>
            <a:r>
              <a:rPr lang="el-GR" sz="2400" b="0" dirty="0" smtClean="0">
                <a:solidFill>
                  <a:prstClr val="black"/>
                </a:solidFill>
              </a:rPr>
              <a:t>1/3) </a:t>
            </a:r>
            <a:endParaRPr lang="el-GR" sz="2800" dirty="0"/>
          </a:p>
        </p:txBody>
      </p:sp>
      <p:sp>
        <p:nvSpPr>
          <p:cNvPr id="3" name="Content Placeholder 2"/>
          <p:cNvSpPr>
            <a:spLocks noGrp="1"/>
          </p:cNvSpPr>
          <p:nvPr>
            <p:ph idx="1"/>
          </p:nvPr>
        </p:nvSpPr>
        <p:spPr/>
        <p:txBody>
          <a:bodyPr>
            <a:normAutofit/>
          </a:bodyPr>
          <a:lstStyle/>
          <a:p>
            <a:r>
              <a:rPr lang="el-GR" sz="2400" dirty="0" smtClean="0"/>
              <a:t>Όλα τα κυτταροτοξικά φάρμακα έχουν δυο κοινές ιδιότητες:</a:t>
            </a:r>
          </a:p>
          <a:p>
            <a:pPr lvl="1"/>
            <a:r>
              <a:rPr lang="el-GR" sz="2200" dirty="0" smtClean="0"/>
              <a:t>Την ικανότητα να αναστέλλουν τη διαδικασία κυτταρικής διαίρεσης</a:t>
            </a:r>
          </a:p>
          <a:p>
            <a:pPr lvl="1"/>
            <a:r>
              <a:rPr lang="el-GR" sz="2200" dirty="0" smtClean="0"/>
              <a:t>Την ανικανότητα να διακρίνουν μεταξύ των φυσιολογικών και των κακοήθων κυττάρων</a:t>
            </a:r>
          </a:p>
          <a:p>
            <a:pPr marL="0" indent="0">
              <a:buNone/>
            </a:pPr>
            <a:r>
              <a:rPr lang="el-GR" sz="2400" dirty="0" smtClean="0"/>
              <a:t>Τα αποτελέσματα των κυτταροτοξικών φαρμάκων είναι περισσότερο εμφανή σε φυσιολογικούς ιστούς, των οποίων τα κύτταρα πολλαπλασιάζονται ταχύτερα. Η εμφάνιση της τοξικότητας στους φυσιολογικούς ιστούς περιορίζει τη χρησιμότητα των αντινεοπλασματικών φαρμάκων.</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dirty="0"/>
          </a:p>
        </p:txBody>
      </p:sp>
    </p:spTree>
    <p:extLst>
      <p:ext uri="{BB962C8B-B14F-4D97-AF65-F5344CB8AC3E}">
        <p14:creationId xmlns:p14="http://schemas.microsoft.com/office/powerpoint/2010/main" val="16132826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600" dirty="0" smtClean="0"/>
              <a:t>Αποτελέσματα κυτταροτοξικών φαρμάκων </a:t>
            </a:r>
            <a:r>
              <a:rPr lang="el-GR" sz="2700" b="0" dirty="0" smtClean="0">
                <a:solidFill>
                  <a:prstClr val="black"/>
                </a:solidFill>
              </a:rPr>
              <a:t>(2/3) </a:t>
            </a:r>
            <a:endParaRPr lang="el-GR" sz="3100" dirty="0"/>
          </a:p>
        </p:txBody>
      </p:sp>
      <p:sp>
        <p:nvSpPr>
          <p:cNvPr id="3" name="Content Placeholder 2"/>
          <p:cNvSpPr>
            <a:spLocks noGrp="1"/>
          </p:cNvSpPr>
          <p:nvPr>
            <p:ph idx="1"/>
          </p:nvPr>
        </p:nvSpPr>
        <p:spPr/>
        <p:txBody>
          <a:bodyPr>
            <a:normAutofit/>
          </a:bodyPr>
          <a:lstStyle/>
          <a:p>
            <a:pPr>
              <a:buNone/>
            </a:pPr>
            <a:r>
              <a:rPr lang="el-GR" sz="2400" dirty="0" smtClean="0"/>
              <a:t>Οι ιστοί που αναπαράγονται συνέχεια και με μεγάλη ταχύτητα είναι οι ακόλουθοι:</a:t>
            </a:r>
          </a:p>
          <a:p>
            <a:pPr lvl="1"/>
            <a:r>
              <a:rPr lang="el-GR" sz="2200" b="1" dirty="0" smtClean="0">
                <a:solidFill>
                  <a:schemeClr val="tx2"/>
                </a:solidFill>
              </a:rPr>
              <a:t>Μυελός των οστών</a:t>
            </a:r>
            <a:r>
              <a:rPr lang="el-GR" sz="2200" dirty="0" smtClean="0"/>
              <a:t>: εδώ γίνεται συνεχής κυτταρική επιδιόρθωση και αντικατάσταση δυο τύπων κυττάρων:</a:t>
            </a:r>
          </a:p>
          <a:p>
            <a:pPr lvl="1"/>
            <a:r>
              <a:rPr lang="el-GR" sz="2200" dirty="0" smtClean="0"/>
              <a:t>Των αρχέγονων κυττάρων (βλαστικών κυττάρων από τα οποία προέρχονται όλοι οι άλλοι τύποι κυττάρων) και</a:t>
            </a:r>
          </a:p>
          <a:p>
            <a:pPr lvl="1"/>
            <a:r>
              <a:rPr lang="el-GR" sz="2200" dirty="0" smtClean="0"/>
              <a:t>Των διαφοροποιημένων κυττάρων (ώριμων).</a:t>
            </a:r>
          </a:p>
          <a:p>
            <a:pPr lvl="1"/>
            <a:r>
              <a:rPr lang="el-GR" sz="2200" b="1" dirty="0" smtClean="0">
                <a:solidFill>
                  <a:schemeClr val="tx2"/>
                </a:solidFill>
              </a:rPr>
              <a:t>Γαστρεντερικός σωλήνας</a:t>
            </a:r>
            <a:r>
              <a:rPr lang="el-GR" sz="2200" dirty="0" smtClean="0">
                <a:solidFill>
                  <a:schemeClr val="tx2"/>
                </a:solidFill>
              </a:rPr>
              <a:t>: </a:t>
            </a:r>
            <a:r>
              <a:rPr lang="el-GR" sz="2200" dirty="0" smtClean="0"/>
              <a:t>το βλεννώδες επιθήλιο που καλύπτει εσωτερικά το γαστρεντερικό σωλήνα αποτελείται από κύτταρα που διαιρούνται συχνά, για να είναι σε θέση να επισκευάσουν τις βλάβες που καθημερινά προκαλούνται από τις τροφές, αλλά και από τα άχρηστα συστατικά κατά την δίοδό τους από αυτόν.</a:t>
            </a:r>
            <a:endParaRPr lang="el-GR" sz="22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dirty="0"/>
          </a:p>
        </p:txBody>
      </p:sp>
    </p:spTree>
    <p:extLst>
      <p:ext uri="{BB962C8B-B14F-4D97-AF65-F5344CB8AC3E}">
        <p14:creationId xmlns:p14="http://schemas.microsoft.com/office/powerpoint/2010/main" val="28958949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600" dirty="0" smtClean="0"/>
              <a:t>Αποτελέσματα κυτταροτοξικών φαρμάκων </a:t>
            </a:r>
            <a:r>
              <a:rPr lang="el-GR" sz="2700" b="0" dirty="0" smtClean="0">
                <a:solidFill>
                  <a:prstClr val="black"/>
                </a:solidFill>
              </a:rPr>
              <a:t>(3/3) </a:t>
            </a:r>
            <a:endParaRPr lang="el-GR" sz="3100" dirty="0"/>
          </a:p>
        </p:txBody>
      </p:sp>
      <p:sp>
        <p:nvSpPr>
          <p:cNvPr id="3" name="Content Placeholder 2"/>
          <p:cNvSpPr>
            <a:spLocks noGrp="1"/>
          </p:cNvSpPr>
          <p:nvPr>
            <p:ph idx="1"/>
          </p:nvPr>
        </p:nvSpPr>
        <p:spPr/>
        <p:txBody>
          <a:bodyPr>
            <a:normAutofit/>
          </a:bodyPr>
          <a:lstStyle/>
          <a:p>
            <a:pPr>
              <a:buNone/>
            </a:pPr>
            <a:r>
              <a:rPr lang="el-GR" sz="2400" dirty="0" smtClean="0"/>
              <a:t>Οι ιστοί που αναπαράγονται συνέχεια και με μεγάλη ταχύτητα είναι οι ακόλουθοι:</a:t>
            </a:r>
          </a:p>
          <a:p>
            <a:pPr lvl="1"/>
            <a:r>
              <a:rPr lang="el-GR" sz="2200" b="1" dirty="0" smtClean="0">
                <a:solidFill>
                  <a:schemeClr val="tx2"/>
                </a:solidFill>
              </a:rPr>
              <a:t>Θύλακοι των τριχών</a:t>
            </a:r>
            <a:r>
              <a:rPr lang="el-GR" sz="2200" dirty="0" smtClean="0"/>
              <a:t>: σε κάθε δεδομένη στιγμή ποσοστό 60-90% των κυττάρων των θυλάκων των τριχών βρίσκονται σε κυτταρική διαίρεση. Τα κυτταροτοξικά φάρμακα είναι σε θέση να βλάψουν τα επιθηλιακά κύτταρα των θυλάκων: τα αρχέγονα κύτταρα στη βάση του στελέχους της τρίχας ατροφούν, η τρίχα γίνεται λεπτότερη και πιο εύθραυστη και μπορεί να σπάσει ή να αποπέσει τελείως.</a:t>
            </a:r>
          </a:p>
          <a:p>
            <a:pPr lvl="1"/>
            <a:r>
              <a:rPr lang="el-GR" sz="2200" b="1" dirty="0" smtClean="0">
                <a:solidFill>
                  <a:schemeClr val="tx2"/>
                </a:solidFill>
              </a:rPr>
              <a:t>Σπερματικά (γεννητικά) κύτταρα των όρχεων</a:t>
            </a:r>
            <a:r>
              <a:rPr lang="el-GR" sz="2200" dirty="0" smtClean="0"/>
              <a:t>: το βλαστικό επιθήλιο των σπερματοφόρων σωληνίσκων στους όρχεις αναπαράγεται συνεχώς κατά την ενήλικη ζωή και επομένως είναι εξαιρετικά ευαίσθητο στα αντινεοπλασματικά φάρμακα.</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dirty="0"/>
          </a:p>
        </p:txBody>
      </p:sp>
    </p:spTree>
    <p:extLst>
      <p:ext uri="{BB962C8B-B14F-4D97-AF65-F5344CB8AC3E}">
        <p14:creationId xmlns:p14="http://schemas.microsoft.com/office/powerpoint/2010/main" val="27119357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Χημειοθεραπεία </a:t>
            </a:r>
            <a:r>
              <a:rPr lang="el-GR" sz="2800" b="0" dirty="0" smtClean="0">
                <a:solidFill>
                  <a:prstClr val="black"/>
                </a:solidFill>
              </a:rPr>
              <a:t>(2/3</a:t>
            </a:r>
            <a:r>
              <a:rPr lang="el-GR" sz="2800" b="0" dirty="0">
                <a:solidFill>
                  <a:prstClr val="black"/>
                </a:solidFill>
              </a:rPr>
              <a:t>) </a:t>
            </a:r>
            <a:r>
              <a:rPr lang="el-GR" sz="3200" dirty="0" smtClean="0"/>
              <a:t> </a:t>
            </a:r>
            <a:endParaRPr lang="el-GR" sz="3200" dirty="0"/>
          </a:p>
        </p:txBody>
      </p:sp>
      <p:sp>
        <p:nvSpPr>
          <p:cNvPr id="3" name="Content Placeholder 2"/>
          <p:cNvSpPr>
            <a:spLocks noGrp="1"/>
          </p:cNvSpPr>
          <p:nvPr>
            <p:ph idx="1"/>
          </p:nvPr>
        </p:nvSpPr>
        <p:spPr/>
        <p:txBody>
          <a:bodyPr>
            <a:normAutofit/>
          </a:bodyPr>
          <a:lstStyle/>
          <a:p>
            <a:r>
              <a:rPr lang="el-GR" sz="2400" b="1" dirty="0" smtClean="0"/>
              <a:t>Χρησιμοποιείται: </a:t>
            </a:r>
          </a:p>
          <a:p>
            <a:pPr lvl="1"/>
            <a:r>
              <a:rPr lang="el-GR" sz="2000" dirty="0" smtClean="0"/>
              <a:t>Ίαση της νόσου</a:t>
            </a:r>
          </a:p>
          <a:p>
            <a:pPr lvl="1"/>
            <a:r>
              <a:rPr lang="el-GR" sz="2000" dirty="0" smtClean="0"/>
              <a:t>Έλεγχο της νόσου</a:t>
            </a:r>
          </a:p>
          <a:p>
            <a:pPr lvl="1"/>
            <a:r>
              <a:rPr lang="el-GR" sz="2000" dirty="0" smtClean="0"/>
              <a:t>Ανακουφιστική</a:t>
            </a:r>
          </a:p>
          <a:p>
            <a:r>
              <a:rPr lang="el-GR" sz="2400" b="1" dirty="0" smtClean="0"/>
              <a:t>Οριστική χημειοθεραπεία</a:t>
            </a:r>
            <a:r>
              <a:rPr lang="el-GR" sz="2400" dirty="0" smtClean="0"/>
              <a:t>: χορηγείται ως πρώτης γραμμής θεραπεία της νόσου.</a:t>
            </a:r>
          </a:p>
          <a:p>
            <a:r>
              <a:rPr lang="el-GR" sz="2400" b="1" dirty="0" smtClean="0"/>
              <a:t>Χημειοθεραπεία «διασώσεως»</a:t>
            </a:r>
            <a:r>
              <a:rPr lang="el-GR" sz="2400" dirty="0" smtClean="0"/>
              <a:t>: η χημειοθεραπεία που χρησιμοποιείται σε ασθενείς στους οποίους εμφανίζεται κάποια υποτροπή της νόσου μετά την αρχική επιτυχημένη αντιμετώπισή τους με άλλη μορφή θεραπείας (όπως τη χειρουργική ή την ακτινοθεραπεία).</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dirty="0"/>
          </a:p>
        </p:txBody>
      </p:sp>
    </p:spTree>
    <p:extLst>
      <p:ext uri="{BB962C8B-B14F-4D97-AF65-F5344CB8AC3E}">
        <p14:creationId xmlns:p14="http://schemas.microsoft.com/office/powerpoint/2010/main" val="13772088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200" dirty="0" smtClean="0"/>
              <a:t>Χορήγηση αντικαρκινικής </a:t>
            </a:r>
            <a:r>
              <a:rPr lang="el-GR" sz="3200" dirty="0" smtClean="0"/>
              <a:t>χημειοθεραπείας</a:t>
            </a:r>
            <a:r>
              <a:rPr lang="en-US" sz="3200" dirty="0" smtClean="0"/>
              <a:t> </a:t>
            </a:r>
            <a:r>
              <a:rPr lang="el-GR" sz="2800" b="0" dirty="0">
                <a:solidFill>
                  <a:prstClr val="black"/>
                </a:solidFill>
              </a:rPr>
              <a:t>(</a:t>
            </a:r>
            <a:r>
              <a:rPr lang="el-GR" sz="2800" b="0" dirty="0" smtClean="0">
                <a:solidFill>
                  <a:prstClr val="black"/>
                </a:solidFill>
              </a:rPr>
              <a:t>1/</a:t>
            </a:r>
            <a:r>
              <a:rPr lang="en-US" sz="2800" b="0" dirty="0" smtClean="0">
                <a:solidFill>
                  <a:prstClr val="black"/>
                </a:solidFill>
              </a:rPr>
              <a:t>2</a:t>
            </a:r>
            <a:r>
              <a:rPr lang="el-GR" sz="2800" b="0" dirty="0" smtClean="0">
                <a:solidFill>
                  <a:prstClr val="black"/>
                </a:solidFill>
              </a:rPr>
              <a:t>)</a:t>
            </a:r>
            <a:endParaRPr lang="el-GR" sz="3200" dirty="0"/>
          </a:p>
        </p:txBody>
      </p:sp>
      <p:sp>
        <p:nvSpPr>
          <p:cNvPr id="3" name="Content Placeholder 2"/>
          <p:cNvSpPr>
            <a:spLocks noGrp="1"/>
          </p:cNvSpPr>
          <p:nvPr>
            <p:ph idx="1"/>
          </p:nvPr>
        </p:nvSpPr>
        <p:spPr>
          <a:xfrm>
            <a:off x="457200" y="1196752"/>
            <a:ext cx="8229600" cy="5328592"/>
          </a:xfrm>
        </p:spPr>
        <p:txBody>
          <a:bodyPr>
            <a:normAutofit/>
          </a:bodyPr>
          <a:lstStyle/>
          <a:p>
            <a:pPr>
              <a:buNone/>
            </a:pPr>
            <a:r>
              <a:rPr lang="el-GR" sz="2400" b="1" dirty="0" smtClean="0"/>
              <a:t>Συνεχής χημειοθεραπεία δι’ εγχύσεως:</a:t>
            </a:r>
          </a:p>
          <a:p>
            <a:r>
              <a:rPr lang="el-GR" sz="2300" dirty="0" smtClean="0"/>
              <a:t>Η αντικαρκινική χημειοθεραπεία είναι συχνά πιο αποτελεσματική όταν τα καρκινικά κύτταρα πραγματοποιούν τον κύκλο τους, ή όταν βρίσκονται σε μια συγκεκριμένη φάση του κύκλου τους. </a:t>
            </a:r>
          </a:p>
          <a:p>
            <a:r>
              <a:rPr lang="el-GR" sz="2300" dirty="0" smtClean="0"/>
              <a:t>Όταν η ΧΜΘ χορηγείται με συνεχή έγχυση, ο αντινεοπλασματικός παράγοντας θα είναι παρόν όταν κάθε κύτταρο πλησιάσει την ευαίσθητη φάση του κυτταρικού κύκλου, ανεξάρτητα με τη χρονική διάρκεια του κύκλου. </a:t>
            </a:r>
          </a:p>
          <a:p>
            <a:r>
              <a:rPr lang="el-GR" sz="2300" dirty="0" smtClean="0"/>
              <a:t>Η μεταφορά του αντινεοπλασματικού παράγοντα δια μέσου της κυτταρικής μεμβράνης του κακοήθους κυττάρου ίσως να μην εξαρτάται μόνο από τη συγκέντρωση του φαρμάκου, αλλά και από τη χρονική διάρκεια που το φάρμακο είναι διαθέσιμο στην επιφάνεια της κυτταρικής μεμβράνης.</a:t>
            </a:r>
            <a:endParaRPr lang="el-GR" sz="23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dirty="0"/>
          </a:p>
        </p:txBody>
      </p:sp>
    </p:spTree>
    <p:extLst>
      <p:ext uri="{BB962C8B-B14F-4D97-AF65-F5344CB8AC3E}">
        <p14:creationId xmlns:p14="http://schemas.microsoft.com/office/powerpoint/2010/main" val="25009926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200" dirty="0" smtClean="0"/>
              <a:t>Χορήγηση αντικαρκινικής </a:t>
            </a:r>
            <a:r>
              <a:rPr lang="el-GR" sz="3200" dirty="0" smtClean="0"/>
              <a:t>χημειοθεραπείας</a:t>
            </a:r>
            <a:r>
              <a:rPr lang="en-US" sz="3200" dirty="0" smtClean="0"/>
              <a:t> </a:t>
            </a:r>
            <a:r>
              <a:rPr lang="el-GR" sz="2800" b="0" dirty="0" smtClean="0">
                <a:solidFill>
                  <a:prstClr val="black"/>
                </a:solidFill>
              </a:rPr>
              <a:t>(</a:t>
            </a:r>
            <a:r>
              <a:rPr lang="en-US" sz="2800" b="0" dirty="0" smtClean="0">
                <a:solidFill>
                  <a:prstClr val="black"/>
                </a:solidFill>
              </a:rPr>
              <a:t>2</a:t>
            </a:r>
            <a:r>
              <a:rPr lang="el-GR" sz="2800" b="0" dirty="0" smtClean="0">
                <a:solidFill>
                  <a:prstClr val="black"/>
                </a:solidFill>
              </a:rPr>
              <a:t>/</a:t>
            </a:r>
            <a:r>
              <a:rPr lang="en-US" sz="2800" b="0" dirty="0" smtClean="0">
                <a:solidFill>
                  <a:prstClr val="black"/>
                </a:solidFill>
              </a:rPr>
              <a:t>2</a:t>
            </a:r>
            <a:r>
              <a:rPr lang="el-GR" sz="2800" b="0" dirty="0" smtClean="0">
                <a:solidFill>
                  <a:prstClr val="black"/>
                </a:solidFill>
              </a:rPr>
              <a:t>)</a:t>
            </a:r>
            <a:endParaRPr lang="el-GR" sz="3200" dirty="0"/>
          </a:p>
        </p:txBody>
      </p:sp>
      <p:sp>
        <p:nvSpPr>
          <p:cNvPr id="3" name="Content Placeholder 2"/>
          <p:cNvSpPr>
            <a:spLocks noGrp="1"/>
          </p:cNvSpPr>
          <p:nvPr>
            <p:ph idx="1"/>
          </p:nvPr>
        </p:nvSpPr>
        <p:spPr>
          <a:xfrm>
            <a:off x="457200" y="1196752"/>
            <a:ext cx="8229600" cy="5328592"/>
          </a:xfrm>
        </p:spPr>
        <p:txBody>
          <a:bodyPr>
            <a:normAutofit/>
          </a:bodyPr>
          <a:lstStyle/>
          <a:p>
            <a:pPr>
              <a:buNone/>
            </a:pPr>
            <a:r>
              <a:rPr lang="el-GR" sz="2400" b="1" dirty="0" smtClean="0"/>
              <a:t>Συνεχής χημειοθεραπεία δι’ εγχύσεως:</a:t>
            </a:r>
          </a:p>
          <a:p>
            <a:r>
              <a:rPr lang="el-GR" sz="2400" dirty="0" smtClean="0"/>
              <a:t>Οι περισσότεροι ΧΜΘ παράγοντες έχουν βραχύ φαρμακολογικό χρόνο ημιζωής, οπότε πιθανά να είναι αποτελεσματικότεροι όταν τα καρκινικά κύτταρα εκτίθενται σε αυτούς για μεγάλη χρονική διάρκεια, κάτι που δεν μπορεί να επιτευχθεί όταν χορηγούνται στον ασθενή επαναλαμβανόμενες εφάπαξ δόσεις.</a:t>
            </a:r>
          </a:p>
          <a:p>
            <a:r>
              <a:rPr lang="el-GR" sz="2400" dirty="0" smtClean="0"/>
              <a:t>Όταν το φάρμακο χορηγείται με συνεχή τρόπο, η συγκέντρωσή του στο πλάσμα μπορεί να είναι χαμηλότερη από τη συγκέντρωση που επιτυγχάνεται αμέσως μετά την εφάπαξ χορήγηση, ή τη διαλείπουσα κατά δόσεις χορήγηση, οπότε πολλές από τις τοξικές ενέργειές του είναι δυνατόν να αποφευχθούν.</a:t>
            </a:r>
          </a:p>
          <a:p>
            <a:pPr>
              <a:buNone/>
            </a:pP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dirty="0"/>
          </a:p>
        </p:txBody>
      </p:sp>
    </p:spTree>
    <p:extLst>
      <p:ext uri="{BB962C8B-B14F-4D97-AF65-F5344CB8AC3E}">
        <p14:creationId xmlns:p14="http://schemas.microsoft.com/office/powerpoint/2010/main" val="18327130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Διαλείπουσα ΧΜΘ </a:t>
            </a:r>
            <a:r>
              <a:rPr lang="el-GR" sz="2800" b="0" dirty="0">
                <a:solidFill>
                  <a:prstClr val="black"/>
                </a:solidFill>
              </a:rPr>
              <a:t>(1/2) </a:t>
            </a:r>
            <a:endParaRPr lang="el-GR" sz="3200" dirty="0"/>
          </a:p>
        </p:txBody>
      </p:sp>
      <p:sp>
        <p:nvSpPr>
          <p:cNvPr id="3" name="Content Placeholder 2"/>
          <p:cNvSpPr>
            <a:spLocks noGrp="1"/>
          </p:cNvSpPr>
          <p:nvPr>
            <p:ph idx="1"/>
          </p:nvPr>
        </p:nvSpPr>
        <p:spPr/>
        <p:txBody>
          <a:bodyPr>
            <a:normAutofit/>
          </a:bodyPr>
          <a:lstStyle/>
          <a:p>
            <a:pPr marL="0" indent="0">
              <a:buNone/>
            </a:pPr>
            <a:r>
              <a:rPr lang="el-GR" sz="2400" dirty="0" smtClean="0"/>
              <a:t>Οι πληθυσμοί των φυσιολογικών κυττάρων ελαττώνονται μετά τη χορήγηση ΧΜΘ, αλλά αρχικά, ανανήπτουν πολύ ταχύτερα από εκείνους των καρκινικών κυττάρων. Επειδή αυτή η επαναφορά των κυττάρων στην αρχική τους κατάσταση συμβαίνει πολύ γρηγορότερα στους φυσιολογικούς ιστούς απ’ ότι στους κακοήθεις, αν μια σειρά θεραπευτικών δόσεων χορηγηθεί κατά διαλλείματα έτσι ώστε να επιτρέπει κάθε φορά στους φυσιολογικούς ιστούς να ανανήπτουν, ίσως είναι τελικά δυνατόν να εκριζώνεται ένας όγκος δίχως να τίθενται σε κίνδυνο ο πληθυσμός των φυσιολογικών κυττάρων.</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dirty="0"/>
          </a:p>
        </p:txBody>
      </p:sp>
    </p:spTree>
    <p:extLst>
      <p:ext uri="{BB962C8B-B14F-4D97-AF65-F5344CB8AC3E}">
        <p14:creationId xmlns:p14="http://schemas.microsoft.com/office/powerpoint/2010/main" val="24310189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Διαλείπουσα ΧΜΘ </a:t>
            </a:r>
            <a:r>
              <a:rPr lang="el-GR" sz="2800" b="0" dirty="0" smtClean="0">
                <a:solidFill>
                  <a:prstClr val="black"/>
                </a:solidFill>
              </a:rPr>
              <a:t>(2/2</a:t>
            </a:r>
            <a:r>
              <a:rPr lang="el-GR" sz="2800" b="0" dirty="0">
                <a:solidFill>
                  <a:prstClr val="black"/>
                </a:solidFill>
              </a:rPr>
              <a:t>) </a:t>
            </a:r>
            <a:endParaRPr lang="el-GR" sz="3200" dirty="0"/>
          </a:p>
        </p:txBody>
      </p:sp>
      <p:sp>
        <p:nvSpPr>
          <p:cNvPr id="3" name="Content Placeholder 2"/>
          <p:cNvSpPr>
            <a:spLocks noGrp="1"/>
          </p:cNvSpPr>
          <p:nvPr>
            <p:ph idx="1"/>
          </p:nvPr>
        </p:nvSpPr>
        <p:spPr>
          <a:xfrm>
            <a:off x="457200" y="1196752"/>
            <a:ext cx="8229600" cy="5472608"/>
          </a:xfrm>
        </p:spPr>
        <p:txBody>
          <a:bodyPr>
            <a:normAutofit/>
          </a:bodyPr>
          <a:lstStyle/>
          <a:p>
            <a:r>
              <a:rPr lang="el-GR" sz="2400" dirty="0" smtClean="0"/>
              <a:t>Η παράμετρος του χρόνου της θεραπευτικής αγωγής είναι πολύ σημαντική. </a:t>
            </a:r>
          </a:p>
          <a:p>
            <a:pPr lvl="1"/>
            <a:r>
              <a:rPr lang="el-GR" sz="2200" dirty="0" smtClean="0"/>
              <a:t>Αν το χρονικό διάστημα μεταξύ των θεραπειών είναι πολύ μικρό, τα φυσιολογικά κύτταρα δεν θα έχουν ανανήψει εντελώς πριν τη δεύτερη θεραπευτική δόση, με αποτέλεσμα την εμφάνιση αθροιστικής τοξικότητας, η οποία παρεμποδίζει τη χορήγηση επαρκούς ποσότητας της θεραπευτικής αγωγής. </a:t>
            </a:r>
          </a:p>
          <a:p>
            <a:pPr lvl="1"/>
            <a:r>
              <a:rPr lang="el-GR" sz="2200" dirty="0" smtClean="0"/>
              <a:t>Αν το χρονικό διάστημα μεταξύ των θεραπειών είναι πολύ μεγάλο, τα καρκινικά κύτταρα θα έχουν τον απαιτούμενο χρόνο να ανανήψουν πλήρως, οπότε το μέγεθος του όγκου θα παραμείνει το ίδιο ή θα αυξηθεί μεταξύ των θεραπειών.</a:t>
            </a:r>
          </a:p>
          <a:p>
            <a:r>
              <a:rPr lang="el-GR" sz="2400" dirty="0" smtClean="0"/>
              <a:t>Η κατανομή της ΧΜΘ σε μικρής χρονικής διάρκειας και μεγάλης έντασης θεραπείες είναι γνωστή σα </a:t>
            </a:r>
            <a:r>
              <a:rPr lang="el-GR" sz="2400" b="1" dirty="0" smtClean="0"/>
              <a:t>διαλείπουσα χημειοθεραπεία.</a:t>
            </a:r>
            <a:endParaRPr lang="el-GR" sz="24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dirty="0"/>
          </a:p>
        </p:txBody>
      </p:sp>
    </p:spTree>
    <p:extLst>
      <p:ext uri="{BB962C8B-B14F-4D97-AF65-F5344CB8AC3E}">
        <p14:creationId xmlns:p14="http://schemas.microsoft.com/office/powerpoint/2010/main" val="12522544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Συνδυασμένη ΧΜΘ</a:t>
            </a:r>
            <a:endParaRPr lang="el-GR" sz="3200" dirty="0"/>
          </a:p>
        </p:txBody>
      </p:sp>
      <p:sp>
        <p:nvSpPr>
          <p:cNvPr id="3" name="Content Placeholder 2"/>
          <p:cNvSpPr>
            <a:spLocks noGrp="1"/>
          </p:cNvSpPr>
          <p:nvPr>
            <p:ph idx="1"/>
          </p:nvPr>
        </p:nvSpPr>
        <p:spPr>
          <a:xfrm>
            <a:off x="457200" y="1196752"/>
            <a:ext cx="8507288" cy="5661248"/>
          </a:xfrm>
        </p:spPr>
        <p:txBody>
          <a:bodyPr>
            <a:normAutofit fontScale="92500" lnSpcReduction="10000"/>
          </a:bodyPr>
          <a:lstStyle/>
          <a:p>
            <a:pPr>
              <a:lnSpc>
                <a:spcPct val="110000"/>
              </a:lnSpc>
            </a:pPr>
            <a:r>
              <a:rPr lang="el-GR" sz="2400" dirty="0" smtClean="0"/>
              <a:t>Οι ΧΜΘ παράγοντες ασκούν διάφορες δράσεις πάνω στο διαιρούμενο κύτταρο. Ένα καρκινικό κύτταρο που εμφανίζει αντίσταση σε ένα παράγοντα με συγκεκριμένη δράση μπορεί κάλλιστα να είναι ευαίσθητο σε ένα διαφορετικό παράγοντα με διαφορετική μορφή κυτταροτοξικότητας. </a:t>
            </a:r>
          </a:p>
          <a:p>
            <a:pPr>
              <a:lnSpc>
                <a:spcPct val="110000"/>
              </a:lnSpc>
            </a:pPr>
            <a:r>
              <a:rPr lang="el-GR" sz="2400" dirty="0" smtClean="0"/>
              <a:t>Ο συνδυασμός φαρμάκων με διαφορετικό μηχανισμό δράσης θα έπρεπε να ελαττώνει τη πιθανότητα αντοχής, να αυξάνει το κλάσμα των φονευθέντων κυττάρων και να βελτιώνει το ρυθμό ανταπόκρισης στη θεραπεία. </a:t>
            </a:r>
          </a:p>
          <a:p>
            <a:pPr>
              <a:lnSpc>
                <a:spcPct val="110000"/>
              </a:lnSpc>
            </a:pPr>
            <a:r>
              <a:rPr lang="el-GR" sz="2400" dirty="0" smtClean="0"/>
              <a:t>Όλα τα φάρμακα που χρησιμοποιούνται στη συνδυασμένη ΧΜΘ θα πρέπει να είναι αποδεδειγμένης αξίας για τη νόσο που επιχειρούν να αντιμετωπίσουν, να έχουν διαφορετικό τρόπο δράσης πάνω στα καρκινικά κύτταρα και αν είναι δυνατόν, η δοσοπεριοριστική τοξικότητά τους να διαφοροποιείται, ώστε η αθροιστική τοξικότητα να μην υποχρεώνει σε περιορισμό της έντασης της δόσης της αγωγής.</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dirty="0"/>
          </a:p>
        </p:txBody>
      </p:sp>
    </p:spTree>
    <p:extLst>
      <p:ext uri="{BB962C8B-B14F-4D97-AF65-F5344CB8AC3E}">
        <p14:creationId xmlns:p14="http://schemas.microsoft.com/office/powerpoint/2010/main" val="38683910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ΧΜΘ υψηλών δόσεων (μεγαθεραπεία) </a:t>
            </a:r>
            <a:r>
              <a:rPr lang="el-GR" sz="2800" b="0" dirty="0">
                <a:solidFill>
                  <a:prstClr val="black"/>
                </a:solidFill>
              </a:rPr>
              <a:t>(1/2) </a:t>
            </a:r>
            <a:endParaRPr lang="el-GR" sz="3200" dirty="0"/>
          </a:p>
        </p:txBody>
      </p:sp>
      <p:sp>
        <p:nvSpPr>
          <p:cNvPr id="3" name="Content Placeholder 2"/>
          <p:cNvSpPr>
            <a:spLocks noGrp="1"/>
          </p:cNvSpPr>
          <p:nvPr>
            <p:ph idx="1"/>
          </p:nvPr>
        </p:nvSpPr>
        <p:spPr/>
        <p:txBody>
          <a:bodyPr>
            <a:normAutofit/>
          </a:bodyPr>
          <a:lstStyle/>
          <a:p>
            <a:r>
              <a:rPr lang="el-GR" sz="2400" dirty="0" smtClean="0"/>
              <a:t>Ορισμένα φάρμακα (εκείνα που κυρίως προκαλούν τοξικότητα στο μυελό των οστών) είναι δυνατόν να χρησιμοποιηθούν σε πολύ υψηλές δόσεις, αν πριν από τη θεραπεία αφαιρεθεί μυελός των οστών από τον ασθενή με την προοπτική της επαναχορήγησής του μετά το πέρας της (αυτόλογη μεταμόσχευση μυελού των οστών ή «αυτομεταμόσχευση»). </a:t>
            </a:r>
          </a:p>
          <a:p>
            <a:r>
              <a:rPr lang="el-GR" sz="2400" dirty="0" smtClean="0"/>
              <a:t>Με αυτόν τον τρόπο γίνεται δυνατή η χορήγηση πολύ τοξικών για το μυελό των οστών δόσεων φαρμάκων, καθώς το αυτομόσχευμα του μυελού των οστών ή των αρχέγονων κυττάρων δεν εκτίθεται στο ΧΜΘ παράγοντα.</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34</a:t>
            </a:fld>
            <a:endParaRPr lang="en-US" dirty="0"/>
          </a:p>
        </p:txBody>
      </p:sp>
    </p:spTree>
    <p:extLst>
      <p:ext uri="{BB962C8B-B14F-4D97-AF65-F5344CB8AC3E}">
        <p14:creationId xmlns:p14="http://schemas.microsoft.com/office/powerpoint/2010/main" val="29721022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ΧΜΘ υψηλών δόσεων (μεγαθεραπεία) </a:t>
            </a:r>
            <a:r>
              <a:rPr lang="el-GR" sz="2800" b="0" dirty="0" smtClean="0">
                <a:solidFill>
                  <a:prstClr val="black"/>
                </a:solidFill>
              </a:rPr>
              <a:t>(2/2</a:t>
            </a:r>
            <a:r>
              <a:rPr lang="el-GR" sz="2800" b="0" dirty="0">
                <a:solidFill>
                  <a:prstClr val="black"/>
                </a:solidFill>
              </a:rPr>
              <a:t>) </a:t>
            </a:r>
            <a:endParaRPr lang="el-GR" sz="3200" dirty="0"/>
          </a:p>
        </p:txBody>
      </p:sp>
      <p:sp>
        <p:nvSpPr>
          <p:cNvPr id="3" name="Content Placeholder 2"/>
          <p:cNvSpPr>
            <a:spLocks noGrp="1"/>
          </p:cNvSpPr>
          <p:nvPr>
            <p:ph idx="1"/>
          </p:nvPr>
        </p:nvSpPr>
        <p:spPr/>
        <p:txBody>
          <a:bodyPr>
            <a:normAutofit/>
          </a:bodyPr>
          <a:lstStyle/>
          <a:p>
            <a:pPr marL="0" indent="0">
              <a:buNone/>
            </a:pPr>
            <a:r>
              <a:rPr lang="el-GR" sz="2400" dirty="0" smtClean="0"/>
              <a:t>Μετά από την επανέγχυση του αυτομοσχεύματος στον ασθενή τα επίπεδα των κυττάρων του αίματός του επιστρέφουν σταδιακά στο φυσιολογικό. Ωστόσο, η αυτομεταμόσχευση, δεν επηρεάζει την τοξικότητα της μεγαθεραπείας στους άλλους ιστούς του ασθενή εκτός από το μυελό των οστών.</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35</a:t>
            </a:fld>
            <a:endParaRPr lang="en-US" dirty="0"/>
          </a:p>
        </p:txBody>
      </p:sp>
    </p:spTree>
    <p:extLst>
      <p:ext uri="{BB962C8B-B14F-4D97-AF65-F5344CB8AC3E}">
        <p14:creationId xmlns:p14="http://schemas.microsoft.com/office/powerpoint/2010/main" val="14660703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Θεραπευτικά πρωτόκολλα</a:t>
            </a:r>
            <a:endParaRPr lang="el-GR" sz="3600" dirty="0"/>
          </a:p>
        </p:txBody>
      </p:sp>
      <p:sp>
        <p:nvSpPr>
          <p:cNvPr id="3" name="Content Placeholder 2"/>
          <p:cNvSpPr>
            <a:spLocks noGrp="1"/>
          </p:cNvSpPr>
          <p:nvPr>
            <p:ph idx="1"/>
          </p:nvPr>
        </p:nvSpPr>
        <p:spPr/>
        <p:txBody>
          <a:bodyPr>
            <a:normAutofit fontScale="92500" lnSpcReduction="10000"/>
          </a:bodyPr>
          <a:lstStyle/>
          <a:p>
            <a:pPr marL="0" indent="0">
              <a:buNone/>
            </a:pPr>
            <a:r>
              <a:rPr lang="el-GR" sz="2400" dirty="0" smtClean="0"/>
              <a:t>Η απόφαση για το αν θα πρέπει να χορηγηθεί χημειοθεραπεία σε κάποιον ασθενή σε νοσοκομειακή ή μη βάση, εξαρτάται από πολλούς παράγοντες:</a:t>
            </a:r>
          </a:p>
          <a:p>
            <a:r>
              <a:rPr lang="el-GR" sz="2400" dirty="0" smtClean="0"/>
              <a:t>Ηλικία &amp; γενική κατάσταση υγείας του ασθενή</a:t>
            </a:r>
          </a:p>
          <a:p>
            <a:r>
              <a:rPr lang="el-GR" sz="2400" dirty="0" smtClean="0"/>
              <a:t>Την προγραμματισμένη φαρμακευτική αγωγή και τη συνιστώμενη μέθοδο χορήγησής της</a:t>
            </a:r>
          </a:p>
          <a:p>
            <a:r>
              <a:rPr lang="el-GR" sz="2400" dirty="0" smtClean="0"/>
              <a:t>Την αναγκαιότητα συμπληρωματικής θεραπείας (πχ ενδοφλέβια ενυδάτωση)</a:t>
            </a:r>
          </a:p>
          <a:p>
            <a:r>
              <a:rPr lang="el-GR" sz="2400" dirty="0" smtClean="0"/>
              <a:t>Την ανάγκη διόρθωσης ελλειμμάτων του οργανισμού πριν από την έναρξη της θεραπείας (πχ μετάγγιση αίματος, ή θρεπτική υποστήριξη)</a:t>
            </a:r>
          </a:p>
          <a:p>
            <a:r>
              <a:rPr lang="el-GR" sz="2400" dirty="0" smtClean="0"/>
              <a:t>Την αναμενόμενη βαρύτητα των παρενεργειών ή και της τοξικότητας της αγωγής αυτής και την αναγκαιότητα χρησιμοποίησης αντιεμετικών ή άλλων φαρμάκων</a:t>
            </a:r>
          </a:p>
          <a:p>
            <a:r>
              <a:rPr lang="el-GR" sz="2400" dirty="0" smtClean="0"/>
              <a:t>Τις επιθυμίες του ασθενή, της οικογένειας ή και των φίλων του</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36</a:t>
            </a:fld>
            <a:endParaRPr lang="en-US" dirty="0"/>
          </a:p>
        </p:txBody>
      </p:sp>
    </p:spTree>
    <p:extLst>
      <p:ext uri="{BB962C8B-B14F-4D97-AF65-F5344CB8AC3E}">
        <p14:creationId xmlns:p14="http://schemas.microsoft.com/office/powerpoint/2010/main" val="14077109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Ανάπτυξη &amp; εκτίμηση νέων μορφών αντικαρκινικής ΧΜΘ </a:t>
            </a:r>
            <a:r>
              <a:rPr lang="el-GR" sz="2800" b="0" dirty="0">
                <a:solidFill>
                  <a:prstClr val="black"/>
                </a:solidFill>
              </a:rPr>
              <a:t>(</a:t>
            </a:r>
            <a:r>
              <a:rPr lang="el-GR" sz="2800" b="0" dirty="0" smtClean="0">
                <a:solidFill>
                  <a:prstClr val="black"/>
                </a:solidFill>
              </a:rPr>
              <a:t>1/3) </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Η κλινική αξιολόγηση των νέων φαρμάκων έχει εξελιχθεί σε μια τυποποιημένη διαδικασία που διέρχεται τρεις φάσεις:</a:t>
            </a:r>
          </a:p>
          <a:p>
            <a:pPr>
              <a:buFont typeface="Arial" pitchFamily="34" charset="0"/>
              <a:buChar char="•"/>
            </a:pPr>
            <a:r>
              <a:rPr lang="el-GR" sz="2400" b="1" dirty="0" smtClean="0"/>
              <a:t>Φάση 1</a:t>
            </a:r>
            <a:r>
              <a:rPr lang="el-GR" sz="2400" dirty="0" smtClean="0"/>
              <a:t>:αξιολόγηση της μέγιστης ανεκτής δόσης φαρμάκου με δεδομένο θεραπευτικό σχήμα, την οδό χορήγησης και την αναμενόμενη τοξικότητα. Καθορισμός τοξικότητας σημαίνει την αναγνώριση των παρενεργειών του φαρμάκου, καθώς και το κατά πόσο αυτές είναι προβλέψιμες, ανεκτές και αναστρέψιμες σε ασθενείς οι οποίοι εμφανίζουν δυνητικό όφελος από τη χορήγηση του φαρμάκου</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37</a:t>
            </a:fld>
            <a:endParaRPr lang="en-US" dirty="0"/>
          </a:p>
        </p:txBody>
      </p:sp>
    </p:spTree>
    <p:extLst>
      <p:ext uri="{BB962C8B-B14F-4D97-AF65-F5344CB8AC3E}">
        <p14:creationId xmlns:p14="http://schemas.microsoft.com/office/powerpoint/2010/main" val="28442805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Ανάπτυξη &amp; εκτίμηση νέων μορφών αντικαρκινικής ΧΜΘ </a:t>
            </a:r>
            <a:r>
              <a:rPr lang="el-GR" sz="2800" b="0" dirty="0" smtClean="0">
                <a:solidFill>
                  <a:prstClr val="black"/>
                </a:solidFill>
              </a:rPr>
              <a:t>(2/3) </a:t>
            </a:r>
            <a:endParaRPr lang="el-GR" dirty="0"/>
          </a:p>
        </p:txBody>
      </p:sp>
      <p:sp>
        <p:nvSpPr>
          <p:cNvPr id="3" name="Content Placeholder 2"/>
          <p:cNvSpPr>
            <a:spLocks noGrp="1"/>
          </p:cNvSpPr>
          <p:nvPr>
            <p:ph idx="1"/>
          </p:nvPr>
        </p:nvSpPr>
        <p:spPr/>
        <p:txBody>
          <a:bodyPr>
            <a:normAutofit/>
          </a:bodyPr>
          <a:lstStyle/>
          <a:p>
            <a:r>
              <a:rPr lang="el-GR" sz="2400" b="1" dirty="0" smtClean="0"/>
              <a:t>Φάση 2</a:t>
            </a:r>
            <a:r>
              <a:rPr lang="el-GR" sz="2400" dirty="0" smtClean="0"/>
              <a:t>: αξιολόγηση της αποτελεσματικότητας του φαρμάκου σε μια ομάδα ασθενών με ένα μόνο, συγκεκριμένο τύπο καρκίνου. Ο αριθμός των ασθενών εξαρτάται από τον αναμενόμενο ρυθμό ανταπόκρισης στο φάρμακο. Συχνά οι ασθενείς δεν έχουν δεχθεί προηγούμενη θεραπεία ή πάσχουν από νεοπλάσματα τα οποία εμφανίζουν μικρή ή και καθόλου ανταπόκριση στη ΧΜΘ. </a:t>
            </a:r>
          </a:p>
          <a:p>
            <a:r>
              <a:rPr lang="el-GR" sz="2400" dirty="0" smtClean="0"/>
              <a:t>Οι πληροφορίες που συλλέγονται αφορούν τη δραστηριότητα του όγκου, τις τεχνικές χορήγησης του φαρμάκου, τις προφυλάξεις που πρέπει να λαμβάνονται, τις δυνητικές διαφοροποιήσεις των δόσεων, τις οξείες τοξικότητες και την απαιτούμενη υποστηρικτική αγωγή.</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38</a:t>
            </a:fld>
            <a:endParaRPr lang="en-US" dirty="0"/>
          </a:p>
        </p:txBody>
      </p:sp>
    </p:spTree>
    <p:extLst>
      <p:ext uri="{BB962C8B-B14F-4D97-AF65-F5344CB8AC3E}">
        <p14:creationId xmlns:p14="http://schemas.microsoft.com/office/powerpoint/2010/main" val="19918121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Χημειοθεραπεία </a:t>
            </a:r>
            <a:r>
              <a:rPr lang="el-GR" sz="2800" b="0" dirty="0" smtClean="0">
                <a:solidFill>
                  <a:prstClr val="black"/>
                </a:solidFill>
              </a:rPr>
              <a:t>(3/3</a:t>
            </a:r>
            <a:r>
              <a:rPr lang="el-GR" sz="2800" b="0" dirty="0">
                <a:solidFill>
                  <a:prstClr val="black"/>
                </a:solidFill>
              </a:rPr>
              <a:t>) </a:t>
            </a:r>
            <a:endParaRPr lang="el-GR" sz="3200" dirty="0"/>
          </a:p>
        </p:txBody>
      </p:sp>
      <p:sp>
        <p:nvSpPr>
          <p:cNvPr id="3" name="Content Placeholder 2"/>
          <p:cNvSpPr>
            <a:spLocks noGrp="1"/>
          </p:cNvSpPr>
          <p:nvPr>
            <p:ph idx="1"/>
          </p:nvPr>
        </p:nvSpPr>
        <p:spPr/>
        <p:txBody>
          <a:bodyPr>
            <a:normAutofit/>
          </a:bodyPr>
          <a:lstStyle/>
          <a:p>
            <a:r>
              <a:rPr lang="el-GR" sz="2400" b="1" dirty="0" smtClean="0"/>
              <a:t>Πειραματική χημειοθεραπεία</a:t>
            </a:r>
          </a:p>
          <a:p>
            <a:r>
              <a:rPr lang="el-GR" sz="2400" b="1" dirty="0" smtClean="0"/>
              <a:t>«προφυλακτική» ή «συμπληρωματική» χημειοθεραπεία</a:t>
            </a:r>
            <a:r>
              <a:rPr lang="el-GR" sz="2400" dirty="0" smtClean="0"/>
              <a:t>: χρήση αντινεοπλασματικών φαρμάκων μετά την αφαίρεση του πρωτοπαθούς όγκου για την καταστροφή όσο το δυνατόν περισσότερων καρκινικών κυττάρων ή μικρομεταστάσεων.</a:t>
            </a:r>
          </a:p>
          <a:p>
            <a:r>
              <a:rPr lang="el-GR" sz="2400" b="1" dirty="0" smtClean="0"/>
              <a:t>«προεγχειρητική» χημειοθεραπεία</a:t>
            </a:r>
            <a:endParaRPr lang="el-GR" sz="24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dirty="0"/>
          </a:p>
        </p:txBody>
      </p:sp>
    </p:spTree>
    <p:extLst>
      <p:ext uri="{BB962C8B-B14F-4D97-AF65-F5344CB8AC3E}">
        <p14:creationId xmlns:p14="http://schemas.microsoft.com/office/powerpoint/2010/main" val="33911931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Ανάπτυξη &amp; εκτίμηση νέων μορφών αντικαρκινικής ΧΜΘ </a:t>
            </a:r>
            <a:r>
              <a:rPr lang="el-GR" sz="2800" b="0" dirty="0" smtClean="0">
                <a:solidFill>
                  <a:prstClr val="black"/>
                </a:solidFill>
              </a:rPr>
              <a:t>(3/3) </a:t>
            </a:r>
            <a:endParaRPr lang="el-GR" dirty="0"/>
          </a:p>
        </p:txBody>
      </p:sp>
      <p:sp>
        <p:nvSpPr>
          <p:cNvPr id="3" name="Content Placeholder 2"/>
          <p:cNvSpPr>
            <a:spLocks noGrp="1"/>
          </p:cNvSpPr>
          <p:nvPr>
            <p:ph idx="1"/>
          </p:nvPr>
        </p:nvSpPr>
        <p:spPr/>
        <p:txBody>
          <a:bodyPr>
            <a:normAutofit/>
          </a:bodyPr>
          <a:lstStyle/>
          <a:p>
            <a:r>
              <a:rPr lang="el-GR" sz="2400" b="1" dirty="0" smtClean="0"/>
              <a:t>Φάση 3</a:t>
            </a:r>
            <a:r>
              <a:rPr lang="el-GR" sz="2400" dirty="0" smtClean="0"/>
              <a:t>: το νέο φάρμακο εξετάζεται σε κλινικές δοκιμές έναντι προ-υπαρχόντων ΧΜΘ παραγόντων ή άλλων μορφών θεραπείας γνωστής θεραπευτικής αξίας. Μέτρα αξιολόγησης της αποτελεσματικότητας του φαρμάκου μπορεί να είναι η βελτίωση μιας ή περισσοτέρων από τις ακόλουθες παραμέτρους:</a:t>
            </a:r>
          </a:p>
          <a:p>
            <a:pPr lvl="1"/>
            <a:r>
              <a:rPr lang="el-GR" sz="2200" dirty="0" smtClean="0"/>
              <a:t>Ποσοστό ίασης</a:t>
            </a:r>
          </a:p>
          <a:p>
            <a:pPr lvl="1"/>
            <a:r>
              <a:rPr lang="el-GR" sz="2200" dirty="0" smtClean="0"/>
              <a:t>Ποσοστό επιβίωσης</a:t>
            </a:r>
          </a:p>
          <a:p>
            <a:pPr lvl="1"/>
            <a:r>
              <a:rPr lang="el-GR" sz="2200" dirty="0" smtClean="0"/>
              <a:t>Ρυθμός ανταπόκρισης</a:t>
            </a:r>
          </a:p>
          <a:p>
            <a:pPr lvl="1"/>
            <a:r>
              <a:rPr lang="el-GR" sz="2200" dirty="0" smtClean="0"/>
              <a:t>Ανακουφιστική φροντίδα</a:t>
            </a:r>
          </a:p>
          <a:p>
            <a:pPr lvl="1"/>
            <a:r>
              <a:rPr lang="el-GR" sz="2200" dirty="0" smtClean="0"/>
              <a:t>Ποιότητα ζωής</a:t>
            </a:r>
            <a:endParaRPr lang="el-GR" sz="22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39</a:t>
            </a:fld>
            <a:endParaRPr lang="en-US" dirty="0"/>
          </a:p>
        </p:txBody>
      </p:sp>
    </p:spTree>
    <p:extLst>
      <p:ext uri="{BB962C8B-B14F-4D97-AF65-F5344CB8AC3E}">
        <p14:creationId xmlns:p14="http://schemas.microsoft.com/office/powerpoint/2010/main" val="40851066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Πληροφορημένη συναίνεση</a:t>
            </a:r>
            <a:endParaRPr lang="el-GR" dirty="0"/>
          </a:p>
        </p:txBody>
      </p:sp>
      <p:sp>
        <p:nvSpPr>
          <p:cNvPr id="3" name="Content Placeholder 2"/>
          <p:cNvSpPr>
            <a:spLocks noGrp="1"/>
          </p:cNvSpPr>
          <p:nvPr>
            <p:ph idx="1"/>
          </p:nvPr>
        </p:nvSpPr>
        <p:spPr/>
        <p:txBody>
          <a:bodyPr>
            <a:normAutofit/>
          </a:bodyPr>
          <a:lstStyle/>
          <a:p>
            <a:r>
              <a:rPr lang="el-GR" sz="2400" dirty="0" smtClean="0"/>
              <a:t>Ενημέρωση / πληροφόρηση</a:t>
            </a:r>
          </a:p>
          <a:p>
            <a:r>
              <a:rPr lang="el-GR" sz="2400" dirty="0" smtClean="0"/>
              <a:t>Συναίνεση</a:t>
            </a:r>
          </a:p>
          <a:p>
            <a:r>
              <a:rPr lang="el-GR" sz="2400" dirty="0" smtClean="0"/>
              <a:t>Συγκατάθεση </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40</a:t>
            </a:fld>
            <a:endParaRPr lang="en-US" dirty="0"/>
          </a:p>
        </p:txBody>
      </p:sp>
    </p:spTree>
    <p:extLst>
      <p:ext uri="{BB962C8B-B14F-4D97-AF65-F5344CB8AC3E}">
        <p14:creationId xmlns:p14="http://schemas.microsoft.com/office/powerpoint/2010/main" val="24670338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Οδοί χορήγησης: Ενδαρτηριακή </a:t>
            </a:r>
            <a:r>
              <a:rPr lang="el-GR" sz="2800" b="0" dirty="0">
                <a:solidFill>
                  <a:prstClr val="black"/>
                </a:solidFill>
              </a:rPr>
              <a:t>(</a:t>
            </a:r>
            <a:r>
              <a:rPr lang="el-GR" sz="2800" b="0" dirty="0" smtClean="0">
                <a:solidFill>
                  <a:prstClr val="black"/>
                </a:solidFill>
              </a:rPr>
              <a:t>1/3) </a:t>
            </a:r>
            <a:endParaRPr lang="el-GR" dirty="0"/>
          </a:p>
        </p:txBody>
      </p:sp>
      <p:sp>
        <p:nvSpPr>
          <p:cNvPr id="3" name="Content Placeholder 2"/>
          <p:cNvSpPr>
            <a:spLocks noGrp="1"/>
          </p:cNvSpPr>
          <p:nvPr>
            <p:ph idx="1"/>
          </p:nvPr>
        </p:nvSpPr>
        <p:spPr/>
        <p:txBody>
          <a:bodyPr>
            <a:normAutofit/>
          </a:bodyPr>
          <a:lstStyle/>
          <a:p>
            <a:r>
              <a:rPr lang="el-GR" sz="2400" dirty="0" smtClean="0"/>
              <a:t>Επιτυγχάνονται υψηλές συγκεντρώσεις του φαρμάκου στην περιοχή του όγκου και ενέχει το πλεονέκτημα της μειωμένης συστηματικής συγκέντρωσης του φαρμάκου και της ελάττωσης των παρενεργειών στον υπόλοιπο οργανισμό.</a:t>
            </a:r>
          </a:p>
          <a:p>
            <a:r>
              <a:rPr lang="el-GR" sz="2400" dirty="0" smtClean="0"/>
              <a:t>Η εντόπιση του όγκου καθορίζει την αρτηρία που θα επιλεχθεί για τη χορήγηση της ΧΜΘ, οπότε καθετηριάζεται εκείνη που αιματώνει τον όγκο.</a:t>
            </a:r>
          </a:p>
          <a:p>
            <a:r>
              <a:rPr lang="el-GR" sz="2400" dirty="0" smtClean="0"/>
              <a:t>Τα φάρμακα χορηγούνται είτε απευθείας (</a:t>
            </a:r>
            <a:r>
              <a:rPr lang="en-US" sz="2400" dirty="0" smtClean="0"/>
              <a:t>bolus) </a:t>
            </a:r>
            <a:r>
              <a:rPr lang="el-GR" sz="2400" dirty="0" smtClean="0"/>
              <a:t>αλλά με βραδύ ρυθμό, είτε με έγχυση, διαλυμένα σε μεγάλο ή μικρό όγκο ή τέλος με τη χρησιμοποίηση μιας εμφυτευμένης αντλίας.</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41</a:t>
            </a:fld>
            <a:endParaRPr lang="en-US" dirty="0"/>
          </a:p>
        </p:txBody>
      </p:sp>
    </p:spTree>
    <p:extLst>
      <p:ext uri="{BB962C8B-B14F-4D97-AF65-F5344CB8AC3E}">
        <p14:creationId xmlns:p14="http://schemas.microsoft.com/office/powerpoint/2010/main" val="1304674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Οδοί χορήγησης: Ενδαρτηριακή </a:t>
            </a:r>
            <a:r>
              <a:rPr lang="el-GR" sz="2800" b="0" dirty="0" smtClean="0">
                <a:solidFill>
                  <a:prstClr val="black"/>
                </a:solidFill>
              </a:rPr>
              <a:t>(2/3) </a:t>
            </a:r>
            <a:endParaRPr lang="el-GR" sz="3600" dirty="0"/>
          </a:p>
        </p:txBody>
      </p:sp>
      <p:sp>
        <p:nvSpPr>
          <p:cNvPr id="3" name="Content Placeholder 2"/>
          <p:cNvSpPr>
            <a:spLocks noGrp="1"/>
          </p:cNvSpPr>
          <p:nvPr>
            <p:ph idx="1"/>
          </p:nvPr>
        </p:nvSpPr>
        <p:spPr/>
        <p:txBody>
          <a:bodyPr>
            <a:normAutofit/>
          </a:bodyPr>
          <a:lstStyle/>
          <a:p>
            <a:pPr marL="0" indent="0">
              <a:buNone/>
            </a:pPr>
            <a:r>
              <a:rPr lang="el-GR" sz="2400" dirty="0" smtClean="0"/>
              <a:t>Οι δυο μέθοδοι χορήγησης ενδο-αρτηριακής ΧΜΘ ονομάζονται εσωτερική ή εξωτερική.</a:t>
            </a:r>
          </a:p>
          <a:p>
            <a:pPr marL="0" indent="0">
              <a:buNone/>
            </a:pPr>
            <a:r>
              <a:rPr lang="el-GR" sz="2400" dirty="0" smtClean="0"/>
              <a:t>Η </a:t>
            </a:r>
            <a:r>
              <a:rPr lang="el-GR" sz="2400" b="1" dirty="0" smtClean="0"/>
              <a:t>εξωτερική μέθοδος </a:t>
            </a:r>
            <a:r>
              <a:rPr lang="el-GR" sz="2400" dirty="0" smtClean="0"/>
              <a:t>περιλαμβάνει την τοποθέτηση ενός αρτηριακού καθετήρα υπό ακτινολογική καθοδήγηση και τη σύνδεσή του σε μια εξωτερική αντλία έγχυσης για διάστημα 3-7 ημερών. Η θεραπεία χορηγείται ανά συγκεκριμένα χρονικά διαστήματα για αρκετούς κύκλους. </a:t>
            </a:r>
          </a:p>
          <a:p>
            <a:pPr marL="0" indent="0">
              <a:buNone/>
            </a:pPr>
            <a:r>
              <a:rPr lang="el-GR" sz="2400" dirty="0" smtClean="0"/>
              <a:t>Επί μακροχρόνιας χορήγησης για διάστημα έξι μηνών ή και μεγαλύτερο, αυτή η μέθοδος χορήγησης καθίσταται δύσκολα ανεκτή, προβληματική και δαπανηρή. Αντίθετα η χρήση μιας αρτηριακής θυρίδας εμφανίζει πλεονεκτήματα όσον αφορά την άνεση και την ελευθερία του ασθενή.</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42</a:t>
            </a:fld>
            <a:endParaRPr lang="en-US" dirty="0"/>
          </a:p>
        </p:txBody>
      </p:sp>
    </p:spTree>
    <p:extLst>
      <p:ext uri="{BB962C8B-B14F-4D97-AF65-F5344CB8AC3E}">
        <p14:creationId xmlns:p14="http://schemas.microsoft.com/office/powerpoint/2010/main" val="28776639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Οδοί χορήγησης: Ενδαρτηριακή </a:t>
            </a:r>
            <a:r>
              <a:rPr lang="el-GR" sz="2800" b="0" dirty="0" smtClean="0">
                <a:solidFill>
                  <a:prstClr val="black"/>
                </a:solidFill>
              </a:rPr>
              <a:t>(3/3) </a:t>
            </a:r>
            <a:endParaRPr lang="el-GR" sz="3600" dirty="0"/>
          </a:p>
        </p:txBody>
      </p:sp>
      <p:sp>
        <p:nvSpPr>
          <p:cNvPr id="3" name="Content Placeholder 2"/>
          <p:cNvSpPr>
            <a:spLocks noGrp="1"/>
          </p:cNvSpPr>
          <p:nvPr>
            <p:ph idx="1"/>
          </p:nvPr>
        </p:nvSpPr>
        <p:spPr/>
        <p:txBody>
          <a:bodyPr>
            <a:normAutofit/>
          </a:bodyPr>
          <a:lstStyle/>
          <a:p>
            <a:pPr marL="0" indent="0">
              <a:buNone/>
            </a:pPr>
            <a:r>
              <a:rPr lang="el-GR" sz="2400" dirty="0" smtClean="0"/>
              <a:t>Η </a:t>
            </a:r>
            <a:r>
              <a:rPr lang="el-GR" sz="2400" b="1" dirty="0" smtClean="0"/>
              <a:t>εσωτερική μέθοδος </a:t>
            </a:r>
            <a:r>
              <a:rPr lang="el-GR" sz="2400" dirty="0" smtClean="0"/>
              <a:t>περιλαμβάνει τη χειρουργική τοποθέτηση μιας εξ ολοκλήρου εμφυτευμένης αντλίας. </a:t>
            </a:r>
          </a:p>
          <a:p>
            <a:pPr marL="0" indent="0">
              <a:buNone/>
            </a:pPr>
            <a:r>
              <a:rPr lang="el-GR" sz="2400" dirty="0" smtClean="0"/>
              <a:t>Ένας καθετήρας εισάγεται στην αντίστοιχη αρτηρία και συνδέεται με την αντλία, ενώ ο αποθηκευτικός χώρος της αντλίας πληρούται με το κατάλληλο αντικαρκινικό φάρμακο. </a:t>
            </a:r>
          </a:p>
          <a:p>
            <a:pPr marL="0" indent="0">
              <a:buNone/>
            </a:pPr>
            <a:r>
              <a:rPr lang="el-GR" sz="2400" dirty="0" smtClean="0"/>
              <a:t>Η μέθοδος αυτή προσφέρει στον ασθενή ένα υψηλότερο επίπεδο ελευθερίας και εμφανίζει μικρότερη συχνότητα επιπλοκών από ότι η εξωτερική μέθοδος.</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43</a:t>
            </a:fld>
            <a:endParaRPr lang="en-US" dirty="0"/>
          </a:p>
        </p:txBody>
      </p:sp>
    </p:spTree>
    <p:extLst>
      <p:ext uri="{BB962C8B-B14F-4D97-AF65-F5344CB8AC3E}">
        <p14:creationId xmlns:p14="http://schemas.microsoft.com/office/powerpoint/2010/main" val="11206762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Οδοί χορήγησης: Ενδο-υπεζωκοτική</a:t>
            </a:r>
            <a:endParaRPr lang="el-GR" sz="3600" dirty="0"/>
          </a:p>
        </p:txBody>
      </p:sp>
      <p:sp>
        <p:nvSpPr>
          <p:cNvPr id="3" name="Content Placeholder 2"/>
          <p:cNvSpPr>
            <a:spLocks noGrp="1"/>
          </p:cNvSpPr>
          <p:nvPr>
            <p:ph idx="1"/>
          </p:nvPr>
        </p:nvSpPr>
        <p:spPr/>
        <p:txBody>
          <a:bodyPr>
            <a:noAutofit/>
          </a:bodyPr>
          <a:lstStyle/>
          <a:p>
            <a:pPr marL="0" indent="0">
              <a:buNone/>
            </a:pPr>
            <a:r>
              <a:rPr lang="el-GR" sz="2300" dirty="0" smtClean="0"/>
              <a:t>Ο κατάλληλος φαρμακευτικός παράγοντας εγχύεται στον υπεζωκοτικό χώρο δια του θωρακικού τοιχώματος, με τη χρησιμοποίηση ενός καθετήρα και προκαλεί σκλήρυνση των δυο πετάλων του υπεζωκότα, τα οποία τελικά ενώνονται μεταξύ τους. η διαδικασία αυτή είναι δυνατόν να επαναλαμβάνεται καθημερινά και αν χρειάζεται για αρκετές ημέρες. </a:t>
            </a:r>
          </a:p>
          <a:p>
            <a:pPr marL="0" indent="0">
              <a:buNone/>
            </a:pPr>
            <a:r>
              <a:rPr lang="el-GR" sz="2300" dirty="0" smtClean="0"/>
              <a:t>Ο εντοπισμένος υπεζωκοτικός πόνος για 24-48 ώρες μετά την έγχυση του φαρμάκου, αποτελεί την πλέον κοινή παρενέργεια. </a:t>
            </a:r>
          </a:p>
          <a:p>
            <a:pPr marL="0" indent="0">
              <a:buNone/>
            </a:pPr>
            <a:r>
              <a:rPr lang="el-GR" sz="2300" dirty="0" smtClean="0"/>
              <a:t>Επίσης είναι δυνατόν να χρησιμοποιηθούν εναλλακτικές μέθοδοι για την αντιμετώπιση της πλευριτικής συλλογής, όπως η τοποθέτηση ενός διαδερμικού καθετήρα ή θυρίδας μικρού διαμετρήματος, ή η δημιουργία μιας πλευρο-περιτοναϊκής αναστόμωσης, οι οποίες στοχεύουν στην αντιμετώπιση των υποτροπών της.</a:t>
            </a:r>
            <a:endParaRPr lang="el-GR" sz="23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44</a:t>
            </a:fld>
            <a:endParaRPr lang="en-US" dirty="0"/>
          </a:p>
        </p:txBody>
      </p:sp>
    </p:spTree>
    <p:extLst>
      <p:ext uri="{BB962C8B-B14F-4D97-AF65-F5344CB8AC3E}">
        <p14:creationId xmlns:p14="http://schemas.microsoft.com/office/powerpoint/2010/main" val="4341547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Οδοί χορήγησης: Ενδοκυστική </a:t>
            </a:r>
            <a:r>
              <a:rPr lang="el-GR" sz="2800" b="0" dirty="0">
                <a:solidFill>
                  <a:prstClr val="black"/>
                </a:solidFill>
              </a:rPr>
              <a:t>(1/2) </a:t>
            </a:r>
            <a:endParaRPr lang="el-GR" dirty="0"/>
          </a:p>
        </p:txBody>
      </p:sp>
      <p:sp>
        <p:nvSpPr>
          <p:cNvPr id="3" name="Content Placeholder 2"/>
          <p:cNvSpPr>
            <a:spLocks noGrp="1"/>
          </p:cNvSpPr>
          <p:nvPr>
            <p:ph idx="1"/>
          </p:nvPr>
        </p:nvSpPr>
        <p:spPr/>
        <p:txBody>
          <a:bodyPr>
            <a:normAutofit/>
          </a:bodyPr>
          <a:lstStyle/>
          <a:p>
            <a:r>
              <a:rPr lang="el-GR" sz="2300" dirty="0" smtClean="0"/>
              <a:t>Η απευθείας έγχυση αντικαρκινικής ΧΜΘ στην ουροδόχο κύστη αποτελεί ένα απλό και αποτελεσματικό μέσο για την αντιμετώπιση ή και τον έλεγχο των πολλαπλών ή διάχυτων επιφανειακών θηλωδών καρκινωμάτων.</a:t>
            </a:r>
          </a:p>
          <a:p>
            <a:r>
              <a:rPr lang="el-GR" sz="2300" dirty="0" smtClean="0"/>
              <a:t>Η συνεδρία πραγματοποίησης της έγχυσης συνήθως γίνεται μια φορά την εβδομάδα, για 4-12 εβδομάδες και περιλαμβάνει τοποθέτηση ουροκαθετήρα, παροχέτευση του περιεχομένου της ουροδόχου κύστεως και έγχυση του φαρμάκου, το οποίο διατηρείται μέσα στην κύστη για διάστημα 1-2 ωρών καλύπτοντας όλη την εσωτερική της επιφάνεια με συχνές αλλαγές θέσης. Η κύστη αδειάζεται από τον ΧΜΘ παράγοντα είτε με χαλάρωση της λαβίδας που απόφρασε τον αυλό του καθετήρα, είτε με την ούρηση.</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45</a:t>
            </a:fld>
            <a:endParaRPr lang="en-US" dirty="0"/>
          </a:p>
        </p:txBody>
      </p:sp>
    </p:spTree>
    <p:extLst>
      <p:ext uri="{BB962C8B-B14F-4D97-AF65-F5344CB8AC3E}">
        <p14:creationId xmlns:p14="http://schemas.microsoft.com/office/powerpoint/2010/main" val="35732807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Οδοί χορήγησης: Ενδοκυστική </a:t>
            </a:r>
            <a:r>
              <a:rPr lang="el-GR" sz="2800" b="0" dirty="0" smtClean="0">
                <a:solidFill>
                  <a:prstClr val="black"/>
                </a:solidFill>
              </a:rPr>
              <a:t>(2/2</a:t>
            </a:r>
            <a:r>
              <a:rPr lang="el-GR" sz="2800" b="0" dirty="0">
                <a:solidFill>
                  <a:prstClr val="black"/>
                </a:solidFill>
              </a:rPr>
              <a:t>) </a:t>
            </a:r>
            <a:endParaRPr lang="el-GR" dirty="0"/>
          </a:p>
        </p:txBody>
      </p:sp>
      <p:sp>
        <p:nvSpPr>
          <p:cNvPr id="3" name="Content Placeholder 2"/>
          <p:cNvSpPr>
            <a:spLocks noGrp="1"/>
          </p:cNvSpPr>
          <p:nvPr>
            <p:ph idx="1"/>
          </p:nvPr>
        </p:nvSpPr>
        <p:spPr/>
        <p:txBody>
          <a:bodyPr>
            <a:normAutofit/>
          </a:bodyPr>
          <a:lstStyle/>
          <a:p>
            <a:r>
              <a:rPr lang="el-GR" sz="2400" dirty="0" smtClean="0"/>
              <a:t>Η συστηματική τοξικότητα μπορεί να αποτελεί πρόβλημα αυτής της μεθόδου όταν το φάρμακο που χορηγείται είναι η θειοτέπα, ενώ τα περισσότερα φάρμακα προκαλούν ερεθισμό της κύστης.</a:t>
            </a:r>
          </a:p>
          <a:p>
            <a:r>
              <a:rPr lang="el-GR" sz="2400" dirty="0" smtClean="0"/>
              <a:t>Είναι σημαντικό οι ασθενείς να φροντίζουν με επιμέλεια την προσωπική τους υγιεινή με πλύσιμο των χεριών και καθαρισμό των γεννητικών οργάνων μετά την ούρηση.</a:t>
            </a:r>
          </a:p>
          <a:p>
            <a:r>
              <a:rPr lang="el-GR" sz="2400" dirty="0" smtClean="0"/>
              <a:t>Μετά τη θεραπεία οι ασθενείς μπορεί να αναφέρουν συχνουρία, δυσουρία και περιστασιακά αιματουρία. Η αυξημένη πρόσληψη νερού, μετά το χρόνο παραμονής του ΧΜΘ φαρμάκου στην κύστη, θα αραιώσει το φάρμακο και μπορεί να μειώσει τις παρενέργειες.</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46</a:t>
            </a:fld>
            <a:endParaRPr lang="en-US" dirty="0"/>
          </a:p>
        </p:txBody>
      </p:sp>
    </p:spTree>
    <p:extLst>
      <p:ext uri="{BB962C8B-B14F-4D97-AF65-F5344CB8AC3E}">
        <p14:creationId xmlns:p14="http://schemas.microsoft.com/office/powerpoint/2010/main" val="359896947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Οδοί χορήγησης: Ενδοραχιαία </a:t>
            </a:r>
            <a:r>
              <a:rPr lang="en-US" dirty="0" smtClean="0"/>
              <a:t/>
            </a:r>
            <a:br>
              <a:rPr lang="en-US" dirty="0" smtClean="0"/>
            </a:br>
            <a:r>
              <a:rPr lang="el-GR" dirty="0" smtClean="0"/>
              <a:t>/ενδοκοιλιακή </a:t>
            </a:r>
            <a:r>
              <a:rPr lang="el-GR" sz="2800" b="0" dirty="0">
                <a:solidFill>
                  <a:prstClr val="black"/>
                </a:solidFill>
              </a:rPr>
              <a:t>(</a:t>
            </a:r>
            <a:r>
              <a:rPr lang="el-GR" sz="2800" b="0" dirty="0" smtClean="0">
                <a:solidFill>
                  <a:prstClr val="black"/>
                </a:solidFill>
              </a:rPr>
              <a:t>1/3) </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Η μεθοτρεξάτη, η κυτταραβίνη, η θειοτέπα και η ιντερφερόνη είναι οι παράγοντες που χρησιμοποιούνται συχνότερα σε αυτή τη μέθοδο. </a:t>
            </a:r>
          </a:p>
          <a:p>
            <a:pPr marL="0" indent="0">
              <a:buNone/>
            </a:pPr>
            <a:r>
              <a:rPr lang="el-GR" sz="2400" dirty="0" smtClean="0"/>
              <a:t>Τα διαλύματα των φαρμάκων πρέπει να είναι ελεύθερα συντηρητικών ουσιών για την ελαχιστοποίηση της νευροτοξικότητας και να παρασκευάζονται με άσηπτη τεχνική, για την μείωση του κινδύνου λοίμωξης. </a:t>
            </a:r>
          </a:p>
          <a:p>
            <a:pPr marL="0" indent="0">
              <a:buNone/>
            </a:pPr>
            <a:r>
              <a:rPr lang="el-GR" sz="2400" dirty="0" smtClean="0"/>
              <a:t>Ιδιαίτερη προσοχή πρέπει να δίνεται στην εξασφάλιση αφαίρεσης ακριβώς ίσου όγκου ΕΝΥ με τον όγκο του ενιόμενου φαρμάκου. Όταν η ΧΜΘ χορηγείται ενδοραχιαία ή ενδοκοιλιακά, ακολουθείται κάποιο ημερήσιο ή εβδομαδιαίο πρόγραμμα.</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47</a:t>
            </a:fld>
            <a:endParaRPr lang="en-US" dirty="0"/>
          </a:p>
        </p:txBody>
      </p:sp>
    </p:spTree>
    <p:extLst>
      <p:ext uri="{BB962C8B-B14F-4D97-AF65-F5344CB8AC3E}">
        <p14:creationId xmlns:p14="http://schemas.microsoft.com/office/powerpoint/2010/main" val="42837901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Οδοί χορήγησης: Ενδοραχιαία</a:t>
            </a:r>
            <a:r>
              <a:rPr lang="en-US" dirty="0" smtClean="0"/>
              <a:t/>
            </a:r>
            <a:br>
              <a:rPr lang="en-US" dirty="0" smtClean="0"/>
            </a:br>
            <a:r>
              <a:rPr lang="el-GR" dirty="0" smtClean="0"/>
              <a:t>/ενδοκοιλιακή </a:t>
            </a:r>
            <a:r>
              <a:rPr lang="el-GR" sz="2800" b="0" dirty="0" smtClean="0">
                <a:solidFill>
                  <a:prstClr val="black"/>
                </a:solidFill>
              </a:rPr>
              <a:t>(2/3) </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Η </a:t>
            </a:r>
            <a:r>
              <a:rPr lang="el-GR" sz="2400" dirty="0" smtClean="0"/>
              <a:t>ενδοραχιαία</a:t>
            </a:r>
            <a:r>
              <a:rPr lang="el-GR" sz="2400" dirty="0" smtClean="0"/>
              <a:t> οδός προσφέρει ταχεία και εύκολη πρόσβαση, αλλά το φάρμακο είναι δυνατόν να φθάνει μόνο μέχρι τον επισκληρίδιο ή τον υποσκληρίδιο χώρο, και η συγκέντρωσή του στο σύστημα των κοιλιών του εγκεφάλου να  εγγίζει μόλις το ένα δέκατο εκείνης που επιτυγχάνεται στον νωτιαίο μυελό. </a:t>
            </a:r>
          </a:p>
          <a:p>
            <a:pPr marL="0" indent="0">
              <a:buNone/>
            </a:pPr>
            <a:r>
              <a:rPr lang="el-GR" sz="2400" dirty="0" smtClean="0"/>
              <a:t>Για την εξασφάλιση καλύτερης κατανομής του φαρμάκου, χρησιμοποιούνται οι δεξαμενές </a:t>
            </a:r>
            <a:r>
              <a:rPr lang="en-US" sz="2400" dirty="0" smtClean="0"/>
              <a:t>Ommaya. </a:t>
            </a:r>
            <a:endParaRPr lang="el-GR" sz="2400" dirty="0" smtClean="0"/>
          </a:p>
          <a:p>
            <a:pPr marL="0" indent="0">
              <a:buNone/>
            </a:pPr>
            <a:r>
              <a:rPr lang="el-GR" sz="2400" dirty="0" smtClean="0"/>
              <a:t>Οι δεξαμενές </a:t>
            </a:r>
            <a:r>
              <a:rPr lang="en-US" sz="2400" dirty="0" smtClean="0"/>
              <a:t>Ommaya</a:t>
            </a:r>
            <a:r>
              <a:rPr lang="el-GR" sz="2400" dirty="0" smtClean="0"/>
              <a:t> είναι χειρουργικά εμφυτεύσιμες πολλαπλής χρήσης θυρίδες σιλικόνης, οι οποίες τοποθετούνται στον υποδόριο ιστό και συνδέονται διαμέσου καθετήρα με μια από τις πλάγιες κοιλίες του εγκεφάλου.</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48</a:t>
            </a:fld>
            <a:endParaRPr lang="en-US" dirty="0"/>
          </a:p>
        </p:txBody>
      </p:sp>
    </p:spTree>
    <p:extLst>
      <p:ext uri="{BB962C8B-B14F-4D97-AF65-F5344CB8AC3E}">
        <p14:creationId xmlns:p14="http://schemas.microsoft.com/office/powerpoint/2010/main" val="23489675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l-GR" sz="3600" dirty="0" smtClean="0"/>
              <a:t>Ίαση</a:t>
            </a:r>
            <a:endParaRPr lang="el-GR" sz="3600" dirty="0"/>
          </a:p>
        </p:txBody>
      </p:sp>
      <p:sp>
        <p:nvSpPr>
          <p:cNvPr id="3" name="Content Placeholder 2"/>
          <p:cNvSpPr>
            <a:spLocks noGrp="1"/>
          </p:cNvSpPr>
          <p:nvPr>
            <p:ph idx="1"/>
          </p:nvPr>
        </p:nvSpPr>
        <p:spPr/>
        <p:txBody>
          <a:bodyPr>
            <a:normAutofit/>
          </a:bodyPr>
          <a:lstStyle/>
          <a:p>
            <a:r>
              <a:rPr lang="el-GR" sz="2400" b="1" dirty="0" smtClean="0"/>
              <a:t>Ίαση</a:t>
            </a:r>
            <a:r>
              <a:rPr lang="el-GR" sz="2400" dirty="0" smtClean="0"/>
              <a:t>: η κατάσταση όπου το προσδόκιμο επιβίωσης ενός ατόμου που έπασχε από καρκίνο εξισώνεται με το προσδόκιμο επιβίωσης ενός ατόμου του ίδιου φύλου και ηλικίας που δεν έχει προσβληθεί από τη νόσο.</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dirty="0"/>
          </a:p>
        </p:txBody>
      </p:sp>
    </p:spTree>
    <p:extLst>
      <p:ext uri="{BB962C8B-B14F-4D97-AF65-F5344CB8AC3E}">
        <p14:creationId xmlns:p14="http://schemas.microsoft.com/office/powerpoint/2010/main" val="6615757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Οδοί χορήγησης: Ενδοραχιαία </a:t>
            </a:r>
            <a:r>
              <a:rPr lang="en-US" dirty="0" smtClean="0"/>
              <a:t/>
            </a:r>
            <a:br>
              <a:rPr lang="en-US" dirty="0" smtClean="0"/>
            </a:br>
            <a:r>
              <a:rPr lang="el-GR" dirty="0" smtClean="0"/>
              <a:t>/ενδοκοιλιακή </a:t>
            </a:r>
            <a:r>
              <a:rPr lang="el-GR" sz="2800" b="0" dirty="0" smtClean="0">
                <a:solidFill>
                  <a:prstClr val="black"/>
                </a:solidFill>
              </a:rPr>
              <a:t>(3/3) </a:t>
            </a:r>
            <a:endParaRPr lang="el-GR" dirty="0"/>
          </a:p>
        </p:txBody>
      </p:sp>
      <p:sp>
        <p:nvSpPr>
          <p:cNvPr id="3" name="Content Placeholder 2"/>
          <p:cNvSpPr>
            <a:spLocks noGrp="1"/>
          </p:cNvSpPr>
          <p:nvPr>
            <p:ph idx="1"/>
          </p:nvPr>
        </p:nvSpPr>
        <p:spPr/>
        <p:txBody>
          <a:bodyPr>
            <a:normAutofit lnSpcReduction="10000"/>
          </a:bodyPr>
          <a:lstStyle/>
          <a:p>
            <a:pPr marL="0" indent="0">
              <a:buNone/>
            </a:pPr>
            <a:r>
              <a:rPr lang="el-GR" sz="2400" dirty="0" smtClean="0"/>
              <a:t>Η τοποθέτηση της δεξαμενής αυτής ενέχει φυσικά περισσότερους κινδύνους από την ΟΝΠ αλλά το βασικό της πλεονέκτημα είναι ότι παρέχει μόνιμη πρόσβαση στο ΚΝΣ. Οι παρενέργειες από την νευροτοξικότητα των φαρμάκων που χορηγούνται ενδοραχιαία ή ενδοκοιλιακά συμπεριλαμβάνουν :</a:t>
            </a:r>
          </a:p>
          <a:p>
            <a:pPr lvl="1"/>
            <a:r>
              <a:rPr lang="el-GR" sz="2000" dirty="0" smtClean="0"/>
              <a:t>Πονοκέφαλο</a:t>
            </a:r>
          </a:p>
          <a:p>
            <a:pPr lvl="1"/>
            <a:r>
              <a:rPr lang="el-GR" sz="2000" dirty="0" smtClean="0"/>
              <a:t>Ναυτία</a:t>
            </a:r>
          </a:p>
          <a:p>
            <a:pPr lvl="1"/>
            <a:r>
              <a:rPr lang="el-GR" sz="2000" dirty="0" smtClean="0"/>
              <a:t>Εμετό</a:t>
            </a:r>
          </a:p>
          <a:p>
            <a:pPr lvl="1"/>
            <a:r>
              <a:rPr lang="el-GR" sz="2000" dirty="0" smtClean="0"/>
              <a:t>Διαταραχές συνείδησης</a:t>
            </a:r>
          </a:p>
          <a:p>
            <a:pPr lvl="1"/>
            <a:r>
              <a:rPr lang="el-GR" sz="2000" dirty="0" smtClean="0"/>
              <a:t>Πυρετό</a:t>
            </a:r>
          </a:p>
          <a:p>
            <a:pPr lvl="1"/>
            <a:r>
              <a:rPr lang="el-GR" sz="2000" dirty="0" smtClean="0"/>
              <a:t>Αυχενική δυσκαμψία</a:t>
            </a:r>
          </a:p>
          <a:p>
            <a:pPr lvl="1"/>
            <a:r>
              <a:rPr lang="el-GR" sz="2000" dirty="0" smtClean="0"/>
              <a:t>Αταξία</a:t>
            </a:r>
          </a:p>
          <a:p>
            <a:pPr lvl="1"/>
            <a:r>
              <a:rPr lang="el-GR" sz="2000" dirty="0" smtClean="0"/>
              <a:t>Θόλωση της όρασης και σπάνια</a:t>
            </a:r>
          </a:p>
          <a:p>
            <a:pPr lvl="1"/>
            <a:r>
              <a:rPr lang="el-GR" sz="2000" dirty="0" smtClean="0"/>
              <a:t>Μηνιγγίτιδα </a:t>
            </a:r>
            <a:endParaRPr lang="el-GR" sz="20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49</a:t>
            </a:fld>
            <a:endParaRPr lang="en-US" dirty="0"/>
          </a:p>
        </p:txBody>
      </p:sp>
    </p:spTree>
    <p:extLst>
      <p:ext uri="{BB962C8B-B14F-4D97-AF65-F5344CB8AC3E}">
        <p14:creationId xmlns:p14="http://schemas.microsoft.com/office/powerpoint/2010/main" val="21219325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Οδοί χορήγησης: Ενδοπεριτοναϊκή </a:t>
            </a:r>
            <a:r>
              <a:rPr lang="el-GR" sz="2800" b="0" dirty="0">
                <a:solidFill>
                  <a:prstClr val="black"/>
                </a:solidFill>
              </a:rPr>
              <a:t>(</a:t>
            </a:r>
            <a:r>
              <a:rPr lang="el-GR" sz="2800" b="0" dirty="0" smtClean="0">
                <a:solidFill>
                  <a:prstClr val="black"/>
                </a:solidFill>
              </a:rPr>
              <a:t>1/4) </a:t>
            </a:r>
            <a:endParaRPr lang="el-GR" sz="3600" dirty="0"/>
          </a:p>
        </p:txBody>
      </p:sp>
      <p:sp>
        <p:nvSpPr>
          <p:cNvPr id="3" name="Content Placeholder 2"/>
          <p:cNvSpPr>
            <a:spLocks noGrp="1"/>
          </p:cNvSpPr>
          <p:nvPr>
            <p:ph idx="1"/>
          </p:nvPr>
        </p:nvSpPr>
        <p:spPr/>
        <p:txBody>
          <a:bodyPr>
            <a:normAutofit fontScale="92500"/>
          </a:bodyPr>
          <a:lstStyle/>
          <a:p>
            <a:pPr marL="0" indent="0">
              <a:buNone/>
            </a:pPr>
            <a:r>
              <a:rPr lang="el-GR" sz="2400" dirty="0" smtClean="0"/>
              <a:t>Η απευθείας έγχυση στην περιτοναϊκή κοιλότητα φαρμάκων όπως η σισπλατίνα, η </a:t>
            </a:r>
            <a:r>
              <a:rPr lang="en-US" sz="2400" dirty="0" smtClean="0"/>
              <a:t>5-FU</a:t>
            </a:r>
            <a:r>
              <a:rPr lang="el-GR" sz="2400" dirty="0" smtClean="0"/>
              <a:t>, η μεθοτρεξάτη, η μιτομυκίνη </a:t>
            </a:r>
            <a:r>
              <a:rPr lang="en-US" sz="2400" dirty="0" smtClean="0"/>
              <a:t>C</a:t>
            </a:r>
            <a:r>
              <a:rPr lang="el-GR" sz="2400" dirty="0" smtClean="0"/>
              <a:t> και η δοξορουμπικίμη, εφαρμόζεται αφενός για την αντιμετώπιση της ενδεχόμενης επανασυλλογής ασκιτικού υγρού μετά την πρώτη εκκένωση του και αφετέρου για τον έλεγχο της ανάπτυξης του καρκινικού ιστού. Η μέθοδος χρησιμοποιείται σε καρκίνο ωοθηκών &amp; καρκίνο παχέως εντέρου.</a:t>
            </a:r>
          </a:p>
          <a:p>
            <a:pPr marL="0" indent="0">
              <a:buNone/>
            </a:pPr>
            <a:r>
              <a:rPr lang="el-GR" sz="2400" dirty="0" smtClean="0"/>
              <a:t>Η ενδοπεριτοναϊκή οδός επιτρέπει τη χορήγηση μεγάλων δόσεων φαρμάκων απευθείας μέσα στην κοιλιακή χώρα, εκθέτοντας έτσι τους ασθενείς σε υψηλότερες συγκεντρώσεις φαρμάκων για μεγαλύτερες χρονικές περιόδους, με ελάχιστες συστηματικές παρενέργειες. Προκειμένου να είναι αποτελεσματική αυτή η οδός χορήγησης οι καρκινικές εντοπίσεις πρέπει να περιορίζονται στην κοιλιακή χώρα και το καρκινικό φορτίο να είναι μικρό.</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50</a:t>
            </a:fld>
            <a:endParaRPr lang="en-US" dirty="0"/>
          </a:p>
        </p:txBody>
      </p:sp>
    </p:spTree>
    <p:extLst>
      <p:ext uri="{BB962C8B-B14F-4D97-AF65-F5344CB8AC3E}">
        <p14:creationId xmlns:p14="http://schemas.microsoft.com/office/powerpoint/2010/main" val="302365099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Οδοί χορήγησης: Ενδοπεριτοναϊκή </a:t>
            </a:r>
            <a:r>
              <a:rPr lang="el-GR" sz="2800" b="0" dirty="0" smtClean="0">
                <a:solidFill>
                  <a:prstClr val="black"/>
                </a:solidFill>
              </a:rPr>
              <a:t>(2/4) </a:t>
            </a:r>
            <a:endParaRPr lang="el-GR" sz="3600" dirty="0"/>
          </a:p>
        </p:txBody>
      </p:sp>
      <p:sp>
        <p:nvSpPr>
          <p:cNvPr id="3" name="Content Placeholder 2"/>
          <p:cNvSpPr>
            <a:spLocks noGrp="1"/>
          </p:cNvSpPr>
          <p:nvPr>
            <p:ph idx="1"/>
          </p:nvPr>
        </p:nvSpPr>
        <p:spPr/>
        <p:txBody>
          <a:bodyPr>
            <a:normAutofit/>
          </a:bodyPr>
          <a:lstStyle/>
          <a:p>
            <a:pPr marL="0" indent="0">
              <a:buNone/>
            </a:pPr>
            <a:r>
              <a:rPr lang="el-GR" sz="2400" dirty="0" smtClean="0"/>
              <a:t>Πριν από την </a:t>
            </a:r>
            <a:r>
              <a:rPr lang="el-GR" sz="2400" dirty="0" smtClean="0"/>
              <a:t>ενδοπεριτοναϊκή</a:t>
            </a:r>
            <a:r>
              <a:rPr lang="el-GR" sz="2400" dirty="0" smtClean="0"/>
              <a:t> χορήγηση τους τα φάρμακα αναμειγνύονται με μεγάλες ποσότητες υγρών, προκειμένου να υποβοηθηθεί η διανομή τους και να βελτιωθεί η διασπορά τους στο χώρο, εκθέτοντας έτσι το μεγαλύτερο δυνατό μέρος της περιτοναϊκής κοιλότητας στο συγκεκριμένο φάρμακο και στη δράση του. </a:t>
            </a:r>
          </a:p>
          <a:p>
            <a:pPr marL="0" indent="0">
              <a:buNone/>
            </a:pPr>
            <a:r>
              <a:rPr lang="el-GR" sz="2400" dirty="0" smtClean="0"/>
              <a:t>Επίσης αυτό συμβάλλει στην είσοδο μικρότερων συγκεντρώσεων του φαρμάκου στην κυκλοφορία του αίματος και συνεπώς στη μείωση ή την καθυστέρηση των συστηματικών παρενεργειών.</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51</a:t>
            </a:fld>
            <a:endParaRPr lang="en-US" dirty="0"/>
          </a:p>
        </p:txBody>
      </p:sp>
    </p:spTree>
    <p:extLst>
      <p:ext uri="{BB962C8B-B14F-4D97-AF65-F5344CB8AC3E}">
        <p14:creationId xmlns:p14="http://schemas.microsoft.com/office/powerpoint/2010/main" val="6818868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Οδοί χορήγησης: Ενδοπεριτοναϊκή </a:t>
            </a:r>
            <a:r>
              <a:rPr lang="el-GR" sz="2800" b="0" dirty="0" smtClean="0">
                <a:solidFill>
                  <a:prstClr val="black"/>
                </a:solidFill>
              </a:rPr>
              <a:t>(3/4) </a:t>
            </a:r>
            <a:endParaRPr lang="el-GR" sz="3600" dirty="0"/>
          </a:p>
        </p:txBody>
      </p:sp>
      <p:sp>
        <p:nvSpPr>
          <p:cNvPr id="3" name="Content Placeholder 2"/>
          <p:cNvSpPr>
            <a:spLocks noGrp="1"/>
          </p:cNvSpPr>
          <p:nvPr>
            <p:ph idx="1"/>
          </p:nvPr>
        </p:nvSpPr>
        <p:spPr/>
        <p:txBody>
          <a:bodyPr>
            <a:normAutofit lnSpcReduction="10000"/>
          </a:bodyPr>
          <a:lstStyle/>
          <a:p>
            <a:pPr>
              <a:buNone/>
            </a:pPr>
            <a:r>
              <a:rPr lang="el-GR" sz="2400" dirty="0" smtClean="0"/>
              <a:t>Υπάρχουν 3 μέθοδοι πρόσβασης στην περιτοναϊκή κοιλότητα:</a:t>
            </a:r>
          </a:p>
          <a:p>
            <a:r>
              <a:rPr lang="el-GR" sz="2400" b="1" dirty="0" smtClean="0"/>
              <a:t>Προσωρινή τοποθέτηση ενός καθετήρα </a:t>
            </a:r>
            <a:r>
              <a:rPr lang="el-GR" sz="2400" dirty="0" smtClean="0"/>
              <a:t>για βραχείας διάρκειας χρήση, όπως για ανακούφιση των συμπτωμάτων ή στην ανακουφιστική φροντίδα.</a:t>
            </a:r>
          </a:p>
          <a:p>
            <a:r>
              <a:rPr lang="el-GR" sz="2400" dirty="0" smtClean="0"/>
              <a:t>Τοποθέτηση ενός </a:t>
            </a:r>
            <a:r>
              <a:rPr lang="el-GR" sz="2400" b="1" dirty="0" smtClean="0"/>
              <a:t>εξωτερικού καθετήρα </a:t>
            </a:r>
            <a:r>
              <a:rPr lang="en-US" sz="2400" b="1" dirty="0" smtClean="0"/>
              <a:t>Tenckhoff</a:t>
            </a:r>
            <a:r>
              <a:rPr lang="en-US" sz="2400" dirty="0" smtClean="0"/>
              <a:t>. </a:t>
            </a:r>
            <a:r>
              <a:rPr lang="el-GR" sz="2400" dirty="0" smtClean="0"/>
              <a:t>Η τοποθέτησή του συνδέεται με μεγαλύτερο κίνδυνο λοίμωξης ή εκροής υγρού γύρω από τον καθετήρα, αλλά μπορεί να εξασφαλίσει μεγάλης ταχύτητας ροή του φαρμάκου.</a:t>
            </a:r>
          </a:p>
          <a:p>
            <a:r>
              <a:rPr lang="el-GR" sz="2400" dirty="0" smtClean="0"/>
              <a:t>Τοποθέτηση μιας </a:t>
            </a:r>
            <a:r>
              <a:rPr lang="el-GR" sz="2400" b="1" dirty="0" smtClean="0"/>
              <a:t>εμφυτευόμενης περιτοναϊκής θυρίδας</a:t>
            </a:r>
            <a:r>
              <a:rPr lang="el-GR" sz="2400" dirty="0" smtClean="0"/>
              <a:t>. Αυτή είναι εσωτερική και δεν απαιτεί φροντίδα όταν δεν χρησιμοποιείται με αποτέλεσμα να συνδέεται με μικρότερο κίνδυνο λοίμωξης. Η ταχύτητα ροής του φαρμάκου είναι μικρή.</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52</a:t>
            </a:fld>
            <a:endParaRPr lang="en-US" dirty="0"/>
          </a:p>
        </p:txBody>
      </p:sp>
    </p:spTree>
    <p:extLst>
      <p:ext uri="{BB962C8B-B14F-4D97-AF65-F5344CB8AC3E}">
        <p14:creationId xmlns:p14="http://schemas.microsoft.com/office/powerpoint/2010/main" val="315805744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Οδοί χορήγησης: Ενδοπεριτοναϊκή </a:t>
            </a:r>
            <a:r>
              <a:rPr lang="el-GR" sz="2800" b="0" dirty="0" smtClean="0">
                <a:solidFill>
                  <a:prstClr val="black"/>
                </a:solidFill>
              </a:rPr>
              <a:t>(4/4) </a:t>
            </a:r>
            <a:endParaRPr lang="el-GR" sz="3600" dirty="0"/>
          </a:p>
        </p:txBody>
      </p:sp>
      <p:sp>
        <p:nvSpPr>
          <p:cNvPr id="3" name="Content Placeholder 2"/>
          <p:cNvSpPr>
            <a:spLocks noGrp="1"/>
          </p:cNvSpPr>
          <p:nvPr>
            <p:ph idx="1"/>
          </p:nvPr>
        </p:nvSpPr>
        <p:spPr/>
        <p:txBody>
          <a:bodyPr>
            <a:normAutofit/>
          </a:bodyPr>
          <a:lstStyle/>
          <a:p>
            <a:pPr>
              <a:buNone/>
            </a:pPr>
            <a:r>
              <a:rPr lang="el-GR" sz="2400" dirty="0" smtClean="0"/>
              <a:t>Παρενέργειες ενδοπεριτοναϊκής ΧΜΘ:</a:t>
            </a:r>
          </a:p>
          <a:p>
            <a:pPr lvl="1"/>
            <a:r>
              <a:rPr lang="el-GR" sz="2200" dirty="0" smtClean="0"/>
              <a:t>Αναπνευστική δυσχέρεια</a:t>
            </a:r>
          </a:p>
          <a:p>
            <a:pPr lvl="1"/>
            <a:r>
              <a:rPr lang="el-GR" sz="2200" dirty="0" smtClean="0"/>
              <a:t>Κοιλιακός πόνος</a:t>
            </a:r>
          </a:p>
          <a:p>
            <a:pPr lvl="1"/>
            <a:r>
              <a:rPr lang="el-GR" sz="2200" dirty="0" smtClean="0"/>
              <a:t>Πυρετός</a:t>
            </a:r>
          </a:p>
          <a:p>
            <a:pPr lvl="1"/>
            <a:r>
              <a:rPr lang="el-GR" sz="2200" dirty="0" smtClean="0"/>
              <a:t>Διάρροια</a:t>
            </a:r>
          </a:p>
          <a:p>
            <a:pPr marL="0" lvl="1" indent="0">
              <a:buNone/>
            </a:pPr>
            <a:r>
              <a:rPr lang="el-GR" sz="2200" dirty="0" smtClean="0"/>
              <a:t>και μπορεί να οφείλονται σε αυξημένη ενδοκοιλιακή πίεση, σε μηχανικές δυσκολίες από τον καθετήρα, σε λοίμωξη, ή σε διαταραχές ηλεκτρολυτών.</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53</a:t>
            </a:fld>
            <a:endParaRPr lang="en-US" dirty="0"/>
          </a:p>
        </p:txBody>
      </p:sp>
    </p:spTree>
    <p:extLst>
      <p:ext uri="{BB962C8B-B14F-4D97-AF65-F5344CB8AC3E}">
        <p14:creationId xmlns:p14="http://schemas.microsoft.com/office/powerpoint/2010/main" val="36885433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Οδοί χορήγησης: Τοπική</a:t>
            </a:r>
            <a:endParaRPr lang="el-GR" sz="3600" dirty="0"/>
          </a:p>
        </p:txBody>
      </p:sp>
      <p:sp>
        <p:nvSpPr>
          <p:cNvPr id="3" name="Content Placeholder 2"/>
          <p:cNvSpPr>
            <a:spLocks noGrp="1"/>
          </p:cNvSpPr>
          <p:nvPr>
            <p:ph idx="1"/>
          </p:nvPr>
        </p:nvSpPr>
        <p:spPr/>
        <p:txBody>
          <a:bodyPr>
            <a:normAutofit/>
          </a:bodyPr>
          <a:lstStyle/>
          <a:p>
            <a:pPr marL="0" indent="0">
              <a:buNone/>
            </a:pPr>
            <a:r>
              <a:rPr lang="el-GR" sz="2400" dirty="0" smtClean="0"/>
              <a:t>Εφαρμόζονται τοπικά στο δέρμα αλοιφές και κρέμες μέχρι και για 4 εβδομάδες, μέχρι να προκληθεί τοπικό ερύθημα, σχηματισμός φυσαλίδων ή εξέλκωση της περιοχής. Από τη στιγμή σχηματισμού εσχάρας στην προσβεβλημένη περιοχή, ξεκινά ο σχηματισμός φυσιολογικού κοκκιώδους ιστού, ο οποίος  συνεχίζεται περίπου για 8 εβδομάδες.</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54</a:t>
            </a:fld>
            <a:endParaRPr lang="en-US" dirty="0"/>
          </a:p>
        </p:txBody>
      </p:sp>
    </p:spTree>
    <p:extLst>
      <p:ext uri="{BB962C8B-B14F-4D97-AF65-F5344CB8AC3E}">
        <p14:creationId xmlns:p14="http://schemas.microsoft.com/office/powerpoint/2010/main" val="15964526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Οδοί χορήγησης: Ενδομυϊκή / υποδόρια</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Ελάχιστα φάρμακα μπορούν να χορηγηθούν με αυτόν τον τρόπο εξαιτίας των ερεθιστικών ιδιοτήτων των φαρμάκων αυτών, του κινδύνου ιστικής βλάβης, ή αιμορραγίας λόγω θρομβοκυττοπενίας, του πόνου και της δυσανεξίας που προκαλούν καθώς επίσης λόγω της πιθανής ατελούς απορρόφησης του φαρμάκου.</a:t>
            </a:r>
          </a:p>
          <a:p>
            <a:pPr marL="0" indent="0">
              <a:buNone/>
            </a:pPr>
            <a:r>
              <a:rPr lang="el-GR" sz="2400" dirty="0" smtClean="0"/>
              <a:t>Όταν χρησιμοποιείται αυτή η μέθοδος θα πρέπει να χρησιμοποιούνται κατά το δυνατόν μικρότερες βελόνες, ώστε να αποφεύγεται η πρόκληση πόνου και ο σχηματισμός ουλής.</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55</a:t>
            </a:fld>
            <a:endParaRPr lang="en-US" dirty="0"/>
          </a:p>
        </p:txBody>
      </p:sp>
    </p:spTree>
    <p:extLst>
      <p:ext uri="{BB962C8B-B14F-4D97-AF65-F5344CB8AC3E}">
        <p14:creationId xmlns:p14="http://schemas.microsoft.com/office/powerpoint/2010/main" val="298729295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Οδοί χορήγησης: Ενδοφλέβια </a:t>
            </a:r>
            <a:r>
              <a:rPr lang="el-GR" sz="2800" b="0" dirty="0">
                <a:solidFill>
                  <a:prstClr val="black"/>
                </a:solidFill>
              </a:rPr>
              <a:t>(1/2) </a:t>
            </a:r>
            <a:endParaRPr lang="el-GR" sz="3600" dirty="0"/>
          </a:p>
        </p:txBody>
      </p:sp>
      <p:sp>
        <p:nvSpPr>
          <p:cNvPr id="3" name="Content Placeholder 2"/>
          <p:cNvSpPr>
            <a:spLocks noGrp="1"/>
          </p:cNvSpPr>
          <p:nvPr>
            <p:ph idx="1"/>
          </p:nvPr>
        </p:nvSpPr>
        <p:spPr/>
        <p:txBody>
          <a:bodyPr>
            <a:normAutofit/>
          </a:bodyPr>
          <a:lstStyle/>
          <a:p>
            <a:r>
              <a:rPr lang="el-GR" sz="2400" dirty="0" smtClean="0"/>
              <a:t>Η συνηθέστερη οδός</a:t>
            </a:r>
          </a:p>
          <a:p>
            <a:r>
              <a:rPr lang="el-GR" sz="2400" dirty="0" smtClean="0"/>
              <a:t>Περιφερική φλεβική οδός</a:t>
            </a:r>
          </a:p>
          <a:p>
            <a:r>
              <a:rPr lang="el-GR" sz="2400" dirty="0" smtClean="0"/>
              <a:t>Κεντρική φλεβική οδός</a:t>
            </a:r>
          </a:p>
          <a:p>
            <a:r>
              <a:rPr lang="el-GR" sz="2400" dirty="0" smtClean="0"/>
              <a:t>Εμφυτεύσιμη αντλία</a:t>
            </a:r>
          </a:p>
          <a:p>
            <a:pPr>
              <a:buNone/>
            </a:pP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56</a:t>
            </a:fld>
            <a:endParaRPr lang="en-US" dirty="0"/>
          </a:p>
        </p:txBody>
      </p:sp>
    </p:spTree>
    <p:extLst>
      <p:ext uri="{BB962C8B-B14F-4D97-AF65-F5344CB8AC3E}">
        <p14:creationId xmlns:p14="http://schemas.microsoft.com/office/powerpoint/2010/main" val="117444228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Οδοί χορήγησης: Ενδοφλέβια </a:t>
            </a:r>
            <a:r>
              <a:rPr lang="el-GR" sz="2800" b="0" dirty="0" smtClean="0">
                <a:solidFill>
                  <a:prstClr val="black"/>
                </a:solidFill>
              </a:rPr>
              <a:t>(2/2</a:t>
            </a:r>
            <a:r>
              <a:rPr lang="el-GR" sz="2800" b="0" dirty="0">
                <a:solidFill>
                  <a:prstClr val="black"/>
                </a:solidFill>
              </a:rPr>
              <a:t>) </a:t>
            </a:r>
            <a:endParaRPr lang="el-GR" sz="3600" dirty="0"/>
          </a:p>
        </p:txBody>
      </p:sp>
      <p:sp>
        <p:nvSpPr>
          <p:cNvPr id="3" name="Content Placeholder 2"/>
          <p:cNvSpPr>
            <a:spLocks noGrp="1"/>
          </p:cNvSpPr>
          <p:nvPr>
            <p:ph idx="1"/>
          </p:nvPr>
        </p:nvSpPr>
        <p:spPr/>
        <p:txBody>
          <a:bodyPr>
            <a:normAutofit/>
          </a:bodyPr>
          <a:lstStyle/>
          <a:p>
            <a:pPr marL="0" indent="0">
              <a:buNone/>
            </a:pPr>
            <a:r>
              <a:rPr lang="el-GR" sz="2400" dirty="0" smtClean="0"/>
              <a:t>Οι παράγοντες που πρέπει να λαμβάνονται υπόψη για την επιλογή της μεθόδου επίτευξης πρόσβασης στην </a:t>
            </a:r>
            <a:r>
              <a:rPr lang="en-US" sz="2400" dirty="0" smtClean="0"/>
              <a:t>IV </a:t>
            </a:r>
            <a:r>
              <a:rPr lang="el-GR" sz="2400" dirty="0" smtClean="0"/>
              <a:t>οδό, είναι οι ακόλουθοι:</a:t>
            </a:r>
          </a:p>
          <a:p>
            <a:pPr lvl="1"/>
            <a:r>
              <a:rPr lang="el-GR" sz="2200" dirty="0" smtClean="0"/>
              <a:t>Η κατάσταση και η προσβασιμότητα των περιφερικών φλεβών</a:t>
            </a:r>
          </a:p>
          <a:p>
            <a:pPr lvl="1"/>
            <a:r>
              <a:rPr lang="el-GR" sz="2200" dirty="0" smtClean="0"/>
              <a:t>Η φύση και η διάρκεια της θεραπείας</a:t>
            </a:r>
          </a:p>
          <a:p>
            <a:pPr lvl="1"/>
            <a:r>
              <a:rPr lang="el-GR" sz="2200" dirty="0" smtClean="0"/>
              <a:t>Ο τύπος της συνταγογραφηθείσας ΧΜΘ</a:t>
            </a:r>
          </a:p>
          <a:p>
            <a:pPr lvl="1"/>
            <a:r>
              <a:rPr lang="el-GR" sz="2200" dirty="0" smtClean="0"/>
              <a:t>Τα αισθήματα του ασθενή απέναντι στις επαναλαμβανόμενες φλεβοκεντήσεις</a:t>
            </a:r>
            <a:endParaRPr lang="el-GR" sz="22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57</a:t>
            </a:fld>
            <a:endParaRPr lang="en-US" dirty="0"/>
          </a:p>
        </p:txBody>
      </p:sp>
    </p:spTree>
    <p:extLst>
      <p:ext uri="{BB962C8B-B14F-4D97-AF65-F5344CB8AC3E}">
        <p14:creationId xmlns:p14="http://schemas.microsoft.com/office/powerpoint/2010/main" val="185689272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2400" dirty="0" smtClean="0"/>
              <a:t>Αμφιλεγόμενα θέματα κατά την χορήγηση ενδοφλέβιας ΧΜΘ χημειοθεραπείας</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58</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086540599"/>
              </p:ext>
            </p:extLst>
          </p:nvPr>
        </p:nvGraphicFramePr>
        <p:xfrm>
          <a:off x="-7208" y="609600"/>
          <a:ext cx="9158417" cy="6248400"/>
        </p:xfrm>
        <a:graphic>
          <a:graphicData uri="http://schemas.openxmlformats.org/drawingml/2006/table">
            <a:tbl>
              <a:tblPr firstRow="1" bandRow="1">
                <a:tableStyleId>{5C22544A-7EE6-4342-B048-85BDC9FD1C3A}</a:tableStyleId>
              </a:tblPr>
              <a:tblGrid>
                <a:gridCol w="1922121"/>
                <a:gridCol w="3236613"/>
                <a:gridCol w="3999683"/>
              </a:tblGrid>
              <a:tr h="370840">
                <a:tc>
                  <a:txBody>
                    <a:bodyPr/>
                    <a:lstStyle/>
                    <a:p>
                      <a:r>
                        <a:rPr lang="el-GR" sz="1400" dirty="0" smtClean="0"/>
                        <a:t>Θέμα</a:t>
                      </a:r>
                      <a:r>
                        <a:rPr lang="en-US" sz="1400" baseline="0" dirty="0" smtClean="0"/>
                        <a:t>:</a:t>
                      </a:r>
                      <a:r>
                        <a:rPr lang="el-GR" sz="1400" baseline="0" dirty="0" smtClean="0"/>
                        <a:t> Χρησιμοποίηση των φλεβών της τριγωνικής κοιλότητας της πρόσθιας επιφάνειας του αγκώνα </a:t>
                      </a:r>
                      <a:endParaRPr lang="el-GR" sz="1400" dirty="0"/>
                    </a:p>
                  </a:txBody>
                  <a:tcPr/>
                </a:tc>
                <a:tc>
                  <a:txBody>
                    <a:bodyPr/>
                    <a:lstStyle/>
                    <a:p>
                      <a:r>
                        <a:rPr lang="el-GR" sz="1400" dirty="0" smtClean="0"/>
                        <a:t>Υπέρ</a:t>
                      </a:r>
                      <a:r>
                        <a:rPr lang="en-US" sz="1400" dirty="0" smtClean="0"/>
                        <a:t>:</a:t>
                      </a:r>
                      <a:r>
                        <a:rPr lang="el-GR" sz="1400" dirty="0" smtClean="0"/>
                        <a:t> Οι</a:t>
                      </a:r>
                      <a:r>
                        <a:rPr lang="el-GR" sz="1400" baseline="0" dirty="0" smtClean="0"/>
                        <a:t> μεγαλύτερες φλέβες επιτρέπουν την ταχύτερη χορήγηση των φαρμάκων. Η αυξημένη ροή του αίματος αραιώνει τους ερεθιστικούς παράγοντες και ελαττώνει την πιθανότητα πρόσκλησης της φλεβίτιδας</a:t>
                      </a:r>
                      <a:endParaRPr lang="el-GR" sz="1400" dirty="0"/>
                    </a:p>
                  </a:txBody>
                  <a:tcPr/>
                </a:tc>
                <a:tc>
                  <a:txBody>
                    <a:bodyPr/>
                    <a:lstStyle/>
                    <a:p>
                      <a:r>
                        <a:rPr lang="el-GR" sz="1400" dirty="0" smtClean="0"/>
                        <a:t>Κατά</a:t>
                      </a:r>
                      <a:r>
                        <a:rPr lang="en-US" sz="1400" dirty="0" smtClean="0"/>
                        <a:t>:</a:t>
                      </a:r>
                      <a:r>
                        <a:rPr lang="el-GR" sz="1400" dirty="0" smtClean="0"/>
                        <a:t> Η εξαγγείωση του</a:t>
                      </a:r>
                      <a:r>
                        <a:rPr lang="el-GR" sz="1400" baseline="0" dirty="0" smtClean="0"/>
                        <a:t> φαρμάκου σε εκείνη την περιοχή είναι δύσκολο να εντοπιστεί έγκαιρα εξ αιτίας του πλούσιου υποδόριου ιστού. Ο κίνδυνος εξαγγείωσης μπορεί να αυξηθεί αν ο ασθενής βήχει ή κάνει εμετό. Σημαντικές αρτηρίες ή φλέβες μπορεί να καταστραφούν από την εξαγγείωση σε εκείνο το σημείο και η μεταμόσχευση δέρματος για την επανόρθωση της βλάβης μπορεί να έχει σαν αποτέλεσμα τον περιορισμό της λειτουργικότητας του μέλους</a:t>
                      </a:r>
                      <a:endParaRPr lang="el-GR" sz="1400" dirty="0"/>
                    </a:p>
                  </a:txBody>
                  <a:tcPr/>
                </a:tc>
              </a:tr>
              <a:tr h="370840">
                <a:tc>
                  <a:txBody>
                    <a:bodyPr/>
                    <a:lstStyle/>
                    <a:p>
                      <a:r>
                        <a:rPr lang="el-GR" sz="1400" dirty="0" smtClean="0"/>
                        <a:t>Μέγεθος της βελόνας</a:t>
                      </a:r>
                      <a:endParaRPr lang="el-GR" sz="1400" dirty="0"/>
                    </a:p>
                  </a:txBody>
                  <a:tcPr/>
                </a:tc>
                <a:tc>
                  <a:txBody>
                    <a:bodyPr/>
                    <a:lstStyle/>
                    <a:p>
                      <a:r>
                        <a:rPr lang="el-GR" sz="1400" dirty="0" smtClean="0"/>
                        <a:t>Μεγάλης διατομής</a:t>
                      </a:r>
                      <a:r>
                        <a:rPr lang="el-GR" sz="1400" baseline="0" dirty="0" smtClean="0"/>
                        <a:t> βελόνα</a:t>
                      </a:r>
                      <a:r>
                        <a:rPr lang="en-US" sz="1400" baseline="0" dirty="0" smtClean="0"/>
                        <a:t>:</a:t>
                      </a:r>
                      <a:r>
                        <a:rPr lang="el-GR" sz="1400" baseline="0" dirty="0" smtClean="0"/>
                        <a:t> τα ερεθιστικά φάρμακα φτάνουν ταχύτερα στις κεντρικές φλέβες, οπότε ελαττώνεται ο χρόνος επαφής τους με τα μικρότερα αγγεία. Επίσης, ταχύτερη χορήγηση του φαρμάκου σημαίνει ότι οι ασθενείς βρίσκονται σε κατάσταση στρες για μικρότερο χρονικό διάστημα.</a:t>
                      </a:r>
                      <a:endParaRPr lang="el-GR" sz="1400" dirty="0"/>
                    </a:p>
                  </a:txBody>
                  <a:tcPr/>
                </a:tc>
                <a:tc>
                  <a:txBody>
                    <a:bodyPr/>
                    <a:lstStyle/>
                    <a:p>
                      <a:r>
                        <a:rPr lang="el-GR" sz="1400" dirty="0" smtClean="0"/>
                        <a:t>Μικρής διατομής βελόνα</a:t>
                      </a:r>
                      <a:r>
                        <a:rPr lang="en-US" sz="1400" dirty="0" smtClean="0"/>
                        <a:t>:</a:t>
                      </a:r>
                      <a:r>
                        <a:rPr lang="el-GR" sz="1400" dirty="0" smtClean="0"/>
                        <a:t> με τις μικρότερες βελόνες</a:t>
                      </a:r>
                      <a:r>
                        <a:rPr lang="el-GR" sz="1400" baseline="0" dirty="0" smtClean="0"/>
                        <a:t> υπάρχει μικρότερος κίνδυνος πρόκλησης διάτρησης της φλέβας και προκαλούν λιγότερο πόνο και μικρότερη ουλή. Η μεγαλύτερη ροή του αίματος γύρω από τη μικρής διατομής βελόνα αραιώνει τα ερεθιστικά φάρμακα, προφυλάσσει το τρίχωμα της φλέβας και ελαττώνει τη συχνότητα εμφάνισης της φλεβίτιδας.</a:t>
                      </a:r>
                      <a:endParaRPr lang="el-GR" sz="1400" dirty="0"/>
                    </a:p>
                  </a:txBody>
                  <a:tcPr/>
                </a:tc>
              </a:tr>
              <a:tr h="370840">
                <a:tc>
                  <a:txBody>
                    <a:bodyPr/>
                    <a:lstStyle/>
                    <a:p>
                      <a:r>
                        <a:rPr lang="el-GR" sz="1400" dirty="0" smtClean="0"/>
                        <a:t>Τα καυστικά</a:t>
                      </a:r>
                      <a:r>
                        <a:rPr lang="el-GR" sz="1400" baseline="0" dirty="0" smtClean="0"/>
                        <a:t> φάρμακα, πρέπει να χορηγούνται στην αρχή ή στο τέλος</a:t>
                      </a:r>
                      <a:r>
                        <a:rPr lang="en-US" sz="1400" baseline="0" dirty="0" smtClean="0"/>
                        <a:t>;</a:t>
                      </a:r>
                      <a:endParaRPr lang="el-GR" sz="1400" dirty="0"/>
                    </a:p>
                  </a:txBody>
                  <a:tcPr/>
                </a:tc>
                <a:tc>
                  <a:txBody>
                    <a:bodyPr/>
                    <a:lstStyle/>
                    <a:p>
                      <a:r>
                        <a:rPr lang="el-GR" sz="1400" dirty="0" smtClean="0"/>
                        <a:t>Στην αρχή</a:t>
                      </a:r>
                      <a:r>
                        <a:rPr lang="en-US" sz="1400" dirty="0" smtClean="0"/>
                        <a:t>:</a:t>
                      </a:r>
                      <a:r>
                        <a:rPr lang="el-GR" sz="1400" baseline="0" dirty="0" smtClean="0"/>
                        <a:t> η ακεραιότητα των φλεβών ελαττώνεται με την πάροδο του χρόνου – η φλέβα στην οποία χορηγείται η θεραπεία είναι υγιέστερη κατά την έναρξη της θεραπείας. Η αξιολόγηση του νοσηλευτή αλλά και του ασθενούς αναφορικά με τη βατότητα της φλέβας και των προβλημάτων που ίσως εμφανιστούν, είναι πιο αξιόπιστη κατά την έναρξη της θεραπείας. </a:t>
                      </a:r>
                      <a:endParaRPr lang="el-GR" sz="1400" dirty="0"/>
                    </a:p>
                  </a:txBody>
                  <a:tcPr/>
                </a:tc>
                <a:tc>
                  <a:txBody>
                    <a:bodyPr/>
                    <a:lstStyle/>
                    <a:p>
                      <a:r>
                        <a:rPr lang="el-GR" sz="1400" dirty="0" smtClean="0"/>
                        <a:t>Στο τέλος</a:t>
                      </a:r>
                      <a:r>
                        <a:rPr lang="en-US" sz="1400" dirty="0" smtClean="0"/>
                        <a:t>:</a:t>
                      </a:r>
                      <a:r>
                        <a:rPr lang="el-GR" sz="1400" dirty="0" smtClean="0"/>
                        <a:t> τα φάρμακα αυτά είναι εξαιρετικά ερεθιστικά και καθιστούν φλέβα εύθραυστη</a:t>
                      </a:r>
                      <a:r>
                        <a:rPr lang="el-GR" sz="1400" baseline="0" dirty="0" smtClean="0"/>
                        <a:t>, οπότε αν προηγηθούν εμποδίζουν τη χορήγηση της θεραπείας. Η φλεβοκέντηση και η χορήγηση του καυστικού φαρμάκου μπορεί να προκαλέσει σπασμό, γεγονός που καθιστά πιθανότερη την εξαγγείωση. Επίσης μπορεί να είναι δύσκολη η διάκριση μεταξύ του σπασμού της φλέβας και της πραγματικής εξαγγείωσης. </a:t>
                      </a:r>
                      <a:endParaRPr lang="el-GR" sz="1400" dirty="0"/>
                    </a:p>
                  </a:txBody>
                  <a:tcPr/>
                </a:tc>
              </a:tr>
            </a:tbl>
          </a:graphicData>
        </a:graphic>
      </p:graphicFrame>
    </p:spTree>
    <p:extLst>
      <p:ext uri="{BB962C8B-B14F-4D97-AF65-F5344CB8AC3E}">
        <p14:creationId xmlns:p14="http://schemas.microsoft.com/office/powerpoint/2010/main" val="6199966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smtClean="0"/>
              <a:t>Όροι που αναφέρονται στην ανταπόκριση του όγκου (</a:t>
            </a:r>
            <a:r>
              <a:rPr lang="en-US" sz="3200" dirty="0" smtClean="0"/>
              <a:t>Horwich A)</a:t>
            </a:r>
            <a:endParaRPr lang="el-GR" sz="3200" dirty="0"/>
          </a:p>
        </p:txBody>
      </p:sp>
      <p:sp>
        <p:nvSpPr>
          <p:cNvPr id="3" name="Content Placeholder 2"/>
          <p:cNvSpPr>
            <a:spLocks noGrp="1"/>
          </p:cNvSpPr>
          <p:nvPr>
            <p:ph idx="1"/>
          </p:nvPr>
        </p:nvSpPr>
        <p:spPr/>
        <p:txBody>
          <a:bodyPr>
            <a:normAutofit/>
          </a:bodyPr>
          <a:lstStyle/>
          <a:p>
            <a:r>
              <a:rPr lang="el-GR" sz="2400" b="1" dirty="0" smtClean="0">
                <a:solidFill>
                  <a:schemeClr val="tx2"/>
                </a:solidFill>
              </a:rPr>
              <a:t>Πλήρης ανταπόκριση</a:t>
            </a:r>
            <a:r>
              <a:rPr lang="el-GR" sz="2400" dirty="0" smtClean="0"/>
              <a:t>: εξάλειψη του συνόλου της γνωστής νόσου</a:t>
            </a:r>
          </a:p>
          <a:p>
            <a:r>
              <a:rPr lang="el-GR" sz="2400" b="1" dirty="0" smtClean="0">
                <a:solidFill>
                  <a:schemeClr val="tx2"/>
                </a:solidFill>
              </a:rPr>
              <a:t>Μερική ανταπόκριση</a:t>
            </a:r>
            <a:r>
              <a:rPr lang="el-GR" sz="2400" dirty="0" smtClean="0"/>
              <a:t>: ελάττωση του συνολικού όγκου σε ποσοστό 50% ή περισσότερο</a:t>
            </a:r>
          </a:p>
          <a:p>
            <a:r>
              <a:rPr lang="el-GR" sz="2400" b="1" dirty="0" smtClean="0">
                <a:solidFill>
                  <a:schemeClr val="tx2"/>
                </a:solidFill>
              </a:rPr>
              <a:t>Σταθερή κατάσταση</a:t>
            </a:r>
            <a:r>
              <a:rPr lang="el-GR" sz="2400" dirty="0" smtClean="0"/>
              <a:t>: ούτε κατά 50% ελάττωση του όγκου, αλλά ούτε και αύξηση της μάζας του πάνω του 25%</a:t>
            </a:r>
          </a:p>
          <a:p>
            <a:r>
              <a:rPr lang="el-GR" sz="2400" b="1" dirty="0" smtClean="0">
                <a:solidFill>
                  <a:schemeClr val="tx2"/>
                </a:solidFill>
              </a:rPr>
              <a:t>Επιδείνωση της νόσου</a:t>
            </a:r>
            <a:r>
              <a:rPr lang="el-GR" sz="2400" dirty="0" smtClean="0"/>
              <a:t>: αύξηση του μεγέθους του όγκου σε ποσοστό πέραν του 25%</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dirty="0"/>
          </a:p>
        </p:txBody>
      </p:sp>
    </p:spTree>
    <p:extLst>
      <p:ext uri="{BB962C8B-B14F-4D97-AF65-F5344CB8AC3E}">
        <p14:creationId xmlns:p14="http://schemas.microsoft.com/office/powerpoint/2010/main" val="99447672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Κεντρική φλεβική πρόσβαση</a:t>
            </a:r>
            <a:endParaRPr lang="el-GR" sz="3600" dirty="0"/>
          </a:p>
        </p:txBody>
      </p:sp>
      <p:sp>
        <p:nvSpPr>
          <p:cNvPr id="3" name="Content Placeholder 2"/>
          <p:cNvSpPr>
            <a:spLocks noGrp="1"/>
          </p:cNvSpPr>
          <p:nvPr>
            <p:ph idx="1"/>
          </p:nvPr>
        </p:nvSpPr>
        <p:spPr/>
        <p:txBody>
          <a:bodyPr>
            <a:normAutofit/>
          </a:bodyPr>
          <a:lstStyle/>
          <a:p>
            <a:r>
              <a:rPr lang="el-GR" sz="2400" dirty="0" smtClean="0"/>
              <a:t>Περιφερικά εισαγόμενοι κεντρικοί καθετήρες (από βασιλική, μεσοβασιλική ή κεφαλική φλέβα έως την άνω κοίλη φλέβα) – περιορισμένη διάρκεια χρήσης από 1 εβδομάδα έως αρκετούς μήνες.</a:t>
            </a:r>
          </a:p>
          <a:p>
            <a:r>
              <a:rPr lang="el-GR" sz="2400" dirty="0" smtClean="0"/>
              <a:t>Μόνιμος κεντρικός φλεβικός καθετήρας: Υποκλείδιος ή σφαγιτιδικός καθετήρας (</a:t>
            </a:r>
            <a:r>
              <a:rPr lang="en-US" sz="2400" dirty="0" smtClean="0"/>
              <a:t>Hickman)</a:t>
            </a:r>
            <a:endParaRPr lang="el-GR" sz="2400" dirty="0" smtClean="0"/>
          </a:p>
          <a:p>
            <a:r>
              <a:rPr lang="el-GR" sz="2400" dirty="0" smtClean="0"/>
              <a:t>Ενταφιασμένη πλήρως υποδόρια θυρίδα έγχυσης. Ένας κεντρικός φλεβικός καθετήρας συνδέεται με μια ενταφιασμένη αντλία έγχυσης.</a:t>
            </a:r>
          </a:p>
          <a:p>
            <a:endParaRPr lang="el-GR" sz="2400" dirty="0" smtClean="0"/>
          </a:p>
          <a:p>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59</a:t>
            </a:fld>
            <a:endParaRPr lang="en-US" dirty="0"/>
          </a:p>
        </p:txBody>
      </p:sp>
    </p:spTree>
    <p:extLst>
      <p:ext uri="{BB962C8B-B14F-4D97-AF65-F5344CB8AC3E}">
        <p14:creationId xmlns:p14="http://schemas.microsoft.com/office/powerpoint/2010/main" val="73579482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ΧΜΘ με φορητή αντλία </a:t>
            </a:r>
            <a:r>
              <a:rPr lang="el-GR" sz="2800" b="0" dirty="0">
                <a:solidFill>
                  <a:prstClr val="black"/>
                </a:solidFill>
              </a:rPr>
              <a:t>(</a:t>
            </a:r>
            <a:r>
              <a:rPr lang="el-GR" sz="2800" b="0" dirty="0" smtClean="0">
                <a:solidFill>
                  <a:prstClr val="black"/>
                </a:solidFill>
              </a:rPr>
              <a:t>1/5) </a:t>
            </a:r>
            <a:endParaRPr lang="el-GR" sz="3600" dirty="0"/>
          </a:p>
        </p:txBody>
      </p:sp>
      <p:sp>
        <p:nvSpPr>
          <p:cNvPr id="3" name="Content Placeholder 2"/>
          <p:cNvSpPr>
            <a:spLocks noGrp="1"/>
          </p:cNvSpPr>
          <p:nvPr>
            <p:ph idx="1"/>
          </p:nvPr>
        </p:nvSpPr>
        <p:spPr/>
        <p:txBody>
          <a:bodyPr>
            <a:normAutofit/>
          </a:bodyPr>
          <a:lstStyle/>
          <a:p>
            <a:r>
              <a:rPr lang="el-GR" sz="2400" dirty="0" smtClean="0"/>
              <a:t>Παραδοσιακά η ΧΜΘ χορηγείται με διαλειπόμενες χρονικά δόσεις που επιβάλλουν την εισαγωγή του ασθενή στο νοσοκομείο ή σε μονάδα βραχείας νοσηλείας, απομακρύνοντας τον από το σπίτι, την οικογένεια και την εργασία του. </a:t>
            </a:r>
          </a:p>
          <a:p>
            <a:r>
              <a:rPr lang="el-GR" sz="2400" dirty="0" smtClean="0"/>
              <a:t>Η τάση χορήγησης ΧΜΘ εξωτερικών ασθενών με συνεχή έγχυση και σε φορητή μορφή έχει αλλάξει δραματικά την αντικαρκινική αγωγή.</a:t>
            </a:r>
          </a:p>
          <a:p>
            <a:r>
              <a:rPr lang="el-GR" sz="2400" dirty="0" smtClean="0"/>
              <a:t>Η εξέλιξη των συσκευών πρόσβασης σε φλεβικά στελέχη μαζί με τη διαθεσιμότητα φορητών αντλιών έγχυσης, κατέστησε δυνατή τη χορήγηση ΧΜΘ στο σπίτι των ασθενών με καρκίνο (π.χ. πολλαπλούν μυέλωμα, καρκίνο μαστού, παχέος εντέρου και ορθού).</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60</a:t>
            </a:fld>
            <a:endParaRPr lang="en-US" dirty="0"/>
          </a:p>
        </p:txBody>
      </p:sp>
    </p:spTree>
    <p:extLst>
      <p:ext uri="{BB962C8B-B14F-4D97-AF65-F5344CB8AC3E}">
        <p14:creationId xmlns:p14="http://schemas.microsoft.com/office/powerpoint/2010/main" val="100023126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ΧΜΘ με φορητή αντλία </a:t>
            </a:r>
            <a:r>
              <a:rPr lang="el-GR" sz="2800" b="0" dirty="0" smtClean="0">
                <a:solidFill>
                  <a:prstClr val="black"/>
                </a:solidFill>
              </a:rPr>
              <a:t>(2/5</a:t>
            </a:r>
            <a:r>
              <a:rPr lang="el-GR" sz="2800" b="0" dirty="0">
                <a:solidFill>
                  <a:prstClr val="black"/>
                </a:solidFill>
              </a:rPr>
              <a:t>) </a:t>
            </a:r>
            <a:endParaRPr lang="el-GR" sz="3600" dirty="0"/>
          </a:p>
        </p:txBody>
      </p:sp>
      <p:sp>
        <p:nvSpPr>
          <p:cNvPr id="3" name="Content Placeholder 2"/>
          <p:cNvSpPr>
            <a:spLocks noGrp="1"/>
          </p:cNvSpPr>
          <p:nvPr>
            <p:ph idx="1"/>
          </p:nvPr>
        </p:nvSpPr>
        <p:spPr/>
        <p:txBody>
          <a:bodyPr>
            <a:normAutofit/>
          </a:bodyPr>
          <a:lstStyle/>
          <a:p>
            <a:r>
              <a:rPr lang="el-GR" sz="2400" dirty="0" smtClean="0"/>
              <a:t>Ένας αριθμός ΧΜΘ φαρμάκων έχει βρεθεί ότι διατηρούν για αρκετό χρονικό διάστημα σταθερές συγκεντρώσεις στο πλάσμα όταν δίνονται με συνεχή έγχυση. Φάρμακα όπως η δοξορουμπικίνη και η μπλεομυκίνη, τα οποία έχουν σχετικά βραχείς χρόνους ημιζωής, είναι περισσότερο δραστικά όταν χορηγούνται με αυτό τον τρόπο, αφού διατηρούν τις συγκεντρώσεις τους σε δραστικά επίπεδα όταν τα κακοήθη κύτταρα διαιρούνται.</a:t>
            </a:r>
          </a:p>
          <a:p>
            <a:r>
              <a:rPr lang="el-GR" sz="2400" dirty="0" smtClean="0"/>
              <a:t>Τα κύτταρα των συμπαγών όγκων πρέπει να εκτίθενται στους ΧΜΘ παράγοντες για μεγάλα χρονικά διαστήματα, αφού η διάρκεια του κυτταρικού κύκλου ποικίλλει και γενικά μετράται σε ημέρες παρά σε ώρες.</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61</a:t>
            </a:fld>
            <a:endParaRPr lang="en-US" dirty="0"/>
          </a:p>
        </p:txBody>
      </p:sp>
    </p:spTree>
    <p:extLst>
      <p:ext uri="{BB962C8B-B14F-4D97-AF65-F5344CB8AC3E}">
        <p14:creationId xmlns:p14="http://schemas.microsoft.com/office/powerpoint/2010/main" val="328432238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ΧΜΘ με φορητή αντλία </a:t>
            </a:r>
            <a:r>
              <a:rPr lang="el-GR" sz="2800" b="0" dirty="0" smtClean="0">
                <a:solidFill>
                  <a:prstClr val="black"/>
                </a:solidFill>
              </a:rPr>
              <a:t>(3/5</a:t>
            </a:r>
            <a:r>
              <a:rPr lang="el-GR" sz="2800" b="0" dirty="0">
                <a:solidFill>
                  <a:prstClr val="black"/>
                </a:solidFill>
              </a:rPr>
              <a:t>) </a:t>
            </a:r>
            <a:endParaRPr lang="el-GR" sz="3600" dirty="0"/>
          </a:p>
        </p:txBody>
      </p:sp>
      <p:sp>
        <p:nvSpPr>
          <p:cNvPr id="3" name="Content Placeholder 2"/>
          <p:cNvSpPr>
            <a:spLocks noGrp="1"/>
          </p:cNvSpPr>
          <p:nvPr>
            <p:ph idx="1"/>
          </p:nvPr>
        </p:nvSpPr>
        <p:spPr/>
        <p:txBody>
          <a:bodyPr>
            <a:normAutofit/>
          </a:bodyPr>
          <a:lstStyle/>
          <a:p>
            <a:r>
              <a:rPr lang="el-GR" sz="2400" dirty="0" smtClean="0"/>
              <a:t>Η συνεχής έγχυση έχει αποδειχθεί ότι μειώνει την τοξικότητα ορισμένων παραγόντων (π.χ. την καρδιοτοξικότητα της δοξορουμπικίνης), κατά την χορήγησή τους σε διαστήματα πολλαπλών ημερών σε χαμηλές δόσεις, οπότε ελαττώνονται και τα επίπεδά τους στο πλάσμα.</a:t>
            </a:r>
          </a:p>
          <a:p>
            <a:r>
              <a:rPr lang="el-GR" sz="2400" dirty="0" smtClean="0"/>
              <a:t>Αντίθετα όταν άλλα φάρμακα δίνονται με αυτόν τον τρόπο αυξάνουν την τοξικότητά τους σε σχέση με το αν δινόταν σε μια και μόνη </a:t>
            </a:r>
            <a:r>
              <a:rPr lang="en-US" sz="2400" dirty="0" smtClean="0"/>
              <a:t>bolus </a:t>
            </a:r>
            <a:r>
              <a:rPr lang="el-GR" sz="2400" dirty="0" smtClean="0"/>
              <a:t>έγχυση (π.χ. κυτταραβίνη, μεθοτρεξάτη).</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62</a:t>
            </a:fld>
            <a:endParaRPr lang="en-US" dirty="0"/>
          </a:p>
        </p:txBody>
      </p:sp>
    </p:spTree>
    <p:extLst>
      <p:ext uri="{BB962C8B-B14F-4D97-AF65-F5344CB8AC3E}">
        <p14:creationId xmlns:p14="http://schemas.microsoft.com/office/powerpoint/2010/main" val="202924401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ΧΜΘ με φορητή αντλία </a:t>
            </a:r>
            <a:r>
              <a:rPr lang="el-GR" sz="2800" b="0" dirty="0" smtClean="0">
                <a:solidFill>
                  <a:prstClr val="black"/>
                </a:solidFill>
              </a:rPr>
              <a:t>(4/5</a:t>
            </a:r>
            <a:r>
              <a:rPr lang="el-GR" sz="2800" b="0" dirty="0">
                <a:solidFill>
                  <a:prstClr val="black"/>
                </a:solidFill>
              </a:rPr>
              <a:t>) </a:t>
            </a:r>
            <a:endParaRPr lang="el-GR" sz="3600" dirty="0"/>
          </a:p>
        </p:txBody>
      </p:sp>
      <p:sp>
        <p:nvSpPr>
          <p:cNvPr id="3" name="Content Placeholder 2"/>
          <p:cNvSpPr>
            <a:spLocks noGrp="1"/>
          </p:cNvSpPr>
          <p:nvPr>
            <p:ph idx="1"/>
          </p:nvPr>
        </p:nvSpPr>
        <p:spPr/>
        <p:txBody>
          <a:bodyPr>
            <a:normAutofit fontScale="92500" lnSpcReduction="20000"/>
          </a:bodyPr>
          <a:lstStyle/>
          <a:p>
            <a:pPr>
              <a:buNone/>
            </a:pPr>
            <a:r>
              <a:rPr lang="el-GR" sz="2400" b="1" dirty="0" smtClean="0">
                <a:solidFill>
                  <a:schemeClr val="tx2"/>
                </a:solidFill>
              </a:rPr>
              <a:t>Η ΧΜΘ με φορητή αντλία</a:t>
            </a:r>
            <a:r>
              <a:rPr lang="el-GR" sz="2400" dirty="0" smtClean="0">
                <a:solidFill>
                  <a:schemeClr val="tx2"/>
                </a:solidFill>
              </a:rPr>
              <a:t>:</a:t>
            </a:r>
          </a:p>
          <a:p>
            <a:r>
              <a:rPr lang="el-GR" sz="2400" dirty="0" smtClean="0"/>
              <a:t>Εφαρμόζεται στις ΗΠΑ σχεδόν 20 χρόνια, μπορεί να μειώσει σημαντικά το κόστος θεραπείας και να αυξήσει την πρόσβαση στην αντικαρκινική θεραπεία.</a:t>
            </a:r>
          </a:p>
          <a:p>
            <a:r>
              <a:rPr lang="el-GR" sz="2400" dirty="0" smtClean="0"/>
              <a:t>Αυξάνει το βαθμό ανεξαρτησίας των ασθενών και την αίσθηση ελέγχου που έχουν οι ίδιοι στη ζωή τους (ειδικά σε αυτοχορηγούμενη ΧΜΘ)</a:t>
            </a:r>
          </a:p>
          <a:p>
            <a:r>
              <a:rPr lang="el-GR" sz="2400" dirty="0" smtClean="0"/>
              <a:t>Οι ασθενείς έχουν οφέλη σε ψυχολογικό επίπεδο</a:t>
            </a:r>
          </a:p>
          <a:p>
            <a:r>
              <a:rPr lang="el-GR" sz="2400" dirty="0" smtClean="0"/>
              <a:t>Σε οικογενειακό περιβάλλον οι ασθενείς ανέχονται καλύτερα τις παρενέργειες των φαρμάκων</a:t>
            </a:r>
          </a:p>
          <a:p>
            <a:r>
              <a:rPr lang="el-GR" sz="2400" dirty="0" smtClean="0"/>
              <a:t>Προφέρει στα μέλη της οικογένειας των ασθενών την ευκαιρία μεγαλύτερης ενασχόλησης μαζί τους και προσφοράς ουσιαστικής βοήθειας και υποστήριξης.</a:t>
            </a:r>
          </a:p>
          <a:p>
            <a:r>
              <a:rPr lang="el-GR" sz="2400" dirty="0" smtClean="0"/>
              <a:t>Ελαττώνει τον κίνδυνο της έκθεσης των ανοσοκατεσταλμένων ατόμων στα παθογόνα στελέχη μικροβίων που βρίσκονται στο περιβάλλον των νοσοκομείων.</a:t>
            </a:r>
          </a:p>
          <a:p>
            <a:pPr>
              <a:buNone/>
            </a:pP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63</a:t>
            </a:fld>
            <a:endParaRPr lang="en-US" dirty="0"/>
          </a:p>
        </p:txBody>
      </p:sp>
    </p:spTree>
    <p:extLst>
      <p:ext uri="{BB962C8B-B14F-4D97-AF65-F5344CB8AC3E}">
        <p14:creationId xmlns:p14="http://schemas.microsoft.com/office/powerpoint/2010/main" val="275878453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ΧΜΘ με φορητή αντλία </a:t>
            </a:r>
            <a:r>
              <a:rPr lang="el-GR" sz="2800" b="0" dirty="0" smtClean="0">
                <a:solidFill>
                  <a:prstClr val="black"/>
                </a:solidFill>
              </a:rPr>
              <a:t>(5/5</a:t>
            </a:r>
            <a:r>
              <a:rPr lang="el-GR" sz="2800" b="0" dirty="0">
                <a:solidFill>
                  <a:prstClr val="black"/>
                </a:solidFill>
              </a:rPr>
              <a:t>) </a:t>
            </a:r>
            <a:endParaRPr lang="el-GR" sz="3600" dirty="0"/>
          </a:p>
        </p:txBody>
      </p:sp>
      <p:sp>
        <p:nvSpPr>
          <p:cNvPr id="3" name="Content Placeholder 2"/>
          <p:cNvSpPr>
            <a:spLocks noGrp="1"/>
          </p:cNvSpPr>
          <p:nvPr>
            <p:ph idx="1"/>
          </p:nvPr>
        </p:nvSpPr>
        <p:spPr/>
        <p:txBody>
          <a:bodyPr>
            <a:normAutofit lnSpcReduction="10000"/>
          </a:bodyPr>
          <a:lstStyle/>
          <a:p>
            <a:pPr marL="0" indent="0">
              <a:buNone/>
            </a:pPr>
            <a:r>
              <a:rPr lang="el-GR" sz="2400" dirty="0" smtClean="0"/>
              <a:t>Συνολικά τα οφέλη της ΧΜΘ με φορητή αντλία και της ΧΜΘ στο σπίτι, εκτός από την άνεση, των ευκαιριών ενεργούς συμμετοχής της οικογένειας και της θετικής σχέσης κόστους – αποτελεσματικότητας, </a:t>
            </a:r>
            <a:r>
              <a:rPr lang="el-GR" sz="2400" b="1" dirty="0" smtClean="0"/>
              <a:t>υπερκαλύπτουν τα μειονεκτήματα</a:t>
            </a:r>
            <a:r>
              <a:rPr lang="el-GR" sz="2400" dirty="0" smtClean="0"/>
              <a:t> που έχει η μέθοδος αυτή.</a:t>
            </a:r>
          </a:p>
          <a:p>
            <a:pPr>
              <a:buNone/>
            </a:pPr>
            <a:r>
              <a:rPr lang="el-GR" sz="2400" b="1" dirty="0" smtClean="0">
                <a:solidFill>
                  <a:schemeClr val="tx2"/>
                </a:solidFill>
              </a:rPr>
              <a:t>Τα μειονεκτήματα είναι:</a:t>
            </a:r>
          </a:p>
          <a:p>
            <a:r>
              <a:rPr lang="el-GR" sz="2400" dirty="0" smtClean="0"/>
              <a:t>Στο περιβάλλον του νοσοκομείου υπάρχει πάντα εξειδικευμένο προσωπικό</a:t>
            </a:r>
          </a:p>
          <a:p>
            <a:r>
              <a:rPr lang="el-GR" sz="2400" dirty="0" smtClean="0"/>
              <a:t>Δεν υπάρχει πάντα διαθέσιμός 24 ώρες το 24ωρο κοινοτικός νοσηλευτής για τη ΧΜΘ στο σπίτι με φορητή αντλία</a:t>
            </a:r>
          </a:p>
          <a:p>
            <a:r>
              <a:rPr lang="el-GR" sz="2400" dirty="0" smtClean="0"/>
              <a:t>Ορισμένοι ασθενείς είτε επειδή δεν αντιλαμβάνονται τις οδηγίες είτε γιατί φοβούνται (δεν αισθάνονται ασφαλείς) είτε για άλλους λόγους δεν μπορούν να εφαρμόσουν αυτή τη μέθοδο.</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64</a:t>
            </a:fld>
            <a:endParaRPr lang="en-US" dirty="0"/>
          </a:p>
        </p:txBody>
      </p:sp>
    </p:spTree>
    <p:extLst>
      <p:ext uri="{BB962C8B-B14F-4D97-AF65-F5344CB8AC3E}">
        <p14:creationId xmlns:p14="http://schemas.microsoft.com/office/powerpoint/2010/main" val="380805088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smtClean="0"/>
              <a:t>ΧΜΘ με φορητή αντλία: επιπλοκές που σχετίζονται με τον ενδοφλέβιο καθετήρα </a:t>
            </a:r>
            <a:endParaRPr lang="el-GR" sz="3200" dirty="0"/>
          </a:p>
        </p:txBody>
      </p:sp>
      <p:sp>
        <p:nvSpPr>
          <p:cNvPr id="3" name="Content Placeholder 2"/>
          <p:cNvSpPr>
            <a:spLocks noGrp="1"/>
          </p:cNvSpPr>
          <p:nvPr>
            <p:ph idx="1"/>
          </p:nvPr>
        </p:nvSpPr>
        <p:spPr/>
        <p:txBody>
          <a:bodyPr>
            <a:normAutofit/>
          </a:bodyPr>
          <a:lstStyle/>
          <a:p>
            <a:r>
              <a:rPr lang="el-GR" sz="2400" dirty="0" smtClean="0"/>
              <a:t>Εξαγγείωση των φαρμάκων και θρόμβωση μέσα στον καθετήρα η οποία μπορεί να οδηγήσει σε απόφραξη. </a:t>
            </a:r>
          </a:p>
          <a:p>
            <a:r>
              <a:rPr lang="el-GR" sz="2400" dirty="0" smtClean="0"/>
              <a:t>Απώλεια της βατότητας συμβαίνει συχνά μετά την αποτυχία να θέσουμε σε λειτουργία την αντλία έγχυσης του φαρμάκου, κατά τις περιόδους δυσλειτουργίας του συστήματος, ή όταν ο καθετήρας δεν εκπλένεται με τη χρήση του κατάλληλου διαλύματος, ή της κατάλληλης τεχνικής.</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65</a:t>
            </a:fld>
            <a:endParaRPr lang="en-US" dirty="0"/>
          </a:p>
        </p:txBody>
      </p:sp>
    </p:spTree>
    <p:extLst>
      <p:ext uri="{BB962C8B-B14F-4D97-AF65-F5344CB8AC3E}">
        <p14:creationId xmlns:p14="http://schemas.microsoft.com/office/powerpoint/2010/main" val="339473358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smtClean="0"/>
              <a:t>ΧΜΘ με φορητή αντλία: επιπλοκές που σχετίζονται με τα χορηγούμενα φάρμακα</a:t>
            </a:r>
            <a:endParaRPr lang="el-GR" sz="3200" dirty="0"/>
          </a:p>
        </p:txBody>
      </p:sp>
      <p:sp>
        <p:nvSpPr>
          <p:cNvPr id="3" name="Content Placeholder 2"/>
          <p:cNvSpPr>
            <a:spLocks noGrp="1"/>
          </p:cNvSpPr>
          <p:nvPr>
            <p:ph idx="1"/>
          </p:nvPr>
        </p:nvSpPr>
        <p:spPr/>
        <p:txBody>
          <a:bodyPr>
            <a:normAutofit/>
          </a:bodyPr>
          <a:lstStyle/>
          <a:p>
            <a:pPr marL="0" indent="0">
              <a:buNone/>
            </a:pPr>
            <a:r>
              <a:rPr lang="el-GR" sz="2400" dirty="0" smtClean="0"/>
              <a:t>Μπορεί να προκαλούνται εξαιτίας δημιουργίας ιζήματος στο φαρμακευτικό διάλυμα ή εξαιτίας τοξικότητας του φαρμάκου </a:t>
            </a:r>
            <a:endParaRPr lang="en-US" sz="2400" dirty="0" smtClean="0"/>
          </a:p>
          <a:p>
            <a:pPr marL="0" indent="0">
              <a:buNone/>
            </a:pPr>
            <a:r>
              <a:rPr lang="en-US" b="1" dirty="0" smtClean="0"/>
              <a:t>[</a:t>
            </a:r>
            <a:r>
              <a:rPr lang="el-GR" sz="2400" dirty="0" smtClean="0"/>
              <a:t>όπως η καταστολή του μυελού των οστών, η βλεννογονίτιδα, η διάρροια ή το σύνδρομο ερυθροδυσαισθησίας παλάμης – πέλματος (δηλαδή το σύνδρομο «χεριού - ποδιού», όπου η συνεχής χορήγηση υψηλών δόσεων 5-</a:t>
            </a:r>
            <a:r>
              <a:rPr lang="en-US" sz="2400" dirty="0" smtClean="0"/>
              <a:t>FU</a:t>
            </a:r>
            <a:r>
              <a:rPr lang="el-GR" sz="2400" dirty="0" smtClean="0"/>
              <a:t> προκαλεί πόνο, ευαισθησία και ερύθημα στις παλάμες και στα πέλματα)</a:t>
            </a:r>
            <a:r>
              <a:rPr lang="en-US" b="1" dirty="0" smtClean="0"/>
              <a:t>]</a:t>
            </a:r>
            <a:r>
              <a:rPr lang="el-GR" sz="2400" dirty="0" smtClean="0"/>
              <a:t>. </a:t>
            </a:r>
            <a:endParaRPr lang="en-US" sz="2400" dirty="0" smtClean="0"/>
          </a:p>
          <a:p>
            <a:pPr marL="0" indent="0">
              <a:buNone/>
            </a:pPr>
            <a:r>
              <a:rPr lang="el-GR" sz="2400" dirty="0" smtClean="0"/>
              <a:t>Τέτοιας μορφής τοξικότητες ίσως υποχρεώσουν τον ασθενή σε διακοπή της θεραπείας.</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66</a:t>
            </a:fld>
            <a:endParaRPr lang="en-US" dirty="0"/>
          </a:p>
        </p:txBody>
      </p:sp>
    </p:spTree>
    <p:extLst>
      <p:ext uri="{BB962C8B-B14F-4D97-AF65-F5344CB8AC3E}">
        <p14:creationId xmlns:p14="http://schemas.microsoft.com/office/powerpoint/2010/main" val="123459713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smtClean="0"/>
              <a:t>ΧΜΘ με φορητή αντλία: επιπλοκές που σχετίζονται με το σύστημα έγχυσης</a:t>
            </a:r>
            <a:endParaRPr lang="el-GR" sz="3200" dirty="0"/>
          </a:p>
        </p:txBody>
      </p:sp>
      <p:sp>
        <p:nvSpPr>
          <p:cNvPr id="3" name="Content Placeholder 2"/>
          <p:cNvSpPr>
            <a:spLocks noGrp="1"/>
          </p:cNvSpPr>
          <p:nvPr>
            <p:ph idx="1"/>
          </p:nvPr>
        </p:nvSpPr>
        <p:spPr/>
        <p:txBody>
          <a:bodyPr>
            <a:normAutofit/>
          </a:bodyPr>
          <a:lstStyle/>
          <a:p>
            <a:r>
              <a:rPr lang="el-GR" sz="2400" dirty="0" smtClean="0"/>
              <a:t>Διαρροή</a:t>
            </a:r>
          </a:p>
          <a:p>
            <a:r>
              <a:rPr lang="el-GR" sz="2400" dirty="0" smtClean="0"/>
              <a:t>Ρήξη του αποθηκευτικού χώρου</a:t>
            </a:r>
          </a:p>
          <a:p>
            <a:r>
              <a:rPr lang="el-GR" sz="2400" dirty="0" smtClean="0"/>
              <a:t>Δυσλειτουργία της αντλίας</a:t>
            </a:r>
          </a:p>
          <a:p>
            <a:r>
              <a:rPr lang="el-GR" sz="2400" dirty="0" smtClean="0"/>
              <a:t>Εξάντληση ή βλάβη μπαταρίας</a:t>
            </a:r>
          </a:p>
          <a:p>
            <a:r>
              <a:rPr lang="el-GR" sz="2400" dirty="0" smtClean="0"/>
              <a:t>Αλλαγή εικόνας σώματος λόγω της φορητής αντλίας</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67</a:t>
            </a:fld>
            <a:endParaRPr lang="en-US" dirty="0"/>
          </a:p>
        </p:txBody>
      </p:sp>
    </p:spTree>
    <p:extLst>
      <p:ext uri="{BB962C8B-B14F-4D97-AF65-F5344CB8AC3E}">
        <p14:creationId xmlns:p14="http://schemas.microsoft.com/office/powerpoint/2010/main" val="330423156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Λήψη απόφασης για χρήση φορητής αντλίας</a:t>
            </a:r>
            <a:endParaRPr lang="el-GR" sz="3200" dirty="0"/>
          </a:p>
        </p:txBody>
      </p:sp>
      <p:sp>
        <p:nvSpPr>
          <p:cNvPr id="3" name="Content Placeholder 2"/>
          <p:cNvSpPr>
            <a:spLocks noGrp="1"/>
          </p:cNvSpPr>
          <p:nvPr>
            <p:ph idx="1"/>
          </p:nvPr>
        </p:nvSpPr>
        <p:spPr/>
        <p:txBody>
          <a:bodyPr>
            <a:normAutofit/>
          </a:bodyPr>
          <a:lstStyle/>
          <a:p>
            <a:r>
              <a:rPr lang="el-GR" sz="2400" dirty="0" smtClean="0"/>
              <a:t>Συζήτηση με ασθενείς</a:t>
            </a:r>
          </a:p>
          <a:p>
            <a:r>
              <a:rPr lang="el-GR" sz="2400" dirty="0" smtClean="0"/>
              <a:t>Διδασκαλία ασθενών</a:t>
            </a:r>
          </a:p>
          <a:p>
            <a:r>
              <a:rPr lang="el-GR" sz="2400" dirty="0" smtClean="0"/>
              <a:t>Προθυμία ασθενών και οικογένειας</a:t>
            </a:r>
          </a:p>
          <a:p>
            <a:r>
              <a:rPr lang="el-GR" sz="2400" dirty="0" smtClean="0"/>
              <a:t>Γενική κατάσταση ασθενή</a:t>
            </a:r>
          </a:p>
          <a:p>
            <a:r>
              <a:rPr lang="el-GR" sz="2400" dirty="0" smtClean="0"/>
              <a:t>Στάδιο νόσου</a:t>
            </a:r>
          </a:p>
          <a:p>
            <a:r>
              <a:rPr lang="el-GR" sz="2400" dirty="0" smtClean="0"/>
              <a:t>Είδος φορητής αντλίας</a:t>
            </a:r>
          </a:p>
          <a:p>
            <a:r>
              <a:rPr lang="el-GR" sz="2400" dirty="0" smtClean="0"/>
              <a:t>Ικανοποίηση ασθενών</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68</a:t>
            </a:fld>
            <a:endParaRPr lang="en-US" dirty="0"/>
          </a:p>
        </p:txBody>
      </p:sp>
    </p:spTree>
    <p:extLst>
      <p:ext uri="{BB962C8B-B14F-4D97-AF65-F5344CB8AC3E}">
        <p14:creationId xmlns:p14="http://schemas.microsoft.com/office/powerpoint/2010/main" val="17635643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Autofit/>
          </a:bodyPr>
          <a:lstStyle/>
          <a:p>
            <a:r>
              <a:rPr lang="el-GR" sz="3200" dirty="0" smtClean="0"/>
              <a:t>Μερικές φορές για την εκτίμηση της ανταπόκρισης στη θεραπεία χρησιμοποιούνται </a:t>
            </a:r>
            <a:endParaRPr lang="el-GR" sz="3200" dirty="0"/>
          </a:p>
        </p:txBody>
      </p:sp>
      <p:sp>
        <p:nvSpPr>
          <p:cNvPr id="3" name="Content Placeholder 2"/>
          <p:cNvSpPr>
            <a:spLocks noGrp="1"/>
          </p:cNvSpPr>
          <p:nvPr>
            <p:ph idx="1"/>
          </p:nvPr>
        </p:nvSpPr>
        <p:spPr/>
        <p:txBody>
          <a:bodyPr>
            <a:normAutofit/>
          </a:bodyPr>
          <a:lstStyle/>
          <a:p>
            <a:r>
              <a:rPr lang="el-GR" sz="2400" dirty="0" smtClean="0"/>
              <a:t>Κλίμακα </a:t>
            </a:r>
            <a:r>
              <a:rPr lang="en-US" sz="2400" dirty="0" smtClean="0"/>
              <a:t>Karnofsky / Lansky (</a:t>
            </a:r>
            <a:r>
              <a:rPr lang="el-GR" sz="2400" dirty="0" smtClean="0"/>
              <a:t>εκτίμηση λειτουργικής κατάστασης των ασθενών)</a:t>
            </a:r>
          </a:p>
          <a:p>
            <a:r>
              <a:rPr lang="el-GR" sz="2400" dirty="0" smtClean="0"/>
              <a:t>Οπτικές αναλογικές κλίμακες</a:t>
            </a:r>
          </a:p>
          <a:p>
            <a:r>
              <a:rPr lang="el-GR" sz="2400" dirty="0" smtClean="0"/>
              <a:t>Λεκτικές αναλογικές κλίμακες</a:t>
            </a:r>
          </a:p>
          <a:p>
            <a:r>
              <a:rPr lang="el-GR" sz="2400" dirty="0" smtClean="0"/>
              <a:t>Ημερολόγια ασθενών</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dirty="0"/>
          </a:p>
        </p:txBody>
      </p:sp>
    </p:spTree>
    <p:extLst>
      <p:ext uri="{BB962C8B-B14F-4D97-AF65-F5344CB8AC3E}">
        <p14:creationId xmlns:p14="http://schemas.microsoft.com/office/powerpoint/2010/main" val="374828924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Autofit/>
          </a:bodyPr>
          <a:lstStyle/>
          <a:p>
            <a:r>
              <a:rPr lang="el-GR" sz="3200" dirty="0" smtClean="0"/>
              <a:t>Ο ρόλος του νοσηλευτή στη χορήγηση της αντικαρκινικής ΧΜΘ: Νοσηλευτικοί σκοποί </a:t>
            </a:r>
            <a:r>
              <a:rPr lang="el-GR" sz="2800" b="0" dirty="0">
                <a:solidFill>
                  <a:prstClr val="black"/>
                </a:solidFill>
              </a:rPr>
              <a:t>(1/2) </a:t>
            </a:r>
            <a:endParaRPr lang="el-GR" sz="3200"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l-GR" sz="2400" dirty="0" smtClean="0"/>
              <a:t>Παροχή πληροφοριών για τη ΧΜΘ και τις επιπτώσεις της στο απαιτούμενο επίπεδο στους ασθενείς , οικογένειες, φίλους τους.</a:t>
            </a:r>
          </a:p>
          <a:p>
            <a:pPr marL="457200" indent="-457200">
              <a:buFont typeface="+mj-lt"/>
              <a:buAutoNum type="arabicPeriod"/>
            </a:pPr>
            <a:r>
              <a:rPr lang="el-GR" sz="2400" dirty="0" smtClean="0"/>
              <a:t>Παροχή επαρκούς χρόνου στους ασθενείς ώστε να προσαρμοστούν με την ιδέα της ΧΜΘ και της σημαντικότητάς της, καθώς και να μοιραστούν τις σκέψεις ή τις αγωνίες τους.</a:t>
            </a:r>
          </a:p>
          <a:p>
            <a:pPr marL="457200" indent="-457200">
              <a:buFont typeface="+mj-lt"/>
              <a:buAutoNum type="arabicPeriod"/>
            </a:pPr>
            <a:r>
              <a:rPr lang="el-GR" sz="2400" dirty="0" smtClean="0"/>
              <a:t>Αποτελεσματική χορήγηση της αγωγής στους ασθενείς με αποφυγή δυσφορίας ή τραυματισμού</a:t>
            </a:r>
          </a:p>
          <a:p>
            <a:pPr marL="457200" indent="-457200">
              <a:buFont typeface="+mj-lt"/>
              <a:buAutoNum type="arabicPeriod"/>
            </a:pPr>
            <a:r>
              <a:rPr lang="el-GR" sz="2400" dirty="0" smtClean="0"/>
              <a:t>Πρόληψη πιθανών παρενεργειών και της τοξικότητας των φαρμάκων και σχεδιασμός νοσηλευτικών παρεμβάσεων για την ελαχιστοποίηση ή την ανακούφισή τους.</a:t>
            </a:r>
          </a:p>
          <a:p>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69</a:t>
            </a:fld>
            <a:endParaRPr lang="en-US" dirty="0"/>
          </a:p>
        </p:txBody>
      </p:sp>
    </p:spTree>
    <p:extLst>
      <p:ext uri="{BB962C8B-B14F-4D97-AF65-F5344CB8AC3E}">
        <p14:creationId xmlns:p14="http://schemas.microsoft.com/office/powerpoint/2010/main" val="163547649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Autofit/>
          </a:bodyPr>
          <a:lstStyle/>
          <a:p>
            <a:r>
              <a:rPr lang="el-GR" sz="3200" dirty="0" smtClean="0"/>
              <a:t>Ο ρόλος του νοσηλευτή στη χορήγηση της αντικαρκινικής ΧΜΘ: Νοσηλευτικοί σκοποί </a:t>
            </a:r>
            <a:r>
              <a:rPr lang="el-GR" sz="2800" b="0" dirty="0" smtClean="0">
                <a:solidFill>
                  <a:prstClr val="black"/>
                </a:solidFill>
              </a:rPr>
              <a:t>(2/2</a:t>
            </a:r>
            <a:r>
              <a:rPr lang="el-GR" sz="2800" b="0" dirty="0">
                <a:solidFill>
                  <a:prstClr val="black"/>
                </a:solidFill>
              </a:rPr>
              <a:t>) </a:t>
            </a:r>
            <a:endParaRPr lang="el-GR" sz="3200" dirty="0"/>
          </a:p>
        </p:txBody>
      </p:sp>
      <p:sp>
        <p:nvSpPr>
          <p:cNvPr id="3" name="Content Placeholder 2"/>
          <p:cNvSpPr>
            <a:spLocks noGrp="1"/>
          </p:cNvSpPr>
          <p:nvPr>
            <p:ph idx="1"/>
          </p:nvPr>
        </p:nvSpPr>
        <p:spPr>
          <a:xfrm>
            <a:off x="457200" y="1196752"/>
            <a:ext cx="8229600" cy="5400600"/>
          </a:xfrm>
        </p:spPr>
        <p:txBody>
          <a:bodyPr>
            <a:normAutofit lnSpcReduction="10000"/>
          </a:bodyPr>
          <a:lstStyle/>
          <a:p>
            <a:pPr marL="457200" indent="-457200">
              <a:buFont typeface="+mj-lt"/>
              <a:buAutoNum type="arabicPeriod" startAt="5"/>
            </a:pPr>
            <a:r>
              <a:rPr lang="el-GR" sz="2400" dirty="0" smtClean="0"/>
              <a:t>Συμμετοχή των ασθενών στον προγραμματισμό, την εκτέλεση και την εκτίμηση της αποτελεσματικότητας των παρεμβάσεων.</a:t>
            </a:r>
          </a:p>
          <a:p>
            <a:pPr marL="457200" indent="-457200">
              <a:buFont typeface="+mj-lt"/>
              <a:buAutoNum type="arabicPeriod" startAt="5"/>
            </a:pPr>
            <a:r>
              <a:rPr lang="el-GR" sz="2400" dirty="0" smtClean="0"/>
              <a:t>Ενθάρρυνση της οικογένειας και των φίλων των ασθενών για συμμετοχή στην παροχή φροντίδας τόσο στο σπίτι όσο και στο νοσοκομείο. Υποστήριξή τους.</a:t>
            </a:r>
          </a:p>
          <a:p>
            <a:pPr marL="457200" indent="-457200">
              <a:buFont typeface="+mj-lt"/>
              <a:buAutoNum type="arabicPeriod" startAt="5"/>
            </a:pPr>
            <a:r>
              <a:rPr lang="el-GR" sz="2400" dirty="0" smtClean="0"/>
              <a:t>Εντόπιση πραγματικών ή δυνητικών προβλημάτων των ασθενών, τα οποία δεν μπορούν να επιλυθούν με τη λήψη νοσηλευτικών μέτρων και παραπομπή τους στο κατάλληλο μέλος της διεπιστημονικής ομάδας για αναζήτηση λύσης.</a:t>
            </a:r>
          </a:p>
          <a:p>
            <a:pPr marL="457200" indent="-457200">
              <a:buFont typeface="+mj-lt"/>
              <a:buAutoNum type="arabicPeriod" startAt="5"/>
            </a:pPr>
            <a:r>
              <a:rPr lang="el-GR" sz="2400" dirty="0" smtClean="0"/>
              <a:t>Καλλιέργεια δυνατότητας στους ασθενείς να ζήσουν κατά τη διάρκεια της θεραπείας τη φυσιολογικότερη για εκείνους ζωή, λαμβάνοντας υπόψη τις προσωπικές επιλογές τρόπου ζωής.</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70</a:t>
            </a:fld>
            <a:endParaRPr lang="en-US" dirty="0"/>
          </a:p>
        </p:txBody>
      </p:sp>
    </p:spTree>
    <p:extLst>
      <p:ext uri="{BB962C8B-B14F-4D97-AF65-F5344CB8AC3E}">
        <p14:creationId xmlns:p14="http://schemas.microsoft.com/office/powerpoint/2010/main" val="216263376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smtClean="0"/>
              <a:t>Χειρισμός των κυτταροτοξικών και αποκομιδή των απορριμμάτων</a:t>
            </a:r>
            <a:endParaRPr lang="el-GR" sz="3200" dirty="0"/>
          </a:p>
        </p:txBody>
      </p:sp>
      <p:sp>
        <p:nvSpPr>
          <p:cNvPr id="3" name="Content Placeholder 2"/>
          <p:cNvSpPr>
            <a:spLocks noGrp="1"/>
          </p:cNvSpPr>
          <p:nvPr>
            <p:ph idx="1"/>
          </p:nvPr>
        </p:nvSpPr>
        <p:spPr/>
        <p:txBody>
          <a:bodyPr>
            <a:normAutofit/>
          </a:bodyPr>
          <a:lstStyle/>
          <a:p>
            <a:pPr>
              <a:buNone/>
            </a:pPr>
            <a:r>
              <a:rPr lang="el-GR" sz="2400" dirty="0" smtClean="0"/>
              <a:t>Τα κυτταροτοξικά φάρμακα είναι γνωστά ως:</a:t>
            </a:r>
            <a:endParaRPr lang="en-US" sz="2400" dirty="0" smtClean="0"/>
          </a:p>
          <a:p>
            <a:r>
              <a:rPr lang="el-GR" sz="2400" b="1" dirty="0" smtClean="0">
                <a:solidFill>
                  <a:schemeClr val="tx2"/>
                </a:solidFill>
              </a:rPr>
              <a:t>Δυνητικά μεταλλαξιογόνα </a:t>
            </a:r>
            <a:r>
              <a:rPr lang="el-GR" sz="2400" dirty="0" smtClean="0"/>
              <a:t>(γενετικές μεταλλάξεις)</a:t>
            </a:r>
          </a:p>
          <a:p>
            <a:r>
              <a:rPr lang="el-GR" sz="2400" b="1" dirty="0" smtClean="0">
                <a:solidFill>
                  <a:schemeClr val="tx2"/>
                </a:solidFill>
              </a:rPr>
              <a:t>Τερατογόνα</a:t>
            </a:r>
            <a:r>
              <a:rPr lang="el-GR" sz="2400" dirty="0" smtClean="0"/>
              <a:t> (προκαλούν φυσικές δυσμορφίες στο έμβρυο)</a:t>
            </a:r>
          </a:p>
          <a:p>
            <a:r>
              <a:rPr lang="el-GR" sz="2400" b="1" dirty="0" smtClean="0">
                <a:solidFill>
                  <a:schemeClr val="tx2"/>
                </a:solidFill>
              </a:rPr>
              <a:t>Καρκινογόνα</a:t>
            </a:r>
            <a:r>
              <a:rPr lang="el-GR" sz="2400" dirty="0" smtClean="0"/>
              <a:t> (επάγουν τη δημιουργία καρκίνου)</a:t>
            </a:r>
          </a:p>
          <a:p>
            <a:r>
              <a:rPr lang="el-GR" sz="2400" b="1" dirty="0" smtClean="0">
                <a:solidFill>
                  <a:schemeClr val="tx2"/>
                </a:solidFill>
              </a:rPr>
              <a:t>Προκαλούν χρωμοσωμικές ανωμαλίες </a:t>
            </a:r>
            <a:r>
              <a:rPr lang="el-GR" sz="2400" dirty="0" smtClean="0"/>
              <a:t>(προσωπικό)</a:t>
            </a:r>
          </a:p>
          <a:p>
            <a:endParaRPr lang="el-GR" sz="2400" dirty="0" smtClean="0"/>
          </a:p>
          <a:p>
            <a:pPr>
              <a:buNone/>
            </a:pPr>
            <a:r>
              <a:rPr lang="el-GR" sz="2400" dirty="0" smtClean="0"/>
              <a:t>Σε επαφή με φάρμακα σε μορφή:</a:t>
            </a:r>
          </a:p>
          <a:p>
            <a:pPr lvl="1"/>
            <a:r>
              <a:rPr lang="el-GR" sz="2200" dirty="0" smtClean="0"/>
              <a:t>Υγρή</a:t>
            </a:r>
          </a:p>
          <a:p>
            <a:pPr lvl="1"/>
            <a:r>
              <a:rPr lang="el-GR" sz="2200" dirty="0" smtClean="0"/>
              <a:t>Αέρια</a:t>
            </a:r>
          </a:p>
          <a:p>
            <a:pPr lvl="1"/>
            <a:r>
              <a:rPr lang="el-GR" sz="2200" dirty="0" smtClean="0"/>
              <a:t>Εκνεφώματα</a:t>
            </a:r>
          </a:p>
          <a:p>
            <a:pPr lvl="1"/>
            <a:r>
              <a:rPr lang="el-GR" sz="2200" dirty="0" smtClean="0"/>
              <a:t>Σκόνη </a:t>
            </a:r>
          </a:p>
          <a:p>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71</a:t>
            </a:fld>
            <a:endParaRPr lang="en-US" dirty="0"/>
          </a:p>
        </p:txBody>
      </p:sp>
    </p:spTree>
    <p:extLst>
      <p:ext uri="{BB962C8B-B14F-4D97-AF65-F5344CB8AC3E}">
        <p14:creationId xmlns:p14="http://schemas.microsoft.com/office/powerpoint/2010/main" val="261215998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ΧΜΘ: Κίνδυνοι για το προσωπικό</a:t>
            </a:r>
            <a:endParaRPr lang="el-GR" sz="3200" dirty="0"/>
          </a:p>
        </p:txBody>
      </p:sp>
      <p:sp>
        <p:nvSpPr>
          <p:cNvPr id="3" name="Content Placeholder 2"/>
          <p:cNvSpPr>
            <a:spLocks noGrp="1"/>
          </p:cNvSpPr>
          <p:nvPr>
            <p:ph idx="1"/>
          </p:nvPr>
        </p:nvSpPr>
        <p:spPr/>
        <p:txBody>
          <a:bodyPr>
            <a:normAutofit/>
          </a:bodyPr>
          <a:lstStyle/>
          <a:p>
            <a:pPr>
              <a:buNone/>
            </a:pPr>
            <a:r>
              <a:rPr lang="el-GR" sz="2400" b="1" dirty="0" smtClean="0">
                <a:solidFill>
                  <a:schemeClr val="tx2"/>
                </a:solidFill>
              </a:rPr>
              <a:t>Τα κυτταροστατικά φάρμακα είναι:</a:t>
            </a:r>
            <a:endParaRPr lang="en-US" sz="2400" b="1" dirty="0" smtClean="0">
              <a:solidFill>
                <a:schemeClr val="tx2"/>
              </a:solidFill>
            </a:endParaRPr>
          </a:p>
          <a:p>
            <a:r>
              <a:rPr lang="el-GR" sz="2400" dirty="0" smtClean="0"/>
              <a:t>Ερεθιστικά </a:t>
            </a:r>
          </a:p>
          <a:p>
            <a:r>
              <a:rPr lang="el-GR" sz="2400" dirty="0" smtClean="0"/>
              <a:t>Μεταλλαξιογόνα σε κυτταρικό επίπεδο</a:t>
            </a:r>
          </a:p>
          <a:p>
            <a:r>
              <a:rPr lang="el-GR" sz="2400" dirty="0" smtClean="0"/>
              <a:t>Δερματίτιδα</a:t>
            </a:r>
          </a:p>
          <a:p>
            <a:r>
              <a:rPr lang="el-GR" sz="2400" dirty="0" smtClean="0"/>
              <a:t>Φλεγμονή των βλεννογόνων μεμβρανών</a:t>
            </a:r>
          </a:p>
          <a:p>
            <a:r>
              <a:rPr lang="el-GR" sz="2400" dirty="0" smtClean="0"/>
              <a:t>Υπερβολική δακρύρροια</a:t>
            </a:r>
          </a:p>
          <a:p>
            <a:r>
              <a:rPr lang="el-GR" sz="2400" dirty="0" smtClean="0"/>
              <a:t>Υπερμελάγχρωση</a:t>
            </a:r>
          </a:p>
          <a:p>
            <a:r>
              <a:rPr lang="el-GR" sz="2400" dirty="0" smtClean="0"/>
              <a:t>Δημιουργία φυσαλίδων</a:t>
            </a:r>
          </a:p>
          <a:p>
            <a:r>
              <a:rPr lang="el-GR" sz="2400" dirty="0" smtClean="0"/>
              <a:t>Αλλεργικές αντιδράσεις</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72</a:t>
            </a:fld>
            <a:endParaRPr lang="en-US" dirty="0"/>
          </a:p>
        </p:txBody>
      </p:sp>
    </p:spTree>
    <p:extLst>
      <p:ext uri="{BB962C8B-B14F-4D97-AF65-F5344CB8AC3E}">
        <p14:creationId xmlns:p14="http://schemas.microsoft.com/office/powerpoint/2010/main" val="244411979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smtClean="0"/>
              <a:t>ΧΜΘ: Κίνδυνοι για το προσωπικό (προφυλακτικά μέτρα)</a:t>
            </a:r>
            <a:endParaRPr lang="el-GR" sz="3200" dirty="0"/>
          </a:p>
        </p:txBody>
      </p:sp>
      <p:sp>
        <p:nvSpPr>
          <p:cNvPr id="3" name="Content Placeholder 2"/>
          <p:cNvSpPr>
            <a:spLocks noGrp="1"/>
          </p:cNvSpPr>
          <p:nvPr>
            <p:ph idx="1"/>
          </p:nvPr>
        </p:nvSpPr>
        <p:spPr/>
        <p:txBody>
          <a:bodyPr>
            <a:normAutofit/>
          </a:bodyPr>
          <a:lstStyle/>
          <a:p>
            <a:r>
              <a:rPr lang="el-GR" sz="2400" dirty="0" smtClean="0"/>
              <a:t>Κατευθυντήριες οδηγίες</a:t>
            </a:r>
          </a:p>
          <a:p>
            <a:r>
              <a:rPr lang="el-GR" sz="2400" dirty="0" smtClean="0"/>
              <a:t>Θάλαμοι κάθετης νηματικής ροής ή απομονωτές</a:t>
            </a:r>
          </a:p>
          <a:p>
            <a:r>
              <a:rPr lang="el-GR" sz="2400" dirty="0" smtClean="0"/>
              <a:t>Προστατευτικός εξοπλισμός</a:t>
            </a:r>
          </a:p>
          <a:p>
            <a:pPr lvl="1"/>
            <a:r>
              <a:rPr lang="el-GR" sz="2200" dirty="0" smtClean="0"/>
              <a:t>Ολόσωμη ποδιά και</a:t>
            </a:r>
          </a:p>
          <a:p>
            <a:pPr lvl="1"/>
            <a:r>
              <a:rPr lang="el-GR" sz="2200" dirty="0" smtClean="0"/>
              <a:t>Κατάλληλα γάντια</a:t>
            </a:r>
          </a:p>
          <a:p>
            <a:pPr lvl="1"/>
            <a:r>
              <a:rPr lang="el-GR" sz="2200" dirty="0" smtClean="0"/>
              <a:t>Μη απορροφητικά περιβραχιόνια</a:t>
            </a:r>
          </a:p>
          <a:p>
            <a:pPr lvl="1"/>
            <a:r>
              <a:rPr lang="el-GR" sz="2200" dirty="0" smtClean="0"/>
              <a:t>Πλαστική εμπροσθέλα</a:t>
            </a:r>
          </a:p>
          <a:p>
            <a:pPr lvl="1"/>
            <a:r>
              <a:rPr lang="el-GR" sz="2200" dirty="0" smtClean="0"/>
              <a:t>Προστατευτικά γυαλιά</a:t>
            </a:r>
          </a:p>
          <a:p>
            <a:pPr lvl="1"/>
            <a:r>
              <a:rPr lang="el-GR" sz="2200" dirty="0" smtClean="0"/>
              <a:t>Προστατευτική μάσκα</a:t>
            </a:r>
          </a:p>
          <a:p>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73</a:t>
            </a:fld>
            <a:endParaRPr lang="en-US" dirty="0"/>
          </a:p>
        </p:txBody>
      </p:sp>
    </p:spTree>
    <p:extLst>
      <p:ext uri="{BB962C8B-B14F-4D97-AF65-F5344CB8AC3E}">
        <p14:creationId xmlns:p14="http://schemas.microsoft.com/office/powerpoint/2010/main" val="391053525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Εξαγγείωση: παράγοντες κινδύνου </a:t>
            </a:r>
            <a:endParaRPr lang="el-GR" sz="3200" dirty="0"/>
          </a:p>
        </p:txBody>
      </p:sp>
      <p:sp>
        <p:nvSpPr>
          <p:cNvPr id="3" name="Content Placeholder 2"/>
          <p:cNvSpPr>
            <a:spLocks noGrp="1"/>
          </p:cNvSpPr>
          <p:nvPr>
            <p:ph idx="1"/>
          </p:nvPr>
        </p:nvSpPr>
        <p:spPr/>
        <p:txBody>
          <a:bodyPr>
            <a:normAutofit/>
          </a:bodyPr>
          <a:lstStyle/>
          <a:p>
            <a:r>
              <a:rPr lang="el-GR" sz="2400" dirty="0" smtClean="0"/>
              <a:t>Παρουσία επιπλέον δυσκολιών κατά τον καθετηριασμό ή τη χορήγηση των φαρμάκων (π.χ. παιδιά)</a:t>
            </a:r>
          </a:p>
          <a:p>
            <a:r>
              <a:rPr lang="el-GR" sz="2400" dirty="0" smtClean="0"/>
              <a:t>Τοποθέτηση ενδοφλέβιου καθετήρα σε ακατάλληλη θέση, όπου η παρακολούθηση της χορήγησης του φαρμάκου είναι δυσκολότερη</a:t>
            </a:r>
          </a:p>
          <a:p>
            <a:r>
              <a:rPr lang="el-GR" sz="2400" dirty="0" smtClean="0"/>
              <a:t>Κάποια υλικά είναι ακατάλληλα</a:t>
            </a:r>
          </a:p>
          <a:p>
            <a:r>
              <a:rPr lang="el-GR" sz="2400" dirty="0" smtClean="0"/>
              <a:t>Χαμηλό επίπεδο νοσηλευτικής πρακτικής (σφάλματα, λάθη κλπ)</a:t>
            </a:r>
          </a:p>
          <a:p>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74</a:t>
            </a:fld>
            <a:endParaRPr lang="en-US" dirty="0"/>
          </a:p>
        </p:txBody>
      </p:sp>
    </p:spTree>
    <p:extLst>
      <p:ext uri="{BB962C8B-B14F-4D97-AF65-F5344CB8AC3E}">
        <p14:creationId xmlns:p14="http://schemas.microsoft.com/office/powerpoint/2010/main" val="368018897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Έγκαιρη αναγνώριση εξαγγείωσης</a:t>
            </a:r>
            <a:endParaRPr lang="el-GR" sz="3200" dirty="0"/>
          </a:p>
        </p:txBody>
      </p:sp>
      <p:sp>
        <p:nvSpPr>
          <p:cNvPr id="3" name="Content Placeholder 2"/>
          <p:cNvSpPr>
            <a:spLocks noGrp="1"/>
          </p:cNvSpPr>
          <p:nvPr>
            <p:ph idx="1"/>
          </p:nvPr>
        </p:nvSpPr>
        <p:spPr/>
        <p:txBody>
          <a:bodyPr>
            <a:normAutofit/>
          </a:bodyPr>
          <a:lstStyle/>
          <a:p>
            <a:r>
              <a:rPr lang="el-GR" sz="2400" dirty="0" smtClean="0"/>
              <a:t>Οίδημα</a:t>
            </a:r>
          </a:p>
          <a:p>
            <a:r>
              <a:rPr lang="el-GR" sz="2400" dirty="0" smtClean="0"/>
              <a:t>Κέντρισμα, καύσος ή πόνος</a:t>
            </a:r>
            <a:r>
              <a:rPr lang="el-GR" sz="2400" dirty="0"/>
              <a:t> </a:t>
            </a:r>
            <a:r>
              <a:rPr lang="el-GR" sz="2400" dirty="0" smtClean="0"/>
              <a:t>(όχι πάντοτε παρόντα)</a:t>
            </a:r>
          </a:p>
          <a:p>
            <a:r>
              <a:rPr lang="el-GR" sz="2400" dirty="0" smtClean="0"/>
              <a:t>Ερυθρότητα (όχι αρχικά)</a:t>
            </a:r>
          </a:p>
          <a:p>
            <a:r>
              <a:rPr lang="el-GR" sz="2400" dirty="0" smtClean="0"/>
              <a:t>Αδυναμία επιστροφής αίματος από τη φλέβα στη σύριγγα (αν και αυτό δεν είναι πάντοτε σημείο εξαγγείωσης)</a:t>
            </a:r>
          </a:p>
          <a:p>
            <a:r>
              <a:rPr lang="el-GR" sz="2400" dirty="0" smtClean="0"/>
              <a:t>Πίεση ή αντίσταση στο έμβολο της σύριγγας κατά την έγχυση των φαρμάκων.</a:t>
            </a:r>
          </a:p>
          <a:p>
            <a:endParaRPr lang="el-GR" sz="2400" dirty="0" smtClean="0"/>
          </a:p>
          <a:p>
            <a:pPr marL="0" indent="0">
              <a:buNone/>
            </a:pPr>
            <a:r>
              <a:rPr lang="el-GR" sz="2400" dirty="0" smtClean="0"/>
              <a:t>Μπορεί να συμβεί και στους εμφυτευόμενους καθετήρες και στους υποδόριους και στους κεντρικούς ενδοφλέβιους καθετήρες.</a:t>
            </a:r>
          </a:p>
        </p:txBody>
      </p:sp>
      <p:sp>
        <p:nvSpPr>
          <p:cNvPr id="4" name="Slide Number Placeholder 3"/>
          <p:cNvSpPr>
            <a:spLocks noGrp="1"/>
          </p:cNvSpPr>
          <p:nvPr>
            <p:ph type="sldNum" sz="quarter" idx="12"/>
          </p:nvPr>
        </p:nvSpPr>
        <p:spPr/>
        <p:txBody>
          <a:bodyPr/>
          <a:lstStyle/>
          <a:p>
            <a:fld id="{B6F15528-21DE-4FAA-801E-634DDDAF4B2B}" type="slidenum">
              <a:rPr lang="en-US" smtClean="0"/>
              <a:pPr/>
              <a:t>75</a:t>
            </a:fld>
            <a:endParaRPr lang="en-US" dirty="0"/>
          </a:p>
        </p:txBody>
      </p:sp>
    </p:spTree>
    <p:extLst>
      <p:ext uri="{BB962C8B-B14F-4D97-AF65-F5344CB8AC3E}">
        <p14:creationId xmlns:p14="http://schemas.microsoft.com/office/powerpoint/2010/main" val="333664640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Αντιμετώπιση εξαγγείωσης</a:t>
            </a:r>
            <a:endParaRPr lang="el-GR" sz="3200" dirty="0"/>
          </a:p>
        </p:txBody>
      </p:sp>
      <p:sp>
        <p:nvSpPr>
          <p:cNvPr id="3" name="Content Placeholder 2"/>
          <p:cNvSpPr>
            <a:spLocks noGrp="1"/>
          </p:cNvSpPr>
          <p:nvPr>
            <p:ph idx="1"/>
          </p:nvPr>
        </p:nvSpPr>
        <p:spPr>
          <a:xfrm>
            <a:off x="457200" y="1196752"/>
            <a:ext cx="8507288" cy="5661248"/>
          </a:xfrm>
        </p:spPr>
        <p:txBody>
          <a:bodyPr>
            <a:normAutofit fontScale="92500" lnSpcReduction="20000"/>
          </a:bodyPr>
          <a:lstStyle/>
          <a:p>
            <a:pPr>
              <a:buFont typeface="+mj-lt"/>
              <a:buAutoNum type="arabicPeriod"/>
            </a:pPr>
            <a:r>
              <a:rPr lang="el-GR" sz="2400" dirty="0" smtClean="0"/>
              <a:t>Διακοπή της χορήγησης του φαρμάκου.</a:t>
            </a:r>
          </a:p>
          <a:p>
            <a:pPr>
              <a:buFont typeface="+mj-lt"/>
              <a:buAutoNum type="arabicPeriod"/>
            </a:pPr>
            <a:r>
              <a:rPr lang="el-GR" sz="2400" dirty="0" smtClean="0"/>
              <a:t>Προσπάθεια αναρρόφησης κάποιας ποσότητας φαρμάκου αν είναι αυτό δυνατόν.</a:t>
            </a:r>
          </a:p>
          <a:p>
            <a:pPr>
              <a:buFont typeface="+mj-lt"/>
              <a:buAutoNum type="arabicPeriod"/>
            </a:pPr>
            <a:r>
              <a:rPr lang="el-GR" sz="2400" dirty="0" smtClean="0"/>
              <a:t>Αφαίρεση της συσκευής κεφαλικής πρόσβασης.</a:t>
            </a:r>
          </a:p>
          <a:p>
            <a:pPr>
              <a:buFont typeface="+mj-lt"/>
              <a:buAutoNum type="arabicPeriod"/>
            </a:pPr>
            <a:r>
              <a:rPr lang="el-GR" sz="2400" dirty="0" smtClean="0"/>
              <a:t>Εφαρμογή θερμών επιθεμάτων για τα αλκαλοειδή της </a:t>
            </a:r>
            <a:r>
              <a:rPr lang="en-US" sz="2400" dirty="0" smtClean="0"/>
              <a:t>vinca, </a:t>
            </a:r>
            <a:r>
              <a:rPr lang="el-GR" sz="2400" dirty="0" smtClean="0"/>
              <a:t>ή ψυχρών επιθεμάτων για τις ανθρακυκλίνες, σύμφωνα με τις οδηγίες. </a:t>
            </a:r>
            <a:endParaRPr lang="el-GR" sz="2400" dirty="0"/>
          </a:p>
          <a:p>
            <a:pPr>
              <a:buFont typeface="+mj-lt"/>
              <a:buAutoNum type="arabicPeriod"/>
            </a:pPr>
            <a:r>
              <a:rPr lang="el-GR" sz="2400" dirty="0" smtClean="0"/>
              <a:t>Ετοιμασία του αντίδοτου και υποδόρια ένεση του γύρω από την περιοχή της εξαγγείωσης με τη χρήση μιας βελόνας </a:t>
            </a:r>
            <a:r>
              <a:rPr lang="en-US" sz="2400" dirty="0" smtClean="0"/>
              <a:t>25G.</a:t>
            </a:r>
            <a:endParaRPr lang="el-GR" sz="2400" dirty="0" smtClean="0"/>
          </a:p>
          <a:p>
            <a:pPr>
              <a:buFont typeface="+mj-lt"/>
              <a:buAutoNum type="arabicPeriod"/>
            </a:pPr>
            <a:r>
              <a:rPr lang="el-GR" sz="2400" dirty="0" smtClean="0"/>
              <a:t>Ανύψωση του μέλους όπου συνέβη η εξαγγείωση.</a:t>
            </a:r>
          </a:p>
          <a:p>
            <a:pPr>
              <a:buFont typeface="+mj-lt"/>
              <a:buAutoNum type="arabicPeriod"/>
            </a:pPr>
            <a:r>
              <a:rPr lang="el-GR" sz="2400" dirty="0" smtClean="0"/>
              <a:t>Ειδοποίηση του ιατρικού προσωπικού.</a:t>
            </a:r>
          </a:p>
          <a:p>
            <a:pPr>
              <a:buFont typeface="+mj-lt"/>
              <a:buAutoNum type="arabicPeriod"/>
            </a:pPr>
            <a:r>
              <a:rPr lang="el-GR" sz="2400" dirty="0" smtClean="0"/>
              <a:t>Τεκμηρίωση του ατυχήματος και, αν κρίνεται σκόπιμο, φωτογράφηση της πληγείσας περιοχής. </a:t>
            </a:r>
          </a:p>
          <a:p>
            <a:pPr>
              <a:buFont typeface="+mj-lt"/>
              <a:buAutoNum type="arabicPeriod"/>
            </a:pPr>
            <a:r>
              <a:rPr lang="el-GR" sz="2400" dirty="0" smtClean="0"/>
              <a:t>Αναζήτηση συμβουλής από κάποιον πλαστικό χειρουργό, αν είναι απαραίτητο. </a:t>
            </a:r>
          </a:p>
          <a:p>
            <a:pPr>
              <a:buFont typeface="+mj-lt"/>
              <a:buAutoNum type="arabicPeriod"/>
            </a:pPr>
            <a:r>
              <a:rPr lang="el-GR" sz="2400" dirty="0" smtClean="0"/>
              <a:t>Εκπαίδευση του ασθενούς πάνω στη φροντίδα της πληγείσας περιοχής, έναρξη επαρκούς συστηματικής αναλγησίας και σχεδιασμός προγράμματος επανεκτίμησης. </a:t>
            </a:r>
          </a:p>
          <a:p>
            <a:pPr>
              <a:buFont typeface="+mj-lt"/>
              <a:buAutoNum type="arabicPeriod"/>
            </a:pPr>
            <a:endParaRPr lang="el-GR" sz="2400"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76</a:t>
            </a:fld>
            <a:endParaRPr lang="en-US" dirty="0"/>
          </a:p>
        </p:txBody>
      </p:sp>
    </p:spTree>
    <p:extLst>
      <p:ext uri="{BB962C8B-B14F-4D97-AF65-F5344CB8AC3E}">
        <p14:creationId xmlns:p14="http://schemas.microsoft.com/office/powerpoint/2010/main" val="138410119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Φροντίδα ασθενών σε ΧΜΘ</a:t>
            </a:r>
            <a:endParaRPr lang="el-GR" sz="3200" dirty="0"/>
          </a:p>
        </p:txBody>
      </p:sp>
      <p:sp>
        <p:nvSpPr>
          <p:cNvPr id="3" name="Content Placeholder 2"/>
          <p:cNvSpPr>
            <a:spLocks noGrp="1"/>
          </p:cNvSpPr>
          <p:nvPr>
            <p:ph idx="1"/>
          </p:nvPr>
        </p:nvSpPr>
        <p:spPr/>
        <p:txBody>
          <a:bodyPr>
            <a:normAutofit lnSpcReduction="10000"/>
          </a:bodyPr>
          <a:lstStyle/>
          <a:p>
            <a:r>
              <a:rPr lang="el-GR" sz="2400" dirty="0" smtClean="0"/>
              <a:t>Απώλεια του ελέγχου (έλεγχος = πεποίθηση ότι κάποιος έχει στη διάθεσή του μια απάντηση σε ένα ερέθισμα, η οποία είναι σε θέση να επηρεάσει τη συνειδητοποίηση ενός γεγονότος.</a:t>
            </a:r>
          </a:p>
          <a:p>
            <a:r>
              <a:rPr lang="el-GR" sz="2400" dirty="0" smtClean="0"/>
              <a:t>Αισθήματα που σχετίζονται με τη ΧΜΘ </a:t>
            </a:r>
          </a:p>
          <a:p>
            <a:r>
              <a:rPr lang="el-GR" sz="2400" dirty="0" smtClean="0"/>
              <a:t>Επιθυμία για κλάμα</a:t>
            </a:r>
          </a:p>
          <a:p>
            <a:r>
              <a:rPr lang="el-GR" sz="2400" dirty="0" smtClean="0"/>
              <a:t>Εκνευρισμός</a:t>
            </a:r>
          </a:p>
          <a:p>
            <a:r>
              <a:rPr lang="el-GR" sz="2400" dirty="0" smtClean="0"/>
              <a:t>Ενόχληση</a:t>
            </a:r>
          </a:p>
          <a:p>
            <a:r>
              <a:rPr lang="el-GR" sz="2400" dirty="0" smtClean="0"/>
              <a:t>Οργή</a:t>
            </a:r>
          </a:p>
          <a:p>
            <a:r>
              <a:rPr lang="el-GR" sz="2400" dirty="0" smtClean="0"/>
              <a:t>Συσσωρευμένη κόπωση</a:t>
            </a:r>
          </a:p>
          <a:p>
            <a:r>
              <a:rPr lang="el-GR" sz="2400" dirty="0" smtClean="0"/>
              <a:t>Αλλαγή στη ρουτίνα της ζωής</a:t>
            </a:r>
          </a:p>
          <a:p>
            <a:r>
              <a:rPr lang="el-GR" sz="2400" dirty="0" smtClean="0"/>
              <a:t> Φόβος</a:t>
            </a:r>
          </a:p>
          <a:p>
            <a:r>
              <a:rPr lang="el-GR" sz="2400" dirty="0" smtClean="0"/>
              <a:t>Άγχος</a:t>
            </a:r>
          </a:p>
          <a:p>
            <a:pPr>
              <a:buNone/>
            </a:pPr>
            <a:endParaRPr lang="el-GR" sz="2400" dirty="0" smtClean="0"/>
          </a:p>
          <a:p>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77</a:t>
            </a:fld>
            <a:endParaRPr lang="en-US" dirty="0"/>
          </a:p>
        </p:txBody>
      </p:sp>
    </p:spTree>
    <p:extLst>
      <p:ext uri="{BB962C8B-B14F-4D97-AF65-F5344CB8AC3E}">
        <p14:creationId xmlns:p14="http://schemas.microsoft.com/office/powerpoint/2010/main" val="7236399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Ψυχοκοινωνική φροντίδα σε ασθενείς σε ΧΜΘ</a:t>
            </a:r>
            <a:endParaRPr lang="el-GR" sz="3200" dirty="0"/>
          </a:p>
        </p:txBody>
      </p:sp>
      <p:sp>
        <p:nvSpPr>
          <p:cNvPr id="3" name="Content Placeholder 2"/>
          <p:cNvSpPr>
            <a:spLocks noGrp="1"/>
          </p:cNvSpPr>
          <p:nvPr>
            <p:ph idx="1"/>
          </p:nvPr>
        </p:nvSpPr>
        <p:spPr/>
        <p:txBody>
          <a:bodyPr>
            <a:normAutofit/>
          </a:bodyPr>
          <a:lstStyle/>
          <a:p>
            <a:r>
              <a:rPr lang="el-GR" sz="2400" dirty="0" smtClean="0"/>
              <a:t>Βοήθεια στους ασθενείς ώστε να εντοπίζουν και να χρησιμοποιούν πηγές υποστήριξης, μέσω των οποίων μειώνεται το άγχος (οικογένεια, ασκήσεις χαλάρωσης, φανταστικές εικόνες κλπ)</a:t>
            </a:r>
          </a:p>
          <a:p>
            <a:r>
              <a:rPr lang="el-GR" sz="2400" dirty="0" smtClean="0"/>
              <a:t>Προσφορά ευκαιριών στους ασθενείς ώστε να εξωτερικεύουν ελεύθερα τα αισθήματά τους σχετικά με τη θεραπεία και τις παρενέργειές της, χωρίς κριτική</a:t>
            </a:r>
          </a:p>
          <a:p>
            <a:r>
              <a:rPr lang="el-GR" sz="2400" dirty="0" smtClean="0"/>
              <a:t>Παραπομπή των ασθενών στα κατάλληλα μέλη της διεπιστημονικής ομάδας (ψυχολόγοι, ομάδες υποστήριξης κλπ)</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78</a:t>
            </a:fld>
            <a:endParaRPr lang="en-US" dirty="0"/>
          </a:p>
        </p:txBody>
      </p:sp>
    </p:spTree>
    <p:extLst>
      <p:ext uri="{BB962C8B-B14F-4D97-AF65-F5344CB8AC3E}">
        <p14:creationId xmlns:p14="http://schemas.microsoft.com/office/powerpoint/2010/main" val="22972073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Κυτταρικός κύκλος</a:t>
            </a:r>
            <a:endParaRPr lang="el-GR" sz="32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dirty="0"/>
          </a:p>
        </p:txBody>
      </p:sp>
      <p:sp>
        <p:nvSpPr>
          <p:cNvPr id="5" name="Rectangle 4"/>
          <p:cNvSpPr/>
          <p:nvPr/>
        </p:nvSpPr>
        <p:spPr>
          <a:xfrm>
            <a:off x="1331640" y="1263846"/>
            <a:ext cx="1512168" cy="1509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S:</a:t>
            </a:r>
          </a:p>
          <a:p>
            <a:pPr algn="ctr"/>
            <a:r>
              <a:rPr lang="el-GR" dirty="0" smtClean="0"/>
              <a:t>Σύνθεση του </a:t>
            </a:r>
            <a:r>
              <a:rPr lang="en-US" dirty="0" smtClean="0"/>
              <a:t>DNA</a:t>
            </a:r>
            <a:endParaRPr lang="el-GR" dirty="0"/>
          </a:p>
        </p:txBody>
      </p:sp>
      <p:sp>
        <p:nvSpPr>
          <p:cNvPr id="7" name="Rectangle 6"/>
          <p:cNvSpPr/>
          <p:nvPr/>
        </p:nvSpPr>
        <p:spPr>
          <a:xfrm>
            <a:off x="3531824" y="1263846"/>
            <a:ext cx="1512168" cy="1509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G2</a:t>
            </a:r>
          </a:p>
          <a:p>
            <a:pPr algn="ctr"/>
            <a:r>
              <a:rPr lang="el-GR" dirty="0" smtClean="0"/>
              <a:t>πραμιτωτική περίοδος</a:t>
            </a:r>
            <a:endParaRPr lang="el-GR" dirty="0"/>
          </a:p>
        </p:txBody>
      </p:sp>
      <p:sp>
        <p:nvSpPr>
          <p:cNvPr id="8" name="Rectangle 7"/>
          <p:cNvSpPr/>
          <p:nvPr/>
        </p:nvSpPr>
        <p:spPr>
          <a:xfrm>
            <a:off x="5796136" y="1263846"/>
            <a:ext cx="1512168" cy="1509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l-GR" dirty="0" smtClean="0"/>
              <a:t>Μ</a:t>
            </a:r>
            <a:r>
              <a:rPr lang="en-US" dirty="0" smtClean="0"/>
              <a:t>:</a:t>
            </a:r>
            <a:endParaRPr lang="el-GR" dirty="0" smtClean="0"/>
          </a:p>
          <a:p>
            <a:pPr algn="ctr"/>
            <a:r>
              <a:rPr lang="el-GR" dirty="0" smtClean="0"/>
              <a:t>Πρόφαση,</a:t>
            </a:r>
          </a:p>
          <a:p>
            <a:pPr algn="ctr"/>
            <a:r>
              <a:rPr lang="el-GR" dirty="0" smtClean="0"/>
              <a:t>Μετάφαση,</a:t>
            </a:r>
          </a:p>
          <a:p>
            <a:pPr algn="ctr"/>
            <a:r>
              <a:rPr lang="el-GR" dirty="0" smtClean="0"/>
              <a:t>Ανάφαση</a:t>
            </a:r>
          </a:p>
          <a:p>
            <a:pPr algn="ctr"/>
            <a:r>
              <a:rPr lang="el-GR" dirty="0" smtClean="0"/>
              <a:t>Τελόφαση</a:t>
            </a:r>
            <a:endParaRPr lang="el-GR" dirty="0"/>
          </a:p>
        </p:txBody>
      </p:sp>
      <p:sp>
        <p:nvSpPr>
          <p:cNvPr id="9" name="Rectangle 8"/>
          <p:cNvSpPr/>
          <p:nvPr/>
        </p:nvSpPr>
        <p:spPr>
          <a:xfrm>
            <a:off x="1331632" y="3212976"/>
            <a:ext cx="5976671" cy="5760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G1</a:t>
            </a:r>
            <a:endParaRPr lang="el-GR" dirty="0"/>
          </a:p>
        </p:txBody>
      </p:sp>
      <p:sp>
        <p:nvSpPr>
          <p:cNvPr id="10" name="Rectangle 9"/>
          <p:cNvSpPr/>
          <p:nvPr/>
        </p:nvSpPr>
        <p:spPr>
          <a:xfrm>
            <a:off x="215516" y="5301208"/>
            <a:ext cx="8712968" cy="10081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l-GR" dirty="0" smtClean="0"/>
              <a:t>Μη ειδικά της φάσης του κυτταρικού κύκλου</a:t>
            </a:r>
            <a:r>
              <a:rPr lang="en-US" dirty="0" smtClean="0"/>
              <a:t>:</a:t>
            </a:r>
          </a:p>
          <a:p>
            <a:pPr algn="ctr"/>
            <a:r>
              <a:rPr lang="el-GR" dirty="0" smtClean="0"/>
              <a:t>αλκυλιούντες παράγοντες, νιτροζουρύες, αντικαρκινικά, αντιβιοτικά, προκαρβοζίνη, </a:t>
            </a:r>
            <a:r>
              <a:rPr lang="en-US" dirty="0" smtClean="0"/>
              <a:t>cis-</a:t>
            </a:r>
            <a:r>
              <a:rPr lang="el-GR" dirty="0" smtClean="0"/>
              <a:t>πλατίνα, δεκαρβοζίνη</a:t>
            </a:r>
            <a:endParaRPr lang="el-GR" dirty="0"/>
          </a:p>
        </p:txBody>
      </p:sp>
      <p:sp>
        <p:nvSpPr>
          <p:cNvPr id="11" name="Rectangle 10"/>
          <p:cNvSpPr/>
          <p:nvPr/>
        </p:nvSpPr>
        <p:spPr>
          <a:xfrm>
            <a:off x="4598777" y="4276312"/>
            <a:ext cx="2722417" cy="591674"/>
          </a:xfrm>
          <a:prstGeom prst="rect">
            <a:avLst/>
          </a:prstGeom>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G0 </a:t>
            </a:r>
            <a:r>
              <a:rPr lang="el-GR" dirty="0" smtClean="0"/>
              <a:t>φάση ανάπαυσης</a:t>
            </a:r>
            <a:endParaRPr lang="el-GR" dirty="0"/>
          </a:p>
        </p:txBody>
      </p:sp>
      <p:sp>
        <p:nvSpPr>
          <p:cNvPr id="13" name="TextBox 12"/>
          <p:cNvSpPr txBox="1"/>
          <p:nvPr/>
        </p:nvSpPr>
        <p:spPr>
          <a:xfrm>
            <a:off x="5764632" y="2865710"/>
            <a:ext cx="3151919" cy="923330"/>
          </a:xfrm>
          <a:prstGeom prst="rect">
            <a:avLst/>
          </a:prstGeom>
          <a:solidFill>
            <a:schemeClr val="bg1">
              <a:lumMod val="95000"/>
              <a:alpha val="62000"/>
            </a:schemeClr>
          </a:solidFill>
        </p:spPr>
        <p:txBody>
          <a:bodyPr wrap="square" rtlCol="0">
            <a:spAutoFit/>
          </a:bodyPr>
          <a:lstStyle/>
          <a:p>
            <a:r>
              <a:rPr lang="el-GR" b="1" dirty="0" smtClean="0">
                <a:latin typeface="+mn-lt"/>
              </a:rPr>
              <a:t>Ειδικά της φάσης Μ</a:t>
            </a:r>
            <a:r>
              <a:rPr lang="en-US" b="1" dirty="0" smtClean="0">
                <a:latin typeface="+mn-lt"/>
              </a:rPr>
              <a:t> </a:t>
            </a:r>
            <a:r>
              <a:rPr lang="el-GR" b="1" dirty="0" smtClean="0">
                <a:latin typeface="+mn-lt"/>
              </a:rPr>
              <a:t>φάρμακα</a:t>
            </a:r>
            <a:r>
              <a:rPr lang="en-US" b="1" dirty="0" smtClean="0">
                <a:latin typeface="+mn-lt"/>
              </a:rPr>
              <a:t>:</a:t>
            </a:r>
            <a:endParaRPr lang="el-GR" b="1" dirty="0" smtClean="0">
              <a:latin typeface="+mn-lt"/>
            </a:endParaRPr>
          </a:p>
          <a:p>
            <a:r>
              <a:rPr lang="el-GR" dirty="0" smtClean="0">
                <a:latin typeface="+mn-lt"/>
              </a:rPr>
              <a:t>Βινκριστίνη, βιμπλοστίνη, ιτακλιταξέλη</a:t>
            </a:r>
            <a:endParaRPr lang="el-GR" dirty="0">
              <a:latin typeface="+mn-lt"/>
            </a:endParaRPr>
          </a:p>
        </p:txBody>
      </p:sp>
      <p:cxnSp>
        <p:nvCxnSpPr>
          <p:cNvPr id="14" name="Elbow Connector 13"/>
          <p:cNvCxnSpPr>
            <a:stCxn id="9" idx="1"/>
            <a:endCxn id="5" idx="1"/>
          </p:cNvCxnSpPr>
          <p:nvPr/>
        </p:nvCxnSpPr>
        <p:spPr>
          <a:xfrm rot="10800000" flipH="1">
            <a:off x="1331632" y="2018346"/>
            <a:ext cx="8" cy="1482662"/>
          </a:xfrm>
          <a:prstGeom prst="bentConnector3">
            <a:avLst>
              <a:gd name="adj1" fmla="val -2147483647"/>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0" y="2867764"/>
            <a:ext cx="3151919" cy="2031325"/>
          </a:xfrm>
          <a:prstGeom prst="rect">
            <a:avLst/>
          </a:prstGeom>
          <a:solidFill>
            <a:schemeClr val="bg1">
              <a:lumMod val="95000"/>
              <a:alpha val="62000"/>
            </a:schemeClr>
          </a:solidFill>
        </p:spPr>
        <p:txBody>
          <a:bodyPr wrap="square" rtlCol="0">
            <a:spAutoFit/>
          </a:bodyPr>
          <a:lstStyle/>
          <a:p>
            <a:r>
              <a:rPr lang="el-GR" b="1" dirty="0" smtClean="0">
                <a:latin typeface="+mn-lt"/>
              </a:rPr>
              <a:t>Ειδικά της φάσης </a:t>
            </a:r>
            <a:r>
              <a:rPr lang="en-US" b="1" dirty="0" smtClean="0">
                <a:latin typeface="+mn-lt"/>
              </a:rPr>
              <a:t>S </a:t>
            </a:r>
            <a:r>
              <a:rPr lang="el-GR" b="1" dirty="0" smtClean="0">
                <a:latin typeface="+mn-lt"/>
              </a:rPr>
              <a:t>φάρμακα</a:t>
            </a:r>
            <a:r>
              <a:rPr lang="en-US" b="1" dirty="0" smtClean="0">
                <a:latin typeface="+mn-lt"/>
              </a:rPr>
              <a:t>:</a:t>
            </a:r>
            <a:endParaRPr lang="el-GR" b="1" dirty="0" smtClean="0">
              <a:latin typeface="+mn-lt"/>
            </a:endParaRPr>
          </a:p>
          <a:p>
            <a:r>
              <a:rPr lang="el-GR" dirty="0" smtClean="0">
                <a:latin typeface="+mn-lt"/>
              </a:rPr>
              <a:t>Κυτοσίνη αραιβοσίδη, υδροξυουρία,</a:t>
            </a:r>
          </a:p>
          <a:p>
            <a:r>
              <a:rPr lang="el-GR" b="1" dirty="0" smtClean="0">
                <a:latin typeface="+mn-lt"/>
              </a:rPr>
              <a:t>Ειδικά της φάσης </a:t>
            </a:r>
            <a:r>
              <a:rPr lang="en-US" b="1" dirty="0" smtClean="0">
                <a:latin typeface="+mn-lt"/>
              </a:rPr>
              <a:t>S</a:t>
            </a:r>
            <a:r>
              <a:rPr lang="el-GR" b="1" dirty="0" smtClean="0">
                <a:latin typeface="+mn-lt"/>
              </a:rPr>
              <a:t> αυτοπεριοριζόμενα</a:t>
            </a:r>
            <a:r>
              <a:rPr lang="en-US" b="1" dirty="0" smtClean="0">
                <a:latin typeface="+mn-lt"/>
              </a:rPr>
              <a:t>:</a:t>
            </a:r>
            <a:r>
              <a:rPr lang="el-GR" b="1" dirty="0" smtClean="0">
                <a:latin typeface="+mn-lt"/>
              </a:rPr>
              <a:t> </a:t>
            </a:r>
            <a:r>
              <a:rPr lang="el-GR" dirty="0" smtClean="0">
                <a:latin typeface="+mn-lt"/>
              </a:rPr>
              <a:t>βμερκαπτοπουλίνη, μεθοτρεξάτη</a:t>
            </a:r>
            <a:endParaRPr lang="el-GR" dirty="0">
              <a:latin typeface="+mn-lt"/>
            </a:endParaRPr>
          </a:p>
        </p:txBody>
      </p:sp>
      <p:cxnSp>
        <p:nvCxnSpPr>
          <p:cNvPr id="21" name="Straight Arrow Connector 20"/>
          <p:cNvCxnSpPr>
            <a:stCxn id="5" idx="3"/>
            <a:endCxn id="7" idx="1"/>
          </p:cNvCxnSpPr>
          <p:nvPr/>
        </p:nvCxnSpPr>
        <p:spPr>
          <a:xfrm>
            <a:off x="2843808" y="2018346"/>
            <a:ext cx="688016" cy="0"/>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7" idx="3"/>
            <a:endCxn id="8" idx="1"/>
          </p:cNvCxnSpPr>
          <p:nvPr/>
        </p:nvCxnSpPr>
        <p:spPr>
          <a:xfrm>
            <a:off x="5043992" y="2018346"/>
            <a:ext cx="752144" cy="0"/>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8" idx="3"/>
            <a:endCxn id="9" idx="3"/>
          </p:cNvCxnSpPr>
          <p:nvPr/>
        </p:nvCxnSpPr>
        <p:spPr>
          <a:xfrm flipH="1">
            <a:off x="7308303" y="2018346"/>
            <a:ext cx="1" cy="1482662"/>
          </a:xfrm>
          <a:prstGeom prst="bentConnector3">
            <a:avLst>
              <a:gd name="adj1" fmla="val -22860000000"/>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8" idx="3"/>
            <a:endCxn id="11" idx="3"/>
          </p:cNvCxnSpPr>
          <p:nvPr/>
        </p:nvCxnSpPr>
        <p:spPr>
          <a:xfrm>
            <a:off x="7308304" y="2018346"/>
            <a:ext cx="12890" cy="2553803"/>
          </a:xfrm>
          <a:prstGeom prst="bentConnector3">
            <a:avLst>
              <a:gd name="adj1" fmla="val 1873468"/>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Elbow Connector 32"/>
          <p:cNvCxnSpPr>
            <a:stCxn id="11" idx="1"/>
            <a:endCxn id="9" idx="2"/>
          </p:cNvCxnSpPr>
          <p:nvPr/>
        </p:nvCxnSpPr>
        <p:spPr>
          <a:xfrm rot="10800000">
            <a:off x="4319969" y="3789041"/>
            <a:ext cx="278809" cy="783109"/>
          </a:xfrm>
          <a:prstGeom prst="bentConnector2">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78074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ΧΜΘ και Απομόνωση των ασθενών</a:t>
            </a:r>
            <a:endParaRPr lang="el-GR" sz="3200" dirty="0"/>
          </a:p>
        </p:txBody>
      </p:sp>
      <p:sp>
        <p:nvSpPr>
          <p:cNvPr id="3" name="Content Placeholder 2"/>
          <p:cNvSpPr>
            <a:spLocks noGrp="1"/>
          </p:cNvSpPr>
          <p:nvPr>
            <p:ph idx="1"/>
          </p:nvPr>
        </p:nvSpPr>
        <p:spPr/>
        <p:txBody>
          <a:bodyPr>
            <a:normAutofit/>
          </a:bodyPr>
          <a:lstStyle/>
          <a:p>
            <a:r>
              <a:rPr lang="el-GR" sz="2400" dirty="0" smtClean="0"/>
              <a:t>Η φυσική αδυναμία, η ανικανότητα γραφής ή συγκέντρωσης και η ασθενική μνήμη μειώνουν την ικανότητα του ασθενή να λαμβάνει μέρος σε κοινωνικές και ψυχαγωγικές εκδηλώσεις</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79</a:t>
            </a:fld>
            <a:endParaRPr lang="en-US" dirty="0"/>
          </a:p>
        </p:txBody>
      </p:sp>
    </p:spTree>
    <p:extLst>
      <p:ext uri="{BB962C8B-B14F-4D97-AF65-F5344CB8AC3E}">
        <p14:creationId xmlns:p14="http://schemas.microsoft.com/office/powerpoint/2010/main" val="286574529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ΧΜΘ και Προσωπική ανάπτυξη</a:t>
            </a:r>
            <a:endParaRPr lang="el-GR" sz="3200" dirty="0"/>
          </a:p>
        </p:txBody>
      </p:sp>
      <p:sp>
        <p:nvSpPr>
          <p:cNvPr id="3" name="Content Placeholder 2"/>
          <p:cNvSpPr>
            <a:spLocks noGrp="1"/>
          </p:cNvSpPr>
          <p:nvPr>
            <p:ph idx="1"/>
          </p:nvPr>
        </p:nvSpPr>
        <p:spPr/>
        <p:txBody>
          <a:bodyPr>
            <a:normAutofit/>
          </a:bodyPr>
          <a:lstStyle/>
          <a:p>
            <a:r>
              <a:rPr lang="el-GR" sz="2400" dirty="0" smtClean="0"/>
              <a:t>Οι αναφορές ασθενών σχετικά με τις εμπειρίες τους από την ΧΜΘ αναφέρονται και σε θετικά σημεία όπως η προσωπική ανάπτυξη.</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80</a:t>
            </a:fld>
            <a:endParaRPr lang="en-US" dirty="0"/>
          </a:p>
        </p:txBody>
      </p:sp>
    </p:spTree>
    <p:extLst>
      <p:ext uri="{BB962C8B-B14F-4D97-AF65-F5344CB8AC3E}">
        <p14:creationId xmlns:p14="http://schemas.microsoft.com/office/powerpoint/2010/main" val="421511054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l-GR" dirty="0" smtClean="0"/>
              <a:t>ΧΜΘ – Σεξουαλικότητα – Εικόνα σώματος</a:t>
            </a:r>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81</a:t>
            </a:fld>
            <a:endParaRPr lang="en-US" dirty="0"/>
          </a:p>
        </p:txBody>
      </p:sp>
    </p:spTree>
    <p:extLst>
      <p:ext uri="{BB962C8B-B14F-4D97-AF65-F5344CB8AC3E}">
        <p14:creationId xmlns:p14="http://schemas.microsoft.com/office/powerpoint/2010/main" val="151282666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Παρενέργειες ΧΜΘ: Άμεσες</a:t>
            </a:r>
            <a:endParaRPr lang="el-GR" sz="3200" dirty="0"/>
          </a:p>
        </p:txBody>
      </p:sp>
      <p:sp>
        <p:nvSpPr>
          <p:cNvPr id="3" name="Content Placeholder 2"/>
          <p:cNvSpPr>
            <a:spLocks noGrp="1"/>
          </p:cNvSpPr>
          <p:nvPr>
            <p:ph idx="1"/>
          </p:nvPr>
        </p:nvSpPr>
        <p:spPr>
          <a:xfrm>
            <a:off x="457200" y="1196752"/>
            <a:ext cx="8229600" cy="5661248"/>
          </a:xfrm>
        </p:spPr>
        <p:txBody>
          <a:bodyPr>
            <a:normAutofit/>
          </a:bodyPr>
          <a:lstStyle/>
          <a:p>
            <a:r>
              <a:rPr lang="el-GR" sz="2400" dirty="0" smtClean="0"/>
              <a:t>Πόνος στο σημείο εισόδου του ενδοφλέβιου καθετήρα μέσω του οποίου χορηγείται η χημειοθεραπεία. </a:t>
            </a:r>
          </a:p>
          <a:p>
            <a:r>
              <a:rPr lang="el-GR" sz="2400" dirty="0" smtClean="0"/>
              <a:t>Φλεβικός πόνος.</a:t>
            </a:r>
          </a:p>
          <a:p>
            <a:r>
              <a:rPr lang="el-GR" sz="2400" dirty="0" smtClean="0"/>
              <a:t>Ψυχρή αίσθηση κατά μήκος της φλέβας.</a:t>
            </a:r>
          </a:p>
          <a:p>
            <a:r>
              <a:rPr lang="el-GR" sz="2400" dirty="0" smtClean="0"/>
              <a:t>Ερυθρότητα κατά μήκος της φλέβας.</a:t>
            </a:r>
          </a:p>
          <a:p>
            <a:r>
              <a:rPr lang="el-GR" sz="2400" dirty="0" smtClean="0"/>
              <a:t>Ερεθισμός ως εξ επαφής με τσουκνίδα κατά μήκος και πέριξ της φλέβας.</a:t>
            </a:r>
          </a:p>
          <a:p>
            <a:r>
              <a:rPr lang="el-GR" sz="2400" dirty="0" smtClean="0"/>
              <a:t>Ερυθρότητα προσώπου.</a:t>
            </a:r>
          </a:p>
          <a:p>
            <a:r>
              <a:rPr lang="el-GR" sz="2400" dirty="0" smtClean="0"/>
              <a:t>Ερυθρότητα σώματος.</a:t>
            </a:r>
          </a:p>
          <a:p>
            <a:r>
              <a:rPr lang="el-GR" sz="2400" dirty="0" smtClean="0"/>
              <a:t>Υπόταση.</a:t>
            </a:r>
          </a:p>
          <a:p>
            <a:r>
              <a:rPr lang="el-GR" sz="2400" dirty="0" smtClean="0"/>
              <a:t>Αντιδράσεις υπερευαισθησίας. </a:t>
            </a:r>
          </a:p>
          <a:p>
            <a:r>
              <a:rPr lang="el-GR" sz="2400" dirty="0" smtClean="0"/>
              <a:t>Αναφυλαξία.</a:t>
            </a:r>
          </a:p>
          <a:p>
            <a:r>
              <a:rPr lang="el-GR" sz="2400" dirty="0" smtClean="0"/>
              <a:t>Ασυνήθης γεύση και οσμή. </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82</a:t>
            </a:fld>
            <a:endParaRPr lang="en-US" dirty="0"/>
          </a:p>
        </p:txBody>
      </p:sp>
    </p:spTree>
    <p:extLst>
      <p:ext uri="{BB962C8B-B14F-4D97-AF65-F5344CB8AC3E}">
        <p14:creationId xmlns:p14="http://schemas.microsoft.com/office/powerpoint/2010/main" val="300479807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Παρενέργειες ΧΜΘ: Βραχυχρόνιες </a:t>
            </a:r>
            <a:endParaRPr lang="el-GR" sz="3200" dirty="0"/>
          </a:p>
        </p:txBody>
      </p:sp>
      <p:sp>
        <p:nvSpPr>
          <p:cNvPr id="3" name="Content Placeholder 2"/>
          <p:cNvSpPr>
            <a:spLocks noGrp="1"/>
          </p:cNvSpPr>
          <p:nvPr>
            <p:ph idx="1"/>
          </p:nvPr>
        </p:nvSpPr>
        <p:spPr>
          <a:xfrm>
            <a:off x="457200" y="1196752"/>
            <a:ext cx="8229600" cy="5472608"/>
          </a:xfrm>
        </p:spPr>
        <p:txBody>
          <a:bodyPr numCol="2">
            <a:noAutofit/>
          </a:bodyPr>
          <a:lstStyle/>
          <a:p>
            <a:r>
              <a:rPr lang="el-GR" sz="2400" dirty="0" smtClean="0"/>
              <a:t>Ανορεξία.</a:t>
            </a:r>
          </a:p>
          <a:p>
            <a:r>
              <a:rPr lang="el-GR" sz="2400" dirty="0" smtClean="0"/>
              <a:t>Ναυτία.</a:t>
            </a:r>
          </a:p>
          <a:p>
            <a:r>
              <a:rPr lang="el-GR" sz="2400" dirty="0" smtClean="0"/>
              <a:t>Εμετός.</a:t>
            </a:r>
          </a:p>
          <a:p>
            <a:r>
              <a:rPr lang="el-GR" sz="2400" dirty="0" smtClean="0"/>
              <a:t>Στοματίτιδα.</a:t>
            </a:r>
          </a:p>
          <a:p>
            <a:r>
              <a:rPr lang="el-GR" sz="2400" dirty="0" smtClean="0"/>
              <a:t>Επανεμφάνιση ακτινικής δερματίτιδας.</a:t>
            </a:r>
          </a:p>
          <a:p>
            <a:r>
              <a:rPr lang="el-GR" sz="2400" dirty="0" smtClean="0"/>
              <a:t>Πόνος στην περιοχή του όγκου ή της σιαγόνας</a:t>
            </a:r>
          </a:p>
          <a:p>
            <a:r>
              <a:rPr lang="el-GR" sz="2400" dirty="0" smtClean="0"/>
              <a:t>Κακουχία</a:t>
            </a:r>
          </a:p>
          <a:p>
            <a:endParaRPr lang="el-GR" sz="2400" dirty="0" smtClean="0"/>
          </a:p>
          <a:p>
            <a:endParaRPr lang="el-GR" sz="2400" dirty="0"/>
          </a:p>
          <a:p>
            <a:endParaRPr lang="el-GR" sz="2400" dirty="0" smtClean="0"/>
          </a:p>
          <a:p>
            <a:r>
              <a:rPr lang="el-GR" sz="2400" dirty="0" smtClean="0"/>
              <a:t>Σύνδρομο που ομοιάζει με γρίπη, συμπεριλαμβανομένου του πυρετού. </a:t>
            </a:r>
          </a:p>
          <a:p>
            <a:r>
              <a:rPr lang="el-GR" sz="2400" dirty="0" smtClean="0"/>
              <a:t>Χημική κυστίτιδα.</a:t>
            </a:r>
          </a:p>
          <a:p>
            <a:r>
              <a:rPr lang="el-GR" sz="2400" dirty="0" smtClean="0"/>
              <a:t>Αιματουρία.</a:t>
            </a:r>
          </a:p>
          <a:p>
            <a:r>
              <a:rPr lang="el-GR" sz="2400" dirty="0" smtClean="0"/>
              <a:t>Ερυθρά ή πράσινα ούρα.</a:t>
            </a:r>
          </a:p>
          <a:p>
            <a:r>
              <a:rPr lang="el-GR" sz="2400" dirty="0" smtClean="0"/>
              <a:t>Δυσκοιλιότητα.</a:t>
            </a:r>
          </a:p>
          <a:p>
            <a:r>
              <a:rPr lang="el-GR" sz="2400" dirty="0" smtClean="0"/>
              <a:t>Διάρροια.</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83</a:t>
            </a:fld>
            <a:endParaRPr lang="en-US" dirty="0"/>
          </a:p>
        </p:txBody>
      </p:sp>
    </p:spTree>
    <p:extLst>
      <p:ext uri="{BB962C8B-B14F-4D97-AF65-F5344CB8AC3E}">
        <p14:creationId xmlns:p14="http://schemas.microsoft.com/office/powerpoint/2010/main" val="278975725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Παρενέργειες ΧΜΘ: Μακροχρόνιες </a:t>
            </a:r>
            <a:r>
              <a:rPr lang="el-GR" sz="2800" b="0" dirty="0">
                <a:solidFill>
                  <a:prstClr val="black"/>
                </a:solidFill>
              </a:rPr>
              <a:t>(1/2) </a:t>
            </a:r>
            <a:endParaRPr lang="el-GR" sz="3200" dirty="0"/>
          </a:p>
        </p:txBody>
      </p:sp>
      <p:sp>
        <p:nvSpPr>
          <p:cNvPr id="3" name="Content Placeholder 2"/>
          <p:cNvSpPr>
            <a:spLocks noGrp="1"/>
          </p:cNvSpPr>
          <p:nvPr>
            <p:ph idx="1"/>
          </p:nvPr>
        </p:nvSpPr>
        <p:spPr/>
        <p:txBody>
          <a:bodyPr>
            <a:normAutofit/>
          </a:bodyPr>
          <a:lstStyle/>
          <a:p>
            <a:r>
              <a:rPr lang="el-GR" sz="2400" dirty="0" smtClean="0"/>
              <a:t>Καταστολή του μυελού των οστών.</a:t>
            </a:r>
          </a:p>
          <a:p>
            <a:r>
              <a:rPr lang="el-GR" sz="2400" dirty="0" smtClean="0"/>
              <a:t>Αλωπεκία.</a:t>
            </a:r>
          </a:p>
          <a:p>
            <a:r>
              <a:rPr lang="el-GR" sz="2400" dirty="0" smtClean="0"/>
              <a:t>Δερματικές αντιδράσεις, συμπεριλαμβανομένων εξανθημάτων, φλεγμονής, υπέρχρωσης, φωτοευαισθησίας. </a:t>
            </a:r>
          </a:p>
          <a:p>
            <a:r>
              <a:rPr lang="el-GR" sz="2400" dirty="0" smtClean="0"/>
              <a:t>Ραβδώσεις των νυχιών</a:t>
            </a:r>
          </a:p>
          <a:p>
            <a:r>
              <a:rPr lang="el-GR" sz="2400" dirty="0" smtClean="0"/>
              <a:t>Πνευμονική ίνωση.</a:t>
            </a:r>
          </a:p>
          <a:p>
            <a:r>
              <a:rPr lang="el-GR" sz="2400" dirty="0" smtClean="0"/>
              <a:t>Θρομβοφλεβίτιδα</a:t>
            </a:r>
          </a:p>
          <a:p>
            <a:r>
              <a:rPr lang="el-GR" sz="2400" dirty="0" smtClean="0"/>
              <a:t>Συμφορητική καρδιακή ανεπάρκεια. </a:t>
            </a:r>
          </a:p>
          <a:p>
            <a:r>
              <a:rPr lang="el-GR" sz="2400" dirty="0" smtClean="0"/>
              <a:t>Ηπατική δυσλειτουργία. </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84</a:t>
            </a:fld>
            <a:endParaRPr lang="en-US" dirty="0"/>
          </a:p>
        </p:txBody>
      </p:sp>
    </p:spTree>
    <p:extLst>
      <p:ext uri="{BB962C8B-B14F-4D97-AF65-F5344CB8AC3E}">
        <p14:creationId xmlns:p14="http://schemas.microsoft.com/office/powerpoint/2010/main" val="162870084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Παρενέργειες ΧΜΘ: Μακροχρόνιες </a:t>
            </a:r>
            <a:r>
              <a:rPr lang="el-GR" sz="2800" b="0" dirty="0" smtClean="0">
                <a:solidFill>
                  <a:prstClr val="black"/>
                </a:solidFill>
              </a:rPr>
              <a:t>(2/2</a:t>
            </a:r>
            <a:r>
              <a:rPr lang="el-GR" sz="2800" b="0" dirty="0">
                <a:solidFill>
                  <a:prstClr val="black"/>
                </a:solidFill>
              </a:rPr>
              <a:t>) </a:t>
            </a:r>
            <a:endParaRPr lang="el-GR" sz="3200" dirty="0"/>
          </a:p>
        </p:txBody>
      </p:sp>
      <p:sp>
        <p:nvSpPr>
          <p:cNvPr id="3" name="Content Placeholder 2"/>
          <p:cNvSpPr>
            <a:spLocks noGrp="1"/>
          </p:cNvSpPr>
          <p:nvPr>
            <p:ph idx="1"/>
          </p:nvPr>
        </p:nvSpPr>
        <p:spPr/>
        <p:txBody>
          <a:bodyPr>
            <a:normAutofit/>
          </a:bodyPr>
          <a:lstStyle/>
          <a:p>
            <a:r>
              <a:rPr lang="el-GR" sz="2400" dirty="0" smtClean="0"/>
              <a:t>Νεφροτοξικότητα</a:t>
            </a:r>
          </a:p>
          <a:p>
            <a:r>
              <a:rPr lang="el-GR" sz="2400" dirty="0" smtClean="0"/>
              <a:t>Σεξουαλική δυσλειτουργία, συμπεριλαμβανομένης της αμηνόρροιας, στειρότητας και δυνητικών χρωμοσωμικών βλαβών.</a:t>
            </a:r>
          </a:p>
          <a:p>
            <a:r>
              <a:rPr lang="el-GR" sz="2400" dirty="0" smtClean="0"/>
              <a:t>Νευρολογικά περιβλήματα, συμπεριλαμβανομένης περιφερικής νευροπάθειας, μυϊκής αδυναμίας, απώλεια της ακοής στις υψηλές συχνότητες, παραλυτικός ειλεός, ατονία της ουροδόχου κύστεως. </a:t>
            </a:r>
          </a:p>
          <a:p>
            <a:r>
              <a:rPr lang="el-GR" sz="2400" dirty="0" smtClean="0"/>
              <a:t>Τοξικότητα του ΚΝΣ, συμπεριλαμβανομένου του λήθαργου, της κόπωσης, της κατάθλιψης και των κεφαλαλγιών. </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85</a:t>
            </a:fld>
            <a:endParaRPr lang="en-US" dirty="0"/>
          </a:p>
        </p:txBody>
      </p:sp>
    </p:spTree>
    <p:extLst>
      <p:ext uri="{BB962C8B-B14F-4D97-AF65-F5344CB8AC3E}">
        <p14:creationId xmlns:p14="http://schemas.microsoft.com/office/powerpoint/2010/main" val="149196782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Ανορεξία </a:t>
            </a:r>
            <a:endParaRPr lang="el-GR" sz="3600" dirty="0"/>
          </a:p>
        </p:txBody>
      </p:sp>
      <p:sp>
        <p:nvSpPr>
          <p:cNvPr id="3" name="Content Placeholder 2"/>
          <p:cNvSpPr>
            <a:spLocks noGrp="1"/>
          </p:cNvSpPr>
          <p:nvPr>
            <p:ph idx="1"/>
          </p:nvPr>
        </p:nvSpPr>
        <p:spPr/>
        <p:txBody>
          <a:bodyPr>
            <a:normAutofit/>
          </a:bodyPr>
          <a:lstStyle/>
          <a:p>
            <a:pPr>
              <a:buNone/>
            </a:pPr>
            <a:r>
              <a:rPr lang="el-GR" sz="2400" dirty="0" smtClean="0"/>
              <a:t>Μπορεί να οφείλεται σε:</a:t>
            </a:r>
          </a:p>
          <a:p>
            <a:r>
              <a:rPr lang="el-GR" sz="2400" dirty="0" smtClean="0"/>
              <a:t>Κόπωση</a:t>
            </a:r>
          </a:p>
          <a:p>
            <a:r>
              <a:rPr lang="el-GR" sz="2400" dirty="0" smtClean="0"/>
              <a:t>Ναυτία</a:t>
            </a:r>
          </a:p>
          <a:p>
            <a:r>
              <a:rPr lang="el-GR" sz="2400" dirty="0" smtClean="0"/>
              <a:t>Εμετός</a:t>
            </a:r>
          </a:p>
          <a:p>
            <a:r>
              <a:rPr lang="el-GR" sz="2400" dirty="0" smtClean="0"/>
              <a:t>Ξηροστομία</a:t>
            </a:r>
          </a:p>
          <a:p>
            <a:r>
              <a:rPr lang="el-GR" sz="2400" dirty="0" smtClean="0"/>
              <a:t>Στοματίτιδα</a:t>
            </a:r>
          </a:p>
          <a:p>
            <a:r>
              <a:rPr lang="el-GR" sz="2400" dirty="0" smtClean="0"/>
              <a:t>Δυσκοιλιότητα</a:t>
            </a:r>
          </a:p>
          <a:p>
            <a:r>
              <a:rPr lang="el-GR" sz="2400" dirty="0" smtClean="0"/>
              <a:t>Αλλαγή αίσθησης γεύσης και όσφρησης</a:t>
            </a:r>
          </a:p>
          <a:p>
            <a:pPr>
              <a:buNone/>
            </a:pP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86</a:t>
            </a:fld>
            <a:endParaRPr lang="en-US" dirty="0"/>
          </a:p>
        </p:txBody>
      </p:sp>
    </p:spTree>
    <p:extLst>
      <p:ext uri="{BB962C8B-B14F-4D97-AF65-F5344CB8AC3E}">
        <p14:creationId xmlns:p14="http://schemas.microsoft.com/office/powerpoint/2010/main" val="33507215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Διάρροια </a:t>
            </a:r>
            <a:endParaRPr lang="el-GR" sz="3600" dirty="0"/>
          </a:p>
        </p:txBody>
      </p:sp>
      <p:sp>
        <p:nvSpPr>
          <p:cNvPr id="3" name="Content Placeholder 2"/>
          <p:cNvSpPr>
            <a:spLocks noGrp="1"/>
          </p:cNvSpPr>
          <p:nvPr>
            <p:ph idx="1"/>
          </p:nvPr>
        </p:nvSpPr>
        <p:spPr/>
        <p:txBody>
          <a:bodyPr>
            <a:normAutofit lnSpcReduction="10000"/>
          </a:bodyPr>
          <a:lstStyle/>
          <a:p>
            <a:r>
              <a:rPr lang="el-GR" sz="2400" dirty="0" smtClean="0"/>
              <a:t>Με την αναστολή της φυσιολογικής κυτταρικής διαίρεσης και του πολλαπλασιασμού, η ΧΜΘ αποδιοργανώνει την διαδικασία της αντικατάστασης των κυττάρων και έτσι διαταράσσει την ακεραιότητα του επιθηλιακού στρώματος του εντέρου, το οποίο φλεγμαίνει και γίνεται οιδηματώδες. </a:t>
            </a:r>
          </a:p>
          <a:p>
            <a:r>
              <a:rPr lang="el-GR" sz="2400" dirty="0" smtClean="0"/>
              <a:t>Το ολικό μήκος της απορροφητικής επιφάνειας του εντέρου μειώνεται καθώς οι λάχνες και οι μικρολάχνες επιπεδώνονται και ατροφούν. Το εντερικό περιεχόμενο διέρχεται με ταχύτητα μέσα από το κόλον, με τη συνεπακόλουθη ελάττωση της απορρόφησης των θρεπτικών στοιχείων.</a:t>
            </a:r>
          </a:p>
          <a:p>
            <a:endParaRPr lang="el-GR" sz="2400" dirty="0" smtClean="0"/>
          </a:p>
          <a:p>
            <a:r>
              <a:rPr lang="el-GR" sz="2400" dirty="0" smtClean="0"/>
              <a:t>Γνώση φαρμάκων που προκαλούν διάρροια</a:t>
            </a:r>
          </a:p>
          <a:p>
            <a:r>
              <a:rPr lang="el-GR" sz="2400" dirty="0" smtClean="0"/>
              <a:t>Προσοχή για διαταραχές θρέψης, υγρών και ηλεκτρολυτών</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87</a:t>
            </a:fld>
            <a:endParaRPr lang="en-US" dirty="0"/>
          </a:p>
        </p:txBody>
      </p:sp>
    </p:spTree>
    <p:extLst>
      <p:ext uri="{BB962C8B-B14F-4D97-AF65-F5344CB8AC3E}">
        <p14:creationId xmlns:p14="http://schemas.microsoft.com/office/powerpoint/2010/main" val="385230829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Δυσκοιλιότητα</a:t>
            </a:r>
            <a:endParaRPr lang="el-GR" sz="3200" dirty="0"/>
          </a:p>
        </p:txBody>
      </p:sp>
      <p:sp>
        <p:nvSpPr>
          <p:cNvPr id="3" name="Content Placeholder 2"/>
          <p:cNvSpPr>
            <a:spLocks noGrp="1"/>
          </p:cNvSpPr>
          <p:nvPr>
            <p:ph idx="1"/>
          </p:nvPr>
        </p:nvSpPr>
        <p:spPr/>
        <p:txBody>
          <a:bodyPr>
            <a:normAutofit/>
          </a:bodyPr>
          <a:lstStyle/>
          <a:p>
            <a:r>
              <a:rPr lang="el-GR" sz="2400" dirty="0" smtClean="0"/>
              <a:t>Τα αλκαλοειδή φάρμακα (</a:t>
            </a:r>
            <a:r>
              <a:rPr lang="en-US" sz="2400" dirty="0" smtClean="0"/>
              <a:t>vinca)</a:t>
            </a:r>
            <a:r>
              <a:rPr lang="el-GR" sz="2400" dirty="0" smtClean="0"/>
              <a:t> προκαλούν συχνότερα δυσκοιλιότητα, η οποία οφείλεται σε δυσλειτουργία της αυτόνομης νεύρωσης του εντέρου και η οποία εκφράζεται σαν κωλικοειδής κοιλιακός πόνος ή ειλεός. Τα συμπτώματα εμφανίζονται σε 3-7 ημέρες από τη χορήγηση των φαρμάκων.</a:t>
            </a:r>
          </a:p>
          <a:p>
            <a:r>
              <a:rPr lang="el-GR" sz="2400" b="1" dirty="0" smtClean="0">
                <a:solidFill>
                  <a:schemeClr val="tx2"/>
                </a:solidFill>
              </a:rPr>
              <a:t>Πρόληψη</a:t>
            </a:r>
            <a:r>
              <a:rPr lang="el-GR" sz="2400" dirty="0" smtClean="0"/>
              <a:t>: κατάλληλη δίαιτα, φυσική άσκηση, υγρά, υπακτικά</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88</a:t>
            </a:fld>
            <a:endParaRPr lang="en-US" dirty="0"/>
          </a:p>
        </p:txBody>
      </p:sp>
    </p:spTree>
    <p:extLst>
      <p:ext uri="{BB962C8B-B14F-4D97-AF65-F5344CB8AC3E}">
        <p14:creationId xmlns:p14="http://schemas.microsoft.com/office/powerpoint/2010/main" val="16311834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smtClean="0"/>
              <a:t>Ανάπτυξη του όγκου</a:t>
            </a:r>
            <a:br>
              <a:rPr lang="el-GR" sz="3200" dirty="0" smtClean="0"/>
            </a:br>
            <a:r>
              <a:rPr lang="el-GR" sz="3200" dirty="0" smtClean="0"/>
              <a:t>Διάρκεια του κύκλου του κυττάρου</a:t>
            </a:r>
            <a:endParaRPr lang="el-GR" sz="3200" dirty="0"/>
          </a:p>
        </p:txBody>
      </p:sp>
      <p:sp>
        <p:nvSpPr>
          <p:cNvPr id="3" name="Content Placeholder 2"/>
          <p:cNvSpPr>
            <a:spLocks noGrp="1"/>
          </p:cNvSpPr>
          <p:nvPr>
            <p:ph idx="1"/>
          </p:nvPr>
        </p:nvSpPr>
        <p:spPr/>
        <p:txBody>
          <a:bodyPr>
            <a:normAutofit/>
          </a:bodyPr>
          <a:lstStyle/>
          <a:p>
            <a:r>
              <a:rPr lang="el-GR" sz="2400" dirty="0" smtClean="0"/>
              <a:t>Τα καρκινικά κύτταρα δεν πολλαπλασιάζονται σημαντικά ταχύτερα από τα φυσιολογικά αλλά πολλαπλασιάζονται άσκοπα.</a:t>
            </a:r>
          </a:p>
          <a:p>
            <a:r>
              <a:rPr lang="el-GR" sz="2400" dirty="0" smtClean="0"/>
              <a:t>Χρόνος διπλασιασμού κακοήθων κυττάρων: μέτρο του ρυθμού ανάπτυξης του όγκου</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dirty="0"/>
          </a:p>
        </p:txBody>
      </p:sp>
    </p:spTree>
    <p:extLst>
      <p:ext uri="{BB962C8B-B14F-4D97-AF65-F5344CB8AC3E}">
        <p14:creationId xmlns:p14="http://schemas.microsoft.com/office/powerpoint/2010/main" val="152351357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Στοματίτιδα </a:t>
            </a:r>
            <a:endParaRPr lang="el-GR" sz="3600" dirty="0"/>
          </a:p>
        </p:txBody>
      </p:sp>
      <p:sp>
        <p:nvSpPr>
          <p:cNvPr id="3" name="Content Placeholder 2"/>
          <p:cNvSpPr>
            <a:spLocks noGrp="1"/>
          </p:cNvSpPr>
          <p:nvPr>
            <p:ph idx="1"/>
          </p:nvPr>
        </p:nvSpPr>
        <p:spPr/>
        <p:txBody>
          <a:bodyPr>
            <a:normAutofit lnSpcReduction="10000"/>
          </a:bodyPr>
          <a:lstStyle/>
          <a:p>
            <a:pPr marL="0" indent="0">
              <a:buNone/>
            </a:pPr>
            <a:r>
              <a:rPr lang="el-GR" sz="2400" dirty="0" smtClean="0"/>
              <a:t>Πολλοί ΧΜΘ παράγοντες είναι δυνατόν να αποδιοργανώσουν ή και να καταστρέψουν τους ιστούς του στόματος, με άμεσους ή έμμεσους μηχανισμούς</a:t>
            </a:r>
            <a:r>
              <a:rPr lang="en-US" sz="2400" dirty="0" smtClean="0"/>
              <a:t>:</a:t>
            </a:r>
          </a:p>
          <a:p>
            <a:r>
              <a:rPr lang="el-GR" sz="2400" dirty="0" smtClean="0"/>
              <a:t>Οι </a:t>
            </a:r>
            <a:r>
              <a:rPr lang="el-GR" sz="2400" b="1" dirty="0" smtClean="0">
                <a:solidFill>
                  <a:srgbClr val="820000"/>
                </a:solidFill>
              </a:rPr>
              <a:t>άμεσοι μηχανισμοί </a:t>
            </a:r>
            <a:r>
              <a:rPr lang="el-GR" sz="2400" dirty="0" smtClean="0"/>
              <a:t>είναι εκείνοι που παρεμβάλλονται στις ενδοκυττάριες μεταβολικές διεργασίες και με αυτόν τον τρόπο αποδιοργανώνουν την αύξηση, την ωρίμανση ή τον πολλαπλασιασμό των κυττάρων.</a:t>
            </a:r>
          </a:p>
          <a:p>
            <a:r>
              <a:rPr lang="el-GR" sz="2400" dirty="0" smtClean="0"/>
              <a:t>Οι </a:t>
            </a:r>
            <a:r>
              <a:rPr lang="el-GR" sz="2400" b="1" dirty="0" smtClean="0">
                <a:solidFill>
                  <a:srgbClr val="820000"/>
                </a:solidFill>
              </a:rPr>
              <a:t>έμμεσοι μηχανισμοί </a:t>
            </a:r>
            <a:r>
              <a:rPr lang="el-GR" sz="2400" dirty="0" smtClean="0"/>
              <a:t>περιλαμβάνουν την καταστολή του μυελού των οστών, η οποία αυξάνει τον κίνδυνο αιμορραγίας και λοίμωξης σε περιοχές όπως το στόμα και ο γαστρεντερικός σωλήνας.</a:t>
            </a:r>
          </a:p>
          <a:p>
            <a:pPr marL="0" indent="0">
              <a:buNone/>
            </a:pPr>
            <a:r>
              <a:rPr lang="el-GR" sz="2400" dirty="0" smtClean="0"/>
              <a:t>Τα πρώτα συμπτώματα της στοματίτιδας μπορεί να παρατηρηθούν  από την 3</a:t>
            </a:r>
            <a:r>
              <a:rPr lang="el-GR" sz="2400" baseline="30000" dirty="0" smtClean="0"/>
              <a:t>η</a:t>
            </a:r>
            <a:r>
              <a:rPr lang="el-GR" sz="2400" dirty="0" smtClean="0"/>
              <a:t> μέρα της χορήγησης ΧΜΘ και είναι δυνατόν να ακολουθούνται από μια αίσθηση καύσου.</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89</a:t>
            </a:fld>
            <a:endParaRPr lang="en-US" dirty="0"/>
          </a:p>
        </p:txBody>
      </p:sp>
    </p:spTree>
    <p:extLst>
      <p:ext uri="{BB962C8B-B14F-4D97-AF65-F5344CB8AC3E}">
        <p14:creationId xmlns:p14="http://schemas.microsoft.com/office/powerpoint/2010/main" val="231313393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smtClean="0"/>
              <a:t>Παράγοντες που επηρεάζουν τη συχνότητα και τη βαρύτητα της στοματίτιδας</a:t>
            </a:r>
            <a:endParaRPr lang="el-GR" sz="3200" dirty="0"/>
          </a:p>
        </p:txBody>
      </p:sp>
      <p:sp>
        <p:nvSpPr>
          <p:cNvPr id="3" name="Content Placeholder 2"/>
          <p:cNvSpPr>
            <a:spLocks noGrp="1"/>
          </p:cNvSpPr>
          <p:nvPr>
            <p:ph idx="1"/>
          </p:nvPr>
        </p:nvSpPr>
        <p:spPr/>
        <p:txBody>
          <a:bodyPr>
            <a:normAutofit/>
          </a:bodyPr>
          <a:lstStyle/>
          <a:p>
            <a:r>
              <a:rPr lang="el-GR" sz="2400" dirty="0" smtClean="0"/>
              <a:t>Τύπος φαρμάκου</a:t>
            </a:r>
          </a:p>
          <a:p>
            <a:r>
              <a:rPr lang="el-GR" sz="2400" dirty="0" smtClean="0"/>
              <a:t>Δόση φαρμάκου</a:t>
            </a:r>
          </a:p>
          <a:p>
            <a:r>
              <a:rPr lang="el-GR" sz="2400" dirty="0" smtClean="0"/>
              <a:t>Κατάσταση θρέψης</a:t>
            </a:r>
          </a:p>
          <a:p>
            <a:r>
              <a:rPr lang="el-GR" sz="2400" dirty="0" smtClean="0"/>
              <a:t>Στοματική υγεία πριν την έναρξη της θεραπείας</a:t>
            </a:r>
          </a:p>
          <a:p>
            <a:r>
              <a:rPr lang="el-GR" sz="2400" dirty="0" smtClean="0"/>
              <a:t>Φροντίδα στόματος κατά τη διάρκεια της θεραπείας</a:t>
            </a:r>
          </a:p>
          <a:p>
            <a:pPr>
              <a:buNone/>
            </a:pPr>
            <a:endParaRPr lang="el-GR" sz="2400" dirty="0" smtClean="0"/>
          </a:p>
          <a:p>
            <a:pPr marL="0" indent="0">
              <a:buNone/>
            </a:pPr>
            <a:r>
              <a:rPr lang="el-GR" sz="2400" dirty="0" smtClean="0"/>
              <a:t>Οι νεότεροι ασθενείς υποφέρουν συχνότερα από στοματίτιδα σε σχέση με τους μεγαλύτερους.</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90</a:t>
            </a:fld>
            <a:endParaRPr lang="en-US" dirty="0"/>
          </a:p>
        </p:txBody>
      </p:sp>
    </p:spTree>
    <p:extLst>
      <p:ext uri="{BB962C8B-B14F-4D97-AF65-F5344CB8AC3E}">
        <p14:creationId xmlns:p14="http://schemas.microsoft.com/office/powerpoint/2010/main" val="192304980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Φροντίδα στόματος </a:t>
            </a:r>
            <a:r>
              <a:rPr lang="el-GR" sz="2800" b="0" dirty="0">
                <a:solidFill>
                  <a:prstClr val="black"/>
                </a:solidFill>
              </a:rPr>
              <a:t>(</a:t>
            </a:r>
            <a:r>
              <a:rPr lang="el-GR" sz="2800" b="0" dirty="0" smtClean="0">
                <a:solidFill>
                  <a:prstClr val="black"/>
                </a:solidFill>
              </a:rPr>
              <a:t>1/2) </a:t>
            </a:r>
            <a:endParaRPr lang="el-GR" sz="3600" dirty="0"/>
          </a:p>
        </p:txBody>
      </p:sp>
      <p:sp>
        <p:nvSpPr>
          <p:cNvPr id="3" name="Content Placeholder 2"/>
          <p:cNvSpPr>
            <a:spLocks noGrp="1"/>
          </p:cNvSpPr>
          <p:nvPr>
            <p:ph idx="1"/>
          </p:nvPr>
        </p:nvSpPr>
        <p:spPr/>
        <p:txBody>
          <a:bodyPr>
            <a:normAutofit/>
          </a:bodyPr>
          <a:lstStyle/>
          <a:p>
            <a:r>
              <a:rPr lang="el-GR" sz="2400" dirty="0" smtClean="0"/>
              <a:t>Καλή στοματική υγιεινή </a:t>
            </a:r>
          </a:p>
          <a:p>
            <a:r>
              <a:rPr lang="el-GR" sz="2400" dirty="0" smtClean="0"/>
              <a:t>Μαλακή οδοντόβουρτσα</a:t>
            </a:r>
          </a:p>
          <a:p>
            <a:r>
              <a:rPr lang="el-GR" sz="2400" dirty="0" smtClean="0"/>
              <a:t>Αντιβακτηριακές στοματικές πλύσεις</a:t>
            </a:r>
          </a:p>
          <a:p>
            <a:r>
              <a:rPr lang="el-GR" sz="2400" dirty="0" smtClean="0"/>
              <a:t>Απομάκρυνση των πυκνών εκκριμάτων ή των υπολειμμάτων των ιστών με διττανθρακικό νάτριο ή διάλυμα οξυζενέ (υπεροξείδιο του υδρογόνου). Το στόμα πρέπει να ξεπλένεται με νερό μετά τη χρήση του οξυζενέ.</a:t>
            </a:r>
          </a:p>
          <a:p>
            <a:r>
              <a:rPr lang="el-GR" sz="2400" dirty="0" smtClean="0"/>
              <a:t>Μαλακές τροφές</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91</a:t>
            </a:fld>
            <a:endParaRPr lang="en-US" dirty="0"/>
          </a:p>
        </p:txBody>
      </p:sp>
    </p:spTree>
    <p:extLst>
      <p:ext uri="{BB962C8B-B14F-4D97-AF65-F5344CB8AC3E}">
        <p14:creationId xmlns:p14="http://schemas.microsoft.com/office/powerpoint/2010/main" val="269372380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Φροντίδα στόματος </a:t>
            </a:r>
            <a:r>
              <a:rPr lang="el-GR" sz="2800" b="0" dirty="0" smtClean="0">
                <a:solidFill>
                  <a:prstClr val="black"/>
                </a:solidFill>
              </a:rPr>
              <a:t>(2/2) </a:t>
            </a:r>
            <a:endParaRPr lang="el-GR" sz="3600" dirty="0"/>
          </a:p>
        </p:txBody>
      </p:sp>
      <p:sp>
        <p:nvSpPr>
          <p:cNvPr id="3" name="Content Placeholder 2"/>
          <p:cNvSpPr>
            <a:spLocks noGrp="1"/>
          </p:cNvSpPr>
          <p:nvPr>
            <p:ph idx="1"/>
          </p:nvPr>
        </p:nvSpPr>
        <p:spPr/>
        <p:txBody>
          <a:bodyPr>
            <a:normAutofit/>
          </a:bodyPr>
          <a:lstStyle/>
          <a:p>
            <a:r>
              <a:rPr lang="el-GR" sz="2400" dirty="0" smtClean="0"/>
              <a:t>Μαλακτικά σκευάσματα για την πρόληψη της σχάσης του βλεννογόνου, της ξηρότητας των χειλέων, καθώς και την αντιμετώπιση των λοιμώξεων.</a:t>
            </a:r>
          </a:p>
          <a:p>
            <a:r>
              <a:rPr lang="el-GR" sz="2400" dirty="0" smtClean="0"/>
              <a:t>Αντιβακτηριακά φάρμακα</a:t>
            </a:r>
          </a:p>
          <a:p>
            <a:r>
              <a:rPr lang="el-GR" sz="2400" dirty="0" smtClean="0"/>
              <a:t>Αντιμηκυτιασικά φάρμακα</a:t>
            </a:r>
          </a:p>
          <a:p>
            <a:r>
              <a:rPr lang="el-GR" sz="2400" dirty="0" smtClean="0"/>
              <a:t>Ενδοφλέβια ενυδάτωση</a:t>
            </a:r>
          </a:p>
          <a:p>
            <a:r>
              <a:rPr lang="el-GR" sz="2400" dirty="0" smtClean="0"/>
              <a:t>Παυσίπονα ενδοφλέβια</a:t>
            </a:r>
          </a:p>
          <a:p>
            <a:r>
              <a:rPr lang="el-GR" sz="2400" dirty="0" smtClean="0"/>
              <a:t>Εντερική ή παρεντερική σίτιση</a:t>
            </a:r>
          </a:p>
          <a:p>
            <a:r>
              <a:rPr lang="el-GR" sz="2400" dirty="0" smtClean="0"/>
              <a:t>Κρυοθεραπεία (χορήγηση πάγου)</a:t>
            </a:r>
          </a:p>
          <a:p>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92</a:t>
            </a:fld>
            <a:endParaRPr lang="en-US" dirty="0"/>
          </a:p>
        </p:txBody>
      </p:sp>
    </p:spTree>
    <p:extLst>
      <p:ext uri="{BB962C8B-B14F-4D97-AF65-F5344CB8AC3E}">
        <p14:creationId xmlns:p14="http://schemas.microsoft.com/office/powerpoint/2010/main" val="103966389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Ναυτία και εμετός </a:t>
            </a:r>
            <a:r>
              <a:rPr lang="el-GR" sz="2800" b="0" dirty="0">
                <a:solidFill>
                  <a:prstClr val="black"/>
                </a:solidFill>
              </a:rPr>
              <a:t>(1/2) </a:t>
            </a:r>
            <a:endParaRPr lang="el-GR" sz="3200" dirty="0"/>
          </a:p>
        </p:txBody>
      </p:sp>
      <p:sp>
        <p:nvSpPr>
          <p:cNvPr id="3" name="Content Placeholder 2"/>
          <p:cNvSpPr>
            <a:spLocks noGrp="1"/>
          </p:cNvSpPr>
          <p:nvPr>
            <p:ph idx="1"/>
          </p:nvPr>
        </p:nvSpPr>
        <p:spPr>
          <a:xfrm>
            <a:off x="457200" y="1196752"/>
            <a:ext cx="8435280" cy="5400600"/>
          </a:xfrm>
        </p:spPr>
        <p:txBody>
          <a:bodyPr>
            <a:normAutofit lnSpcReduction="10000"/>
          </a:bodyPr>
          <a:lstStyle/>
          <a:p>
            <a:r>
              <a:rPr lang="el-GR" sz="2400" dirty="0" smtClean="0"/>
              <a:t>Η ανάγκη να κάνει κάποιος εμετό, μια φοβερή αίσθηση επικείμενης αδιαθεσίας που εντοπίζεται στο στομάχι. Οι ασθενείς συχνά εμφανίζονται κάθιδροι. Είναι δυνατόν να έχουν ταχυπαλμία και το δέρμα τους να είναι ψυχρό και κολλώδες. </a:t>
            </a:r>
          </a:p>
          <a:p>
            <a:r>
              <a:rPr lang="el-GR" sz="2400" dirty="0" smtClean="0"/>
              <a:t>Οι ερυγές είναι ρυθμικές, συχνά έντονες κινήσεις των αναπνευστικών μυών, οι οποίες κινούν το περιεχόμενο του στομάχου μέσα και έξω από τον οισοφάγο.</a:t>
            </a:r>
          </a:p>
          <a:p>
            <a:r>
              <a:rPr lang="el-GR" sz="2400" dirty="0" smtClean="0"/>
              <a:t>Ο εμετός είναι η κατάσταση κατά την οποία το περιεχόμενο του στομάχου εξέρχεται βίαια από το στόμα και πραγματοποιείται με  απότομες έντονες συσπάσεις των αναπνευστικών μυών σε συγχρονισμό με τη χαλάρωση του ανώτερου οισοφαγικού σφιγκτήρα. </a:t>
            </a:r>
          </a:p>
          <a:p>
            <a:r>
              <a:rPr lang="el-GR" sz="2400" dirty="0" smtClean="0"/>
              <a:t>Ο εμετός συχνά ακολουθείται από λήθαργο και έντονη αδυναμία των μυών.</a:t>
            </a:r>
          </a:p>
        </p:txBody>
      </p:sp>
      <p:sp>
        <p:nvSpPr>
          <p:cNvPr id="4" name="Slide Number Placeholder 3"/>
          <p:cNvSpPr>
            <a:spLocks noGrp="1"/>
          </p:cNvSpPr>
          <p:nvPr>
            <p:ph type="sldNum" sz="quarter" idx="12"/>
          </p:nvPr>
        </p:nvSpPr>
        <p:spPr/>
        <p:txBody>
          <a:bodyPr/>
          <a:lstStyle/>
          <a:p>
            <a:fld id="{B6F15528-21DE-4FAA-801E-634DDDAF4B2B}" type="slidenum">
              <a:rPr lang="en-US" smtClean="0"/>
              <a:pPr/>
              <a:t>93</a:t>
            </a:fld>
            <a:endParaRPr lang="en-US" dirty="0"/>
          </a:p>
        </p:txBody>
      </p:sp>
    </p:spTree>
    <p:extLst>
      <p:ext uri="{BB962C8B-B14F-4D97-AF65-F5344CB8AC3E}">
        <p14:creationId xmlns:p14="http://schemas.microsoft.com/office/powerpoint/2010/main" val="254441687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Ναυτία και εμετός </a:t>
            </a:r>
            <a:r>
              <a:rPr lang="el-GR" sz="2800" b="0" dirty="0" smtClean="0">
                <a:solidFill>
                  <a:prstClr val="black"/>
                </a:solidFill>
              </a:rPr>
              <a:t>(2/2</a:t>
            </a:r>
            <a:r>
              <a:rPr lang="el-GR" sz="2800" b="0" dirty="0">
                <a:solidFill>
                  <a:prstClr val="black"/>
                </a:solidFill>
              </a:rPr>
              <a:t>) </a:t>
            </a:r>
            <a:endParaRPr lang="el-GR" sz="3200" dirty="0"/>
          </a:p>
        </p:txBody>
      </p:sp>
      <p:sp>
        <p:nvSpPr>
          <p:cNvPr id="3" name="Content Placeholder 2"/>
          <p:cNvSpPr>
            <a:spLocks noGrp="1"/>
          </p:cNvSpPr>
          <p:nvPr>
            <p:ph idx="1"/>
          </p:nvPr>
        </p:nvSpPr>
        <p:spPr/>
        <p:txBody>
          <a:bodyPr>
            <a:normAutofit/>
          </a:bodyPr>
          <a:lstStyle/>
          <a:p>
            <a:r>
              <a:rPr lang="el-GR" sz="2400" dirty="0" smtClean="0"/>
              <a:t>Η ναυτία και ο εμετός που εμφανίζονται μέσα σε διάστημα 2 ωρών από την έναρξη της ΧΜΘ (και διαρκούν μέχρι 24 ώρες) θεωρούνται η οξεία μορφή του συμπτώματος.</a:t>
            </a:r>
          </a:p>
          <a:p>
            <a:r>
              <a:rPr lang="el-GR" sz="2400" dirty="0" smtClean="0"/>
              <a:t>Η καθυστερημένη ναυτία και ο εμετός είναι δυνατόν να διαρκούν 3-5 ημέρες ή και περισσότερο.</a:t>
            </a:r>
          </a:p>
          <a:p>
            <a:r>
              <a:rPr lang="el-GR" sz="2400" dirty="0" smtClean="0"/>
              <a:t>Η αντανακλαστική ναυτία και ο εμετός συμβαίνουν πριν ή κατά την διάρκεια της χορήγησης της ΧΜΘ σε χρόνο που το σύμπτωμα δεν θα ήταν φυσιολογικά αναμενόμενο.</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94</a:t>
            </a:fld>
            <a:endParaRPr lang="en-US" dirty="0"/>
          </a:p>
        </p:txBody>
      </p:sp>
    </p:spTree>
    <p:extLst>
      <p:ext uri="{BB962C8B-B14F-4D97-AF65-F5344CB8AC3E}">
        <p14:creationId xmlns:p14="http://schemas.microsoft.com/office/powerpoint/2010/main" val="9996589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08720"/>
          </a:xfrm>
        </p:spPr>
        <p:txBody>
          <a:bodyPr>
            <a:normAutofit/>
          </a:bodyPr>
          <a:lstStyle/>
          <a:p>
            <a:r>
              <a:rPr lang="el-GR" sz="2400" dirty="0" smtClean="0"/>
              <a:t>Ναυτία και εμετός</a:t>
            </a:r>
            <a:r>
              <a:rPr lang="en-US" sz="2400" dirty="0" smtClean="0"/>
              <a:t>:</a:t>
            </a:r>
            <a:r>
              <a:rPr lang="el-GR" sz="2400" dirty="0" smtClean="0"/>
              <a:t> Εμετογονικότητα των συχνότερα χρησιμοποιούμενων χημειοθεραπευτικών παραγόντων</a:t>
            </a:r>
            <a:endParaRPr lang="el-GR" sz="2400" dirty="0"/>
          </a:p>
        </p:txBody>
      </p:sp>
      <p:sp>
        <p:nvSpPr>
          <p:cNvPr id="3" name="Content Placeholder 2"/>
          <p:cNvSpPr>
            <a:spLocks noGrp="1"/>
          </p:cNvSpPr>
          <p:nvPr>
            <p:ph idx="1"/>
          </p:nvPr>
        </p:nvSpPr>
        <p:spPr>
          <a:xfrm>
            <a:off x="457200" y="5805264"/>
            <a:ext cx="8229600" cy="1052736"/>
          </a:xfrm>
        </p:spPr>
        <p:txBody>
          <a:bodyPr>
            <a:normAutofit/>
          </a:bodyPr>
          <a:lstStyle/>
          <a:p>
            <a:pPr marL="0" indent="0">
              <a:buNone/>
            </a:pPr>
            <a:r>
              <a:rPr lang="el-GR" sz="2400" dirty="0" smtClean="0"/>
              <a:t>Οι νεότεροι ασθενείς υποφέρουν συχνότερα από την ναυτία και τον εμετό σε σχέση με τους πιο ηλικιωμένους.</a:t>
            </a:r>
          </a:p>
          <a:p>
            <a:pPr>
              <a:buNone/>
            </a:pP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95</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170193339"/>
              </p:ext>
            </p:extLst>
          </p:nvPr>
        </p:nvGraphicFramePr>
        <p:xfrm>
          <a:off x="539552" y="836712"/>
          <a:ext cx="8064897" cy="4988560"/>
        </p:xfrm>
        <a:graphic>
          <a:graphicData uri="http://schemas.openxmlformats.org/drawingml/2006/table">
            <a:tbl>
              <a:tblPr firstRow="1" bandRow="1">
                <a:tableStyleId>{5C22544A-7EE6-4342-B048-85BDC9FD1C3A}</a:tableStyleId>
              </a:tblPr>
              <a:tblGrid>
                <a:gridCol w="2688299"/>
                <a:gridCol w="2928325"/>
                <a:gridCol w="2448273"/>
              </a:tblGrid>
              <a:tr h="370840">
                <a:tc>
                  <a:txBody>
                    <a:bodyPr/>
                    <a:lstStyle/>
                    <a:p>
                      <a:r>
                        <a:rPr lang="el-GR" dirty="0" smtClean="0"/>
                        <a:t>Ήπια εμετογόνο</a:t>
                      </a:r>
                      <a:endParaRPr lang="el-GR" dirty="0"/>
                    </a:p>
                  </a:txBody>
                  <a:tcPr/>
                </a:tc>
                <a:tc>
                  <a:txBody>
                    <a:bodyPr/>
                    <a:lstStyle/>
                    <a:p>
                      <a:r>
                        <a:rPr lang="el-GR" dirty="0" smtClean="0"/>
                        <a:t>Μέτρια</a:t>
                      </a:r>
                      <a:r>
                        <a:rPr lang="el-GR" baseline="0" dirty="0" smtClean="0"/>
                        <a:t> εμετογόνο</a:t>
                      </a:r>
                      <a:endParaRPr lang="el-GR" dirty="0"/>
                    </a:p>
                  </a:txBody>
                  <a:tcPr/>
                </a:tc>
                <a:tc>
                  <a:txBody>
                    <a:bodyPr/>
                    <a:lstStyle/>
                    <a:p>
                      <a:r>
                        <a:rPr lang="el-GR" dirty="0" smtClean="0"/>
                        <a:t>Έντονα εμετογόνο</a:t>
                      </a:r>
                      <a:endParaRPr lang="el-GR" dirty="0"/>
                    </a:p>
                  </a:txBody>
                  <a:tcPr/>
                </a:tc>
              </a:tr>
              <a:tr h="370840">
                <a:tc>
                  <a:txBody>
                    <a:bodyPr/>
                    <a:lstStyle/>
                    <a:p>
                      <a:r>
                        <a:rPr lang="el-GR" dirty="0" smtClean="0"/>
                        <a:t>Ετοποσίδη</a:t>
                      </a:r>
                      <a:endParaRPr lang="el-GR" dirty="0"/>
                    </a:p>
                  </a:txBody>
                  <a:tcPr/>
                </a:tc>
                <a:tc>
                  <a:txBody>
                    <a:bodyPr/>
                    <a:lstStyle/>
                    <a:p>
                      <a:r>
                        <a:rPr lang="el-GR" dirty="0" smtClean="0"/>
                        <a:t>Καρβοπλατίνη</a:t>
                      </a:r>
                      <a:endParaRPr lang="el-GR" dirty="0"/>
                    </a:p>
                  </a:txBody>
                  <a:tcPr/>
                </a:tc>
                <a:tc>
                  <a:txBody>
                    <a:bodyPr/>
                    <a:lstStyle/>
                    <a:p>
                      <a:r>
                        <a:rPr lang="en-US" dirty="0" smtClean="0"/>
                        <a:t>Cis</a:t>
                      </a:r>
                      <a:r>
                        <a:rPr lang="en-US" baseline="0" dirty="0" smtClean="0"/>
                        <a:t>-</a:t>
                      </a:r>
                      <a:r>
                        <a:rPr lang="el-GR" baseline="0" dirty="0" smtClean="0"/>
                        <a:t>πλατίνα</a:t>
                      </a:r>
                      <a:endParaRPr lang="el-GR" dirty="0"/>
                    </a:p>
                  </a:txBody>
                  <a:tcPr/>
                </a:tc>
              </a:tr>
              <a:tr h="370840">
                <a:tc>
                  <a:txBody>
                    <a:bodyPr/>
                    <a:lstStyle/>
                    <a:p>
                      <a:r>
                        <a:rPr lang="el-GR" dirty="0" smtClean="0"/>
                        <a:t>Μιτοκυνίνη </a:t>
                      </a:r>
                      <a:r>
                        <a:rPr lang="en-US" dirty="0" smtClean="0"/>
                        <a:t>C</a:t>
                      </a:r>
                      <a:endParaRPr lang="el-GR" dirty="0"/>
                    </a:p>
                  </a:txBody>
                  <a:tcPr/>
                </a:tc>
                <a:tc>
                  <a:txBody>
                    <a:bodyPr/>
                    <a:lstStyle/>
                    <a:p>
                      <a:r>
                        <a:rPr lang="el-GR" dirty="0" smtClean="0"/>
                        <a:t>Δαυνορουμπιδίνη</a:t>
                      </a:r>
                      <a:endParaRPr lang="el-GR" dirty="0"/>
                    </a:p>
                  </a:txBody>
                  <a:tcPr/>
                </a:tc>
                <a:tc>
                  <a:txBody>
                    <a:bodyPr/>
                    <a:lstStyle/>
                    <a:p>
                      <a:r>
                        <a:rPr lang="el-GR" dirty="0" smtClean="0"/>
                        <a:t>Μουστίνη</a:t>
                      </a:r>
                      <a:endParaRPr lang="el-GR" dirty="0"/>
                    </a:p>
                  </a:txBody>
                  <a:tcPr/>
                </a:tc>
              </a:tr>
              <a:tr h="370840">
                <a:tc>
                  <a:txBody>
                    <a:bodyPr/>
                    <a:lstStyle/>
                    <a:p>
                      <a:r>
                        <a:rPr lang="el-GR" dirty="0" smtClean="0"/>
                        <a:t>Μεθοτρεξάτη</a:t>
                      </a:r>
                      <a:endParaRPr lang="el-GR" dirty="0"/>
                    </a:p>
                  </a:txBody>
                  <a:tcPr/>
                </a:tc>
                <a:tc>
                  <a:txBody>
                    <a:bodyPr/>
                    <a:lstStyle/>
                    <a:p>
                      <a:r>
                        <a:rPr lang="el-GR" dirty="0" smtClean="0"/>
                        <a:t>Καρμουστίνη</a:t>
                      </a:r>
                      <a:endParaRPr lang="el-GR" dirty="0"/>
                    </a:p>
                  </a:txBody>
                  <a:tcPr/>
                </a:tc>
                <a:tc>
                  <a:txBody>
                    <a:bodyPr/>
                    <a:lstStyle/>
                    <a:p>
                      <a:r>
                        <a:rPr lang="el-GR" dirty="0" smtClean="0"/>
                        <a:t>Δακαρβαζίνη</a:t>
                      </a:r>
                      <a:endParaRPr lang="el-GR" dirty="0"/>
                    </a:p>
                  </a:txBody>
                  <a:tcPr/>
                </a:tc>
              </a:tr>
              <a:tr h="370840">
                <a:tc>
                  <a:txBody>
                    <a:bodyPr/>
                    <a:lstStyle/>
                    <a:p>
                      <a:r>
                        <a:rPr lang="el-GR" dirty="0" smtClean="0"/>
                        <a:t>Μπλεομυκίνη</a:t>
                      </a:r>
                      <a:endParaRPr lang="el-GR" dirty="0"/>
                    </a:p>
                  </a:txBody>
                  <a:tcPr/>
                </a:tc>
                <a:tc>
                  <a:txBody>
                    <a:bodyPr/>
                    <a:lstStyle/>
                    <a:p>
                      <a:r>
                        <a:rPr lang="el-GR" dirty="0" smtClean="0"/>
                        <a:t>Λομουστίνη</a:t>
                      </a:r>
                      <a:endParaRPr lang="el-GR" dirty="0"/>
                    </a:p>
                  </a:txBody>
                  <a:tcPr/>
                </a:tc>
                <a:tc>
                  <a:txBody>
                    <a:bodyPr/>
                    <a:lstStyle/>
                    <a:p>
                      <a:r>
                        <a:rPr lang="el-GR" dirty="0" smtClean="0"/>
                        <a:t>Κυκλοφωσφαδίμη</a:t>
                      </a:r>
                      <a:endParaRPr lang="en-US" dirty="0" smtClean="0"/>
                    </a:p>
                    <a:p>
                      <a:r>
                        <a:rPr lang="en-US" baseline="0" dirty="0" smtClean="0"/>
                        <a:t>(IV&gt;1000 mg/m2)</a:t>
                      </a:r>
                      <a:endParaRPr lang="el-GR" dirty="0"/>
                    </a:p>
                  </a:txBody>
                  <a:tcPr/>
                </a:tc>
              </a:tr>
              <a:tr h="370840">
                <a:tc>
                  <a:txBody>
                    <a:bodyPr/>
                    <a:lstStyle/>
                    <a:p>
                      <a:r>
                        <a:rPr lang="el-GR" dirty="0" smtClean="0"/>
                        <a:t>Χλωραμβουκίλη</a:t>
                      </a:r>
                      <a:endParaRPr lang="el-GR" dirty="0"/>
                    </a:p>
                  </a:txBody>
                  <a:tcPr/>
                </a:tc>
                <a:tc>
                  <a:txBody>
                    <a:bodyPr/>
                    <a:lstStyle/>
                    <a:p>
                      <a:r>
                        <a:rPr lang="el-GR" dirty="0" smtClean="0"/>
                        <a:t>Δοξορουμπισίνη</a:t>
                      </a:r>
                      <a:endParaRPr lang="el-GR" dirty="0"/>
                    </a:p>
                  </a:txBody>
                  <a:tcPr/>
                </a:tc>
                <a:tc>
                  <a:txBody>
                    <a:bodyPr/>
                    <a:lstStyle/>
                    <a:p>
                      <a:r>
                        <a:rPr lang="el-GR" dirty="0" smtClean="0"/>
                        <a:t>Μελφαλάνη</a:t>
                      </a:r>
                      <a:r>
                        <a:rPr lang="el-GR" baseline="0" dirty="0" smtClean="0"/>
                        <a:t> </a:t>
                      </a:r>
                      <a:r>
                        <a:rPr lang="en-US" baseline="0" dirty="0" smtClean="0"/>
                        <a:t>(IV&gt;100 mg/m2)</a:t>
                      </a:r>
                      <a:endParaRPr lang="el-GR" dirty="0"/>
                    </a:p>
                  </a:txBody>
                  <a:tcPr/>
                </a:tc>
              </a:tr>
              <a:tr h="370840">
                <a:tc>
                  <a:txBody>
                    <a:bodyPr/>
                    <a:lstStyle/>
                    <a:p>
                      <a:r>
                        <a:rPr lang="el-GR" dirty="0" smtClean="0"/>
                        <a:t>5-</a:t>
                      </a:r>
                      <a:r>
                        <a:rPr lang="en-US" dirty="0" smtClean="0"/>
                        <a:t>FU </a:t>
                      </a:r>
                      <a:endParaRPr lang="el-GR" dirty="0"/>
                    </a:p>
                  </a:txBody>
                  <a:tcPr/>
                </a:tc>
                <a:tc>
                  <a:txBody>
                    <a:bodyPr/>
                    <a:lstStyle/>
                    <a:p>
                      <a:r>
                        <a:rPr lang="el-GR" dirty="0" smtClean="0"/>
                        <a:t>Δακτινομυκίνη</a:t>
                      </a:r>
                      <a:endParaRPr lang="el-GR" dirty="0"/>
                    </a:p>
                  </a:txBody>
                  <a:tcPr/>
                </a:tc>
                <a:tc>
                  <a:txBody>
                    <a:bodyPr/>
                    <a:lstStyle/>
                    <a:p>
                      <a:endParaRPr lang="el-GR" dirty="0"/>
                    </a:p>
                  </a:txBody>
                  <a:tcPr/>
                </a:tc>
              </a:tr>
              <a:tr h="370840">
                <a:tc>
                  <a:txBody>
                    <a:bodyPr/>
                    <a:lstStyle/>
                    <a:p>
                      <a:r>
                        <a:rPr lang="el-GR" dirty="0" smtClean="0"/>
                        <a:t>Μελφαλάνη</a:t>
                      </a:r>
                      <a:endParaRPr lang="el-GR" dirty="0"/>
                    </a:p>
                  </a:txBody>
                  <a:tcPr/>
                </a:tc>
                <a:tc>
                  <a:txBody>
                    <a:bodyPr/>
                    <a:lstStyle/>
                    <a:p>
                      <a:r>
                        <a:rPr lang="el-GR" dirty="0" smtClean="0"/>
                        <a:t>Κυταραβίνη</a:t>
                      </a:r>
                      <a:endParaRPr lang="el-GR" dirty="0"/>
                    </a:p>
                  </a:txBody>
                  <a:tcPr/>
                </a:tc>
                <a:tc>
                  <a:txBody>
                    <a:bodyPr/>
                    <a:lstStyle/>
                    <a:p>
                      <a:endParaRPr lang="el-GR" dirty="0"/>
                    </a:p>
                  </a:txBody>
                  <a:tcPr/>
                </a:tc>
              </a:tr>
              <a:tr h="370840">
                <a:tc>
                  <a:txBody>
                    <a:bodyPr/>
                    <a:lstStyle/>
                    <a:p>
                      <a:r>
                        <a:rPr lang="el-GR" dirty="0" smtClean="0"/>
                        <a:t>Βινκριστίνη</a:t>
                      </a:r>
                      <a:endParaRPr lang="el-GR" dirty="0"/>
                    </a:p>
                  </a:txBody>
                  <a:tcPr/>
                </a:tc>
                <a:tc>
                  <a:txBody>
                    <a:bodyPr/>
                    <a:lstStyle/>
                    <a:p>
                      <a:r>
                        <a:rPr lang="el-GR" dirty="0" smtClean="0"/>
                        <a:t>Προκαρβαζίνη</a:t>
                      </a:r>
                      <a:endParaRPr lang="el-GR" dirty="0"/>
                    </a:p>
                  </a:txBody>
                  <a:tcPr/>
                </a:tc>
                <a:tc>
                  <a:txBody>
                    <a:bodyPr/>
                    <a:lstStyle/>
                    <a:p>
                      <a:endParaRPr lang="el-GR" dirty="0"/>
                    </a:p>
                  </a:txBody>
                  <a:tcPr/>
                </a:tc>
              </a:tr>
              <a:tr h="370840">
                <a:tc>
                  <a:txBody>
                    <a:bodyPr/>
                    <a:lstStyle/>
                    <a:p>
                      <a:r>
                        <a:rPr lang="el-GR" dirty="0" smtClean="0"/>
                        <a:t>Βιμπλαστίνη</a:t>
                      </a:r>
                      <a:endParaRPr lang="el-GR" dirty="0"/>
                    </a:p>
                  </a:txBody>
                  <a:tcPr/>
                </a:tc>
                <a:tc>
                  <a:txBody>
                    <a:bodyPr/>
                    <a:lstStyle/>
                    <a:p>
                      <a:r>
                        <a:rPr lang="el-GR" dirty="0" smtClean="0"/>
                        <a:t>Μιτροξαντρόνη</a:t>
                      </a:r>
                      <a:endParaRPr lang="el-GR" dirty="0"/>
                    </a:p>
                  </a:txBody>
                  <a:tcPr/>
                </a:tc>
                <a:tc>
                  <a:txBody>
                    <a:bodyPr/>
                    <a:lstStyle/>
                    <a:p>
                      <a:endParaRPr lang="el-GR" dirty="0"/>
                    </a:p>
                  </a:txBody>
                  <a:tcPr/>
                </a:tc>
              </a:tr>
              <a:tr h="370840">
                <a:tc>
                  <a:txBody>
                    <a:bodyPr/>
                    <a:lstStyle/>
                    <a:p>
                      <a:endParaRPr lang="el-GR" dirty="0"/>
                    </a:p>
                  </a:txBody>
                  <a:tcPr/>
                </a:tc>
                <a:tc>
                  <a:txBody>
                    <a:bodyPr/>
                    <a:lstStyle/>
                    <a:p>
                      <a:r>
                        <a:rPr lang="el-GR" dirty="0" smtClean="0"/>
                        <a:t>5</a:t>
                      </a:r>
                      <a:r>
                        <a:rPr lang="en-US" dirty="0" smtClean="0"/>
                        <a:t>-FU</a:t>
                      </a:r>
                      <a:r>
                        <a:rPr lang="en-US" baseline="0" dirty="0" smtClean="0"/>
                        <a:t> </a:t>
                      </a:r>
                      <a:r>
                        <a:rPr lang="el-GR" baseline="0" dirty="0" smtClean="0"/>
                        <a:t>(</a:t>
                      </a:r>
                      <a:r>
                        <a:rPr lang="en-US" baseline="0" dirty="0" smtClean="0"/>
                        <a:t>IV bolus)</a:t>
                      </a:r>
                      <a:endParaRPr lang="el-GR" dirty="0"/>
                    </a:p>
                  </a:txBody>
                  <a:tcPr/>
                </a:tc>
                <a:tc>
                  <a:txBody>
                    <a:bodyPr/>
                    <a:lstStyle/>
                    <a:p>
                      <a:endParaRPr lang="el-GR" dirty="0"/>
                    </a:p>
                  </a:txBody>
                  <a:tcPr/>
                </a:tc>
              </a:tr>
              <a:tr h="370840">
                <a:tc>
                  <a:txBody>
                    <a:bodyPr/>
                    <a:lstStyle/>
                    <a:p>
                      <a:endParaRPr lang="el-GR" dirty="0"/>
                    </a:p>
                  </a:txBody>
                  <a:tcPr/>
                </a:tc>
                <a:tc>
                  <a:txBody>
                    <a:bodyPr/>
                    <a:lstStyle/>
                    <a:p>
                      <a:r>
                        <a:rPr lang="el-GR" dirty="0" smtClean="0"/>
                        <a:t>Ετοποσίδη</a:t>
                      </a:r>
                      <a:endParaRPr lang="el-GR" dirty="0"/>
                    </a:p>
                  </a:txBody>
                  <a:tcPr/>
                </a:tc>
                <a:tc>
                  <a:txBody>
                    <a:bodyPr/>
                    <a:lstStyle/>
                    <a:p>
                      <a:endParaRPr lang="el-GR" dirty="0"/>
                    </a:p>
                  </a:txBody>
                  <a:tcPr/>
                </a:tc>
              </a:tr>
            </a:tbl>
          </a:graphicData>
        </a:graphic>
      </p:graphicFrame>
    </p:spTree>
    <p:extLst>
      <p:ext uri="{BB962C8B-B14F-4D97-AF65-F5344CB8AC3E}">
        <p14:creationId xmlns:p14="http://schemas.microsoft.com/office/powerpoint/2010/main" val="219722503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Μηχανισμός ναυτίας και εμετού</a:t>
            </a:r>
            <a:endParaRPr lang="el-GR" sz="3200" dirty="0"/>
          </a:p>
        </p:txBody>
      </p:sp>
      <p:sp>
        <p:nvSpPr>
          <p:cNvPr id="3" name="Content Placeholder 2"/>
          <p:cNvSpPr>
            <a:spLocks noGrp="1"/>
          </p:cNvSpPr>
          <p:nvPr>
            <p:ph idx="1"/>
          </p:nvPr>
        </p:nvSpPr>
        <p:spPr/>
        <p:txBody>
          <a:bodyPr>
            <a:normAutofit lnSpcReduction="10000"/>
          </a:bodyPr>
          <a:lstStyle/>
          <a:p>
            <a:r>
              <a:rPr lang="el-GR" sz="2400" dirty="0" smtClean="0"/>
              <a:t>Το αντανακλαστικό του εμετού στη ναυτία και τον εμετό που ακολουθούν την ΧΜΘ συντονίζεται από το κέντρο του εμετού το οποίο βρίσκεται στον δικτυωτό σχηματισμό στον προμήκη μυελό του εγκεφάλου.</a:t>
            </a:r>
          </a:p>
          <a:p>
            <a:r>
              <a:rPr lang="el-GR" sz="2400" dirty="0" smtClean="0"/>
              <a:t>Το κέντρο του εμετού εντοπίζεται κοντά στη ζώνη πυροδότησης των χημειοϋποδοχέων (</a:t>
            </a:r>
            <a:r>
              <a:rPr lang="en-US" sz="2400" dirty="0" smtClean="0"/>
              <a:t>CTZ- chemoreceptor trigger zone)</a:t>
            </a:r>
            <a:r>
              <a:rPr lang="el-GR" sz="2400" dirty="0" smtClean="0"/>
              <a:t>, η οποία είναι ευαίσθητη σε χημικές ουσίες, φάρμακα και τοξίνες, συμπεριλαμβανομένων των ΧΜΘ παραγόντων και της ακτινοβολίας.</a:t>
            </a:r>
          </a:p>
          <a:p>
            <a:r>
              <a:rPr lang="el-GR" sz="2400" dirty="0" smtClean="0"/>
              <a:t>Η βλάβη του βλεννογόνου του λεπτού εντέρου η οποία προκαλείται από τα ΧΜΘ φάρμακα προκαλεί την ελευθέρωση σεροτονίνης, η οποία ερεθίζει υποδοχείς στις ανιούσες νευρικές ίνες, οι οποίες με τη σειρά τους ερεθίζουν το κέντρο του εμετού.</a:t>
            </a:r>
          </a:p>
        </p:txBody>
      </p:sp>
      <p:sp>
        <p:nvSpPr>
          <p:cNvPr id="4" name="Slide Number Placeholder 3"/>
          <p:cNvSpPr>
            <a:spLocks noGrp="1"/>
          </p:cNvSpPr>
          <p:nvPr>
            <p:ph type="sldNum" sz="quarter" idx="12"/>
          </p:nvPr>
        </p:nvSpPr>
        <p:spPr/>
        <p:txBody>
          <a:bodyPr/>
          <a:lstStyle/>
          <a:p>
            <a:fld id="{B6F15528-21DE-4FAA-801E-634DDDAF4B2B}" type="slidenum">
              <a:rPr lang="en-US" smtClean="0"/>
              <a:pPr/>
              <a:t>96</a:t>
            </a:fld>
            <a:endParaRPr lang="en-US" dirty="0"/>
          </a:p>
        </p:txBody>
      </p:sp>
    </p:spTree>
    <p:extLst>
      <p:ext uri="{BB962C8B-B14F-4D97-AF65-F5344CB8AC3E}">
        <p14:creationId xmlns:p14="http://schemas.microsoft.com/office/powerpoint/2010/main" val="227862513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smtClean="0"/>
              <a:t>Αντανακλαστική ναυτία και εμετός</a:t>
            </a:r>
            <a:endParaRPr lang="el-GR" sz="3200" dirty="0"/>
          </a:p>
        </p:txBody>
      </p:sp>
      <p:sp>
        <p:nvSpPr>
          <p:cNvPr id="3" name="Content Placeholder 2"/>
          <p:cNvSpPr>
            <a:spLocks noGrp="1"/>
          </p:cNvSpPr>
          <p:nvPr>
            <p:ph idx="1"/>
          </p:nvPr>
        </p:nvSpPr>
        <p:spPr/>
        <p:txBody>
          <a:bodyPr>
            <a:normAutofit/>
          </a:bodyPr>
          <a:lstStyle/>
          <a:p>
            <a:pPr marL="0" indent="0">
              <a:buNone/>
            </a:pPr>
            <a:r>
              <a:rPr lang="el-GR" sz="2400" dirty="0" smtClean="0"/>
              <a:t>Παρά το γεγονός ότι εμφανίζεται λιγότερο συχνά σε σχέση με τη μετα-θεραπευτική ναυτία και τον εμετό, η αντανακλαστική ναυτία και εμετός μπορεί να προκαλεί του ίδιου βαθμού καταπόνηση, ενώ τα αντιεμετικά φάρμακα φαίνεται ότι δεν είναι δυνατόν να την ελέγξουν.</a:t>
            </a:r>
          </a:p>
          <a:p>
            <a:pPr marL="0" indent="0">
              <a:buNone/>
            </a:pPr>
            <a:r>
              <a:rPr lang="el-GR" sz="2400" dirty="0" smtClean="0"/>
              <a:t>Η αντανακλαστική ναυτία και ο εμετός περιγράφονται σαν μια εξαρτημένη απάντηση: ουδέτερα ερεθίσματα όπως η οσμή ή η θέα του χώρου όπου γίνεται η νοσηλεία, ή και η θέα ακόμη του νοσηλευτή συνδέονται στενά με τη ΧΜΘ αγωγή, οπότε χάνουν την ουδετερότητά τους και μετατρέπονται σε εξαρτημένα ερεθίσματα.</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97</a:t>
            </a:fld>
            <a:endParaRPr lang="en-US" dirty="0"/>
          </a:p>
        </p:txBody>
      </p:sp>
    </p:spTree>
    <p:extLst>
      <p:ext uri="{BB962C8B-B14F-4D97-AF65-F5344CB8AC3E}">
        <p14:creationId xmlns:p14="http://schemas.microsoft.com/office/powerpoint/2010/main" val="62368805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smtClean="0"/>
              <a:t>Πρόληψη της </a:t>
            </a:r>
            <a:r>
              <a:rPr lang="el-GR" sz="3200" dirty="0"/>
              <a:t>α</a:t>
            </a:r>
            <a:r>
              <a:rPr lang="el-GR" sz="3200" dirty="0" smtClean="0"/>
              <a:t>ντανακλαστικής </a:t>
            </a:r>
            <a:r>
              <a:rPr lang="el-GR" sz="3200" dirty="0" smtClean="0"/>
              <a:t>ναυτίας και εμετού</a:t>
            </a:r>
            <a:endParaRPr lang="el-GR" sz="3200" dirty="0"/>
          </a:p>
        </p:txBody>
      </p:sp>
      <p:sp>
        <p:nvSpPr>
          <p:cNvPr id="3" name="Content Placeholder 2"/>
          <p:cNvSpPr>
            <a:spLocks noGrp="1"/>
          </p:cNvSpPr>
          <p:nvPr>
            <p:ph idx="1"/>
          </p:nvPr>
        </p:nvSpPr>
        <p:spPr/>
        <p:txBody>
          <a:bodyPr>
            <a:normAutofit/>
          </a:bodyPr>
          <a:lstStyle/>
          <a:p>
            <a:pPr marL="0" indent="0">
              <a:buNone/>
            </a:pPr>
            <a:r>
              <a:rPr lang="el-GR" sz="2400" dirty="0" smtClean="0"/>
              <a:t>Η ύπνωση έχει χρησιμοποιηθεί στον έλεγχο της ναυτίας και του εμετού και μπορεί να είναι αποτελεσματική στην ελάττωση της αντανακλαστικής ναυτίας και του εμετού στα παιδιά και τους εφήβους.</a:t>
            </a:r>
          </a:p>
          <a:p>
            <a:pPr marL="0" indent="0">
              <a:buNone/>
            </a:pPr>
            <a:r>
              <a:rPr lang="el-GR" sz="2400" dirty="0" smtClean="0"/>
              <a:t>Η προοδευτική χαλάρωση η οποία συνοδεύεται από καθοδηγούμενη φαντασίωση μπορεί να βοηθήσει, καθώς και η συναισθηματική απευαισθητοποίηση.</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98</a:t>
            </a:fld>
            <a:endParaRPr lang="en-US" dirty="0"/>
          </a:p>
        </p:txBody>
      </p:sp>
    </p:spTree>
    <p:extLst>
      <p:ext uri="{BB962C8B-B14F-4D97-AF65-F5344CB8AC3E}">
        <p14:creationId xmlns:p14="http://schemas.microsoft.com/office/powerpoint/2010/main" val="348097068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4574ceffaa02188f1e3b1af853fe7c1971e1553"/>
</p:tagLst>
</file>

<file path=ppt/theme/theme1.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1373</TotalTime>
  <Words>8346</Words>
  <Application>Microsoft Office PowerPoint</Application>
  <PresentationFormat>Προβολή στην οθόνη (4:3)</PresentationFormat>
  <Paragraphs>723</Paragraphs>
  <Slides>111</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111</vt:i4>
      </vt:variant>
    </vt:vector>
  </HeadingPairs>
  <TitlesOfParts>
    <vt:vector size="113" baseType="lpstr">
      <vt:lpstr>OC_template_updated</vt:lpstr>
      <vt:lpstr>1_OC_template_updated</vt:lpstr>
      <vt:lpstr>Ογκολογική Νοσηλευτική</vt:lpstr>
      <vt:lpstr>Χημειοθεραπεία (1/3) </vt:lpstr>
      <vt:lpstr>Χημειοθεραπεία (2/3)  </vt:lpstr>
      <vt:lpstr>Χημειοθεραπεία (3/3) </vt:lpstr>
      <vt:lpstr>Ίαση</vt:lpstr>
      <vt:lpstr>Όροι που αναφέρονται στην ανταπόκριση του όγκου (Horwich A)</vt:lpstr>
      <vt:lpstr>Μερικές φορές για την εκτίμηση της ανταπόκρισης στη θεραπεία χρησιμοποιούνται </vt:lpstr>
      <vt:lpstr>Κυτταρικός κύκλος</vt:lpstr>
      <vt:lpstr>Ανάπτυξη του όγκου Διάρκεια του κύκλου του κυττάρου</vt:lpstr>
      <vt:lpstr>Ανάπτυξη του όγκου Ρυθμός ανάπτυξης</vt:lpstr>
      <vt:lpstr>Καμπύλη ανάπτυξης (Compertzian) καρκινικών κυττάρων  </vt:lpstr>
      <vt:lpstr>Φαρμακοκινητική πρώτης τάξης</vt:lpstr>
      <vt:lpstr>Φαρμακολογία </vt:lpstr>
      <vt:lpstr>Φαρμακοκινητική </vt:lpstr>
      <vt:lpstr>Οδός χορήγησης </vt:lpstr>
      <vt:lpstr>Κατανομή φαρμάκου (1/2)</vt:lpstr>
      <vt:lpstr>Κατανομή φαρμάκου (2/2)</vt:lpstr>
      <vt:lpstr>Βιομετατροπή</vt:lpstr>
      <vt:lpstr>Απέκκριση </vt:lpstr>
      <vt:lpstr>Αλληλεπιδράσεις φαρμάκων</vt:lpstr>
      <vt:lpstr>Φαρμακευτική αντίσταση (1/2) </vt:lpstr>
      <vt:lpstr>Φαρμακευτική αντίσταση (2/2)  </vt:lpstr>
      <vt:lpstr>Κατηγορίες φαρμακευτικής αντίστασης (1/3) </vt:lpstr>
      <vt:lpstr>Κατηγορίες φαρμακευτικής αντίστασης (2/3) </vt:lpstr>
      <vt:lpstr>Κατηγορίες φαρμακευτικής αντίστασης (3/3) </vt:lpstr>
      <vt:lpstr> Αντοχή σε πολλά φάρμακα (multi drug resistance – MDR)</vt:lpstr>
      <vt:lpstr>Αποτελέσματα κυτταροτοξικών φαρμάκων (1/3) </vt:lpstr>
      <vt:lpstr>Αποτελέσματα κυτταροτοξικών φαρμάκων (2/3) </vt:lpstr>
      <vt:lpstr>Αποτελέσματα κυτταροτοξικών φαρμάκων (3/3) </vt:lpstr>
      <vt:lpstr>Χορήγηση αντικαρκινικής χημειοθεραπείας (1/2)</vt:lpstr>
      <vt:lpstr>Χορήγηση αντικαρκινικής χημειοθεραπείας (2/2)</vt:lpstr>
      <vt:lpstr>Διαλείπουσα ΧΜΘ (1/2) </vt:lpstr>
      <vt:lpstr>Διαλείπουσα ΧΜΘ (2/2) </vt:lpstr>
      <vt:lpstr>Συνδυασμένη ΧΜΘ</vt:lpstr>
      <vt:lpstr>ΧΜΘ υψηλών δόσεων (μεγαθεραπεία) (1/2) </vt:lpstr>
      <vt:lpstr>ΧΜΘ υψηλών δόσεων (μεγαθεραπεία) (2/2) </vt:lpstr>
      <vt:lpstr>Θεραπευτικά πρωτόκολλα</vt:lpstr>
      <vt:lpstr>Ανάπτυξη &amp; εκτίμηση νέων μορφών αντικαρκινικής ΧΜΘ (1/3) </vt:lpstr>
      <vt:lpstr>Ανάπτυξη &amp; εκτίμηση νέων μορφών αντικαρκινικής ΧΜΘ (2/3) </vt:lpstr>
      <vt:lpstr>Ανάπτυξη &amp; εκτίμηση νέων μορφών αντικαρκινικής ΧΜΘ (3/3) </vt:lpstr>
      <vt:lpstr>Πληροφορημένη συναίνεση</vt:lpstr>
      <vt:lpstr>Οδοί χορήγησης: Ενδαρτηριακή (1/3) </vt:lpstr>
      <vt:lpstr>Οδοί χορήγησης: Ενδαρτηριακή (2/3) </vt:lpstr>
      <vt:lpstr>Οδοί χορήγησης: Ενδαρτηριακή (3/3) </vt:lpstr>
      <vt:lpstr>Οδοί χορήγησης: Ενδο-υπεζωκοτική</vt:lpstr>
      <vt:lpstr>Οδοί χορήγησης: Ενδοκυστική (1/2) </vt:lpstr>
      <vt:lpstr>Οδοί χορήγησης: Ενδοκυστική (2/2) </vt:lpstr>
      <vt:lpstr>Οδοί χορήγησης: Ενδοραχιαία  /ενδοκοιλιακή (1/3) </vt:lpstr>
      <vt:lpstr>Οδοί χορήγησης: Ενδοραχιαία /ενδοκοιλιακή (2/3) </vt:lpstr>
      <vt:lpstr>Οδοί χορήγησης: Ενδοραχιαία  /ενδοκοιλιακή (3/3) </vt:lpstr>
      <vt:lpstr>Οδοί χορήγησης: Ενδοπεριτοναϊκή (1/4) </vt:lpstr>
      <vt:lpstr>Οδοί χορήγησης: Ενδοπεριτοναϊκή (2/4) </vt:lpstr>
      <vt:lpstr>Οδοί χορήγησης: Ενδοπεριτοναϊκή (3/4) </vt:lpstr>
      <vt:lpstr>Οδοί χορήγησης: Ενδοπεριτοναϊκή (4/4) </vt:lpstr>
      <vt:lpstr>Οδοί χορήγησης: Τοπική</vt:lpstr>
      <vt:lpstr>Οδοί χορήγησης: Ενδομυϊκή / υποδόρια</vt:lpstr>
      <vt:lpstr>Οδοί χορήγησης: Ενδοφλέβια (1/2) </vt:lpstr>
      <vt:lpstr>Οδοί χορήγησης: Ενδοφλέβια (2/2) </vt:lpstr>
      <vt:lpstr>Αμφιλεγόμενα θέματα κατά την χορήγηση ενδοφλέβιας ΧΜΘ χημειοθεραπείας</vt:lpstr>
      <vt:lpstr>Κεντρική φλεβική πρόσβαση</vt:lpstr>
      <vt:lpstr>ΧΜΘ με φορητή αντλία (1/5) </vt:lpstr>
      <vt:lpstr>ΧΜΘ με φορητή αντλία (2/5) </vt:lpstr>
      <vt:lpstr>ΧΜΘ με φορητή αντλία (3/5) </vt:lpstr>
      <vt:lpstr>ΧΜΘ με φορητή αντλία (4/5) </vt:lpstr>
      <vt:lpstr>ΧΜΘ με φορητή αντλία (5/5) </vt:lpstr>
      <vt:lpstr>ΧΜΘ με φορητή αντλία: επιπλοκές που σχετίζονται με τον ενδοφλέβιο καθετήρα </vt:lpstr>
      <vt:lpstr>ΧΜΘ με φορητή αντλία: επιπλοκές που σχετίζονται με τα χορηγούμενα φάρμακα</vt:lpstr>
      <vt:lpstr>ΧΜΘ με φορητή αντλία: επιπλοκές που σχετίζονται με το σύστημα έγχυσης</vt:lpstr>
      <vt:lpstr>Λήψη απόφασης για χρήση φορητής αντλίας</vt:lpstr>
      <vt:lpstr>Ο ρόλος του νοσηλευτή στη χορήγηση της αντικαρκινικής ΧΜΘ: Νοσηλευτικοί σκοποί (1/2) </vt:lpstr>
      <vt:lpstr>Ο ρόλος του νοσηλευτή στη χορήγηση της αντικαρκινικής ΧΜΘ: Νοσηλευτικοί σκοποί (2/2) </vt:lpstr>
      <vt:lpstr>Χειρισμός των κυτταροτοξικών και αποκομιδή των απορριμμάτων</vt:lpstr>
      <vt:lpstr>ΧΜΘ: Κίνδυνοι για το προσωπικό</vt:lpstr>
      <vt:lpstr>ΧΜΘ: Κίνδυνοι για το προσωπικό (προφυλακτικά μέτρα)</vt:lpstr>
      <vt:lpstr>Εξαγγείωση: παράγοντες κινδύνου </vt:lpstr>
      <vt:lpstr>Έγκαιρη αναγνώριση εξαγγείωσης</vt:lpstr>
      <vt:lpstr>Αντιμετώπιση εξαγγείωσης</vt:lpstr>
      <vt:lpstr>Φροντίδα ασθενών σε ΧΜΘ</vt:lpstr>
      <vt:lpstr>Ψυχοκοινωνική φροντίδα σε ασθενείς σε ΧΜΘ</vt:lpstr>
      <vt:lpstr>ΧΜΘ και Απομόνωση των ασθενών</vt:lpstr>
      <vt:lpstr>ΧΜΘ και Προσωπική ανάπτυξη</vt:lpstr>
      <vt:lpstr>ΧΜΘ – Σεξουαλικότητα – Εικόνα σώματος</vt:lpstr>
      <vt:lpstr>Παρενέργειες ΧΜΘ: Άμεσες</vt:lpstr>
      <vt:lpstr>Παρενέργειες ΧΜΘ: Βραχυχρόνιες </vt:lpstr>
      <vt:lpstr>Παρενέργειες ΧΜΘ: Μακροχρόνιες (1/2) </vt:lpstr>
      <vt:lpstr>Παρενέργειες ΧΜΘ: Μακροχρόνιες (2/2) </vt:lpstr>
      <vt:lpstr>Ανορεξία </vt:lpstr>
      <vt:lpstr>Διάρροια </vt:lpstr>
      <vt:lpstr>Δυσκοιλιότητα</vt:lpstr>
      <vt:lpstr>Στοματίτιδα </vt:lpstr>
      <vt:lpstr>Παράγοντες που επηρεάζουν τη συχνότητα και τη βαρύτητα της στοματίτιδας</vt:lpstr>
      <vt:lpstr>Φροντίδα στόματος (1/2) </vt:lpstr>
      <vt:lpstr>Φροντίδα στόματος (2/2) </vt:lpstr>
      <vt:lpstr>Ναυτία και εμετός (1/2) </vt:lpstr>
      <vt:lpstr>Ναυτία και εμετός (2/2) </vt:lpstr>
      <vt:lpstr>Ναυτία και εμετός: Εμετογονικότητα των συχνότερα χρησιμοποιούμενων χημειοθεραπευτικών παραγόντων</vt:lpstr>
      <vt:lpstr>Μηχανισμός ναυτίας και εμετού</vt:lpstr>
      <vt:lpstr>Αντανακλαστική ναυτία και εμετός</vt:lpstr>
      <vt:lpstr>Πρόληψη της αντανακλαστικής ναυτίας και εμετού</vt:lpstr>
      <vt:lpstr>Αντιεμετικά φάρμακα (1/3) </vt:lpstr>
      <vt:lpstr>Αντιεμετικά φάρμακα (2/3) </vt:lpstr>
      <vt:lpstr>Αντιεμετικά φάρμακα (3/3) </vt:lpstr>
      <vt:lpstr>Μακροπρόθεσμες παρενέργειες ΧΜΘ</vt:lpstr>
      <vt:lpstr>Βιβλιογραφία</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alex</dc:creator>
  <cp:lastModifiedBy>natasakar new</cp:lastModifiedBy>
  <cp:revision>120</cp:revision>
  <dcterms:created xsi:type="dcterms:W3CDTF">2013-03-04T13:35:19Z</dcterms:created>
  <dcterms:modified xsi:type="dcterms:W3CDTF">2015-05-29T10:44:38Z</dcterms:modified>
</cp:coreProperties>
</file>