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381" r:id="rId3"/>
    <p:sldId id="280" r:id="rId4"/>
    <p:sldId id="281" r:id="rId5"/>
    <p:sldId id="282" r:id="rId6"/>
    <p:sldId id="283" r:id="rId7"/>
    <p:sldId id="284" r:id="rId8"/>
    <p:sldId id="285" r:id="rId9"/>
    <p:sldId id="257" r:id="rId10"/>
    <p:sldId id="262" r:id="rId11"/>
    <p:sldId id="379" r:id="rId12"/>
    <p:sldId id="269" r:id="rId13"/>
    <p:sldId id="270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66CCFF"/>
    <a:srgbClr val="178380"/>
    <a:srgbClr val="336699"/>
    <a:srgbClr val="00CC99"/>
    <a:srgbClr val="0C51C0"/>
    <a:srgbClr val="009999"/>
    <a:srgbClr val="008000"/>
    <a:srgbClr val="00808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ln/>
        </p:spPr>
      </p:sp>
      <p:sp>
        <p:nvSpPr>
          <p:cNvPr id="308227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10571" y="4861119"/>
            <a:ext cx="5682923" cy="4606549"/>
          </a:xfrm>
          <a:prstGeom prst="rect">
            <a:avLst/>
          </a:prstGeom>
          <a:noFill/>
          <a:ln/>
        </p:spPr>
        <p:txBody>
          <a:bodyPr lIns="93772" tIns="46886" rIns="93772" bIns="46886"/>
          <a:lstStyle/>
          <a:p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4382" y="9720613"/>
            <a:ext cx="3078045" cy="512379"/>
          </a:xfrm>
          <a:prstGeom prst="rect">
            <a:avLst/>
          </a:prstGeom>
          <a:noFill/>
        </p:spPr>
        <p:txBody>
          <a:bodyPr lIns="93772" tIns="46886" rIns="93772" bIns="46886"/>
          <a:lstStyle/>
          <a:p>
            <a:fld id="{A1907705-B522-48EF-BC2F-E63BD4CB8E3F}" type="slidenum">
              <a:rPr lang="el-GR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8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ln/>
        </p:spPr>
      </p:sp>
      <p:sp>
        <p:nvSpPr>
          <p:cNvPr id="315395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10571" y="4861118"/>
            <a:ext cx="5682923" cy="4606549"/>
          </a:xfrm>
          <a:prstGeom prst="rect">
            <a:avLst/>
          </a:prstGeom>
          <a:noFill/>
          <a:ln/>
        </p:spPr>
        <p:txBody>
          <a:bodyPr lIns="93762" tIns="46882" rIns="93762" bIns="46882"/>
          <a:lstStyle/>
          <a:p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5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4381" y="9720614"/>
            <a:ext cx="3078045" cy="512379"/>
          </a:xfrm>
          <a:prstGeom prst="rect">
            <a:avLst/>
          </a:prstGeom>
          <a:noFill/>
        </p:spPr>
        <p:txBody>
          <a:bodyPr lIns="93762" tIns="46882" rIns="93762" bIns="46882"/>
          <a:lstStyle/>
          <a:p>
            <a:fld id="{B2E2B3B0-8B74-4B44-8089-8133BA94349C}" type="slidenum">
              <a:rPr lang="el-GR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ln/>
        </p:spPr>
      </p:sp>
      <p:sp>
        <p:nvSpPr>
          <p:cNvPr id="318467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10571" y="4861118"/>
            <a:ext cx="5682923" cy="4606549"/>
          </a:xfrm>
          <a:prstGeom prst="rect">
            <a:avLst/>
          </a:prstGeom>
          <a:noFill/>
          <a:ln/>
        </p:spPr>
        <p:txBody>
          <a:bodyPr lIns="93762" tIns="46882" rIns="93762" bIns="46882"/>
          <a:lstStyle/>
          <a:p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8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4381" y="9720614"/>
            <a:ext cx="3078045" cy="512379"/>
          </a:xfrm>
          <a:prstGeom prst="rect">
            <a:avLst/>
          </a:prstGeom>
          <a:noFill/>
        </p:spPr>
        <p:txBody>
          <a:bodyPr lIns="93762" tIns="46882" rIns="93762" bIns="46882"/>
          <a:lstStyle/>
          <a:p>
            <a:fld id="{E3270332-EBB6-4164-A2E0-22E31A2D543E}" type="slidenum">
              <a:rPr lang="el-GR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ln/>
        </p:spPr>
      </p:sp>
      <p:sp>
        <p:nvSpPr>
          <p:cNvPr id="319491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10571" y="4861118"/>
            <a:ext cx="5682923" cy="4606549"/>
          </a:xfrm>
          <a:prstGeom prst="rect">
            <a:avLst/>
          </a:prstGeom>
          <a:noFill/>
          <a:ln/>
        </p:spPr>
        <p:txBody>
          <a:bodyPr lIns="93762" tIns="46882" rIns="93762" bIns="46882"/>
          <a:lstStyle/>
          <a:p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4381" y="9720614"/>
            <a:ext cx="3078045" cy="512379"/>
          </a:xfrm>
          <a:prstGeom prst="rect">
            <a:avLst/>
          </a:prstGeom>
          <a:noFill/>
        </p:spPr>
        <p:txBody>
          <a:bodyPr lIns="93762" tIns="46882" rIns="93762" bIns="46882"/>
          <a:lstStyle/>
          <a:p>
            <a:fld id="{A25C690C-14CC-424C-94B9-DE9B9B9CD98C}" type="slidenum">
              <a:rPr lang="el-GR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7E755-D2CA-40EA-BC37-42CF263C32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81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3669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Συστήματα Υγείας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000" b="1" dirty="0" smtClean="0"/>
              <a:t>Ενότητα 2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b="1" dirty="0" smtClean="0"/>
              <a:t>Διοίκηση Οργάνωση Συστημάτων Υγείας</a:t>
            </a:r>
            <a:r>
              <a:rPr lang="el-GR" sz="2000" dirty="0" smtClean="0"/>
              <a:t> </a:t>
            </a:r>
            <a:endParaRPr lang="el-GR" sz="20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Γιώργος Πιερράκος</a:t>
            </a:r>
            <a:endParaRPr lang="el-GR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endParaRPr lang="el-GR" sz="1200" dirty="0" smtClean="0"/>
          </a:p>
          <a:p>
            <a:pPr>
              <a:spcBef>
                <a:spcPts val="0"/>
              </a:spcBef>
            </a:pPr>
            <a:r>
              <a:rPr lang="el-GR" sz="2000" dirty="0"/>
              <a:t>Κατεύθυνση </a:t>
            </a:r>
            <a:r>
              <a:rPr lang="el-GR" sz="2000" dirty="0" smtClean="0"/>
              <a:t>Διοίκησης </a:t>
            </a:r>
            <a:r>
              <a:rPr lang="el-GR" sz="20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1094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2015. Γεώργιος Πιερράκος. </a:t>
            </a:r>
            <a:r>
              <a:rPr lang="el-GR" sz="2000" dirty="0" smtClean="0"/>
              <a:t>«Συστήματα Υγείας (Θ</a:t>
            </a:r>
            <a:r>
              <a:rPr lang="el-GR" sz="2000" dirty="0"/>
              <a:t>). Ενότητα </a:t>
            </a:r>
            <a:r>
              <a:rPr lang="en-US" sz="2000" dirty="0" smtClean="0"/>
              <a:t>2</a:t>
            </a:r>
            <a:r>
              <a:rPr lang="el-GR" sz="2000" dirty="0" smtClean="0"/>
              <a:t>: </a:t>
            </a:r>
            <a:r>
              <a:rPr lang="el-GR" sz="2000" dirty="0"/>
              <a:t>Διοίκηση Οργάνωση Συστημάτων Υγείας ». </a:t>
            </a:r>
            <a:r>
              <a:rPr lang="el-GR" sz="2000" dirty="0" smtClean="0"/>
              <a:t>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906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1"/>
          <p:cNvSpPr>
            <a:spLocks noChangeArrowheads="1"/>
          </p:cNvSpPr>
          <p:nvPr/>
        </p:nvSpPr>
        <p:spPr bwMode="auto">
          <a:xfrm>
            <a:off x="468313" y="476250"/>
            <a:ext cx="8135937" cy="489743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000">
              <a:latin typeface="+mn-lt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187450" y="2205038"/>
            <a:ext cx="1655763" cy="19446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000" b="1" dirty="0">
                <a:latin typeface="+mn-lt"/>
                <a:cs typeface="Arial" charset="0"/>
              </a:rPr>
              <a:t>Σύστημα </a:t>
            </a:r>
          </a:p>
          <a:p>
            <a:pPr algn="ctr">
              <a:defRPr/>
            </a:pPr>
            <a:r>
              <a:rPr lang="el-GR" sz="2000" b="1" dirty="0">
                <a:latin typeface="+mn-lt"/>
                <a:cs typeface="Arial" charset="0"/>
              </a:rPr>
              <a:t>Παραγωγής</a:t>
            </a:r>
          </a:p>
          <a:p>
            <a:pPr algn="ctr">
              <a:defRPr/>
            </a:pPr>
            <a:r>
              <a:rPr lang="el-GR" sz="2000" b="1" dirty="0">
                <a:latin typeface="+mn-lt"/>
                <a:cs typeface="Arial" charset="0"/>
              </a:rPr>
              <a:t>Διανομής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492500" y="2205038"/>
            <a:ext cx="1655763" cy="1944687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000" b="1" dirty="0">
                <a:latin typeface="+mn-lt"/>
                <a:cs typeface="Arial" charset="0"/>
              </a:rPr>
              <a:t>Σύστημα </a:t>
            </a:r>
          </a:p>
          <a:p>
            <a:pPr algn="ctr">
              <a:defRPr/>
            </a:pPr>
            <a:r>
              <a:rPr lang="el-GR" sz="2000" b="1" dirty="0">
                <a:latin typeface="+mn-lt"/>
                <a:cs typeface="Arial" charset="0"/>
              </a:rPr>
              <a:t>Διεύθυνσης </a:t>
            </a:r>
          </a:p>
          <a:p>
            <a:pPr algn="ctr">
              <a:defRPr/>
            </a:pPr>
            <a:r>
              <a:rPr lang="el-GR" sz="2000" b="1" dirty="0">
                <a:latin typeface="+mn-lt"/>
                <a:cs typeface="Arial" charset="0"/>
              </a:rPr>
              <a:t>Συντονισμού</a:t>
            </a:r>
          </a:p>
          <a:p>
            <a:pPr algn="ctr">
              <a:defRPr/>
            </a:pP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724525" y="2205038"/>
            <a:ext cx="1943100" cy="1944687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000" b="1" dirty="0">
                <a:latin typeface="+mn-lt"/>
                <a:cs typeface="Arial" charset="0"/>
              </a:rPr>
              <a:t>Σύστημα </a:t>
            </a:r>
          </a:p>
          <a:p>
            <a:pPr algn="ctr">
              <a:defRPr/>
            </a:pPr>
            <a:r>
              <a:rPr lang="el-GR" sz="2000" b="1" dirty="0">
                <a:latin typeface="+mn-lt"/>
                <a:cs typeface="Arial" charset="0"/>
              </a:rPr>
              <a:t>Χρηματοδότησης</a:t>
            </a:r>
          </a:p>
          <a:p>
            <a:pPr algn="ctr">
              <a:defRPr/>
            </a:pP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 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916238" y="2997200"/>
            <a:ext cx="431800" cy="287338"/>
          </a:xfrm>
          <a:prstGeom prst="leftRightArrow">
            <a:avLst>
              <a:gd name="adj1" fmla="val 50000"/>
              <a:gd name="adj2" fmla="val 30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000">
              <a:latin typeface="+mn-lt"/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5219700" y="2997200"/>
            <a:ext cx="431800" cy="287338"/>
          </a:xfrm>
          <a:prstGeom prst="leftRightArrow">
            <a:avLst>
              <a:gd name="adj1" fmla="val 50000"/>
              <a:gd name="adj2" fmla="val 30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000">
              <a:latin typeface="+mn-lt"/>
            </a:endParaRPr>
          </a:p>
        </p:txBody>
      </p:sp>
      <p:cxnSp>
        <p:nvCxnSpPr>
          <p:cNvPr id="22537" name="AutoShape 9"/>
          <p:cNvCxnSpPr>
            <a:cxnSpLocks noChangeShapeType="1"/>
            <a:stCxn id="22534" idx="0"/>
            <a:endCxn id="22532" idx="0"/>
          </p:cNvCxnSpPr>
          <p:nvPr/>
        </p:nvCxnSpPr>
        <p:spPr bwMode="auto">
          <a:xfrm rot="-5400000" flipH="1" flipV="1">
            <a:off x="4355306" y="-134143"/>
            <a:ext cx="1587" cy="4679950"/>
          </a:xfrm>
          <a:prstGeom prst="bentConnector3">
            <a:avLst>
              <a:gd name="adj1" fmla="val -45600014"/>
            </a:avLst>
          </a:prstGeom>
          <a:noFill/>
          <a:ln w="47625">
            <a:solidFill>
              <a:srgbClr val="000080"/>
            </a:solidFill>
            <a:miter lim="800000"/>
            <a:headEnd/>
            <a:tailEnd type="triangle" w="med" len="med"/>
          </a:ln>
        </p:spPr>
      </p:cxn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979613" y="1052513"/>
            <a:ext cx="4897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solidFill>
                  <a:schemeClr val="bg1"/>
                </a:solidFill>
                <a:latin typeface="+mn-lt"/>
                <a:cs typeface="Arial" charset="0"/>
              </a:rPr>
              <a:t>Μέθοδοι αποζημίωσης, Πηγές άντλησης πόρων</a:t>
            </a:r>
            <a:r>
              <a:rPr lang="el-GR" b="1" dirty="0">
                <a:latin typeface="+mn-lt"/>
                <a:cs typeface="Arial" charset="0"/>
              </a:rPr>
              <a:t> 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339975" y="4437063"/>
            <a:ext cx="4319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chemeClr val="bg1"/>
                </a:solidFill>
                <a:latin typeface="+mn-lt"/>
                <a:cs typeface="Arial" charset="0"/>
              </a:rPr>
              <a:t>ΣΥΣΤΗΜΑ ΥΓΕΙΑΣ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6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8763" y="1660525"/>
            <a:ext cx="1350962" cy="1176338"/>
            <a:chOff x="163" y="1046"/>
            <a:chExt cx="851" cy="741"/>
          </a:xfrm>
        </p:grpSpPr>
        <p:sp>
          <p:nvSpPr>
            <p:cNvPr id="181277" name="Freeform 4"/>
            <p:cNvSpPr>
              <a:spLocks/>
            </p:cNvSpPr>
            <p:nvPr/>
          </p:nvSpPr>
          <p:spPr bwMode="auto">
            <a:xfrm>
              <a:off x="163" y="1721"/>
              <a:ext cx="851" cy="66"/>
            </a:xfrm>
            <a:custGeom>
              <a:avLst/>
              <a:gdLst>
                <a:gd name="T0" fmla="*/ 797 w 851"/>
                <a:gd name="T1" fmla="*/ 0 h 66"/>
                <a:gd name="T2" fmla="*/ 0 w 851"/>
                <a:gd name="T3" fmla="*/ 0 h 66"/>
                <a:gd name="T4" fmla="*/ 54 w 851"/>
                <a:gd name="T5" fmla="*/ 66 h 66"/>
                <a:gd name="T6" fmla="*/ 851 w 851"/>
                <a:gd name="T7" fmla="*/ 66 h 66"/>
                <a:gd name="T8" fmla="*/ 797 w 851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66"/>
                <a:gd name="T17" fmla="*/ 851 w 851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66">
                  <a:moveTo>
                    <a:pt x="797" y="0"/>
                  </a:moveTo>
                  <a:lnTo>
                    <a:pt x="0" y="0"/>
                  </a:lnTo>
                  <a:lnTo>
                    <a:pt x="54" y="66"/>
                  </a:lnTo>
                  <a:lnTo>
                    <a:pt x="851" y="66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1278" name="Freeform 5"/>
            <p:cNvSpPr>
              <a:spLocks/>
            </p:cNvSpPr>
            <p:nvPr/>
          </p:nvSpPr>
          <p:spPr bwMode="auto">
            <a:xfrm>
              <a:off x="960" y="1046"/>
              <a:ext cx="54" cy="741"/>
            </a:xfrm>
            <a:custGeom>
              <a:avLst/>
              <a:gdLst>
                <a:gd name="T0" fmla="*/ 54 w 54"/>
                <a:gd name="T1" fmla="*/ 741 h 741"/>
                <a:gd name="T2" fmla="*/ 0 w 54"/>
                <a:gd name="T3" fmla="*/ 675 h 741"/>
                <a:gd name="T4" fmla="*/ 0 w 54"/>
                <a:gd name="T5" fmla="*/ 0 h 741"/>
                <a:gd name="T6" fmla="*/ 54 w 54"/>
                <a:gd name="T7" fmla="*/ 66 h 741"/>
                <a:gd name="T8" fmla="*/ 54 w 54"/>
                <a:gd name="T9" fmla="*/ 741 h 7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741"/>
                <a:gd name="T17" fmla="*/ 54 w 54"/>
                <a:gd name="T18" fmla="*/ 741 h 7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741">
                  <a:moveTo>
                    <a:pt x="54" y="741"/>
                  </a:moveTo>
                  <a:lnTo>
                    <a:pt x="0" y="675"/>
                  </a:lnTo>
                  <a:lnTo>
                    <a:pt x="0" y="0"/>
                  </a:lnTo>
                  <a:lnTo>
                    <a:pt x="54" y="66"/>
                  </a:lnTo>
                  <a:lnTo>
                    <a:pt x="54" y="74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1279" name="Rectangle 6"/>
            <p:cNvSpPr>
              <a:spLocks noChangeArrowheads="1"/>
            </p:cNvSpPr>
            <p:nvPr/>
          </p:nvSpPr>
          <p:spPr bwMode="auto">
            <a:xfrm>
              <a:off x="163" y="1046"/>
              <a:ext cx="797" cy="67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1280" name="Rectangle 7"/>
            <p:cNvSpPr>
              <a:spLocks noChangeArrowheads="1"/>
            </p:cNvSpPr>
            <p:nvPr/>
          </p:nvSpPr>
          <p:spPr bwMode="auto">
            <a:xfrm>
              <a:off x="325" y="1313"/>
              <a:ext cx="52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700" b="1">
                  <a:solidFill>
                    <a:srgbClr val="000000"/>
                  </a:solidFill>
                  <a:latin typeface="Courier New" pitchFamily="49" charset="0"/>
                </a:rPr>
                <a:t>Εισροές</a:t>
              </a:r>
              <a:endParaRPr lang="el-GR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015165" y="1660525"/>
            <a:ext cx="1563688" cy="1176338"/>
            <a:chOff x="4419" y="1046"/>
            <a:chExt cx="985" cy="741"/>
          </a:xfrm>
        </p:grpSpPr>
        <p:sp>
          <p:nvSpPr>
            <p:cNvPr id="181273" name="Freeform 9"/>
            <p:cNvSpPr>
              <a:spLocks/>
            </p:cNvSpPr>
            <p:nvPr/>
          </p:nvSpPr>
          <p:spPr bwMode="auto">
            <a:xfrm>
              <a:off x="4419" y="1721"/>
              <a:ext cx="985" cy="66"/>
            </a:xfrm>
            <a:custGeom>
              <a:avLst/>
              <a:gdLst>
                <a:gd name="T0" fmla="*/ 931 w 985"/>
                <a:gd name="T1" fmla="*/ 0 h 66"/>
                <a:gd name="T2" fmla="*/ 0 w 985"/>
                <a:gd name="T3" fmla="*/ 0 h 66"/>
                <a:gd name="T4" fmla="*/ 52 w 985"/>
                <a:gd name="T5" fmla="*/ 66 h 66"/>
                <a:gd name="T6" fmla="*/ 985 w 985"/>
                <a:gd name="T7" fmla="*/ 66 h 66"/>
                <a:gd name="T8" fmla="*/ 931 w 985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5"/>
                <a:gd name="T16" fmla="*/ 0 h 66"/>
                <a:gd name="T17" fmla="*/ 985 w 98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5" h="66">
                  <a:moveTo>
                    <a:pt x="931" y="0"/>
                  </a:moveTo>
                  <a:lnTo>
                    <a:pt x="0" y="0"/>
                  </a:lnTo>
                  <a:lnTo>
                    <a:pt x="52" y="66"/>
                  </a:lnTo>
                  <a:lnTo>
                    <a:pt x="985" y="66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181274" name="Freeform 10"/>
            <p:cNvSpPr>
              <a:spLocks/>
            </p:cNvSpPr>
            <p:nvPr/>
          </p:nvSpPr>
          <p:spPr bwMode="auto">
            <a:xfrm>
              <a:off x="5350" y="1046"/>
              <a:ext cx="54" cy="741"/>
            </a:xfrm>
            <a:custGeom>
              <a:avLst/>
              <a:gdLst>
                <a:gd name="T0" fmla="*/ 54 w 54"/>
                <a:gd name="T1" fmla="*/ 741 h 741"/>
                <a:gd name="T2" fmla="*/ 0 w 54"/>
                <a:gd name="T3" fmla="*/ 675 h 741"/>
                <a:gd name="T4" fmla="*/ 0 w 54"/>
                <a:gd name="T5" fmla="*/ 0 h 741"/>
                <a:gd name="T6" fmla="*/ 54 w 54"/>
                <a:gd name="T7" fmla="*/ 66 h 741"/>
                <a:gd name="T8" fmla="*/ 54 w 54"/>
                <a:gd name="T9" fmla="*/ 741 h 7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741"/>
                <a:gd name="T17" fmla="*/ 54 w 54"/>
                <a:gd name="T18" fmla="*/ 741 h 7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741">
                  <a:moveTo>
                    <a:pt x="54" y="741"/>
                  </a:moveTo>
                  <a:lnTo>
                    <a:pt x="0" y="675"/>
                  </a:lnTo>
                  <a:lnTo>
                    <a:pt x="0" y="0"/>
                  </a:lnTo>
                  <a:lnTo>
                    <a:pt x="54" y="66"/>
                  </a:lnTo>
                  <a:lnTo>
                    <a:pt x="54" y="74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181275" name="Rectangle 11"/>
            <p:cNvSpPr>
              <a:spLocks noChangeArrowheads="1"/>
            </p:cNvSpPr>
            <p:nvPr/>
          </p:nvSpPr>
          <p:spPr bwMode="auto">
            <a:xfrm>
              <a:off x="4419" y="1046"/>
              <a:ext cx="931" cy="67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181276" name="Rectangle 12"/>
            <p:cNvSpPr>
              <a:spLocks noChangeArrowheads="1"/>
            </p:cNvSpPr>
            <p:nvPr/>
          </p:nvSpPr>
          <p:spPr bwMode="auto">
            <a:xfrm>
              <a:off x="4429" y="1317"/>
              <a:ext cx="9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b="1" dirty="0">
                  <a:solidFill>
                    <a:srgbClr val="000000"/>
                  </a:solidFill>
                  <a:latin typeface="Courier New" pitchFamily="49" charset="0"/>
                </a:rPr>
                <a:t>Αποτελέσματα</a:t>
              </a:r>
              <a:endParaRPr lang="el-GR" sz="2000" dirty="0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241925" y="1660525"/>
            <a:ext cx="1352550" cy="1176338"/>
            <a:chOff x="3302" y="1046"/>
            <a:chExt cx="852" cy="741"/>
          </a:xfrm>
        </p:grpSpPr>
        <p:sp>
          <p:nvSpPr>
            <p:cNvPr id="181269" name="Freeform 14"/>
            <p:cNvSpPr>
              <a:spLocks/>
            </p:cNvSpPr>
            <p:nvPr/>
          </p:nvSpPr>
          <p:spPr bwMode="auto">
            <a:xfrm>
              <a:off x="3302" y="1721"/>
              <a:ext cx="852" cy="66"/>
            </a:xfrm>
            <a:custGeom>
              <a:avLst/>
              <a:gdLst>
                <a:gd name="T0" fmla="*/ 798 w 852"/>
                <a:gd name="T1" fmla="*/ 0 h 66"/>
                <a:gd name="T2" fmla="*/ 0 w 852"/>
                <a:gd name="T3" fmla="*/ 0 h 66"/>
                <a:gd name="T4" fmla="*/ 52 w 852"/>
                <a:gd name="T5" fmla="*/ 66 h 66"/>
                <a:gd name="T6" fmla="*/ 852 w 852"/>
                <a:gd name="T7" fmla="*/ 66 h 66"/>
                <a:gd name="T8" fmla="*/ 798 w 85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2"/>
                <a:gd name="T16" fmla="*/ 0 h 66"/>
                <a:gd name="T17" fmla="*/ 852 w 85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2" h="66">
                  <a:moveTo>
                    <a:pt x="798" y="0"/>
                  </a:moveTo>
                  <a:lnTo>
                    <a:pt x="0" y="0"/>
                  </a:lnTo>
                  <a:lnTo>
                    <a:pt x="52" y="66"/>
                  </a:lnTo>
                  <a:lnTo>
                    <a:pt x="852" y="66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1270" name="Freeform 15"/>
            <p:cNvSpPr>
              <a:spLocks/>
            </p:cNvSpPr>
            <p:nvPr/>
          </p:nvSpPr>
          <p:spPr bwMode="auto">
            <a:xfrm>
              <a:off x="4100" y="1046"/>
              <a:ext cx="54" cy="741"/>
            </a:xfrm>
            <a:custGeom>
              <a:avLst/>
              <a:gdLst>
                <a:gd name="T0" fmla="*/ 54 w 54"/>
                <a:gd name="T1" fmla="*/ 741 h 741"/>
                <a:gd name="T2" fmla="*/ 0 w 54"/>
                <a:gd name="T3" fmla="*/ 675 h 741"/>
                <a:gd name="T4" fmla="*/ 0 w 54"/>
                <a:gd name="T5" fmla="*/ 0 h 741"/>
                <a:gd name="T6" fmla="*/ 54 w 54"/>
                <a:gd name="T7" fmla="*/ 66 h 741"/>
                <a:gd name="T8" fmla="*/ 54 w 54"/>
                <a:gd name="T9" fmla="*/ 741 h 7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741"/>
                <a:gd name="T17" fmla="*/ 54 w 54"/>
                <a:gd name="T18" fmla="*/ 741 h 7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741">
                  <a:moveTo>
                    <a:pt x="54" y="741"/>
                  </a:moveTo>
                  <a:lnTo>
                    <a:pt x="0" y="675"/>
                  </a:lnTo>
                  <a:lnTo>
                    <a:pt x="0" y="0"/>
                  </a:lnTo>
                  <a:lnTo>
                    <a:pt x="54" y="66"/>
                  </a:lnTo>
                  <a:lnTo>
                    <a:pt x="54" y="74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1271" name="Rectangle 16"/>
            <p:cNvSpPr>
              <a:spLocks noChangeArrowheads="1"/>
            </p:cNvSpPr>
            <p:nvPr/>
          </p:nvSpPr>
          <p:spPr bwMode="auto">
            <a:xfrm>
              <a:off x="3302" y="1046"/>
              <a:ext cx="798" cy="67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1272" name="Rectangle 17"/>
            <p:cNvSpPr>
              <a:spLocks noChangeArrowheads="1"/>
            </p:cNvSpPr>
            <p:nvPr/>
          </p:nvSpPr>
          <p:spPr bwMode="auto">
            <a:xfrm>
              <a:off x="3326" y="1313"/>
              <a:ext cx="75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700" b="1" dirty="0">
                  <a:solidFill>
                    <a:srgbClr val="000000"/>
                  </a:solidFill>
                  <a:latin typeface="Courier New" pitchFamily="49" charset="0"/>
                </a:rPr>
                <a:t>Επιδράσεις</a:t>
              </a:r>
              <a:endParaRPr lang="el-GR" dirty="0"/>
            </a:p>
          </p:txBody>
        </p:sp>
      </p:grpSp>
      <p:sp>
        <p:nvSpPr>
          <p:cNvPr id="110610" name="Freeform 18"/>
          <p:cNvSpPr>
            <a:spLocks/>
          </p:cNvSpPr>
          <p:nvPr/>
        </p:nvSpPr>
        <p:spPr bwMode="auto">
          <a:xfrm>
            <a:off x="3636963" y="2732088"/>
            <a:ext cx="1350962" cy="104775"/>
          </a:xfrm>
          <a:custGeom>
            <a:avLst/>
            <a:gdLst>
              <a:gd name="T0" fmla="*/ 2147483647 w 851"/>
              <a:gd name="T1" fmla="*/ 0 h 66"/>
              <a:gd name="T2" fmla="*/ 0 w 851"/>
              <a:gd name="T3" fmla="*/ 0 h 66"/>
              <a:gd name="T4" fmla="*/ 2147483647 w 851"/>
              <a:gd name="T5" fmla="*/ 2147483647 h 66"/>
              <a:gd name="T6" fmla="*/ 2147483647 w 851"/>
              <a:gd name="T7" fmla="*/ 2147483647 h 66"/>
              <a:gd name="T8" fmla="*/ 2147483647 w 851"/>
              <a:gd name="T9" fmla="*/ 0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1"/>
              <a:gd name="T16" fmla="*/ 0 h 66"/>
              <a:gd name="T17" fmla="*/ 851 w 851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1" h="66">
                <a:moveTo>
                  <a:pt x="797" y="0"/>
                </a:moveTo>
                <a:lnTo>
                  <a:pt x="0" y="0"/>
                </a:lnTo>
                <a:lnTo>
                  <a:pt x="54" y="66"/>
                </a:lnTo>
                <a:lnTo>
                  <a:pt x="851" y="66"/>
                </a:lnTo>
                <a:lnTo>
                  <a:pt x="797" y="0"/>
                </a:lnTo>
                <a:close/>
              </a:path>
            </a:pathLst>
          </a:custGeom>
          <a:solidFill>
            <a:srgbClr val="C0C0C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0611" name="Freeform 19"/>
          <p:cNvSpPr>
            <a:spLocks/>
          </p:cNvSpPr>
          <p:nvPr/>
        </p:nvSpPr>
        <p:spPr bwMode="auto">
          <a:xfrm>
            <a:off x="4902200" y="1660525"/>
            <a:ext cx="85725" cy="1176338"/>
          </a:xfrm>
          <a:custGeom>
            <a:avLst/>
            <a:gdLst>
              <a:gd name="T0" fmla="*/ 2147483647 w 54"/>
              <a:gd name="T1" fmla="*/ 2147483647 h 741"/>
              <a:gd name="T2" fmla="*/ 0 w 54"/>
              <a:gd name="T3" fmla="*/ 2147483647 h 741"/>
              <a:gd name="T4" fmla="*/ 0 w 54"/>
              <a:gd name="T5" fmla="*/ 0 h 741"/>
              <a:gd name="T6" fmla="*/ 2147483647 w 54"/>
              <a:gd name="T7" fmla="*/ 2147483647 h 741"/>
              <a:gd name="T8" fmla="*/ 2147483647 w 54"/>
              <a:gd name="T9" fmla="*/ 2147483647 h 7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741"/>
              <a:gd name="T17" fmla="*/ 54 w 54"/>
              <a:gd name="T18" fmla="*/ 741 h 7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741">
                <a:moveTo>
                  <a:pt x="54" y="741"/>
                </a:moveTo>
                <a:lnTo>
                  <a:pt x="0" y="675"/>
                </a:lnTo>
                <a:lnTo>
                  <a:pt x="0" y="0"/>
                </a:lnTo>
                <a:lnTo>
                  <a:pt x="54" y="66"/>
                </a:lnTo>
                <a:lnTo>
                  <a:pt x="54" y="741"/>
                </a:lnTo>
                <a:close/>
              </a:path>
            </a:pathLst>
          </a:custGeom>
          <a:solidFill>
            <a:srgbClr val="C0C0C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3636963" y="1660525"/>
            <a:ext cx="1265237" cy="10715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0613" name="Rectangle 21"/>
          <p:cNvSpPr>
            <a:spLocks noChangeArrowheads="1"/>
          </p:cNvSpPr>
          <p:nvPr/>
        </p:nvSpPr>
        <p:spPr bwMode="auto">
          <a:xfrm>
            <a:off x="3948113" y="2084388"/>
            <a:ext cx="7397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1700" b="1">
                <a:solidFill>
                  <a:srgbClr val="000000"/>
                </a:solidFill>
                <a:latin typeface="Courier New" pitchFamily="49" charset="0"/>
              </a:rPr>
              <a:t>Εκροές</a:t>
            </a:r>
            <a:endParaRPr lang="el-GR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908175" y="1660525"/>
            <a:ext cx="1446213" cy="1176338"/>
            <a:chOff x="1202" y="1046"/>
            <a:chExt cx="911" cy="741"/>
          </a:xfrm>
        </p:grpSpPr>
        <p:sp>
          <p:nvSpPr>
            <p:cNvPr id="181265" name="Freeform 23"/>
            <p:cNvSpPr>
              <a:spLocks/>
            </p:cNvSpPr>
            <p:nvPr/>
          </p:nvSpPr>
          <p:spPr bwMode="auto">
            <a:xfrm>
              <a:off x="1226" y="1721"/>
              <a:ext cx="851" cy="66"/>
            </a:xfrm>
            <a:custGeom>
              <a:avLst/>
              <a:gdLst>
                <a:gd name="T0" fmla="*/ 799 w 851"/>
                <a:gd name="T1" fmla="*/ 0 h 66"/>
                <a:gd name="T2" fmla="*/ 0 w 851"/>
                <a:gd name="T3" fmla="*/ 0 h 66"/>
                <a:gd name="T4" fmla="*/ 54 w 851"/>
                <a:gd name="T5" fmla="*/ 66 h 66"/>
                <a:gd name="T6" fmla="*/ 851 w 851"/>
                <a:gd name="T7" fmla="*/ 66 h 66"/>
                <a:gd name="T8" fmla="*/ 799 w 851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66"/>
                <a:gd name="T17" fmla="*/ 851 w 851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66">
                  <a:moveTo>
                    <a:pt x="799" y="0"/>
                  </a:moveTo>
                  <a:lnTo>
                    <a:pt x="0" y="0"/>
                  </a:lnTo>
                  <a:lnTo>
                    <a:pt x="54" y="66"/>
                  </a:lnTo>
                  <a:lnTo>
                    <a:pt x="851" y="66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1266" name="Freeform 24"/>
            <p:cNvSpPr>
              <a:spLocks/>
            </p:cNvSpPr>
            <p:nvPr/>
          </p:nvSpPr>
          <p:spPr bwMode="auto">
            <a:xfrm>
              <a:off x="2025" y="1046"/>
              <a:ext cx="52" cy="741"/>
            </a:xfrm>
            <a:custGeom>
              <a:avLst/>
              <a:gdLst>
                <a:gd name="T0" fmla="*/ 52 w 52"/>
                <a:gd name="T1" fmla="*/ 741 h 741"/>
                <a:gd name="T2" fmla="*/ 0 w 52"/>
                <a:gd name="T3" fmla="*/ 675 h 741"/>
                <a:gd name="T4" fmla="*/ 0 w 52"/>
                <a:gd name="T5" fmla="*/ 0 h 741"/>
                <a:gd name="T6" fmla="*/ 52 w 52"/>
                <a:gd name="T7" fmla="*/ 66 h 741"/>
                <a:gd name="T8" fmla="*/ 52 w 52"/>
                <a:gd name="T9" fmla="*/ 741 h 7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741"/>
                <a:gd name="T17" fmla="*/ 52 w 52"/>
                <a:gd name="T18" fmla="*/ 741 h 7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741">
                  <a:moveTo>
                    <a:pt x="52" y="741"/>
                  </a:moveTo>
                  <a:lnTo>
                    <a:pt x="0" y="675"/>
                  </a:lnTo>
                  <a:lnTo>
                    <a:pt x="0" y="0"/>
                  </a:lnTo>
                  <a:lnTo>
                    <a:pt x="52" y="66"/>
                  </a:lnTo>
                  <a:lnTo>
                    <a:pt x="52" y="74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1267" name="Rectangle 25"/>
            <p:cNvSpPr>
              <a:spLocks noChangeArrowheads="1"/>
            </p:cNvSpPr>
            <p:nvPr/>
          </p:nvSpPr>
          <p:spPr bwMode="auto">
            <a:xfrm>
              <a:off x="1226" y="1046"/>
              <a:ext cx="799" cy="67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1268" name="Rectangle 26"/>
            <p:cNvSpPr>
              <a:spLocks noChangeArrowheads="1"/>
            </p:cNvSpPr>
            <p:nvPr/>
          </p:nvSpPr>
          <p:spPr bwMode="auto">
            <a:xfrm>
              <a:off x="1202" y="1344"/>
              <a:ext cx="91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700" b="1" dirty="0" smtClean="0">
                  <a:solidFill>
                    <a:srgbClr val="000000"/>
                  </a:solidFill>
                  <a:latin typeface="Courier New" pitchFamily="49" charset="0"/>
                </a:rPr>
                <a:t>Διαδικασίες</a:t>
              </a:r>
              <a:endParaRPr lang="el-GR" dirty="0"/>
            </a:p>
          </p:txBody>
        </p:sp>
      </p:grpSp>
      <p:sp>
        <p:nvSpPr>
          <p:cNvPr id="181259" name="Freeform 27"/>
          <p:cNvSpPr>
            <a:spLocks/>
          </p:cNvSpPr>
          <p:nvPr/>
        </p:nvSpPr>
        <p:spPr bwMode="auto">
          <a:xfrm>
            <a:off x="3414713" y="4249738"/>
            <a:ext cx="128587" cy="1176337"/>
          </a:xfrm>
          <a:custGeom>
            <a:avLst/>
            <a:gdLst>
              <a:gd name="T0" fmla="*/ 0 w 81"/>
              <a:gd name="T1" fmla="*/ 0 h 741"/>
              <a:gd name="T2" fmla="*/ 2147483647 w 81"/>
              <a:gd name="T3" fmla="*/ 2147483647 h 741"/>
              <a:gd name="T4" fmla="*/ 2147483647 w 81"/>
              <a:gd name="T5" fmla="*/ 2147483647 h 741"/>
              <a:gd name="T6" fmla="*/ 0 w 81"/>
              <a:gd name="T7" fmla="*/ 2147483647 h 741"/>
              <a:gd name="T8" fmla="*/ 0 w 81"/>
              <a:gd name="T9" fmla="*/ 0 h 7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741"/>
              <a:gd name="T17" fmla="*/ 81 w 81"/>
              <a:gd name="T18" fmla="*/ 741 h 7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741">
                <a:moveTo>
                  <a:pt x="0" y="0"/>
                </a:moveTo>
                <a:lnTo>
                  <a:pt x="81" y="98"/>
                </a:lnTo>
                <a:lnTo>
                  <a:pt x="81" y="741"/>
                </a:lnTo>
                <a:lnTo>
                  <a:pt x="0" y="645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0620" name="Freeform 28"/>
          <p:cNvSpPr>
            <a:spLocks/>
          </p:cNvSpPr>
          <p:nvPr/>
        </p:nvSpPr>
        <p:spPr bwMode="auto">
          <a:xfrm>
            <a:off x="3414713" y="4505325"/>
            <a:ext cx="1984375" cy="665163"/>
          </a:xfrm>
          <a:custGeom>
            <a:avLst/>
            <a:gdLst>
              <a:gd name="T0" fmla="*/ 2147483647 w 1250"/>
              <a:gd name="T1" fmla="*/ 2147483647 h 419"/>
              <a:gd name="T2" fmla="*/ 0 w 1250"/>
              <a:gd name="T3" fmla="*/ 2147483647 h 419"/>
              <a:gd name="T4" fmla="*/ 2147483647 w 1250"/>
              <a:gd name="T5" fmla="*/ 2147483647 h 419"/>
              <a:gd name="T6" fmla="*/ 2147483647 w 1250"/>
              <a:gd name="T7" fmla="*/ 2147483647 h 419"/>
              <a:gd name="T8" fmla="*/ 2147483647 w 1250"/>
              <a:gd name="T9" fmla="*/ 2147483647 h 419"/>
              <a:gd name="T10" fmla="*/ 2147483647 w 1250"/>
              <a:gd name="T11" fmla="*/ 2147483647 h 419"/>
              <a:gd name="T12" fmla="*/ 2147483647 w 1250"/>
              <a:gd name="T13" fmla="*/ 2147483647 h 419"/>
              <a:gd name="T14" fmla="*/ 2147483647 w 1250"/>
              <a:gd name="T15" fmla="*/ 0 h 419"/>
              <a:gd name="T16" fmla="*/ 2147483647 w 1250"/>
              <a:gd name="T17" fmla="*/ 2147483647 h 4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0"/>
              <a:gd name="T28" fmla="*/ 0 h 419"/>
              <a:gd name="T29" fmla="*/ 1250 w 1250"/>
              <a:gd name="T30" fmla="*/ 419 h 4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0" h="419">
                <a:moveTo>
                  <a:pt x="1171" y="324"/>
                </a:moveTo>
                <a:lnTo>
                  <a:pt x="0" y="324"/>
                </a:lnTo>
                <a:lnTo>
                  <a:pt x="81" y="419"/>
                </a:lnTo>
                <a:lnTo>
                  <a:pt x="1250" y="419"/>
                </a:lnTo>
                <a:lnTo>
                  <a:pt x="1171" y="324"/>
                </a:lnTo>
                <a:lnTo>
                  <a:pt x="1250" y="419"/>
                </a:lnTo>
                <a:lnTo>
                  <a:pt x="1250" y="98"/>
                </a:lnTo>
                <a:lnTo>
                  <a:pt x="1171" y="0"/>
                </a:lnTo>
                <a:lnTo>
                  <a:pt x="1171" y="324"/>
                </a:lnTo>
                <a:close/>
              </a:path>
            </a:pathLst>
          </a:custGeom>
          <a:solidFill>
            <a:srgbClr val="80808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0621" name="Freeform 29"/>
          <p:cNvSpPr>
            <a:spLocks/>
          </p:cNvSpPr>
          <p:nvPr/>
        </p:nvSpPr>
        <p:spPr bwMode="auto">
          <a:xfrm>
            <a:off x="3203575" y="4249738"/>
            <a:ext cx="2070100" cy="1023937"/>
          </a:xfrm>
          <a:custGeom>
            <a:avLst/>
            <a:gdLst>
              <a:gd name="T0" fmla="*/ 2147483647 w 1304"/>
              <a:gd name="T1" fmla="*/ 2147483647 h 645"/>
              <a:gd name="T2" fmla="*/ 2147483647 w 1304"/>
              <a:gd name="T3" fmla="*/ 2147483647 h 645"/>
              <a:gd name="T4" fmla="*/ 2147483647 w 1304"/>
              <a:gd name="T5" fmla="*/ 2147483647 h 645"/>
              <a:gd name="T6" fmla="*/ 0 w 1304"/>
              <a:gd name="T7" fmla="*/ 2147483647 h 645"/>
              <a:gd name="T8" fmla="*/ 2147483647 w 1304"/>
              <a:gd name="T9" fmla="*/ 0 h 645"/>
              <a:gd name="T10" fmla="*/ 2147483647 w 1304"/>
              <a:gd name="T11" fmla="*/ 2147483647 h 645"/>
              <a:gd name="T12" fmla="*/ 2147483647 w 1304"/>
              <a:gd name="T13" fmla="*/ 2147483647 h 645"/>
              <a:gd name="T14" fmla="*/ 2147483647 w 1304"/>
              <a:gd name="T15" fmla="*/ 2147483647 h 6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4"/>
              <a:gd name="T25" fmla="*/ 0 h 645"/>
              <a:gd name="T26" fmla="*/ 1304 w 1304"/>
              <a:gd name="T27" fmla="*/ 645 h 6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4" h="645">
                <a:moveTo>
                  <a:pt x="1304" y="485"/>
                </a:moveTo>
                <a:lnTo>
                  <a:pt x="133" y="485"/>
                </a:lnTo>
                <a:lnTo>
                  <a:pt x="133" y="645"/>
                </a:lnTo>
                <a:lnTo>
                  <a:pt x="0" y="322"/>
                </a:lnTo>
                <a:lnTo>
                  <a:pt x="133" y="0"/>
                </a:lnTo>
                <a:lnTo>
                  <a:pt x="133" y="161"/>
                </a:lnTo>
                <a:lnTo>
                  <a:pt x="1304" y="161"/>
                </a:lnTo>
                <a:lnTo>
                  <a:pt x="1304" y="48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auto">
          <a:xfrm>
            <a:off x="3489325" y="4646613"/>
            <a:ext cx="18272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1700" b="1">
                <a:solidFill>
                  <a:srgbClr val="000000"/>
                </a:solidFill>
                <a:latin typeface="Courier New" pitchFamily="49" charset="0"/>
              </a:rPr>
              <a:t>Ανατροφοδότηση</a:t>
            </a:r>
            <a:endParaRPr lang="el-GR"/>
          </a:p>
        </p:txBody>
      </p:sp>
      <p:sp>
        <p:nvSpPr>
          <p:cNvPr id="110623" name="AutoShape 31"/>
          <p:cNvSpPr>
            <a:spLocks noChangeArrowheads="1"/>
          </p:cNvSpPr>
          <p:nvPr/>
        </p:nvSpPr>
        <p:spPr bwMode="auto">
          <a:xfrm flipH="1">
            <a:off x="468313" y="3933825"/>
            <a:ext cx="1728787" cy="10795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  <a:cs typeface="Arial" charset="0"/>
            </a:endParaRPr>
          </a:p>
        </p:txBody>
      </p:sp>
      <p:sp>
        <p:nvSpPr>
          <p:cNvPr id="110624" name="AutoShape 32"/>
          <p:cNvSpPr>
            <a:spLocks noChangeArrowheads="1"/>
          </p:cNvSpPr>
          <p:nvPr/>
        </p:nvSpPr>
        <p:spPr bwMode="auto">
          <a:xfrm rot="5400000" flipV="1">
            <a:off x="6551613" y="3536950"/>
            <a:ext cx="1944687" cy="14398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  <a:cs typeface="Arial" charset="0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Υγείας ως σύστημα Παραγωγής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532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0" grpId="0" animBg="1"/>
      <p:bldP spid="110611" grpId="0" animBg="1"/>
      <p:bldP spid="110612" grpId="0" animBg="1"/>
      <p:bldP spid="110613" grpId="0"/>
      <p:bldP spid="110620" grpId="0" animBg="1"/>
      <p:bldP spid="110621" grpId="0" animBg="1"/>
      <p:bldP spid="1106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Χρηματοδότησης </a:t>
            </a:r>
            <a:r>
              <a:rPr lang="el-GR" sz="3200" b="0" dirty="0" smtClean="0"/>
              <a:t>1/2</a:t>
            </a:r>
            <a:r>
              <a:rPr lang="el-GR" dirty="0" smtClean="0"/>
              <a:t>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Φορείς χρηματοδότησης (Κράτος, Ασφαλιστικοί φορείς, Ιδιωτική ασφάλεια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Πολίτες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Υπηρεσίες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42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Σύστημα Χρηματοδότησης </a:t>
            </a:r>
            <a:r>
              <a:rPr lang="el-GR" sz="3200" b="0" dirty="0" smtClean="0">
                <a:latin typeface="+mn-lt"/>
              </a:rPr>
              <a:t>2/2</a:t>
            </a:r>
            <a:endParaRPr lang="el-GR" sz="3200" b="0" dirty="0">
              <a:latin typeface="+mn-lt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50825" y="1341438"/>
            <a:ext cx="4968875" cy="525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99"/>
              </a:gs>
              <a:gs pos="0">
                <a:srgbClr val="336699"/>
              </a:gs>
            </a:gsLst>
            <a:lin ang="5400000" scaled="1"/>
          </a:gradFill>
          <a:ln w="9525" algn="ctr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68313" y="1557338"/>
            <a:ext cx="1150937" cy="1079500"/>
          </a:xfrm>
          <a:prstGeom prst="roundRect">
            <a:avLst/>
          </a:prstGeom>
          <a:solidFill>
            <a:srgbClr val="0099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l-GR" sz="1800" b="1" dirty="0">
                <a:solidFill>
                  <a:schemeClr val="bg1"/>
                </a:solidFill>
                <a:latin typeface="+mn-lt"/>
                <a:cs typeface="Arial" charset="0"/>
              </a:rPr>
              <a:t>Δημόσιο</a:t>
            </a:r>
            <a:endParaRPr lang="en-GB" sz="18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92275" y="1557338"/>
            <a:ext cx="1295400" cy="1079500"/>
          </a:xfrm>
          <a:prstGeom prst="roundRect">
            <a:avLst/>
          </a:prstGeom>
          <a:solidFill>
            <a:srgbClr val="0099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l-GR" sz="1800" b="1" dirty="0">
                <a:solidFill>
                  <a:schemeClr val="bg1"/>
                </a:solidFill>
                <a:latin typeface="+mn-lt"/>
                <a:cs typeface="Arial" charset="0"/>
              </a:rPr>
              <a:t>Κοινωνική </a:t>
            </a:r>
          </a:p>
          <a:p>
            <a:pPr>
              <a:defRPr/>
            </a:pPr>
            <a:r>
              <a:rPr lang="el-GR" sz="1800" b="1" dirty="0">
                <a:solidFill>
                  <a:schemeClr val="bg1"/>
                </a:solidFill>
                <a:latin typeface="+mn-lt"/>
                <a:cs typeface="Arial" charset="0"/>
              </a:rPr>
              <a:t>Ασφάλιση </a:t>
            </a:r>
            <a:endParaRPr lang="en-GB" sz="18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059113" y="1557338"/>
            <a:ext cx="1296987" cy="1079500"/>
          </a:xfrm>
          <a:prstGeom prst="roundRect">
            <a:avLst/>
          </a:prstGeom>
          <a:solidFill>
            <a:srgbClr val="0099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l-GR" sz="2000" b="1" dirty="0">
                <a:solidFill>
                  <a:schemeClr val="bg1"/>
                </a:solidFill>
                <a:latin typeface="+mn-lt"/>
                <a:cs typeface="Arial" charset="0"/>
              </a:rPr>
              <a:t>Ιδιωτική </a:t>
            </a:r>
          </a:p>
          <a:p>
            <a:pPr>
              <a:defRPr/>
            </a:pPr>
            <a:r>
              <a:rPr lang="el-GR" sz="2000" b="1" dirty="0">
                <a:solidFill>
                  <a:schemeClr val="bg1"/>
                </a:solidFill>
                <a:latin typeface="+mn-lt"/>
                <a:cs typeface="Arial" charset="0"/>
              </a:rPr>
              <a:t>ασφάλιση</a:t>
            </a:r>
            <a:endParaRPr lang="en-GB" sz="20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08175" y="4652963"/>
            <a:ext cx="2087563" cy="1944687"/>
          </a:xfrm>
          <a:prstGeom prst="ellipse">
            <a:avLst/>
          </a:prstGeom>
          <a:solidFill>
            <a:srgbClr val="0099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b="1" dirty="0">
                <a:solidFill>
                  <a:schemeClr val="bg1"/>
                </a:solidFill>
                <a:latin typeface="+mn-lt"/>
                <a:cs typeface="Arial" charset="0"/>
              </a:rPr>
              <a:t>Πολίτες </a:t>
            </a:r>
            <a:endParaRPr lang="en-GB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cxnSp>
        <p:nvCxnSpPr>
          <p:cNvPr id="11" name="Shape 10"/>
          <p:cNvCxnSpPr>
            <a:cxnSpLocks noChangeShapeType="1"/>
            <a:stCxn id="9" idx="2"/>
            <a:endCxn id="5" idx="2"/>
          </p:cNvCxnSpPr>
          <p:nvPr/>
        </p:nvCxnSpPr>
        <p:spPr bwMode="auto">
          <a:xfrm rot="10800000">
            <a:off x="1042988" y="2636838"/>
            <a:ext cx="865187" cy="2987675"/>
          </a:xfrm>
          <a:prstGeom prst="bentConnector2">
            <a:avLst/>
          </a:prstGeom>
          <a:noFill/>
          <a:ln w="88900" algn="ctr">
            <a:solidFill>
              <a:srgbClr val="FF9900"/>
            </a:solidFill>
            <a:round/>
            <a:headEnd/>
            <a:tailEnd type="triangle" w="med" len="med"/>
          </a:ln>
        </p:spPr>
      </p:cxnSp>
      <p:cxnSp>
        <p:nvCxnSpPr>
          <p:cNvPr id="13" name="Elbow Connector 12"/>
          <p:cNvCxnSpPr>
            <a:cxnSpLocks noChangeShapeType="1"/>
            <a:stCxn id="9" idx="0"/>
            <a:endCxn id="6" idx="2"/>
          </p:cNvCxnSpPr>
          <p:nvPr/>
        </p:nvCxnSpPr>
        <p:spPr bwMode="auto">
          <a:xfrm rot="16200000" flipV="1">
            <a:off x="1637506" y="3339307"/>
            <a:ext cx="2016125" cy="611188"/>
          </a:xfrm>
          <a:prstGeom prst="bentConnector3">
            <a:avLst>
              <a:gd name="adj1" fmla="val 50000"/>
            </a:avLst>
          </a:prstGeom>
          <a:noFill/>
          <a:ln w="88900" algn="ctr">
            <a:solidFill>
              <a:srgbClr val="FF9900"/>
            </a:solidFill>
            <a:round/>
            <a:headEnd/>
            <a:tailEnd type="triangle" w="med" len="med"/>
          </a:ln>
        </p:spPr>
      </p:cxnSp>
      <p:cxnSp>
        <p:nvCxnSpPr>
          <p:cNvPr id="15" name="Shape 14"/>
          <p:cNvCxnSpPr>
            <a:cxnSpLocks noChangeShapeType="1"/>
            <a:stCxn id="9" idx="6"/>
            <a:endCxn id="8" idx="2"/>
          </p:cNvCxnSpPr>
          <p:nvPr/>
        </p:nvCxnSpPr>
        <p:spPr bwMode="auto">
          <a:xfrm flipH="1" flipV="1">
            <a:off x="3708400" y="2636838"/>
            <a:ext cx="287338" cy="2987675"/>
          </a:xfrm>
          <a:prstGeom prst="bentConnector4">
            <a:avLst>
              <a:gd name="adj1" fmla="val -79366"/>
              <a:gd name="adj2" fmla="val 66264"/>
            </a:avLst>
          </a:prstGeom>
          <a:noFill/>
          <a:ln w="88900" algn="ctr">
            <a:solidFill>
              <a:srgbClr val="FF9900"/>
            </a:solidFill>
            <a:round/>
            <a:headEnd/>
            <a:tailEnd type="triangle" w="med" len="med"/>
          </a:ln>
        </p:spPr>
      </p:cxnSp>
      <p:sp>
        <p:nvSpPr>
          <p:cNvPr id="16" name="Rectangle 15"/>
          <p:cNvSpPr/>
          <p:nvPr/>
        </p:nvSpPr>
        <p:spPr bwMode="auto">
          <a:xfrm>
            <a:off x="6443663" y="2420938"/>
            <a:ext cx="2232025" cy="2592387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400" b="1" dirty="0">
                <a:solidFill>
                  <a:schemeClr val="bg1"/>
                </a:solidFill>
                <a:latin typeface="+mn-lt"/>
                <a:cs typeface="Arial" charset="0"/>
              </a:rPr>
              <a:t>ΣΥΣΤΗΜΑ </a:t>
            </a:r>
          </a:p>
          <a:p>
            <a:pPr algn="ctr">
              <a:defRPr/>
            </a:pPr>
            <a:r>
              <a:rPr lang="el-GR" sz="2400" b="1" dirty="0">
                <a:solidFill>
                  <a:schemeClr val="bg1"/>
                </a:solidFill>
                <a:latin typeface="+mn-lt"/>
                <a:cs typeface="Arial" charset="0"/>
              </a:rPr>
              <a:t>ΠΑΡΑΓΩΓΗΣ</a:t>
            </a:r>
            <a:endParaRPr lang="en-GB" sz="24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750" y="3933825"/>
            <a:ext cx="1152525" cy="33813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b="1" dirty="0">
                <a:solidFill>
                  <a:schemeClr val="bg1"/>
                </a:solidFill>
                <a:latin typeface="+mn-lt"/>
              </a:rPr>
              <a:t>Φόροι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2500" y="3789363"/>
            <a:ext cx="1511300" cy="33813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b="1" dirty="0">
                <a:solidFill>
                  <a:schemeClr val="bg1"/>
                </a:solidFill>
                <a:latin typeface="+mn-lt"/>
              </a:rPr>
              <a:t>Ασφάλιστρα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7813" y="3068638"/>
            <a:ext cx="1800225" cy="58578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b="1" dirty="0">
                <a:solidFill>
                  <a:schemeClr val="bg1"/>
                </a:solidFill>
                <a:latin typeface="+mn-lt"/>
              </a:rPr>
              <a:t>Ασφαλιστικές εισφορές 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>
            <a:off x="5364163" y="3500438"/>
            <a:ext cx="936625" cy="433387"/>
          </a:xfrm>
          <a:prstGeom prst="rightArrow">
            <a:avLst>
              <a:gd name="adj1" fmla="val 50000"/>
              <a:gd name="adj2" fmla="val 49877"/>
            </a:avLst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5400000" scaled="1"/>
          </a:gradFill>
          <a:ln w="9525" algn="ctr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9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cs typeface="Times New Roman" pitchFamily="18" charset="0"/>
              </a:rPr>
              <a:t>Σχεδιασμός</a:t>
            </a:r>
            <a:r>
              <a:rPr lang="el-GR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λειτουργία και διαμόρφωση του σχεδιασμού αφορά τη λήψη αποφάσεων για </a:t>
            </a:r>
            <a:r>
              <a:rPr lang="el-GR" dirty="0" smtClean="0"/>
              <a:t>το</a:t>
            </a:r>
            <a:r>
              <a:rPr lang="el-GR" dirty="0"/>
              <a:t>:</a:t>
            </a:r>
            <a:endParaRPr lang="el-G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τι πρέπει να </a:t>
            </a:r>
            <a:r>
              <a:rPr lang="el-GR" dirty="0" smtClean="0"/>
              <a:t>γίνει,</a:t>
            </a:r>
            <a:endParaRPr lang="el-G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πως πρέπει να </a:t>
            </a:r>
            <a:r>
              <a:rPr lang="el-GR" dirty="0" smtClean="0"/>
              <a:t>γίνει.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Με το ερώτημα  «Τι πρέπει να γίνει;»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καθορίζονται οι στόχοι του </a:t>
            </a:r>
            <a:r>
              <a:rPr lang="el-GR" dirty="0" smtClean="0"/>
              <a:t>οργανισμού.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Mε το ερώτημα «Πώς πρέπει να γίνει;»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καθορίζονται οι μέθοδοι επίτευξής τους. 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4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σύστημα Διοίκησης 3 βαθμίδων </a:t>
            </a:r>
          </a:p>
        </p:txBody>
      </p:sp>
      <p:sp>
        <p:nvSpPr>
          <p:cNvPr id="18841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Α.</a:t>
            </a:r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l-GR" sz="2400" b="1" dirty="0" smtClean="0">
                <a:cs typeface="Times New Roman" pitchFamily="18" charset="0"/>
              </a:rPr>
              <a:t>Ανώτατο επίπεδο διοίκησης:</a:t>
            </a:r>
            <a:r>
              <a:rPr lang="el-GR" sz="2400" dirty="0" smtClean="0">
                <a:cs typeface="Times New Roman" pitchFamily="18" charset="0"/>
              </a:rPr>
              <a:t> Λαμβάνονται αποφάσεις μακροχρόνιας ισχύος, χωρίς συγκεκριμένο χρονικό ορίζοντα ή οργανωτικό πρότυπο.</a:t>
            </a:r>
          </a:p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Β.</a:t>
            </a:r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l-GR" sz="2400" b="1" dirty="0" smtClean="0">
                <a:cs typeface="Times New Roman" pitchFamily="18" charset="0"/>
              </a:rPr>
              <a:t>Σχεδιασμός:</a:t>
            </a:r>
            <a:r>
              <a:rPr lang="el-GR" sz="2400" dirty="0" smtClean="0">
                <a:cs typeface="Times New Roman" pitchFamily="18" charset="0"/>
              </a:rPr>
              <a:t> Τα χρονοδιαγράμματα έχουν συνήθως ετήσια διάρκεια και βασίζονται στον προϋπολογισμό. Για κάθε πρόβλημα διαμορφώνονται αντίστοιχα ΠΛΑΝΑ &amp; ΟΡΓΑΝΩΤΙΚΑ ΠΡΟΤΥΠΑ.</a:t>
            </a:r>
          </a:p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Γ.</a:t>
            </a:r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l-GR" sz="2400" b="1" dirty="0" smtClean="0">
                <a:cs typeface="Times New Roman" pitchFamily="18" charset="0"/>
              </a:rPr>
              <a:t>Επιχειρησιακή διαχείριση:</a:t>
            </a:r>
            <a:r>
              <a:rPr lang="el-GR" sz="2400" dirty="0" smtClean="0">
                <a:cs typeface="Times New Roman" pitchFamily="18" charset="0"/>
              </a:rPr>
              <a:t> Αφορά την καθημερινή πρακτική στη χρήση των ανθρώπινων και υλικών πόρων. Τα χρονοδιαγράμματα έχουν βραχεία διάρκεια.</a:t>
            </a:r>
            <a:r>
              <a:rPr lang="en-GB" sz="2400" dirty="0" smtClean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98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183</TotalTime>
  <Words>799</Words>
  <Application>Microsoft Office PowerPoint</Application>
  <PresentationFormat>Προβολή στην οθόνη (4:3)</PresentationFormat>
  <Paragraphs>124</Paragraphs>
  <Slides>14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template</vt:lpstr>
      <vt:lpstr>OC_template_updated</vt:lpstr>
      <vt:lpstr>Συστήματα Υγείας (Θ)</vt:lpstr>
      <vt:lpstr>Παρουσίαση του PowerPoint</vt:lpstr>
      <vt:lpstr>Σύστημα Υγείας ως σύστημα Παραγωγής </vt:lpstr>
      <vt:lpstr>Σύστημα Χρηματοδότησης 1/2 </vt:lpstr>
      <vt:lpstr>Σύστημα Χρηματοδότησης 2/2</vt:lpstr>
      <vt:lpstr>Σχεδιασμός </vt:lpstr>
      <vt:lpstr>Το σύστημα Διοίκησης 3 βαθμίδων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36</cp:revision>
  <dcterms:created xsi:type="dcterms:W3CDTF">2015-05-15T08:56:51Z</dcterms:created>
  <dcterms:modified xsi:type="dcterms:W3CDTF">2015-07-20T12:58:33Z</dcterms:modified>
</cp:coreProperties>
</file>