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1" r:id="rId3"/>
  </p:sldMasterIdLst>
  <p:notesMasterIdLst>
    <p:notesMasterId r:id="rId41"/>
  </p:notesMasterIdLst>
  <p:handoutMasterIdLst>
    <p:handoutMasterId r:id="rId42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57" r:id="rId34"/>
    <p:sldId id="262" r:id="rId35"/>
    <p:sldId id="264" r:id="rId36"/>
    <p:sldId id="296" r:id="rId37"/>
    <p:sldId id="297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4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58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6907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17779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26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9075"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2949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27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9075"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16343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28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9075"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15524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72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F72CB6A-61C1-4743-9E8D-2FE03BE1E469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0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7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4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0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6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1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9C07D-3A9F-4DDC-AF94-54DED694A23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3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23AE-E576-4F3F-A4A6-8F1EFDB948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6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F6D-E914-4638-9113-D8E39B206B2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5D26-1D65-4564-A3A3-33622F7968C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CA76-71EF-4101-827B-8B980C807E6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1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D8E7-A8D4-493F-BB06-69C3924585E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3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4C2B-5F53-4576-84D5-77D8244BD4A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13B7-B421-4425-A424-A86DAFB32F1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498E-4E24-43EA-92C7-C508A220DAE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5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BF3F-0ED8-4A9D-9A01-B98B9EB7557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804A-CEE3-4F43-BF9B-A690E9030E1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0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2003-111C-4D83-A82D-D7C94B60179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0961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8D19-5C24-4328-BB54-B5A525343F6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69431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2571-F4D2-4936-A776-D5BCBAEE7D7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4457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27C0-0741-42E9-B391-BDE949B2D63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61789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B7F8C47-4E7D-4B49-BA33-361C1AA78F1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0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EG_01.jpg" TargetMode="External"/><Relationship Id="rId13" Type="http://schemas.openxmlformats.org/officeDocument/2006/relationships/hyperlink" Target="http://commons.wikimedia.org/wiki/User:Gilo1969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12" Type="http://schemas.openxmlformats.org/officeDocument/2006/relationships/hyperlink" Target="http://commons.wikimedia.org/wiki/File:PEG_tube_kit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nd/2.0/deed.en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www.flickr.com/photos/anulyra/sets/983741/with/2210675143/" TargetMode="External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www.flickr.com/photos/anulyra/2210675143/" TargetMode="External"/><Relationship Id="rId9" Type="http://schemas.openxmlformats.org/officeDocument/2006/relationships/hyperlink" Target="http://commons.wikimedia.org/wiki/User:Philipp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tsh.com.sg/patient-guide/medical-departments/page.aspx?id=168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ompat_Enteral_Delivery_System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www.flickr.com/photos/15463989@N04/" TargetMode="External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www.flickr.com/photos/15463989@N04/4120491129/" TargetMode="External"/><Relationship Id="rId9" Type="http://schemas.openxmlformats.org/officeDocument/2006/relationships/hyperlink" Target="http://commons.wikimedia.org/wiki/User:BrokenSphe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znSdTcd2s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en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biblionet.gr/main.asp?page=showauthor&amp;personsid=100262" TargetMode="External"/><Relationship Id="rId4" Type="http://schemas.openxmlformats.org/officeDocument/2006/relationships/hyperlink" Target="http://www.bapen.org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2.0/deed.en" TargetMode="External"/><Relationship Id="rId4" Type="http://schemas.openxmlformats.org/officeDocument/2006/relationships/hyperlink" Target="http://www.flickr.com/photos/saintmurse/361188066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Εντερική </a:t>
            </a:r>
            <a:r>
              <a:rPr lang="el-GR" sz="2800" dirty="0" smtClean="0"/>
              <a:t>σίτιση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Σ. Παρισσόπουλος</a:t>
            </a:r>
            <a:r>
              <a:rPr lang="el-GR" sz="2400" dirty="0"/>
              <a:t>, Ο</a:t>
            </a:r>
            <a:r>
              <a:rPr lang="el-GR" sz="2400" dirty="0" smtClean="0"/>
              <a:t>. Γκοβίνα</a:t>
            </a:r>
            <a:r>
              <a:rPr lang="el-GR" sz="2400" dirty="0"/>
              <a:t>, Γ</a:t>
            </a:r>
            <a:r>
              <a:rPr lang="el-GR" sz="2400" dirty="0" smtClean="0"/>
              <a:t>. Τουλιά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Καθετήρας </a:t>
            </a:r>
            <a:r>
              <a:rPr lang="en-GB" dirty="0" smtClean="0"/>
              <a:t>PEG</a:t>
            </a:r>
            <a:r>
              <a:rPr lang="el-GR" dirty="0" smtClean="0"/>
              <a:t> - </a:t>
            </a:r>
            <a:r>
              <a:rPr lang="en-GB" dirty="0" smtClean="0"/>
              <a:t>Percutaneous endoscopic gastrostomy</a:t>
            </a:r>
            <a:r>
              <a:rPr lang="el-GR" dirty="0" smtClean="0"/>
              <a:t> (γαστροστομία)</a:t>
            </a:r>
          </a:p>
        </p:txBody>
      </p:sp>
      <p:sp>
        <p:nvSpPr>
          <p:cNvPr id="8" name="Rectangle 5"/>
          <p:cNvSpPr/>
          <p:nvPr/>
        </p:nvSpPr>
        <p:spPr>
          <a:xfrm>
            <a:off x="352596" y="134076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9" name="Picture 2" descr="Καθετήρας PEG γαστροστομί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6" y="1700808"/>
            <a:ext cx="2618416" cy="1896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5764" y="3646765"/>
            <a:ext cx="2625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gbutton gtube g-tube g-button gastrostomy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Children's Hospital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2050" name="Picture 2" descr="Καθετήρας PEG γαστροστομί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5717701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5764" y="6279703"/>
            <a:ext cx="2625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8"/>
              </a:rPr>
              <a:t>PEG 01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PhilippN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0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2051" name="Picture 3" descr="Καθετήρας PEG γαστροστομία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4" y="4365104"/>
            <a:ext cx="2625248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06058" y="6279703"/>
            <a:ext cx="2625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2"/>
              </a:rPr>
              <a:t>PEG tube kit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13"/>
              </a:rPr>
              <a:t>Gilo1969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/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0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19460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9BF4B9-E144-4062-8886-86B13D351FBC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9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87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Επιλογή οδού θρέψης</a:t>
            </a:r>
          </a:p>
        </p:txBody>
      </p:sp>
      <p:sp>
        <p:nvSpPr>
          <p:cNvPr id="5" name="Rectangle 5"/>
          <p:cNvSpPr/>
          <p:nvPr/>
        </p:nvSpPr>
        <p:spPr>
          <a:xfrm>
            <a:off x="359532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Η επιλογή της οδού θρέψης εξαρτάται</a:t>
            </a:r>
            <a:r>
              <a:rPr lang="en-US" sz="2800" b="1" dirty="0" smtClean="0">
                <a:solidFill>
                  <a:srgbClr val="820000"/>
                </a:solidFill>
              </a:rPr>
              <a:t> </a:t>
            </a:r>
            <a:r>
              <a:rPr lang="el-GR" sz="2800" b="1" dirty="0" smtClean="0">
                <a:solidFill>
                  <a:srgbClr val="820000"/>
                </a:solidFill>
              </a:rPr>
              <a:t>από 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Την ανατομική ή λειτουργική ακεραιότητα του πεπτικού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Τις αυξημένες θερμιδικές ανάγκες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Διαθέσιμα μέσα, γνώση από το προσωπικό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988840"/>
            <a:ext cx="626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E09B54-97AF-491E-876B-3B93FFDE666A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10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26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εντερικής διατροφής</a:t>
            </a:r>
            <a:endParaRPr lang="en-US" dirty="0" smtClean="0"/>
          </a:p>
        </p:txBody>
      </p:sp>
      <p:sp>
        <p:nvSpPr>
          <p:cNvPr id="5" name="Rectangle 5"/>
          <p:cNvSpPr/>
          <p:nvPr/>
        </p:nvSpPr>
        <p:spPr>
          <a:xfrm>
            <a:off x="378625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96852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Μιμείται την φυσιολογική οδό απορρόφησης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Λιγότερο επεμβατική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Διατηρεί την ακεραιότητα του βλεννογόνου του εντέρου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Διατήρηση του ανοσοποιητικού φραγμού στο ΓΣ σύστημα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Μειώνει τον κίνδυνο γαστρεντερικής αιμορραγίας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Απλή η παρακολούθηση &amp; μειωμένο κόστος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Η πρώιμη έναρξη σίτισης βελτιώνει την επούλωση και μειώνει τις μετεγχειρητικές επιπλοκές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Δεν χρειάζεται κεντρική φλεβική προσπέλαση (παρεντερική διατροφή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el-GR" sz="2400" dirty="0" smtClean="0"/>
          </a:p>
        </p:txBody>
      </p:sp>
      <p:sp>
        <p:nvSpPr>
          <p:cNvPr id="21508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22757-870C-45DE-8D51-E5098C6F7AC8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11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02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διατροφής</a:t>
            </a:r>
          </a:p>
        </p:txBody>
      </p:sp>
      <p:sp>
        <p:nvSpPr>
          <p:cNvPr id="8" name="Rectangle 5"/>
          <p:cNvSpPr/>
          <p:nvPr/>
        </p:nvSpPr>
        <p:spPr>
          <a:xfrm>
            <a:off x="38049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165420"/>
            <a:ext cx="8553908" cy="5071892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Με σύριγγα σίτισης – bolus,</a:t>
            </a:r>
          </a:p>
          <a:p>
            <a:pPr lvl="1" indent="-2520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Απευθείας έγχυση τροφής με σύριγγα των 60 </a:t>
            </a:r>
            <a:r>
              <a:rPr lang="en-GB" sz="2400" dirty="0" smtClean="0"/>
              <a:t>ml </a:t>
            </a:r>
            <a:r>
              <a:rPr lang="el-GR" sz="2400" dirty="0" smtClean="0"/>
              <a:t>διαμέσου του ΡΓΚ (τροφή σε ογκομετρικό δοχείο - μπέν-μαρί),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Διαλείπουσα,</a:t>
            </a:r>
          </a:p>
          <a:p>
            <a:pPr lvl="1" indent="-2520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Κατά τη διάρκεια της νύχτας,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Συνεχής,</a:t>
            </a:r>
          </a:p>
          <a:p>
            <a:pPr lvl="1" indent="-2520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Ηλεκτρονική αντλία, ή ρυθμιζόμενη ροή σε σταγόνες.</a:t>
            </a:r>
          </a:p>
        </p:txBody>
      </p:sp>
      <p:pic>
        <p:nvPicPr>
          <p:cNvPr id="4098" name="Picture 2" descr="Μέθοδοι διατροφή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293096"/>
            <a:ext cx="5715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0322" y="6453336"/>
            <a:ext cx="2823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© Copyright 2013 Tan Tock Seng Hospital</a:t>
            </a:r>
            <a:endParaRPr lang="el-GR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2532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12A07A-A693-4B71-83E2-DFD0542EF887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12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02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τεχνητής διατροφής</a:t>
            </a:r>
          </a:p>
        </p:txBody>
      </p:sp>
      <p:sp>
        <p:nvSpPr>
          <p:cNvPr id="5" name="Rectangle 5"/>
          <p:cNvSpPr/>
          <p:nvPr/>
        </p:nvSpPr>
        <p:spPr>
          <a:xfrm>
            <a:off x="383787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Ομογενοποιημένες</a:t>
            </a:r>
            <a:r>
              <a:rPr lang="el-GR" sz="2400" dirty="0" smtClean="0"/>
              <a:t> δίαιτες (περαστό),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Πολυμερείς </a:t>
            </a:r>
            <a:r>
              <a:rPr lang="el-GR" sz="2400" dirty="0" smtClean="0"/>
              <a:t>δίαιτες (</a:t>
            </a:r>
            <a:r>
              <a:rPr lang="el-GR" sz="2400" b="1" dirty="0" smtClean="0">
                <a:solidFill>
                  <a:srgbClr val="004B82"/>
                </a:solidFill>
              </a:rPr>
              <a:t>Nutrison </a:t>
            </a:r>
            <a:r>
              <a:rPr lang="en-GB" sz="2400" b="1" dirty="0" smtClean="0">
                <a:solidFill>
                  <a:srgbClr val="004B82"/>
                </a:solidFill>
              </a:rPr>
              <a:t>standard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high energy / multi fibre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Μονομερείς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δίαιτες (Pepti 2000, Nutri 2000),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Ειδικές δίαιτες </a:t>
            </a:r>
            <a:r>
              <a:rPr lang="el-GR" sz="2400" dirty="0" smtClean="0"/>
              <a:t>(π.χ. νεφροπαθείς),</a:t>
            </a:r>
          </a:p>
          <a:p>
            <a:pPr fontAlgn="auto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Μείγμα: </a:t>
            </a:r>
            <a:r>
              <a:rPr lang="el-GR" sz="2400" dirty="0" smtClean="0"/>
              <a:t>παρασκευή (κάθε μέρα) από διάφορα θρεπτικά συστατικά, φύλαξη σε ψυγείο, χορήγηση με σύριγγα σίτισης.</a:t>
            </a:r>
          </a:p>
          <a:p>
            <a:pPr lvl="1" fontAlgn="auto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Κρέας, γάλα, αυγά, κρέμα, χυμούς φρούτων, ζάχαρη, καρότα</a:t>
            </a:r>
            <a:r>
              <a:rPr lang="en-GB" sz="2400" dirty="0" smtClean="0"/>
              <a:t> </a:t>
            </a:r>
            <a:r>
              <a:rPr lang="el-GR" sz="2400" dirty="0" smtClean="0"/>
              <a:t>+</a:t>
            </a:r>
            <a:r>
              <a:rPr lang="en-GB" sz="2400" dirty="0" smtClean="0"/>
              <a:t> </a:t>
            </a:r>
            <a:r>
              <a:rPr lang="el-GR" sz="2400" dirty="0" smtClean="0"/>
              <a:t>γλυκόζη ή συνθετικές τροφές πλούσιες σε θερμίδες,</a:t>
            </a:r>
          </a:p>
          <a:p>
            <a:pPr lvl="1" fontAlgn="auto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l-GR" sz="2400" dirty="0" smtClean="0"/>
              <a:t>Αναλογίες: 14%-πρωτεΐνες, 18% - λιπίδια, 60%- υδατάνθρακες.</a:t>
            </a:r>
          </a:p>
        </p:txBody>
      </p:sp>
      <p:sp>
        <p:nvSpPr>
          <p:cNvPr id="2355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6A68F3-5560-4AB4-93F3-E81F4CC9C1F5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13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74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διαλυμάτων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98" y="1700808"/>
            <a:ext cx="4355976" cy="46085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GB" sz="2400" b="1" dirty="0" smtClean="0">
                <a:solidFill>
                  <a:srgbClr val="004B82"/>
                </a:solidFill>
              </a:rPr>
              <a:t>Standard</a:t>
            </a:r>
            <a:r>
              <a:rPr lang="en-GB" sz="2400" dirty="0" smtClean="0"/>
              <a:t> feed –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1kCal/ml</a:t>
            </a:r>
            <a:r>
              <a:rPr lang="en-GB" sz="2400" b="1" dirty="0" smtClean="0">
                <a:solidFill>
                  <a:srgbClr val="004B82"/>
                </a:solidFill>
              </a:rPr>
              <a:t> </a:t>
            </a:r>
            <a:r>
              <a:rPr lang="el-GR" sz="2400" dirty="0" smtClean="0"/>
              <a:t>διάλυμα,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Standard feed</a:t>
            </a:r>
            <a:r>
              <a:rPr lang="el-GR" sz="2400" dirty="0" smtClean="0"/>
              <a:t> με </a:t>
            </a:r>
            <a:r>
              <a:rPr lang="el-GR" sz="2400" b="1" dirty="0" smtClean="0">
                <a:solidFill>
                  <a:srgbClr val="004B82"/>
                </a:solidFill>
              </a:rPr>
              <a:t>φυτικές ίνες</a:t>
            </a:r>
            <a:r>
              <a:rPr lang="el-GR" sz="2400" dirty="0" smtClean="0"/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GB" sz="2400" b="1" dirty="0" smtClean="0">
                <a:solidFill>
                  <a:srgbClr val="004B82"/>
                </a:solidFill>
              </a:rPr>
              <a:t>High energy </a:t>
            </a:r>
            <a:r>
              <a:rPr lang="en-GB" sz="2400" dirty="0" smtClean="0"/>
              <a:t>–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1.5kCal/ml </a:t>
            </a:r>
            <a:r>
              <a:rPr lang="el-GR" sz="2400" dirty="0" smtClean="0"/>
              <a:t>διάλυμα,</a:t>
            </a:r>
            <a:endParaRPr lang="en-GB" sz="2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GB" sz="2400" b="1" dirty="0" smtClean="0">
                <a:solidFill>
                  <a:srgbClr val="004B82"/>
                </a:solidFill>
              </a:rPr>
              <a:t>Peptide</a:t>
            </a:r>
            <a:r>
              <a:rPr lang="en-GB" sz="2400" dirty="0" smtClean="0"/>
              <a:t> based feed – </a:t>
            </a:r>
            <a:r>
              <a:rPr lang="el-GR" sz="2400" dirty="0" smtClean="0"/>
              <a:t>ευκολότερη απορρόφηση,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GB" sz="2400" b="1" dirty="0" smtClean="0">
                <a:solidFill>
                  <a:srgbClr val="004B82"/>
                </a:solidFill>
              </a:rPr>
              <a:t>Low Sodium </a:t>
            </a:r>
            <a:r>
              <a:rPr lang="en-GB" sz="2400" dirty="0" smtClean="0"/>
              <a:t>feed</a:t>
            </a:r>
            <a:r>
              <a:rPr lang="el-GR" sz="2400" dirty="0" smtClean="0"/>
              <a:t>,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GB" sz="2400" b="1" dirty="0" smtClean="0">
                <a:solidFill>
                  <a:srgbClr val="004B82"/>
                </a:solidFill>
              </a:rPr>
              <a:t>High fat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820000"/>
                </a:solidFill>
              </a:rPr>
              <a:t>low carbohydrate</a:t>
            </a:r>
            <a:r>
              <a:rPr lang="el-GR" sz="2400" dirty="0" smtClean="0"/>
              <a:t>,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Διατροφή με </a:t>
            </a:r>
            <a:r>
              <a:rPr lang="en-GB" sz="2400" b="1" dirty="0" smtClean="0">
                <a:solidFill>
                  <a:srgbClr val="004B82"/>
                </a:solidFill>
              </a:rPr>
              <a:t>Soya</a:t>
            </a:r>
            <a:r>
              <a:rPr lang="el-GR" sz="2400" b="1" dirty="0" smtClean="0">
                <a:solidFill>
                  <a:srgbClr val="004B82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2492896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560" y="30689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1560" y="5301208"/>
            <a:ext cx="3902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/>
          <p:nvPr/>
        </p:nvSpPr>
        <p:spPr>
          <a:xfrm>
            <a:off x="301614" y="90872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24582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586" y="1124744"/>
            <a:ext cx="2284828" cy="183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82" y="4941168"/>
            <a:ext cx="2330928" cy="183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035432"/>
            <a:ext cx="2282342" cy="183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0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2FB12-F384-4A97-AAC0-121D91EE84B9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14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0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Υλικό - Εντερική σίτιση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950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4271890" cy="4968529"/>
          </a:xfrm>
        </p:spPr>
        <p:txBody>
          <a:bodyPr/>
          <a:lstStyle/>
          <a:p>
            <a:pPr marL="268288" lvl="1" indent="-268288">
              <a:spcAft>
                <a:spcPts val="1200"/>
              </a:spcAft>
              <a:buFontTx/>
              <a:buNone/>
            </a:pPr>
            <a:r>
              <a:rPr lang="en-GB" sz="2600" b="1" dirty="0" smtClean="0">
                <a:solidFill>
                  <a:srgbClr val="820000"/>
                </a:solidFill>
              </a:rPr>
              <a:t>BOLUS</a:t>
            </a:r>
            <a:endParaRPr lang="el-GR" sz="2600" b="1" dirty="0" smtClean="0">
              <a:solidFill>
                <a:srgbClr val="820000"/>
              </a:solidFill>
            </a:endParaRPr>
          </a:p>
          <a:p>
            <a:pPr marL="268288" lvl="1" indent="-2682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Σύριγγα διατροφής 50-60ml,</a:t>
            </a:r>
          </a:p>
          <a:p>
            <a:pPr marL="268288" lvl="1" indent="-2682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Μπολ με το περαστό μείγμα σε θερμοκρασία 3</a:t>
            </a:r>
            <a:r>
              <a:rPr lang="en-GB" sz="2400" dirty="0" smtClean="0"/>
              <a:t>7</a:t>
            </a:r>
            <a:r>
              <a:rPr lang="el-GR" sz="2400" dirty="0" smtClean="0"/>
              <a:t>-38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C, καθορισμένη ποσότητα</a:t>
            </a:r>
          </a:p>
          <a:p>
            <a:pPr marL="268288" lvl="1" indent="-2682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Ποτήρι με νερό,</a:t>
            </a:r>
          </a:p>
          <a:p>
            <a:pPr marL="268288" lvl="1" indent="-2682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Χαρτοπετσέτες,</a:t>
            </a:r>
          </a:p>
          <a:p>
            <a:pPr marL="268288" lvl="1" indent="-2682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Πετσέτα φαγητού.</a:t>
            </a:r>
          </a:p>
          <a:p>
            <a:pPr lvl="1">
              <a:buFontTx/>
              <a:buChar char="•"/>
            </a:pPr>
            <a:endParaRPr lang="en-GB" sz="2400" dirty="0" smtClean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595418" y="1268760"/>
            <a:ext cx="0" cy="5256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1268760"/>
            <a:ext cx="4355976" cy="4857403"/>
          </a:xfrm>
        </p:spPr>
        <p:txBody>
          <a:bodyPr rtlCol="0">
            <a:noAutofit/>
          </a:bodyPr>
          <a:lstStyle/>
          <a:p>
            <a:pPr marL="342000" fontAlgn="auto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l-GR" sz="2600" b="1" dirty="0" smtClean="0">
                <a:solidFill>
                  <a:srgbClr val="820000"/>
                </a:solidFill>
              </a:rPr>
              <a:t>Συνεχής χορήγηση</a:t>
            </a:r>
          </a:p>
          <a:p>
            <a:pPr marL="3420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Σκεύασμα σίτισης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420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Ειδική συσκευή έγχυσης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420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Εάν υπάρχει ηλεκτρονική αντλία εντερικής σίτισης (π.χ </a:t>
            </a:r>
            <a:r>
              <a:rPr lang="en-GB" sz="2400" dirty="0" smtClean="0"/>
              <a:t>nutrison, flowcare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420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Σύριγγα σίτισης</a:t>
            </a:r>
            <a:r>
              <a:rPr lang="en-US" sz="2400" dirty="0" smtClean="0"/>
              <a:t>,</a:t>
            </a:r>
            <a:endParaRPr lang="en-GB" sz="2400" dirty="0" smtClean="0"/>
          </a:p>
          <a:p>
            <a:pPr marL="3420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Νερό, Νεφροειδές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420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Δοχείο για μέτρηση του γαστρικού περιεχομένου κάθε 6 ώρες (επιστροφή μέχρι 200</a:t>
            </a:r>
            <a:r>
              <a:rPr lang="en-GB" sz="2400" dirty="0" smtClean="0"/>
              <a:t>ml)</a:t>
            </a:r>
            <a:r>
              <a:rPr lang="en-US" sz="2400" dirty="0"/>
              <a:t>.</a:t>
            </a:r>
            <a:endParaRPr lang="el-GR" sz="2400" dirty="0" smtClean="0"/>
          </a:p>
        </p:txBody>
      </p:sp>
      <p:sp>
        <p:nvSpPr>
          <p:cNvPr id="25604" name="6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276AB-05A8-45BF-B120-8A7DA14EBFE2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15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94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Εντερική</a:t>
            </a:r>
            <a:r>
              <a:rPr lang="en-GB" dirty="0"/>
              <a:t> </a:t>
            </a:r>
            <a:r>
              <a:rPr lang="el-GR" dirty="0"/>
              <a:t>σίτιση με σύριγγα (</a:t>
            </a:r>
            <a:r>
              <a:rPr lang="en-GB" dirty="0">
                <a:solidFill>
                  <a:srgbClr val="004B82"/>
                </a:solidFill>
              </a:rPr>
              <a:t>BOLUS</a:t>
            </a:r>
            <a:r>
              <a:rPr lang="el-GR" dirty="0" smtClean="0"/>
              <a:t>) 1 </a:t>
            </a:r>
          </a:p>
        </p:txBody>
      </p:sp>
      <p:sp>
        <p:nvSpPr>
          <p:cNvPr id="7" name="Rectangle 5"/>
          <p:cNvSpPr/>
          <p:nvPr/>
        </p:nvSpPr>
        <p:spPr>
          <a:xfrm>
            <a:off x="359532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84784"/>
            <a:ext cx="8532948" cy="525658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600" b="1" dirty="0" smtClean="0">
                <a:solidFill>
                  <a:srgbClr val="820000"/>
                </a:solidFill>
              </a:rPr>
              <a:t>Προετοιμασία</a:t>
            </a:r>
            <a:r>
              <a:rPr lang="el-GR" sz="2600" b="1" dirty="0" smtClean="0">
                <a:solidFill>
                  <a:srgbClr val="004B82"/>
                </a:solidFill>
              </a:rPr>
              <a:t> </a:t>
            </a:r>
            <a:r>
              <a:rPr lang="el-GR" sz="2600" dirty="0" smtClean="0"/>
              <a:t>νοσηλευτή, ασθενή, έλεγχος τροφής &amp; ιατρικής οδηγίας 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Είδος, ποσότητα, ώρα, συχνότητα χορήγησης του μείγματος,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Πλύσιμο χεριών,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Εξηγείτε στον ασθενή: τη διαδικασία, σκοπό, τρόπο χορήγησης &amp; τυχόν προβλήματα,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Ασθενής σε θέση καθιστή ή ημικαθιστή (προς αποφυγή γαστρο-οισοφαγικής παλινδρόμησης),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>
                <a:solidFill>
                  <a:srgbClr val="004B82"/>
                </a:solidFill>
              </a:rPr>
              <a:t>Πάντα προηγείται έλεγχος της θέσης του καθετήρα </a:t>
            </a:r>
            <a:r>
              <a:rPr lang="el-GR" sz="2400" dirty="0" smtClean="0"/>
              <a:t>(αναρρόφηση Γαστρικού περιεχομένου</a:t>
            </a:r>
            <a:r>
              <a:rPr lang="en-GB" sz="2400" dirty="0" smtClean="0"/>
              <a:t> </a:t>
            </a:r>
            <a:r>
              <a:rPr lang="el-GR" sz="2400" dirty="0" smtClean="0"/>
              <a:t>και μέτρηση ποσότητας για εκτίμηση του βαθμού απορρόφησης),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 smtClean="0"/>
              <a:t>Έκπλυση του καθετήρα με αποστειρωμένο νερό.</a:t>
            </a:r>
          </a:p>
        </p:txBody>
      </p:sp>
      <p:sp>
        <p:nvSpPr>
          <p:cNvPr id="26628" name="6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87EC9-5414-445D-9501-860A36D4C236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16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21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44860"/>
          </a:xfrm>
        </p:spPr>
        <p:txBody>
          <a:bodyPr/>
          <a:lstStyle/>
          <a:p>
            <a:r>
              <a:rPr lang="el-GR" dirty="0"/>
              <a:t>Εντερική</a:t>
            </a:r>
            <a:r>
              <a:rPr lang="en-GB" dirty="0"/>
              <a:t> </a:t>
            </a:r>
            <a:r>
              <a:rPr lang="el-GR" dirty="0"/>
              <a:t>σίτιση με σύριγγα (</a:t>
            </a:r>
            <a:r>
              <a:rPr lang="en-GB" dirty="0">
                <a:solidFill>
                  <a:srgbClr val="004B82"/>
                </a:solidFill>
              </a:rPr>
              <a:t>BOLUS</a:t>
            </a:r>
            <a:r>
              <a:rPr lang="el-GR" dirty="0" smtClean="0"/>
              <a:t>) 2</a:t>
            </a:r>
            <a:endParaRPr lang="el-GR" sz="3200" b="0" dirty="0" smtClean="0"/>
          </a:p>
        </p:txBody>
      </p:sp>
      <p:sp>
        <p:nvSpPr>
          <p:cNvPr id="7" name="Rectangle 5"/>
          <p:cNvSpPr/>
          <p:nvPr/>
        </p:nvSpPr>
        <p:spPr>
          <a:xfrm>
            <a:off x="359532" y="119675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2775"/>
            <a:ext cx="8676456" cy="52998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>
                <a:solidFill>
                  <a:srgbClr val="820000"/>
                </a:solidFill>
              </a:rPr>
              <a:t>Δ</a:t>
            </a:r>
            <a:r>
              <a:rPr lang="el-GR" sz="2600" b="1" dirty="0" smtClean="0">
                <a:solidFill>
                  <a:srgbClr val="820000"/>
                </a:solidFill>
              </a:rPr>
              <a:t>ιαδικασία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b="1" dirty="0">
                <a:solidFill>
                  <a:srgbClr val="004B82"/>
                </a:solidFill>
              </a:rPr>
              <a:t>Μ</a:t>
            </a:r>
            <a:r>
              <a:rPr lang="el-GR" sz="2400" b="1" dirty="0" smtClean="0">
                <a:solidFill>
                  <a:srgbClr val="004B82"/>
                </a:solidFill>
              </a:rPr>
              <a:t>ε βαρύτητα: </a:t>
            </a:r>
            <a:r>
              <a:rPr lang="el-GR" sz="2400" dirty="0" smtClean="0"/>
              <a:t>δεν βάζετε το έμβολο στη σύριγγα, την γεμίζετε με ογκομετρικό δοχείο. </a:t>
            </a:r>
            <a:r>
              <a:rPr lang="el-GR" sz="2400" b="1" dirty="0" smtClean="0"/>
              <a:t>Να μην αδειάζει η σύριγγα και παίρνει ο ασθενής αέρα</a:t>
            </a:r>
            <a:r>
              <a:rPr lang="en-US" sz="2400" b="1" dirty="0" smtClean="0"/>
              <a:t>,</a:t>
            </a:r>
            <a:endParaRPr lang="el-GR" sz="2400" b="1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Διαφορετικά, </a:t>
            </a:r>
            <a:r>
              <a:rPr lang="el-GR" sz="2400" b="1" dirty="0" smtClean="0">
                <a:solidFill>
                  <a:srgbClr val="820000"/>
                </a:solidFill>
              </a:rPr>
              <a:t>χορηγήστε αργά εάν χρησιμοποιήσετε το έμβολο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/>
              <a:t>Ξ</a:t>
            </a:r>
            <a:r>
              <a:rPr lang="el-GR" sz="2400" dirty="0" smtClean="0"/>
              <a:t>επλύνετε το σωλήνα με νερό βρύσης ή </a:t>
            </a:r>
            <a:r>
              <a:rPr lang="en-GB" sz="2400" dirty="0" smtClean="0"/>
              <a:t>WFI</a:t>
            </a:r>
            <a:r>
              <a:rPr lang="en-US" sz="2400" dirty="0"/>
              <a:t>,</a:t>
            </a:r>
            <a:endParaRPr lang="el-GR" sz="24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κλείστε τον σωλήνα με πώμα ή ειδικό πίεστρο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Καταγράψτε την διαδικασία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6628" name="6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87EC9-5414-445D-9501-860A36D4C236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17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24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 smtClean="0">
                <a:solidFill>
                  <a:srgbClr val="004B82"/>
                </a:solidFill>
              </a:rPr>
              <a:t>Συνεχής </a:t>
            </a:r>
            <a:r>
              <a:rPr lang="el-GR" dirty="0" smtClean="0"/>
              <a:t>ή </a:t>
            </a:r>
            <a:r>
              <a:rPr lang="el-GR" dirty="0" smtClean="0">
                <a:solidFill>
                  <a:srgbClr val="004B82"/>
                </a:solidFill>
              </a:rPr>
              <a:t>διαλείπουσα </a:t>
            </a:r>
            <a:r>
              <a:rPr lang="el-GR" dirty="0" smtClean="0"/>
              <a:t>εντερική</a:t>
            </a:r>
            <a:r>
              <a:rPr lang="en-GB" dirty="0" smtClean="0"/>
              <a:t> </a:t>
            </a:r>
            <a:r>
              <a:rPr lang="el-GR" dirty="0" smtClean="0"/>
              <a:t>σίτιση </a:t>
            </a:r>
            <a:endParaRPr lang="el-GR" dirty="0" smtClean="0">
              <a:solidFill>
                <a:srgbClr val="004B82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9532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556792"/>
            <a:ext cx="5976664" cy="4176712"/>
          </a:xfrm>
        </p:spPr>
        <p:txBody>
          <a:bodyPr/>
          <a:lstStyle/>
          <a:p>
            <a:pPr>
              <a:buFontTx/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Υλικό</a:t>
            </a:r>
          </a:p>
          <a:p>
            <a:pPr>
              <a:buFont typeface="Courier New" pitchFamily="49" charset="0"/>
              <a:buChar char="o"/>
            </a:pPr>
            <a:r>
              <a:rPr lang="el-GR" sz="2600" dirty="0" smtClean="0"/>
              <a:t>Σκεύασμα διατροφής</a:t>
            </a:r>
            <a:r>
              <a:rPr lang="en-US" sz="2600" dirty="0" smtClean="0"/>
              <a:t>,</a:t>
            </a:r>
            <a:endParaRPr lang="el-GR" sz="2600" dirty="0" smtClean="0"/>
          </a:p>
          <a:p>
            <a:pPr>
              <a:buFont typeface="Courier New" pitchFamily="49" charset="0"/>
              <a:buChar char="o"/>
            </a:pPr>
            <a:r>
              <a:rPr lang="el-GR" sz="2600" dirty="0" smtClean="0"/>
              <a:t>Συσκευή χορήγησης</a:t>
            </a:r>
            <a:r>
              <a:rPr lang="en-US" sz="2600" dirty="0" smtClean="0"/>
              <a:t>,</a:t>
            </a:r>
            <a:endParaRPr lang="el-GR" sz="2600" dirty="0" smtClean="0"/>
          </a:p>
          <a:p>
            <a:r>
              <a:rPr lang="el-GR" sz="2400" dirty="0" smtClean="0"/>
              <a:t>Ηλεκτρονική αντλία εντερικής σίτισης (π.χ </a:t>
            </a:r>
            <a:r>
              <a:rPr lang="en-GB" sz="2400" dirty="0" smtClean="0"/>
              <a:t>nutrison, flowcare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Σύριγγα σίτισης</a:t>
            </a:r>
            <a:r>
              <a:rPr lang="en-US" sz="2400" dirty="0" smtClean="0"/>
              <a:t>,</a:t>
            </a:r>
            <a:endParaRPr lang="en-GB" sz="2400" dirty="0" smtClean="0"/>
          </a:p>
          <a:p>
            <a:r>
              <a:rPr lang="el-GR" sz="2400" dirty="0" smtClean="0"/>
              <a:t>Νερό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Νεφροειδές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Δοχείο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600" dirty="0" smtClean="0"/>
          </a:p>
        </p:txBody>
      </p:sp>
      <p:pic>
        <p:nvPicPr>
          <p:cNvPr id="3074" name="Picture 2" descr="Εντερική σίτιση συνεχής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17" y="1628800"/>
            <a:ext cx="153582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7477123" y="2077395"/>
            <a:ext cx="201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Gravity Feed Bag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MaryBethWrites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CC BY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 descr="Εντερική σίτιση διαλείπουσ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04" y="3573016"/>
            <a:ext cx="3595464" cy="2696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06486" y="6269614"/>
            <a:ext cx="3577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8"/>
              </a:rPr>
              <a:t>Compat Enteral Delivery 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BrokenSphere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0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0"/>
              </a:rPr>
              <a:t>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0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27652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663444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72AECD-DC66-4E6D-B26C-E209C1A4207F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18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95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0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</a:t>
            </a:r>
            <a:r>
              <a:rPr lang="en-US" sz="2400" b="1" dirty="0" smtClean="0"/>
              <a:t> </a:t>
            </a:r>
            <a:r>
              <a:rPr lang="el-GR" sz="2400" b="1" dirty="0" smtClean="0"/>
              <a:t>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</a:t>
            </a:r>
            <a:r>
              <a:rPr lang="el-GR" sz="2400" dirty="0" smtClean="0"/>
              <a:t>:</a:t>
            </a:r>
            <a:endParaRPr lang="en-US" sz="2400" smtClean="0"/>
          </a:p>
          <a:p>
            <a:pPr marL="0" indent="0" algn="ctr">
              <a:spcBef>
                <a:spcPts val="3600"/>
              </a:spcBef>
              <a:buNone/>
            </a:pPr>
            <a:endParaRPr lang="el-GR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Ο.</a:t>
            </a:r>
            <a:r>
              <a:rPr lang="en-US" sz="2400" dirty="0"/>
              <a:t> </a:t>
            </a:r>
            <a:r>
              <a:rPr lang="el-GR" sz="2400" dirty="0"/>
              <a:t>Γκοβίνα, Χ.</a:t>
            </a:r>
            <a:r>
              <a:rPr lang="en-US" sz="2400" dirty="0"/>
              <a:t> </a:t>
            </a:r>
            <a:r>
              <a:rPr lang="el-GR" sz="2400" dirty="0"/>
              <a:t>Τσίου, Σ.</a:t>
            </a:r>
            <a:r>
              <a:rPr lang="en-US" sz="2400" dirty="0"/>
              <a:t> </a:t>
            </a:r>
            <a:r>
              <a:rPr lang="el-GR" sz="2400" dirty="0"/>
              <a:t>Παρισσόπουλος, Μ.</a:t>
            </a:r>
            <a:r>
              <a:rPr lang="en-US" sz="2400" dirty="0"/>
              <a:t> </a:t>
            </a:r>
            <a:r>
              <a:rPr lang="el-GR" sz="2400" dirty="0"/>
              <a:t>Μπουζίκα,</a:t>
            </a:r>
            <a:endParaRPr lang="en-US" sz="24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 Θ.</a:t>
            </a:r>
            <a:r>
              <a:rPr lang="en-US" sz="2400" dirty="0"/>
              <a:t> </a:t>
            </a:r>
            <a:r>
              <a:rPr lang="el-GR" sz="2400" dirty="0"/>
              <a:t>Στρουμπούκη, Γ.</a:t>
            </a:r>
            <a:r>
              <a:rPr lang="en-US" sz="2400" dirty="0"/>
              <a:t> </a:t>
            </a:r>
            <a:r>
              <a:rPr lang="el-GR" sz="2400" dirty="0"/>
              <a:t>Τουλιά</a:t>
            </a:r>
            <a:r>
              <a:rPr lang="en-US" sz="2400" dirty="0"/>
              <a:t>, </a:t>
            </a:r>
            <a:r>
              <a:rPr lang="el-GR" sz="2400" dirty="0"/>
              <a:t>Β.</a:t>
            </a:r>
            <a:r>
              <a:rPr lang="en-US" sz="2400" dirty="0"/>
              <a:t> </a:t>
            </a:r>
            <a:r>
              <a:rPr lang="el-GR" sz="2400" dirty="0"/>
              <a:t>Κουτσοπούλου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3999" cy="909637"/>
          </a:xfrm>
        </p:spPr>
        <p:txBody>
          <a:bodyPr/>
          <a:lstStyle/>
          <a:p>
            <a:r>
              <a:rPr lang="el-GR" dirty="0" smtClean="0"/>
              <a:t>Νοσηλευτική παρακολούθηση </a:t>
            </a:r>
            <a:r>
              <a:rPr lang="el-GR" sz="3200" b="0" dirty="0" smtClean="0"/>
              <a:t>(1 από 3)</a:t>
            </a:r>
          </a:p>
        </p:txBody>
      </p:sp>
      <p:sp>
        <p:nvSpPr>
          <p:cNvPr id="5" name="Rectangle 5"/>
          <p:cNvSpPr/>
          <p:nvPr/>
        </p:nvSpPr>
        <p:spPr>
          <a:xfrm>
            <a:off x="359532" y="108874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9532" y="1412776"/>
            <a:ext cx="8604956" cy="50403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Παρακολουθείτε τον ασθενή για οποιαδήποτε μεταβολή της κατάστασης του ή δυσχέρεια, ενημερώνετε σχετικά ασθενή και συγγενείς,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Ζωτικά Σημεία (ΖΣ)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rgbClr val="004B82"/>
                </a:solidFill>
              </a:rPr>
              <a:t>ισοζύγιο υγρών</a:t>
            </a:r>
            <a:r>
              <a:rPr lang="el-GR" sz="2400" dirty="0" smtClean="0"/>
              <a:t>, βιοχημικός έλεγχος, ουρία, άζωτο, ούρα για σάκχαρο + οξόνη,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Καταγραφή </a:t>
            </a:r>
            <a:r>
              <a:rPr lang="el-GR" sz="2400" b="1" dirty="0" smtClean="0">
                <a:solidFill>
                  <a:srgbClr val="004B82"/>
                </a:solidFill>
              </a:rPr>
              <a:t>διαρροϊκών </a:t>
            </a:r>
            <a:r>
              <a:rPr lang="el-GR" sz="2400" dirty="0" smtClean="0"/>
              <a:t>επεισοδίων ή </a:t>
            </a:r>
            <a:r>
              <a:rPr lang="el-GR" sz="2400" b="1" dirty="0" smtClean="0">
                <a:solidFill>
                  <a:srgbClr val="004B82"/>
                </a:solidFill>
              </a:rPr>
              <a:t>εμετών,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Έλεγχος χρόνου αποβολής πρώτων αερίων (μετά το χειρ/γείο),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Έκπλυση ΡΓΚ με νερό πριν &amp; μετά τη σίτιση και χορήγηση φαρμάκων, αλλαγή συσκευής χορήγησης / 24</a:t>
            </a:r>
            <a:r>
              <a:rPr lang="en-GB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ώρες,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Αναρρόφηση γαστρικού περιεχόμενου πριν τη σίτιση και επιβεβαίωση της σωστής θέσης του καθετήρα (έλεγχος </a:t>
            </a:r>
            <a:r>
              <a:rPr lang="en-GB" sz="2400" b="1" dirty="0" smtClean="0">
                <a:solidFill>
                  <a:srgbClr val="820000"/>
                </a:solidFill>
              </a:rPr>
              <a:t>pH</a:t>
            </a:r>
            <a:r>
              <a:rPr lang="el-GR" sz="2400" b="1" dirty="0" smtClean="0">
                <a:solidFill>
                  <a:srgbClr val="820000"/>
                </a:solidFill>
              </a:rPr>
              <a:t> κάθε 24 ώρες).</a:t>
            </a:r>
          </a:p>
        </p:txBody>
      </p:sp>
      <p:sp>
        <p:nvSpPr>
          <p:cNvPr id="2867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43B895-DA1E-4AC5-AB91-A936478B1CF6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19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3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Νοσηλευτική παρακολούθηση </a:t>
            </a:r>
            <a:r>
              <a:rPr lang="el-GR" sz="3200" b="0" dirty="0" smtClean="0"/>
              <a:t>(2 από 3)</a:t>
            </a:r>
          </a:p>
        </p:txBody>
      </p:sp>
      <p:sp>
        <p:nvSpPr>
          <p:cNvPr id="5" name="Rectangle 5"/>
          <p:cNvSpPr/>
          <p:nvPr/>
        </p:nvSpPr>
        <p:spPr>
          <a:xfrm>
            <a:off x="359532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0037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Έλεγχος γαστρικού υπολείμματος </a:t>
            </a:r>
            <a:r>
              <a:rPr lang="el-GR" sz="2400" dirty="0" smtClean="0"/>
              <a:t>κάθε 4-6 ώρες για παρακολούθηση απορρόφησης της διατροφής. Γαστρικό υπόλειμμα &lt; 200</a:t>
            </a:r>
            <a:r>
              <a:rPr lang="en-GB" sz="2400" dirty="0" smtClean="0"/>
              <a:t>ml </a:t>
            </a:r>
            <a:r>
              <a:rPr lang="el-GR" sz="2400" dirty="0" smtClean="0"/>
              <a:t>θεωρείται αποδεκτό!</a:t>
            </a:r>
            <a:endParaRPr lang="en-GB" sz="2400" dirty="0" smtClean="0"/>
          </a:p>
          <a:p>
            <a:pPr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Επιστροφή διαλύματος μέχρι 200</a:t>
            </a:r>
            <a:r>
              <a:rPr lang="en-GB" sz="2400" b="1" dirty="0" smtClean="0">
                <a:solidFill>
                  <a:srgbClr val="004B82"/>
                </a:solidFill>
              </a:rPr>
              <a:t>ml</a:t>
            </a:r>
            <a:r>
              <a:rPr lang="en-GB" sz="2400" dirty="0" smtClean="0"/>
              <a:t>, </a:t>
            </a:r>
            <a:r>
              <a:rPr lang="el-GR" sz="2400" dirty="0" smtClean="0"/>
              <a:t>απόρριψη του υπόλοιπου, και</a:t>
            </a:r>
          </a:p>
          <a:p>
            <a:pPr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Σταδιακή αύξηση ροής σίτισης</a:t>
            </a:r>
            <a:r>
              <a:rPr lang="en-US" sz="2400" dirty="0">
                <a:solidFill>
                  <a:srgbClr val="004B82"/>
                </a:solidFill>
              </a:rPr>
              <a:t>,</a:t>
            </a:r>
            <a:endParaRPr lang="el-GR" sz="2400" dirty="0" smtClean="0">
              <a:solidFill>
                <a:srgbClr val="004B82"/>
              </a:solidFill>
            </a:endParaRPr>
          </a:p>
          <a:p>
            <a:r>
              <a:rPr lang="el-GR" sz="2400" dirty="0" smtClean="0"/>
              <a:t>Αύξηση ροής κατά </a:t>
            </a:r>
            <a:r>
              <a:rPr lang="el-GR" sz="2400" b="1" dirty="0" smtClean="0">
                <a:solidFill>
                  <a:srgbClr val="820000"/>
                </a:solidFill>
              </a:rPr>
              <a:t>30</a:t>
            </a:r>
            <a:r>
              <a:rPr lang="en-GB" sz="2400" b="1" dirty="0" smtClean="0">
                <a:solidFill>
                  <a:srgbClr val="820000"/>
                </a:solidFill>
              </a:rPr>
              <a:t>ml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σε γαστρικό υπόλειμμα &lt; 200</a:t>
            </a:r>
            <a:r>
              <a:rPr lang="en-GB" sz="2400" dirty="0" smtClean="0"/>
              <a:t>ml, </a:t>
            </a:r>
            <a:r>
              <a:rPr lang="el-GR" sz="2400" dirty="0" smtClean="0"/>
              <a:t>μέχρι να πετύχουμε την επιθυμητή δόση για τον συγκεκριμένο ασθενή (π.χ 75 </a:t>
            </a:r>
            <a:r>
              <a:rPr lang="en-GB" sz="2400" dirty="0" smtClean="0"/>
              <a:t>ml/hr </a:t>
            </a:r>
            <a:r>
              <a:rPr lang="el-GR" sz="2400" dirty="0" smtClean="0"/>
              <a:t>σε ασθενή 75</a:t>
            </a:r>
            <a:r>
              <a:rPr lang="en-GB" sz="2400" dirty="0" smtClean="0"/>
              <a:t>kg</a:t>
            </a:r>
            <a:r>
              <a:rPr lang="el-GR" sz="2400" dirty="0" smtClean="0"/>
              <a:t> το 24ωρο)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Πρωτόκολλο εντερικής διατροφής</a:t>
            </a:r>
            <a:r>
              <a:rPr lang="en-US" sz="2400" b="1" dirty="0" smtClean="0">
                <a:solidFill>
                  <a:srgbClr val="004B82"/>
                </a:solidFill>
              </a:rPr>
              <a:t>,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r>
              <a:rPr lang="el-GR" sz="2400" dirty="0" smtClean="0"/>
              <a:t>Αποφυγή εισόδου αέρα για πρόληψη γαστρικής διάτασης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Φροντίδα στοματικής κοιλότητας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9700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B201A-3056-430A-87AB-D9CBA69B3552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20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52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3999" cy="909637"/>
          </a:xfrm>
        </p:spPr>
        <p:txBody>
          <a:bodyPr/>
          <a:lstStyle/>
          <a:p>
            <a:r>
              <a:rPr lang="el-GR" dirty="0" smtClean="0"/>
              <a:t>Νοσηλευτική παρακολούθηση </a:t>
            </a:r>
            <a:r>
              <a:rPr lang="el-GR" sz="3200" b="0" dirty="0" smtClean="0"/>
              <a:t>(3 από 3)</a:t>
            </a:r>
          </a:p>
        </p:txBody>
      </p:sp>
      <p:sp>
        <p:nvSpPr>
          <p:cNvPr id="5" name="Rectangle 5"/>
          <p:cNvSpPr/>
          <p:nvPr/>
        </p:nvSpPr>
        <p:spPr>
          <a:xfrm>
            <a:off x="378585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96852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Γαστροστομία, νηστιδοστομία 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Καθημερινή περιποίηση στομίου &amp; δέρματος, αλλαγή επιθέματος (εάν ενδείκνυται),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>
                <a:solidFill>
                  <a:srgbClr val="004B82"/>
                </a:solidFill>
              </a:rPr>
              <a:t>Προσοχή</a:t>
            </a:r>
            <a:r>
              <a:rPr lang="el-GR" sz="2400" dirty="0" smtClean="0"/>
              <a:t> για :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Αφαίρεση του καθετήρα,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Διαφυγή περιεχομένου,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Απόφραξη καθετήρα,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Συστροφή εντέρου,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dirty="0" smtClean="0"/>
              <a:t>Αλλαγή συσκευής χορήγησης σίτισης κάθε </a:t>
            </a:r>
            <a:r>
              <a:rPr lang="el-GR" b="1" dirty="0" smtClean="0">
                <a:solidFill>
                  <a:srgbClr val="004B82"/>
                </a:solidFill>
              </a:rPr>
              <a:t>12 ώρες.</a:t>
            </a:r>
            <a:endParaRPr lang="en-US" sz="2800" b="1" dirty="0" smtClean="0">
              <a:solidFill>
                <a:srgbClr val="004B82"/>
              </a:solidFill>
            </a:endParaRPr>
          </a:p>
        </p:txBody>
      </p:sp>
      <p:sp>
        <p:nvSpPr>
          <p:cNvPr id="30724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C38B5-8C66-4212-8D06-C265BA9446FD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21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35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5" name="Rectangle 5"/>
          <p:cNvSpPr/>
          <p:nvPr/>
        </p:nvSpPr>
        <p:spPr>
          <a:xfrm>
            <a:off x="372507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/>
              <a:t>Η </a:t>
            </a:r>
            <a:r>
              <a:rPr lang="el-GR" sz="2400" b="1" dirty="0" smtClean="0">
                <a:solidFill>
                  <a:srgbClr val="820000"/>
                </a:solidFill>
              </a:rPr>
              <a:t>υπερθρεψία</a:t>
            </a:r>
            <a:r>
              <a:rPr lang="el-GR" sz="2400" dirty="0" smtClean="0"/>
              <a:t> (</a:t>
            </a:r>
            <a:r>
              <a:rPr lang="en-GB" sz="2400" dirty="0" smtClean="0"/>
              <a:t>over feeding</a:t>
            </a:r>
            <a:r>
              <a:rPr lang="el-GR" sz="2400" dirty="0" smtClean="0"/>
              <a:t>) ενδεικτικά προκαλεί μεταβολικό στρες στο γαστρεντερικό σύστημα, και αύξηση παραγωγής του </a:t>
            </a:r>
            <a:r>
              <a:rPr lang="en-GB" sz="2400" dirty="0" smtClean="0"/>
              <a:t>CO2</a:t>
            </a:r>
            <a:r>
              <a:rPr lang="el-GR" sz="2400" dirty="0" smtClean="0"/>
              <a:t>, υπεργλυκαιμία, υπεροσμωτική αφυδάτωση, μεταβολική οξέωση.</a:t>
            </a:r>
            <a:endParaRPr lang="en-GB" sz="24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«Βασική παραδοχή»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σωστή ποσότητα διατροφής στη σωστή ώρα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2400" b="1" dirty="0" smtClean="0">
                <a:solidFill>
                  <a:srgbClr val="820000"/>
                </a:solidFill>
              </a:rPr>
              <a:t>25 -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n-GB" sz="2400" b="1" dirty="0" smtClean="0">
                <a:solidFill>
                  <a:srgbClr val="820000"/>
                </a:solidFill>
              </a:rPr>
              <a:t>35 kCal / kg /</a:t>
            </a:r>
            <a:r>
              <a:rPr lang="el-GR" sz="2400" b="1" dirty="0" smtClean="0">
                <a:solidFill>
                  <a:srgbClr val="820000"/>
                </a:solidFill>
              </a:rPr>
              <a:t>24ωρο (</a:t>
            </a:r>
            <a:r>
              <a:rPr lang="en-GB" sz="2400" b="1" dirty="0" smtClean="0">
                <a:solidFill>
                  <a:srgbClr val="820000"/>
                </a:solidFill>
              </a:rPr>
              <a:t>NICE 2006</a:t>
            </a:r>
            <a:r>
              <a:rPr lang="el-GR" sz="2400" b="1" dirty="0" smtClean="0">
                <a:solidFill>
                  <a:srgbClr val="820000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Μετατόπιση </a:t>
            </a:r>
            <a:r>
              <a:rPr lang="el-GR" sz="2400" dirty="0" smtClean="0"/>
              <a:t>του καθετήρα,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Απόφραξη,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Ε</a:t>
            </a:r>
            <a:r>
              <a:rPr lang="el-GR" sz="2400" b="1" dirty="0" smtClean="0">
                <a:solidFill>
                  <a:srgbClr val="820000"/>
                </a:solidFill>
              </a:rPr>
              <a:t>ξελκώσεις </a:t>
            </a:r>
            <a:r>
              <a:rPr lang="el-GR" sz="2400" dirty="0" smtClean="0"/>
              <a:t>ρινοφάρυγγα.</a:t>
            </a:r>
          </a:p>
        </p:txBody>
      </p:sp>
      <p:sp>
        <p:nvSpPr>
          <p:cNvPr id="31748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3AE538-BE75-49B3-88F2-255364CC50E1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22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60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</a:t>
            </a:r>
            <a:r>
              <a:rPr lang="el-GR" sz="3200" b="0" dirty="0" smtClean="0"/>
              <a:t>(2 από 2)</a:t>
            </a:r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96852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</a:pPr>
            <a:r>
              <a:rPr lang="el-GR" sz="2600" dirty="0"/>
              <a:t>Γ</a:t>
            </a:r>
            <a:r>
              <a:rPr lang="el-GR" sz="2600" dirty="0" smtClean="0"/>
              <a:t>αστροοισοφαγική </a:t>
            </a:r>
            <a:r>
              <a:rPr lang="el-GR" sz="2600" b="1" dirty="0" smtClean="0">
                <a:solidFill>
                  <a:srgbClr val="820000"/>
                </a:solidFill>
              </a:rPr>
              <a:t>παλινδρόμηση,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</a:pPr>
            <a:r>
              <a:rPr lang="el-GR" sz="2600" b="1" dirty="0" smtClean="0">
                <a:solidFill>
                  <a:srgbClr val="820000"/>
                </a:solidFill>
              </a:rPr>
              <a:t>Διάρροια, ναυτία, εμετός, δυσκοιλιότητα,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</a:pPr>
            <a:r>
              <a:rPr lang="el-GR" sz="2600" b="1" dirty="0" smtClean="0">
                <a:solidFill>
                  <a:srgbClr val="820000"/>
                </a:solidFill>
              </a:rPr>
              <a:t>Λοίμωξη</a:t>
            </a:r>
            <a:r>
              <a:rPr lang="el-GR" sz="2600" dirty="0" smtClean="0"/>
              <a:t> κατά την εισαγωγή,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</a:pPr>
            <a:r>
              <a:rPr lang="el-GR" sz="2600" dirty="0" smtClean="0"/>
              <a:t>Χορήγηση</a:t>
            </a:r>
            <a:r>
              <a:rPr lang="el-GR" sz="2600" b="1" dirty="0" smtClean="0">
                <a:solidFill>
                  <a:srgbClr val="820000"/>
                </a:solidFill>
              </a:rPr>
              <a:t> λάθους </a:t>
            </a:r>
            <a:r>
              <a:rPr lang="el-GR" sz="2600" dirty="0" smtClean="0"/>
              <a:t>διατροφικού σκευάσματος,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l-GR" sz="26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2600" b="1" dirty="0" smtClean="0">
                <a:solidFill>
                  <a:srgbClr val="820000"/>
                </a:solidFill>
              </a:rPr>
              <a:t>Refeeding Syndrome </a:t>
            </a:r>
            <a:r>
              <a:rPr lang="en-GB" sz="2600" dirty="0" smtClean="0"/>
              <a:t>(</a:t>
            </a:r>
            <a:r>
              <a:rPr lang="el-GR" sz="2600" dirty="0" smtClean="0"/>
              <a:t>υποφωσφαταιμία)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ξεκινήστε με 10</a:t>
            </a:r>
            <a:r>
              <a:rPr lang="en-GB" sz="2600" b="1" dirty="0" smtClean="0">
                <a:solidFill>
                  <a:srgbClr val="820000"/>
                </a:solidFill>
              </a:rPr>
              <a:t>kCal /kg / </a:t>
            </a:r>
            <a:r>
              <a:rPr lang="el-GR" sz="2600" b="1" dirty="0" smtClean="0">
                <a:solidFill>
                  <a:srgbClr val="820000"/>
                </a:solidFill>
              </a:rPr>
              <a:t>24ωρο,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sz="2400" b="1" dirty="0" smtClean="0">
              <a:solidFill>
                <a:schemeClr val="tx2"/>
              </a:solidFill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l-GR" dirty="0" smtClean="0"/>
              <a:t>Σταδιακή αύξηση της διατροφής σε διάστημα 4-7 ημερών,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l-GR" dirty="0" smtClean="0"/>
              <a:t>Παρακολούθηση ηλεκτρολυτών και ισοζυγίου υγρών,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l-GR" dirty="0" smtClean="0"/>
              <a:t>Πολυβιταμίνες, </a:t>
            </a:r>
            <a:r>
              <a:rPr lang="en-GB" dirty="0" smtClean="0"/>
              <a:t>Vit B, thiamine, </a:t>
            </a:r>
            <a:r>
              <a:rPr lang="el-GR" dirty="0" smtClean="0"/>
              <a:t>ιχνοστοιχεία.</a:t>
            </a:r>
            <a:endParaRPr lang="el-GR" sz="2400" dirty="0" smtClean="0"/>
          </a:p>
        </p:txBody>
      </p:sp>
      <p:sp>
        <p:nvSpPr>
          <p:cNvPr id="32772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069FDA-26A5-4240-BB0E-14C9EB85D270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23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38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Εντερική σίτιση – βίντεο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75841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Παρακολουθείστε τα παρακάτω βίντεο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DF6D-E914-4638-9113-D8E39B206B2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0395"/>
            <a:ext cx="492120" cy="49212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114024" y="1794463"/>
            <a:ext cx="4085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latin typeface="+mn-lt"/>
                <a:hlinkClick r:id="rId3"/>
              </a:rPr>
              <a:t>Enteral Nutrition: Tube Feeding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5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1558386"/>
          </a:xfrm>
        </p:spPr>
        <p:txBody>
          <a:bodyPr>
            <a:noAutofit/>
          </a:bodyPr>
          <a:lstStyle/>
          <a:p>
            <a:pPr>
              <a:spcBef>
                <a:spcPts val="775"/>
              </a:spcBef>
            </a:pP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Πρωτόκολλο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Εντερικής Διατροφής μέσω 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Ρινογαστρικού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Σωλήνα (ΡΓΣ)</a:t>
            </a:r>
            <a:r>
              <a:rPr lang="ar-SA" sz="3200" dirty="0" smtClean="0">
                <a:solidFill>
                  <a:srgbClr val="000000"/>
                </a:solidFill>
              </a:rPr>
              <a:t>‏</a:t>
            </a:r>
            <a:r>
              <a:rPr lang="el-GR" sz="3200" dirty="0" smtClean="0">
                <a:solidFill>
                  <a:srgbClr val="000000"/>
                </a:solidFill>
              </a:rPr>
              <a:t> </a:t>
            </a:r>
            <a:r>
              <a:rPr lang="el-GR" sz="3200" b="0" dirty="0" smtClean="0">
                <a:solidFill>
                  <a:srgbClr val="000000"/>
                </a:solidFill>
              </a:rPr>
              <a:t>(1 από 4)</a:t>
            </a:r>
            <a:br>
              <a:rPr lang="el-GR" sz="3200" b="0" dirty="0" smtClean="0">
                <a:solidFill>
                  <a:srgbClr val="000000"/>
                </a:solidFill>
              </a:rPr>
            </a:br>
            <a:r>
              <a:rPr lang="el-GR" sz="3200" b="0" dirty="0" smtClean="0">
                <a:solidFill>
                  <a:srgbClr val="000000"/>
                </a:solidFill>
              </a:rPr>
              <a:t>(</a:t>
            </a: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Νοσοκομείο 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Μπράιτον, </a:t>
            </a: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UK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l-GR" sz="3200" b="0" dirty="0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2403301" y="1828653"/>
            <a:ext cx="4337396" cy="877907"/>
          </a:xfrm>
          <a:prstGeom prst="rect">
            <a:avLst/>
          </a:prstGeom>
          <a:solidFill>
            <a:srgbClr val="DDEE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</a:pPr>
            <a:r>
              <a:rPr lang="en-GB" sz="22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1.	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Εκτιμήστε 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τις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διατροφικές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ανάγκες 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του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ασθενή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Ενδείκνυται 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εντερική διατροφή;</a:t>
            </a:r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571999" y="2757855"/>
            <a:ext cx="1" cy="399001"/>
          </a:xfrm>
          <a:prstGeom prst="line">
            <a:avLst/>
          </a:prstGeom>
          <a:noFill/>
          <a:ln w="28440">
            <a:solidFill>
              <a:srgbClr val="004B8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2707308" y="3156857"/>
            <a:ext cx="3729383" cy="336221"/>
          </a:xfrm>
          <a:prstGeom prst="rect">
            <a:avLst/>
          </a:prstGeom>
          <a:solidFill>
            <a:srgbClr val="DDEE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2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Δεν είμαι σίγουρος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4572000" y="3510903"/>
            <a:ext cx="0" cy="402523"/>
          </a:xfrm>
          <a:prstGeom prst="line">
            <a:avLst/>
          </a:prstGeom>
          <a:noFill/>
          <a:ln w="28440">
            <a:solidFill>
              <a:srgbClr val="004B8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2555702" y="3913426"/>
            <a:ext cx="4032596" cy="877907"/>
          </a:xfrm>
          <a:prstGeom prst="rect">
            <a:avLst/>
          </a:prstGeom>
          <a:solidFill>
            <a:srgbClr val="DDEE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2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Συζητήστε τις ανάγκες του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ασθεν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ούς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με 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τον θεράποντα ιατρό</a:t>
            </a: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H="1">
            <a:off x="4571999" y="4520490"/>
            <a:ext cx="0" cy="420677"/>
          </a:xfrm>
          <a:prstGeom prst="line">
            <a:avLst/>
          </a:prstGeom>
          <a:noFill/>
          <a:ln w="28440">
            <a:solidFill>
              <a:srgbClr val="004B8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1877814" y="4934485"/>
            <a:ext cx="5388371" cy="1412797"/>
          </a:xfrm>
          <a:prstGeom prst="rect">
            <a:avLst/>
          </a:prstGeom>
          <a:solidFill>
            <a:srgbClr val="FF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2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Σε ασθενείς με εκτομή οισοφάγου, αναστόμωση λεπτού εντέρου και οξεία παγκρεατίτιδα, το πλάνο φροντίδας πρέπει να συζητηθεί με τον Διευθυντή Ιατρό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28580" y="2683512"/>
            <a:ext cx="2078048" cy="17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Το παρόν κείμενο προορίζεται μόνο για χρήση στα πλαίσια της εκπαιδευτικής διαδικασίας στο Εργαστηριακό μέρος του μαθήματος ΠΑΘΟΛΟΓΙΚΗ / ΧΕΙΡΟΥΡΓΙΚΗ ΝΟΣΗΛΕΥΤΙΚΗ Ι, από τους φοιτητές του Τμήματος </a:t>
            </a:r>
            <a:r>
              <a:rPr lang="en-GB" sz="1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Νοσηλευτικής, </a:t>
            </a:r>
            <a:r>
              <a:rPr lang="en-GB" sz="1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ΣΕΥΠ, ΤΕΙ Αθήνας.</a:t>
            </a:r>
            <a:r>
              <a:rPr lang="en-GB" sz="10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Arial" charset="0"/>
              </a:rPr>
              <a:t>Ομάδα Εργαστηρίων Γ’ Εξαμήνου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860" y="156577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0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Τίτλος 1"/>
          <p:cNvSpPr>
            <a:spLocks noGrp="1"/>
          </p:cNvSpPr>
          <p:nvPr>
            <p:ph type="title"/>
          </p:nvPr>
        </p:nvSpPr>
        <p:spPr>
          <a:xfrm>
            <a:off x="117284" y="-21160"/>
            <a:ext cx="8928991" cy="1527559"/>
          </a:xfrm>
        </p:spPr>
        <p:txBody>
          <a:bodyPr>
            <a:noAutofit/>
          </a:bodyPr>
          <a:lstStyle/>
          <a:p>
            <a:pPr>
              <a:spcBef>
                <a:spcPts val="775"/>
              </a:spcBef>
            </a:pP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Πρωτόκολλο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Εντερικής Διατροφής </a:t>
            </a: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μέσω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Ρινογαστρικού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Σωλήνα (ΡΓΣ)</a:t>
            </a:r>
            <a:r>
              <a:rPr lang="ar-SA" sz="3200" dirty="0" smtClean="0">
                <a:solidFill>
                  <a:srgbClr val="000000"/>
                </a:solidFill>
              </a:rPr>
              <a:t>‏</a:t>
            </a:r>
            <a:r>
              <a:rPr lang="el-GR" sz="3200" dirty="0" smtClean="0">
                <a:solidFill>
                  <a:srgbClr val="000000"/>
                </a:solidFill>
              </a:rPr>
              <a:t> </a:t>
            </a:r>
            <a:r>
              <a:rPr lang="el-GR" sz="3200" b="0" dirty="0" smtClean="0">
                <a:solidFill>
                  <a:srgbClr val="000000"/>
                </a:solidFill>
              </a:rPr>
              <a:t>(2 από 4)</a:t>
            </a:r>
            <a:endParaRPr lang="el-GR" sz="3200" b="0" dirty="0"/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3840" y="1578408"/>
            <a:ext cx="2206860" cy="1043466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	Εκτιμήστε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τις </a:t>
            </a:r>
            <a:r>
              <a:rPr lang="el-GR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διατροφικές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ανάγκες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του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en-GB" sz="1600" dirty="0" err="1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σθενή</a:t>
            </a:r>
            <a:r>
              <a:rPr lang="el-GR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Ενδείκνυται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εντερική διατροφή;</a:t>
            </a:r>
          </a:p>
        </p:txBody>
      </p:sp>
      <p:cxnSp>
        <p:nvCxnSpPr>
          <p:cNvPr id="10" name="Γωνιακή σύνδεση 9"/>
          <p:cNvCxnSpPr>
            <a:stCxn id="30763" idx="2"/>
            <a:endCxn id="30764" idx="1"/>
          </p:cNvCxnSpPr>
          <p:nvPr/>
        </p:nvCxnSpPr>
        <p:spPr>
          <a:xfrm rot="5400000">
            <a:off x="639094" y="2709754"/>
            <a:ext cx="556056" cy="380297"/>
          </a:xfrm>
          <a:prstGeom prst="bentConnector4">
            <a:avLst>
              <a:gd name="adj1" fmla="val 38510"/>
              <a:gd name="adj2" fmla="val 160111"/>
            </a:avLst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726973" y="3050151"/>
            <a:ext cx="760593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12" name="Γωνιακή σύνδεση 11"/>
          <p:cNvCxnSpPr>
            <a:stCxn id="30764" idx="2"/>
            <a:endCxn id="30765" idx="0"/>
          </p:cNvCxnSpPr>
          <p:nvPr/>
        </p:nvCxnSpPr>
        <p:spPr>
          <a:xfrm rot="5400000">
            <a:off x="1007325" y="3398172"/>
            <a:ext cx="192408" cy="7482"/>
          </a:xfrm>
          <a:prstGeom prst="bentConnector3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-11124" y="3498117"/>
            <a:ext cx="2221823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Ικανός να λάβει τροφή;</a:t>
            </a:r>
          </a:p>
        </p:txBody>
      </p:sp>
      <p:cxnSp>
        <p:nvCxnSpPr>
          <p:cNvPr id="23" name="Ευθύγραμμο βέλος σύνδεσης 22"/>
          <p:cNvCxnSpPr>
            <a:stCxn id="30765" idx="2"/>
            <a:endCxn id="30766" idx="0"/>
          </p:cNvCxnSpPr>
          <p:nvPr/>
        </p:nvCxnSpPr>
        <p:spPr>
          <a:xfrm>
            <a:off x="1099788" y="3753675"/>
            <a:ext cx="3741" cy="285900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Γωνιακή σύνδεση 35"/>
          <p:cNvCxnSpPr>
            <a:stCxn id="30765" idx="2"/>
            <a:endCxn id="30771" idx="1"/>
          </p:cNvCxnSpPr>
          <p:nvPr/>
        </p:nvCxnSpPr>
        <p:spPr>
          <a:xfrm rot="16200000" flipH="1">
            <a:off x="2194125" y="2659338"/>
            <a:ext cx="82148" cy="2270822"/>
          </a:xfrm>
          <a:prstGeom prst="bentConnector2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-17033" y="4039575"/>
            <a:ext cx="2241124" cy="1437420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 ενθαρρύνετε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την λήψη δίαιτας και συμπληρωμάτων διατροφής (υπέρ-θερμιδικά σκευάσματα. Ξεκινήστε διάγραμμα διατροφής.</a:t>
            </a: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3370610" y="3708044"/>
            <a:ext cx="539551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38" name="Ευθύγραμμο βέλος σύνδεσης 37"/>
          <p:cNvCxnSpPr>
            <a:stCxn id="30771" idx="2"/>
          </p:cNvCxnSpPr>
          <p:nvPr/>
        </p:nvCxnSpPr>
        <p:spPr>
          <a:xfrm flipH="1">
            <a:off x="3640385" y="3963602"/>
            <a:ext cx="1" cy="341351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2339293" y="4304953"/>
            <a:ext cx="3109831" cy="1094762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Έναρξη Εντερικής διατροφής (ΕΔ) 30ml / ώρα</a:t>
            </a:r>
          </a:p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Ελέγξτε τον Όγκο του Γαστρικού Υπολείμματος (ΟΓΥ) μετά από 4 ώρες</a:t>
            </a:r>
          </a:p>
        </p:txBody>
      </p:sp>
      <p:cxnSp>
        <p:nvCxnSpPr>
          <p:cNvPr id="43" name="Ευθύγραμμο βέλος σύνδεσης 42"/>
          <p:cNvCxnSpPr>
            <a:stCxn id="30768" idx="2"/>
            <a:endCxn id="30769" idx="0"/>
          </p:cNvCxnSpPr>
          <p:nvPr/>
        </p:nvCxnSpPr>
        <p:spPr>
          <a:xfrm flipH="1">
            <a:off x="3894208" y="5399715"/>
            <a:ext cx="1" cy="284620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725151" y="5684335"/>
            <a:ext cx="2338114" cy="452535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Όγκος γαστρικού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υπολείμματος&gt;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200ml</a:t>
            </a:r>
          </a:p>
        </p:txBody>
      </p:sp>
      <p:cxnSp>
        <p:nvCxnSpPr>
          <p:cNvPr id="46" name="Ευθύγραμμο βέλος σύνδεσης 45"/>
          <p:cNvCxnSpPr>
            <a:stCxn id="30769" idx="2"/>
            <a:endCxn id="30770" idx="0"/>
          </p:cNvCxnSpPr>
          <p:nvPr/>
        </p:nvCxnSpPr>
        <p:spPr>
          <a:xfrm>
            <a:off x="3894208" y="6136870"/>
            <a:ext cx="1" cy="295378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ύγραμμο βέλος σύνδεσης 50"/>
          <p:cNvCxnSpPr>
            <a:stCxn id="30769" idx="3"/>
            <a:endCxn id="30774" idx="1"/>
          </p:cNvCxnSpPr>
          <p:nvPr/>
        </p:nvCxnSpPr>
        <p:spPr>
          <a:xfrm flipV="1">
            <a:off x="5063265" y="5734765"/>
            <a:ext cx="412390" cy="175838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2647221" y="6432248"/>
            <a:ext cx="2493976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Δείτε διάγραμμα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3 &amp; 4</a:t>
            </a:r>
          </a:p>
        </p:txBody>
      </p:sp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5475655" y="5606986"/>
            <a:ext cx="462434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53" name="Ευθύγραμμο βέλος σύνδεσης 52"/>
          <p:cNvCxnSpPr>
            <a:stCxn id="30774" idx="0"/>
          </p:cNvCxnSpPr>
          <p:nvPr/>
        </p:nvCxnSpPr>
        <p:spPr>
          <a:xfrm flipV="1">
            <a:off x="5706872" y="3565722"/>
            <a:ext cx="0" cy="2041264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2339293" y="1578408"/>
            <a:ext cx="3873594" cy="2089906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Επιστρέψτε το γαστρικό υπόλειμμα στον ασθενή μέσω του ΡΓΣ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αυξήστε τη ροή της ΕΔ κατά 30mls/ώρα κάθε 4 ώρες μέχρι να πετύχετε την επιθυμητή ροή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24 cal/kg/day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πχ 85kg ασθενής = 85ml/ώρα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Μέγιστη ροή 100ml/ώρα</a:t>
            </a:r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6212887" y="1578407"/>
            <a:ext cx="2748039" cy="2088000"/>
          </a:xfrm>
          <a:prstGeom prst="rect">
            <a:avLst/>
          </a:prstGeom>
          <a:solidFill>
            <a:srgbClr val="CFFDD4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82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υνεχής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ΕΔ χωρίς διακοπή (διάλειμμα) παρά μόνο πριν από επεμβατικές διαδικασίες (4 ώρες πριν)</a:t>
            </a:r>
            <a:r>
              <a:rPr lang="ar-SA" sz="1600" dirty="0">
                <a:solidFill>
                  <a:srgbClr val="000000"/>
                </a:solidFill>
                <a:latin typeface="Calibri"/>
              </a:rPr>
              <a:t>‏</a:t>
            </a:r>
            <a:endParaRPr lang="en-GB" sz="1600" dirty="0">
              <a:solidFill>
                <a:srgbClr val="0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388"/>
              </a:spcBef>
              <a:buClr>
                <a:srgbClr val="82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Παύση ΕΔ για μία ώρα πριν και μετά τη χορήγηση του σκευάσματος phenytoin (αντί επιληπτικό) </a:t>
            </a:r>
          </a:p>
        </p:txBody>
      </p:sp>
      <p:cxnSp>
        <p:nvCxnSpPr>
          <p:cNvPr id="57" name="Γωνιακή σύνδεση 56"/>
          <p:cNvCxnSpPr>
            <a:endCxn id="30772" idx="1"/>
          </p:cNvCxnSpPr>
          <p:nvPr/>
        </p:nvCxnSpPr>
        <p:spPr>
          <a:xfrm rot="16200000" flipH="1">
            <a:off x="5830363" y="3776040"/>
            <a:ext cx="669260" cy="453808"/>
          </a:xfrm>
          <a:prstGeom prst="bentConnector2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6391897" y="3790193"/>
            <a:ext cx="2660032" cy="1094762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Ελέγξτε τον όγκο του γαστρικού υπολείμματος κάθε 6 ώρες για 48 ώρες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Γαστρικό υπόλειμμα &gt; 200ml</a:t>
            </a:r>
          </a:p>
        </p:txBody>
      </p:sp>
      <p:cxnSp>
        <p:nvCxnSpPr>
          <p:cNvPr id="59" name="Ευθύγραμμο βέλος σύνδεσης 58"/>
          <p:cNvCxnSpPr>
            <a:stCxn id="30772" idx="2"/>
            <a:endCxn id="30773" idx="0"/>
          </p:cNvCxnSpPr>
          <p:nvPr/>
        </p:nvCxnSpPr>
        <p:spPr>
          <a:xfrm flipH="1">
            <a:off x="7034141" y="4884955"/>
            <a:ext cx="687772" cy="190004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30772" idx="2"/>
            <a:endCxn id="30767" idx="0"/>
          </p:cNvCxnSpPr>
          <p:nvPr/>
        </p:nvCxnSpPr>
        <p:spPr>
          <a:xfrm>
            <a:off x="7721913" y="4884955"/>
            <a:ext cx="710837" cy="229405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6415772" y="5074959"/>
            <a:ext cx="1236737" cy="649512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                               δείτε διάγραμμα 3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8172400" y="5114360"/>
            <a:ext cx="520700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65" name="Ευθύγραμμο βέλος σύνδεσης 64"/>
          <p:cNvCxnSpPr>
            <a:stCxn id="30767" idx="2"/>
          </p:cNvCxnSpPr>
          <p:nvPr/>
        </p:nvCxnSpPr>
        <p:spPr>
          <a:xfrm flipH="1">
            <a:off x="8172400" y="5369918"/>
            <a:ext cx="260350" cy="452766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6391897" y="5822684"/>
            <a:ext cx="2206860" cy="1043466"/>
          </a:xfrm>
          <a:prstGeom prst="rect">
            <a:avLst/>
          </a:prstGeom>
          <a:solidFill>
            <a:srgbClr val="E2FEE5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Αναλογιστείτε  τη χρήση μικρού εύρους ΡΓΣ (fine bore) ΡΓΣ αφότου έχει εδραιωθεί η ΕΔ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173751" y="5644340"/>
            <a:ext cx="1985274" cy="104346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Διατηρήστε τα επίπεδα Γλυκόζης από 81 mg/dL μέχρι 126 mg/dL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53964" y="639080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z="1000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sz="10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0000" y="147600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0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84504"/>
            <a:ext cx="8229600" cy="1308100"/>
          </a:xfrm>
        </p:spPr>
        <p:txBody>
          <a:bodyPr anchor="t">
            <a:no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Πρωτόκολλο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Εντερικής Διατροφής μέσω 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Ρινογαστρικού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Σωλήνα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(ΡΓΣ</a:t>
            </a: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3200" b="0" dirty="0" smtClean="0">
                <a:solidFill>
                  <a:srgbClr val="000000"/>
                </a:solidFill>
              </a:rPr>
              <a:t>(3 από 4)</a:t>
            </a:r>
            <a:endParaRPr lang="el-GR" sz="3200" dirty="0"/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185046" y="1527546"/>
            <a:ext cx="1938682" cy="1289687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	Εκτιμήστε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τις </a:t>
            </a:r>
            <a:r>
              <a:rPr lang="el-GR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διατροφικές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ανάγκες του</a:t>
            </a:r>
            <a:r>
              <a:rPr lang="el-GR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ασθενή</a:t>
            </a:r>
            <a:r>
              <a:rPr lang="el-GR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. Ε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νδείκνυται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εντερική διατροφή;</a:t>
            </a:r>
          </a:p>
        </p:txBody>
      </p:sp>
      <p:cxnSp>
        <p:nvCxnSpPr>
          <p:cNvPr id="6" name="Ευθύγραμμο βέλος σύνδεσης 5"/>
          <p:cNvCxnSpPr>
            <a:stCxn id="30778" idx="2"/>
            <a:endCxn id="30779" idx="0"/>
          </p:cNvCxnSpPr>
          <p:nvPr/>
        </p:nvCxnSpPr>
        <p:spPr>
          <a:xfrm flipH="1">
            <a:off x="597924" y="2817233"/>
            <a:ext cx="556463" cy="1831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9" name="Text Box 59"/>
          <p:cNvSpPr txBox="1">
            <a:spLocks noChangeArrowheads="1"/>
          </p:cNvSpPr>
          <p:nvPr/>
        </p:nvSpPr>
        <p:spPr bwMode="auto">
          <a:xfrm>
            <a:off x="291790" y="3000364"/>
            <a:ext cx="612268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11" name="Γωνιακή σύνδεση 10"/>
          <p:cNvCxnSpPr>
            <a:stCxn id="30779" idx="3"/>
            <a:endCxn id="30780" idx="0"/>
          </p:cNvCxnSpPr>
          <p:nvPr/>
        </p:nvCxnSpPr>
        <p:spPr>
          <a:xfrm>
            <a:off x="904058" y="3128143"/>
            <a:ext cx="81434" cy="28090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0" y="3409043"/>
            <a:ext cx="1970983" cy="452535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Ικανός να λάβει τροφή;</a:t>
            </a:r>
          </a:p>
        </p:txBody>
      </p:sp>
      <p:cxnSp>
        <p:nvCxnSpPr>
          <p:cNvPr id="8" name="Ευθύγραμμο βέλος σύνδεσης 7"/>
          <p:cNvCxnSpPr>
            <a:stCxn id="30780" idx="2"/>
          </p:cNvCxnSpPr>
          <p:nvPr/>
        </p:nvCxnSpPr>
        <p:spPr>
          <a:xfrm flipH="1">
            <a:off x="985491" y="3861578"/>
            <a:ext cx="1" cy="2829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Γωνιακή σύνδεση 9"/>
          <p:cNvCxnSpPr>
            <a:endCxn id="30782" idx="1"/>
          </p:cNvCxnSpPr>
          <p:nvPr/>
        </p:nvCxnSpPr>
        <p:spPr>
          <a:xfrm>
            <a:off x="1403648" y="3861578"/>
            <a:ext cx="602565" cy="124307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0" y="4144528"/>
            <a:ext cx="3749286" cy="846489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ενθαρρύνετε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την λήψη δίαιτας και συμπληρωμάτων διατροφής (υπέρ-θερμιδικά σκευάσματα. Ξεκινήστε διάγραμμα διατροφής.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2006213" y="3858106"/>
            <a:ext cx="547430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12" name="Γωνιακή σύνδεση 11"/>
          <p:cNvCxnSpPr>
            <a:stCxn id="30782" idx="0"/>
            <a:endCxn id="30783" idx="1"/>
          </p:cNvCxnSpPr>
          <p:nvPr/>
        </p:nvCxnSpPr>
        <p:spPr>
          <a:xfrm rot="5400000" flipH="1" flipV="1">
            <a:off x="1483741" y="2887049"/>
            <a:ext cx="1767244" cy="1748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2454798" y="1517833"/>
            <a:ext cx="2767792" cy="1146058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Έναρξη Εντερικής διατροφής (ΕΔ)</a:t>
            </a:r>
            <a:r>
              <a:rPr lang="ar-SA" sz="1600" dirty="0">
                <a:solidFill>
                  <a:srgbClr val="000000"/>
                </a:solidFill>
                <a:latin typeface="Calibri"/>
              </a:rPr>
              <a:t>‏</a:t>
            </a:r>
            <a:endParaRPr lang="en-GB" sz="1600" dirty="0">
              <a:solidFill>
                <a:srgbClr val="0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30ml / ώρα</a:t>
            </a:r>
          </a:p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Ελέγξτε το γαστρικό υπόλειμμα μετά από 4 ώρες</a:t>
            </a:r>
          </a:p>
        </p:txBody>
      </p:sp>
      <p:cxnSp>
        <p:nvCxnSpPr>
          <p:cNvPr id="16" name="Γωνιακή σύνδεση 15"/>
          <p:cNvCxnSpPr>
            <a:stCxn id="30783" idx="3"/>
            <a:endCxn id="30784" idx="3"/>
          </p:cNvCxnSpPr>
          <p:nvPr/>
        </p:nvCxnSpPr>
        <p:spPr>
          <a:xfrm flipH="1">
            <a:off x="5123745" y="2090862"/>
            <a:ext cx="98845" cy="854150"/>
          </a:xfrm>
          <a:prstGeom prst="bentConnector3">
            <a:avLst>
              <a:gd name="adj1" fmla="val -12682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2553643" y="2817233"/>
            <a:ext cx="2570102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Γαστρικό υπόλειμμα &gt; 200ml</a:t>
            </a:r>
          </a:p>
        </p:txBody>
      </p:sp>
      <p:cxnSp>
        <p:nvCxnSpPr>
          <p:cNvPr id="18" name="Ευθύγραμμο βέλος σύνδεσης 17"/>
          <p:cNvCxnSpPr>
            <a:stCxn id="30784" idx="2"/>
            <a:endCxn id="30786" idx="0"/>
          </p:cNvCxnSpPr>
          <p:nvPr/>
        </p:nvCxnSpPr>
        <p:spPr>
          <a:xfrm flipH="1">
            <a:off x="3626178" y="3072791"/>
            <a:ext cx="212516" cy="221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endCxn id="30785" idx="0"/>
          </p:cNvCxnSpPr>
          <p:nvPr/>
        </p:nvCxnSpPr>
        <p:spPr>
          <a:xfrm>
            <a:off x="4499992" y="3072791"/>
            <a:ext cx="371725" cy="4347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2987824" y="3294546"/>
            <a:ext cx="1276707" cy="797244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Όχι                               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δείτε το διάγραμμα 2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4619689" y="3507531"/>
            <a:ext cx="504056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22" name="Γωνιακή σύνδεση 21"/>
          <p:cNvCxnSpPr/>
          <p:nvPr/>
        </p:nvCxnSpPr>
        <p:spPr>
          <a:xfrm flipV="1">
            <a:off x="5115952" y="2164895"/>
            <a:ext cx="566896" cy="1470415"/>
          </a:xfrm>
          <a:prstGeom prst="bentConnector3">
            <a:avLst>
              <a:gd name="adj1" fmla="val 6561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5690641" y="1493377"/>
            <a:ext cx="2664296" cy="1343035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Επιστρέψτε μέχρι 200ml γαστρικού υπολείμματος και διατηρήστε την ίδια ροή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Ελέγξτε το γαστρικό υπόλειμμα μετά από 4 ώρες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Γαστρικό υπόλειμμα &gt; 200ml;</a:t>
            </a:r>
          </a:p>
        </p:txBody>
      </p:sp>
      <p:cxnSp>
        <p:nvCxnSpPr>
          <p:cNvPr id="27" name="Γωνιακή σύνδεση 26"/>
          <p:cNvCxnSpPr>
            <a:endCxn id="30790" idx="0"/>
          </p:cNvCxnSpPr>
          <p:nvPr/>
        </p:nvCxnSpPr>
        <p:spPr>
          <a:xfrm>
            <a:off x="8354937" y="1629741"/>
            <a:ext cx="394532" cy="136365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Γωνιακή σύνδεση 28"/>
          <p:cNvCxnSpPr/>
          <p:nvPr/>
        </p:nvCxnSpPr>
        <p:spPr>
          <a:xfrm rot="16200000" flipH="1">
            <a:off x="8351915" y="2711657"/>
            <a:ext cx="255558" cy="249511"/>
          </a:xfrm>
          <a:prstGeom prst="bentConnector3">
            <a:avLst>
              <a:gd name="adj1" fmla="val -1348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8354937" y="1766106"/>
            <a:ext cx="789063" cy="846489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Όχι                               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δείτε το διάγραμμα 2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/>
        </p:nvSpPr>
        <p:spPr bwMode="auto">
          <a:xfrm>
            <a:off x="5690641" y="2974131"/>
            <a:ext cx="3425984" cy="1987314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l-GR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600" b="1" dirty="0">
              <a:solidFill>
                <a:srgbClr val="0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Επιστρέψτε μέχρι 200ml γαστρικού υπολείμματος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Μειώστε τη ροή της ΕΔ κατά 30mls (ελάχιστη ροή 10ml /ώρα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Επανελέγξτε σε 4 ώρες.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Γαστρικό υπόλειμμα &gt; 200ml</a:t>
            </a:r>
          </a:p>
        </p:txBody>
      </p:sp>
      <p:cxnSp>
        <p:nvCxnSpPr>
          <p:cNvPr id="34" name="Ευθύγραμμο βέλος σύνδεσης 33"/>
          <p:cNvCxnSpPr>
            <a:stCxn id="30788" idx="1"/>
          </p:cNvCxnSpPr>
          <p:nvPr/>
        </p:nvCxnSpPr>
        <p:spPr>
          <a:xfrm flipH="1">
            <a:off x="4067944" y="3967788"/>
            <a:ext cx="1622697" cy="1067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1" y="5067738"/>
            <a:ext cx="4067944" cy="1736989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l-GR" sz="1600" b="1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πορρίψατε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το γαστρικό υπόλειμμα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Μειώστε τη ροή στην ελάχιστη δόση: 10ml/ώρα</a:t>
            </a:r>
          </a:p>
          <a:p>
            <a:pPr eaLnBrk="1" hangingPunct="1">
              <a:spcBef>
                <a:spcPts val="388"/>
              </a:spcBef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Εάν δεν υπάρχει βελτίωση σε 24 ώρες επανεξετάστε τη φαρμακευτική αγωγή: οπιώδη αναλγητικά, καταστολή / μυοχαλαρωτικά /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δυσκοιλιότητα</a:t>
            </a:r>
            <a:endParaRPr lang="en-GB" sz="1600" dirty="0">
              <a:solidFill>
                <a:srgbClr val="0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067944" y="5035725"/>
            <a:ext cx="5048681" cy="1774845"/>
          </a:xfrm>
          <a:prstGeom prst="rect">
            <a:avLst/>
          </a:prstGeom>
          <a:solidFill>
            <a:srgbClr val="FFFF9B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463"/>
              </a:spcBef>
              <a:buClr>
                <a:srgbClr val="FF0000"/>
              </a:buClr>
              <a:buSzPct val="100000"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Έναρξη προ-κινητικών φαρμάκων</a:t>
            </a:r>
          </a:p>
          <a:p>
            <a:pPr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600" baseline="300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επιλογή: metoclopramide (Primperan) 10mgs TDS για 24 ώρες</a:t>
            </a:r>
          </a:p>
          <a:p>
            <a:pPr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600" baseline="300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επιλογή: Ερυθρομυκίνη </a:t>
            </a:r>
            <a:r>
              <a:rPr lang="en-GB" sz="1600" b="1" dirty="0">
                <a:solidFill>
                  <a:srgbClr val="82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250mgs IV QDs (4 δόσεις μόνο)</a:t>
            </a:r>
            <a:r>
              <a:rPr lang="ar-SA" sz="1600" b="1" dirty="0">
                <a:solidFill>
                  <a:srgbClr val="820000"/>
                </a:solidFill>
                <a:latin typeface="Calibri"/>
              </a:rPr>
              <a:t>‏</a:t>
            </a:r>
            <a:endParaRPr lang="en-GB" sz="1600" b="1" dirty="0">
              <a:solidFill>
                <a:srgbClr val="82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b="1" dirty="0">
                <a:solidFill>
                  <a:srgbClr val="82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Αναλογιστείτε: Ρινονηστιδικός σωλήνας (NJ)</a:t>
            </a:r>
            <a:r>
              <a:rPr lang="ar-SA" sz="1600" b="1" dirty="0">
                <a:solidFill>
                  <a:srgbClr val="820000"/>
                </a:solidFill>
                <a:latin typeface="Calibri"/>
              </a:rPr>
              <a:t>‏</a:t>
            </a:r>
            <a:endParaRPr lang="en-GB" sz="1600" b="1" dirty="0">
              <a:solidFill>
                <a:srgbClr val="82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b="1" dirty="0">
                <a:solidFill>
                  <a:srgbClr val="82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Αναλογιστείτε : Ολική Παρεντερική σίτιση/glutamine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83025" y="644928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532" y="136800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1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679"/>
            <a:ext cx="8229600" cy="118707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Πρωτόκολλο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Εντερικής Διατροφής </a:t>
            </a: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μέσω</a:t>
            </a:r>
            <a: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3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Ρινογαστρικού </a:t>
            </a:r>
            <a:r>
              <a:rPr lang="en-GB" sz="3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Σωλήνα (ΡΓΣ)</a:t>
            </a:r>
            <a:r>
              <a:rPr lang="ar-SA" sz="3200" dirty="0">
                <a:solidFill>
                  <a:srgbClr val="000000"/>
                </a:solidFill>
              </a:rPr>
              <a:t>‏</a:t>
            </a:r>
            <a:r>
              <a:rPr lang="el-GR" sz="3200" dirty="0">
                <a:solidFill>
                  <a:srgbClr val="000000"/>
                </a:solidFill>
              </a:rPr>
              <a:t> </a:t>
            </a:r>
            <a:r>
              <a:rPr lang="el-GR" sz="3200" b="0" dirty="0" smtClean="0">
                <a:solidFill>
                  <a:srgbClr val="000000"/>
                </a:solidFill>
              </a:rPr>
              <a:t>(</a:t>
            </a:r>
            <a:r>
              <a:rPr lang="en-US" sz="3200" b="0" dirty="0" smtClean="0">
                <a:solidFill>
                  <a:srgbClr val="000000"/>
                </a:solidFill>
              </a:rPr>
              <a:t>4</a:t>
            </a:r>
            <a:r>
              <a:rPr lang="el-GR" sz="3200" b="0" dirty="0" smtClean="0">
                <a:solidFill>
                  <a:srgbClr val="000000"/>
                </a:solidFill>
              </a:rPr>
              <a:t> </a:t>
            </a:r>
            <a:r>
              <a:rPr lang="el-GR" sz="3200" b="0" dirty="0">
                <a:solidFill>
                  <a:srgbClr val="000000"/>
                </a:solidFill>
              </a:rPr>
              <a:t>από 4)</a:t>
            </a:r>
            <a:endParaRPr lang="el-GR" sz="3200" dirty="0"/>
          </a:p>
        </p:txBody>
      </p:sp>
      <p:sp>
        <p:nvSpPr>
          <p:cNvPr id="30791" name="Text Box 71"/>
          <p:cNvSpPr txBox="1">
            <a:spLocks noChangeArrowheads="1"/>
          </p:cNvSpPr>
          <p:nvPr/>
        </p:nvSpPr>
        <p:spPr bwMode="auto">
          <a:xfrm>
            <a:off x="395537" y="1319919"/>
            <a:ext cx="2127638" cy="1289687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Εκτιμήστε τις </a:t>
            </a:r>
            <a:r>
              <a:rPr lang="el-GR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el-GR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ιατροφικές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ανάγκες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του ασθενή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Ενδείκνυται εντερική διατροφή;</a:t>
            </a:r>
          </a:p>
        </p:txBody>
      </p:sp>
      <p:cxnSp>
        <p:nvCxnSpPr>
          <p:cNvPr id="5" name="Ευθύγραμμο βέλος σύνδεσης 4"/>
          <p:cNvCxnSpPr>
            <a:stCxn id="30791" idx="2"/>
            <a:endCxn id="30792" idx="0"/>
          </p:cNvCxnSpPr>
          <p:nvPr/>
        </p:nvCxnSpPr>
        <p:spPr>
          <a:xfrm flipH="1">
            <a:off x="763389" y="2609606"/>
            <a:ext cx="695967" cy="316262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>
            <a:stCxn id="30791" idx="2"/>
            <a:endCxn id="30793" idx="0"/>
          </p:cNvCxnSpPr>
          <p:nvPr/>
        </p:nvCxnSpPr>
        <p:spPr>
          <a:xfrm>
            <a:off x="1459356" y="2609606"/>
            <a:ext cx="910001" cy="217773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2" name="Text Box 72"/>
          <p:cNvSpPr txBox="1">
            <a:spLocks noChangeArrowheads="1"/>
          </p:cNvSpPr>
          <p:nvPr/>
        </p:nvSpPr>
        <p:spPr bwMode="auto">
          <a:xfrm>
            <a:off x="51122" y="2925868"/>
            <a:ext cx="1424534" cy="649512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Η Εντερική Διατροφή αντενδείκνυται</a:t>
            </a:r>
          </a:p>
        </p:txBody>
      </p:sp>
      <p:sp>
        <p:nvSpPr>
          <p:cNvPr id="30793" name="Text Box 73"/>
          <p:cNvSpPr txBox="1">
            <a:spLocks noChangeArrowheads="1"/>
          </p:cNvSpPr>
          <p:nvPr/>
        </p:nvSpPr>
        <p:spPr bwMode="auto">
          <a:xfrm>
            <a:off x="1721966" y="2827379"/>
            <a:ext cx="1294781" cy="846489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Αδύνατη η εδραίωση Εντερικής διατροφής</a:t>
            </a:r>
          </a:p>
        </p:txBody>
      </p:sp>
      <p:cxnSp>
        <p:nvCxnSpPr>
          <p:cNvPr id="9" name="Ευθύγραμμο βέλος σύνδεσης 8"/>
          <p:cNvCxnSpPr>
            <a:stCxn id="30792" idx="2"/>
            <a:endCxn id="30794" idx="0"/>
          </p:cNvCxnSpPr>
          <p:nvPr/>
        </p:nvCxnSpPr>
        <p:spPr>
          <a:xfrm>
            <a:off x="763389" y="3575380"/>
            <a:ext cx="1613" cy="405059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>
            <a:stCxn id="30793" idx="2"/>
            <a:endCxn id="30795" idx="0"/>
          </p:cNvCxnSpPr>
          <p:nvPr/>
        </p:nvCxnSpPr>
        <p:spPr>
          <a:xfrm>
            <a:off x="2369357" y="3673868"/>
            <a:ext cx="0" cy="306571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514310" y="3980439"/>
            <a:ext cx="501384" cy="255558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2144155" y="3980439"/>
            <a:ext cx="450403" cy="255558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20" name="Ευθύγραμμο βέλος σύνδεσης 19"/>
          <p:cNvCxnSpPr>
            <a:stCxn id="30794" idx="2"/>
          </p:cNvCxnSpPr>
          <p:nvPr/>
        </p:nvCxnSpPr>
        <p:spPr>
          <a:xfrm>
            <a:off x="765002" y="4235997"/>
            <a:ext cx="0" cy="345131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30795" idx="2"/>
          </p:cNvCxnSpPr>
          <p:nvPr/>
        </p:nvCxnSpPr>
        <p:spPr>
          <a:xfrm flipH="1">
            <a:off x="2369356" y="4235997"/>
            <a:ext cx="1" cy="345131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39733" y="4581128"/>
            <a:ext cx="3180944" cy="1094762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Έναρξη Ολικής Παρεντερικής διατροφής μέσω κεντρικού φλεβικού καθετήρα με ροή : 1ml/kg/ώρα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Γλουταμίνη 6ml/ώρα</a:t>
            </a:r>
          </a:p>
        </p:txBody>
      </p:sp>
      <p:cxnSp>
        <p:nvCxnSpPr>
          <p:cNvPr id="24" name="Ευθύγραμμο βέλος σύνδεσης 23"/>
          <p:cNvCxnSpPr>
            <a:stCxn id="30796" idx="2"/>
            <a:endCxn id="30797" idx="0"/>
          </p:cNvCxnSpPr>
          <p:nvPr/>
        </p:nvCxnSpPr>
        <p:spPr>
          <a:xfrm>
            <a:off x="1630205" y="5675890"/>
            <a:ext cx="0" cy="477054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97280" y="6152944"/>
            <a:ext cx="3065850" cy="452535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Εάν δεν υπάρχει αντένδειξη, διατηρήστε ΕΔ σε ροή 10ml/ώρα</a:t>
            </a:r>
          </a:p>
        </p:txBody>
      </p:sp>
      <p:cxnSp>
        <p:nvCxnSpPr>
          <p:cNvPr id="26" name="Γωνιακή σύνδεση 25"/>
          <p:cNvCxnSpPr>
            <a:stCxn id="30797" idx="3"/>
            <a:endCxn id="30798" idx="1"/>
          </p:cNvCxnSpPr>
          <p:nvPr/>
        </p:nvCxnSpPr>
        <p:spPr>
          <a:xfrm flipV="1">
            <a:off x="3163130" y="5128509"/>
            <a:ext cx="387462" cy="1250703"/>
          </a:xfrm>
          <a:prstGeom prst="bentConnector3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3550592" y="3472106"/>
            <a:ext cx="1741488" cy="3312805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Ελέγξτε για βελτίωση απορρόφησης της ΕΔ κάθε 24 ώρες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Σε περίπτωση  βελτίωσης μειώστε σταδιακά την παρεντερική διατροφή και παράλληλα αυξήστε την ΕΔ.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Σταματήστε την παρεντερική διατροφή αφότου εδραιωθεί η ΕΔ (επιθυμητή δόση)</a:t>
            </a:r>
            <a:r>
              <a:rPr lang="ar-SA" sz="1600" dirty="0">
                <a:solidFill>
                  <a:srgbClr val="000000"/>
                </a:solidFill>
                <a:latin typeface="Calibri"/>
              </a:rPr>
              <a:t>‏</a:t>
            </a:r>
            <a:endParaRPr lang="en-GB" sz="1600" dirty="0">
              <a:solidFill>
                <a:srgbClr val="0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5436096" y="1353434"/>
            <a:ext cx="3707904" cy="547544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References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Briggs, D. 1996. Nasogastric practise in intensive carte units: A study. Nursing Standard 10 (49):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42-45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                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Elias M Stroud. 2004. Nutrtion in acute care. Journal of Clinical Medicine 45: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405-407</a:t>
            </a:r>
            <a:endParaRPr lang="en-GB" sz="1600" dirty="0">
              <a:solidFill>
                <a:srgbClr val="00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Griffiths, R. D. 2003. Nutrtion support in critically ill septic patients. Current Opinion in Clinical Nutrtion and Metabolic Care. 6:203-210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            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Heyland, D. K. et al. 2003. Candian clinical guidelines for nutrition support in mechanically ventilated, criticaly ill adult patients. Journal of Parentral and Enteral Nutrition 27 (5): 355-373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     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Riley, M. 2002. Establishing nutritional guidelines for critically ill patients: Part 1. Professional Nurse 17(10): 580-583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           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Riley, M. 2002. Establishing nutritional guidelines for critically ill patients: Part 2. Professional Nurse 17 (11): 655-658.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5360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9532" y="1211907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1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0" tIns="0" rIns="0" bIns="0" anchor="ctr"/>
          <a:lstStyle/>
          <a:p>
            <a:pPr eaLnBrk="1" hangingPunct="1"/>
            <a:r>
              <a:rPr lang="el-GR" dirty="0" smtClean="0"/>
              <a:t>Στόχοι μαθήματος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Περιγραφή και κατανόηση σχετικής θεωρίας: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Εντερική σίτιση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Τρόποι χορήγησης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Πιθανές επιπλοκές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Ορθή επιλογή και χρήση υλικού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Εκμάθηση, κατανόηση, και εκτέλεση της διαδικασίας υπό επίβλεψη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Πρωτόκολλο εντερικής σίτισης: συζήτηση και συσχέτιση με τωρινή πρακτική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19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l-GR" dirty="0" smtClean="0"/>
              <a:t>ιβλιογραφία</a:t>
            </a:r>
          </a:p>
        </p:txBody>
      </p:sp>
      <p:sp>
        <p:nvSpPr>
          <p:cNvPr id="5" name="Rectangle 5"/>
          <p:cNvSpPr/>
          <p:nvPr/>
        </p:nvSpPr>
        <p:spPr>
          <a:xfrm>
            <a:off x="385581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352928" cy="5112567"/>
          </a:xfrm>
        </p:spPr>
        <p:txBody>
          <a:bodyPr/>
          <a:lstStyle/>
          <a:p>
            <a:pPr lvl="0">
              <a:lnSpc>
                <a:spcPct val="80000"/>
              </a:lnSpc>
              <a:spcAft>
                <a:spcPts val="1200"/>
              </a:spcAft>
            </a:pPr>
            <a:r>
              <a:rPr lang="en-GB" sz="2400" dirty="0" smtClean="0"/>
              <a:t>Docherty D and McCallum J (2009) Foundation Clinical Nursing Skills. Oxford University Press, Oxford,</a:t>
            </a:r>
            <a:endParaRPr lang="el-GR" sz="24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400" dirty="0" smtClean="0"/>
              <a:t>Endacott et al (2009) Clinical nursing skills, core and Advanced, University Oxford Press,</a:t>
            </a:r>
          </a:p>
          <a:p>
            <a:pPr lvl="0"/>
            <a:r>
              <a:rPr lang="en-GB" sz="2400" dirty="0" smtClean="0"/>
              <a:t>ESPEN - European society for clinical nutriotion and metabolism </a:t>
            </a:r>
            <a:r>
              <a:rPr lang="en-US" sz="2400" u="sng" dirty="0" smtClean="0">
                <a:hlinkClick r:id="rId3"/>
              </a:rPr>
              <a:t>http://www.espen.org/</a:t>
            </a:r>
            <a:endParaRPr lang="en-US" sz="2400" dirty="0" smtClean="0"/>
          </a:p>
          <a:p>
            <a:pPr lvl="0"/>
            <a:r>
              <a:rPr lang="en-GB" sz="2400" dirty="0" smtClean="0"/>
              <a:t>BAPEN – British association for parenteral and enteral nutrition </a:t>
            </a:r>
            <a:r>
              <a:rPr lang="en-US" sz="2400" u="sng" dirty="0" smtClean="0">
                <a:hlinkClick r:id="rId4"/>
              </a:rPr>
              <a:t>http://www.bapen.org.uk/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Best C (2007) Nasogastric tube insertion in adults who require enteral feeding. Nursing standard 21 (40), 39-43,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>
                <a:hlinkClick r:id="rId5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l-GR" sz="2400" dirty="0" smtClean="0"/>
          </a:p>
        </p:txBody>
      </p:sp>
      <p:sp>
        <p:nvSpPr>
          <p:cNvPr id="36868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057558-8795-4EC9-9F09-83952B1F816B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29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35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Στυλιανός Παρισσόπουλος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Εντερική Σίτιση».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11" y="1340768"/>
            <a:ext cx="82296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Εντερική σίτιση</a:t>
            </a:r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59532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497763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7" name="Picture 2" descr="εντερική σίτι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3071724" cy="23039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3848" y="5229200"/>
            <a:ext cx="29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Nasogastric tube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St. Murse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εντερικής σίτισης </a:t>
            </a:r>
            <a:endParaRPr lang="en-US" dirty="0" smtClean="0"/>
          </a:p>
        </p:txBody>
      </p:sp>
      <p:sp>
        <p:nvSpPr>
          <p:cNvPr id="5" name="Rectangle 5"/>
          <p:cNvSpPr/>
          <p:nvPr/>
        </p:nvSpPr>
        <p:spPr>
          <a:xfrm>
            <a:off x="337051" y="1124744"/>
            <a:ext cx="8426450" cy="73025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Θρέψη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Π</a:t>
            </a:r>
            <a:r>
              <a:rPr lang="el-GR" sz="2400" dirty="0" smtClean="0"/>
              <a:t>αροχή στον οργανισμό θρεπτικών συστατικών απαραιτήτων για τον μεταβολισμό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Τεχνητή Διατροφή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sz="2400" dirty="0" smtClean="0"/>
              <a:t>Απευθείας εισαγωγή ρευστής ή ημίρρευστης τροφής στο γαστρεντερικό σωλήνα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7544" y="3789040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544" y="1844824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C9F0B8-FFD6-4628-8A4F-164C0C8888FB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4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03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διατροφής</a:t>
            </a:r>
          </a:p>
        </p:txBody>
      </p:sp>
      <p:sp>
        <p:nvSpPr>
          <p:cNvPr id="5" name="Rectangle 5"/>
          <p:cNvSpPr/>
          <p:nvPr/>
        </p:nvSpPr>
        <p:spPr>
          <a:xfrm>
            <a:off x="359532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42452" y="1340768"/>
            <a:ext cx="8450028" cy="49038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2400" b="1" dirty="0" smtClean="0">
                <a:solidFill>
                  <a:srgbClr val="820000"/>
                </a:solidFill>
              </a:rPr>
              <a:t>40% </a:t>
            </a:r>
            <a:r>
              <a:rPr lang="el-GR" sz="2400" dirty="0" smtClean="0"/>
              <a:t>των ασθενών που εισάγονται στο νοσοκομείο υποσιτίζονται και η διατροφική τους κατάσταση σταδιακά επιδεινώνεται κατά τη παραμονή τους στο νοσοκομείο </a:t>
            </a:r>
            <a:r>
              <a:rPr lang="el-GR" sz="2000" dirty="0" smtClean="0"/>
              <a:t>(McWhirter &amp; Pennington 1994)</a:t>
            </a:r>
            <a:r>
              <a:rPr lang="en-US" sz="2000" dirty="0" smtClean="0"/>
              <a:t>,</a:t>
            </a:r>
            <a:endParaRPr lang="el-GR" sz="2000" dirty="0" smtClean="0"/>
          </a:p>
          <a:p>
            <a:pPr>
              <a:spcAft>
                <a:spcPts val="1200"/>
              </a:spcAft>
            </a:pPr>
            <a:r>
              <a:rPr lang="el-GR" sz="2400" dirty="0" smtClean="0"/>
              <a:t>Η εκτίμηση θρέψης μπορεί να βελτιώσει την έκβαση </a:t>
            </a:r>
            <a:r>
              <a:rPr lang="el-GR" sz="2000" dirty="0" smtClean="0"/>
              <a:t>(NICE 2006)</a:t>
            </a:r>
            <a:r>
              <a:rPr lang="en-US" sz="2000" dirty="0" smtClean="0"/>
              <a:t>,</a:t>
            </a:r>
            <a:endParaRPr lang="el-GR" sz="2000" dirty="0" smtClean="0"/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Malnutrition Universal Screening Tool </a:t>
            </a:r>
            <a:r>
              <a:rPr lang="el-GR" sz="2000" dirty="0" smtClean="0"/>
              <a:t>(BAPEN)</a:t>
            </a:r>
            <a:r>
              <a:rPr lang="en-US" sz="2000" dirty="0" smtClean="0"/>
              <a:t>,</a:t>
            </a:r>
            <a:endParaRPr lang="el-GR" sz="2000" dirty="0" smtClean="0"/>
          </a:p>
          <a:p>
            <a:pPr lvl="2">
              <a:spcAft>
                <a:spcPts val="1200"/>
              </a:spcAft>
            </a:pPr>
            <a:r>
              <a:rPr lang="el-GR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BMI, απώλεια βάρους, Ηλικία, Ύψος, Βάρος</a:t>
            </a:r>
            <a:r>
              <a:rPr 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Φύλο, Θρεπτικό ισοζύγιο, Ανάγκες σε λευκώματα, υγρά, ηλεκτρολύτες, βιταμίνες</a:t>
            </a:r>
            <a:r>
              <a:rPr 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l-GR" b="1" spc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4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11AC6F-C2A3-4782-AFC7-5B29DF551CD8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5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51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 τεχνητής διατροφής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Κωματώδεις καταστάσεις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Επεμβάσεις στόματος, φάρυγγα, οισοφάγου, γαστρεντερικό σύστημα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Στοματική ή οισοφαγική απόφραξη ή τραύμα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Λαρυγγεκτομή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Νευρολογικές παθήσεις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Παθήσεις παχέως εντέρου (ελκώδης κολίτιδα, νόσος του Chron)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Δυσκολία στην κατάποση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l-GR" sz="2400" dirty="0" smtClean="0"/>
              <a:t>Σοβαρή ανορεξία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5" name="Rectangle 5"/>
          <p:cNvSpPr/>
          <p:nvPr/>
        </p:nvSpPr>
        <p:spPr>
          <a:xfrm>
            <a:off x="359532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388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40877-15C2-4E54-A861-48FBBED7CC20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6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71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Οδός εντερικής διατροφής</a:t>
            </a:r>
          </a:p>
        </p:txBody>
      </p:sp>
      <p:sp>
        <p:nvSpPr>
          <p:cNvPr id="5" name="Rectangle 5"/>
          <p:cNvSpPr/>
          <p:nvPr/>
        </p:nvSpPr>
        <p:spPr>
          <a:xfrm>
            <a:off x="341316" y="106311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38984" y="1268760"/>
            <a:ext cx="8229600" cy="511232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Ρινογαστική</a:t>
            </a:r>
            <a:r>
              <a:rPr lang="el-GR" sz="2400" dirty="0" smtClean="0"/>
              <a:t> (nasogastric)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Ρινονηστιδική </a:t>
            </a:r>
            <a:r>
              <a:rPr lang="el-GR" sz="2400" dirty="0" smtClean="0"/>
              <a:t>(nasojejunal) και </a:t>
            </a:r>
            <a:r>
              <a:rPr lang="el-GR" sz="2400" b="1" dirty="0" smtClean="0">
                <a:solidFill>
                  <a:srgbClr val="820000"/>
                </a:solidFill>
              </a:rPr>
              <a:t>Ρινοδωδεκαδακτυλική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Γαστρική στάση, παγκρεατίτιδα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Γαστροστομία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Στενώσεις και καρκίνωμα οισοφάγου, τραύματα ή χειρ/κές επεμβάσεις στο ανώτερο πεπτικό σύστημα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Μόνιμη / μακροχρόνια εντερική διατροφή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Νηστιδοστομία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Επεμβάσεις στο ανώτερο πεπτικό (στομάχι, χοληφόρων, ήπατος, παγκρέατος)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/>
              <a:t>Ασθενείς με κακή θρέψη, χημειοθεραπεία, ακτινοθεραπεία (ανορεξία, ναυτία, εμετοί, διάρροιες)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17412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2C9CB5-3507-4FAC-8231-2E4EA40979E3}" type="slidenum">
              <a: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7</a:t>
            </a:fld>
            <a:endParaRPr lang="el-G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78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Γαστροστομία &amp; Νηστιδοστομία</a:t>
            </a:r>
          </a:p>
        </p:txBody>
      </p:sp>
      <p:sp>
        <p:nvSpPr>
          <p:cNvPr id="12" name="Rectangle 5"/>
          <p:cNvSpPr/>
          <p:nvPr/>
        </p:nvSpPr>
        <p:spPr>
          <a:xfrm>
            <a:off x="393638" y="96678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4716463" y="1147704"/>
            <a:ext cx="0" cy="5517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600869" y="1514980"/>
            <a:ext cx="4005237" cy="3959997"/>
            <a:chOff x="600869" y="1514980"/>
            <a:chExt cx="4005237" cy="3959997"/>
          </a:xfrm>
        </p:grpSpPr>
        <p:sp>
          <p:nvSpPr>
            <p:cNvPr id="18439" name="Text Box 11"/>
            <p:cNvSpPr txBox="1">
              <a:spLocks noChangeArrowheads="1"/>
            </p:cNvSpPr>
            <p:nvPr/>
          </p:nvSpPr>
          <p:spPr bwMode="auto">
            <a:xfrm>
              <a:off x="2733898" y="1514980"/>
              <a:ext cx="1872208" cy="338554"/>
            </a:xfrm>
            <a:prstGeom prst="rect">
              <a:avLst/>
            </a:prstGeom>
            <a:solidFill>
              <a:srgbClr val="F7F7F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6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Ρινογαστρικός Σ.</a:t>
              </a:r>
            </a:p>
          </p:txBody>
        </p:sp>
        <p:sp>
          <p:nvSpPr>
            <p:cNvPr id="18440" name="Text Box 12"/>
            <p:cNvSpPr txBox="1">
              <a:spLocks noChangeArrowheads="1"/>
            </p:cNvSpPr>
            <p:nvPr/>
          </p:nvSpPr>
          <p:spPr bwMode="auto">
            <a:xfrm>
              <a:off x="3021930" y="5136423"/>
              <a:ext cx="1584176" cy="338554"/>
            </a:xfrm>
            <a:prstGeom prst="rect">
              <a:avLst/>
            </a:prstGeom>
            <a:solidFill>
              <a:srgbClr val="F7F7F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6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Γαστροστομία</a:t>
              </a:r>
            </a:p>
          </p:txBody>
        </p:sp>
        <p:pic>
          <p:nvPicPr>
            <p:cNvPr id="1027" name="Picture 3" descr="Γαστροστομία&#10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69" y="2077324"/>
              <a:ext cx="3333750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>
              <a:stCxn id="18439" idx="2"/>
            </p:cNvCxnSpPr>
            <p:nvPr/>
          </p:nvCxnSpPr>
          <p:spPr>
            <a:xfrm flipH="1">
              <a:off x="2915816" y="1853534"/>
              <a:ext cx="754186" cy="92739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rot="16200000" flipV="1">
              <a:off x="3119336" y="4281164"/>
              <a:ext cx="948990" cy="682179"/>
            </a:xfrm>
            <a:prstGeom prst="bentConnector3">
              <a:avLst>
                <a:gd name="adj1" fmla="val 1017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Ομάδα 2"/>
          <p:cNvGrpSpPr/>
          <p:nvPr/>
        </p:nvGrpSpPr>
        <p:grpSpPr>
          <a:xfrm>
            <a:off x="5189217" y="1506260"/>
            <a:ext cx="3904542" cy="4338376"/>
            <a:chOff x="5189217" y="1506260"/>
            <a:chExt cx="3904542" cy="4338376"/>
          </a:xfrm>
        </p:grpSpPr>
        <p:sp>
          <p:nvSpPr>
            <p:cNvPr id="18441" name="Text Box 13"/>
            <p:cNvSpPr txBox="1">
              <a:spLocks noChangeArrowheads="1"/>
            </p:cNvSpPr>
            <p:nvPr/>
          </p:nvSpPr>
          <p:spPr bwMode="auto">
            <a:xfrm>
              <a:off x="5189217" y="3897716"/>
              <a:ext cx="936625" cy="57943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dirty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PEG</a:t>
              </a:r>
              <a:endParaRPr lang="el-GR" sz="3200" dirty="0">
                <a:solidFill>
                  <a:prstClr val="black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8442" name="Text Box 14"/>
            <p:cNvSpPr txBox="1">
              <a:spLocks noChangeArrowheads="1"/>
            </p:cNvSpPr>
            <p:nvPr/>
          </p:nvSpPr>
          <p:spPr bwMode="auto">
            <a:xfrm>
              <a:off x="6995530" y="1506260"/>
              <a:ext cx="2098229" cy="338554"/>
            </a:xfrm>
            <a:prstGeom prst="rect">
              <a:avLst/>
            </a:prstGeom>
            <a:solidFill>
              <a:srgbClr val="F7F7F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6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Ρινονηστιδικός Σ. (</a:t>
              </a:r>
              <a:r>
                <a:rPr lang="en-GB" sz="16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NJ</a:t>
              </a:r>
              <a:r>
                <a:rPr lang="el-GR" sz="16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)</a:t>
              </a:r>
            </a:p>
          </p:txBody>
        </p:sp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7366559" y="5508086"/>
              <a:ext cx="1727200" cy="336550"/>
            </a:xfrm>
            <a:prstGeom prst="rect">
              <a:avLst/>
            </a:prstGeom>
            <a:solidFill>
              <a:srgbClr val="F7F7F7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16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Νηστιδοστομία</a:t>
              </a:r>
            </a:p>
          </p:txBody>
        </p:sp>
        <p:pic>
          <p:nvPicPr>
            <p:cNvPr id="1026" name="Picture 2" descr="Νηστιδοστομία&#10;&#10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375" y="2077324"/>
              <a:ext cx="3088775" cy="3397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>
              <a:stCxn id="18442" idx="2"/>
            </p:cNvCxnSpPr>
            <p:nvPr/>
          </p:nvCxnSpPr>
          <p:spPr>
            <a:xfrm flipH="1">
              <a:off x="7452321" y="1844814"/>
              <a:ext cx="592324" cy="93611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rot="10800000">
              <a:off x="7366562" y="4293096"/>
              <a:ext cx="1204687" cy="1181882"/>
            </a:xfrm>
            <a:prstGeom prst="bentConnector3">
              <a:avLst>
                <a:gd name="adj1" fmla="val 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6" name="9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1D3E41-8176-447E-B350-DB9230EC7E5F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8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19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f98a5e517a3737b8ee1f686c10d86b6f2b3c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2630</Words>
  <Application>Microsoft Office PowerPoint</Application>
  <PresentationFormat>Προβολή στην οθόνη (4:3)</PresentationFormat>
  <Paragraphs>378</Paragraphs>
  <Slides>37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37</vt:i4>
      </vt:variant>
    </vt:vector>
  </HeadingPairs>
  <TitlesOfParts>
    <vt:vector size="40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Στόχοι μαθήματος</vt:lpstr>
      <vt:lpstr>Εντερική σίτιση</vt:lpstr>
      <vt:lpstr>Ορισμοί εντερικής σίτισης </vt:lpstr>
      <vt:lpstr>Εκτίμηση διατροφής</vt:lpstr>
      <vt:lpstr>Ενδείξεις τεχνητής διατροφής</vt:lpstr>
      <vt:lpstr>Οδός εντερικής διατροφής</vt:lpstr>
      <vt:lpstr>Γαστροστομία &amp; Νηστιδοστομία</vt:lpstr>
      <vt:lpstr>Καθετήρας PEG - Percutaneous endoscopic gastrostomy (γαστροστομία)</vt:lpstr>
      <vt:lpstr>Επιλογή οδού θρέψης</vt:lpstr>
      <vt:lpstr>Πλεονεκτήματα εντερικής διατροφής</vt:lpstr>
      <vt:lpstr>Μέθοδοι διατροφής</vt:lpstr>
      <vt:lpstr>Τύποι τεχνητής διατροφής</vt:lpstr>
      <vt:lpstr>Τύποι διαλυμάτων</vt:lpstr>
      <vt:lpstr>Υλικό - Εντερική σίτιση</vt:lpstr>
      <vt:lpstr>Εντερική σίτιση με σύριγγα (BOLUS) 1 </vt:lpstr>
      <vt:lpstr>Εντερική σίτιση με σύριγγα (BOLUS) 2</vt:lpstr>
      <vt:lpstr>Συνεχής ή διαλείπουσα εντερική σίτιση </vt:lpstr>
      <vt:lpstr>Νοσηλευτική παρακολούθηση (1 από 3)</vt:lpstr>
      <vt:lpstr>Νοσηλευτική παρακολούθηση (2 από 3)</vt:lpstr>
      <vt:lpstr>Νοσηλευτική παρακολούθηση (3 από 3)</vt:lpstr>
      <vt:lpstr>Προβλήματα (1 από 2)</vt:lpstr>
      <vt:lpstr>Προβλήματα (2 από 2)</vt:lpstr>
      <vt:lpstr>Εντερική σίτιση – βίντεο</vt:lpstr>
      <vt:lpstr>Πρωτόκολλο Εντερικής Διατροφής μέσω  Ρινογαστρικού Σωλήνα (ΡΓΣ)‏ (1 από 4) ( Νοσοκομείο Μπράιτον, UK)</vt:lpstr>
      <vt:lpstr>Πρωτόκολλο Εντερικής Διατροφής μέσω Ρινογαστρικού  Σωλήνα (ΡΓΣ)‏ (2 από 4)</vt:lpstr>
      <vt:lpstr>Πρωτόκολλο Εντερικής Διατροφής μέσω  Ρινογαστρικού Σωλήνα (ΡΓΣ) (3 από 4)</vt:lpstr>
      <vt:lpstr>Πρωτόκολλο Εντερικής Διατροφής μέσω Ρινογαστρικού Σωλήνα (ΡΓΣ)‏ (4 από 4)</vt:lpstr>
      <vt:lpstr>Bιβλιογραφία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</cp:revision>
  <dcterms:created xsi:type="dcterms:W3CDTF">2013-03-04T13:35:19Z</dcterms:created>
  <dcterms:modified xsi:type="dcterms:W3CDTF">2015-03-19T09:12:48Z</dcterms:modified>
</cp:coreProperties>
</file>