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8" r:id="rId2"/>
    <p:sldMasterId id="2147483713" r:id="rId3"/>
    <p:sldMasterId id="2147483731" r:id="rId4"/>
  </p:sldMasterIdLst>
  <p:notesMasterIdLst>
    <p:notesMasterId r:id="rId44"/>
  </p:notesMasterIdLst>
  <p:handoutMasterIdLst>
    <p:handoutMasterId r:id="rId45"/>
  </p:handoutMasterIdLst>
  <p:sldIdLst>
    <p:sldId id="256" r:id="rId5"/>
    <p:sldId id="28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89" r:id="rId36"/>
    <p:sldId id="290" r:id="rId37"/>
    <p:sldId id="297" r:id="rId38"/>
    <p:sldId id="298" r:id="rId39"/>
    <p:sldId id="292" r:id="rId40"/>
    <p:sldId id="293" r:id="rId41"/>
    <p:sldId id="296" r:id="rId42"/>
    <p:sldId id="295" r:id="rId43"/>
  </p:sldIdLst>
  <p:sldSz cx="9144000" cy="6858000" type="screen4x3"/>
  <p:notesSz cx="7104063" cy="10234613"/>
  <p:custDataLst>
    <p:tags r:id="rId46"/>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10/6/2015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10/6/2015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Θέση αριθμού διαφάνειας 3"/>
          <p:cNvSpPr>
            <a:spLocks noGrp="1"/>
          </p:cNvSpPr>
          <p:nvPr>
            <p:ph type="sldNum" sz="quarter" idx="5"/>
          </p:nvPr>
        </p:nvSpPr>
        <p:spPr/>
        <p:txBody>
          <a:bodyPr/>
          <a:lstStyle/>
          <a:p>
            <a:pPr>
              <a:defRPr/>
            </a:pPr>
            <a:fld id="{1D4E854C-8490-461D-A9D5-6C472BD22996}" type="slidenum">
              <a:rPr lang="el-GR" smtClean="0">
                <a:solidFill>
                  <a:prstClr val="black"/>
                </a:solidFill>
              </a:rPr>
              <a:pPr>
                <a:defRPr/>
              </a:pPr>
              <a:t>30</a:t>
            </a:fld>
            <a:endParaRPr lang="el-GR"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10BA77B1-57E6-4733-A066-ACDE3ECC72C1}" type="slidenum">
              <a:rPr lang="el-GR" smtClean="0">
                <a:solidFill>
                  <a:prstClr val="black"/>
                </a:solidFill>
              </a:rPr>
              <a:pPr>
                <a:defRPr/>
              </a:pPr>
              <a:t>31</a:t>
            </a:fld>
            <a:endParaRPr lang="el-GR"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A7FAC2-8AB4-43B5-93AA-AC91FD420061}" type="slidenum">
              <a:rPr lang="el-GR" smtClean="0">
                <a:solidFill>
                  <a:prstClr val="black"/>
                </a:solidFill>
              </a:rPr>
              <a:pPr>
                <a:defRPr/>
              </a:pPr>
              <a:t>32</a:t>
            </a:fld>
            <a:endParaRPr lang="el-GR"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33</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1FB736A5-3B1B-49E6-94C8-8F90A20F8B05}" type="slidenum">
              <a:rPr lang="el-GR" smtClean="0">
                <a:solidFill>
                  <a:prstClr val="black"/>
                </a:solidFill>
              </a:rPr>
              <a:pPr>
                <a:defRPr/>
              </a:pPr>
              <a:t>35</a:t>
            </a:fld>
            <a:endParaRPr lang="el-GR"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6FE0E0-D5C3-4329-917E-545472E22AF2}" type="slidenum">
              <a:rPr lang="el-GR" smtClean="0">
                <a:solidFill>
                  <a:prstClr val="black"/>
                </a:solidFill>
              </a:rPr>
              <a:pPr>
                <a:defRPr/>
              </a:pPr>
              <a:t>36</a:t>
            </a:fld>
            <a:endParaRPr lang="el-GR"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6FE0E0-D5C3-4329-917E-545472E22AF2}" type="slidenum">
              <a:rPr lang="el-GR" smtClean="0">
                <a:solidFill>
                  <a:prstClr val="black"/>
                </a:solidFill>
              </a:rPr>
              <a:pPr>
                <a:defRPr/>
              </a:pPr>
              <a:t>37</a:t>
            </a:fld>
            <a:endParaRPr lang="el-GR"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dirty="0" smtClean="0"/>
          </a:p>
        </p:txBody>
      </p:sp>
      <p:sp>
        <p:nvSpPr>
          <p:cNvPr id="4" name="Θέση αριθμού διαφάνειας 3"/>
          <p:cNvSpPr>
            <a:spLocks noGrp="1"/>
          </p:cNvSpPr>
          <p:nvPr>
            <p:ph type="sldNum" sz="quarter" idx="5"/>
          </p:nvPr>
        </p:nvSpPr>
        <p:spPr/>
        <p:txBody>
          <a:bodyPr/>
          <a:lstStyle/>
          <a:p>
            <a:pPr>
              <a:defRPr/>
            </a:pPr>
            <a:fld id="{7F391046-B5AB-49AF-8318-33138C0189FF}" type="slidenum">
              <a:rPr lang="el-GR" smtClean="0">
                <a:solidFill>
                  <a:prstClr val="black"/>
                </a:solidFill>
              </a:rPr>
              <a:pPr>
                <a:defRPr/>
              </a:pPr>
              <a:t>38</a:t>
            </a:fld>
            <a:endParaRPr lang="el-GR"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71550" y="765175"/>
            <a:ext cx="7158038" cy="528638"/>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949325" y="19812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856163" y="19812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949325" y="41148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856163" y="41148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946150" y="6248400"/>
            <a:ext cx="1905000" cy="457200"/>
          </a:xfrm>
        </p:spPr>
        <p:txBody>
          <a:bodyPr/>
          <a:lstStyle>
            <a:lvl1pPr>
              <a:defRPr/>
            </a:lvl1pPr>
          </a:lstStyle>
          <a:p>
            <a:endParaRPr lang="el-GR" altLang="el-GR" dirty="0"/>
          </a:p>
        </p:txBody>
      </p:sp>
      <p:sp>
        <p:nvSpPr>
          <p:cNvPr id="8" name="Footer Placeholder 7"/>
          <p:cNvSpPr>
            <a:spLocks noGrp="1"/>
          </p:cNvSpPr>
          <p:nvPr>
            <p:ph type="ftr" sz="quarter" idx="11"/>
          </p:nvPr>
        </p:nvSpPr>
        <p:spPr>
          <a:xfrm>
            <a:off x="3352800" y="6248400"/>
            <a:ext cx="2895600" cy="457200"/>
          </a:xfrm>
        </p:spPr>
        <p:txBody>
          <a:bodyPr/>
          <a:lstStyle>
            <a:lvl1pPr>
              <a:defRPr/>
            </a:lvl1pPr>
          </a:lstStyle>
          <a:p>
            <a:endParaRPr lang="el-GR" altLang="el-GR" dirty="0"/>
          </a:p>
        </p:txBody>
      </p:sp>
      <p:sp>
        <p:nvSpPr>
          <p:cNvPr id="9" name="Slide Number Placeholder 8"/>
          <p:cNvSpPr>
            <a:spLocks noGrp="1"/>
          </p:cNvSpPr>
          <p:nvPr>
            <p:ph type="sldNum" sz="quarter" idx="12"/>
          </p:nvPr>
        </p:nvSpPr>
        <p:spPr>
          <a:xfrm>
            <a:off x="6705600" y="6248400"/>
            <a:ext cx="1905000" cy="457200"/>
          </a:xfrm>
        </p:spPr>
        <p:txBody>
          <a:bodyPr/>
          <a:lstStyle>
            <a:lvl1pPr>
              <a:defRPr/>
            </a:lvl1pPr>
          </a:lstStyle>
          <a:p>
            <a:fld id="{90E9CCD6-0DB0-49F0-A06E-E211A9ED7F19}" type="slidenum">
              <a:rPr lang="el-GR" altLang="el-GR"/>
              <a:pPr/>
              <a:t>‹#›</a:t>
            </a:fld>
            <a:endParaRPr lang="el-GR" altLang="el-GR" dirty="0"/>
          </a:p>
        </p:txBody>
      </p:sp>
    </p:spTree>
    <p:extLst>
      <p:ext uri="{BB962C8B-B14F-4D97-AF65-F5344CB8AC3E}">
        <p14:creationId xmlns:p14="http://schemas.microsoft.com/office/powerpoint/2010/main" val="34417679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0" y="765175"/>
            <a:ext cx="7158038" cy="528638"/>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856163"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946150" y="6248400"/>
            <a:ext cx="1905000" cy="457200"/>
          </a:xfrm>
        </p:spPr>
        <p:txBody>
          <a:bodyPr/>
          <a:lstStyle>
            <a:lvl1pPr>
              <a:defRPr/>
            </a:lvl1pPr>
          </a:lstStyle>
          <a:p>
            <a:endParaRPr lang="el-GR" altLang="el-GR" dirty="0"/>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endParaRPr lang="el-GR" altLang="el-GR" dirty="0"/>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E1E86C95-EFDF-45E7-8358-34C53B6707AA}" type="slidenum">
              <a:rPr lang="el-GR" altLang="el-GR"/>
              <a:pPr/>
              <a:t>‹#›</a:t>
            </a:fld>
            <a:endParaRPr lang="el-GR" altLang="el-GR" dirty="0"/>
          </a:p>
        </p:txBody>
      </p:sp>
    </p:spTree>
    <p:extLst>
      <p:ext uri="{BB962C8B-B14F-4D97-AF65-F5344CB8AC3E}">
        <p14:creationId xmlns:p14="http://schemas.microsoft.com/office/powerpoint/2010/main" val="33854079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97518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1664867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68479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5900960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2171784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33965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7" name="Rectangle 6"/>
          <p:cNvSpPr/>
          <p:nvPr userDrawn="1"/>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dirty="0"/>
          </a:p>
        </p:txBody>
      </p:sp>
      <p:sp>
        <p:nvSpPr>
          <p:cNvPr id="3" name="Footer Placeholder 2"/>
          <p:cNvSpPr>
            <a:spLocks noGrp="1"/>
          </p:cNvSpPr>
          <p:nvPr>
            <p:ph type="ftr" sz="quarter" idx="11"/>
          </p:nvPr>
        </p:nvSpPr>
        <p:spPr/>
        <p:txBody>
          <a:bodyPr/>
          <a:lstStyle/>
          <a:p>
            <a:pPr>
              <a:defRPr/>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37682197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39290373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44288382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5861379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6917715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71550" y="765175"/>
            <a:ext cx="7158038" cy="528638"/>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949325" y="19812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856163" y="19812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949325" y="41148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856163" y="41148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946150" y="6248400"/>
            <a:ext cx="1905000" cy="457200"/>
          </a:xfrm>
        </p:spPr>
        <p:txBody>
          <a:bodyPr/>
          <a:lstStyle>
            <a:lvl1pPr>
              <a:defRPr/>
            </a:lvl1pPr>
          </a:lstStyle>
          <a:p>
            <a:endParaRPr lang="el-GR" altLang="el-GR" dirty="0"/>
          </a:p>
        </p:txBody>
      </p:sp>
      <p:sp>
        <p:nvSpPr>
          <p:cNvPr id="8" name="Footer Placeholder 7"/>
          <p:cNvSpPr>
            <a:spLocks noGrp="1"/>
          </p:cNvSpPr>
          <p:nvPr>
            <p:ph type="ftr" sz="quarter" idx="11"/>
          </p:nvPr>
        </p:nvSpPr>
        <p:spPr>
          <a:xfrm>
            <a:off x="3352800" y="6248400"/>
            <a:ext cx="2895600" cy="457200"/>
          </a:xfrm>
        </p:spPr>
        <p:txBody>
          <a:bodyPr/>
          <a:lstStyle>
            <a:lvl1pPr>
              <a:defRPr/>
            </a:lvl1pPr>
          </a:lstStyle>
          <a:p>
            <a:endParaRPr lang="el-GR" altLang="el-GR" dirty="0"/>
          </a:p>
        </p:txBody>
      </p:sp>
      <p:sp>
        <p:nvSpPr>
          <p:cNvPr id="9" name="Slide Number Placeholder 8"/>
          <p:cNvSpPr>
            <a:spLocks noGrp="1"/>
          </p:cNvSpPr>
          <p:nvPr>
            <p:ph type="sldNum" sz="quarter" idx="12"/>
          </p:nvPr>
        </p:nvSpPr>
        <p:spPr>
          <a:xfrm>
            <a:off x="6705600" y="6248400"/>
            <a:ext cx="1905000" cy="457200"/>
          </a:xfrm>
        </p:spPr>
        <p:txBody>
          <a:bodyPr/>
          <a:lstStyle>
            <a:lvl1pPr>
              <a:defRPr/>
            </a:lvl1pPr>
          </a:lstStyle>
          <a:p>
            <a:fld id="{90E9CCD6-0DB0-49F0-A06E-E211A9ED7F19}" type="slidenum">
              <a:rPr lang="el-GR" altLang="el-GR"/>
              <a:pPr/>
              <a:t>‹#›</a:t>
            </a:fld>
            <a:endParaRPr lang="el-GR" altLang="el-GR" dirty="0"/>
          </a:p>
        </p:txBody>
      </p:sp>
    </p:spTree>
    <p:extLst>
      <p:ext uri="{BB962C8B-B14F-4D97-AF65-F5344CB8AC3E}">
        <p14:creationId xmlns:p14="http://schemas.microsoft.com/office/powerpoint/2010/main" val="344176796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0" y="765175"/>
            <a:ext cx="7158038" cy="528638"/>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856163"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946150" y="6248400"/>
            <a:ext cx="1905000" cy="457200"/>
          </a:xfrm>
        </p:spPr>
        <p:txBody>
          <a:bodyPr/>
          <a:lstStyle>
            <a:lvl1pPr>
              <a:defRPr/>
            </a:lvl1pPr>
          </a:lstStyle>
          <a:p>
            <a:endParaRPr lang="el-GR" altLang="el-GR" dirty="0"/>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endParaRPr lang="el-GR" altLang="el-GR" dirty="0"/>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E1E86C95-EFDF-45E7-8358-34C53B6707AA}" type="slidenum">
              <a:rPr lang="el-GR" altLang="el-GR"/>
              <a:pPr/>
              <a:t>‹#›</a:t>
            </a:fld>
            <a:endParaRPr lang="el-GR" altLang="el-GR" dirty="0"/>
          </a:p>
        </p:txBody>
      </p:sp>
    </p:spTree>
    <p:extLst>
      <p:ext uri="{BB962C8B-B14F-4D97-AF65-F5344CB8AC3E}">
        <p14:creationId xmlns:p14="http://schemas.microsoft.com/office/powerpoint/2010/main" val="33854079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70E3AB-5DCD-40F7-B886-7F3030FF13E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7422278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948D66-A416-484A-97C6-FA3C357B467B}"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39075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2D7263-B368-4DF2-B469-BA0BDEB906B0}"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7382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14525067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0E7271-559C-41D0-80B1-8EE3B0606C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83519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3789040"/>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E3E483-31F9-49A0-A165-004FE0EC711E}"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6954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67544" y="2924944"/>
            <a:ext cx="8219256" cy="158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8" name="Content Placeholder 2"/>
          <p:cNvSpPr>
            <a:spLocks noGrp="1"/>
          </p:cNvSpPr>
          <p:nvPr>
            <p:ph sz="half" idx="13"/>
          </p:nvPr>
        </p:nvSpPr>
        <p:spPr>
          <a:xfrm>
            <a:off x="467544" y="4608000"/>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Date Placeholder 3"/>
          <p:cNvSpPr>
            <a:spLocks noGrp="1"/>
          </p:cNvSpPr>
          <p:nvPr>
            <p:ph type="dt" sz="half" idx="14"/>
          </p:nvPr>
        </p:nvSpPr>
        <p:spPr/>
        <p:txBody>
          <a:bodyPr/>
          <a:lstStyle>
            <a:lvl1pPr>
              <a:defRPr/>
            </a:lvl1pPr>
          </a:lstStyle>
          <a:p>
            <a:pPr>
              <a:defRPr/>
            </a:pPr>
            <a:endParaRPr lang="el-GR" dirty="0">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363763CD-A61A-45DE-9897-82B4FBD8F40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0106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D038DEB-E83B-4004-8634-1423462DA8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03605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D05332-2AD4-4743-886A-8F25E6FAD25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68942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458A08-AA3C-4C97-8891-CFE974E63D0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54774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endParaRPr lang="el-GR"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9200C8-B174-471D-A6B6-B429FE59D6DC}"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7762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31AD64-C540-4B22-97B2-79E6AEE23FED}"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53672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0A8ED-DE0B-4A21-81E0-5C59D1A4520E}"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17106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34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1981200" cy="476250"/>
          </a:xfrm>
        </p:spPr>
        <p:txBody>
          <a:bodyPr/>
          <a:lstStyle>
            <a:lvl1pPr>
              <a:defRPr/>
            </a:lvl1pPr>
          </a:lstStyle>
          <a:p>
            <a:pPr>
              <a:defRPr/>
            </a:pPr>
            <a:fld id="{D597C54A-26CA-47F1-86CC-0122FED1185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8946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1981200" cy="476250"/>
          </a:xfrm>
        </p:spPr>
        <p:txBody>
          <a:bodyPr/>
          <a:lstStyle>
            <a:lvl1pPr>
              <a:defRPr/>
            </a:lvl1pPr>
          </a:lstStyle>
          <a:p>
            <a:pPr>
              <a:defRPr/>
            </a:pPr>
            <a:fld id="{09E8F2E7-D3EA-426B-AEF6-E023B75E0B6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66055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1981200" cy="476250"/>
          </a:xfrm>
        </p:spPr>
        <p:txBody>
          <a:bodyPr/>
          <a:lstStyle>
            <a:lvl1pPr>
              <a:defRPr/>
            </a:lvl1pPr>
          </a:lstStyle>
          <a:p>
            <a:pPr>
              <a:defRPr/>
            </a:pPr>
            <a:fld id="{E788DC6F-EC13-4D9E-878C-4F99273823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77824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EB8FA7-24FF-4A46-B318-B33E16A42D3F}"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72028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Τίτλος 1"/>
          <p:cNvSpPr>
            <a:spLocks noGrp="1"/>
          </p:cNvSpPr>
          <p:nvPr>
            <p:ph type="title" sz="quarter"/>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quarter" idx="1"/>
          </p:nvPr>
        </p:nvSpPr>
        <p:spPr>
          <a:xfrm>
            <a:off x="5667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5667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περιεχομένου 5"/>
          <p:cNvSpPr>
            <a:spLocks noGrp="1"/>
          </p:cNvSpPr>
          <p:nvPr>
            <p:ph sz="quarter" idx="4"/>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8" name="Θέση υποσέλιδου 7"/>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a:xfrm>
            <a:off x="6553200" y="6245225"/>
            <a:ext cx="1981200" cy="476250"/>
          </a:xfrm>
        </p:spPr>
        <p:txBody>
          <a:bodyPr/>
          <a:lstStyle>
            <a:lvl1pPr>
              <a:defRPr/>
            </a:lvl1pPr>
          </a:lstStyle>
          <a:p>
            <a:pPr>
              <a:defRPr/>
            </a:pPr>
            <a:fld id="{F7EE79BC-3742-4DD7-AD7D-54A30438F1C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0571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245815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7778828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4552357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5416776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6287073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784700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095638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2637764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515690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709778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6" name="Title 1"/>
          <p:cNvSpPr>
            <a:spLocks noGrp="1"/>
          </p:cNvSpPr>
          <p:nvPr>
            <p:ph type="title"/>
          </p:nvPr>
        </p:nvSpPr>
        <p:spPr>
          <a:xfrm>
            <a:off x="467544" y="116632"/>
            <a:ext cx="8229600" cy="908720"/>
          </a:xfrm>
        </p:spPr>
        <p:txBody>
          <a:bodyPr/>
          <a:lstStyle>
            <a:lvl1pPr>
              <a:defRPr>
                <a:solidFill>
                  <a:schemeClr val="tx1"/>
                </a:solidFill>
              </a:defRPr>
            </a:lvl1pPr>
          </a:lstStyle>
          <a:p>
            <a:r>
              <a:rPr lang="en-US" smtClean="0"/>
              <a:t>Click to edit Master title style</a:t>
            </a:r>
            <a:endParaRPr lang="el-GR" dirty="0"/>
          </a:p>
        </p:txBody>
      </p:sp>
      <p:sp>
        <p:nvSpPr>
          <p:cNvPr id="7" name="Rectangle 6"/>
          <p:cNvSpPr/>
          <p:nvPr userDrawn="1"/>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12"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0115700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charset="0"/>
                <a:cs typeface="+mn-cs"/>
              </a:defRPr>
            </a:lvl1pPr>
          </a:lstStyle>
          <a:p>
            <a:pPr>
              <a:defRPr/>
            </a:pPr>
            <a:fld id="{352A93B6-D539-4820-AE4E-48D560D6FF1F}"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501082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0527052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hyperlink" Target="http://www.european-research-centre.buchstadt.at/Publications.221.0.html"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lstStyle/>
          <a:p>
            <a:pPr lvl="1" algn="ctr"/>
            <a:r>
              <a:rPr lang="el-GR" sz="4400" b="1" dirty="0" smtClean="0">
                <a:solidFill>
                  <a:schemeClr val="tx1"/>
                </a:solidFill>
                <a:latin typeface="+mn-lt"/>
              </a:rPr>
              <a:t>Φυσικοχημικές Μέθοδοι Διάγνωσης - Τεκμηρίωσης</a:t>
            </a:r>
            <a:endParaRPr lang="el-GR"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fontScale="62500" lnSpcReduction="20000"/>
          </a:bodyPr>
          <a:lstStyle/>
          <a:p>
            <a:r>
              <a:rPr lang="el-GR" b="1" dirty="0" smtClean="0"/>
              <a:t>Ενότητα </a:t>
            </a:r>
            <a:r>
              <a:rPr lang="en-US" b="1" dirty="0" smtClean="0"/>
              <a:t>11</a:t>
            </a:r>
            <a:r>
              <a:rPr lang="el-GR" dirty="0" smtClean="0"/>
              <a:t>:</a:t>
            </a:r>
            <a:r>
              <a:rPr lang="en-US" dirty="0" smtClean="0"/>
              <a:t> </a:t>
            </a:r>
            <a:r>
              <a:rPr lang="el-GR" dirty="0"/>
              <a:t>Μελέτη Περιπτώσεων ΙΙ - Βιβλία αντιγραφής επιστολών: Μη καταστρεπτική τεκμηρίωση των αντιγράφων αλληλογραφίας του αρχείου του H. Schliemann</a:t>
            </a:r>
            <a:endParaRPr lang="en-US" dirty="0" smtClean="0"/>
          </a:p>
          <a:p>
            <a:r>
              <a:rPr lang="el-GR" dirty="0"/>
              <a:t>Δρ. Αθηνά Α. Αλεξοπούλου-Αγοράνου</a:t>
            </a:r>
          </a:p>
          <a:p>
            <a:r>
              <a:rPr lang="el-GR" dirty="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41425" y="631825"/>
            <a:ext cx="6661150" cy="338138"/>
          </a:xfrm>
          <a:prstGeom prst="rect">
            <a:avLst/>
          </a:prstGeom>
        </p:spPr>
        <p:txBody>
          <a:bodyPr>
            <a:spAutoFit/>
          </a:bodyPr>
          <a:lstStyle/>
          <a:p>
            <a:pPr algn="ctr">
              <a:defRPr/>
            </a:pPr>
            <a:r>
              <a:rPr lang="el-GR" sz="1600" dirty="0">
                <a:latin typeface="+mn-lt"/>
              </a:rPr>
              <a:t>Ανοικτά Ακαδημαϊκά Μαθήματα στο ΤΕΙ Αθήνας</a:t>
            </a:r>
          </a:p>
        </p:txBody>
      </p:sp>
      <p:graphicFrame>
        <p:nvGraphicFramePr>
          <p:cNvPr id="12" name="Table 11"/>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538" y="5268913"/>
            <a:ext cx="3543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r>
              <a:rPr lang="en-US" altLang="el-GR" b="1" dirty="0"/>
              <a:t>Comparison of an Original and a Copy</a:t>
            </a:r>
            <a:endParaRPr lang="el-GR" altLang="el-GR" b="1" dirty="0"/>
          </a:p>
        </p:txBody>
      </p:sp>
      <p:pic>
        <p:nvPicPr>
          <p:cNvPr id="13" name="Picture 9" descr="P1000867"/>
          <p:cNvPicPr>
            <a:picLocks noChangeAspect="1" noChangeArrowheads="1"/>
          </p:cNvPicPr>
          <p:nvPr/>
        </p:nvPicPr>
        <p:blipFill>
          <a:blip r:embed="rId2" cstate="print">
            <a:lum bright="12000" contrast="6000"/>
            <a:extLst>
              <a:ext uri="{28A0092B-C50C-407E-A947-70E740481C1C}">
                <a14:useLocalDpi xmlns:a14="http://schemas.microsoft.com/office/drawing/2010/main" val="0"/>
              </a:ext>
            </a:extLst>
          </a:blip>
          <a:srcRect l="3952" t="5386" b="45804"/>
          <a:stretch>
            <a:fillRect/>
          </a:stretch>
        </p:blipFill>
        <p:spPr>
          <a:xfrm>
            <a:off x="4787900" y="2349500"/>
            <a:ext cx="3656013" cy="1652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 name="Group 14"/>
          <p:cNvGrpSpPr>
            <a:grpSpLocks/>
          </p:cNvGrpSpPr>
          <p:nvPr/>
        </p:nvGrpSpPr>
        <p:grpSpPr bwMode="auto">
          <a:xfrm>
            <a:off x="827088" y="4360863"/>
            <a:ext cx="7632700" cy="1589087"/>
            <a:chOff x="521" y="2656"/>
            <a:chExt cx="4808" cy="1001"/>
          </a:xfrm>
        </p:grpSpPr>
        <p:pic>
          <p:nvPicPr>
            <p:cNvPr id="15" name="Picture 10" descr="P1000858"/>
            <p:cNvPicPr>
              <a:picLocks noChangeAspect="1" noChangeArrowheads="1"/>
            </p:cNvPicPr>
            <p:nvPr/>
          </p:nvPicPr>
          <p:blipFill>
            <a:blip r:embed="rId3" cstate="print">
              <a:extLst>
                <a:ext uri="{28A0092B-C50C-407E-A947-70E740481C1C}">
                  <a14:useLocalDpi xmlns:a14="http://schemas.microsoft.com/office/drawing/2010/main" val="0"/>
                </a:ext>
              </a:extLst>
            </a:blip>
            <a:srcRect t="21794" b="23718"/>
            <a:stretch>
              <a:fillRect/>
            </a:stretch>
          </p:blipFill>
          <p:spPr bwMode="auto">
            <a:xfrm>
              <a:off x="521" y="2656"/>
              <a:ext cx="2450" cy="1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1" descr="P1000891"/>
            <p:cNvPicPr>
              <a:picLocks noChangeAspect="1" noChangeArrowheads="1"/>
            </p:cNvPicPr>
            <p:nvPr/>
          </p:nvPicPr>
          <p:blipFill>
            <a:blip r:embed="rId4" cstate="print">
              <a:extLst>
                <a:ext uri="{28A0092B-C50C-407E-A947-70E740481C1C}">
                  <a14:useLocalDpi xmlns:a14="http://schemas.microsoft.com/office/drawing/2010/main" val="0"/>
                </a:ext>
              </a:extLst>
            </a:blip>
            <a:srcRect t="6314" b="36171"/>
            <a:stretch>
              <a:fillRect/>
            </a:stretch>
          </p:blipFill>
          <p:spPr bwMode="auto">
            <a:xfrm>
              <a:off x="3016" y="2659"/>
              <a:ext cx="2313" cy="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7" name="Text Box 13"/>
          <p:cNvSpPr txBox="1">
            <a:spLocks noChangeArrowheads="1"/>
          </p:cNvSpPr>
          <p:nvPr/>
        </p:nvSpPr>
        <p:spPr bwMode="auto">
          <a:xfrm>
            <a:off x="827088" y="1916113"/>
            <a:ext cx="76327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sz="2000" b="1" dirty="0">
                <a:latin typeface="+mn-lt"/>
              </a:rPr>
              <a:t>Original letter </a:t>
            </a:r>
            <a:r>
              <a:rPr lang="en-US" altLang="el-GR" b="1" dirty="0">
                <a:latin typeface="+mn-lt"/>
              </a:rPr>
              <a:t>(B41, doc1007)              </a:t>
            </a:r>
            <a:r>
              <a:rPr lang="en-US" altLang="el-GR" sz="2000" b="1" dirty="0">
                <a:latin typeface="+mn-lt"/>
              </a:rPr>
              <a:t>Copy</a:t>
            </a:r>
            <a:r>
              <a:rPr lang="en-US" altLang="el-GR" sz="2200" b="1" dirty="0">
                <a:latin typeface="+mn-lt"/>
              </a:rPr>
              <a:t> </a:t>
            </a:r>
            <a:r>
              <a:rPr lang="en-US" altLang="el-GR" b="1" dirty="0">
                <a:latin typeface="+mn-lt"/>
              </a:rPr>
              <a:t>(BBB19, leaf 1033)</a:t>
            </a:r>
            <a:endParaRPr lang="el-GR" altLang="el-GR" b="1" dirty="0">
              <a:latin typeface="+mn-lt"/>
            </a:endParaRPr>
          </a:p>
        </p:txBody>
      </p:sp>
      <p:sp>
        <p:nvSpPr>
          <p:cNvPr id="18" name="Text Box 15"/>
          <p:cNvSpPr txBox="1">
            <a:spLocks noChangeArrowheads="1"/>
          </p:cNvSpPr>
          <p:nvPr/>
        </p:nvSpPr>
        <p:spPr bwMode="auto">
          <a:xfrm>
            <a:off x="755650" y="3933825"/>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dirty="0">
                <a:latin typeface="+mn-lt"/>
              </a:rPr>
              <a:t>Recto				     Recto</a:t>
            </a:r>
            <a:endParaRPr lang="el-GR" altLang="el-GR" dirty="0">
              <a:latin typeface="+mn-lt"/>
            </a:endParaRPr>
          </a:p>
        </p:txBody>
      </p:sp>
      <p:sp>
        <p:nvSpPr>
          <p:cNvPr id="19" name="Text Box 16"/>
          <p:cNvSpPr txBox="1">
            <a:spLocks noChangeArrowheads="1"/>
          </p:cNvSpPr>
          <p:nvPr/>
        </p:nvSpPr>
        <p:spPr bwMode="auto">
          <a:xfrm>
            <a:off x="755650" y="5876925"/>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dirty="0">
                <a:latin typeface="+mn-lt"/>
              </a:rPr>
              <a:t>Verso				     Verso</a:t>
            </a:r>
            <a:endParaRPr lang="el-GR" altLang="el-GR" dirty="0">
              <a:latin typeface="+mn-lt"/>
            </a:endParaRPr>
          </a:p>
        </p:txBody>
      </p:sp>
      <p:pic>
        <p:nvPicPr>
          <p:cNvPr id="20" name="Picture 8" descr="P1000840"/>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l="3615" t="18591" r="3650" b="26929"/>
          <a:stretch>
            <a:fillRect/>
          </a:stretch>
        </p:blipFill>
        <p:spPr>
          <a:xfrm>
            <a:off x="827088" y="2347913"/>
            <a:ext cx="3897312" cy="165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7684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a:noFill/>
          <a:ln/>
        </p:spPr>
        <p:txBody>
          <a:bodyPr>
            <a:normAutofit fontScale="90000"/>
          </a:bodyPr>
          <a:lstStyle/>
          <a:p>
            <a:r>
              <a:rPr lang="en-US" altLang="el-GR" b="1" dirty="0"/>
              <a:t>Comparison of an Original and a Copy </a:t>
            </a:r>
            <a:r>
              <a:rPr lang="en-US" altLang="el-GR" sz="2000" b="1" dirty="0"/>
              <a:t>(details)</a:t>
            </a:r>
            <a:endParaRPr lang="el-GR" altLang="el-GR" sz="2000" b="1" dirty="0"/>
          </a:p>
        </p:txBody>
      </p:sp>
      <p:pic>
        <p:nvPicPr>
          <p:cNvPr id="10" name="Picture 10" descr="P1000886"/>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a:xfrm>
            <a:off x="4714875" y="2349500"/>
            <a:ext cx="3290888" cy="2519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1" descr="P1000849"/>
          <p:cNvPicPr>
            <a:picLocks noChangeAspect="1" noChangeArrowheads="1"/>
          </p:cNvPicPr>
          <p:nvPr/>
        </p:nvPicPr>
        <p:blipFill>
          <a:blip r:embed="rId3" cstate="print">
            <a:lum bright="6000" contrast="18000"/>
            <a:extLst>
              <a:ext uri="{28A0092B-C50C-407E-A947-70E740481C1C}">
                <a14:useLocalDpi xmlns:a14="http://schemas.microsoft.com/office/drawing/2010/main" val="0"/>
              </a:ext>
            </a:extLst>
          </a:blip>
          <a:srcRect t="16266" b="36458"/>
          <a:stretch>
            <a:fillRect/>
          </a:stretch>
        </p:blipFill>
        <p:spPr>
          <a:xfrm>
            <a:off x="1259632" y="5013324"/>
            <a:ext cx="3383806" cy="1223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2" descr="P1000913"/>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t="34456" b="18269"/>
          <a:stretch>
            <a:fillRect/>
          </a:stretch>
        </p:blipFill>
        <p:spPr>
          <a:xfrm>
            <a:off x="4716463" y="5013325"/>
            <a:ext cx="3289300" cy="1223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5"/>
          <p:cNvSpPr txBox="1">
            <a:spLocks noChangeArrowheads="1"/>
          </p:cNvSpPr>
          <p:nvPr/>
        </p:nvSpPr>
        <p:spPr bwMode="auto">
          <a:xfrm>
            <a:off x="1187450" y="1916113"/>
            <a:ext cx="76327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sz="2000" b="1" dirty="0">
                <a:latin typeface="+mn-lt"/>
              </a:rPr>
              <a:t>Original letter </a:t>
            </a:r>
            <a:r>
              <a:rPr lang="en-US" altLang="el-GR" b="1" dirty="0">
                <a:latin typeface="+mn-lt"/>
              </a:rPr>
              <a:t>(B41, doc1007)       </a:t>
            </a:r>
            <a:r>
              <a:rPr lang="en-US" altLang="el-GR" sz="2000" b="1" dirty="0">
                <a:latin typeface="+mn-lt"/>
              </a:rPr>
              <a:t>Copy</a:t>
            </a:r>
            <a:r>
              <a:rPr lang="en-US" altLang="el-GR" sz="2200" b="1" dirty="0">
                <a:latin typeface="+mn-lt"/>
              </a:rPr>
              <a:t> </a:t>
            </a:r>
            <a:r>
              <a:rPr lang="en-US" altLang="el-GR" b="1" dirty="0">
                <a:latin typeface="+mn-lt"/>
              </a:rPr>
              <a:t>(BBB19, leaf 1033)</a:t>
            </a:r>
            <a:endParaRPr lang="el-GR" altLang="el-GR" b="1" dirty="0">
              <a:latin typeface="+mn-lt"/>
            </a:endParaRPr>
          </a:p>
        </p:txBody>
      </p:sp>
      <p:pic>
        <p:nvPicPr>
          <p:cNvPr id="14" name="Picture 9" descr="P1000842"/>
          <p:cNvPicPr>
            <a:picLocks noGrp="1" noChangeAspect="1" noChangeArrowheads="1"/>
          </p:cNvPicPr>
          <p:nvPr>
            <p:ph sz="quarter" idx="1"/>
          </p:nvPr>
        </p:nvPicPr>
        <p:blipFill>
          <a:blip r:embed="rId5" cstate="print">
            <a:lum bright="6000" contrast="12000"/>
            <a:extLst>
              <a:ext uri="{28A0092B-C50C-407E-A947-70E740481C1C}">
                <a14:useLocalDpi xmlns:a14="http://schemas.microsoft.com/office/drawing/2010/main" val="0"/>
              </a:ext>
            </a:extLst>
          </a:blip>
          <a:srcRect l="2765" t="7292"/>
          <a:stretch>
            <a:fillRect/>
          </a:stretch>
        </p:blipFill>
        <p:spPr>
          <a:xfrm>
            <a:off x="1282700" y="2349500"/>
            <a:ext cx="3360738" cy="252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3522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r>
              <a:rPr lang="en-US" altLang="el-GR" sz="4000" b="1" dirty="0"/>
              <a:t>Quality of </a:t>
            </a:r>
            <a:r>
              <a:rPr lang="en-US" altLang="el-GR" sz="4000" b="1" dirty="0" smtClean="0"/>
              <a:t>copies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altLang="el-GR" sz="4000" b="1" dirty="0"/>
          </a:p>
        </p:txBody>
      </p:sp>
      <p:sp>
        <p:nvSpPr>
          <p:cNvPr id="10" name="Text Box 21"/>
          <p:cNvSpPr txBox="1">
            <a:spLocks noChangeArrowheads="1"/>
          </p:cNvSpPr>
          <p:nvPr/>
        </p:nvSpPr>
        <p:spPr bwMode="auto">
          <a:xfrm>
            <a:off x="1114425" y="5620970"/>
            <a:ext cx="338613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l-GR" sz="1700" dirty="0">
                <a:latin typeface="+mn-lt"/>
              </a:rPr>
              <a:t>excellent, can not be distinguished </a:t>
            </a:r>
          </a:p>
          <a:p>
            <a:r>
              <a:rPr lang="en-US" altLang="el-GR" sz="1700" dirty="0">
                <a:latin typeface="+mn-lt"/>
              </a:rPr>
              <a:t>from originals</a:t>
            </a:r>
            <a:endParaRPr lang="el-GR" altLang="el-GR" sz="1700" dirty="0">
              <a:latin typeface="+mn-lt"/>
            </a:endParaRPr>
          </a:p>
        </p:txBody>
      </p:sp>
      <p:pic>
        <p:nvPicPr>
          <p:cNvPr id="11" name="Picture 23" descr="ete archimides 3 0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572000" y="1849567"/>
            <a:ext cx="3486150" cy="2614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24"/>
          <p:cNvSpPr txBox="1">
            <a:spLocks noChangeArrowheads="1"/>
          </p:cNvSpPr>
          <p:nvPr/>
        </p:nvSpPr>
        <p:spPr bwMode="auto">
          <a:xfrm>
            <a:off x="4495123" y="4464180"/>
            <a:ext cx="34559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GB" altLang="el-GR" dirty="0">
                <a:latin typeface="+mn-lt"/>
              </a:rPr>
              <a:t>good, clear writing with</a:t>
            </a:r>
          </a:p>
          <a:p>
            <a:r>
              <a:rPr lang="en-GB" altLang="el-GR" dirty="0">
                <a:latin typeface="+mn-lt"/>
              </a:rPr>
              <a:t>satisfying distinctness</a:t>
            </a:r>
            <a:endParaRPr lang="el-GR" altLang="el-GR" dirty="0">
              <a:latin typeface="+mn-lt"/>
            </a:endParaRPr>
          </a:p>
        </p:txBody>
      </p:sp>
      <p:pic>
        <p:nvPicPr>
          <p:cNvPr id="13" name="Picture 20" descr="a 063"/>
          <p:cNvPicPr>
            <a:picLocks noGrp="1" noChangeAspect="1" noChangeArrowheads="1"/>
          </p:cNvPicPr>
          <p:nvPr>
            <p:ph sz="quarter" idx="1"/>
          </p:nvPr>
        </p:nvPicPr>
        <p:blipFill>
          <a:blip r:embed="rId3" cstate="print">
            <a:lum bright="12000" contrast="6000"/>
            <a:extLst>
              <a:ext uri="{28A0092B-C50C-407E-A947-70E740481C1C}">
                <a14:useLocalDpi xmlns:a14="http://schemas.microsoft.com/office/drawing/2010/main" val="0"/>
              </a:ext>
            </a:extLst>
          </a:blip>
          <a:srcRect l="4314" t="22633" r="1089" b="6934"/>
          <a:stretch>
            <a:fillRect/>
          </a:stretch>
        </p:blipFill>
        <p:spPr>
          <a:xfrm>
            <a:off x="1187450" y="1849567"/>
            <a:ext cx="3025775" cy="3695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0076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a:bodyPr>
          <a:lstStyle/>
          <a:p>
            <a:r>
              <a:rPr lang="en-US" altLang="el-GR" sz="4000" b="1" dirty="0"/>
              <a:t>Quality of </a:t>
            </a:r>
            <a:r>
              <a:rPr lang="en-US" altLang="el-GR" sz="4000" b="1" dirty="0" smtClean="0"/>
              <a:t>copies </a:t>
            </a:r>
            <a:r>
              <a:rPr lang="el-GR" sz="3200" b="0" dirty="0" smtClean="0">
                <a:solidFill>
                  <a:prstClr val="black"/>
                </a:solidFill>
              </a:rPr>
              <a:t>(</a:t>
            </a:r>
            <a:r>
              <a:rPr lang="en-US" sz="3200" b="0" dirty="0" smtClean="0">
                <a:solidFill>
                  <a:prstClr val="black"/>
                </a:solidFill>
              </a:rPr>
              <a:t>2/</a:t>
            </a:r>
            <a:r>
              <a:rPr lang="el-GR" sz="3200" b="0" dirty="0" smtClean="0">
                <a:solidFill>
                  <a:prstClr val="black"/>
                </a:solidFill>
              </a:rPr>
              <a:t>2</a:t>
            </a:r>
            <a:r>
              <a:rPr lang="el-GR" sz="3200" b="0" dirty="0">
                <a:solidFill>
                  <a:prstClr val="black"/>
                </a:solidFill>
              </a:rPr>
              <a:t>)</a:t>
            </a:r>
            <a:endParaRPr lang="el-GR" altLang="el-GR" sz="4000" b="1" dirty="0"/>
          </a:p>
        </p:txBody>
      </p:sp>
      <p:pic>
        <p:nvPicPr>
          <p:cNvPr id="10" name="Picture 8" descr="gak-archimides 047"/>
          <p:cNvPicPr>
            <a:picLocks noChangeAspect="1" noChangeArrowheads="1"/>
          </p:cNvPicPr>
          <p:nvPr/>
        </p:nvPicPr>
        <p:blipFill>
          <a:blip r:embed="rId2" cstate="print">
            <a:extLst>
              <a:ext uri="{28A0092B-C50C-407E-A947-70E740481C1C}">
                <a14:useLocalDpi xmlns:a14="http://schemas.microsoft.com/office/drawing/2010/main" val="0"/>
              </a:ext>
            </a:extLst>
          </a:blip>
          <a:srcRect l="7486" t="7057" r="5312" b="6778"/>
          <a:stretch>
            <a:fillRect/>
          </a:stretch>
        </p:blipFill>
        <p:spPr>
          <a:xfrm>
            <a:off x="1188060" y="1693731"/>
            <a:ext cx="3062288" cy="4033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p:cNvSpPr>
            <a:spLocks noChangeArrowheads="1"/>
          </p:cNvSpPr>
          <p:nvPr/>
        </p:nvSpPr>
        <p:spPr bwMode="auto">
          <a:xfrm>
            <a:off x="4898048" y="5797418"/>
            <a:ext cx="3887787" cy="54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0000"/>
              </a:lnSpc>
            </a:pPr>
            <a:r>
              <a:rPr lang="en-GB" altLang="el-GR" dirty="0">
                <a:latin typeface="+mn-lt"/>
              </a:rPr>
              <a:t>poor, blurred and </a:t>
            </a:r>
            <a:r>
              <a:rPr lang="en-US" altLang="el-GR" dirty="0">
                <a:latin typeface="+mn-lt"/>
              </a:rPr>
              <a:t>illegible letters </a:t>
            </a:r>
          </a:p>
          <a:p>
            <a:pPr>
              <a:lnSpc>
                <a:spcPct val="80000"/>
              </a:lnSpc>
            </a:pPr>
            <a:r>
              <a:rPr lang="en-US" altLang="el-GR" dirty="0">
                <a:latin typeface="+mn-lt"/>
              </a:rPr>
              <a:t>or/and pronounced diffusion of the ink</a:t>
            </a:r>
            <a:endParaRPr lang="el-GR" altLang="el-GR" dirty="0">
              <a:latin typeface="+mn-lt"/>
            </a:endParaRPr>
          </a:p>
        </p:txBody>
      </p:sp>
      <p:sp>
        <p:nvSpPr>
          <p:cNvPr id="13" name="Text Box 12"/>
          <p:cNvSpPr txBox="1">
            <a:spLocks noChangeArrowheads="1"/>
          </p:cNvSpPr>
          <p:nvPr/>
        </p:nvSpPr>
        <p:spPr bwMode="auto">
          <a:xfrm>
            <a:off x="1081698" y="5727568"/>
            <a:ext cx="3097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dirty="0">
                <a:latin typeface="+mn-lt"/>
              </a:rPr>
              <a:t>bad</a:t>
            </a:r>
            <a:r>
              <a:rPr lang="en-GB" altLang="el-GR" dirty="0">
                <a:latin typeface="+mn-lt"/>
              </a:rPr>
              <a:t>, faint and </a:t>
            </a:r>
            <a:r>
              <a:rPr lang="en-US" altLang="el-GR" dirty="0">
                <a:latin typeface="+mn-lt"/>
              </a:rPr>
              <a:t>indiscernible</a:t>
            </a:r>
            <a:endParaRPr lang="el-GR" altLang="el-GR" dirty="0">
              <a:latin typeface="+mn-lt"/>
            </a:endParaRPr>
          </a:p>
        </p:txBody>
      </p:sp>
      <p:pic>
        <p:nvPicPr>
          <p:cNvPr id="11" name="Picture 7" descr="gak-archimides 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969485" y="1693731"/>
            <a:ext cx="3032125" cy="404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204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r>
              <a:rPr lang="en-US" altLang="el-GR" sz="4000" b="1" dirty="0"/>
              <a:t>Quality of the copied writing</a:t>
            </a:r>
            <a:endParaRPr lang="el-GR" altLang="el-GR" sz="4000" b="1" dirty="0"/>
          </a:p>
        </p:txBody>
      </p:sp>
      <p:sp>
        <p:nvSpPr>
          <p:cNvPr id="64515" name="Rectangle 3"/>
          <p:cNvSpPr>
            <a:spLocks noGrp="1" noChangeArrowheads="1"/>
          </p:cNvSpPr>
          <p:nvPr>
            <p:ph idx="1"/>
          </p:nvPr>
        </p:nvSpPr>
        <p:spPr/>
        <p:txBody>
          <a:bodyPr>
            <a:normAutofit/>
          </a:bodyPr>
          <a:lstStyle/>
          <a:p>
            <a:pPr>
              <a:spcBef>
                <a:spcPct val="0"/>
              </a:spcBef>
              <a:spcAft>
                <a:spcPct val="35000"/>
              </a:spcAft>
            </a:pPr>
            <a:r>
              <a:rPr lang="en-US" altLang="el-GR" sz="2400" dirty="0" smtClean="0"/>
              <a:t>the </a:t>
            </a:r>
            <a:r>
              <a:rPr lang="en-US" altLang="el-GR" sz="2400" dirty="0"/>
              <a:t>copying processes and methodology (wet or dry method)</a:t>
            </a:r>
            <a:endParaRPr lang="en-GB" altLang="el-GR" sz="2400" dirty="0"/>
          </a:p>
          <a:p>
            <a:pPr>
              <a:spcBef>
                <a:spcPct val="0"/>
              </a:spcBef>
              <a:spcAft>
                <a:spcPct val="35000"/>
              </a:spcAft>
            </a:pPr>
            <a:r>
              <a:rPr lang="en-GB" altLang="el-GR" sz="2400" dirty="0"/>
              <a:t>t</a:t>
            </a:r>
            <a:r>
              <a:rPr lang="en-US" altLang="el-GR" sz="2400" dirty="0"/>
              <a:t>he quality of the writing ink and copy paper</a:t>
            </a:r>
            <a:r>
              <a:rPr lang="en-GB" altLang="el-GR" sz="2400" dirty="0"/>
              <a:t>  </a:t>
            </a:r>
            <a:endParaRPr lang="en-US" altLang="el-GR" sz="2400" dirty="0"/>
          </a:p>
          <a:p>
            <a:pPr>
              <a:spcBef>
                <a:spcPct val="0"/>
              </a:spcBef>
              <a:spcAft>
                <a:spcPct val="35000"/>
              </a:spcAft>
            </a:pPr>
            <a:r>
              <a:rPr lang="en-US" altLang="el-GR" sz="2400" dirty="0"/>
              <a:t>the original writing (thick, faint, quantity of ink)</a:t>
            </a:r>
          </a:p>
          <a:p>
            <a:pPr>
              <a:spcBef>
                <a:spcPct val="0"/>
              </a:spcBef>
              <a:spcAft>
                <a:spcPct val="35000"/>
              </a:spcAft>
            </a:pPr>
            <a:r>
              <a:rPr lang="en-US" altLang="el-GR" sz="2400" dirty="0"/>
              <a:t>the way of application of the method (application of limited or excess of humidity, etc), </a:t>
            </a:r>
          </a:p>
          <a:p>
            <a:pPr>
              <a:spcBef>
                <a:spcPct val="0"/>
              </a:spcBef>
              <a:spcAft>
                <a:spcPct val="35000"/>
              </a:spcAft>
            </a:pPr>
            <a:r>
              <a:rPr lang="en-US" altLang="el-GR" sz="2400" dirty="0"/>
              <a:t>the manner of the user (precise and careful or messy)</a:t>
            </a:r>
          </a:p>
          <a:p>
            <a:pPr>
              <a:spcBef>
                <a:spcPct val="0"/>
              </a:spcBef>
              <a:spcAft>
                <a:spcPct val="35000"/>
              </a:spcAft>
            </a:pPr>
            <a:r>
              <a:rPr lang="en-US" altLang="el-GR" sz="2400" dirty="0"/>
              <a:t>the condition and state of deterioration of the inked areas</a:t>
            </a:r>
            <a:endParaRPr lang="el-GR" altLang="el-GR" sz="2400" dirty="0"/>
          </a:p>
        </p:txBody>
      </p:sp>
    </p:spTree>
    <p:extLst>
      <p:ext uri="{BB962C8B-B14F-4D97-AF65-F5344CB8AC3E}">
        <p14:creationId xmlns:p14="http://schemas.microsoft.com/office/powerpoint/2010/main" val="2330494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altLang="el-GR" sz="4000" b="1" dirty="0"/>
              <a:t>Non-destructive optical methods</a:t>
            </a:r>
            <a:endParaRPr lang="el-GR" altLang="el-GR" sz="4000" b="1" dirty="0"/>
          </a:p>
        </p:txBody>
      </p:sp>
      <p:sp>
        <p:nvSpPr>
          <p:cNvPr id="65539" name="Rectangle 3"/>
          <p:cNvSpPr>
            <a:spLocks noGrp="1" noChangeArrowheads="1"/>
          </p:cNvSpPr>
          <p:nvPr>
            <p:ph idx="1"/>
          </p:nvPr>
        </p:nvSpPr>
        <p:spPr/>
        <p:txBody>
          <a:bodyPr>
            <a:normAutofit/>
          </a:bodyPr>
          <a:lstStyle/>
          <a:p>
            <a:pPr>
              <a:spcBef>
                <a:spcPct val="0"/>
              </a:spcBef>
              <a:spcAft>
                <a:spcPct val="35000"/>
              </a:spcAft>
            </a:pPr>
            <a:r>
              <a:rPr lang="en-US" altLang="el-GR" sz="2400" dirty="0" smtClean="0"/>
              <a:t>visible </a:t>
            </a:r>
            <a:r>
              <a:rPr lang="en-US" altLang="el-GR" sz="2400" dirty="0"/>
              <a:t>photography (VIS), </a:t>
            </a:r>
          </a:p>
          <a:p>
            <a:pPr>
              <a:spcBef>
                <a:spcPct val="0"/>
              </a:spcBef>
              <a:spcAft>
                <a:spcPct val="35000"/>
              </a:spcAft>
            </a:pPr>
            <a:r>
              <a:rPr lang="en-US" altLang="el-GR" sz="2400" dirty="0"/>
              <a:t>ultraviolet reflection photography (UVR) using 365nm wavelength, </a:t>
            </a:r>
          </a:p>
          <a:p>
            <a:pPr>
              <a:spcBef>
                <a:spcPct val="0"/>
              </a:spcBef>
              <a:spcAft>
                <a:spcPct val="35000"/>
              </a:spcAft>
            </a:pPr>
            <a:r>
              <a:rPr lang="en-US" altLang="el-GR" sz="2400" dirty="0"/>
              <a:t>ultraviolet fluorescence photography B/W (UVF), and colour (UVFC), </a:t>
            </a:r>
          </a:p>
          <a:p>
            <a:pPr>
              <a:spcBef>
                <a:spcPct val="0"/>
              </a:spcBef>
              <a:spcAft>
                <a:spcPct val="80000"/>
              </a:spcAft>
            </a:pPr>
            <a:r>
              <a:rPr lang="en-US" altLang="el-GR" sz="2400" dirty="0"/>
              <a:t>infrared reflectography (IR-Ref) up to 1200nm.</a:t>
            </a:r>
          </a:p>
          <a:p>
            <a:pPr>
              <a:spcAft>
                <a:spcPct val="40000"/>
              </a:spcAft>
              <a:buFont typeface="Wingdings" pitchFamily="2" charset="2"/>
              <a:buNone/>
            </a:pPr>
            <a:r>
              <a:rPr lang="en-US" altLang="el-GR" sz="2400" dirty="0">
                <a:solidFill>
                  <a:schemeClr val="bg1"/>
                </a:solidFill>
              </a:rPr>
              <a:t>Normal and macro modes, in both sides of each selected page. </a:t>
            </a:r>
          </a:p>
          <a:p>
            <a:pPr>
              <a:buFont typeface="Wingdings" pitchFamily="2" charset="2"/>
              <a:buNone/>
            </a:pPr>
            <a:r>
              <a:rPr lang="en-US" altLang="el-GR" sz="2400" dirty="0">
                <a:solidFill>
                  <a:schemeClr val="bg1"/>
                </a:solidFill>
              </a:rPr>
              <a:t>The amount of the photographic material rises to 1200 photographs. </a:t>
            </a:r>
            <a:endParaRPr lang="el-GR" altLang="el-GR" sz="2400" dirty="0">
              <a:solidFill>
                <a:schemeClr val="bg1"/>
              </a:solidFill>
            </a:endParaRPr>
          </a:p>
        </p:txBody>
      </p:sp>
    </p:spTree>
    <p:extLst>
      <p:ext uri="{BB962C8B-B14F-4D97-AF65-F5344CB8AC3E}">
        <p14:creationId xmlns:p14="http://schemas.microsoft.com/office/powerpoint/2010/main" val="1009754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Autofit/>
          </a:bodyPr>
          <a:lstStyle/>
          <a:p>
            <a:r>
              <a:rPr lang="en-US" altLang="el-GR" sz="2800" b="1" dirty="0"/>
              <a:t> </a:t>
            </a:r>
            <a:r>
              <a:rPr lang="en-US" altLang="el-GR" sz="3200" b="1" dirty="0"/>
              <a:t>Interpretation of the technical examination</a:t>
            </a:r>
            <a:r>
              <a:rPr lang="en-US" altLang="el-GR" sz="2800" b="1" dirty="0"/>
              <a:t> </a:t>
            </a:r>
            <a:br>
              <a:rPr lang="en-US" altLang="el-GR" sz="2800" b="1" dirty="0"/>
            </a:br>
            <a:r>
              <a:rPr lang="en-US" altLang="el-GR" sz="2800" b="1" dirty="0"/>
              <a:t> Group 1</a:t>
            </a:r>
            <a:endParaRPr lang="el-GR" altLang="el-GR" sz="1800" b="1" dirty="0">
              <a:latin typeface="Times New Roman" pitchFamily="18" charset="0"/>
            </a:endParaRPr>
          </a:p>
        </p:txBody>
      </p:sp>
      <p:sp>
        <p:nvSpPr>
          <p:cNvPr id="72707" name="Rectangle 3"/>
          <p:cNvSpPr>
            <a:spLocks noGrp="1" noChangeArrowheads="1"/>
          </p:cNvSpPr>
          <p:nvPr>
            <p:ph type="body" sz="half" idx="4294967295"/>
          </p:nvPr>
        </p:nvSpPr>
        <p:spPr>
          <a:xfrm>
            <a:off x="755576" y="1484784"/>
            <a:ext cx="3852937" cy="3384525"/>
          </a:xfrm>
        </p:spPr>
        <p:txBody>
          <a:bodyPr/>
          <a:lstStyle/>
          <a:p>
            <a:pPr>
              <a:spcBef>
                <a:spcPct val="0"/>
              </a:spcBef>
              <a:spcAft>
                <a:spcPct val="55000"/>
              </a:spcAft>
              <a:buFont typeface="Wingdings" pitchFamily="2" charset="2"/>
              <a:buNone/>
            </a:pPr>
            <a:r>
              <a:rPr lang="en-US" altLang="el-GR" sz="2200" b="1" dirty="0">
                <a:solidFill>
                  <a:schemeClr val="bg1"/>
                </a:solidFill>
              </a:rPr>
              <a:t>The ink and the writing of the copy:</a:t>
            </a:r>
          </a:p>
          <a:p>
            <a:pPr>
              <a:spcBef>
                <a:spcPct val="0"/>
              </a:spcBef>
              <a:spcAft>
                <a:spcPct val="35000"/>
              </a:spcAft>
            </a:pPr>
            <a:r>
              <a:rPr lang="en-US" altLang="el-GR" sz="2200" dirty="0"/>
              <a:t>maintain their original characteristics</a:t>
            </a:r>
          </a:p>
          <a:p>
            <a:pPr>
              <a:spcBef>
                <a:spcPct val="0"/>
              </a:spcBef>
              <a:spcAft>
                <a:spcPct val="35000"/>
              </a:spcAft>
            </a:pPr>
            <a:r>
              <a:rPr lang="en-US" altLang="el-GR" sz="2200" dirty="0"/>
              <a:t>no oxidation or diffusion is observed</a:t>
            </a:r>
          </a:p>
          <a:p>
            <a:pPr>
              <a:spcBef>
                <a:spcPct val="0"/>
              </a:spcBef>
              <a:spcAft>
                <a:spcPct val="35000"/>
              </a:spcAft>
            </a:pPr>
            <a:r>
              <a:rPr lang="en-US" altLang="el-GR" sz="2200" dirty="0"/>
              <a:t>no fading is observed</a:t>
            </a:r>
            <a:endParaRPr lang="el-GR" altLang="el-GR" sz="2200" dirty="0"/>
          </a:p>
        </p:txBody>
      </p:sp>
      <p:pic>
        <p:nvPicPr>
          <p:cNvPr id="5" name="Content Placeholder 5" descr="v11p89rmvc"/>
          <p:cNvPicPr>
            <a:picLocks noChangeAspect="1" noChangeArrowheads="1"/>
          </p:cNvPicPr>
          <p:nvPr/>
        </p:nvPicPr>
        <p:blipFill>
          <a:blip r:embed="rId2">
            <a:lum contrast="12000"/>
            <a:extLst>
              <a:ext uri="{28A0092B-C50C-407E-A947-70E740481C1C}">
                <a14:useLocalDpi xmlns:a14="http://schemas.microsoft.com/office/drawing/2010/main" val="0"/>
              </a:ext>
            </a:extLst>
          </a:blip>
          <a:srcRect t="3961" r="6860"/>
          <a:stretch>
            <a:fillRect/>
          </a:stretch>
        </p:blipFill>
        <p:spPr>
          <a:xfrm>
            <a:off x="4932040" y="2276872"/>
            <a:ext cx="3168650" cy="2395538"/>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8240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r>
              <a:rPr lang="en-US" altLang="el-GR" sz="4000" b="1" dirty="0"/>
              <a:t>Group 1</a:t>
            </a:r>
            <a:endParaRPr lang="el-GR" altLang="el-GR" sz="4000" b="1" dirty="0"/>
          </a:p>
        </p:txBody>
      </p:sp>
      <p:grpSp>
        <p:nvGrpSpPr>
          <p:cNvPr id="39970" name="Group 34"/>
          <p:cNvGrpSpPr>
            <a:grpSpLocks/>
          </p:cNvGrpSpPr>
          <p:nvPr/>
        </p:nvGrpSpPr>
        <p:grpSpPr bwMode="auto">
          <a:xfrm>
            <a:off x="827088" y="1773238"/>
            <a:ext cx="7632700" cy="2016125"/>
            <a:chOff x="521" y="1071"/>
            <a:chExt cx="4808" cy="1270"/>
          </a:xfrm>
        </p:grpSpPr>
        <p:pic>
          <p:nvPicPr>
            <p:cNvPr id="39939" name="Picture 3" descr="v11p89rmvc"/>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a:stretch>
              <a:fillRect/>
            </a:stretch>
          </p:blipFill>
          <p:spPr bwMode="auto">
            <a:xfrm>
              <a:off x="521" y="1071"/>
              <a:ext cx="1633" cy="1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4" descr="v11 p89 uvr macro rec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0" y="1071"/>
              <a:ext cx="1542" cy="1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3" name="Picture 7" descr="vol11p89vis1mr"/>
            <p:cNvPicPr>
              <a:picLocks noChangeAspect="1" noChangeArrowheads="1"/>
            </p:cNvPicPr>
            <p:nvPr/>
          </p:nvPicPr>
          <p:blipFill>
            <a:blip r:embed="rId4" cstate="print">
              <a:extLst>
                <a:ext uri="{28A0092B-C50C-407E-A947-70E740481C1C}">
                  <a14:useLocalDpi xmlns:a14="http://schemas.microsoft.com/office/drawing/2010/main" val="0"/>
                </a:ext>
              </a:extLst>
            </a:blip>
            <a:srcRect l="5229" t="6699"/>
            <a:stretch>
              <a:fillRect/>
            </a:stretch>
          </p:blipFill>
          <p:spPr bwMode="auto">
            <a:xfrm>
              <a:off x="3787" y="1071"/>
              <a:ext cx="1542" cy="12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9965" name="Group 29"/>
          <p:cNvGrpSpPr>
            <a:grpSpLocks/>
          </p:cNvGrpSpPr>
          <p:nvPr/>
        </p:nvGrpSpPr>
        <p:grpSpPr bwMode="auto">
          <a:xfrm>
            <a:off x="827088" y="4149725"/>
            <a:ext cx="7632700" cy="2016125"/>
            <a:chOff x="521" y="2795"/>
            <a:chExt cx="4808" cy="1315"/>
          </a:xfrm>
        </p:grpSpPr>
        <p:pic>
          <p:nvPicPr>
            <p:cNvPr id="39941" name="Picture 5" descr="v11 p89 uvfc macro rec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 y="2795"/>
              <a:ext cx="1633" cy="13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2" name="Picture 6" descr="v11 p89 uvf macro recto"/>
            <p:cNvPicPr>
              <a:picLocks noChangeAspect="1" noChangeArrowheads="1"/>
            </p:cNvPicPr>
            <p:nvPr/>
          </p:nvPicPr>
          <p:blipFill>
            <a:blip r:embed="rId6" cstate="print">
              <a:lum contrast="12000"/>
              <a:extLst>
                <a:ext uri="{28A0092B-C50C-407E-A947-70E740481C1C}">
                  <a14:useLocalDpi xmlns:a14="http://schemas.microsoft.com/office/drawing/2010/main" val="0"/>
                </a:ext>
              </a:extLst>
            </a:blip>
            <a:srcRect/>
            <a:stretch>
              <a:fillRect/>
            </a:stretch>
          </p:blipFill>
          <p:spPr bwMode="auto">
            <a:xfrm>
              <a:off x="2221" y="2795"/>
              <a:ext cx="1521" cy="1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4" name="Picture 8" descr="vol11p89ir1m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7" y="2795"/>
              <a:ext cx="1542" cy="13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9945" name="Rectangle 9"/>
          <p:cNvSpPr>
            <a:spLocks noChangeArrowheads="1"/>
          </p:cNvSpPr>
          <p:nvPr/>
        </p:nvSpPr>
        <p:spPr bwMode="auto">
          <a:xfrm>
            <a:off x="1866900" y="25431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l-GR" dirty="0">
              <a:latin typeface="+mn-lt"/>
            </a:endParaRPr>
          </a:p>
        </p:txBody>
      </p:sp>
      <p:sp>
        <p:nvSpPr>
          <p:cNvPr id="39946" name="Rectangle 10"/>
          <p:cNvSpPr>
            <a:spLocks noChangeArrowheads="1"/>
          </p:cNvSpPr>
          <p:nvPr/>
        </p:nvSpPr>
        <p:spPr bwMode="auto">
          <a:xfrm>
            <a:off x="1866900" y="25431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l-GR" dirty="0">
              <a:latin typeface="+mn-lt"/>
            </a:endParaRPr>
          </a:p>
        </p:txBody>
      </p:sp>
      <p:sp>
        <p:nvSpPr>
          <p:cNvPr id="39947" name="Rectangle 11"/>
          <p:cNvSpPr>
            <a:spLocks noChangeArrowheads="1"/>
          </p:cNvSpPr>
          <p:nvPr/>
        </p:nvSpPr>
        <p:spPr bwMode="auto">
          <a:xfrm>
            <a:off x="1866900" y="25431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l-GR" dirty="0">
              <a:latin typeface="+mn-lt"/>
            </a:endParaRPr>
          </a:p>
        </p:txBody>
      </p:sp>
      <p:sp>
        <p:nvSpPr>
          <p:cNvPr id="39948" name="Rectangle 12"/>
          <p:cNvSpPr>
            <a:spLocks noChangeArrowheads="1"/>
          </p:cNvSpPr>
          <p:nvPr/>
        </p:nvSpPr>
        <p:spPr bwMode="auto">
          <a:xfrm>
            <a:off x="1866900" y="25431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l-GR" dirty="0">
              <a:latin typeface="+mn-lt"/>
            </a:endParaRPr>
          </a:p>
        </p:txBody>
      </p:sp>
      <p:sp>
        <p:nvSpPr>
          <p:cNvPr id="39949" name="Rectangle 13"/>
          <p:cNvSpPr>
            <a:spLocks noChangeArrowheads="1"/>
          </p:cNvSpPr>
          <p:nvPr/>
        </p:nvSpPr>
        <p:spPr bwMode="auto">
          <a:xfrm>
            <a:off x="1866900" y="25431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l-GR" dirty="0">
              <a:latin typeface="+mn-lt"/>
            </a:endParaRPr>
          </a:p>
        </p:txBody>
      </p:sp>
      <p:sp>
        <p:nvSpPr>
          <p:cNvPr id="39950" name="Rectangle 14"/>
          <p:cNvSpPr>
            <a:spLocks noChangeArrowheads="1"/>
          </p:cNvSpPr>
          <p:nvPr/>
        </p:nvSpPr>
        <p:spPr bwMode="auto">
          <a:xfrm>
            <a:off x="1866900" y="25431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l-GR" dirty="0">
              <a:latin typeface="+mn-lt"/>
            </a:endParaRPr>
          </a:p>
        </p:txBody>
      </p:sp>
      <p:sp>
        <p:nvSpPr>
          <p:cNvPr id="39967" name="Text Box 31"/>
          <p:cNvSpPr txBox="1">
            <a:spLocks noChangeArrowheads="1"/>
          </p:cNvSpPr>
          <p:nvPr/>
        </p:nvSpPr>
        <p:spPr bwMode="auto">
          <a:xfrm>
            <a:off x="755650" y="6165850"/>
            <a:ext cx="7920038" cy="3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4. UV colour fluorescence photo        5. Visible reflectogram	              6. Infrared reflectogram</a:t>
            </a:r>
            <a:endParaRPr lang="el-GR" altLang="el-GR" sz="1400" dirty="0">
              <a:latin typeface="+mn-lt"/>
            </a:endParaRPr>
          </a:p>
        </p:txBody>
      </p:sp>
      <p:sp>
        <p:nvSpPr>
          <p:cNvPr id="39969" name="Text Box 33"/>
          <p:cNvSpPr txBox="1">
            <a:spLocks noChangeArrowheads="1"/>
          </p:cNvSpPr>
          <p:nvPr/>
        </p:nvSpPr>
        <p:spPr bwMode="auto">
          <a:xfrm>
            <a:off x="684213" y="3777315"/>
            <a:ext cx="8062912" cy="37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 1. Visible colour photography            2. UV reflection photography          3. UV fluorescence photography</a:t>
            </a:r>
            <a:endParaRPr lang="el-GR" altLang="el-GR" sz="1400" dirty="0">
              <a:latin typeface="+mn-lt"/>
            </a:endParaRPr>
          </a:p>
        </p:txBody>
      </p:sp>
    </p:spTree>
    <p:extLst>
      <p:ext uri="{BB962C8B-B14F-4D97-AF65-F5344CB8AC3E}">
        <p14:creationId xmlns:p14="http://schemas.microsoft.com/office/powerpoint/2010/main" val="3735923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23528" y="116632"/>
            <a:ext cx="8496944" cy="908720"/>
          </a:xfrm>
        </p:spPr>
        <p:txBody>
          <a:bodyPr>
            <a:noAutofit/>
          </a:bodyPr>
          <a:lstStyle/>
          <a:p>
            <a:r>
              <a:rPr lang="en-US" altLang="el-GR" sz="3200" dirty="0" smtClean="0"/>
              <a:t>Interpretation of the technical examination </a:t>
            </a:r>
            <a:br>
              <a:rPr lang="en-US" altLang="el-GR" sz="3200" dirty="0" smtClean="0"/>
            </a:br>
            <a:r>
              <a:rPr lang="en-US" altLang="el-GR" sz="3200" dirty="0" smtClean="0"/>
              <a:t> Group 2</a:t>
            </a:r>
            <a:endParaRPr lang="el-GR" altLang="el-GR" sz="3200" dirty="0"/>
          </a:p>
        </p:txBody>
      </p:sp>
      <p:pic>
        <p:nvPicPr>
          <p:cNvPr id="40964" name="Picture 4" descr="v6 p140 r m V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128512"/>
            <a:ext cx="3455987" cy="259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5" name="Rectangle 5"/>
          <p:cNvSpPr>
            <a:spLocks noChangeArrowheads="1"/>
          </p:cNvSpPr>
          <p:nvPr/>
        </p:nvSpPr>
        <p:spPr bwMode="auto">
          <a:xfrm>
            <a:off x="539552" y="1981200"/>
            <a:ext cx="439281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447675">
              <a:buChar char="n"/>
              <a:defRPr sz="2000">
                <a:solidFill>
                  <a:srgbClr val="FFFF99"/>
                </a:solidFill>
                <a:latin typeface="Times New Roman" pitchFamily="18" charset="0"/>
              </a:defRPr>
            </a:lvl1pPr>
            <a:lvl2pPr marL="889000" indent="-439738">
              <a:buChar char="¡"/>
              <a:defRPr sz="2400">
                <a:solidFill>
                  <a:schemeClr val="tx1"/>
                </a:solidFill>
                <a:latin typeface="Arial" charset="0"/>
              </a:defRPr>
            </a:lvl2pPr>
            <a:lvl3pPr marL="1293813" indent="-403225">
              <a:buChar char="n"/>
              <a:defRPr sz="2000">
                <a:solidFill>
                  <a:schemeClr val="tx1"/>
                </a:solidFill>
                <a:latin typeface="Arial" charset="0"/>
              </a:defRPr>
            </a:lvl3pPr>
            <a:lvl4pPr marL="1681163" indent="-385763">
              <a:buChar char="¡"/>
              <a:defRPr>
                <a:solidFill>
                  <a:schemeClr val="tx1"/>
                </a:solidFill>
                <a:latin typeface="Arial" charset="0"/>
              </a:defRPr>
            </a:lvl4pPr>
            <a:lvl5pPr marL="2070100" indent="-387350">
              <a:buChar char="n"/>
              <a:defRPr>
                <a:solidFill>
                  <a:schemeClr val="tx1"/>
                </a:solidFill>
                <a:latin typeface="Arial" charset="0"/>
              </a:defRPr>
            </a:lvl5pPr>
            <a:lvl6pPr marL="2527300" indent="-387350" fontAlgn="base">
              <a:spcBef>
                <a:spcPct val="20000"/>
              </a:spcBef>
              <a:spcAft>
                <a:spcPct val="0"/>
              </a:spcAft>
              <a:buClr>
                <a:srgbClr val="DDDDDD"/>
              </a:buClr>
              <a:buFont typeface="Wingdings" pitchFamily="2" charset="2"/>
              <a:buChar char="n"/>
              <a:defRPr>
                <a:solidFill>
                  <a:schemeClr val="tx1"/>
                </a:solidFill>
                <a:latin typeface="Arial" charset="0"/>
              </a:defRPr>
            </a:lvl6pPr>
            <a:lvl7pPr marL="2984500" indent="-387350" fontAlgn="base">
              <a:spcBef>
                <a:spcPct val="20000"/>
              </a:spcBef>
              <a:spcAft>
                <a:spcPct val="0"/>
              </a:spcAft>
              <a:buClr>
                <a:srgbClr val="DDDDDD"/>
              </a:buClr>
              <a:buFont typeface="Wingdings" pitchFamily="2" charset="2"/>
              <a:buChar char="n"/>
              <a:defRPr>
                <a:solidFill>
                  <a:schemeClr val="tx1"/>
                </a:solidFill>
                <a:latin typeface="Arial" charset="0"/>
              </a:defRPr>
            </a:lvl7pPr>
            <a:lvl8pPr marL="3441700" indent="-387350" fontAlgn="base">
              <a:spcBef>
                <a:spcPct val="20000"/>
              </a:spcBef>
              <a:spcAft>
                <a:spcPct val="0"/>
              </a:spcAft>
              <a:buClr>
                <a:srgbClr val="DDDDDD"/>
              </a:buClr>
              <a:buFont typeface="Wingdings" pitchFamily="2" charset="2"/>
              <a:buChar char="n"/>
              <a:defRPr>
                <a:solidFill>
                  <a:schemeClr val="tx1"/>
                </a:solidFill>
                <a:latin typeface="Arial" charset="0"/>
              </a:defRPr>
            </a:lvl8pPr>
            <a:lvl9pPr marL="3898900" indent="-387350" fontAlgn="base">
              <a:spcBef>
                <a:spcPct val="20000"/>
              </a:spcBef>
              <a:spcAft>
                <a:spcPct val="0"/>
              </a:spcAft>
              <a:buClr>
                <a:srgbClr val="DDDDDD"/>
              </a:buClr>
              <a:buFont typeface="Wingdings" pitchFamily="2" charset="2"/>
              <a:buChar char="n"/>
              <a:defRPr>
                <a:solidFill>
                  <a:schemeClr val="tx1"/>
                </a:solidFill>
                <a:latin typeface="Arial" charset="0"/>
              </a:defRPr>
            </a:lvl9pPr>
          </a:lstStyle>
          <a:p>
            <a:pPr>
              <a:spcBef>
                <a:spcPct val="0"/>
              </a:spcBef>
              <a:spcAft>
                <a:spcPct val="55000"/>
              </a:spcAft>
              <a:buFont typeface="Wingdings" pitchFamily="2" charset="2"/>
              <a:buNone/>
            </a:pPr>
            <a:r>
              <a:rPr lang="en-US" altLang="el-GR" sz="2400" b="1" dirty="0">
                <a:solidFill>
                  <a:schemeClr val="tx1"/>
                </a:solidFill>
                <a:latin typeface="+mn-lt"/>
              </a:rPr>
              <a:t>The writing of the copy appears:</a:t>
            </a:r>
          </a:p>
          <a:p>
            <a:pPr>
              <a:spcBef>
                <a:spcPct val="0"/>
              </a:spcBef>
              <a:spcAft>
                <a:spcPct val="35000"/>
              </a:spcAft>
            </a:pPr>
            <a:r>
              <a:rPr lang="en-US" altLang="el-GR" sz="2400" dirty="0">
                <a:solidFill>
                  <a:schemeClr val="tx1"/>
                </a:solidFill>
                <a:latin typeface="+mn-lt"/>
              </a:rPr>
              <a:t>lightly blurred</a:t>
            </a:r>
          </a:p>
          <a:p>
            <a:pPr>
              <a:spcBef>
                <a:spcPct val="0"/>
              </a:spcBef>
              <a:spcAft>
                <a:spcPct val="35000"/>
              </a:spcAft>
            </a:pPr>
            <a:r>
              <a:rPr lang="en-US" altLang="el-GR" sz="2400" dirty="0">
                <a:solidFill>
                  <a:schemeClr val="tx1"/>
                </a:solidFill>
                <a:latin typeface="+mn-lt"/>
              </a:rPr>
              <a:t>gradual fading of the letters outwards</a:t>
            </a:r>
          </a:p>
          <a:p>
            <a:pPr>
              <a:spcBef>
                <a:spcPct val="0"/>
              </a:spcBef>
              <a:spcAft>
                <a:spcPct val="35000"/>
              </a:spcAft>
            </a:pPr>
            <a:r>
              <a:rPr lang="en-US" altLang="el-GR" sz="2400" dirty="0">
                <a:solidFill>
                  <a:schemeClr val="tx1"/>
                </a:solidFill>
                <a:latin typeface="+mn-lt"/>
              </a:rPr>
              <a:t>the core of the letter is maintained</a:t>
            </a:r>
          </a:p>
        </p:txBody>
      </p:sp>
    </p:spTree>
    <p:extLst>
      <p:ext uri="{BB962C8B-B14F-4D97-AF65-F5344CB8AC3E}">
        <p14:creationId xmlns:p14="http://schemas.microsoft.com/office/powerpoint/2010/main" val="484645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altLang="el-GR" sz="4000" b="1" dirty="0" smtClean="0"/>
              <a:t>Group 2</a:t>
            </a:r>
            <a:endParaRPr lang="el-GR" altLang="el-GR" sz="4000" b="1" dirty="0"/>
          </a:p>
        </p:txBody>
      </p:sp>
      <p:grpSp>
        <p:nvGrpSpPr>
          <p:cNvPr id="42009" name="Group 25"/>
          <p:cNvGrpSpPr>
            <a:grpSpLocks/>
          </p:cNvGrpSpPr>
          <p:nvPr/>
        </p:nvGrpSpPr>
        <p:grpSpPr bwMode="auto">
          <a:xfrm>
            <a:off x="827088" y="1771650"/>
            <a:ext cx="7632700" cy="1944688"/>
            <a:chOff x="521" y="1071"/>
            <a:chExt cx="4808" cy="1180"/>
          </a:xfrm>
        </p:grpSpPr>
        <p:pic>
          <p:nvPicPr>
            <p:cNvPr id="41988" name="Picture 4" descr="v6 p140 uvf recto mac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7" y="1071"/>
              <a:ext cx="1522" cy="1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descr="v6 p140 r m VC"/>
            <p:cNvPicPr>
              <a:picLocks noChangeAspect="1" noChangeArrowheads="1"/>
            </p:cNvPicPr>
            <p:nvPr/>
          </p:nvPicPr>
          <p:blipFill>
            <a:blip r:embed="rId3" cstate="print">
              <a:extLst>
                <a:ext uri="{28A0092B-C50C-407E-A947-70E740481C1C}">
                  <a14:useLocalDpi xmlns:a14="http://schemas.microsoft.com/office/drawing/2010/main" val="0"/>
                </a:ext>
              </a:extLst>
            </a:blip>
            <a:srcRect l="2945"/>
            <a:stretch>
              <a:fillRect/>
            </a:stretch>
          </p:blipFill>
          <p:spPr bwMode="auto">
            <a:xfrm>
              <a:off x="521" y="1071"/>
              <a:ext cx="1543" cy="1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6" descr="v6 p140 uvr recto mac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 y="1072"/>
              <a:ext cx="1641" cy="1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2008" name="Group 24"/>
          <p:cNvGrpSpPr>
            <a:grpSpLocks/>
          </p:cNvGrpSpPr>
          <p:nvPr/>
        </p:nvGrpSpPr>
        <p:grpSpPr bwMode="auto">
          <a:xfrm>
            <a:off x="827088" y="4148138"/>
            <a:ext cx="7632700" cy="1944687"/>
            <a:chOff x="521" y="2568"/>
            <a:chExt cx="4808" cy="1044"/>
          </a:xfrm>
        </p:grpSpPr>
        <p:pic>
          <p:nvPicPr>
            <p:cNvPr id="41989" name="Picture 5" descr="v6 p140 uvfc macro recto"/>
            <p:cNvPicPr>
              <a:picLocks noChangeAspect="1" noChangeArrowheads="1"/>
            </p:cNvPicPr>
            <p:nvPr/>
          </p:nvPicPr>
          <p:blipFill>
            <a:blip r:embed="rId5" cstate="print">
              <a:extLst>
                <a:ext uri="{28A0092B-C50C-407E-A947-70E740481C1C}">
                  <a14:useLocalDpi xmlns:a14="http://schemas.microsoft.com/office/drawing/2010/main" val="0"/>
                </a:ext>
              </a:extLst>
            </a:blip>
            <a:srcRect l="2821"/>
            <a:stretch>
              <a:fillRect/>
            </a:stretch>
          </p:blipFill>
          <p:spPr bwMode="auto">
            <a:xfrm>
              <a:off x="521" y="2568"/>
              <a:ext cx="1543" cy="1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1" name="Picture 7" descr="vol6p140ir1m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2" y="2568"/>
              <a:ext cx="1547" cy="1043"/>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vol6p140vis1m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9" y="2568"/>
              <a:ext cx="1633" cy="1035"/>
            </a:xfrm>
            <a:prstGeom prst="rect">
              <a:avLst/>
            </a:prstGeom>
            <a:noFill/>
            <a:extLst>
              <a:ext uri="{909E8E84-426E-40DD-AFC4-6F175D3DCCD1}">
                <a14:hiddenFill xmlns:a14="http://schemas.microsoft.com/office/drawing/2010/main">
                  <a:solidFill>
                    <a:srgbClr val="FFFFFF"/>
                  </a:solidFill>
                </a14:hiddenFill>
              </a:ext>
            </a:extLst>
          </p:spPr>
        </p:pic>
      </p:grpSp>
      <p:sp>
        <p:nvSpPr>
          <p:cNvPr id="42010" name="Text Box 26"/>
          <p:cNvSpPr txBox="1">
            <a:spLocks noChangeArrowheads="1"/>
          </p:cNvSpPr>
          <p:nvPr/>
        </p:nvSpPr>
        <p:spPr bwMode="auto">
          <a:xfrm>
            <a:off x="684213" y="3644900"/>
            <a:ext cx="8062912" cy="3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 1. Visible colour photography         2. UV reflection photography             3. UV fluorescence photography</a:t>
            </a:r>
            <a:endParaRPr lang="el-GR" altLang="el-GR" sz="1400" dirty="0">
              <a:latin typeface="+mn-lt"/>
            </a:endParaRPr>
          </a:p>
        </p:txBody>
      </p:sp>
      <p:sp>
        <p:nvSpPr>
          <p:cNvPr id="42011" name="Text Box 27"/>
          <p:cNvSpPr txBox="1">
            <a:spLocks noChangeArrowheads="1"/>
          </p:cNvSpPr>
          <p:nvPr/>
        </p:nvSpPr>
        <p:spPr bwMode="auto">
          <a:xfrm>
            <a:off x="755650" y="6013450"/>
            <a:ext cx="7920038" cy="3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4. UV colour fluorescence photo    5. visible reflectogram	              6. infrared reflectogram</a:t>
            </a:r>
            <a:endParaRPr lang="el-GR" altLang="el-GR" sz="1400" dirty="0">
              <a:latin typeface="+mn-lt"/>
            </a:endParaRPr>
          </a:p>
        </p:txBody>
      </p:sp>
    </p:spTree>
    <p:extLst>
      <p:ext uri="{BB962C8B-B14F-4D97-AF65-F5344CB8AC3E}">
        <p14:creationId xmlns:p14="http://schemas.microsoft.com/office/powerpoint/2010/main" val="2966402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Η ενότητα βασίζεται</a:t>
            </a:r>
            <a:endParaRPr lang="el-GR" dirty="0"/>
          </a:p>
        </p:txBody>
      </p:sp>
      <p:sp>
        <p:nvSpPr>
          <p:cNvPr id="3" name="Content Placeholder 2"/>
          <p:cNvSpPr>
            <a:spLocks noGrp="1"/>
          </p:cNvSpPr>
          <p:nvPr>
            <p:ph idx="1"/>
          </p:nvPr>
        </p:nvSpPr>
        <p:spPr>
          <a:xfrm>
            <a:off x="457200" y="1196752"/>
            <a:ext cx="8229600" cy="5472608"/>
          </a:xfrm>
        </p:spPr>
        <p:txBody>
          <a:bodyPr>
            <a:normAutofit/>
          </a:bodyPr>
          <a:lstStyle/>
          <a:p>
            <a:pPr marL="0" indent="0">
              <a:buNone/>
            </a:pPr>
            <a:r>
              <a:rPr lang="el-GR" sz="2300" dirty="0" smtClean="0"/>
              <a:t>στην παρουσίαση του άρθρου </a:t>
            </a:r>
            <a:r>
              <a:rPr lang="en-US" sz="2300" b="1" dirty="0"/>
              <a:t>Copy Books: Non-destructive </a:t>
            </a:r>
            <a:r>
              <a:rPr lang="en-US" sz="2300" b="1" dirty="0" smtClean="0"/>
              <a:t>documentation</a:t>
            </a:r>
            <a:r>
              <a:rPr lang="el-GR" sz="2300" b="1" dirty="0" smtClean="0"/>
              <a:t> </a:t>
            </a:r>
            <a:r>
              <a:rPr lang="en-US" sz="2300" b="1" dirty="0" smtClean="0"/>
              <a:t>of </a:t>
            </a:r>
            <a:r>
              <a:rPr lang="en-US" sz="2300" b="1" dirty="0"/>
              <a:t>the H. Schliemann copy letters archive</a:t>
            </a:r>
            <a:r>
              <a:rPr lang="el-GR" sz="2300" b="1" dirty="0" smtClean="0"/>
              <a:t> </a:t>
            </a:r>
          </a:p>
          <a:p>
            <a:pPr marL="0" indent="0">
              <a:buNone/>
            </a:pPr>
            <a:r>
              <a:rPr lang="el-GR" sz="2300" dirty="0" smtClean="0"/>
              <a:t>των</a:t>
            </a:r>
            <a:r>
              <a:rPr lang="el-GR" sz="2300" b="1" dirty="0" smtClean="0"/>
              <a:t> </a:t>
            </a:r>
            <a:r>
              <a:rPr lang="en-US" sz="2300" dirty="0" smtClean="0"/>
              <a:t>A</a:t>
            </a:r>
            <a:r>
              <a:rPr lang="en-US" sz="2300" dirty="0"/>
              <a:t>. Alexopoulou, P. Banou, K. Gerakari, A. Kaminari &amp; A. Stassinou, </a:t>
            </a:r>
            <a:endParaRPr lang="el-GR" sz="2300" dirty="0" smtClean="0"/>
          </a:p>
          <a:p>
            <a:pPr marL="0" indent="0">
              <a:buNone/>
            </a:pPr>
            <a:r>
              <a:rPr lang="el-GR" sz="2300" dirty="0"/>
              <a:t>στο συνέδριο </a:t>
            </a:r>
            <a:r>
              <a:rPr lang="en-US" sz="2300" dirty="0"/>
              <a:t>MIP Final Conference, 23-27th of January 2006, Newcastle upon Tyne</a:t>
            </a:r>
          </a:p>
          <a:p>
            <a:pPr marL="0" indent="0">
              <a:buNone/>
            </a:pPr>
            <a:r>
              <a:rPr lang="el-GR" sz="2300" dirty="0" smtClean="0"/>
              <a:t>και παρουσιάζει αποτελέσματα του έργου </a:t>
            </a:r>
            <a:r>
              <a:rPr lang="el-GR" altLang="el-GR" sz="2300" dirty="0"/>
              <a:t>«Αντίγραφα αλληλογραφίας: Ιστορική, φυσικοχημική μελέτη και τεκμηρίωση</a:t>
            </a:r>
            <a:r>
              <a:rPr lang="el-GR" altLang="el-GR" sz="2300" dirty="0" smtClean="0"/>
              <a:t>. Προτάσεις </a:t>
            </a:r>
            <a:r>
              <a:rPr lang="el-GR" altLang="el-GR" sz="2300" dirty="0"/>
              <a:t>συντήρησης» στα πλαίσια του Επιχειρησιακού Προγράμματος «</a:t>
            </a:r>
            <a:r>
              <a:rPr lang="el-GR" altLang="el-GR" sz="2300" dirty="0" smtClean="0"/>
              <a:t>Αρχιμήδης Ι</a:t>
            </a:r>
            <a:r>
              <a:rPr lang="el-GR" altLang="el-GR" sz="2300" dirty="0"/>
              <a:t>» σε συνεργασία με το Τμήμα </a:t>
            </a:r>
            <a:r>
              <a:rPr lang="el-GR" altLang="el-GR" sz="2300" dirty="0"/>
              <a:t>Φυσικής–Χημείας</a:t>
            </a:r>
            <a:r>
              <a:rPr lang="el-GR" altLang="el-GR" sz="2300" dirty="0"/>
              <a:t> και Τεχνολογίας Υλικών του </a:t>
            </a:r>
            <a:r>
              <a:rPr lang="el-GR" altLang="el-GR" sz="2300" dirty="0" smtClean="0"/>
              <a:t>ΤΕΙ Αθήνας </a:t>
            </a:r>
            <a:r>
              <a:rPr lang="el-GR" altLang="el-GR" sz="2300" dirty="0"/>
              <a:t>και την Γεννάδιο Βιβλιοθήκη για την μελέτη και συντήρηση του </a:t>
            </a:r>
            <a:r>
              <a:rPr lang="el-GR" altLang="el-GR" sz="2300" dirty="0" smtClean="0"/>
              <a:t>αρχείου αντιγράφων </a:t>
            </a:r>
            <a:r>
              <a:rPr lang="el-GR" altLang="el-GR" sz="2300" dirty="0"/>
              <a:t>επιστολών του E.Schliemann</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305885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Autofit/>
          </a:bodyPr>
          <a:lstStyle/>
          <a:p>
            <a:r>
              <a:rPr lang="en-US" altLang="el-GR" sz="3200" b="1" dirty="0"/>
              <a:t>Interpretation of the technical examination </a:t>
            </a:r>
            <a:br>
              <a:rPr lang="en-US" altLang="el-GR" sz="3200" b="1" dirty="0"/>
            </a:br>
            <a:r>
              <a:rPr lang="en-US" altLang="el-GR" sz="3200" b="1" dirty="0"/>
              <a:t> Group 3</a:t>
            </a:r>
            <a:endParaRPr lang="el-GR" altLang="el-GR" sz="3200" b="1" dirty="0"/>
          </a:p>
        </p:txBody>
      </p:sp>
      <p:sp>
        <p:nvSpPr>
          <p:cNvPr id="43011" name="Rectangle 3"/>
          <p:cNvSpPr>
            <a:spLocks noGrp="1" noChangeArrowheads="1"/>
          </p:cNvSpPr>
          <p:nvPr>
            <p:ph idx="4294967295"/>
          </p:nvPr>
        </p:nvSpPr>
        <p:spPr>
          <a:xfrm>
            <a:off x="755576" y="1600200"/>
            <a:ext cx="7474024" cy="4525963"/>
          </a:xfrm>
        </p:spPr>
        <p:txBody>
          <a:bodyPr/>
          <a:lstStyle/>
          <a:p>
            <a:pPr>
              <a:spcBef>
                <a:spcPct val="0"/>
              </a:spcBef>
              <a:spcAft>
                <a:spcPct val="55000"/>
              </a:spcAft>
              <a:buFont typeface="Wingdings" pitchFamily="2" charset="2"/>
              <a:buNone/>
            </a:pPr>
            <a:r>
              <a:rPr lang="en-US" altLang="el-GR" sz="2200" b="1" dirty="0">
                <a:solidFill>
                  <a:schemeClr val="bg1"/>
                </a:solidFill>
              </a:rPr>
              <a:t>The ink presents</a:t>
            </a:r>
          </a:p>
          <a:p>
            <a:r>
              <a:rPr lang="en-US" altLang="el-GR" sz="2200" dirty="0"/>
              <a:t>intense diffusion</a:t>
            </a:r>
            <a:r>
              <a:rPr lang="en-US" altLang="el-GR" dirty="0"/>
              <a:t> </a:t>
            </a:r>
            <a:endParaRPr lang="el-GR" altLang="el-GR" dirty="0"/>
          </a:p>
        </p:txBody>
      </p:sp>
      <p:pic>
        <p:nvPicPr>
          <p:cNvPr id="43012" name="Picture 4" descr="v3 p141b r m V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988" y="2133600"/>
            <a:ext cx="36449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13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n-US" altLang="el-GR" sz="4000" b="1" dirty="0"/>
              <a:t>Group 3</a:t>
            </a:r>
            <a:endParaRPr lang="el-GR" altLang="el-GR" sz="4000" b="1" dirty="0"/>
          </a:p>
        </p:txBody>
      </p:sp>
      <p:grpSp>
        <p:nvGrpSpPr>
          <p:cNvPr id="44053" name="Group 21"/>
          <p:cNvGrpSpPr>
            <a:grpSpLocks/>
          </p:cNvGrpSpPr>
          <p:nvPr/>
        </p:nvGrpSpPr>
        <p:grpSpPr bwMode="auto">
          <a:xfrm>
            <a:off x="827088" y="1773238"/>
            <a:ext cx="7561262" cy="2016125"/>
            <a:chOff x="521" y="1071"/>
            <a:chExt cx="4763" cy="1096"/>
          </a:xfrm>
        </p:grpSpPr>
        <p:pic>
          <p:nvPicPr>
            <p:cNvPr id="44035" name="Picture 3" descr="v3 p141b r m VC"/>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521" y="1084"/>
              <a:ext cx="1610" cy="1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4" descr="v3 p141b uvf recto macro"/>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t="7346" r="5647"/>
            <a:stretch>
              <a:fillRect/>
            </a:stretch>
          </p:blipFill>
          <p:spPr bwMode="auto">
            <a:xfrm>
              <a:off x="3787" y="1075"/>
              <a:ext cx="1497" cy="1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8" name="Picture 6" descr="v3 p141b uvr recto macro"/>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t="10574" r="4156" b="13596"/>
            <a:stretch>
              <a:fillRect/>
            </a:stretch>
          </p:blipFill>
          <p:spPr bwMode="auto">
            <a:xfrm>
              <a:off x="2154" y="1071"/>
              <a:ext cx="1610" cy="1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4056" name="Group 24"/>
          <p:cNvGrpSpPr>
            <a:grpSpLocks/>
          </p:cNvGrpSpPr>
          <p:nvPr/>
        </p:nvGrpSpPr>
        <p:grpSpPr bwMode="auto">
          <a:xfrm>
            <a:off x="827088" y="4221163"/>
            <a:ext cx="7634287" cy="1944687"/>
            <a:chOff x="521" y="2568"/>
            <a:chExt cx="4809" cy="1225"/>
          </a:xfrm>
        </p:grpSpPr>
        <p:pic>
          <p:nvPicPr>
            <p:cNvPr id="44037" name="Picture 5" descr="v3 p141b uvfc macro recto"/>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l="9898" t="8362" r="14485" b="10374"/>
            <a:stretch>
              <a:fillRect/>
            </a:stretch>
          </p:blipFill>
          <p:spPr bwMode="auto">
            <a:xfrm>
              <a:off x="521" y="2568"/>
              <a:ext cx="1587" cy="1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9" name="Picture 7" descr="vol3p141bir1mr"/>
            <p:cNvPicPr>
              <a:picLocks noChangeAspect="1" noChangeArrowheads="1"/>
            </p:cNvPicPr>
            <p:nvPr/>
          </p:nvPicPr>
          <p:blipFill>
            <a:blip r:embed="rId6" cstate="print">
              <a:lum contrast="12000"/>
              <a:extLst>
                <a:ext uri="{28A0092B-C50C-407E-A947-70E740481C1C}">
                  <a14:useLocalDpi xmlns:a14="http://schemas.microsoft.com/office/drawing/2010/main" val="0"/>
                </a:ext>
              </a:extLst>
            </a:blip>
            <a:srcRect/>
            <a:stretch>
              <a:fillRect/>
            </a:stretch>
          </p:blipFill>
          <p:spPr bwMode="auto">
            <a:xfrm>
              <a:off x="3787" y="2568"/>
              <a:ext cx="1543" cy="1225"/>
            </a:xfrm>
            <a:prstGeom prst="rect">
              <a:avLst/>
            </a:prstGeom>
            <a:noFill/>
            <a:extLst>
              <a:ext uri="{909E8E84-426E-40DD-AFC4-6F175D3DCCD1}">
                <a14:hiddenFill xmlns:a14="http://schemas.microsoft.com/office/drawing/2010/main">
                  <a:solidFill>
                    <a:srgbClr val="FFFFFF"/>
                  </a:solidFill>
                </a14:hiddenFill>
              </a:ext>
            </a:extLst>
          </p:spPr>
        </p:pic>
        <p:pic>
          <p:nvPicPr>
            <p:cNvPr id="44040" name="Picture 8" descr="vol3p141bvis1mr"/>
            <p:cNvPicPr>
              <a:picLocks noChangeAspect="1" noChangeArrowheads="1"/>
            </p:cNvPicPr>
            <p:nvPr/>
          </p:nvPicPr>
          <p:blipFill>
            <a:blip r:embed="rId7" cstate="print">
              <a:lum contrast="12000"/>
              <a:extLst>
                <a:ext uri="{28A0092B-C50C-407E-A947-70E740481C1C}">
                  <a14:useLocalDpi xmlns:a14="http://schemas.microsoft.com/office/drawing/2010/main" val="0"/>
                </a:ext>
              </a:extLst>
            </a:blip>
            <a:srcRect/>
            <a:stretch>
              <a:fillRect/>
            </a:stretch>
          </p:blipFill>
          <p:spPr bwMode="auto">
            <a:xfrm>
              <a:off x="2154" y="2568"/>
              <a:ext cx="1588" cy="1225"/>
            </a:xfrm>
            <a:prstGeom prst="rect">
              <a:avLst/>
            </a:prstGeom>
            <a:noFill/>
            <a:extLst>
              <a:ext uri="{909E8E84-426E-40DD-AFC4-6F175D3DCCD1}">
                <a14:hiddenFill xmlns:a14="http://schemas.microsoft.com/office/drawing/2010/main">
                  <a:solidFill>
                    <a:srgbClr val="FFFFFF"/>
                  </a:solidFill>
                </a14:hiddenFill>
              </a:ext>
            </a:extLst>
          </p:spPr>
        </p:pic>
      </p:grpSp>
      <p:sp>
        <p:nvSpPr>
          <p:cNvPr id="44052" name="Text Box 20"/>
          <p:cNvSpPr txBox="1">
            <a:spLocks noChangeArrowheads="1"/>
          </p:cNvSpPr>
          <p:nvPr/>
        </p:nvSpPr>
        <p:spPr bwMode="auto">
          <a:xfrm>
            <a:off x="684213" y="3708400"/>
            <a:ext cx="8062912" cy="3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 1. Visible colour photography           2. UV reflection photography           3. UV fluorescence photography</a:t>
            </a:r>
            <a:endParaRPr lang="el-GR" altLang="el-GR" sz="1400" dirty="0">
              <a:latin typeface="+mn-lt"/>
            </a:endParaRPr>
          </a:p>
        </p:txBody>
      </p:sp>
      <p:sp>
        <p:nvSpPr>
          <p:cNvPr id="44054" name="Text Box 22"/>
          <p:cNvSpPr txBox="1">
            <a:spLocks noChangeArrowheads="1"/>
          </p:cNvSpPr>
          <p:nvPr/>
        </p:nvSpPr>
        <p:spPr bwMode="auto">
          <a:xfrm>
            <a:off x="755650" y="6084888"/>
            <a:ext cx="7920038" cy="3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4. UV colour fluorescence photo     5. visible reflectogram	              6. infrared reflectogram</a:t>
            </a:r>
            <a:endParaRPr lang="el-GR" altLang="el-GR" sz="1400" dirty="0">
              <a:latin typeface="+mn-lt"/>
            </a:endParaRPr>
          </a:p>
        </p:txBody>
      </p:sp>
    </p:spTree>
    <p:extLst>
      <p:ext uri="{BB962C8B-B14F-4D97-AF65-F5344CB8AC3E}">
        <p14:creationId xmlns:p14="http://schemas.microsoft.com/office/powerpoint/2010/main" val="2626535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Autofit/>
          </a:bodyPr>
          <a:lstStyle/>
          <a:p>
            <a:r>
              <a:rPr lang="en-US" altLang="el-GR" sz="3200" b="1" dirty="0"/>
              <a:t>Interpretation of the technical examination </a:t>
            </a:r>
            <a:br>
              <a:rPr lang="en-US" altLang="el-GR" sz="3200" b="1" dirty="0"/>
            </a:br>
            <a:r>
              <a:rPr lang="en-US" altLang="el-GR" sz="3200" b="1" dirty="0"/>
              <a:t> Group 4</a:t>
            </a:r>
            <a:endParaRPr lang="el-GR" altLang="el-GR" sz="3200" b="1" dirty="0"/>
          </a:p>
        </p:txBody>
      </p:sp>
      <p:sp>
        <p:nvSpPr>
          <p:cNvPr id="45059" name="Rectangle 3"/>
          <p:cNvSpPr>
            <a:spLocks noGrp="1" noChangeArrowheads="1"/>
          </p:cNvSpPr>
          <p:nvPr>
            <p:ph idx="4294967295"/>
          </p:nvPr>
        </p:nvSpPr>
        <p:spPr>
          <a:xfrm>
            <a:off x="1043608" y="1600200"/>
            <a:ext cx="3502992" cy="4525963"/>
          </a:xfrm>
        </p:spPr>
        <p:txBody>
          <a:bodyPr/>
          <a:lstStyle/>
          <a:p>
            <a:pPr>
              <a:buFont typeface="Wingdings" pitchFamily="2" charset="2"/>
              <a:buNone/>
            </a:pPr>
            <a:r>
              <a:rPr lang="en-US" altLang="el-GR" b="1" dirty="0">
                <a:solidFill>
                  <a:schemeClr val="bg1"/>
                </a:solidFill>
              </a:rPr>
              <a:t>The </a:t>
            </a:r>
            <a:r>
              <a:rPr lang="en-US" altLang="el-GR" sz="2200" b="1" dirty="0">
                <a:solidFill>
                  <a:schemeClr val="bg1"/>
                </a:solidFill>
              </a:rPr>
              <a:t>ink and writing</a:t>
            </a:r>
          </a:p>
          <a:p>
            <a:r>
              <a:rPr lang="en-US" altLang="el-GR" sz="2200" dirty="0"/>
              <a:t>present oxidation in the vicinity of the letters without fading </a:t>
            </a:r>
          </a:p>
          <a:p>
            <a:r>
              <a:rPr lang="en-US" altLang="el-GR" sz="2200" dirty="0"/>
              <a:t>maintain their core, and</a:t>
            </a:r>
            <a:endParaRPr lang="el-GR" altLang="el-GR" sz="2200" dirty="0"/>
          </a:p>
          <a:p>
            <a:endParaRPr lang="en-US" altLang="el-GR" sz="2200" dirty="0"/>
          </a:p>
        </p:txBody>
      </p:sp>
      <p:pic>
        <p:nvPicPr>
          <p:cNvPr id="45060" name="Picture 4" descr="V9 p288 r  m V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2133600"/>
            <a:ext cx="3621088" cy="216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25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r>
              <a:rPr lang="en-US" altLang="el-GR" sz="4000" b="1" dirty="0"/>
              <a:t>Group 4</a:t>
            </a:r>
            <a:endParaRPr lang="el-GR" altLang="el-GR" sz="4000" b="1" dirty="0"/>
          </a:p>
        </p:txBody>
      </p:sp>
      <p:pic>
        <p:nvPicPr>
          <p:cNvPr id="13" name="Picture 3" descr="V9 p288 r  m VC"/>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815975" y="1773238"/>
            <a:ext cx="2493963" cy="198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4" descr="v9 p288 uvf recto macro"/>
          <p:cNvPicPr>
            <a:picLocks noChangeAspect="1" noChangeArrowheads="1"/>
          </p:cNvPicPr>
          <p:nvPr/>
        </p:nvPicPr>
        <p:blipFill>
          <a:blip r:embed="rId3" cstate="print">
            <a:extLst>
              <a:ext uri="{28A0092B-C50C-407E-A947-70E740481C1C}">
                <a14:useLocalDpi xmlns:a14="http://schemas.microsoft.com/office/drawing/2010/main" val="0"/>
              </a:ext>
            </a:extLst>
          </a:blip>
          <a:srcRect l="4272" t="4710"/>
          <a:stretch>
            <a:fillRect/>
          </a:stretch>
        </p:blipFill>
        <p:spPr>
          <a:xfrm>
            <a:off x="5940425" y="1779588"/>
            <a:ext cx="2482850" cy="197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6" descr="v9 p288 uvr recto mac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384550" y="1773238"/>
            <a:ext cx="2482850" cy="197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 name="Group 34"/>
          <p:cNvGrpSpPr>
            <a:grpSpLocks/>
          </p:cNvGrpSpPr>
          <p:nvPr/>
        </p:nvGrpSpPr>
        <p:grpSpPr bwMode="auto">
          <a:xfrm>
            <a:off x="827088" y="4149725"/>
            <a:ext cx="7596187" cy="2016125"/>
            <a:chOff x="521" y="2840"/>
            <a:chExt cx="4785" cy="953"/>
          </a:xfrm>
        </p:grpSpPr>
        <p:pic>
          <p:nvPicPr>
            <p:cNvPr id="17" name="Picture 5" descr="v9 p288 uvfc macro rec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 y="2840"/>
              <a:ext cx="1564" cy="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7" descr="vol9p288ir1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2" y="2840"/>
              <a:ext cx="1564" cy="9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vol9p288vis1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2" y="2840"/>
              <a:ext cx="1564" cy="9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31"/>
          <p:cNvSpPr txBox="1">
            <a:spLocks noChangeArrowheads="1"/>
          </p:cNvSpPr>
          <p:nvPr/>
        </p:nvSpPr>
        <p:spPr bwMode="auto">
          <a:xfrm>
            <a:off x="684213" y="3644900"/>
            <a:ext cx="8062912" cy="37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 1. Visible colour photography          2. UV reflection photography          3. UV fluorescence photography</a:t>
            </a:r>
            <a:endParaRPr lang="el-GR" altLang="el-GR" sz="1400" dirty="0">
              <a:latin typeface="+mn-lt"/>
            </a:endParaRPr>
          </a:p>
        </p:txBody>
      </p:sp>
      <p:sp>
        <p:nvSpPr>
          <p:cNvPr id="21" name="Text Box 33"/>
          <p:cNvSpPr txBox="1">
            <a:spLocks noChangeArrowheads="1"/>
          </p:cNvSpPr>
          <p:nvPr/>
        </p:nvSpPr>
        <p:spPr bwMode="auto">
          <a:xfrm>
            <a:off x="755650" y="6084888"/>
            <a:ext cx="7920038" cy="37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4. UV colour fluorescence photo     5. visible reflectogram	             6. infrared reflectogram</a:t>
            </a:r>
            <a:endParaRPr lang="el-GR" altLang="el-GR" sz="1400" dirty="0">
              <a:latin typeface="+mn-lt"/>
            </a:endParaRPr>
          </a:p>
        </p:txBody>
      </p:sp>
    </p:spTree>
    <p:extLst>
      <p:ext uri="{BB962C8B-B14F-4D97-AF65-F5344CB8AC3E}">
        <p14:creationId xmlns:p14="http://schemas.microsoft.com/office/powerpoint/2010/main" val="3461331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Autofit/>
          </a:bodyPr>
          <a:lstStyle/>
          <a:p>
            <a:r>
              <a:rPr lang="en-US" altLang="el-GR" sz="3200" b="1" dirty="0"/>
              <a:t>Interpretation of the technical examination </a:t>
            </a:r>
            <a:br>
              <a:rPr lang="en-US" altLang="el-GR" sz="3200" b="1" dirty="0"/>
            </a:br>
            <a:r>
              <a:rPr lang="en-US" altLang="el-GR" sz="3200" b="1" dirty="0"/>
              <a:t> Group 5</a:t>
            </a:r>
            <a:endParaRPr lang="el-GR" altLang="el-GR" sz="3200" b="1" dirty="0"/>
          </a:p>
        </p:txBody>
      </p:sp>
      <p:sp>
        <p:nvSpPr>
          <p:cNvPr id="47107" name="Rectangle 3"/>
          <p:cNvSpPr>
            <a:spLocks noGrp="1" noChangeArrowheads="1"/>
          </p:cNvSpPr>
          <p:nvPr>
            <p:ph idx="4294967295"/>
          </p:nvPr>
        </p:nvSpPr>
        <p:spPr>
          <a:xfrm>
            <a:off x="1043608" y="1988840"/>
            <a:ext cx="3142630" cy="4137323"/>
          </a:xfrm>
        </p:spPr>
        <p:txBody>
          <a:bodyPr/>
          <a:lstStyle/>
          <a:p>
            <a:pPr>
              <a:spcBef>
                <a:spcPct val="0"/>
              </a:spcBef>
              <a:spcAft>
                <a:spcPct val="55000"/>
              </a:spcAft>
              <a:buFont typeface="Wingdings" pitchFamily="2" charset="2"/>
              <a:buNone/>
            </a:pPr>
            <a:r>
              <a:rPr lang="en-US" altLang="el-GR" sz="2200" b="1" dirty="0">
                <a:solidFill>
                  <a:schemeClr val="bg1"/>
                </a:solidFill>
              </a:rPr>
              <a:t>The ink and writing present</a:t>
            </a:r>
            <a:r>
              <a:rPr lang="en-US" altLang="el-GR" sz="2200" dirty="0"/>
              <a:t> </a:t>
            </a:r>
          </a:p>
          <a:p>
            <a:pPr>
              <a:spcBef>
                <a:spcPct val="0"/>
              </a:spcBef>
            </a:pPr>
            <a:r>
              <a:rPr lang="en-US" altLang="el-GR" sz="2200" dirty="0"/>
              <a:t>succession of diffusion and oxidation layers</a:t>
            </a:r>
            <a:endParaRPr lang="el-GR" altLang="el-GR" sz="2200" dirty="0"/>
          </a:p>
        </p:txBody>
      </p:sp>
      <p:pic>
        <p:nvPicPr>
          <p:cNvPr id="47108" name="Picture 4" descr="v17p939rmv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2108200"/>
            <a:ext cx="3743325" cy="218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247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US" altLang="el-GR" sz="4000" b="1" dirty="0"/>
              <a:t>Group 5</a:t>
            </a:r>
            <a:endParaRPr lang="el-GR" altLang="el-GR" sz="4000" b="1" dirty="0"/>
          </a:p>
        </p:txBody>
      </p:sp>
      <p:grpSp>
        <p:nvGrpSpPr>
          <p:cNvPr id="48161" name="Group 33"/>
          <p:cNvGrpSpPr>
            <a:grpSpLocks/>
          </p:cNvGrpSpPr>
          <p:nvPr/>
        </p:nvGrpSpPr>
        <p:grpSpPr bwMode="auto">
          <a:xfrm>
            <a:off x="827088" y="1827213"/>
            <a:ext cx="7596187" cy="1889125"/>
            <a:chOff x="521" y="1106"/>
            <a:chExt cx="4785" cy="736"/>
          </a:xfrm>
        </p:grpSpPr>
        <p:pic>
          <p:nvPicPr>
            <p:cNvPr id="48131" name="Picture 3" descr="v17p939rmvc"/>
            <p:cNvPicPr>
              <a:picLocks noChangeAspect="1" noChangeArrowheads="1"/>
            </p:cNvPicPr>
            <p:nvPr/>
          </p:nvPicPr>
          <p:blipFill>
            <a:blip r:embed="rId2" cstate="print">
              <a:extLst>
                <a:ext uri="{28A0092B-C50C-407E-A947-70E740481C1C}">
                  <a14:useLocalDpi xmlns:a14="http://schemas.microsoft.com/office/drawing/2010/main" val="0"/>
                </a:ext>
              </a:extLst>
            </a:blip>
            <a:srcRect b="6181"/>
            <a:stretch>
              <a:fillRect/>
            </a:stretch>
          </p:blipFill>
          <p:spPr bwMode="auto">
            <a:xfrm>
              <a:off x="521" y="1114"/>
              <a:ext cx="1564" cy="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4" descr="v17 p939 uvf macro rec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2" y="1106"/>
              <a:ext cx="1564" cy="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4" name="Picture 6" descr="v17 p939 uvr macro rec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 y="1117"/>
              <a:ext cx="1564" cy="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8165" name="Group 37"/>
          <p:cNvGrpSpPr>
            <a:grpSpLocks/>
          </p:cNvGrpSpPr>
          <p:nvPr/>
        </p:nvGrpSpPr>
        <p:grpSpPr bwMode="auto">
          <a:xfrm>
            <a:off x="827088" y="4221163"/>
            <a:ext cx="7561262" cy="1871662"/>
            <a:chOff x="521" y="2659"/>
            <a:chExt cx="4763" cy="1089"/>
          </a:xfrm>
        </p:grpSpPr>
        <p:pic>
          <p:nvPicPr>
            <p:cNvPr id="48133" name="Picture 5" descr="v17 p939 uvfc macro recto"/>
            <p:cNvPicPr>
              <a:picLocks noChangeAspect="1" noChangeArrowheads="1"/>
            </p:cNvPicPr>
            <p:nvPr/>
          </p:nvPicPr>
          <p:blipFill>
            <a:blip r:embed="rId5" cstate="print">
              <a:extLst>
                <a:ext uri="{28A0092B-C50C-407E-A947-70E740481C1C}">
                  <a14:useLocalDpi xmlns:a14="http://schemas.microsoft.com/office/drawing/2010/main" val="0"/>
                </a:ext>
              </a:extLst>
            </a:blip>
            <a:srcRect l="3119" r="4158" b="6120"/>
            <a:stretch>
              <a:fillRect/>
            </a:stretch>
          </p:blipFill>
          <p:spPr bwMode="auto">
            <a:xfrm>
              <a:off x="521" y="2659"/>
              <a:ext cx="1543" cy="10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5" name="Picture 7" descr="vol17p939vis1mr"/>
            <p:cNvPicPr>
              <a:picLocks noChangeAspect="1" noChangeArrowheads="1"/>
            </p:cNvPicPr>
            <p:nvPr/>
          </p:nvPicPr>
          <p:blipFill>
            <a:blip r:embed="rId6">
              <a:extLst>
                <a:ext uri="{28A0092B-C50C-407E-A947-70E740481C1C}">
                  <a14:useLocalDpi xmlns:a14="http://schemas.microsoft.com/office/drawing/2010/main" val="0"/>
                </a:ext>
              </a:extLst>
            </a:blip>
            <a:srcRect b="6120"/>
            <a:stretch>
              <a:fillRect/>
            </a:stretch>
          </p:blipFill>
          <p:spPr bwMode="auto">
            <a:xfrm>
              <a:off x="2132" y="2659"/>
              <a:ext cx="1564" cy="10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vol17p939ir1mr"/>
            <p:cNvPicPr>
              <a:picLocks noChangeAspect="1" noChangeArrowheads="1"/>
            </p:cNvPicPr>
            <p:nvPr/>
          </p:nvPicPr>
          <p:blipFill>
            <a:blip r:embed="rId7">
              <a:extLst>
                <a:ext uri="{28A0092B-C50C-407E-A947-70E740481C1C}">
                  <a14:useLocalDpi xmlns:a14="http://schemas.microsoft.com/office/drawing/2010/main" val="0"/>
                </a:ext>
              </a:extLst>
            </a:blip>
            <a:srcRect t="3767" b="7045"/>
            <a:stretch>
              <a:fillRect/>
            </a:stretch>
          </p:blipFill>
          <p:spPr bwMode="auto">
            <a:xfrm>
              <a:off x="3742" y="2672"/>
              <a:ext cx="1542" cy="1076"/>
            </a:xfrm>
            <a:prstGeom prst="rect">
              <a:avLst/>
            </a:prstGeom>
            <a:noFill/>
            <a:extLst>
              <a:ext uri="{909E8E84-426E-40DD-AFC4-6F175D3DCCD1}">
                <a14:hiddenFill xmlns:a14="http://schemas.microsoft.com/office/drawing/2010/main">
                  <a:solidFill>
                    <a:srgbClr val="FFFFFF"/>
                  </a:solidFill>
                </a14:hiddenFill>
              </a:ext>
            </a:extLst>
          </p:spPr>
        </p:pic>
      </p:grpSp>
      <p:sp>
        <p:nvSpPr>
          <p:cNvPr id="48159" name="Text Box 31"/>
          <p:cNvSpPr txBox="1">
            <a:spLocks noChangeArrowheads="1"/>
          </p:cNvSpPr>
          <p:nvPr/>
        </p:nvSpPr>
        <p:spPr bwMode="auto">
          <a:xfrm>
            <a:off x="684213" y="3644900"/>
            <a:ext cx="806291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 1. Visible colour photography          2. UV reflection photography          3. UV fluorescence photography</a:t>
            </a:r>
            <a:endParaRPr lang="el-GR" altLang="el-GR" sz="1400" dirty="0">
              <a:latin typeface="+mn-lt"/>
            </a:endParaRPr>
          </a:p>
        </p:txBody>
      </p:sp>
      <p:sp>
        <p:nvSpPr>
          <p:cNvPr id="48160" name="Text Box 32"/>
          <p:cNvSpPr txBox="1">
            <a:spLocks noChangeArrowheads="1"/>
          </p:cNvSpPr>
          <p:nvPr/>
        </p:nvSpPr>
        <p:spPr bwMode="auto">
          <a:xfrm>
            <a:off x="755650" y="6013450"/>
            <a:ext cx="7920038" cy="3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4. UV colour fluorescence photo     5. visible reflectogram	            6. infrared reflectogram</a:t>
            </a:r>
            <a:endParaRPr lang="el-GR" altLang="el-GR" sz="1400" dirty="0">
              <a:latin typeface="+mn-lt"/>
            </a:endParaRPr>
          </a:p>
        </p:txBody>
      </p:sp>
    </p:spTree>
    <p:extLst>
      <p:ext uri="{BB962C8B-B14F-4D97-AF65-F5344CB8AC3E}">
        <p14:creationId xmlns:p14="http://schemas.microsoft.com/office/powerpoint/2010/main" val="362878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Autofit/>
          </a:bodyPr>
          <a:lstStyle/>
          <a:p>
            <a:r>
              <a:rPr lang="en-US" altLang="el-GR" sz="3200" b="1" dirty="0"/>
              <a:t>Interpretation of the technical examination </a:t>
            </a:r>
            <a:br>
              <a:rPr lang="en-US" altLang="el-GR" sz="3200" b="1" dirty="0"/>
            </a:br>
            <a:r>
              <a:rPr lang="en-US" altLang="el-GR" sz="3200" b="1" dirty="0"/>
              <a:t> Group 6</a:t>
            </a:r>
            <a:endParaRPr lang="el-GR" altLang="el-GR" sz="3200" b="1" dirty="0"/>
          </a:p>
        </p:txBody>
      </p:sp>
      <p:sp>
        <p:nvSpPr>
          <p:cNvPr id="49155" name="Rectangle 3"/>
          <p:cNvSpPr>
            <a:spLocks noGrp="1" noChangeArrowheads="1"/>
          </p:cNvSpPr>
          <p:nvPr>
            <p:ph idx="4294967295"/>
          </p:nvPr>
        </p:nvSpPr>
        <p:spPr>
          <a:xfrm>
            <a:off x="1043608" y="1700808"/>
            <a:ext cx="3358530" cy="4425355"/>
          </a:xfrm>
        </p:spPr>
        <p:txBody>
          <a:bodyPr/>
          <a:lstStyle/>
          <a:p>
            <a:pPr>
              <a:spcBef>
                <a:spcPct val="0"/>
              </a:spcBef>
              <a:spcAft>
                <a:spcPct val="55000"/>
              </a:spcAft>
              <a:buFont typeface="Wingdings" pitchFamily="2" charset="2"/>
              <a:buNone/>
            </a:pPr>
            <a:r>
              <a:rPr lang="en-US" altLang="el-GR" b="1" dirty="0">
                <a:solidFill>
                  <a:schemeClr val="bg1"/>
                </a:solidFill>
              </a:rPr>
              <a:t>The </a:t>
            </a:r>
            <a:r>
              <a:rPr lang="en-US" altLang="el-GR" sz="2200" b="1" dirty="0">
                <a:solidFill>
                  <a:schemeClr val="bg1"/>
                </a:solidFill>
              </a:rPr>
              <a:t>ink and writing</a:t>
            </a:r>
            <a:endParaRPr lang="el-GR" altLang="el-GR" sz="2200" b="1" dirty="0">
              <a:solidFill>
                <a:schemeClr val="bg1"/>
              </a:solidFill>
            </a:endParaRPr>
          </a:p>
          <a:p>
            <a:pPr>
              <a:spcBef>
                <a:spcPct val="0"/>
              </a:spcBef>
              <a:spcAft>
                <a:spcPct val="35000"/>
              </a:spcAft>
            </a:pPr>
            <a:r>
              <a:rPr lang="en-US" altLang="el-GR" sz="2200" dirty="0"/>
              <a:t>appear faint and indiscernible</a:t>
            </a:r>
            <a:endParaRPr lang="el-GR" altLang="el-GR" sz="2200" dirty="0"/>
          </a:p>
          <a:p>
            <a:pPr>
              <a:spcBef>
                <a:spcPct val="0"/>
              </a:spcBef>
              <a:spcAft>
                <a:spcPct val="35000"/>
              </a:spcAft>
            </a:pPr>
            <a:r>
              <a:rPr lang="en-US" altLang="el-GR" sz="2200" dirty="0"/>
              <a:t>present intense diffusion -oxidation</a:t>
            </a:r>
            <a:endParaRPr lang="el-GR" altLang="el-GR" sz="2200" dirty="0"/>
          </a:p>
        </p:txBody>
      </p:sp>
      <p:pic>
        <p:nvPicPr>
          <p:cNvPr id="49156" name="Picture 4" descr="V10 p27 r  m V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2032000"/>
            <a:ext cx="3529012" cy="234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06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l-GR" sz="4000" b="1" dirty="0"/>
              <a:t>Group 6</a:t>
            </a:r>
            <a:endParaRPr lang="el-GR" altLang="el-GR" sz="4000" b="1" dirty="0"/>
          </a:p>
        </p:txBody>
      </p:sp>
      <p:grpSp>
        <p:nvGrpSpPr>
          <p:cNvPr id="50199" name="Group 23"/>
          <p:cNvGrpSpPr>
            <a:grpSpLocks/>
          </p:cNvGrpSpPr>
          <p:nvPr/>
        </p:nvGrpSpPr>
        <p:grpSpPr bwMode="auto">
          <a:xfrm>
            <a:off x="827088" y="4221163"/>
            <a:ext cx="7561262" cy="1897062"/>
            <a:chOff x="521" y="2704"/>
            <a:chExt cx="4763" cy="1150"/>
          </a:xfrm>
        </p:grpSpPr>
        <p:pic>
          <p:nvPicPr>
            <p:cNvPr id="50180" name="Picture 4" descr="v10 p27 uvf recto macro"/>
            <p:cNvPicPr>
              <a:picLocks noChangeAspect="1" noChangeArrowheads="1"/>
            </p:cNvPicPr>
            <p:nvPr/>
          </p:nvPicPr>
          <p:blipFill>
            <a:blip r:embed="rId2" cstate="print">
              <a:extLst>
                <a:ext uri="{28A0092B-C50C-407E-A947-70E740481C1C}">
                  <a14:useLocalDpi xmlns:a14="http://schemas.microsoft.com/office/drawing/2010/main" val="0"/>
                </a:ext>
              </a:extLst>
            </a:blip>
            <a:srcRect l="-1535"/>
            <a:stretch>
              <a:fillRect/>
            </a:stretch>
          </p:blipFill>
          <p:spPr bwMode="auto">
            <a:xfrm>
              <a:off x="2154" y="2704"/>
              <a:ext cx="1588" cy="1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1" name="Picture 5" descr="v10 p27 uvfc macro rec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 y="2704"/>
              <a:ext cx="1610" cy="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3" name="Picture 7" descr="vol10p27ir1mr"/>
            <p:cNvPicPr>
              <a:picLocks noChangeAspect="1" noChangeArrowheads="1"/>
            </p:cNvPicPr>
            <p:nvPr/>
          </p:nvPicPr>
          <p:blipFill>
            <a:blip r:embed="rId4" cstate="print">
              <a:extLst>
                <a:ext uri="{28A0092B-C50C-407E-A947-70E740481C1C}">
                  <a14:useLocalDpi xmlns:a14="http://schemas.microsoft.com/office/drawing/2010/main" val="0"/>
                </a:ext>
              </a:extLst>
            </a:blip>
            <a:srcRect t="4057" r="1407"/>
            <a:stretch>
              <a:fillRect/>
            </a:stretch>
          </p:blipFill>
          <p:spPr bwMode="auto">
            <a:xfrm>
              <a:off x="3787" y="2774"/>
              <a:ext cx="1497" cy="10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198" name="Group 22"/>
          <p:cNvGrpSpPr>
            <a:grpSpLocks/>
          </p:cNvGrpSpPr>
          <p:nvPr/>
        </p:nvGrpSpPr>
        <p:grpSpPr bwMode="auto">
          <a:xfrm>
            <a:off x="827088" y="1773238"/>
            <a:ext cx="7561262" cy="1943100"/>
            <a:chOff x="521" y="1117"/>
            <a:chExt cx="4763" cy="1043"/>
          </a:xfrm>
        </p:grpSpPr>
        <p:pic>
          <p:nvPicPr>
            <p:cNvPr id="50179" name="Picture 3" descr="V10 p27 r  m V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 y="1122"/>
              <a:ext cx="1588" cy="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2" name="Picture 6" descr="v10 p27 uvr recto macro"/>
            <p:cNvPicPr>
              <a:picLocks noChangeAspect="1" noChangeArrowheads="1"/>
            </p:cNvPicPr>
            <p:nvPr/>
          </p:nvPicPr>
          <p:blipFill>
            <a:blip r:embed="rId6" cstate="print">
              <a:extLst>
                <a:ext uri="{28A0092B-C50C-407E-A947-70E740481C1C}">
                  <a14:useLocalDpi xmlns:a14="http://schemas.microsoft.com/office/drawing/2010/main" val="0"/>
                </a:ext>
              </a:extLst>
            </a:blip>
            <a:srcRect t="6702"/>
            <a:stretch>
              <a:fillRect/>
            </a:stretch>
          </p:blipFill>
          <p:spPr bwMode="auto">
            <a:xfrm>
              <a:off x="2154" y="1117"/>
              <a:ext cx="1588" cy="1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4" name="Picture 8" descr="vol10p27vis1mr"/>
            <p:cNvPicPr>
              <a:picLocks noChangeAspect="1" noChangeArrowheads="1"/>
            </p:cNvPicPr>
            <p:nvPr/>
          </p:nvPicPr>
          <p:blipFill>
            <a:blip r:embed="rId7" cstate="print">
              <a:extLst>
                <a:ext uri="{28A0092B-C50C-407E-A947-70E740481C1C}">
                  <a14:useLocalDpi xmlns:a14="http://schemas.microsoft.com/office/drawing/2010/main" val="0"/>
                </a:ext>
              </a:extLst>
            </a:blip>
            <a:srcRect t="2071" r="1407"/>
            <a:stretch>
              <a:fillRect/>
            </a:stretch>
          </p:blipFill>
          <p:spPr bwMode="auto">
            <a:xfrm>
              <a:off x="3787" y="1117"/>
              <a:ext cx="1497" cy="1024"/>
            </a:xfrm>
            <a:prstGeom prst="rect">
              <a:avLst/>
            </a:prstGeom>
            <a:noFill/>
            <a:extLst>
              <a:ext uri="{909E8E84-426E-40DD-AFC4-6F175D3DCCD1}">
                <a14:hiddenFill xmlns:a14="http://schemas.microsoft.com/office/drawing/2010/main">
                  <a:solidFill>
                    <a:srgbClr val="FFFFFF"/>
                  </a:solidFill>
                </a14:hiddenFill>
              </a:ext>
            </a:extLst>
          </p:spPr>
        </p:pic>
      </p:grpSp>
      <p:sp>
        <p:nvSpPr>
          <p:cNvPr id="50196" name="Text Box 20"/>
          <p:cNvSpPr txBox="1">
            <a:spLocks noChangeArrowheads="1"/>
          </p:cNvSpPr>
          <p:nvPr/>
        </p:nvSpPr>
        <p:spPr bwMode="auto">
          <a:xfrm>
            <a:off x="684213" y="3644900"/>
            <a:ext cx="8062912" cy="37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 1. Visible coloured photography        2. UV reflection photography        3. UV fluorescence photography</a:t>
            </a:r>
            <a:endParaRPr lang="el-GR" altLang="el-GR" sz="1400" dirty="0">
              <a:latin typeface="+mn-lt"/>
            </a:endParaRPr>
          </a:p>
        </p:txBody>
      </p:sp>
      <p:sp>
        <p:nvSpPr>
          <p:cNvPr id="50197" name="Text Box 21"/>
          <p:cNvSpPr txBox="1">
            <a:spLocks noChangeArrowheads="1"/>
          </p:cNvSpPr>
          <p:nvPr/>
        </p:nvSpPr>
        <p:spPr bwMode="auto">
          <a:xfrm>
            <a:off x="755650" y="6084888"/>
            <a:ext cx="7920038" cy="37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130000"/>
              </a:lnSpc>
              <a:spcBef>
                <a:spcPct val="50000"/>
              </a:spcBef>
              <a:buClr>
                <a:schemeClr val="folHlink"/>
              </a:buClr>
            </a:pPr>
            <a:r>
              <a:rPr lang="en-US" altLang="el-GR" sz="1400" dirty="0">
                <a:latin typeface="+mn-lt"/>
              </a:rPr>
              <a:t>4. UV colour fluorescence photo      5. visible reflectogram	              6. infrared reflectogram</a:t>
            </a:r>
            <a:endParaRPr lang="el-GR" altLang="el-GR" sz="1400" dirty="0">
              <a:latin typeface="+mn-lt"/>
            </a:endParaRPr>
          </a:p>
        </p:txBody>
      </p:sp>
    </p:spTree>
    <p:extLst>
      <p:ext uri="{BB962C8B-B14F-4D97-AF65-F5344CB8AC3E}">
        <p14:creationId xmlns:p14="http://schemas.microsoft.com/office/powerpoint/2010/main" val="4146360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en-US" altLang="el-GR" sz="4000" b="1" dirty="0" smtClean="0"/>
              <a:t>Conclusions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altLang="el-GR" sz="4000" b="1" dirty="0"/>
          </a:p>
        </p:txBody>
      </p:sp>
      <p:sp>
        <p:nvSpPr>
          <p:cNvPr id="66563" name="Rectangle 3"/>
          <p:cNvSpPr>
            <a:spLocks noGrp="1" noChangeArrowheads="1"/>
          </p:cNvSpPr>
          <p:nvPr>
            <p:ph idx="1"/>
          </p:nvPr>
        </p:nvSpPr>
        <p:spPr/>
        <p:txBody>
          <a:bodyPr>
            <a:noAutofit/>
          </a:bodyPr>
          <a:lstStyle/>
          <a:p>
            <a:pPr>
              <a:lnSpc>
                <a:spcPct val="90000"/>
              </a:lnSpc>
            </a:pPr>
            <a:r>
              <a:rPr lang="en-US" altLang="el-GR" sz="2200" dirty="0" smtClean="0"/>
              <a:t>In </a:t>
            </a:r>
            <a:r>
              <a:rPr lang="en-US" altLang="el-GR" sz="2200" dirty="0"/>
              <a:t>the </a:t>
            </a:r>
            <a:r>
              <a:rPr lang="en-US" altLang="el-GR" sz="2200" b="1" dirty="0"/>
              <a:t>UV</a:t>
            </a:r>
            <a:r>
              <a:rPr lang="en-US" altLang="el-GR" sz="2200" dirty="0"/>
              <a:t> region of the spectrum, intense absorption of the letters-ink and oxidation halo is observed. The letters appear very dark and usually are embodied to the diffusion and the oxidation halo. This method helps in the determination of the oxidation limits, due to the high contrast. </a:t>
            </a:r>
            <a:endParaRPr lang="en-GB" altLang="el-GR" sz="2200" dirty="0"/>
          </a:p>
          <a:p>
            <a:pPr>
              <a:lnSpc>
                <a:spcPct val="90000"/>
              </a:lnSpc>
            </a:pPr>
            <a:r>
              <a:rPr lang="en-US" altLang="el-GR" sz="2200" dirty="0"/>
              <a:t>In the </a:t>
            </a:r>
            <a:r>
              <a:rPr lang="en-US" altLang="el-GR" sz="2200" b="1" dirty="0"/>
              <a:t>UVcolour</a:t>
            </a:r>
            <a:r>
              <a:rPr lang="en-US" altLang="el-GR" sz="2200" dirty="0"/>
              <a:t> photography</a:t>
            </a:r>
            <a:r>
              <a:rPr lang="en-GB" altLang="el-GR" sz="2200" dirty="0"/>
              <a:t> (</a:t>
            </a:r>
            <a:r>
              <a:rPr lang="en-US" altLang="el-GR" sz="2200" dirty="0"/>
              <a:t>UVFC</a:t>
            </a:r>
            <a:r>
              <a:rPr lang="en-GB" altLang="el-GR" sz="2200" dirty="0"/>
              <a:t>)</a:t>
            </a:r>
            <a:r>
              <a:rPr lang="en-US" altLang="el-GR" sz="2200" dirty="0"/>
              <a:t>, the fluorescence of the oxidation can be detected clear and more intense.</a:t>
            </a:r>
            <a:endParaRPr lang="el-GR" altLang="el-GR" sz="2200" dirty="0"/>
          </a:p>
          <a:p>
            <a:pPr>
              <a:lnSpc>
                <a:spcPct val="90000"/>
              </a:lnSpc>
            </a:pPr>
            <a:r>
              <a:rPr lang="en-US" altLang="el-GR" sz="2200" dirty="0"/>
              <a:t>In </a:t>
            </a:r>
            <a:r>
              <a:rPr lang="en-US" altLang="el-GR" sz="2200" b="1" dirty="0"/>
              <a:t>IR </a:t>
            </a:r>
            <a:r>
              <a:rPr lang="en-US" altLang="el-GR" sz="2200" dirty="0"/>
              <a:t>reflectography</a:t>
            </a:r>
            <a:r>
              <a:rPr lang="en-GB" altLang="el-GR" sz="2200" dirty="0"/>
              <a:t> (</a:t>
            </a:r>
            <a:r>
              <a:rPr lang="en-US" altLang="el-GR" sz="2200" dirty="0"/>
              <a:t>IR-Ref</a:t>
            </a:r>
            <a:r>
              <a:rPr lang="en-GB" altLang="el-GR" sz="2200" dirty="0"/>
              <a:t>)</a:t>
            </a:r>
            <a:r>
              <a:rPr lang="en-US" altLang="el-GR" sz="2200" dirty="0"/>
              <a:t>, the body of the letter appears clear due to the absorption, without the halo of the circumferential oxidation, visible in normal light. On the contrary, the diffusion appears as a shadow surrounding the letter.</a:t>
            </a:r>
            <a:r>
              <a:rPr lang="en-GB" altLang="el-GR" sz="2200" dirty="0"/>
              <a:t> </a:t>
            </a:r>
          </a:p>
          <a:p>
            <a:pPr>
              <a:lnSpc>
                <a:spcPct val="90000"/>
              </a:lnSpc>
            </a:pPr>
            <a:r>
              <a:rPr lang="en-US" altLang="el-GR" sz="2200" dirty="0"/>
              <a:t>In the </a:t>
            </a:r>
            <a:r>
              <a:rPr lang="en-US" altLang="el-GR" sz="2200" b="1" dirty="0"/>
              <a:t>visible reflectogram</a:t>
            </a:r>
            <a:r>
              <a:rPr lang="en-US" altLang="el-GR" sz="2200" dirty="0"/>
              <a:t>, the borders of the inked areas can be easily distinguished. </a:t>
            </a:r>
            <a:endParaRPr lang="en-GB" altLang="el-GR" sz="2200" dirty="0"/>
          </a:p>
        </p:txBody>
      </p:sp>
    </p:spTree>
    <p:extLst>
      <p:ext uri="{BB962C8B-B14F-4D97-AF65-F5344CB8AC3E}">
        <p14:creationId xmlns:p14="http://schemas.microsoft.com/office/powerpoint/2010/main" val="1378055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r>
              <a:rPr lang="en-US" altLang="el-GR" sz="4000" b="1" dirty="0" smtClean="0"/>
              <a:t>Conclusions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altLang="el-GR" sz="4000" b="1" dirty="0"/>
          </a:p>
        </p:txBody>
      </p:sp>
      <p:sp>
        <p:nvSpPr>
          <p:cNvPr id="67587" name="Rectangle 3"/>
          <p:cNvSpPr>
            <a:spLocks noGrp="1" noChangeArrowheads="1"/>
          </p:cNvSpPr>
          <p:nvPr>
            <p:ph idx="1"/>
          </p:nvPr>
        </p:nvSpPr>
        <p:spPr/>
        <p:txBody>
          <a:bodyPr/>
          <a:lstStyle/>
          <a:p>
            <a:pPr>
              <a:spcBef>
                <a:spcPct val="0"/>
              </a:spcBef>
              <a:spcAft>
                <a:spcPct val="30000"/>
              </a:spcAft>
              <a:buFont typeface="Wingdings" pitchFamily="2" charset="2"/>
              <a:buNone/>
            </a:pPr>
            <a:r>
              <a:rPr lang="en-GB" altLang="el-GR" sz="2200" b="1" dirty="0"/>
              <a:t>The above methodology can be used for:</a:t>
            </a:r>
            <a:endParaRPr lang="el-GR" altLang="el-GR" sz="2200" b="1" dirty="0"/>
          </a:p>
          <a:p>
            <a:pPr>
              <a:spcBef>
                <a:spcPct val="0"/>
              </a:spcBef>
              <a:spcAft>
                <a:spcPct val="20000"/>
              </a:spcAft>
            </a:pPr>
            <a:r>
              <a:rPr lang="en-GB" altLang="el-GR" sz="2200" dirty="0"/>
              <a:t>reading of the text</a:t>
            </a:r>
          </a:p>
          <a:p>
            <a:pPr>
              <a:spcBef>
                <a:spcPct val="0"/>
              </a:spcBef>
              <a:spcAft>
                <a:spcPct val="20000"/>
              </a:spcAft>
            </a:pPr>
            <a:r>
              <a:rPr lang="en-GB" altLang="el-GR" sz="2200" dirty="0"/>
              <a:t>distinguishing between oxidation and diffusion of copy inks</a:t>
            </a:r>
          </a:p>
          <a:p>
            <a:pPr>
              <a:spcBef>
                <a:spcPct val="0"/>
              </a:spcBef>
              <a:spcAft>
                <a:spcPct val="20000"/>
              </a:spcAft>
            </a:pPr>
            <a:r>
              <a:rPr lang="en-GB" altLang="el-GR" sz="2200" dirty="0"/>
              <a:t>precise recording of the oxidised areas</a:t>
            </a:r>
          </a:p>
          <a:p>
            <a:pPr>
              <a:spcBef>
                <a:spcPct val="0"/>
              </a:spcBef>
              <a:spcAft>
                <a:spcPct val="80000"/>
              </a:spcAft>
            </a:pPr>
            <a:r>
              <a:rPr lang="en-GB" altLang="el-GR" sz="2200" dirty="0"/>
              <a:t>providing indications of the quality of ink and its components</a:t>
            </a:r>
            <a:endParaRPr lang="en-GB" altLang="el-GR" sz="2200" b="1" dirty="0"/>
          </a:p>
          <a:p>
            <a:pPr>
              <a:spcBef>
                <a:spcPct val="0"/>
              </a:spcBef>
              <a:spcAft>
                <a:spcPct val="30000"/>
              </a:spcAft>
              <a:buFont typeface="Wingdings" pitchFamily="2" charset="2"/>
              <a:buNone/>
            </a:pPr>
            <a:r>
              <a:rPr lang="en-GB" altLang="el-GR" sz="2200" b="1" dirty="0" smtClean="0"/>
              <a:t>The</a:t>
            </a:r>
            <a:r>
              <a:rPr lang="el-GR" altLang="el-GR" sz="2200" b="1" dirty="0" smtClean="0"/>
              <a:t> </a:t>
            </a:r>
            <a:r>
              <a:rPr lang="en-US" altLang="el-GR" sz="2200" b="1" dirty="0" smtClean="0"/>
              <a:t>r</a:t>
            </a:r>
            <a:r>
              <a:rPr lang="en-GB" altLang="el-GR" sz="2200" b="1" dirty="0" smtClean="0"/>
              <a:t>esults </a:t>
            </a:r>
            <a:r>
              <a:rPr lang="en-GB" altLang="el-GR" sz="2200" b="1" dirty="0"/>
              <a:t>of the non-destructive examination can aid to:</a:t>
            </a:r>
            <a:r>
              <a:rPr lang="en-GB" altLang="el-GR" sz="2200" dirty="0"/>
              <a:t> </a:t>
            </a:r>
          </a:p>
          <a:p>
            <a:pPr>
              <a:spcBef>
                <a:spcPct val="0"/>
              </a:spcBef>
              <a:spcAft>
                <a:spcPct val="20000"/>
              </a:spcAft>
            </a:pPr>
            <a:r>
              <a:rPr lang="en-GB" altLang="el-GR" sz="2200" dirty="0"/>
              <a:t>the detailed documentation of copy letters,</a:t>
            </a:r>
          </a:p>
          <a:p>
            <a:pPr>
              <a:spcBef>
                <a:spcPct val="0"/>
              </a:spcBef>
              <a:spcAft>
                <a:spcPct val="20000"/>
              </a:spcAft>
            </a:pPr>
            <a:r>
              <a:rPr lang="en-GB" altLang="el-GR" sz="2200" dirty="0"/>
              <a:t>the evaluation of the condition and the state of deterioration of the copy letters,</a:t>
            </a:r>
          </a:p>
          <a:p>
            <a:pPr>
              <a:spcBef>
                <a:spcPct val="0"/>
              </a:spcBef>
              <a:spcAft>
                <a:spcPct val="20000"/>
              </a:spcAft>
            </a:pPr>
            <a:r>
              <a:rPr lang="en-GB" altLang="el-GR" sz="2200" dirty="0"/>
              <a:t>the determination of the conservation and preservation approach.</a:t>
            </a:r>
            <a:endParaRPr lang="en-US" altLang="el-GR" sz="2200" dirty="0"/>
          </a:p>
          <a:p>
            <a:pPr>
              <a:lnSpc>
                <a:spcPct val="80000"/>
              </a:lnSpc>
              <a:buFont typeface="Wingdings" pitchFamily="2" charset="2"/>
              <a:buNone/>
            </a:pPr>
            <a:endParaRPr lang="el-GR" altLang="el-GR" sz="2200" dirty="0"/>
          </a:p>
        </p:txBody>
      </p:sp>
    </p:spTree>
    <p:extLst>
      <p:ext uri="{BB962C8B-B14F-4D97-AF65-F5344CB8AC3E}">
        <p14:creationId xmlns:p14="http://schemas.microsoft.com/office/powerpoint/2010/main" val="730941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lnSpc>
                <a:spcPct val="80000"/>
              </a:lnSpc>
            </a:pPr>
            <a:r>
              <a:rPr lang="en-US" altLang="el-GR" sz="4000" b="1" dirty="0"/>
              <a:t>Cooperation and Funding</a:t>
            </a:r>
            <a:endParaRPr lang="el-GR" altLang="el-GR" sz="4000" b="1" dirty="0"/>
          </a:p>
        </p:txBody>
      </p:sp>
      <p:sp>
        <p:nvSpPr>
          <p:cNvPr id="21507" name="Rectangle 3"/>
          <p:cNvSpPr>
            <a:spLocks noGrp="1" noChangeArrowheads="1"/>
          </p:cNvSpPr>
          <p:nvPr>
            <p:ph idx="1"/>
          </p:nvPr>
        </p:nvSpPr>
        <p:spPr>
          <a:noFill/>
        </p:spPr>
        <p:txBody>
          <a:bodyPr>
            <a:spAutoFit/>
          </a:bodyPr>
          <a:lstStyle/>
          <a:p>
            <a:pPr>
              <a:spcBef>
                <a:spcPct val="5000"/>
              </a:spcBef>
            </a:pPr>
            <a:r>
              <a:rPr lang="en-US" altLang="el-GR" sz="2400" b="1" dirty="0" smtClean="0">
                <a:solidFill>
                  <a:schemeClr val="bg1"/>
                </a:solidFill>
              </a:rPr>
              <a:t>of </a:t>
            </a:r>
            <a:r>
              <a:rPr lang="en-US" altLang="el-GR" sz="2400" b="1" dirty="0">
                <a:solidFill>
                  <a:schemeClr val="bg1"/>
                </a:solidFill>
              </a:rPr>
              <a:t>Art, in Athens, Greece, in cooperation with:</a:t>
            </a:r>
            <a:endParaRPr lang="en-US" altLang="el-GR" sz="2400" dirty="0"/>
          </a:p>
          <a:p>
            <a:pPr>
              <a:lnSpc>
                <a:spcPct val="120000"/>
              </a:lnSpc>
              <a:spcBef>
                <a:spcPct val="0"/>
              </a:spcBef>
              <a:buClr>
                <a:schemeClr val="tx1"/>
              </a:buClr>
            </a:pPr>
            <a:r>
              <a:rPr lang="en-US" altLang="el-GR" sz="2400" dirty="0"/>
              <a:t>Technological Educational Institution of Athens</a:t>
            </a:r>
          </a:p>
          <a:p>
            <a:pPr>
              <a:lnSpc>
                <a:spcPct val="120000"/>
              </a:lnSpc>
              <a:spcBef>
                <a:spcPct val="0"/>
              </a:spcBef>
              <a:buClr>
                <a:schemeClr val="tx1"/>
              </a:buClr>
            </a:pPr>
            <a:r>
              <a:rPr lang="en-US" altLang="el-GR" sz="2400" dirty="0"/>
              <a:t>Technological Educational Institution of Piraeus </a:t>
            </a:r>
          </a:p>
          <a:p>
            <a:pPr>
              <a:lnSpc>
                <a:spcPct val="120000"/>
              </a:lnSpc>
              <a:spcBef>
                <a:spcPct val="0"/>
              </a:spcBef>
              <a:buClr>
                <a:schemeClr val="tx1"/>
              </a:buClr>
            </a:pPr>
            <a:r>
              <a:rPr lang="en-US" altLang="el-GR" sz="2400" dirty="0"/>
              <a:t>Paper Conservation Laboratory - National Bank Cultural Foundation</a:t>
            </a:r>
          </a:p>
          <a:p>
            <a:pPr>
              <a:lnSpc>
                <a:spcPct val="120000"/>
              </a:lnSpc>
              <a:spcBef>
                <a:spcPct val="0"/>
              </a:spcBef>
              <a:buClr>
                <a:schemeClr val="tx1"/>
              </a:buClr>
            </a:pPr>
            <a:r>
              <a:rPr lang="en-US" altLang="el-GR" sz="2400" dirty="0"/>
              <a:t>Library of the American School of Classical Studies at Athens. </a:t>
            </a:r>
          </a:p>
          <a:p>
            <a:pPr>
              <a:spcBef>
                <a:spcPct val="0"/>
              </a:spcBef>
              <a:spcAft>
                <a:spcPct val="60000"/>
              </a:spcAft>
              <a:buClr>
                <a:schemeClr val="folHlink"/>
              </a:buClr>
            </a:pPr>
            <a:endParaRPr lang="en-US" altLang="el-GR" sz="2400" b="1" dirty="0">
              <a:solidFill>
                <a:schemeClr val="bg1"/>
              </a:solidFill>
            </a:endParaRPr>
          </a:p>
        </p:txBody>
      </p:sp>
      <p:sp>
        <p:nvSpPr>
          <p:cNvPr id="215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spTree>
    <p:extLst>
      <p:ext uri="{BB962C8B-B14F-4D97-AF65-F5344CB8AC3E}">
        <p14:creationId xmlns:p14="http://schemas.microsoft.com/office/powerpoint/2010/main" val="312871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r>
              <a:rPr lang="en-US" altLang="el-GR" sz="4000" b="1" dirty="0"/>
              <a:t>Acknowledgements</a:t>
            </a:r>
            <a:endParaRPr lang="el-GR" altLang="el-GR" sz="4000" b="1" dirty="0"/>
          </a:p>
        </p:txBody>
      </p:sp>
      <p:sp>
        <p:nvSpPr>
          <p:cNvPr id="68611" name="Rectangle 3"/>
          <p:cNvSpPr>
            <a:spLocks noGrp="1" noChangeArrowheads="1"/>
          </p:cNvSpPr>
          <p:nvPr>
            <p:ph idx="1"/>
          </p:nvPr>
        </p:nvSpPr>
        <p:spPr/>
        <p:txBody>
          <a:bodyPr/>
          <a:lstStyle/>
          <a:p>
            <a:pPr>
              <a:lnSpc>
                <a:spcPct val="90000"/>
              </a:lnSpc>
            </a:pPr>
            <a:r>
              <a:rPr lang="en-US" altLang="el-GR" sz="2200" dirty="0" smtClean="0"/>
              <a:t>Mrs</a:t>
            </a:r>
            <a:r>
              <a:rPr lang="en-US" altLang="el-GR" sz="2200" dirty="0"/>
              <a:t>. H. Kalliga, director of the Gennadius Library, </a:t>
            </a:r>
          </a:p>
          <a:p>
            <a:pPr>
              <a:lnSpc>
                <a:spcPct val="90000"/>
              </a:lnSpc>
            </a:pPr>
            <a:r>
              <a:rPr lang="en-US" altLang="el-GR" sz="2200" dirty="0"/>
              <a:t>Dr. N. Vogeikof, archive manager of the American School of Classical Studies and the Gennadius Library, and </a:t>
            </a:r>
          </a:p>
          <a:p>
            <a:pPr>
              <a:lnSpc>
                <a:spcPct val="90000"/>
              </a:lnSpc>
            </a:pPr>
            <a:r>
              <a:rPr lang="en-US" altLang="el-GR" sz="2200" dirty="0"/>
              <a:t>the staff of the Department of Archives of the Gennadius Library for their assistance during the photographic process. </a:t>
            </a:r>
            <a:endParaRPr lang="el-GR" altLang="el-GR" sz="2200" dirty="0"/>
          </a:p>
        </p:txBody>
      </p:sp>
    </p:spTree>
    <p:extLst>
      <p:ext uri="{BB962C8B-B14F-4D97-AF65-F5344CB8AC3E}">
        <p14:creationId xmlns:p14="http://schemas.microsoft.com/office/powerpoint/2010/main" val="4038764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6"/>
          <p:cNvSpPr>
            <a:spLocks noGrp="1"/>
          </p:cNvSpPr>
          <p:nvPr>
            <p:ph type="ctrTitle"/>
          </p:nvPr>
        </p:nvSpPr>
        <p:spPr/>
        <p:txBody>
          <a:bodyPr/>
          <a:lstStyle/>
          <a:p>
            <a:r>
              <a:rPr lang="el-GR" altLang="el-GR" dirty="0" smtClean="0"/>
              <a:t>Τέλος Ενότητας</a:t>
            </a:r>
          </a:p>
        </p:txBody>
      </p:sp>
      <p:sp>
        <p:nvSpPr>
          <p:cNvPr id="35843" name="Υπότιτλος 7"/>
          <p:cNvSpPr>
            <a:spLocks noGrp="1"/>
          </p:cNvSpPr>
          <p:nvPr>
            <p:ph type="subTitle" idx="1"/>
          </p:nvPr>
        </p:nvSpPr>
        <p:spPr/>
        <p:txBody>
          <a:bodyPr/>
          <a:lstStyle/>
          <a:p>
            <a:endParaRPr lang="el-GR" altLang="el-GR" dirty="0" smtClean="0"/>
          </a:p>
        </p:txBody>
      </p:sp>
      <p:grpSp>
        <p:nvGrpSpPr>
          <p:cNvPr id="35844" name="Group 1"/>
          <p:cNvGrpSpPr>
            <a:grpSpLocks/>
          </p:cNvGrpSpPr>
          <p:nvPr/>
        </p:nvGrpSpPr>
        <p:grpSpPr bwMode="auto">
          <a:xfrm>
            <a:off x="1766888" y="5834063"/>
            <a:ext cx="5610225" cy="847725"/>
            <a:chOff x="1838952" y="5833725"/>
            <a:chExt cx="5608735" cy="847725"/>
          </a:xfrm>
        </p:grpSpPr>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3371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p:txBody>
          <a:bodyPr/>
          <a:lstStyle/>
          <a:p>
            <a:r>
              <a:rPr lang="el-GR" altLang="el-GR" sz="4400" dirty="0" smtClean="0"/>
              <a:t>Σημειώματα</a:t>
            </a:r>
          </a:p>
        </p:txBody>
      </p:sp>
      <p:sp>
        <p:nvSpPr>
          <p:cNvPr id="36867" name="Subtitle 1"/>
          <p:cNvSpPr>
            <a:spLocks noGrp="1"/>
          </p:cNvSpPr>
          <p:nvPr>
            <p:ph type="subTitle" idx="1"/>
          </p:nvPr>
        </p:nvSpPr>
        <p:spPr/>
        <p:txBody>
          <a:bodyPr/>
          <a:lstStyle/>
          <a:p>
            <a:endParaRPr lang="el-GR" altLang="el-GR" dirty="0" smtClean="0"/>
          </a:p>
        </p:txBody>
      </p:sp>
    </p:spTree>
    <p:extLst>
      <p:ext uri="{BB962C8B-B14F-4D97-AF65-F5344CB8AC3E}">
        <p14:creationId xmlns:p14="http://schemas.microsoft.com/office/powerpoint/2010/main" val="3359723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l-GR" altLang="el-GR" dirty="0" smtClean="0"/>
              <a:t>Σημείωμα Αναφοράς</a:t>
            </a:r>
          </a:p>
        </p:txBody>
      </p:sp>
      <p:sp>
        <p:nvSpPr>
          <p:cNvPr id="3" name="Content Placeholder 2"/>
          <p:cNvSpPr>
            <a:spLocks noGrp="1"/>
          </p:cNvSpPr>
          <p:nvPr>
            <p:ph idx="1"/>
          </p:nvPr>
        </p:nvSpPr>
        <p:spPr/>
        <p:txBody>
          <a:bodyPr>
            <a:normAutofit/>
          </a:bodyPr>
          <a:lstStyle/>
          <a:p>
            <a:pPr marL="0" indent="0">
              <a:buNone/>
              <a:defRPr/>
            </a:pPr>
            <a:r>
              <a:rPr lang="el-GR" sz="2000" dirty="0" smtClean="0"/>
              <a:t>Copyright Τεχνολογικό Εκπαιδευτικό Ίδρυμα Αθήνας</a:t>
            </a:r>
            <a:r>
              <a:rPr lang="en-US" sz="2000" dirty="0" smtClean="0"/>
              <a:t>, </a:t>
            </a:r>
            <a:r>
              <a:rPr lang="el-GR" sz="2000" dirty="0"/>
              <a:t>Αθηνά Αλεξοπούλου 2014. Αθηνά Αλεξοπούλου. «Φυσικοχημικές Μέθοδοι Διάγνωσης - Τεκμηρίωσης. Ενότητα </a:t>
            </a:r>
            <a:r>
              <a:rPr lang="el-GR" sz="2000" dirty="0" smtClean="0"/>
              <a:t>1</a:t>
            </a:r>
            <a:r>
              <a:rPr lang="en-US" sz="2000" dirty="0" smtClean="0"/>
              <a:t>1</a:t>
            </a:r>
            <a:r>
              <a:rPr lang="el-GR" sz="2000" dirty="0" smtClean="0"/>
              <a:t>: </a:t>
            </a:r>
            <a:r>
              <a:rPr lang="el-GR" sz="2000" dirty="0"/>
              <a:t>Μελέτη Περιπτώσεων ΙΙ - Βιβλία αντιγραφής επιστολών: Μη καταστρεπτική τεκμηρίωση των αντιγράφων αλληλογραφίας του αρχείου του H. </a:t>
            </a:r>
            <a:r>
              <a:rPr lang="el-GR" sz="2000" dirty="0" smtClean="0"/>
              <a:t>Schliemann». Έκδοση: 1.0. Αθήνα 2014. Διαθέσιμο από τη δικτυακή διεύθυνση: </a:t>
            </a:r>
            <a:r>
              <a:rPr lang="en-US" sz="2000" dirty="0" smtClean="0">
                <a:hlinkClick r:id="rId3"/>
              </a:rPr>
              <a:t>ocp.teiath.gr</a:t>
            </a:r>
            <a:r>
              <a:rPr lang="el-GR" sz="2000" dirty="0" smtClean="0"/>
              <a:t>.</a:t>
            </a:r>
          </a:p>
          <a:p>
            <a:pPr>
              <a:defRPr/>
            </a:pPr>
            <a:endParaRPr lang="el-GR" sz="2000" dirty="0"/>
          </a:p>
        </p:txBody>
      </p:sp>
    </p:spTree>
    <p:extLst>
      <p:ext uri="{BB962C8B-B14F-4D97-AF65-F5344CB8AC3E}">
        <p14:creationId xmlns:p14="http://schemas.microsoft.com/office/powerpoint/2010/main" val="3242024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4204308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822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l-GR" altLang="el-GR" dirty="0" smtClean="0"/>
              <a:t>Διατήρηση Σημειωμάτων</a:t>
            </a:r>
          </a:p>
        </p:txBody>
      </p:sp>
      <p:sp>
        <p:nvSpPr>
          <p:cNvPr id="3" name="Content Placeholder 2"/>
          <p:cNvSpPr>
            <a:spLocks noGrp="1"/>
          </p:cNvSpPr>
          <p:nvPr>
            <p:ph idx="1"/>
          </p:nvPr>
        </p:nvSpPr>
        <p:spPr/>
        <p:txBody>
          <a:bodyPr>
            <a:normAutofit/>
          </a:bodyPr>
          <a:lstStyle/>
          <a:p>
            <a:pPr marL="0" indent="0">
              <a:buFont typeface="Arial" charset="0"/>
              <a:buNone/>
              <a:defRPr/>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defRP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a:buFont typeface="Arial" charset="0"/>
              <a:buNone/>
              <a:defRPr/>
            </a:pPr>
            <a:r>
              <a:rPr lang="el-GR" sz="2400" dirty="0"/>
              <a:t>μαζί με τους συνοδευόμενους υπερσυνδέσμους.</a:t>
            </a:r>
          </a:p>
          <a:p>
            <a:pPr>
              <a:defRPr/>
            </a:pPr>
            <a:endParaRPr lang="el-GR" sz="2000" dirty="0"/>
          </a:p>
        </p:txBody>
      </p:sp>
    </p:spTree>
    <p:extLst>
      <p:ext uri="{BB962C8B-B14F-4D97-AF65-F5344CB8AC3E}">
        <p14:creationId xmlns:p14="http://schemas.microsoft.com/office/powerpoint/2010/main" val="4237455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l-GR" altLang="el-GR" dirty="0" smtClean="0"/>
              <a:t>Σημείωμα Χρήσης Έργων Τρίτων</a:t>
            </a:r>
            <a:r>
              <a:rPr lang="en-US" altLang="el-GR" dirty="0" smtClean="0"/>
              <a:t> </a:t>
            </a:r>
            <a:r>
              <a:rPr lang="en-US" altLang="el-GR" sz="3200" b="0" dirty="0" smtClean="0"/>
              <a:t>(1/2)</a:t>
            </a:r>
            <a:endParaRPr lang="el-GR" altLang="el-GR" sz="3200" b="0" dirty="0" smtClean="0"/>
          </a:p>
        </p:txBody>
      </p:sp>
      <p:sp>
        <p:nvSpPr>
          <p:cNvPr id="3" name="Content Placeholder 2"/>
          <p:cNvSpPr>
            <a:spLocks noGrp="1"/>
          </p:cNvSpPr>
          <p:nvPr>
            <p:ph idx="1"/>
          </p:nvPr>
        </p:nvSpPr>
        <p:spPr/>
        <p:txBody>
          <a:bodyPr>
            <a:noAutofit/>
          </a:bodyPr>
          <a:lstStyle/>
          <a:p>
            <a:pPr marL="0" indent="0">
              <a:buFont typeface="Arial" charset="0"/>
              <a:buNone/>
              <a:defRPr/>
            </a:pPr>
            <a:r>
              <a:rPr lang="el-GR" sz="2000" dirty="0" smtClean="0"/>
              <a:t>Το </a:t>
            </a:r>
            <a:r>
              <a:rPr lang="el-GR" sz="2000" dirty="0"/>
              <a:t>Έργο αυτό κάνει </a:t>
            </a:r>
            <a:r>
              <a:rPr lang="el-GR" sz="2000" dirty="0" smtClean="0"/>
              <a:t>χρήση περιεχομένου από τα ακόλουθα έργα:</a:t>
            </a:r>
            <a:endParaRPr lang="el-GR" sz="2000" dirty="0"/>
          </a:p>
          <a:p>
            <a:r>
              <a:rPr lang="en-GB" sz="2000" dirty="0"/>
              <a:t>Agathi-Anthoula Kaminari,  Eileen Buckley-Dhoot</a:t>
            </a:r>
            <a:r>
              <a:rPr lang="en-GB" sz="2000" b="1" dirty="0"/>
              <a:t>, Athina Alexopoulou,</a:t>
            </a:r>
            <a:r>
              <a:rPr lang="en-GB" sz="2000" dirty="0"/>
              <a:t> (2009) «Towards the identification and classification of iron gall inks found on copied letters», Analytical Research Forum </a:t>
            </a:r>
            <a:endParaRPr lang="el-GR" sz="2000" dirty="0" smtClean="0"/>
          </a:p>
          <a:p>
            <a:r>
              <a:rPr lang="en-GB" sz="2000" b="1" u="sng" dirty="0" smtClean="0"/>
              <a:t>Alexopoulou </a:t>
            </a:r>
            <a:r>
              <a:rPr lang="en-GB" sz="2000" b="1" u="sng" dirty="0"/>
              <a:t>A</a:t>
            </a:r>
            <a:r>
              <a:rPr lang="en-GB" sz="2000" dirty="0"/>
              <a:t>., Banou P., Gerakari K, Kaminari A.&amp; Stassinou</a:t>
            </a:r>
            <a:r>
              <a:rPr lang="en-GB" sz="2000" b="1" dirty="0"/>
              <a:t> A.,</a:t>
            </a:r>
            <a:r>
              <a:rPr lang="en-GB" sz="2000" dirty="0"/>
              <a:t> 2006 , “Copy books: non-destructive documentation of the H. Schliemann copy letters archive”, in the 2nd Iron gall meeting – MIP final conference, 24-27th  of January 2006, Newcastle upon Tyne </a:t>
            </a:r>
            <a:r>
              <a:rPr lang="en-GB" sz="2000" dirty="0" smtClean="0"/>
              <a:t>postprints</a:t>
            </a:r>
            <a:endParaRPr lang="el-GR" sz="2000" dirty="0" smtClean="0"/>
          </a:p>
          <a:p>
            <a:r>
              <a:rPr lang="en-GB" sz="2000" b="1" dirty="0" smtClean="0"/>
              <a:t>A</a:t>
            </a:r>
            <a:r>
              <a:rPr lang="en-GB" sz="2000" b="1" dirty="0"/>
              <a:t>. Alexopoulou</a:t>
            </a:r>
            <a:r>
              <a:rPr lang="en-GB" sz="2000" dirty="0"/>
              <a:t>, P. Banou, K. Gerakari, A. Kaminari &amp; A. Stassinou, 2012, “Νon-destructive Documentation of the H. Schliemann copy letters archive”,  European Research Center for Book and Paper Conservation Newsletter 2/2012 ISSN 2225-7853 (υπό έκδοση),  </a:t>
            </a:r>
            <a:r>
              <a:rPr lang="en-GB" sz="2000" dirty="0">
                <a:hlinkClick r:id="rId3"/>
              </a:rPr>
              <a:t>http://</a:t>
            </a:r>
            <a:r>
              <a:rPr lang="en-GB" sz="2000" dirty="0" smtClean="0">
                <a:hlinkClick r:id="rId3"/>
              </a:rPr>
              <a:t>www.european-research-centre.buchstadt.at/Publications.221.0.html</a:t>
            </a:r>
            <a:endParaRPr lang="el-GR" sz="2000" dirty="0"/>
          </a:p>
        </p:txBody>
      </p:sp>
    </p:spTree>
    <p:extLst>
      <p:ext uri="{BB962C8B-B14F-4D97-AF65-F5344CB8AC3E}">
        <p14:creationId xmlns:p14="http://schemas.microsoft.com/office/powerpoint/2010/main" val="1844417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l-GR" altLang="el-GR" dirty="0" smtClean="0"/>
              <a:t>Σημείωμα Χρήσης Έργων Τρίτων</a:t>
            </a:r>
            <a:r>
              <a:rPr lang="en-US" altLang="el-GR" dirty="0" smtClean="0"/>
              <a:t> </a:t>
            </a:r>
            <a:r>
              <a:rPr lang="en-US" altLang="el-GR" sz="3200" b="0" dirty="0" smtClean="0"/>
              <a:t>(2/2)</a:t>
            </a:r>
            <a:endParaRPr lang="el-GR" altLang="el-GR" sz="3200" b="0" dirty="0" smtClean="0"/>
          </a:p>
        </p:txBody>
      </p:sp>
      <p:sp>
        <p:nvSpPr>
          <p:cNvPr id="3" name="Content Placeholder 2"/>
          <p:cNvSpPr>
            <a:spLocks noGrp="1"/>
          </p:cNvSpPr>
          <p:nvPr>
            <p:ph idx="1"/>
          </p:nvPr>
        </p:nvSpPr>
        <p:spPr/>
        <p:txBody>
          <a:bodyPr>
            <a:noAutofit/>
          </a:bodyPr>
          <a:lstStyle/>
          <a:p>
            <a:pPr marL="0" indent="0">
              <a:buFont typeface="Arial" charset="0"/>
              <a:buNone/>
              <a:defRPr/>
            </a:pPr>
            <a:r>
              <a:rPr lang="el-GR" sz="2000" dirty="0" smtClean="0"/>
              <a:t>Το </a:t>
            </a:r>
            <a:r>
              <a:rPr lang="el-GR" sz="2000" dirty="0"/>
              <a:t>Έργο αυτό κάνει </a:t>
            </a:r>
            <a:r>
              <a:rPr lang="el-GR" sz="2000" dirty="0" smtClean="0"/>
              <a:t>χρήση περιεχομένου από τα ακόλουθα έργα:</a:t>
            </a:r>
            <a:endParaRPr lang="el-GR" sz="2000" dirty="0"/>
          </a:p>
          <a:p>
            <a:r>
              <a:rPr lang="en-GB" sz="2000" dirty="0" smtClean="0"/>
              <a:t>A</a:t>
            </a:r>
            <a:r>
              <a:rPr lang="en-GB" sz="2000" dirty="0"/>
              <a:t>. Kaminari</a:t>
            </a:r>
            <a:r>
              <a:rPr lang="en-GB" sz="2000" b="1" dirty="0"/>
              <a:t>, A.Alexopoulou, </a:t>
            </a:r>
            <a:r>
              <a:rPr lang="en-GB" sz="2000" dirty="0"/>
              <a:t>P. Banou, P.M.Tate, E.Buckley-Dhoot, 2012, “Reconstruction and imaging of copy press samples”, </a:t>
            </a:r>
            <a:r>
              <a:rPr lang="en-GB" sz="2000" i="1" dirty="0"/>
              <a:t>The Artists Process. Technology and Interpretation</a:t>
            </a:r>
            <a:r>
              <a:rPr lang="en-GB" sz="2000" dirty="0"/>
              <a:t>, Proceedings of the 4</a:t>
            </a:r>
            <a:r>
              <a:rPr lang="en-GB" sz="2000" baseline="30000" dirty="0"/>
              <a:t>th</a:t>
            </a:r>
            <a:r>
              <a:rPr lang="en-GB" sz="2000" dirty="0"/>
              <a:t> symposium of the art technological source research working group, ICOM-CC 2010, Archetype Publications</a:t>
            </a:r>
            <a:r>
              <a:rPr lang="en-GB" sz="2000" dirty="0" smtClean="0"/>
              <a:t>.</a:t>
            </a:r>
            <a:endParaRPr lang="el-GR" sz="2000" dirty="0" smtClean="0"/>
          </a:p>
          <a:p>
            <a:r>
              <a:rPr lang="en-US" sz="2000" dirty="0"/>
              <a:t>Athina Alexopoulou &amp; Agathi Kaminari, </a:t>
            </a:r>
            <a:r>
              <a:rPr lang="el-GR" sz="2000" dirty="0"/>
              <a:t>2015, «</a:t>
            </a:r>
            <a:r>
              <a:rPr lang="en-US" sz="2000" dirty="0"/>
              <a:t>The evolution of imaging techniques in the study of manuscripts</a:t>
            </a:r>
            <a:r>
              <a:rPr lang="el-GR" sz="2000" dirty="0"/>
              <a:t>», Manuscript Cultures, No 7, p. 58-68</a:t>
            </a:r>
            <a:r>
              <a:rPr lang="en-US" sz="2000" dirty="0"/>
              <a:t> </a:t>
            </a:r>
          </a:p>
          <a:p>
            <a:r>
              <a:rPr lang="el-GR" sz="2000" dirty="0" smtClean="0"/>
              <a:t>Π.Μπάνου</a:t>
            </a:r>
            <a:r>
              <a:rPr lang="el-GR" sz="2000" dirty="0"/>
              <a:t>, Α.Στασινού, </a:t>
            </a:r>
            <a:r>
              <a:rPr lang="el-GR" sz="2000" b="1" dirty="0"/>
              <a:t>Α.Αλεξοπούλου</a:t>
            </a:r>
            <a:r>
              <a:rPr lang="el-GR" sz="2000" dirty="0"/>
              <a:t>, 2006: “Βιβλία Αντιγραφής Επιστολών. Τεχνολογία κατασκευής – Η χρήση τους στην Ελλάδα”, </a:t>
            </a:r>
            <a:r>
              <a:rPr lang="el-GR" sz="2000" i="1" dirty="0"/>
              <a:t>Αρχειακά Νέα – Ενημερωτικό Δελτίο της Ελληνικής Αρχειακής Εταιρείας</a:t>
            </a:r>
            <a:r>
              <a:rPr lang="el-GR" sz="2000" dirty="0"/>
              <a:t>, Νο. 23, σελ. 55-60.</a:t>
            </a:r>
          </a:p>
          <a:p>
            <a:endParaRPr lang="el-GR" sz="2000" dirty="0"/>
          </a:p>
          <a:p>
            <a:endParaRPr lang="el-GR" sz="2000" dirty="0"/>
          </a:p>
        </p:txBody>
      </p:sp>
    </p:spTree>
    <p:extLst>
      <p:ext uri="{BB962C8B-B14F-4D97-AF65-F5344CB8AC3E}">
        <p14:creationId xmlns:p14="http://schemas.microsoft.com/office/powerpoint/2010/main" val="17119373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l-GR" altLang="el-GR" dirty="0" smtClean="0"/>
              <a:t>Χρηματοδότηση</a:t>
            </a:r>
          </a:p>
        </p:txBody>
      </p:sp>
      <p:sp>
        <p:nvSpPr>
          <p:cNvPr id="41987" name="Content Placeholder 2"/>
          <p:cNvSpPr>
            <a:spLocks noGrp="1"/>
          </p:cNvSpPr>
          <p:nvPr>
            <p:ph idx="1"/>
          </p:nvPr>
        </p:nvSpPr>
        <p:spPr>
          <a:xfrm>
            <a:off x="457200" y="1341438"/>
            <a:ext cx="8229600" cy="4525962"/>
          </a:xfrm>
        </p:spPr>
        <p:txBody>
          <a:bodyPr/>
          <a:lstStyle/>
          <a:p>
            <a:r>
              <a:rPr lang="el-GR" altLang="el-GR" sz="2000" dirty="0" smtClean="0"/>
              <a:t>Το παρόν εκπαιδευτικό υλικό έχει αναπτυχθεί στ</a:t>
            </a:r>
            <a:r>
              <a:rPr lang="en-US" altLang="el-GR" sz="2000" dirty="0" smtClean="0"/>
              <a:t>o</a:t>
            </a:r>
            <a:r>
              <a:rPr lang="el-GR" altLang="el-GR" sz="2000" dirty="0" smtClean="0"/>
              <a:t> πλαίσι</a:t>
            </a:r>
            <a:r>
              <a:rPr lang="en-US" altLang="el-GR" sz="2000" dirty="0" smtClean="0"/>
              <a:t>o</a:t>
            </a:r>
            <a:r>
              <a:rPr lang="el-GR" altLang="el-GR" sz="2000" dirty="0" smtClean="0"/>
              <a:t> του εκπαιδευτικού έργου του διδάσκοντα.</a:t>
            </a:r>
            <a:endParaRPr lang="en-US" altLang="el-GR" sz="2000" dirty="0" smtClean="0"/>
          </a:p>
          <a:p>
            <a:r>
              <a:rPr lang="el-GR" altLang="el-GR" sz="2000" dirty="0" smtClean="0"/>
              <a:t>Το έργο «</a:t>
            </a:r>
            <a:r>
              <a:rPr lang="el-GR" altLang="el-GR" sz="2000" b="1" dirty="0" smtClean="0"/>
              <a:t>Ανοικτά Ακαδημαϊκά Μαθήματα στο Πανεπιστήμιο Αθηνών</a:t>
            </a:r>
            <a:r>
              <a:rPr lang="el-GR" altLang="el-GR" sz="2000" dirty="0" smtClean="0"/>
              <a:t>» έχει χρηματοδοτήσει μόνο την αναδιαμόρφωση του εκπαιδευτικού υλικού. </a:t>
            </a:r>
            <a:endParaRPr lang="en-US" altLang="el-GR" sz="2000" dirty="0" smtClean="0"/>
          </a:p>
          <a:p>
            <a:r>
              <a:rPr lang="el-GR" alt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41988"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1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r>
              <a:rPr lang="en-US" altLang="el-GR" sz="4000" b="1" dirty="0"/>
              <a:t>James Watt’s copying method </a:t>
            </a:r>
            <a:br>
              <a:rPr lang="en-US" altLang="el-GR" sz="4000" b="1" dirty="0"/>
            </a:br>
            <a:r>
              <a:rPr lang="en-US" altLang="el-GR" sz="2200" dirty="0"/>
              <a:t>Copy letters and copy books</a:t>
            </a:r>
            <a:endParaRPr lang="el-GR" altLang="el-GR" sz="2200" b="1" dirty="0"/>
          </a:p>
        </p:txBody>
      </p:sp>
      <p:pic>
        <p:nvPicPr>
          <p:cNvPr id="19" name="Picture 27" descr="watt method 053"/>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755650" y="4013596"/>
            <a:ext cx="2592388" cy="17160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 name="Group 35"/>
          <p:cNvGrpSpPr>
            <a:grpSpLocks/>
          </p:cNvGrpSpPr>
          <p:nvPr/>
        </p:nvGrpSpPr>
        <p:grpSpPr bwMode="auto">
          <a:xfrm>
            <a:off x="3563938" y="4005263"/>
            <a:ext cx="5040312" cy="2014537"/>
            <a:chOff x="1972" y="1117"/>
            <a:chExt cx="3448" cy="1361"/>
          </a:xfrm>
        </p:grpSpPr>
        <p:pic>
          <p:nvPicPr>
            <p:cNvPr id="15" name="Picture 16" descr="Εικόνα3"/>
            <p:cNvPicPr>
              <a:picLocks noChangeAspect="1" noChangeArrowheads="1"/>
            </p:cNvPicPr>
            <p:nvPr/>
          </p:nvPicPr>
          <p:blipFill>
            <a:blip r:embed="rId3" cstate="print">
              <a:extLst>
                <a:ext uri="{28A0092B-C50C-407E-A947-70E740481C1C}">
                  <a14:useLocalDpi xmlns:a14="http://schemas.microsoft.com/office/drawing/2010/main" val="0"/>
                </a:ext>
              </a:extLst>
            </a:blip>
            <a:srcRect b="7245"/>
            <a:stretch>
              <a:fillRect/>
            </a:stretch>
          </p:blipFill>
          <p:spPr bwMode="auto">
            <a:xfrm>
              <a:off x="1972" y="1117"/>
              <a:ext cx="3312" cy="1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24"/>
            <p:cNvSpPr txBox="1">
              <a:spLocks noChangeArrowheads="1"/>
            </p:cNvSpPr>
            <p:nvPr/>
          </p:nvSpPr>
          <p:spPr bwMode="auto">
            <a:xfrm>
              <a:off x="2064" y="2251"/>
              <a:ext cx="335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sz="1600" dirty="0">
                  <a:latin typeface="+mn-lt"/>
                </a:rPr>
                <a:t>Original     copying process       verso              recto</a:t>
              </a:r>
              <a:endParaRPr lang="el-GR" altLang="el-GR" sz="1600" dirty="0">
                <a:latin typeface="+mn-lt"/>
              </a:endParaRPr>
            </a:p>
          </p:txBody>
        </p:sp>
      </p:grpSp>
      <p:sp>
        <p:nvSpPr>
          <p:cNvPr id="17" name="Text Box 25"/>
          <p:cNvSpPr txBox="1">
            <a:spLocks noChangeArrowheads="1"/>
          </p:cNvSpPr>
          <p:nvPr/>
        </p:nvSpPr>
        <p:spPr bwMode="auto">
          <a:xfrm>
            <a:off x="4860925" y="5373688"/>
            <a:ext cx="1295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sz="1000" dirty="0">
                <a:latin typeface="+mn-lt"/>
              </a:rPr>
              <a:t>Copying tissue</a:t>
            </a:r>
            <a:endParaRPr lang="el-GR" altLang="el-GR" sz="1000" dirty="0">
              <a:latin typeface="+mn-lt"/>
            </a:endParaRPr>
          </a:p>
        </p:txBody>
      </p:sp>
      <p:sp>
        <p:nvSpPr>
          <p:cNvPr id="18" name="Text Box 26"/>
          <p:cNvSpPr txBox="1">
            <a:spLocks noChangeArrowheads="1"/>
          </p:cNvSpPr>
          <p:nvPr/>
        </p:nvSpPr>
        <p:spPr bwMode="auto">
          <a:xfrm>
            <a:off x="6372225" y="5445125"/>
            <a:ext cx="2089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sz="1000" dirty="0">
                <a:latin typeface="+mn-lt"/>
              </a:rPr>
              <a:t>Copy                          </a:t>
            </a:r>
            <a:r>
              <a:rPr lang="en-US" altLang="el-GR" sz="1000" dirty="0">
                <a:latin typeface="+mn-lt"/>
              </a:rPr>
              <a:t>Copy</a:t>
            </a:r>
            <a:endParaRPr lang="el-GR" altLang="el-GR" sz="1000" dirty="0">
              <a:latin typeface="+mn-lt"/>
            </a:endParaRPr>
          </a:p>
        </p:txBody>
      </p:sp>
      <p:grpSp>
        <p:nvGrpSpPr>
          <p:cNvPr id="20" name="Group 38"/>
          <p:cNvGrpSpPr>
            <a:grpSpLocks/>
          </p:cNvGrpSpPr>
          <p:nvPr/>
        </p:nvGrpSpPr>
        <p:grpSpPr bwMode="auto">
          <a:xfrm>
            <a:off x="4787900" y="2003425"/>
            <a:ext cx="3673921" cy="1641475"/>
            <a:chOff x="3054" y="1217"/>
            <a:chExt cx="2510" cy="1079"/>
          </a:xfrm>
        </p:grpSpPr>
        <p:pic>
          <p:nvPicPr>
            <p:cNvPr id="21" name="Picture 31" descr="watt method 051"/>
            <p:cNvPicPr>
              <a:picLocks noChangeAspect="1" noChangeArrowheads="1"/>
            </p:cNvPicPr>
            <p:nvPr/>
          </p:nvPicPr>
          <p:blipFill>
            <a:blip r:embed="rId4">
              <a:extLst>
                <a:ext uri="{28A0092B-C50C-407E-A947-70E740481C1C}">
                  <a14:useLocalDpi xmlns:a14="http://schemas.microsoft.com/office/drawing/2010/main" val="0"/>
                </a:ext>
              </a:extLst>
            </a:blip>
            <a:srcRect l="2670"/>
            <a:stretch>
              <a:fillRect/>
            </a:stretch>
          </p:blipFill>
          <p:spPr bwMode="auto">
            <a:xfrm>
              <a:off x="3054" y="1217"/>
              <a:ext cx="2411" cy="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32"/>
            <p:cNvSpPr txBox="1">
              <a:spLocks noChangeArrowheads="1"/>
            </p:cNvSpPr>
            <p:nvPr/>
          </p:nvSpPr>
          <p:spPr bwMode="auto">
            <a:xfrm>
              <a:off x="4649" y="1236"/>
              <a:ext cx="915" cy="7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65000"/>
                </a:lnSpc>
              </a:pPr>
              <a:r>
                <a:rPr lang="en-US" altLang="el-GR" sz="1000" dirty="0">
                  <a:latin typeface="+mn-lt"/>
                </a:rPr>
                <a:t>Oiled paper boards</a:t>
              </a:r>
            </a:p>
            <a:p>
              <a:pPr>
                <a:lnSpc>
                  <a:spcPct val="65000"/>
                </a:lnSpc>
              </a:pPr>
              <a:endParaRPr lang="en-US" altLang="el-GR" sz="1000" dirty="0">
                <a:latin typeface="+mn-lt"/>
              </a:endParaRPr>
            </a:p>
            <a:p>
              <a:pPr>
                <a:lnSpc>
                  <a:spcPct val="65000"/>
                </a:lnSpc>
              </a:pPr>
              <a:r>
                <a:rPr lang="en-US" altLang="el-GR" sz="1000" dirty="0">
                  <a:latin typeface="+mn-lt"/>
                </a:rPr>
                <a:t>Damp cloth or blotter</a:t>
              </a:r>
            </a:p>
            <a:p>
              <a:pPr>
                <a:lnSpc>
                  <a:spcPct val="65000"/>
                </a:lnSpc>
              </a:pPr>
              <a:endParaRPr lang="en-US" altLang="el-GR" sz="1000" dirty="0">
                <a:latin typeface="+mn-lt"/>
              </a:endParaRPr>
            </a:p>
            <a:p>
              <a:pPr>
                <a:lnSpc>
                  <a:spcPct val="65000"/>
                </a:lnSpc>
              </a:pPr>
              <a:r>
                <a:rPr lang="en-US" altLang="el-GR" sz="1000" dirty="0">
                  <a:latin typeface="+mn-lt"/>
                </a:rPr>
                <a:t>Copying tissue</a:t>
              </a:r>
            </a:p>
            <a:p>
              <a:pPr>
                <a:lnSpc>
                  <a:spcPct val="65000"/>
                </a:lnSpc>
              </a:pPr>
              <a:endParaRPr lang="en-US" altLang="el-GR" sz="1000" dirty="0">
                <a:latin typeface="+mn-lt"/>
              </a:endParaRPr>
            </a:p>
            <a:p>
              <a:pPr>
                <a:lnSpc>
                  <a:spcPct val="65000"/>
                </a:lnSpc>
              </a:pPr>
              <a:r>
                <a:rPr lang="en-US" altLang="el-GR" sz="1000" dirty="0">
                  <a:latin typeface="+mn-lt"/>
                </a:rPr>
                <a:t>Original</a:t>
              </a:r>
            </a:p>
            <a:p>
              <a:pPr>
                <a:lnSpc>
                  <a:spcPct val="65000"/>
                </a:lnSpc>
              </a:pPr>
              <a:endParaRPr lang="en-US" altLang="el-GR" sz="1000" dirty="0">
                <a:latin typeface="+mn-lt"/>
              </a:endParaRPr>
            </a:p>
            <a:p>
              <a:pPr>
                <a:lnSpc>
                  <a:spcPct val="65000"/>
                </a:lnSpc>
              </a:pPr>
              <a:r>
                <a:rPr lang="en-US" altLang="el-GR" sz="1000" dirty="0">
                  <a:latin typeface="+mn-lt"/>
                </a:rPr>
                <a:t>Oiled paper boards</a:t>
              </a:r>
            </a:p>
            <a:p>
              <a:pPr>
                <a:lnSpc>
                  <a:spcPct val="85000"/>
                </a:lnSpc>
              </a:pPr>
              <a:endParaRPr lang="el-GR" altLang="el-GR" sz="1000" dirty="0">
                <a:latin typeface="+mn-lt"/>
              </a:endParaRPr>
            </a:p>
          </p:txBody>
        </p:sp>
      </p:grpSp>
      <p:sp>
        <p:nvSpPr>
          <p:cNvPr id="23" name="Text Box 36"/>
          <p:cNvSpPr txBox="1">
            <a:spLocks noChangeArrowheads="1"/>
          </p:cNvSpPr>
          <p:nvPr/>
        </p:nvSpPr>
        <p:spPr bwMode="auto">
          <a:xfrm>
            <a:off x="755650" y="2062163"/>
            <a:ext cx="45354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l-GR" sz="2000" dirty="0">
                <a:latin typeface="+mn-lt"/>
              </a:rPr>
              <a:t>James Watt patents and markets </a:t>
            </a:r>
          </a:p>
          <a:p>
            <a:r>
              <a:rPr lang="en-US" altLang="el-GR" sz="2000" dirty="0">
                <a:latin typeface="+mn-lt"/>
              </a:rPr>
              <a:t>the first popular letter-copying press </a:t>
            </a:r>
          </a:p>
          <a:p>
            <a:r>
              <a:rPr lang="en-US" altLang="el-GR" sz="2000" dirty="0">
                <a:latin typeface="+mn-lt"/>
              </a:rPr>
              <a:t>in  1780</a:t>
            </a:r>
            <a:endParaRPr lang="el-GR" altLang="el-GR" sz="2000" dirty="0">
              <a:latin typeface="+mn-lt"/>
            </a:endParaRPr>
          </a:p>
        </p:txBody>
      </p:sp>
      <p:sp>
        <p:nvSpPr>
          <p:cNvPr id="24" name="Rectangle 2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238364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el-GR" sz="4000" b="1" dirty="0"/>
              <a:t>Objectives of investigation</a:t>
            </a:r>
            <a:endParaRPr lang="el-GR" altLang="el-GR" sz="4000" b="1" dirty="0"/>
          </a:p>
        </p:txBody>
      </p:sp>
      <p:sp>
        <p:nvSpPr>
          <p:cNvPr id="58371" name="Rectangle 3"/>
          <p:cNvSpPr>
            <a:spLocks noGrp="1" noChangeArrowheads="1"/>
          </p:cNvSpPr>
          <p:nvPr>
            <p:ph idx="1"/>
          </p:nvPr>
        </p:nvSpPr>
        <p:spPr/>
        <p:txBody>
          <a:bodyPr>
            <a:normAutofit/>
          </a:bodyPr>
          <a:lstStyle/>
          <a:p>
            <a:pPr>
              <a:spcBef>
                <a:spcPct val="0"/>
              </a:spcBef>
              <a:spcAft>
                <a:spcPct val="60000"/>
              </a:spcAft>
              <a:buFont typeface="Wingdings" pitchFamily="2" charset="2"/>
              <a:buNone/>
            </a:pPr>
            <a:r>
              <a:rPr lang="en-US" altLang="el-GR" sz="2400" b="1" dirty="0">
                <a:solidFill>
                  <a:schemeClr val="bg1"/>
                </a:solidFill>
              </a:rPr>
              <a:t>Directions of investigation</a:t>
            </a:r>
            <a:r>
              <a:rPr lang="en-US" altLang="el-GR" sz="2400" dirty="0"/>
              <a:t>  </a:t>
            </a:r>
          </a:p>
          <a:p>
            <a:pPr>
              <a:spcBef>
                <a:spcPct val="0"/>
              </a:spcBef>
              <a:spcAft>
                <a:spcPct val="35000"/>
              </a:spcAft>
            </a:pPr>
            <a:r>
              <a:rPr lang="en-US" altLang="el-GR" sz="2400" dirty="0"/>
              <a:t>The historical retrospection of the development and variations of James Watt’s copying processes </a:t>
            </a:r>
          </a:p>
          <a:p>
            <a:pPr>
              <a:spcBef>
                <a:spcPct val="0"/>
              </a:spcBef>
              <a:spcAft>
                <a:spcPct val="35000"/>
              </a:spcAft>
            </a:pPr>
            <a:r>
              <a:rPr lang="en-US" altLang="el-GR" sz="2400" dirty="0"/>
              <a:t>The documentation and investigation of copy letters with the application of optical diagnostic methods </a:t>
            </a:r>
            <a:endParaRPr lang="el-GR" altLang="el-GR" sz="2400" dirty="0"/>
          </a:p>
          <a:p>
            <a:pPr>
              <a:buFont typeface="Wingdings" pitchFamily="2" charset="2"/>
              <a:buNone/>
            </a:pPr>
            <a:endParaRPr lang="en-US" altLang="el-GR" sz="2400" dirty="0"/>
          </a:p>
        </p:txBody>
      </p:sp>
    </p:spTree>
    <p:extLst>
      <p:ext uri="{BB962C8B-B14F-4D97-AF65-F5344CB8AC3E}">
        <p14:creationId xmlns:p14="http://schemas.microsoft.com/office/powerpoint/2010/main" val="522028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en-US" altLang="el-GR" sz="4000" b="1" dirty="0"/>
              <a:t>Schliemann</a:t>
            </a:r>
            <a:r>
              <a:rPr lang="en-GB" altLang="el-GR" sz="4000" b="1" dirty="0"/>
              <a:t>’</a:t>
            </a:r>
            <a:r>
              <a:rPr lang="en-US" altLang="el-GR" sz="4000" b="1" dirty="0"/>
              <a:t>s </a:t>
            </a:r>
            <a:r>
              <a:rPr lang="en-US" altLang="el-GR" sz="4000" b="1" dirty="0" smtClean="0"/>
              <a:t>archive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altLang="el-GR" sz="4000" b="1" dirty="0"/>
          </a:p>
        </p:txBody>
      </p:sp>
      <p:sp>
        <p:nvSpPr>
          <p:cNvPr id="60419" name="Rectangle 3"/>
          <p:cNvSpPr>
            <a:spLocks noGrp="1" noChangeArrowheads="1"/>
          </p:cNvSpPr>
          <p:nvPr>
            <p:ph idx="1"/>
          </p:nvPr>
        </p:nvSpPr>
        <p:spPr>
          <a:noFill/>
        </p:spPr>
        <p:txBody>
          <a:bodyPr/>
          <a:lstStyle/>
          <a:p>
            <a:pPr>
              <a:spcAft>
                <a:spcPts val="600"/>
              </a:spcAft>
            </a:pPr>
            <a:r>
              <a:rPr lang="el-GR" altLang="el-GR" sz="2400" dirty="0" smtClean="0"/>
              <a:t>Α</a:t>
            </a:r>
            <a:r>
              <a:rPr lang="en-US" altLang="el-GR" sz="2400" dirty="0" smtClean="0"/>
              <a:t>rchive</a:t>
            </a:r>
            <a:r>
              <a:rPr lang="en-US" altLang="el-GR" sz="2400" dirty="0" smtClean="0"/>
              <a:t> </a:t>
            </a:r>
            <a:r>
              <a:rPr lang="en-US" altLang="el-GR" sz="2400" dirty="0"/>
              <a:t>is located at Gennadius Library in the American School of Classical Studies in Athens, Greece. </a:t>
            </a:r>
          </a:p>
          <a:p>
            <a:pPr>
              <a:spcAft>
                <a:spcPts val="600"/>
              </a:spcAft>
            </a:pPr>
            <a:endParaRPr lang="en-US" altLang="el-GR" sz="2400" dirty="0"/>
          </a:p>
          <a:p>
            <a:pPr>
              <a:spcAft>
                <a:spcPts val="600"/>
              </a:spcAft>
            </a:pPr>
            <a:r>
              <a:rPr lang="en-US" altLang="el-GR" sz="2400" dirty="0" smtClean="0"/>
              <a:t>The </a:t>
            </a:r>
            <a:r>
              <a:rPr lang="en-US" altLang="el-GR" sz="2400" dirty="0"/>
              <a:t>collection of his private papers includes </a:t>
            </a:r>
            <a:r>
              <a:rPr lang="en-US" altLang="el-GR" sz="2400" dirty="0" smtClean="0"/>
              <a:t>(</a:t>
            </a:r>
            <a:r>
              <a:rPr lang="en-US" altLang="el-GR" sz="2400" dirty="0"/>
              <a:t>series BBB), </a:t>
            </a:r>
            <a:r>
              <a:rPr lang="en-US" altLang="el-GR" sz="2400" dirty="0" smtClean="0"/>
              <a:t>loose </a:t>
            </a:r>
            <a:r>
              <a:rPr lang="en-US" altLang="el-GR" sz="2400" dirty="0"/>
              <a:t>sheets bound </a:t>
            </a:r>
            <a:r>
              <a:rPr lang="en-US" altLang="el-GR" sz="2400" dirty="0" smtClean="0"/>
              <a:t>together</a:t>
            </a:r>
            <a:r>
              <a:rPr lang="el-GR" altLang="el-GR" sz="2400" dirty="0" smtClean="0"/>
              <a:t> </a:t>
            </a:r>
            <a:r>
              <a:rPr lang="en-US" altLang="el-GR" sz="2400" dirty="0" smtClean="0"/>
              <a:t>commercial </a:t>
            </a:r>
            <a:r>
              <a:rPr lang="en-US" altLang="el-GR" sz="2400" dirty="0"/>
              <a:t>types of copy book and </a:t>
            </a:r>
            <a:r>
              <a:rPr lang="en-US" altLang="el-GR" sz="2400" dirty="0" smtClean="0"/>
              <a:t>Penn </a:t>
            </a:r>
            <a:r>
              <a:rPr lang="en-US" altLang="el-GR" sz="2400" dirty="0"/>
              <a:t>Letter Books</a:t>
            </a:r>
          </a:p>
          <a:p>
            <a:pPr marL="0" indent="0">
              <a:spcAft>
                <a:spcPts val="600"/>
              </a:spcAft>
              <a:buFont typeface="Wingdings" pitchFamily="2" charset="2"/>
              <a:buNone/>
            </a:pPr>
            <a:r>
              <a:rPr lang="en-US" altLang="el-GR" sz="2200" dirty="0"/>
              <a:t>			</a:t>
            </a:r>
          </a:p>
          <a:p>
            <a:pPr>
              <a:spcAft>
                <a:spcPts val="600"/>
              </a:spcAft>
              <a:buFont typeface="Wingdings" pitchFamily="2" charset="2"/>
              <a:buNone/>
            </a:pPr>
            <a:endParaRPr lang="en-US" altLang="el-GR" sz="2200" dirty="0"/>
          </a:p>
          <a:p>
            <a:pPr>
              <a:spcAft>
                <a:spcPts val="600"/>
              </a:spcAft>
              <a:buFont typeface="Wingdings" pitchFamily="2" charset="2"/>
              <a:buNone/>
            </a:pPr>
            <a:endParaRPr lang="el-GR" altLang="el-GR" sz="2200" dirty="0"/>
          </a:p>
        </p:txBody>
      </p:sp>
    </p:spTree>
    <p:extLst>
      <p:ext uri="{BB962C8B-B14F-4D97-AF65-F5344CB8AC3E}">
        <p14:creationId xmlns:p14="http://schemas.microsoft.com/office/powerpoint/2010/main" val="289796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a:bodyPr>
          <a:lstStyle/>
          <a:p>
            <a:r>
              <a:rPr lang="en-US" altLang="el-GR" sz="4000" b="1" dirty="0"/>
              <a:t>Schliemann</a:t>
            </a:r>
            <a:r>
              <a:rPr lang="en-GB" altLang="el-GR" sz="4000" b="1" dirty="0"/>
              <a:t>’</a:t>
            </a:r>
            <a:r>
              <a:rPr lang="en-US" altLang="el-GR" sz="4000" b="1" dirty="0"/>
              <a:t>s </a:t>
            </a:r>
            <a:r>
              <a:rPr lang="en-US" altLang="el-GR" sz="4000" b="1" dirty="0" smtClean="0"/>
              <a:t>archive </a:t>
            </a:r>
            <a:r>
              <a:rPr lang="el-GR" sz="3200" b="0" dirty="0" smtClean="0">
                <a:solidFill>
                  <a:prstClr val="black"/>
                </a:solidFill>
              </a:rPr>
              <a:t>(</a:t>
            </a:r>
            <a:r>
              <a:rPr lang="en-US" sz="3200" b="0" dirty="0" smtClean="0">
                <a:solidFill>
                  <a:prstClr val="black"/>
                </a:solidFill>
              </a:rPr>
              <a:t>2/</a:t>
            </a:r>
            <a:r>
              <a:rPr lang="el-GR" sz="3200" b="0" dirty="0" smtClean="0">
                <a:solidFill>
                  <a:prstClr val="black"/>
                </a:solidFill>
              </a:rPr>
              <a:t>2</a:t>
            </a:r>
            <a:r>
              <a:rPr lang="el-GR" sz="3200" b="0" dirty="0">
                <a:solidFill>
                  <a:prstClr val="black"/>
                </a:solidFill>
              </a:rPr>
              <a:t>)</a:t>
            </a:r>
            <a:endParaRPr lang="el-GR" altLang="el-GR" sz="4000" b="1" dirty="0"/>
          </a:p>
        </p:txBody>
      </p:sp>
      <p:pic>
        <p:nvPicPr>
          <p:cNvPr id="15" name="Picture 9" descr="vol1fv"/>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088" y="1772285"/>
            <a:ext cx="2011680" cy="2377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0" descr="vol1 l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987675" y="1773238"/>
            <a:ext cx="647700" cy="2376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1" descr="V9 front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27088" y="4221163"/>
            <a:ext cx="2000250" cy="2325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2" descr="v13b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2987675" y="4221163"/>
            <a:ext cx="398463" cy="2303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3" descr="v13front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3933825"/>
            <a:ext cx="19558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v43frontview"/>
          <p:cNvPicPr>
            <a:picLocks noChangeAspect="1" noChangeArrowheads="1"/>
          </p:cNvPicPr>
          <p:nvPr/>
        </p:nvPicPr>
        <p:blipFill>
          <a:blip r:embed="rId7" cstate="print">
            <a:extLst>
              <a:ext uri="{28A0092B-C50C-407E-A947-70E740481C1C}">
                <a14:useLocalDpi xmlns:a14="http://schemas.microsoft.com/office/drawing/2010/main" val="0"/>
              </a:ext>
            </a:extLst>
          </a:blip>
          <a:srcRect r="4044"/>
          <a:stretch>
            <a:fillRect/>
          </a:stretch>
        </p:blipFill>
        <p:spPr bwMode="auto">
          <a:xfrm>
            <a:off x="6086475" y="3933825"/>
            <a:ext cx="21574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5"/>
          <p:cNvSpPr txBox="1">
            <a:spLocks noChangeArrowheads="1"/>
          </p:cNvSpPr>
          <p:nvPr/>
        </p:nvSpPr>
        <p:spPr bwMode="auto">
          <a:xfrm>
            <a:off x="3924300" y="2176463"/>
            <a:ext cx="43195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sz="2400" b="1" dirty="0">
                <a:latin typeface="+mn-lt"/>
              </a:rPr>
              <a:t>Schliemann’s copy books</a:t>
            </a:r>
          </a:p>
          <a:p>
            <a:pPr>
              <a:spcBef>
                <a:spcPct val="50000"/>
              </a:spcBef>
            </a:pPr>
            <a:r>
              <a:rPr lang="en-US" altLang="el-GR" sz="2400" dirty="0">
                <a:latin typeface="+mn-lt"/>
              </a:rPr>
              <a:t>Different types of copy books</a:t>
            </a:r>
          </a:p>
          <a:p>
            <a:pPr>
              <a:spcBef>
                <a:spcPct val="50000"/>
              </a:spcBef>
            </a:pPr>
            <a:endParaRPr lang="el-GR" altLang="el-GR" sz="2400" dirty="0">
              <a:latin typeface="+mn-lt"/>
            </a:endParaRPr>
          </a:p>
        </p:txBody>
      </p:sp>
      <p:sp>
        <p:nvSpPr>
          <p:cNvPr id="22" name="Text Box 16"/>
          <p:cNvSpPr txBox="1">
            <a:spLocks noChangeArrowheads="1"/>
          </p:cNvSpPr>
          <p:nvPr/>
        </p:nvSpPr>
        <p:spPr bwMode="auto">
          <a:xfrm>
            <a:off x="971550" y="3789363"/>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b="1" dirty="0">
                <a:solidFill>
                  <a:schemeClr val="bg1"/>
                </a:solidFill>
                <a:latin typeface="+mn-lt"/>
              </a:rPr>
              <a:t>BBB1</a:t>
            </a:r>
            <a:endParaRPr lang="el-GR" altLang="el-GR" b="1" dirty="0">
              <a:solidFill>
                <a:schemeClr val="bg1"/>
              </a:solidFill>
              <a:latin typeface="+mn-lt"/>
            </a:endParaRPr>
          </a:p>
        </p:txBody>
      </p:sp>
      <p:sp>
        <p:nvSpPr>
          <p:cNvPr id="23" name="Text Box 18"/>
          <p:cNvSpPr txBox="1">
            <a:spLocks noChangeArrowheads="1"/>
          </p:cNvSpPr>
          <p:nvPr/>
        </p:nvSpPr>
        <p:spPr bwMode="auto">
          <a:xfrm>
            <a:off x="1042988" y="608647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b="1" dirty="0">
                <a:solidFill>
                  <a:schemeClr val="bg1"/>
                </a:solidFill>
                <a:latin typeface="+mn-lt"/>
              </a:rPr>
              <a:t>BBB9</a:t>
            </a:r>
            <a:endParaRPr lang="el-GR" altLang="el-GR" b="1" dirty="0">
              <a:solidFill>
                <a:schemeClr val="bg1"/>
              </a:solidFill>
              <a:latin typeface="+mn-lt"/>
            </a:endParaRPr>
          </a:p>
        </p:txBody>
      </p:sp>
      <p:sp>
        <p:nvSpPr>
          <p:cNvPr id="24" name="Text Box 19"/>
          <p:cNvSpPr txBox="1">
            <a:spLocks noChangeArrowheads="1"/>
          </p:cNvSpPr>
          <p:nvPr/>
        </p:nvSpPr>
        <p:spPr bwMode="auto">
          <a:xfrm>
            <a:off x="4500563" y="608647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b="1" dirty="0">
                <a:solidFill>
                  <a:schemeClr val="bg1"/>
                </a:solidFill>
                <a:latin typeface="+mn-lt"/>
              </a:rPr>
              <a:t>BBB28</a:t>
            </a:r>
            <a:endParaRPr lang="el-GR" altLang="el-GR" b="1" dirty="0">
              <a:solidFill>
                <a:schemeClr val="bg1"/>
              </a:solidFill>
              <a:latin typeface="+mn-lt"/>
            </a:endParaRPr>
          </a:p>
        </p:txBody>
      </p:sp>
      <p:sp>
        <p:nvSpPr>
          <p:cNvPr id="25" name="Text Box 20"/>
          <p:cNvSpPr txBox="1">
            <a:spLocks noChangeArrowheads="1"/>
          </p:cNvSpPr>
          <p:nvPr/>
        </p:nvSpPr>
        <p:spPr bwMode="auto">
          <a:xfrm>
            <a:off x="6661150" y="608647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7675" indent="-447675">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l-GR" b="1" dirty="0">
                <a:solidFill>
                  <a:schemeClr val="bg1"/>
                </a:solidFill>
                <a:latin typeface="+mn-lt"/>
              </a:rPr>
              <a:t>BBB47</a:t>
            </a:r>
            <a:endParaRPr lang="el-GR" altLang="el-GR" b="1" dirty="0">
              <a:solidFill>
                <a:schemeClr val="bg1"/>
              </a:solidFill>
              <a:latin typeface="+mn-lt"/>
            </a:endParaRPr>
          </a:p>
        </p:txBody>
      </p:sp>
    </p:spTree>
    <p:extLst>
      <p:ext uri="{BB962C8B-B14F-4D97-AF65-F5344CB8AC3E}">
        <p14:creationId xmlns:p14="http://schemas.microsoft.com/office/powerpoint/2010/main" val="2278004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altLang="el-GR" sz="4000" b="1" dirty="0"/>
              <a:t>Methodology of Study</a:t>
            </a:r>
            <a:endParaRPr lang="el-GR" altLang="el-GR" sz="4000" b="1" dirty="0"/>
          </a:p>
        </p:txBody>
      </p:sp>
      <p:sp>
        <p:nvSpPr>
          <p:cNvPr id="61443" name="Rectangle 3"/>
          <p:cNvSpPr>
            <a:spLocks noGrp="1" noChangeArrowheads="1"/>
          </p:cNvSpPr>
          <p:nvPr>
            <p:ph idx="1"/>
          </p:nvPr>
        </p:nvSpPr>
        <p:spPr/>
        <p:txBody>
          <a:bodyPr>
            <a:normAutofit/>
          </a:bodyPr>
          <a:lstStyle/>
          <a:p>
            <a:pPr>
              <a:spcBef>
                <a:spcPct val="0"/>
              </a:spcBef>
              <a:spcAft>
                <a:spcPct val="60000"/>
              </a:spcAft>
              <a:buClr>
                <a:schemeClr val="accent2"/>
              </a:buClr>
              <a:buFont typeface="Wingdings" pitchFamily="2" charset="2"/>
              <a:buNone/>
            </a:pPr>
            <a:r>
              <a:rPr lang="en-GB" altLang="el-GR" sz="2400" b="1" dirty="0">
                <a:solidFill>
                  <a:schemeClr val="bg1"/>
                </a:solidFill>
              </a:rPr>
              <a:t>The aim was to:</a:t>
            </a:r>
            <a:endParaRPr lang="en-US" altLang="el-GR" sz="2400" b="1" dirty="0">
              <a:solidFill>
                <a:schemeClr val="bg1"/>
              </a:solidFill>
            </a:endParaRPr>
          </a:p>
          <a:p>
            <a:pPr>
              <a:spcBef>
                <a:spcPct val="0"/>
              </a:spcBef>
              <a:spcAft>
                <a:spcPct val="35000"/>
              </a:spcAft>
              <a:buClr>
                <a:schemeClr val="tx1"/>
              </a:buClr>
            </a:pPr>
            <a:r>
              <a:rPr lang="en-US" altLang="el-GR" sz="2400" dirty="0"/>
              <a:t>record and document the condition of copy letters</a:t>
            </a:r>
            <a:r>
              <a:rPr lang="en-GB" altLang="el-GR" sz="2400" dirty="0"/>
              <a:t>,</a:t>
            </a:r>
            <a:endParaRPr lang="en-US" altLang="el-GR" sz="2400" dirty="0"/>
          </a:p>
          <a:p>
            <a:pPr>
              <a:spcBef>
                <a:spcPct val="0"/>
              </a:spcBef>
              <a:spcAft>
                <a:spcPct val="35000"/>
              </a:spcAft>
              <a:buClr>
                <a:schemeClr val="tx1"/>
              </a:buClr>
            </a:pPr>
            <a:r>
              <a:rPr lang="en-US" altLang="el-GR" sz="2400" dirty="0"/>
              <a:t>record the optical </a:t>
            </a:r>
            <a:r>
              <a:rPr lang="en-US" altLang="el-GR" sz="2400" dirty="0" smtClean="0"/>
              <a:t>behavior </a:t>
            </a:r>
            <a:r>
              <a:rPr lang="en-US" altLang="el-GR" sz="2400" dirty="0"/>
              <a:t>of the inks in different wavelengths like ultraviolet, visible, and near infrared, and </a:t>
            </a:r>
          </a:p>
          <a:p>
            <a:pPr>
              <a:spcBef>
                <a:spcPct val="0"/>
              </a:spcBef>
              <a:spcAft>
                <a:spcPct val="35000"/>
              </a:spcAft>
              <a:buClr>
                <a:schemeClr val="tx1"/>
              </a:buClr>
            </a:pPr>
            <a:r>
              <a:rPr lang="en-US" altLang="el-GR" sz="2400" dirty="0"/>
              <a:t>detect and study the different types of inks used</a:t>
            </a:r>
            <a:r>
              <a:rPr lang="en-GB" altLang="el-GR" sz="2400" dirty="0"/>
              <a:t>.</a:t>
            </a:r>
            <a:endParaRPr lang="el-GR" altLang="el-GR" sz="2400" dirty="0"/>
          </a:p>
        </p:txBody>
      </p:sp>
    </p:spTree>
    <p:extLst>
      <p:ext uri="{BB962C8B-B14F-4D97-AF65-F5344CB8AC3E}">
        <p14:creationId xmlns:p14="http://schemas.microsoft.com/office/powerpoint/2010/main" val="3581869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51520" y="2564904"/>
            <a:ext cx="4608512" cy="1143000"/>
          </a:xfrm>
        </p:spPr>
        <p:txBody>
          <a:bodyPr>
            <a:normAutofit/>
          </a:bodyPr>
          <a:lstStyle/>
          <a:p>
            <a:r>
              <a:rPr lang="en-US" altLang="el-GR" sz="4000" b="1" dirty="0"/>
              <a:t>Documentation </a:t>
            </a:r>
            <a:endParaRPr lang="el-GR" altLang="el-GR" sz="4000" b="1" dirty="0"/>
          </a:p>
        </p:txBody>
      </p:sp>
      <p:sp>
        <p:nvSpPr>
          <p:cNvPr id="6" name="Rectangle 9"/>
          <p:cNvSpPr txBox="1">
            <a:spLocks noChangeArrowheads="1"/>
          </p:cNvSpPr>
          <p:nvPr/>
        </p:nvSpPr>
        <p:spPr>
          <a:xfrm>
            <a:off x="467544" y="5248508"/>
            <a:ext cx="4032250" cy="122396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fontAlgn="auto">
              <a:spcAft>
                <a:spcPts val="0"/>
              </a:spcAft>
              <a:buFont typeface="Wingdings" pitchFamily="2" charset="2"/>
              <a:buNone/>
            </a:pPr>
            <a:r>
              <a:rPr lang="en-US" altLang="el-GR" sz="2400" dirty="0" smtClean="0"/>
              <a:t>	The completion based on observations in normal light</a:t>
            </a:r>
            <a:endParaRPr lang="el-GR" altLang="el-GR" sz="2400" dirty="0"/>
          </a:p>
        </p:txBody>
      </p:sp>
      <p:pic>
        <p:nvPicPr>
          <p:cNvPr id="7" name="Picture 1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7532" t="14290" r="51294" b="12022"/>
          <a:stretch>
            <a:fillRect/>
          </a:stretch>
        </p:blipFill>
        <p:spPr>
          <a:xfrm>
            <a:off x="4499992" y="283272"/>
            <a:ext cx="4305636" cy="619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p:cNvSpPr/>
          <p:nvPr/>
        </p:nvSpPr>
        <p:spPr>
          <a:xfrm>
            <a:off x="943980" y="3564137"/>
            <a:ext cx="3240360" cy="45719"/>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13417646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f0c23822dd3ec643999a92f81f29cf359dd7289c"/>
  <p:tag name="ISPRING_RESOURCE_PATHS_HASH_PRESENTER" val="decff6217d3d7d927b4e4e1548e316dae174385"/>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_template_updated">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TotalTime>
  <Words>2081</Words>
  <Application>Microsoft Office PowerPoint</Application>
  <PresentationFormat>Προβολή στην οθόνη (4:3)</PresentationFormat>
  <Paragraphs>219</Paragraphs>
  <Slides>39</Slides>
  <Notes>9</Notes>
  <HiddenSlides>0</HiddenSlides>
  <MMClips>0</MMClips>
  <ScaleCrop>false</ScaleCrop>
  <HeadingPairs>
    <vt:vector size="4" baseType="variant">
      <vt:variant>
        <vt:lpstr>Θέμα</vt:lpstr>
      </vt:variant>
      <vt:variant>
        <vt:i4>4</vt:i4>
      </vt:variant>
      <vt:variant>
        <vt:lpstr>Τίτλοι διαφανειών</vt:lpstr>
      </vt:variant>
      <vt:variant>
        <vt:i4>39</vt:i4>
      </vt:variant>
    </vt:vector>
  </HeadingPairs>
  <TitlesOfParts>
    <vt:vector size="43" baseType="lpstr">
      <vt:lpstr>OC_template_updated</vt:lpstr>
      <vt:lpstr>Office Theme</vt:lpstr>
      <vt:lpstr>1_OC_template_updated</vt:lpstr>
      <vt:lpstr>2_OC_template_updated</vt:lpstr>
      <vt:lpstr>Φυσικοχημικές Μέθοδοι Διάγνωσης - Τεκμηρίωσης</vt:lpstr>
      <vt:lpstr>Η ενότητα βασίζεται</vt:lpstr>
      <vt:lpstr>Cooperation and Funding</vt:lpstr>
      <vt:lpstr>James Watt’s copying method  Copy letters and copy books</vt:lpstr>
      <vt:lpstr>Objectives of investigation</vt:lpstr>
      <vt:lpstr>Schliemann’s archive (1/2)</vt:lpstr>
      <vt:lpstr>Schliemann’s archive (2/2)</vt:lpstr>
      <vt:lpstr>Methodology of Study</vt:lpstr>
      <vt:lpstr>Documentation </vt:lpstr>
      <vt:lpstr>Comparison of an Original and a Copy</vt:lpstr>
      <vt:lpstr>Comparison of an Original and a Copy (details)</vt:lpstr>
      <vt:lpstr>Quality of copies (1/2)</vt:lpstr>
      <vt:lpstr>Quality of copies (2/2)</vt:lpstr>
      <vt:lpstr>Quality of the copied writing</vt:lpstr>
      <vt:lpstr>Non-destructive optical methods</vt:lpstr>
      <vt:lpstr> Interpretation of the technical examination   Group 1</vt:lpstr>
      <vt:lpstr>Group 1</vt:lpstr>
      <vt:lpstr>Interpretation of the technical examination   Group 2</vt:lpstr>
      <vt:lpstr>Group 2</vt:lpstr>
      <vt:lpstr>Interpretation of the technical examination   Group 3</vt:lpstr>
      <vt:lpstr>Group 3</vt:lpstr>
      <vt:lpstr>Interpretation of the technical examination   Group 4</vt:lpstr>
      <vt:lpstr>Group 4</vt:lpstr>
      <vt:lpstr>Interpretation of the technical examination   Group 5</vt:lpstr>
      <vt:lpstr>Group 5</vt:lpstr>
      <vt:lpstr>Interpretation of the technical examination   Group 6</vt:lpstr>
      <vt:lpstr>Group 6</vt:lpstr>
      <vt:lpstr>Conclusions (1/2)</vt:lpstr>
      <vt:lpstr>Conclusions (1/2)</vt:lpstr>
      <vt:lpstr>Acknowledgements</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 (1/2)</vt:lpstr>
      <vt:lpstr>Σημείωμα Χρήσης Έργων Τρίτων (2/2)</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34</cp:revision>
  <dcterms:created xsi:type="dcterms:W3CDTF">2013-03-04T13:35:19Z</dcterms:created>
  <dcterms:modified xsi:type="dcterms:W3CDTF">2015-06-10T12:55:51Z</dcterms:modified>
</cp:coreProperties>
</file>