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57" r:id="rId10"/>
    <p:sldId id="262" r:id="rId11"/>
    <p:sldId id="264" r:id="rId12"/>
    <p:sldId id="269" r:id="rId13"/>
    <p:sldId id="270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2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παραγωγής εντύπου υλικού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Επιχείρηση </a:t>
            </a:r>
            <a:r>
              <a:rPr lang="el-GR" sz="2600" dirty="0"/>
              <a:t>γραφικών </a:t>
            </a:r>
            <a:r>
              <a:rPr lang="el-GR" sz="2600" dirty="0" smtClean="0"/>
              <a:t>τεχνών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Αναστάσιος </a:t>
            </a:r>
            <a:r>
              <a:rPr lang="el-GR" sz="2200" dirty="0" smtClean="0"/>
              <a:t>Ε.</a:t>
            </a:r>
            <a:r>
              <a:rPr lang="en-US" sz="2200" dirty="0" smtClean="0"/>
              <a:t> </a:t>
            </a:r>
            <a:r>
              <a:rPr lang="el-GR" sz="2200" dirty="0" smtClean="0"/>
              <a:t>Πολίτης, Επίκουρος Καθηγητής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/>
              <a:t>Τεχνολογία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Πολίτης 2014. </a:t>
            </a:r>
            <a:r>
              <a:rPr lang="el-GR" sz="2000" dirty="0"/>
              <a:t>Αναστάσιος Πολίτης. «Διαχείριση παραγωγής εντύπου υλικού.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5:</a:t>
            </a:r>
            <a:r>
              <a:rPr lang="el-GR" sz="2000" dirty="0"/>
              <a:t> Επιχείρηση γραφικών </a:t>
            </a:r>
            <a:r>
              <a:rPr lang="el-GR" sz="2000" dirty="0" smtClean="0"/>
              <a:t>τεχνών».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Εξωτερικό περιβάλλον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Προσανατολισμός και θέση στην αγορά.</a:t>
            </a:r>
          </a:p>
          <a:p>
            <a:pPr lvl="0"/>
            <a:r>
              <a:rPr lang="el-GR" dirty="0" smtClean="0"/>
              <a:t>Συνεργάτες - Δίκτυα συνεργασίας.</a:t>
            </a:r>
          </a:p>
          <a:p>
            <a:pPr lvl="0"/>
            <a:r>
              <a:rPr lang="el-GR" dirty="0" smtClean="0"/>
              <a:t>Άτυπα δίκτυα.</a:t>
            </a:r>
          </a:p>
          <a:p>
            <a:pPr lvl="0"/>
            <a:r>
              <a:rPr lang="el-GR" dirty="0" smtClean="0"/>
              <a:t>Υπεργολάβοι.</a:t>
            </a:r>
          </a:p>
          <a:p>
            <a:pPr lvl="0"/>
            <a:r>
              <a:rPr lang="el-GR" dirty="0" smtClean="0"/>
              <a:t>Πελάτες.</a:t>
            </a:r>
          </a:p>
          <a:p>
            <a:pPr lvl="0"/>
            <a:r>
              <a:rPr lang="el-GR" dirty="0" smtClean="0"/>
              <a:t>Προμηθευτές.</a:t>
            </a:r>
          </a:p>
          <a:p>
            <a:r>
              <a:rPr lang="el-GR" dirty="0" smtClean="0"/>
              <a:t>Ανταγωνισμός.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Εσωτερική δομή, οργάνωση και λειτουργία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Ιδιοκτησία.</a:t>
            </a:r>
          </a:p>
          <a:p>
            <a:pPr lvl="0"/>
            <a:r>
              <a:rPr lang="el-GR" dirty="0" smtClean="0"/>
              <a:t>Ηγεσία.</a:t>
            </a:r>
          </a:p>
          <a:p>
            <a:pPr lvl="0"/>
            <a:r>
              <a:rPr lang="el-GR" dirty="0" smtClean="0"/>
              <a:t>Επιχειρηματική φιλοσοφία.</a:t>
            </a:r>
          </a:p>
          <a:p>
            <a:pPr lvl="0"/>
            <a:r>
              <a:rPr lang="el-GR" dirty="0" smtClean="0"/>
              <a:t>Οργανωτική δομή.</a:t>
            </a:r>
          </a:p>
          <a:p>
            <a:pPr lvl="0"/>
            <a:r>
              <a:rPr lang="el-GR" dirty="0" smtClean="0"/>
              <a:t>Διοίκηση.</a:t>
            </a:r>
          </a:p>
          <a:p>
            <a:pPr lvl="0"/>
            <a:r>
              <a:rPr lang="el-GR" dirty="0" smtClean="0"/>
              <a:t>Διαχείριση λειτουργιών.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Μέσα και πόροι της επιχείρησης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Ανθρώπινο κεφάλαιο.</a:t>
            </a:r>
          </a:p>
          <a:p>
            <a:pPr lvl="0"/>
            <a:r>
              <a:rPr lang="el-GR" dirty="0" smtClean="0"/>
              <a:t>Μέσα και πόροι άσκησης της επιχειρηματικής και παραγωγικής διαδικασίας.</a:t>
            </a:r>
          </a:p>
          <a:p>
            <a:pPr lvl="0"/>
            <a:r>
              <a:rPr lang="el-GR" dirty="0" smtClean="0"/>
              <a:t>Εξοπλισμός – συστήματα παραγωγής.</a:t>
            </a:r>
          </a:p>
          <a:p>
            <a:pPr lvl="0"/>
            <a:r>
              <a:rPr lang="el-GR" dirty="0" smtClean="0"/>
              <a:t>Εγκαταστάσεις.</a:t>
            </a:r>
          </a:p>
          <a:p>
            <a:pPr lvl="0"/>
            <a:r>
              <a:rPr lang="el-GR" dirty="0" smtClean="0"/>
              <a:t>Μέσα μεταφοράς.</a:t>
            </a:r>
          </a:p>
          <a:p>
            <a:r>
              <a:rPr lang="el-GR" dirty="0" smtClean="0"/>
              <a:t>Συστήματα επικοινωνίας.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0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Διοίκηση και διαχείριση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Οικονομική διαχείριση – Λογιστήριο.</a:t>
            </a:r>
          </a:p>
          <a:p>
            <a:pPr lvl="0"/>
            <a:r>
              <a:rPr lang="el-GR" dirty="0" smtClean="0"/>
              <a:t>Τμήματα παραγωγής – Αποθήκη.</a:t>
            </a:r>
          </a:p>
          <a:p>
            <a:pPr lvl="0"/>
            <a:r>
              <a:rPr lang="el-GR" dirty="0" smtClean="0"/>
              <a:t>Προσδιορισμός ροής εργασίας.</a:t>
            </a:r>
          </a:p>
          <a:p>
            <a:pPr lvl="0"/>
            <a:r>
              <a:rPr lang="el-GR" dirty="0" smtClean="0"/>
              <a:t>Σύστημα διαχείρισης παραγωγής και εργασιών.</a:t>
            </a:r>
          </a:p>
          <a:p>
            <a:r>
              <a:rPr lang="el-GR" dirty="0" smtClean="0"/>
              <a:t>Συστήματα διαχείρισης πληροφοριών και δεδομένων εργασιών.</a:t>
            </a:r>
          </a:p>
          <a:p>
            <a:r>
              <a:rPr lang="el-GR" dirty="0" smtClean="0"/>
              <a:t>Διαχείριση </a:t>
            </a:r>
            <a:r>
              <a:rPr lang="el-GR" dirty="0"/>
              <a:t>αποθήκης, υλικών και πρώτων </a:t>
            </a:r>
            <a:r>
              <a:rPr lang="el-GR" dirty="0" smtClean="0"/>
              <a:t>υλών.</a:t>
            </a:r>
            <a:endParaRPr lang="el-GR" dirty="0"/>
          </a:p>
          <a:p>
            <a:r>
              <a:rPr lang="el-GR" dirty="0" smtClean="0"/>
              <a:t>Διαχείριση προμηθευτών.</a:t>
            </a:r>
            <a:endParaRPr lang="el-GR" dirty="0"/>
          </a:p>
          <a:p>
            <a:r>
              <a:rPr lang="el-GR" dirty="0" smtClean="0"/>
              <a:t>Διοίκηση </a:t>
            </a:r>
            <a:r>
              <a:rPr lang="el-GR" dirty="0"/>
              <a:t>και διαχείριση </a:t>
            </a:r>
            <a:r>
              <a:rPr lang="el-GR" dirty="0" smtClean="0"/>
              <a:t>ποιότητας.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93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Διαχείριση παραγωγής – </a:t>
            </a:r>
            <a:r>
              <a:rPr lang="el-GR" dirty="0" smtClean="0"/>
              <a:t>πρώτο επίπεδο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 numCol="2">
            <a:normAutofit/>
          </a:bodyPr>
          <a:lstStyle/>
          <a:p>
            <a:pPr>
              <a:lnSpc>
                <a:spcPct val="118000"/>
              </a:lnSpc>
            </a:pPr>
            <a:r>
              <a:rPr lang="el-GR" dirty="0" smtClean="0"/>
              <a:t>Πελάτες </a:t>
            </a:r>
            <a:r>
              <a:rPr lang="el-GR" dirty="0"/>
              <a:t>– Διαχείριση πελατών (CRM </a:t>
            </a:r>
            <a:r>
              <a:rPr lang="el-GR" dirty="0" err="1"/>
              <a:t>Customer</a:t>
            </a:r>
            <a:r>
              <a:rPr lang="el-GR" dirty="0"/>
              <a:t> </a:t>
            </a:r>
            <a:r>
              <a:rPr lang="el-GR" dirty="0" err="1"/>
              <a:t>relationship</a:t>
            </a:r>
            <a:r>
              <a:rPr lang="el-GR" dirty="0"/>
              <a:t> </a:t>
            </a:r>
            <a:r>
              <a:rPr lang="el-GR" dirty="0" err="1"/>
              <a:t>management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18000"/>
              </a:lnSpc>
            </a:pPr>
            <a:r>
              <a:rPr lang="el-GR" dirty="0" smtClean="0"/>
              <a:t>Τμήμα </a:t>
            </a:r>
            <a:r>
              <a:rPr lang="el-GR" dirty="0"/>
              <a:t>μάρκετινγκ – διαφήμισης προβολής και επαφών με τους </a:t>
            </a:r>
            <a:r>
              <a:rPr lang="el-GR" dirty="0" smtClean="0"/>
              <a:t>πελάτες.</a:t>
            </a:r>
            <a:endParaRPr lang="el-GR" dirty="0"/>
          </a:p>
          <a:p>
            <a:pPr>
              <a:lnSpc>
                <a:spcPct val="118000"/>
              </a:lnSpc>
            </a:pPr>
            <a:r>
              <a:rPr lang="el-GR" dirty="0" smtClean="0"/>
              <a:t>Τμήμα </a:t>
            </a:r>
            <a:r>
              <a:rPr lang="el-GR" dirty="0"/>
              <a:t>διαχείρισης εργασιών – υποδοχή αιτημάτων για </a:t>
            </a:r>
            <a:r>
              <a:rPr lang="el-GR" dirty="0" smtClean="0"/>
              <a:t>προσφορά.</a:t>
            </a:r>
            <a:endParaRPr lang="el-GR" dirty="0"/>
          </a:p>
          <a:p>
            <a:pPr>
              <a:lnSpc>
                <a:spcPct val="118000"/>
              </a:lnSpc>
            </a:pPr>
            <a:r>
              <a:rPr lang="el-GR" dirty="0" smtClean="0"/>
              <a:t>Αρχική </a:t>
            </a:r>
            <a:r>
              <a:rPr lang="el-GR" dirty="0"/>
              <a:t>ανάλυση και προσδιορισμός προδιαγραφών </a:t>
            </a:r>
            <a:r>
              <a:rPr lang="el-GR" dirty="0" smtClean="0"/>
              <a:t>εργασίας.</a:t>
            </a:r>
            <a:endParaRPr lang="el-GR" dirty="0"/>
          </a:p>
          <a:p>
            <a:pPr marL="627063">
              <a:lnSpc>
                <a:spcPct val="118000"/>
              </a:lnSpc>
            </a:pPr>
            <a:r>
              <a:rPr lang="el-GR" dirty="0" err="1" smtClean="0"/>
              <a:t>Προκοστολόγηση</a:t>
            </a:r>
            <a:r>
              <a:rPr lang="el-GR" dirty="0" smtClean="0"/>
              <a:t>.</a:t>
            </a:r>
            <a:endParaRPr lang="el-GR" dirty="0"/>
          </a:p>
          <a:p>
            <a:pPr marL="627063">
              <a:lnSpc>
                <a:spcPct val="118000"/>
              </a:lnSpc>
            </a:pPr>
            <a:r>
              <a:rPr lang="el-GR" dirty="0" smtClean="0"/>
              <a:t>Έκδοση προσφοράς.</a:t>
            </a:r>
            <a:endParaRPr lang="el-GR" dirty="0"/>
          </a:p>
          <a:p>
            <a:pPr marL="627063">
              <a:lnSpc>
                <a:spcPct val="118000"/>
              </a:lnSpc>
            </a:pPr>
            <a:r>
              <a:rPr lang="el-GR" dirty="0" smtClean="0"/>
              <a:t>Ολοκλήρωση </a:t>
            </a:r>
            <a:r>
              <a:rPr lang="el-GR" dirty="0"/>
              <a:t>της </a:t>
            </a:r>
            <a:r>
              <a:rPr lang="el-GR" dirty="0" smtClean="0"/>
              <a:t>εργασίας.</a:t>
            </a:r>
            <a:endParaRPr lang="el-GR" dirty="0"/>
          </a:p>
          <a:p>
            <a:pPr marL="627063">
              <a:lnSpc>
                <a:spcPct val="118000"/>
              </a:lnSpc>
            </a:pPr>
            <a:r>
              <a:rPr lang="el-GR" dirty="0" smtClean="0"/>
              <a:t>Τελική κοστολόγηση.</a:t>
            </a:r>
            <a:endParaRPr lang="el-GR" dirty="0"/>
          </a:p>
          <a:p>
            <a:pPr marL="627063">
              <a:lnSpc>
                <a:spcPct val="118000"/>
              </a:lnSpc>
            </a:pPr>
            <a:r>
              <a:rPr lang="el-GR" dirty="0" smtClean="0"/>
              <a:t>Τιμολόγηση.</a:t>
            </a:r>
            <a:endParaRPr lang="el-GR" dirty="0"/>
          </a:p>
          <a:p>
            <a:pPr marL="627063">
              <a:lnSpc>
                <a:spcPct val="118000"/>
              </a:lnSpc>
            </a:pPr>
            <a:r>
              <a:rPr lang="el-GR" dirty="0" smtClean="0"/>
              <a:t>Παράδοση </a:t>
            </a:r>
            <a:r>
              <a:rPr lang="el-GR" dirty="0"/>
              <a:t>της εργασίας στον </a:t>
            </a:r>
            <a:r>
              <a:rPr lang="el-GR" dirty="0" smtClean="0"/>
              <a:t>πελάτη.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716016" y="1268760"/>
            <a:ext cx="0" cy="504056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Διαχείριση παραγωγής – δεύτερο επίπεδο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l-GR" dirty="0" smtClean="0"/>
              <a:t>Προσδιορισμός </a:t>
            </a:r>
            <a:r>
              <a:rPr lang="el-GR" dirty="0"/>
              <a:t>δεδομένων και προδιαγραφών παραγωγής της κάθε </a:t>
            </a:r>
            <a:r>
              <a:rPr lang="el-GR" dirty="0" smtClean="0"/>
              <a:t>εργασίας.</a:t>
            </a:r>
            <a:endParaRPr lang="el-GR" dirty="0"/>
          </a:p>
          <a:p>
            <a:r>
              <a:rPr lang="el-GR" dirty="0" smtClean="0"/>
              <a:t>Δημιουργία φακέλου </a:t>
            </a:r>
            <a:r>
              <a:rPr lang="el-GR" dirty="0"/>
              <a:t>εργασίας (</a:t>
            </a:r>
            <a:r>
              <a:rPr lang="el-GR" dirty="0" err="1"/>
              <a:t>Job</a:t>
            </a:r>
            <a:r>
              <a:rPr lang="el-GR" dirty="0"/>
              <a:t> </a:t>
            </a:r>
            <a:r>
              <a:rPr lang="el-GR" dirty="0" err="1"/>
              <a:t>file</a:t>
            </a:r>
            <a:r>
              <a:rPr lang="el-GR" dirty="0"/>
              <a:t>, </a:t>
            </a:r>
            <a:r>
              <a:rPr lang="el-GR" dirty="0" err="1"/>
              <a:t>job</a:t>
            </a:r>
            <a:r>
              <a:rPr lang="el-GR" dirty="0"/>
              <a:t> </a:t>
            </a:r>
            <a:r>
              <a:rPr lang="el-GR" dirty="0" err="1" smtClean="0"/>
              <a:t>order</a:t>
            </a:r>
            <a:r>
              <a:rPr lang="el-GR" dirty="0" smtClean="0"/>
              <a:t>, </a:t>
            </a:r>
            <a:r>
              <a:rPr lang="el-GR" dirty="0" err="1"/>
              <a:t>job</a:t>
            </a:r>
            <a:r>
              <a:rPr lang="el-GR" dirty="0"/>
              <a:t> </a:t>
            </a:r>
            <a:r>
              <a:rPr lang="el-GR" dirty="0" err="1"/>
              <a:t>ticket</a:t>
            </a:r>
            <a:r>
              <a:rPr lang="el-GR" dirty="0"/>
              <a:t> – </a:t>
            </a:r>
            <a:r>
              <a:rPr lang="el-GR" dirty="0" err="1"/>
              <a:t>Auftragstasche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Οργάνωση </a:t>
            </a:r>
            <a:r>
              <a:rPr lang="el-GR" dirty="0"/>
              <a:t>και προγραμματισμός </a:t>
            </a:r>
            <a:r>
              <a:rPr lang="el-GR" dirty="0" smtClean="0"/>
              <a:t>παραγωγής.</a:t>
            </a:r>
            <a:endParaRPr lang="el-GR" dirty="0"/>
          </a:p>
          <a:p>
            <a:r>
              <a:rPr lang="el-GR" dirty="0" smtClean="0"/>
              <a:t>Εφαρμογή </a:t>
            </a:r>
            <a:r>
              <a:rPr lang="el-GR" dirty="0"/>
              <a:t>συστημάτων διαχείρισης πληροφοριών της παραγωγής </a:t>
            </a:r>
            <a:r>
              <a:rPr lang="el-GR" dirty="0" smtClean="0"/>
              <a:t>MIS.</a:t>
            </a:r>
            <a:endParaRPr lang="el-GR" dirty="0"/>
          </a:p>
          <a:p>
            <a:r>
              <a:rPr lang="el-GR" dirty="0" smtClean="0"/>
              <a:t>Είσοδος </a:t>
            </a:r>
            <a:r>
              <a:rPr lang="el-GR" dirty="0"/>
              <a:t>των εργασιών στην </a:t>
            </a:r>
            <a:r>
              <a:rPr lang="el-GR" dirty="0" smtClean="0"/>
              <a:t>παραγωγή.</a:t>
            </a:r>
            <a:endParaRPr lang="el-GR" dirty="0"/>
          </a:p>
          <a:p>
            <a:r>
              <a:rPr lang="el-GR" dirty="0" smtClean="0"/>
              <a:t>Παρακολούθηση </a:t>
            </a:r>
            <a:r>
              <a:rPr lang="el-GR" dirty="0"/>
              <a:t>(</a:t>
            </a:r>
            <a:r>
              <a:rPr lang="el-GR" dirty="0" err="1"/>
              <a:t>monitoring</a:t>
            </a:r>
            <a:r>
              <a:rPr lang="el-GR" dirty="0"/>
              <a:t>) των εργασιών  - συλλογή </a:t>
            </a:r>
            <a:r>
              <a:rPr lang="el-GR" dirty="0" smtClean="0"/>
              <a:t>δεδομένων.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3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OC_template_updated">
  <a:themeElements>
    <a:clrScheme name="Προσαρμοσμένο 2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37</TotalTime>
  <Words>846</Words>
  <Application>Microsoft Office PowerPoint</Application>
  <PresentationFormat>Προβολή στην οθόνη (4:3)</PresentationFormat>
  <Paragraphs>120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1_OC_template_updated</vt:lpstr>
      <vt:lpstr>OC_template_updated</vt:lpstr>
      <vt:lpstr>Διαχείριση παραγωγής εντύπου υλικού</vt:lpstr>
      <vt:lpstr>Εξωτερικό περιβάλλον</vt:lpstr>
      <vt:lpstr>Εσωτερική δομή, οργάνωση και λειτουργία</vt:lpstr>
      <vt:lpstr>Μέσα και πόροι της επιχείρησης</vt:lpstr>
      <vt:lpstr>Διοίκηση και διαχείριση</vt:lpstr>
      <vt:lpstr>Διαχείριση παραγωγής – πρώτο επίπεδο</vt:lpstr>
      <vt:lpstr>Διαχείριση παραγωγής – δεύτερο επίπεδο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παραγωγής εντύπου υλικού</dc:title>
  <dc:creator>opencourses@teiath.gr</dc:creator>
  <cp:lastModifiedBy>fkaram2</cp:lastModifiedBy>
  <cp:revision>6</cp:revision>
  <dcterms:created xsi:type="dcterms:W3CDTF">2015-03-20T13:42:10Z</dcterms:created>
  <dcterms:modified xsi:type="dcterms:W3CDTF">2015-03-30T11:06:59Z</dcterms:modified>
</cp:coreProperties>
</file>