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56"/>
  </p:notesMasterIdLst>
  <p:handoutMasterIdLst>
    <p:handoutMasterId r:id="rId57"/>
  </p:handoutMasterIdLst>
  <p:sldIdLst>
    <p:sldId id="256" r:id="rId3"/>
    <p:sldId id="267" r:id="rId4"/>
    <p:sldId id="268" r:id="rId5"/>
    <p:sldId id="269" r:id="rId6"/>
    <p:sldId id="270" r:id="rId7"/>
    <p:sldId id="271" r:id="rId8"/>
    <p:sldId id="272" r:id="rId9"/>
    <p:sldId id="273" r:id="rId10"/>
    <p:sldId id="274" r:id="rId11"/>
    <p:sldId id="275" r:id="rId12"/>
    <p:sldId id="276" r:id="rId13"/>
    <p:sldId id="278" r:id="rId14"/>
    <p:sldId id="279" r:id="rId15"/>
    <p:sldId id="280" r:id="rId16"/>
    <p:sldId id="281" r:id="rId17"/>
    <p:sldId id="282" r:id="rId18"/>
    <p:sldId id="283" r:id="rId19"/>
    <p:sldId id="284" r:id="rId20"/>
    <p:sldId id="285" r:id="rId21"/>
    <p:sldId id="286" r:id="rId22"/>
    <p:sldId id="288" r:id="rId23"/>
    <p:sldId id="289" r:id="rId24"/>
    <p:sldId id="290" r:id="rId25"/>
    <p:sldId id="291" r:id="rId26"/>
    <p:sldId id="292" r:id="rId27"/>
    <p:sldId id="293" r:id="rId28"/>
    <p:sldId id="294" r:id="rId29"/>
    <p:sldId id="295" r:id="rId30"/>
    <p:sldId id="318" r:id="rId31"/>
    <p:sldId id="319" r:id="rId32"/>
    <p:sldId id="320"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317" r:id="rId48"/>
    <p:sldId id="257" r:id="rId49"/>
    <p:sldId id="262" r:id="rId50"/>
    <p:sldId id="264" r:id="rId51"/>
    <p:sldId id="321" r:id="rId52"/>
    <p:sldId id="322" r:id="rId53"/>
    <p:sldId id="266" r:id="rId54"/>
    <p:sldId id="261" r:id="rId55"/>
  </p:sldIdLst>
  <p:sldSz cx="9144000" cy="6858000" type="screen4x3"/>
  <p:notesSz cx="7104063" cy="10234613"/>
  <p:custDataLst>
    <p:tags r:id="rId5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2635" autoAdjust="0"/>
  </p:normalViewPr>
  <p:slideViewPr>
    <p:cSldViewPr>
      <p:cViewPr varScale="1">
        <p:scale>
          <a:sx n="78" d="100"/>
          <a:sy n="78" d="100"/>
        </p:scale>
        <p:origin x="-90" y="-62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gs" Target="tags/tag1.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Φύλλο1!$B$1</c:f>
              <c:strCache>
                <c:ptCount val="1"/>
                <c:pt idx="0">
                  <c:v>Avoidant </c:v>
                </c:pt>
              </c:strCache>
            </c:strRef>
          </c:tx>
          <c:spPr>
            <a:solidFill>
              <a:schemeClr val="accent1"/>
            </a:solidFill>
            <a:ln>
              <a:noFill/>
            </a:ln>
            <a:effectLst/>
          </c:spPr>
          <c:invertIfNegative val="0"/>
          <c:cat>
            <c:strRef>
              <c:f>Φύλλο1!$A$2:$A$5</c:f>
              <c:strCache>
                <c:ptCount val="3"/>
                <c:pt idx="0">
                  <c:v>Germany</c:v>
                </c:pt>
                <c:pt idx="1">
                  <c:v>Japan</c:v>
                </c:pt>
                <c:pt idx="2">
                  <c:v>United States</c:v>
                </c:pt>
              </c:strCache>
            </c:strRef>
          </c:cat>
          <c:val>
            <c:numRef>
              <c:f>Φύλλο1!$B$2:$B$5</c:f>
              <c:numCache>
                <c:formatCode>General</c:formatCode>
                <c:ptCount val="4"/>
                <c:pt idx="0">
                  <c:v>35</c:v>
                </c:pt>
                <c:pt idx="1">
                  <c:v>5</c:v>
                </c:pt>
                <c:pt idx="2">
                  <c:v>20</c:v>
                </c:pt>
              </c:numCache>
            </c:numRef>
          </c:val>
        </c:ser>
        <c:ser>
          <c:idx val="1"/>
          <c:order val="1"/>
          <c:tx>
            <c:strRef>
              <c:f>Φύλλο1!$C$1</c:f>
              <c:strCache>
                <c:ptCount val="1"/>
                <c:pt idx="0">
                  <c:v>Secure</c:v>
                </c:pt>
              </c:strCache>
            </c:strRef>
          </c:tx>
          <c:spPr>
            <a:solidFill>
              <a:schemeClr val="accent2"/>
            </a:solidFill>
            <a:ln>
              <a:noFill/>
            </a:ln>
            <a:effectLst/>
          </c:spPr>
          <c:invertIfNegative val="0"/>
          <c:cat>
            <c:strRef>
              <c:f>Φύλλο1!$A$2:$A$5</c:f>
              <c:strCache>
                <c:ptCount val="3"/>
                <c:pt idx="0">
                  <c:v>Germany</c:v>
                </c:pt>
                <c:pt idx="1">
                  <c:v>Japan</c:v>
                </c:pt>
                <c:pt idx="2">
                  <c:v>United States</c:v>
                </c:pt>
              </c:strCache>
            </c:strRef>
          </c:cat>
          <c:val>
            <c:numRef>
              <c:f>Φύλλο1!$C$2:$C$5</c:f>
              <c:numCache>
                <c:formatCode>General</c:formatCode>
                <c:ptCount val="4"/>
                <c:pt idx="0">
                  <c:v>58</c:v>
                </c:pt>
                <c:pt idx="1">
                  <c:v>69</c:v>
                </c:pt>
                <c:pt idx="2">
                  <c:v>63</c:v>
                </c:pt>
              </c:numCache>
            </c:numRef>
          </c:val>
        </c:ser>
        <c:ser>
          <c:idx val="2"/>
          <c:order val="2"/>
          <c:tx>
            <c:strRef>
              <c:f>Φύλλο1!$D$1</c:f>
              <c:strCache>
                <c:ptCount val="1"/>
                <c:pt idx="0">
                  <c:v>Resistant</c:v>
                </c:pt>
              </c:strCache>
            </c:strRef>
          </c:tx>
          <c:spPr>
            <a:solidFill>
              <a:schemeClr val="accent3"/>
            </a:solidFill>
            <a:ln>
              <a:noFill/>
            </a:ln>
            <a:effectLst/>
          </c:spPr>
          <c:invertIfNegative val="0"/>
          <c:cat>
            <c:strRef>
              <c:f>Φύλλο1!$A$2:$A$5</c:f>
              <c:strCache>
                <c:ptCount val="3"/>
                <c:pt idx="0">
                  <c:v>Germany</c:v>
                </c:pt>
                <c:pt idx="1">
                  <c:v>Japan</c:v>
                </c:pt>
                <c:pt idx="2">
                  <c:v>United States</c:v>
                </c:pt>
              </c:strCache>
            </c:strRef>
          </c:cat>
          <c:val>
            <c:numRef>
              <c:f>Φύλλο1!$D$2:$D$5</c:f>
              <c:numCache>
                <c:formatCode>General</c:formatCode>
                <c:ptCount val="4"/>
                <c:pt idx="0">
                  <c:v>8</c:v>
                </c:pt>
                <c:pt idx="1">
                  <c:v>29</c:v>
                </c:pt>
                <c:pt idx="2">
                  <c:v>14</c:v>
                </c:pt>
              </c:numCache>
            </c:numRef>
          </c:val>
        </c:ser>
        <c:dLbls>
          <c:showLegendKey val="0"/>
          <c:showVal val="0"/>
          <c:showCatName val="0"/>
          <c:showSerName val="0"/>
          <c:showPercent val="0"/>
          <c:showBubbleSize val="0"/>
        </c:dLbls>
        <c:gapWidth val="219"/>
        <c:overlap val="-27"/>
        <c:axId val="482213888"/>
        <c:axId val="475324416"/>
      </c:barChart>
      <c:catAx>
        <c:axId val="482213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crossAx val="475324416"/>
        <c:crosses val="autoZero"/>
        <c:auto val="1"/>
        <c:lblAlgn val="ctr"/>
        <c:lblOffset val="100"/>
        <c:noMultiLvlLbl val="0"/>
      </c:catAx>
      <c:valAx>
        <c:axId val="475324416"/>
        <c:scaling>
          <c:orientation val="minMax"/>
          <c:max val="8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crossAx val="4822138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chart>
  <c:spPr>
    <a:noFill/>
    <a:ln>
      <a:noFill/>
    </a:ln>
    <a:effectLst/>
  </c:spPr>
  <c:txPr>
    <a:bodyPr/>
    <a:lstStyle/>
    <a:p>
      <a:pPr>
        <a:defRPr/>
      </a:pPr>
      <a:endParaRPr lang="el-G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2/3/2015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2/3/2015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48</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49</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51</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52</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7</a:t>
            </a:fld>
            <a:endParaRPr lang="el-GR">
              <a:solidFill>
                <a:prstClr val="black"/>
              </a:solidFill>
            </a:endParaRPr>
          </a:p>
        </p:txBody>
      </p:sp>
    </p:spTree>
    <p:extLst>
      <p:ext uri="{BB962C8B-B14F-4D97-AF65-F5344CB8AC3E}">
        <p14:creationId xmlns:p14="http://schemas.microsoft.com/office/powerpoint/2010/main" val="1231075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9</a:t>
            </a:fld>
            <a:endParaRPr lang="el-GR">
              <a:solidFill>
                <a:prstClr val="black"/>
              </a:solidFill>
            </a:endParaRPr>
          </a:p>
        </p:txBody>
      </p:sp>
    </p:spTree>
    <p:extLst>
      <p:ext uri="{BB962C8B-B14F-4D97-AF65-F5344CB8AC3E}">
        <p14:creationId xmlns:p14="http://schemas.microsoft.com/office/powerpoint/2010/main" val="2225172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10</a:t>
            </a:fld>
            <a:endParaRPr lang="el-GR">
              <a:solidFill>
                <a:prstClr val="black"/>
              </a:solidFill>
            </a:endParaRPr>
          </a:p>
        </p:txBody>
      </p:sp>
    </p:spTree>
    <p:extLst>
      <p:ext uri="{BB962C8B-B14F-4D97-AF65-F5344CB8AC3E}">
        <p14:creationId xmlns:p14="http://schemas.microsoft.com/office/powerpoint/2010/main" val="2547790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17</a:t>
            </a:fld>
            <a:endParaRPr lang="el-GR">
              <a:solidFill>
                <a:prstClr val="black"/>
              </a:solidFill>
            </a:endParaRPr>
          </a:p>
        </p:txBody>
      </p:sp>
    </p:spTree>
    <p:extLst>
      <p:ext uri="{BB962C8B-B14F-4D97-AF65-F5344CB8AC3E}">
        <p14:creationId xmlns:p14="http://schemas.microsoft.com/office/powerpoint/2010/main" val="3958474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19</a:t>
            </a:fld>
            <a:endParaRPr lang="el-GR">
              <a:solidFill>
                <a:prstClr val="black"/>
              </a:solidFill>
            </a:endParaRPr>
          </a:p>
        </p:txBody>
      </p:sp>
    </p:spTree>
    <p:extLst>
      <p:ext uri="{BB962C8B-B14F-4D97-AF65-F5344CB8AC3E}">
        <p14:creationId xmlns:p14="http://schemas.microsoft.com/office/powerpoint/2010/main" val="330635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27</a:t>
            </a:fld>
            <a:endParaRPr lang="el-GR">
              <a:solidFill>
                <a:prstClr val="black"/>
              </a:solidFill>
            </a:endParaRPr>
          </a:p>
        </p:txBody>
      </p:sp>
    </p:spTree>
    <p:extLst>
      <p:ext uri="{BB962C8B-B14F-4D97-AF65-F5344CB8AC3E}">
        <p14:creationId xmlns:p14="http://schemas.microsoft.com/office/powerpoint/2010/main" val="4265021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46</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47</a:t>
            </a:fld>
            <a:endParaRPr lang="el-GR"/>
          </a:p>
        </p:txBody>
      </p:sp>
    </p:spTree>
    <p:extLst>
      <p:ext uri="{BB962C8B-B14F-4D97-AF65-F5344CB8AC3E}">
        <p14:creationId xmlns:p14="http://schemas.microsoft.com/office/powerpoint/2010/main" val="2749721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1678476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a:spcBef>
                <a:spcPts val="1200"/>
              </a:spcBef>
              <a:defRPr sz="2400"/>
            </a:lvl1pPr>
            <a:lvl2pPr marL="742950" indent="-285750">
              <a:spcBef>
                <a:spcPts val="600"/>
              </a:spcBef>
              <a:buFont typeface="Courier New" panose="02070309020205020404" pitchFamily="49" charset="0"/>
              <a:buChar char="o"/>
              <a:defRPr sz="2200"/>
            </a:lvl2pPr>
            <a:lvl3pPr marL="1143000" indent="-228600">
              <a:buFont typeface="Wingdings" panose="05000000000000000000" pitchFamily="2" charset="2"/>
              <a:buChar char="§"/>
              <a:defRPr sz="2200"/>
            </a:lvl3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4044333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3125562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1288703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5620918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45786238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6279288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1306028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38901817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202825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7923778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K5loYFc0FY0"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LbOOPKBg0iA"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hyperlink" Target="http://pixabay.com/en/question-mark-concept-white-sign-213671/" TargetMode="External"/><Relationship Id="rId2" Type="http://schemas.openxmlformats.org/officeDocument/2006/relationships/image" Target="../media/image8.jpg"/><Relationship Id="rId1" Type="http://schemas.openxmlformats.org/officeDocument/2006/relationships/slideLayout" Target="../slideLayouts/slideLayout12.xml"/><Relationship Id="rId5" Type="http://schemas.openxmlformats.org/officeDocument/2006/relationships/hyperlink" Target="http://pixabay.com/en/users/Ben_Kerckx/" TargetMode="External"/><Relationship Id="rId4" Type="http://schemas.openxmlformats.org/officeDocument/2006/relationships/hyperlink" Target="http://pixabay.com/en/users/PublicDomainPicture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commons.wikimedia.org/wiki/File:Breastfeeding.jpg" TargetMode="External"/><Relationship Id="rId2" Type="http://schemas.openxmlformats.org/officeDocument/2006/relationships/image" Target="../media/image15.jpg"/><Relationship Id="rId1" Type="http://schemas.openxmlformats.org/officeDocument/2006/relationships/slideLayout" Target="../slideLayouts/slideLayout12.xml"/><Relationship Id="rId4" Type="http://schemas.openxmlformats.org/officeDocument/2006/relationships/hyperlink" Target="http://commons.wikimedia.org/wiki/User:Hindustanilanguag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http://cache.boston.com/bonzai-fba/Globe_Photo/2004/03/20/1079802044_5161.jpg" TargetMode="External"/><Relationship Id="rId2" Type="http://schemas.openxmlformats.org/officeDocument/2006/relationships/image" Target="../media/image16.jpeg"/><Relationship Id="rId1" Type="http://schemas.openxmlformats.org/officeDocument/2006/relationships/slideLayout" Target="../slideLayouts/slideLayout12.xml"/><Relationship Id="rId5" Type="http://schemas.openxmlformats.org/officeDocument/2006/relationships/hyperlink" Target="http://darkwing.uoregon.edu/~adoption/studies/HarlowMLE.htm" TargetMode="Externa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hyperlink" Target="http://darkwing.uoregon.edu/~adoption/studies/HarlowMLE.htm" TargetMode="External"/><Relationship Id="rId2" Type="http://schemas.openxmlformats.org/officeDocument/2006/relationships/image" Target="../media/image18.pn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hyperlink" Target="http://psyc150allen.class.arizona.edu/content/harlow" TargetMode="External"/><Relationship Id="rId7" Type="http://schemas.openxmlformats.org/officeDocument/2006/relationships/hyperlink" Target="http://www.art.co.uk/products/p1406438646-sa-i4154228/nina-leen-h-f-harlow-s-research-into-relationship-between-child-and-mother-utilizing-infant-rhesus-monkey.htm" TargetMode="External"/><Relationship Id="rId2" Type="http://schemas.openxmlformats.org/officeDocument/2006/relationships/image" Target="../media/image20.gif"/><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hyperlink" Target="http://www.trinity.edu/mkearl/socpsy-7.html" TargetMode="Externa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youtube.com/watch?v=OrNBEhzjg8I" TargetMode="Externa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hyperlink" Target="http://creativecommons.org/licenses/by/3.0/deed.en" TargetMode="External"/><Relationship Id="rId5" Type="http://schemas.openxmlformats.org/officeDocument/2006/relationships/hyperlink" Target="http://commons.wikimedia.org/wiki/User:Octahedron80" TargetMode="External"/><Relationship Id="rId4" Type="http://schemas.openxmlformats.org/officeDocument/2006/relationships/hyperlink" Target="http://commons.wikimedia.org/wiki/File:Pecking_duckling.jp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www.flickr.com/photos/chiceaux/19364782/" TargetMode="External"/><Relationship Id="rId2" Type="http://schemas.openxmlformats.org/officeDocument/2006/relationships/image" Target="../media/image5.jpg"/><Relationship Id="rId1" Type="http://schemas.openxmlformats.org/officeDocument/2006/relationships/slideLayout" Target="../slideLayouts/slideLayout12.xml"/><Relationship Id="rId5" Type="http://schemas.openxmlformats.org/officeDocument/2006/relationships/hyperlink" Target="https://creativecommons.org/licenses/by-nc-sa/2.0/" TargetMode="External"/><Relationship Id="rId4" Type="http://schemas.openxmlformats.org/officeDocument/2006/relationships/hyperlink" Target="http://pixabay.com/en/users/Ben_Kerckx/"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tinyfootprints.wikispaces.com/John+Bowlby" TargetMode="External"/><Relationship Id="rId2" Type="http://schemas.openxmlformats.org/officeDocument/2006/relationships/image" Target="../media/image24.jpg"/><Relationship Id="rId1" Type="http://schemas.openxmlformats.org/officeDocument/2006/relationships/slideLayout" Target="../slideLayouts/slideLayout12.xml"/><Relationship Id="rId4" Type="http://schemas.openxmlformats.org/officeDocument/2006/relationships/hyperlink" Target="http://creativecommons.org/licenses/by-sa/3.0/deed.en"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youtube.com/watch?v=ooi27SaCrOs" TargetMode="Externa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pixabay.com/en/question-mark-concept-white-sign-213671/" TargetMode="External"/><Relationship Id="rId2" Type="http://schemas.openxmlformats.org/officeDocument/2006/relationships/image" Target="../media/image8.jpg"/><Relationship Id="rId1" Type="http://schemas.openxmlformats.org/officeDocument/2006/relationships/slideLayout" Target="../slideLayouts/slideLayout12.xml"/><Relationship Id="rId5" Type="http://schemas.openxmlformats.org/officeDocument/2006/relationships/hyperlink" Target="http://pixabay.com/en/users/Ben_Kerckx/" TargetMode="External"/><Relationship Id="rId4" Type="http://schemas.openxmlformats.org/officeDocument/2006/relationships/hyperlink" Target="http://pixabay.com/en/users/PublicDomainPictures/"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www.flickr.com/photos/o5com/5118210703/" TargetMode="External"/><Relationship Id="rId7" Type="http://schemas.openxmlformats.org/officeDocument/2006/relationships/hyperlink" Target="http://commons.wikimedia.org/wiki/User:GeorgHH" TargetMode="External"/><Relationship Id="rId2"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hyperlink" Target="http://commons.wikimedia.org/wiki/File:Mother-Child_face_to_face.jpg" TargetMode="External"/><Relationship Id="rId5" Type="http://schemas.openxmlformats.org/officeDocument/2006/relationships/image" Target="../media/image7.jpg"/><Relationship Id="rId4" Type="http://schemas.openxmlformats.org/officeDocument/2006/relationships/hyperlink" Target="http://creativecommons.org/licenses/by/2.0/deed.en"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youtube.com/watch?v=PnFKaaOSPmk" TargetMode="Externa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hyperlink" Target="http://pixabay.com/en/baby-boy-blue-newborn-son-toddler-33253/" TargetMode="External"/><Relationship Id="rId2" Type="http://schemas.openxmlformats.org/officeDocument/2006/relationships/image" Target="../media/image25.png"/><Relationship Id="rId1" Type="http://schemas.openxmlformats.org/officeDocument/2006/relationships/slideLayout" Target="../slideLayouts/slideLayout12.xml"/><Relationship Id="rId4" Type="http://schemas.openxmlformats.org/officeDocument/2006/relationships/hyperlink" Target="http://pixabay.com/en/users/Nemo/"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pixabay.com/en/users/Nemo/" TargetMode="External"/><Relationship Id="rId2" Type="http://schemas.openxmlformats.org/officeDocument/2006/relationships/hyperlink" Target="http://pixabay.com/en/baby-boy-blue-newborn-son-toddler-33253/" TargetMode="Externa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hyperlink" Target="http://pixabay.com/en/crying-baby-face-head-people-149448/" TargetMode="External"/><Relationship Id="rId2" Type="http://schemas.openxmlformats.org/officeDocument/2006/relationships/image" Target="../media/image26.png"/><Relationship Id="rId1" Type="http://schemas.openxmlformats.org/officeDocument/2006/relationships/slideLayout" Target="../slideLayouts/slideLayout12.xml"/><Relationship Id="rId4" Type="http://schemas.openxmlformats.org/officeDocument/2006/relationships/hyperlink" Target="http://pixabay.com/en/users/OpenClips/"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hyperlink" Target="http://pixabay.com/en/question-mark-concept-white-sign-213671/" TargetMode="External"/><Relationship Id="rId2" Type="http://schemas.openxmlformats.org/officeDocument/2006/relationships/image" Target="../media/image8.jpg"/><Relationship Id="rId1" Type="http://schemas.openxmlformats.org/officeDocument/2006/relationships/slideLayout" Target="../slideLayouts/slideLayout12.xml"/><Relationship Id="rId5" Type="http://schemas.openxmlformats.org/officeDocument/2006/relationships/hyperlink" Target="http://pixabay.com/en/users/Ben_Kerckx/" TargetMode="External"/><Relationship Id="rId4" Type="http://schemas.openxmlformats.org/officeDocument/2006/relationships/hyperlink" Target="http://pixabay.com/en/users/PublicDomainPictures/"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ixabay.com/en/question-mark-concept-white-sign-213671/" TargetMode="External"/><Relationship Id="rId2" Type="http://schemas.openxmlformats.org/officeDocument/2006/relationships/image" Target="../media/image8.jpg"/><Relationship Id="rId1" Type="http://schemas.openxmlformats.org/officeDocument/2006/relationships/slideLayout" Target="../slideLayouts/slideLayout12.xml"/><Relationship Id="rId5" Type="http://schemas.openxmlformats.org/officeDocument/2006/relationships/hyperlink" Target="http://pixabay.com/en/users/Ben_Kerckx/" TargetMode="External"/><Relationship Id="rId4" Type="http://schemas.openxmlformats.org/officeDocument/2006/relationships/hyperlink" Target="http://pixabay.com/en/users/PublicDomainPictures/"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hyperlink" Target="http://pixabay.com/en/holding-hands-couple-love-romantic-255223/" TargetMode="External"/><Relationship Id="rId2" Type="http://schemas.openxmlformats.org/officeDocument/2006/relationships/image" Target="../media/image27.jpg"/><Relationship Id="rId1" Type="http://schemas.openxmlformats.org/officeDocument/2006/relationships/slideLayout" Target="../slideLayouts/slideLayout12.xml"/><Relationship Id="rId4" Type="http://schemas.openxmlformats.org/officeDocument/2006/relationships/hyperlink" Target="http://pixabay.com/en/users/Sh1ra/"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flickr.com/photos/jaymejolee/209091688/" TargetMode="External"/><Relationship Id="rId7" Type="http://schemas.openxmlformats.org/officeDocument/2006/relationships/hyperlink" Target="http://pixabay.com/en/users/cherylholt/" TargetMode="External"/><Relationship Id="rId2" Type="http://schemas.openxmlformats.org/officeDocument/2006/relationships/image" Target="../media/image28.jpeg"/><Relationship Id="rId1" Type="http://schemas.openxmlformats.org/officeDocument/2006/relationships/slideLayout" Target="../slideLayouts/slideLayout12.xml"/><Relationship Id="rId6" Type="http://schemas.openxmlformats.org/officeDocument/2006/relationships/hyperlink" Target="http://pixabay.com/en/pair-couple-boy-girl-smiling-303053/" TargetMode="External"/><Relationship Id="rId5" Type="http://schemas.openxmlformats.org/officeDocument/2006/relationships/image" Target="../media/image29.jpeg"/><Relationship Id="rId4" Type="http://schemas.openxmlformats.org/officeDocument/2006/relationships/hyperlink" Target="https://creativecommons.org/licenses/by-nc-nd/2.0/"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flickr.com/photos/nhanusek/2966587826/" TargetMode="External"/><Relationship Id="rId7" Type="http://schemas.openxmlformats.org/officeDocument/2006/relationships/hyperlink" Target="https://creativecommons.org/licenses/by-nd/2.0/" TargetMode="External"/><Relationship Id="rId2" Type="http://schemas.openxmlformats.org/officeDocument/2006/relationships/image" Target="../media/image9.jpg"/><Relationship Id="rId1" Type="http://schemas.openxmlformats.org/officeDocument/2006/relationships/slideLayout" Target="../slideLayouts/slideLayout12.xml"/><Relationship Id="rId6" Type="http://schemas.openxmlformats.org/officeDocument/2006/relationships/hyperlink" Target="https://www.flickr.com/photos/21624621@N04/4605548037/" TargetMode="External"/><Relationship Id="rId5" Type="http://schemas.openxmlformats.org/officeDocument/2006/relationships/image" Target="../media/image10.jpeg"/><Relationship Id="rId4" Type="http://schemas.openxmlformats.org/officeDocument/2006/relationships/hyperlink" Target="https://creativecommons.org/licenses/by-nc-nd/2.0/"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commons.wikimedia.org/wiki/File:Konrad_Lorenz.JPG" TargetMode="External"/><Relationship Id="rId2" Type="http://schemas.openxmlformats.org/officeDocument/2006/relationships/image" Target="../media/image11.JPG"/><Relationship Id="rId1" Type="http://schemas.openxmlformats.org/officeDocument/2006/relationships/slideLayout" Target="../slideLayouts/slideLayout1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Materialscientist"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imple.wikipedia.org/wiki/Imprinting#mediaviewer/File:Momma_Duck_Leads_The_Way.jpg" TargetMode="External"/><Relationship Id="rId2" Type="http://schemas.openxmlformats.org/officeDocument/2006/relationships/image" Target="../media/image12.jpeg"/><Relationship Id="rId1" Type="http://schemas.openxmlformats.org/officeDocument/2006/relationships/slideLayout" Target="../slideLayouts/slideLayout12.xml"/><Relationship Id="rId5" Type="http://schemas.openxmlformats.org/officeDocument/2006/relationships/hyperlink" Target="http://creativecommons.org/licenses/by/2.0/deed.en" TargetMode="External"/><Relationship Id="rId4" Type="http://schemas.openxmlformats.org/officeDocument/2006/relationships/hyperlink" Target="https://www.flickr.com/photos/81249677@N0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z9T6j3UfHSU&amp;spfreload=10"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Αναπτυξιακή Ψυχολογία (Θ)</a:t>
            </a:r>
            <a:endParaRPr lang="el-GR" sz="3600" b="1" dirty="0">
              <a:solidFill>
                <a:schemeClr val="tx1"/>
              </a:solidFill>
              <a:latin typeface="+mn-lt"/>
            </a:endParaRPr>
          </a:p>
        </p:txBody>
      </p:sp>
      <p:sp>
        <p:nvSpPr>
          <p:cNvPr id="3" name="Υπότιτλος 2"/>
          <p:cNvSpPr>
            <a:spLocks noGrp="1"/>
          </p:cNvSpPr>
          <p:nvPr>
            <p:ph type="subTitle" idx="1"/>
          </p:nvPr>
        </p:nvSpPr>
        <p:spPr>
          <a:xfrm>
            <a:off x="982810" y="2924944"/>
            <a:ext cx="7523112" cy="1988641"/>
          </a:xfrm>
        </p:spPr>
        <p:txBody>
          <a:bodyPr>
            <a:normAutofit/>
          </a:bodyPr>
          <a:lstStyle/>
          <a:p>
            <a:pPr>
              <a:spcBef>
                <a:spcPts val="0"/>
              </a:spcBef>
              <a:spcAft>
                <a:spcPts val="1200"/>
              </a:spcAft>
            </a:pPr>
            <a:r>
              <a:rPr lang="el-GR" sz="2800" b="1" dirty="0" smtClean="0"/>
              <a:t>Ενότητα </a:t>
            </a:r>
            <a:r>
              <a:rPr lang="el-GR" sz="2800" b="1" dirty="0"/>
              <a:t>8</a:t>
            </a:r>
            <a:r>
              <a:rPr lang="el-GR" sz="2800" dirty="0" smtClean="0"/>
              <a:t>:</a:t>
            </a:r>
            <a:r>
              <a:rPr lang="en-US" sz="2800" dirty="0" smtClean="0"/>
              <a:t> </a:t>
            </a:r>
            <a:r>
              <a:rPr lang="el-GR" sz="2800" dirty="0"/>
              <a:t>Η Εξέλιξη και τα Είδη του </a:t>
            </a:r>
            <a:r>
              <a:rPr lang="el-GR" sz="2800" dirty="0" smtClean="0"/>
              <a:t>Δεσμού</a:t>
            </a:r>
          </a:p>
          <a:p>
            <a:pPr>
              <a:spcBef>
                <a:spcPts val="0"/>
              </a:spcBef>
              <a:spcAft>
                <a:spcPts val="1200"/>
              </a:spcAft>
            </a:pPr>
            <a:r>
              <a:rPr lang="el-GR" sz="2400" dirty="0" smtClean="0"/>
              <a:t>Δρ</a:t>
            </a:r>
            <a:r>
              <a:rPr lang="el-GR" sz="2400" dirty="0"/>
              <a:t>. Κατερίνα </a:t>
            </a:r>
            <a:r>
              <a:rPr lang="el-GR" sz="2400" dirty="0" err="1"/>
              <a:t>Μανιαδάκη</a:t>
            </a:r>
            <a:r>
              <a:rPr lang="el-GR" sz="2400" dirty="0"/>
              <a:t>, Ψυχολόγος</a:t>
            </a:r>
          </a:p>
          <a:p>
            <a:pPr>
              <a:spcBef>
                <a:spcPts val="0"/>
              </a:spcBef>
            </a:pPr>
            <a:r>
              <a:rPr lang="el-GR" sz="2400" dirty="0"/>
              <a:t>Τμήμα Κοινωνικής Εργασίας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Οι πάπιες και ο </a:t>
            </a:r>
            <a:r>
              <a:rPr lang="en-US" dirty="0" smtClean="0"/>
              <a:t>L</a:t>
            </a:r>
            <a:r>
              <a:rPr lang="el-GR" dirty="0" err="1" smtClean="0"/>
              <a:t>orenz</a:t>
            </a:r>
            <a:endParaRPr lang="el-GR" dirty="0"/>
          </a:p>
        </p:txBody>
      </p:sp>
      <p:sp>
        <p:nvSpPr>
          <p:cNvPr id="3" name="Θέση περιεχομένου 2"/>
          <p:cNvSpPr>
            <a:spLocks noGrp="1"/>
          </p:cNvSpPr>
          <p:nvPr>
            <p:ph idx="1"/>
          </p:nvPr>
        </p:nvSpPr>
        <p:spPr>
          <a:xfrm>
            <a:off x="457200" y="1196752"/>
            <a:ext cx="8229600" cy="1080120"/>
          </a:xfrm>
        </p:spPr>
        <p:txBody>
          <a:bodyPr/>
          <a:lstStyle/>
          <a:p>
            <a:r>
              <a:rPr lang="el-GR" dirty="0"/>
              <a:t>Παρακολουθείστε το παρακάτω βίντεο</a:t>
            </a:r>
            <a:r>
              <a:rPr lang="en-US" dirty="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a:solidFill>
                <a:prstClr val="black"/>
              </a:solidFill>
            </a:endParaRPr>
          </a:p>
        </p:txBody>
      </p:sp>
      <p:pic>
        <p:nvPicPr>
          <p:cNvPr id="5" name="Εικόνα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412" y="1848868"/>
            <a:ext cx="576064" cy="576064"/>
          </a:xfrm>
          <a:prstGeom prst="rect">
            <a:avLst/>
          </a:prstGeom>
        </p:spPr>
      </p:pic>
      <p:sp>
        <p:nvSpPr>
          <p:cNvPr id="6" name="Ορθογώνιο 5"/>
          <p:cNvSpPr/>
          <p:nvPr/>
        </p:nvSpPr>
        <p:spPr>
          <a:xfrm>
            <a:off x="1547664" y="1889237"/>
            <a:ext cx="2461732" cy="461665"/>
          </a:xfrm>
          <a:prstGeom prst="rect">
            <a:avLst/>
          </a:prstGeom>
        </p:spPr>
        <p:txBody>
          <a:bodyPr wrap="square">
            <a:spAutoFit/>
          </a:bodyPr>
          <a:lstStyle/>
          <a:p>
            <a:r>
              <a:rPr lang="en-US" sz="2400" dirty="0">
                <a:latin typeface="+mn-lt"/>
                <a:hlinkClick r:id="rId3"/>
              </a:rPr>
              <a:t>Konrad Lorenz</a:t>
            </a:r>
            <a:endParaRPr lang="el-GR" sz="2400" dirty="0">
              <a:latin typeface="+mn-lt"/>
            </a:endParaRPr>
          </a:p>
        </p:txBody>
      </p:sp>
    </p:spTree>
    <p:extLst>
      <p:ext uri="{BB962C8B-B14F-4D97-AF65-F5344CB8AC3E}">
        <p14:creationId xmlns:p14="http://schemas.microsoft.com/office/powerpoint/2010/main" val="5876887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έννοια της αποτύπωσης στα ζώα</a:t>
            </a:r>
            <a:br>
              <a:rPr lang="el-GR" dirty="0"/>
            </a:br>
            <a:r>
              <a:rPr lang="el-GR" sz="3600" b="0" dirty="0"/>
              <a:t>(</a:t>
            </a:r>
            <a:r>
              <a:rPr lang="en-US" sz="3600" b="0" dirty="0"/>
              <a:t>6</a:t>
            </a:r>
            <a:r>
              <a:rPr lang="el-GR" sz="3600" b="0" dirty="0"/>
              <a:t> </a:t>
            </a:r>
            <a:r>
              <a:rPr lang="el-GR" sz="3600" b="0" dirty="0" smtClean="0"/>
              <a:t>από</a:t>
            </a:r>
            <a:r>
              <a:rPr lang="en-US" sz="3600" b="0" dirty="0" smtClean="0"/>
              <a:t> 6</a:t>
            </a:r>
            <a:r>
              <a:rPr lang="el-GR" sz="3600" b="0" dirty="0" smtClean="0"/>
              <a:t>)</a:t>
            </a:r>
            <a:endParaRPr lang="el-GR" dirty="0"/>
          </a:p>
        </p:txBody>
      </p:sp>
      <p:sp>
        <p:nvSpPr>
          <p:cNvPr id="3" name="Θέση περιεχομένου 2"/>
          <p:cNvSpPr>
            <a:spLocks noGrp="1"/>
          </p:cNvSpPr>
          <p:nvPr>
            <p:ph idx="1"/>
          </p:nvPr>
        </p:nvSpPr>
        <p:spPr>
          <a:xfrm>
            <a:off x="457200" y="1737185"/>
            <a:ext cx="8229600" cy="869082"/>
          </a:xfrm>
          <a:ln w="28575">
            <a:solidFill>
              <a:srgbClr val="004A82"/>
            </a:solidFill>
          </a:ln>
        </p:spPr>
        <p:txBody>
          <a:bodyPr/>
          <a:lstStyle/>
          <a:p>
            <a:pPr marL="0" indent="0" algn="ctr">
              <a:buNone/>
            </a:pPr>
            <a:r>
              <a:rPr lang="el-GR" dirty="0"/>
              <a:t>Τι μπορεί να συμβεί αν το πρώτο κινούμενο αντικείμενο είναι ένας σκύλος;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a:solidFill>
                <a:prstClr val="black"/>
              </a:solidFill>
            </a:endParaRPr>
          </a:p>
        </p:txBody>
      </p:sp>
      <p:sp>
        <p:nvSpPr>
          <p:cNvPr id="5" name="Θέση περιεχομένου 2"/>
          <p:cNvSpPr txBox="1">
            <a:spLocks/>
          </p:cNvSpPr>
          <p:nvPr/>
        </p:nvSpPr>
        <p:spPr>
          <a:xfrm>
            <a:off x="539101" y="2868624"/>
            <a:ext cx="8229600" cy="504056"/>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dirty="0" smtClean="0"/>
              <a:t>Παρακολουθείστε το παρακάτω βίντεο</a:t>
            </a:r>
            <a:r>
              <a:rPr lang="en-US" dirty="0" smtClean="0"/>
              <a:t>:</a:t>
            </a:r>
          </a:p>
          <a:p>
            <a:pPr fontAlgn="auto">
              <a:spcAft>
                <a:spcPts val="0"/>
              </a:spcAft>
            </a:pPr>
            <a:endParaRPr lang="el-GR" dirty="0"/>
          </a:p>
        </p:txBody>
      </p:sp>
      <p:pic>
        <p:nvPicPr>
          <p:cNvPr id="6" name="Εικόνα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744" y="3444688"/>
            <a:ext cx="458879" cy="458879"/>
          </a:xfrm>
          <a:prstGeom prst="rect">
            <a:avLst/>
          </a:prstGeom>
        </p:spPr>
      </p:pic>
      <p:sp>
        <p:nvSpPr>
          <p:cNvPr id="7" name="Ορθογώνιο 6"/>
          <p:cNvSpPr/>
          <p:nvPr/>
        </p:nvSpPr>
        <p:spPr>
          <a:xfrm>
            <a:off x="1125509" y="3444688"/>
            <a:ext cx="4432945" cy="461665"/>
          </a:xfrm>
          <a:prstGeom prst="rect">
            <a:avLst/>
          </a:prstGeom>
        </p:spPr>
        <p:txBody>
          <a:bodyPr wrap="none">
            <a:spAutoFit/>
          </a:bodyPr>
          <a:lstStyle/>
          <a:p>
            <a:r>
              <a:rPr lang="en-US" sz="2400" dirty="0">
                <a:solidFill>
                  <a:prstClr val="black"/>
                </a:solidFill>
                <a:latin typeface="Calibri"/>
                <a:hlinkClick r:id="rId3"/>
              </a:rPr>
              <a:t>Duck following puppy (cute video)</a:t>
            </a:r>
            <a:endParaRPr lang="el-GR" sz="2400" dirty="0">
              <a:solidFill>
                <a:prstClr val="black"/>
              </a:solidFill>
              <a:latin typeface="Calibri"/>
            </a:endParaRPr>
          </a:p>
        </p:txBody>
      </p:sp>
    </p:spTree>
    <p:extLst>
      <p:ext uri="{BB962C8B-B14F-4D97-AF65-F5344CB8AC3E}">
        <p14:creationId xmlns:p14="http://schemas.microsoft.com/office/powerpoint/2010/main" val="2155169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Η ανάπτυξη του δεσμού στους ανθρώπους</a:t>
            </a:r>
            <a:endParaRPr lang="el-GR" dirty="0"/>
          </a:p>
        </p:txBody>
      </p:sp>
      <p:sp>
        <p:nvSpPr>
          <p:cNvPr id="3" name="Θέση περιεχομένου 2"/>
          <p:cNvSpPr>
            <a:spLocks noGrp="1"/>
          </p:cNvSpPr>
          <p:nvPr>
            <p:ph idx="1"/>
          </p:nvPr>
        </p:nvSpPr>
        <p:spPr>
          <a:xfrm>
            <a:off x="496803" y="1687116"/>
            <a:ext cx="8229600" cy="1080120"/>
          </a:xfrm>
          <a:ln w="25400">
            <a:solidFill>
              <a:srgbClr val="004A82"/>
            </a:solidFill>
          </a:ln>
        </p:spPr>
        <p:txBody>
          <a:bodyPr/>
          <a:lstStyle/>
          <a:p>
            <a:pPr marL="0" indent="0" algn="ctr">
              <a:buNone/>
            </a:pPr>
            <a:r>
              <a:rPr lang="el-GR" dirty="0"/>
              <a:t>Είναι δυνατόν ο δεσμός στους ανθρώπους να αναπτύσσεται με έναν τόσο απλό μηχανισμό όπως η αποτύπωση;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a:solidFill>
                <a:prstClr val="black"/>
              </a:solidFill>
            </a:endParaRPr>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1920" y="2973640"/>
            <a:ext cx="1901006" cy="2409196"/>
          </a:xfrm>
          <a:prstGeom prst="rect">
            <a:avLst/>
          </a:prstGeom>
        </p:spPr>
      </p:pic>
      <p:sp>
        <p:nvSpPr>
          <p:cNvPr id="6" name="Rectangle 6"/>
          <p:cNvSpPr/>
          <p:nvPr/>
        </p:nvSpPr>
        <p:spPr>
          <a:xfrm>
            <a:off x="2555776" y="5382836"/>
            <a:ext cx="3603383"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solidFill>
                <a:latin typeface="Calibri"/>
                <a:hlinkClick r:id="rId3"/>
              </a:rPr>
              <a:t>Question Mark</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rPr>
              <a:t> </a:t>
            </a:r>
            <a:r>
              <a:rPr lang="en-US" sz="1200" dirty="0">
                <a:solidFill>
                  <a:prstClr val="black">
                    <a:lumMod val="65000"/>
                    <a:lumOff val="35000"/>
                  </a:prstClr>
                </a:solidFill>
                <a:latin typeface="Calibri"/>
                <a:hlinkClick r:id="rId4"/>
              </a:rPr>
              <a:t>PublicDomainPictures</a:t>
            </a:r>
            <a:endParaRPr lang="en-US" sz="1200" dirty="0">
              <a:solidFill>
                <a:prstClr val="black">
                  <a:lumMod val="65000"/>
                  <a:lumOff val="35000"/>
                </a:prstClr>
              </a:solidFill>
              <a:latin typeface="Calibri"/>
              <a:hlinkClick r:id="rId5"/>
            </a:endParaRPr>
          </a:p>
          <a:p>
            <a:pPr algn="ctr"/>
            <a:r>
              <a:rPr lang="el-GR" sz="1200" dirty="0">
                <a:solidFill>
                  <a:prstClr val="black">
                    <a:lumMod val="65000"/>
                    <a:lumOff val="35000"/>
                  </a:prstClr>
                </a:solidFill>
                <a:latin typeface="Calibri"/>
              </a:rPr>
              <a:t>δ</a:t>
            </a:r>
            <a:r>
              <a:rPr lang="el-GR" sz="1200" dirty="0" smtClean="0">
                <a:solidFill>
                  <a:prstClr val="black">
                    <a:lumMod val="65000"/>
                    <a:lumOff val="35000"/>
                  </a:prstClr>
                </a:solidFill>
                <a:latin typeface="Calibri"/>
              </a:rPr>
              <a:t>ιαθέσιμο ως κοινό κτήμα</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11174938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Η ανάπτυξη του δεσμού σύμφωνα με τον </a:t>
            </a:r>
            <a:r>
              <a:rPr lang="en-US" dirty="0" err="1" smtClean="0"/>
              <a:t>F</a:t>
            </a:r>
            <a:r>
              <a:rPr lang="el-GR" dirty="0" err="1" smtClean="0"/>
              <a:t>reud</a:t>
            </a:r>
            <a:endParaRPr lang="el-GR" dirty="0"/>
          </a:p>
        </p:txBody>
      </p:sp>
      <p:sp>
        <p:nvSpPr>
          <p:cNvPr id="3" name="Θέση περιεχομένου 2"/>
          <p:cNvSpPr>
            <a:spLocks noGrp="1"/>
          </p:cNvSpPr>
          <p:nvPr>
            <p:ph idx="1"/>
          </p:nvPr>
        </p:nvSpPr>
        <p:spPr>
          <a:xfrm>
            <a:off x="457200" y="1196752"/>
            <a:ext cx="8229600" cy="2592288"/>
          </a:xfrm>
        </p:spPr>
        <p:txBody>
          <a:bodyPr/>
          <a:lstStyle/>
          <a:p>
            <a:r>
              <a:rPr lang="el-GR" dirty="0"/>
              <a:t>O </a:t>
            </a:r>
            <a:r>
              <a:rPr lang="el-GR" dirty="0" err="1"/>
              <a:t>Freud</a:t>
            </a:r>
            <a:r>
              <a:rPr lang="el-GR" dirty="0"/>
              <a:t> συνδέει την ανάπτυξη του δεσμού με το στοματικό στάδιο ψυχοσεξουαλικής ανάπτυξης.</a:t>
            </a:r>
          </a:p>
          <a:p>
            <a:r>
              <a:rPr lang="el-GR" dirty="0"/>
              <a:t>Καθώς το παιδί αντλεί ευχαρίστηση από το θηλασμό, η μητέρα του γίνεται το πρωταρχικό αντικείμενο της αγάπης του καθώς ικανοποιεί την βασική του ανάγκη για τροφή και έτσι παρέχει ασφάλεια και στοργή.</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a:solidFill>
                <a:prstClr val="black"/>
              </a:solidFill>
            </a:endParaRPr>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3717032"/>
            <a:ext cx="1649621" cy="2476498"/>
          </a:xfrm>
          <a:prstGeom prst="rect">
            <a:avLst/>
          </a:prstGeom>
        </p:spPr>
      </p:pic>
      <p:sp>
        <p:nvSpPr>
          <p:cNvPr id="6" name="Rectangle 6"/>
          <p:cNvSpPr/>
          <p:nvPr/>
        </p:nvSpPr>
        <p:spPr>
          <a:xfrm>
            <a:off x="107504" y="6193530"/>
            <a:ext cx="2998376"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Breastfeeding</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rPr>
              <a:t> </a:t>
            </a:r>
            <a:r>
              <a:rPr lang="en-US" sz="1200" dirty="0" smtClean="0">
                <a:solidFill>
                  <a:prstClr val="black">
                    <a:lumMod val="65000"/>
                    <a:lumOff val="35000"/>
                  </a:prstClr>
                </a:solidFill>
                <a:latin typeface="Calibri"/>
                <a:hlinkClick r:id="rId4"/>
              </a:rPr>
              <a:t>Hindustanilanguage</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lumMod val="65000"/>
                  <a:lumOff val="35000"/>
                </a:prstClr>
              </a:solidFill>
              <a:latin typeface="Calibri"/>
            </a:endParaRPr>
          </a:p>
        </p:txBody>
      </p:sp>
      <p:sp>
        <p:nvSpPr>
          <p:cNvPr id="7" name="Ορθογώνιο 6"/>
          <p:cNvSpPr/>
          <p:nvPr/>
        </p:nvSpPr>
        <p:spPr>
          <a:xfrm>
            <a:off x="3491880" y="4841862"/>
            <a:ext cx="3542829" cy="461665"/>
          </a:xfrm>
          <a:prstGeom prst="rect">
            <a:avLst/>
          </a:prstGeom>
        </p:spPr>
        <p:txBody>
          <a:bodyPr wrap="none">
            <a:spAutoFit/>
          </a:bodyPr>
          <a:lstStyle/>
          <a:p>
            <a:r>
              <a:rPr lang="el-GR" sz="2400" b="1" dirty="0">
                <a:solidFill>
                  <a:srgbClr val="004A82"/>
                </a:solidFill>
                <a:latin typeface="Calibri"/>
              </a:rPr>
              <a:t>Σ’ αγαπώ γιατί με ταΐζεις !</a:t>
            </a:r>
          </a:p>
        </p:txBody>
      </p:sp>
    </p:spTree>
    <p:extLst>
      <p:ext uri="{BB962C8B-B14F-4D97-AF65-F5344CB8AC3E}">
        <p14:creationId xmlns:p14="http://schemas.microsoft.com/office/powerpoint/2010/main" val="20686554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Τα πειράματα του </a:t>
            </a:r>
            <a:r>
              <a:rPr lang="el-GR" dirty="0" err="1" smtClean="0"/>
              <a:t>Ηarry</a:t>
            </a:r>
            <a:r>
              <a:rPr lang="el-GR" dirty="0" smtClean="0"/>
              <a:t> </a:t>
            </a:r>
            <a:r>
              <a:rPr lang="el-GR" dirty="0" err="1"/>
              <a:t>Η</a:t>
            </a:r>
            <a:r>
              <a:rPr lang="el-GR" dirty="0" err="1" smtClean="0"/>
              <a:t>arlow</a:t>
            </a:r>
            <a:r>
              <a:rPr lang="el-GR" dirty="0" smtClean="0"/>
              <a:t> (1959)</a:t>
            </a:r>
            <a:br>
              <a:rPr lang="el-GR" dirty="0" smtClean="0"/>
            </a:br>
            <a:r>
              <a:rPr lang="el-GR" sz="3600" b="0" dirty="0" smtClean="0"/>
              <a:t>(1 από 2)</a:t>
            </a:r>
            <a:endParaRPr lang="el-GR" sz="3600" b="0" dirty="0"/>
          </a:p>
        </p:txBody>
      </p:sp>
      <p:sp>
        <p:nvSpPr>
          <p:cNvPr id="3" name="Θέση περιεχομένου 2"/>
          <p:cNvSpPr>
            <a:spLocks noGrp="1"/>
          </p:cNvSpPr>
          <p:nvPr>
            <p:ph idx="1"/>
          </p:nvPr>
        </p:nvSpPr>
        <p:spPr>
          <a:xfrm>
            <a:off x="457200" y="1196752"/>
            <a:ext cx="8229600" cy="2592288"/>
          </a:xfrm>
        </p:spPr>
        <p:txBody>
          <a:bodyPr/>
          <a:lstStyle/>
          <a:p>
            <a:r>
              <a:rPr lang="el-GR" dirty="0"/>
              <a:t>Για να εξετάσει τη θεωρία της ικανοποίησης των αναγκών, ο </a:t>
            </a:r>
            <a:r>
              <a:rPr lang="el-GR" dirty="0" err="1"/>
              <a:t>Harry</a:t>
            </a:r>
            <a:r>
              <a:rPr lang="el-GR" dirty="0"/>
              <a:t> </a:t>
            </a:r>
            <a:r>
              <a:rPr lang="el-GR" dirty="0" err="1"/>
              <a:t>Harlow</a:t>
            </a:r>
            <a:r>
              <a:rPr lang="el-GR" dirty="0"/>
              <a:t> διεξήγαγε μια σειρά μελετών με πιθήκους.</a:t>
            </a:r>
          </a:p>
          <a:p>
            <a:r>
              <a:rPr lang="el-GR" dirty="0"/>
              <a:t>Χώρισε 8 βρέφη πιθήκων από τις μητέρες τους 12 ώρες μετά τη γέννηση και τα τοποθέτησε σε ατομικά κλουβιά με δυο άψυχες μητέρες υποκατάστατα. Τα πιθηκάκια έζησαν με τις μητέρες υποκατάστατα για 165 ημέρες.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a:solidFill>
                <a:prstClr val="black"/>
              </a:solidFill>
            </a:endParaRPr>
          </a:p>
        </p:txBody>
      </p:sp>
      <p:pic>
        <p:nvPicPr>
          <p:cNvPr id="5" name="Picture 4" descr="Harlow, shown in 1965 with an infant monkey and one of his milk-bearing wire surrogates."/>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763688" y="3795230"/>
            <a:ext cx="2044800" cy="2224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arryHarlow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4790782" y="3789040"/>
            <a:ext cx="1765176" cy="2230426"/>
          </a:xfrm>
          <a:prstGeom prst="rect">
            <a:avLst/>
          </a:prstGeom>
          <a:noFill/>
        </p:spPr>
      </p:pic>
      <p:sp>
        <p:nvSpPr>
          <p:cNvPr id="7" name="Ορθογώνιο 6"/>
          <p:cNvSpPr/>
          <p:nvPr/>
        </p:nvSpPr>
        <p:spPr>
          <a:xfrm>
            <a:off x="1987568" y="6079351"/>
            <a:ext cx="1597040" cy="276999"/>
          </a:xfrm>
          <a:prstGeom prst="rect">
            <a:avLst/>
          </a:prstGeom>
        </p:spPr>
        <p:txBody>
          <a:bodyPr wrap="none">
            <a:spAutoFit/>
          </a:bodyPr>
          <a:lstStyle/>
          <a:p>
            <a:r>
              <a:rPr lang="en-US" sz="1200" dirty="0" smtClean="0">
                <a:solidFill>
                  <a:prstClr val="black"/>
                </a:solidFill>
                <a:latin typeface="Calibri"/>
                <a:hlinkClick r:id="rId5"/>
              </a:rPr>
              <a:t>darkwing.uoregon.edu</a:t>
            </a:r>
            <a:endParaRPr lang="el-GR" sz="1200" dirty="0">
              <a:solidFill>
                <a:prstClr val="black"/>
              </a:solidFill>
              <a:latin typeface="Calibri"/>
            </a:endParaRPr>
          </a:p>
        </p:txBody>
      </p:sp>
      <p:sp>
        <p:nvSpPr>
          <p:cNvPr id="8" name="Ορθογώνιο 7"/>
          <p:cNvSpPr/>
          <p:nvPr/>
        </p:nvSpPr>
        <p:spPr>
          <a:xfrm>
            <a:off x="4956160" y="6051718"/>
            <a:ext cx="1597040" cy="276999"/>
          </a:xfrm>
          <a:prstGeom prst="rect">
            <a:avLst/>
          </a:prstGeom>
        </p:spPr>
        <p:txBody>
          <a:bodyPr wrap="none">
            <a:spAutoFit/>
          </a:bodyPr>
          <a:lstStyle/>
          <a:p>
            <a:r>
              <a:rPr lang="en-US" sz="1200" dirty="0" smtClean="0">
                <a:solidFill>
                  <a:prstClr val="black"/>
                </a:solidFill>
                <a:latin typeface="Calibri"/>
                <a:hlinkClick r:id="rId5"/>
              </a:rPr>
              <a:t>darkwing.uoregon.edu</a:t>
            </a:r>
            <a:endParaRPr lang="el-GR" sz="1200" dirty="0">
              <a:solidFill>
                <a:prstClr val="black"/>
              </a:solidFill>
              <a:latin typeface="Calibri"/>
            </a:endParaRPr>
          </a:p>
        </p:txBody>
      </p:sp>
    </p:spTree>
    <p:extLst>
      <p:ext uri="{BB962C8B-B14F-4D97-AF65-F5344CB8AC3E}">
        <p14:creationId xmlns:p14="http://schemas.microsoft.com/office/powerpoint/2010/main" val="30612230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Τα πειράματα του </a:t>
            </a:r>
            <a:r>
              <a:rPr lang="el-GR" dirty="0" err="1"/>
              <a:t>Ηarry</a:t>
            </a:r>
            <a:r>
              <a:rPr lang="el-GR" dirty="0"/>
              <a:t> </a:t>
            </a:r>
            <a:r>
              <a:rPr lang="el-GR" dirty="0" err="1"/>
              <a:t>Ηarlow</a:t>
            </a:r>
            <a:r>
              <a:rPr lang="el-GR" dirty="0"/>
              <a:t> (1959)</a:t>
            </a:r>
            <a:br>
              <a:rPr lang="el-GR" dirty="0"/>
            </a:br>
            <a:r>
              <a:rPr lang="el-GR" sz="3600" b="0" dirty="0" smtClean="0"/>
              <a:t>(2 </a:t>
            </a:r>
            <a:r>
              <a:rPr lang="el-GR" sz="3600" b="0" dirty="0"/>
              <a:t>από </a:t>
            </a:r>
            <a:r>
              <a:rPr lang="el-GR" sz="3600" b="0" dirty="0" smtClean="0"/>
              <a:t>2)</a:t>
            </a:r>
            <a:endParaRPr lang="el-GR" dirty="0"/>
          </a:p>
        </p:txBody>
      </p:sp>
      <p:sp>
        <p:nvSpPr>
          <p:cNvPr id="3" name="Θέση περιεχομένου 2"/>
          <p:cNvSpPr>
            <a:spLocks noGrp="1"/>
          </p:cNvSpPr>
          <p:nvPr>
            <p:ph idx="1"/>
          </p:nvPr>
        </p:nvSpPr>
        <p:spPr>
          <a:xfrm>
            <a:off x="457200" y="1196752"/>
            <a:ext cx="8507288" cy="2828790"/>
          </a:xfrm>
        </p:spPr>
        <p:txBody>
          <a:bodyPr>
            <a:normAutofit/>
          </a:bodyPr>
          <a:lstStyle/>
          <a:p>
            <a:r>
              <a:rPr lang="el-GR" sz="2200" dirty="0"/>
              <a:t>Η μία μητέρα ήταν κατασκευασμένη από σύρμα και τα 4 πιθηκάκια έπαιρναν γάλα από αυτήν.</a:t>
            </a:r>
          </a:p>
          <a:p>
            <a:r>
              <a:rPr lang="el-GR" sz="2200" dirty="0"/>
              <a:t>H άλλη μητέρα ήταν κατασκευασμένη από μαλακό ύφασμα και τα υπόλοιπα 4 πιθηκάκια έπαιρναν γάλα από αυτήν.</a:t>
            </a:r>
          </a:p>
          <a:p>
            <a:r>
              <a:rPr lang="el-GR" sz="2200" dirty="0"/>
              <a:t>Τα δύο είδη υποκατάστατων μητέρων ήταν εξίσου αποτελεσματικές πηγές τροφής ενώ και τα 8 βρέφη έπιναν την ίδια ποσότητα γάλακτος και έπαιρναν βάρος με τον ίδιο ρυθμό.</a:t>
            </a:r>
          </a:p>
          <a:p>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a:solidFill>
                <a:prstClr val="black"/>
              </a:solidFill>
            </a:endParaRPr>
          </a:p>
        </p:txBody>
      </p:sp>
      <p:pic>
        <p:nvPicPr>
          <p:cNvPr id="5" name="Picture 9" descr="C:\Users\Katerina\Desktop\Εικόνα2.png"/>
          <p:cNvPicPr>
            <a:picLocks noChangeAspect="1" noChangeArrowheads="1"/>
          </p:cNvPicPr>
          <p:nvPr/>
        </p:nvPicPr>
        <p:blipFill>
          <a:blip r:embed="rId2" cstate="print"/>
          <a:srcRect/>
          <a:stretch>
            <a:fillRect/>
          </a:stretch>
        </p:blipFill>
        <p:spPr bwMode="auto">
          <a:xfrm>
            <a:off x="5196681" y="3962849"/>
            <a:ext cx="1356519" cy="2232248"/>
          </a:xfrm>
          <a:prstGeom prst="rect">
            <a:avLst/>
          </a:prstGeom>
          <a:noFill/>
          <a:ln>
            <a:noFill/>
          </a:ln>
        </p:spPr>
      </p:pic>
      <p:sp>
        <p:nvSpPr>
          <p:cNvPr id="6" name="Ορθογώνιο 5"/>
          <p:cNvSpPr/>
          <p:nvPr/>
        </p:nvSpPr>
        <p:spPr>
          <a:xfrm>
            <a:off x="5076420" y="6183922"/>
            <a:ext cx="1597040" cy="276999"/>
          </a:xfrm>
          <a:prstGeom prst="rect">
            <a:avLst/>
          </a:prstGeom>
        </p:spPr>
        <p:txBody>
          <a:bodyPr wrap="none">
            <a:spAutoFit/>
          </a:bodyPr>
          <a:lstStyle/>
          <a:p>
            <a:r>
              <a:rPr lang="en-US" sz="1200" dirty="0" smtClean="0">
                <a:solidFill>
                  <a:prstClr val="black"/>
                </a:solidFill>
                <a:latin typeface="Calibri"/>
                <a:hlinkClick r:id="rId3"/>
              </a:rPr>
              <a:t>darkwing.uoregon.edu</a:t>
            </a:r>
            <a:endParaRPr lang="el-GR" sz="1200" dirty="0">
              <a:solidFill>
                <a:prstClr val="black"/>
              </a:solidFill>
              <a:latin typeface="Calibri"/>
            </a:endParaRPr>
          </a:p>
        </p:txBody>
      </p:sp>
      <p:pic>
        <p:nvPicPr>
          <p:cNvPr id="7" name="Picture 8" descr="C:\Users\Katerina\Desktop\Εικόνα1.png"/>
          <p:cNvPicPr>
            <a:picLocks noChangeAspect="1" noChangeArrowheads="1"/>
          </p:cNvPicPr>
          <p:nvPr/>
        </p:nvPicPr>
        <p:blipFill>
          <a:blip r:embed="rId4" cstate="print"/>
          <a:srcRect/>
          <a:stretch>
            <a:fillRect/>
          </a:stretch>
        </p:blipFill>
        <p:spPr bwMode="auto">
          <a:xfrm>
            <a:off x="2627784" y="3962849"/>
            <a:ext cx="1266984" cy="2232248"/>
          </a:xfrm>
          <a:prstGeom prst="rect">
            <a:avLst/>
          </a:prstGeom>
          <a:noFill/>
          <a:ln>
            <a:noFill/>
          </a:ln>
        </p:spPr>
      </p:pic>
      <p:sp>
        <p:nvSpPr>
          <p:cNvPr id="8" name="Ορθογώνιο 7"/>
          <p:cNvSpPr/>
          <p:nvPr/>
        </p:nvSpPr>
        <p:spPr>
          <a:xfrm>
            <a:off x="2462756" y="6195097"/>
            <a:ext cx="1597040" cy="276999"/>
          </a:xfrm>
          <a:prstGeom prst="rect">
            <a:avLst/>
          </a:prstGeom>
        </p:spPr>
        <p:txBody>
          <a:bodyPr wrap="none">
            <a:spAutoFit/>
          </a:bodyPr>
          <a:lstStyle/>
          <a:p>
            <a:r>
              <a:rPr lang="en-US" sz="1200" dirty="0" smtClean="0">
                <a:solidFill>
                  <a:prstClr val="black"/>
                </a:solidFill>
                <a:latin typeface="Calibri"/>
                <a:hlinkClick r:id="rId3"/>
              </a:rPr>
              <a:t>darkwing.uoregon.edu</a:t>
            </a:r>
            <a:endParaRPr lang="el-GR" sz="1200" dirty="0">
              <a:solidFill>
                <a:prstClr val="black"/>
              </a:solidFill>
              <a:latin typeface="Calibri"/>
            </a:endParaRPr>
          </a:p>
        </p:txBody>
      </p:sp>
    </p:spTree>
    <p:extLst>
      <p:ext uri="{BB962C8B-B14F-4D97-AF65-F5344CB8AC3E}">
        <p14:creationId xmlns:p14="http://schemas.microsoft.com/office/powerpoint/2010/main" val="249506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Τα αποτελέσματα των πειραμάτων</a:t>
            </a:r>
            <a:endParaRPr lang="el-GR" dirty="0"/>
          </a:p>
        </p:txBody>
      </p:sp>
      <p:sp>
        <p:nvSpPr>
          <p:cNvPr id="3" name="Θέση περιεχομένου 2"/>
          <p:cNvSpPr>
            <a:spLocks noGrp="1"/>
          </p:cNvSpPr>
          <p:nvPr>
            <p:ph idx="1"/>
          </p:nvPr>
        </p:nvSpPr>
        <p:spPr>
          <a:xfrm>
            <a:off x="457200" y="1196752"/>
            <a:ext cx="8229600" cy="2644785"/>
          </a:xfrm>
        </p:spPr>
        <p:txBody>
          <a:bodyPr/>
          <a:lstStyle/>
          <a:p>
            <a:pPr marL="0" indent="0">
              <a:buNone/>
            </a:pPr>
            <a:r>
              <a:rPr lang="el-GR" dirty="0"/>
              <a:t>Τα βρέφη έδειξαν σαφή προτίμηση για τις υφασμάτινες μητέρες. </a:t>
            </a:r>
          </a:p>
          <a:p>
            <a:pPr marL="0" indent="0">
              <a:buNone/>
            </a:pPr>
            <a:r>
              <a:rPr lang="el-GR" dirty="0"/>
              <a:t>Ακόμη και αυτά που έπαιρναν τροφή από τη συρμάτινη μητέρα, πήγαιναν σε αυτήν μονάχα για να φάνε …</a:t>
            </a:r>
          </a:p>
          <a:p>
            <a:pPr marL="0" indent="0">
              <a:buNone/>
            </a:pPr>
            <a:r>
              <a:rPr lang="el-GR" dirty="0"/>
              <a:t>… και μετά γυρνούσαν στην υφασμάτινη μητέρα και την αγκάλιαζαν.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a:solidFill>
                <a:prstClr val="black"/>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436" y="4213974"/>
            <a:ext cx="2304256" cy="1843405"/>
          </a:xfrm>
          <a:prstGeom prst="rect">
            <a:avLst/>
          </a:prstGeom>
        </p:spPr>
      </p:pic>
      <p:sp>
        <p:nvSpPr>
          <p:cNvPr id="6" name="Ορθογώνιο 5"/>
          <p:cNvSpPr/>
          <p:nvPr/>
        </p:nvSpPr>
        <p:spPr>
          <a:xfrm>
            <a:off x="1142456" y="6057379"/>
            <a:ext cx="2096215" cy="276999"/>
          </a:xfrm>
          <a:prstGeom prst="rect">
            <a:avLst/>
          </a:prstGeom>
        </p:spPr>
        <p:txBody>
          <a:bodyPr wrap="none">
            <a:spAutoFit/>
          </a:bodyPr>
          <a:lstStyle/>
          <a:p>
            <a:r>
              <a:rPr lang="en-US" sz="1200" dirty="0" smtClean="0">
                <a:solidFill>
                  <a:prstClr val="black"/>
                </a:solidFill>
                <a:latin typeface="Calibri"/>
                <a:hlinkClick r:id="rId3"/>
              </a:rPr>
              <a:t>psyc150allen.class.arizona.edu</a:t>
            </a:r>
            <a:endParaRPr lang="el-GR" sz="1200" dirty="0">
              <a:solidFill>
                <a:prstClr val="black"/>
              </a:solidFill>
              <a:latin typeface="Calibri"/>
            </a:endParaRPr>
          </a:p>
        </p:txBody>
      </p:sp>
      <p:pic>
        <p:nvPicPr>
          <p:cNvPr id="7" name="Picture 21" descr="Πίθηκος"/>
          <p:cNvPicPr>
            <a:picLocks noChangeAspect="1" noChangeArrowheads="1"/>
          </p:cNvPicPr>
          <p:nvPr/>
        </p:nvPicPr>
        <p:blipFill>
          <a:blip r:embed="rId4" cstate="print"/>
          <a:srcRect/>
          <a:stretch>
            <a:fillRect/>
          </a:stretch>
        </p:blipFill>
        <p:spPr>
          <a:xfrm>
            <a:off x="3923928" y="3652137"/>
            <a:ext cx="1659136" cy="2405242"/>
          </a:xfrm>
          <a:prstGeom prst="rect">
            <a:avLst/>
          </a:prstGeom>
          <a:noFill/>
          <a:ln>
            <a:noFill/>
          </a:ln>
        </p:spPr>
      </p:pic>
      <p:sp>
        <p:nvSpPr>
          <p:cNvPr id="8" name="Ορθογώνιο 7"/>
          <p:cNvSpPr/>
          <p:nvPr/>
        </p:nvSpPr>
        <p:spPr>
          <a:xfrm>
            <a:off x="4340819" y="6079351"/>
            <a:ext cx="825354" cy="276999"/>
          </a:xfrm>
          <a:prstGeom prst="rect">
            <a:avLst/>
          </a:prstGeom>
        </p:spPr>
        <p:txBody>
          <a:bodyPr wrap="none">
            <a:spAutoFit/>
          </a:bodyPr>
          <a:lstStyle/>
          <a:p>
            <a:r>
              <a:rPr lang="en-US" sz="1200" dirty="0">
                <a:solidFill>
                  <a:prstClr val="black"/>
                </a:solidFill>
                <a:latin typeface="Calibri"/>
                <a:hlinkClick r:id="rId5"/>
              </a:rPr>
              <a:t>trinity.edu</a:t>
            </a:r>
            <a:endParaRPr lang="el-GR" sz="1200" dirty="0">
              <a:solidFill>
                <a:prstClr val="black"/>
              </a:solidFill>
              <a:latin typeface="Calibri"/>
            </a:endParaRPr>
          </a:p>
        </p:txBody>
      </p:sp>
      <p:pic>
        <p:nvPicPr>
          <p:cNvPr id="9" name="Picture 9" descr="C:\Users\Katerina\Desktop\Εικόνα3.png"/>
          <p:cNvPicPr>
            <a:picLocks noChangeAspect="1" noChangeArrowheads="1"/>
          </p:cNvPicPr>
          <p:nvPr/>
        </p:nvPicPr>
        <p:blipFill>
          <a:blip r:embed="rId6" cstate="print"/>
          <a:srcRect/>
          <a:stretch>
            <a:fillRect/>
          </a:stretch>
        </p:blipFill>
        <p:spPr bwMode="auto">
          <a:xfrm>
            <a:off x="6164300" y="3555331"/>
            <a:ext cx="1669222" cy="2495255"/>
          </a:xfrm>
          <a:prstGeom prst="rect">
            <a:avLst/>
          </a:prstGeom>
          <a:noFill/>
          <a:ln>
            <a:noFill/>
          </a:ln>
        </p:spPr>
      </p:pic>
      <p:sp>
        <p:nvSpPr>
          <p:cNvPr id="10" name="Ορθογώνιο 9"/>
          <p:cNvSpPr/>
          <p:nvPr/>
        </p:nvSpPr>
        <p:spPr>
          <a:xfrm>
            <a:off x="6660232" y="6079351"/>
            <a:ext cx="736420" cy="276999"/>
          </a:xfrm>
          <a:prstGeom prst="rect">
            <a:avLst/>
          </a:prstGeom>
        </p:spPr>
        <p:txBody>
          <a:bodyPr wrap="none">
            <a:spAutoFit/>
          </a:bodyPr>
          <a:lstStyle/>
          <a:p>
            <a:r>
              <a:rPr lang="en-US" sz="1200" dirty="0" smtClean="0">
                <a:solidFill>
                  <a:prstClr val="black"/>
                </a:solidFill>
                <a:latin typeface="Calibri"/>
                <a:hlinkClick r:id="rId7"/>
              </a:rPr>
              <a:t>art.co.uk</a:t>
            </a:r>
            <a:endParaRPr lang="el-GR" sz="1200" dirty="0">
              <a:solidFill>
                <a:prstClr val="black"/>
              </a:solidFill>
              <a:latin typeface="Calibri"/>
            </a:endParaRPr>
          </a:p>
        </p:txBody>
      </p:sp>
    </p:spTree>
    <p:extLst>
      <p:ext uri="{BB962C8B-B14F-4D97-AF65-F5344CB8AC3E}">
        <p14:creationId xmlns:p14="http://schemas.microsoft.com/office/powerpoint/2010/main" val="627272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Τα πειράματα του </a:t>
            </a:r>
            <a:r>
              <a:rPr lang="en-US" dirty="0"/>
              <a:t>Harlow</a:t>
            </a:r>
            <a:endParaRPr lang="el-GR" dirty="0"/>
          </a:p>
        </p:txBody>
      </p:sp>
      <p:sp>
        <p:nvSpPr>
          <p:cNvPr id="3" name="Θέση περιεχομένου 2"/>
          <p:cNvSpPr>
            <a:spLocks noGrp="1"/>
          </p:cNvSpPr>
          <p:nvPr>
            <p:ph idx="1"/>
          </p:nvPr>
        </p:nvSpPr>
        <p:spPr>
          <a:xfrm>
            <a:off x="457200" y="1196752"/>
            <a:ext cx="8229600" cy="504056"/>
          </a:xfrm>
        </p:spPr>
        <p:txBody>
          <a:bodyPr/>
          <a:lstStyle/>
          <a:p>
            <a:pPr marL="0" indent="0">
              <a:buNone/>
            </a:pPr>
            <a:r>
              <a:rPr lang="el-GR" dirty="0" smtClean="0"/>
              <a:t>Παρακολουθείστε το παρακάτω βίντεο</a:t>
            </a:r>
            <a:r>
              <a:rPr lang="en-US" dirty="0" smtClean="0"/>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a:solidFill>
                <a:prstClr val="black"/>
              </a:solidFill>
            </a:endParaRPr>
          </a:p>
        </p:txBody>
      </p:sp>
      <p:pic>
        <p:nvPicPr>
          <p:cNvPr id="5" name="Εικόνα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843" y="1772816"/>
            <a:ext cx="458879" cy="458879"/>
          </a:xfrm>
          <a:prstGeom prst="rect">
            <a:avLst/>
          </a:prstGeom>
        </p:spPr>
      </p:pic>
      <p:sp>
        <p:nvSpPr>
          <p:cNvPr id="6" name="Ορθογώνιο 5"/>
          <p:cNvSpPr/>
          <p:nvPr/>
        </p:nvSpPr>
        <p:spPr>
          <a:xfrm>
            <a:off x="1043608" y="1772816"/>
            <a:ext cx="5844933" cy="461665"/>
          </a:xfrm>
          <a:prstGeom prst="rect">
            <a:avLst/>
          </a:prstGeom>
        </p:spPr>
        <p:txBody>
          <a:bodyPr wrap="none">
            <a:spAutoFit/>
          </a:bodyPr>
          <a:lstStyle/>
          <a:p>
            <a:r>
              <a:rPr lang="en-US" sz="2400" dirty="0">
                <a:solidFill>
                  <a:prstClr val="black"/>
                </a:solidFill>
                <a:latin typeface="Calibri"/>
                <a:hlinkClick r:id="rId2"/>
              </a:rPr>
              <a:t>Harlow's Studies on Dependency in Monkeys </a:t>
            </a:r>
            <a:endParaRPr lang="el-GR" sz="2400" dirty="0">
              <a:solidFill>
                <a:prstClr val="black"/>
              </a:solidFill>
              <a:latin typeface="Calibri"/>
            </a:endParaRPr>
          </a:p>
        </p:txBody>
      </p:sp>
    </p:spTree>
    <p:extLst>
      <p:ext uri="{BB962C8B-B14F-4D97-AF65-F5344CB8AC3E}">
        <p14:creationId xmlns:p14="http://schemas.microsoft.com/office/powerpoint/2010/main" val="5097858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Τα αποτελέσματα των πειραμάτων</a:t>
            </a:r>
            <a:br>
              <a:rPr lang="el-GR" dirty="0" smtClean="0"/>
            </a:br>
            <a:r>
              <a:rPr lang="el-GR" sz="3600" b="0" dirty="0" smtClean="0"/>
              <a:t>(1 από </a:t>
            </a:r>
            <a:r>
              <a:rPr lang="en-US" sz="3600" b="0" dirty="0" smtClean="0"/>
              <a:t>3</a:t>
            </a:r>
            <a:r>
              <a:rPr lang="el-GR" sz="3600" b="0" dirty="0" smtClean="0"/>
              <a:t>)</a:t>
            </a:r>
            <a:endParaRPr lang="el-GR" sz="3600" b="0" dirty="0"/>
          </a:p>
        </p:txBody>
      </p:sp>
      <p:sp>
        <p:nvSpPr>
          <p:cNvPr id="3" name="Θέση περιεχομένου 2"/>
          <p:cNvSpPr>
            <a:spLocks noGrp="1"/>
          </p:cNvSpPr>
          <p:nvPr>
            <p:ph idx="1"/>
          </p:nvPr>
        </p:nvSpPr>
        <p:spPr>
          <a:xfrm>
            <a:off x="457200" y="1196752"/>
            <a:ext cx="8229600" cy="1584176"/>
          </a:xfrm>
        </p:spPr>
        <p:txBody>
          <a:bodyPr/>
          <a:lstStyle/>
          <a:p>
            <a:pPr marL="0" indent="0">
              <a:buNone/>
            </a:pPr>
            <a:r>
              <a:rPr lang="el-GR" dirty="0"/>
              <a:t>Σύμφωνα με τον </a:t>
            </a:r>
            <a:r>
              <a:rPr lang="el-GR" dirty="0" err="1"/>
              <a:t>Harlow</a:t>
            </a:r>
            <a:r>
              <a:rPr lang="el-GR" dirty="0"/>
              <a:t>, τα αποτελέσματα αυτά επιβεβαιώνουν την τεράστια σημασία της σωματικής επαφής και της θαλπωρής που αυτή παρέχει στο σχηματισμό του δεσμού του βρέφους με τη μητέρα του.</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a:solidFill>
                <a:prstClr val="black"/>
              </a:solidFill>
            </a:endParaRPr>
          </a:p>
        </p:txBody>
      </p:sp>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1800" y="2952328"/>
            <a:ext cx="3167844" cy="2111896"/>
          </a:xfrm>
          <a:prstGeom prst="rect">
            <a:avLst/>
          </a:prstGeom>
        </p:spPr>
      </p:pic>
      <p:sp>
        <p:nvSpPr>
          <p:cNvPr id="6" name="Rectangle 6"/>
          <p:cNvSpPr/>
          <p:nvPr/>
        </p:nvSpPr>
        <p:spPr>
          <a:xfrm>
            <a:off x="2915816" y="5256584"/>
            <a:ext cx="3083924"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4"/>
              </a:rPr>
              <a:t>Pecking duckling</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rPr>
              <a:t> </a:t>
            </a:r>
            <a:r>
              <a:rPr lang="en-US" sz="1200" dirty="0">
                <a:solidFill>
                  <a:prstClr val="black">
                    <a:lumMod val="65000"/>
                    <a:lumOff val="35000"/>
                  </a:prstClr>
                </a:solidFill>
                <a:latin typeface="Calibri"/>
                <a:hlinkClick r:id="rId5"/>
              </a:rPr>
              <a:t>Octahedron80</a:t>
            </a:r>
            <a:r>
              <a:rPr lang="el-GR" sz="1200" dirty="0" smtClean="0">
                <a:solidFill>
                  <a:prstClr val="black">
                    <a:lumMod val="65000"/>
                    <a:lumOff val="35000"/>
                  </a:prstClr>
                </a:solidFill>
                <a:latin typeface="Calibri"/>
              </a:rPr>
              <a:t> διαθέσιμο με άδεια </a:t>
            </a:r>
            <a:r>
              <a:rPr lang="en-US" sz="1200" dirty="0">
                <a:solidFill>
                  <a:prstClr val="black">
                    <a:lumMod val="65000"/>
                    <a:lumOff val="35000"/>
                  </a:prstClr>
                </a:solidFill>
                <a:latin typeface="Calibri"/>
                <a:hlinkClick r:id="rId6"/>
              </a:rPr>
              <a:t>CC BY </a:t>
            </a:r>
            <a:r>
              <a:rPr lang="en-US" sz="1200" dirty="0" smtClean="0">
                <a:solidFill>
                  <a:prstClr val="black">
                    <a:lumMod val="65000"/>
                    <a:lumOff val="35000"/>
                  </a:prstClr>
                </a:solidFill>
                <a:latin typeface="Calibri"/>
                <a:hlinkClick r:id="rId6"/>
              </a:rPr>
              <a:t>3.0</a:t>
            </a:r>
            <a:r>
              <a:rPr lang="en-US" sz="1200" dirty="0" smtClean="0">
                <a:solidFill>
                  <a:prstClr val="black">
                    <a:lumMod val="65000"/>
                    <a:lumOff val="35000"/>
                  </a:prstClr>
                </a:solidFill>
                <a:latin typeface="Calibri"/>
              </a:rPr>
              <a:t> </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42640551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Τα αποτελέσματα των πειραμάτων</a:t>
            </a:r>
            <a:br>
              <a:rPr lang="el-GR" dirty="0"/>
            </a:br>
            <a:r>
              <a:rPr lang="el-GR" sz="3600" b="0" dirty="0" smtClean="0"/>
              <a:t>(2 </a:t>
            </a:r>
            <a:r>
              <a:rPr lang="el-GR" sz="3600" b="0" dirty="0"/>
              <a:t>από </a:t>
            </a:r>
            <a:r>
              <a:rPr lang="en-US" sz="3600" b="0" dirty="0" smtClean="0"/>
              <a:t>3</a:t>
            </a:r>
            <a:r>
              <a:rPr lang="el-GR" sz="3600" b="0" dirty="0" smtClean="0"/>
              <a:t>)</a:t>
            </a:r>
            <a:endParaRPr lang="el-GR" dirty="0"/>
          </a:p>
        </p:txBody>
      </p:sp>
      <p:sp>
        <p:nvSpPr>
          <p:cNvPr id="3" name="Θέση περιεχομένου 2"/>
          <p:cNvSpPr>
            <a:spLocks noGrp="1"/>
          </p:cNvSpPr>
          <p:nvPr>
            <p:ph idx="1"/>
          </p:nvPr>
        </p:nvSpPr>
        <p:spPr>
          <a:xfrm>
            <a:off x="457200" y="1196752"/>
            <a:ext cx="8229600" cy="1296144"/>
          </a:xfrm>
          <a:ln>
            <a:solidFill>
              <a:schemeClr val="tx1"/>
            </a:solidFill>
          </a:ln>
        </p:spPr>
        <p:txBody>
          <a:bodyPr/>
          <a:lstStyle/>
          <a:p>
            <a:pPr marL="0" indent="0" algn="ctr">
              <a:buNone/>
            </a:pPr>
            <a:r>
              <a:rPr lang="el-GR" dirty="0"/>
              <a:t>Ωστόσο, τα πειράματα του </a:t>
            </a:r>
            <a:r>
              <a:rPr lang="el-GR" dirty="0" err="1"/>
              <a:t>Harlow</a:t>
            </a:r>
            <a:r>
              <a:rPr lang="el-GR" dirty="0"/>
              <a:t> έδειξαν επίσης ότι η σωματική επαφή δεν επαρκεί για τη φυσιολογική ανάπτυξη του βρέφους.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a:solidFill>
                <a:prstClr val="black"/>
              </a:solidFill>
            </a:endParaRPr>
          </a:p>
        </p:txBody>
      </p:sp>
      <p:cxnSp>
        <p:nvCxnSpPr>
          <p:cNvPr id="6" name="Ευθύγραμμο βέλος σύνδεσης 5"/>
          <p:cNvCxnSpPr>
            <a:stCxn id="3" idx="2"/>
            <a:endCxn id="7" idx="0"/>
          </p:cNvCxnSpPr>
          <p:nvPr/>
        </p:nvCxnSpPr>
        <p:spPr>
          <a:xfrm flipH="1">
            <a:off x="2495670" y="2492896"/>
            <a:ext cx="2076330" cy="13077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Θέση περιεχομένου 2"/>
          <p:cNvSpPr txBox="1">
            <a:spLocks/>
          </p:cNvSpPr>
          <p:nvPr/>
        </p:nvSpPr>
        <p:spPr>
          <a:xfrm>
            <a:off x="491347" y="3800670"/>
            <a:ext cx="4008645" cy="2076601"/>
          </a:xfrm>
          <a:prstGeom prst="rect">
            <a:avLst/>
          </a:prstGeom>
          <a:ln>
            <a:solidFill>
              <a:schemeClr val="tx1"/>
            </a:solidFill>
          </a:ln>
        </p:spPr>
        <p:txBody>
          <a:bodyPr vert="horz" lIns="91440" tIns="45720" rIns="91440" bIns="45720" rtlCol="0">
            <a:normAutofit fontScale="92500" lnSpcReduction="20000"/>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dirty="0">
                <a:solidFill>
                  <a:prstClr val="black"/>
                </a:solidFill>
              </a:rPr>
              <a:t>Όταν ενηλικιώθηκαν και ήρθαν σε επαφή με άλλους πιθήκους, τα πιθηκάκια τα οποία μεγάλωσαν στην απομόνωση, μακριά από τη βιολογική τους μητέρα δεν εμφάνιζαν κοινωνική συμπεριφορά.</a:t>
            </a:r>
          </a:p>
          <a:p>
            <a:pPr fontAlgn="auto">
              <a:spcAft>
                <a:spcPts val="0"/>
              </a:spcAft>
            </a:pPr>
            <a:endParaRPr lang="el-GR" dirty="0">
              <a:solidFill>
                <a:prstClr val="black"/>
              </a:solidFill>
            </a:endParaRPr>
          </a:p>
        </p:txBody>
      </p:sp>
      <p:cxnSp>
        <p:nvCxnSpPr>
          <p:cNvPr id="9" name="Ευθύγραμμο βέλος σύνδεσης 8"/>
          <p:cNvCxnSpPr>
            <a:stCxn id="3" idx="2"/>
            <a:endCxn id="12" idx="0"/>
          </p:cNvCxnSpPr>
          <p:nvPr/>
        </p:nvCxnSpPr>
        <p:spPr>
          <a:xfrm>
            <a:off x="4572000" y="2492896"/>
            <a:ext cx="2084996" cy="12961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Θέση περιεχομένου 2"/>
          <p:cNvSpPr txBox="1">
            <a:spLocks/>
          </p:cNvSpPr>
          <p:nvPr/>
        </p:nvSpPr>
        <p:spPr>
          <a:xfrm>
            <a:off x="4652673" y="3789040"/>
            <a:ext cx="4008645" cy="2076601"/>
          </a:xfrm>
          <a:prstGeom prst="rect">
            <a:avLst/>
          </a:prstGeom>
          <a:ln>
            <a:solidFill>
              <a:schemeClr val="tx1"/>
            </a:solidFill>
          </a:ln>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sz="2200" dirty="0">
                <a:solidFill>
                  <a:prstClr val="black"/>
                </a:solidFill>
              </a:rPr>
              <a:t>Ορισμένα ήταν αδιάφορα ενώ άλλα ήταν επιθετικά προς τους άλλους πιθήκους. Επιπλέον, δεν εμφάνιζαν φυσιολογική σεξουαλική συμπεριφορά.</a:t>
            </a:r>
          </a:p>
          <a:p>
            <a:pPr fontAlgn="auto">
              <a:spcAft>
                <a:spcPts val="0"/>
              </a:spcAft>
            </a:pPr>
            <a:endParaRPr lang="el-GR" dirty="0">
              <a:solidFill>
                <a:prstClr val="black"/>
              </a:solidFill>
            </a:endParaRPr>
          </a:p>
        </p:txBody>
      </p:sp>
    </p:spTree>
    <p:extLst>
      <p:ext uri="{BB962C8B-B14F-4D97-AF65-F5344CB8AC3E}">
        <p14:creationId xmlns:p14="http://schemas.microsoft.com/office/powerpoint/2010/main" val="18781843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Η έννοια του δεσμού (</a:t>
            </a:r>
            <a:r>
              <a:rPr lang="en-US" dirty="0" smtClean="0"/>
              <a:t>A</a:t>
            </a:r>
            <a:r>
              <a:rPr lang="el-GR" dirty="0" err="1" smtClean="0"/>
              <a:t>ttachment</a:t>
            </a:r>
            <a:r>
              <a:rPr lang="el-GR" dirty="0" smtClean="0"/>
              <a:t>)</a:t>
            </a:r>
            <a:endParaRPr lang="el-GR" dirty="0"/>
          </a:p>
        </p:txBody>
      </p:sp>
      <p:sp>
        <p:nvSpPr>
          <p:cNvPr id="3" name="Θέση περιεχομένου 2"/>
          <p:cNvSpPr>
            <a:spLocks noGrp="1"/>
          </p:cNvSpPr>
          <p:nvPr>
            <p:ph idx="1"/>
          </p:nvPr>
        </p:nvSpPr>
        <p:spPr>
          <a:xfrm>
            <a:off x="457200" y="1196752"/>
            <a:ext cx="8229600" cy="2592288"/>
          </a:xfrm>
        </p:spPr>
        <p:txBody>
          <a:bodyPr/>
          <a:lstStyle/>
          <a:p>
            <a:r>
              <a:rPr lang="el-GR" dirty="0"/>
              <a:t>Ένα από τα πρώτα στάδια της πορείας της κοινωνικοποίησης σχετίζεται με τη διαμόρφωση μακροχρόνιων συναισθηματικών δεσμών με τους άλλους ανθρώπους.</a:t>
            </a:r>
          </a:p>
          <a:p>
            <a:r>
              <a:rPr lang="el-GR" dirty="0"/>
              <a:t>Δεσμός είναι η </a:t>
            </a:r>
            <a:r>
              <a:rPr lang="el-GR" b="1" dirty="0">
                <a:solidFill>
                  <a:srgbClr val="820000"/>
                </a:solidFill>
              </a:rPr>
              <a:t>θετική συναισθηματική σχέση </a:t>
            </a:r>
            <a:r>
              <a:rPr lang="el-GR" dirty="0"/>
              <a:t>που αναπτύσσεται ανάμεσα στο παιδί και στο άτομο που το φροντίζει.</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a:solidFill>
                <a:prstClr val="black"/>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3645024"/>
            <a:ext cx="2971031" cy="2225405"/>
          </a:xfrm>
          <a:prstGeom prst="rect">
            <a:avLst/>
          </a:prstGeom>
        </p:spPr>
      </p:pic>
      <p:sp>
        <p:nvSpPr>
          <p:cNvPr id="6" name="Rectangle 6"/>
          <p:cNvSpPr/>
          <p:nvPr/>
        </p:nvSpPr>
        <p:spPr>
          <a:xfrm>
            <a:off x="2947844" y="5925567"/>
            <a:ext cx="2906973"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Delicate Fingers</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rPr>
              <a:t> </a:t>
            </a:r>
            <a:r>
              <a:rPr lang="en-US" sz="1200" dirty="0">
                <a:solidFill>
                  <a:prstClr val="black">
                    <a:lumMod val="65000"/>
                    <a:lumOff val="35000"/>
                  </a:prstClr>
                </a:solidFill>
                <a:latin typeface="Calibri"/>
                <a:hlinkClick r:id="rId3"/>
              </a:rPr>
              <a:t>Chiceaux Lynch</a:t>
            </a:r>
            <a:endParaRPr lang="en-US" sz="1200" dirty="0">
              <a:solidFill>
                <a:prstClr val="black">
                  <a:lumMod val="65000"/>
                  <a:lumOff val="35000"/>
                </a:prstClr>
              </a:solidFill>
              <a:latin typeface="Calibri"/>
              <a:hlinkClick r:id="rId4"/>
            </a:endParaRPr>
          </a:p>
          <a:p>
            <a:pPr algn="ctr"/>
            <a:r>
              <a:rPr lang="el-GR" sz="1200" dirty="0" smtClean="0">
                <a:solidFill>
                  <a:prstClr val="black">
                    <a:lumMod val="65000"/>
                    <a:lumOff val="35000"/>
                  </a:prstClr>
                </a:solidFill>
                <a:latin typeface="Calibri"/>
              </a:rPr>
              <a:t>διαθέσιμο άδεια </a:t>
            </a:r>
            <a:r>
              <a:rPr lang="en-US" sz="1200" dirty="0">
                <a:solidFill>
                  <a:prstClr val="black">
                    <a:lumMod val="65000"/>
                    <a:lumOff val="35000"/>
                  </a:prstClr>
                </a:solidFill>
                <a:latin typeface="Calibri"/>
                <a:hlinkClick r:id="rId5"/>
              </a:rPr>
              <a:t>CC BY-NC-SA 2.0</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19279718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Τα αποτελέσματα των πειραμάτων</a:t>
            </a:r>
            <a:br>
              <a:rPr lang="el-GR" dirty="0"/>
            </a:br>
            <a:r>
              <a:rPr lang="el-GR" sz="3600" b="0" dirty="0" smtClean="0"/>
              <a:t>(3 </a:t>
            </a:r>
            <a:r>
              <a:rPr lang="el-GR" sz="3600" b="0" dirty="0"/>
              <a:t>από </a:t>
            </a:r>
            <a:r>
              <a:rPr lang="en-US" sz="3600" b="0" dirty="0"/>
              <a:t>3</a:t>
            </a:r>
            <a:r>
              <a:rPr lang="el-GR" sz="3600" b="0"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a:solidFill>
                <a:prstClr val="black"/>
              </a:solidFill>
            </a:endParaRPr>
          </a:p>
        </p:txBody>
      </p:sp>
      <p:sp>
        <p:nvSpPr>
          <p:cNvPr id="6" name="Ορθογώνιο 5"/>
          <p:cNvSpPr/>
          <p:nvPr/>
        </p:nvSpPr>
        <p:spPr>
          <a:xfrm>
            <a:off x="251520" y="1382810"/>
            <a:ext cx="8136904" cy="2985433"/>
          </a:xfrm>
          <a:prstGeom prst="rect">
            <a:avLst/>
          </a:prstGeom>
        </p:spPr>
        <p:txBody>
          <a:bodyPr wrap="square">
            <a:spAutoFit/>
          </a:bodyPr>
          <a:lstStyle/>
          <a:p>
            <a:pPr marL="342900" indent="-342900">
              <a:spcBef>
                <a:spcPts val="1200"/>
              </a:spcBef>
              <a:buFont typeface="Arial" panose="020B0604020202020204" pitchFamily="34" charset="0"/>
              <a:buChar char="•"/>
            </a:pPr>
            <a:r>
              <a:rPr lang="el-GR" sz="2400" dirty="0">
                <a:solidFill>
                  <a:prstClr val="black"/>
                </a:solidFill>
                <a:latin typeface="+mn-lt"/>
              </a:rPr>
              <a:t>Ορισμένα πιθηκάκια παρουσίαζαν συμπτώματα κατάθλιψης</a:t>
            </a:r>
            <a:r>
              <a:rPr lang="el-GR" sz="2400" dirty="0" smtClean="0">
                <a:solidFill>
                  <a:prstClr val="black"/>
                </a:solidFill>
                <a:latin typeface="+mn-lt"/>
              </a:rPr>
              <a:t>.</a:t>
            </a:r>
            <a:endParaRPr lang="en-US" sz="2400" dirty="0" smtClean="0">
              <a:solidFill>
                <a:prstClr val="black"/>
              </a:solidFill>
              <a:latin typeface="+mn-lt"/>
            </a:endParaRPr>
          </a:p>
          <a:p>
            <a:pPr marL="342900" indent="-342900">
              <a:spcBef>
                <a:spcPts val="1200"/>
              </a:spcBef>
              <a:buFont typeface="Arial" panose="020B0604020202020204" pitchFamily="34" charset="0"/>
              <a:buChar char="•"/>
            </a:pPr>
            <a:r>
              <a:rPr lang="el-GR" sz="2400" dirty="0">
                <a:solidFill>
                  <a:prstClr val="black"/>
                </a:solidFill>
                <a:latin typeface="+mn-lt"/>
              </a:rPr>
              <a:t>Άλλα πιθηκάκια εκδήλωναν αυτιστική συμπεριφορά</a:t>
            </a:r>
            <a:r>
              <a:rPr lang="el-GR" sz="2400" dirty="0" smtClean="0">
                <a:solidFill>
                  <a:prstClr val="black"/>
                </a:solidFill>
                <a:latin typeface="+mn-lt"/>
              </a:rPr>
              <a:t>.</a:t>
            </a:r>
            <a:endParaRPr lang="en-US" sz="2400" dirty="0" smtClean="0">
              <a:solidFill>
                <a:prstClr val="black"/>
              </a:solidFill>
              <a:latin typeface="+mn-lt"/>
            </a:endParaRPr>
          </a:p>
          <a:p>
            <a:pPr marL="342900" indent="-342900">
              <a:spcBef>
                <a:spcPts val="1200"/>
              </a:spcBef>
              <a:buFont typeface="Arial" panose="020B0604020202020204" pitchFamily="34" charset="0"/>
              <a:buChar char="•"/>
            </a:pPr>
            <a:r>
              <a:rPr lang="el-GR" sz="2400" dirty="0">
                <a:latin typeface="+mn-lt"/>
              </a:rPr>
              <a:t>Όταν τα θηλυκά πιθηκάκια έγιναν μητέρες, αντί να φροντίζουν τα βρέφη τους με τρυφερότητα, τα απέρριπταν και τα χτυπούσαν!</a:t>
            </a:r>
          </a:p>
          <a:p>
            <a:pPr marL="342900" indent="-342900">
              <a:buFont typeface="Arial" panose="020B0604020202020204" pitchFamily="34" charset="0"/>
              <a:buChar char="•"/>
            </a:pPr>
            <a:endParaRPr lang="el-GR" sz="2400" dirty="0">
              <a:solidFill>
                <a:prstClr val="black"/>
              </a:solidFill>
              <a:latin typeface="Calibri"/>
            </a:endParaRPr>
          </a:p>
          <a:p>
            <a:pPr marL="342900" indent="-342900">
              <a:buFont typeface="Arial" panose="020B0604020202020204" pitchFamily="34" charset="0"/>
              <a:buChar char="•"/>
            </a:pPr>
            <a:endParaRPr lang="el-GR" sz="2400" dirty="0">
              <a:solidFill>
                <a:prstClr val="black"/>
              </a:solidFill>
              <a:latin typeface="Calibri"/>
            </a:endParaRPr>
          </a:p>
        </p:txBody>
      </p:sp>
    </p:spTree>
    <p:extLst>
      <p:ext uri="{BB962C8B-B14F-4D97-AF65-F5344CB8AC3E}">
        <p14:creationId xmlns:p14="http://schemas.microsoft.com/office/powerpoint/2010/main" val="41173908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Η θεωρία ανάπτυξης του δεσμού (</a:t>
            </a:r>
            <a:r>
              <a:rPr lang="el-GR" dirty="0" err="1" smtClean="0"/>
              <a:t>John</a:t>
            </a:r>
            <a:r>
              <a:rPr lang="el-GR" dirty="0" smtClean="0"/>
              <a:t> </a:t>
            </a:r>
            <a:r>
              <a:rPr lang="el-GR" dirty="0" err="1" smtClean="0"/>
              <a:t>Bowlby</a:t>
            </a:r>
            <a:r>
              <a:rPr lang="el-GR" dirty="0" smtClean="0"/>
              <a:t>, 1951) </a:t>
            </a:r>
            <a:r>
              <a:rPr lang="el-GR" sz="3600" b="0" dirty="0" smtClean="0"/>
              <a:t>(1 από 2)</a:t>
            </a:r>
            <a:endParaRPr lang="el-GR" sz="3600" b="0" dirty="0"/>
          </a:p>
        </p:txBody>
      </p:sp>
      <p:sp>
        <p:nvSpPr>
          <p:cNvPr id="3" name="Θέση περιεχομένου 2"/>
          <p:cNvSpPr>
            <a:spLocks noGrp="1"/>
          </p:cNvSpPr>
          <p:nvPr>
            <p:ph idx="1"/>
          </p:nvPr>
        </p:nvSpPr>
        <p:spPr>
          <a:xfrm>
            <a:off x="179512" y="1199062"/>
            <a:ext cx="6419056" cy="5328592"/>
          </a:xfrm>
        </p:spPr>
        <p:txBody>
          <a:bodyPr>
            <a:normAutofit fontScale="92500"/>
          </a:bodyPr>
          <a:lstStyle/>
          <a:p>
            <a:r>
              <a:rPr lang="el-GR" dirty="0"/>
              <a:t>Οι πρώτες έρευνες για τη μελέτη της ανάπτυξης του δεσμού στον άνθρωπο πραγματοποιήθηκαν από τον Βρετανό ψυχίατρο </a:t>
            </a:r>
            <a:r>
              <a:rPr lang="el-GR" dirty="0" err="1"/>
              <a:t>John</a:t>
            </a:r>
            <a:r>
              <a:rPr lang="el-GR" dirty="0"/>
              <a:t> </a:t>
            </a:r>
            <a:r>
              <a:rPr lang="el-GR" dirty="0" err="1"/>
              <a:t>Bowlby</a:t>
            </a:r>
            <a:r>
              <a:rPr lang="el-GR" dirty="0"/>
              <a:t>.</a:t>
            </a:r>
          </a:p>
          <a:p>
            <a:r>
              <a:rPr lang="el-GR" dirty="0"/>
              <a:t>Για να κατανοήσουμε την ανθρώπινη συμπεριφορά, πρέπει να αξιολογήσουμε το περιβάλλον μέσα στο οποίο κλήθηκε να προσαρμοστεί το ανθρώπινο είδος.</a:t>
            </a:r>
          </a:p>
          <a:p>
            <a:r>
              <a:rPr lang="el-GR" dirty="0"/>
              <a:t>H ιστορία του ανθρώπινου είδους εξηγεί ότι τα παιδιά, προκειμένου να προστατευτούν από τους κινδύνους, ανέπτυξαν </a:t>
            </a:r>
            <a:r>
              <a:rPr lang="el-GR" b="1" dirty="0">
                <a:solidFill>
                  <a:srgbClr val="820000"/>
                </a:solidFill>
              </a:rPr>
              <a:t>συμπεριφορές </a:t>
            </a:r>
            <a:r>
              <a:rPr lang="el-GR" b="1" dirty="0" smtClean="0">
                <a:solidFill>
                  <a:srgbClr val="820000"/>
                </a:solidFill>
              </a:rPr>
              <a:t>προσκόλλησης.</a:t>
            </a:r>
            <a:endParaRPr lang="el-GR" b="1" dirty="0">
              <a:solidFill>
                <a:srgbClr val="820000"/>
              </a:solidFill>
            </a:endParaRPr>
          </a:p>
          <a:p>
            <a:r>
              <a:rPr lang="el-GR" dirty="0"/>
              <a:t>Πρόκειται για χειρονομίες και επικοινωνιακά σήματα που προωθούν και διατηρούν κοντά στο παιδί αυτούς που το φροντίζουν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a:solidFill>
                <a:prstClr val="black"/>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1412776"/>
            <a:ext cx="1700737" cy="2415047"/>
          </a:xfrm>
          <a:prstGeom prst="rect">
            <a:avLst/>
          </a:prstGeom>
        </p:spPr>
      </p:pic>
      <p:sp>
        <p:nvSpPr>
          <p:cNvPr id="6" name="Rectangle 6"/>
          <p:cNvSpPr/>
          <p:nvPr/>
        </p:nvSpPr>
        <p:spPr>
          <a:xfrm>
            <a:off x="6543786" y="3863358"/>
            <a:ext cx="2491794"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John Bowlby</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διαθέσιμο με άδεια </a:t>
            </a:r>
            <a:r>
              <a:rPr lang="en-US" sz="1200" dirty="0">
                <a:solidFill>
                  <a:prstClr val="black">
                    <a:lumMod val="65000"/>
                    <a:lumOff val="35000"/>
                  </a:prstClr>
                </a:solidFill>
                <a:latin typeface="Calibri"/>
                <a:hlinkClick r:id="rId4"/>
              </a:rPr>
              <a:t>CC BY-SA 3.0</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4461217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θεωρία ανάπτυξης του δεσμού (</a:t>
            </a:r>
            <a:r>
              <a:rPr lang="el-GR" dirty="0" err="1"/>
              <a:t>John</a:t>
            </a:r>
            <a:r>
              <a:rPr lang="el-GR" dirty="0"/>
              <a:t> </a:t>
            </a:r>
            <a:r>
              <a:rPr lang="el-GR" dirty="0" err="1"/>
              <a:t>Bowlby</a:t>
            </a:r>
            <a:r>
              <a:rPr lang="el-GR" dirty="0"/>
              <a:t>, 1951) </a:t>
            </a:r>
            <a:r>
              <a:rPr lang="el-GR" sz="3600" b="0" dirty="0" smtClean="0"/>
              <a:t>(2 </a:t>
            </a:r>
            <a:r>
              <a:rPr lang="el-GR" sz="3600" b="0" dirty="0"/>
              <a:t>από </a:t>
            </a:r>
            <a:r>
              <a:rPr lang="el-GR" sz="3600" b="0" dirty="0" smtClean="0"/>
              <a:t>2)</a:t>
            </a:r>
            <a:endParaRPr lang="el-GR" dirty="0"/>
          </a:p>
        </p:txBody>
      </p:sp>
      <p:sp>
        <p:nvSpPr>
          <p:cNvPr id="3" name="Θέση περιεχομένου 2"/>
          <p:cNvSpPr>
            <a:spLocks noGrp="1"/>
          </p:cNvSpPr>
          <p:nvPr>
            <p:ph idx="1"/>
          </p:nvPr>
        </p:nvSpPr>
        <p:spPr/>
        <p:txBody>
          <a:bodyPr/>
          <a:lstStyle/>
          <a:p>
            <a:r>
              <a:rPr lang="el-GR" dirty="0"/>
              <a:t>Η ανάπτυξη του δεσμού βασίζεται κυρίως στην γενετικά προκαθορισμένη ανάγκη του βρέφους να αισθάνεται ασφαλές και να αποφεύγει τους κινδύνους.</a:t>
            </a:r>
          </a:p>
          <a:p>
            <a:r>
              <a:rPr lang="el-GR" dirty="0"/>
              <a:t>Υπάρχει και στους ανθρώπους μια κρίσιμη περίοδος για την ανάπτυξη αυτού του δεσμού, η οποία καλύπτει την περίοδο από τη γέννηση μέχρι τα δυόμισι έτη.</a:t>
            </a:r>
          </a:p>
          <a:p>
            <a:r>
              <a:rPr lang="el-GR" dirty="0"/>
              <a:t>Αυτός ο μοναδικός δεσμός ανάμεσα στο βρέφος και το άτομο που το φροντίζει είναι ποιοτικά διαφορετικός από τους δεσμούς που διαμορφώνει με άλλα άτομα και προσφέρει ένα είδος ασφαλούς οικογενειακής βάσης.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a:solidFill>
                <a:prstClr val="black"/>
              </a:solidFill>
            </a:endParaRPr>
          </a:p>
        </p:txBody>
      </p:sp>
    </p:spTree>
    <p:extLst>
      <p:ext uri="{BB962C8B-B14F-4D97-AF65-F5344CB8AC3E}">
        <p14:creationId xmlns:p14="http://schemas.microsoft.com/office/powerpoint/2010/main" val="3192463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a:t>
            </a:r>
            <a:r>
              <a:rPr lang="el-GR" dirty="0" smtClean="0"/>
              <a:t>ι 4 φάσεις ανάπτυξης του δεσμού</a:t>
            </a:r>
            <a:br>
              <a:rPr lang="el-GR" dirty="0" smtClean="0"/>
            </a:br>
            <a:r>
              <a:rPr lang="el-GR" sz="3600" b="0" dirty="0" smtClean="0"/>
              <a:t>(1 από 3)</a:t>
            </a:r>
            <a:endParaRPr lang="el-GR" sz="36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a:solidFill>
                <a:prstClr val="black"/>
              </a:solidFill>
            </a:endParaRPr>
          </a:p>
        </p:txBody>
      </p:sp>
      <p:graphicFrame>
        <p:nvGraphicFramePr>
          <p:cNvPr id="5" name="Πίνακας 4"/>
          <p:cNvGraphicFramePr>
            <a:graphicFrameLocks noGrp="1"/>
          </p:cNvGraphicFramePr>
          <p:nvPr>
            <p:extLst/>
          </p:nvPr>
        </p:nvGraphicFramePr>
        <p:xfrm>
          <a:off x="395536" y="1196752"/>
          <a:ext cx="8435280" cy="4876800"/>
        </p:xfrm>
        <a:graphic>
          <a:graphicData uri="http://schemas.openxmlformats.org/drawingml/2006/table">
            <a:tbl>
              <a:tblPr firstRow="1" bandRow="1">
                <a:tableStyleId>{5940675A-B579-460E-94D1-54222C63F5DA}</a:tableStyleId>
              </a:tblPr>
              <a:tblGrid>
                <a:gridCol w="4217640"/>
                <a:gridCol w="4217640"/>
              </a:tblGrid>
              <a:tr h="1067413">
                <a:tc>
                  <a:txBody>
                    <a:bodyPr/>
                    <a:lstStyle/>
                    <a:p>
                      <a:r>
                        <a:rPr lang="el-GR" sz="2200" dirty="0" smtClean="0"/>
                        <a:t>Η φάση προ του δεσμού </a:t>
                      </a:r>
                    </a:p>
                    <a:p>
                      <a:r>
                        <a:rPr lang="el-GR" sz="2200" b="1" dirty="0" smtClean="0">
                          <a:solidFill>
                            <a:srgbClr val="820000"/>
                          </a:solidFill>
                        </a:rPr>
                        <a:t>(γέννηση έως 6 εβδομάδες)</a:t>
                      </a:r>
                    </a:p>
                  </a:txBody>
                  <a:tcPr/>
                </a:tc>
                <a:tc>
                  <a:txBody>
                    <a:bodyPr/>
                    <a:lstStyle/>
                    <a:p>
                      <a:r>
                        <a:rPr lang="el-GR" sz="2200" dirty="0" smtClean="0"/>
                        <a:t>Τα βρέφη παραμένουν σε στενή επαφή με αυτούς που τα φροντίζουν και τους παρέχουν τροφή. Δεν φαίνεται να το συνειδητοποιούν αν τα φροντίζει κάποιος άγνωστος ούτε αναστατώνονται όταν μένουν μόνα μαζί του.</a:t>
                      </a:r>
                    </a:p>
                  </a:txBody>
                  <a:tcPr/>
                </a:tc>
              </a:tr>
              <a:tr h="1524875">
                <a:tc>
                  <a:txBody>
                    <a:bodyPr/>
                    <a:lstStyle/>
                    <a:p>
                      <a:r>
                        <a:rPr lang="el-GR" sz="2200" dirty="0" smtClean="0"/>
                        <a:t>Η φάση του υπό διαμόρφωση δεσμού </a:t>
                      </a:r>
                    </a:p>
                    <a:p>
                      <a:r>
                        <a:rPr lang="el-GR" sz="2200" b="1" dirty="0" smtClean="0">
                          <a:solidFill>
                            <a:srgbClr val="820000"/>
                          </a:solidFill>
                        </a:rPr>
                        <a:t>(6 εβδομάδες έως 6-8 μήνες)</a:t>
                      </a:r>
                    </a:p>
                  </a:txBody>
                  <a:tcPr/>
                </a:tc>
                <a:tc>
                  <a:txBody>
                    <a:bodyPr/>
                    <a:lstStyle/>
                    <a:p>
                      <a:r>
                        <a:rPr lang="el-GR" sz="2200" dirty="0" smtClean="0"/>
                        <a:t>Τα βρέφη αρχίζουν να ανταποκρίνονται διαφορετικά στα οικεία και στα άγνωστα πρόσωπα και να δείχνουν επιφυλακτικότητα όταν έρχονται σε επαφή με άγνωστους ανθρώπους.</a:t>
                      </a:r>
                    </a:p>
                  </a:txBody>
                  <a:tcPr/>
                </a:tc>
              </a:tr>
            </a:tbl>
          </a:graphicData>
        </a:graphic>
      </p:graphicFrame>
    </p:spTree>
    <p:extLst>
      <p:ext uri="{BB962C8B-B14F-4D97-AF65-F5344CB8AC3E}">
        <p14:creationId xmlns:p14="http://schemas.microsoft.com/office/powerpoint/2010/main" val="9930330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Οι 4 φάσεις ανάπτυξης του δεσμού</a:t>
            </a:r>
            <a:br>
              <a:rPr lang="el-GR" dirty="0"/>
            </a:br>
            <a:r>
              <a:rPr lang="el-GR" sz="3600" b="0" dirty="0" smtClean="0"/>
              <a:t>(2 από 3)</a:t>
            </a:r>
            <a:endParaRPr lang="el-GR" dirty="0"/>
          </a:p>
        </p:txBody>
      </p:sp>
      <p:sp>
        <p:nvSpPr>
          <p:cNvPr id="3" name="Θέση περιεχομένου 2"/>
          <p:cNvSpPr>
            <a:spLocks noGrp="1"/>
          </p:cNvSpPr>
          <p:nvPr>
            <p:ph idx="1"/>
          </p:nvPr>
        </p:nvSpPr>
        <p:spPr>
          <a:xfrm>
            <a:off x="457200" y="3284984"/>
            <a:ext cx="8229600" cy="2664296"/>
          </a:xfrm>
        </p:spPr>
        <p:txBody>
          <a:bodyPr>
            <a:normAutofit lnSpcReduction="10000"/>
          </a:bodyPr>
          <a:lstStyle/>
          <a:p>
            <a:r>
              <a:rPr lang="el-GR" dirty="0"/>
              <a:t>Στη φάση αυτή, η μητέρα γίνεται η </a:t>
            </a:r>
            <a:r>
              <a:rPr lang="el-GR" b="1" dirty="0">
                <a:solidFill>
                  <a:srgbClr val="820000"/>
                </a:solidFill>
              </a:rPr>
              <a:t>βάση ασφάλειας,</a:t>
            </a:r>
            <a:r>
              <a:rPr lang="el-GR" dirty="0"/>
              <a:t> από την οποία το βρέφος εξορμά για τις εξερευνήσεις του και στην οποία επιστρέφει κάθε τόσο για να ανανεώνει την επαφή</a:t>
            </a:r>
            <a:r>
              <a:rPr lang="el-GR" dirty="0" smtClean="0"/>
              <a:t>.</a:t>
            </a:r>
          </a:p>
          <a:p>
            <a:r>
              <a:rPr lang="el-GR" dirty="0"/>
              <a:t>Για παράδειγμα, όταν τα παιδιά αυτής της ηλικίας βρίσκονται στην παιδική χαρά, ξεμακραίνουν από τη μητέρα τους αλλά συχνά την ψάχνουν με το βλέμμα ή επιστρέφουν για λίγο κοντά της και μετά ξαναφεύγουν. </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a:solidFill>
                <a:prstClr val="black"/>
              </a:solidFill>
            </a:endParaRPr>
          </a:p>
        </p:txBody>
      </p:sp>
      <p:graphicFrame>
        <p:nvGraphicFramePr>
          <p:cNvPr id="5" name="Πίνακας 4"/>
          <p:cNvGraphicFramePr>
            <a:graphicFrameLocks noGrp="1"/>
          </p:cNvGraphicFramePr>
          <p:nvPr>
            <p:extLst/>
          </p:nvPr>
        </p:nvGraphicFramePr>
        <p:xfrm>
          <a:off x="395536" y="1196752"/>
          <a:ext cx="8435280" cy="1767840"/>
        </p:xfrm>
        <a:graphic>
          <a:graphicData uri="http://schemas.openxmlformats.org/drawingml/2006/table">
            <a:tbl>
              <a:tblPr firstRow="1" bandRow="1">
                <a:tableStyleId>{5940675A-B579-460E-94D1-54222C63F5DA}</a:tableStyleId>
              </a:tblPr>
              <a:tblGrid>
                <a:gridCol w="4217640"/>
                <a:gridCol w="4217640"/>
              </a:tblGrid>
              <a:tr h="1067413">
                <a:tc>
                  <a:txBody>
                    <a:bodyPr/>
                    <a:lstStyle/>
                    <a:p>
                      <a:r>
                        <a:rPr lang="el-GR" sz="2200" dirty="0" smtClean="0"/>
                        <a:t>Η φάση του σαφούς δεσμού </a:t>
                      </a:r>
                    </a:p>
                    <a:p>
                      <a:r>
                        <a:rPr lang="el-GR" sz="2200" b="1" dirty="0" smtClean="0">
                          <a:solidFill>
                            <a:srgbClr val="820000"/>
                          </a:solidFill>
                        </a:rPr>
                        <a:t>(6-8 μήνες έως 18-24 μήνες)</a:t>
                      </a:r>
                    </a:p>
                  </a:txBody>
                  <a:tcPr/>
                </a:tc>
                <a:tc>
                  <a:txBody>
                    <a:bodyPr/>
                    <a:lstStyle/>
                    <a:p>
                      <a:r>
                        <a:rPr lang="el-GR" sz="2200" dirty="0" smtClean="0"/>
                        <a:t>Το παιδί εμφανίζει πλήρες άγχος αποχωρισμού, και αναστατώνεται φανερά όταν η μητέρα του ή το πρόσωπο που το φροντίζει φεύγει από το δωμάτιο. </a:t>
                      </a:r>
                    </a:p>
                  </a:txBody>
                  <a:tcPr/>
                </a:tc>
              </a:tr>
            </a:tbl>
          </a:graphicData>
        </a:graphic>
      </p:graphicFrame>
    </p:spTree>
    <p:extLst>
      <p:ext uri="{BB962C8B-B14F-4D97-AF65-F5344CB8AC3E}">
        <p14:creationId xmlns:p14="http://schemas.microsoft.com/office/powerpoint/2010/main" val="486840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Άγχος αποχωρισμού</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a:solidFill>
                <a:prstClr val="black"/>
              </a:solidFill>
            </a:endParaRPr>
          </a:p>
        </p:txBody>
      </p:sp>
      <p:sp>
        <p:nvSpPr>
          <p:cNvPr id="5" name="Θέση περιεχομένου 2"/>
          <p:cNvSpPr>
            <a:spLocks noGrp="1"/>
          </p:cNvSpPr>
          <p:nvPr>
            <p:ph idx="1"/>
          </p:nvPr>
        </p:nvSpPr>
        <p:spPr>
          <a:xfrm>
            <a:off x="457200" y="1196752"/>
            <a:ext cx="8229600" cy="504056"/>
          </a:xfrm>
        </p:spPr>
        <p:txBody>
          <a:bodyPr/>
          <a:lstStyle/>
          <a:p>
            <a:pPr marL="0" indent="0">
              <a:buNone/>
            </a:pPr>
            <a:r>
              <a:rPr lang="el-GR" dirty="0" smtClean="0"/>
              <a:t>Παρακολουθείστε το παρακάτω βίντεο</a:t>
            </a:r>
            <a:r>
              <a:rPr lang="en-US" dirty="0" smtClean="0"/>
              <a:t>:</a:t>
            </a:r>
          </a:p>
          <a:p>
            <a:endParaRPr lang="el-GR" dirty="0"/>
          </a:p>
        </p:txBody>
      </p:sp>
      <p:pic>
        <p:nvPicPr>
          <p:cNvPr id="6" name="Εικόνα 5">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843" y="1772816"/>
            <a:ext cx="458879" cy="458879"/>
          </a:xfrm>
          <a:prstGeom prst="rect">
            <a:avLst/>
          </a:prstGeom>
        </p:spPr>
      </p:pic>
      <p:sp>
        <p:nvSpPr>
          <p:cNvPr id="7" name="Ορθογώνιο 6"/>
          <p:cNvSpPr/>
          <p:nvPr/>
        </p:nvSpPr>
        <p:spPr>
          <a:xfrm>
            <a:off x="1043608" y="1772816"/>
            <a:ext cx="3566554" cy="461665"/>
          </a:xfrm>
          <a:prstGeom prst="rect">
            <a:avLst/>
          </a:prstGeom>
        </p:spPr>
        <p:txBody>
          <a:bodyPr wrap="none">
            <a:spAutoFit/>
          </a:bodyPr>
          <a:lstStyle/>
          <a:p>
            <a:r>
              <a:rPr lang="en-US" sz="2400" dirty="0">
                <a:solidFill>
                  <a:prstClr val="black"/>
                </a:solidFill>
                <a:latin typeface="Calibri"/>
                <a:hlinkClick r:id="rId2"/>
              </a:rPr>
              <a:t>When Mommy Goes Away </a:t>
            </a:r>
            <a:endParaRPr lang="el-GR" sz="2400" dirty="0">
              <a:solidFill>
                <a:prstClr val="black"/>
              </a:solidFill>
              <a:latin typeface="Calibri"/>
            </a:endParaRPr>
          </a:p>
        </p:txBody>
      </p:sp>
    </p:spTree>
    <p:extLst>
      <p:ext uri="{BB962C8B-B14F-4D97-AF65-F5344CB8AC3E}">
        <p14:creationId xmlns:p14="http://schemas.microsoft.com/office/powerpoint/2010/main" val="17396531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Οι 4 φάσεις ανάπτυξης του δεσμού</a:t>
            </a:r>
            <a:br>
              <a:rPr lang="el-GR" dirty="0"/>
            </a:br>
            <a:r>
              <a:rPr lang="el-GR" sz="3600" b="0" dirty="0" smtClean="0"/>
              <a:t>(3 </a:t>
            </a:r>
            <a:r>
              <a:rPr lang="el-GR" sz="3600" b="0" dirty="0"/>
              <a:t>από </a:t>
            </a:r>
            <a:r>
              <a:rPr lang="el-GR" sz="3600" b="0" dirty="0" smtClean="0"/>
              <a:t>3)</a:t>
            </a:r>
            <a:endParaRPr lang="el-GR" dirty="0"/>
          </a:p>
        </p:txBody>
      </p:sp>
      <p:sp>
        <p:nvSpPr>
          <p:cNvPr id="3" name="Θέση περιεχομένου 2"/>
          <p:cNvSpPr>
            <a:spLocks noGrp="1"/>
          </p:cNvSpPr>
          <p:nvPr>
            <p:ph idx="1"/>
          </p:nvPr>
        </p:nvSpPr>
        <p:spPr>
          <a:xfrm>
            <a:off x="467544" y="4437112"/>
            <a:ext cx="8229600" cy="1368152"/>
          </a:xfrm>
        </p:spPr>
        <p:txBody>
          <a:bodyPr/>
          <a:lstStyle/>
          <a:p>
            <a:pPr marL="0" indent="0" algn="ctr">
              <a:buNone/>
            </a:pPr>
            <a:r>
              <a:rPr lang="el-GR" dirty="0"/>
              <a:t>Η επίτευξη αυτής της σχέσης βοηθά το παιδί να διατηρεί συναισθήματα ασφάλειας στις όλο και πιο συχνές περιόδους αποχωρισμού από το πρόσωπο αυτό.</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a:solidFill>
                <a:prstClr val="black"/>
              </a:solidFill>
            </a:endParaRPr>
          </a:p>
        </p:txBody>
      </p:sp>
      <p:graphicFrame>
        <p:nvGraphicFramePr>
          <p:cNvPr id="5" name="Πίνακας 4"/>
          <p:cNvGraphicFramePr>
            <a:graphicFrameLocks noGrp="1"/>
          </p:cNvGraphicFramePr>
          <p:nvPr>
            <p:extLst/>
          </p:nvPr>
        </p:nvGraphicFramePr>
        <p:xfrm>
          <a:off x="435527" y="1656048"/>
          <a:ext cx="8435280" cy="2438400"/>
        </p:xfrm>
        <a:graphic>
          <a:graphicData uri="http://schemas.openxmlformats.org/drawingml/2006/table">
            <a:tbl>
              <a:tblPr firstRow="1" bandRow="1">
                <a:tableStyleId>{5940675A-B579-460E-94D1-54222C63F5DA}</a:tableStyleId>
              </a:tblPr>
              <a:tblGrid>
                <a:gridCol w="2736304"/>
                <a:gridCol w="5698976"/>
              </a:tblGrid>
              <a:tr h="1067413">
                <a:tc>
                  <a:txBody>
                    <a:bodyPr/>
                    <a:lstStyle/>
                    <a:p>
                      <a:r>
                        <a:rPr lang="el-GR" sz="2200" dirty="0" smtClean="0"/>
                        <a:t>Η φάση των αμοιβαίων σχέσεων </a:t>
                      </a:r>
                    </a:p>
                    <a:p>
                      <a:r>
                        <a:rPr lang="el-GR" sz="2200" b="1" dirty="0" smtClean="0">
                          <a:solidFill>
                            <a:srgbClr val="820000"/>
                          </a:solidFill>
                        </a:rPr>
                        <a:t>(18-24 μήνες και μετά)</a:t>
                      </a:r>
                    </a:p>
                  </a:txBody>
                  <a:tcPr/>
                </a:tc>
                <a:tc>
                  <a:txBody>
                    <a:bodyPr/>
                    <a:lstStyle/>
                    <a:p>
                      <a:r>
                        <a:rPr lang="el-GR" sz="2200" dirty="0" smtClean="0"/>
                        <a:t>Καθώς το παιδί κινείται όλο και περισσότερο μακριά από τη μητέρα του, το ζευγάρι δημιουργεί μια αμοιβαία σχέση, στην οποία μοιράζονται την ευθύνη για τη διατήρηση της ισορροπίας του συστήματος.</a:t>
                      </a:r>
                    </a:p>
                    <a:p>
                      <a:r>
                        <a:rPr lang="el-GR" sz="2200" b="1" dirty="0" smtClean="0">
                          <a:solidFill>
                            <a:srgbClr val="820000"/>
                          </a:solidFill>
                        </a:rPr>
                        <a:t>Η φάση αυτή συμπίπτει με την εμφάνιση της ικανότητας για αναπαραστατική σκέψη.</a:t>
                      </a:r>
                    </a:p>
                  </a:txBody>
                  <a:tcPr/>
                </a:tc>
              </a:tr>
            </a:tbl>
          </a:graphicData>
        </a:graphic>
      </p:graphicFrame>
    </p:spTree>
    <p:extLst>
      <p:ext uri="{BB962C8B-B14F-4D97-AF65-F5344CB8AC3E}">
        <p14:creationId xmlns:p14="http://schemas.microsoft.com/office/powerpoint/2010/main" val="4150177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αξιολόγηση του δεσμού</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a:solidFill>
                <a:prstClr val="black"/>
              </a:solidFill>
            </a:endParaRPr>
          </a:p>
        </p:txBody>
      </p:sp>
      <p:sp>
        <p:nvSpPr>
          <p:cNvPr id="5" name="Θέση περιεχομένου 2"/>
          <p:cNvSpPr>
            <a:spLocks noGrp="1"/>
          </p:cNvSpPr>
          <p:nvPr>
            <p:ph idx="1"/>
          </p:nvPr>
        </p:nvSpPr>
        <p:spPr>
          <a:xfrm>
            <a:off x="457200" y="1459436"/>
            <a:ext cx="8229600" cy="1080120"/>
          </a:xfrm>
          <a:ln w="25400">
            <a:solidFill>
              <a:srgbClr val="004A82"/>
            </a:solidFill>
          </a:ln>
        </p:spPr>
        <p:txBody>
          <a:bodyPr>
            <a:normAutofit lnSpcReduction="10000"/>
          </a:bodyPr>
          <a:lstStyle/>
          <a:p>
            <a:pPr marL="0" indent="0" algn="ctr">
              <a:buNone/>
            </a:pPr>
            <a:r>
              <a:rPr lang="el-GR" dirty="0"/>
              <a:t>Τι είδους συναλλαγές μεταξύ μητέρας και παιδιού παρέχουν την πιο αποτελεσματική βάση για την ανάπτυξη υγιών ανθρώπινων κοινωνικών συναλλαγών;</a:t>
            </a:r>
          </a:p>
        </p:txBody>
      </p:sp>
      <p:pic>
        <p:nvPicPr>
          <p:cNvPr id="6" name="Εικόνα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21497" y="2930608"/>
            <a:ext cx="1901006" cy="2409196"/>
          </a:xfrm>
          <a:prstGeom prst="rect">
            <a:avLst/>
          </a:prstGeom>
        </p:spPr>
      </p:pic>
      <p:sp>
        <p:nvSpPr>
          <p:cNvPr id="7" name="Rectangle 6"/>
          <p:cNvSpPr/>
          <p:nvPr/>
        </p:nvSpPr>
        <p:spPr>
          <a:xfrm>
            <a:off x="2483768" y="5373216"/>
            <a:ext cx="3603383"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solidFill>
                <a:latin typeface="Calibri"/>
                <a:hlinkClick r:id="rId3"/>
              </a:rPr>
              <a:t>Question Mark</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rPr>
              <a:t> </a:t>
            </a:r>
            <a:r>
              <a:rPr lang="en-US" sz="1200" dirty="0">
                <a:solidFill>
                  <a:prstClr val="black">
                    <a:lumMod val="65000"/>
                    <a:lumOff val="35000"/>
                  </a:prstClr>
                </a:solidFill>
                <a:latin typeface="Calibri"/>
                <a:hlinkClick r:id="rId4"/>
              </a:rPr>
              <a:t>PublicDomainPictures</a:t>
            </a:r>
            <a:endParaRPr lang="en-US" sz="1200" dirty="0">
              <a:solidFill>
                <a:prstClr val="black">
                  <a:lumMod val="65000"/>
                  <a:lumOff val="35000"/>
                </a:prstClr>
              </a:solidFill>
              <a:latin typeface="Calibri"/>
              <a:hlinkClick r:id="rId5"/>
            </a:endParaRPr>
          </a:p>
          <a:p>
            <a:pPr algn="ctr"/>
            <a:r>
              <a:rPr lang="el-GR" sz="1200" dirty="0">
                <a:solidFill>
                  <a:prstClr val="black">
                    <a:lumMod val="65000"/>
                    <a:lumOff val="35000"/>
                  </a:prstClr>
                </a:solidFill>
                <a:latin typeface="Calibri"/>
              </a:rPr>
              <a:t>δ</a:t>
            </a:r>
            <a:r>
              <a:rPr lang="el-GR" sz="1200" dirty="0" smtClean="0">
                <a:solidFill>
                  <a:prstClr val="black">
                    <a:lumMod val="65000"/>
                    <a:lumOff val="35000"/>
                  </a:prstClr>
                </a:solidFill>
                <a:latin typeface="Calibri"/>
              </a:rPr>
              <a:t>ιαθέσιμο ως κοινό κτήμα</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31778863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Η συνθήκη με τον ξένο (</a:t>
            </a:r>
            <a:r>
              <a:rPr lang="el-GR" dirty="0" err="1" smtClean="0"/>
              <a:t>Ainsworth</a:t>
            </a:r>
            <a:r>
              <a:rPr lang="el-GR" dirty="0" smtClean="0"/>
              <a:t>, </a:t>
            </a:r>
            <a:r>
              <a:rPr lang="el-GR" dirty="0"/>
              <a:t>1970</a:t>
            </a:r>
            <a:r>
              <a:rPr lang="el-GR" dirty="0" smtClean="0"/>
              <a:t>)</a:t>
            </a:r>
            <a:endParaRPr lang="el-GR" dirty="0"/>
          </a:p>
        </p:txBody>
      </p:sp>
      <p:sp>
        <p:nvSpPr>
          <p:cNvPr id="3" name="Θέση περιεχομένου 2"/>
          <p:cNvSpPr>
            <a:spLocks noGrp="1"/>
          </p:cNvSpPr>
          <p:nvPr>
            <p:ph idx="1"/>
          </p:nvPr>
        </p:nvSpPr>
        <p:spPr>
          <a:xfrm>
            <a:off x="255406" y="1113246"/>
            <a:ext cx="8441737" cy="2304256"/>
          </a:xfrm>
        </p:spPr>
        <p:txBody>
          <a:bodyPr>
            <a:normAutofit/>
          </a:bodyPr>
          <a:lstStyle/>
          <a:p>
            <a:r>
              <a:rPr lang="el-GR" dirty="0"/>
              <a:t>Η </a:t>
            </a:r>
            <a:r>
              <a:rPr lang="el-GR" dirty="0" err="1"/>
              <a:t>Ainsworth</a:t>
            </a:r>
            <a:r>
              <a:rPr lang="el-GR" dirty="0"/>
              <a:t> σχεδίασε μια διαδικασία για να εξετάσει την ασφάλεια της σχέσης μητέρας παιδιού ανάμεσα στο 1ο και το 2ο έτος.</a:t>
            </a:r>
          </a:p>
          <a:p>
            <a:r>
              <a:rPr lang="el-GR" dirty="0"/>
              <a:t>Συγκεκριμένα, μελέτησε πώς αντιδρά το βρέφος απέναντι σε κάποιο ξένο πρόσωπο στις εξής περιπτώσεις: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a:solidFill>
                <a:prstClr val="black"/>
              </a:solidFill>
            </a:endParaRPr>
          </a:p>
        </p:txBody>
      </p:sp>
      <p:sp>
        <p:nvSpPr>
          <p:cNvPr id="5" name="Ισοσκελές τρίγωνο 4"/>
          <p:cNvSpPr/>
          <p:nvPr/>
        </p:nvSpPr>
        <p:spPr>
          <a:xfrm>
            <a:off x="2627784" y="3789040"/>
            <a:ext cx="3024336" cy="2088232"/>
          </a:xfrm>
          <a:prstGeom prst="triangle">
            <a:avLst/>
          </a:prstGeom>
          <a:noFill/>
          <a:ln w="228600">
            <a:gradFill>
              <a:gsLst>
                <a:gs pos="37000">
                  <a:schemeClr val="bg1">
                    <a:lumMod val="50000"/>
                  </a:schemeClr>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cene3d>
            <a:camera prst="orthographicFront">
              <a:rot lat="0" lon="0" rev="0"/>
            </a:camera>
            <a:lightRig rig="threeP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6" name="Ορθογώνιο 5"/>
          <p:cNvSpPr/>
          <p:nvPr/>
        </p:nvSpPr>
        <p:spPr>
          <a:xfrm>
            <a:off x="467544" y="3573596"/>
            <a:ext cx="3033395" cy="430887"/>
          </a:xfrm>
          <a:prstGeom prst="rect">
            <a:avLst/>
          </a:prstGeom>
          <a:ln w="15875">
            <a:solidFill>
              <a:srgbClr val="820000"/>
            </a:solidFill>
          </a:ln>
        </p:spPr>
        <p:txBody>
          <a:bodyPr wrap="none">
            <a:spAutoFit/>
          </a:bodyPr>
          <a:lstStyle/>
          <a:p>
            <a:r>
              <a:rPr lang="el-GR" sz="2200" dirty="0" smtClean="0">
                <a:solidFill>
                  <a:prstClr val="black"/>
                </a:solidFill>
                <a:latin typeface="Calibri"/>
              </a:rPr>
              <a:t>Η μητέρα είναι παρούσα</a:t>
            </a:r>
            <a:endParaRPr lang="el-GR" sz="2200" dirty="0">
              <a:solidFill>
                <a:prstClr val="black"/>
              </a:solidFill>
              <a:latin typeface="Calibri"/>
            </a:endParaRPr>
          </a:p>
        </p:txBody>
      </p:sp>
      <p:sp>
        <p:nvSpPr>
          <p:cNvPr id="7" name="Ορθογώνιο 6"/>
          <p:cNvSpPr/>
          <p:nvPr/>
        </p:nvSpPr>
        <p:spPr>
          <a:xfrm>
            <a:off x="5292080" y="3573596"/>
            <a:ext cx="2128916" cy="430887"/>
          </a:xfrm>
          <a:prstGeom prst="rect">
            <a:avLst/>
          </a:prstGeom>
          <a:ln w="15875">
            <a:solidFill>
              <a:srgbClr val="820000"/>
            </a:solidFill>
          </a:ln>
        </p:spPr>
        <p:txBody>
          <a:bodyPr wrap="none">
            <a:spAutoFit/>
          </a:bodyPr>
          <a:lstStyle/>
          <a:p>
            <a:r>
              <a:rPr lang="el-GR" sz="2200" dirty="0">
                <a:solidFill>
                  <a:prstClr val="black"/>
                </a:solidFill>
                <a:latin typeface="Calibri"/>
              </a:rPr>
              <a:t>Η μητέρα φεύγει</a:t>
            </a:r>
          </a:p>
        </p:txBody>
      </p:sp>
      <p:sp>
        <p:nvSpPr>
          <p:cNvPr id="8" name="Ορθογώνιο 7"/>
          <p:cNvSpPr/>
          <p:nvPr/>
        </p:nvSpPr>
        <p:spPr>
          <a:xfrm>
            <a:off x="1115616" y="6119610"/>
            <a:ext cx="5959388" cy="430887"/>
          </a:xfrm>
          <a:prstGeom prst="rect">
            <a:avLst/>
          </a:prstGeom>
          <a:ln w="15875">
            <a:solidFill>
              <a:srgbClr val="820000"/>
            </a:solidFill>
          </a:ln>
        </p:spPr>
        <p:txBody>
          <a:bodyPr wrap="none">
            <a:spAutoFit/>
          </a:bodyPr>
          <a:lstStyle/>
          <a:p>
            <a:r>
              <a:rPr lang="el-GR" sz="2200" dirty="0">
                <a:solidFill>
                  <a:prstClr val="black"/>
                </a:solidFill>
                <a:latin typeface="Calibri"/>
              </a:rPr>
              <a:t>Η μητέρα επιστρέφει μετά από σύντομη απουσία.</a:t>
            </a:r>
          </a:p>
        </p:txBody>
      </p:sp>
    </p:spTree>
    <p:extLst>
      <p:ext uri="{BB962C8B-B14F-4D97-AF65-F5344CB8AC3E}">
        <p14:creationId xmlns:p14="http://schemas.microsoft.com/office/powerpoint/2010/main" val="30773245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διαδικασία του πειράματος </a:t>
            </a:r>
            <a:r>
              <a:rPr lang="el-GR" sz="3200" b="0" dirty="0"/>
              <a:t>(1 </a:t>
            </a:r>
            <a:r>
              <a:rPr lang="el-GR" sz="3200" b="0" dirty="0" smtClean="0"/>
              <a:t>από</a:t>
            </a:r>
            <a:r>
              <a:rPr lang="en-US" sz="3200" b="0" dirty="0" smtClean="0"/>
              <a:t> 3</a:t>
            </a:r>
            <a:r>
              <a:rPr lang="el-GR" sz="3200" b="0" dirty="0" smtClean="0"/>
              <a:t>)</a:t>
            </a:r>
            <a:endParaRPr lang="el-GR" dirty="0"/>
          </a:p>
        </p:txBody>
      </p:sp>
      <p:sp>
        <p:nvSpPr>
          <p:cNvPr id="3" name="Θέση περιεχομένου 2"/>
          <p:cNvSpPr>
            <a:spLocks noGrp="1"/>
          </p:cNvSpPr>
          <p:nvPr>
            <p:ph idx="1"/>
          </p:nvPr>
        </p:nvSpPr>
        <p:spPr/>
        <p:txBody>
          <a:bodyPr/>
          <a:lstStyle/>
          <a:p>
            <a:r>
              <a:rPr lang="el-GR" dirty="0"/>
              <a:t>Η μαμά και το παιδί μπαίνουν στο δωμάτιο και παίζουν με τα παιχνίδια που βρίσκονται εκεί ώστε να εξοικειωθεί το παιδί πριν ξεκινήσει η παρατήρηση.</a:t>
            </a:r>
          </a:p>
          <a:p>
            <a:r>
              <a:rPr lang="el-GR" dirty="0"/>
              <a:t>Η μαμά είναι παρούσα όταν μπαίνει μία άγνωστη κοπέλα, χαιρετά ήρεμα τη μητέρα και κάθεται σε μία καρέκλα.</a:t>
            </a:r>
          </a:p>
          <a:p>
            <a:r>
              <a:rPr lang="el-GR" dirty="0"/>
              <a:t>Ο ερευνητής καταγράφει τις αντιδράσεις του παιδιού κατά την επαφή του με ένα ξένο άτομο.</a:t>
            </a:r>
          </a:p>
          <a:p>
            <a:r>
              <a:rPr lang="el-GR" dirty="0"/>
              <a:t>Άγχος προς τον ξένο.</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a:solidFill>
                <a:prstClr val="black"/>
              </a:solidFill>
            </a:endParaRPr>
          </a:p>
        </p:txBody>
      </p:sp>
    </p:spTree>
    <p:extLst>
      <p:ext uri="{BB962C8B-B14F-4D97-AF65-F5344CB8AC3E}">
        <p14:creationId xmlns:p14="http://schemas.microsoft.com/office/powerpoint/2010/main" val="40578092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Η ανάπτυξη του δεσμού </a:t>
            </a:r>
            <a:r>
              <a:rPr lang="el-GR" sz="3200" b="0" dirty="0" smtClean="0"/>
              <a:t>(1 από 2)</a:t>
            </a:r>
            <a:endParaRPr lang="el-GR" sz="3200" b="0" dirty="0"/>
          </a:p>
        </p:txBody>
      </p:sp>
      <p:sp>
        <p:nvSpPr>
          <p:cNvPr id="3" name="Θέση περιεχομένου 2"/>
          <p:cNvSpPr>
            <a:spLocks noGrp="1"/>
          </p:cNvSpPr>
          <p:nvPr>
            <p:ph idx="1"/>
          </p:nvPr>
        </p:nvSpPr>
        <p:spPr>
          <a:xfrm>
            <a:off x="457200" y="1196752"/>
            <a:ext cx="8229600" cy="2808312"/>
          </a:xfrm>
        </p:spPr>
        <p:txBody>
          <a:bodyPr/>
          <a:lstStyle/>
          <a:p>
            <a:r>
              <a:rPr lang="el-GR" dirty="0"/>
              <a:t>Ο δεσμός αυτός αποτελεί το μηχανισμό ο οποίος εξασφαλίζει στα παιδιά την ισορροπία ανάμεσα στην τάση τους να εξερευνούν και να μαθαίνουν τον κόσμο και την ασφάλεια που είναι απαραίτητη για την επιβίωσή τους.</a:t>
            </a:r>
          </a:p>
          <a:p>
            <a:r>
              <a:rPr lang="el-GR" dirty="0"/>
              <a:t>Όταν το βρέφος έχει διαμορφώσει αυτό το δεσμό με ένα πρόσωπο, αισθάνεται ευχαρίστηση όταν βρίσκεται μαζί του και ανακούφιση σε στιγμές αναστάτωσης.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a:solidFill>
                <a:prstClr val="black"/>
              </a:solidFill>
            </a:endParaRPr>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4087283"/>
            <a:ext cx="2232248" cy="1963854"/>
          </a:xfrm>
          <a:prstGeom prst="rect">
            <a:avLst/>
          </a:prstGeom>
        </p:spPr>
      </p:pic>
      <p:sp>
        <p:nvSpPr>
          <p:cNvPr id="6" name="Rectangle 6"/>
          <p:cNvSpPr/>
          <p:nvPr/>
        </p:nvSpPr>
        <p:spPr>
          <a:xfrm>
            <a:off x="4145855" y="6203536"/>
            <a:ext cx="3083924"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Baby massage</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hlinkClick r:id="rId3"/>
              </a:rPr>
              <a:t>o5com</a:t>
            </a:r>
            <a:r>
              <a:rPr lang="en-US" sz="1200" dirty="0">
                <a:solidFill>
                  <a:prstClr val="black">
                    <a:lumMod val="65000"/>
                    <a:lumOff val="35000"/>
                  </a:prstClr>
                </a:solidFill>
                <a:latin typeface="Calibri"/>
              </a:rPr>
              <a:t> </a:t>
            </a:r>
            <a:r>
              <a:rPr lang="el-GR" sz="1200" dirty="0" smtClean="0">
                <a:solidFill>
                  <a:prstClr val="black">
                    <a:lumMod val="65000"/>
                    <a:lumOff val="35000"/>
                  </a:prstClr>
                </a:solidFill>
                <a:latin typeface="Calibri"/>
              </a:rPr>
              <a:t> διαθέσιμο με άδεια </a:t>
            </a:r>
            <a:r>
              <a:rPr lang="en-US" sz="1200" dirty="0">
                <a:solidFill>
                  <a:prstClr val="black">
                    <a:lumMod val="65000"/>
                    <a:lumOff val="35000"/>
                  </a:prstClr>
                </a:solidFill>
                <a:latin typeface="Calibri"/>
                <a:hlinkClick r:id="rId4"/>
              </a:rPr>
              <a:t>CC BY 2.0</a:t>
            </a:r>
            <a:endParaRPr lang="en-US" sz="1200" dirty="0">
              <a:solidFill>
                <a:prstClr val="black">
                  <a:lumMod val="65000"/>
                  <a:lumOff val="35000"/>
                </a:prstClr>
              </a:solidFill>
              <a:latin typeface="Calibri"/>
            </a:endParaRPr>
          </a:p>
        </p:txBody>
      </p:sp>
      <p:pic>
        <p:nvPicPr>
          <p:cNvPr id="7" name="Εικόνα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1335" y="4220910"/>
            <a:ext cx="2732964" cy="1813694"/>
          </a:xfrm>
          <a:prstGeom prst="rect">
            <a:avLst/>
          </a:prstGeom>
        </p:spPr>
      </p:pic>
      <p:sp>
        <p:nvSpPr>
          <p:cNvPr id="8" name="Rectangle 6"/>
          <p:cNvSpPr/>
          <p:nvPr/>
        </p:nvSpPr>
        <p:spPr>
          <a:xfrm>
            <a:off x="723642" y="6203535"/>
            <a:ext cx="3083924"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6"/>
              </a:rPr>
              <a:t>Mother-Child face to face</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smtClean="0">
                <a:solidFill>
                  <a:prstClr val="black">
                    <a:lumMod val="65000"/>
                    <a:lumOff val="35000"/>
                  </a:prstClr>
                </a:solidFill>
                <a:latin typeface="Calibri"/>
                <a:hlinkClick r:id="rId7"/>
              </a:rPr>
              <a:t>GeorgHH</a:t>
            </a:r>
            <a:r>
              <a:rPr lang="el-GR" sz="1200" dirty="0" smtClean="0">
                <a:solidFill>
                  <a:prstClr val="black">
                    <a:lumMod val="65000"/>
                    <a:lumOff val="35000"/>
                  </a:prstClr>
                </a:solidFill>
                <a:latin typeface="Calibri"/>
              </a:rPr>
              <a:t> διαθέσιμο με άδεια </a:t>
            </a:r>
            <a:r>
              <a:rPr lang="en-US" sz="1200" dirty="0">
                <a:solidFill>
                  <a:prstClr val="black">
                    <a:lumMod val="65000"/>
                    <a:lumOff val="35000"/>
                  </a:prstClr>
                </a:solidFill>
                <a:latin typeface="Calibri"/>
                <a:hlinkClick r:id="rId4"/>
              </a:rPr>
              <a:t>CC BY 2.0</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5810789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διαδικασία του πειράματος </a:t>
            </a:r>
            <a:r>
              <a:rPr lang="el-GR" sz="3200" b="0" dirty="0" smtClean="0"/>
              <a:t>(</a:t>
            </a:r>
            <a:r>
              <a:rPr lang="en-US" sz="3200" b="0" dirty="0" smtClean="0"/>
              <a:t>2</a:t>
            </a:r>
            <a:r>
              <a:rPr lang="el-GR" sz="3200" b="0" dirty="0" smtClean="0"/>
              <a:t> από</a:t>
            </a:r>
            <a:r>
              <a:rPr lang="en-US" sz="3200" b="0" dirty="0" smtClean="0"/>
              <a:t> 3</a:t>
            </a:r>
            <a:r>
              <a:rPr lang="el-GR" sz="3200" b="0" dirty="0" smtClean="0"/>
              <a:t>)</a:t>
            </a:r>
            <a:endParaRPr lang="el-GR" dirty="0"/>
          </a:p>
        </p:txBody>
      </p:sp>
      <p:sp>
        <p:nvSpPr>
          <p:cNvPr id="3" name="Θέση περιεχομένου 2"/>
          <p:cNvSpPr>
            <a:spLocks noGrp="1"/>
          </p:cNvSpPr>
          <p:nvPr>
            <p:ph idx="1"/>
          </p:nvPr>
        </p:nvSpPr>
        <p:spPr/>
        <p:txBody>
          <a:bodyPr>
            <a:normAutofit lnSpcReduction="10000"/>
          </a:bodyPr>
          <a:lstStyle/>
          <a:p>
            <a:r>
              <a:rPr lang="el-GR" dirty="0"/>
              <a:t>Μετά από λίγο, η μαμά φεύγει και η άγνωστη κοπέλα ξεκινά να </a:t>
            </a:r>
            <a:r>
              <a:rPr lang="el-GR" dirty="0" err="1"/>
              <a:t>αλληλεπιδρά</a:t>
            </a:r>
            <a:r>
              <a:rPr lang="el-GR" dirty="0"/>
              <a:t> με το παιδί.</a:t>
            </a:r>
          </a:p>
          <a:p>
            <a:r>
              <a:rPr lang="el-GR" dirty="0"/>
              <a:t>Ο ερευνητής καταγράφει τη συμπεριφορά του παιδιού κατά την αποχώρηση της μητέρας του.</a:t>
            </a:r>
          </a:p>
          <a:p>
            <a:r>
              <a:rPr lang="el-GR" dirty="0"/>
              <a:t>Άγχος αποχωρισμού.</a:t>
            </a:r>
          </a:p>
          <a:p>
            <a:r>
              <a:rPr lang="el-GR" dirty="0"/>
              <a:t>Μετά από λίγο, η μαμά επιστρέφει.</a:t>
            </a:r>
          </a:p>
          <a:p>
            <a:r>
              <a:rPr lang="el-GR" dirty="0"/>
              <a:t>Ο ερευνητής καταγράφει τη συμπεριφορά του παιδιού κατά την επανένωση με τη μητέρα του.</a:t>
            </a:r>
          </a:p>
          <a:p>
            <a:r>
              <a:rPr lang="el-GR" dirty="0"/>
              <a:t>Φεύγουν και η μητέρα και η ξένη κοπέλα, και το βρέφος μένει μόνο του.</a:t>
            </a:r>
          </a:p>
          <a:p>
            <a:r>
              <a:rPr lang="el-GR" dirty="0"/>
              <a:t>Ο ερευνητής καταγράφει τη διαμαρτυρία του παιδιού όταν μένει μόνο του.</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a:solidFill>
                <a:prstClr val="black"/>
              </a:solidFill>
            </a:endParaRPr>
          </a:p>
        </p:txBody>
      </p:sp>
    </p:spTree>
    <p:extLst>
      <p:ext uri="{BB962C8B-B14F-4D97-AF65-F5344CB8AC3E}">
        <p14:creationId xmlns:p14="http://schemas.microsoft.com/office/powerpoint/2010/main" val="35308251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διαδικασία του πειράματος </a:t>
            </a:r>
            <a:r>
              <a:rPr lang="el-GR" sz="3200" b="0" dirty="0" smtClean="0"/>
              <a:t>(</a:t>
            </a:r>
            <a:r>
              <a:rPr lang="en-US" sz="3200" b="0" dirty="0" smtClean="0"/>
              <a:t>3</a:t>
            </a:r>
            <a:r>
              <a:rPr lang="el-GR" sz="3200" b="0" dirty="0" smtClean="0"/>
              <a:t> από</a:t>
            </a:r>
            <a:r>
              <a:rPr lang="en-US" sz="3200" b="0" dirty="0" smtClean="0"/>
              <a:t> 3</a:t>
            </a:r>
            <a:r>
              <a:rPr lang="el-GR" sz="3200" b="0" dirty="0" smtClean="0"/>
              <a:t>)</a:t>
            </a:r>
            <a:endParaRPr lang="el-GR" dirty="0"/>
          </a:p>
        </p:txBody>
      </p:sp>
      <p:sp>
        <p:nvSpPr>
          <p:cNvPr id="3" name="Θέση περιεχομένου 2"/>
          <p:cNvSpPr>
            <a:spLocks noGrp="1"/>
          </p:cNvSpPr>
          <p:nvPr>
            <p:ph idx="1"/>
          </p:nvPr>
        </p:nvSpPr>
        <p:spPr/>
        <p:txBody>
          <a:bodyPr/>
          <a:lstStyle/>
          <a:p>
            <a:r>
              <a:rPr lang="el-GR" dirty="0"/>
              <a:t>Αντί να επιστρέψει η μητέρα, επιστρέφει η ξένη κοπέλα.</a:t>
            </a:r>
          </a:p>
          <a:p>
            <a:r>
              <a:rPr lang="el-GR" dirty="0"/>
              <a:t>Επιστρέφει η μητέρα και φεύγει η ξένη κοπέλα.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30</a:t>
            </a:fld>
            <a:endParaRPr lang="el-GR">
              <a:solidFill>
                <a:prstClr val="black"/>
              </a:solidFill>
            </a:endParaRPr>
          </a:p>
        </p:txBody>
      </p:sp>
    </p:spTree>
    <p:extLst>
      <p:ext uri="{BB962C8B-B14F-4D97-AF65-F5344CB8AC3E}">
        <p14:creationId xmlns:p14="http://schemas.microsoft.com/office/powerpoint/2010/main" val="34271962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Η συνθήκη με τον ξένο</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a:solidFill>
                <a:prstClr val="black"/>
              </a:solidFill>
            </a:endParaRPr>
          </a:p>
        </p:txBody>
      </p:sp>
      <p:sp>
        <p:nvSpPr>
          <p:cNvPr id="5" name="Θέση περιεχομένου 2"/>
          <p:cNvSpPr>
            <a:spLocks noGrp="1"/>
          </p:cNvSpPr>
          <p:nvPr>
            <p:ph idx="1"/>
          </p:nvPr>
        </p:nvSpPr>
        <p:spPr>
          <a:xfrm>
            <a:off x="457200" y="1196752"/>
            <a:ext cx="8229600" cy="504056"/>
          </a:xfrm>
        </p:spPr>
        <p:txBody>
          <a:bodyPr/>
          <a:lstStyle/>
          <a:p>
            <a:pPr marL="0" indent="0">
              <a:buNone/>
            </a:pPr>
            <a:r>
              <a:rPr lang="el-GR" dirty="0" smtClean="0"/>
              <a:t>Παρακολουθείστε το παρακάτω βίντεο</a:t>
            </a:r>
            <a:r>
              <a:rPr lang="en-US" dirty="0" smtClean="0"/>
              <a:t>:</a:t>
            </a:r>
          </a:p>
          <a:p>
            <a:endParaRPr lang="el-GR" dirty="0"/>
          </a:p>
        </p:txBody>
      </p:sp>
      <p:pic>
        <p:nvPicPr>
          <p:cNvPr id="6" name="Εικόνα 5">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843" y="1772816"/>
            <a:ext cx="458879" cy="458879"/>
          </a:xfrm>
          <a:prstGeom prst="rect">
            <a:avLst/>
          </a:prstGeom>
        </p:spPr>
      </p:pic>
      <p:sp>
        <p:nvSpPr>
          <p:cNvPr id="7" name="Ορθογώνιο 6"/>
          <p:cNvSpPr/>
          <p:nvPr/>
        </p:nvSpPr>
        <p:spPr>
          <a:xfrm>
            <a:off x="1043608" y="1772816"/>
            <a:ext cx="3828099" cy="461665"/>
          </a:xfrm>
          <a:prstGeom prst="rect">
            <a:avLst/>
          </a:prstGeom>
        </p:spPr>
        <p:txBody>
          <a:bodyPr wrap="none">
            <a:spAutoFit/>
          </a:bodyPr>
          <a:lstStyle/>
          <a:p>
            <a:r>
              <a:rPr lang="en-US" sz="2400" dirty="0">
                <a:solidFill>
                  <a:prstClr val="black"/>
                </a:solidFill>
                <a:latin typeface="Calibri"/>
                <a:hlinkClick r:id="rId2"/>
              </a:rPr>
              <a:t>Strange Situation Experiment</a:t>
            </a:r>
            <a:endParaRPr lang="el-GR" sz="2400" dirty="0">
              <a:solidFill>
                <a:prstClr val="black"/>
              </a:solidFill>
              <a:latin typeface="Calibri"/>
            </a:endParaRPr>
          </a:p>
        </p:txBody>
      </p:sp>
    </p:spTree>
    <p:extLst>
      <p:ext uri="{BB962C8B-B14F-4D97-AF65-F5344CB8AC3E}">
        <p14:creationId xmlns:p14="http://schemas.microsoft.com/office/powerpoint/2010/main" val="39598043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smtClean="0"/>
              <a:t>T</a:t>
            </a:r>
            <a:r>
              <a:rPr lang="el-GR" dirty="0" smtClean="0"/>
              <a:t>α</a:t>
            </a:r>
            <a:r>
              <a:rPr lang="en-US" dirty="0" smtClean="0"/>
              <a:t> </a:t>
            </a:r>
            <a:r>
              <a:rPr lang="el-GR" dirty="0" smtClean="0"/>
              <a:t>είδη του δεσμού</a:t>
            </a:r>
            <a:endParaRPr lang="el-GR" dirty="0"/>
          </a:p>
        </p:txBody>
      </p:sp>
      <p:sp>
        <p:nvSpPr>
          <p:cNvPr id="3" name="Θέση περιεχομένου 2"/>
          <p:cNvSpPr>
            <a:spLocks noGrp="1"/>
          </p:cNvSpPr>
          <p:nvPr>
            <p:ph idx="1"/>
          </p:nvPr>
        </p:nvSpPr>
        <p:spPr>
          <a:xfrm>
            <a:off x="539552" y="1988840"/>
            <a:ext cx="8229600" cy="1296144"/>
          </a:xfrm>
          <a:ln w="25400">
            <a:solidFill>
              <a:srgbClr val="004A82"/>
            </a:solidFill>
          </a:ln>
        </p:spPr>
        <p:txBody>
          <a:bodyPr/>
          <a:lstStyle/>
          <a:p>
            <a:pPr marL="0" indent="0" algn="ctr">
              <a:buNone/>
            </a:pPr>
            <a:r>
              <a:rPr lang="el-GR" dirty="0"/>
              <a:t>Με βάση τις αντιδράσεις των βρεφών στη «συνθήκη με </a:t>
            </a:r>
            <a:r>
              <a:rPr lang="el-GR" dirty="0" smtClean="0"/>
              <a:t>τον ξένο</a:t>
            </a:r>
            <a:r>
              <a:rPr lang="el-GR" dirty="0"/>
              <a:t>», η </a:t>
            </a:r>
            <a:r>
              <a:rPr lang="el-GR" dirty="0" err="1"/>
              <a:t>Ainsworth</a:t>
            </a:r>
            <a:r>
              <a:rPr lang="el-GR" dirty="0"/>
              <a:t> διέκρινε τρία είδη δεσμού.</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32</a:t>
            </a:fld>
            <a:endParaRPr lang="el-GR">
              <a:solidFill>
                <a:prstClr val="black"/>
              </a:solidFill>
            </a:endParaRPr>
          </a:p>
        </p:txBody>
      </p:sp>
    </p:spTree>
    <p:extLst>
      <p:ext uri="{BB962C8B-B14F-4D97-AF65-F5344CB8AC3E}">
        <p14:creationId xmlns:p14="http://schemas.microsoft.com/office/powerpoint/2010/main" val="24096638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marL="742950" indent="-742950">
              <a:buFont typeface="+mj-lt"/>
              <a:buAutoNum type="arabicPeriod"/>
            </a:pPr>
            <a:r>
              <a:rPr lang="el-GR" dirty="0" smtClean="0"/>
              <a:t>Ασφαλής δεσμός (</a:t>
            </a:r>
            <a:r>
              <a:rPr lang="el-GR" dirty="0"/>
              <a:t>66</a:t>
            </a:r>
            <a:r>
              <a:rPr lang="el-GR" dirty="0" smtClean="0"/>
              <a:t>%)</a:t>
            </a:r>
            <a:endParaRPr lang="el-GR" dirty="0"/>
          </a:p>
        </p:txBody>
      </p:sp>
      <p:sp>
        <p:nvSpPr>
          <p:cNvPr id="3" name="Θέση περιεχομένου 2"/>
          <p:cNvSpPr>
            <a:spLocks noGrp="1"/>
          </p:cNvSpPr>
          <p:nvPr>
            <p:ph idx="1"/>
          </p:nvPr>
        </p:nvSpPr>
        <p:spPr>
          <a:xfrm>
            <a:off x="457200" y="1196752"/>
            <a:ext cx="8229600" cy="3384376"/>
          </a:xfrm>
        </p:spPr>
        <p:txBody>
          <a:bodyPr/>
          <a:lstStyle/>
          <a:p>
            <a:pPr marL="457200" indent="-457200">
              <a:buFont typeface="+mj-lt"/>
              <a:buAutoNum type="arabicPeriod"/>
            </a:pPr>
            <a:r>
              <a:rPr lang="el-GR" dirty="0"/>
              <a:t>Το παιδί παίζει ευχάριστα με τα παιχνίδια στο δωμάτιο όταν η μητέρα είναι παρούσα και αντιδρά θετικά στο άγνωστο πρόσωπο.</a:t>
            </a:r>
          </a:p>
          <a:p>
            <a:pPr marL="457200" indent="-457200">
              <a:buFont typeface="+mj-lt"/>
              <a:buAutoNum type="arabicPeriod"/>
            </a:pPr>
            <a:r>
              <a:rPr lang="el-GR" dirty="0"/>
              <a:t>Το παιδί αναστατώνεται εμφανώς όταν φεύγει η μητέρα του και δεν </a:t>
            </a:r>
            <a:r>
              <a:rPr lang="el-GR" dirty="0" err="1"/>
              <a:t>παρηγορείται</a:t>
            </a:r>
            <a:r>
              <a:rPr lang="el-GR" dirty="0"/>
              <a:t> από το άγνωστο πρόσωπο.</a:t>
            </a:r>
          </a:p>
          <a:p>
            <a:pPr marL="457200" indent="-457200">
              <a:buFont typeface="+mj-lt"/>
              <a:buAutoNum type="arabicPeriod"/>
            </a:pPr>
            <a:r>
              <a:rPr lang="el-GR" dirty="0"/>
              <a:t>Το παιδί δείχνει εμφανώς τη χαρά του όταν η μητέρα επιστρέφει στο δωμάτιο, ηρεμεί και σύντομα ξαναρχίζει το παιχνίδι.</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a:solidFill>
                <a:prstClr val="black"/>
              </a:solidFill>
            </a:endParaRPr>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020" y="4437112"/>
            <a:ext cx="2135423" cy="1347986"/>
          </a:xfrm>
          <a:prstGeom prst="rect">
            <a:avLst/>
          </a:prstGeom>
        </p:spPr>
      </p:pic>
      <p:sp>
        <p:nvSpPr>
          <p:cNvPr id="6" name="Rectangle 6"/>
          <p:cNvSpPr/>
          <p:nvPr/>
        </p:nvSpPr>
        <p:spPr>
          <a:xfrm>
            <a:off x="179512" y="5877272"/>
            <a:ext cx="3083924" cy="276999"/>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solidFill>
                <a:latin typeface="Calibri"/>
                <a:hlinkClick r:id="rId3"/>
              </a:rPr>
              <a:t>baby</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hlinkClick r:id="rId4"/>
              </a:rPr>
              <a:t>Nemo</a:t>
            </a:r>
            <a:r>
              <a:rPr lang="en-US" sz="1200" dirty="0">
                <a:solidFill>
                  <a:prstClr val="black">
                    <a:lumMod val="65000"/>
                    <a:lumOff val="35000"/>
                  </a:prstClr>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lumMod val="65000"/>
                  <a:lumOff val="35000"/>
                </a:prstClr>
              </a:solidFill>
              <a:latin typeface="Calibri"/>
            </a:endParaRPr>
          </a:p>
        </p:txBody>
      </p:sp>
      <p:sp>
        <p:nvSpPr>
          <p:cNvPr id="7" name="Ορθογώνιο 6"/>
          <p:cNvSpPr/>
          <p:nvPr/>
        </p:nvSpPr>
        <p:spPr>
          <a:xfrm>
            <a:off x="3059832" y="4813701"/>
            <a:ext cx="5472608" cy="830997"/>
          </a:xfrm>
          <a:prstGeom prst="rect">
            <a:avLst/>
          </a:prstGeom>
        </p:spPr>
        <p:txBody>
          <a:bodyPr wrap="square">
            <a:spAutoFit/>
          </a:bodyPr>
          <a:lstStyle/>
          <a:p>
            <a:r>
              <a:rPr lang="el-GR" sz="2400" b="1" dirty="0">
                <a:solidFill>
                  <a:srgbClr val="004A82"/>
                </a:solidFill>
                <a:latin typeface="Calibri"/>
              </a:rPr>
              <a:t>Σε εμπιστεύομαι. Μου έλειψες, αλλά τώρα που γύρισες είμαι </a:t>
            </a:r>
            <a:r>
              <a:rPr lang="el-GR" sz="2400" b="1" dirty="0" smtClean="0">
                <a:solidFill>
                  <a:srgbClr val="004A82"/>
                </a:solidFill>
                <a:latin typeface="Calibri"/>
              </a:rPr>
              <a:t>εντάξει.</a:t>
            </a:r>
            <a:endParaRPr lang="el-GR" sz="2400" b="1" dirty="0">
              <a:solidFill>
                <a:srgbClr val="004A82"/>
              </a:solidFill>
              <a:latin typeface="Calibri"/>
            </a:endParaRPr>
          </a:p>
        </p:txBody>
      </p:sp>
    </p:spTree>
    <p:extLst>
      <p:ext uri="{BB962C8B-B14F-4D97-AF65-F5344CB8AC3E}">
        <p14:creationId xmlns:p14="http://schemas.microsoft.com/office/powerpoint/2010/main" val="5437500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424936" cy="908720"/>
          </a:xfrm>
        </p:spPr>
        <p:txBody>
          <a:bodyPr>
            <a:normAutofit fontScale="90000"/>
          </a:bodyPr>
          <a:lstStyle/>
          <a:p>
            <a:pPr marL="742950" indent="-742950">
              <a:buFont typeface="+mj-lt"/>
              <a:buAutoNum type="arabicPeriod" startAt="2"/>
            </a:pPr>
            <a:r>
              <a:rPr lang="el-GR" dirty="0" smtClean="0"/>
              <a:t>Δεσμός ανασφαλής / αποφυγής (</a:t>
            </a:r>
            <a:r>
              <a:rPr lang="el-GR" dirty="0"/>
              <a:t>23</a:t>
            </a:r>
            <a:r>
              <a:rPr lang="el-GR" dirty="0" smtClean="0"/>
              <a:t>%)</a:t>
            </a:r>
            <a:endParaRPr lang="el-GR" dirty="0"/>
          </a:p>
        </p:txBody>
      </p:sp>
      <p:sp>
        <p:nvSpPr>
          <p:cNvPr id="3" name="Θέση περιεχομένου 2"/>
          <p:cNvSpPr>
            <a:spLocks noGrp="1"/>
          </p:cNvSpPr>
          <p:nvPr>
            <p:ph idx="1"/>
          </p:nvPr>
        </p:nvSpPr>
        <p:spPr>
          <a:xfrm>
            <a:off x="457200" y="1196752"/>
            <a:ext cx="8229600" cy="3240360"/>
          </a:xfrm>
        </p:spPr>
        <p:txBody>
          <a:bodyPr/>
          <a:lstStyle/>
          <a:p>
            <a:pPr marL="457200" indent="-457200">
              <a:buFont typeface="+mj-lt"/>
              <a:buAutoNum type="arabicPeriod"/>
            </a:pPr>
            <a:r>
              <a:rPr lang="el-GR" dirty="0"/>
              <a:t>Το παιδί αδιαφορεί για τη μητέρα του όσο είναι στο δωμάτιο.</a:t>
            </a:r>
          </a:p>
          <a:p>
            <a:pPr marL="457200" indent="-457200">
              <a:buFont typeface="+mj-lt"/>
              <a:buAutoNum type="arabicPeriod"/>
            </a:pPr>
            <a:r>
              <a:rPr lang="el-GR" dirty="0"/>
              <a:t>Το παιδί μπορεί να κλάψει ή να μην κλάψει όταν η μητέρα του φύγει από το δωμάτιο.</a:t>
            </a:r>
          </a:p>
          <a:p>
            <a:pPr marL="457200" indent="-457200">
              <a:buFont typeface="+mj-lt"/>
              <a:buAutoNum type="arabicPeriod"/>
            </a:pPr>
            <a:r>
              <a:rPr lang="el-GR" dirty="0"/>
              <a:t>Το παιδί μπορεί να </a:t>
            </a:r>
            <a:r>
              <a:rPr lang="el-GR" dirty="0" err="1"/>
              <a:t>παρηγορηθεί</a:t>
            </a:r>
            <a:r>
              <a:rPr lang="el-GR" dirty="0"/>
              <a:t> από το ξένο πρόσωπο.</a:t>
            </a:r>
          </a:p>
          <a:p>
            <a:pPr marL="457200" indent="-457200">
              <a:buFont typeface="+mj-lt"/>
              <a:buAutoNum type="arabicPeriod"/>
            </a:pPr>
            <a:r>
              <a:rPr lang="el-GR" dirty="0"/>
              <a:t>Το παιδί μπορεί να απομακρυνθεί όταν η μητέρα του επιστρέψει στο δωμάτιο αντί να την πλησιάσει.</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34</a:t>
            </a:fld>
            <a:endParaRPr lang="el-GR">
              <a:solidFill>
                <a:prstClr val="black"/>
              </a:solidFill>
            </a:endParaRPr>
          </a:p>
        </p:txBody>
      </p:sp>
      <p:sp>
        <p:nvSpPr>
          <p:cNvPr id="6" name="Rectangle 6"/>
          <p:cNvSpPr/>
          <p:nvPr/>
        </p:nvSpPr>
        <p:spPr>
          <a:xfrm>
            <a:off x="162692" y="6309320"/>
            <a:ext cx="3083924" cy="276999"/>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solidFill>
                <a:latin typeface="Calibri"/>
                <a:hlinkClick r:id="rId2"/>
              </a:rPr>
              <a:t>baby</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hlinkClick r:id="rId3"/>
              </a:rPr>
              <a:t>Nemo</a:t>
            </a:r>
            <a:r>
              <a:rPr lang="en-US" sz="1200" dirty="0">
                <a:solidFill>
                  <a:prstClr val="black">
                    <a:lumMod val="65000"/>
                    <a:lumOff val="35000"/>
                  </a:prstClr>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lumMod val="65000"/>
                  <a:lumOff val="35000"/>
                </a:prstClr>
              </a:solidFill>
              <a:latin typeface="Calibri"/>
            </a:endParaRPr>
          </a:p>
        </p:txBody>
      </p:sp>
      <p:grpSp>
        <p:nvGrpSpPr>
          <p:cNvPr id="8" name="Ομάδα 7"/>
          <p:cNvGrpSpPr/>
          <p:nvPr/>
        </p:nvGrpSpPr>
        <p:grpSpPr>
          <a:xfrm>
            <a:off x="457200" y="4499987"/>
            <a:ext cx="2135423" cy="1717159"/>
            <a:chOff x="457200" y="4499987"/>
            <a:chExt cx="2135423" cy="1717159"/>
          </a:xfrm>
        </p:grpSpPr>
        <p:pic>
          <p:nvPicPr>
            <p:cNvPr id="5" name="Εικόνα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4869160"/>
              <a:ext cx="2135423" cy="1347986"/>
            </a:xfrm>
            <a:prstGeom prst="rect">
              <a:avLst/>
            </a:prstGeom>
          </p:spPr>
        </p:pic>
        <p:sp>
          <p:nvSpPr>
            <p:cNvPr id="7" name="TextBox 6"/>
            <p:cNvSpPr txBox="1"/>
            <p:nvPr/>
          </p:nvSpPr>
          <p:spPr>
            <a:xfrm>
              <a:off x="827584" y="4499987"/>
              <a:ext cx="504056" cy="553998"/>
            </a:xfrm>
            <a:prstGeom prst="rect">
              <a:avLst/>
            </a:prstGeom>
            <a:noFill/>
          </p:spPr>
          <p:txBody>
            <a:bodyPr wrap="square" rtlCol="0">
              <a:spAutoFit/>
            </a:bodyPr>
            <a:lstStyle/>
            <a:p>
              <a:r>
                <a:rPr lang="el-GR" sz="3000" dirty="0" smtClean="0">
                  <a:solidFill>
                    <a:prstClr val="black"/>
                  </a:solidFill>
                  <a:latin typeface="Calibri"/>
                </a:rPr>
                <a:t>?</a:t>
              </a:r>
              <a:endParaRPr lang="el-GR" sz="3000" dirty="0">
                <a:solidFill>
                  <a:prstClr val="black"/>
                </a:solidFill>
                <a:latin typeface="Calibri"/>
              </a:endParaRPr>
            </a:p>
          </p:txBody>
        </p:sp>
      </p:grpSp>
      <p:sp>
        <p:nvSpPr>
          <p:cNvPr id="9" name="Ορθογώνιο 8"/>
          <p:cNvSpPr/>
          <p:nvPr/>
        </p:nvSpPr>
        <p:spPr>
          <a:xfrm>
            <a:off x="3233785" y="5165898"/>
            <a:ext cx="4936288" cy="461665"/>
          </a:xfrm>
          <a:prstGeom prst="rect">
            <a:avLst/>
          </a:prstGeom>
        </p:spPr>
        <p:txBody>
          <a:bodyPr wrap="none">
            <a:spAutoFit/>
          </a:bodyPr>
          <a:lstStyle/>
          <a:p>
            <a:r>
              <a:rPr lang="el-GR" sz="2400" b="1" dirty="0">
                <a:solidFill>
                  <a:srgbClr val="004A82"/>
                </a:solidFill>
                <a:latin typeface="Calibri"/>
              </a:rPr>
              <a:t>Δεν με ενδιαφέρει. Με άφησες πάλι.</a:t>
            </a:r>
          </a:p>
        </p:txBody>
      </p:sp>
    </p:spTree>
    <p:extLst>
      <p:ext uri="{BB962C8B-B14F-4D97-AF65-F5344CB8AC3E}">
        <p14:creationId xmlns:p14="http://schemas.microsoft.com/office/powerpoint/2010/main" val="25370703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pPr marL="742950" indent="-742950">
              <a:buFont typeface="+mj-lt"/>
              <a:buAutoNum type="arabicPeriod" startAt="3"/>
            </a:pPr>
            <a:r>
              <a:rPr lang="el-GR" dirty="0" smtClean="0"/>
              <a:t>Δεσμός ανασφαλής / αμφιθυμίας (12%)</a:t>
            </a:r>
            <a:endParaRPr lang="el-GR" dirty="0"/>
          </a:p>
        </p:txBody>
      </p:sp>
      <p:sp>
        <p:nvSpPr>
          <p:cNvPr id="3" name="Θέση περιεχομένου 2"/>
          <p:cNvSpPr>
            <a:spLocks noGrp="1"/>
          </p:cNvSpPr>
          <p:nvPr>
            <p:ph idx="1"/>
          </p:nvPr>
        </p:nvSpPr>
        <p:spPr>
          <a:xfrm>
            <a:off x="457200" y="1196752"/>
            <a:ext cx="8229600" cy="4176464"/>
          </a:xfrm>
        </p:spPr>
        <p:txBody>
          <a:bodyPr>
            <a:normAutofit lnSpcReduction="10000"/>
          </a:bodyPr>
          <a:lstStyle/>
          <a:p>
            <a:pPr marL="457200" indent="-457200">
              <a:buFont typeface="+mj-lt"/>
              <a:buAutoNum type="arabicPeriod"/>
            </a:pPr>
            <a:r>
              <a:rPr lang="el-GR" dirty="0"/>
              <a:t>Το παιδί μένει συνέχεια κοντά στη μητέρα του και εκδηλώνει άγχος απέναντι στο ξένο πρόσωπο ακόμη κι όταν η μητέρα του είναι παρούσα.</a:t>
            </a:r>
          </a:p>
          <a:p>
            <a:pPr marL="457200" indent="-457200">
              <a:buFont typeface="+mj-lt"/>
              <a:buAutoNum type="arabicPeriod"/>
            </a:pPr>
            <a:r>
              <a:rPr lang="el-GR" dirty="0"/>
              <a:t>Το παιδί αναστατώνεται πολύ όταν φεύγει η μητέρα του αλλά δεν </a:t>
            </a:r>
            <a:r>
              <a:rPr lang="el-GR" dirty="0" err="1"/>
              <a:t>παρηγορείται</a:t>
            </a:r>
            <a:r>
              <a:rPr lang="el-GR" dirty="0"/>
              <a:t> με την επιστροφή της.</a:t>
            </a:r>
          </a:p>
          <a:p>
            <a:pPr marL="457200" indent="-457200">
              <a:buFont typeface="+mj-lt"/>
              <a:buAutoNum type="arabicPeriod"/>
            </a:pPr>
            <a:r>
              <a:rPr lang="el-GR" dirty="0"/>
              <a:t>Το παιδί μπορεί να απλώνει τα χέρια στη μητέρα του για να το σηκώσει και μόλις βρεθεί στην αγκαλιά της μπορεί να παλεύει για να το </a:t>
            </a:r>
            <a:r>
              <a:rPr lang="el-GR" dirty="0" err="1"/>
              <a:t>ξαναφήσει</a:t>
            </a:r>
            <a:r>
              <a:rPr lang="el-GR" dirty="0"/>
              <a:t> κάτω.</a:t>
            </a:r>
          </a:p>
          <a:p>
            <a:pPr marL="457200" indent="-457200">
              <a:buFont typeface="+mj-lt"/>
              <a:buAutoNum type="arabicPeriod"/>
            </a:pPr>
            <a:r>
              <a:rPr lang="el-GR" dirty="0"/>
              <a:t>Το παιδί δεν ξαναγυρίζει εύκολα στο παιχνίδι του μετά την επιστροφή της μητέρας του.</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35</a:t>
            </a:fld>
            <a:endParaRPr lang="el-GR" dirty="0">
              <a:solidFill>
                <a:prstClr val="black"/>
              </a:solidFill>
            </a:endParaRPr>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4978892"/>
            <a:ext cx="1607840" cy="1472179"/>
          </a:xfrm>
          <a:prstGeom prst="rect">
            <a:avLst/>
          </a:prstGeom>
        </p:spPr>
      </p:pic>
      <p:sp>
        <p:nvSpPr>
          <p:cNvPr id="6" name="Rectangle 6"/>
          <p:cNvSpPr/>
          <p:nvPr/>
        </p:nvSpPr>
        <p:spPr>
          <a:xfrm>
            <a:off x="179512" y="6451071"/>
            <a:ext cx="3744416" cy="276999"/>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lumMod val="65000"/>
                    <a:lumOff val="35000"/>
                  </a:prstClr>
                </a:solidFill>
                <a:latin typeface="Calibri"/>
                <a:hlinkClick r:id="rId3"/>
              </a:rPr>
              <a:t>crying </a:t>
            </a:r>
            <a:r>
              <a:rPr lang="en-US" sz="1200" dirty="0" smtClean="0">
                <a:solidFill>
                  <a:prstClr val="black"/>
                </a:solidFill>
                <a:latin typeface="Calibri"/>
                <a:hlinkClick r:id="rId3"/>
              </a:rPr>
              <a:t>baby</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hlinkClick r:id="rId4"/>
              </a:rPr>
              <a:t>OpenClips</a:t>
            </a:r>
            <a:r>
              <a:rPr lang="en-US" sz="1200" dirty="0">
                <a:solidFill>
                  <a:prstClr val="black">
                    <a:lumMod val="65000"/>
                    <a:lumOff val="35000"/>
                  </a:prstClr>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lumMod val="65000"/>
                  <a:lumOff val="35000"/>
                </a:prstClr>
              </a:solidFill>
              <a:latin typeface="Calibri"/>
            </a:endParaRPr>
          </a:p>
        </p:txBody>
      </p:sp>
      <p:sp>
        <p:nvSpPr>
          <p:cNvPr id="7" name="Ορθογώνιο 6"/>
          <p:cNvSpPr/>
          <p:nvPr/>
        </p:nvSpPr>
        <p:spPr>
          <a:xfrm>
            <a:off x="3093840" y="5572378"/>
            <a:ext cx="5661743" cy="461665"/>
          </a:xfrm>
          <a:prstGeom prst="rect">
            <a:avLst/>
          </a:prstGeom>
        </p:spPr>
        <p:txBody>
          <a:bodyPr wrap="none">
            <a:spAutoFit/>
          </a:bodyPr>
          <a:lstStyle/>
          <a:p>
            <a:r>
              <a:rPr lang="el-GR" sz="2400" b="1" dirty="0">
                <a:solidFill>
                  <a:srgbClr val="004A82"/>
                </a:solidFill>
                <a:latin typeface="Calibri"/>
              </a:rPr>
              <a:t>Δεν σε εμπιστεύομαι. Γιατί το κάνεις αυτό;</a:t>
            </a:r>
          </a:p>
        </p:txBody>
      </p:sp>
    </p:spTree>
    <p:extLst>
      <p:ext uri="{BB962C8B-B14F-4D97-AF65-F5344CB8AC3E}">
        <p14:creationId xmlns:p14="http://schemas.microsoft.com/office/powerpoint/2010/main" val="33917627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Αποδιοργανωμένος -αποπροσανατολισμένος δεσμός</a:t>
            </a:r>
            <a:r>
              <a:rPr lang="en-US" dirty="0" smtClean="0"/>
              <a:t> </a:t>
            </a:r>
            <a:r>
              <a:rPr lang="el-GR" dirty="0" smtClean="0"/>
              <a:t>(5-10</a:t>
            </a:r>
            <a:r>
              <a:rPr lang="el-GR" dirty="0"/>
              <a:t>%) </a:t>
            </a:r>
          </a:p>
        </p:txBody>
      </p:sp>
      <p:sp>
        <p:nvSpPr>
          <p:cNvPr id="3" name="Θέση περιεχομένου 2"/>
          <p:cNvSpPr>
            <a:spLocks noGrp="1"/>
          </p:cNvSpPr>
          <p:nvPr>
            <p:ph idx="1"/>
          </p:nvPr>
        </p:nvSpPr>
        <p:spPr>
          <a:xfrm>
            <a:off x="496383" y="1628800"/>
            <a:ext cx="8229600" cy="3960440"/>
          </a:xfrm>
        </p:spPr>
        <p:txBody>
          <a:bodyPr/>
          <a:lstStyle/>
          <a:p>
            <a:pPr marL="0" indent="0">
              <a:buNone/>
            </a:pPr>
            <a:r>
              <a:rPr lang="el-GR" dirty="0"/>
              <a:t>Με βάση </a:t>
            </a:r>
            <a:r>
              <a:rPr lang="el-GR" dirty="0" err="1"/>
              <a:t>νεώτερα</a:t>
            </a:r>
            <a:r>
              <a:rPr lang="el-GR" dirty="0"/>
              <a:t> δεδομένα, εντοπίστηκε ένα ακόμη είδος δεσμού.</a:t>
            </a:r>
          </a:p>
          <a:p>
            <a:pPr marL="457200" indent="-457200">
              <a:buFont typeface="+mj-lt"/>
              <a:buAutoNum type="arabicPeriod"/>
            </a:pPr>
            <a:r>
              <a:rPr lang="el-GR" dirty="0"/>
              <a:t>Το παιδί εμφανίζει ασταθή, αντιφατική και συγκεχυμένη συμπεριφορά.</a:t>
            </a:r>
          </a:p>
          <a:p>
            <a:pPr marL="457200" indent="-457200">
              <a:buFont typeface="+mj-lt"/>
              <a:buAutoNum type="arabicPeriod"/>
            </a:pPr>
            <a:r>
              <a:rPr lang="el-GR" dirty="0"/>
              <a:t>Ίσως τρέξει στη μητέρα, μόλις αυτή επιστρέψει αλλά δεν την κοιτάζει.</a:t>
            </a:r>
          </a:p>
          <a:p>
            <a:pPr marL="457200" indent="-457200">
              <a:buFont typeface="+mj-lt"/>
              <a:buAutoNum type="arabicPeriod"/>
            </a:pPr>
            <a:r>
              <a:rPr lang="el-GR" dirty="0"/>
              <a:t>Ίσως αρχικά δείξει ήρεμο και αμέσως μετά μπορεί να ξεσπάσει σε θυμωμένο κλάμα.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36</a:t>
            </a:fld>
            <a:endParaRPr lang="el-GR">
              <a:solidFill>
                <a:prstClr val="black"/>
              </a:solidFill>
            </a:endParaRPr>
          </a:p>
        </p:txBody>
      </p:sp>
    </p:spTree>
    <p:extLst>
      <p:ext uri="{BB962C8B-B14F-4D97-AF65-F5344CB8AC3E}">
        <p14:creationId xmlns:p14="http://schemas.microsoft.com/office/powerpoint/2010/main" val="13138393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Οι αιτίες των διαφορών στα είδη του δεσμού</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37</a:t>
            </a:fld>
            <a:endParaRPr lang="el-GR">
              <a:solidFill>
                <a:prstClr val="black"/>
              </a:solidFill>
            </a:endParaRPr>
          </a:p>
        </p:txBody>
      </p:sp>
      <p:sp>
        <p:nvSpPr>
          <p:cNvPr id="5" name="Θέση περιεχομένου 2"/>
          <p:cNvSpPr>
            <a:spLocks noGrp="1"/>
          </p:cNvSpPr>
          <p:nvPr>
            <p:ph idx="1"/>
          </p:nvPr>
        </p:nvSpPr>
        <p:spPr>
          <a:xfrm>
            <a:off x="457200" y="1459436"/>
            <a:ext cx="8229600" cy="1080120"/>
          </a:xfrm>
          <a:ln w="25400">
            <a:solidFill>
              <a:srgbClr val="004A82"/>
            </a:solidFill>
          </a:ln>
        </p:spPr>
        <p:txBody>
          <a:bodyPr>
            <a:normAutofit/>
          </a:bodyPr>
          <a:lstStyle/>
          <a:p>
            <a:pPr marL="0" indent="0" algn="ctr">
              <a:buNone/>
            </a:pPr>
            <a:r>
              <a:rPr lang="el-GR" dirty="0"/>
              <a:t>Ποιοι παράγοντες επηρεάζουν το είδος του δεσμού που θα διαμορφωθεί ανάμεσα σε μία μητέρα και το παιδί της; </a:t>
            </a:r>
          </a:p>
        </p:txBody>
      </p:sp>
      <p:pic>
        <p:nvPicPr>
          <p:cNvPr id="6" name="Εικόνα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21497" y="2930608"/>
            <a:ext cx="1901006" cy="2409196"/>
          </a:xfrm>
          <a:prstGeom prst="rect">
            <a:avLst/>
          </a:prstGeom>
        </p:spPr>
      </p:pic>
      <p:sp>
        <p:nvSpPr>
          <p:cNvPr id="7" name="Rectangle 6"/>
          <p:cNvSpPr/>
          <p:nvPr/>
        </p:nvSpPr>
        <p:spPr>
          <a:xfrm>
            <a:off x="2483768" y="5373216"/>
            <a:ext cx="3603383"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solidFill>
                <a:latin typeface="Calibri"/>
                <a:hlinkClick r:id="rId3"/>
              </a:rPr>
              <a:t>Question Mark</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rPr>
              <a:t> </a:t>
            </a:r>
            <a:r>
              <a:rPr lang="en-US" sz="1200" dirty="0">
                <a:solidFill>
                  <a:prstClr val="black">
                    <a:lumMod val="65000"/>
                    <a:lumOff val="35000"/>
                  </a:prstClr>
                </a:solidFill>
                <a:latin typeface="Calibri"/>
                <a:hlinkClick r:id="rId4"/>
              </a:rPr>
              <a:t>PublicDomainPictures</a:t>
            </a:r>
            <a:endParaRPr lang="en-US" sz="1200" dirty="0">
              <a:solidFill>
                <a:prstClr val="black">
                  <a:lumMod val="65000"/>
                  <a:lumOff val="35000"/>
                </a:prstClr>
              </a:solidFill>
              <a:latin typeface="Calibri"/>
              <a:hlinkClick r:id="rId5"/>
            </a:endParaRPr>
          </a:p>
          <a:p>
            <a:pPr algn="ctr"/>
            <a:r>
              <a:rPr lang="el-GR" sz="1200" dirty="0">
                <a:solidFill>
                  <a:prstClr val="black">
                    <a:lumMod val="65000"/>
                    <a:lumOff val="35000"/>
                  </a:prstClr>
                </a:solidFill>
                <a:latin typeface="Calibri"/>
              </a:rPr>
              <a:t>δ</a:t>
            </a:r>
            <a:r>
              <a:rPr lang="el-GR" sz="1200" dirty="0" smtClean="0">
                <a:solidFill>
                  <a:prstClr val="black">
                    <a:lumMod val="65000"/>
                    <a:lumOff val="35000"/>
                  </a:prstClr>
                </a:solidFill>
                <a:latin typeface="Calibri"/>
              </a:rPr>
              <a:t>ιαθέσιμο ως κοινό κτήμα</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17960918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marL="742950" indent="-742950">
              <a:buFont typeface="+mj-lt"/>
              <a:buAutoNum type="arabicPeriod"/>
            </a:pPr>
            <a:r>
              <a:rPr lang="el-GR" dirty="0" smtClean="0"/>
              <a:t>Η συμπεριφορά της μητέρας</a:t>
            </a:r>
            <a:endParaRPr lang="el-GR" sz="3600" b="0" dirty="0"/>
          </a:p>
        </p:txBody>
      </p:sp>
      <p:sp>
        <p:nvSpPr>
          <p:cNvPr id="3" name="Θέση περιεχομένου 2"/>
          <p:cNvSpPr>
            <a:spLocks noGrp="1"/>
          </p:cNvSpPr>
          <p:nvPr>
            <p:ph idx="1"/>
          </p:nvPr>
        </p:nvSpPr>
        <p:spPr/>
        <p:txBody>
          <a:bodyPr/>
          <a:lstStyle/>
          <a:p>
            <a:pPr marL="457200" indent="-457200">
              <a:buFont typeface="+mj-lt"/>
              <a:buAutoNum type="arabicPeriod"/>
            </a:pPr>
            <a:r>
              <a:rPr lang="el-GR" dirty="0"/>
              <a:t>Ο βαθμός ευαισθησίας της μητέρας στα μηνύματα του βρέφους, π.χ. κατάλληλη ανταπόκριση στο κλάμα στην ηλικία των 3 μηνών και στις ανάγκες του κατά τη διάρκεια του ταΐσματος</a:t>
            </a:r>
          </a:p>
          <a:p>
            <a:pPr marL="457200" indent="-457200">
              <a:buFont typeface="+mj-lt"/>
              <a:buAutoNum type="arabicPeriod"/>
            </a:pPr>
            <a:r>
              <a:rPr lang="el-GR" dirty="0"/>
              <a:t>Η αφοσίωση της μητέρας στο βρέφος της</a:t>
            </a:r>
          </a:p>
          <a:p>
            <a:pPr marL="457200" indent="-457200">
              <a:buFont typeface="+mj-lt"/>
              <a:buAutoNum type="arabicPeriod"/>
            </a:pPr>
            <a:r>
              <a:rPr lang="el-GR" dirty="0"/>
              <a:t>Η έκφραση θετικών συναισθημάτων της μητέρας προς το βρέφος της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38</a:t>
            </a:fld>
            <a:endParaRPr lang="el-GR">
              <a:solidFill>
                <a:prstClr val="black"/>
              </a:solidFill>
            </a:endParaRPr>
          </a:p>
        </p:txBody>
      </p:sp>
    </p:spTree>
    <p:extLst>
      <p:ext uri="{BB962C8B-B14F-4D97-AF65-F5344CB8AC3E}">
        <p14:creationId xmlns:p14="http://schemas.microsoft.com/office/powerpoint/2010/main" val="7205146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ανάπτυξη του δεσμού </a:t>
            </a:r>
            <a:r>
              <a:rPr lang="el-GR" sz="3200" b="0" dirty="0" smtClean="0"/>
              <a:t>(2 </a:t>
            </a:r>
            <a:r>
              <a:rPr lang="el-GR" sz="3200" b="0" dirty="0"/>
              <a:t>από </a:t>
            </a:r>
            <a:r>
              <a:rPr lang="el-GR" sz="3200" b="0" dirty="0" smtClean="0"/>
              <a:t>2)</a:t>
            </a:r>
            <a:endParaRPr lang="el-GR" dirty="0"/>
          </a:p>
        </p:txBody>
      </p:sp>
      <p:sp>
        <p:nvSpPr>
          <p:cNvPr id="3" name="Θέση περιεχομένου 2"/>
          <p:cNvSpPr>
            <a:spLocks noGrp="1"/>
          </p:cNvSpPr>
          <p:nvPr>
            <p:ph idx="1"/>
          </p:nvPr>
        </p:nvSpPr>
        <p:spPr>
          <a:xfrm>
            <a:off x="467544" y="1839838"/>
            <a:ext cx="8229600" cy="1080120"/>
          </a:xfrm>
          <a:ln w="28575">
            <a:solidFill>
              <a:srgbClr val="004A82"/>
            </a:solidFill>
          </a:ln>
        </p:spPr>
        <p:txBody>
          <a:bodyPr/>
          <a:lstStyle/>
          <a:p>
            <a:pPr marL="0" indent="0" algn="ctr">
              <a:buNone/>
            </a:pPr>
            <a:r>
              <a:rPr lang="el-GR" dirty="0"/>
              <a:t>Πώς εξελίσσεται ο αρχικός δεσμός προκειμένου να δημιουργηθεί αυτή η σταθερή θετική συναισθηματική σχέση;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a:solidFill>
                <a:prstClr val="black"/>
              </a:solidFill>
            </a:endParaRPr>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3928" y="3140968"/>
            <a:ext cx="1901006" cy="2409196"/>
          </a:xfrm>
          <a:prstGeom prst="rect">
            <a:avLst/>
          </a:prstGeom>
        </p:spPr>
      </p:pic>
      <p:sp>
        <p:nvSpPr>
          <p:cNvPr id="6" name="Rectangle 6"/>
          <p:cNvSpPr/>
          <p:nvPr/>
        </p:nvSpPr>
        <p:spPr>
          <a:xfrm>
            <a:off x="2780652" y="5589240"/>
            <a:ext cx="3603383"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solidFill>
                <a:latin typeface="Calibri"/>
                <a:hlinkClick r:id="rId3"/>
              </a:rPr>
              <a:t>Question Mark</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rPr>
              <a:t> </a:t>
            </a:r>
            <a:r>
              <a:rPr lang="en-US" sz="1200" dirty="0">
                <a:solidFill>
                  <a:prstClr val="black">
                    <a:lumMod val="65000"/>
                    <a:lumOff val="35000"/>
                  </a:prstClr>
                </a:solidFill>
                <a:latin typeface="Calibri"/>
                <a:hlinkClick r:id="rId4"/>
              </a:rPr>
              <a:t>PublicDomainPictures</a:t>
            </a:r>
            <a:endParaRPr lang="en-US" sz="1200" dirty="0">
              <a:solidFill>
                <a:prstClr val="black">
                  <a:lumMod val="65000"/>
                  <a:lumOff val="35000"/>
                </a:prstClr>
              </a:solidFill>
              <a:latin typeface="Calibri"/>
              <a:hlinkClick r:id="rId5"/>
            </a:endParaRPr>
          </a:p>
          <a:p>
            <a:pPr algn="ctr"/>
            <a:r>
              <a:rPr lang="el-GR" sz="1200" dirty="0">
                <a:solidFill>
                  <a:prstClr val="black">
                    <a:lumMod val="65000"/>
                    <a:lumOff val="35000"/>
                  </a:prstClr>
                </a:solidFill>
                <a:latin typeface="Calibri"/>
              </a:rPr>
              <a:t>δ</a:t>
            </a:r>
            <a:r>
              <a:rPr lang="el-GR" sz="1200" dirty="0" smtClean="0">
                <a:solidFill>
                  <a:prstClr val="black">
                    <a:lumMod val="65000"/>
                    <a:lumOff val="35000"/>
                  </a:prstClr>
                </a:solidFill>
                <a:latin typeface="Calibri"/>
              </a:rPr>
              <a:t>ιαθέσιμο ως κοινό κτήμα</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37636401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marL="742950" indent="-742950">
              <a:buFont typeface="+mj-lt"/>
              <a:buAutoNum type="arabicPeriod" startAt="2"/>
            </a:pPr>
            <a:r>
              <a:rPr lang="el-GR" dirty="0" smtClean="0"/>
              <a:t>Η ιδιοσυγκρασία του παιδιού (</a:t>
            </a:r>
            <a:r>
              <a:rPr lang="en-US" dirty="0" smtClean="0"/>
              <a:t>T</a:t>
            </a:r>
            <a:r>
              <a:rPr lang="el-GR" dirty="0" err="1" smtClean="0"/>
              <a:t>homas</a:t>
            </a:r>
            <a:r>
              <a:rPr lang="el-GR" dirty="0" smtClean="0"/>
              <a:t> &amp; </a:t>
            </a:r>
            <a:r>
              <a:rPr lang="en-US" dirty="0" err="1"/>
              <a:t>C</a:t>
            </a:r>
            <a:r>
              <a:rPr lang="el-GR" dirty="0" err="1" smtClean="0"/>
              <a:t>hess</a:t>
            </a:r>
            <a:r>
              <a:rPr lang="el-GR" dirty="0" smtClean="0"/>
              <a:t>, 1956)</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39</a:t>
            </a:fld>
            <a:endParaRPr lang="el-GR">
              <a:solidFill>
                <a:prstClr val="black"/>
              </a:solidFill>
            </a:endParaRPr>
          </a:p>
        </p:txBody>
      </p:sp>
      <p:graphicFrame>
        <p:nvGraphicFramePr>
          <p:cNvPr id="5" name="Πίνακας 4"/>
          <p:cNvGraphicFramePr>
            <a:graphicFrameLocks noGrp="1"/>
          </p:cNvGraphicFramePr>
          <p:nvPr>
            <p:extLst/>
          </p:nvPr>
        </p:nvGraphicFramePr>
        <p:xfrm>
          <a:off x="288365" y="1556792"/>
          <a:ext cx="8435280" cy="4105766"/>
        </p:xfrm>
        <a:graphic>
          <a:graphicData uri="http://schemas.openxmlformats.org/drawingml/2006/table">
            <a:tbl>
              <a:tblPr firstRow="1" bandRow="1">
                <a:tableStyleId>{5940675A-B579-460E-94D1-54222C63F5DA}</a:tableStyleId>
              </a:tblPr>
              <a:tblGrid>
                <a:gridCol w="1872208"/>
                <a:gridCol w="6563072"/>
              </a:tblGrid>
              <a:tr h="1255685">
                <a:tc>
                  <a:txBody>
                    <a:bodyPr/>
                    <a:lstStyle/>
                    <a:p>
                      <a:r>
                        <a:rPr lang="el-GR" sz="2200" b="1" dirty="0" smtClean="0">
                          <a:solidFill>
                            <a:srgbClr val="820000"/>
                          </a:solidFill>
                        </a:rPr>
                        <a:t>Εύκολα (40%)</a:t>
                      </a:r>
                    </a:p>
                  </a:txBody>
                  <a:tcPr/>
                </a:tc>
                <a:tc>
                  <a:txBody>
                    <a:bodyPr/>
                    <a:lstStyle/>
                    <a:p>
                      <a:r>
                        <a:rPr lang="el-GR" sz="2200" dirty="0" smtClean="0"/>
                        <a:t>Πρόκειται για τα βρέφη τα οποία προσαρμόζονται εύκολα σε νέες καταστάσεις και τα οποία δεν δημιουργούν ιδιαίτερες δυσκολίες ως προς τη φροντίδα τους.</a:t>
                      </a:r>
                    </a:p>
                  </a:txBody>
                  <a:tcPr/>
                </a:tc>
              </a:tr>
              <a:tr h="1336603">
                <a:tc>
                  <a:txBody>
                    <a:bodyPr/>
                    <a:lstStyle/>
                    <a:p>
                      <a:r>
                        <a:rPr lang="el-GR" sz="2200" b="1" dirty="0" smtClean="0">
                          <a:solidFill>
                            <a:srgbClr val="820000"/>
                          </a:solidFill>
                        </a:rPr>
                        <a:t>Δύσκολα (10%)</a:t>
                      </a:r>
                    </a:p>
                  </a:txBody>
                  <a:tcPr/>
                </a:tc>
                <a:tc>
                  <a:txBody>
                    <a:bodyPr/>
                    <a:lstStyle/>
                    <a:p>
                      <a:r>
                        <a:rPr lang="el-GR" sz="2200" dirty="0" smtClean="0"/>
                        <a:t>Πρόκειται για τα βρέφη τα οποία είναι συχνά κακοδιάθετα και γκρινιάρικα και αντιδρούν αρνητικά σε νέα πρόσωπα και καταστάσεις.</a:t>
                      </a:r>
                    </a:p>
                  </a:txBody>
                  <a:tcPr/>
                </a:tc>
              </a:tr>
              <a:tr h="1336603">
                <a:tc>
                  <a:txBody>
                    <a:bodyPr/>
                    <a:lstStyle/>
                    <a:p>
                      <a:r>
                        <a:rPr lang="el-GR" sz="2200" b="1" dirty="0" smtClean="0">
                          <a:solidFill>
                            <a:srgbClr val="820000"/>
                          </a:solidFill>
                        </a:rPr>
                        <a:t>Υποτονικά</a:t>
                      </a:r>
                    </a:p>
                    <a:p>
                      <a:r>
                        <a:rPr lang="el-GR" sz="2200" b="1" dirty="0" smtClean="0">
                          <a:solidFill>
                            <a:srgbClr val="820000"/>
                          </a:solidFill>
                        </a:rPr>
                        <a:t>(15%)</a:t>
                      </a:r>
                    </a:p>
                    <a:p>
                      <a:endParaRPr lang="el-GR" sz="2200" b="1" dirty="0" smtClean="0">
                        <a:solidFill>
                          <a:srgbClr val="820000"/>
                        </a:solidFill>
                      </a:endParaRPr>
                    </a:p>
                  </a:txBody>
                  <a:tcPr/>
                </a:tc>
                <a:tc>
                  <a:txBody>
                    <a:bodyPr/>
                    <a:lstStyle/>
                    <a:p>
                      <a:r>
                        <a:rPr lang="el-GR" sz="2200" dirty="0" smtClean="0"/>
                        <a:t>Πρόκειται για τα βρέφη τα οποία είναι σχετικά παθητικά και αντιδρούν με παθητικούς ρυθμούς και ήπιο τρόπο σε νέες καταστάσεις.</a:t>
                      </a:r>
                    </a:p>
                  </a:txBody>
                  <a:tcPr/>
                </a:tc>
              </a:tr>
            </a:tbl>
          </a:graphicData>
        </a:graphic>
      </p:graphicFrame>
    </p:spTree>
    <p:extLst>
      <p:ext uri="{BB962C8B-B14F-4D97-AF65-F5344CB8AC3E}">
        <p14:creationId xmlns:p14="http://schemas.microsoft.com/office/powerpoint/2010/main" val="41971673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marL="742950" indent="-742950">
              <a:buFont typeface="+mj-lt"/>
              <a:buAutoNum type="arabicPeriod" startAt="3"/>
            </a:pPr>
            <a:r>
              <a:rPr lang="el-GR" dirty="0" smtClean="0"/>
              <a:t>Πολιτισμικές επιδράσεις</a:t>
            </a:r>
            <a:r>
              <a:rPr lang="en-US" dirty="0" smtClean="0"/>
              <a:t> </a:t>
            </a:r>
            <a:r>
              <a:rPr lang="en-US" sz="3200" b="0" dirty="0" smtClean="0"/>
              <a:t>(1 </a:t>
            </a:r>
            <a:r>
              <a:rPr lang="el-GR" sz="3200" b="0" smtClean="0"/>
              <a:t>από 2)</a:t>
            </a:r>
            <a:endParaRPr lang="el-GR" sz="3200" b="0" dirty="0"/>
          </a:p>
        </p:txBody>
      </p:sp>
      <p:graphicFrame>
        <p:nvGraphicFramePr>
          <p:cNvPr id="7" name="Θέση περιεχομένου 6"/>
          <p:cNvGraphicFramePr>
            <a:graphicFrameLocks noGrp="1"/>
          </p:cNvGraphicFramePr>
          <p:nvPr>
            <p:ph idx="1"/>
            <p:extLst/>
          </p:nvPr>
        </p:nvGraphicFramePr>
        <p:xfrm>
          <a:off x="899592" y="1196752"/>
          <a:ext cx="8003232" cy="5040313"/>
        </p:xfrm>
        <a:graphic>
          <a:graphicData uri="http://schemas.openxmlformats.org/drawingml/2006/chart">
            <c:chart xmlns:c="http://schemas.openxmlformats.org/drawingml/2006/chart" xmlns:r="http://schemas.openxmlformats.org/officeDocument/2006/relationships" r:id="rId2"/>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40</a:t>
            </a:fld>
            <a:endParaRPr lang="el-GR">
              <a:solidFill>
                <a:prstClr val="black"/>
              </a:solidFill>
            </a:endParaRPr>
          </a:p>
        </p:txBody>
      </p:sp>
      <p:sp>
        <p:nvSpPr>
          <p:cNvPr id="3" name="TextBox 2"/>
          <p:cNvSpPr txBox="1"/>
          <p:nvPr/>
        </p:nvSpPr>
        <p:spPr>
          <a:xfrm rot="16200000">
            <a:off x="-592541" y="3192941"/>
            <a:ext cx="2376264" cy="400110"/>
          </a:xfrm>
          <a:prstGeom prst="rect">
            <a:avLst/>
          </a:prstGeom>
          <a:noFill/>
        </p:spPr>
        <p:txBody>
          <a:bodyPr wrap="square" rtlCol="0">
            <a:spAutoFit/>
          </a:bodyPr>
          <a:lstStyle/>
          <a:p>
            <a:r>
              <a:rPr lang="en-US" sz="2000" dirty="0" smtClean="0">
                <a:solidFill>
                  <a:prstClr val="black"/>
                </a:solidFill>
                <a:latin typeface="Calibri"/>
              </a:rPr>
              <a:t>Percentage of </a:t>
            </a:r>
            <a:r>
              <a:rPr lang="en-US" sz="2000" dirty="0" err="1" smtClean="0">
                <a:solidFill>
                  <a:prstClr val="black"/>
                </a:solidFill>
                <a:latin typeface="Calibri"/>
              </a:rPr>
              <a:t>Infans</a:t>
            </a:r>
            <a:endParaRPr lang="el-GR" sz="2000" dirty="0">
              <a:solidFill>
                <a:prstClr val="black"/>
              </a:solidFill>
              <a:latin typeface="Calibri"/>
            </a:endParaRPr>
          </a:p>
        </p:txBody>
      </p:sp>
    </p:spTree>
    <p:extLst>
      <p:ext uri="{BB962C8B-B14F-4D97-AF65-F5344CB8AC3E}">
        <p14:creationId xmlns:p14="http://schemas.microsoft.com/office/powerpoint/2010/main" val="31565563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marL="742950" indent="-742950">
              <a:buFont typeface="+mj-lt"/>
              <a:buAutoNum type="arabicPeriod" startAt="3"/>
            </a:pPr>
            <a:r>
              <a:rPr lang="el-GR" dirty="0"/>
              <a:t>Πολιτισμικές επιδράσεις </a:t>
            </a:r>
            <a:r>
              <a:rPr lang="el-GR" sz="3200" b="0" dirty="0" smtClean="0"/>
              <a:t>(2 </a:t>
            </a:r>
            <a:r>
              <a:rPr lang="el-GR" sz="3200" b="0" dirty="0"/>
              <a:t>από </a:t>
            </a:r>
            <a:r>
              <a:rPr lang="el-GR" sz="3200" b="0" dirty="0" smtClean="0"/>
              <a:t>2)</a:t>
            </a:r>
            <a:endParaRPr lang="el-GR" sz="32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41</a:t>
            </a:fld>
            <a:endParaRPr lang="el-GR">
              <a:solidFill>
                <a:prstClr val="black"/>
              </a:solidFill>
            </a:endParaRPr>
          </a:p>
        </p:txBody>
      </p:sp>
      <p:graphicFrame>
        <p:nvGraphicFramePr>
          <p:cNvPr id="5" name="Πίνακας 4"/>
          <p:cNvGraphicFramePr>
            <a:graphicFrameLocks noGrp="1"/>
          </p:cNvGraphicFramePr>
          <p:nvPr>
            <p:extLst/>
          </p:nvPr>
        </p:nvGraphicFramePr>
        <p:xfrm>
          <a:off x="288365" y="1556792"/>
          <a:ext cx="8435280" cy="3870960"/>
        </p:xfrm>
        <a:graphic>
          <a:graphicData uri="http://schemas.openxmlformats.org/drawingml/2006/table">
            <a:tbl>
              <a:tblPr firstRow="1" bandRow="1">
                <a:tableStyleId>{5940675A-B579-460E-94D1-54222C63F5DA}</a:tableStyleId>
              </a:tblPr>
              <a:tblGrid>
                <a:gridCol w="1872208"/>
                <a:gridCol w="6563072"/>
              </a:tblGrid>
              <a:tr h="1255685">
                <a:tc>
                  <a:txBody>
                    <a:bodyPr/>
                    <a:lstStyle/>
                    <a:p>
                      <a:r>
                        <a:rPr lang="el-GR" sz="2200" b="1" dirty="0" smtClean="0">
                          <a:solidFill>
                            <a:srgbClr val="820000"/>
                          </a:solidFill>
                        </a:rPr>
                        <a:t>Γερμανία</a:t>
                      </a:r>
                    </a:p>
                  </a:txBody>
                  <a:tcPr/>
                </a:tc>
                <a:tc>
                  <a:txBody>
                    <a:bodyPr/>
                    <a:lstStyle/>
                    <a:p>
                      <a:r>
                        <a:rPr lang="el-GR" sz="2200" dirty="0" smtClean="0"/>
                        <a:t>Βρέθηκε υψηλό ποσοστό παιδιών με δεσμό </a:t>
                      </a:r>
                      <a:r>
                        <a:rPr lang="el-GR" sz="2200" b="1" dirty="0" smtClean="0">
                          <a:solidFill>
                            <a:srgbClr val="820000"/>
                          </a:solidFill>
                        </a:rPr>
                        <a:t>ανασφαλή / αποφυγής. </a:t>
                      </a:r>
                      <a:r>
                        <a:rPr lang="el-GR" sz="2200" dirty="0" smtClean="0"/>
                        <a:t>Φαίνεται ότι οι Γερμανοί γονείς ακολουθούν μια πολιτισμική αξία που απαιτεί τη διατήρηση μιας σχετικά μεγάλης διαπροσωπικής απόστασης.</a:t>
                      </a:r>
                    </a:p>
                  </a:txBody>
                  <a:tcPr/>
                </a:tc>
              </a:tr>
              <a:tr h="1336603">
                <a:tc>
                  <a:txBody>
                    <a:bodyPr/>
                    <a:lstStyle/>
                    <a:p>
                      <a:r>
                        <a:rPr lang="el-GR" sz="2200" b="1" dirty="0" smtClean="0">
                          <a:solidFill>
                            <a:srgbClr val="820000"/>
                          </a:solidFill>
                        </a:rPr>
                        <a:t>Ιαπωνία</a:t>
                      </a:r>
                    </a:p>
                  </a:txBody>
                  <a:tcPr/>
                </a:tc>
                <a:tc>
                  <a:txBody>
                    <a:bodyPr/>
                    <a:lstStyle/>
                    <a:p>
                      <a:r>
                        <a:rPr lang="el-GR" sz="2200" dirty="0" smtClean="0"/>
                        <a:t>Βρέθηκε υψηλό ποσοστό παιδιών με δεσμό </a:t>
                      </a:r>
                      <a:r>
                        <a:rPr lang="el-GR" sz="2200" b="1" dirty="0" smtClean="0">
                          <a:solidFill>
                            <a:srgbClr val="820000"/>
                          </a:solidFill>
                        </a:rPr>
                        <a:t>ανασφαλή / αμφιθυμικό. </a:t>
                      </a:r>
                      <a:r>
                        <a:rPr lang="el-GR" sz="2200" dirty="0" smtClean="0"/>
                        <a:t>Φαίνεται ότι οι παραδοσιακές Ιαπωνίδες μητέρες σπάνια αφήνουν τα παιδιά τους στη φροντίδα κάποιου άλλου και συμπεριφέρονται προς αυτά με τρόπους που προάγουν μια έντονη αίσθηση εξάρτησης.</a:t>
                      </a:r>
                    </a:p>
                  </a:txBody>
                  <a:tcPr/>
                </a:tc>
              </a:tr>
            </a:tbl>
          </a:graphicData>
        </a:graphic>
      </p:graphicFrame>
    </p:spTree>
    <p:extLst>
      <p:ext uri="{BB962C8B-B14F-4D97-AF65-F5344CB8AC3E}">
        <p14:creationId xmlns:p14="http://schemas.microsoft.com/office/powerpoint/2010/main" val="18063540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Η σημασία του δεσμού για τις μεταγενέστερες σχέσεις</a:t>
            </a:r>
            <a:r>
              <a:rPr lang="en-US" dirty="0" smtClean="0"/>
              <a:t> </a:t>
            </a:r>
            <a:r>
              <a:rPr lang="en-US" sz="3600" b="0" dirty="0" smtClean="0"/>
              <a:t>(1 </a:t>
            </a:r>
            <a:r>
              <a:rPr lang="el-GR" sz="3600" b="0" dirty="0" smtClean="0"/>
              <a:t>από 2)</a:t>
            </a:r>
            <a:endParaRPr lang="el-GR" sz="3600" b="0" dirty="0"/>
          </a:p>
        </p:txBody>
      </p:sp>
      <p:sp>
        <p:nvSpPr>
          <p:cNvPr id="3" name="Θέση περιεχομένου 2"/>
          <p:cNvSpPr>
            <a:spLocks noGrp="1"/>
          </p:cNvSpPr>
          <p:nvPr>
            <p:ph idx="1"/>
          </p:nvPr>
        </p:nvSpPr>
        <p:spPr>
          <a:xfrm>
            <a:off x="613048" y="1628800"/>
            <a:ext cx="8229600" cy="1296144"/>
          </a:xfrm>
          <a:ln w="22225">
            <a:solidFill>
              <a:srgbClr val="004A82"/>
            </a:solidFill>
          </a:ln>
        </p:spPr>
        <p:txBody>
          <a:bodyPr/>
          <a:lstStyle/>
          <a:p>
            <a:pPr marL="0" indent="0" algn="ctr">
              <a:buNone/>
            </a:pPr>
            <a:r>
              <a:rPr lang="el-GR" dirty="0"/>
              <a:t>Οι εμπειρίες του παιδιού στη διάρκεια της βρεφικής του ηλικίας καθορίζουν σε μεγάλο βαθμό το είδος και την ποιότητα των μελλοντικών του </a:t>
            </a:r>
            <a:r>
              <a:rPr lang="el-GR" dirty="0" smtClean="0"/>
              <a:t>σχέσεων.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42</a:t>
            </a:fld>
            <a:endParaRPr lang="el-GR">
              <a:solidFill>
                <a:prstClr val="black"/>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840" y="3140968"/>
            <a:ext cx="3336032" cy="2502024"/>
          </a:xfrm>
          <a:prstGeom prst="rect">
            <a:avLst/>
          </a:prstGeom>
        </p:spPr>
      </p:pic>
      <p:sp>
        <p:nvSpPr>
          <p:cNvPr id="6" name="Rectangle 6"/>
          <p:cNvSpPr/>
          <p:nvPr/>
        </p:nvSpPr>
        <p:spPr>
          <a:xfrm>
            <a:off x="3368120" y="5661916"/>
            <a:ext cx="3083924"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solidFill>
                <a:latin typeface="Calibri"/>
                <a:hlinkClick r:id="rId3"/>
              </a:rPr>
              <a:t>holding hands</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hlinkClick r:id="rId4"/>
              </a:rPr>
              <a:t>Sh1ra</a:t>
            </a:r>
            <a:r>
              <a:rPr lang="en-US" sz="1200" dirty="0">
                <a:solidFill>
                  <a:prstClr val="black">
                    <a:lumMod val="65000"/>
                    <a:lumOff val="35000"/>
                  </a:prstClr>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13605501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σημασία του δεσμού για τις μεταγενέστερες σχέσεις</a:t>
            </a:r>
            <a:r>
              <a:rPr lang="en-US" dirty="0"/>
              <a:t> </a:t>
            </a:r>
            <a:r>
              <a:rPr lang="en-US" sz="3600" b="0" dirty="0" smtClean="0"/>
              <a:t>(</a:t>
            </a:r>
            <a:r>
              <a:rPr lang="el-GR" sz="3600" b="0" dirty="0" smtClean="0"/>
              <a:t>2</a:t>
            </a:r>
            <a:r>
              <a:rPr lang="en-US" sz="3600" b="0" dirty="0" smtClean="0"/>
              <a:t> </a:t>
            </a:r>
            <a:r>
              <a:rPr lang="el-GR" sz="3600" b="0" dirty="0"/>
              <a:t>από </a:t>
            </a:r>
            <a:r>
              <a:rPr lang="el-GR" sz="3600" b="0" dirty="0" smtClean="0"/>
              <a:t>2)</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43</a:t>
            </a:fld>
            <a:endParaRPr lang="el-GR">
              <a:solidFill>
                <a:prstClr val="black"/>
              </a:solidFill>
            </a:endParaRPr>
          </a:p>
        </p:txBody>
      </p:sp>
      <p:graphicFrame>
        <p:nvGraphicFramePr>
          <p:cNvPr id="5" name="Πίνακας 4"/>
          <p:cNvGraphicFramePr>
            <a:graphicFrameLocks noGrp="1"/>
          </p:cNvGraphicFramePr>
          <p:nvPr>
            <p:extLst/>
          </p:nvPr>
        </p:nvGraphicFramePr>
        <p:xfrm>
          <a:off x="261864" y="1484784"/>
          <a:ext cx="8435280" cy="3200400"/>
        </p:xfrm>
        <a:graphic>
          <a:graphicData uri="http://schemas.openxmlformats.org/drawingml/2006/table">
            <a:tbl>
              <a:tblPr firstRow="1" bandRow="1">
                <a:tableStyleId>{5940675A-B579-460E-94D1-54222C63F5DA}</a:tableStyleId>
              </a:tblPr>
              <a:tblGrid>
                <a:gridCol w="1872208"/>
                <a:gridCol w="6563072"/>
              </a:tblGrid>
              <a:tr h="1255685">
                <a:tc>
                  <a:txBody>
                    <a:bodyPr/>
                    <a:lstStyle/>
                    <a:p>
                      <a:r>
                        <a:rPr lang="en-US" sz="2200" b="1" dirty="0" smtClean="0">
                          <a:solidFill>
                            <a:srgbClr val="820000"/>
                          </a:solidFill>
                        </a:rPr>
                        <a:t>Bowlby</a:t>
                      </a:r>
                    </a:p>
                    <a:p>
                      <a:endParaRPr lang="el-GR" sz="2200" b="1" dirty="0" smtClean="0">
                        <a:solidFill>
                          <a:srgbClr val="820000"/>
                        </a:solidFill>
                      </a:endParaRPr>
                    </a:p>
                  </a:txBody>
                  <a:tcPr/>
                </a:tc>
                <a:tc>
                  <a:txBody>
                    <a:bodyPr/>
                    <a:lstStyle/>
                    <a:p>
                      <a:r>
                        <a:rPr lang="el-GR" sz="2200" dirty="0" smtClean="0"/>
                        <a:t>H σχέση δεσμού μεταξύ μητέρας και παιδιού λειτουργεί ως ένα πρότυπο που τα παιδιά χρησιμοποιούν αργότερα ως οδηγό για τις σχέσεις τους με τους άλλους ανθρώπους.</a:t>
                      </a:r>
                    </a:p>
                  </a:txBody>
                  <a:tcPr/>
                </a:tc>
              </a:tr>
              <a:tr h="1336603">
                <a:tc>
                  <a:txBody>
                    <a:bodyPr/>
                    <a:lstStyle/>
                    <a:p>
                      <a:r>
                        <a:rPr lang="en-US" sz="2200" b="1" dirty="0" err="1" smtClean="0">
                          <a:solidFill>
                            <a:srgbClr val="820000"/>
                          </a:solidFill>
                        </a:rPr>
                        <a:t>Bretherton</a:t>
                      </a:r>
                      <a:endParaRPr lang="en-US" sz="2200" b="1" dirty="0" smtClean="0">
                        <a:solidFill>
                          <a:srgbClr val="820000"/>
                        </a:solidFill>
                      </a:endParaRPr>
                    </a:p>
                  </a:txBody>
                  <a:tcPr/>
                </a:tc>
                <a:tc>
                  <a:txBody>
                    <a:bodyPr/>
                    <a:lstStyle/>
                    <a:p>
                      <a:r>
                        <a:rPr lang="el-GR" sz="2200" dirty="0" err="1" smtClean="0"/>
                        <a:t>Aν</a:t>
                      </a:r>
                      <a:r>
                        <a:rPr lang="el-GR" sz="2200" dirty="0" smtClean="0"/>
                        <a:t> το πρότυπο αυτό είναι αποτελεσματικό, τα παιδιά αναμένεται να συνεχίσουν να το χρησιμοποιούν σε όλες τους τις σχέσεις. Αν όμως η εφαρμογή του οδηγήσει σε δυσκολίες, τότε ενδέχεται να αλλάξει ή να αντικατασταθεί.</a:t>
                      </a:r>
                    </a:p>
                  </a:txBody>
                  <a:tcPr/>
                </a:tc>
              </a:tr>
            </a:tbl>
          </a:graphicData>
        </a:graphic>
      </p:graphicFrame>
      <p:pic>
        <p:nvPicPr>
          <p:cNvPr id="6" name="Εικόνα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4869160"/>
            <a:ext cx="2088232" cy="1389979"/>
          </a:xfrm>
          <a:prstGeom prst="rect">
            <a:avLst/>
          </a:prstGeom>
        </p:spPr>
      </p:pic>
      <p:sp>
        <p:nvSpPr>
          <p:cNvPr id="7" name="Rectangle 6"/>
          <p:cNvSpPr/>
          <p:nvPr/>
        </p:nvSpPr>
        <p:spPr>
          <a:xfrm>
            <a:off x="4964584" y="6308079"/>
            <a:ext cx="2856656"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solidFill>
                <a:latin typeface="Calibri"/>
                <a:hlinkClick r:id="rId3"/>
              </a:rPr>
              <a:t>sad </a:t>
            </a:r>
            <a:r>
              <a:rPr lang="en-US" sz="1200" dirty="0">
                <a:solidFill>
                  <a:prstClr val="black"/>
                </a:solidFill>
                <a:latin typeface="Calibri"/>
                <a:hlinkClick r:id="rId3"/>
              </a:rPr>
              <a:t>couple</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rPr>
              <a:t> </a:t>
            </a:r>
            <a:r>
              <a:rPr lang="en-US" sz="1200" dirty="0">
                <a:solidFill>
                  <a:prstClr val="black">
                    <a:lumMod val="65000"/>
                    <a:lumOff val="35000"/>
                  </a:prstClr>
                </a:solidFill>
                <a:latin typeface="Calibri"/>
                <a:hlinkClick r:id="rId3"/>
              </a:rPr>
              <a:t>Lesa Palmer</a:t>
            </a:r>
            <a:endParaRPr lang="en-US" sz="1200" dirty="0">
              <a:solidFill>
                <a:prstClr val="black">
                  <a:lumMod val="65000"/>
                  <a:lumOff val="35000"/>
                </a:prstClr>
              </a:solidFill>
              <a:latin typeface="Calibri"/>
            </a:endParaRPr>
          </a:p>
          <a:p>
            <a:pPr algn="ct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διαθέσιμο με άδεια </a:t>
            </a:r>
            <a:r>
              <a:rPr lang="en-US" sz="1200" dirty="0">
                <a:solidFill>
                  <a:prstClr val="black">
                    <a:lumMod val="65000"/>
                    <a:lumOff val="35000"/>
                  </a:prstClr>
                </a:solidFill>
                <a:latin typeface="Calibri"/>
                <a:hlinkClick r:id="rId4"/>
              </a:rPr>
              <a:t>CC BY-NC-ND 2.0</a:t>
            </a:r>
            <a:endParaRPr lang="en-US" sz="1200" dirty="0">
              <a:solidFill>
                <a:prstClr val="black">
                  <a:lumMod val="65000"/>
                  <a:lumOff val="35000"/>
                </a:prstClr>
              </a:solidFill>
              <a:latin typeface="Calibri"/>
            </a:endParaRPr>
          </a:p>
        </p:txBody>
      </p:sp>
      <p:pic>
        <p:nvPicPr>
          <p:cNvPr id="8" name="Εικόνα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6096" y="4793859"/>
            <a:ext cx="1913632" cy="1435224"/>
          </a:xfrm>
          <a:prstGeom prst="rect">
            <a:avLst/>
          </a:prstGeom>
        </p:spPr>
      </p:pic>
      <p:sp>
        <p:nvSpPr>
          <p:cNvPr id="9" name="Rectangle 6"/>
          <p:cNvSpPr/>
          <p:nvPr/>
        </p:nvSpPr>
        <p:spPr>
          <a:xfrm>
            <a:off x="1024842" y="6330007"/>
            <a:ext cx="2448272"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6"/>
              </a:rPr>
              <a:t>pair</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hlinkClick r:id="rId7"/>
              </a:rPr>
              <a:t>cherylholt</a:t>
            </a:r>
            <a:r>
              <a:rPr lang="en-US" sz="1200" dirty="0">
                <a:solidFill>
                  <a:prstClr val="black">
                    <a:lumMod val="65000"/>
                    <a:lumOff val="35000"/>
                  </a:prstClr>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717760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Παραδείγματα</a:t>
            </a:r>
            <a:endParaRPr lang="el-GR" dirty="0"/>
          </a:p>
        </p:txBody>
      </p:sp>
      <p:sp>
        <p:nvSpPr>
          <p:cNvPr id="3" name="Θέση περιεχομένου 2"/>
          <p:cNvSpPr>
            <a:spLocks noGrp="1"/>
          </p:cNvSpPr>
          <p:nvPr>
            <p:ph idx="1"/>
          </p:nvPr>
        </p:nvSpPr>
        <p:spPr/>
        <p:txBody>
          <a:bodyPr/>
          <a:lstStyle/>
          <a:p>
            <a:r>
              <a:rPr lang="el-GR" dirty="0"/>
              <a:t>Η ασφαλής προσκόλληση μπορεί να αλλάξει αν υπάρξουν μεταγενέστερα αρνητικά βιώματα στα πλαίσια της οικογένειας.</a:t>
            </a:r>
          </a:p>
          <a:p>
            <a:r>
              <a:rPr lang="el-GR" dirty="0"/>
              <a:t>Αντίστοιχα, η ανασφαλής προσκόλληση μπορεί επίσης να αλλάξει ως αποτέλεσμα βελτίωσης της ποιότητας των μεταγενέστερων σχέσεων του ανθρώπου.</a:t>
            </a:r>
          </a:p>
          <a:p>
            <a:r>
              <a:rPr lang="el-GR" dirty="0"/>
              <a:t>Επίσης, σε περίπτωση ανασφαλούς προσκόλλησης, η ύπαρξη ενός άλλου ατόμου, όπως ένας τρυφερός παππούς ή δάσκαλος, μπορεί να αντισταθμίσει τις πρώιμες αρνητικές εμπειρίες.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44</a:t>
            </a:fld>
            <a:endParaRPr lang="el-GR">
              <a:solidFill>
                <a:prstClr val="black"/>
              </a:solidFill>
            </a:endParaRPr>
          </a:p>
        </p:txBody>
      </p:sp>
    </p:spTree>
    <p:extLst>
      <p:ext uri="{BB962C8B-B14F-4D97-AF65-F5344CB8AC3E}">
        <p14:creationId xmlns:p14="http://schemas.microsoft.com/office/powerpoint/2010/main" val="50993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Τέλος…</a:t>
            </a:r>
            <a:endParaRPr lang="el-GR" dirty="0"/>
          </a:p>
        </p:txBody>
      </p:sp>
      <p:sp>
        <p:nvSpPr>
          <p:cNvPr id="3" name="Θέση περιεχομένου 2"/>
          <p:cNvSpPr>
            <a:spLocks noGrp="1"/>
          </p:cNvSpPr>
          <p:nvPr>
            <p:ph idx="1"/>
          </p:nvPr>
        </p:nvSpPr>
        <p:spPr>
          <a:xfrm>
            <a:off x="395536" y="1484784"/>
            <a:ext cx="8229600" cy="2448272"/>
          </a:xfrm>
          <a:ln w="76200">
            <a:solidFill>
              <a:srgbClr val="820000"/>
            </a:solidFill>
          </a:ln>
        </p:spPr>
        <p:txBody>
          <a:bodyPr/>
          <a:lstStyle/>
          <a:p>
            <a:pPr marL="0" indent="0">
              <a:buNone/>
            </a:pPr>
            <a:r>
              <a:rPr lang="el-GR" dirty="0"/>
              <a:t>Η αγάπη διαμένει στους κήπους… Αν δεν υπάρξει κήπος, δεν υπάρχει και αγάπη… Κήποι είναι οι σχέσεις μεταξύ των ανθρώπων. Και παρομοιάζω με </a:t>
            </a:r>
            <a:r>
              <a:rPr lang="el-GR" dirty="0" smtClean="0"/>
              <a:t>κήπους τις </a:t>
            </a:r>
            <a:r>
              <a:rPr lang="el-GR" dirty="0"/>
              <a:t>σχέσεις των ανθρώπων, γιατί για να ευδοκιμήσουν χρειάζονται συνεχή </a:t>
            </a:r>
            <a:r>
              <a:rPr lang="el-GR" dirty="0" smtClean="0"/>
              <a:t>φροντίδα</a:t>
            </a:r>
            <a:r>
              <a:rPr lang="el-GR" dirty="0"/>
              <a:t>. Αν δεν φροντίσεις </a:t>
            </a:r>
            <a:r>
              <a:rPr lang="el-GR" dirty="0" smtClean="0"/>
              <a:t> έναν </a:t>
            </a:r>
            <a:r>
              <a:rPr lang="el-GR" dirty="0"/>
              <a:t>κήπο, θα  ξεραθεί και </a:t>
            </a:r>
            <a:r>
              <a:rPr lang="el-GR" dirty="0" smtClean="0"/>
              <a:t> θα </a:t>
            </a:r>
            <a:r>
              <a:rPr lang="el-GR" dirty="0"/>
              <a:t>μαραζώσει».</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45</a:t>
            </a:fld>
            <a:endParaRPr lang="el-GR">
              <a:solidFill>
                <a:prstClr val="black"/>
              </a:solidFill>
            </a:endParaRPr>
          </a:p>
        </p:txBody>
      </p:sp>
      <p:sp>
        <p:nvSpPr>
          <p:cNvPr id="5" name="Ορθογώνιο 4"/>
          <p:cNvSpPr/>
          <p:nvPr/>
        </p:nvSpPr>
        <p:spPr>
          <a:xfrm>
            <a:off x="2411760" y="4177044"/>
            <a:ext cx="6452120" cy="430887"/>
          </a:xfrm>
          <a:prstGeom prst="rect">
            <a:avLst/>
          </a:prstGeom>
        </p:spPr>
        <p:txBody>
          <a:bodyPr wrap="square">
            <a:spAutoFit/>
          </a:bodyPr>
          <a:lstStyle/>
          <a:p>
            <a:r>
              <a:rPr lang="el-GR" sz="2200" dirty="0" err="1">
                <a:solidFill>
                  <a:prstClr val="black"/>
                </a:solidFill>
                <a:latin typeface="Calibri"/>
              </a:rPr>
              <a:t>Harvey</a:t>
            </a:r>
            <a:r>
              <a:rPr lang="el-GR" sz="2200" dirty="0">
                <a:solidFill>
                  <a:prstClr val="black"/>
                </a:solidFill>
                <a:latin typeface="Calibri"/>
              </a:rPr>
              <a:t> </a:t>
            </a:r>
            <a:r>
              <a:rPr lang="el-GR" sz="2200" dirty="0" err="1">
                <a:solidFill>
                  <a:prstClr val="black"/>
                </a:solidFill>
                <a:latin typeface="Calibri"/>
              </a:rPr>
              <a:t>Keitel</a:t>
            </a:r>
            <a:r>
              <a:rPr lang="el-GR" sz="2200" dirty="0">
                <a:solidFill>
                  <a:prstClr val="black"/>
                </a:solidFill>
                <a:latin typeface="Calibri"/>
              </a:rPr>
              <a:t>, σε συνέντευξη, </a:t>
            </a:r>
            <a:r>
              <a:rPr lang="el-GR" sz="2200" dirty="0" smtClean="0">
                <a:solidFill>
                  <a:prstClr val="black"/>
                </a:solidFill>
                <a:latin typeface="Calibri"/>
              </a:rPr>
              <a:t>Το Βήμα</a:t>
            </a:r>
            <a:r>
              <a:rPr lang="el-GR" sz="2200" dirty="0">
                <a:solidFill>
                  <a:prstClr val="black"/>
                </a:solidFill>
                <a:latin typeface="Calibri"/>
              </a:rPr>
              <a:t>, 4 Ιουνίου 2000</a:t>
            </a:r>
          </a:p>
        </p:txBody>
      </p:sp>
    </p:spTree>
    <p:extLst>
      <p:ext uri="{BB962C8B-B14F-4D97-AF65-F5344CB8AC3E}">
        <p14:creationId xmlns:p14="http://schemas.microsoft.com/office/powerpoint/2010/main" val="5401974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Κατερίνα </a:t>
            </a:r>
            <a:r>
              <a:rPr lang="el-GR" sz="2000" dirty="0" err="1" smtClean="0"/>
              <a:t>Μανιαδάκη</a:t>
            </a:r>
            <a:r>
              <a:rPr lang="el-GR" sz="2000" dirty="0" smtClean="0"/>
              <a:t> 2014. </a:t>
            </a:r>
            <a:r>
              <a:rPr lang="el-GR" sz="2000" dirty="0"/>
              <a:t>Κατερίνα </a:t>
            </a:r>
            <a:r>
              <a:rPr lang="el-GR" sz="2000" dirty="0" err="1"/>
              <a:t>Μανιαδάκη</a:t>
            </a:r>
            <a:r>
              <a:rPr lang="el-GR" sz="2000" dirty="0"/>
              <a:t>. </a:t>
            </a:r>
            <a:r>
              <a:rPr lang="el-GR" sz="2000" dirty="0"/>
              <a:t>«Αναπτυξιακή Ψυχολογία (Θ). </a:t>
            </a:r>
            <a:r>
              <a:rPr lang="el-GR" sz="2000" dirty="0" smtClean="0"/>
              <a:t>Ενότητα </a:t>
            </a:r>
            <a:r>
              <a:rPr lang="el-GR" sz="2000" dirty="0"/>
              <a:t>8</a:t>
            </a:r>
            <a:r>
              <a:rPr lang="en-US" sz="2000" dirty="0" smtClean="0"/>
              <a:t>:</a:t>
            </a:r>
            <a:r>
              <a:rPr lang="el-GR" sz="2000" dirty="0"/>
              <a:t> Η Εξέλιξη και τα Είδη του </a:t>
            </a:r>
            <a:r>
              <a:rPr lang="el-GR" sz="2000" dirty="0" smtClean="0"/>
              <a:t>Δεσμού».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Η επιστήμη της ηθολογίας</a:t>
            </a:r>
            <a:endParaRPr lang="el-GR" dirty="0"/>
          </a:p>
        </p:txBody>
      </p:sp>
      <p:sp>
        <p:nvSpPr>
          <p:cNvPr id="3" name="Θέση περιεχομένου 2"/>
          <p:cNvSpPr>
            <a:spLocks noGrp="1"/>
          </p:cNvSpPr>
          <p:nvPr>
            <p:ph idx="1"/>
          </p:nvPr>
        </p:nvSpPr>
        <p:spPr>
          <a:xfrm>
            <a:off x="395536" y="1111052"/>
            <a:ext cx="8229600" cy="3168352"/>
          </a:xfrm>
        </p:spPr>
        <p:txBody>
          <a:bodyPr>
            <a:normAutofit lnSpcReduction="10000"/>
          </a:bodyPr>
          <a:lstStyle/>
          <a:p>
            <a:r>
              <a:rPr lang="el-GR" dirty="0"/>
              <a:t>Ηθολογία είναι η επιστήμη η οποία μελετά εκείνες τις διαστάσεις της συμπεριφοράς που οι ρίζες τους βρίσκονται στο βιολογικό μας υπόβαθρο.</a:t>
            </a:r>
          </a:p>
          <a:p>
            <a:r>
              <a:rPr lang="el-GR" dirty="0"/>
              <a:t>Οι ηθολόγοι, με πρωτεργάτες τους </a:t>
            </a:r>
            <a:r>
              <a:rPr lang="el-GR" dirty="0" err="1"/>
              <a:t>Konrad</a:t>
            </a:r>
            <a:r>
              <a:rPr lang="el-GR" dirty="0"/>
              <a:t> </a:t>
            </a:r>
            <a:r>
              <a:rPr lang="el-GR" dirty="0" err="1"/>
              <a:t>Lorenz</a:t>
            </a:r>
            <a:r>
              <a:rPr lang="el-GR" dirty="0"/>
              <a:t> και </a:t>
            </a:r>
            <a:r>
              <a:rPr lang="el-GR" dirty="0" err="1"/>
              <a:t>Nikko</a:t>
            </a:r>
            <a:r>
              <a:rPr lang="el-GR" dirty="0"/>
              <a:t> </a:t>
            </a:r>
            <a:r>
              <a:rPr lang="el-GR" dirty="0" err="1"/>
              <a:t>Timbergen</a:t>
            </a:r>
            <a:r>
              <a:rPr lang="el-GR" dirty="0"/>
              <a:t>, πιστεύουν ότι κάθε είδος γεννιέται με κάποιους προκαθορισμένους και σταθερούς τρόπους δράσης, οι οποίοι τίθενται σε λειτουργία όταν βρεθούν κάτω από τις κατάλληλες περιβαλλοντικές συνθήκες.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a:solidFill>
                <a:prstClr val="black"/>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4190863"/>
            <a:ext cx="2808312" cy="1873671"/>
          </a:xfrm>
          <a:prstGeom prst="rect">
            <a:avLst/>
          </a:prstGeom>
        </p:spPr>
      </p:pic>
      <p:sp>
        <p:nvSpPr>
          <p:cNvPr id="6" name="Rectangle 6"/>
          <p:cNvSpPr/>
          <p:nvPr/>
        </p:nvSpPr>
        <p:spPr>
          <a:xfrm>
            <a:off x="833794" y="6064534"/>
            <a:ext cx="3083924"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Elephant Mom &amp; Baby</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rPr>
              <a:t> </a:t>
            </a:r>
            <a:r>
              <a:rPr lang="en-US" sz="1200" dirty="0">
                <a:solidFill>
                  <a:prstClr val="black">
                    <a:lumMod val="65000"/>
                    <a:lumOff val="35000"/>
                  </a:prstClr>
                </a:solidFill>
                <a:latin typeface="Calibri"/>
                <a:hlinkClick r:id="rId3"/>
              </a:rPr>
              <a:t>Nicole </a:t>
            </a:r>
            <a:r>
              <a:rPr lang="en-US" sz="1200" dirty="0" err="1">
                <a:solidFill>
                  <a:prstClr val="black">
                    <a:lumMod val="65000"/>
                    <a:lumOff val="35000"/>
                  </a:prstClr>
                </a:solidFill>
                <a:latin typeface="Calibri"/>
                <a:hlinkClick r:id="rId3"/>
              </a:rPr>
              <a:t>Hanusek</a:t>
            </a:r>
            <a:endParaRPr lang="en-US" sz="1200" dirty="0">
              <a:solidFill>
                <a:prstClr val="black">
                  <a:lumMod val="65000"/>
                  <a:lumOff val="35000"/>
                </a:prstClr>
              </a:solidFill>
              <a:latin typeface="Calibri"/>
            </a:endParaRPr>
          </a:p>
          <a:p>
            <a:pPr algn="ctr"/>
            <a:r>
              <a:rPr lang="el-GR" sz="1200" dirty="0" smtClean="0">
                <a:solidFill>
                  <a:prstClr val="black">
                    <a:lumMod val="65000"/>
                    <a:lumOff val="35000"/>
                  </a:prstClr>
                </a:solidFill>
                <a:latin typeface="Calibri"/>
              </a:rPr>
              <a:t> διαθέσιμο με άδεια </a:t>
            </a:r>
            <a:r>
              <a:rPr lang="en-US" sz="1200" dirty="0">
                <a:solidFill>
                  <a:prstClr val="black">
                    <a:lumMod val="65000"/>
                    <a:lumOff val="35000"/>
                  </a:prstClr>
                </a:solidFill>
                <a:latin typeface="Calibri"/>
                <a:hlinkClick r:id="rId4"/>
              </a:rPr>
              <a:t>CC BY-NC-ND 2.0</a:t>
            </a:r>
            <a:endParaRPr lang="en-US" sz="1200" dirty="0">
              <a:solidFill>
                <a:prstClr val="black">
                  <a:lumMod val="65000"/>
                  <a:lumOff val="35000"/>
                </a:prstClr>
              </a:solidFill>
              <a:latin typeface="Calibri"/>
            </a:endParaRPr>
          </a:p>
        </p:txBody>
      </p:sp>
      <p:pic>
        <p:nvPicPr>
          <p:cNvPr id="7" name="Εικόνα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38974" y="4120627"/>
            <a:ext cx="1461943" cy="1949257"/>
          </a:xfrm>
          <a:prstGeom prst="rect">
            <a:avLst/>
          </a:prstGeom>
        </p:spPr>
      </p:pic>
      <p:sp>
        <p:nvSpPr>
          <p:cNvPr id="8" name="Rectangle 6"/>
          <p:cNvSpPr/>
          <p:nvPr/>
        </p:nvSpPr>
        <p:spPr>
          <a:xfrm>
            <a:off x="4427984" y="6064535"/>
            <a:ext cx="3083924"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solidFill>
                <a:latin typeface="Calibri"/>
                <a:hlinkClick r:id="rId6"/>
              </a:rPr>
              <a:t>/.\</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rPr>
              <a:t> </a:t>
            </a:r>
            <a:r>
              <a:rPr lang="en-US" sz="1200" dirty="0">
                <a:solidFill>
                  <a:prstClr val="black">
                    <a:lumMod val="65000"/>
                    <a:lumOff val="35000"/>
                  </a:prstClr>
                </a:solidFill>
                <a:latin typeface="Calibri"/>
                <a:hlinkClick r:id="rId6"/>
              </a:rPr>
              <a:t>Anne </a:t>
            </a:r>
            <a:r>
              <a:rPr lang="en-US" sz="1200" dirty="0" err="1">
                <a:solidFill>
                  <a:prstClr val="black">
                    <a:lumMod val="65000"/>
                    <a:lumOff val="35000"/>
                  </a:prstClr>
                </a:solidFill>
                <a:latin typeface="Calibri"/>
                <a:hlinkClick r:id="rId6"/>
              </a:rPr>
              <a:t>Fröhlich</a:t>
            </a:r>
            <a:r>
              <a:rPr lang="en-US" sz="1200" dirty="0">
                <a:solidFill>
                  <a:prstClr val="black">
                    <a:lumMod val="65000"/>
                    <a:lumOff val="35000"/>
                  </a:prstClr>
                </a:solidFill>
                <a:latin typeface="Calibri"/>
                <a:hlinkClick r:id="rId6"/>
              </a:rPr>
              <a:t> </a:t>
            </a:r>
            <a:endParaRPr lang="en-US" sz="1200" dirty="0">
              <a:solidFill>
                <a:prstClr val="black">
                  <a:lumMod val="65000"/>
                  <a:lumOff val="35000"/>
                </a:prstClr>
              </a:solidFill>
              <a:latin typeface="Calibri"/>
            </a:endParaRPr>
          </a:p>
          <a:p>
            <a:pPr algn="ctr"/>
            <a:r>
              <a:rPr lang="el-GR" sz="1200" dirty="0" smtClean="0">
                <a:solidFill>
                  <a:prstClr val="black">
                    <a:lumMod val="65000"/>
                    <a:lumOff val="35000"/>
                  </a:prstClr>
                </a:solidFill>
                <a:latin typeface="Calibri"/>
              </a:rPr>
              <a:t> διαθέσιμο με άδεια </a:t>
            </a:r>
            <a:r>
              <a:rPr lang="en-US" sz="1200" dirty="0">
                <a:solidFill>
                  <a:prstClr val="black">
                    <a:lumMod val="65000"/>
                    <a:lumOff val="35000"/>
                  </a:prstClr>
                </a:solidFill>
                <a:latin typeface="Calibri"/>
                <a:hlinkClick r:id="rId7"/>
              </a:rPr>
              <a:t>CC BY-ND 2.0</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30418931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0261313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50</a:t>
            </a:fld>
            <a:endParaRPr lang="el-G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61129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Η έννοια της αποτύπωσης στα ζώα</a:t>
            </a:r>
            <a:br>
              <a:rPr lang="el-GR" dirty="0" smtClean="0"/>
            </a:br>
            <a:r>
              <a:rPr lang="el-GR" sz="3600" b="0" dirty="0" smtClean="0"/>
              <a:t>(1 από </a:t>
            </a:r>
            <a:r>
              <a:rPr lang="en-US" sz="3600" b="0" dirty="0" smtClean="0"/>
              <a:t>6</a:t>
            </a:r>
            <a:r>
              <a:rPr lang="el-GR" sz="3600" b="0" dirty="0" smtClean="0"/>
              <a:t>)</a:t>
            </a:r>
            <a:endParaRPr lang="el-GR" sz="3600" b="0" dirty="0"/>
          </a:p>
        </p:txBody>
      </p:sp>
      <p:sp>
        <p:nvSpPr>
          <p:cNvPr id="3" name="Θέση περιεχομένου 2"/>
          <p:cNvSpPr>
            <a:spLocks noGrp="1"/>
          </p:cNvSpPr>
          <p:nvPr>
            <p:ph idx="1"/>
          </p:nvPr>
        </p:nvSpPr>
        <p:spPr>
          <a:xfrm>
            <a:off x="251520" y="1043660"/>
            <a:ext cx="5266928" cy="5328592"/>
          </a:xfrm>
        </p:spPr>
        <p:txBody>
          <a:bodyPr>
            <a:normAutofit fontScale="92500"/>
          </a:bodyPr>
          <a:lstStyle/>
          <a:p>
            <a:r>
              <a:rPr lang="el-GR" dirty="0"/>
              <a:t>Ο </a:t>
            </a:r>
            <a:r>
              <a:rPr lang="el-GR" dirty="0" err="1"/>
              <a:t>Lorenz</a:t>
            </a:r>
            <a:r>
              <a:rPr lang="el-GR" dirty="0"/>
              <a:t> (1965) διαπίστωσε ότι τα νεογέννητα παπάκια έχουν μια εγγενή τάση να ακολουθούν το πρώτο κινούμενο αντικείμενο που θα βρεθεί μπροστά τους και, κατά κάποιο τρόπο, προσκολλώνται σε αυτό. </a:t>
            </a:r>
          </a:p>
          <a:p>
            <a:r>
              <a:rPr lang="el-GR" dirty="0"/>
              <a:t>Η συμπεριφορά αυτή, η οποία εμφανίζεται κατά τη διάρκεια μιας κρίσιμης περιόδου, που διαρκεί λίγες ώρες μετά την εκκόλαψή τους, ονομάζεται </a:t>
            </a:r>
            <a:r>
              <a:rPr lang="el-GR" b="1" dirty="0">
                <a:solidFill>
                  <a:srgbClr val="820000"/>
                </a:solidFill>
              </a:rPr>
              <a:t>«αποτύπωση» </a:t>
            </a:r>
            <a:r>
              <a:rPr lang="el-GR" dirty="0"/>
              <a:t>και βασίζεται σε βιολογικά καθορισμένους παράγοντες, εφόσον εμφανίζεται πριν προλάβει να λάβει χώρα κανένα είδος μάθησης.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a:solidFill>
                <a:prstClr val="black"/>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0663" y="1716658"/>
            <a:ext cx="2894359" cy="3179799"/>
          </a:xfrm>
          <a:prstGeom prst="rect">
            <a:avLst/>
          </a:prstGeom>
        </p:spPr>
      </p:pic>
      <p:sp>
        <p:nvSpPr>
          <p:cNvPr id="6" name="Rectangle 6"/>
          <p:cNvSpPr/>
          <p:nvPr/>
        </p:nvSpPr>
        <p:spPr>
          <a:xfrm>
            <a:off x="5546507" y="4939256"/>
            <a:ext cx="3083924"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Konrad Lorenz</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rPr>
              <a:t> </a:t>
            </a:r>
            <a:r>
              <a:rPr lang="en-US" sz="1200" dirty="0">
                <a:solidFill>
                  <a:prstClr val="black">
                    <a:lumMod val="65000"/>
                    <a:lumOff val="35000"/>
                  </a:prstClr>
                </a:solidFill>
                <a:latin typeface="Calibri"/>
                <a:hlinkClick r:id="rId4"/>
              </a:rPr>
              <a:t>Materialscientist</a:t>
            </a:r>
            <a:endParaRPr lang="en-US" sz="1200" dirty="0">
              <a:solidFill>
                <a:prstClr val="black">
                  <a:lumMod val="65000"/>
                  <a:lumOff val="35000"/>
                </a:prstClr>
              </a:solidFill>
              <a:latin typeface="Calibri"/>
            </a:endParaRPr>
          </a:p>
          <a:p>
            <a:pPr algn="ctr"/>
            <a:r>
              <a:rPr lang="el-GR" sz="1200" dirty="0" smtClean="0">
                <a:solidFill>
                  <a:prstClr val="black">
                    <a:lumMod val="65000"/>
                    <a:lumOff val="35000"/>
                  </a:prstClr>
                </a:solidFill>
                <a:latin typeface="Calibri"/>
              </a:rPr>
              <a:t> διαθέσιμο με άδεια </a:t>
            </a:r>
            <a:r>
              <a:rPr lang="en-US" sz="1200" dirty="0">
                <a:solidFill>
                  <a:prstClr val="black">
                    <a:lumMod val="65000"/>
                    <a:lumOff val="35000"/>
                  </a:prstClr>
                </a:solidFill>
                <a:latin typeface="Calibri"/>
                <a:hlinkClick r:id="rId5"/>
              </a:rPr>
              <a:t>CC BY-SA </a:t>
            </a:r>
            <a:r>
              <a:rPr lang="en-US" sz="1200" dirty="0" smtClean="0">
                <a:solidFill>
                  <a:prstClr val="black">
                    <a:lumMod val="65000"/>
                    <a:lumOff val="35000"/>
                  </a:prstClr>
                </a:solidFill>
                <a:latin typeface="Calibri"/>
                <a:hlinkClick r:id="rId5"/>
              </a:rPr>
              <a:t>3.0</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34181305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έννοια της αποτύπωσης στα ζώα</a:t>
            </a:r>
            <a:br>
              <a:rPr lang="el-GR" dirty="0"/>
            </a:br>
            <a:r>
              <a:rPr lang="el-GR" sz="3600" b="0" dirty="0" smtClean="0"/>
              <a:t>(2 από</a:t>
            </a:r>
            <a:r>
              <a:rPr lang="en-US" sz="3600" b="0" dirty="0" smtClean="0"/>
              <a:t> 6</a:t>
            </a:r>
            <a:r>
              <a:rPr lang="el-GR" sz="3600" b="0" dirty="0" smtClean="0"/>
              <a:t>)</a:t>
            </a:r>
            <a:endParaRPr lang="el-GR" dirty="0"/>
          </a:p>
        </p:txBody>
      </p:sp>
      <p:sp>
        <p:nvSpPr>
          <p:cNvPr id="3" name="Θέση περιεχομένου 2"/>
          <p:cNvSpPr>
            <a:spLocks noGrp="1"/>
          </p:cNvSpPr>
          <p:nvPr>
            <p:ph idx="1"/>
          </p:nvPr>
        </p:nvSpPr>
        <p:spPr>
          <a:xfrm>
            <a:off x="457200" y="1196752"/>
            <a:ext cx="8229600" cy="1512168"/>
          </a:xfrm>
        </p:spPr>
        <p:txBody>
          <a:bodyPr/>
          <a:lstStyle/>
          <a:p>
            <a:pPr marL="0" indent="0" algn="ctr">
              <a:buNone/>
            </a:pPr>
            <a:r>
              <a:rPr lang="el-GR" dirty="0"/>
              <a:t>Συνήθως, το πρώτο κινούμενο αντικείμενο που βλέπουν τα παπάκια είναι η βιολογική τους μητέρα.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a:solidFill>
                <a:prstClr val="black"/>
              </a:solidFill>
            </a:endParaRPr>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6605" y="2305771"/>
            <a:ext cx="4711477" cy="2341604"/>
          </a:xfrm>
          <a:prstGeom prst="rect">
            <a:avLst/>
          </a:prstGeom>
        </p:spPr>
      </p:pic>
      <p:sp>
        <p:nvSpPr>
          <p:cNvPr id="6" name="Rectangle 6"/>
          <p:cNvSpPr/>
          <p:nvPr/>
        </p:nvSpPr>
        <p:spPr>
          <a:xfrm>
            <a:off x="3040381" y="4780181"/>
            <a:ext cx="3083924"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Momma Duck Leads The Way</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rPr>
              <a:t> </a:t>
            </a:r>
            <a:r>
              <a:rPr lang="en-US" sz="1200" dirty="0">
                <a:solidFill>
                  <a:prstClr val="black">
                    <a:lumMod val="65000"/>
                    <a:lumOff val="35000"/>
                  </a:prstClr>
                </a:solidFill>
                <a:latin typeface="Calibri"/>
                <a:hlinkClick r:id="rId4"/>
              </a:rPr>
              <a:t>Finiky </a:t>
            </a:r>
            <a:r>
              <a:rPr lang="el-GR" sz="1200" dirty="0" smtClean="0">
                <a:solidFill>
                  <a:prstClr val="black">
                    <a:lumMod val="65000"/>
                    <a:lumOff val="35000"/>
                  </a:prstClr>
                </a:solidFill>
                <a:latin typeface="Calibri"/>
              </a:rPr>
              <a:t> διαθέσιμο με άδεια </a:t>
            </a:r>
            <a:r>
              <a:rPr lang="en-US" sz="1200" dirty="0">
                <a:solidFill>
                  <a:prstClr val="black">
                    <a:lumMod val="65000"/>
                    <a:lumOff val="35000"/>
                  </a:prstClr>
                </a:solidFill>
                <a:latin typeface="Calibri"/>
                <a:hlinkClick r:id="rId5"/>
              </a:rPr>
              <a:t>CC BY 2.0</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24731579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έννοια της αποτύπωσης στα ζώα</a:t>
            </a:r>
            <a:br>
              <a:rPr lang="el-GR" dirty="0"/>
            </a:br>
            <a:r>
              <a:rPr lang="el-GR" sz="3600" b="0" dirty="0" smtClean="0"/>
              <a:t>(3 από</a:t>
            </a:r>
            <a:r>
              <a:rPr lang="en-US" sz="3600" b="0" dirty="0" smtClean="0"/>
              <a:t> 6</a:t>
            </a:r>
            <a:r>
              <a:rPr lang="el-GR" sz="3600" b="0" dirty="0" smtClean="0"/>
              <a:t>)</a:t>
            </a:r>
            <a:endParaRPr lang="el-GR" dirty="0"/>
          </a:p>
        </p:txBody>
      </p:sp>
      <p:sp>
        <p:nvSpPr>
          <p:cNvPr id="3" name="Θέση περιεχομένου 2"/>
          <p:cNvSpPr>
            <a:spLocks noGrp="1"/>
          </p:cNvSpPr>
          <p:nvPr>
            <p:ph idx="1"/>
          </p:nvPr>
        </p:nvSpPr>
        <p:spPr>
          <a:xfrm>
            <a:off x="457200" y="1196752"/>
            <a:ext cx="8229600" cy="2016224"/>
          </a:xfrm>
        </p:spPr>
        <p:txBody>
          <a:bodyPr/>
          <a:lstStyle/>
          <a:p>
            <a:pPr marL="0" indent="0">
              <a:buNone/>
            </a:pPr>
            <a:r>
              <a:rPr lang="el-GR" dirty="0"/>
              <a:t>Με την αποτύπωση, τα παπάκια δημιουργούν έναν σταθερό δεσμό με τη μητέρα τους και έτσι αυξάνονται οι πιθανότητες για την επιβίωσή τους.</a:t>
            </a:r>
          </a:p>
          <a:p>
            <a:r>
              <a:rPr lang="el-GR" dirty="0" smtClean="0"/>
              <a:t>Παρακολουθείστε το παρακάτω βίντεο</a:t>
            </a:r>
            <a:r>
              <a:rPr lang="en-US"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a:solidFill>
                <a:prstClr val="black"/>
              </a:solidFill>
            </a:endParaRPr>
          </a:p>
        </p:txBody>
      </p:sp>
      <p:pic>
        <p:nvPicPr>
          <p:cNvPr id="5" name="Εικόνα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568" y="2924944"/>
            <a:ext cx="576064" cy="576064"/>
          </a:xfrm>
          <a:prstGeom prst="rect">
            <a:avLst/>
          </a:prstGeom>
        </p:spPr>
      </p:pic>
      <p:sp>
        <p:nvSpPr>
          <p:cNvPr id="6" name="Ορθογώνιο 5"/>
          <p:cNvSpPr/>
          <p:nvPr/>
        </p:nvSpPr>
        <p:spPr>
          <a:xfrm>
            <a:off x="1259632" y="2982143"/>
            <a:ext cx="6627168" cy="461665"/>
          </a:xfrm>
          <a:prstGeom prst="rect">
            <a:avLst/>
          </a:prstGeom>
        </p:spPr>
        <p:txBody>
          <a:bodyPr wrap="square">
            <a:spAutoFit/>
          </a:bodyPr>
          <a:lstStyle/>
          <a:p>
            <a:r>
              <a:rPr lang="en-US" sz="2400" dirty="0">
                <a:latin typeface="+mn-lt"/>
                <a:hlinkClick r:id="rId3"/>
              </a:rPr>
              <a:t>Mother Duck Protecting Her Babies From Crow Bird</a:t>
            </a:r>
            <a:endParaRPr lang="el-GR" sz="2400" dirty="0">
              <a:latin typeface="+mn-lt"/>
            </a:endParaRPr>
          </a:p>
        </p:txBody>
      </p:sp>
    </p:spTree>
    <p:extLst>
      <p:ext uri="{BB962C8B-B14F-4D97-AF65-F5344CB8AC3E}">
        <p14:creationId xmlns:p14="http://schemas.microsoft.com/office/powerpoint/2010/main" val="33960058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έννοια της αποτύπωσης στα ζώα</a:t>
            </a:r>
            <a:br>
              <a:rPr lang="el-GR" dirty="0"/>
            </a:br>
            <a:r>
              <a:rPr lang="el-GR" sz="3600" b="0" dirty="0" smtClean="0"/>
              <a:t>(4 από</a:t>
            </a:r>
            <a:r>
              <a:rPr lang="en-US" sz="3600" b="0" dirty="0" smtClean="0"/>
              <a:t> 6</a:t>
            </a:r>
            <a:r>
              <a:rPr lang="el-GR" sz="3600" b="0" dirty="0" smtClean="0"/>
              <a:t>)</a:t>
            </a:r>
            <a:endParaRPr lang="el-GR" dirty="0"/>
          </a:p>
        </p:txBody>
      </p:sp>
      <p:sp>
        <p:nvSpPr>
          <p:cNvPr id="3" name="Θέση περιεχομένου 2"/>
          <p:cNvSpPr>
            <a:spLocks noGrp="1"/>
          </p:cNvSpPr>
          <p:nvPr>
            <p:ph idx="1"/>
          </p:nvPr>
        </p:nvSpPr>
        <p:spPr>
          <a:xfrm>
            <a:off x="457200" y="1196752"/>
            <a:ext cx="8229600" cy="936104"/>
          </a:xfrm>
        </p:spPr>
        <p:txBody>
          <a:bodyPr/>
          <a:lstStyle/>
          <a:p>
            <a:pPr marL="0" indent="0">
              <a:buNone/>
            </a:pPr>
            <a:r>
              <a:rPr lang="el-GR" dirty="0"/>
              <a:t>Αν και ο </a:t>
            </a:r>
            <a:r>
              <a:rPr lang="el-GR" b="1" dirty="0">
                <a:solidFill>
                  <a:srgbClr val="820000"/>
                </a:solidFill>
              </a:rPr>
              <a:t>μηχανισμός της αποτύπωσης </a:t>
            </a:r>
            <a:r>
              <a:rPr lang="el-GR" dirty="0"/>
              <a:t>είναι ενδογενής, ωστόσο </a:t>
            </a:r>
            <a:r>
              <a:rPr lang="el-GR" b="1" dirty="0">
                <a:solidFill>
                  <a:srgbClr val="820000"/>
                </a:solidFill>
              </a:rPr>
              <a:t>το αντικείμενο της αποτύπωσης </a:t>
            </a:r>
            <a:r>
              <a:rPr lang="el-GR" dirty="0"/>
              <a:t>παρέχεται από το περιβάλλον.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a:solidFill>
                <a:prstClr val="black"/>
              </a:solidFill>
            </a:endParaRPr>
          </a:p>
        </p:txBody>
      </p:sp>
      <p:sp>
        <p:nvSpPr>
          <p:cNvPr id="5" name="Θέση περιεχομένου 2"/>
          <p:cNvSpPr txBox="1">
            <a:spLocks/>
          </p:cNvSpPr>
          <p:nvPr/>
        </p:nvSpPr>
        <p:spPr>
          <a:xfrm>
            <a:off x="444400" y="2330832"/>
            <a:ext cx="8229600" cy="1080120"/>
          </a:xfrm>
          <a:prstGeom prst="rect">
            <a:avLst/>
          </a:prstGeom>
          <a:ln w="28575">
            <a:solidFill>
              <a:srgbClr val="004A82"/>
            </a:solidFill>
          </a:ln>
        </p:spPr>
        <p:txBody>
          <a:bodyPr vert="horz" lIns="91440" tIns="45720" rIns="91440" bIns="45720" rtlCol="0">
            <a:normAutofit lnSpcReduction="10000"/>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dirty="0">
                <a:solidFill>
                  <a:prstClr val="black"/>
                </a:solidFill>
              </a:rPr>
              <a:t>Τι μπορεί να συμβεί λοιπόν αν το πρώτο κινούμενο αντικείμενο που θα συναντήσει το παπάκι δεν είναι η μητέρα του αλλά ο ίδιος ο </a:t>
            </a:r>
            <a:r>
              <a:rPr lang="el-GR" dirty="0" err="1">
                <a:solidFill>
                  <a:prstClr val="black"/>
                </a:solidFill>
              </a:rPr>
              <a:t>Lorenz</a:t>
            </a:r>
            <a:r>
              <a:rPr lang="el-GR" dirty="0">
                <a:solidFill>
                  <a:prstClr val="black"/>
                </a:solidFill>
              </a:rPr>
              <a:t>;</a:t>
            </a:r>
          </a:p>
          <a:p>
            <a:pPr marL="0" indent="0" algn="ctr" fontAlgn="auto">
              <a:spcAft>
                <a:spcPts val="0"/>
              </a:spcAft>
              <a:buFont typeface="Arial" pitchFamily="34" charset="0"/>
              <a:buNone/>
            </a:pPr>
            <a:endParaRPr lang="el-GR" dirty="0">
              <a:solidFill>
                <a:prstClr val="black"/>
              </a:solidFill>
            </a:endParaRPr>
          </a:p>
          <a:p>
            <a:pPr fontAlgn="auto">
              <a:spcAft>
                <a:spcPts val="0"/>
              </a:spcAft>
            </a:pPr>
            <a:endParaRPr lang="el-GR" dirty="0">
              <a:solidFill>
                <a:prstClr val="black"/>
              </a:solidFill>
            </a:endParaRPr>
          </a:p>
        </p:txBody>
      </p:sp>
      <p:sp>
        <p:nvSpPr>
          <p:cNvPr id="8" name="Θέση περιεχομένου 2"/>
          <p:cNvSpPr txBox="1">
            <a:spLocks/>
          </p:cNvSpPr>
          <p:nvPr/>
        </p:nvSpPr>
        <p:spPr>
          <a:xfrm>
            <a:off x="444400" y="4754218"/>
            <a:ext cx="8229600" cy="648072"/>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b="1" dirty="0" smtClean="0">
                <a:solidFill>
                  <a:srgbClr val="820000"/>
                </a:solidFill>
              </a:rPr>
              <a:t>O </a:t>
            </a:r>
            <a:r>
              <a:rPr lang="el-GR" b="1" dirty="0" err="1" smtClean="0">
                <a:solidFill>
                  <a:srgbClr val="820000"/>
                </a:solidFill>
              </a:rPr>
              <a:t>Lorenz</a:t>
            </a:r>
            <a:r>
              <a:rPr lang="el-GR" b="1" dirty="0" smtClean="0">
                <a:solidFill>
                  <a:srgbClr val="820000"/>
                </a:solidFill>
              </a:rPr>
              <a:t> γίνεται το αντικείμενο της αποτύπωσης</a:t>
            </a:r>
            <a:endParaRPr lang="el-GR" b="1" dirty="0">
              <a:solidFill>
                <a:srgbClr val="820000"/>
              </a:solidFill>
            </a:endParaRPr>
          </a:p>
        </p:txBody>
      </p:sp>
      <p:cxnSp>
        <p:nvCxnSpPr>
          <p:cNvPr id="11" name="Ευθύγραμμο βέλος σύνδεσης 10"/>
          <p:cNvCxnSpPr>
            <a:stCxn id="5" idx="2"/>
            <a:endCxn id="8" idx="0"/>
          </p:cNvCxnSpPr>
          <p:nvPr/>
        </p:nvCxnSpPr>
        <p:spPr>
          <a:xfrm>
            <a:off x="4559200" y="3410952"/>
            <a:ext cx="0" cy="1343266"/>
          </a:xfrm>
          <a:prstGeom prst="straightConnector1">
            <a:avLst/>
          </a:prstGeom>
          <a:ln w="66675">
            <a:solidFill>
              <a:srgbClr val="004A8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166133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6c2a9ad2c5657697cc1596b1f3aab47821c12193"/>
  <p:tag name="ISPRING_RESOURCE_PATHS_HASH_PRESENTER" val="486b68ce25d89d5497681c378ad8633ab9e45bf3"/>
</p:tagLst>
</file>

<file path=ppt/theme/theme1.xml><?xml version="1.0" encoding="utf-8"?>
<a:theme xmlns:a="http://schemas.openxmlformats.org/drawingml/2006/main" name="OC_template_updated">
  <a:themeElements>
    <a:clrScheme name="Προσαρμοσμένο 13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10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95959"/>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344</TotalTime>
  <Words>3395</Words>
  <Application>Microsoft Office PowerPoint</Application>
  <PresentationFormat>On-screen Show (4:3)</PresentationFormat>
  <Paragraphs>332</Paragraphs>
  <Slides>53</Slides>
  <Notes>13</Notes>
  <HiddenSlides>0</HiddenSlides>
  <MMClips>0</MMClips>
  <ScaleCrop>false</ScaleCrop>
  <HeadingPairs>
    <vt:vector size="4" baseType="variant">
      <vt:variant>
        <vt:lpstr>Theme</vt:lpstr>
      </vt:variant>
      <vt:variant>
        <vt:i4>2</vt:i4>
      </vt:variant>
      <vt:variant>
        <vt:lpstr>Slide Titles</vt:lpstr>
      </vt:variant>
      <vt:variant>
        <vt:i4>53</vt:i4>
      </vt:variant>
    </vt:vector>
  </HeadingPairs>
  <TitlesOfParts>
    <vt:vector size="55" baseType="lpstr">
      <vt:lpstr>OC_template_updated</vt:lpstr>
      <vt:lpstr>1_OC_template_updated</vt:lpstr>
      <vt:lpstr>Αναπτυξιακή Ψυχολογία (Θ)</vt:lpstr>
      <vt:lpstr>Η έννοια του δεσμού (Attachment)</vt:lpstr>
      <vt:lpstr>Η ανάπτυξη του δεσμού (1 από 2)</vt:lpstr>
      <vt:lpstr>Η ανάπτυξη του δεσμού (2 από 2)</vt:lpstr>
      <vt:lpstr>Η επιστήμη της ηθολογίας</vt:lpstr>
      <vt:lpstr>Η έννοια της αποτύπωσης στα ζώα (1 από 6)</vt:lpstr>
      <vt:lpstr>Η έννοια της αποτύπωσης στα ζώα (2 από 6)</vt:lpstr>
      <vt:lpstr>Η έννοια της αποτύπωσης στα ζώα (3 από 6)</vt:lpstr>
      <vt:lpstr>Η έννοια της αποτύπωσης στα ζώα (4 από 6)</vt:lpstr>
      <vt:lpstr>Οι πάπιες και ο Lorenz</vt:lpstr>
      <vt:lpstr>Η έννοια της αποτύπωσης στα ζώα (6 από 6)</vt:lpstr>
      <vt:lpstr>Η ανάπτυξη του δεσμού στους ανθρώπους</vt:lpstr>
      <vt:lpstr>Η ανάπτυξη του δεσμού σύμφωνα με τον Freud</vt:lpstr>
      <vt:lpstr>Τα πειράματα του Ηarry Ηarlow (1959) (1 από 2)</vt:lpstr>
      <vt:lpstr>Τα πειράματα του Ηarry Ηarlow (1959) (2 από 2)</vt:lpstr>
      <vt:lpstr>Τα αποτελέσματα των πειραμάτων</vt:lpstr>
      <vt:lpstr>Τα πειράματα του Harlow</vt:lpstr>
      <vt:lpstr>Τα αποτελέσματα των πειραμάτων (1 από 3)</vt:lpstr>
      <vt:lpstr>Τα αποτελέσματα των πειραμάτων (2 από 3)</vt:lpstr>
      <vt:lpstr>Τα αποτελέσματα των πειραμάτων (3 από 3)</vt:lpstr>
      <vt:lpstr>Η θεωρία ανάπτυξης του δεσμού (John Bowlby, 1951) (1 από 2)</vt:lpstr>
      <vt:lpstr>Η θεωρία ανάπτυξης του δεσμού (John Bowlby, 1951) (2 από 2)</vt:lpstr>
      <vt:lpstr>Οι 4 φάσεις ανάπτυξης του δεσμού (1 από 3)</vt:lpstr>
      <vt:lpstr>Οι 4 φάσεις ανάπτυξης του δεσμού (2 από 3)</vt:lpstr>
      <vt:lpstr>Άγχος αποχωρισμού</vt:lpstr>
      <vt:lpstr>Οι 4 φάσεις ανάπτυξης του δεσμού (3 από 3)</vt:lpstr>
      <vt:lpstr>Η αξιολόγηση του δεσμού</vt:lpstr>
      <vt:lpstr>Η συνθήκη με τον ξένο (Ainsworth, 1970)</vt:lpstr>
      <vt:lpstr>Η διαδικασία του πειράματος (1 από 3)</vt:lpstr>
      <vt:lpstr>Η διαδικασία του πειράματος (2 από 3)</vt:lpstr>
      <vt:lpstr>Η διαδικασία του πειράματος (3 από 3)</vt:lpstr>
      <vt:lpstr>Η συνθήκη με τον ξένο</vt:lpstr>
      <vt:lpstr>Tα είδη του δεσμού</vt:lpstr>
      <vt:lpstr>Ασφαλής δεσμός (66%)</vt:lpstr>
      <vt:lpstr>Δεσμός ανασφαλής / αποφυγής (23%)</vt:lpstr>
      <vt:lpstr>Δεσμός ανασφαλής / αμφιθυμίας (12%)</vt:lpstr>
      <vt:lpstr>Αποδιοργανωμένος -αποπροσανατολισμένος δεσμός (5-10%) </vt:lpstr>
      <vt:lpstr>Οι αιτίες των διαφορών στα είδη του δεσμού</vt:lpstr>
      <vt:lpstr>Η συμπεριφορά της μητέρας</vt:lpstr>
      <vt:lpstr>Η ιδιοσυγκρασία του παιδιού (Thomas &amp; Chess, 1956)</vt:lpstr>
      <vt:lpstr>Πολιτισμικές επιδράσεις (1 από 2)</vt:lpstr>
      <vt:lpstr>Πολιτισμικές επιδράσεις (2 από 2)</vt:lpstr>
      <vt:lpstr>Η σημασία του δεσμού για τις μεταγενέστερες σχέσεις (1 από 2)</vt:lpstr>
      <vt:lpstr>Η σημασία του δεσμού για τις μεταγενέστερες σχέσεις (2 από 2)</vt:lpstr>
      <vt:lpstr>Παραδείγματα</vt:lpstr>
      <vt:lpstr>Τέλος…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alex</cp:lastModifiedBy>
  <cp:revision>94</cp:revision>
  <dcterms:created xsi:type="dcterms:W3CDTF">2013-03-04T13:35:19Z</dcterms:created>
  <dcterms:modified xsi:type="dcterms:W3CDTF">2015-03-02T11:09:01Z</dcterms:modified>
</cp:coreProperties>
</file>