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 id="2147483707" r:id="rId3"/>
    <p:sldMasterId id="2147483718" r:id="rId4"/>
  </p:sldMasterIdLst>
  <p:notesMasterIdLst>
    <p:notesMasterId r:id="rId56"/>
  </p:notesMasterIdLst>
  <p:handoutMasterIdLst>
    <p:handoutMasterId r:id="rId57"/>
  </p:handoutMasterIdLst>
  <p:sldIdLst>
    <p:sldId id="256" r:id="rId5"/>
    <p:sldId id="267" r:id="rId6"/>
    <p:sldId id="268" r:id="rId7"/>
    <p:sldId id="269" r:id="rId8"/>
    <p:sldId id="270" r:id="rId9"/>
    <p:sldId id="272" r:id="rId10"/>
    <p:sldId id="274" r:id="rId11"/>
    <p:sldId id="275" r:id="rId12"/>
    <p:sldId id="276" r:id="rId13"/>
    <p:sldId id="278" r:id="rId14"/>
    <p:sldId id="282"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313" r:id="rId43"/>
    <p:sldId id="314" r:id="rId44"/>
    <p:sldId id="315" r:id="rId45"/>
    <p:sldId id="316" r:id="rId46"/>
    <p:sldId id="317" r:id="rId47"/>
    <p:sldId id="318" r:id="rId48"/>
    <p:sldId id="257" r:id="rId49"/>
    <p:sldId id="262" r:id="rId50"/>
    <p:sldId id="264" r:id="rId51"/>
    <p:sldId id="319" r:id="rId52"/>
    <p:sldId id="320" r:id="rId53"/>
    <p:sldId id="321" r:id="rId54"/>
    <p:sldId id="322" r:id="rId55"/>
  </p:sldIdLst>
  <p:sldSz cx="9144000" cy="6858000" type="screen4x3"/>
  <p:notesSz cx="7104063" cy="10234613"/>
  <p:custDataLst>
    <p:tags r:id="rId58"/>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3029" autoAdjust="0"/>
  </p:normalViewPr>
  <p:slideViewPr>
    <p:cSldViewPr>
      <p:cViewPr varScale="1">
        <p:scale>
          <a:sx n="81" d="100"/>
          <a:sy n="81" d="100"/>
        </p:scale>
        <p:origin x="-84" y="-654"/>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5382"/>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6/4/2015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6/4/2015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35</a:t>
            </a:fld>
            <a:endParaRPr lang="el-GR" dirty="0">
              <a:solidFill>
                <a:prstClr val="black"/>
              </a:solidFill>
            </a:endParaRPr>
          </a:p>
        </p:txBody>
      </p:sp>
    </p:spTree>
    <p:extLst>
      <p:ext uri="{BB962C8B-B14F-4D97-AF65-F5344CB8AC3E}">
        <p14:creationId xmlns:p14="http://schemas.microsoft.com/office/powerpoint/2010/main" val="2532420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41</a:t>
            </a:fld>
            <a:endParaRPr lang="el-GR" dirty="0"/>
          </a:p>
        </p:txBody>
      </p:sp>
    </p:spTree>
    <p:extLst>
      <p:ext uri="{BB962C8B-B14F-4D97-AF65-F5344CB8AC3E}">
        <p14:creationId xmlns:p14="http://schemas.microsoft.com/office/powerpoint/2010/main" val="1369745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44</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45</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46</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47</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49</a:t>
            </a:fld>
            <a:endParaRPr lang="el-GR" dirty="0">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50</a:t>
            </a:fld>
            <a:endParaRPr lang="el-GR" dirty="0">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a:t>
            </a:fld>
            <a:endParaRPr lang="el-GR" dirty="0">
              <a:solidFill>
                <a:prstClr val="black"/>
              </a:solidFill>
            </a:endParaRPr>
          </a:p>
        </p:txBody>
      </p:sp>
    </p:spTree>
    <p:extLst>
      <p:ext uri="{BB962C8B-B14F-4D97-AF65-F5344CB8AC3E}">
        <p14:creationId xmlns:p14="http://schemas.microsoft.com/office/powerpoint/2010/main" val="3293102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a:t>
            </a:fld>
            <a:endParaRPr lang="el-GR" dirty="0">
              <a:solidFill>
                <a:prstClr val="black"/>
              </a:solidFill>
            </a:endParaRPr>
          </a:p>
        </p:txBody>
      </p:sp>
    </p:spTree>
    <p:extLst>
      <p:ext uri="{BB962C8B-B14F-4D97-AF65-F5344CB8AC3E}">
        <p14:creationId xmlns:p14="http://schemas.microsoft.com/office/powerpoint/2010/main" val="2269964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6</a:t>
            </a:fld>
            <a:endParaRPr lang="el-GR" dirty="0">
              <a:solidFill>
                <a:prstClr val="black"/>
              </a:solidFill>
            </a:endParaRPr>
          </a:p>
        </p:txBody>
      </p:sp>
    </p:spTree>
    <p:extLst>
      <p:ext uri="{BB962C8B-B14F-4D97-AF65-F5344CB8AC3E}">
        <p14:creationId xmlns:p14="http://schemas.microsoft.com/office/powerpoint/2010/main" val="2498212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a:t>
            </a:fld>
            <a:endParaRPr lang="el-GR" dirty="0">
              <a:solidFill>
                <a:prstClr val="black"/>
              </a:solidFill>
            </a:endParaRPr>
          </a:p>
        </p:txBody>
      </p:sp>
    </p:spTree>
    <p:extLst>
      <p:ext uri="{BB962C8B-B14F-4D97-AF65-F5344CB8AC3E}">
        <p14:creationId xmlns:p14="http://schemas.microsoft.com/office/powerpoint/2010/main" val="2562307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10</a:t>
            </a:fld>
            <a:endParaRPr lang="el-GR" dirty="0">
              <a:solidFill>
                <a:prstClr val="black"/>
              </a:solidFill>
            </a:endParaRPr>
          </a:p>
        </p:txBody>
      </p:sp>
    </p:spTree>
    <p:extLst>
      <p:ext uri="{BB962C8B-B14F-4D97-AF65-F5344CB8AC3E}">
        <p14:creationId xmlns:p14="http://schemas.microsoft.com/office/powerpoint/2010/main" val="2598906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20</a:t>
            </a:fld>
            <a:endParaRPr lang="el-GR" dirty="0">
              <a:solidFill>
                <a:prstClr val="black"/>
              </a:solidFill>
            </a:endParaRPr>
          </a:p>
        </p:txBody>
      </p:sp>
    </p:spTree>
    <p:extLst>
      <p:ext uri="{BB962C8B-B14F-4D97-AF65-F5344CB8AC3E}">
        <p14:creationId xmlns:p14="http://schemas.microsoft.com/office/powerpoint/2010/main" val="384512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26</a:t>
            </a:fld>
            <a:endParaRPr lang="el-GR" dirty="0"/>
          </a:p>
        </p:txBody>
      </p:sp>
    </p:spTree>
    <p:extLst>
      <p:ext uri="{BB962C8B-B14F-4D97-AF65-F5344CB8AC3E}">
        <p14:creationId xmlns:p14="http://schemas.microsoft.com/office/powerpoint/2010/main" val="4200697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32</a:t>
            </a:fld>
            <a:endParaRPr lang="el-GR" dirty="0">
              <a:solidFill>
                <a:prstClr val="black"/>
              </a:solidFill>
            </a:endParaRPr>
          </a:p>
        </p:txBody>
      </p:sp>
    </p:spTree>
    <p:extLst>
      <p:ext uri="{BB962C8B-B14F-4D97-AF65-F5344CB8AC3E}">
        <p14:creationId xmlns:p14="http://schemas.microsoft.com/office/powerpoint/2010/main" val="977140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31306452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l-GR" dirty="0"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5574878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8180302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107796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49772432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rgbClr val="004A82"/>
                </a:solidFill>
              </a:defRPr>
            </a:lvl1pPr>
          </a:lstStyle>
          <a:p>
            <a:r>
              <a:rPr lang="el-GR" dirty="0"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59736149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62103311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7958203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l-GR" dirty="0" smtClean="0"/>
              <a:t>Στυλ κύριου τίτλου</a:t>
            </a:r>
            <a:endParaRPr lang="el-GR"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4139800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03843258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99161567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86561886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34809718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13441212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6676914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54810995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30713929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74473270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2390077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74375038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26126318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1929024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6111705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52644797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21924878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91614612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24975424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92306756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0597170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0798500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0289453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rgbClr val="004A8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26641906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6798278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flickr.com/photos/gandhiji40/395241000/" TargetMode="External"/><Relationship Id="rId2" Type="http://schemas.openxmlformats.org/officeDocument/2006/relationships/image" Target="../media/image15.jpg"/><Relationship Id="rId1" Type="http://schemas.openxmlformats.org/officeDocument/2006/relationships/slideLayout" Target="../slideLayouts/slideLayout12.xml"/><Relationship Id="rId5" Type="http://schemas.openxmlformats.org/officeDocument/2006/relationships/hyperlink" Target="http://creativecommons.org/licenses/by-sa/2.0/deed.en" TargetMode="External"/><Relationship Id="rId4" Type="http://schemas.openxmlformats.org/officeDocument/2006/relationships/hyperlink" Target="http://www.flickr.com/photos/gandhiji4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commons.wikimedia.org/wiki/User:7mike5000" TargetMode="External"/><Relationship Id="rId4" Type="http://schemas.openxmlformats.org/officeDocument/2006/relationships/hyperlink" Target="http://commons.wikimedia.org/wiki/File:Coronary_heart_disease-atherosclerosis.P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en.wikipedia.org/wiki/File:Relations_of_the_aorta,_trachea,_esophagus_and_other_heart_structures.png" TargetMode="External"/><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hyperlink" Target="http://creativecommons.org/licenses/by-sa/3.0/deed.en" TargetMode="External"/><Relationship Id="rId4" Type="http://schemas.openxmlformats.org/officeDocument/2006/relationships/hyperlink" Target="http://en.wikipedia.org/wiki/File:Wiki_Heart_Antomy_Ties_van_Brussel.jp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afghanheart.files.wordpress.com/2013/08/cardiology-card-post-mi.jp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creativecommons.org/licenses/by/3.0/deed.en" TargetMode="External"/><Relationship Id="rId5" Type="http://schemas.openxmlformats.org/officeDocument/2006/relationships/hyperlink" Target="https://commons.wikimedia.org/wiki/User:BruceBlaus" TargetMode="External"/><Relationship Id="rId4" Type="http://schemas.openxmlformats.org/officeDocument/2006/relationships/hyperlink" Target="https://commons.wikimedia.org/wiki/File:Blausen_0256_CoronaryArteries_02.pn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File:Blausen_0028_Angioplasty_BalloonInflated_01.png" TargetMode="External"/><Relationship Id="rId7" Type="http://schemas.openxmlformats.org/officeDocument/2006/relationships/hyperlink" Target="http://commons.wikimedia.org/wiki/User:The_RedBurn" TargetMode="External"/><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hyperlink" Target="http://commons.wikimedia.org/wiki/File:PTCA_NIH.gif" TargetMode="External"/><Relationship Id="rId5" Type="http://schemas.openxmlformats.org/officeDocument/2006/relationships/image" Target="../media/image19.gif"/><Relationship Id="rId4" Type="http://schemas.openxmlformats.org/officeDocument/2006/relationships/hyperlink" Target="http://creativecommons.org/licenses/by/3.0/deed.e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en.wikipedia.org/wiki/File:PTCA_stent_NIH.gif" TargetMode="External"/><Relationship Id="rId2" Type="http://schemas.openxmlformats.org/officeDocument/2006/relationships/image" Target="../media/image20.gi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commons.wikimedia.org/wiki/File:Blausen_0064_Atherectomy.png" TargetMode="External"/><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Dcoetze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commons.wikimedia.org/wiki/User:7mike5000" TargetMode="External"/><Relationship Id="rId4" Type="http://schemas.openxmlformats.org/officeDocument/2006/relationships/hyperlink" Target="http://commons.wikimedia.org/wiki/File:Coronary_heart_disease.PN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File:Surface_anatomy_of_the_heart.png" TargetMode="External"/><Relationship Id="rId7" Type="http://schemas.openxmlformats.org/officeDocument/2006/relationships/hyperlink" Target="http://creativecommons.org/licenses/by-sa/3.0/deed.en"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hyperlink" Target="http://en.wikipedia.org/wiki/User:JHeuser" TargetMode="External"/><Relationship Id="rId5" Type="http://schemas.openxmlformats.org/officeDocument/2006/relationships/hyperlink" Target="http://en.wikipedia.org/wiki/File:AMI_scheme.png" TargetMode="Externa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hyperlink" Target="http://commons.wikimedia.org/wiki/File:Atherosclerosis_diagram.png" TargetMode="External"/><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hyperlink" Target="http://commons.wikimedia.org/wiki/User:GifTagg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commons.wikimedia.org/wiki/User:Amitie_10g" TargetMode="External"/><Relationship Id="rId4" Type="http://schemas.openxmlformats.org/officeDocument/2006/relationships/hyperlink" Target="http://commons.wikimedia.org/wiki/File:Thrombosis_formation.gi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imple.wikipedia.org/wiki/File:Heart_attack-NIH.gif" TargetMode="External"/><Relationship Id="rId2" Type="http://schemas.openxmlformats.org/officeDocument/2006/relationships/image" Target="../media/image12.gi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xml"/><Relationship Id="rId7" Type="http://schemas.openxmlformats.org/officeDocument/2006/relationships/hyperlink" Target="http://commons.wikimedia.org/wiki/User:Smallman12q" TargetMode="Externa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hyperlink" Target="http://commons.wikimedia.org/wiki/File:Heart_attack_animation.ogv" TargetMode="External"/><Relationship Id="rId5" Type="http://schemas.openxmlformats.org/officeDocument/2006/relationships/notesSlide" Target="../notesSlides/notesSlide5.xml"/><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Παθολογική Νοσηλευτική ΙΙ (Θ)</a:t>
            </a:r>
            <a:endParaRPr lang="el-GR" sz="3600" b="1" dirty="0">
              <a:solidFill>
                <a:schemeClr val="tx1"/>
              </a:solidFill>
              <a:latin typeface="+mn-lt"/>
            </a:endParaRPr>
          </a:p>
        </p:txBody>
      </p:sp>
      <p:sp>
        <p:nvSpPr>
          <p:cNvPr id="3" name="Υπότιτλος 2"/>
          <p:cNvSpPr>
            <a:spLocks noGrp="1"/>
          </p:cNvSpPr>
          <p:nvPr>
            <p:ph type="subTitle" idx="1"/>
          </p:nvPr>
        </p:nvSpPr>
        <p:spPr>
          <a:xfrm>
            <a:off x="0" y="2780928"/>
            <a:ext cx="9144000" cy="1152128"/>
          </a:xfrm>
        </p:spPr>
        <p:txBody>
          <a:bodyPr>
            <a:normAutofit/>
          </a:bodyPr>
          <a:lstStyle/>
          <a:p>
            <a:pPr>
              <a:spcBef>
                <a:spcPts val="0"/>
              </a:spcBef>
              <a:spcAft>
                <a:spcPts val="1200"/>
              </a:spcAft>
            </a:pPr>
            <a:r>
              <a:rPr lang="el-GR" sz="2600" b="1" dirty="0" smtClean="0"/>
              <a:t>Ενότητα 6</a:t>
            </a:r>
            <a:r>
              <a:rPr lang="el-GR" sz="2600" dirty="0" smtClean="0"/>
              <a:t>:</a:t>
            </a:r>
            <a:r>
              <a:rPr lang="en-US" sz="2600" dirty="0" smtClean="0"/>
              <a:t> </a:t>
            </a:r>
            <a:r>
              <a:rPr lang="el-GR" sz="2600" dirty="0"/>
              <a:t>Έμφραγμα και Νοσηλευτική Φροντίδα</a:t>
            </a:r>
            <a:endParaRPr lang="en-US" sz="2600" dirty="0" smtClean="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
        <p:nvSpPr>
          <p:cNvPr id="13" name="Υπότιτλος 2"/>
          <p:cNvSpPr txBox="1">
            <a:spLocks/>
          </p:cNvSpPr>
          <p:nvPr/>
        </p:nvSpPr>
        <p:spPr>
          <a:xfrm>
            <a:off x="611560" y="3861048"/>
            <a:ext cx="4248472" cy="120022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Bef>
                <a:spcPts val="0"/>
              </a:spcBef>
              <a:spcAft>
                <a:spcPts val="0"/>
              </a:spcAft>
            </a:pPr>
            <a:r>
              <a:rPr lang="el-GR" sz="2200" dirty="0" smtClean="0"/>
              <a:t>Χρυσούλα Τσίου,</a:t>
            </a:r>
          </a:p>
          <a:p>
            <a:pPr fontAlgn="auto">
              <a:spcBef>
                <a:spcPts val="0"/>
              </a:spcBef>
              <a:spcAft>
                <a:spcPts val="0"/>
              </a:spcAft>
            </a:pPr>
            <a:r>
              <a:rPr lang="el-GR" sz="2200" dirty="0" smtClean="0"/>
              <a:t>Αναπληρώτρια Καθηγήτρια</a:t>
            </a:r>
          </a:p>
          <a:p>
            <a:pPr fontAlgn="auto">
              <a:spcBef>
                <a:spcPts val="0"/>
              </a:spcBef>
              <a:spcAft>
                <a:spcPts val="0"/>
              </a:spcAft>
            </a:pPr>
            <a:r>
              <a:rPr lang="el-GR" sz="2200" dirty="0" smtClean="0"/>
              <a:t>Τμήμα Νοσηλευτικής</a:t>
            </a:r>
            <a:endParaRPr lang="el-GR" sz="2200" dirty="0"/>
          </a:p>
        </p:txBody>
      </p:sp>
      <p:sp>
        <p:nvSpPr>
          <p:cNvPr id="14" name="Υπότιτλος 2"/>
          <p:cNvSpPr txBox="1">
            <a:spLocks/>
          </p:cNvSpPr>
          <p:nvPr/>
        </p:nvSpPr>
        <p:spPr>
          <a:xfrm>
            <a:off x="4860032" y="3861048"/>
            <a:ext cx="3528392" cy="120022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Bef>
                <a:spcPts val="0"/>
              </a:spcBef>
              <a:spcAft>
                <a:spcPts val="0"/>
              </a:spcAft>
            </a:pPr>
            <a:r>
              <a:rPr lang="el-GR" sz="2200" dirty="0" smtClean="0"/>
              <a:t>Ουρανία Γκοβίνα,</a:t>
            </a:r>
          </a:p>
          <a:p>
            <a:pPr fontAlgn="auto">
              <a:spcBef>
                <a:spcPts val="0"/>
              </a:spcBef>
              <a:spcAft>
                <a:spcPts val="0"/>
              </a:spcAft>
            </a:pPr>
            <a:r>
              <a:rPr lang="el-GR" sz="2200" dirty="0" smtClean="0"/>
              <a:t>Επίκουρη Καθηγήτρια</a:t>
            </a:r>
          </a:p>
          <a:p>
            <a:pPr fontAlgn="auto">
              <a:spcBef>
                <a:spcPts val="0"/>
              </a:spcBef>
              <a:spcAft>
                <a:spcPts val="0"/>
              </a:spcAft>
            </a:pPr>
            <a:r>
              <a:rPr lang="el-GR" sz="2200" dirty="0" smtClean="0"/>
              <a:t>Τμήμα Νοσηλευτικής</a:t>
            </a:r>
            <a:endParaRPr lang="el-GR" sz="2200" dirty="0"/>
          </a:p>
        </p:txBody>
      </p:sp>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Autofit/>
          </a:bodyPr>
          <a:lstStyle/>
          <a:p>
            <a:r>
              <a:rPr lang="el-GR" dirty="0" smtClean="0"/>
              <a:t>Καρδιακή προσβολή </a:t>
            </a:r>
            <a:r>
              <a:rPr lang="el-GR" dirty="0"/>
              <a:t>κ</a:t>
            </a:r>
            <a:r>
              <a:rPr lang="el-GR" dirty="0" smtClean="0"/>
              <a:t>αι </a:t>
            </a:r>
            <a:r>
              <a:rPr lang="el-GR" dirty="0"/>
              <a:t>ν</a:t>
            </a:r>
            <a:r>
              <a:rPr lang="el-GR" dirty="0" smtClean="0"/>
              <a:t>έκρωση </a:t>
            </a:r>
            <a:r>
              <a:rPr lang="el-GR" dirty="0"/>
              <a:t>μ</a:t>
            </a:r>
            <a:r>
              <a:rPr lang="el-GR" dirty="0" smtClean="0"/>
              <a:t>υοκαρδίου</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a:t>
            </a:fld>
            <a:endParaRPr lang="el-GR" dirty="0">
              <a:solidFill>
                <a:prstClr val="black"/>
              </a:solidFill>
            </a:endParaRPr>
          </a:p>
        </p:txBody>
      </p:sp>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3300" y="1413942"/>
            <a:ext cx="4697400" cy="4851920"/>
          </a:xfrm>
        </p:spPr>
      </p:pic>
      <p:sp>
        <p:nvSpPr>
          <p:cNvPr id="7" name="Rectangle 8"/>
          <p:cNvSpPr/>
          <p:nvPr/>
        </p:nvSpPr>
        <p:spPr>
          <a:xfrm>
            <a:off x="1619672" y="6404361"/>
            <a:ext cx="5688632" cy="276999"/>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heart attack anatomy</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rPr>
              <a:t> </a:t>
            </a:r>
            <a:r>
              <a:rPr lang="en-US" sz="1200" dirty="0">
                <a:solidFill>
                  <a:prstClr val="black"/>
                </a:solidFill>
                <a:latin typeface="Calibri"/>
                <a:hlinkClick r:id="rId4"/>
              </a:rPr>
              <a:t>ravindra gandhi  </a:t>
            </a:r>
            <a:r>
              <a:rPr lang="el-GR" sz="1200" dirty="0" smtClean="0">
                <a:solidFill>
                  <a:prstClr val="black">
                    <a:lumMod val="65000"/>
                    <a:lumOff val="35000"/>
                  </a:prstClr>
                </a:solidFill>
                <a:latin typeface="Calibri"/>
              </a:rPr>
              <a:t>διαθέσιμο με άδεια</a:t>
            </a:r>
            <a:r>
              <a:rPr lang="en-US" sz="1200" dirty="0" smtClean="0">
                <a:solidFill>
                  <a:prstClr val="black"/>
                </a:solidFill>
                <a:latin typeface="Calibri"/>
                <a:hlinkClick r:id="rId5"/>
              </a:rPr>
              <a:t>CC </a:t>
            </a:r>
            <a:r>
              <a:rPr lang="en-US" sz="1200" dirty="0">
                <a:solidFill>
                  <a:prstClr val="black"/>
                </a:solidFill>
                <a:latin typeface="Calibri"/>
                <a:hlinkClick r:id="rId5"/>
              </a:rPr>
              <a:t>BY-SA 2.0</a:t>
            </a:r>
            <a:endParaRPr lang="en-US" sz="1200" dirty="0">
              <a:solidFill>
                <a:prstClr val="black"/>
              </a:solidFill>
              <a:latin typeface="Calibri"/>
            </a:endParaRPr>
          </a:p>
        </p:txBody>
      </p:sp>
    </p:spTree>
    <p:extLst>
      <p:ext uri="{BB962C8B-B14F-4D97-AF65-F5344CB8AC3E}">
        <p14:creationId xmlns:p14="http://schemas.microsoft.com/office/powerpoint/2010/main" val="10343468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ΟΕΜ </a:t>
            </a:r>
            <a:r>
              <a:rPr lang="el-GR" dirty="0" smtClean="0"/>
              <a:t>(Σχηματισμός </a:t>
            </a:r>
            <a:r>
              <a:rPr lang="el-GR" dirty="0" smtClean="0"/>
              <a:t>θρόμβου</a:t>
            </a:r>
            <a:r>
              <a:rPr lang="el-GR"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a:t>
            </a:fld>
            <a:endParaRPr lang="el-GR" dirty="0">
              <a:solidFill>
                <a:prstClr val="black"/>
              </a:solidFill>
            </a:endParaRPr>
          </a:p>
        </p:txBody>
      </p:sp>
      <p:pic>
        <p:nvPicPr>
          <p:cNvPr id="6"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6684" y="1195439"/>
            <a:ext cx="6250632" cy="4987983"/>
          </a:xfrm>
          <a:ln>
            <a:solidFill>
              <a:schemeClr val="tx1"/>
            </a:solidFill>
          </a:ln>
        </p:spPr>
      </p:pic>
      <p:sp>
        <p:nvSpPr>
          <p:cNvPr id="7" name="Rectangle 8"/>
          <p:cNvSpPr/>
          <p:nvPr/>
        </p:nvSpPr>
        <p:spPr>
          <a:xfrm>
            <a:off x="2915816" y="6299257"/>
            <a:ext cx="3266020"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4"/>
              </a:rPr>
              <a:t>Coronary heart disease-atherosclerosis</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rPr>
              <a:t> </a:t>
            </a:r>
            <a:r>
              <a:rPr lang="en-US" sz="1200" dirty="0" smtClean="0">
                <a:solidFill>
                  <a:prstClr val="black"/>
                </a:solidFill>
                <a:latin typeface="Calibri"/>
                <a:hlinkClick r:id="rId5"/>
              </a:rPr>
              <a:t>7mike5000</a:t>
            </a:r>
            <a:r>
              <a:rPr lang="el-GR" sz="1200" dirty="0" smtClean="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r>
              <a:rPr lang="en-US" sz="1200" dirty="0" smtClean="0">
                <a:solidFill>
                  <a:prstClr val="black"/>
                </a:solidFill>
                <a:latin typeface="Calibri"/>
              </a:rPr>
              <a:t>.</a:t>
            </a:r>
            <a:endParaRPr lang="en-US" sz="1200" dirty="0">
              <a:solidFill>
                <a:prstClr val="black"/>
              </a:solidFill>
              <a:latin typeface="Calibri"/>
            </a:endParaRPr>
          </a:p>
        </p:txBody>
      </p:sp>
    </p:spTree>
    <p:extLst>
      <p:ext uri="{BB962C8B-B14F-4D97-AF65-F5344CB8AC3E}">
        <p14:creationId xmlns:p14="http://schemas.microsoft.com/office/powerpoint/2010/main" val="23530097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sz="4400" dirty="0" smtClean="0"/>
              <a:t>Οξύ έμφραγμα </a:t>
            </a:r>
            <a:r>
              <a:rPr lang="el-GR" sz="4400" dirty="0"/>
              <a:t>μ</a:t>
            </a:r>
            <a:r>
              <a:rPr lang="el-GR" sz="4400" dirty="0" smtClean="0"/>
              <a:t>υοκαρδίου</a:t>
            </a:r>
            <a:br>
              <a:rPr lang="el-GR" sz="4400" dirty="0" smtClean="0"/>
            </a:br>
            <a:r>
              <a:rPr lang="el-GR" sz="4400" dirty="0" smtClean="0"/>
              <a:t>Κλινικές εκδηλώσεις </a:t>
            </a:r>
            <a:r>
              <a:rPr lang="el-GR" sz="4400" dirty="0"/>
              <a:t>σ</a:t>
            </a:r>
            <a:r>
              <a:rPr lang="el-GR" sz="4400" dirty="0" smtClean="0"/>
              <a:t>ε ΟΕΜ </a:t>
            </a:r>
            <a:r>
              <a:rPr lang="el-GR" sz="3600" b="0" dirty="0" smtClean="0"/>
              <a:t>(1 από 2)</a:t>
            </a:r>
            <a:endParaRPr lang="el-GR" sz="3600" b="0" dirty="0"/>
          </a:p>
        </p:txBody>
      </p:sp>
      <p:sp>
        <p:nvSpPr>
          <p:cNvPr id="3" name="Θέση περιεχομένου 2"/>
          <p:cNvSpPr>
            <a:spLocks noGrp="1"/>
          </p:cNvSpPr>
          <p:nvPr>
            <p:ph idx="1"/>
          </p:nvPr>
        </p:nvSpPr>
        <p:spPr>
          <a:xfrm>
            <a:off x="467544" y="1412776"/>
            <a:ext cx="8229600" cy="5040560"/>
          </a:xfrm>
        </p:spPr>
        <p:txBody>
          <a:bodyPr>
            <a:normAutofit lnSpcReduction="10000"/>
          </a:bodyPr>
          <a:lstStyle/>
          <a:p>
            <a:pPr marL="0" indent="0">
              <a:spcBef>
                <a:spcPts val="2400"/>
              </a:spcBef>
              <a:buNone/>
            </a:pPr>
            <a:r>
              <a:rPr lang="el-GR" sz="2400" b="1" dirty="0" smtClean="0">
                <a:solidFill>
                  <a:srgbClr val="004A82"/>
                </a:solidFill>
              </a:rPr>
              <a:t>Θωρακικό ή προκ</a:t>
            </a:r>
            <a:r>
              <a:rPr lang="el-GR" sz="2400" b="1" dirty="0">
                <a:solidFill>
                  <a:srgbClr val="004A82"/>
                </a:solidFill>
              </a:rPr>
              <a:t>ά</a:t>
            </a:r>
            <a:r>
              <a:rPr lang="el-GR" sz="2400" b="1" dirty="0" smtClean="0">
                <a:solidFill>
                  <a:srgbClr val="004A82"/>
                </a:solidFill>
              </a:rPr>
              <a:t>ρδιο </a:t>
            </a:r>
            <a:r>
              <a:rPr lang="el-GR" sz="2400" b="1" dirty="0">
                <a:solidFill>
                  <a:srgbClr val="004A82"/>
                </a:solidFill>
              </a:rPr>
              <a:t>ά</a:t>
            </a:r>
            <a:r>
              <a:rPr lang="el-GR" sz="2400" b="1" dirty="0" smtClean="0">
                <a:solidFill>
                  <a:srgbClr val="004A82"/>
                </a:solidFill>
              </a:rPr>
              <a:t>λγος </a:t>
            </a:r>
            <a:r>
              <a:rPr lang="el-GR" sz="2400" dirty="0" smtClean="0"/>
              <a:t>(</a:t>
            </a:r>
            <a:r>
              <a:rPr lang="el-GR" sz="2400" dirty="0"/>
              <a:t>στο πρόσθιο τοίχωμα) επεκτείνεται σε τράχηλο, τη σιαγόνα, τον ένα ή τους 2 ώμους, αρ. βραχίονα</a:t>
            </a:r>
          </a:p>
          <a:p>
            <a:pPr>
              <a:spcBef>
                <a:spcPts val="2400"/>
              </a:spcBef>
            </a:pPr>
            <a:r>
              <a:rPr lang="el-GR" sz="2400" dirty="0" smtClean="0"/>
              <a:t>Ταχυκαρδία, ταχύπνοια,</a:t>
            </a:r>
          </a:p>
          <a:p>
            <a:pPr>
              <a:spcBef>
                <a:spcPts val="2400"/>
              </a:spcBef>
            </a:pPr>
            <a:r>
              <a:rPr lang="el-GR" sz="2400" dirty="0" smtClean="0"/>
              <a:t>Δύσπνοια,</a:t>
            </a:r>
          </a:p>
          <a:p>
            <a:pPr>
              <a:spcBef>
                <a:spcPts val="2400"/>
              </a:spcBef>
            </a:pPr>
            <a:r>
              <a:rPr lang="el-GR" sz="2400" dirty="0" smtClean="0"/>
              <a:t>Ναυτία, εμετός,</a:t>
            </a:r>
          </a:p>
          <a:p>
            <a:pPr>
              <a:spcBef>
                <a:spcPts val="2400"/>
              </a:spcBef>
            </a:pPr>
            <a:r>
              <a:rPr lang="el-GR" sz="2400" dirty="0" smtClean="0"/>
              <a:t>Άγχος &amp; αίσθηση επικείμενης καταστροφής,</a:t>
            </a:r>
          </a:p>
          <a:p>
            <a:pPr>
              <a:spcBef>
                <a:spcPts val="2400"/>
              </a:spcBef>
            </a:pPr>
            <a:r>
              <a:rPr lang="el-GR" sz="2400" dirty="0" smtClean="0"/>
              <a:t>Εφίδρωση,</a:t>
            </a:r>
          </a:p>
          <a:p>
            <a:pPr>
              <a:spcBef>
                <a:spcPts val="2400"/>
              </a:spcBef>
            </a:pPr>
            <a:r>
              <a:rPr lang="el-GR" sz="2400" dirty="0" smtClean="0"/>
              <a:t>Ψυχρό, κηλιδωτό δέρμα,</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a:t>
            </a:fld>
            <a:endParaRPr lang="el-GR" dirty="0">
              <a:solidFill>
                <a:prstClr val="black"/>
              </a:solidFill>
            </a:endParaRPr>
          </a:p>
        </p:txBody>
      </p:sp>
    </p:spTree>
    <p:extLst>
      <p:ext uri="{BB962C8B-B14F-4D97-AF65-F5344CB8AC3E}">
        <p14:creationId xmlns:p14="http://schemas.microsoft.com/office/powerpoint/2010/main" val="16661866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sz="4400" dirty="0"/>
              <a:t>Οξύ </a:t>
            </a:r>
            <a:r>
              <a:rPr lang="el-GR" sz="4400" dirty="0" smtClean="0"/>
              <a:t>έμφραγμα </a:t>
            </a:r>
            <a:r>
              <a:rPr lang="el-GR" sz="4400" dirty="0"/>
              <a:t>μ</a:t>
            </a:r>
            <a:r>
              <a:rPr lang="el-GR" sz="4400" dirty="0" smtClean="0"/>
              <a:t>υοκαρδίου</a:t>
            </a:r>
            <a:r>
              <a:rPr lang="el-GR" sz="4400" dirty="0"/>
              <a:t/>
            </a:r>
            <a:br>
              <a:rPr lang="el-GR" sz="4400" dirty="0"/>
            </a:br>
            <a:r>
              <a:rPr lang="el-GR" sz="4400" dirty="0"/>
              <a:t>Κλινικές </a:t>
            </a:r>
            <a:r>
              <a:rPr lang="el-GR" sz="4400" dirty="0" smtClean="0"/>
              <a:t>εκδηλώσεις </a:t>
            </a:r>
            <a:r>
              <a:rPr lang="el-GR" sz="4400" dirty="0"/>
              <a:t>σ</a:t>
            </a:r>
            <a:r>
              <a:rPr lang="el-GR" sz="4400" dirty="0" smtClean="0"/>
              <a:t>ε </a:t>
            </a:r>
            <a:r>
              <a:rPr lang="el-GR" sz="4400" dirty="0"/>
              <a:t>ΟΕΜ </a:t>
            </a:r>
            <a:r>
              <a:rPr lang="el-GR" sz="3600" b="0" dirty="0" smtClean="0"/>
              <a:t>(2 </a:t>
            </a:r>
            <a:r>
              <a:rPr lang="el-GR" sz="3600" b="0" dirty="0"/>
              <a:t>από 2)</a:t>
            </a:r>
            <a:endParaRPr lang="el-GR" dirty="0"/>
          </a:p>
        </p:txBody>
      </p:sp>
      <p:sp>
        <p:nvSpPr>
          <p:cNvPr id="3" name="Θέση περιεχομένου 2"/>
          <p:cNvSpPr>
            <a:spLocks noGrp="1"/>
          </p:cNvSpPr>
          <p:nvPr>
            <p:ph idx="1"/>
          </p:nvPr>
        </p:nvSpPr>
        <p:spPr>
          <a:xfrm>
            <a:off x="457200" y="1484784"/>
            <a:ext cx="8229600" cy="4752528"/>
          </a:xfrm>
        </p:spPr>
        <p:txBody>
          <a:bodyPr>
            <a:normAutofit/>
          </a:bodyPr>
          <a:lstStyle/>
          <a:p>
            <a:pPr>
              <a:spcBef>
                <a:spcPts val="3600"/>
              </a:spcBef>
            </a:pPr>
            <a:r>
              <a:rPr lang="el-GR" sz="2400" dirty="0" smtClean="0"/>
              <a:t>Μειωμένες  περιφερικές σφύξεις ,</a:t>
            </a:r>
          </a:p>
          <a:p>
            <a:pPr>
              <a:spcBef>
                <a:spcPts val="3600"/>
              </a:spcBef>
            </a:pPr>
            <a:r>
              <a:rPr lang="el-GR" sz="2400" dirty="0" smtClean="0"/>
              <a:t>Υπόταση ή υπέρταση,</a:t>
            </a:r>
          </a:p>
          <a:p>
            <a:pPr>
              <a:spcBef>
                <a:spcPts val="3600"/>
              </a:spcBef>
            </a:pPr>
            <a:r>
              <a:rPr lang="el-GR" sz="2400" dirty="0" smtClean="0"/>
              <a:t>Αίσθημα παλμών, αρρυθμίες,</a:t>
            </a:r>
          </a:p>
          <a:p>
            <a:pPr>
              <a:spcBef>
                <a:spcPts val="3600"/>
              </a:spcBef>
            </a:pPr>
            <a:r>
              <a:rPr lang="el-GR" sz="2400" dirty="0" smtClean="0"/>
              <a:t>Σημεία ανεπάρκειας α. κοιλίας,</a:t>
            </a:r>
          </a:p>
          <a:p>
            <a:pPr>
              <a:spcBef>
                <a:spcPts val="3600"/>
              </a:spcBef>
            </a:pPr>
            <a:r>
              <a:rPr lang="el-GR" sz="2400" dirty="0" smtClean="0"/>
              <a:t>Μειωμένο επίπεδο συνείδησης.</a:t>
            </a:r>
          </a:p>
          <a:p>
            <a:pPr>
              <a:spcBef>
                <a:spcPts val="3600"/>
              </a:spcBef>
            </a:pP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a:t>
            </a:fld>
            <a:endParaRPr lang="el-GR" dirty="0">
              <a:solidFill>
                <a:prstClr val="black"/>
              </a:solidFill>
            </a:endParaRPr>
          </a:p>
        </p:txBody>
      </p:sp>
    </p:spTree>
    <p:extLst>
      <p:ext uri="{BB962C8B-B14F-4D97-AF65-F5344CB8AC3E}">
        <p14:creationId xmlns:p14="http://schemas.microsoft.com/office/powerpoint/2010/main" val="2472391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Επιπλοκές σε </a:t>
            </a:r>
            <a:r>
              <a:rPr lang="el-GR" dirty="0"/>
              <a:t>ΕΜ</a:t>
            </a:r>
          </a:p>
        </p:txBody>
      </p:sp>
      <p:sp>
        <p:nvSpPr>
          <p:cNvPr id="3" name="Θέση περιεχομένου 2"/>
          <p:cNvSpPr>
            <a:spLocks noGrp="1"/>
          </p:cNvSpPr>
          <p:nvPr>
            <p:ph idx="1"/>
          </p:nvPr>
        </p:nvSpPr>
        <p:spPr/>
        <p:txBody>
          <a:bodyPr>
            <a:normAutofit lnSpcReduction="10000"/>
          </a:bodyPr>
          <a:lstStyle/>
          <a:p>
            <a:pPr>
              <a:spcBef>
                <a:spcPts val="2400"/>
              </a:spcBef>
            </a:pPr>
            <a:r>
              <a:rPr lang="el-GR" sz="2400" b="1" dirty="0" smtClean="0"/>
              <a:t>Αιφνίδιος θάνατος </a:t>
            </a:r>
            <a:r>
              <a:rPr lang="el-GR" sz="2400" dirty="0" smtClean="0"/>
              <a:t>αν </a:t>
            </a:r>
            <a:r>
              <a:rPr lang="el-GR" sz="2400" dirty="0"/>
              <a:t>η απόφραξη αφορά μεγάλη στεφανιαία </a:t>
            </a:r>
            <a:r>
              <a:rPr lang="el-GR" sz="2400" dirty="0" smtClean="0"/>
              <a:t>αρτηρία,</a:t>
            </a:r>
            <a:endParaRPr lang="el-GR" sz="2400" dirty="0"/>
          </a:p>
          <a:p>
            <a:pPr>
              <a:spcBef>
                <a:spcPts val="2400"/>
              </a:spcBef>
            </a:pPr>
            <a:r>
              <a:rPr lang="el-GR" sz="2400" b="1" dirty="0" smtClean="0"/>
              <a:t>Διαταραχές ρυθμού,</a:t>
            </a:r>
          </a:p>
          <a:p>
            <a:pPr>
              <a:spcBef>
                <a:spcPts val="2400"/>
              </a:spcBef>
            </a:pPr>
            <a:r>
              <a:rPr lang="el-GR" sz="2400" b="1" dirty="0" smtClean="0"/>
              <a:t>Ανεπάρκεια της καρδιακής αντλίας,</a:t>
            </a:r>
          </a:p>
          <a:p>
            <a:pPr>
              <a:spcBef>
                <a:spcPts val="2400"/>
              </a:spcBef>
            </a:pPr>
            <a:r>
              <a:rPr lang="el-GR" sz="2400" b="1" dirty="0" smtClean="0"/>
              <a:t>Καρδιογενής καταπληξία ή σοκ,</a:t>
            </a:r>
          </a:p>
          <a:p>
            <a:pPr>
              <a:spcBef>
                <a:spcPts val="2400"/>
              </a:spcBef>
            </a:pPr>
            <a:r>
              <a:rPr lang="el-GR" sz="2400" b="1" dirty="0" smtClean="0"/>
              <a:t>Επέκταση εμφράγματος,</a:t>
            </a:r>
          </a:p>
          <a:p>
            <a:pPr>
              <a:spcBef>
                <a:spcPts val="2400"/>
              </a:spcBef>
            </a:pPr>
            <a:r>
              <a:rPr lang="el-GR" sz="2400" b="1" dirty="0" smtClean="0"/>
              <a:t>Οργανικές (δομικές) βλάβες </a:t>
            </a:r>
            <a:r>
              <a:rPr lang="el-GR" sz="2400" dirty="0" smtClean="0"/>
              <a:t>(</a:t>
            </a:r>
            <a:r>
              <a:rPr lang="el-GR" sz="2400" dirty="0"/>
              <a:t>π.χ. Κοιλιακό ανεύρυσμα ή ρήξη μεσοκοιλιακού διαφράγματος</a:t>
            </a:r>
            <a:r>
              <a:rPr lang="el-GR" sz="2400" dirty="0" smtClean="0"/>
              <a:t>),</a:t>
            </a:r>
            <a:endParaRPr lang="el-GR" sz="2400" dirty="0"/>
          </a:p>
          <a:p>
            <a:pPr>
              <a:spcBef>
                <a:spcPts val="2400"/>
              </a:spcBef>
            </a:pPr>
            <a:r>
              <a:rPr lang="el-GR" sz="2400" b="1" dirty="0" smtClean="0"/>
              <a:t>Περικαρδίτιδα.</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a:t>
            </a:fld>
            <a:endParaRPr lang="el-GR" dirty="0">
              <a:solidFill>
                <a:prstClr val="black"/>
              </a:solidFill>
            </a:endParaRPr>
          </a:p>
        </p:txBody>
      </p:sp>
    </p:spTree>
    <p:extLst>
      <p:ext uri="{BB962C8B-B14F-4D97-AF65-F5344CB8AC3E}">
        <p14:creationId xmlns:p14="http://schemas.microsoft.com/office/powerpoint/2010/main" val="2585630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ΟΕΜ-Συντονισμένη φροντίδα</a:t>
            </a:r>
            <a:endParaRPr lang="el-GR" dirty="0"/>
          </a:p>
        </p:txBody>
      </p:sp>
      <p:sp>
        <p:nvSpPr>
          <p:cNvPr id="3" name="Θέση περιεχομένου 2"/>
          <p:cNvSpPr>
            <a:spLocks noGrp="1"/>
          </p:cNvSpPr>
          <p:nvPr>
            <p:ph idx="1"/>
          </p:nvPr>
        </p:nvSpPr>
        <p:spPr/>
        <p:txBody>
          <a:bodyPr>
            <a:normAutofit/>
          </a:bodyPr>
          <a:lstStyle/>
          <a:p>
            <a:pPr marL="0" indent="0">
              <a:spcBef>
                <a:spcPts val="3600"/>
              </a:spcBef>
              <a:buNone/>
            </a:pPr>
            <a:r>
              <a:rPr lang="el-GR" sz="2400" b="1" dirty="0" smtClean="0"/>
              <a:t>Στόχοι φροντίδας</a:t>
            </a:r>
          </a:p>
          <a:p>
            <a:pPr>
              <a:spcBef>
                <a:spcPts val="3600"/>
              </a:spcBef>
            </a:pPr>
            <a:r>
              <a:rPr lang="el-GR" sz="2400" dirty="0" smtClean="0"/>
              <a:t>Ανακούφιση Πόνου,</a:t>
            </a:r>
          </a:p>
          <a:p>
            <a:pPr>
              <a:spcBef>
                <a:spcPts val="3600"/>
              </a:spcBef>
            </a:pPr>
            <a:r>
              <a:rPr lang="el-GR" sz="2400" dirty="0" smtClean="0"/>
              <a:t>Περιορισμός Έκτασης Της Βλάβης,</a:t>
            </a:r>
          </a:p>
          <a:p>
            <a:pPr>
              <a:spcBef>
                <a:spcPts val="3600"/>
              </a:spcBef>
            </a:pPr>
            <a:r>
              <a:rPr lang="el-GR" sz="2400" dirty="0" smtClean="0"/>
              <a:t>Διατήρηση Σταθερής Καρδιακής Λειτουργίας,</a:t>
            </a:r>
          </a:p>
          <a:p>
            <a:pPr>
              <a:spcBef>
                <a:spcPts val="3600"/>
              </a:spcBef>
            </a:pPr>
            <a:r>
              <a:rPr lang="el-GR" sz="2400" dirty="0" smtClean="0"/>
              <a:t>Μείωση Καρδιακού Φόρτου,</a:t>
            </a:r>
          </a:p>
          <a:p>
            <a:pPr>
              <a:spcBef>
                <a:spcPts val="3600"/>
              </a:spcBef>
            </a:pPr>
            <a:r>
              <a:rPr lang="el-GR" sz="2400" dirty="0" smtClean="0"/>
              <a:t>Πρόληψη Επιπλοκών.</a:t>
            </a:r>
          </a:p>
          <a:p>
            <a:pPr>
              <a:spcBef>
                <a:spcPts val="3600"/>
              </a:spcBef>
            </a:pP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14</a:t>
            </a:fld>
            <a:endParaRPr lang="el-GR" dirty="0">
              <a:solidFill>
                <a:prstClr val="black"/>
              </a:solidFill>
            </a:endParaRPr>
          </a:p>
        </p:txBody>
      </p:sp>
    </p:spTree>
    <p:extLst>
      <p:ext uri="{BB962C8B-B14F-4D97-AF65-F5344CB8AC3E}">
        <p14:creationId xmlns:p14="http://schemas.microsoft.com/office/powerpoint/2010/main" val="1713625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ΟΕΜ - Είναι θέμα </a:t>
            </a:r>
            <a:r>
              <a:rPr lang="el-GR" dirty="0"/>
              <a:t>χ</a:t>
            </a:r>
            <a:r>
              <a:rPr lang="el-GR" dirty="0" smtClean="0"/>
              <a:t>ρόνου</a:t>
            </a:r>
            <a:endParaRPr lang="el-GR" dirty="0"/>
          </a:p>
        </p:txBody>
      </p:sp>
      <p:sp>
        <p:nvSpPr>
          <p:cNvPr id="3" name="Θέση περιεχομένου 2"/>
          <p:cNvSpPr>
            <a:spLocks noGrp="1"/>
          </p:cNvSpPr>
          <p:nvPr>
            <p:ph idx="1"/>
          </p:nvPr>
        </p:nvSpPr>
        <p:spPr/>
        <p:txBody>
          <a:bodyPr>
            <a:normAutofit/>
          </a:bodyPr>
          <a:lstStyle/>
          <a:p>
            <a:pPr>
              <a:spcBef>
                <a:spcPts val="3600"/>
              </a:spcBef>
            </a:pPr>
            <a:r>
              <a:rPr lang="el-GR" sz="2400" dirty="0"/>
              <a:t>Η ταχεία διάγνωση σώζει ζωές ή </a:t>
            </a:r>
            <a:r>
              <a:rPr lang="el-GR" sz="2400" dirty="0" smtClean="0"/>
              <a:t>«ο </a:t>
            </a:r>
            <a:r>
              <a:rPr lang="el-GR" sz="2400" dirty="0"/>
              <a:t>χρόνος είναι </a:t>
            </a:r>
            <a:r>
              <a:rPr lang="el-GR" sz="2400" dirty="0" smtClean="0"/>
              <a:t>μυοκάρδιο»,</a:t>
            </a:r>
            <a:endParaRPr lang="el-GR" sz="2400" dirty="0"/>
          </a:p>
          <a:p>
            <a:pPr>
              <a:spcBef>
                <a:spcPts val="3600"/>
              </a:spcBef>
            </a:pPr>
            <a:r>
              <a:rPr lang="el-GR" sz="2400" dirty="0"/>
              <a:t>Όσο ταχύτερα ανοίξει η αρτηρία (φαρμακευτικά, επεμβατικά ή αυτόματα) τόσο </a:t>
            </a:r>
            <a:r>
              <a:rPr lang="el-GR" sz="2400" dirty="0" smtClean="0"/>
              <a:t>καλύτερα,</a:t>
            </a:r>
            <a:endParaRPr lang="el-GR" sz="2400" dirty="0"/>
          </a:p>
          <a:p>
            <a:pPr>
              <a:spcBef>
                <a:spcPts val="3600"/>
              </a:spcBef>
            </a:pPr>
            <a:r>
              <a:rPr lang="el-GR" sz="2400" dirty="0"/>
              <a:t>Αίτια καθυστερημένης επαναιμάτωσης του μυοκαρδίου είναι η καθυστερημένη αναζήτηση φροντίδας (ηλικία, υποτίμηση κινδύνου, καθυστερήσεις μέσα στο νοσοκομείο κλπ</a:t>
            </a:r>
            <a:r>
              <a:rPr lang="el-GR" sz="2400" dirty="0" smtClean="0"/>
              <a:t>.).</a:t>
            </a:r>
            <a:endParaRPr lang="el-GR" sz="2400"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15</a:t>
            </a:fld>
            <a:endParaRPr lang="el-GR" dirty="0">
              <a:solidFill>
                <a:prstClr val="black"/>
              </a:solidFill>
            </a:endParaRPr>
          </a:p>
        </p:txBody>
      </p:sp>
    </p:spTree>
    <p:extLst>
      <p:ext uri="{BB962C8B-B14F-4D97-AF65-F5344CB8AC3E}">
        <p14:creationId xmlns:p14="http://schemas.microsoft.com/office/powerpoint/2010/main" val="209334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sz="4400" dirty="0" smtClean="0"/>
              <a:t>ΟΕΜ - Κύριες εργαστηριακές </a:t>
            </a:r>
            <a:r>
              <a:rPr lang="el-GR" sz="4400" dirty="0"/>
              <a:t>ε</a:t>
            </a:r>
            <a:r>
              <a:rPr lang="el-GR" sz="4400" dirty="0" smtClean="0"/>
              <a:t>ξετάσεις</a:t>
            </a:r>
            <a:r>
              <a:rPr lang="el-GR" dirty="0" smtClean="0"/>
              <a:t/>
            </a:r>
            <a:br>
              <a:rPr lang="el-GR" dirty="0" smtClean="0"/>
            </a:br>
            <a:r>
              <a:rPr lang="el-GR" sz="3600" b="0" dirty="0" smtClean="0"/>
              <a:t>(1 από 2)</a:t>
            </a:r>
            <a:endParaRPr lang="el-GR" sz="3600" b="0" dirty="0"/>
          </a:p>
        </p:txBody>
      </p:sp>
      <p:sp>
        <p:nvSpPr>
          <p:cNvPr id="3" name="Θέση περιεχομένου 2"/>
          <p:cNvSpPr>
            <a:spLocks noGrp="1"/>
          </p:cNvSpPr>
          <p:nvPr>
            <p:ph idx="1"/>
          </p:nvPr>
        </p:nvSpPr>
        <p:spPr/>
        <p:txBody>
          <a:bodyPr>
            <a:normAutofit/>
          </a:bodyPr>
          <a:lstStyle/>
          <a:p>
            <a:pPr marL="0" indent="0">
              <a:buNone/>
            </a:pPr>
            <a:r>
              <a:rPr lang="el-GR" sz="2400" b="1" dirty="0" smtClean="0">
                <a:solidFill>
                  <a:srgbClr val="004A82"/>
                </a:solidFill>
              </a:rPr>
              <a:t>Καρδιακοί δείκτες ορού </a:t>
            </a:r>
            <a:r>
              <a:rPr lang="el-GR" sz="2400" dirty="0" smtClean="0"/>
              <a:t>(</a:t>
            </a:r>
            <a:r>
              <a:rPr lang="el-GR" sz="2400" dirty="0"/>
              <a:t>αιμοληψία</a:t>
            </a:r>
            <a:r>
              <a:rPr lang="el-GR" sz="2400" dirty="0" smtClean="0"/>
              <a:t>)</a:t>
            </a:r>
            <a:endParaRPr lang="el-GR" sz="2400" dirty="0"/>
          </a:p>
          <a:p>
            <a:pPr>
              <a:spcBef>
                <a:spcPts val="4200"/>
              </a:spcBef>
            </a:pPr>
            <a:r>
              <a:rPr lang="el-GR" sz="2400" b="1" dirty="0" smtClean="0"/>
              <a:t>Πρωτεΐνες </a:t>
            </a:r>
            <a:r>
              <a:rPr lang="el-GR" sz="2400" dirty="0" smtClean="0"/>
              <a:t> </a:t>
            </a:r>
            <a:r>
              <a:rPr lang="el-GR" sz="2400" dirty="0"/>
              <a:t>που εκλύονται από το νεκρωθέν μυοκάρδιο δηλ., η κρεατινική φωσφακινάση (CK, CPK) και οι καρδιακές τροπονίνες Τ &amp; Ι που αυξάνουν σε περίπτωση </a:t>
            </a:r>
            <a:r>
              <a:rPr lang="el-GR" sz="2400" dirty="0" smtClean="0"/>
              <a:t>ΟΕΜ,</a:t>
            </a:r>
            <a:endParaRPr lang="el-GR" sz="2400" dirty="0"/>
          </a:p>
          <a:p>
            <a:pPr>
              <a:spcBef>
                <a:spcPts val="4200"/>
              </a:spcBef>
            </a:pPr>
            <a:r>
              <a:rPr lang="el-GR" sz="2400" b="1" dirty="0">
                <a:solidFill>
                  <a:srgbClr val="004A82"/>
                </a:solidFill>
              </a:rPr>
              <a:t>CK-ΜΒ</a:t>
            </a:r>
            <a:r>
              <a:rPr lang="el-GR" sz="2400" dirty="0"/>
              <a:t> είναι ο πιο ευαίσθητος δείκτης για τις πρώτες ώρες  μετά από ΟΕΜ. Αύξηση του 5% σημαίνει θετική δοκιμασία για </a:t>
            </a:r>
            <a:r>
              <a:rPr lang="el-GR" sz="2400" dirty="0" smtClean="0"/>
              <a:t>ΟΕΜ.</a:t>
            </a:r>
            <a:endParaRPr lang="el-GR" sz="2400" dirty="0"/>
          </a:p>
          <a:p>
            <a:pPr>
              <a:spcBef>
                <a:spcPts val="4200"/>
              </a:spcBef>
              <a:buFont typeface="Wingdings" panose="05000000000000000000" pitchFamily="2" charset="2"/>
              <a:buChar char="ü"/>
            </a:pPr>
            <a:r>
              <a:rPr lang="el-GR" sz="2400" b="1" dirty="0" smtClean="0">
                <a:solidFill>
                  <a:srgbClr val="820000"/>
                </a:solidFill>
              </a:rPr>
              <a:t>Η αιμοληψία και εκτίμηση των δεικτών γίνεται κατά την εισαγωγή &amp; για 3 συνεχείς ήμερες.</a:t>
            </a:r>
          </a:p>
          <a:p>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16</a:t>
            </a:fld>
            <a:endParaRPr lang="el-GR" dirty="0">
              <a:solidFill>
                <a:prstClr val="black"/>
              </a:solidFill>
            </a:endParaRPr>
          </a:p>
        </p:txBody>
      </p:sp>
    </p:spTree>
    <p:extLst>
      <p:ext uri="{BB962C8B-B14F-4D97-AF65-F5344CB8AC3E}">
        <p14:creationId xmlns:p14="http://schemas.microsoft.com/office/powerpoint/2010/main" val="3116499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sz="4400" dirty="0"/>
              <a:t>ΟΕΜ - Κύριες </a:t>
            </a:r>
            <a:r>
              <a:rPr lang="el-GR" sz="4400" dirty="0" smtClean="0"/>
              <a:t>εργαστηριακές </a:t>
            </a:r>
            <a:r>
              <a:rPr lang="el-GR" sz="4400" dirty="0"/>
              <a:t>ε</a:t>
            </a:r>
            <a:r>
              <a:rPr lang="el-GR" sz="4400" dirty="0" smtClean="0"/>
              <a:t>ξετάσεις</a:t>
            </a:r>
            <a:r>
              <a:rPr lang="el-GR" dirty="0"/>
              <a:t/>
            </a:r>
            <a:br>
              <a:rPr lang="el-GR" dirty="0"/>
            </a:br>
            <a:r>
              <a:rPr lang="el-GR" sz="3600" b="0" dirty="0" smtClean="0"/>
              <a:t>(2 </a:t>
            </a:r>
            <a:r>
              <a:rPr lang="el-GR" sz="3600" b="0" dirty="0"/>
              <a:t>από 2)</a:t>
            </a:r>
            <a:endParaRPr lang="el-GR" dirty="0"/>
          </a:p>
        </p:txBody>
      </p:sp>
      <p:sp>
        <p:nvSpPr>
          <p:cNvPr id="3" name="Θέση περιεχομένου 2"/>
          <p:cNvSpPr>
            <a:spLocks noGrp="1"/>
          </p:cNvSpPr>
          <p:nvPr>
            <p:ph idx="1"/>
          </p:nvPr>
        </p:nvSpPr>
        <p:spPr>
          <a:xfrm>
            <a:off x="457200" y="1196752"/>
            <a:ext cx="8229600" cy="5400600"/>
          </a:xfrm>
        </p:spPr>
        <p:txBody>
          <a:bodyPr>
            <a:normAutofit fontScale="92500" lnSpcReduction="10000"/>
          </a:bodyPr>
          <a:lstStyle/>
          <a:p>
            <a:pPr>
              <a:spcBef>
                <a:spcPts val="1200"/>
              </a:spcBef>
            </a:pPr>
            <a:r>
              <a:rPr lang="el-GR" sz="2400" b="1" dirty="0" smtClean="0"/>
              <a:t>Μυοσφαιρίνη ορού </a:t>
            </a:r>
            <a:r>
              <a:rPr lang="el-GR" sz="2400" dirty="0" smtClean="0"/>
              <a:t>(</a:t>
            </a:r>
            <a:r>
              <a:rPr lang="el-GR" sz="2400" dirty="0"/>
              <a:t>αυξάνει μόνο για 24 h</a:t>
            </a:r>
            <a:r>
              <a:rPr lang="el-GR" sz="2400" dirty="0" smtClean="0"/>
              <a:t>),</a:t>
            </a:r>
            <a:endParaRPr lang="el-GR" sz="2400" dirty="0"/>
          </a:p>
          <a:p>
            <a:pPr>
              <a:spcBef>
                <a:spcPts val="1200"/>
              </a:spcBef>
            </a:pPr>
            <a:r>
              <a:rPr lang="el-GR" sz="2400" b="1" dirty="0" smtClean="0"/>
              <a:t>Γενική αίματος </a:t>
            </a:r>
            <a:r>
              <a:rPr lang="el-GR" sz="2400" dirty="0" smtClean="0"/>
              <a:t>(</a:t>
            </a:r>
            <a:r>
              <a:rPr lang="el-GR" sz="2400" dirty="0"/>
              <a:t>λευκοκυττάρωση-φλεγμονή</a:t>
            </a:r>
            <a:r>
              <a:rPr lang="el-GR" sz="2400" dirty="0" smtClean="0"/>
              <a:t>),</a:t>
            </a:r>
            <a:endParaRPr lang="el-GR" sz="2400" dirty="0"/>
          </a:p>
          <a:p>
            <a:pPr>
              <a:spcBef>
                <a:spcPts val="1200"/>
              </a:spcBef>
            </a:pPr>
            <a:r>
              <a:rPr lang="el-GR" sz="2400" b="1" dirty="0" smtClean="0"/>
              <a:t>ΤΚΕ</a:t>
            </a:r>
            <a:r>
              <a:rPr lang="el-GR" sz="2400" dirty="0" smtClean="0"/>
              <a:t> </a:t>
            </a:r>
            <a:r>
              <a:rPr lang="el-GR" sz="2400" dirty="0"/>
              <a:t>(αύξηση λόγω φλεγμονής</a:t>
            </a:r>
            <a:r>
              <a:rPr lang="el-GR" sz="2400" dirty="0" smtClean="0"/>
              <a:t>),</a:t>
            </a:r>
            <a:endParaRPr lang="el-GR" sz="2400" dirty="0"/>
          </a:p>
          <a:p>
            <a:pPr>
              <a:spcBef>
                <a:spcPts val="1200"/>
              </a:spcBef>
            </a:pPr>
            <a:r>
              <a:rPr lang="el-GR" sz="2400" b="1" dirty="0" smtClean="0"/>
              <a:t>Αέρια αίματος </a:t>
            </a:r>
            <a:r>
              <a:rPr lang="el-GR" sz="2400" dirty="0" smtClean="0"/>
              <a:t>(</a:t>
            </a:r>
            <a:r>
              <a:rPr lang="el-GR" sz="2400" dirty="0"/>
              <a:t>έλεγχος οξυγόνωσης &amp; οξεοβασικής ισορροπίας</a:t>
            </a:r>
            <a:r>
              <a:rPr lang="el-GR" sz="2400" dirty="0" smtClean="0"/>
              <a:t>),</a:t>
            </a:r>
            <a:endParaRPr lang="el-GR" sz="2400" dirty="0"/>
          </a:p>
          <a:p>
            <a:pPr>
              <a:spcBef>
                <a:spcPts val="1200"/>
              </a:spcBef>
            </a:pPr>
            <a:r>
              <a:rPr lang="el-GR" sz="2400" b="1" dirty="0" smtClean="0"/>
              <a:t>ΗΚΓ</a:t>
            </a:r>
            <a:r>
              <a:rPr lang="el-GR" sz="2400" dirty="0" smtClean="0"/>
              <a:t> </a:t>
            </a:r>
            <a:r>
              <a:rPr lang="el-GR" sz="2400" dirty="0"/>
              <a:t>(αναστροφή Τ, ανάσπαση ST=βλάβη μυοκαρδίου με εμφάνιση Q, ενώ σε ισχαιμία έχουμε κατάσπαση του ST και αναστροφή T</a:t>
            </a:r>
            <a:r>
              <a:rPr lang="el-GR" sz="2400" dirty="0" smtClean="0"/>
              <a:t>),</a:t>
            </a:r>
            <a:endParaRPr lang="el-GR" sz="2400" dirty="0"/>
          </a:p>
          <a:p>
            <a:pPr>
              <a:spcBef>
                <a:spcPts val="1200"/>
              </a:spcBef>
            </a:pPr>
            <a:r>
              <a:rPr lang="el-GR" sz="2400" b="1" dirty="0" smtClean="0"/>
              <a:t>Υπερηχοκαρδιογράφημα</a:t>
            </a:r>
            <a:r>
              <a:rPr lang="el-GR" sz="2400" b="1" dirty="0" smtClean="0">
                <a:solidFill>
                  <a:srgbClr val="820000"/>
                </a:solidFill>
              </a:rPr>
              <a:t> </a:t>
            </a:r>
            <a:r>
              <a:rPr lang="el-GR" sz="2400" dirty="0" smtClean="0"/>
              <a:t>(</a:t>
            </a:r>
            <a:r>
              <a:rPr lang="el-GR" sz="2400" dirty="0"/>
              <a:t>αν το επιτρέπει η κατάσταση του αρρώστου-αξιολογεί κινητικότητα &amp; λειτουργία αρ. κοιλίας</a:t>
            </a:r>
            <a:r>
              <a:rPr lang="el-GR" sz="2400" dirty="0" smtClean="0"/>
              <a:t>),</a:t>
            </a:r>
            <a:endParaRPr lang="el-GR" sz="2400" dirty="0"/>
          </a:p>
          <a:p>
            <a:pPr>
              <a:spcBef>
                <a:spcPts val="1200"/>
              </a:spcBef>
            </a:pPr>
            <a:r>
              <a:rPr lang="el-GR" sz="2400" b="1" dirty="0" smtClean="0"/>
              <a:t>Ραδιοϊσοτοπικές εξετάσεις </a:t>
            </a:r>
            <a:r>
              <a:rPr lang="el-GR" sz="2400" dirty="0" smtClean="0"/>
              <a:t>(</a:t>
            </a:r>
            <a:r>
              <a:rPr lang="el-GR" sz="2400" dirty="0"/>
              <a:t>αν το επιτρέπει η κατάσταση του αρρώστου-αξιολογεί την αιμάτωση του μυοκαρδίου</a:t>
            </a:r>
            <a:r>
              <a:rPr lang="el-GR" sz="2400" dirty="0" smtClean="0"/>
              <a:t>),</a:t>
            </a:r>
            <a:endParaRPr lang="el-GR" sz="2400" dirty="0"/>
          </a:p>
          <a:p>
            <a:pPr>
              <a:spcBef>
                <a:spcPts val="1200"/>
              </a:spcBef>
            </a:pPr>
            <a:r>
              <a:rPr lang="el-GR" sz="2400" b="1" dirty="0" smtClean="0"/>
              <a:t>Αιμοδυναμική παρακολούθηση </a:t>
            </a:r>
            <a:r>
              <a:rPr lang="el-GR" sz="2400" dirty="0" smtClean="0"/>
              <a:t>σε </a:t>
            </a:r>
            <a:r>
              <a:rPr lang="el-GR" sz="2400" dirty="0"/>
              <a:t>εμφραγματίες με αστάθεια (μέτρηση ΚΦΠ, αρτηριακή γραμμή, πίεση ενσφήνωσης τριχοειδών, τοποθέτηση Swan-Ganz </a:t>
            </a:r>
            <a:r>
              <a:rPr lang="el-GR" sz="2400" dirty="0" smtClean="0"/>
              <a:t>κλπ.</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17</a:t>
            </a:fld>
            <a:endParaRPr lang="el-GR" dirty="0">
              <a:solidFill>
                <a:prstClr val="black"/>
              </a:solidFill>
            </a:endParaRPr>
          </a:p>
        </p:txBody>
      </p:sp>
    </p:spTree>
    <p:extLst>
      <p:ext uri="{BB962C8B-B14F-4D97-AF65-F5344CB8AC3E}">
        <p14:creationId xmlns:p14="http://schemas.microsoft.com/office/powerpoint/2010/main" val="32487180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Τρόπος εμφάνισης </a:t>
            </a:r>
            <a:r>
              <a:rPr lang="el-GR" dirty="0"/>
              <a:t>τ</a:t>
            </a:r>
            <a:r>
              <a:rPr lang="el-GR" dirty="0" smtClean="0"/>
              <a:t>ροπονινών</a:t>
            </a:r>
            <a:endParaRPr lang="el-GR" dirty="0"/>
          </a:p>
        </p:txBody>
      </p:sp>
      <p:graphicFrame>
        <p:nvGraphicFramePr>
          <p:cNvPr id="5" name="Θέση περιεχομένου 4"/>
          <p:cNvGraphicFramePr>
            <a:graphicFrameLocks noGrp="1"/>
          </p:cNvGraphicFramePr>
          <p:nvPr>
            <p:ph idx="1"/>
            <p:extLst>
              <p:ext uri="{D42A27DB-BD31-4B8C-83A1-F6EECF244321}">
                <p14:modId xmlns:p14="http://schemas.microsoft.com/office/powerpoint/2010/main" val="176309835"/>
              </p:ext>
            </p:extLst>
          </p:nvPr>
        </p:nvGraphicFramePr>
        <p:xfrm>
          <a:off x="480914" y="1772816"/>
          <a:ext cx="8229600" cy="3230880"/>
        </p:xfrm>
        <a:graphic>
          <a:graphicData uri="http://schemas.openxmlformats.org/drawingml/2006/table">
            <a:tbl>
              <a:tblPr firstRow="1" bandRow="1">
                <a:tableStyleId>{5940675A-B579-460E-94D1-54222C63F5DA}</a:tableStyleId>
              </a:tblPr>
              <a:tblGrid>
                <a:gridCol w="2057400"/>
                <a:gridCol w="2057400"/>
                <a:gridCol w="2057400"/>
                <a:gridCol w="2057400"/>
              </a:tblGrid>
              <a:tr h="370840">
                <a:tc>
                  <a:txBody>
                    <a:bodyPr/>
                    <a:lstStyle/>
                    <a:p>
                      <a:r>
                        <a:rPr lang="el-GR" sz="2200" b="1" dirty="0" smtClean="0"/>
                        <a:t>ΔΕΙΚΤΗΣ</a:t>
                      </a:r>
                      <a:endParaRPr lang="el-GR" sz="2200" b="1" dirty="0"/>
                    </a:p>
                  </a:txBody>
                  <a:tcPr>
                    <a:solidFill>
                      <a:schemeClr val="accent1">
                        <a:lumMod val="20000"/>
                        <a:lumOff val="80000"/>
                      </a:schemeClr>
                    </a:solidFill>
                  </a:tcPr>
                </a:tc>
                <a:tc>
                  <a:txBody>
                    <a:bodyPr/>
                    <a:lstStyle/>
                    <a:p>
                      <a:r>
                        <a:rPr lang="el-GR" sz="2200" b="1" dirty="0" smtClean="0"/>
                        <a:t>Χρόνος αρχικής εμφάνισης</a:t>
                      </a:r>
                      <a:endParaRPr lang="el-GR" sz="2200" b="1" dirty="0"/>
                    </a:p>
                  </a:txBody>
                  <a:tcPr>
                    <a:solidFill>
                      <a:schemeClr val="accent1">
                        <a:lumMod val="20000"/>
                        <a:lumOff val="80000"/>
                      </a:schemeClr>
                    </a:solidFill>
                  </a:tcPr>
                </a:tc>
                <a:tc>
                  <a:txBody>
                    <a:bodyPr/>
                    <a:lstStyle/>
                    <a:p>
                      <a:r>
                        <a:rPr lang="el-GR" sz="2200" b="1" dirty="0" smtClean="0"/>
                        <a:t>Χρόνος</a:t>
                      </a:r>
                      <a:r>
                        <a:rPr lang="el-GR" sz="2200" b="1" baseline="0" dirty="0" smtClean="0"/>
                        <a:t> εμφάνισης μέγιστης τιμής</a:t>
                      </a:r>
                      <a:endParaRPr lang="el-GR" sz="2200" b="1" dirty="0"/>
                    </a:p>
                  </a:txBody>
                  <a:tcPr>
                    <a:solidFill>
                      <a:schemeClr val="accent1">
                        <a:lumMod val="20000"/>
                        <a:lumOff val="80000"/>
                      </a:schemeClr>
                    </a:solidFill>
                  </a:tcPr>
                </a:tc>
                <a:tc>
                  <a:txBody>
                    <a:bodyPr/>
                    <a:lstStyle/>
                    <a:p>
                      <a:r>
                        <a:rPr lang="el-GR" sz="2200" b="1" dirty="0" smtClean="0"/>
                        <a:t>Χρόνος επιστροφής στο φυσιολογικό</a:t>
                      </a:r>
                      <a:endParaRPr lang="el-GR" sz="2200" b="1" dirty="0"/>
                    </a:p>
                  </a:txBody>
                  <a:tcPr>
                    <a:solidFill>
                      <a:schemeClr val="accent1">
                        <a:lumMod val="20000"/>
                        <a:lumOff val="80000"/>
                      </a:schemeClr>
                    </a:solidFill>
                  </a:tcPr>
                </a:tc>
              </a:tr>
              <a:tr h="370840">
                <a:tc>
                  <a:txBody>
                    <a:bodyPr/>
                    <a:lstStyle/>
                    <a:p>
                      <a:r>
                        <a:rPr lang="el-GR" sz="2200" dirty="0" smtClean="0"/>
                        <a:t>Τροπονίνη</a:t>
                      </a:r>
                      <a:endParaRPr lang="el-GR" sz="2200" dirty="0"/>
                    </a:p>
                  </a:txBody>
                  <a:tcPr/>
                </a:tc>
                <a:tc>
                  <a:txBody>
                    <a:bodyPr/>
                    <a:lstStyle/>
                    <a:p>
                      <a:r>
                        <a:rPr lang="el-GR" sz="2200" dirty="0" smtClean="0"/>
                        <a:t>3-12 ώρες</a:t>
                      </a:r>
                      <a:endParaRPr lang="el-GR" sz="2200" dirty="0"/>
                    </a:p>
                  </a:txBody>
                  <a:tcPr/>
                </a:tc>
                <a:tc>
                  <a:txBody>
                    <a:bodyPr/>
                    <a:lstStyle/>
                    <a:p>
                      <a:r>
                        <a:rPr lang="el-GR" sz="2200" dirty="0" smtClean="0"/>
                        <a:t>12-96</a:t>
                      </a:r>
                      <a:r>
                        <a:rPr lang="el-GR" sz="2200" baseline="0" dirty="0" smtClean="0"/>
                        <a:t> ώρες</a:t>
                      </a:r>
                      <a:endParaRPr lang="el-GR" sz="2200" dirty="0"/>
                    </a:p>
                  </a:txBody>
                  <a:tcPr/>
                </a:tc>
                <a:tc>
                  <a:txBody>
                    <a:bodyPr/>
                    <a:lstStyle/>
                    <a:p>
                      <a:r>
                        <a:rPr lang="el-GR" sz="2200" dirty="0" smtClean="0"/>
                        <a:t>5-14 ώρες</a:t>
                      </a:r>
                      <a:endParaRPr lang="el-GR" sz="2200" dirty="0"/>
                    </a:p>
                  </a:txBody>
                  <a:tcPr/>
                </a:tc>
              </a:tr>
              <a:tr h="370840">
                <a:tc>
                  <a:txBody>
                    <a:bodyPr/>
                    <a:lstStyle/>
                    <a:p>
                      <a:r>
                        <a:rPr lang="en-US" sz="2200" dirty="0" smtClean="0"/>
                        <a:t>CK-MB</a:t>
                      </a:r>
                      <a:endParaRPr lang="el-GR" sz="2200" dirty="0"/>
                    </a:p>
                  </a:txBody>
                  <a:tcPr/>
                </a:tc>
                <a:tc>
                  <a:txBody>
                    <a:bodyPr/>
                    <a:lstStyle/>
                    <a:p>
                      <a:r>
                        <a:rPr lang="en-US" sz="2200" dirty="0" smtClean="0"/>
                        <a:t>3-12</a:t>
                      </a:r>
                      <a:r>
                        <a:rPr lang="en-US" sz="2200" baseline="0" dirty="0" smtClean="0"/>
                        <a:t> </a:t>
                      </a:r>
                      <a:r>
                        <a:rPr lang="el-GR" sz="2200" baseline="0" dirty="0" smtClean="0"/>
                        <a:t>ώρες</a:t>
                      </a:r>
                      <a:endParaRPr lang="el-GR" sz="2200" dirty="0"/>
                    </a:p>
                  </a:txBody>
                  <a:tcPr/>
                </a:tc>
                <a:tc>
                  <a:txBody>
                    <a:bodyPr/>
                    <a:lstStyle/>
                    <a:p>
                      <a:r>
                        <a:rPr lang="el-GR" sz="2200" dirty="0" smtClean="0"/>
                        <a:t>12-24 ώρες</a:t>
                      </a:r>
                      <a:endParaRPr lang="el-GR" sz="2200" dirty="0"/>
                    </a:p>
                  </a:txBody>
                  <a:tcPr/>
                </a:tc>
                <a:tc>
                  <a:txBody>
                    <a:bodyPr/>
                    <a:lstStyle/>
                    <a:p>
                      <a:r>
                        <a:rPr lang="el-GR" sz="2200" dirty="0" smtClean="0"/>
                        <a:t>2-3 ώρες</a:t>
                      </a:r>
                      <a:endParaRPr lang="el-GR" sz="2200" dirty="0"/>
                    </a:p>
                  </a:txBody>
                  <a:tcPr/>
                </a:tc>
              </a:tr>
              <a:tr h="370840">
                <a:tc>
                  <a:txBody>
                    <a:bodyPr/>
                    <a:lstStyle/>
                    <a:p>
                      <a:r>
                        <a:rPr lang="en-US" sz="2200" dirty="0" smtClean="0"/>
                        <a:t>SGOT</a:t>
                      </a:r>
                      <a:endParaRPr lang="el-GR" sz="2200" dirty="0"/>
                    </a:p>
                  </a:txBody>
                  <a:tcPr/>
                </a:tc>
                <a:tc>
                  <a:txBody>
                    <a:bodyPr/>
                    <a:lstStyle/>
                    <a:p>
                      <a:r>
                        <a:rPr lang="en-US" sz="2200" dirty="0" smtClean="0"/>
                        <a:t>6-12 </a:t>
                      </a:r>
                      <a:r>
                        <a:rPr lang="el-GR" sz="2200" dirty="0" smtClean="0"/>
                        <a:t>ώρες</a:t>
                      </a:r>
                      <a:endParaRPr lang="el-GR" sz="2200" dirty="0"/>
                    </a:p>
                  </a:txBody>
                  <a:tcPr/>
                </a:tc>
                <a:tc>
                  <a:txBody>
                    <a:bodyPr/>
                    <a:lstStyle/>
                    <a:p>
                      <a:r>
                        <a:rPr lang="el-GR" sz="2200" dirty="0" smtClean="0"/>
                        <a:t>18-36 ώρες</a:t>
                      </a:r>
                      <a:endParaRPr lang="el-GR" sz="2200" dirty="0"/>
                    </a:p>
                  </a:txBody>
                  <a:tcPr/>
                </a:tc>
                <a:tc>
                  <a:txBody>
                    <a:bodyPr/>
                    <a:lstStyle/>
                    <a:p>
                      <a:r>
                        <a:rPr lang="el-GR" sz="2200" dirty="0" smtClean="0"/>
                        <a:t>3-4 ώρες</a:t>
                      </a:r>
                      <a:endParaRPr lang="el-GR" sz="2200" dirty="0"/>
                    </a:p>
                  </a:txBody>
                  <a:tcPr/>
                </a:tc>
              </a:tr>
              <a:tr h="370840">
                <a:tc>
                  <a:txBody>
                    <a:bodyPr/>
                    <a:lstStyle/>
                    <a:p>
                      <a:r>
                        <a:rPr lang="en-US" sz="2200" dirty="0" smtClean="0"/>
                        <a:t>LDH</a:t>
                      </a:r>
                      <a:endParaRPr lang="el-GR" sz="2200" dirty="0"/>
                    </a:p>
                  </a:txBody>
                  <a:tcPr/>
                </a:tc>
                <a:tc>
                  <a:txBody>
                    <a:bodyPr/>
                    <a:lstStyle/>
                    <a:p>
                      <a:r>
                        <a:rPr lang="en-US" sz="2200" dirty="0" smtClean="0"/>
                        <a:t>10 </a:t>
                      </a:r>
                      <a:r>
                        <a:rPr lang="el-GR" sz="2200" dirty="0" smtClean="0"/>
                        <a:t>ώρες</a:t>
                      </a:r>
                      <a:endParaRPr lang="el-GR" sz="2200" dirty="0"/>
                    </a:p>
                  </a:txBody>
                  <a:tcPr/>
                </a:tc>
                <a:tc>
                  <a:txBody>
                    <a:bodyPr/>
                    <a:lstStyle/>
                    <a:p>
                      <a:r>
                        <a:rPr lang="el-GR" sz="2200" dirty="0" smtClean="0"/>
                        <a:t>24-48 ώρες</a:t>
                      </a:r>
                      <a:endParaRPr lang="el-GR" sz="2200" dirty="0"/>
                    </a:p>
                  </a:txBody>
                  <a:tcPr/>
                </a:tc>
                <a:tc>
                  <a:txBody>
                    <a:bodyPr/>
                    <a:lstStyle/>
                    <a:p>
                      <a:r>
                        <a:rPr lang="el-GR" sz="2200" dirty="0" smtClean="0"/>
                        <a:t>10-14 ώρες</a:t>
                      </a:r>
                      <a:endParaRPr lang="el-GR" sz="2200" dirty="0"/>
                    </a:p>
                  </a:txBody>
                  <a:tcPr/>
                </a:tc>
              </a:tr>
              <a:tr h="370840">
                <a:tc>
                  <a:txBody>
                    <a:bodyPr/>
                    <a:lstStyle/>
                    <a:p>
                      <a:r>
                        <a:rPr lang="el-GR" sz="2200" dirty="0" smtClean="0"/>
                        <a:t>Μυσφαιρίνη</a:t>
                      </a:r>
                      <a:endParaRPr lang="el-GR" sz="2200" dirty="0"/>
                    </a:p>
                  </a:txBody>
                  <a:tcPr/>
                </a:tc>
                <a:tc>
                  <a:txBody>
                    <a:bodyPr/>
                    <a:lstStyle/>
                    <a:p>
                      <a:r>
                        <a:rPr lang="el-GR" sz="2200" dirty="0" smtClean="0"/>
                        <a:t>1-4 ώρες</a:t>
                      </a:r>
                      <a:endParaRPr lang="el-GR" sz="2200" dirty="0"/>
                    </a:p>
                  </a:txBody>
                  <a:tcPr/>
                </a:tc>
                <a:tc>
                  <a:txBody>
                    <a:bodyPr/>
                    <a:lstStyle/>
                    <a:p>
                      <a:r>
                        <a:rPr lang="el-GR" sz="2200" dirty="0" smtClean="0"/>
                        <a:t>6-12 ώρες</a:t>
                      </a:r>
                      <a:endParaRPr lang="el-GR" sz="2200" dirty="0"/>
                    </a:p>
                  </a:txBody>
                  <a:tcPr/>
                </a:tc>
                <a:tc>
                  <a:txBody>
                    <a:bodyPr/>
                    <a:lstStyle/>
                    <a:p>
                      <a:r>
                        <a:rPr lang="el-GR" sz="2200" dirty="0" smtClean="0"/>
                        <a:t>24 ώρες</a:t>
                      </a:r>
                      <a:endParaRPr lang="el-GR" sz="2200" dirty="0"/>
                    </a:p>
                  </a:txBody>
                  <a:tcPr/>
                </a:tc>
              </a:tr>
            </a:tbl>
          </a:graphicData>
        </a:graphic>
      </p:graphicFrame>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18</a:t>
            </a:fld>
            <a:endParaRPr lang="el-GR" dirty="0">
              <a:solidFill>
                <a:prstClr val="black"/>
              </a:solidFill>
            </a:endParaRPr>
          </a:p>
        </p:txBody>
      </p:sp>
    </p:spTree>
    <p:extLst>
      <p:ext uri="{BB962C8B-B14F-4D97-AF65-F5344CB8AC3E}">
        <p14:creationId xmlns:p14="http://schemas.microsoft.com/office/powerpoint/2010/main" val="30078504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a:t>
            </a:r>
            <a:r>
              <a:rPr lang="el-GR" dirty="0" smtClean="0"/>
              <a:t>καρδιά</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a:t>
            </a:fld>
            <a:endParaRPr lang="el-GR" dirty="0">
              <a:solidFill>
                <a:prstClr val="black"/>
              </a:solidFill>
            </a:endParaRPr>
          </a:p>
        </p:txBody>
      </p:sp>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3382" y="1025352"/>
            <a:ext cx="6177923" cy="4864507"/>
          </a:xfrm>
        </p:spPr>
      </p:pic>
      <p:sp>
        <p:nvSpPr>
          <p:cNvPr id="7" name="Rectangle 8"/>
          <p:cNvSpPr/>
          <p:nvPr/>
        </p:nvSpPr>
        <p:spPr>
          <a:xfrm>
            <a:off x="2555776" y="6125517"/>
            <a:ext cx="4709938"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Relations of the aorta, trachea, esophagus and other heart structures</a:t>
            </a:r>
            <a:r>
              <a:rPr lang="nl-NL" sz="1200" dirty="0" smtClean="0">
                <a:solidFill>
                  <a:prstClr val="black"/>
                </a:solidFill>
                <a:latin typeface="Calibri"/>
                <a:hlinkClick r:id="rId4"/>
              </a:rPr>
              <a:t>l</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rPr>
              <a:t> </a:t>
            </a:r>
            <a:r>
              <a:rPr lang="en-US" sz="1200" dirty="0">
                <a:solidFill>
                  <a:prstClr val="black"/>
                </a:solidFill>
                <a:latin typeface="Calibri"/>
              </a:rPr>
              <a:t>Mikael Häggström</a:t>
            </a:r>
            <a:r>
              <a:rPr lang="el-GR" sz="1200" dirty="0" smtClean="0">
                <a:solidFill>
                  <a:prstClr val="black"/>
                </a:solidFill>
                <a:latin typeface="Calibri"/>
              </a:rPr>
              <a:t>  </a:t>
            </a:r>
            <a:r>
              <a:rPr lang="el-GR" sz="1200" dirty="0" smtClean="0">
                <a:solidFill>
                  <a:prstClr val="black">
                    <a:lumMod val="65000"/>
                    <a:lumOff val="35000"/>
                  </a:prstClr>
                </a:solidFill>
                <a:latin typeface="Calibri"/>
              </a:rPr>
              <a:t>διαθέσιμο με άδεια </a:t>
            </a:r>
            <a:r>
              <a:rPr lang="en-US" sz="1200" dirty="0" smtClean="0">
                <a:solidFill>
                  <a:prstClr val="black"/>
                </a:solidFill>
                <a:latin typeface="Calibri"/>
                <a:hlinkClick r:id="rId5"/>
              </a:rPr>
              <a:t>CC </a:t>
            </a:r>
            <a:r>
              <a:rPr lang="en-US" sz="1200" dirty="0">
                <a:solidFill>
                  <a:prstClr val="black"/>
                </a:solidFill>
                <a:latin typeface="Calibri"/>
                <a:hlinkClick r:id="rId5"/>
              </a:rPr>
              <a:t>BY-SA 3.0</a:t>
            </a:r>
            <a:endParaRPr lang="en-US" sz="1200" dirty="0">
              <a:solidFill>
                <a:prstClr val="black"/>
              </a:solidFill>
              <a:latin typeface="Calibri"/>
            </a:endParaRPr>
          </a:p>
        </p:txBody>
      </p:sp>
    </p:spTree>
    <p:extLst>
      <p:ext uri="{BB962C8B-B14F-4D97-AF65-F5344CB8AC3E}">
        <p14:creationId xmlns:p14="http://schemas.microsoft.com/office/powerpoint/2010/main" val="37741027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Πρακτικός αλγόριθμος </a:t>
            </a:r>
            <a:r>
              <a:rPr lang="el-GR" dirty="0"/>
              <a:t>τ</a:t>
            </a:r>
            <a:r>
              <a:rPr lang="el-GR" dirty="0" smtClean="0"/>
              <a:t>ροπονινών</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19</a:t>
            </a:fld>
            <a:endParaRPr lang="el-GR" dirty="0">
              <a:solidFill>
                <a:prstClr val="black"/>
              </a:solidFill>
            </a:endParaRPr>
          </a:p>
        </p:txBody>
      </p:sp>
      <p:sp>
        <p:nvSpPr>
          <p:cNvPr id="3" name="TextBox 2"/>
          <p:cNvSpPr txBox="1"/>
          <p:nvPr/>
        </p:nvSpPr>
        <p:spPr>
          <a:xfrm>
            <a:off x="3635896" y="1276934"/>
            <a:ext cx="1512168" cy="430887"/>
          </a:xfrm>
          <a:prstGeom prst="rect">
            <a:avLst/>
          </a:prstGeom>
          <a:noFill/>
        </p:spPr>
        <p:txBody>
          <a:bodyPr wrap="square" rtlCol="0">
            <a:spAutoFit/>
          </a:bodyPr>
          <a:lstStyle/>
          <a:p>
            <a:r>
              <a:rPr lang="el-GR" sz="2200" dirty="0" smtClean="0">
                <a:solidFill>
                  <a:prstClr val="black"/>
                </a:solidFill>
                <a:latin typeface="Calibri"/>
              </a:rPr>
              <a:t>Τροπονίνη</a:t>
            </a:r>
            <a:endParaRPr lang="el-GR" sz="2200" dirty="0">
              <a:solidFill>
                <a:prstClr val="black"/>
              </a:solidFill>
              <a:latin typeface="Calibri"/>
            </a:endParaRPr>
          </a:p>
        </p:txBody>
      </p:sp>
      <p:cxnSp>
        <p:nvCxnSpPr>
          <p:cNvPr id="7" name="Ευθύγραμμο βέλος σύνδεσης 6" title="βέλος"/>
          <p:cNvCxnSpPr>
            <a:stCxn id="3" idx="2"/>
          </p:cNvCxnSpPr>
          <p:nvPr/>
        </p:nvCxnSpPr>
        <p:spPr>
          <a:xfrm flipH="1">
            <a:off x="3059832" y="1707821"/>
            <a:ext cx="1332148" cy="6492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23728" y="2357054"/>
            <a:ext cx="1512168" cy="430887"/>
          </a:xfrm>
          <a:prstGeom prst="rect">
            <a:avLst/>
          </a:prstGeom>
          <a:noFill/>
        </p:spPr>
        <p:txBody>
          <a:bodyPr wrap="square" rtlCol="0">
            <a:spAutoFit/>
          </a:bodyPr>
          <a:lstStyle/>
          <a:p>
            <a:r>
              <a:rPr lang="el-GR" sz="2200" dirty="0" smtClean="0">
                <a:solidFill>
                  <a:prstClr val="black"/>
                </a:solidFill>
                <a:latin typeface="Calibri"/>
              </a:rPr>
              <a:t>Αρνητική</a:t>
            </a:r>
            <a:endParaRPr lang="el-GR" sz="2200" dirty="0">
              <a:solidFill>
                <a:prstClr val="black"/>
              </a:solidFill>
              <a:latin typeface="Calibri"/>
            </a:endParaRPr>
          </a:p>
        </p:txBody>
      </p:sp>
      <p:cxnSp>
        <p:nvCxnSpPr>
          <p:cNvPr id="9" name="Ευθύγραμμο βέλος σύνδεσης 8" title="βέλος"/>
          <p:cNvCxnSpPr/>
          <p:nvPr/>
        </p:nvCxnSpPr>
        <p:spPr>
          <a:xfrm flipH="1">
            <a:off x="2699792" y="2770767"/>
            <a:ext cx="9172" cy="5798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76815" y="3327742"/>
            <a:ext cx="2851348" cy="430887"/>
          </a:xfrm>
          <a:prstGeom prst="rect">
            <a:avLst/>
          </a:prstGeom>
          <a:noFill/>
        </p:spPr>
        <p:txBody>
          <a:bodyPr wrap="square" rtlCol="0">
            <a:spAutoFit/>
          </a:bodyPr>
          <a:lstStyle/>
          <a:p>
            <a:r>
              <a:rPr lang="el-GR" sz="2200" dirty="0" smtClean="0">
                <a:solidFill>
                  <a:prstClr val="black"/>
                </a:solidFill>
                <a:latin typeface="Calibri"/>
              </a:rPr>
              <a:t>Επανάληψη 6-12 ώρες</a:t>
            </a:r>
            <a:endParaRPr lang="el-GR" sz="2200" dirty="0">
              <a:solidFill>
                <a:prstClr val="black"/>
              </a:solidFill>
              <a:latin typeface="Calibri"/>
            </a:endParaRPr>
          </a:p>
        </p:txBody>
      </p:sp>
      <p:cxnSp>
        <p:nvCxnSpPr>
          <p:cNvPr id="13" name="Ευθύγραμμο βέλος σύνδεσης 12" title="βέλος"/>
          <p:cNvCxnSpPr/>
          <p:nvPr/>
        </p:nvCxnSpPr>
        <p:spPr>
          <a:xfrm flipH="1">
            <a:off x="2690620" y="3824281"/>
            <a:ext cx="9172" cy="5798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23728" y="4404160"/>
            <a:ext cx="1512168" cy="430887"/>
          </a:xfrm>
          <a:prstGeom prst="rect">
            <a:avLst/>
          </a:prstGeom>
          <a:noFill/>
        </p:spPr>
        <p:txBody>
          <a:bodyPr wrap="square" rtlCol="0">
            <a:spAutoFit/>
          </a:bodyPr>
          <a:lstStyle/>
          <a:p>
            <a:r>
              <a:rPr lang="el-GR" sz="2200" dirty="0" smtClean="0">
                <a:solidFill>
                  <a:prstClr val="black"/>
                </a:solidFill>
                <a:latin typeface="Calibri"/>
              </a:rPr>
              <a:t>Αρνητική</a:t>
            </a:r>
            <a:endParaRPr lang="el-GR" sz="2200" dirty="0">
              <a:solidFill>
                <a:prstClr val="black"/>
              </a:solidFill>
              <a:latin typeface="Calibri"/>
            </a:endParaRPr>
          </a:p>
        </p:txBody>
      </p:sp>
      <p:cxnSp>
        <p:nvCxnSpPr>
          <p:cNvPr id="15" name="Ευθύγραμμο βέλος σύνδεσης 14" title="βέλος"/>
          <p:cNvCxnSpPr/>
          <p:nvPr/>
        </p:nvCxnSpPr>
        <p:spPr>
          <a:xfrm flipH="1">
            <a:off x="2668023" y="4822219"/>
            <a:ext cx="9172" cy="5798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17014" y="5389270"/>
            <a:ext cx="2525595" cy="430887"/>
          </a:xfrm>
          <a:prstGeom prst="rect">
            <a:avLst/>
          </a:prstGeom>
          <a:noFill/>
        </p:spPr>
        <p:txBody>
          <a:bodyPr wrap="square" rtlCol="0">
            <a:spAutoFit/>
          </a:bodyPr>
          <a:lstStyle/>
          <a:p>
            <a:r>
              <a:rPr lang="el-GR" sz="2200" dirty="0" smtClean="0">
                <a:solidFill>
                  <a:prstClr val="black"/>
                </a:solidFill>
                <a:latin typeface="Calibri"/>
              </a:rPr>
              <a:t>Χαμηλός κίνδυνος</a:t>
            </a:r>
            <a:endParaRPr lang="el-GR" sz="2200" dirty="0">
              <a:solidFill>
                <a:prstClr val="black"/>
              </a:solidFill>
              <a:latin typeface="Calibri"/>
            </a:endParaRPr>
          </a:p>
        </p:txBody>
      </p:sp>
      <p:cxnSp>
        <p:nvCxnSpPr>
          <p:cNvPr id="17" name="Ευθύγραμμο βέλος σύνδεσης 16" title="βέλος"/>
          <p:cNvCxnSpPr/>
          <p:nvPr/>
        </p:nvCxnSpPr>
        <p:spPr>
          <a:xfrm>
            <a:off x="2668023" y="5775291"/>
            <a:ext cx="0" cy="3732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727627" y="6108025"/>
            <a:ext cx="2149724" cy="430887"/>
          </a:xfrm>
          <a:prstGeom prst="rect">
            <a:avLst/>
          </a:prstGeom>
          <a:noFill/>
        </p:spPr>
        <p:txBody>
          <a:bodyPr wrap="square" rtlCol="0">
            <a:spAutoFit/>
          </a:bodyPr>
          <a:lstStyle/>
          <a:p>
            <a:r>
              <a:rPr lang="el-GR" sz="2200" dirty="0" smtClean="0">
                <a:solidFill>
                  <a:prstClr val="black"/>
                </a:solidFill>
                <a:latin typeface="Calibri"/>
              </a:rPr>
              <a:t>Πρώιμη έξοδος</a:t>
            </a:r>
            <a:endParaRPr lang="el-GR" sz="2200" dirty="0">
              <a:solidFill>
                <a:prstClr val="black"/>
              </a:solidFill>
              <a:latin typeface="Calibri"/>
            </a:endParaRPr>
          </a:p>
        </p:txBody>
      </p:sp>
      <p:cxnSp>
        <p:nvCxnSpPr>
          <p:cNvPr id="20" name="Ευθύγραμμο βέλος σύνδεσης 19" title="βέλος"/>
          <p:cNvCxnSpPr/>
          <p:nvPr/>
        </p:nvCxnSpPr>
        <p:spPr>
          <a:xfrm>
            <a:off x="4391980" y="1707821"/>
            <a:ext cx="1476164" cy="6492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43922" y="2339880"/>
            <a:ext cx="1180306" cy="430887"/>
          </a:xfrm>
          <a:prstGeom prst="rect">
            <a:avLst/>
          </a:prstGeom>
          <a:noFill/>
        </p:spPr>
        <p:txBody>
          <a:bodyPr wrap="square" rtlCol="0">
            <a:spAutoFit/>
          </a:bodyPr>
          <a:lstStyle/>
          <a:p>
            <a:r>
              <a:rPr lang="el-GR" sz="2200" dirty="0" smtClean="0">
                <a:solidFill>
                  <a:prstClr val="black"/>
                </a:solidFill>
                <a:latin typeface="Calibri"/>
              </a:rPr>
              <a:t>Θετική</a:t>
            </a:r>
            <a:endParaRPr lang="el-GR" sz="2200" dirty="0">
              <a:solidFill>
                <a:prstClr val="black"/>
              </a:solidFill>
              <a:latin typeface="Calibri"/>
            </a:endParaRPr>
          </a:p>
        </p:txBody>
      </p:sp>
      <p:cxnSp>
        <p:nvCxnSpPr>
          <p:cNvPr id="24" name="Ευθύγραμμο βέλος σύνδεσης 23" title="βέλος"/>
          <p:cNvCxnSpPr/>
          <p:nvPr/>
        </p:nvCxnSpPr>
        <p:spPr>
          <a:xfrm>
            <a:off x="6000911" y="2699851"/>
            <a:ext cx="33164" cy="14143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Ευθύγραμμο βέλος σύνδεσης 26" title="βέλος"/>
          <p:cNvCxnSpPr/>
          <p:nvPr/>
        </p:nvCxnSpPr>
        <p:spPr>
          <a:xfrm>
            <a:off x="2699792" y="3849937"/>
            <a:ext cx="1442817" cy="4484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132712" y="4068640"/>
            <a:ext cx="1180306" cy="430887"/>
          </a:xfrm>
          <a:prstGeom prst="rect">
            <a:avLst/>
          </a:prstGeom>
          <a:noFill/>
        </p:spPr>
        <p:txBody>
          <a:bodyPr wrap="square" rtlCol="0">
            <a:spAutoFit/>
          </a:bodyPr>
          <a:lstStyle/>
          <a:p>
            <a:r>
              <a:rPr lang="el-GR" sz="2200" dirty="0" smtClean="0">
                <a:solidFill>
                  <a:prstClr val="black"/>
                </a:solidFill>
                <a:latin typeface="Calibri"/>
              </a:rPr>
              <a:t>Θετική</a:t>
            </a:r>
            <a:endParaRPr lang="el-GR" sz="2200" dirty="0">
              <a:solidFill>
                <a:prstClr val="black"/>
              </a:solidFill>
              <a:latin typeface="Calibri"/>
            </a:endParaRPr>
          </a:p>
        </p:txBody>
      </p:sp>
      <p:cxnSp>
        <p:nvCxnSpPr>
          <p:cNvPr id="32" name="Ευθύγραμμο βέλος σύνδεσης 31" title="βέλος"/>
          <p:cNvCxnSpPr/>
          <p:nvPr/>
        </p:nvCxnSpPr>
        <p:spPr>
          <a:xfrm>
            <a:off x="5130062" y="4379450"/>
            <a:ext cx="594066" cy="2401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724128" y="4379450"/>
            <a:ext cx="2525595" cy="430887"/>
          </a:xfrm>
          <a:prstGeom prst="rect">
            <a:avLst/>
          </a:prstGeom>
          <a:noFill/>
        </p:spPr>
        <p:txBody>
          <a:bodyPr wrap="square" rtlCol="0">
            <a:spAutoFit/>
          </a:bodyPr>
          <a:lstStyle/>
          <a:p>
            <a:r>
              <a:rPr lang="el-GR" sz="2200" dirty="0" smtClean="0">
                <a:solidFill>
                  <a:prstClr val="black"/>
                </a:solidFill>
                <a:latin typeface="Calibri"/>
              </a:rPr>
              <a:t>Υψηλός κίνδυνος</a:t>
            </a:r>
            <a:endParaRPr lang="el-GR" sz="2200" dirty="0">
              <a:solidFill>
                <a:prstClr val="black"/>
              </a:solidFill>
              <a:latin typeface="Calibri"/>
            </a:endParaRPr>
          </a:p>
        </p:txBody>
      </p:sp>
      <p:cxnSp>
        <p:nvCxnSpPr>
          <p:cNvPr id="36" name="Ευθύγραμμο βέλος σύνδεσης 35" title="βέλος"/>
          <p:cNvCxnSpPr/>
          <p:nvPr/>
        </p:nvCxnSpPr>
        <p:spPr>
          <a:xfrm>
            <a:off x="6591064" y="4771373"/>
            <a:ext cx="33164" cy="8333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724127" y="5603833"/>
            <a:ext cx="2525595" cy="430887"/>
          </a:xfrm>
          <a:prstGeom prst="rect">
            <a:avLst/>
          </a:prstGeom>
          <a:noFill/>
        </p:spPr>
        <p:txBody>
          <a:bodyPr wrap="square" rtlCol="0">
            <a:spAutoFit/>
          </a:bodyPr>
          <a:lstStyle/>
          <a:p>
            <a:r>
              <a:rPr lang="el-GR" sz="2200" dirty="0" smtClean="0">
                <a:solidFill>
                  <a:prstClr val="black"/>
                </a:solidFill>
                <a:latin typeface="Calibri"/>
              </a:rPr>
              <a:t>Επιθετική αγωγή</a:t>
            </a:r>
            <a:endParaRPr lang="el-GR" sz="2200" dirty="0">
              <a:solidFill>
                <a:prstClr val="black"/>
              </a:solidFill>
              <a:latin typeface="Calibri"/>
            </a:endParaRPr>
          </a:p>
        </p:txBody>
      </p:sp>
    </p:spTree>
    <p:extLst>
      <p:ext uri="{BB962C8B-B14F-4D97-AF65-F5344CB8AC3E}">
        <p14:creationId xmlns:p14="http://schemas.microsoft.com/office/powerpoint/2010/main" val="1851454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Είδη ε</a:t>
            </a:r>
            <a:r>
              <a:rPr lang="el-GR" dirty="0" smtClean="0"/>
              <a:t>μφράγματος</a:t>
            </a:r>
            <a:endParaRPr lang="el-GR" dirty="0"/>
          </a:p>
        </p:txBody>
      </p:sp>
      <p:sp>
        <p:nvSpPr>
          <p:cNvPr id="3" name="Θέση περιεχομένου 2"/>
          <p:cNvSpPr>
            <a:spLocks noGrp="1"/>
          </p:cNvSpPr>
          <p:nvPr>
            <p:ph idx="1"/>
          </p:nvPr>
        </p:nvSpPr>
        <p:spPr>
          <a:xfrm>
            <a:off x="457200" y="1196752"/>
            <a:ext cx="3250704" cy="5040560"/>
          </a:xfrm>
        </p:spPr>
        <p:txBody>
          <a:bodyPr>
            <a:normAutofit/>
          </a:bodyPr>
          <a:lstStyle/>
          <a:p>
            <a:pPr>
              <a:spcBef>
                <a:spcPts val="1200"/>
              </a:spcBef>
            </a:pPr>
            <a:r>
              <a:rPr lang="el-GR" sz="2200" dirty="0" smtClean="0"/>
              <a:t>Πλάγιο.</a:t>
            </a:r>
          </a:p>
          <a:p>
            <a:pPr>
              <a:spcBef>
                <a:spcPts val="1200"/>
              </a:spcBef>
            </a:pPr>
            <a:r>
              <a:rPr lang="el-GR" sz="2200" dirty="0" smtClean="0"/>
              <a:t>Κατώτερο.</a:t>
            </a:r>
          </a:p>
          <a:p>
            <a:pPr>
              <a:spcBef>
                <a:spcPts val="1200"/>
              </a:spcBef>
            </a:pPr>
            <a:r>
              <a:rPr lang="el-GR" sz="2200" dirty="0" smtClean="0"/>
              <a:t>Οπίσθιο.</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20</a:t>
            </a:fld>
            <a:endParaRPr lang="el-GR" dirty="0">
              <a:solidFill>
                <a:prstClr val="black"/>
              </a:solidFill>
            </a:endParaRPr>
          </a:p>
        </p:txBody>
      </p:sp>
      <p:grpSp>
        <p:nvGrpSpPr>
          <p:cNvPr id="7" name="Ομάδα 6"/>
          <p:cNvGrpSpPr/>
          <p:nvPr/>
        </p:nvGrpSpPr>
        <p:grpSpPr>
          <a:xfrm>
            <a:off x="306683" y="2727457"/>
            <a:ext cx="8585797" cy="3653871"/>
            <a:chOff x="467544" y="2780928"/>
            <a:chExt cx="8585797" cy="3653871"/>
          </a:xfrm>
        </p:grpSpPr>
        <p:pic>
          <p:nvPicPr>
            <p:cNvPr id="7170" name="Picture 2" descr="http://afghanheart.files.wordpress.com/2013/08/cardiology-card-post-mi.jpg"/>
            <p:cNvPicPr>
              <a:picLocks noChangeAspect="1" noChangeArrowheads="1"/>
            </p:cNvPicPr>
            <p:nvPr/>
          </p:nvPicPr>
          <p:blipFill rotWithShape="1">
            <a:blip r:embed="rId3">
              <a:extLst>
                <a:ext uri="{28A0092B-C50C-407E-A947-70E740481C1C}">
                  <a14:useLocalDpi xmlns:a14="http://schemas.microsoft.com/office/drawing/2010/main" val="0"/>
                </a:ext>
              </a:extLst>
            </a:blip>
            <a:srcRect t="53838" r="27773"/>
            <a:stretch/>
          </p:blipFill>
          <p:spPr bwMode="auto">
            <a:xfrm>
              <a:off x="467544" y="2780928"/>
              <a:ext cx="8585797" cy="3653871"/>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8244408" y="5805264"/>
              <a:ext cx="808933" cy="629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8" name="Ορθογώνιο 7"/>
          <p:cNvSpPr/>
          <p:nvPr/>
        </p:nvSpPr>
        <p:spPr>
          <a:xfrm>
            <a:off x="2051720" y="6400799"/>
            <a:ext cx="4572000" cy="276999"/>
          </a:xfrm>
          <a:prstGeom prst="rect">
            <a:avLst/>
          </a:prstGeom>
        </p:spPr>
        <p:txBody>
          <a:bodyPr>
            <a:spAutoFit/>
          </a:bodyPr>
          <a:lstStyle/>
          <a:p>
            <a:pPr algn="ctr"/>
            <a:r>
              <a:rPr lang="en-US" sz="1200" dirty="0" smtClean="0">
                <a:latin typeface="+mn-lt"/>
                <a:hlinkClick r:id="rId4"/>
              </a:rPr>
              <a:t>afghanheart.files.wordpress.com</a:t>
            </a:r>
            <a:endParaRPr lang="el-GR" sz="1200" dirty="0">
              <a:latin typeface="+mn-lt"/>
            </a:endParaRPr>
          </a:p>
        </p:txBody>
      </p:sp>
    </p:spTree>
    <p:extLst>
      <p:ext uri="{BB962C8B-B14F-4D97-AF65-F5344CB8AC3E}">
        <p14:creationId xmlns:p14="http://schemas.microsoft.com/office/powerpoint/2010/main" val="17234739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t>ΗΚΓ ε</a:t>
            </a:r>
            <a:r>
              <a:rPr lang="el-GR" sz="4400" dirty="0" smtClean="0"/>
              <a:t>υρήματα σε ΕΜ </a:t>
            </a:r>
            <a:r>
              <a:rPr lang="el-GR" sz="4400" dirty="0"/>
              <a:t/>
            </a:r>
            <a:br>
              <a:rPr lang="el-GR" sz="4400" dirty="0"/>
            </a:br>
            <a:r>
              <a:rPr lang="el-GR" sz="3600" b="0" dirty="0" smtClean="0"/>
              <a:t>(1 από 2)</a:t>
            </a:r>
            <a:endParaRPr lang="el-GR" sz="3600" b="0" dirty="0"/>
          </a:p>
        </p:txBody>
      </p:sp>
      <p:sp>
        <p:nvSpPr>
          <p:cNvPr id="3" name="Θέση περιεχομένου 2"/>
          <p:cNvSpPr>
            <a:spLocks noGrp="1"/>
          </p:cNvSpPr>
          <p:nvPr>
            <p:ph idx="1"/>
          </p:nvPr>
        </p:nvSpPr>
        <p:spPr>
          <a:xfrm>
            <a:off x="457200" y="1340768"/>
            <a:ext cx="8229600" cy="5040560"/>
          </a:xfrm>
        </p:spPr>
        <p:txBody>
          <a:bodyPr>
            <a:normAutofit/>
          </a:bodyPr>
          <a:lstStyle/>
          <a:p>
            <a:pPr>
              <a:lnSpc>
                <a:spcPct val="112000"/>
              </a:lnSpc>
              <a:spcBef>
                <a:spcPts val="1800"/>
              </a:spcBef>
            </a:pPr>
            <a:r>
              <a:rPr lang="el-GR" sz="2200" dirty="0"/>
              <a:t>Ανάσπαση του ST διαστήματος τις πρώτες ώρες η οποία με την πάροδο του χρόνου υποχωρεί και εμφανίζονται κύματα Q. </a:t>
            </a:r>
          </a:p>
          <a:p>
            <a:pPr>
              <a:lnSpc>
                <a:spcPct val="112000"/>
              </a:lnSpc>
              <a:spcBef>
                <a:spcPts val="1800"/>
              </a:spcBef>
            </a:pPr>
            <a:r>
              <a:rPr lang="el-GR" sz="2200" dirty="0"/>
              <a:t>Ηλεκτροκαρδιογραφικά ευρήματα </a:t>
            </a:r>
          </a:p>
          <a:p>
            <a:pPr lvl="1">
              <a:lnSpc>
                <a:spcPct val="112000"/>
              </a:lnSpc>
              <a:spcBef>
                <a:spcPts val="1800"/>
              </a:spcBef>
              <a:buFont typeface="Courier New" panose="02070309020205020404" pitchFamily="49" charset="0"/>
              <a:buChar char="o"/>
            </a:pPr>
            <a:r>
              <a:rPr lang="el-GR" sz="2200" dirty="0"/>
              <a:t>Σε έμφραγμα του κατώτερου τοιχώματος παρατηρούνται στις απαγωγές ΙΙ, ΙΙΙ και </a:t>
            </a:r>
            <a:r>
              <a:rPr lang="el-GR" sz="2200" dirty="0" smtClean="0"/>
              <a:t>AVF,</a:t>
            </a:r>
            <a:endParaRPr lang="el-GR" sz="2200" dirty="0"/>
          </a:p>
          <a:p>
            <a:pPr lvl="1">
              <a:lnSpc>
                <a:spcPct val="112000"/>
              </a:lnSpc>
              <a:spcBef>
                <a:spcPts val="1800"/>
              </a:spcBef>
              <a:buFont typeface="Courier New" panose="02070309020205020404" pitchFamily="49" charset="0"/>
              <a:buChar char="o"/>
            </a:pPr>
            <a:r>
              <a:rPr lang="el-GR" sz="2200" dirty="0"/>
              <a:t>Σε πρόσθιο έμφραγμα στις απαγωγές V1-V6, </a:t>
            </a:r>
          </a:p>
          <a:p>
            <a:pPr lvl="1">
              <a:lnSpc>
                <a:spcPct val="112000"/>
              </a:lnSpc>
              <a:spcBef>
                <a:spcPts val="1800"/>
              </a:spcBef>
              <a:buFont typeface="Courier New" panose="02070309020205020404" pitchFamily="49" charset="0"/>
              <a:buChar char="o"/>
            </a:pPr>
            <a:r>
              <a:rPr lang="el-GR" sz="2200" dirty="0"/>
              <a:t>Σε πλάγιο έμφραγμα στις απαγωγές I, AVL,V5,V6, ενώ στο οπίσθιο έμφραγμα στις απαγωγές V1-V3</a:t>
            </a:r>
            <a:r>
              <a:rPr lang="el-GR" sz="2200" dirty="0" smtClean="0"/>
              <a:t>.</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a:t>
            </a:fld>
            <a:endParaRPr lang="el-GR" dirty="0">
              <a:solidFill>
                <a:prstClr val="black"/>
              </a:solidFill>
            </a:endParaRPr>
          </a:p>
        </p:txBody>
      </p:sp>
    </p:spTree>
    <p:extLst>
      <p:ext uri="{BB962C8B-B14F-4D97-AF65-F5344CB8AC3E}">
        <p14:creationId xmlns:p14="http://schemas.microsoft.com/office/powerpoint/2010/main" val="37528128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t>ΗΚΓ </a:t>
            </a:r>
            <a:r>
              <a:rPr lang="el-GR" sz="4400" dirty="0" smtClean="0"/>
              <a:t>ευρήματα </a:t>
            </a:r>
            <a:r>
              <a:rPr lang="el-GR" sz="4400" dirty="0"/>
              <a:t>σ</a:t>
            </a:r>
            <a:r>
              <a:rPr lang="el-GR" sz="4400" dirty="0" smtClean="0"/>
              <a:t>ε </a:t>
            </a:r>
            <a:r>
              <a:rPr lang="el-GR" sz="4400" dirty="0"/>
              <a:t>ΕΜ </a:t>
            </a:r>
            <a:br>
              <a:rPr lang="el-GR" sz="4400" dirty="0"/>
            </a:br>
            <a:r>
              <a:rPr lang="el-GR" sz="3600" b="0" dirty="0" smtClean="0"/>
              <a:t>(2 </a:t>
            </a:r>
            <a:r>
              <a:rPr lang="el-GR" sz="3600" b="0" dirty="0"/>
              <a:t>από 2)</a:t>
            </a:r>
            <a:endParaRPr lang="el-GR" sz="3600" dirty="0"/>
          </a:p>
        </p:txBody>
      </p:sp>
      <p:sp>
        <p:nvSpPr>
          <p:cNvPr id="3" name="Θέση περιεχομένου 2"/>
          <p:cNvSpPr>
            <a:spLocks noGrp="1"/>
          </p:cNvSpPr>
          <p:nvPr>
            <p:ph idx="1"/>
          </p:nvPr>
        </p:nvSpPr>
        <p:spPr/>
        <p:txBody>
          <a:bodyPr>
            <a:normAutofit/>
          </a:bodyPr>
          <a:lstStyle/>
          <a:p>
            <a:pPr marL="0" indent="0">
              <a:spcBef>
                <a:spcPts val="3000"/>
              </a:spcBef>
              <a:buNone/>
            </a:pPr>
            <a:r>
              <a:rPr lang="el-GR" sz="2400" dirty="0"/>
              <a:t>Η βαθμιαία απόφραξη μιας των στεφανιαίων αρτηριών προκαλεί 3 προϊούσας σοβαρότητας βαθμούς βλάβης στο μυοκάρδιο:</a:t>
            </a:r>
          </a:p>
          <a:p>
            <a:pPr>
              <a:spcBef>
                <a:spcPts val="3000"/>
              </a:spcBef>
            </a:pPr>
            <a:r>
              <a:rPr lang="el-GR" sz="2400" dirty="0"/>
              <a:t>Τη ζώνη ισχαιμίας (μεταβολή του επάρματος Τα, αρνητικό, συμμετρικό, οξυκόρυφο</a:t>
            </a:r>
            <a:r>
              <a:rPr lang="el-GR" sz="2400" dirty="0" smtClean="0"/>
              <a:t>),</a:t>
            </a:r>
            <a:endParaRPr lang="el-GR" sz="2400" dirty="0"/>
          </a:p>
          <a:p>
            <a:pPr>
              <a:spcBef>
                <a:spcPts val="3000"/>
              </a:spcBef>
            </a:pPr>
            <a:r>
              <a:rPr lang="el-GR" sz="2400" dirty="0"/>
              <a:t>Τη ζώνη βλάβης (μεγάλη ανάσπαση του ST</a:t>
            </a:r>
            <a:r>
              <a:rPr lang="el-GR" sz="2400" dirty="0" smtClean="0"/>
              <a:t>),</a:t>
            </a:r>
            <a:endParaRPr lang="el-GR" sz="2400" dirty="0"/>
          </a:p>
          <a:p>
            <a:pPr>
              <a:spcBef>
                <a:spcPts val="3000"/>
              </a:spcBef>
            </a:pPr>
            <a:r>
              <a:rPr lang="el-GR" sz="2400" dirty="0"/>
              <a:t>Τη ζώνη νέκρωσης (εμφάνιση επάρματος Q στο πρώτο 24ωρο από την προσβολή που παραμένει μόνιμα</a:t>
            </a:r>
            <a:r>
              <a:rPr lang="el-GR" sz="2400" dirty="0" smtClean="0"/>
              <a:t>).</a:t>
            </a:r>
            <a:endParaRPr lang="el-GR" sz="2400"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22</a:t>
            </a:fld>
            <a:endParaRPr lang="el-GR" dirty="0">
              <a:solidFill>
                <a:prstClr val="black"/>
              </a:solidFill>
            </a:endParaRPr>
          </a:p>
        </p:txBody>
      </p:sp>
    </p:spTree>
    <p:extLst>
      <p:ext uri="{BB962C8B-B14F-4D97-AF65-F5344CB8AC3E}">
        <p14:creationId xmlns:p14="http://schemas.microsoft.com/office/powerpoint/2010/main" val="29192064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Φαρμακευτική αγωγή </a:t>
            </a:r>
            <a:r>
              <a:rPr lang="el-GR" dirty="0" smtClean="0"/>
              <a:t>Σ = σε </a:t>
            </a:r>
            <a:r>
              <a:rPr lang="el-GR" dirty="0" smtClean="0"/>
              <a:t>ΟΕΜ</a:t>
            </a:r>
            <a:endParaRPr lang="el-GR" dirty="0"/>
          </a:p>
        </p:txBody>
      </p:sp>
      <p:sp>
        <p:nvSpPr>
          <p:cNvPr id="3" name="Θέση περιεχομένου 2"/>
          <p:cNvSpPr>
            <a:spLocks noGrp="1"/>
          </p:cNvSpPr>
          <p:nvPr>
            <p:ph idx="1"/>
          </p:nvPr>
        </p:nvSpPr>
        <p:spPr/>
        <p:txBody>
          <a:bodyPr/>
          <a:lstStyle/>
          <a:p>
            <a:pPr>
              <a:spcBef>
                <a:spcPts val="3600"/>
              </a:spcBef>
            </a:pPr>
            <a:r>
              <a:rPr lang="el-GR" sz="2400" b="1" dirty="0" smtClean="0"/>
              <a:t>Ασπιρίνη</a:t>
            </a:r>
            <a:r>
              <a:rPr lang="el-GR" sz="2400" dirty="0" smtClean="0"/>
              <a:t> (</a:t>
            </a:r>
            <a:r>
              <a:rPr lang="el-GR" sz="2400" dirty="0"/>
              <a:t>αναστολέας αιμοπεταλιακής λειτουργίας) 160-325 mg που χορηγείται εξ αρχής στο ΤΕΠ και μετά </a:t>
            </a:r>
            <a:r>
              <a:rPr lang="el-GR" sz="2400" dirty="0" smtClean="0"/>
              <a:t>καθημερινά,</a:t>
            </a:r>
            <a:endParaRPr lang="el-GR" sz="2400" dirty="0"/>
          </a:p>
          <a:p>
            <a:pPr>
              <a:spcBef>
                <a:spcPts val="3600"/>
              </a:spcBef>
            </a:pPr>
            <a:r>
              <a:rPr lang="el-GR" sz="2400" b="1" dirty="0" smtClean="0"/>
              <a:t>Θρομβολυτικά,</a:t>
            </a:r>
          </a:p>
          <a:p>
            <a:pPr>
              <a:spcBef>
                <a:spcPts val="3600"/>
              </a:spcBef>
            </a:pPr>
            <a:r>
              <a:rPr lang="el-GR" sz="2400" b="1" dirty="0" smtClean="0"/>
              <a:t>Αναλγητικά,</a:t>
            </a:r>
          </a:p>
          <a:p>
            <a:pPr>
              <a:spcBef>
                <a:spcPts val="3600"/>
              </a:spcBef>
            </a:pPr>
            <a:r>
              <a:rPr lang="el-GR" sz="2400" b="1" dirty="0" smtClean="0"/>
              <a:t>Αντιαρρυθμικά,</a:t>
            </a:r>
          </a:p>
          <a:p>
            <a:pPr>
              <a:spcBef>
                <a:spcPts val="3600"/>
              </a:spcBef>
            </a:pPr>
            <a:r>
              <a:rPr lang="el-GR" sz="2400" b="1" dirty="0" smtClean="0"/>
              <a:t>Αλλά φάρμακα.</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23</a:t>
            </a:fld>
            <a:endParaRPr lang="el-GR" dirty="0">
              <a:solidFill>
                <a:prstClr val="black"/>
              </a:solidFill>
            </a:endParaRPr>
          </a:p>
        </p:txBody>
      </p:sp>
    </p:spTree>
    <p:extLst>
      <p:ext uri="{BB962C8B-B14F-4D97-AF65-F5344CB8AC3E}">
        <p14:creationId xmlns:p14="http://schemas.microsoft.com/office/powerpoint/2010/main" val="19129135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Ιατρική αντιμετώπιση </a:t>
            </a:r>
            <a:r>
              <a:rPr lang="el-GR" dirty="0"/>
              <a:t>σ</a:t>
            </a:r>
            <a:r>
              <a:rPr lang="el-GR" dirty="0" smtClean="0"/>
              <a:t>ε ΟΕΜ</a:t>
            </a:r>
            <a:endParaRPr lang="el-GR" dirty="0"/>
          </a:p>
        </p:txBody>
      </p:sp>
      <p:sp>
        <p:nvSpPr>
          <p:cNvPr id="3" name="Θέση περιεχομένου 2"/>
          <p:cNvSpPr>
            <a:spLocks noGrp="1"/>
          </p:cNvSpPr>
          <p:nvPr>
            <p:ph idx="1"/>
          </p:nvPr>
        </p:nvSpPr>
        <p:spPr/>
        <p:txBody>
          <a:bodyPr>
            <a:normAutofit/>
          </a:bodyPr>
          <a:lstStyle/>
          <a:p>
            <a:pPr>
              <a:spcBef>
                <a:spcPts val="1800"/>
              </a:spcBef>
            </a:pPr>
            <a:r>
              <a:rPr lang="el-GR" sz="2400" b="1" dirty="0" smtClean="0"/>
              <a:t>ΜΕΘ : </a:t>
            </a:r>
            <a:r>
              <a:rPr lang="el-GR" sz="2400" dirty="0" smtClean="0"/>
              <a:t>συνεχής </a:t>
            </a:r>
            <a:r>
              <a:rPr lang="el-GR" sz="2400" dirty="0"/>
              <a:t>παρακολούθηση τις πρώτες 24-48 ώρες μετά σε ΜΑΦ ή </a:t>
            </a:r>
            <a:r>
              <a:rPr lang="el-GR" sz="2400" dirty="0" smtClean="0"/>
              <a:t>τηλεμετρία,</a:t>
            </a:r>
            <a:endParaRPr lang="el-GR" sz="2400" dirty="0"/>
          </a:p>
          <a:p>
            <a:pPr>
              <a:spcBef>
                <a:spcPts val="1800"/>
              </a:spcBef>
            </a:pPr>
            <a:r>
              <a:rPr lang="el-GR" sz="2400" b="1" dirty="0" smtClean="0"/>
              <a:t>Ενδοφλέβια γραμμή:</a:t>
            </a:r>
            <a:r>
              <a:rPr lang="el-GR" sz="2400" dirty="0" smtClean="0"/>
              <a:t> ετοιμότητα </a:t>
            </a:r>
            <a:r>
              <a:rPr lang="el-GR" sz="2400" dirty="0"/>
              <a:t>για έγχυση </a:t>
            </a:r>
            <a:r>
              <a:rPr lang="el-GR" sz="2400" dirty="0" smtClean="0"/>
              <a:t>φαρμάκων,</a:t>
            </a:r>
            <a:endParaRPr lang="el-GR" sz="2400" dirty="0"/>
          </a:p>
          <a:p>
            <a:pPr>
              <a:spcBef>
                <a:spcPts val="1800"/>
              </a:spcBef>
            </a:pPr>
            <a:r>
              <a:rPr lang="el-GR" sz="2400" b="1" dirty="0" smtClean="0"/>
              <a:t>Κλινοστατισμός :</a:t>
            </a:r>
            <a:r>
              <a:rPr lang="el-GR" sz="2400" dirty="0" smtClean="0"/>
              <a:t> τις </a:t>
            </a:r>
            <a:r>
              <a:rPr lang="el-GR" sz="2400" dirty="0"/>
              <a:t>πρώτες 12 ώρες. Προτιμάται φορητή τουαλέτα και όχι </a:t>
            </a:r>
            <a:r>
              <a:rPr lang="el-GR" sz="2400" dirty="0" smtClean="0"/>
              <a:t>σκωραμίδα,</a:t>
            </a:r>
            <a:endParaRPr lang="el-GR" sz="2400" dirty="0"/>
          </a:p>
          <a:p>
            <a:pPr>
              <a:spcBef>
                <a:spcPts val="1800"/>
              </a:spcBef>
            </a:pPr>
            <a:r>
              <a:rPr lang="el-GR" sz="2400" b="1" dirty="0" smtClean="0"/>
              <a:t>Περιβάλλον ήρεμο : </a:t>
            </a:r>
            <a:r>
              <a:rPr lang="el-GR" sz="2400" dirty="0" smtClean="0"/>
              <a:t>λίγες </a:t>
            </a:r>
            <a:r>
              <a:rPr lang="el-GR" sz="2400" dirty="0"/>
              <a:t>επισκέψεις, </a:t>
            </a:r>
            <a:r>
              <a:rPr lang="el-GR" sz="2400" dirty="0" smtClean="0"/>
              <a:t>ησυχία,</a:t>
            </a:r>
            <a:endParaRPr lang="el-GR" sz="2400" dirty="0"/>
          </a:p>
          <a:p>
            <a:pPr>
              <a:spcBef>
                <a:spcPts val="1800"/>
              </a:spcBef>
            </a:pPr>
            <a:r>
              <a:rPr lang="el-GR" sz="2400" b="1" dirty="0" smtClean="0"/>
              <a:t>Υδρική δίαιτα : </a:t>
            </a:r>
            <a:r>
              <a:rPr lang="el-GR" sz="2400" dirty="0" smtClean="0"/>
              <a:t>τις </a:t>
            </a:r>
            <a:r>
              <a:rPr lang="el-GR" sz="2400" dirty="0"/>
              <a:t>πρώτες 4-12 </a:t>
            </a:r>
            <a:r>
              <a:rPr lang="el-GR" sz="2400" dirty="0" smtClean="0"/>
              <a:t>ώρες,</a:t>
            </a:r>
            <a:endParaRPr lang="el-GR" sz="2400" dirty="0"/>
          </a:p>
          <a:p>
            <a:pPr>
              <a:spcBef>
                <a:spcPts val="1800"/>
              </a:spcBef>
            </a:pPr>
            <a:r>
              <a:rPr lang="el-GR" sz="2400" b="1" dirty="0"/>
              <a:t>Ά</a:t>
            </a:r>
            <a:r>
              <a:rPr lang="el-GR" sz="2400" b="1" dirty="0" smtClean="0"/>
              <a:t>ναλος δίαιτα : </a:t>
            </a:r>
            <a:r>
              <a:rPr lang="el-GR" sz="2400" dirty="0" smtClean="0"/>
              <a:t>για </a:t>
            </a:r>
            <a:r>
              <a:rPr lang="el-GR" sz="2400" dirty="0"/>
              <a:t>2-3 ημέρες. Συνεχίζεται σε τυχόν </a:t>
            </a:r>
            <a:r>
              <a:rPr lang="el-GR" sz="2400" dirty="0" smtClean="0"/>
              <a:t>ΚΑ,</a:t>
            </a:r>
            <a:endParaRPr lang="el-GR" sz="2400" dirty="0"/>
          </a:p>
          <a:p>
            <a:pPr>
              <a:spcBef>
                <a:spcPts val="1800"/>
              </a:spcBef>
            </a:pPr>
            <a:r>
              <a:rPr lang="el-GR" sz="2400" b="1" dirty="0" smtClean="0"/>
              <a:t>Όχι ποτά, όχι καφεΐνη, τροφή με θερμοκρασία μέτρια.</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24</a:t>
            </a:fld>
            <a:endParaRPr lang="el-GR" dirty="0">
              <a:solidFill>
                <a:prstClr val="black"/>
              </a:solidFill>
            </a:endParaRPr>
          </a:p>
        </p:txBody>
      </p:sp>
    </p:spTree>
    <p:extLst>
      <p:ext uri="{BB962C8B-B14F-4D97-AF65-F5344CB8AC3E}">
        <p14:creationId xmlns:p14="http://schemas.microsoft.com/office/powerpoint/2010/main" val="28479005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ΟΕΜ - Νοσηλευτικές διαγνώσεις</a:t>
            </a:r>
            <a:endParaRPr lang="el-GR" dirty="0"/>
          </a:p>
        </p:txBody>
      </p:sp>
      <p:sp>
        <p:nvSpPr>
          <p:cNvPr id="3" name="Θέση περιεχομένου 2"/>
          <p:cNvSpPr>
            <a:spLocks noGrp="1"/>
          </p:cNvSpPr>
          <p:nvPr>
            <p:ph idx="1"/>
          </p:nvPr>
        </p:nvSpPr>
        <p:spPr/>
        <p:txBody>
          <a:bodyPr/>
          <a:lstStyle/>
          <a:p>
            <a:pPr>
              <a:spcBef>
                <a:spcPts val="4200"/>
              </a:spcBef>
            </a:pPr>
            <a:r>
              <a:rPr lang="el-GR" sz="2400" dirty="0" smtClean="0"/>
              <a:t>Οξύς Πόνος,</a:t>
            </a:r>
          </a:p>
          <a:p>
            <a:pPr>
              <a:spcBef>
                <a:spcPts val="4200"/>
              </a:spcBef>
            </a:pPr>
            <a:r>
              <a:rPr lang="el-GR" sz="2400" dirty="0" smtClean="0"/>
              <a:t>Αναποτελεσματική Ιστική Αιμάτωση,</a:t>
            </a:r>
          </a:p>
          <a:p>
            <a:pPr>
              <a:spcBef>
                <a:spcPts val="4200"/>
              </a:spcBef>
            </a:pPr>
            <a:r>
              <a:rPr lang="el-GR" sz="2400" dirty="0" smtClean="0"/>
              <a:t>Αναποτελεσματική Αντιμετώπιση Της Κατάστασης,</a:t>
            </a:r>
          </a:p>
          <a:p>
            <a:pPr>
              <a:spcBef>
                <a:spcPts val="4200"/>
              </a:spcBef>
            </a:pPr>
            <a:r>
              <a:rPr lang="el-GR" sz="2400" dirty="0" smtClean="0"/>
              <a:t>Φόβος.</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25</a:t>
            </a:fld>
            <a:endParaRPr lang="el-GR" dirty="0">
              <a:solidFill>
                <a:prstClr val="black"/>
              </a:solidFill>
            </a:endParaRPr>
          </a:p>
        </p:txBody>
      </p:sp>
    </p:spTree>
    <p:extLst>
      <p:ext uri="{BB962C8B-B14F-4D97-AF65-F5344CB8AC3E}">
        <p14:creationId xmlns:p14="http://schemas.microsoft.com/office/powerpoint/2010/main" val="18035021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Autofit/>
          </a:bodyPr>
          <a:lstStyle/>
          <a:p>
            <a:r>
              <a:rPr lang="el-GR" dirty="0" smtClean="0"/>
              <a:t>ΟΕΜ - Νοσηλευτικές παρεμβάσεις </a:t>
            </a:r>
            <a:r>
              <a:rPr lang="el-GR" dirty="0"/>
              <a:t>σ</a:t>
            </a:r>
            <a:r>
              <a:rPr lang="el-GR" dirty="0" smtClean="0"/>
              <a:t>ε </a:t>
            </a:r>
            <a:r>
              <a:rPr lang="el-GR" dirty="0"/>
              <a:t>ο</a:t>
            </a:r>
            <a:r>
              <a:rPr lang="el-GR" dirty="0" smtClean="0"/>
              <a:t>ξύ </a:t>
            </a:r>
            <a:r>
              <a:rPr lang="el-GR" dirty="0"/>
              <a:t>π</a:t>
            </a:r>
            <a:r>
              <a:rPr lang="el-GR" dirty="0" smtClean="0"/>
              <a:t>όνο</a:t>
            </a:r>
            <a:endParaRPr lang="el-GR" dirty="0"/>
          </a:p>
        </p:txBody>
      </p:sp>
      <p:sp>
        <p:nvSpPr>
          <p:cNvPr id="3" name="Θέση περιεχομένου 2"/>
          <p:cNvSpPr>
            <a:spLocks noGrp="1"/>
          </p:cNvSpPr>
          <p:nvPr>
            <p:ph idx="1"/>
          </p:nvPr>
        </p:nvSpPr>
        <p:spPr>
          <a:xfrm>
            <a:off x="457200" y="1340768"/>
            <a:ext cx="8229600" cy="5380706"/>
          </a:xfrm>
        </p:spPr>
        <p:txBody>
          <a:bodyPr>
            <a:normAutofit fontScale="92500"/>
          </a:bodyPr>
          <a:lstStyle/>
          <a:p>
            <a:pPr>
              <a:spcBef>
                <a:spcPts val="1800"/>
              </a:spcBef>
            </a:pPr>
            <a:r>
              <a:rPr lang="el-GR" sz="2400" b="1" dirty="0" smtClean="0"/>
              <a:t>Εξέταση πόνου</a:t>
            </a:r>
            <a:r>
              <a:rPr lang="el-GR" sz="2400" dirty="0" smtClean="0"/>
              <a:t> με </a:t>
            </a:r>
            <a:r>
              <a:rPr lang="el-GR" sz="2400" dirty="0"/>
              <a:t>κλινική </a:t>
            </a:r>
            <a:r>
              <a:rPr lang="el-GR" sz="2400" dirty="0" smtClean="0"/>
              <a:t>εικόνα και κλίμακα,</a:t>
            </a:r>
            <a:endParaRPr lang="el-GR" sz="2400" dirty="0"/>
          </a:p>
          <a:p>
            <a:pPr>
              <a:spcBef>
                <a:spcPts val="1800"/>
              </a:spcBef>
            </a:pPr>
            <a:r>
              <a:rPr lang="el-GR" sz="2400" b="1" dirty="0" smtClean="0"/>
              <a:t>Οξυγονοθεραπεία</a:t>
            </a:r>
            <a:r>
              <a:rPr lang="el-GR" sz="2400" dirty="0" smtClean="0"/>
              <a:t> </a:t>
            </a:r>
            <a:r>
              <a:rPr lang="el-GR" sz="2400" dirty="0"/>
              <a:t>2-5 lit με ρινικό </a:t>
            </a:r>
            <a:r>
              <a:rPr lang="el-GR" sz="2400" dirty="0" smtClean="0"/>
              <a:t>καθετήρα,</a:t>
            </a:r>
            <a:endParaRPr lang="el-GR" sz="2400" dirty="0"/>
          </a:p>
          <a:p>
            <a:pPr>
              <a:spcBef>
                <a:spcPts val="1800"/>
              </a:spcBef>
            </a:pPr>
            <a:r>
              <a:rPr lang="el-GR" sz="2400" b="1" dirty="0" smtClean="0"/>
              <a:t>Εξασφάλιση περιβάλλοντος </a:t>
            </a:r>
            <a:r>
              <a:rPr lang="el-GR" sz="2400" dirty="0" smtClean="0"/>
              <a:t>ηρεμίας/ανάπαυσης,</a:t>
            </a:r>
            <a:endParaRPr lang="el-GR" sz="2400" dirty="0"/>
          </a:p>
          <a:p>
            <a:pPr>
              <a:spcBef>
                <a:spcPts val="1800"/>
              </a:spcBef>
            </a:pPr>
            <a:r>
              <a:rPr lang="el-GR" sz="2400" b="1" dirty="0" smtClean="0"/>
              <a:t>Συναισθηματική υποστήριξη </a:t>
            </a:r>
            <a:r>
              <a:rPr lang="el-GR" sz="2400" dirty="0" smtClean="0"/>
              <a:t>με </a:t>
            </a:r>
            <a:r>
              <a:rPr lang="el-GR" sz="2400" dirty="0"/>
              <a:t>παροχή </a:t>
            </a:r>
            <a:r>
              <a:rPr lang="el-GR" sz="2400" dirty="0" smtClean="0"/>
              <a:t>πληροφοριών,</a:t>
            </a:r>
            <a:endParaRPr lang="el-GR" sz="2400" dirty="0"/>
          </a:p>
          <a:p>
            <a:pPr>
              <a:spcBef>
                <a:spcPts val="1800"/>
              </a:spcBef>
            </a:pPr>
            <a:r>
              <a:rPr lang="el-GR" sz="2400" b="1" dirty="0" smtClean="0"/>
              <a:t>Νιτρογλυκερίνη</a:t>
            </a:r>
            <a:r>
              <a:rPr lang="el-GR" sz="2400" dirty="0" smtClean="0"/>
              <a:t> : τιτλοποίηση </a:t>
            </a:r>
            <a:r>
              <a:rPr lang="el-GR" sz="2400" dirty="0"/>
              <a:t>iv </a:t>
            </a:r>
            <a:r>
              <a:rPr lang="el-GR" sz="2400" dirty="0" smtClean="0"/>
              <a:t>δόσης,</a:t>
            </a:r>
            <a:endParaRPr lang="el-GR" sz="2400" dirty="0"/>
          </a:p>
          <a:p>
            <a:pPr>
              <a:spcBef>
                <a:spcPts val="1800"/>
              </a:spcBef>
            </a:pPr>
            <a:r>
              <a:rPr lang="el-GR" sz="2400" b="1" dirty="0" smtClean="0"/>
              <a:t>ΑΠ</a:t>
            </a:r>
            <a:r>
              <a:rPr lang="el-GR" sz="2400" dirty="0" smtClean="0"/>
              <a:t> </a:t>
            </a:r>
            <a:r>
              <a:rPr lang="el-GR" sz="2400" dirty="0"/>
              <a:t>να διατηρείται πάνω από 100 </a:t>
            </a:r>
            <a:r>
              <a:rPr lang="el-GR" sz="2400" dirty="0" smtClean="0"/>
              <a:t>mmHg,</a:t>
            </a:r>
            <a:endParaRPr lang="el-GR" sz="2400" dirty="0"/>
          </a:p>
          <a:p>
            <a:pPr>
              <a:spcBef>
                <a:spcPts val="1800"/>
              </a:spcBef>
            </a:pPr>
            <a:r>
              <a:rPr lang="el-GR" sz="2400" b="1" dirty="0" smtClean="0"/>
              <a:t>Υπόταση :</a:t>
            </a:r>
            <a:r>
              <a:rPr lang="el-GR" sz="2400" dirty="0" smtClean="0"/>
              <a:t> προσοχή </a:t>
            </a:r>
            <a:r>
              <a:rPr lang="el-GR" sz="2400" dirty="0"/>
              <a:t>η iv νιτρογλυκερίνη ρίχνει πολύ την πίεση. Σε τυχόν υπόταση ελαττώστε τη δόση της </a:t>
            </a:r>
            <a:r>
              <a:rPr lang="el-GR" sz="2400" dirty="0" smtClean="0"/>
              <a:t>νιτρογλυκερίνης,</a:t>
            </a:r>
            <a:endParaRPr lang="el-GR" sz="2400" dirty="0"/>
          </a:p>
          <a:p>
            <a:pPr>
              <a:spcBef>
                <a:spcPts val="1800"/>
              </a:spcBef>
            </a:pPr>
            <a:r>
              <a:rPr lang="el-GR" sz="2400" b="1" dirty="0" smtClean="0"/>
              <a:t>Μορφίνη</a:t>
            </a:r>
            <a:r>
              <a:rPr lang="el-GR" sz="2400" dirty="0" smtClean="0"/>
              <a:t> </a:t>
            </a:r>
            <a:r>
              <a:rPr lang="el-GR" sz="2400" dirty="0"/>
              <a:t>2-4 mg bolus αποτελεσματική σε θωρακικό </a:t>
            </a:r>
            <a:r>
              <a:rPr lang="el-GR" sz="2400" dirty="0" smtClean="0"/>
              <a:t>πόνο,</a:t>
            </a:r>
            <a:endParaRPr lang="el-GR" sz="2400" dirty="0"/>
          </a:p>
          <a:p>
            <a:pPr>
              <a:spcBef>
                <a:spcPts val="1800"/>
              </a:spcBef>
            </a:pPr>
            <a:r>
              <a:rPr lang="el-GR" sz="2400" b="1" dirty="0" smtClean="0"/>
              <a:t>Πλήρης ύφεση πόνου </a:t>
            </a:r>
            <a:r>
              <a:rPr lang="el-GR" sz="2400" dirty="0" smtClean="0"/>
              <a:t>επιδιώκεται </a:t>
            </a:r>
            <a:r>
              <a:rPr lang="el-GR" sz="2400" dirty="0"/>
              <a:t>και όχι απλά </a:t>
            </a:r>
            <a:r>
              <a:rPr lang="el-GR" sz="2400" dirty="0" smtClean="0"/>
              <a:t>μείωση.</a:t>
            </a:r>
            <a:endParaRPr lang="el-GR" sz="2400" dirty="0"/>
          </a:p>
          <a:p>
            <a:pPr>
              <a:spcBef>
                <a:spcPts val="1800"/>
              </a:spcBef>
            </a:pP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26</a:t>
            </a:fld>
            <a:endParaRPr lang="el-GR" dirty="0">
              <a:solidFill>
                <a:prstClr val="black"/>
              </a:solidFill>
            </a:endParaRPr>
          </a:p>
        </p:txBody>
      </p:sp>
    </p:spTree>
    <p:extLst>
      <p:ext uri="{BB962C8B-B14F-4D97-AF65-F5344CB8AC3E}">
        <p14:creationId xmlns:p14="http://schemas.microsoft.com/office/powerpoint/2010/main" val="544802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1080120"/>
          </a:xfrm>
        </p:spPr>
        <p:txBody>
          <a:bodyPr>
            <a:normAutofit fontScale="90000"/>
          </a:bodyPr>
          <a:lstStyle/>
          <a:p>
            <a:r>
              <a:rPr lang="el-GR" sz="4200" dirty="0" smtClean="0"/>
              <a:t>ΟΕΜ - Νοσηλευτικές παρεμβάσεις </a:t>
            </a:r>
            <a:r>
              <a:rPr lang="el-GR" sz="4200" dirty="0"/>
              <a:t>σ</a:t>
            </a:r>
            <a:r>
              <a:rPr lang="el-GR" sz="4200" dirty="0" smtClean="0"/>
              <a:t>ε αναποτελεσματική </a:t>
            </a:r>
            <a:r>
              <a:rPr lang="el-GR" sz="4200" dirty="0"/>
              <a:t>ι</a:t>
            </a:r>
            <a:r>
              <a:rPr lang="el-GR" sz="4200" dirty="0" smtClean="0"/>
              <a:t>στική </a:t>
            </a:r>
            <a:r>
              <a:rPr lang="el-GR" sz="4200" dirty="0"/>
              <a:t>α</a:t>
            </a:r>
            <a:r>
              <a:rPr lang="el-GR" sz="4200" dirty="0" smtClean="0"/>
              <a:t>ιμάτωση </a:t>
            </a:r>
            <a:r>
              <a:rPr lang="el-GR" sz="3600" b="0" dirty="0" smtClean="0"/>
              <a:t>(1 από 2)</a:t>
            </a:r>
            <a:endParaRPr lang="el-GR" sz="3600" b="0" dirty="0"/>
          </a:p>
        </p:txBody>
      </p:sp>
      <p:sp>
        <p:nvSpPr>
          <p:cNvPr id="3" name="Θέση περιεχομένου 2"/>
          <p:cNvSpPr>
            <a:spLocks noGrp="1"/>
          </p:cNvSpPr>
          <p:nvPr>
            <p:ph idx="1"/>
          </p:nvPr>
        </p:nvSpPr>
        <p:spPr>
          <a:xfrm>
            <a:off x="467544" y="1412776"/>
            <a:ext cx="8424936" cy="5040560"/>
          </a:xfrm>
        </p:spPr>
        <p:txBody>
          <a:bodyPr>
            <a:noAutofit/>
          </a:bodyPr>
          <a:lstStyle/>
          <a:p>
            <a:pPr marL="0" indent="0">
              <a:spcBef>
                <a:spcPts val="1200"/>
              </a:spcBef>
              <a:buNone/>
            </a:pPr>
            <a:r>
              <a:rPr lang="el-GR" sz="2200" b="1" dirty="0" smtClean="0"/>
              <a:t>Τι ελέγχει ο νοσηλευτής;</a:t>
            </a:r>
          </a:p>
          <a:p>
            <a:pPr>
              <a:spcBef>
                <a:spcPts val="1200"/>
              </a:spcBef>
            </a:pPr>
            <a:r>
              <a:rPr lang="el-GR" sz="2200" b="1" dirty="0" smtClean="0"/>
              <a:t>Ζ.Σ</a:t>
            </a:r>
            <a:r>
              <a:rPr lang="el-GR" sz="2200" b="1" dirty="0"/>
              <a:t>.</a:t>
            </a:r>
            <a:r>
              <a:rPr lang="el-GR" sz="2200" dirty="0"/>
              <a:t>, και τα </a:t>
            </a:r>
            <a:r>
              <a:rPr lang="el-GR" sz="2200" dirty="0" smtClean="0"/>
              <a:t>καταγράφει,</a:t>
            </a:r>
            <a:endParaRPr lang="el-GR" sz="2200" dirty="0"/>
          </a:p>
          <a:p>
            <a:pPr>
              <a:spcBef>
                <a:spcPts val="1200"/>
              </a:spcBef>
            </a:pPr>
            <a:r>
              <a:rPr lang="el-GR" sz="2200" b="1" dirty="0" smtClean="0"/>
              <a:t>Παθολογικές διαταραχές  </a:t>
            </a:r>
            <a:r>
              <a:rPr lang="el-GR" sz="2200" dirty="0" smtClean="0"/>
              <a:t>και </a:t>
            </a:r>
            <a:r>
              <a:rPr lang="el-GR" sz="2200" dirty="0"/>
              <a:t>ενημερώνει το </a:t>
            </a:r>
            <a:r>
              <a:rPr lang="el-GR" sz="2200" dirty="0" smtClean="0"/>
              <a:t>γιατρό,</a:t>
            </a:r>
            <a:endParaRPr lang="el-GR" sz="2200" dirty="0"/>
          </a:p>
          <a:p>
            <a:pPr>
              <a:spcBef>
                <a:spcPts val="1200"/>
              </a:spcBef>
            </a:pPr>
            <a:r>
              <a:rPr lang="el-GR" sz="2200" b="1" dirty="0" smtClean="0"/>
              <a:t>Συνείδηση</a:t>
            </a:r>
            <a:r>
              <a:rPr lang="el-GR" sz="2200" dirty="0" smtClean="0"/>
              <a:t> </a:t>
            </a:r>
            <a:r>
              <a:rPr lang="el-GR" sz="2200" dirty="0"/>
              <a:t>(μείωση επιπέδου συνείδησης</a:t>
            </a:r>
            <a:r>
              <a:rPr lang="el-GR" sz="2200" dirty="0" smtClean="0"/>
              <a:t>), </a:t>
            </a:r>
            <a:endParaRPr lang="el-GR" sz="2200" dirty="0"/>
          </a:p>
          <a:p>
            <a:pPr>
              <a:spcBef>
                <a:spcPts val="1200"/>
              </a:spcBef>
            </a:pPr>
            <a:r>
              <a:rPr lang="el-GR" sz="2200" b="1" dirty="0" smtClean="0"/>
              <a:t>Ουρά</a:t>
            </a:r>
            <a:r>
              <a:rPr lang="el-GR" sz="2200" b="1" dirty="0" smtClean="0">
                <a:solidFill>
                  <a:srgbClr val="820000"/>
                </a:solidFill>
              </a:rPr>
              <a:t> </a:t>
            </a:r>
            <a:r>
              <a:rPr lang="el-GR" sz="2200" dirty="0"/>
              <a:t>(μείωση παροχής</a:t>
            </a:r>
            <a:r>
              <a:rPr lang="el-GR" sz="2200" dirty="0" smtClean="0"/>
              <a:t>),</a:t>
            </a:r>
            <a:endParaRPr lang="el-GR" sz="2200" dirty="0"/>
          </a:p>
          <a:p>
            <a:pPr>
              <a:spcBef>
                <a:spcPts val="1200"/>
              </a:spcBef>
            </a:pPr>
            <a:r>
              <a:rPr lang="el-GR" sz="2200" b="1" dirty="0" smtClean="0"/>
              <a:t>Δέρμα : </a:t>
            </a:r>
            <a:r>
              <a:rPr lang="el-GR" sz="2200" dirty="0" smtClean="0"/>
              <a:t>χρώμα</a:t>
            </a:r>
            <a:r>
              <a:rPr lang="el-GR" sz="2200" dirty="0"/>
              <a:t>, θερμοκρασία, υγρασία (ψυχρό, υγρό, στικτό, ωχρό, διάστικτο ή κυανωτικό, σκούροι-κυανωτικοί βλενογόννοι &amp; κοίτη νυχιών</a:t>
            </a:r>
            <a:r>
              <a:rPr lang="el-GR" sz="2200" dirty="0" smtClean="0"/>
              <a:t>),</a:t>
            </a:r>
            <a:endParaRPr lang="el-GR" sz="2200" dirty="0"/>
          </a:p>
          <a:p>
            <a:pPr>
              <a:spcBef>
                <a:spcPts val="1200"/>
              </a:spcBef>
            </a:pPr>
            <a:r>
              <a:rPr lang="el-GR" sz="2200" b="1" dirty="0" smtClean="0"/>
              <a:t>Περιφερικούς σφυγμούς </a:t>
            </a:r>
            <a:r>
              <a:rPr lang="el-GR" sz="2200" dirty="0" smtClean="0"/>
              <a:t>(</a:t>
            </a:r>
            <a:r>
              <a:rPr lang="el-GR" sz="2200" dirty="0"/>
              <a:t>απουσιάζουν</a:t>
            </a:r>
            <a:r>
              <a:rPr lang="el-GR" sz="2200" dirty="0" smtClean="0"/>
              <a:t>),</a:t>
            </a:r>
            <a:endParaRPr lang="el-GR" sz="2200" dirty="0"/>
          </a:p>
          <a:p>
            <a:pPr>
              <a:spcBef>
                <a:spcPts val="1200"/>
              </a:spcBef>
            </a:pPr>
            <a:r>
              <a:rPr lang="el-GR" sz="2200" b="1" dirty="0" smtClean="0"/>
              <a:t>Τριχοειδή</a:t>
            </a:r>
            <a:r>
              <a:rPr lang="el-GR" sz="2200" dirty="0" smtClean="0"/>
              <a:t> </a:t>
            </a:r>
            <a:r>
              <a:rPr lang="el-GR" sz="2200" dirty="0"/>
              <a:t>(καθυστερημένη επαναπλήρωση</a:t>
            </a:r>
            <a:r>
              <a:rPr lang="el-GR" sz="2200" dirty="0" smtClean="0"/>
              <a:t>),</a:t>
            </a:r>
            <a:endParaRPr lang="el-GR" sz="2200" dirty="0"/>
          </a:p>
          <a:p>
            <a:pPr>
              <a:spcBef>
                <a:spcPts val="1200"/>
              </a:spcBef>
            </a:pPr>
            <a:r>
              <a:rPr lang="el-GR" sz="2200" b="1" dirty="0" smtClean="0"/>
              <a:t>Καρδιακούς ήχους &amp; αναπνευστικούς ήχους </a:t>
            </a:r>
            <a:r>
              <a:rPr lang="el-GR" sz="2200" dirty="0" smtClean="0"/>
              <a:t>παθολογικούς</a:t>
            </a:r>
            <a:r>
              <a:rPr lang="el-GR" sz="2200" dirty="0"/>
              <a:t>.</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27</a:t>
            </a:fld>
            <a:endParaRPr lang="el-GR" dirty="0">
              <a:solidFill>
                <a:prstClr val="black"/>
              </a:solidFill>
            </a:endParaRPr>
          </a:p>
        </p:txBody>
      </p:sp>
    </p:spTree>
    <p:extLst>
      <p:ext uri="{BB962C8B-B14F-4D97-AF65-F5344CB8AC3E}">
        <p14:creationId xmlns:p14="http://schemas.microsoft.com/office/powerpoint/2010/main" val="4222867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1080120"/>
          </a:xfrm>
        </p:spPr>
        <p:txBody>
          <a:bodyPr>
            <a:normAutofit fontScale="90000"/>
          </a:bodyPr>
          <a:lstStyle/>
          <a:p>
            <a:r>
              <a:rPr lang="el-GR" sz="4200" dirty="0"/>
              <a:t>ΟΕΜ - Νοσηλευτικές </a:t>
            </a:r>
            <a:r>
              <a:rPr lang="el-GR" sz="4200" dirty="0" smtClean="0"/>
              <a:t>παρεμβάσεις </a:t>
            </a:r>
            <a:r>
              <a:rPr lang="el-GR" sz="4200" dirty="0"/>
              <a:t>σ</a:t>
            </a:r>
            <a:r>
              <a:rPr lang="el-GR" sz="4200" dirty="0" smtClean="0"/>
              <a:t>ε </a:t>
            </a:r>
            <a:r>
              <a:rPr lang="el-GR" sz="4200" dirty="0"/>
              <a:t>α</a:t>
            </a:r>
            <a:r>
              <a:rPr lang="el-GR" sz="4200" dirty="0" smtClean="0"/>
              <a:t>ναποτελεσματική </a:t>
            </a:r>
            <a:r>
              <a:rPr lang="el-GR" sz="4200" dirty="0"/>
              <a:t>ι</a:t>
            </a:r>
            <a:r>
              <a:rPr lang="el-GR" sz="4200" dirty="0" smtClean="0"/>
              <a:t>στική </a:t>
            </a:r>
            <a:r>
              <a:rPr lang="el-GR" sz="4200" dirty="0"/>
              <a:t>α</a:t>
            </a:r>
            <a:r>
              <a:rPr lang="el-GR" sz="4200" dirty="0" smtClean="0"/>
              <a:t>ιμάτωση </a:t>
            </a:r>
            <a:r>
              <a:rPr lang="el-GR" sz="3600" b="0" dirty="0" smtClean="0"/>
              <a:t>(2 </a:t>
            </a:r>
            <a:r>
              <a:rPr lang="el-GR" sz="3600" b="0" dirty="0"/>
              <a:t>από 2)</a:t>
            </a:r>
            <a:endParaRPr lang="el-GR" dirty="0"/>
          </a:p>
        </p:txBody>
      </p:sp>
      <p:sp>
        <p:nvSpPr>
          <p:cNvPr id="3" name="Θέση περιεχομένου 2"/>
          <p:cNvSpPr>
            <a:spLocks noGrp="1"/>
          </p:cNvSpPr>
          <p:nvPr>
            <p:ph idx="1"/>
          </p:nvPr>
        </p:nvSpPr>
        <p:spPr>
          <a:xfrm>
            <a:off x="467544" y="1484784"/>
            <a:ext cx="8229600" cy="5040560"/>
          </a:xfrm>
        </p:spPr>
        <p:txBody>
          <a:bodyPr>
            <a:normAutofit/>
          </a:bodyPr>
          <a:lstStyle/>
          <a:p>
            <a:pPr>
              <a:spcBef>
                <a:spcPts val="2400"/>
              </a:spcBef>
            </a:pPr>
            <a:r>
              <a:rPr lang="el-GR" sz="2400" b="1" dirty="0" smtClean="0"/>
              <a:t>ΗΚΓ- Συνεχή παρακολούθηση </a:t>
            </a:r>
            <a:r>
              <a:rPr lang="el-GR" sz="2400" dirty="0" smtClean="0"/>
              <a:t>για </a:t>
            </a:r>
            <a:r>
              <a:rPr lang="el-GR" sz="2400" dirty="0"/>
              <a:t>τυχόν αρρυθμίες. </a:t>
            </a:r>
            <a:r>
              <a:rPr lang="el-GR" sz="2400" b="1" dirty="0" smtClean="0"/>
              <a:t>Χορήγηση αντιαρρυθμικών </a:t>
            </a:r>
            <a:r>
              <a:rPr lang="el-GR" sz="2400" dirty="0" smtClean="0"/>
              <a:t>φαρμάκων </a:t>
            </a:r>
            <a:r>
              <a:rPr lang="el-GR" sz="2400" dirty="0"/>
              <a:t>βάσει </a:t>
            </a:r>
            <a:r>
              <a:rPr lang="el-GR" sz="2400" dirty="0" smtClean="0"/>
              <a:t>αναγκών,</a:t>
            </a:r>
            <a:endParaRPr lang="el-GR" sz="2400" dirty="0"/>
          </a:p>
          <a:p>
            <a:pPr>
              <a:spcBef>
                <a:spcPts val="2400"/>
              </a:spcBef>
            </a:pPr>
            <a:r>
              <a:rPr lang="el-GR" sz="2400" b="1" dirty="0" smtClean="0"/>
              <a:t>ΗΚΓ- Καταγραφή την ώρα του θωρακικού πόνου,</a:t>
            </a:r>
          </a:p>
          <a:p>
            <a:pPr>
              <a:spcBef>
                <a:spcPts val="2400"/>
              </a:spcBef>
            </a:pPr>
            <a:r>
              <a:rPr lang="el-GR" sz="2400" b="1" dirty="0" smtClean="0"/>
              <a:t>Αέρια αίματος </a:t>
            </a:r>
            <a:r>
              <a:rPr lang="el-GR" sz="2400" dirty="0" smtClean="0"/>
              <a:t>(</a:t>
            </a:r>
            <a:r>
              <a:rPr lang="el-GR" sz="2400" dirty="0"/>
              <a:t>κορεσμός οξυγόνου) χορήγηση Ο2 Ι.Ο</a:t>
            </a:r>
            <a:r>
              <a:rPr lang="el-GR" sz="2400" dirty="0" smtClean="0"/>
              <a:t>.),</a:t>
            </a:r>
            <a:endParaRPr lang="el-GR" sz="2400" dirty="0"/>
          </a:p>
          <a:p>
            <a:pPr>
              <a:spcBef>
                <a:spcPts val="2400"/>
              </a:spcBef>
            </a:pPr>
            <a:r>
              <a:rPr lang="el-GR" sz="2400" b="1" dirty="0"/>
              <a:t>CK &amp; CK-MB </a:t>
            </a:r>
            <a:r>
              <a:rPr lang="el-GR" sz="2400" dirty="0"/>
              <a:t>διαδοχικές </a:t>
            </a:r>
            <a:r>
              <a:rPr lang="el-GR" sz="2400" dirty="0" smtClean="0"/>
              <a:t>αιμοληψίες,</a:t>
            </a:r>
            <a:endParaRPr lang="el-GR" sz="2400" dirty="0"/>
          </a:p>
          <a:p>
            <a:pPr>
              <a:spcBef>
                <a:spcPts val="2400"/>
              </a:spcBef>
            </a:pPr>
            <a:r>
              <a:rPr lang="el-GR" sz="2400" b="1" dirty="0" smtClean="0"/>
              <a:t>Αιμοδυναμική παρακολούθηση,</a:t>
            </a:r>
          </a:p>
          <a:p>
            <a:pPr>
              <a:spcBef>
                <a:spcPts val="2400"/>
              </a:spcBef>
            </a:pPr>
            <a:r>
              <a:rPr lang="el-GR" sz="2400" b="1" dirty="0" smtClean="0"/>
              <a:t>Ανταπόκριση στη θεραπεία </a:t>
            </a:r>
            <a:r>
              <a:rPr lang="el-GR" sz="2400" dirty="0" smtClean="0"/>
              <a:t>(</a:t>
            </a:r>
            <a:r>
              <a:rPr lang="el-GR" sz="2400" dirty="0"/>
              <a:t>στη θρομβόλυση ή στα άλλα φάρμακα</a:t>
            </a:r>
            <a:r>
              <a:rPr lang="el-GR" sz="2400" dirty="0" smtClean="0"/>
              <a:t>).</a:t>
            </a:r>
            <a:endParaRPr lang="el-GR" sz="2400"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28</a:t>
            </a:fld>
            <a:endParaRPr lang="el-GR" dirty="0">
              <a:solidFill>
                <a:prstClr val="black"/>
              </a:solidFill>
            </a:endParaRPr>
          </a:p>
        </p:txBody>
      </p:sp>
    </p:spTree>
    <p:extLst>
      <p:ext uri="{BB962C8B-B14F-4D97-AF65-F5344CB8AC3E}">
        <p14:creationId xmlns:p14="http://schemas.microsoft.com/office/powerpoint/2010/main" val="902548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Στεφανιαία κυκλοφορία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a:t>
            </a:fld>
            <a:endParaRPr lang="el-GR" dirty="0">
              <a:solidFill>
                <a:prstClr val="black"/>
              </a:solidFill>
            </a:endParaRPr>
          </a:p>
        </p:txBody>
      </p:sp>
      <p:pic>
        <p:nvPicPr>
          <p:cNvPr id="1026" name="Picture 2" descr="File:Blausen 0256 CoronaryArteries 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622" y="1196752"/>
            <a:ext cx="6816757" cy="51125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8"/>
          <p:cNvSpPr/>
          <p:nvPr/>
        </p:nvSpPr>
        <p:spPr>
          <a:xfrm>
            <a:off x="1467946" y="6465898"/>
            <a:ext cx="6208107" cy="276999"/>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dirty="0" smtClean="0">
                <a:solidFill>
                  <a:prstClr val="black">
                    <a:lumMod val="65000"/>
                    <a:lumOff val="35000"/>
                  </a:prstClr>
                </a:solidFill>
                <a:latin typeface="Calibri"/>
              </a:rPr>
              <a:t>“</a:t>
            </a:r>
            <a:r>
              <a:rPr lang="en-US" sz="1200" dirty="0">
                <a:hlinkClick r:id="rId4"/>
              </a:rPr>
              <a:t>Blausen 0256 CoronaryArteries </a:t>
            </a:r>
            <a:r>
              <a:rPr lang="en-US" sz="1200" dirty="0" smtClean="0">
                <a:hlinkClick r:id="rId4"/>
              </a:rPr>
              <a:t>02</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rPr>
              <a:t> </a:t>
            </a:r>
            <a:r>
              <a:rPr lang="en-US" sz="1200" dirty="0">
                <a:hlinkClick r:id="rId5" tooltip="User:BruceBlaus"/>
              </a:rPr>
              <a:t>BruceBlaus</a:t>
            </a:r>
            <a:r>
              <a:rPr lang="en-US" sz="1200" dirty="0" smtClean="0">
                <a:solidFill>
                  <a:prstClr val="black"/>
                </a:solidFill>
                <a:latin typeface="Calibri"/>
              </a:rPr>
              <a:t> </a:t>
            </a:r>
            <a:r>
              <a:rPr lang="el-GR" sz="1200" dirty="0" smtClean="0">
                <a:solidFill>
                  <a:prstClr val="black">
                    <a:lumMod val="65000"/>
                    <a:lumOff val="35000"/>
                  </a:prstClr>
                </a:solidFill>
                <a:latin typeface="Calibri"/>
              </a:rPr>
              <a:t>διαθέσιμο με άδεια </a:t>
            </a:r>
            <a:r>
              <a:rPr lang="en-US" sz="1200" dirty="0" smtClean="0">
                <a:solidFill>
                  <a:prstClr val="black"/>
                </a:solidFill>
                <a:latin typeface="Calibri"/>
                <a:hlinkClick r:id="rId6"/>
              </a:rPr>
              <a:t>CC </a:t>
            </a:r>
            <a:r>
              <a:rPr lang="en-US" sz="1200" dirty="0">
                <a:solidFill>
                  <a:prstClr val="black"/>
                </a:solidFill>
                <a:latin typeface="Calibri"/>
                <a:hlinkClick r:id="rId6"/>
              </a:rPr>
              <a:t>BY 3.0</a:t>
            </a:r>
            <a:endParaRPr lang="en-US" sz="1200" dirty="0">
              <a:solidFill>
                <a:prstClr val="black"/>
              </a:solidFill>
              <a:latin typeface="Calibri"/>
            </a:endParaRPr>
          </a:p>
        </p:txBody>
      </p:sp>
    </p:spTree>
    <p:extLst>
      <p:ext uri="{BB962C8B-B14F-4D97-AF65-F5344CB8AC3E}">
        <p14:creationId xmlns:p14="http://schemas.microsoft.com/office/powerpoint/2010/main" val="21548563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61082"/>
          </a:xfrm>
        </p:spPr>
        <p:txBody>
          <a:bodyPr>
            <a:noAutofit/>
          </a:bodyPr>
          <a:lstStyle/>
          <a:p>
            <a:r>
              <a:rPr lang="el-GR" sz="3200" dirty="0" smtClean="0"/>
              <a:t>ΟΕΜ - Νοσηλευτικές παρεμβάσεις </a:t>
            </a:r>
            <a:r>
              <a:rPr lang="el-GR" sz="3200" dirty="0"/>
              <a:t>σ</a:t>
            </a:r>
            <a:r>
              <a:rPr lang="el-GR" sz="3200" dirty="0" smtClean="0"/>
              <a:t>ε </a:t>
            </a:r>
            <a:r>
              <a:rPr lang="el-GR" sz="3200" dirty="0"/>
              <a:t>α</a:t>
            </a:r>
            <a:r>
              <a:rPr lang="el-GR" sz="3200" dirty="0" smtClean="0"/>
              <a:t>ναποτελεσματική </a:t>
            </a:r>
            <a:r>
              <a:rPr lang="el-GR" sz="3200" dirty="0"/>
              <a:t>α</a:t>
            </a:r>
            <a:r>
              <a:rPr lang="el-GR" sz="3200" dirty="0" smtClean="0"/>
              <a:t>ντιμετώπιση </a:t>
            </a:r>
            <a:r>
              <a:rPr lang="el-GR" sz="3200" dirty="0"/>
              <a:t>τ</a:t>
            </a:r>
            <a:r>
              <a:rPr lang="el-GR" sz="3200" dirty="0" smtClean="0"/>
              <a:t>ης </a:t>
            </a:r>
            <a:r>
              <a:rPr lang="el-GR" sz="3200" dirty="0"/>
              <a:t>κ</a:t>
            </a:r>
            <a:r>
              <a:rPr lang="el-GR" sz="3200" dirty="0" smtClean="0"/>
              <a:t>ατάστασης</a:t>
            </a:r>
            <a:endParaRPr lang="el-GR" sz="3200" dirty="0"/>
          </a:p>
        </p:txBody>
      </p:sp>
      <p:sp>
        <p:nvSpPr>
          <p:cNvPr id="3" name="Θέση περιεχομένου 2"/>
          <p:cNvSpPr>
            <a:spLocks noGrp="1"/>
          </p:cNvSpPr>
          <p:nvPr>
            <p:ph idx="1"/>
          </p:nvPr>
        </p:nvSpPr>
        <p:spPr>
          <a:xfrm>
            <a:off x="467544" y="1268760"/>
            <a:ext cx="8229600" cy="5589240"/>
          </a:xfrm>
        </p:spPr>
        <p:txBody>
          <a:bodyPr>
            <a:noAutofit/>
          </a:bodyPr>
          <a:lstStyle/>
          <a:p>
            <a:pPr>
              <a:spcBef>
                <a:spcPts val="600"/>
              </a:spcBef>
            </a:pPr>
            <a:r>
              <a:rPr lang="el-GR" sz="2200" b="1" dirty="0" smtClean="0"/>
              <a:t>Θεραπευτικό περιβάλλον,</a:t>
            </a:r>
          </a:p>
          <a:p>
            <a:pPr>
              <a:spcBef>
                <a:spcPts val="600"/>
              </a:spcBef>
            </a:pPr>
            <a:r>
              <a:rPr lang="el-GR" sz="2200" b="1" dirty="0" smtClean="0"/>
              <a:t>Ανάπτυξη σχέσης εμπιστοσύνης : </a:t>
            </a:r>
            <a:r>
              <a:rPr lang="el-GR" sz="2200" dirty="0" smtClean="0"/>
              <a:t>επιτυγχάνεται </a:t>
            </a:r>
            <a:r>
              <a:rPr lang="el-GR" sz="2200" dirty="0"/>
              <a:t>με την ενθάρρυνση έκφρασης των </a:t>
            </a:r>
            <a:r>
              <a:rPr lang="el-GR" sz="2200" dirty="0" smtClean="0"/>
              <a:t>συναισθημάτων,</a:t>
            </a:r>
            <a:endParaRPr lang="el-GR" sz="2200" dirty="0"/>
          </a:p>
          <a:p>
            <a:pPr>
              <a:spcBef>
                <a:spcPts val="600"/>
              </a:spcBef>
            </a:pPr>
            <a:r>
              <a:rPr lang="el-GR" sz="2200" b="1" dirty="0" smtClean="0"/>
              <a:t>Αποδοχή άρνησης ασθενούς </a:t>
            </a:r>
            <a:r>
              <a:rPr lang="el-GR" sz="2200" dirty="0" smtClean="0"/>
              <a:t>: χρήσιμη </a:t>
            </a:r>
            <a:r>
              <a:rPr lang="el-GR" sz="2200" dirty="0"/>
              <a:t>στο μηχανισμό </a:t>
            </a:r>
            <a:r>
              <a:rPr lang="el-GR" sz="2200" dirty="0" smtClean="0"/>
              <a:t>προσαρμογής-ελαττώνει </a:t>
            </a:r>
            <a:r>
              <a:rPr lang="el-GR" sz="2200" dirty="0"/>
              <a:t>το άγχος αλλά είναι εμπόδιο στη </a:t>
            </a:r>
            <a:r>
              <a:rPr lang="el-GR" sz="2200" dirty="0" smtClean="0"/>
              <a:t>θεραπεία,</a:t>
            </a:r>
            <a:endParaRPr lang="el-GR" sz="2200" dirty="0"/>
          </a:p>
          <a:p>
            <a:pPr>
              <a:spcBef>
                <a:spcPts val="600"/>
              </a:spcBef>
            </a:pPr>
            <a:r>
              <a:rPr lang="el-GR" sz="2200" b="1" dirty="0" smtClean="0"/>
              <a:t>Άγχος - άρνηση</a:t>
            </a:r>
            <a:r>
              <a:rPr lang="el-GR" sz="2200" dirty="0" smtClean="0"/>
              <a:t> : επιθετικότητα </a:t>
            </a:r>
            <a:r>
              <a:rPr lang="el-GR" sz="2200" dirty="0"/>
              <a:t>και άρνηση θεραπείας καταγράφονται-δείχνουν </a:t>
            </a:r>
            <a:r>
              <a:rPr lang="el-GR" sz="2200" dirty="0" smtClean="0"/>
              <a:t>άγχος,</a:t>
            </a:r>
            <a:endParaRPr lang="el-GR" sz="2200" dirty="0"/>
          </a:p>
          <a:p>
            <a:pPr>
              <a:spcBef>
                <a:spcPts val="600"/>
              </a:spcBef>
            </a:pPr>
            <a:r>
              <a:rPr lang="el-GR" sz="2200" b="1" dirty="0" smtClean="0"/>
              <a:t>Μηχανισμοί προσαρμογής : </a:t>
            </a:r>
            <a:r>
              <a:rPr lang="el-GR" sz="2200" dirty="0" smtClean="0"/>
              <a:t>βοηθείται </a:t>
            </a:r>
            <a:r>
              <a:rPr lang="el-GR" sz="2200" dirty="0"/>
              <a:t>ο ασθενής να βρεί τους θετικούς ώστε να μειώσει τα συναισθήματα αδυναμίας &amp; </a:t>
            </a:r>
            <a:r>
              <a:rPr lang="el-GR" sz="2200" dirty="0" smtClean="0"/>
              <a:t>απελπισίας,</a:t>
            </a:r>
            <a:endParaRPr lang="el-GR" sz="2200" dirty="0"/>
          </a:p>
          <a:p>
            <a:pPr>
              <a:spcBef>
                <a:spcPts val="600"/>
              </a:spcBef>
            </a:pPr>
            <a:r>
              <a:rPr lang="el-GR" sz="2200" b="1" dirty="0" smtClean="0"/>
              <a:t>Συμμετοχή ασθενούς στη λήψη αποφάσεων στο ΣΝΦ : </a:t>
            </a:r>
            <a:r>
              <a:rPr lang="el-GR" sz="2200" dirty="0" smtClean="0"/>
              <a:t>προάγεται </a:t>
            </a:r>
            <a:r>
              <a:rPr lang="el-GR" sz="2200" dirty="0"/>
              <a:t>η αυτοπεποίθηση &amp; η </a:t>
            </a:r>
            <a:r>
              <a:rPr lang="el-GR" sz="2200" dirty="0" smtClean="0"/>
              <a:t>ανεξαρτησία,</a:t>
            </a:r>
            <a:endParaRPr lang="el-GR" sz="2200" dirty="0"/>
          </a:p>
          <a:p>
            <a:pPr>
              <a:spcBef>
                <a:spcPts val="600"/>
              </a:spcBef>
            </a:pPr>
            <a:r>
              <a:rPr lang="el-GR" sz="2200" b="1" dirty="0" smtClean="0"/>
              <a:t>Εξασφάλιση ιδιωτικότητας ασθενούς &amp; οικογενείας </a:t>
            </a:r>
            <a:r>
              <a:rPr lang="el-GR" sz="2200" dirty="0" smtClean="0"/>
              <a:t>ως </a:t>
            </a:r>
            <a:r>
              <a:rPr lang="el-GR" sz="2200" dirty="0"/>
              <a:t>προς τα </a:t>
            </a:r>
            <a:r>
              <a:rPr lang="el-GR" sz="2200" dirty="0" smtClean="0"/>
              <a:t>συναισθήματα.</a:t>
            </a:r>
            <a:endParaRPr lang="el-GR" sz="2200" dirty="0"/>
          </a:p>
          <a:p>
            <a:pPr>
              <a:spcBef>
                <a:spcPts val="600"/>
              </a:spcBef>
            </a:pP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29</a:t>
            </a:fld>
            <a:endParaRPr lang="el-GR" dirty="0">
              <a:solidFill>
                <a:prstClr val="black"/>
              </a:solidFill>
            </a:endParaRPr>
          </a:p>
        </p:txBody>
      </p:sp>
    </p:spTree>
    <p:extLst>
      <p:ext uri="{BB962C8B-B14F-4D97-AF65-F5344CB8AC3E}">
        <p14:creationId xmlns:p14="http://schemas.microsoft.com/office/powerpoint/2010/main" val="9875746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ΟΕΜ - Νοσηλευτικές παρεμβάσεις </a:t>
            </a:r>
            <a:r>
              <a:rPr lang="el-GR" dirty="0"/>
              <a:t>σ</a:t>
            </a:r>
            <a:r>
              <a:rPr lang="el-GR" dirty="0" smtClean="0"/>
              <a:t>ε </a:t>
            </a:r>
            <a:r>
              <a:rPr lang="el-GR" dirty="0"/>
              <a:t>φ</a:t>
            </a:r>
            <a:r>
              <a:rPr lang="el-GR" dirty="0" smtClean="0"/>
              <a:t>όβο</a:t>
            </a:r>
            <a:endParaRPr lang="el-GR" dirty="0"/>
          </a:p>
        </p:txBody>
      </p:sp>
      <p:sp>
        <p:nvSpPr>
          <p:cNvPr id="3" name="Θέση περιεχομένου 2"/>
          <p:cNvSpPr>
            <a:spLocks noGrp="1"/>
          </p:cNvSpPr>
          <p:nvPr>
            <p:ph idx="1"/>
          </p:nvPr>
        </p:nvSpPr>
        <p:spPr>
          <a:xfrm>
            <a:off x="457200" y="1196752"/>
            <a:ext cx="8579296" cy="5040560"/>
          </a:xfrm>
        </p:spPr>
        <p:txBody>
          <a:bodyPr>
            <a:normAutofit/>
          </a:bodyPr>
          <a:lstStyle/>
          <a:p>
            <a:pPr>
              <a:spcBef>
                <a:spcPts val="1800"/>
              </a:spcBef>
            </a:pPr>
            <a:r>
              <a:rPr lang="el-GR" sz="2400" b="1" dirty="0" smtClean="0"/>
              <a:t>Εξακρίβωση φόβου </a:t>
            </a:r>
            <a:r>
              <a:rPr lang="el-GR" sz="2400" dirty="0" smtClean="0"/>
              <a:t>- σημαντικές </a:t>
            </a:r>
            <a:r>
              <a:rPr lang="el-GR" sz="2400" dirty="0"/>
              <a:t>οι λεκτικές και μη λεκτικές αντιδράσεις (ο φόβος επιδρά στο συμπαθητικό</a:t>
            </a:r>
            <a:r>
              <a:rPr lang="el-GR" sz="2400" dirty="0" smtClean="0"/>
              <a:t>),</a:t>
            </a:r>
            <a:endParaRPr lang="el-GR" sz="2400" dirty="0"/>
          </a:p>
          <a:p>
            <a:pPr>
              <a:spcBef>
                <a:spcPts val="1800"/>
              </a:spcBef>
            </a:pPr>
            <a:r>
              <a:rPr lang="el-GR" sz="2400" b="1" dirty="0" smtClean="0"/>
              <a:t>Ομιλία - κατανόηση</a:t>
            </a:r>
            <a:r>
              <a:rPr lang="el-GR" sz="2400" dirty="0" smtClean="0"/>
              <a:t> - αφήστε </a:t>
            </a:r>
            <a:r>
              <a:rPr lang="el-GR" sz="2400" dirty="0"/>
              <a:t>τον να μιλήσει &amp; δείξτε του ότι τον </a:t>
            </a:r>
            <a:r>
              <a:rPr lang="el-GR" sz="2400" dirty="0" smtClean="0"/>
              <a:t>κατανοείτε,</a:t>
            </a:r>
            <a:endParaRPr lang="el-GR" sz="2400" dirty="0"/>
          </a:p>
          <a:p>
            <a:pPr>
              <a:spcBef>
                <a:spcPts val="1800"/>
              </a:spcBef>
            </a:pPr>
            <a:r>
              <a:rPr lang="el-GR" sz="2400" b="1" dirty="0" smtClean="0"/>
              <a:t>Πληροφόρηση - ενθάρρυνση</a:t>
            </a:r>
            <a:r>
              <a:rPr lang="el-GR" sz="2400" dirty="0" smtClean="0"/>
              <a:t> να </a:t>
            </a:r>
            <a:r>
              <a:rPr lang="el-GR" sz="2400" dirty="0"/>
              <a:t>ρωτήσει &amp; να πληροφορηθεί κατ΄</a:t>
            </a:r>
            <a:r>
              <a:rPr lang="el-GR" sz="2400" dirty="0" smtClean="0"/>
              <a:t>επανάληψη,</a:t>
            </a:r>
            <a:endParaRPr lang="el-GR" sz="2400" dirty="0"/>
          </a:p>
          <a:p>
            <a:pPr>
              <a:spcBef>
                <a:spcPts val="1800"/>
              </a:spcBef>
            </a:pPr>
            <a:r>
              <a:rPr lang="el-GR" sz="2400" b="1" dirty="0" smtClean="0"/>
              <a:t>Αυτοφροντίδα  </a:t>
            </a:r>
            <a:r>
              <a:rPr lang="el-GR" sz="2400" dirty="0" smtClean="0"/>
              <a:t>- ενθάρρυνση </a:t>
            </a:r>
            <a:r>
              <a:rPr lang="el-GR" sz="2400" dirty="0"/>
              <a:t>συμμετοχής στη </a:t>
            </a:r>
            <a:r>
              <a:rPr lang="el-GR" sz="2400" dirty="0" smtClean="0"/>
              <a:t>φροντίδα,</a:t>
            </a:r>
            <a:endParaRPr lang="el-GR" sz="2400" dirty="0"/>
          </a:p>
          <a:p>
            <a:pPr>
              <a:spcBef>
                <a:spcPts val="1800"/>
              </a:spcBef>
            </a:pPr>
            <a:r>
              <a:rPr lang="el-GR" sz="2400" b="1" dirty="0" smtClean="0"/>
              <a:t>Αγχολυτικά φάρμακα </a:t>
            </a:r>
            <a:r>
              <a:rPr lang="el-GR" sz="2400" dirty="0" smtClean="0"/>
              <a:t>(</a:t>
            </a:r>
            <a:r>
              <a:rPr lang="el-GR" sz="2400" dirty="0"/>
              <a:t>Ι.Ο</a:t>
            </a:r>
            <a:r>
              <a:rPr lang="el-GR" sz="2400" dirty="0" smtClean="0"/>
              <a:t>.),</a:t>
            </a:r>
            <a:endParaRPr lang="el-GR" sz="2400" dirty="0"/>
          </a:p>
          <a:p>
            <a:pPr>
              <a:spcBef>
                <a:spcPts val="1800"/>
              </a:spcBef>
            </a:pPr>
            <a:r>
              <a:rPr lang="el-GR" sz="2400" b="1" dirty="0" smtClean="0"/>
              <a:t>Εναλλακτικές θεραπείες </a:t>
            </a:r>
            <a:r>
              <a:rPr lang="el-GR" sz="2400" dirty="0" smtClean="0"/>
              <a:t>μείωσης </a:t>
            </a:r>
            <a:r>
              <a:rPr lang="el-GR" sz="2400" dirty="0"/>
              <a:t>του stress συστήνονται και διδάσκονται στον </a:t>
            </a:r>
            <a:r>
              <a:rPr lang="el-GR" sz="2400" dirty="0" smtClean="0"/>
              <a:t>ασθενή.</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30</a:t>
            </a:fld>
            <a:endParaRPr lang="el-GR" dirty="0">
              <a:solidFill>
                <a:prstClr val="black"/>
              </a:solidFill>
            </a:endParaRPr>
          </a:p>
        </p:txBody>
      </p:sp>
    </p:spTree>
    <p:extLst>
      <p:ext uri="{BB962C8B-B14F-4D97-AF65-F5344CB8AC3E}">
        <p14:creationId xmlns:p14="http://schemas.microsoft.com/office/powerpoint/2010/main" val="27518186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smtClean="0"/>
              <a:t>Θρομβολυτική </a:t>
            </a:r>
            <a:r>
              <a:rPr lang="el-GR" sz="4400" dirty="0" smtClean="0"/>
              <a:t>θεραπεία</a:t>
            </a:r>
            <a:r>
              <a:rPr lang="el-GR" dirty="0" smtClean="0"/>
              <a:t/>
            </a:r>
            <a:br>
              <a:rPr lang="el-GR" dirty="0" smtClean="0"/>
            </a:br>
            <a:r>
              <a:rPr lang="el-GR" sz="3600" b="0" dirty="0" smtClean="0"/>
              <a:t>Φροντίδα πριν </a:t>
            </a:r>
            <a:r>
              <a:rPr lang="el-GR" sz="3600" b="0" dirty="0"/>
              <a:t>α</a:t>
            </a:r>
            <a:r>
              <a:rPr lang="el-GR" sz="3600" b="0" dirty="0" smtClean="0"/>
              <a:t>πό </a:t>
            </a:r>
            <a:r>
              <a:rPr lang="el-GR" sz="3600" b="0" dirty="0"/>
              <a:t>θ</a:t>
            </a:r>
            <a:r>
              <a:rPr lang="el-GR" sz="3600" b="0" dirty="0" smtClean="0"/>
              <a:t>ρομβόλυση</a:t>
            </a:r>
            <a:endParaRPr lang="el-GR" sz="3600" b="0" dirty="0"/>
          </a:p>
        </p:txBody>
      </p:sp>
      <p:sp>
        <p:nvSpPr>
          <p:cNvPr id="3" name="Θέση περιεχομένου 2"/>
          <p:cNvSpPr>
            <a:spLocks noGrp="1"/>
          </p:cNvSpPr>
          <p:nvPr>
            <p:ph idx="1"/>
          </p:nvPr>
        </p:nvSpPr>
        <p:spPr>
          <a:xfrm>
            <a:off x="457200" y="1340768"/>
            <a:ext cx="8229600" cy="4896544"/>
          </a:xfrm>
        </p:spPr>
        <p:txBody>
          <a:bodyPr>
            <a:normAutofit/>
          </a:bodyPr>
          <a:lstStyle/>
          <a:p>
            <a:pPr>
              <a:lnSpc>
                <a:spcPct val="110000"/>
              </a:lnSpc>
              <a:spcBef>
                <a:spcPts val="1200"/>
              </a:spcBef>
            </a:pPr>
            <a:r>
              <a:rPr lang="el-GR" sz="2200" dirty="0"/>
              <a:t>Λήψη </a:t>
            </a:r>
            <a:r>
              <a:rPr lang="el-GR" sz="2200" dirty="0" smtClean="0"/>
              <a:t>ιστορικού + φυσική </a:t>
            </a:r>
            <a:r>
              <a:rPr lang="el-GR" sz="2200" dirty="0"/>
              <a:t>εξέταση καθοριστικά στην επιλογή ή μη επιλογή </a:t>
            </a:r>
            <a:r>
              <a:rPr lang="el-GR" sz="2200" dirty="0" smtClean="0"/>
              <a:t>θρομβόλυσης,</a:t>
            </a:r>
            <a:endParaRPr lang="el-GR" sz="2200" dirty="0"/>
          </a:p>
          <a:p>
            <a:pPr>
              <a:lnSpc>
                <a:spcPct val="110000"/>
              </a:lnSpc>
              <a:spcBef>
                <a:spcPts val="1200"/>
              </a:spcBef>
            </a:pPr>
            <a:r>
              <a:rPr lang="el-GR" sz="2200" dirty="0"/>
              <a:t>Αναζήτηση τυχόν κινδύνων για εμφάνιση ενδοκρανιακής εσωτερικής ή εξωτερικής </a:t>
            </a:r>
            <a:r>
              <a:rPr lang="el-GR" sz="2200" dirty="0" smtClean="0"/>
              <a:t>αιμορραγίας,</a:t>
            </a:r>
            <a:endParaRPr lang="el-GR" sz="2200" dirty="0"/>
          </a:p>
          <a:p>
            <a:pPr>
              <a:lnSpc>
                <a:spcPct val="110000"/>
              </a:lnSpc>
              <a:spcBef>
                <a:spcPts val="1200"/>
              </a:spcBef>
            </a:pPr>
            <a:r>
              <a:rPr lang="el-GR" sz="2200" dirty="0"/>
              <a:t>Αντενδείκνυται η θρομβόλυση σε πρόσφατη εγχείρηση ή κάκωση ή ΚΑΑ, αιμορραγική διάθεση, ΑΕΕ, επέμβαση τους 2 τελευταίους μήνες, έλκος στομάχου-12λου, διαβητική αιμορραγική αμφιβληστροειδοπάθεια, αρρυθμική αρτηριακή </a:t>
            </a:r>
            <a:r>
              <a:rPr lang="el-GR" sz="2200" dirty="0" smtClean="0"/>
              <a:t>υπέρταση,</a:t>
            </a:r>
            <a:endParaRPr lang="el-GR" sz="2200" dirty="0"/>
          </a:p>
          <a:p>
            <a:pPr>
              <a:lnSpc>
                <a:spcPct val="110000"/>
              </a:lnSpc>
              <a:spcBef>
                <a:spcPts val="1200"/>
              </a:spcBef>
            </a:pPr>
            <a:r>
              <a:rPr lang="el-GR" sz="2200" dirty="0"/>
              <a:t>Ενημέρωση ασθενούς για το είδος θεραπείας, τον κίνδυνο αιμορραγίας, την ανάγκη ακινησίας (αιμορραγία από την οπή έγχυσης</a:t>
            </a:r>
            <a:r>
              <a:rPr lang="el-GR" sz="2200" dirty="0" smtClean="0"/>
              <a:t>).</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31</a:t>
            </a:fld>
            <a:endParaRPr lang="el-GR" dirty="0">
              <a:solidFill>
                <a:prstClr val="black"/>
              </a:solidFill>
            </a:endParaRPr>
          </a:p>
        </p:txBody>
      </p:sp>
    </p:spTree>
    <p:extLst>
      <p:ext uri="{BB962C8B-B14F-4D97-AF65-F5344CB8AC3E}">
        <p14:creationId xmlns:p14="http://schemas.microsoft.com/office/powerpoint/2010/main" val="6749428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smtClean="0"/>
              <a:t>Θρομβολυτική </a:t>
            </a:r>
            <a:r>
              <a:rPr lang="el-GR" sz="4400" dirty="0" smtClean="0"/>
              <a:t>θεραπεία</a:t>
            </a:r>
            <a:r>
              <a:rPr lang="el-GR" dirty="0" smtClean="0"/>
              <a:t/>
            </a:r>
            <a:br>
              <a:rPr lang="el-GR" dirty="0" smtClean="0"/>
            </a:br>
            <a:r>
              <a:rPr lang="el-GR" sz="3600" b="0" dirty="0" smtClean="0"/>
              <a:t>Φροντίδα κατά </a:t>
            </a:r>
            <a:r>
              <a:rPr lang="el-GR" sz="3600" b="0" dirty="0"/>
              <a:t>τ</a:t>
            </a:r>
            <a:r>
              <a:rPr lang="el-GR" sz="3600" b="0" dirty="0" smtClean="0"/>
              <a:t>ην </a:t>
            </a:r>
            <a:r>
              <a:rPr lang="el-GR" sz="3600" b="0" dirty="0"/>
              <a:t>έ</a:t>
            </a:r>
            <a:r>
              <a:rPr lang="el-GR" sz="3600" b="0" dirty="0" smtClean="0"/>
              <a:t>γχυση</a:t>
            </a:r>
            <a:endParaRPr lang="el-GR" sz="3600" b="0" dirty="0"/>
          </a:p>
        </p:txBody>
      </p:sp>
      <p:sp>
        <p:nvSpPr>
          <p:cNvPr id="3" name="Θέση περιεχομένου 2"/>
          <p:cNvSpPr>
            <a:spLocks noGrp="1"/>
          </p:cNvSpPr>
          <p:nvPr>
            <p:ph idx="1"/>
          </p:nvPr>
        </p:nvSpPr>
        <p:spPr>
          <a:xfrm>
            <a:off x="179512" y="1268760"/>
            <a:ext cx="8964488" cy="5281315"/>
          </a:xfrm>
        </p:spPr>
        <p:txBody>
          <a:bodyPr>
            <a:noAutofit/>
          </a:bodyPr>
          <a:lstStyle/>
          <a:p>
            <a:pPr>
              <a:spcBef>
                <a:spcPts val="1200"/>
              </a:spcBef>
            </a:pPr>
            <a:r>
              <a:rPr lang="el-GR" sz="2200" b="1" dirty="0" smtClean="0"/>
              <a:t>Έλεγχος Ζ.Σ. και σημείου έγχυσης </a:t>
            </a:r>
            <a:r>
              <a:rPr lang="el-GR" sz="2200" dirty="0" smtClean="0"/>
              <a:t>/</a:t>
            </a:r>
            <a:r>
              <a:rPr lang="el-GR" sz="2200" dirty="0"/>
              <a:t>15 min την 1η ώρα, ανά 30 min τις επόμενες 2 ώρες και κάθε 1 ώρα μέχρι να αφαιρεθεί ο φλεβοκαθετήρας </a:t>
            </a:r>
            <a:r>
              <a:rPr lang="el-GR" sz="2200" dirty="0" smtClean="0"/>
              <a:t>έγχυσης,</a:t>
            </a:r>
            <a:endParaRPr lang="el-GR" sz="2200" dirty="0"/>
          </a:p>
          <a:p>
            <a:pPr>
              <a:spcBef>
                <a:spcPts val="1200"/>
              </a:spcBef>
            </a:pPr>
            <a:r>
              <a:rPr lang="el-GR" sz="2200" b="1" dirty="0" smtClean="0"/>
              <a:t>Καταγραφή ευρημάτων μέτρησης,</a:t>
            </a:r>
          </a:p>
          <a:p>
            <a:pPr>
              <a:spcBef>
                <a:spcPts val="1200"/>
              </a:spcBef>
            </a:pPr>
            <a:r>
              <a:rPr lang="el-GR" sz="2200" b="1" dirty="0" smtClean="0"/>
              <a:t>Νευρομυοαγγειακός έλεγχος </a:t>
            </a:r>
            <a:r>
              <a:rPr lang="el-GR" sz="2200" dirty="0" smtClean="0"/>
              <a:t>στα </a:t>
            </a:r>
            <a:r>
              <a:rPr lang="el-GR" sz="2200" dirty="0"/>
              <a:t>2 μέλη σχεδόν όσες φορές μετρά ζωτικά </a:t>
            </a:r>
            <a:r>
              <a:rPr lang="el-GR" sz="2200" dirty="0" smtClean="0"/>
              <a:t>σημεία,</a:t>
            </a:r>
            <a:endParaRPr lang="el-GR" sz="2200" dirty="0"/>
          </a:p>
          <a:p>
            <a:pPr>
              <a:spcBef>
                <a:spcPts val="1200"/>
              </a:spcBef>
            </a:pPr>
            <a:r>
              <a:rPr lang="el-GR" sz="2200" b="1" dirty="0" smtClean="0"/>
              <a:t>Ακίνητο - τεντωμένο μέλος </a:t>
            </a:r>
            <a:r>
              <a:rPr lang="el-GR" sz="2200" dirty="0" smtClean="0"/>
              <a:t>υπενθυμίζεται </a:t>
            </a:r>
            <a:r>
              <a:rPr lang="el-GR" sz="2200" dirty="0"/>
              <a:t>και στον ασθενή η πρόληψη της </a:t>
            </a:r>
            <a:r>
              <a:rPr lang="el-GR" sz="2200" dirty="0" smtClean="0"/>
              <a:t>αιμορραγίας,</a:t>
            </a:r>
            <a:endParaRPr lang="el-GR" sz="2200" dirty="0"/>
          </a:p>
          <a:p>
            <a:pPr>
              <a:spcBef>
                <a:spcPts val="1200"/>
              </a:spcBef>
            </a:pPr>
            <a:r>
              <a:rPr lang="el-GR" sz="2200" b="1" dirty="0" smtClean="0"/>
              <a:t>Κλίνη επίπεδη </a:t>
            </a:r>
            <a:r>
              <a:rPr lang="el-GR" sz="2200" dirty="0" smtClean="0"/>
              <a:t>για </a:t>
            </a:r>
            <a:r>
              <a:rPr lang="el-GR" sz="2200" dirty="0"/>
              <a:t>σωστή αιμάτωση εγκεφάλου και το πολύ στις 15ο </a:t>
            </a:r>
            <a:r>
              <a:rPr lang="el-GR" sz="2200" dirty="0" smtClean="0"/>
              <a:t>,</a:t>
            </a:r>
            <a:endParaRPr lang="el-GR" sz="2200" dirty="0"/>
          </a:p>
          <a:p>
            <a:pPr>
              <a:spcBef>
                <a:spcPts val="1200"/>
              </a:spcBef>
            </a:pPr>
            <a:r>
              <a:rPr lang="el-GR" sz="2200" b="1" dirty="0" smtClean="0"/>
              <a:t>Σύνδεση monitor </a:t>
            </a:r>
            <a:r>
              <a:rPr lang="el-GR" sz="2200" dirty="0" smtClean="0"/>
              <a:t>ΗΚΓ συνεχής,</a:t>
            </a:r>
            <a:endParaRPr lang="el-GR" sz="2200" dirty="0"/>
          </a:p>
          <a:p>
            <a:pPr>
              <a:spcBef>
                <a:spcPts val="1200"/>
              </a:spcBef>
            </a:pPr>
            <a:r>
              <a:rPr lang="el-GR" sz="2200" b="1" dirty="0" smtClean="0"/>
              <a:t>Έτοιμο τροχοφόρο διάσωσης </a:t>
            </a:r>
            <a:r>
              <a:rPr lang="el-GR" sz="2200" dirty="0" smtClean="0"/>
              <a:t>(</a:t>
            </a:r>
            <a:r>
              <a:rPr lang="el-GR" sz="2200" dirty="0"/>
              <a:t>αντιαρρυθμικά φάρμακα, απινιδωτής, σετ διασωλήνωσης κλπ</a:t>
            </a:r>
            <a:r>
              <a:rPr lang="el-GR" sz="2200" dirty="0" smtClean="0"/>
              <a:t>.).</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32</a:t>
            </a:fld>
            <a:endParaRPr lang="el-GR" dirty="0">
              <a:solidFill>
                <a:prstClr val="black"/>
              </a:solidFill>
            </a:endParaRPr>
          </a:p>
        </p:txBody>
      </p:sp>
    </p:spTree>
    <p:extLst>
      <p:ext uri="{BB962C8B-B14F-4D97-AF65-F5344CB8AC3E}">
        <p14:creationId xmlns:p14="http://schemas.microsoft.com/office/powerpoint/2010/main" val="22314295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smtClean="0"/>
              <a:t>Θρομβολυτική </a:t>
            </a:r>
            <a:r>
              <a:rPr lang="el-GR" sz="4400" dirty="0" smtClean="0"/>
              <a:t>θεραπεία</a:t>
            </a:r>
            <a:r>
              <a:rPr lang="el-GR" dirty="0" smtClean="0"/>
              <a:t/>
            </a:r>
            <a:br>
              <a:rPr lang="el-GR" dirty="0" smtClean="0"/>
            </a:br>
            <a:r>
              <a:rPr lang="el-GR" sz="3600" b="0" dirty="0" smtClean="0"/>
              <a:t>Φροντίδα μετά </a:t>
            </a:r>
            <a:r>
              <a:rPr lang="el-GR" sz="3600" b="0" dirty="0"/>
              <a:t>τ</a:t>
            </a:r>
            <a:r>
              <a:rPr lang="el-GR" sz="3600" b="0" dirty="0" smtClean="0"/>
              <a:t>η </a:t>
            </a:r>
            <a:r>
              <a:rPr lang="el-GR" sz="3600" b="0" dirty="0"/>
              <a:t>θ</a:t>
            </a:r>
            <a:r>
              <a:rPr lang="el-GR" sz="3600" b="0" dirty="0" smtClean="0"/>
              <a:t>ρομβόλυση (1 από 2)</a:t>
            </a:r>
            <a:endParaRPr lang="el-GR" sz="3600" b="0" dirty="0"/>
          </a:p>
        </p:txBody>
      </p:sp>
      <p:sp>
        <p:nvSpPr>
          <p:cNvPr id="3" name="Θέση περιεχομένου 2"/>
          <p:cNvSpPr>
            <a:spLocks noGrp="1"/>
          </p:cNvSpPr>
          <p:nvPr>
            <p:ph idx="1"/>
          </p:nvPr>
        </p:nvSpPr>
        <p:spPr>
          <a:xfrm>
            <a:off x="467544" y="1340768"/>
            <a:ext cx="8229600" cy="5040560"/>
          </a:xfrm>
        </p:spPr>
        <p:txBody>
          <a:bodyPr>
            <a:normAutofit/>
          </a:bodyPr>
          <a:lstStyle/>
          <a:p>
            <a:pPr>
              <a:spcBef>
                <a:spcPts val="1800"/>
              </a:spcBef>
            </a:pPr>
            <a:r>
              <a:rPr lang="el-GR" sz="2400" b="1" dirty="0" smtClean="0"/>
              <a:t>Έλεγχος Ζ.Σ. και σημείου έγχυσης </a:t>
            </a:r>
            <a:r>
              <a:rPr lang="el-GR" sz="2400" dirty="0" smtClean="0"/>
              <a:t>/</a:t>
            </a:r>
            <a:r>
              <a:rPr lang="el-GR" sz="2400" dirty="0"/>
              <a:t>15 min (1η h), ανά 30 min τις επόμενες 2 h και κάθε 1 h μέχρι να αφαιρεθεί ο φλεβοκαθετήρας </a:t>
            </a:r>
            <a:r>
              <a:rPr lang="el-GR" sz="2400" dirty="0" smtClean="0"/>
              <a:t>έγχυσης,</a:t>
            </a:r>
            <a:endParaRPr lang="el-GR" sz="2400" dirty="0"/>
          </a:p>
          <a:p>
            <a:pPr>
              <a:spcBef>
                <a:spcPts val="1800"/>
              </a:spcBef>
            </a:pPr>
            <a:r>
              <a:rPr lang="el-GR" sz="2400" b="1" dirty="0" smtClean="0"/>
              <a:t>Αξιολόγηση θεραπείας </a:t>
            </a:r>
            <a:r>
              <a:rPr lang="el-GR" sz="2400" dirty="0" smtClean="0"/>
              <a:t>με </a:t>
            </a:r>
            <a:r>
              <a:rPr lang="el-GR" sz="2400" dirty="0"/>
              <a:t>HKG, CK &amp; </a:t>
            </a:r>
            <a:r>
              <a:rPr lang="el-GR" sz="2400" dirty="0" smtClean="0"/>
              <a:t>CK-MB,</a:t>
            </a:r>
            <a:endParaRPr lang="el-GR" sz="2400" dirty="0"/>
          </a:p>
          <a:p>
            <a:pPr>
              <a:spcBef>
                <a:spcPts val="1800"/>
              </a:spcBef>
            </a:pPr>
            <a:r>
              <a:rPr lang="el-GR" sz="2400" b="1" dirty="0" smtClean="0"/>
              <a:t>κλινοστατισμός</a:t>
            </a:r>
            <a:r>
              <a:rPr lang="el-GR" sz="2400" dirty="0" smtClean="0"/>
              <a:t> συνεχίζεται για 6 h με μαξιλάρι &lt;15</a:t>
            </a:r>
            <a:r>
              <a:rPr lang="el-GR" sz="2400" baseline="30000" dirty="0" smtClean="0"/>
              <a:t>ο</a:t>
            </a:r>
            <a:r>
              <a:rPr lang="el-GR" sz="2400" dirty="0" smtClean="0"/>
              <a:t>,</a:t>
            </a:r>
          </a:p>
          <a:p>
            <a:pPr>
              <a:spcBef>
                <a:spcPts val="1800"/>
              </a:spcBef>
            </a:pPr>
            <a:r>
              <a:rPr lang="el-GR" sz="2400" b="1" dirty="0" smtClean="0"/>
              <a:t>Πρόληψη αιμορραγίας </a:t>
            </a:r>
            <a:r>
              <a:rPr lang="el-GR" sz="2400" dirty="0" smtClean="0"/>
              <a:t>-</a:t>
            </a:r>
            <a:r>
              <a:rPr lang="el-GR" sz="2400" dirty="0"/>
              <a:t>Το μέλος της έγχυση διατηρείται άκαμπτο-ακίνητο. Ελέγχονται σημεία παρακεντήσεων, απαγορεύονται οι ενέσεις τις επόμενες 24 h, άμεση πίεση στο σημείο αφαίρεσης του καθετήρα έγχυσης για πάνω από 30 min. Πιεστική επίδεση σημείων παρακέντησης, όχι απότομοι χειρισμοί που προκαλούν </a:t>
            </a:r>
            <a:r>
              <a:rPr lang="el-GR" sz="2400" dirty="0" smtClean="0"/>
              <a:t>μελανιές.</a:t>
            </a:r>
            <a:endParaRPr lang="el-GR" sz="2400" dirty="0"/>
          </a:p>
          <a:p>
            <a:pPr>
              <a:spcBef>
                <a:spcPts val="1800"/>
              </a:spcBef>
            </a:pP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33</a:t>
            </a:fld>
            <a:endParaRPr lang="el-GR" dirty="0">
              <a:solidFill>
                <a:prstClr val="black"/>
              </a:solidFill>
            </a:endParaRPr>
          </a:p>
        </p:txBody>
      </p:sp>
    </p:spTree>
    <p:extLst>
      <p:ext uri="{BB962C8B-B14F-4D97-AF65-F5344CB8AC3E}">
        <p14:creationId xmlns:p14="http://schemas.microsoft.com/office/powerpoint/2010/main" val="641480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t>Θρομβολυτική </a:t>
            </a:r>
            <a:r>
              <a:rPr lang="el-GR" sz="4400" dirty="0" smtClean="0"/>
              <a:t>θεραπεία</a:t>
            </a:r>
            <a:r>
              <a:rPr lang="el-GR" dirty="0"/>
              <a:t/>
            </a:r>
            <a:br>
              <a:rPr lang="el-GR" dirty="0"/>
            </a:br>
            <a:r>
              <a:rPr lang="el-GR" sz="3600" b="0" dirty="0"/>
              <a:t>Φροντίδα </a:t>
            </a:r>
            <a:r>
              <a:rPr lang="el-GR" sz="3600" b="0" dirty="0" smtClean="0"/>
              <a:t>μετά </a:t>
            </a:r>
            <a:r>
              <a:rPr lang="el-GR" sz="3600" b="0" dirty="0"/>
              <a:t>τ</a:t>
            </a:r>
            <a:r>
              <a:rPr lang="el-GR" sz="3600" b="0" dirty="0" smtClean="0"/>
              <a:t>η </a:t>
            </a:r>
            <a:r>
              <a:rPr lang="el-GR" sz="3600" b="0" dirty="0"/>
              <a:t>θ</a:t>
            </a:r>
            <a:r>
              <a:rPr lang="el-GR" sz="3600" b="0" dirty="0" smtClean="0"/>
              <a:t>ρομβόλυση (2 </a:t>
            </a:r>
            <a:r>
              <a:rPr lang="el-GR" sz="3600" b="0" dirty="0"/>
              <a:t>από 2)</a:t>
            </a:r>
            <a:endParaRPr lang="el-GR" sz="3600" dirty="0"/>
          </a:p>
        </p:txBody>
      </p:sp>
      <p:sp>
        <p:nvSpPr>
          <p:cNvPr id="3" name="Θέση περιεχομένου 2"/>
          <p:cNvSpPr>
            <a:spLocks noGrp="1"/>
          </p:cNvSpPr>
          <p:nvPr>
            <p:ph idx="1"/>
          </p:nvPr>
        </p:nvSpPr>
        <p:spPr>
          <a:xfrm>
            <a:off x="467544" y="1412776"/>
            <a:ext cx="8229600" cy="5040560"/>
          </a:xfrm>
        </p:spPr>
        <p:txBody>
          <a:bodyPr>
            <a:normAutofit/>
          </a:bodyPr>
          <a:lstStyle/>
          <a:p>
            <a:pPr>
              <a:lnSpc>
                <a:spcPct val="110000"/>
              </a:lnSpc>
              <a:spcBef>
                <a:spcPts val="1800"/>
              </a:spcBef>
            </a:pPr>
            <a:r>
              <a:rPr lang="el-GR" sz="2400" b="1" dirty="0" smtClean="0"/>
              <a:t>Έλεγχος αιμορραγίας </a:t>
            </a:r>
            <a:r>
              <a:rPr lang="el-GR" sz="2400" dirty="0" smtClean="0"/>
              <a:t>- έλεγχος </a:t>
            </a:r>
            <a:r>
              <a:rPr lang="el-GR" sz="2400" dirty="0"/>
              <a:t>αποβαλλομένων υγρών, εκκρίσεων, κοπράνων για αιμορραγία, έλεγχος επιπέδου </a:t>
            </a:r>
            <a:r>
              <a:rPr lang="el-GR" sz="2400" dirty="0" smtClean="0"/>
              <a:t>συνείδησης,</a:t>
            </a:r>
            <a:endParaRPr lang="el-GR" sz="2400" dirty="0"/>
          </a:p>
          <a:p>
            <a:pPr>
              <a:lnSpc>
                <a:spcPct val="110000"/>
              </a:lnSpc>
              <a:spcBef>
                <a:spcPts val="1800"/>
              </a:spcBef>
            </a:pPr>
            <a:r>
              <a:rPr lang="el-GR" sz="2400" b="1" dirty="0" smtClean="0"/>
              <a:t>Αιμοληψία - έλεγχος</a:t>
            </a:r>
            <a:r>
              <a:rPr lang="el-GR" sz="2400" dirty="0" smtClean="0"/>
              <a:t> </a:t>
            </a:r>
            <a:r>
              <a:rPr lang="el-GR" sz="2400" dirty="0"/>
              <a:t>Hb, Ht, προθρομβίνη, μερική </a:t>
            </a:r>
            <a:r>
              <a:rPr lang="el-GR" sz="2400" dirty="0" smtClean="0"/>
              <a:t>θρομβοπλαστίνη,</a:t>
            </a:r>
            <a:endParaRPr lang="el-GR" sz="2400" dirty="0"/>
          </a:p>
          <a:p>
            <a:pPr>
              <a:lnSpc>
                <a:spcPct val="110000"/>
              </a:lnSpc>
              <a:spcBef>
                <a:spcPts val="1800"/>
              </a:spcBef>
            </a:pPr>
            <a:r>
              <a:rPr lang="el-GR" sz="2400" b="1" dirty="0" smtClean="0"/>
              <a:t>Αντιαιμοπεταλιακά φάρμακα </a:t>
            </a:r>
            <a:r>
              <a:rPr lang="el-GR" sz="2400" dirty="0" smtClean="0"/>
              <a:t>π.χ</a:t>
            </a:r>
            <a:r>
              <a:rPr lang="el-GR" sz="2400" dirty="0"/>
              <a:t>. ασπιρίνη χορηγούνται ταυτόχρονα (Ι.Ο</a:t>
            </a:r>
            <a:r>
              <a:rPr lang="el-GR" sz="2400" dirty="0" smtClean="0"/>
              <a:t>.),</a:t>
            </a:r>
            <a:endParaRPr lang="el-GR" sz="2400" dirty="0"/>
          </a:p>
          <a:p>
            <a:pPr>
              <a:lnSpc>
                <a:spcPct val="110000"/>
              </a:lnSpc>
              <a:spcBef>
                <a:spcPts val="1800"/>
              </a:spcBef>
            </a:pPr>
            <a:r>
              <a:rPr lang="el-GR" sz="2400" b="1" dirty="0" smtClean="0"/>
              <a:t>Αναζήτηση σημείων επαναπόφραξης </a:t>
            </a:r>
            <a:r>
              <a:rPr lang="el-GR" sz="2400" dirty="0" smtClean="0"/>
              <a:t>(</a:t>
            </a:r>
            <a:r>
              <a:rPr lang="el-GR" sz="2400" dirty="0"/>
              <a:t>πόνος, αρρυθμίες, διαταραχή ΗΚΓ</a:t>
            </a:r>
            <a:r>
              <a:rPr lang="el-GR" sz="2400" dirty="0" smtClean="0"/>
              <a:t>).</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34</a:t>
            </a:fld>
            <a:endParaRPr lang="el-GR" dirty="0">
              <a:solidFill>
                <a:prstClr val="black"/>
              </a:solidFill>
            </a:endParaRPr>
          </a:p>
        </p:txBody>
      </p:sp>
    </p:spTree>
    <p:extLst>
      <p:ext uri="{BB962C8B-B14F-4D97-AF65-F5344CB8AC3E}">
        <p14:creationId xmlns:p14="http://schemas.microsoft.com/office/powerpoint/2010/main" val="6245989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Autofit/>
          </a:bodyPr>
          <a:lstStyle/>
          <a:p>
            <a:r>
              <a:rPr lang="el-GR" dirty="0" smtClean="0"/>
              <a:t>Άμεση αντιμετώπιση </a:t>
            </a:r>
            <a:r>
              <a:rPr lang="el-GR" dirty="0"/>
              <a:t>μ</a:t>
            </a:r>
            <a:r>
              <a:rPr lang="el-GR" dirty="0" smtClean="0"/>
              <a:t>ε </a:t>
            </a:r>
            <a:r>
              <a:rPr lang="el-GR" dirty="0"/>
              <a:t>α</a:t>
            </a:r>
            <a:r>
              <a:rPr lang="el-GR" dirty="0" smtClean="0"/>
              <a:t>γγειοπλαστική</a:t>
            </a:r>
            <a:endParaRPr lang="el-GR" dirty="0"/>
          </a:p>
        </p:txBody>
      </p:sp>
      <p:sp>
        <p:nvSpPr>
          <p:cNvPr id="3" name="Θέση περιεχομένου 2"/>
          <p:cNvSpPr>
            <a:spLocks noGrp="1"/>
          </p:cNvSpPr>
          <p:nvPr>
            <p:ph idx="1"/>
          </p:nvPr>
        </p:nvSpPr>
        <p:spPr>
          <a:xfrm>
            <a:off x="457200" y="1196752"/>
            <a:ext cx="8075240" cy="5040560"/>
          </a:xfrm>
        </p:spPr>
        <p:txBody>
          <a:bodyPr/>
          <a:lstStyle/>
          <a:p>
            <a:pPr>
              <a:lnSpc>
                <a:spcPct val="114000"/>
              </a:lnSpc>
              <a:spcBef>
                <a:spcPts val="1800"/>
              </a:spcBef>
            </a:pPr>
            <a:r>
              <a:rPr lang="el-GR" sz="2400" dirty="0"/>
              <a:t>Η μέθοδος πλεονεκτεί της θρομβόλυσης στο ΟΕΜ επειδή αποκαθιστά τη στεφανιαία ροή και έχει λιγότερες επιπλοκές</a:t>
            </a:r>
            <a:r>
              <a:rPr lang="el-GR" sz="2400" dirty="0" smtClean="0"/>
              <a:t>.</a:t>
            </a:r>
            <a:endParaRPr lang="el-GR" sz="2400" dirty="0"/>
          </a:p>
          <a:p>
            <a:pPr>
              <a:lnSpc>
                <a:spcPct val="114000"/>
              </a:lnSpc>
              <a:spcBef>
                <a:spcPts val="1800"/>
              </a:spcBef>
            </a:pPr>
            <a:r>
              <a:rPr lang="el-GR" sz="2400" dirty="0"/>
              <a:t>Η επέμβαση γίνεται στο αιμοδυναμικό </a:t>
            </a:r>
            <a:r>
              <a:rPr lang="el-GR" sz="2400" dirty="0" smtClean="0"/>
              <a:t>εργαστήριο.</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35</a:t>
            </a:fld>
            <a:endParaRPr lang="el-GR" dirty="0">
              <a:solidFill>
                <a:prstClr val="black"/>
              </a:solidFill>
            </a:endParaRPr>
          </a:p>
        </p:txBody>
      </p:sp>
    </p:spTree>
    <p:extLst>
      <p:ext uri="{BB962C8B-B14F-4D97-AF65-F5344CB8AC3E}">
        <p14:creationId xmlns:p14="http://schemas.microsoft.com/office/powerpoint/2010/main" val="26112767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Αγγειοπλαστική</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36</a:t>
            </a:fld>
            <a:endParaRPr lang="el-GR" dirty="0">
              <a:solidFill>
                <a:prstClr val="black"/>
              </a:solidFill>
            </a:endParaRPr>
          </a:p>
        </p:txBody>
      </p:sp>
      <p:pic>
        <p:nvPicPr>
          <p:cNvPr id="6" name="Θέση περιεχομένου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19" y="1469875"/>
            <a:ext cx="4724399" cy="3543301"/>
          </a:xfrm>
          <a:ln>
            <a:solidFill>
              <a:schemeClr val="tx1"/>
            </a:solidFill>
          </a:ln>
        </p:spPr>
      </p:pic>
      <p:sp>
        <p:nvSpPr>
          <p:cNvPr id="7" name="Rectangle 8"/>
          <p:cNvSpPr/>
          <p:nvPr/>
        </p:nvSpPr>
        <p:spPr>
          <a:xfrm>
            <a:off x="467543" y="5203314"/>
            <a:ext cx="4418149"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Blausen 0028 Angioplasty BalloonInflated 01</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rPr>
              <a:t> </a:t>
            </a:r>
            <a:r>
              <a:rPr lang="en-US" sz="1200" dirty="0">
                <a:solidFill>
                  <a:prstClr val="black"/>
                </a:solidFill>
                <a:latin typeface="Calibri"/>
              </a:rPr>
              <a:t>Dcoetzee </a:t>
            </a:r>
            <a:r>
              <a:rPr lang="el-GR" sz="1200" dirty="0" smtClean="0">
                <a:solidFill>
                  <a:prstClr val="black">
                    <a:lumMod val="65000"/>
                    <a:lumOff val="35000"/>
                  </a:prstClr>
                </a:solidFill>
                <a:latin typeface="Calibri"/>
              </a:rPr>
              <a:t>διαθέσιμο με άδεια</a:t>
            </a:r>
            <a:r>
              <a:rPr lang="en-US" sz="1200" dirty="0" smtClean="0">
                <a:solidFill>
                  <a:prstClr val="black"/>
                </a:solidFill>
                <a:latin typeface="Calibri"/>
                <a:hlinkClick r:id="rId4"/>
              </a:rPr>
              <a:t>CC </a:t>
            </a:r>
            <a:r>
              <a:rPr lang="en-US" sz="1200" dirty="0">
                <a:solidFill>
                  <a:prstClr val="black"/>
                </a:solidFill>
                <a:latin typeface="Calibri"/>
                <a:hlinkClick r:id="rId4"/>
              </a:rPr>
              <a:t>BY 3.0</a:t>
            </a:r>
            <a:endParaRPr lang="en-US" sz="1200" dirty="0">
              <a:solidFill>
                <a:prstClr val="black"/>
              </a:solidFill>
              <a:latin typeface="Calibri"/>
            </a:endParaRPr>
          </a:p>
        </p:txBody>
      </p:sp>
      <p:pic>
        <p:nvPicPr>
          <p:cNvPr id="8" name="Εικόνα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0820" y="1469875"/>
            <a:ext cx="2724760" cy="4038234"/>
          </a:xfrm>
          <a:prstGeom prst="rect">
            <a:avLst/>
          </a:prstGeom>
          <a:ln>
            <a:solidFill>
              <a:schemeClr val="tx1"/>
            </a:solidFill>
          </a:ln>
        </p:spPr>
      </p:pic>
      <p:sp>
        <p:nvSpPr>
          <p:cNvPr id="9" name="Rectangle 8"/>
          <p:cNvSpPr/>
          <p:nvPr/>
        </p:nvSpPr>
        <p:spPr>
          <a:xfrm>
            <a:off x="4608984" y="5686851"/>
            <a:ext cx="3888432" cy="276999"/>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6"/>
              </a:rPr>
              <a:t>PTCA NIH</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rPr>
              <a:t> </a:t>
            </a:r>
            <a:r>
              <a:rPr lang="en-US" sz="1200" dirty="0">
                <a:solidFill>
                  <a:prstClr val="black"/>
                </a:solidFill>
                <a:latin typeface="Calibri"/>
                <a:hlinkClick r:id="rId7"/>
              </a:rPr>
              <a:t>The RedBurn </a:t>
            </a:r>
            <a:r>
              <a:rPr lang="el-GR" sz="1200" dirty="0" smtClean="0">
                <a:solidFill>
                  <a:prstClr val="black">
                    <a:lumMod val="65000"/>
                    <a:lumOff val="35000"/>
                  </a:prstClr>
                </a:solidFill>
                <a:latin typeface="Calibri"/>
              </a:rPr>
              <a:t>διαθέσιμο ως κοινό κτήμα</a:t>
            </a:r>
            <a:endParaRPr lang="en-US" sz="1200" dirty="0">
              <a:solidFill>
                <a:prstClr val="black"/>
              </a:solidFill>
              <a:latin typeface="Calibri"/>
            </a:endParaRPr>
          </a:p>
        </p:txBody>
      </p:sp>
    </p:spTree>
    <p:extLst>
      <p:ext uri="{BB962C8B-B14F-4D97-AF65-F5344CB8AC3E}">
        <p14:creationId xmlns:p14="http://schemas.microsoft.com/office/powerpoint/2010/main" val="18210459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400" dirty="0"/>
              <a:t>Τοποθέτηση </a:t>
            </a:r>
            <a:r>
              <a:rPr lang="en-US" sz="4400" dirty="0"/>
              <a:t>Stent </a:t>
            </a:r>
            <a:endParaRPr lang="el-GR" sz="36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37</a:t>
            </a:fld>
            <a:endParaRPr lang="el-GR" dirty="0">
              <a:solidFill>
                <a:prstClr val="black"/>
              </a:solidFill>
            </a:endParaRPr>
          </a:p>
        </p:txBody>
      </p:sp>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6092" y="1250098"/>
            <a:ext cx="3604454" cy="5471377"/>
          </a:xfrm>
        </p:spPr>
      </p:pic>
      <p:sp>
        <p:nvSpPr>
          <p:cNvPr id="7" name="Rectangle 8"/>
          <p:cNvSpPr/>
          <p:nvPr/>
        </p:nvSpPr>
        <p:spPr>
          <a:xfrm>
            <a:off x="683568" y="5894685"/>
            <a:ext cx="2695009"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PTCA stent NIH</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rPr>
              <a:t> </a:t>
            </a:r>
            <a:r>
              <a:rPr lang="en-US" sz="1200" dirty="0">
                <a:solidFill>
                  <a:prstClr val="black"/>
                </a:solidFill>
                <a:latin typeface="Calibri"/>
              </a:rPr>
              <a:t>Knowledge </a:t>
            </a:r>
            <a:r>
              <a:rPr lang="en-US" sz="1200" dirty="0" smtClean="0">
                <a:solidFill>
                  <a:prstClr val="black"/>
                </a:solidFill>
                <a:latin typeface="Calibri"/>
              </a:rPr>
              <a:t>Seeker </a:t>
            </a:r>
            <a:r>
              <a:rPr lang="el-GR" sz="1200" dirty="0" smtClean="0">
                <a:solidFill>
                  <a:prstClr val="black">
                    <a:lumMod val="65000"/>
                    <a:lumOff val="35000"/>
                  </a:prstClr>
                </a:solidFill>
                <a:latin typeface="Calibri"/>
              </a:rPr>
              <a:t>διαθέσιμο ως κοινό κτήμα</a:t>
            </a:r>
            <a:endParaRPr lang="en-US" sz="1200" dirty="0">
              <a:solidFill>
                <a:prstClr val="black"/>
              </a:solidFill>
              <a:latin typeface="Calibri"/>
            </a:endParaRPr>
          </a:p>
        </p:txBody>
      </p:sp>
    </p:spTree>
    <p:extLst>
      <p:ext uri="{BB962C8B-B14F-4D97-AF65-F5344CB8AC3E}">
        <p14:creationId xmlns:p14="http://schemas.microsoft.com/office/powerpoint/2010/main" val="12124499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400" dirty="0" smtClean="0"/>
              <a:t>Αθηρεκτομή</a:t>
            </a:r>
            <a:endParaRPr lang="el-GR" sz="36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38</a:t>
            </a:fld>
            <a:endParaRPr lang="el-GR" dirty="0">
              <a:solidFill>
                <a:prstClr val="black"/>
              </a:solidFill>
            </a:endParaRPr>
          </a:p>
        </p:txBody>
      </p:sp>
      <p:pic>
        <p:nvPicPr>
          <p:cNvPr id="6" name="Θέση περιεχομένου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11760" y="1340768"/>
            <a:ext cx="4536380" cy="4536380"/>
          </a:xfrm>
        </p:spPr>
      </p:pic>
      <p:sp>
        <p:nvSpPr>
          <p:cNvPr id="7" name="Rectangle 8"/>
          <p:cNvSpPr/>
          <p:nvPr/>
        </p:nvSpPr>
        <p:spPr>
          <a:xfrm>
            <a:off x="1835696" y="6192564"/>
            <a:ext cx="6064091" cy="276999"/>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Blausen 0064 Atherectomy</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rPr>
              <a:t> </a:t>
            </a:r>
            <a:r>
              <a:rPr lang="en-US" sz="1200" dirty="0">
                <a:solidFill>
                  <a:prstClr val="black"/>
                </a:solidFill>
                <a:latin typeface="Calibri"/>
                <a:hlinkClick r:id="rId4"/>
              </a:rPr>
              <a:t>Dcoetzee</a:t>
            </a:r>
            <a:r>
              <a:rPr lang="en-US" sz="1200" dirty="0">
                <a:solidFill>
                  <a:prstClr val="black"/>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solidFill>
                <a:latin typeface="Calibri"/>
                <a:hlinkClick r:id="rId5"/>
              </a:rPr>
              <a:t>CC </a:t>
            </a:r>
            <a:r>
              <a:rPr lang="en-US" sz="1200" dirty="0">
                <a:solidFill>
                  <a:prstClr val="black"/>
                </a:solidFill>
                <a:latin typeface="Calibri"/>
                <a:hlinkClick r:id="rId5"/>
              </a:rPr>
              <a:t>BY 3.0</a:t>
            </a:r>
            <a:endParaRPr lang="en-US" sz="1200" dirty="0">
              <a:solidFill>
                <a:prstClr val="black"/>
              </a:solidFill>
              <a:latin typeface="Calibri"/>
            </a:endParaRPr>
          </a:p>
        </p:txBody>
      </p:sp>
    </p:spTree>
    <p:extLst>
      <p:ext uri="{BB962C8B-B14F-4D97-AF65-F5344CB8AC3E}">
        <p14:creationId xmlns:p14="http://schemas.microsoft.com/office/powerpoint/2010/main" val="42023257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Στεφανιαία νόσος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a:t>
            </a:fld>
            <a:endParaRPr lang="el-GR" dirty="0">
              <a:solidFill>
                <a:prstClr val="black"/>
              </a:solidFill>
            </a:endParaRPr>
          </a:p>
        </p:txBody>
      </p:sp>
      <p:pic>
        <p:nvPicPr>
          <p:cNvPr id="2050" name="Picture 2" descr="File:Coronary heart disea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1484784"/>
            <a:ext cx="6581775" cy="45053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8"/>
          <p:cNvSpPr/>
          <p:nvPr/>
        </p:nvSpPr>
        <p:spPr>
          <a:xfrm>
            <a:off x="2951820" y="6237312"/>
            <a:ext cx="3240360"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dirty="0" smtClean="0">
                <a:solidFill>
                  <a:prstClr val="black">
                    <a:lumMod val="65000"/>
                    <a:lumOff val="35000"/>
                  </a:prstClr>
                </a:solidFill>
                <a:latin typeface="+mn-lt"/>
              </a:rPr>
              <a:t>“</a:t>
            </a:r>
            <a:r>
              <a:rPr lang="en-US" sz="1200" dirty="0">
                <a:latin typeface="+mn-lt"/>
                <a:hlinkClick r:id="rId4"/>
              </a:rPr>
              <a:t>Coronary heart </a:t>
            </a:r>
            <a:r>
              <a:rPr lang="en-US" sz="1200" dirty="0" smtClean="0">
                <a:latin typeface="+mn-lt"/>
                <a:hlinkClick r:id="rId4"/>
              </a:rPr>
              <a:t>disease</a:t>
            </a:r>
            <a:r>
              <a:rPr lang="en-US" sz="1200" dirty="0" smtClean="0">
                <a:solidFill>
                  <a:prstClr val="black">
                    <a:lumMod val="65000"/>
                    <a:lumOff val="35000"/>
                  </a:prstClr>
                </a:solidFill>
                <a:latin typeface="+mn-lt"/>
              </a:rPr>
              <a:t>”,</a:t>
            </a:r>
            <a:r>
              <a:rPr lang="el-GR" sz="1200" dirty="0" smtClean="0">
                <a:solidFill>
                  <a:prstClr val="black">
                    <a:lumMod val="65000"/>
                    <a:lumOff val="35000"/>
                  </a:prstClr>
                </a:solidFill>
                <a:latin typeface="+mn-lt"/>
              </a:rPr>
              <a:t> από</a:t>
            </a:r>
            <a:r>
              <a:rPr lang="en-US" sz="1200" dirty="0" smtClean="0">
                <a:solidFill>
                  <a:prstClr val="black">
                    <a:lumMod val="65000"/>
                    <a:lumOff val="35000"/>
                  </a:prstClr>
                </a:solidFill>
                <a:latin typeface="+mn-lt"/>
              </a:rPr>
              <a:t> </a:t>
            </a:r>
            <a:r>
              <a:rPr lang="en-US" sz="1200" dirty="0" smtClean="0">
                <a:solidFill>
                  <a:prstClr val="black"/>
                </a:solidFill>
                <a:latin typeface="+mn-lt"/>
              </a:rPr>
              <a:t> </a:t>
            </a:r>
            <a:r>
              <a:rPr lang="en-US" sz="1200" dirty="0">
                <a:latin typeface="+mn-lt"/>
                <a:hlinkClick r:id="rId5" tooltip="User:7mike5000"/>
              </a:rPr>
              <a:t>7mike5000</a:t>
            </a:r>
            <a:r>
              <a:rPr lang="el-GR" sz="1200" dirty="0" smtClean="0">
                <a:solidFill>
                  <a:prstClr val="black"/>
                </a:solidFill>
                <a:latin typeface="+mn-lt"/>
              </a:rPr>
              <a:t> </a:t>
            </a:r>
            <a:r>
              <a:rPr lang="el-GR" sz="1200" dirty="0" smtClean="0">
                <a:solidFill>
                  <a:prstClr val="black">
                    <a:lumMod val="65000"/>
                    <a:lumOff val="35000"/>
                  </a:prstClr>
                </a:solidFill>
                <a:latin typeface="+mn-lt"/>
              </a:rPr>
              <a:t>διαθέσιμο ως κοινό κτήμα</a:t>
            </a:r>
            <a:endParaRPr lang="en-US" sz="1200" dirty="0">
              <a:solidFill>
                <a:prstClr val="black"/>
              </a:solidFill>
              <a:latin typeface="+mn-lt"/>
            </a:endParaRPr>
          </a:p>
        </p:txBody>
      </p:sp>
    </p:spTree>
    <p:extLst>
      <p:ext uri="{BB962C8B-B14F-4D97-AF65-F5344CB8AC3E}">
        <p14:creationId xmlns:p14="http://schemas.microsoft.com/office/powerpoint/2010/main" val="20239250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1224136"/>
          </a:xfrm>
        </p:spPr>
        <p:txBody>
          <a:bodyPr>
            <a:noAutofit/>
          </a:bodyPr>
          <a:lstStyle/>
          <a:p>
            <a:r>
              <a:rPr lang="el-GR" sz="3200" dirty="0" smtClean="0"/>
              <a:t>Νοσηλευτική φροντίδα </a:t>
            </a:r>
            <a:r>
              <a:rPr lang="el-GR" sz="3200" dirty="0"/>
              <a:t>σ</a:t>
            </a:r>
            <a:r>
              <a:rPr lang="el-GR" sz="3200" dirty="0" smtClean="0"/>
              <a:t>ε </a:t>
            </a:r>
            <a:r>
              <a:rPr lang="el-GR" sz="3200" dirty="0"/>
              <a:t>δ</a:t>
            </a:r>
            <a:r>
              <a:rPr lang="el-GR" sz="3200" dirty="0" smtClean="0"/>
              <a:t>ιαδερματική </a:t>
            </a:r>
            <a:r>
              <a:rPr lang="el-GR" sz="3200" dirty="0"/>
              <a:t>σ</a:t>
            </a:r>
            <a:r>
              <a:rPr lang="el-GR" sz="3200" dirty="0" smtClean="0"/>
              <a:t>τεφανιαία </a:t>
            </a:r>
            <a:r>
              <a:rPr lang="el-GR" sz="3200" dirty="0"/>
              <a:t>ε</a:t>
            </a:r>
            <a:r>
              <a:rPr lang="el-GR" sz="3200" dirty="0" smtClean="0"/>
              <a:t>παναγγείωση </a:t>
            </a:r>
            <a:r>
              <a:rPr lang="el-GR" sz="3000" b="0" dirty="0" smtClean="0"/>
              <a:t>(Πριν τη </a:t>
            </a:r>
            <a:r>
              <a:rPr lang="el-GR" sz="3000" b="0" dirty="0"/>
              <a:t>δ</a:t>
            </a:r>
            <a:r>
              <a:rPr lang="el-GR" sz="3000" b="0" dirty="0" smtClean="0"/>
              <a:t>ιαδικασία) </a:t>
            </a:r>
            <a:br>
              <a:rPr lang="el-GR" sz="3000" b="0" dirty="0" smtClean="0"/>
            </a:br>
            <a:r>
              <a:rPr lang="el-GR" sz="3000" b="0" dirty="0" smtClean="0"/>
              <a:t>(1 από 3)</a:t>
            </a:r>
            <a:endParaRPr lang="el-GR" sz="3000" b="0" dirty="0"/>
          </a:p>
        </p:txBody>
      </p:sp>
      <p:sp>
        <p:nvSpPr>
          <p:cNvPr id="3" name="Θέση περιεχομένου 2"/>
          <p:cNvSpPr>
            <a:spLocks noGrp="1"/>
          </p:cNvSpPr>
          <p:nvPr>
            <p:ph idx="1"/>
          </p:nvPr>
        </p:nvSpPr>
        <p:spPr>
          <a:xfrm>
            <a:off x="467544" y="1412776"/>
            <a:ext cx="8229600" cy="5040560"/>
          </a:xfrm>
        </p:spPr>
        <p:txBody>
          <a:bodyPr>
            <a:normAutofit fontScale="92500"/>
          </a:bodyPr>
          <a:lstStyle/>
          <a:p>
            <a:pPr>
              <a:spcBef>
                <a:spcPts val="1800"/>
              </a:spcBef>
            </a:pPr>
            <a:r>
              <a:rPr lang="el-GR" sz="2400" dirty="0"/>
              <a:t>Ενημέρωση-διασαφήνιση ανάλογα με τις ανάγκες του </a:t>
            </a:r>
            <a:r>
              <a:rPr lang="el-GR" sz="2400" dirty="0" smtClean="0"/>
              <a:t>ασθενούς,</a:t>
            </a:r>
            <a:endParaRPr lang="el-GR" sz="2400" dirty="0"/>
          </a:p>
          <a:p>
            <a:pPr>
              <a:spcBef>
                <a:spcPts val="1800"/>
              </a:spcBef>
            </a:pPr>
            <a:r>
              <a:rPr lang="el-GR" sz="2400" dirty="0"/>
              <a:t>Περιγράψτε το </a:t>
            </a:r>
            <a:r>
              <a:rPr lang="el-GR" sz="2400" dirty="0" smtClean="0"/>
              <a:t>εργαστήριο,</a:t>
            </a:r>
            <a:endParaRPr lang="el-GR" sz="2400" dirty="0"/>
          </a:p>
          <a:p>
            <a:pPr>
              <a:spcBef>
                <a:spcPts val="1800"/>
              </a:spcBef>
            </a:pPr>
            <a:r>
              <a:rPr lang="el-GR" sz="2400" dirty="0"/>
              <a:t>Σχεδιάστε την αγγειοπλαστική &amp; την </a:t>
            </a:r>
            <a:r>
              <a:rPr lang="el-GR" sz="2400" dirty="0" smtClean="0"/>
              <a:t>προετοιμασία, </a:t>
            </a:r>
            <a:endParaRPr lang="el-GR" sz="2400" dirty="0"/>
          </a:p>
          <a:p>
            <a:pPr>
              <a:spcBef>
                <a:spcPts val="1800"/>
              </a:spcBef>
            </a:pPr>
            <a:r>
              <a:rPr lang="el-GR" sz="2400" dirty="0"/>
              <a:t>Περιγράψτε την προεγχειρητική </a:t>
            </a:r>
            <a:r>
              <a:rPr lang="el-GR" sz="2400" dirty="0" smtClean="0"/>
              <a:t>προετοιμασία,</a:t>
            </a:r>
            <a:endParaRPr lang="el-GR" sz="2400" dirty="0"/>
          </a:p>
          <a:p>
            <a:pPr>
              <a:spcBef>
                <a:spcPts val="1800"/>
              </a:spcBef>
            </a:pPr>
            <a:r>
              <a:rPr lang="el-GR" sz="2400" dirty="0"/>
              <a:t>Περιγράψτε την Αναισθησία ή </a:t>
            </a:r>
            <a:r>
              <a:rPr lang="el-GR" sz="2400" dirty="0" smtClean="0"/>
              <a:t>καταστολή,</a:t>
            </a:r>
            <a:endParaRPr lang="el-GR" sz="2400" dirty="0"/>
          </a:p>
          <a:p>
            <a:pPr>
              <a:spcBef>
                <a:spcPts val="1800"/>
              </a:spcBef>
            </a:pPr>
            <a:r>
              <a:rPr lang="el-GR" sz="2400" dirty="0"/>
              <a:t>Ενημερώστε για Φάρμακα κατά την επέμβαση (αντιπηκτικά, αντιστηθαγχικά</a:t>
            </a:r>
            <a:r>
              <a:rPr lang="el-GR" sz="2400" dirty="0" smtClean="0"/>
              <a:t>),</a:t>
            </a:r>
            <a:endParaRPr lang="el-GR" sz="2400" dirty="0"/>
          </a:p>
          <a:p>
            <a:pPr>
              <a:spcBef>
                <a:spcPts val="1800"/>
              </a:spcBef>
            </a:pPr>
            <a:r>
              <a:rPr lang="el-GR" sz="2400" dirty="0"/>
              <a:t>Πείτε του ότι ενδέχεται να αισθανθεί στην επέμβαση υπεραιμία ή κάψιμο, μεταλλική γεύση (από το σκιαγραφικό), πίεση ή πόνο στο στήθος από τη διαστολή του </a:t>
            </a:r>
            <a:r>
              <a:rPr lang="el-GR" sz="2400" dirty="0" smtClean="0"/>
              <a:t>μπαλονιού.</a:t>
            </a:r>
            <a:endParaRPr lang="el-GR" sz="2400"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39</a:t>
            </a:fld>
            <a:endParaRPr lang="el-GR" dirty="0">
              <a:solidFill>
                <a:prstClr val="black"/>
              </a:solidFill>
            </a:endParaRPr>
          </a:p>
        </p:txBody>
      </p:sp>
    </p:spTree>
    <p:extLst>
      <p:ext uri="{BB962C8B-B14F-4D97-AF65-F5344CB8AC3E}">
        <p14:creationId xmlns:p14="http://schemas.microsoft.com/office/powerpoint/2010/main" val="30048917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424936" cy="1080120"/>
          </a:xfrm>
        </p:spPr>
        <p:txBody>
          <a:bodyPr>
            <a:normAutofit fontScale="90000"/>
          </a:bodyPr>
          <a:lstStyle/>
          <a:p>
            <a:r>
              <a:rPr lang="el-GR" sz="3600" dirty="0"/>
              <a:t>Νοσηλευτική </a:t>
            </a:r>
            <a:r>
              <a:rPr lang="el-GR" sz="3600" dirty="0" smtClean="0"/>
              <a:t>φροντίδα </a:t>
            </a:r>
            <a:r>
              <a:rPr lang="el-GR" sz="3600" dirty="0"/>
              <a:t>σ</a:t>
            </a:r>
            <a:r>
              <a:rPr lang="el-GR" sz="3600" dirty="0" smtClean="0"/>
              <a:t>ε </a:t>
            </a:r>
            <a:r>
              <a:rPr lang="el-GR" sz="3600" dirty="0"/>
              <a:t>δ</a:t>
            </a:r>
            <a:r>
              <a:rPr lang="el-GR" sz="3600" dirty="0" smtClean="0"/>
              <a:t>ιαδερματική </a:t>
            </a:r>
            <a:r>
              <a:rPr lang="el-GR" sz="3600" dirty="0"/>
              <a:t>σ</a:t>
            </a:r>
            <a:r>
              <a:rPr lang="el-GR" sz="3600" dirty="0" smtClean="0"/>
              <a:t>τεφανιαία </a:t>
            </a:r>
            <a:r>
              <a:rPr lang="el-GR" sz="3600" dirty="0"/>
              <a:t>ε</a:t>
            </a:r>
            <a:r>
              <a:rPr lang="el-GR" sz="3600" dirty="0" smtClean="0"/>
              <a:t>παναγγείωση </a:t>
            </a:r>
            <a:r>
              <a:rPr lang="el-GR" sz="3300" b="0" dirty="0" smtClean="0"/>
              <a:t>(πριν </a:t>
            </a:r>
            <a:r>
              <a:rPr lang="el-GR" sz="3300" b="0" dirty="0"/>
              <a:t>τ</a:t>
            </a:r>
            <a:r>
              <a:rPr lang="el-GR" sz="3300" b="0" dirty="0" smtClean="0"/>
              <a:t>η </a:t>
            </a:r>
            <a:r>
              <a:rPr lang="el-GR" sz="3300" b="0" dirty="0"/>
              <a:t>δ</a:t>
            </a:r>
            <a:r>
              <a:rPr lang="el-GR" sz="3300" b="0" dirty="0" smtClean="0"/>
              <a:t>ιαδικασία) </a:t>
            </a:r>
            <a:br>
              <a:rPr lang="el-GR" sz="3300" b="0" dirty="0" smtClean="0"/>
            </a:br>
            <a:r>
              <a:rPr lang="el-GR" sz="3300" b="0" dirty="0" smtClean="0"/>
              <a:t>(2 από 3)</a:t>
            </a:r>
            <a:endParaRPr lang="el-GR" sz="3300" dirty="0"/>
          </a:p>
        </p:txBody>
      </p:sp>
      <p:sp>
        <p:nvSpPr>
          <p:cNvPr id="3" name="Θέση περιεχομένου 2"/>
          <p:cNvSpPr>
            <a:spLocks noGrp="1"/>
          </p:cNvSpPr>
          <p:nvPr>
            <p:ph idx="1"/>
          </p:nvPr>
        </p:nvSpPr>
        <p:spPr>
          <a:xfrm>
            <a:off x="565212" y="1514004"/>
            <a:ext cx="8229600" cy="5040560"/>
          </a:xfrm>
        </p:spPr>
        <p:txBody>
          <a:bodyPr>
            <a:normAutofit/>
          </a:bodyPr>
          <a:lstStyle/>
          <a:p>
            <a:pPr>
              <a:spcBef>
                <a:spcPts val="1200"/>
              </a:spcBef>
            </a:pPr>
            <a:r>
              <a:rPr lang="el-GR" sz="2200" dirty="0"/>
              <a:t>Παραλαβή &amp; εκτίμηση από το κεφάλι ως τα </a:t>
            </a:r>
            <a:r>
              <a:rPr lang="el-GR" sz="2200" dirty="0" smtClean="0"/>
              <a:t>νύχια,</a:t>
            </a:r>
            <a:endParaRPr lang="el-GR" sz="2200" dirty="0"/>
          </a:p>
          <a:p>
            <a:pPr>
              <a:spcBef>
                <a:spcPts val="1200"/>
              </a:spcBef>
            </a:pPr>
            <a:r>
              <a:rPr lang="el-GR" sz="2200" dirty="0"/>
              <a:t>Σημείωστε τυχόν ενοχλήσεις (σημείο αναφοράς για επανεκτίμηση-πρώιμη αναγνώριση επιπλοκών</a:t>
            </a:r>
            <a:r>
              <a:rPr lang="el-GR" sz="2200" dirty="0" smtClean="0"/>
              <a:t>),</a:t>
            </a:r>
            <a:endParaRPr lang="el-GR" sz="2200" dirty="0"/>
          </a:p>
          <a:p>
            <a:pPr>
              <a:spcBef>
                <a:spcPts val="1200"/>
              </a:spcBef>
            </a:pPr>
            <a:r>
              <a:rPr lang="el-GR" sz="2200" dirty="0"/>
              <a:t>Παρακολούθηση Ζ.Σ</a:t>
            </a:r>
            <a:r>
              <a:rPr lang="el-GR" sz="2200" dirty="0" smtClean="0"/>
              <a:t>. Διόρθωση </a:t>
            </a:r>
            <a:r>
              <a:rPr lang="el-GR" sz="2200" dirty="0"/>
              <a:t>διαταραχών ρυθμού σύμφωνα με τις ιατρικές </a:t>
            </a:r>
            <a:r>
              <a:rPr lang="el-GR" sz="2200" dirty="0" smtClean="0"/>
              <a:t>οδηγίες,</a:t>
            </a:r>
            <a:endParaRPr lang="el-GR" sz="2200" dirty="0"/>
          </a:p>
          <a:p>
            <a:pPr>
              <a:spcBef>
                <a:spcPts val="1200"/>
              </a:spcBef>
            </a:pPr>
            <a:r>
              <a:rPr lang="el-GR" sz="2200" dirty="0"/>
              <a:t>Κάντε ΗΚΓ και σε σημεία ισχαιμίας ή μεταβολές ειδοποιείστε </a:t>
            </a:r>
            <a:r>
              <a:rPr lang="el-GR" sz="2200" dirty="0" smtClean="0"/>
              <a:t>γιατρό,</a:t>
            </a:r>
            <a:endParaRPr lang="el-GR" sz="2200" dirty="0"/>
          </a:p>
          <a:p>
            <a:pPr>
              <a:spcBef>
                <a:spcPts val="1200"/>
              </a:spcBef>
            </a:pPr>
            <a:r>
              <a:rPr lang="el-GR" sz="2200" dirty="0"/>
              <a:t>Συνεχίστε iv νιτρογλυκερίνη (Nitrolingual</a:t>
            </a:r>
            <a:r>
              <a:rPr lang="el-GR" sz="2200" dirty="0" smtClean="0"/>
              <a:t>),</a:t>
            </a:r>
            <a:endParaRPr lang="el-GR" sz="2200" dirty="0"/>
          </a:p>
          <a:p>
            <a:pPr>
              <a:spcBef>
                <a:spcPts val="1200"/>
              </a:spcBef>
            </a:pPr>
            <a:r>
              <a:rPr lang="el-GR" sz="2200" dirty="0"/>
              <a:t>Xορηγείστε αντιπηκτικά και αντιστηθαγχικά σύμφωνα με Ι.Ο</a:t>
            </a:r>
            <a:r>
              <a:rPr lang="el-GR" sz="2200" dirty="0" smtClean="0"/>
              <a:t>.,</a:t>
            </a:r>
            <a:endParaRPr lang="el-GR" sz="2200" dirty="0"/>
          </a:p>
          <a:p>
            <a:pPr>
              <a:spcBef>
                <a:spcPts val="1200"/>
              </a:spcBef>
            </a:pPr>
            <a:r>
              <a:rPr lang="el-GR" sz="2200" dirty="0"/>
              <a:t>Να επαγρυπνάτε για τυχόν θωρακικό </a:t>
            </a:r>
            <a:r>
              <a:rPr lang="el-GR" sz="2200" dirty="0" smtClean="0"/>
              <a:t>άλγος,</a:t>
            </a:r>
            <a:endParaRPr lang="el-GR" sz="2200" dirty="0"/>
          </a:p>
          <a:p>
            <a:pPr>
              <a:spcBef>
                <a:spcPts val="1200"/>
              </a:spcBef>
            </a:pPr>
            <a:r>
              <a:rPr lang="el-GR" sz="2200" dirty="0"/>
              <a:t>Ασθενής κλινήρης (μαξιλάρι κάτω από 30ο</a:t>
            </a:r>
            <a:r>
              <a:rPr lang="el-GR" sz="2200" dirty="0" smtClean="0"/>
              <a:t>).</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40</a:t>
            </a:fld>
            <a:endParaRPr lang="el-GR" dirty="0">
              <a:solidFill>
                <a:prstClr val="black"/>
              </a:solidFill>
            </a:endParaRPr>
          </a:p>
        </p:txBody>
      </p:sp>
    </p:spTree>
    <p:extLst>
      <p:ext uri="{BB962C8B-B14F-4D97-AF65-F5344CB8AC3E}">
        <p14:creationId xmlns:p14="http://schemas.microsoft.com/office/powerpoint/2010/main" val="29113644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9036"/>
            <a:ext cx="9144000" cy="1077714"/>
          </a:xfrm>
        </p:spPr>
        <p:txBody>
          <a:bodyPr>
            <a:normAutofit fontScale="90000"/>
          </a:bodyPr>
          <a:lstStyle/>
          <a:p>
            <a:r>
              <a:rPr lang="el-GR" sz="3600" dirty="0"/>
              <a:t>Νοσηλευτική </a:t>
            </a:r>
            <a:r>
              <a:rPr lang="el-GR" sz="3600" dirty="0" smtClean="0"/>
              <a:t>φροντίδα </a:t>
            </a:r>
            <a:r>
              <a:rPr lang="el-GR" sz="3600" dirty="0"/>
              <a:t>σ</a:t>
            </a:r>
            <a:r>
              <a:rPr lang="el-GR" sz="3600" dirty="0" smtClean="0"/>
              <a:t>ε </a:t>
            </a:r>
            <a:r>
              <a:rPr lang="el-GR" sz="3600" dirty="0"/>
              <a:t>δ</a:t>
            </a:r>
            <a:r>
              <a:rPr lang="el-GR" sz="3600" dirty="0" smtClean="0"/>
              <a:t>ιαδερματική </a:t>
            </a:r>
            <a:r>
              <a:rPr lang="el-GR" sz="3600" dirty="0"/>
              <a:t>σ</a:t>
            </a:r>
            <a:r>
              <a:rPr lang="el-GR" sz="3600" dirty="0" smtClean="0"/>
              <a:t>τεφανιαία </a:t>
            </a:r>
            <a:r>
              <a:rPr lang="el-GR" sz="3600" dirty="0"/>
              <a:t>ε</a:t>
            </a:r>
            <a:r>
              <a:rPr lang="el-GR" sz="3600" dirty="0" smtClean="0"/>
              <a:t>παναγγείωση </a:t>
            </a:r>
            <a:r>
              <a:rPr lang="el-GR" sz="3300" b="0" dirty="0"/>
              <a:t>(Πριν Τη Διαδικασία) </a:t>
            </a:r>
            <a:r>
              <a:rPr lang="el-GR" sz="3300" b="0" dirty="0" smtClean="0"/>
              <a:t/>
            </a:r>
            <a:br>
              <a:rPr lang="el-GR" sz="3300" b="0" dirty="0" smtClean="0"/>
            </a:br>
            <a:r>
              <a:rPr lang="el-GR" sz="3300" b="0" dirty="0" smtClean="0"/>
              <a:t>(3 από 3)</a:t>
            </a:r>
            <a:endParaRPr lang="el-GR" sz="3300" dirty="0"/>
          </a:p>
        </p:txBody>
      </p:sp>
      <p:sp>
        <p:nvSpPr>
          <p:cNvPr id="3" name="Θέση περιεχομένου 2"/>
          <p:cNvSpPr>
            <a:spLocks noGrp="1"/>
          </p:cNvSpPr>
          <p:nvPr>
            <p:ph idx="1"/>
          </p:nvPr>
        </p:nvSpPr>
        <p:spPr>
          <a:xfrm>
            <a:off x="35496" y="1333277"/>
            <a:ext cx="9108504" cy="5524723"/>
          </a:xfrm>
        </p:spPr>
        <p:txBody>
          <a:bodyPr>
            <a:noAutofit/>
          </a:bodyPr>
          <a:lstStyle/>
          <a:p>
            <a:pPr>
              <a:spcBef>
                <a:spcPts val="600"/>
              </a:spcBef>
            </a:pPr>
            <a:r>
              <a:rPr lang="el-GR" sz="2100" dirty="0"/>
              <a:t>Όχι κάμψη καθετηριασθέντος </a:t>
            </a:r>
            <a:r>
              <a:rPr lang="el-GR" sz="2100" dirty="0" smtClean="0"/>
              <a:t>σκέλους,</a:t>
            </a:r>
            <a:endParaRPr lang="el-GR" sz="2100" dirty="0"/>
          </a:p>
          <a:p>
            <a:pPr>
              <a:spcBef>
                <a:spcPts val="600"/>
              </a:spcBef>
            </a:pPr>
            <a:r>
              <a:rPr lang="el-GR" sz="2100" dirty="0"/>
              <a:t>Μετά την αφαίρεση του θηκαριού εφαρμογή πιεστικής επίδεσης (πρωτόκολλο</a:t>
            </a:r>
            <a:r>
              <a:rPr lang="el-GR" sz="2100" dirty="0" smtClean="0"/>
              <a:t>),</a:t>
            </a:r>
            <a:endParaRPr lang="el-GR" sz="2100" dirty="0"/>
          </a:p>
          <a:p>
            <a:pPr>
              <a:spcBef>
                <a:spcPts val="600"/>
              </a:spcBef>
            </a:pPr>
            <a:r>
              <a:rPr lang="el-GR" sz="2100" dirty="0"/>
              <a:t>Στο σημείο εισόδου του καθετήρα η ευρεία οπή παρακέντησης προστατεύεται (όχι κίνηση αλλά πιεστική περίδεση</a:t>
            </a:r>
            <a:r>
              <a:rPr lang="el-GR" sz="2100" dirty="0" smtClean="0"/>
              <a:t>),</a:t>
            </a:r>
            <a:endParaRPr lang="el-GR" sz="2100" dirty="0"/>
          </a:p>
          <a:p>
            <a:pPr>
              <a:spcBef>
                <a:spcPts val="600"/>
              </a:spcBef>
            </a:pPr>
            <a:r>
              <a:rPr lang="el-GR" sz="2100" dirty="0"/>
              <a:t>Έλεγχος οπής, σφυγμού, χροιάς, θερμοκρασίας μέλους/15 min την 1η ώρα, ανά 30 min την 2η ώρα, ανά 1 ώρα τις επόμενες 8 ώρες και μετά ανά 4 </a:t>
            </a:r>
            <a:r>
              <a:rPr lang="el-GR" sz="2100" dirty="0" smtClean="0"/>
              <a:t>ώρες,</a:t>
            </a:r>
            <a:endParaRPr lang="el-GR" sz="2100" dirty="0"/>
          </a:p>
          <a:p>
            <a:pPr>
              <a:spcBef>
                <a:spcPts val="600"/>
              </a:spcBef>
            </a:pPr>
            <a:r>
              <a:rPr lang="el-GR" sz="2100" dirty="0"/>
              <a:t>Μέτρηση ισοζυγίου </a:t>
            </a:r>
            <a:r>
              <a:rPr lang="el-GR" sz="2100" dirty="0" smtClean="0"/>
              <a:t>υγρών,</a:t>
            </a:r>
            <a:endParaRPr lang="el-GR" sz="2100" dirty="0"/>
          </a:p>
          <a:p>
            <a:pPr>
              <a:spcBef>
                <a:spcPts val="600"/>
              </a:spcBef>
            </a:pPr>
            <a:r>
              <a:rPr lang="el-GR" sz="2100" dirty="0"/>
              <a:t>Αιματολογικός έλεγχος για γενική αίματος, ηλεκτρολύτες, ουρία, κρεατινίνη, θρομβοπλαστίνη και καρδιακά ένζυμα και αναφορά παθολογικών ευρημάτων στο </a:t>
            </a:r>
            <a:r>
              <a:rPr lang="el-GR" sz="2100" dirty="0" smtClean="0"/>
              <a:t>γιατρό,</a:t>
            </a:r>
            <a:endParaRPr lang="el-GR" sz="2100" dirty="0"/>
          </a:p>
          <a:p>
            <a:pPr>
              <a:spcBef>
                <a:spcPts val="600"/>
              </a:spcBef>
            </a:pPr>
            <a:r>
              <a:rPr lang="el-GR" sz="2100" dirty="0"/>
              <a:t>Ελέγξτε τυχόν παρουσία βραδυκαρδίας, λυποθυμικής τάσης, υπότασης, εφίδρωσης ή απώλειας συνείδησης κατά την αφαίρεση του θηκαριού του καθετήρα. Να έχετε διαθέσιμη ατροπίνη μέχρι την ολοκλήρωση της </a:t>
            </a:r>
            <a:r>
              <a:rPr lang="el-GR" sz="2100" dirty="0" smtClean="0"/>
              <a:t>διαδικασίας.</a:t>
            </a:r>
            <a:endParaRPr lang="el-GR" sz="2100" dirty="0"/>
          </a:p>
          <a:p>
            <a:pPr>
              <a:spcBef>
                <a:spcPts val="600"/>
              </a:spcBef>
            </a:pPr>
            <a:endParaRPr lang="el-GR" sz="21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41</a:t>
            </a:fld>
            <a:endParaRPr lang="el-GR" dirty="0">
              <a:solidFill>
                <a:prstClr val="black"/>
              </a:solidFill>
            </a:endParaRPr>
          </a:p>
        </p:txBody>
      </p:sp>
    </p:spTree>
    <p:extLst>
      <p:ext uri="{BB962C8B-B14F-4D97-AF65-F5344CB8AC3E}">
        <p14:creationId xmlns:p14="http://schemas.microsoft.com/office/powerpoint/2010/main" val="8627045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Επιπλοκές </a:t>
            </a:r>
            <a:r>
              <a:rPr lang="el-GR" dirty="0" smtClean="0"/>
              <a:t>εμφράγματος</a:t>
            </a:r>
            <a:endParaRPr lang="el-GR" dirty="0"/>
          </a:p>
        </p:txBody>
      </p:sp>
      <p:sp>
        <p:nvSpPr>
          <p:cNvPr id="3" name="Θέση περιεχομένου 2"/>
          <p:cNvSpPr>
            <a:spLocks noGrp="1"/>
          </p:cNvSpPr>
          <p:nvPr>
            <p:ph idx="1"/>
          </p:nvPr>
        </p:nvSpPr>
        <p:spPr>
          <a:xfrm>
            <a:off x="457200" y="1196751"/>
            <a:ext cx="8229600" cy="5524723"/>
          </a:xfrm>
        </p:spPr>
        <p:txBody>
          <a:bodyPr>
            <a:normAutofit lnSpcReduction="10000"/>
          </a:bodyPr>
          <a:lstStyle/>
          <a:p>
            <a:pPr>
              <a:spcBef>
                <a:spcPts val="1200"/>
              </a:spcBef>
            </a:pPr>
            <a:r>
              <a:rPr lang="el-GR" sz="2400" dirty="0" smtClean="0"/>
              <a:t>Αρρυθμίες,</a:t>
            </a:r>
            <a:endParaRPr lang="el-GR" sz="2400" dirty="0"/>
          </a:p>
          <a:p>
            <a:pPr>
              <a:spcBef>
                <a:spcPts val="1200"/>
              </a:spcBef>
            </a:pPr>
            <a:r>
              <a:rPr lang="el-GR" sz="2400" dirty="0"/>
              <a:t>Θρομβοεμβολικά </a:t>
            </a:r>
            <a:r>
              <a:rPr lang="el-GR" sz="2400" dirty="0" smtClean="0"/>
              <a:t>επεισόδια,</a:t>
            </a:r>
            <a:endParaRPr lang="el-GR" sz="2400" dirty="0"/>
          </a:p>
          <a:p>
            <a:pPr>
              <a:spcBef>
                <a:spcPts val="1200"/>
              </a:spcBef>
            </a:pPr>
            <a:r>
              <a:rPr lang="el-GR" sz="2400" dirty="0"/>
              <a:t>Ρήξη θηλοειδών </a:t>
            </a:r>
            <a:r>
              <a:rPr lang="el-GR" sz="2400" dirty="0" smtClean="0"/>
              <a:t>μυών,</a:t>
            </a:r>
            <a:endParaRPr lang="el-GR" sz="2400" dirty="0"/>
          </a:p>
          <a:p>
            <a:pPr>
              <a:spcBef>
                <a:spcPts val="1200"/>
              </a:spcBef>
            </a:pPr>
            <a:r>
              <a:rPr lang="el-GR" sz="2400" dirty="0"/>
              <a:t>Ρήξη μεσοκοιλιακού </a:t>
            </a:r>
            <a:r>
              <a:rPr lang="el-GR" sz="2400" dirty="0" smtClean="0"/>
              <a:t>διαφράγματος,</a:t>
            </a:r>
            <a:endParaRPr lang="el-GR" sz="2400" dirty="0"/>
          </a:p>
          <a:p>
            <a:pPr>
              <a:spcBef>
                <a:spcPts val="1200"/>
              </a:spcBef>
            </a:pPr>
            <a:r>
              <a:rPr lang="el-GR" sz="2400" dirty="0"/>
              <a:t>Ρήξη </a:t>
            </a:r>
            <a:r>
              <a:rPr lang="el-GR" sz="2400" dirty="0" smtClean="0"/>
              <a:t>καρδιάς,</a:t>
            </a:r>
            <a:endParaRPr lang="el-GR" sz="2400" dirty="0"/>
          </a:p>
          <a:p>
            <a:pPr>
              <a:spcBef>
                <a:spcPts val="1200"/>
              </a:spcBef>
            </a:pPr>
            <a:r>
              <a:rPr lang="el-GR" sz="2400" dirty="0"/>
              <a:t>Ανεύρυσμα αριστερής </a:t>
            </a:r>
            <a:r>
              <a:rPr lang="el-GR" sz="2400" dirty="0" smtClean="0"/>
              <a:t>κοιλίας,</a:t>
            </a:r>
            <a:endParaRPr lang="el-GR" sz="2400" dirty="0"/>
          </a:p>
          <a:p>
            <a:pPr>
              <a:spcBef>
                <a:spcPts val="1200"/>
              </a:spcBef>
            </a:pPr>
            <a:r>
              <a:rPr lang="el-GR" sz="2400" dirty="0"/>
              <a:t>Αριστερή καρδιακή </a:t>
            </a:r>
            <a:r>
              <a:rPr lang="el-GR" sz="2400" dirty="0" smtClean="0"/>
              <a:t>ανεπάρκεια,</a:t>
            </a:r>
            <a:endParaRPr lang="el-GR" sz="2400" dirty="0"/>
          </a:p>
          <a:p>
            <a:pPr>
              <a:spcBef>
                <a:spcPts val="1200"/>
              </a:spcBef>
            </a:pPr>
            <a:r>
              <a:rPr lang="el-GR" sz="2400" dirty="0"/>
              <a:t>Πνευμονική </a:t>
            </a:r>
            <a:r>
              <a:rPr lang="el-GR" sz="2400" dirty="0" smtClean="0"/>
              <a:t>συμφόρηση,</a:t>
            </a:r>
            <a:endParaRPr lang="el-GR" sz="2400" dirty="0"/>
          </a:p>
          <a:p>
            <a:pPr>
              <a:spcBef>
                <a:spcPts val="1200"/>
              </a:spcBef>
            </a:pPr>
            <a:r>
              <a:rPr lang="el-GR" sz="2400" dirty="0" smtClean="0"/>
              <a:t>Υπόταση,</a:t>
            </a:r>
            <a:endParaRPr lang="el-GR" sz="2400" dirty="0"/>
          </a:p>
          <a:p>
            <a:pPr>
              <a:spcBef>
                <a:spcPts val="1200"/>
              </a:spcBef>
            </a:pPr>
            <a:r>
              <a:rPr lang="el-GR" sz="2400" dirty="0"/>
              <a:t>Καρδιογενές </a:t>
            </a:r>
            <a:r>
              <a:rPr lang="el-GR" sz="2400" dirty="0" smtClean="0"/>
              <a:t>Shock,</a:t>
            </a:r>
            <a:endParaRPr lang="el-GR" sz="2400" dirty="0"/>
          </a:p>
          <a:p>
            <a:pPr>
              <a:spcBef>
                <a:spcPts val="1200"/>
              </a:spcBef>
            </a:pPr>
            <a:r>
              <a:rPr lang="el-GR" sz="2400" dirty="0"/>
              <a:t>Σύνδρομο Dressler’s (γενικευμένη περικαρδίτιδα</a:t>
            </a:r>
            <a:r>
              <a:rPr lang="el-GR" sz="2400" dirty="0" smtClean="0"/>
              <a:t>).</a:t>
            </a:r>
            <a:endParaRPr lang="el-GR" sz="2400" dirty="0"/>
          </a:p>
          <a:p>
            <a:pPr>
              <a:spcBef>
                <a:spcPts val="1200"/>
              </a:spcBef>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42</a:t>
            </a:fld>
            <a:endParaRPr lang="el-GR" dirty="0">
              <a:solidFill>
                <a:prstClr val="black"/>
              </a:solidFill>
            </a:endParaRPr>
          </a:p>
        </p:txBody>
      </p:sp>
    </p:spTree>
    <p:extLst>
      <p:ext uri="{BB962C8B-B14F-4D97-AF65-F5344CB8AC3E}">
        <p14:creationId xmlns:p14="http://schemas.microsoft.com/office/powerpoint/2010/main" val="2865136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Βιβλιογραφία</a:t>
            </a:r>
          </a:p>
        </p:txBody>
      </p:sp>
      <p:sp>
        <p:nvSpPr>
          <p:cNvPr id="3" name="Θέση περιεχομένου 2"/>
          <p:cNvSpPr>
            <a:spLocks noGrp="1"/>
          </p:cNvSpPr>
          <p:nvPr>
            <p:ph idx="1"/>
          </p:nvPr>
        </p:nvSpPr>
        <p:spPr/>
        <p:txBody>
          <a:bodyPr>
            <a:normAutofit/>
          </a:bodyPr>
          <a:lstStyle/>
          <a:p>
            <a:pPr>
              <a:spcBef>
                <a:spcPts val="1200"/>
              </a:spcBef>
            </a:pPr>
            <a:r>
              <a:rPr lang="en-US" sz="2200" dirty="0"/>
              <a:t>Princilla  Lemone, Karen Burke, </a:t>
            </a:r>
            <a:r>
              <a:rPr lang="el-GR" sz="2200" dirty="0" smtClean="0"/>
              <a:t>Παθολογική-Χειρουργική </a:t>
            </a:r>
            <a:r>
              <a:rPr lang="el-GR" sz="2200" dirty="0"/>
              <a:t>Νοσηλευτική, τομ. 3, Ιατρ. Εκδ. Δ. Λαγός,  Αθήνα </a:t>
            </a:r>
            <a:r>
              <a:rPr lang="el-GR" sz="2200" dirty="0" smtClean="0"/>
              <a:t>2004.</a:t>
            </a:r>
            <a:endParaRPr lang="el-GR" sz="2200" dirty="0"/>
          </a:p>
          <a:p>
            <a:pPr>
              <a:spcBef>
                <a:spcPts val="1200"/>
              </a:spcBef>
            </a:pPr>
            <a:r>
              <a:rPr lang="en-US" sz="2200" dirty="0"/>
              <a:t>Susan C. Dewit. </a:t>
            </a:r>
            <a:r>
              <a:rPr lang="el-GR" sz="2200" dirty="0" smtClean="0"/>
              <a:t>Παθολογική-Χειρουργική </a:t>
            </a:r>
            <a:r>
              <a:rPr lang="el-GR" sz="2200" dirty="0"/>
              <a:t>Νοσηλευτική, τ.1,  Ιατρ. Εκδ. Π.Χ.Πασχαλίδης,  Αθήνα </a:t>
            </a:r>
            <a:r>
              <a:rPr lang="el-GR" sz="2200" dirty="0" smtClean="0"/>
              <a:t>2009.</a:t>
            </a:r>
            <a:endParaRPr lang="el-GR" sz="2200" dirty="0"/>
          </a:p>
          <a:p>
            <a:pPr>
              <a:spcBef>
                <a:spcPts val="1200"/>
              </a:spcBef>
            </a:pPr>
            <a:r>
              <a:rPr lang="el-GR" sz="2200" dirty="0"/>
              <a:t>Ά.Σαχίνη-Καρδάση, Μ.Πάνου, </a:t>
            </a:r>
            <a:r>
              <a:rPr lang="el-GR" sz="2200" dirty="0" smtClean="0"/>
              <a:t>Παθολογική-Χειρουργική </a:t>
            </a:r>
            <a:r>
              <a:rPr lang="el-GR" sz="2200" dirty="0"/>
              <a:t>Νοσηλευτική, τ.2, Ιατρ. Εκδ. Βήτα,  Αθήνα </a:t>
            </a:r>
            <a:r>
              <a:rPr lang="el-GR" sz="2200" dirty="0" smtClean="0"/>
              <a:t>2002.</a:t>
            </a:r>
            <a:endParaRPr lang="el-GR" sz="2200" dirty="0"/>
          </a:p>
          <a:p>
            <a:pPr>
              <a:spcBef>
                <a:spcPts val="1200"/>
              </a:spcBef>
            </a:pPr>
            <a:r>
              <a:rPr lang="en-US" sz="2200" dirty="0"/>
              <a:t>S.B.Ulrich, S.W.Canale, S.A.Wendell, </a:t>
            </a:r>
            <a:r>
              <a:rPr lang="el-GR" sz="2200" dirty="0" smtClean="0"/>
              <a:t>Παθολογική-Χειρουργική </a:t>
            </a:r>
            <a:r>
              <a:rPr lang="el-GR" sz="2200" dirty="0"/>
              <a:t>Νοσηλευτική, Σχεδιασμός Νοσηλευτικής Φροντίδας, 3η </a:t>
            </a:r>
            <a:r>
              <a:rPr lang="el-GR" sz="2200" dirty="0" smtClean="0"/>
              <a:t>έκδοση, </a:t>
            </a:r>
            <a:r>
              <a:rPr lang="el-GR" sz="2200" dirty="0"/>
              <a:t>Εκδ. Δ. Λαγός,  Αθήνα </a:t>
            </a:r>
            <a:r>
              <a:rPr lang="el-GR" sz="2200" dirty="0" smtClean="0"/>
              <a:t>1997.</a:t>
            </a:r>
            <a:endParaRPr lang="el-GR" sz="2200" dirty="0"/>
          </a:p>
          <a:p>
            <a:pPr>
              <a:spcBef>
                <a:spcPts val="1200"/>
              </a:spcBef>
            </a:pPr>
            <a:r>
              <a:rPr lang="el-GR" sz="2200" dirty="0"/>
              <a:t>Ανθόπουλος Λ., Ανθόπουλος Π., Φεστερίδου Χ. Εγχειρίδιο Καρδιολογίας του Νοσηλευτή. Με έμφαση στην ολιστική φροντίδα και την πρόγνωση. Εκδ. Παρισιάνου, Αθήνα 2010.</a:t>
            </a:r>
          </a:p>
          <a:p>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43</a:t>
            </a:fld>
            <a:endParaRPr lang="el-GR" dirty="0">
              <a:solidFill>
                <a:prstClr val="black"/>
              </a:solidFill>
            </a:endParaRPr>
          </a:p>
        </p:txBody>
      </p:sp>
    </p:spTree>
    <p:extLst>
      <p:ext uri="{BB962C8B-B14F-4D97-AF65-F5344CB8AC3E}">
        <p14:creationId xmlns:p14="http://schemas.microsoft.com/office/powerpoint/2010/main" val="29139832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Χρυσούλα Τσίου, Ουρανία Γκοβίνα 2014. </a:t>
            </a:r>
            <a:r>
              <a:rPr lang="el-GR" sz="2000" dirty="0"/>
              <a:t>Χρυσούλα Τσίου, Ουρανία Γκοβίνα. </a:t>
            </a:r>
            <a:r>
              <a:rPr lang="el-GR" sz="2000" dirty="0" smtClean="0"/>
              <a:t>«Παθολογική Νοσηλευτική </a:t>
            </a:r>
            <a:r>
              <a:rPr lang="el-GR" sz="2000" dirty="0"/>
              <a:t>ΙΙ (Θ). </a:t>
            </a:r>
            <a:r>
              <a:rPr lang="el-GR" sz="2000" dirty="0" smtClean="0"/>
              <a:t>Ενότητα 6</a:t>
            </a:r>
            <a:r>
              <a:rPr lang="en-US" sz="2000" dirty="0" smtClean="0"/>
              <a:t>: </a:t>
            </a:r>
            <a:r>
              <a:rPr lang="el-GR" sz="2000" dirty="0"/>
              <a:t>Έμφραγμα και Νοσηλευτική Φροντίδα».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4837826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48</a:t>
            </a:fld>
            <a:endParaRPr lang="el-GR" dirty="0">
              <a:solidFill>
                <a:prstClr val="black"/>
              </a:solidFill>
            </a:endParaRP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292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Στεφανιαία αγγεία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a:t>
            </a:fld>
            <a:endParaRPr lang="el-GR" dirty="0">
              <a:solidFill>
                <a:prstClr val="black"/>
              </a:solidFill>
            </a:endParaRPr>
          </a:p>
        </p:txBody>
      </p:sp>
      <p:pic>
        <p:nvPicPr>
          <p:cNvPr id="6" name="Θέση περιεχομένου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1268760"/>
            <a:ext cx="2856355" cy="4073707"/>
          </a:xfrm>
          <a:ln>
            <a:solidFill>
              <a:schemeClr val="tx1"/>
            </a:solidFill>
          </a:ln>
        </p:spPr>
      </p:pic>
      <p:sp>
        <p:nvSpPr>
          <p:cNvPr id="7" name="Rectangle 8"/>
          <p:cNvSpPr/>
          <p:nvPr/>
        </p:nvSpPr>
        <p:spPr>
          <a:xfrm>
            <a:off x="971600" y="5469221"/>
            <a:ext cx="2991834"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Surface anatomy of the heart</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rPr>
              <a:t> </a:t>
            </a:r>
            <a:r>
              <a:rPr lang="en-US" sz="1200" dirty="0">
                <a:solidFill>
                  <a:prstClr val="black"/>
                </a:solidFill>
                <a:latin typeface="Calibri"/>
              </a:rPr>
              <a:t>Mikael Häggström</a:t>
            </a:r>
            <a:r>
              <a:rPr lang="el-GR" sz="1200" dirty="0" smtClean="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solidFill>
              <a:latin typeface="Calibri"/>
            </a:endParaRPr>
          </a:p>
        </p:txBody>
      </p:sp>
      <p:pic>
        <p:nvPicPr>
          <p:cNvPr id="8" name="Εικόνα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1268760"/>
            <a:ext cx="3174113" cy="4104456"/>
          </a:xfrm>
          <a:prstGeom prst="rect">
            <a:avLst/>
          </a:prstGeom>
          <a:ln>
            <a:solidFill>
              <a:schemeClr val="tx1"/>
            </a:solidFill>
          </a:ln>
        </p:spPr>
      </p:pic>
      <p:sp>
        <p:nvSpPr>
          <p:cNvPr id="9" name="Rectangle 8"/>
          <p:cNvSpPr/>
          <p:nvPr/>
        </p:nvSpPr>
        <p:spPr>
          <a:xfrm>
            <a:off x="5209929" y="5469222"/>
            <a:ext cx="2675337"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5"/>
              </a:rPr>
              <a:t>AMI scheme</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rPr>
              <a:t> </a:t>
            </a:r>
            <a:r>
              <a:rPr lang="en-US" sz="1200" dirty="0" smtClean="0">
                <a:solidFill>
                  <a:prstClr val="black"/>
                </a:solidFill>
                <a:latin typeface="Calibri"/>
                <a:hlinkClick r:id="rId6"/>
              </a:rPr>
              <a:t>Jheuser</a:t>
            </a:r>
            <a:r>
              <a:rPr lang="en-US" sz="1200" dirty="0" smtClean="0">
                <a:solidFill>
                  <a:prstClr val="black"/>
                </a:solidFill>
                <a:latin typeface="Calibri"/>
              </a:rPr>
              <a:t> </a:t>
            </a:r>
            <a:r>
              <a:rPr lang="el-GR" sz="1200" dirty="0" smtClean="0">
                <a:solidFill>
                  <a:prstClr val="black">
                    <a:lumMod val="65000"/>
                    <a:lumOff val="35000"/>
                  </a:prstClr>
                </a:solidFill>
                <a:latin typeface="Calibri"/>
              </a:rPr>
              <a:t>διαθέσιμο με άδεια </a:t>
            </a:r>
            <a:r>
              <a:rPr lang="en-US" sz="1200" dirty="0" smtClean="0">
                <a:solidFill>
                  <a:prstClr val="black"/>
                </a:solidFill>
                <a:latin typeface="Calibri"/>
                <a:hlinkClick r:id="rId7"/>
              </a:rPr>
              <a:t>CC </a:t>
            </a:r>
            <a:r>
              <a:rPr lang="en-US" sz="1200" dirty="0">
                <a:solidFill>
                  <a:prstClr val="black"/>
                </a:solidFill>
                <a:latin typeface="Calibri"/>
                <a:hlinkClick r:id="rId7"/>
              </a:rPr>
              <a:t>BY-SA 3.0</a:t>
            </a:r>
            <a:endParaRPr lang="en-US" sz="1200" dirty="0">
              <a:solidFill>
                <a:prstClr val="black"/>
              </a:solidFill>
              <a:latin typeface="Calibri"/>
            </a:endParaRPr>
          </a:p>
        </p:txBody>
      </p:sp>
    </p:spTree>
    <p:extLst>
      <p:ext uri="{BB962C8B-B14F-4D97-AF65-F5344CB8AC3E}">
        <p14:creationId xmlns:p14="http://schemas.microsoft.com/office/powerpoint/2010/main" val="14274106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27941025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3865651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Φυσιολογική και αποφραγμένη </a:t>
            </a:r>
            <a:r>
              <a:rPr lang="el-GR" dirty="0"/>
              <a:t>α</a:t>
            </a:r>
            <a:r>
              <a:rPr lang="el-GR" dirty="0" smtClean="0"/>
              <a:t>ρτηρία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a:t>
            </a:fld>
            <a:endParaRPr lang="el-GR" dirty="0">
              <a:solidFill>
                <a:prstClr val="black"/>
              </a:solidFill>
            </a:endParaRPr>
          </a:p>
        </p:txBody>
      </p:sp>
      <p:pic>
        <p:nvPicPr>
          <p:cNvPr id="8" name="Picture 2" descr="File:Atherosclerosis diagr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384" y="1196752"/>
            <a:ext cx="5101232" cy="51125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076083" y="6328293"/>
            <a:ext cx="2991834"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dirty="0" smtClean="0">
                <a:solidFill>
                  <a:prstClr val="black">
                    <a:lumMod val="65000"/>
                    <a:lumOff val="35000"/>
                  </a:prstClr>
                </a:solidFill>
                <a:latin typeface="+mn-lt"/>
              </a:rPr>
              <a:t>“</a:t>
            </a:r>
            <a:r>
              <a:rPr lang="en-US" sz="1200" dirty="0">
                <a:latin typeface="+mn-lt"/>
                <a:hlinkClick r:id="rId3"/>
              </a:rPr>
              <a:t>Atherosclerosis </a:t>
            </a:r>
            <a:r>
              <a:rPr lang="en-US" sz="1200" dirty="0" smtClean="0">
                <a:latin typeface="+mn-lt"/>
                <a:hlinkClick r:id="rId3"/>
              </a:rPr>
              <a:t>diagram</a:t>
            </a:r>
            <a:r>
              <a:rPr lang="en-US" sz="1200" dirty="0" smtClean="0">
                <a:solidFill>
                  <a:prstClr val="black">
                    <a:lumMod val="65000"/>
                    <a:lumOff val="35000"/>
                  </a:prstClr>
                </a:solidFill>
                <a:latin typeface="+mn-lt"/>
              </a:rPr>
              <a:t>”,</a:t>
            </a:r>
            <a:r>
              <a:rPr lang="el-GR" sz="1200" dirty="0" smtClean="0">
                <a:solidFill>
                  <a:prstClr val="black">
                    <a:lumMod val="65000"/>
                    <a:lumOff val="35000"/>
                  </a:prstClr>
                </a:solidFill>
                <a:latin typeface="+mn-lt"/>
              </a:rPr>
              <a:t> από</a:t>
            </a:r>
            <a:r>
              <a:rPr lang="en-US" sz="1200" dirty="0" smtClean="0">
                <a:solidFill>
                  <a:prstClr val="black">
                    <a:lumMod val="65000"/>
                    <a:lumOff val="35000"/>
                  </a:prstClr>
                </a:solidFill>
                <a:latin typeface="+mn-lt"/>
              </a:rPr>
              <a:t> </a:t>
            </a:r>
            <a:r>
              <a:rPr lang="en-US" sz="1200" dirty="0" smtClean="0">
                <a:solidFill>
                  <a:prstClr val="black"/>
                </a:solidFill>
                <a:latin typeface="+mn-lt"/>
              </a:rPr>
              <a:t> </a:t>
            </a:r>
            <a:r>
              <a:rPr lang="en-US" sz="1200" dirty="0">
                <a:latin typeface="+mn-lt"/>
                <a:hlinkClick r:id="rId4" tooltip="User:GifTagger"/>
              </a:rPr>
              <a:t>GifTagger</a:t>
            </a:r>
            <a:r>
              <a:rPr lang="el-GR" sz="1200" dirty="0" smtClean="0">
                <a:solidFill>
                  <a:prstClr val="black"/>
                </a:solidFill>
                <a:latin typeface="+mn-lt"/>
              </a:rPr>
              <a:t> </a:t>
            </a:r>
            <a:r>
              <a:rPr lang="el-GR" sz="1200" dirty="0" smtClean="0">
                <a:solidFill>
                  <a:prstClr val="black">
                    <a:lumMod val="65000"/>
                    <a:lumOff val="35000"/>
                  </a:prstClr>
                </a:solidFill>
                <a:latin typeface="+mn-lt"/>
              </a:rPr>
              <a:t>διαθέσιμο ως κοινό κτήμα</a:t>
            </a:r>
            <a:endParaRPr lang="en-US" sz="1200" dirty="0">
              <a:solidFill>
                <a:prstClr val="black"/>
              </a:solidFill>
              <a:latin typeface="+mn-lt"/>
            </a:endParaRPr>
          </a:p>
        </p:txBody>
      </p:sp>
      <p:sp>
        <p:nvSpPr>
          <p:cNvPr id="5" name="Ορθογώνιο 4"/>
          <p:cNvSpPr/>
          <p:nvPr/>
        </p:nvSpPr>
        <p:spPr>
          <a:xfrm>
            <a:off x="7122616" y="3861048"/>
            <a:ext cx="2021384" cy="830997"/>
          </a:xfrm>
          <a:prstGeom prst="rect">
            <a:avLst/>
          </a:prstGeom>
          <a:ln>
            <a:solidFill>
              <a:schemeClr val="tx1"/>
            </a:solidFill>
          </a:ln>
        </p:spPr>
        <p:txBody>
          <a:bodyPr wrap="square">
            <a:spAutoFit/>
          </a:bodyPr>
          <a:lstStyle/>
          <a:p>
            <a:r>
              <a:rPr lang="el-GR" sz="2400" dirty="0">
                <a:latin typeface="+mn-lt"/>
              </a:rPr>
              <a:t>Αθηρωματική Πλάκα</a:t>
            </a:r>
          </a:p>
        </p:txBody>
      </p:sp>
      <p:cxnSp>
        <p:nvCxnSpPr>
          <p:cNvPr id="11" name="Ευθύγραμμο βέλος σύνδεσης 10"/>
          <p:cNvCxnSpPr>
            <a:stCxn id="5" idx="1"/>
          </p:cNvCxnSpPr>
          <p:nvPr/>
        </p:nvCxnSpPr>
        <p:spPr>
          <a:xfrm flipH="1">
            <a:off x="6300192" y="4276547"/>
            <a:ext cx="822424" cy="52060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275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Σχηματισμός θρόμβου</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a:t>
            </a:fld>
            <a:endParaRPr lang="el-GR" dirty="0">
              <a:solidFill>
                <a:prstClr val="black"/>
              </a:solidFill>
            </a:endParaRPr>
          </a:p>
        </p:txBody>
      </p:sp>
      <p:pic>
        <p:nvPicPr>
          <p:cNvPr id="4098" name="Picture 2" descr="File:Thrombosis forma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196752"/>
            <a:ext cx="7344816" cy="5132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8"/>
          <p:cNvSpPr/>
          <p:nvPr/>
        </p:nvSpPr>
        <p:spPr>
          <a:xfrm>
            <a:off x="1915829" y="6392361"/>
            <a:ext cx="5312341" cy="276999"/>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dirty="0" smtClean="0">
                <a:solidFill>
                  <a:prstClr val="black">
                    <a:lumMod val="65000"/>
                    <a:lumOff val="35000"/>
                  </a:prstClr>
                </a:solidFill>
                <a:latin typeface="+mn-lt"/>
              </a:rPr>
              <a:t>“</a:t>
            </a:r>
            <a:r>
              <a:rPr lang="en-US" sz="1200" dirty="0">
                <a:latin typeface="+mn-lt"/>
                <a:hlinkClick r:id="rId4"/>
              </a:rPr>
              <a:t>Thrombosis </a:t>
            </a:r>
            <a:r>
              <a:rPr lang="en-US" sz="1200" dirty="0" smtClean="0">
                <a:latin typeface="+mn-lt"/>
                <a:hlinkClick r:id="rId4"/>
              </a:rPr>
              <a:t>formation</a:t>
            </a:r>
            <a:r>
              <a:rPr lang="en-US" sz="1200" dirty="0" smtClean="0">
                <a:solidFill>
                  <a:prstClr val="black">
                    <a:lumMod val="65000"/>
                    <a:lumOff val="35000"/>
                  </a:prstClr>
                </a:solidFill>
                <a:latin typeface="+mn-lt"/>
              </a:rPr>
              <a:t>”,</a:t>
            </a:r>
            <a:r>
              <a:rPr lang="el-GR" sz="1200" dirty="0" smtClean="0">
                <a:solidFill>
                  <a:prstClr val="black">
                    <a:lumMod val="65000"/>
                    <a:lumOff val="35000"/>
                  </a:prstClr>
                </a:solidFill>
                <a:latin typeface="+mn-lt"/>
              </a:rPr>
              <a:t> από</a:t>
            </a:r>
            <a:r>
              <a:rPr lang="en-US" sz="1200" dirty="0" smtClean="0">
                <a:solidFill>
                  <a:prstClr val="black">
                    <a:lumMod val="65000"/>
                    <a:lumOff val="35000"/>
                  </a:prstClr>
                </a:solidFill>
                <a:latin typeface="+mn-lt"/>
              </a:rPr>
              <a:t> </a:t>
            </a:r>
            <a:r>
              <a:rPr lang="en-US" sz="1200" dirty="0" smtClean="0">
                <a:solidFill>
                  <a:prstClr val="black"/>
                </a:solidFill>
                <a:latin typeface="+mn-lt"/>
              </a:rPr>
              <a:t> </a:t>
            </a:r>
            <a:r>
              <a:rPr lang="en-US" sz="1200" dirty="0">
                <a:latin typeface="+mn-lt"/>
                <a:hlinkClick r:id="rId5" tooltip="User:Amitie 10g"/>
              </a:rPr>
              <a:t>Amitie 10g</a:t>
            </a:r>
            <a:r>
              <a:rPr lang="el-GR" sz="1200" dirty="0" smtClean="0">
                <a:solidFill>
                  <a:prstClr val="black"/>
                </a:solidFill>
                <a:latin typeface="+mn-lt"/>
              </a:rPr>
              <a:t> </a:t>
            </a:r>
            <a:r>
              <a:rPr lang="el-GR" sz="1200" dirty="0" smtClean="0">
                <a:solidFill>
                  <a:prstClr val="black">
                    <a:lumMod val="65000"/>
                    <a:lumOff val="35000"/>
                  </a:prstClr>
                </a:solidFill>
                <a:latin typeface="+mn-lt"/>
              </a:rPr>
              <a:t>διαθέσιμο ως κοινό κτήμα</a:t>
            </a:r>
            <a:endParaRPr lang="en-US" sz="1200" dirty="0">
              <a:solidFill>
                <a:prstClr val="black"/>
              </a:solidFill>
              <a:latin typeface="+mn-lt"/>
            </a:endParaRPr>
          </a:p>
        </p:txBody>
      </p:sp>
    </p:spTree>
    <p:extLst>
      <p:ext uri="{BB962C8B-B14F-4D97-AF65-F5344CB8AC3E}">
        <p14:creationId xmlns:p14="http://schemas.microsoft.com/office/powerpoint/2010/main" val="614472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Έμφραγμα </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a:t>
            </a:fld>
            <a:endParaRPr lang="el-GR" dirty="0">
              <a:solidFill>
                <a:prstClr val="black"/>
              </a:solidFill>
            </a:endParaRPr>
          </a:p>
        </p:txBody>
      </p:sp>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9624" y="1030288"/>
            <a:ext cx="5865440" cy="4853652"/>
          </a:xfrm>
        </p:spPr>
      </p:pic>
      <p:sp>
        <p:nvSpPr>
          <p:cNvPr id="7" name="Rectangle 8"/>
          <p:cNvSpPr/>
          <p:nvPr/>
        </p:nvSpPr>
        <p:spPr>
          <a:xfrm>
            <a:off x="2555776" y="6079351"/>
            <a:ext cx="4418149" cy="276999"/>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Heart attack-NIH</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rPr>
              <a:t> </a:t>
            </a:r>
            <a:r>
              <a:rPr lang="en-US" sz="1200" dirty="0">
                <a:solidFill>
                  <a:prstClr val="black"/>
                </a:solidFill>
                <a:latin typeface="Calibri"/>
              </a:rPr>
              <a:t>7mike5000 </a:t>
            </a:r>
            <a:r>
              <a:rPr lang="el-GR" sz="1200" dirty="0" smtClean="0">
                <a:solidFill>
                  <a:prstClr val="black">
                    <a:lumMod val="65000"/>
                    <a:lumOff val="35000"/>
                  </a:prstClr>
                </a:solidFill>
                <a:latin typeface="Calibri"/>
              </a:rPr>
              <a:t>διαθέσιμο ως κοινό κτήμα</a:t>
            </a:r>
            <a:endParaRPr lang="en-US" sz="1200" dirty="0">
              <a:solidFill>
                <a:prstClr val="black"/>
              </a:solidFill>
              <a:latin typeface="Calibri"/>
            </a:endParaRPr>
          </a:p>
        </p:txBody>
      </p:sp>
    </p:spTree>
    <p:extLst>
      <p:ext uri="{BB962C8B-B14F-4D97-AF65-F5344CB8AC3E}">
        <p14:creationId xmlns:p14="http://schemas.microsoft.com/office/powerpoint/2010/main" val="12096369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Οξύ </a:t>
            </a:r>
            <a:r>
              <a:rPr lang="el-GR" dirty="0" smtClean="0"/>
              <a:t>έμφραγμα </a:t>
            </a:r>
            <a:r>
              <a:rPr lang="el-GR" dirty="0"/>
              <a:t>μ</a:t>
            </a:r>
            <a:r>
              <a:rPr lang="el-GR" dirty="0" smtClean="0"/>
              <a:t>υοκαρδίου</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a:t>
            </a:fld>
            <a:endParaRPr lang="el-GR" dirty="0">
              <a:solidFill>
                <a:prstClr val="black"/>
              </a:solidFill>
            </a:endParaRPr>
          </a:p>
        </p:txBody>
      </p:sp>
      <p:sp>
        <p:nvSpPr>
          <p:cNvPr id="6" name="Rectangle 8"/>
          <p:cNvSpPr/>
          <p:nvPr/>
        </p:nvSpPr>
        <p:spPr>
          <a:xfrm>
            <a:off x="1915829" y="6165304"/>
            <a:ext cx="5312341" cy="276999"/>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dirty="0" smtClean="0">
                <a:solidFill>
                  <a:prstClr val="black">
                    <a:lumMod val="65000"/>
                    <a:lumOff val="35000"/>
                  </a:prstClr>
                </a:solidFill>
                <a:latin typeface="+mn-lt"/>
              </a:rPr>
              <a:t>“</a:t>
            </a:r>
            <a:r>
              <a:rPr lang="en-US" sz="1200" dirty="0">
                <a:latin typeface="+mn-lt"/>
                <a:hlinkClick r:id="rId6"/>
              </a:rPr>
              <a:t>Heart attack </a:t>
            </a:r>
            <a:r>
              <a:rPr lang="en-US" sz="1200" dirty="0" smtClean="0">
                <a:latin typeface="+mn-lt"/>
                <a:hlinkClick r:id="rId6"/>
              </a:rPr>
              <a:t>animation</a:t>
            </a:r>
            <a:r>
              <a:rPr lang="en-US" sz="1200" dirty="0" smtClean="0">
                <a:solidFill>
                  <a:prstClr val="black">
                    <a:lumMod val="65000"/>
                    <a:lumOff val="35000"/>
                  </a:prstClr>
                </a:solidFill>
                <a:latin typeface="+mn-lt"/>
              </a:rPr>
              <a:t>”,</a:t>
            </a:r>
            <a:r>
              <a:rPr lang="el-GR" sz="1200" dirty="0" smtClean="0">
                <a:solidFill>
                  <a:prstClr val="black">
                    <a:lumMod val="65000"/>
                    <a:lumOff val="35000"/>
                  </a:prstClr>
                </a:solidFill>
                <a:latin typeface="+mn-lt"/>
              </a:rPr>
              <a:t> από</a:t>
            </a:r>
            <a:r>
              <a:rPr lang="en-US" sz="1200" dirty="0" smtClean="0">
                <a:solidFill>
                  <a:prstClr val="black">
                    <a:lumMod val="65000"/>
                    <a:lumOff val="35000"/>
                  </a:prstClr>
                </a:solidFill>
                <a:latin typeface="+mn-lt"/>
              </a:rPr>
              <a:t> </a:t>
            </a:r>
            <a:r>
              <a:rPr lang="en-US" sz="1200" dirty="0" smtClean="0">
                <a:solidFill>
                  <a:prstClr val="black"/>
                </a:solidFill>
                <a:latin typeface="+mn-lt"/>
              </a:rPr>
              <a:t> </a:t>
            </a:r>
            <a:r>
              <a:rPr lang="en-US" sz="1200" dirty="0">
                <a:latin typeface="+mn-lt"/>
                <a:hlinkClick r:id="rId7" tooltip="User:Smallman12q"/>
              </a:rPr>
              <a:t>Smallman12q</a:t>
            </a:r>
            <a:r>
              <a:rPr lang="en-US" sz="1200" dirty="0">
                <a:latin typeface="+mn-lt"/>
              </a:rPr>
              <a:t> </a:t>
            </a:r>
            <a:r>
              <a:rPr lang="el-GR" sz="1200" dirty="0" smtClean="0">
                <a:solidFill>
                  <a:prstClr val="black">
                    <a:lumMod val="65000"/>
                    <a:lumOff val="35000"/>
                  </a:prstClr>
                </a:solidFill>
                <a:latin typeface="+mn-lt"/>
              </a:rPr>
              <a:t>διαθέσιμο ως κοινό κτήμα</a:t>
            </a:r>
            <a:endParaRPr lang="en-US" sz="1200" dirty="0">
              <a:solidFill>
                <a:prstClr val="black"/>
              </a:solidFill>
              <a:latin typeface="+mn-lt"/>
            </a:endParaRPr>
          </a:p>
        </p:txBody>
      </p:sp>
    </p:spTree>
    <p:controls>
      <mc:AlternateContent xmlns:mc="http://schemas.openxmlformats.org/markup-compatibility/2006">
        <mc:Choice xmlns:v="urn:schemas-microsoft-com:vml" Requires="v">
          <p:control spid="6153" name="ShockwaveFlash1" r:id="rId2" imgW="6857143" imgH="3847619"/>
        </mc:Choice>
        <mc:Fallback>
          <p:control name="ShockwaveFlash1" r:id="rId2" imgW="6857143" imgH="3847619">
            <p:pic>
              <p:nvPicPr>
                <p:cNvPr id="0" name="ShockwaveFlash1"/>
                <p:cNvPicPr preferRelativeResize="0">
                  <a:picLocks noChangeArrowheads="1" noChangeShapeType="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116013" y="1885950"/>
                  <a:ext cx="6858000" cy="38481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7571454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Lst>
</file>

<file path=ppt/tags/tag2.xml><?xml version="1.0" encoding="utf-8"?>
<p:tagLst xmlns:a="http://schemas.openxmlformats.org/drawingml/2006/main" xmlns:r="http://schemas.openxmlformats.org/officeDocument/2006/relationships" xmlns:p="http://schemas.openxmlformats.org/presentationml/2006/main">
  <p:tag name="ISPRING_FLASH_SHOW_AFTER" val="0"/>
  <p:tag name="ISPRING_FLASH_START" val="auto"/>
  <p:tag name="ISPRING_FLASH_TYPE" val="swf"/>
</p:tagLst>
</file>

<file path=ppt/theme/theme1.xml><?xml version="1.0" encoding="utf-8"?>
<a:theme xmlns:a="http://schemas.openxmlformats.org/drawingml/2006/main" name="template">
  <a:themeElements>
    <a:clrScheme name="Προσαρμοσμένο 1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ΟΕΜ_Τσίου_Γκοβίνα 8.10.13 e">
  <a:themeElements>
    <a:clrScheme name="Προσαρμοσμένο 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ΟΕΜ_Τσίου_Γκοβίνα 8.10.13 e" id="{BA415069-79E5-48A1-AB20-948431329B7B}" vid="{AD493E32-5882-42CF-B651-7B97B0E4C2F2}"/>
    </a:ext>
  </a:extLst>
</a:theme>
</file>

<file path=ppt/theme/theme3.xml><?xml version="1.0" encoding="utf-8"?>
<a:theme xmlns:a="http://schemas.openxmlformats.org/drawingml/2006/main" name="1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plate">
  <a:themeElements>
    <a:clrScheme name="Προσαρμοσμένο 1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133</TotalTime>
  <Words>2825</Words>
  <Application>Microsoft Office PowerPoint</Application>
  <PresentationFormat>Προβολή στην οθόνη (4:3)</PresentationFormat>
  <Paragraphs>381</Paragraphs>
  <Slides>51</Slides>
  <Notes>17</Notes>
  <HiddenSlides>0</HiddenSlides>
  <MMClips>0</MMClips>
  <ScaleCrop>false</ScaleCrop>
  <HeadingPairs>
    <vt:vector size="4" baseType="variant">
      <vt:variant>
        <vt:lpstr>Θέμα</vt:lpstr>
      </vt:variant>
      <vt:variant>
        <vt:i4>4</vt:i4>
      </vt:variant>
      <vt:variant>
        <vt:lpstr>Τίτλοι διαφανειών</vt:lpstr>
      </vt:variant>
      <vt:variant>
        <vt:i4>51</vt:i4>
      </vt:variant>
    </vt:vector>
  </HeadingPairs>
  <TitlesOfParts>
    <vt:vector size="55" baseType="lpstr">
      <vt:lpstr>template</vt:lpstr>
      <vt:lpstr>ΟΕΜ_Τσίου_Γκοβίνα 8.10.13 e</vt:lpstr>
      <vt:lpstr>1_OC_template_updated</vt:lpstr>
      <vt:lpstr>1_template</vt:lpstr>
      <vt:lpstr>Παθολογική Νοσηλευτική ΙΙ (Θ)</vt:lpstr>
      <vt:lpstr>Η καρδιά</vt:lpstr>
      <vt:lpstr>Στεφανιαία κυκλοφορία</vt:lpstr>
      <vt:lpstr>Στεφανιαία νόσος</vt:lpstr>
      <vt:lpstr>Στεφανιαία αγγεία</vt:lpstr>
      <vt:lpstr>Φυσιολογική και αποφραγμένη αρτηρία</vt:lpstr>
      <vt:lpstr>Σχηματισμός θρόμβου</vt:lpstr>
      <vt:lpstr>Έμφραγμα </vt:lpstr>
      <vt:lpstr>Οξύ έμφραγμα μυοκαρδίου</vt:lpstr>
      <vt:lpstr>Καρδιακή προσβολή και νέκρωση μυοκαρδίου</vt:lpstr>
      <vt:lpstr>ΟΕΜ (Σχηματισμός θρόμβου)</vt:lpstr>
      <vt:lpstr>Οξύ έμφραγμα μυοκαρδίου Κλινικές εκδηλώσεις σε ΟΕΜ (1 από 2)</vt:lpstr>
      <vt:lpstr>Οξύ έμφραγμα μυοκαρδίου Κλινικές εκδηλώσεις σε ΟΕΜ (2 από 2)</vt:lpstr>
      <vt:lpstr>Επιπλοκές σε ΕΜ</vt:lpstr>
      <vt:lpstr>ΟΕΜ-Συντονισμένη φροντίδα</vt:lpstr>
      <vt:lpstr>ΟΕΜ - Είναι θέμα χρόνου</vt:lpstr>
      <vt:lpstr>ΟΕΜ - Κύριες εργαστηριακές εξετάσεις (1 από 2)</vt:lpstr>
      <vt:lpstr>ΟΕΜ - Κύριες εργαστηριακές εξετάσεις (2 από 2)</vt:lpstr>
      <vt:lpstr>Τρόπος εμφάνισης τροπονινών</vt:lpstr>
      <vt:lpstr>Πρακτικός αλγόριθμος τροπονινών</vt:lpstr>
      <vt:lpstr>Είδη εμφράγματος</vt:lpstr>
      <vt:lpstr>ΗΚΓ ευρήματα σε ΕΜ  (1 από 2)</vt:lpstr>
      <vt:lpstr>ΗΚΓ ευρήματα σε ΕΜ  (2 από 2)</vt:lpstr>
      <vt:lpstr>Φαρμακευτική αγωγή Σ = σε ΟΕΜ</vt:lpstr>
      <vt:lpstr>Ιατρική αντιμετώπιση σε ΟΕΜ</vt:lpstr>
      <vt:lpstr>ΟΕΜ - Νοσηλευτικές διαγνώσεις</vt:lpstr>
      <vt:lpstr>ΟΕΜ - Νοσηλευτικές παρεμβάσεις σε οξύ πόνο</vt:lpstr>
      <vt:lpstr>ΟΕΜ - Νοσηλευτικές παρεμβάσεις σε αναποτελεσματική ιστική αιμάτωση (1 από 2)</vt:lpstr>
      <vt:lpstr>ΟΕΜ - Νοσηλευτικές παρεμβάσεις σε αναποτελεσματική ιστική αιμάτωση (2 από 2)</vt:lpstr>
      <vt:lpstr>ΟΕΜ - Νοσηλευτικές παρεμβάσεις σε αναποτελεσματική αντιμετώπιση της κατάστασης</vt:lpstr>
      <vt:lpstr>ΟΕΜ - Νοσηλευτικές παρεμβάσεις σε φόβο</vt:lpstr>
      <vt:lpstr>Θρομβολυτική θεραπεία Φροντίδα πριν από θρομβόλυση</vt:lpstr>
      <vt:lpstr>Θρομβολυτική θεραπεία Φροντίδα κατά την έγχυση</vt:lpstr>
      <vt:lpstr>Θρομβολυτική θεραπεία Φροντίδα μετά τη θρομβόλυση (1 από 2)</vt:lpstr>
      <vt:lpstr>Θρομβολυτική θεραπεία Φροντίδα μετά τη θρομβόλυση (2 από 2)</vt:lpstr>
      <vt:lpstr>Άμεση αντιμετώπιση με αγγειοπλαστική</vt:lpstr>
      <vt:lpstr>Αγγειοπλαστική</vt:lpstr>
      <vt:lpstr>Τοποθέτηση Stent </vt:lpstr>
      <vt:lpstr>Αθηρεκτομή</vt:lpstr>
      <vt:lpstr>Νοσηλευτική φροντίδα σε διαδερματική στεφανιαία επαναγγείωση (Πριν τη διαδικασία)  (1 από 3)</vt:lpstr>
      <vt:lpstr>Νοσηλευτική φροντίδα σε διαδερματική στεφανιαία επαναγγείωση (πριν τη διαδικασία)  (2 από 3)</vt:lpstr>
      <vt:lpstr>Νοσηλευτική φροντίδα σε διαδερματική στεφανιαία επαναγγείωση (Πριν Τη Διαδικασία)  (3 από 3)</vt:lpstr>
      <vt:lpstr>Επιπλοκές εμφράγματος</vt:lpstr>
      <vt:lpstr>Βιβλιογραφία</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Παθολογική Νοσηλευτική ΙΙ</dc:title>
  <dc:creator>opencourses@teiath.gr</dc:creator>
  <cp:lastModifiedBy>natasakar new</cp:lastModifiedBy>
  <cp:revision>20</cp:revision>
  <dcterms:created xsi:type="dcterms:W3CDTF">2014-10-17T12:16:45Z</dcterms:created>
  <dcterms:modified xsi:type="dcterms:W3CDTF">2015-04-06T13:27:39Z</dcterms:modified>
</cp:coreProperties>
</file>