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163"/>
  </p:notesMasterIdLst>
  <p:handoutMasterIdLst>
    <p:handoutMasterId r:id="rId164"/>
  </p:handoutMasterIdLst>
  <p:sldIdLst>
    <p:sldId id="256" r:id="rId4"/>
    <p:sldId id="272" r:id="rId5"/>
    <p:sldId id="383" r:id="rId6"/>
    <p:sldId id="273" r:id="rId7"/>
    <p:sldId id="274" r:id="rId8"/>
    <p:sldId id="275" r:id="rId9"/>
    <p:sldId id="276" r:id="rId10"/>
    <p:sldId id="277" r:id="rId11"/>
    <p:sldId id="278" r:id="rId12"/>
    <p:sldId id="279" r:id="rId13"/>
    <p:sldId id="280" r:id="rId14"/>
    <p:sldId id="281" r:id="rId15"/>
    <p:sldId id="420" r:id="rId16"/>
    <p:sldId id="282" r:id="rId17"/>
    <p:sldId id="283" r:id="rId18"/>
    <p:sldId id="419" r:id="rId19"/>
    <p:sldId id="284" r:id="rId20"/>
    <p:sldId id="285" r:id="rId21"/>
    <p:sldId id="286" r:id="rId22"/>
    <p:sldId id="287" r:id="rId23"/>
    <p:sldId id="288" r:id="rId24"/>
    <p:sldId id="289" r:id="rId25"/>
    <p:sldId id="290" r:id="rId26"/>
    <p:sldId id="384" r:id="rId27"/>
    <p:sldId id="291" r:id="rId28"/>
    <p:sldId id="385" r:id="rId29"/>
    <p:sldId id="292" r:id="rId30"/>
    <p:sldId id="293" r:id="rId31"/>
    <p:sldId id="386" r:id="rId32"/>
    <p:sldId id="294" r:id="rId33"/>
    <p:sldId id="295" r:id="rId34"/>
    <p:sldId id="296" r:id="rId35"/>
    <p:sldId id="297" r:id="rId36"/>
    <p:sldId id="387" r:id="rId37"/>
    <p:sldId id="421" r:id="rId38"/>
    <p:sldId id="298" r:id="rId39"/>
    <p:sldId id="299" r:id="rId40"/>
    <p:sldId id="300" r:id="rId41"/>
    <p:sldId id="301" r:id="rId42"/>
    <p:sldId id="302" r:id="rId43"/>
    <p:sldId id="303" r:id="rId44"/>
    <p:sldId id="304" r:id="rId45"/>
    <p:sldId id="423" r:id="rId46"/>
    <p:sldId id="305" r:id="rId47"/>
    <p:sldId id="388" r:id="rId48"/>
    <p:sldId id="306" r:id="rId49"/>
    <p:sldId id="422" r:id="rId50"/>
    <p:sldId id="307" r:id="rId51"/>
    <p:sldId id="308" r:id="rId52"/>
    <p:sldId id="309" r:id="rId53"/>
    <p:sldId id="310" r:id="rId54"/>
    <p:sldId id="311" r:id="rId55"/>
    <p:sldId id="312" r:id="rId56"/>
    <p:sldId id="313" r:id="rId57"/>
    <p:sldId id="314" r:id="rId58"/>
    <p:sldId id="315" r:id="rId59"/>
    <p:sldId id="316" r:id="rId60"/>
    <p:sldId id="317" r:id="rId61"/>
    <p:sldId id="389" r:id="rId62"/>
    <p:sldId id="318" r:id="rId63"/>
    <p:sldId id="319" r:id="rId64"/>
    <p:sldId id="320" r:id="rId65"/>
    <p:sldId id="390" r:id="rId66"/>
    <p:sldId id="321" r:id="rId67"/>
    <p:sldId id="322" r:id="rId68"/>
    <p:sldId id="323" r:id="rId69"/>
    <p:sldId id="324" r:id="rId70"/>
    <p:sldId id="325" r:id="rId71"/>
    <p:sldId id="391" r:id="rId72"/>
    <p:sldId id="392" r:id="rId73"/>
    <p:sldId id="326" r:id="rId74"/>
    <p:sldId id="327" r:id="rId75"/>
    <p:sldId id="393" r:id="rId76"/>
    <p:sldId id="328" r:id="rId77"/>
    <p:sldId id="329" r:id="rId78"/>
    <p:sldId id="394" r:id="rId79"/>
    <p:sldId id="330" r:id="rId80"/>
    <p:sldId id="395" r:id="rId81"/>
    <p:sldId id="331" r:id="rId82"/>
    <p:sldId id="396" r:id="rId83"/>
    <p:sldId id="332" r:id="rId84"/>
    <p:sldId id="333" r:id="rId85"/>
    <p:sldId id="397" r:id="rId86"/>
    <p:sldId id="334" r:id="rId87"/>
    <p:sldId id="335" r:id="rId88"/>
    <p:sldId id="398" r:id="rId89"/>
    <p:sldId id="336" r:id="rId90"/>
    <p:sldId id="337" r:id="rId91"/>
    <p:sldId id="338" r:id="rId92"/>
    <p:sldId id="339" r:id="rId93"/>
    <p:sldId id="399" r:id="rId94"/>
    <p:sldId id="340" r:id="rId95"/>
    <p:sldId id="341" r:id="rId96"/>
    <p:sldId id="342" r:id="rId97"/>
    <p:sldId id="400" r:id="rId98"/>
    <p:sldId id="343" r:id="rId99"/>
    <p:sldId id="344" r:id="rId100"/>
    <p:sldId id="345" r:id="rId101"/>
    <p:sldId id="346" r:id="rId102"/>
    <p:sldId id="347" r:id="rId103"/>
    <p:sldId id="348" r:id="rId104"/>
    <p:sldId id="349" r:id="rId105"/>
    <p:sldId id="350" r:id="rId106"/>
    <p:sldId id="401" r:id="rId107"/>
    <p:sldId id="351" r:id="rId108"/>
    <p:sldId id="402" r:id="rId109"/>
    <p:sldId id="352" r:id="rId110"/>
    <p:sldId id="403" r:id="rId111"/>
    <p:sldId id="353" r:id="rId112"/>
    <p:sldId id="354" r:id="rId113"/>
    <p:sldId id="355" r:id="rId114"/>
    <p:sldId id="356" r:id="rId115"/>
    <p:sldId id="404" r:id="rId116"/>
    <p:sldId id="357" r:id="rId117"/>
    <p:sldId id="358" r:id="rId118"/>
    <p:sldId id="359" r:id="rId119"/>
    <p:sldId id="405" r:id="rId120"/>
    <p:sldId id="360" r:id="rId121"/>
    <p:sldId id="361" r:id="rId122"/>
    <p:sldId id="362" r:id="rId123"/>
    <p:sldId id="406" r:id="rId124"/>
    <p:sldId id="363" r:id="rId125"/>
    <p:sldId id="364" r:id="rId126"/>
    <p:sldId id="365" r:id="rId127"/>
    <p:sldId id="407" r:id="rId128"/>
    <p:sldId id="366" r:id="rId129"/>
    <p:sldId id="367" r:id="rId130"/>
    <p:sldId id="408" r:id="rId131"/>
    <p:sldId id="368" r:id="rId132"/>
    <p:sldId id="369" r:id="rId133"/>
    <p:sldId id="370" r:id="rId134"/>
    <p:sldId id="371" r:id="rId135"/>
    <p:sldId id="409" r:id="rId136"/>
    <p:sldId id="372" r:id="rId137"/>
    <p:sldId id="410" r:id="rId138"/>
    <p:sldId id="373" r:id="rId139"/>
    <p:sldId id="411" r:id="rId140"/>
    <p:sldId id="374" r:id="rId141"/>
    <p:sldId id="412" r:id="rId142"/>
    <p:sldId id="413" r:id="rId143"/>
    <p:sldId id="376" r:id="rId144"/>
    <p:sldId id="414" r:id="rId145"/>
    <p:sldId id="377" r:id="rId146"/>
    <p:sldId id="378" r:id="rId147"/>
    <p:sldId id="415" r:id="rId148"/>
    <p:sldId id="379" r:id="rId149"/>
    <p:sldId id="380" r:id="rId150"/>
    <p:sldId id="416" r:id="rId151"/>
    <p:sldId id="417" r:id="rId152"/>
    <p:sldId id="381" r:id="rId153"/>
    <p:sldId id="418" r:id="rId154"/>
    <p:sldId id="382" r:id="rId155"/>
    <p:sldId id="257" r:id="rId156"/>
    <p:sldId id="262" r:id="rId157"/>
    <p:sldId id="264" r:id="rId158"/>
    <p:sldId id="267" r:id="rId159"/>
    <p:sldId id="268" r:id="rId160"/>
    <p:sldId id="269" r:id="rId161"/>
    <p:sldId id="270" r:id="rId162"/>
  </p:sldIdLst>
  <p:sldSz cx="9144000" cy="6858000" type="screen4x3"/>
  <p:notesSz cx="7104063" cy="10234613"/>
  <p:custDataLst>
    <p:tags r:id="rId16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handoutMaster" Target="handoutMasters/handoutMaster1.xml"/><Relationship Id="rId16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tags" Target="tags/tag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hlonline.cambridge.org/essential_4th_chapter.jsf?page=chapter10_summary.htm&amp;name=Chapter%2010&amp;title=Summar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intechopen.com/books/gene-therapy-tools-and-potential-applications/gene-therapy-for-chronic-pain-management"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mitopencourseware/3971970588" TargetMode="External"/><Relationship Id="rId7" Type="http://schemas.openxmlformats.org/officeDocument/2006/relationships/hyperlink" Target="http://www.rnceus.com/ages/nociceptive.htm"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creativecommons.org/licenses/by-nc-sa/2.0/" TargetMode="External"/><Relationship Id="rId4" Type="http://schemas.openxmlformats.org/officeDocument/2006/relationships/hyperlink" Target="https://www.flickr.com/photos/mitopencoursewar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rnceus.com/ages/nociceptive.ht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creativecommons.org/licenses/by/3.0/deed.en"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commons.wikimedia.org/wiki/User:Delldot" TargetMode="External"/><Relationship Id="rId5" Type="http://schemas.openxmlformats.org/officeDocument/2006/relationships/hyperlink" Target="https://commons.wikimedia.org/wiki/File:Gate_control_A_firing.svg" TargetMode="External"/><Relationship Id="rId4" Type="http://schemas.openxmlformats.org/officeDocument/2006/relationships/hyperlink" Target="https://commons.wikimedia.org/wiki/File:Gate_control_no_A.sv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a:t>
            </a:r>
            <a:r>
              <a:rPr lang="en-US" sz="2600" b="1" dirty="0" smtClean="0"/>
              <a:t>10</a:t>
            </a:r>
            <a:r>
              <a:rPr lang="el-GR" sz="2600" dirty="0" smtClean="0"/>
              <a:t>:</a:t>
            </a:r>
            <a:r>
              <a:rPr lang="en-US" sz="2600" dirty="0" smtClean="0"/>
              <a:t> </a:t>
            </a:r>
            <a:r>
              <a:rPr lang="el-GR" sz="2600" dirty="0" smtClean="0"/>
              <a:t>Πόνος</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686800" cy="5661248"/>
          </a:xfrm>
        </p:spPr>
        <p:txBody>
          <a:bodyPr>
            <a:normAutofit fontScale="92500"/>
          </a:bodyPr>
          <a:lstStyle/>
          <a:p>
            <a:r>
              <a:rPr lang="el-GR" dirty="0"/>
              <a:t>Οι </a:t>
            </a:r>
            <a:r>
              <a:rPr lang="el-GR" dirty="0" err="1"/>
              <a:t>αλγοϋποδοχείς</a:t>
            </a:r>
            <a:r>
              <a:rPr lang="el-GR" dirty="0"/>
              <a:t> χαρακτηρίζονται από την ικανότητα τους να απαντούν σε </a:t>
            </a:r>
            <a:r>
              <a:rPr lang="el-GR" dirty="0" smtClean="0"/>
              <a:t>ερεθίσματα </a:t>
            </a:r>
            <a:r>
              <a:rPr lang="el-GR" dirty="0"/>
              <a:t>(μηχανικά, θερμικά ή χημικά), </a:t>
            </a:r>
            <a:r>
              <a:rPr lang="el-GR" dirty="0" smtClean="0"/>
              <a:t>δυνητικά </a:t>
            </a:r>
            <a:r>
              <a:rPr lang="el-GR" dirty="0"/>
              <a:t>σε θέση να προκαλέσουν βλάβη και ταυτόχρονα να πληροφορούν το ΚΝΣ με ακρίβεια για την εντόπιση και την ένταση του ερεθίσματος. </a:t>
            </a:r>
            <a:endParaRPr lang="el-GR" dirty="0" smtClean="0"/>
          </a:p>
          <a:p>
            <a:r>
              <a:rPr lang="el-GR" dirty="0"/>
              <a:t>Α</a:t>
            </a:r>
            <a:r>
              <a:rPr lang="el-GR" dirty="0" smtClean="0"/>
              <a:t>δρή </a:t>
            </a:r>
            <a:r>
              <a:rPr lang="el-GR" dirty="0"/>
              <a:t>διάκριση των </a:t>
            </a:r>
            <a:r>
              <a:rPr lang="el-GR" dirty="0" err="1"/>
              <a:t>αλγοϋποδοχέων</a:t>
            </a:r>
            <a:r>
              <a:rPr lang="el-GR" dirty="0"/>
              <a:t> είναι δυνατό να γίνει με βάση τέσσερα κριτήρια: </a:t>
            </a:r>
            <a:endParaRPr lang="en-US" dirty="0" smtClean="0"/>
          </a:p>
          <a:p>
            <a:pPr marL="355600" indent="-355600">
              <a:buFont typeface="+mj-lt"/>
              <a:buAutoNum type="romanLcPeriod"/>
            </a:pPr>
            <a:r>
              <a:rPr lang="el-GR" dirty="0" smtClean="0"/>
              <a:t>Τον </a:t>
            </a:r>
            <a:r>
              <a:rPr lang="el-GR" dirty="0"/>
              <a:t>τύπο της αισθητικής ίνας (</a:t>
            </a:r>
            <a:r>
              <a:rPr lang="el-GR" dirty="0" err="1"/>
              <a:t>αμύελη</a:t>
            </a:r>
            <a:r>
              <a:rPr lang="el-GR" dirty="0"/>
              <a:t> ίνα C, με ταχύτητα αγωγής &lt; 2 m/s και </a:t>
            </a:r>
            <a:r>
              <a:rPr lang="el-GR" dirty="0" err="1"/>
              <a:t>εμμύελη</a:t>
            </a:r>
            <a:r>
              <a:rPr lang="el-GR" dirty="0"/>
              <a:t> ίνα </a:t>
            </a:r>
            <a:r>
              <a:rPr lang="el-GR" dirty="0" err="1"/>
              <a:t>Αδ</a:t>
            </a:r>
            <a:r>
              <a:rPr lang="el-GR" dirty="0"/>
              <a:t>, με ταχύτητα αγωγής &gt; 2 m/s). </a:t>
            </a:r>
            <a:endParaRPr lang="el-GR" dirty="0" smtClean="0"/>
          </a:p>
          <a:p>
            <a:pPr marL="355600" indent="-355600">
              <a:buFont typeface="+mj-lt"/>
              <a:buAutoNum type="romanLcPeriod"/>
            </a:pPr>
            <a:r>
              <a:rPr lang="el-GR" dirty="0" smtClean="0"/>
              <a:t>Τον </a:t>
            </a:r>
            <a:r>
              <a:rPr lang="el-GR" dirty="0"/>
              <a:t>τύπο του ερεθίσματος που προκαλεί την απάντηση του υποδοχέα. </a:t>
            </a:r>
            <a:endParaRPr lang="el-GR" dirty="0" smtClean="0"/>
          </a:p>
          <a:p>
            <a:pPr marL="355600" indent="-355600">
              <a:buFont typeface="+mj-lt"/>
              <a:buAutoNum type="romanLcPeriod"/>
            </a:pPr>
            <a:r>
              <a:rPr lang="el-GR" dirty="0" smtClean="0"/>
              <a:t>Τα </a:t>
            </a:r>
            <a:r>
              <a:rPr lang="el-GR" dirty="0"/>
              <a:t>χαρακτηριστικά της απάντησης. </a:t>
            </a:r>
            <a:endParaRPr lang="el-GR" dirty="0" smtClean="0"/>
          </a:p>
          <a:p>
            <a:pPr marL="355600" indent="-355600">
              <a:buFont typeface="+mj-lt"/>
              <a:buAutoNum type="romanLcPeriod"/>
            </a:pPr>
            <a:r>
              <a:rPr lang="el-GR" dirty="0" smtClean="0"/>
              <a:t>Ξεχωριστούς </a:t>
            </a:r>
            <a:r>
              <a:rPr lang="el-GR" dirty="0"/>
              <a:t>βιοχημικούς δείκτες (π.χ. υποδοχείς που εκφράζονται στην επιφάνεια των κυττάρων).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6" name="Τίτλος 1"/>
          <p:cNvSpPr>
            <a:spLocks noGrp="1"/>
          </p:cNvSpPr>
          <p:nvPr>
            <p:ph type="title"/>
          </p:nvPr>
        </p:nvSpPr>
        <p:spPr>
          <a:xfrm>
            <a:off x="467544" y="116632"/>
            <a:ext cx="8229600" cy="908720"/>
          </a:xfrm>
        </p:spPr>
        <p:txBody>
          <a:bodyPr>
            <a:noAutofit/>
          </a:bodyPr>
          <a:lstStyle/>
          <a:p>
            <a:r>
              <a:rPr lang="el-GR" sz="3200" b="1" dirty="0" smtClean="0"/>
              <a:t>Οι </a:t>
            </a:r>
            <a:r>
              <a:rPr lang="el-GR" sz="3200" b="1" dirty="0"/>
              <a:t>περιφερικοί υποδοχείς του πόνου </a:t>
            </a:r>
            <a:r>
              <a:rPr lang="el-GR" sz="3200" b="1" dirty="0" smtClean="0"/>
              <a:t/>
            </a:r>
            <a:br>
              <a:rPr lang="el-GR" sz="3200" b="1" dirty="0" smtClean="0"/>
            </a:br>
            <a:r>
              <a:rPr lang="el-GR" sz="3200" b="1" dirty="0" smtClean="0"/>
              <a:t>Οι </a:t>
            </a:r>
            <a:r>
              <a:rPr lang="el-GR" sz="3200" b="1" dirty="0"/>
              <a:t>υποδοχείς του δέρματος </a:t>
            </a:r>
            <a:r>
              <a:rPr lang="en-US" sz="2800" b="0" dirty="0"/>
              <a:t>3</a:t>
            </a:r>
            <a:r>
              <a:rPr lang="en-US" sz="2800" b="0" dirty="0" smtClean="0"/>
              <a:t>/5</a:t>
            </a:r>
            <a:endParaRPr lang="en-US" sz="2800" b="0" dirty="0"/>
          </a:p>
        </p:txBody>
      </p:sp>
    </p:spTree>
    <p:extLst>
      <p:ext uri="{BB962C8B-B14F-4D97-AF65-F5344CB8AC3E}">
        <p14:creationId xmlns:p14="http://schemas.microsoft.com/office/powerpoint/2010/main" val="152850655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 Νευροδιαβιβαστές </a:t>
            </a:r>
            <a:r>
              <a:rPr lang="el-GR" sz="3000" b="0" dirty="0" smtClean="0"/>
              <a:t>4/4</a:t>
            </a:r>
            <a:endParaRPr lang="en-US" sz="2400" dirty="0"/>
          </a:p>
        </p:txBody>
      </p:sp>
      <p:sp>
        <p:nvSpPr>
          <p:cNvPr id="3" name="Θέση περιεχομένου 2"/>
          <p:cNvSpPr>
            <a:spLocks noGrp="1"/>
          </p:cNvSpPr>
          <p:nvPr>
            <p:ph idx="1"/>
          </p:nvPr>
        </p:nvSpPr>
        <p:spPr>
          <a:xfrm>
            <a:off x="457200" y="1196752"/>
            <a:ext cx="8229600" cy="5328592"/>
          </a:xfrm>
        </p:spPr>
        <p:txBody>
          <a:bodyPr>
            <a:normAutofit fontScale="92500"/>
          </a:bodyPr>
          <a:lstStyle/>
          <a:p>
            <a:r>
              <a:rPr lang="el-GR" dirty="0"/>
              <a:t>Η </a:t>
            </a:r>
            <a:r>
              <a:rPr lang="el-GR" dirty="0" err="1"/>
              <a:t>δ</a:t>
            </a:r>
            <a:r>
              <a:rPr lang="el-GR" dirty="0" err="1" smtClean="0"/>
              <a:t>οπαμίνη</a:t>
            </a:r>
            <a:r>
              <a:rPr lang="el-GR" dirty="0" smtClean="0"/>
              <a:t> </a:t>
            </a:r>
            <a:r>
              <a:rPr lang="el-GR" dirty="0"/>
              <a:t>ακόμη ελέγχει την κινητικότητα και τον συντονισμό του μυϊκού συστήματος του ανθρώπου. Μείωση της παραγωγής της στα υπεύθυνα για την κινητικότητα του </a:t>
            </a:r>
            <a:r>
              <a:rPr lang="el-GR" dirty="0" smtClean="0"/>
              <a:t>μυϊκού </a:t>
            </a:r>
            <a:r>
              <a:rPr lang="el-GR" dirty="0"/>
              <a:t>συστήματος κέντρα του εγκεφάλου (μέλαινα ουσία) έχει σαν αποτέλεσμα τον αποσυντονισμό τους και την εμφάνιση της νόσου του </a:t>
            </a:r>
            <a:r>
              <a:rPr lang="el-GR" dirty="0" err="1"/>
              <a:t>Parkinson</a:t>
            </a:r>
            <a:r>
              <a:rPr lang="el-GR" dirty="0"/>
              <a:t> που εκδηλώνεται με τρόμο και βραδυκινησία. Μια από τις θεραπείες που χορηγούνται στη νόσο είναι και οι αναστολείς της ΜΑΟ (</a:t>
            </a:r>
            <a:r>
              <a:rPr lang="el-GR" dirty="0" err="1"/>
              <a:t>μονοαμινοξυδάση</a:t>
            </a:r>
            <a:r>
              <a:rPr lang="el-GR" dirty="0"/>
              <a:t>). </a:t>
            </a:r>
            <a:endParaRPr lang="el-GR" dirty="0" smtClean="0"/>
          </a:p>
          <a:p>
            <a:r>
              <a:rPr lang="el-GR" dirty="0" smtClean="0"/>
              <a:t>Η </a:t>
            </a:r>
            <a:r>
              <a:rPr lang="el-GR" dirty="0"/>
              <a:t>ΜΑΟ είναι το υπεύθυνο ένζυμο για την αποδόμηση της </a:t>
            </a:r>
            <a:r>
              <a:rPr lang="el-GR" dirty="0" err="1"/>
              <a:t>δ</a:t>
            </a:r>
            <a:r>
              <a:rPr lang="el-GR" dirty="0" err="1" smtClean="0"/>
              <a:t>οπαμίνης</a:t>
            </a:r>
            <a:r>
              <a:rPr lang="el-GR" dirty="0" smtClean="0"/>
              <a:t> </a:t>
            </a:r>
            <a:r>
              <a:rPr lang="el-GR" dirty="0"/>
              <a:t>στη </a:t>
            </a:r>
            <a:r>
              <a:rPr lang="el-GR" dirty="0" err="1"/>
              <a:t>συναπτική</a:t>
            </a:r>
            <a:r>
              <a:rPr lang="el-GR" dirty="0"/>
              <a:t> σχισμή. Η αναστολή της αποδόμησης της </a:t>
            </a:r>
            <a:r>
              <a:rPr lang="el-GR" dirty="0" err="1"/>
              <a:t>δ</a:t>
            </a:r>
            <a:r>
              <a:rPr lang="el-GR" dirty="0" err="1" smtClean="0"/>
              <a:t>οπαμίνης</a:t>
            </a:r>
            <a:r>
              <a:rPr lang="el-GR" dirty="0" smtClean="0"/>
              <a:t> </a:t>
            </a:r>
            <a:r>
              <a:rPr lang="el-GR" dirty="0"/>
              <a:t>από το φάρμακο </a:t>
            </a:r>
            <a:r>
              <a:rPr lang="el-GR" dirty="0" smtClean="0"/>
              <a:t>έχει ως αποτέλεσμα </a:t>
            </a:r>
            <a:r>
              <a:rPr lang="el-GR" dirty="0"/>
              <a:t>την αύξηση της στις συνάψεις και τη βελτίωση των συμπτωμάτων της νόσου.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val="13036429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a:t>Άλλοι σημαντικοί νευροδιαβιβαστές </a:t>
            </a:r>
            <a:r>
              <a:rPr lang="el-GR" b="1" dirty="0" smtClean="0"/>
              <a:t>είναι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29600" cy="5544616"/>
          </a:xfrm>
        </p:spPr>
        <p:txBody>
          <a:bodyPr>
            <a:normAutofit fontScale="92500"/>
          </a:bodyPr>
          <a:lstStyle/>
          <a:p>
            <a:pPr marL="457200" indent="-457200">
              <a:buFont typeface="+mj-lt"/>
              <a:buAutoNum type="arabicPeriod"/>
            </a:pPr>
            <a:r>
              <a:rPr lang="el-GR" dirty="0" smtClean="0"/>
              <a:t>Η </a:t>
            </a:r>
            <a:r>
              <a:rPr lang="el-GR" dirty="0" err="1"/>
              <a:t>ακετυλχολίνη</a:t>
            </a:r>
            <a:r>
              <a:rPr lang="el-GR" dirty="0"/>
              <a:t>. Η βασική ουσία του παρασυμπαθητικού συστήματος αλλά και αυτή που χρησιμοποιείται για την μετάδοση της κίνησης στο </a:t>
            </a:r>
            <a:r>
              <a:rPr lang="el-GR" dirty="0" smtClean="0"/>
              <a:t>μυϊκό </a:t>
            </a:r>
            <a:r>
              <a:rPr lang="el-GR" dirty="0"/>
              <a:t>σύστημα. Η εξουδετέρωσή της από το δηλητήριο κουράριο οδηγεί σε πλήρη παράλυση. </a:t>
            </a:r>
            <a:endParaRPr lang="en-US" dirty="0" smtClean="0"/>
          </a:p>
          <a:p>
            <a:pPr marL="457200" indent="-457200">
              <a:buFont typeface="+mj-lt"/>
              <a:buAutoNum type="arabicPeriod"/>
            </a:pPr>
            <a:r>
              <a:rPr lang="el-GR" dirty="0" smtClean="0"/>
              <a:t>Η </a:t>
            </a:r>
            <a:r>
              <a:rPr lang="el-GR" dirty="0" err="1"/>
              <a:t>σεροτονίνη</a:t>
            </a:r>
            <a:r>
              <a:rPr lang="el-GR" dirty="0"/>
              <a:t> (5-υδροξυτρυπταμίνη). Το 90% της </a:t>
            </a:r>
            <a:r>
              <a:rPr lang="el-GR" dirty="0" err="1"/>
              <a:t>σεροτονίνης</a:t>
            </a:r>
            <a:r>
              <a:rPr lang="el-GR" dirty="0"/>
              <a:t> του οργανισμού ευρίσκεται αποθηκευμένο στα κύτταρα του εντέρου και όταν εκλυθεί αυξάνει τις περισταλτικές κινήσεις του εντέρου που οδηγούν σε αφόδευση. Το υπόλοιπο εκκρίνεται από διάφορα κέντρα του </a:t>
            </a:r>
            <a:r>
              <a:rPr lang="el-GR" dirty="0" smtClean="0"/>
              <a:t>εγκεφάλου</a:t>
            </a:r>
            <a:r>
              <a:rPr lang="en-US" dirty="0" smtClean="0"/>
              <a:t> </a:t>
            </a:r>
            <a:r>
              <a:rPr lang="el-GR" dirty="0" smtClean="0"/>
              <a:t>(υποθάλαμος</a:t>
            </a:r>
            <a:r>
              <a:rPr lang="el-GR" dirty="0"/>
              <a:t>) και ρυθμίζει μαζί με άλλους νευροδιαβιβαστές την διάθεση, την όρεξη, τον ύπνο, την μνήμη και την </a:t>
            </a:r>
            <a:r>
              <a:rPr lang="el-GR" dirty="0" smtClean="0"/>
              <a:t>μάθηση.</a:t>
            </a:r>
            <a:r>
              <a:rPr lang="en-US" dirty="0" smtClean="0"/>
              <a:t> </a:t>
            </a:r>
            <a:r>
              <a:rPr lang="el-GR" dirty="0" smtClean="0"/>
              <a:t>Εκλύεται </a:t>
            </a:r>
            <a:r>
              <a:rPr lang="el-GR" dirty="0"/>
              <a:t>ακόμη και διαμορφώνει μια ευχάριστη διάθεση όταν εκτεθούμε στον ήλιο, όταν τρώμε σοκολάτα ή όταν λαμβάνουμε το ναρκωτικό «έκσταση». Έ</a:t>
            </a:r>
            <a:r>
              <a:rPr lang="el-GR" dirty="0" smtClean="0"/>
              <a:t>χει </a:t>
            </a:r>
            <a:r>
              <a:rPr lang="el-GR" dirty="0"/>
              <a:t>σημαντική συμμετοχή στη διαδικασία του πόνου.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spTree>
    <p:extLst>
      <p:ext uri="{BB962C8B-B14F-4D97-AF65-F5344CB8AC3E}">
        <p14:creationId xmlns:p14="http://schemas.microsoft.com/office/powerpoint/2010/main" val="8139640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Άλλοι σημαντικοί νευροδιαβιβαστές είναι </a:t>
            </a:r>
            <a:r>
              <a:rPr lang="el-GR" sz="3000" b="0" dirty="0" smtClean="0"/>
              <a:t>2/2</a:t>
            </a:r>
            <a:endParaRPr lang="en-US" sz="2400" dirty="0"/>
          </a:p>
        </p:txBody>
      </p:sp>
      <p:sp>
        <p:nvSpPr>
          <p:cNvPr id="3" name="Θέση περιεχομένου 2"/>
          <p:cNvSpPr>
            <a:spLocks noGrp="1"/>
          </p:cNvSpPr>
          <p:nvPr>
            <p:ph idx="1"/>
          </p:nvPr>
        </p:nvSpPr>
        <p:spPr>
          <a:xfrm>
            <a:off x="457200" y="1196752"/>
            <a:ext cx="8229600" cy="5544616"/>
          </a:xfrm>
        </p:spPr>
        <p:txBody>
          <a:bodyPr>
            <a:normAutofit/>
          </a:bodyPr>
          <a:lstStyle/>
          <a:p>
            <a:pPr marL="457200" indent="-457200">
              <a:buFont typeface="+mj-lt"/>
              <a:buAutoNum type="arabicPeriod" startAt="3"/>
            </a:pPr>
            <a:r>
              <a:rPr lang="el-GR" dirty="0" smtClean="0"/>
              <a:t>Η </a:t>
            </a:r>
            <a:r>
              <a:rPr lang="el-GR" dirty="0"/>
              <a:t>ουσία Ρ. Πρόκειται για πεπτίδιο που εκλύεται στις συνάψεις του </a:t>
            </a:r>
            <a:r>
              <a:rPr lang="el-GR" dirty="0" smtClean="0"/>
              <a:t>νωτιαίου μυελού και </a:t>
            </a:r>
            <a:r>
              <a:rPr lang="el-GR" dirty="0"/>
              <a:t>του </a:t>
            </a:r>
            <a:r>
              <a:rPr lang="el-GR" dirty="0" smtClean="0"/>
              <a:t>εγκεφάλου </a:t>
            </a:r>
            <a:r>
              <a:rPr lang="el-GR" dirty="0"/>
              <a:t>και είναι υπεύθυνο για την μετάδοση του πόνου. Είναι αυξημένο στις αρθρίτιδες, την </a:t>
            </a:r>
            <a:r>
              <a:rPr lang="el-GR" dirty="0" err="1"/>
              <a:t>ινομυαλγία</a:t>
            </a:r>
            <a:r>
              <a:rPr lang="el-GR" dirty="0"/>
              <a:t> και τις ημικρανίες. </a:t>
            </a:r>
            <a:endParaRPr lang="el-GR" dirty="0" smtClean="0"/>
          </a:p>
          <a:p>
            <a:pPr marL="457200" indent="-457200">
              <a:buFont typeface="+mj-lt"/>
              <a:buAutoNum type="arabicPeriod" startAt="3"/>
            </a:pPr>
            <a:r>
              <a:rPr lang="el-GR" dirty="0" smtClean="0"/>
              <a:t>Η </a:t>
            </a:r>
            <a:r>
              <a:rPr lang="el-GR" dirty="0" err="1"/>
              <a:t>νοραδρεναλίνη</a:t>
            </a:r>
            <a:r>
              <a:rPr lang="el-GR" dirty="0"/>
              <a:t>. Είναι ο νευροδιαβιβαστής που εκλύεται σε καταστάσεις </a:t>
            </a:r>
            <a:r>
              <a:rPr lang="el-GR" dirty="0" err="1"/>
              <a:t>stress</a:t>
            </a:r>
            <a:r>
              <a:rPr lang="el-GR" dirty="0"/>
              <a:t> του ατόμου. </a:t>
            </a:r>
            <a:r>
              <a:rPr lang="el-GR" dirty="0" smtClean="0"/>
              <a:t>Προκαλεί αύξηση </a:t>
            </a:r>
            <a:r>
              <a:rPr lang="el-GR" dirty="0"/>
              <a:t>της παροχής οξυγόνου και σακχάρου (τροφής) στα κύτταρα που θα αντιμετωπίσουν το ερέθισμα. Είναι ο βασικός νευροδιαβιβαστής του συμπαθητικού συστήματος. </a:t>
            </a:r>
            <a:endParaRPr lang="el-GR" dirty="0" smtClean="0"/>
          </a:p>
          <a:p>
            <a:pPr marL="457200" indent="-457200">
              <a:buFont typeface="+mj-lt"/>
              <a:buAutoNum type="arabicPeriod" startAt="3"/>
            </a:pPr>
            <a:r>
              <a:rPr lang="el-GR" dirty="0" smtClean="0"/>
              <a:t>Άλλοι </a:t>
            </a:r>
            <a:r>
              <a:rPr lang="el-GR" dirty="0"/>
              <a:t>νευροδιαβιβαστές είναι: η </a:t>
            </a:r>
            <a:r>
              <a:rPr lang="el-GR" dirty="0" err="1"/>
              <a:t>ισταμίνη</a:t>
            </a:r>
            <a:r>
              <a:rPr lang="el-GR" dirty="0"/>
              <a:t>, η </a:t>
            </a:r>
            <a:r>
              <a:rPr lang="el-GR" dirty="0" err="1"/>
              <a:t>μελατονίνη</a:t>
            </a:r>
            <a:r>
              <a:rPr lang="el-GR" dirty="0"/>
              <a:t>, η </a:t>
            </a:r>
            <a:r>
              <a:rPr lang="el-GR" dirty="0" err="1" smtClean="0"/>
              <a:t>ωκυτοκίνη</a:t>
            </a:r>
            <a:r>
              <a:rPr lang="el-GR" dirty="0"/>
              <a:t>, η </a:t>
            </a:r>
            <a:r>
              <a:rPr lang="el-GR" dirty="0" err="1"/>
              <a:t>νευροκινίνη</a:t>
            </a:r>
            <a:r>
              <a:rPr lang="el-GR" dirty="0"/>
              <a:t>, το μονοξείδιο του αζώτου (ΝΟ), η </a:t>
            </a:r>
            <a:r>
              <a:rPr lang="el-GR" dirty="0" err="1" smtClean="0"/>
              <a:t>γαστρίνη</a:t>
            </a:r>
            <a:r>
              <a:rPr lang="el-GR" dirty="0" smtClean="0"/>
              <a:t> κ.α.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val="404065067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Συνάψεις πόνου </a:t>
            </a:r>
            <a:r>
              <a:rPr lang="el-GR" sz="3000" b="0" dirty="0" smtClean="0"/>
              <a:t>1/7</a:t>
            </a:r>
            <a:endParaRPr lang="en-US" sz="3000" b="0" dirty="0"/>
          </a:p>
        </p:txBody>
      </p:sp>
      <p:sp>
        <p:nvSpPr>
          <p:cNvPr id="3" name="Θέση περιεχομένου 2"/>
          <p:cNvSpPr>
            <a:spLocks noGrp="1"/>
          </p:cNvSpPr>
          <p:nvPr>
            <p:ph idx="1"/>
          </p:nvPr>
        </p:nvSpPr>
        <p:spPr>
          <a:xfrm>
            <a:off x="457200" y="1196752"/>
            <a:ext cx="8363272" cy="5544616"/>
          </a:xfrm>
        </p:spPr>
        <p:txBody>
          <a:bodyPr>
            <a:noAutofit/>
          </a:bodyPr>
          <a:lstStyle/>
          <a:p>
            <a:r>
              <a:rPr lang="el-GR" sz="2300" dirty="0" smtClean="0"/>
              <a:t>Το </a:t>
            </a:r>
            <a:r>
              <a:rPr lang="el-GR" sz="2300" dirty="0"/>
              <a:t>ερέθισμα του πόνου φθάνει στο </a:t>
            </a:r>
            <a:r>
              <a:rPr lang="el-GR" sz="2300" dirty="0" err="1"/>
              <a:t>προσυναπτικό</a:t>
            </a:r>
            <a:r>
              <a:rPr lang="el-GR" sz="2300" dirty="0"/>
              <a:t> τμήμα της σύναψης σαν ηλεκτρικό ερέθισμα. Η ηλεκτρική </a:t>
            </a:r>
            <a:r>
              <a:rPr lang="el-GR" sz="2300" dirty="0" err="1"/>
              <a:t>εκφόρτιση</a:t>
            </a:r>
            <a:r>
              <a:rPr lang="el-GR" sz="2300" dirty="0"/>
              <a:t> που προκαλεί ανοίγει τους διαύλους του ασβεστίου και του επιτρέπει να εισέλθει στο </a:t>
            </a:r>
            <a:r>
              <a:rPr lang="el-GR" sz="2300" dirty="0" err="1"/>
              <a:t>προσυναπτικό</a:t>
            </a:r>
            <a:r>
              <a:rPr lang="el-GR" sz="2300" dirty="0"/>
              <a:t> τμήμα. </a:t>
            </a:r>
            <a:endParaRPr lang="el-GR" sz="2300" dirty="0" smtClean="0"/>
          </a:p>
          <a:p>
            <a:r>
              <a:rPr lang="el-GR" sz="2300" dirty="0" smtClean="0"/>
              <a:t>Το </a:t>
            </a:r>
            <a:r>
              <a:rPr lang="el-GR" sz="2300" dirty="0"/>
              <a:t>ασβέστιο ενεργοποιεί τα μιτοχόνδρια τα οποία δημιουργούν και παρέχουν ενέργεια για τη διάνοιξη των </a:t>
            </a:r>
            <a:r>
              <a:rPr lang="el-GR" sz="2300" dirty="0" err="1"/>
              <a:t>κυστιδίων</a:t>
            </a:r>
            <a:r>
              <a:rPr lang="el-GR" sz="2300" dirty="0"/>
              <a:t> που περιέχουν ουσία Ρ και </a:t>
            </a:r>
            <a:r>
              <a:rPr lang="el-GR" sz="2300" dirty="0" err="1"/>
              <a:t>γλουταμικό</a:t>
            </a:r>
            <a:r>
              <a:rPr lang="el-GR" sz="2300" dirty="0"/>
              <a:t> οξύ. </a:t>
            </a:r>
            <a:endParaRPr lang="el-GR" sz="2300" dirty="0" smtClean="0"/>
          </a:p>
          <a:p>
            <a:r>
              <a:rPr lang="el-GR" sz="2300" dirty="0" smtClean="0"/>
              <a:t>Η </a:t>
            </a:r>
            <a:r>
              <a:rPr lang="el-GR" sz="2300" dirty="0"/>
              <a:t>ουσία Ρ εξέρχεται με </a:t>
            </a:r>
            <a:r>
              <a:rPr lang="el-GR" sz="2300" dirty="0" err="1" smtClean="0"/>
              <a:t>εξωκύττωση</a:t>
            </a:r>
            <a:r>
              <a:rPr lang="el-GR" sz="2300" dirty="0" smtClean="0"/>
              <a:t> </a:t>
            </a:r>
            <a:r>
              <a:rPr lang="el-GR" sz="2300" dirty="0"/>
              <a:t>στην </a:t>
            </a:r>
            <a:r>
              <a:rPr lang="el-GR" sz="2300" dirty="0" err="1"/>
              <a:t>συναπτική</a:t>
            </a:r>
            <a:r>
              <a:rPr lang="el-GR" sz="2300" dirty="0"/>
              <a:t> σχισμή και από εκεί συνδέεται με τους υποδοχείς της </a:t>
            </a:r>
            <a:r>
              <a:rPr lang="el-GR" sz="2300" dirty="0" err="1"/>
              <a:t>νευροκινίνης</a:t>
            </a:r>
            <a:r>
              <a:rPr lang="el-GR" sz="2300" dirty="0"/>
              <a:t> 1 που ευρίσκονται στην κυτταρική επιφάνειας του </a:t>
            </a:r>
            <a:r>
              <a:rPr lang="el-GR" sz="2300" dirty="0" err="1"/>
              <a:t>μετασυναπτικού</a:t>
            </a:r>
            <a:r>
              <a:rPr lang="el-GR" sz="2300" dirty="0"/>
              <a:t> τμήματος της </a:t>
            </a:r>
            <a:r>
              <a:rPr lang="el-GR" sz="2300" dirty="0" smtClean="0"/>
              <a:t>σύναψης. Την </a:t>
            </a:r>
            <a:r>
              <a:rPr lang="el-GR" sz="2300" dirty="0"/>
              <a:t>ίδια ακριβώς οδό χρησιμοποιεί και το </a:t>
            </a:r>
            <a:r>
              <a:rPr lang="el-GR" sz="2300" dirty="0" err="1"/>
              <a:t>γλουταμικό</a:t>
            </a:r>
            <a:r>
              <a:rPr lang="el-GR" sz="2300" dirty="0"/>
              <a:t> αλλά αυτό συνδέεται με τους υποδοχείς </a:t>
            </a:r>
            <a:r>
              <a:rPr lang="el-GR" sz="2300" dirty="0" err="1"/>
              <a:t>nοn</a:t>
            </a:r>
            <a:r>
              <a:rPr lang="el-GR" sz="2300" dirty="0"/>
              <a:t> NMDA (N-</a:t>
            </a:r>
            <a:r>
              <a:rPr lang="el-GR" sz="2300" dirty="0" err="1"/>
              <a:t>methy</a:t>
            </a:r>
            <a:r>
              <a:rPr lang="el-GR" sz="2300" dirty="0"/>
              <a:t>l D-aspartate).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102</a:t>
            </a:fld>
            <a:endParaRPr lang="el-GR"/>
          </a:p>
        </p:txBody>
      </p:sp>
    </p:spTree>
    <p:extLst>
      <p:ext uri="{BB962C8B-B14F-4D97-AF65-F5344CB8AC3E}">
        <p14:creationId xmlns:p14="http://schemas.microsoft.com/office/powerpoint/2010/main" val="8935557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2/7</a:t>
            </a:r>
            <a:endParaRPr lang="en-US" sz="3200" b="1" dirty="0"/>
          </a:p>
        </p:txBody>
      </p:sp>
      <p:sp>
        <p:nvSpPr>
          <p:cNvPr id="3" name="Θέση περιεχομένου 2"/>
          <p:cNvSpPr>
            <a:spLocks noGrp="1"/>
          </p:cNvSpPr>
          <p:nvPr>
            <p:ph idx="1"/>
          </p:nvPr>
        </p:nvSpPr>
        <p:spPr/>
        <p:txBody>
          <a:bodyPr>
            <a:noAutofit/>
          </a:bodyPr>
          <a:lstStyle/>
          <a:p>
            <a:r>
              <a:rPr lang="el-GR" dirty="0" smtClean="0"/>
              <a:t>Η </a:t>
            </a:r>
            <a:r>
              <a:rPr lang="el-GR" dirty="0"/>
              <a:t>σύνδεση της ουσίας P και του </a:t>
            </a:r>
            <a:r>
              <a:rPr lang="el-GR" dirty="0" err="1"/>
              <a:t>γλουταμικού</a:t>
            </a:r>
            <a:r>
              <a:rPr lang="el-GR" dirty="0"/>
              <a:t> με τους </a:t>
            </a:r>
            <a:r>
              <a:rPr lang="el-GR" dirty="0" err="1"/>
              <a:t>μετασυναπτικούς</a:t>
            </a:r>
            <a:r>
              <a:rPr lang="el-GR" dirty="0"/>
              <a:t> υποδοχείς τους προκαλεί την διάνοιξη των διαύλων του νατρίου στο </a:t>
            </a:r>
            <a:r>
              <a:rPr lang="el-GR" dirty="0" err="1"/>
              <a:t>μετασυναπτικό</a:t>
            </a:r>
            <a:r>
              <a:rPr lang="el-GR" dirty="0"/>
              <a:t> τμήμα της σύναψης. Η απότομη είσοδος Να προκαλεί ηλεκτρική </a:t>
            </a:r>
            <a:r>
              <a:rPr lang="el-GR" dirty="0" err="1"/>
              <a:t>εκφόρτιση</a:t>
            </a:r>
            <a:r>
              <a:rPr lang="el-GR" dirty="0"/>
              <a:t> η </a:t>
            </a:r>
            <a:r>
              <a:rPr lang="el-GR" dirty="0" smtClean="0"/>
              <a:t>οποία ως δυναμικό </a:t>
            </a:r>
            <a:r>
              <a:rPr lang="el-GR" dirty="0"/>
              <a:t>ενέργειας, όπως και στην περίπτωση του περιφερικού νευρικού συστήματος, θα μεταφερθεί με τις </a:t>
            </a:r>
            <a:r>
              <a:rPr lang="el-GR" dirty="0" err="1"/>
              <a:t>νωτιοθαλαμικές</a:t>
            </a:r>
            <a:r>
              <a:rPr lang="el-GR" dirty="0"/>
              <a:t> οδούς του </a:t>
            </a:r>
            <a:r>
              <a:rPr lang="el-GR" dirty="0" smtClean="0"/>
              <a:t>νωτιαίου </a:t>
            </a:r>
            <a:r>
              <a:rPr lang="el-GR" dirty="0"/>
              <a:t>μ</a:t>
            </a:r>
            <a:r>
              <a:rPr lang="el-GR" dirty="0" smtClean="0"/>
              <a:t>υελού </a:t>
            </a:r>
            <a:r>
              <a:rPr lang="el-GR" dirty="0"/>
              <a:t>στον εγκέφαλο. Με αυτό τον τρόπο το αίσθημα του πόνου μεταφέρεται στους δευτερογενείς νευρώνες και μετά </a:t>
            </a:r>
            <a:r>
              <a:rPr lang="el-GR" dirty="0" smtClean="0"/>
              <a:t>ακολουθεί ως ηλεκτρικό </a:t>
            </a:r>
            <a:r>
              <a:rPr lang="el-GR" dirty="0"/>
              <a:t>ερέθισμα τις </a:t>
            </a:r>
            <a:r>
              <a:rPr lang="el-GR" dirty="0" err="1"/>
              <a:t>νωτιοθαλαμικές</a:t>
            </a:r>
            <a:r>
              <a:rPr lang="el-GR" dirty="0"/>
              <a:t> οδούς προς τον </a:t>
            </a:r>
            <a:r>
              <a:rPr lang="el-GR" dirty="0" smtClean="0"/>
              <a:t>εγκέφαλο (βλ και προηγούμενες διαφάνειες).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103</a:t>
            </a:fld>
            <a:endParaRPr lang="el-GR"/>
          </a:p>
        </p:txBody>
      </p:sp>
    </p:spTree>
    <p:extLst>
      <p:ext uri="{BB962C8B-B14F-4D97-AF65-F5344CB8AC3E}">
        <p14:creationId xmlns:p14="http://schemas.microsoft.com/office/powerpoint/2010/main" val="21169471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3/7</a:t>
            </a:r>
            <a:endParaRPr lang="en-US" sz="3200" dirty="0"/>
          </a:p>
        </p:txBody>
      </p:sp>
      <p:sp>
        <p:nvSpPr>
          <p:cNvPr id="3" name="Θέση περιεχομένου 2"/>
          <p:cNvSpPr>
            <a:spLocks noGrp="1"/>
          </p:cNvSpPr>
          <p:nvPr>
            <p:ph idx="1"/>
          </p:nvPr>
        </p:nvSpPr>
        <p:spPr>
          <a:xfrm>
            <a:off x="457200" y="1196752"/>
            <a:ext cx="8363272" cy="5040560"/>
          </a:xfrm>
        </p:spPr>
        <p:txBody>
          <a:bodyPr>
            <a:noAutofit/>
          </a:bodyPr>
          <a:lstStyle/>
          <a:p>
            <a:r>
              <a:rPr lang="el-GR" sz="2300" dirty="0"/>
              <a:t>Η περιγραφή της φαρμακευτικής παρέμβασης στο επίπεδο </a:t>
            </a:r>
            <a:r>
              <a:rPr lang="el-GR" sz="2300" dirty="0" smtClean="0"/>
              <a:t>του νωτιαίου μυελού για </a:t>
            </a:r>
            <a:r>
              <a:rPr lang="el-GR" sz="2300" dirty="0"/>
              <a:t>την αναστολή των αλγεινών ερεθισμάτων είναι ιδιαίτερα χρήσιμη για την ολοκληρωμένη κατανόηση της λειτουργίας της σύναψης. </a:t>
            </a:r>
            <a:endParaRPr lang="el-GR" sz="2300" dirty="0" smtClean="0"/>
          </a:p>
          <a:p>
            <a:r>
              <a:rPr lang="el-GR" sz="2300" dirty="0" smtClean="0"/>
              <a:t>Τα </a:t>
            </a:r>
            <a:r>
              <a:rPr lang="el-GR" sz="2300" dirty="0"/>
              <a:t>πιο συχνά χορηγούμενα αναλγητικά φάρμακα είναι τα </a:t>
            </a:r>
            <a:r>
              <a:rPr lang="el-GR" sz="2300" dirty="0" smtClean="0"/>
              <a:t>αντιφλεγμονώδη </a:t>
            </a:r>
            <a:r>
              <a:rPr lang="el-GR" sz="2300" dirty="0"/>
              <a:t>μη </a:t>
            </a:r>
            <a:r>
              <a:rPr lang="el-GR" sz="2300" dirty="0" smtClean="0"/>
              <a:t>στεροειδή. </a:t>
            </a:r>
            <a:r>
              <a:rPr lang="el-GR" sz="2300" dirty="0"/>
              <a:t>Αυτά καταργούν τις </a:t>
            </a:r>
            <a:r>
              <a:rPr lang="el-GR" sz="2300" dirty="0" err="1"/>
              <a:t>προσταγλανδίνες</a:t>
            </a:r>
            <a:r>
              <a:rPr lang="el-GR" sz="2300" dirty="0"/>
              <a:t> που </a:t>
            </a:r>
            <a:r>
              <a:rPr lang="el-GR" sz="2300" dirty="0" smtClean="0"/>
              <a:t>εκλύονται </a:t>
            </a:r>
            <a:r>
              <a:rPr lang="el-GR" sz="2300" dirty="0"/>
              <a:t>στην περιφέρεια σε κάθε φλεγμονώδες </a:t>
            </a:r>
            <a:r>
              <a:rPr lang="el-GR" sz="2300" dirty="0" smtClean="0"/>
              <a:t>ερέθισμα και </a:t>
            </a:r>
            <a:r>
              <a:rPr lang="el-GR" sz="2300" dirty="0"/>
              <a:t>ερεθίζουν τους διαύλους του πόνου </a:t>
            </a:r>
            <a:r>
              <a:rPr lang="el-GR" sz="2300" dirty="0" smtClean="0"/>
              <a:t>TRPV1. Αποτελούν δε και </a:t>
            </a:r>
            <a:r>
              <a:rPr lang="el-GR" sz="2300" dirty="0"/>
              <a:t>μια από ουσίες που εκλύονται στην περιοχή των συνάψεων και των κέντρων του εγκεφάλου και συμμετέχουν τόσο </a:t>
            </a:r>
            <a:r>
              <a:rPr lang="el-GR" sz="2300" dirty="0" smtClean="0"/>
              <a:t>στην </a:t>
            </a:r>
            <a:r>
              <a:rPr lang="el-GR" sz="2300" dirty="0"/>
              <a:t>μετάδοση των ερεθισμάτων όσο και στη δημιουργία υπερδιεγερσιμότητας.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104</a:t>
            </a:fld>
            <a:endParaRPr lang="el-GR"/>
          </a:p>
        </p:txBody>
      </p:sp>
    </p:spTree>
    <p:extLst>
      <p:ext uri="{BB962C8B-B14F-4D97-AF65-F5344CB8AC3E}">
        <p14:creationId xmlns:p14="http://schemas.microsoft.com/office/powerpoint/2010/main" val="4908900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4/7</a:t>
            </a:r>
            <a:endParaRPr lang="en-US" sz="3200" dirty="0"/>
          </a:p>
        </p:txBody>
      </p:sp>
      <p:sp>
        <p:nvSpPr>
          <p:cNvPr id="3" name="Θέση περιεχομένου 2"/>
          <p:cNvSpPr>
            <a:spLocks noGrp="1"/>
          </p:cNvSpPr>
          <p:nvPr>
            <p:ph idx="1"/>
          </p:nvPr>
        </p:nvSpPr>
        <p:spPr/>
        <p:txBody>
          <a:bodyPr>
            <a:noAutofit/>
          </a:bodyPr>
          <a:lstStyle/>
          <a:p>
            <a:r>
              <a:rPr lang="el-GR" sz="2300" dirty="0" smtClean="0"/>
              <a:t>Επομένως </a:t>
            </a:r>
            <a:r>
              <a:rPr lang="el-GR" sz="2300" dirty="0"/>
              <a:t>τα αντιφλεγμονώδη μη </a:t>
            </a:r>
            <a:r>
              <a:rPr lang="el-GR" sz="2300" dirty="0" smtClean="0"/>
              <a:t>στεροειδή φάρμακα μπορούν </a:t>
            </a:r>
            <a:r>
              <a:rPr lang="el-GR" sz="2300" dirty="0"/>
              <a:t>αναστέλλοντας την παραγωγή </a:t>
            </a:r>
            <a:r>
              <a:rPr lang="el-GR" sz="2300" dirty="0" err="1"/>
              <a:t>προσταγλανδινών</a:t>
            </a:r>
            <a:r>
              <a:rPr lang="el-GR" sz="2300" dirty="0"/>
              <a:t> να αναστείλουν τον πόνο. Τα μη όξινα και λιποδιαλυτά αντιφλεγμονώδη μη στεροειδή φάρμακα, όπως η </a:t>
            </a:r>
            <a:r>
              <a:rPr lang="el-GR" sz="2300" dirty="0" err="1" smtClean="0"/>
              <a:t>σελεκοξίμπη</a:t>
            </a:r>
            <a:r>
              <a:rPr lang="el-GR" sz="2300" dirty="0" smtClean="0"/>
              <a:t>, επειδή </a:t>
            </a:r>
            <a:r>
              <a:rPr lang="el-GR" sz="2300" dirty="0"/>
              <a:t>διέρχονται ευκολότερα των </a:t>
            </a:r>
            <a:r>
              <a:rPr lang="el-GR" sz="2300" dirty="0" err="1"/>
              <a:t>αιματοεγκεφαλικό</a:t>
            </a:r>
            <a:r>
              <a:rPr lang="el-GR" sz="2300" dirty="0"/>
              <a:t> φραγμό και εισέρχονται στο εγκεφαλονωτιαίο </a:t>
            </a:r>
            <a:r>
              <a:rPr lang="el-GR" sz="2300" dirty="0" smtClean="0"/>
              <a:t>υγρό, άρα </a:t>
            </a:r>
            <a:r>
              <a:rPr lang="el-GR" sz="2300" dirty="0"/>
              <a:t>έχουν την δυνατότητα να δημιουργούν </a:t>
            </a:r>
            <a:r>
              <a:rPr lang="el-GR" sz="2300" dirty="0" smtClean="0"/>
              <a:t>υψηλά επίπεδα </a:t>
            </a:r>
            <a:r>
              <a:rPr lang="el-GR" sz="2300" dirty="0"/>
              <a:t>στο </a:t>
            </a:r>
            <a:r>
              <a:rPr lang="el-GR" sz="2300" dirty="0" smtClean="0"/>
              <a:t>ΚΝΣ, θεωρούνται </a:t>
            </a:r>
            <a:r>
              <a:rPr lang="el-GR" sz="2300" dirty="0"/>
              <a:t>πιο αποτελεσματικά από τα όξινα για την αντιμετώπιση του πόνου στο ΚΝΣ. </a:t>
            </a:r>
            <a:endParaRPr lang="el-GR" sz="2300" dirty="0" smtClean="0"/>
          </a:p>
          <a:p>
            <a:r>
              <a:rPr lang="el-GR" sz="2300" dirty="0" smtClean="0"/>
              <a:t>Αντίθετα </a:t>
            </a:r>
            <a:r>
              <a:rPr lang="el-GR" sz="2300" dirty="0"/>
              <a:t>τα </a:t>
            </a:r>
            <a:r>
              <a:rPr lang="el-GR" sz="2300" dirty="0" smtClean="0"/>
              <a:t>όξινα μη στεροειδή αντιφλεγμονώδη είναι </a:t>
            </a:r>
            <a:r>
              <a:rPr lang="el-GR" sz="2300" dirty="0"/>
              <a:t>πιο αποτελεσματικά στην περιφέρεια </a:t>
            </a:r>
            <a:r>
              <a:rPr lang="el-GR" sz="2300" dirty="0" smtClean="0"/>
              <a:t>όπου </a:t>
            </a:r>
            <a:r>
              <a:rPr lang="el-GR" sz="2300" dirty="0"/>
              <a:t>δημιουργείται ο πόνος από το φλεγμονώδες </a:t>
            </a:r>
            <a:r>
              <a:rPr lang="el-GR" sz="2300" dirty="0" smtClean="0"/>
              <a:t>ερέθισμα.</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105</a:t>
            </a:fld>
            <a:endParaRPr lang="el-GR"/>
          </a:p>
        </p:txBody>
      </p:sp>
    </p:spTree>
    <p:extLst>
      <p:ext uri="{BB962C8B-B14F-4D97-AF65-F5344CB8AC3E}">
        <p14:creationId xmlns:p14="http://schemas.microsoft.com/office/powerpoint/2010/main" val="29925775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5/7</a:t>
            </a:r>
            <a:endParaRPr lang="en-US" sz="3200" dirty="0"/>
          </a:p>
        </p:txBody>
      </p:sp>
      <p:sp>
        <p:nvSpPr>
          <p:cNvPr id="3" name="Θέση περιεχομένου 2"/>
          <p:cNvSpPr>
            <a:spLocks noGrp="1"/>
          </p:cNvSpPr>
          <p:nvPr>
            <p:ph idx="1"/>
          </p:nvPr>
        </p:nvSpPr>
        <p:spPr/>
        <p:txBody>
          <a:bodyPr>
            <a:noAutofit/>
          </a:bodyPr>
          <a:lstStyle/>
          <a:p>
            <a:r>
              <a:rPr lang="el-GR" dirty="0"/>
              <a:t>Τα </a:t>
            </a:r>
            <a:r>
              <a:rPr lang="el-GR" dirty="0" err="1"/>
              <a:t>τρικυκλικά</a:t>
            </a:r>
            <a:r>
              <a:rPr lang="el-GR" dirty="0"/>
              <a:t> αντικαταθλιπτικά δρουν στις συνάψεις αποκλείοντας την </a:t>
            </a:r>
            <a:r>
              <a:rPr lang="el-GR" dirty="0" err="1"/>
              <a:t>επαναπρόσληψη</a:t>
            </a:r>
            <a:r>
              <a:rPr lang="el-GR" dirty="0"/>
              <a:t> </a:t>
            </a:r>
            <a:r>
              <a:rPr lang="el-GR" dirty="0" err="1" smtClean="0"/>
              <a:t>σεροτονίνης</a:t>
            </a:r>
            <a:r>
              <a:rPr lang="el-GR" dirty="0" smtClean="0"/>
              <a:t> </a:t>
            </a:r>
            <a:r>
              <a:rPr lang="el-GR" dirty="0"/>
              <a:t>και μερικά από αυτά φαίνεται ότι αποκλείουν την είσοδο νατρίου στο </a:t>
            </a:r>
            <a:r>
              <a:rPr lang="el-GR" dirty="0" err="1"/>
              <a:t>μετασυναπτικό</a:t>
            </a:r>
            <a:r>
              <a:rPr lang="el-GR" dirty="0"/>
              <a:t> τμήμα εμποδίζοντας την ροή των ερεθισμάτων προς στον εγκέφαλο. Τόσο η αύξηση της </a:t>
            </a:r>
            <a:r>
              <a:rPr lang="el-GR" dirty="0" err="1"/>
              <a:t>σεροτονίνης</a:t>
            </a:r>
            <a:r>
              <a:rPr lang="el-GR" dirty="0"/>
              <a:t> στην </a:t>
            </a:r>
            <a:r>
              <a:rPr lang="el-GR" dirty="0" err="1"/>
              <a:t>συναπτική</a:t>
            </a:r>
            <a:r>
              <a:rPr lang="el-GR" dirty="0"/>
              <a:t> σχισμή όσο και η μερική αναστολή των διαύλων νατρίου στο </a:t>
            </a:r>
            <a:r>
              <a:rPr lang="el-GR" dirty="0" err="1"/>
              <a:t>μετασυναπτικό</a:t>
            </a:r>
            <a:r>
              <a:rPr lang="el-GR" dirty="0"/>
              <a:t> τμήμα που προκαλούν, αναστέλλουν την ροή των ερεθισμάτων του πόνου από </a:t>
            </a:r>
            <a:r>
              <a:rPr lang="el-GR" dirty="0" smtClean="0"/>
              <a:t>τον νωτιαίο μυελό στον </a:t>
            </a:r>
            <a:r>
              <a:rPr lang="el-GR" dirty="0"/>
              <a:t>εγκέφαλο. </a:t>
            </a:r>
            <a:endParaRPr lang="el-GR" dirty="0" smtClean="0"/>
          </a:p>
          <a:p>
            <a:r>
              <a:rPr lang="el-GR" dirty="0" smtClean="0"/>
              <a:t>Οι </a:t>
            </a:r>
            <a:r>
              <a:rPr lang="el-GR" dirty="0" err="1"/>
              <a:t>αποκλειστές</a:t>
            </a:r>
            <a:r>
              <a:rPr lang="el-GR" dirty="0"/>
              <a:t> των </a:t>
            </a:r>
            <a:r>
              <a:rPr lang="el-GR" dirty="0" err="1" smtClean="0"/>
              <a:t>non</a:t>
            </a:r>
            <a:r>
              <a:rPr lang="el-GR" dirty="0"/>
              <a:t>-</a:t>
            </a:r>
            <a:r>
              <a:rPr lang="el-GR" dirty="0" smtClean="0"/>
              <a:t>NMDA </a:t>
            </a:r>
            <a:r>
              <a:rPr lang="el-GR" dirty="0"/>
              <a:t>υποδοχέων όπως πχ η </a:t>
            </a:r>
            <a:r>
              <a:rPr lang="el-GR" dirty="0" err="1" smtClean="0"/>
              <a:t>κεταμίνη</a:t>
            </a:r>
            <a:r>
              <a:rPr lang="el-GR" dirty="0" smtClean="0"/>
              <a:t>, δεν χρησιμοποιούνται διότι </a:t>
            </a:r>
            <a:r>
              <a:rPr lang="el-GR" dirty="0"/>
              <a:t>έχουν σημαντικές παρενέργειες.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106</a:t>
            </a:fld>
            <a:endParaRPr lang="el-GR"/>
          </a:p>
        </p:txBody>
      </p:sp>
    </p:spTree>
    <p:extLst>
      <p:ext uri="{BB962C8B-B14F-4D97-AF65-F5344CB8AC3E}">
        <p14:creationId xmlns:p14="http://schemas.microsoft.com/office/powerpoint/2010/main" val="356138715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6/7</a:t>
            </a:r>
            <a:endParaRPr lang="en-US" sz="3200" dirty="0"/>
          </a:p>
        </p:txBody>
      </p:sp>
      <p:sp>
        <p:nvSpPr>
          <p:cNvPr id="3" name="Θέση περιεχομένου 2"/>
          <p:cNvSpPr>
            <a:spLocks noGrp="1"/>
          </p:cNvSpPr>
          <p:nvPr>
            <p:ph idx="1"/>
          </p:nvPr>
        </p:nvSpPr>
        <p:spPr/>
        <p:txBody>
          <a:bodyPr>
            <a:noAutofit/>
          </a:bodyPr>
          <a:lstStyle/>
          <a:p>
            <a:r>
              <a:rPr lang="el-GR" dirty="0" smtClean="0"/>
              <a:t>Οι αναστολείς </a:t>
            </a:r>
            <a:r>
              <a:rPr lang="el-GR" dirty="0"/>
              <a:t>της </a:t>
            </a:r>
            <a:r>
              <a:rPr lang="el-GR" dirty="0" err="1"/>
              <a:t>επαναπρόσληψης</a:t>
            </a:r>
            <a:r>
              <a:rPr lang="el-GR" dirty="0"/>
              <a:t> </a:t>
            </a:r>
            <a:r>
              <a:rPr lang="el-GR" dirty="0" err="1"/>
              <a:t>σεροτονίνης</a:t>
            </a:r>
            <a:r>
              <a:rPr lang="el-GR" dirty="0"/>
              <a:t> (</a:t>
            </a:r>
            <a:r>
              <a:rPr lang="el-GR" dirty="0" err="1"/>
              <a:t>SSRIs</a:t>
            </a:r>
            <a:r>
              <a:rPr lang="el-GR" dirty="0"/>
              <a:t>) και </a:t>
            </a:r>
            <a:r>
              <a:rPr lang="el-GR" dirty="0" err="1" smtClean="0"/>
              <a:t>νοραδρεναλίνης</a:t>
            </a:r>
            <a:r>
              <a:rPr lang="el-GR" dirty="0" smtClean="0"/>
              <a:t> είναι φάρμακα </a:t>
            </a:r>
            <a:r>
              <a:rPr lang="el-GR" dirty="0"/>
              <a:t>τα οποία εμποδίζουν την </a:t>
            </a:r>
            <a:r>
              <a:rPr lang="el-GR" dirty="0" err="1"/>
              <a:t>επαναπρόσληψη</a:t>
            </a:r>
            <a:r>
              <a:rPr lang="el-GR" dirty="0"/>
              <a:t> της </a:t>
            </a:r>
            <a:r>
              <a:rPr lang="el-GR" dirty="0" err="1"/>
              <a:t>σεροτονίνης</a:t>
            </a:r>
            <a:r>
              <a:rPr lang="el-GR" dirty="0"/>
              <a:t> και </a:t>
            </a:r>
            <a:r>
              <a:rPr lang="el-GR" dirty="0" err="1"/>
              <a:t>νοραδρεναλίνης</a:t>
            </a:r>
            <a:r>
              <a:rPr lang="el-GR" dirty="0"/>
              <a:t> από την </a:t>
            </a:r>
            <a:r>
              <a:rPr lang="el-GR" dirty="0" err="1"/>
              <a:t>συναπτική</a:t>
            </a:r>
            <a:r>
              <a:rPr lang="el-GR" dirty="0"/>
              <a:t> σχισμή. Η δράση τους αυτή έχει σαν αποτέλεσμα την αύξηση των συγκεντρώσεων των δύο αυτών ουσιών στην περιοχή και την μεγαλύτερη καταστολή των ερεθισμάτων του πόνου. Θ</a:t>
            </a:r>
            <a:r>
              <a:rPr lang="el-GR" dirty="0" smtClean="0"/>
              <a:t>εωρούνται </a:t>
            </a:r>
            <a:r>
              <a:rPr lang="el-GR" dirty="0"/>
              <a:t>φάρμακα πρώτης γραμμής στην αντιμετώπιση του νευροπαθητικού πόνου.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107</a:t>
            </a:fld>
            <a:endParaRPr lang="el-GR"/>
          </a:p>
        </p:txBody>
      </p:sp>
    </p:spTree>
    <p:extLst>
      <p:ext uri="{BB962C8B-B14F-4D97-AF65-F5344CB8AC3E}">
        <p14:creationId xmlns:p14="http://schemas.microsoft.com/office/powerpoint/2010/main" val="28600213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πόνου </a:t>
            </a:r>
            <a:r>
              <a:rPr lang="el-GR" sz="3000" b="0" dirty="0" smtClean="0"/>
              <a:t>7/7</a:t>
            </a:r>
            <a:endParaRPr lang="en-US" sz="3200" dirty="0"/>
          </a:p>
        </p:txBody>
      </p:sp>
      <p:sp>
        <p:nvSpPr>
          <p:cNvPr id="3" name="Θέση περιεχομένου 2"/>
          <p:cNvSpPr>
            <a:spLocks noGrp="1"/>
          </p:cNvSpPr>
          <p:nvPr>
            <p:ph idx="1"/>
          </p:nvPr>
        </p:nvSpPr>
        <p:spPr/>
        <p:txBody>
          <a:bodyPr>
            <a:normAutofit/>
          </a:bodyPr>
          <a:lstStyle/>
          <a:p>
            <a:r>
              <a:rPr lang="el-GR" dirty="0"/>
              <a:t>Τα αντιεπιληπτικά (η </a:t>
            </a:r>
            <a:r>
              <a:rPr lang="el-GR" dirty="0" err="1"/>
              <a:t>γκαπαπεντίνη</a:t>
            </a:r>
            <a:r>
              <a:rPr lang="el-GR" dirty="0"/>
              <a:t> αλλά κυρίως η </a:t>
            </a:r>
            <a:r>
              <a:rPr lang="el-GR" dirty="0" err="1" smtClean="0"/>
              <a:t>πρεγκαμπαλίνη</a:t>
            </a:r>
            <a:r>
              <a:rPr lang="el-GR" dirty="0" smtClean="0"/>
              <a:t>) συνδέονται με </a:t>
            </a:r>
            <a:r>
              <a:rPr lang="el-GR" dirty="0"/>
              <a:t>τον υποδοχέα που επιτρέπει την είσοδο ασβεστίου στην </a:t>
            </a:r>
            <a:r>
              <a:rPr lang="el-GR" dirty="0" err="1"/>
              <a:t>προσυναπτική</a:t>
            </a:r>
            <a:r>
              <a:rPr lang="el-GR" dirty="0"/>
              <a:t> περιοχή, αποκλείει την δράση του. </a:t>
            </a:r>
            <a:endParaRPr lang="el-GR" dirty="0" smtClean="0"/>
          </a:p>
          <a:p>
            <a:r>
              <a:rPr lang="el-GR" dirty="0" smtClean="0"/>
              <a:t>Άρα </a:t>
            </a:r>
            <a:r>
              <a:rPr lang="el-GR" dirty="0"/>
              <a:t>σε κάθε ηλεκτρικό ερέθισμα δεν εισέρχεται ασβέστιο στο </a:t>
            </a:r>
            <a:r>
              <a:rPr lang="el-GR" dirty="0" err="1"/>
              <a:t>προσυναπτικό</a:t>
            </a:r>
            <a:r>
              <a:rPr lang="el-GR" dirty="0"/>
              <a:t> τμήμα, δεν ενεργοποιούνται τα μιτοχόνδρια και δεν εκκρίνεται </a:t>
            </a:r>
            <a:r>
              <a:rPr lang="el-GR" dirty="0" err="1"/>
              <a:t>γλουταμικό</a:t>
            </a:r>
            <a:r>
              <a:rPr lang="el-GR" dirty="0"/>
              <a:t> και ουσία Ρ. </a:t>
            </a:r>
            <a:endParaRPr lang="el-GR" dirty="0" smtClean="0"/>
          </a:p>
          <a:p>
            <a:r>
              <a:rPr lang="el-GR" dirty="0" smtClean="0"/>
              <a:t>Η </a:t>
            </a:r>
            <a:r>
              <a:rPr lang="el-GR" dirty="0"/>
              <a:t>αναστολή αυτής της διαδικασίας έχει σαν αποτέλεσμα την εξουδετέρωση της διάδοσης των ερεθισμάτων του πόνου από την </a:t>
            </a:r>
            <a:r>
              <a:rPr lang="el-GR" dirty="0" err="1"/>
              <a:t>προσυναπτική</a:t>
            </a:r>
            <a:r>
              <a:rPr lang="el-GR" dirty="0"/>
              <a:t> στην </a:t>
            </a:r>
            <a:r>
              <a:rPr lang="el-GR" dirty="0" err="1"/>
              <a:t>μετασυναπτική</a:t>
            </a:r>
            <a:r>
              <a:rPr lang="el-GR" dirty="0"/>
              <a:t> περιοχή.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108</a:t>
            </a:fld>
            <a:endParaRPr lang="el-GR"/>
          </a:p>
        </p:txBody>
      </p:sp>
    </p:spTree>
    <p:extLst>
      <p:ext uri="{BB962C8B-B14F-4D97-AF65-F5344CB8AC3E}">
        <p14:creationId xmlns:p14="http://schemas.microsoft.com/office/powerpoint/2010/main" val="1161720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Στο ακέραιο δέρμα, οι </a:t>
            </a:r>
            <a:r>
              <a:rPr lang="el-GR" dirty="0" err="1"/>
              <a:t>αλγοϋποδοχείς</a:t>
            </a:r>
            <a:r>
              <a:rPr lang="el-GR" dirty="0"/>
              <a:t> αποτελούνται τόσο από </a:t>
            </a:r>
            <a:r>
              <a:rPr lang="el-GR" dirty="0" err="1"/>
              <a:t>αμύελες</a:t>
            </a:r>
            <a:r>
              <a:rPr lang="el-GR" dirty="0"/>
              <a:t> ίνες C, όσο και από </a:t>
            </a:r>
            <a:r>
              <a:rPr lang="el-GR" dirty="0" err="1"/>
              <a:t>εμμύελες</a:t>
            </a:r>
            <a:r>
              <a:rPr lang="el-GR" dirty="0"/>
              <a:t> ίνες </a:t>
            </a:r>
            <a:r>
              <a:rPr lang="el-GR" dirty="0" err="1"/>
              <a:t>Αδ</a:t>
            </a:r>
            <a:r>
              <a:rPr lang="el-GR" dirty="0"/>
              <a:t>. </a:t>
            </a:r>
            <a:endParaRPr lang="el-GR" dirty="0" smtClean="0"/>
          </a:p>
          <a:p>
            <a:r>
              <a:rPr lang="el-GR" dirty="0" smtClean="0"/>
              <a:t>Οι </a:t>
            </a:r>
            <a:r>
              <a:rPr lang="el-GR" dirty="0" err="1"/>
              <a:t>αμύελες</a:t>
            </a:r>
            <a:r>
              <a:rPr lang="el-GR" dirty="0"/>
              <a:t> ίνες C χαρακτηρίζονται από βραδεία ταχύτητα αγωγής και σχετικά μεγάλο δεκτικό πεδίο. </a:t>
            </a:r>
            <a:r>
              <a:rPr lang="el-GR" dirty="0" smtClean="0"/>
              <a:t>Η πλειοψηφία </a:t>
            </a:r>
            <a:r>
              <a:rPr lang="el-GR" dirty="0"/>
              <a:t>απαντά σε σχετικά χαμηλού ουδού μηχανικά και θερμικά </a:t>
            </a:r>
            <a:r>
              <a:rPr lang="el-GR" dirty="0" smtClean="0"/>
              <a:t>ερεθίσματα. Καλούνται </a:t>
            </a:r>
            <a:r>
              <a:rPr lang="el-GR" dirty="0"/>
              <a:t>και </a:t>
            </a:r>
            <a:r>
              <a:rPr lang="el-GR" dirty="0" err="1"/>
              <a:t>μηχανοθερμοεαίσθητοι</a:t>
            </a:r>
            <a:r>
              <a:rPr lang="el-GR" dirty="0"/>
              <a:t> (</a:t>
            </a:r>
            <a:r>
              <a:rPr lang="el-GR" dirty="0" err="1"/>
              <a:t>mechano</a:t>
            </a:r>
            <a:r>
              <a:rPr lang="el-GR" dirty="0"/>
              <a:t>-</a:t>
            </a:r>
            <a:r>
              <a:rPr lang="el-GR" dirty="0" err="1"/>
              <a:t>heat</a:t>
            </a:r>
            <a:r>
              <a:rPr lang="el-GR" dirty="0"/>
              <a:t> </a:t>
            </a:r>
            <a:r>
              <a:rPr lang="el-GR" dirty="0" err="1" smtClean="0"/>
              <a:t>sensitive</a:t>
            </a:r>
            <a:r>
              <a:rPr lang="en-US" dirty="0" smtClean="0"/>
              <a:t>, </a:t>
            </a:r>
            <a:r>
              <a:rPr lang="el-GR" dirty="0" smtClean="0"/>
              <a:t>CMH</a:t>
            </a:r>
            <a:r>
              <a:rPr lang="el-GR" dirty="0"/>
              <a:t>). </a:t>
            </a:r>
            <a:endParaRPr lang="el-GR" dirty="0" smtClean="0"/>
          </a:p>
          <a:p>
            <a:r>
              <a:rPr lang="el-GR" dirty="0"/>
              <a:t>Ο</a:t>
            </a:r>
            <a:r>
              <a:rPr lang="el-GR" dirty="0" smtClean="0"/>
              <a:t>ι </a:t>
            </a:r>
            <a:r>
              <a:rPr lang="el-GR" dirty="0"/>
              <a:t>περισσότεροι εξ αυτών απαντούν και σε </a:t>
            </a:r>
            <a:r>
              <a:rPr lang="el-GR" dirty="0" smtClean="0"/>
              <a:t>άλλου </a:t>
            </a:r>
            <a:r>
              <a:rPr lang="el-GR" dirty="0"/>
              <a:t>τύπου ερεθίσματα (</a:t>
            </a:r>
            <a:r>
              <a:rPr lang="el-GR" dirty="0" smtClean="0"/>
              <a:t>χημικά) και </a:t>
            </a:r>
            <a:r>
              <a:rPr lang="el-GR" dirty="0"/>
              <a:t>για το λόγο αυτό αναφέρονται ως </a:t>
            </a:r>
            <a:r>
              <a:rPr lang="el-GR" dirty="0" err="1"/>
              <a:t>πολυπαραγοντικοί</a:t>
            </a:r>
            <a:r>
              <a:rPr lang="el-GR" dirty="0"/>
              <a:t> (</a:t>
            </a:r>
            <a:r>
              <a:rPr lang="el-GR" dirty="0" smtClean="0"/>
              <a:t>C </a:t>
            </a:r>
            <a:r>
              <a:rPr lang="el-GR" dirty="0" err="1" smtClean="0"/>
              <a:t>polymodal</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6" name="Τίτλος 1"/>
          <p:cNvSpPr>
            <a:spLocks noGrp="1"/>
          </p:cNvSpPr>
          <p:nvPr>
            <p:ph type="title"/>
          </p:nvPr>
        </p:nvSpPr>
        <p:spPr>
          <a:xfrm>
            <a:off x="467544" y="116632"/>
            <a:ext cx="8229600" cy="908720"/>
          </a:xfrm>
        </p:spPr>
        <p:txBody>
          <a:bodyPr>
            <a:noAutofit/>
          </a:bodyPr>
          <a:lstStyle/>
          <a:p>
            <a:r>
              <a:rPr lang="el-GR" sz="3200" b="1" dirty="0" smtClean="0"/>
              <a:t>Οι </a:t>
            </a:r>
            <a:r>
              <a:rPr lang="el-GR" sz="3200" b="1" dirty="0"/>
              <a:t>περιφερικοί υποδοχείς του πόνου </a:t>
            </a:r>
            <a:r>
              <a:rPr lang="el-GR" sz="3200" b="1" dirty="0" smtClean="0"/>
              <a:t/>
            </a:r>
            <a:br>
              <a:rPr lang="el-GR" sz="3200" b="1" dirty="0" smtClean="0"/>
            </a:br>
            <a:r>
              <a:rPr lang="el-GR" sz="3200" b="1" dirty="0" smtClean="0"/>
              <a:t>Οι </a:t>
            </a:r>
            <a:r>
              <a:rPr lang="el-GR" sz="3200" b="1" dirty="0"/>
              <a:t>υποδοχείς του δέρματος </a:t>
            </a:r>
            <a:r>
              <a:rPr lang="en-US" sz="2800" b="0" dirty="0"/>
              <a:t>4</a:t>
            </a:r>
            <a:r>
              <a:rPr lang="en-US" sz="2800" b="0" dirty="0" smtClean="0"/>
              <a:t>/5</a:t>
            </a:r>
            <a:endParaRPr lang="en-US" sz="2800" b="0" dirty="0"/>
          </a:p>
        </p:txBody>
      </p:sp>
    </p:spTree>
    <p:extLst>
      <p:ext uri="{BB962C8B-B14F-4D97-AF65-F5344CB8AC3E}">
        <p14:creationId xmlns:p14="http://schemas.microsoft.com/office/powerpoint/2010/main" val="12228148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296144"/>
          </a:xfrm>
        </p:spPr>
        <p:txBody>
          <a:bodyPr>
            <a:noAutofit/>
          </a:bodyPr>
          <a:lstStyle/>
          <a:p>
            <a:r>
              <a:rPr lang="el-GR" sz="3200" b="1" dirty="0"/>
              <a:t>Η τροποποίηση του πόνου από τον εγκέφαλο (</a:t>
            </a:r>
            <a:r>
              <a:rPr lang="el-GR" sz="3200" b="1" dirty="0" err="1"/>
              <a:t>Modification</a:t>
            </a:r>
            <a:r>
              <a:rPr lang="el-GR" sz="3200" b="1" dirty="0"/>
              <a:t>): Η θεωρία της Πύλης: </a:t>
            </a:r>
            <a:r>
              <a:rPr lang="el-GR" sz="3200" b="1" dirty="0" smtClean="0"/>
              <a:t/>
            </a:r>
            <a:br>
              <a:rPr lang="el-GR" sz="3200" b="1" dirty="0" smtClean="0"/>
            </a:br>
            <a:r>
              <a:rPr lang="el-GR" sz="2600" b="0" dirty="0" err="1" smtClean="0"/>
              <a:t>Ενδορφίνες</a:t>
            </a:r>
            <a:r>
              <a:rPr lang="el-GR" sz="2600" b="0" dirty="0"/>
              <a:t>, Κανναβινοειδή, </a:t>
            </a:r>
            <a:r>
              <a:rPr lang="el-GR" sz="2600" b="0" dirty="0" err="1"/>
              <a:t>Νοραδρεναλίνη</a:t>
            </a:r>
            <a:r>
              <a:rPr lang="el-GR" sz="2600" b="0" dirty="0"/>
              <a:t>, </a:t>
            </a:r>
            <a:r>
              <a:rPr lang="el-GR" sz="2600" b="0" dirty="0" err="1"/>
              <a:t>Σεροτινίνη</a:t>
            </a:r>
            <a:r>
              <a:rPr lang="el-GR" sz="2600" b="0" dirty="0"/>
              <a:t>, </a:t>
            </a:r>
            <a:r>
              <a:rPr lang="el-GR" sz="2600" b="0" dirty="0" smtClean="0"/>
              <a:t>GABA</a:t>
            </a:r>
            <a:endParaRPr lang="en-US" sz="2600" b="0" dirty="0"/>
          </a:p>
        </p:txBody>
      </p:sp>
      <p:sp>
        <p:nvSpPr>
          <p:cNvPr id="3" name="Θέση περιεχομένου 2"/>
          <p:cNvSpPr>
            <a:spLocks noGrp="1"/>
          </p:cNvSpPr>
          <p:nvPr>
            <p:ph idx="1"/>
          </p:nvPr>
        </p:nvSpPr>
        <p:spPr>
          <a:xfrm>
            <a:off x="457200" y="1556792"/>
            <a:ext cx="8229600" cy="5301208"/>
          </a:xfrm>
        </p:spPr>
        <p:txBody>
          <a:bodyPr>
            <a:normAutofit fontScale="92500" lnSpcReduction="20000"/>
          </a:bodyPr>
          <a:lstStyle/>
          <a:p>
            <a:r>
              <a:rPr lang="el-GR" dirty="0"/>
              <a:t>Αφού ο εγκέφαλος συνειδητοποιήσει τον πόνο θα πρέπει να αντιδράσει σε πολλά επίπεδα όπως πχ να κινητοποιήσει το μυϊκό σύστημα κάνοντας μια κίνηση αποφυγής ή να προσπαθήσει να μετριάσει την αντίδραση του </a:t>
            </a:r>
            <a:r>
              <a:rPr lang="el-GR" dirty="0" smtClean="0"/>
              <a:t>πόνου. Αφού </a:t>
            </a:r>
            <a:r>
              <a:rPr lang="el-GR" dirty="0"/>
              <a:t>ενημερώθηκε δεν χρειάζεται να πονά έντονα, απαιτείται δηλαδή να γίνει δηλαδή μια τροποποίηση του ερεθίσματος. </a:t>
            </a:r>
            <a:endParaRPr lang="el-GR" dirty="0" smtClean="0"/>
          </a:p>
          <a:p>
            <a:r>
              <a:rPr lang="el-GR" dirty="0" smtClean="0"/>
              <a:t>Πράγματι </a:t>
            </a:r>
            <a:r>
              <a:rPr lang="el-GR" dirty="0"/>
              <a:t>ο φλοιός του εγκεφάλου στέλνει σήματα στον </a:t>
            </a:r>
            <a:r>
              <a:rPr lang="el-GR" dirty="0" err="1"/>
              <a:t>μεσεγκέφαλο</a:t>
            </a:r>
            <a:r>
              <a:rPr lang="el-GR" dirty="0"/>
              <a:t> και από εκεί διαμέσου μιας κατιούσας φυγόκεντρης οδού που </a:t>
            </a:r>
            <a:r>
              <a:rPr lang="el-GR" dirty="0" smtClean="0"/>
              <a:t>περιλαμβάνει και το </a:t>
            </a:r>
            <a:r>
              <a:rPr lang="el-GR" dirty="0"/>
              <a:t>άνω μέρος του στελέχους (</a:t>
            </a:r>
            <a:r>
              <a:rPr lang="el-GR" dirty="0" err="1"/>
              <a:t>periaqueductal</a:t>
            </a:r>
            <a:r>
              <a:rPr lang="el-GR" dirty="0"/>
              <a:t> </a:t>
            </a:r>
            <a:r>
              <a:rPr lang="el-GR" dirty="0" err="1" smtClean="0"/>
              <a:t>gray</a:t>
            </a:r>
            <a:r>
              <a:rPr lang="el-GR" dirty="0" smtClean="0"/>
              <a:t>, </a:t>
            </a:r>
            <a:r>
              <a:rPr lang="en-US" dirty="0" smtClean="0"/>
              <a:t>PAG</a:t>
            </a:r>
            <a:r>
              <a:rPr lang="el-GR" dirty="0" smtClean="0"/>
              <a:t>), και τον </a:t>
            </a:r>
            <a:r>
              <a:rPr lang="el-GR" dirty="0" err="1" smtClean="0"/>
              <a:t>υπομέλανα</a:t>
            </a:r>
            <a:r>
              <a:rPr lang="el-GR" dirty="0" smtClean="0"/>
              <a:t> τόπο (</a:t>
            </a:r>
            <a:r>
              <a:rPr lang="en-US" dirty="0" smtClean="0"/>
              <a:t>locus </a:t>
            </a:r>
            <a:r>
              <a:rPr lang="el-GR" dirty="0" err="1" smtClean="0"/>
              <a:t>coeruleus</a:t>
            </a:r>
            <a:r>
              <a:rPr lang="en-US" dirty="0" smtClean="0"/>
              <a:t>)</a:t>
            </a:r>
            <a:r>
              <a:rPr lang="el-GR" dirty="0" smtClean="0"/>
              <a:t>, </a:t>
            </a:r>
            <a:r>
              <a:rPr lang="el-GR" dirty="0"/>
              <a:t>τον πυρήνα </a:t>
            </a:r>
            <a:r>
              <a:rPr lang="el-GR" dirty="0" smtClean="0"/>
              <a:t>της ραφής </a:t>
            </a:r>
            <a:r>
              <a:rPr lang="en-US" dirty="0" smtClean="0"/>
              <a:t>(r</a:t>
            </a:r>
            <a:r>
              <a:rPr lang="el-GR" dirty="0" err="1" smtClean="0"/>
              <a:t>aphe</a:t>
            </a:r>
            <a:r>
              <a:rPr lang="en-US" dirty="0" smtClean="0"/>
              <a:t> nucleus)</a:t>
            </a:r>
            <a:r>
              <a:rPr lang="el-GR" dirty="0" smtClean="0"/>
              <a:t>, </a:t>
            </a:r>
            <a:r>
              <a:rPr lang="el-GR" dirty="0"/>
              <a:t>τον </a:t>
            </a:r>
            <a:r>
              <a:rPr lang="el-GR" dirty="0" err="1"/>
              <a:t>γιγαντοκυτταρικό</a:t>
            </a:r>
            <a:r>
              <a:rPr lang="el-GR" dirty="0"/>
              <a:t> πυρήνα και την </a:t>
            </a:r>
            <a:r>
              <a:rPr lang="el-GR" dirty="0" err="1"/>
              <a:t>οπισθοπλάγια</a:t>
            </a:r>
            <a:r>
              <a:rPr lang="el-GR" dirty="0"/>
              <a:t> δέσμη του </a:t>
            </a:r>
            <a:r>
              <a:rPr lang="el-GR" dirty="0" smtClean="0"/>
              <a:t>νωτιαίου </a:t>
            </a:r>
            <a:r>
              <a:rPr lang="el-GR" dirty="0"/>
              <a:t>μ</a:t>
            </a:r>
            <a:r>
              <a:rPr lang="el-GR" dirty="0" smtClean="0"/>
              <a:t>υελού</a:t>
            </a:r>
            <a:r>
              <a:rPr lang="el-GR" dirty="0"/>
              <a:t>, καταλήγει πάλι στις συνάψεις του οπισθίου κέρατος του νωτιαίου μυελού όπου γίνεται η τροποποίηση του πόνου.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109</a:t>
            </a:fld>
            <a:endParaRPr lang="el-GR"/>
          </a:p>
        </p:txBody>
      </p:sp>
    </p:spTree>
    <p:extLst>
      <p:ext uri="{BB962C8B-B14F-4D97-AF65-F5344CB8AC3E}">
        <p14:creationId xmlns:p14="http://schemas.microsoft.com/office/powerpoint/2010/main" val="32644817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700808"/>
            <a:ext cx="8229600" cy="4752528"/>
          </a:xfrm>
        </p:spPr>
        <p:txBody>
          <a:bodyPr>
            <a:normAutofit/>
          </a:bodyPr>
          <a:lstStyle/>
          <a:p>
            <a:r>
              <a:rPr lang="el-GR" dirty="0"/>
              <a:t>Η θεωρία της Πύλης όπως ονομάσθηκε από τους </a:t>
            </a:r>
            <a:r>
              <a:rPr lang="el-GR" dirty="0" err="1"/>
              <a:t>Melzack</a:t>
            </a:r>
            <a:r>
              <a:rPr lang="el-GR" dirty="0"/>
              <a:t> και </a:t>
            </a:r>
            <a:r>
              <a:rPr lang="el-GR" dirty="0" err="1"/>
              <a:t>Wall</a:t>
            </a:r>
            <a:r>
              <a:rPr lang="el-GR" dirty="0"/>
              <a:t>, υποστηρίζει ότι τα διάφορα ερεθίσματα υφίστανται τροποποίηση στο επίπεδο των συνάψεων του </a:t>
            </a:r>
            <a:r>
              <a:rPr lang="el-GR" dirty="0" smtClean="0"/>
              <a:t>νωτιαίου </a:t>
            </a:r>
            <a:r>
              <a:rPr lang="el-GR" dirty="0"/>
              <a:t>μ</a:t>
            </a:r>
            <a:r>
              <a:rPr lang="el-GR" dirty="0" smtClean="0"/>
              <a:t>υελού </a:t>
            </a:r>
            <a:r>
              <a:rPr lang="el-GR" dirty="0"/>
              <a:t>και άλλα περνούν πιο εύκολα προς τον εγκέφαλο, ενώ άλλα </a:t>
            </a:r>
            <a:r>
              <a:rPr lang="el-GR" dirty="0" smtClean="0"/>
              <a:t>αποκλείονται (βλ. και προηγουμένως). </a:t>
            </a:r>
          </a:p>
          <a:p>
            <a:r>
              <a:rPr lang="el-GR" dirty="0" smtClean="0"/>
              <a:t>Οι </a:t>
            </a:r>
            <a:r>
              <a:rPr lang="el-GR" dirty="0"/>
              <a:t>βασικές ουσίες που αποκλείουν τα ερεθίσματα είναι οι </a:t>
            </a:r>
            <a:r>
              <a:rPr lang="el-GR" dirty="0" err="1"/>
              <a:t>ε</a:t>
            </a:r>
            <a:r>
              <a:rPr lang="el-GR" dirty="0" err="1" smtClean="0"/>
              <a:t>νδορφίνες</a:t>
            </a:r>
            <a:r>
              <a:rPr lang="el-GR" dirty="0" smtClean="0"/>
              <a:t> </a:t>
            </a:r>
            <a:r>
              <a:rPr lang="el-GR" dirty="0"/>
              <a:t>(ενδογενείς </a:t>
            </a:r>
            <a:r>
              <a:rPr lang="el-GR" dirty="0" err="1"/>
              <a:t>οπιοειδείς</a:t>
            </a:r>
            <a:r>
              <a:rPr lang="el-GR" dirty="0"/>
              <a:t> ουσίες), η </a:t>
            </a:r>
            <a:r>
              <a:rPr lang="el-GR" dirty="0" err="1"/>
              <a:t>ν</a:t>
            </a:r>
            <a:r>
              <a:rPr lang="el-GR" dirty="0" err="1" smtClean="0"/>
              <a:t>οραδρεναλίνη</a:t>
            </a:r>
            <a:r>
              <a:rPr lang="el-GR" dirty="0" smtClean="0"/>
              <a:t> </a:t>
            </a:r>
            <a:r>
              <a:rPr lang="el-GR" dirty="0"/>
              <a:t>μαζί με την </a:t>
            </a:r>
            <a:r>
              <a:rPr lang="el-GR" dirty="0" err="1"/>
              <a:t>σ</a:t>
            </a:r>
            <a:r>
              <a:rPr lang="el-GR" dirty="0" err="1" smtClean="0"/>
              <a:t>εροτονίνη</a:t>
            </a:r>
            <a:r>
              <a:rPr lang="el-GR" dirty="0" smtClean="0"/>
              <a:t> </a:t>
            </a:r>
            <a:r>
              <a:rPr lang="el-GR" dirty="0"/>
              <a:t>τα </a:t>
            </a:r>
            <a:r>
              <a:rPr lang="el-GR" dirty="0" err="1"/>
              <a:t>κ</a:t>
            </a:r>
            <a:r>
              <a:rPr lang="el-GR" dirty="0" err="1" smtClean="0"/>
              <a:t>ανναβινοειδή</a:t>
            </a:r>
            <a:r>
              <a:rPr lang="el-GR" dirty="0" smtClean="0"/>
              <a:t> </a:t>
            </a:r>
            <a:r>
              <a:rPr lang="el-GR" dirty="0"/>
              <a:t>και το </a:t>
            </a:r>
            <a:r>
              <a:rPr lang="el-GR" dirty="0" smtClean="0"/>
              <a:t>GABA.</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110</a:t>
            </a:fld>
            <a:endParaRPr lang="el-GR"/>
          </a:p>
        </p:txBody>
      </p:sp>
      <p:sp>
        <p:nvSpPr>
          <p:cNvPr id="6" name="Τίτλος 1"/>
          <p:cNvSpPr>
            <a:spLocks noGrp="1"/>
          </p:cNvSpPr>
          <p:nvPr>
            <p:ph type="title"/>
          </p:nvPr>
        </p:nvSpPr>
        <p:spPr>
          <a:xfrm>
            <a:off x="0" y="116632"/>
            <a:ext cx="9144000" cy="1296144"/>
          </a:xfrm>
        </p:spPr>
        <p:txBody>
          <a:bodyPr>
            <a:noAutofit/>
          </a:bodyPr>
          <a:lstStyle/>
          <a:p>
            <a:r>
              <a:rPr lang="el-GR" sz="3200" b="1" dirty="0"/>
              <a:t>Η τροποποίηση του πόνου από τον εγκέφαλο (</a:t>
            </a:r>
            <a:r>
              <a:rPr lang="el-GR" sz="3200" b="1" dirty="0" err="1"/>
              <a:t>Modification</a:t>
            </a:r>
            <a:r>
              <a:rPr lang="el-GR" sz="3200" b="1" dirty="0"/>
              <a:t>): Η θεωρία της Πύλης: </a:t>
            </a:r>
            <a:r>
              <a:rPr lang="el-GR" sz="3200" b="1" dirty="0" smtClean="0"/>
              <a:t/>
            </a:r>
            <a:br>
              <a:rPr lang="el-GR" sz="3200" b="1" dirty="0" smtClean="0"/>
            </a:br>
            <a:r>
              <a:rPr lang="el-GR" sz="2600" b="0" dirty="0" err="1" smtClean="0"/>
              <a:t>Ενδορφίνες</a:t>
            </a:r>
            <a:r>
              <a:rPr lang="el-GR" sz="2600" b="0" dirty="0"/>
              <a:t>, Κανναβινοειδή, </a:t>
            </a:r>
            <a:r>
              <a:rPr lang="el-GR" sz="2600" b="0" dirty="0" err="1"/>
              <a:t>Νοραδρεναλίνη</a:t>
            </a:r>
            <a:r>
              <a:rPr lang="el-GR" sz="2600" b="0" dirty="0"/>
              <a:t>, </a:t>
            </a:r>
            <a:r>
              <a:rPr lang="el-GR" sz="2600" b="0" dirty="0" err="1"/>
              <a:t>Σεροτινίνη</a:t>
            </a:r>
            <a:r>
              <a:rPr lang="el-GR" sz="2600" b="0" dirty="0"/>
              <a:t>, </a:t>
            </a:r>
            <a:r>
              <a:rPr lang="el-GR" sz="2600" b="0" dirty="0" smtClean="0"/>
              <a:t>GABA</a:t>
            </a:r>
            <a:endParaRPr lang="en-US" sz="2600" b="0" dirty="0"/>
          </a:p>
        </p:txBody>
      </p:sp>
    </p:spTree>
    <p:extLst>
      <p:ext uri="{BB962C8B-B14F-4D97-AF65-F5344CB8AC3E}">
        <p14:creationId xmlns:p14="http://schemas.microsoft.com/office/powerpoint/2010/main" val="8318630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Οι </a:t>
            </a:r>
            <a:r>
              <a:rPr lang="el-GR" b="1" dirty="0" err="1" smtClean="0"/>
              <a:t>ενδορφίνες</a:t>
            </a:r>
            <a:r>
              <a:rPr lang="el-GR" b="1" dirty="0" smtClean="0"/>
              <a:t> </a:t>
            </a:r>
            <a:r>
              <a:rPr lang="el-GR" sz="3000" b="0" dirty="0" smtClean="0"/>
              <a:t>1/4</a:t>
            </a:r>
            <a:endParaRPr lang="en-US" sz="3000" b="0" dirty="0"/>
          </a:p>
        </p:txBody>
      </p:sp>
      <p:sp>
        <p:nvSpPr>
          <p:cNvPr id="3" name="Θέση περιεχομένου 2"/>
          <p:cNvSpPr>
            <a:spLocks noGrp="1"/>
          </p:cNvSpPr>
          <p:nvPr>
            <p:ph idx="1"/>
          </p:nvPr>
        </p:nvSpPr>
        <p:spPr/>
        <p:txBody>
          <a:bodyPr>
            <a:noAutofit/>
          </a:bodyPr>
          <a:lstStyle/>
          <a:p>
            <a:r>
              <a:rPr lang="el-GR" dirty="0"/>
              <a:t>Οι </a:t>
            </a:r>
            <a:r>
              <a:rPr lang="el-GR" dirty="0" err="1"/>
              <a:t>ενδορφίνες</a:t>
            </a:r>
            <a:r>
              <a:rPr lang="el-GR" dirty="0"/>
              <a:t> είναι ενδογενή </a:t>
            </a:r>
            <a:r>
              <a:rPr lang="el-GR" dirty="0" err="1"/>
              <a:t>οπιοειδή</a:t>
            </a:r>
            <a:r>
              <a:rPr lang="el-GR" dirty="0"/>
              <a:t> πολυπεπτίδια. Εκλύονται κυρίως από την υπόφυση (προς το αίμα) και τον υποθάλαμο (στο ΚΝΣ), μετά από πόνο και έντονο σωματικό ή ψυχικό στρες (άσκηση, οργασμός κα). Προκαλούν </a:t>
            </a:r>
            <a:r>
              <a:rPr lang="el-GR" dirty="0" smtClean="0"/>
              <a:t>αναλγησία και ευφορία επιδρώντας </a:t>
            </a:r>
            <a:r>
              <a:rPr lang="el-GR" dirty="0"/>
              <a:t>σε διάφορα επίπεδα του ΚΝΣ. </a:t>
            </a:r>
            <a:endParaRPr lang="el-GR" dirty="0" smtClean="0"/>
          </a:p>
          <a:p>
            <a:r>
              <a:rPr lang="el-GR" dirty="0" smtClean="0"/>
              <a:t>Θεωρούνται ως τα </a:t>
            </a:r>
            <a:r>
              <a:rPr lang="el-GR" dirty="0"/>
              <a:t>φυσικά ενδογενή αναλγητικά που </a:t>
            </a:r>
            <a:r>
              <a:rPr lang="el-GR" dirty="0" smtClean="0"/>
              <a:t>δρουν όπως η μορφίνη</a:t>
            </a:r>
            <a:r>
              <a:rPr lang="el-GR" dirty="0"/>
              <a:t>. Υπάρχουν 4 είδη </a:t>
            </a:r>
            <a:r>
              <a:rPr lang="el-GR" dirty="0" err="1"/>
              <a:t>ενδορφινών</a:t>
            </a:r>
            <a:r>
              <a:rPr lang="el-GR" dirty="0"/>
              <a:t>, με διαφορετικά ελληνικά ονόματα (η α, η β, η γ και η σίγμα). Από τις </a:t>
            </a:r>
            <a:r>
              <a:rPr lang="el-GR" dirty="0" err="1" smtClean="0"/>
              <a:t>ενδορφίνες</a:t>
            </a:r>
            <a:r>
              <a:rPr lang="el-GR" dirty="0" smtClean="0"/>
              <a:t>, η </a:t>
            </a:r>
            <a:r>
              <a:rPr lang="el-GR" dirty="0"/>
              <a:t>β είναι περισσότερο υπεύθυνη για τον πόνο. Οι </a:t>
            </a:r>
            <a:r>
              <a:rPr lang="el-GR" dirty="0" err="1"/>
              <a:t>ενδορφίνες</a:t>
            </a:r>
            <a:r>
              <a:rPr lang="el-GR" dirty="0"/>
              <a:t> δρουν διαμέσου υποδοχέων, των </a:t>
            </a:r>
            <a:r>
              <a:rPr lang="el-GR" dirty="0" err="1"/>
              <a:t>οπιοειδών</a:t>
            </a:r>
            <a:r>
              <a:rPr lang="el-GR" dirty="0"/>
              <a:t> υποδοχέων (</a:t>
            </a:r>
            <a:r>
              <a:rPr lang="el-GR" dirty="0" err="1"/>
              <a:t>μ1</a:t>
            </a:r>
            <a:r>
              <a:rPr lang="el-GR" dirty="0"/>
              <a:t>, μ2, δ και κ1). Φαίνεται ότι έχουν μεγαλύτερη τάση σύνδεσης με τον μ1 υποδοχέα.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111</a:t>
            </a:fld>
            <a:endParaRPr lang="el-GR"/>
          </a:p>
        </p:txBody>
      </p:sp>
    </p:spTree>
    <p:extLst>
      <p:ext uri="{BB962C8B-B14F-4D97-AF65-F5344CB8AC3E}">
        <p14:creationId xmlns:p14="http://schemas.microsoft.com/office/powerpoint/2010/main" val="11079537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ενδορφίνες</a:t>
            </a:r>
            <a:r>
              <a:rPr lang="el-GR" dirty="0"/>
              <a:t> </a:t>
            </a:r>
            <a:r>
              <a:rPr lang="el-GR" sz="3000" b="0" dirty="0" smtClean="0"/>
              <a:t>2/4</a:t>
            </a:r>
            <a:endParaRPr lang="en-US" sz="3200" b="1" dirty="0"/>
          </a:p>
        </p:txBody>
      </p:sp>
      <p:sp>
        <p:nvSpPr>
          <p:cNvPr id="3" name="Θέση περιεχομένου 2"/>
          <p:cNvSpPr>
            <a:spLocks noGrp="1"/>
          </p:cNvSpPr>
          <p:nvPr>
            <p:ph idx="1"/>
          </p:nvPr>
        </p:nvSpPr>
        <p:spPr/>
        <p:txBody>
          <a:bodyPr>
            <a:noAutofit/>
          </a:bodyPr>
          <a:lstStyle/>
          <a:p>
            <a:r>
              <a:rPr lang="el-GR" dirty="0" smtClean="0"/>
              <a:t>Αν </a:t>
            </a:r>
            <a:r>
              <a:rPr lang="el-GR" dirty="0"/>
              <a:t>και ο τρόπος δράσης των </a:t>
            </a:r>
            <a:r>
              <a:rPr lang="el-GR" dirty="0" err="1"/>
              <a:t>ενδορφινών</a:t>
            </a:r>
            <a:r>
              <a:rPr lang="el-GR" dirty="0"/>
              <a:t> δεν είναι ακόμη πλήρως διευκρινισμένος φαίνεται ότι δρώντας τόσο στο </a:t>
            </a:r>
            <a:r>
              <a:rPr lang="el-GR" dirty="0" err="1"/>
              <a:t>προσυναπτικό</a:t>
            </a:r>
            <a:r>
              <a:rPr lang="el-GR" dirty="0"/>
              <a:t> όσο και στο </a:t>
            </a:r>
            <a:r>
              <a:rPr lang="el-GR" dirty="0" err="1"/>
              <a:t>μετασυναπτικό</a:t>
            </a:r>
            <a:r>
              <a:rPr lang="el-GR" dirty="0"/>
              <a:t> τμήμα της σύναψης, μειώνουν την είσοδο ασβεστίου ή/και αυξάνουν την έξοδο καλίου αντίστοιχα, επιτυγχάνοντας αφενός μείωση της αποδέσμευσης των διεγερτικών νευροδιαβιβαστών, αφετέρου την </a:t>
            </a:r>
            <a:r>
              <a:rPr lang="el-GR" dirty="0" err="1"/>
              <a:t>υπερπόλωση</a:t>
            </a:r>
            <a:r>
              <a:rPr lang="el-GR" dirty="0"/>
              <a:t> και την δυσκολία διέλευσης του ερεθίσματος στην συγκεκριμένη σύναψη. </a:t>
            </a:r>
            <a:r>
              <a:rPr lang="el-GR" dirty="0" smtClean="0"/>
              <a:t>Ένας </a:t>
            </a:r>
            <a:r>
              <a:rPr lang="el-GR" dirty="0"/>
              <a:t>άλλος μηχανισμός που συζητείται είναι η αναστολή της παραγωγής </a:t>
            </a:r>
            <a:r>
              <a:rPr lang="el-GR" dirty="0" smtClean="0"/>
              <a:t>ΑΤΡ στο </a:t>
            </a:r>
            <a:r>
              <a:rPr lang="el-GR" dirty="0" err="1"/>
              <a:t>προσυναπτικό</a:t>
            </a:r>
            <a:r>
              <a:rPr lang="el-GR" dirty="0"/>
              <a:t> τμήμα, που θεωρείται </a:t>
            </a:r>
            <a:r>
              <a:rPr lang="el-GR" dirty="0" smtClean="0"/>
              <a:t>απαραίτητο </a:t>
            </a:r>
            <a:r>
              <a:rPr lang="el-GR" dirty="0"/>
              <a:t>για την έκλυση νευροδιαβιβαστών και κυρίως ουσίας Ρ.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112</a:t>
            </a:fld>
            <a:endParaRPr lang="el-GR"/>
          </a:p>
        </p:txBody>
      </p:sp>
    </p:spTree>
    <p:extLst>
      <p:ext uri="{BB962C8B-B14F-4D97-AF65-F5344CB8AC3E}">
        <p14:creationId xmlns:p14="http://schemas.microsoft.com/office/powerpoint/2010/main" val="26205830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ενδορφίνες</a:t>
            </a:r>
            <a:r>
              <a:rPr lang="el-GR" dirty="0"/>
              <a:t> </a:t>
            </a:r>
            <a:r>
              <a:rPr lang="el-GR" sz="3000" b="0" dirty="0" smtClean="0"/>
              <a:t>3/4</a:t>
            </a:r>
            <a:endParaRPr lang="en-US" sz="3200" b="1" dirty="0"/>
          </a:p>
        </p:txBody>
      </p:sp>
      <p:sp>
        <p:nvSpPr>
          <p:cNvPr id="3" name="Θέση περιεχομένου 2"/>
          <p:cNvSpPr>
            <a:spLocks noGrp="1"/>
          </p:cNvSpPr>
          <p:nvPr>
            <p:ph idx="1"/>
          </p:nvPr>
        </p:nvSpPr>
        <p:spPr>
          <a:xfrm>
            <a:off x="457200" y="1196752"/>
            <a:ext cx="8229600" cy="5544616"/>
          </a:xfrm>
        </p:spPr>
        <p:txBody>
          <a:bodyPr>
            <a:normAutofit fontScale="92500"/>
          </a:bodyPr>
          <a:lstStyle/>
          <a:p>
            <a:r>
              <a:rPr lang="el-GR" dirty="0"/>
              <a:t>Η β-</a:t>
            </a:r>
            <a:r>
              <a:rPr lang="el-GR" dirty="0" err="1"/>
              <a:t>ενδορφίνη</a:t>
            </a:r>
            <a:r>
              <a:rPr lang="el-GR" dirty="0"/>
              <a:t>, δημιουργείται στην υπόφυση από την ίδια πρόδρομη </a:t>
            </a:r>
            <a:r>
              <a:rPr lang="el-GR" dirty="0" smtClean="0"/>
              <a:t>πρωτεΐνη </a:t>
            </a:r>
            <a:r>
              <a:rPr lang="el-GR" dirty="0"/>
              <a:t>(</a:t>
            </a:r>
            <a:r>
              <a:rPr lang="el-GR" dirty="0" err="1" smtClean="0"/>
              <a:t>προοπιομελανοκορτίνη</a:t>
            </a:r>
            <a:r>
              <a:rPr lang="el-GR" dirty="0" smtClean="0"/>
              <a:t>-</a:t>
            </a:r>
            <a:r>
              <a:rPr lang="en-US" dirty="0" smtClean="0"/>
              <a:t>POMC</a:t>
            </a:r>
            <a:r>
              <a:rPr lang="el-GR" dirty="0" smtClean="0"/>
              <a:t>) </a:t>
            </a:r>
            <a:r>
              <a:rPr lang="el-GR" dirty="0"/>
              <a:t>με την ACTH. </a:t>
            </a:r>
            <a:endParaRPr lang="el-GR" dirty="0" smtClean="0"/>
          </a:p>
          <a:p>
            <a:r>
              <a:rPr lang="el-GR" dirty="0" smtClean="0"/>
              <a:t>Η </a:t>
            </a:r>
            <a:r>
              <a:rPr lang="en-US" dirty="0" smtClean="0"/>
              <a:t>ACTH </a:t>
            </a:r>
            <a:r>
              <a:rPr lang="el-GR" dirty="0" smtClean="0"/>
              <a:t>είναι υπεύθυνη </a:t>
            </a:r>
            <a:r>
              <a:rPr lang="el-GR" dirty="0"/>
              <a:t>για την παραγωγή </a:t>
            </a:r>
            <a:r>
              <a:rPr lang="el-GR" dirty="0" err="1" smtClean="0"/>
              <a:t>κορτιζό</a:t>
            </a:r>
            <a:r>
              <a:rPr lang="el-GR" dirty="0" err="1"/>
              <a:t>λ</a:t>
            </a:r>
            <a:r>
              <a:rPr lang="el-GR" dirty="0" err="1" smtClean="0"/>
              <a:t>ης</a:t>
            </a:r>
            <a:r>
              <a:rPr lang="el-GR" dirty="0"/>
              <a:t>, (από το φλοιό των επινεφριδίων), </a:t>
            </a:r>
            <a:r>
              <a:rPr lang="el-GR" dirty="0" smtClean="0"/>
              <a:t>χρήσιμης </a:t>
            </a:r>
            <a:r>
              <a:rPr lang="el-GR" dirty="0"/>
              <a:t>σε καταστάσεις στρες. </a:t>
            </a:r>
            <a:endParaRPr lang="el-GR" dirty="0" smtClean="0"/>
          </a:p>
          <a:p>
            <a:r>
              <a:rPr lang="el-GR" dirty="0" smtClean="0"/>
              <a:t>Σε μια </a:t>
            </a:r>
            <a:r>
              <a:rPr lang="el-GR" dirty="0"/>
              <a:t>έντονη κατάσταση στρες, όπως πχ σοβαρός τραυματισμός, στον οργανισμό του ατόμου εκλύεται πλην της </a:t>
            </a:r>
            <a:r>
              <a:rPr lang="el-GR" dirty="0" err="1" smtClean="0"/>
              <a:t>κορτιζόλης</a:t>
            </a:r>
            <a:r>
              <a:rPr lang="el-GR" dirty="0"/>
              <a:t>, που προετοιμάζει σωματικά το άτομο για να το αντιμετωπίσει και β-</a:t>
            </a:r>
            <a:r>
              <a:rPr lang="el-GR" dirty="0" err="1"/>
              <a:t>ενδορφίνη</a:t>
            </a:r>
            <a:r>
              <a:rPr lang="el-GR" dirty="0"/>
              <a:t> που του προκαλεί αναλγησία. </a:t>
            </a:r>
          </a:p>
          <a:p>
            <a:r>
              <a:rPr lang="el-GR" dirty="0" smtClean="0"/>
              <a:t>Αυτή η θεωρία εξηγεί την αναλγησία </a:t>
            </a:r>
            <a:r>
              <a:rPr lang="el-GR" dirty="0"/>
              <a:t>(</a:t>
            </a:r>
            <a:r>
              <a:rPr lang="el-GR" dirty="0" err="1"/>
              <a:t>Stress</a:t>
            </a:r>
            <a:r>
              <a:rPr lang="el-GR" dirty="0"/>
              <a:t> </a:t>
            </a:r>
            <a:r>
              <a:rPr lang="el-GR" dirty="0" err="1"/>
              <a:t>Induced</a:t>
            </a:r>
            <a:r>
              <a:rPr lang="el-GR" dirty="0"/>
              <a:t> </a:t>
            </a:r>
            <a:r>
              <a:rPr lang="el-GR" dirty="0" err="1"/>
              <a:t>Analgesia</a:t>
            </a:r>
            <a:r>
              <a:rPr lang="el-GR" dirty="0"/>
              <a:t>) που παρουσιάζουν οι τραυματισμένοι στρατιώτες κατά τη διάρκεια της μάχης ή </a:t>
            </a:r>
            <a:r>
              <a:rPr lang="el-GR" dirty="0" smtClean="0"/>
              <a:t>σε οποιοσδήποτε σοβαρό τραυματισμό στα </a:t>
            </a:r>
            <a:r>
              <a:rPr lang="el-GR" dirty="0"/>
              <a:t>αρχικά στάδια.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113</a:t>
            </a:fld>
            <a:endParaRPr lang="el-GR"/>
          </a:p>
        </p:txBody>
      </p:sp>
    </p:spTree>
    <p:extLst>
      <p:ext uri="{BB962C8B-B14F-4D97-AF65-F5344CB8AC3E}">
        <p14:creationId xmlns:p14="http://schemas.microsoft.com/office/powerpoint/2010/main" val="184884205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ενδορφίνες</a:t>
            </a:r>
            <a:r>
              <a:rPr lang="el-GR" dirty="0"/>
              <a:t> </a:t>
            </a:r>
            <a:r>
              <a:rPr lang="el-GR" sz="3000" b="0" dirty="0" smtClean="0"/>
              <a:t>4/4</a:t>
            </a:r>
            <a:endParaRPr lang="en-US" sz="3200" b="1" dirty="0"/>
          </a:p>
        </p:txBody>
      </p:sp>
      <p:sp>
        <p:nvSpPr>
          <p:cNvPr id="3" name="Θέση περιεχομένου 2"/>
          <p:cNvSpPr>
            <a:spLocks noGrp="1"/>
          </p:cNvSpPr>
          <p:nvPr>
            <p:ph idx="1"/>
          </p:nvPr>
        </p:nvSpPr>
        <p:spPr/>
        <p:txBody>
          <a:bodyPr>
            <a:normAutofit/>
          </a:bodyPr>
          <a:lstStyle/>
          <a:p>
            <a:r>
              <a:rPr lang="el-GR" dirty="0"/>
              <a:t>Η </a:t>
            </a:r>
            <a:r>
              <a:rPr lang="el-GR" dirty="0" smtClean="0"/>
              <a:t>άσκηση, </a:t>
            </a:r>
            <a:r>
              <a:rPr lang="el-GR" dirty="0"/>
              <a:t>η βελονοθεραπεία, ο τοκετός, το γέλιο, η γιόγκα, η </a:t>
            </a:r>
            <a:r>
              <a:rPr lang="el-GR" dirty="0" err="1"/>
              <a:t>καψαϊκίνη</a:t>
            </a:r>
            <a:r>
              <a:rPr lang="el-GR" dirty="0"/>
              <a:t>, το </a:t>
            </a:r>
            <a:r>
              <a:rPr lang="el-GR" dirty="0" smtClean="0"/>
              <a:t>μασάζ, </a:t>
            </a:r>
            <a:r>
              <a:rPr lang="el-GR" dirty="0"/>
              <a:t>η σοκολάτα ακόμη και η μουσική αυξάνουν την έκκριση των </a:t>
            </a:r>
            <a:r>
              <a:rPr lang="el-GR" dirty="0" err="1"/>
              <a:t>ενδορφινών</a:t>
            </a:r>
            <a:r>
              <a:rPr lang="el-GR" dirty="0"/>
              <a:t>. </a:t>
            </a:r>
            <a:endParaRPr lang="el-GR" dirty="0" smtClean="0"/>
          </a:p>
          <a:p>
            <a:r>
              <a:rPr lang="el-GR" dirty="0" smtClean="0"/>
              <a:t>Πιστεύεται </a:t>
            </a:r>
            <a:r>
              <a:rPr lang="el-GR" dirty="0"/>
              <a:t>ότι η ευχάριστη διάθεση που προκαλείται σε όσους ασκούνται (</a:t>
            </a:r>
            <a:r>
              <a:rPr lang="el-GR" dirty="0" err="1"/>
              <a:t>runners</a:t>
            </a:r>
            <a:r>
              <a:rPr lang="el-GR" dirty="0"/>
              <a:t> </a:t>
            </a:r>
            <a:r>
              <a:rPr lang="el-GR" dirty="0" err="1"/>
              <a:t>high</a:t>
            </a:r>
            <a:r>
              <a:rPr lang="el-GR" dirty="0"/>
              <a:t>) οφείλεται στις </a:t>
            </a:r>
            <a:r>
              <a:rPr lang="el-GR" dirty="0" err="1"/>
              <a:t>ενδορφίνες</a:t>
            </a:r>
            <a:r>
              <a:rPr lang="el-GR" dirty="0"/>
              <a:t>. </a:t>
            </a:r>
          </a:p>
          <a:p>
            <a:r>
              <a:rPr lang="el-GR" dirty="0" smtClean="0"/>
              <a:t>Ο </a:t>
            </a:r>
            <a:r>
              <a:rPr lang="el-GR" dirty="0"/>
              <a:t>συνδυασμός </a:t>
            </a:r>
            <a:r>
              <a:rPr lang="el-GR" dirty="0" err="1"/>
              <a:t>καψαϊκίνης</a:t>
            </a:r>
            <a:r>
              <a:rPr lang="el-GR" dirty="0"/>
              <a:t> (</a:t>
            </a:r>
            <a:r>
              <a:rPr lang="el-GR" dirty="0" err="1"/>
              <a:t>τσίλι</a:t>
            </a:r>
            <a:r>
              <a:rPr lang="el-GR" dirty="0"/>
              <a:t>) και σοκολάτας ήταν γνωστός και στους Μάγια, πριν 6000 χρόνια και χρησιμοποιείτο σαν αφροδισιακό ποτό.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114</a:t>
            </a:fld>
            <a:endParaRPr lang="el-GR"/>
          </a:p>
        </p:txBody>
      </p:sp>
    </p:spTree>
    <p:extLst>
      <p:ext uri="{BB962C8B-B14F-4D97-AF65-F5344CB8AC3E}">
        <p14:creationId xmlns:p14="http://schemas.microsoft.com/office/powerpoint/2010/main" val="29302143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t>Νοραδρεναλίνη</a:t>
            </a:r>
            <a:r>
              <a:rPr lang="el-GR" b="1" dirty="0"/>
              <a:t> και </a:t>
            </a:r>
            <a:r>
              <a:rPr lang="el-GR" b="1" dirty="0" err="1"/>
              <a:t>Σεροτονίνη</a:t>
            </a:r>
            <a:r>
              <a:rPr lang="el-GR" b="1" dirty="0"/>
              <a:t> </a:t>
            </a:r>
            <a:r>
              <a:rPr lang="el-GR" sz="3000" b="0" dirty="0" smtClean="0"/>
              <a:t>1/2</a:t>
            </a:r>
            <a:endParaRPr lang="en-US" sz="3000" b="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a:t>Η </a:t>
            </a:r>
            <a:r>
              <a:rPr lang="el-GR" dirty="0" err="1"/>
              <a:t>νοραδρεναλίνη</a:t>
            </a:r>
            <a:r>
              <a:rPr lang="el-GR" dirty="0"/>
              <a:t> έχει πολλές δράσεις, μια από αυτές είναι και η αναστολή του πόνου στο κεντρικό νευρικό σύστημα ενώ η </a:t>
            </a:r>
            <a:r>
              <a:rPr lang="el-GR" dirty="0" err="1"/>
              <a:t>σεροτονίνη</a:t>
            </a:r>
            <a:r>
              <a:rPr lang="el-GR" dirty="0"/>
              <a:t> </a:t>
            </a:r>
            <a:r>
              <a:rPr lang="el-GR" dirty="0" smtClean="0"/>
              <a:t>έχει ως βασική </a:t>
            </a:r>
            <a:r>
              <a:rPr lang="el-GR" dirty="0"/>
              <a:t>δράση τη διατήρηση της ευεξίας στον οργανισμό. </a:t>
            </a:r>
            <a:endParaRPr lang="el-GR" dirty="0" smtClean="0"/>
          </a:p>
          <a:p>
            <a:r>
              <a:rPr lang="el-GR" dirty="0" smtClean="0"/>
              <a:t>Και </a:t>
            </a:r>
            <a:r>
              <a:rPr lang="el-GR" dirty="0"/>
              <a:t>οι δύο ευρίσκονται σε ειδικά </a:t>
            </a:r>
            <a:r>
              <a:rPr lang="el-GR" dirty="0" err="1"/>
              <a:t>κυστίδια</a:t>
            </a:r>
            <a:r>
              <a:rPr lang="el-GR" dirty="0"/>
              <a:t> στην </a:t>
            </a:r>
            <a:r>
              <a:rPr lang="el-GR" dirty="0" err="1"/>
              <a:t>προσυναπτική</a:t>
            </a:r>
            <a:r>
              <a:rPr lang="el-GR" dirty="0"/>
              <a:t> περιοχή τα οποία εκβάλλουν το περιεχόμενό τους στην </a:t>
            </a:r>
            <a:r>
              <a:rPr lang="el-GR" dirty="0" err="1"/>
              <a:t>συναπτική</a:t>
            </a:r>
            <a:r>
              <a:rPr lang="el-GR" dirty="0"/>
              <a:t> σχισμή</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115</a:t>
            </a:fld>
            <a:endParaRPr lang="el-GR"/>
          </a:p>
        </p:txBody>
      </p:sp>
    </p:spTree>
    <p:extLst>
      <p:ext uri="{BB962C8B-B14F-4D97-AF65-F5344CB8AC3E}">
        <p14:creationId xmlns:p14="http://schemas.microsoft.com/office/powerpoint/2010/main" val="2977168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a:t>Νοραδρεναλίνη</a:t>
            </a:r>
            <a:r>
              <a:rPr lang="el-GR" b="1" dirty="0"/>
              <a:t> και </a:t>
            </a:r>
            <a:r>
              <a:rPr lang="el-GR" b="1" dirty="0" err="1"/>
              <a:t>Σεροτονίνη</a:t>
            </a:r>
            <a:r>
              <a:rPr lang="el-GR" b="1" dirty="0"/>
              <a:t> </a:t>
            </a:r>
            <a:r>
              <a:rPr lang="el-GR" sz="3000" b="0" dirty="0"/>
              <a:t>2</a:t>
            </a:r>
            <a:r>
              <a:rPr lang="el-GR" sz="3000" b="0" dirty="0" smtClean="0"/>
              <a:t>/2</a:t>
            </a:r>
            <a:endParaRPr lang="en-US" sz="3000" b="0" dirty="0"/>
          </a:p>
        </p:txBody>
      </p:sp>
      <p:sp>
        <p:nvSpPr>
          <p:cNvPr id="3" name="Θέση περιεχομένου 2"/>
          <p:cNvSpPr>
            <a:spLocks noGrp="1"/>
          </p:cNvSpPr>
          <p:nvPr>
            <p:ph idx="1"/>
          </p:nvPr>
        </p:nvSpPr>
        <p:spPr>
          <a:xfrm>
            <a:off x="457200" y="1196752"/>
            <a:ext cx="8229600" cy="5661248"/>
          </a:xfrm>
        </p:spPr>
        <p:txBody>
          <a:bodyPr>
            <a:noAutofit/>
          </a:bodyPr>
          <a:lstStyle/>
          <a:p>
            <a:r>
              <a:rPr lang="el-GR" dirty="0" smtClean="0"/>
              <a:t>Ένα </a:t>
            </a:r>
            <a:r>
              <a:rPr lang="el-GR" dirty="0"/>
              <a:t>μέρος της </a:t>
            </a:r>
            <a:r>
              <a:rPr lang="el-GR" dirty="0" err="1"/>
              <a:t>νοραδρεναλίνης</a:t>
            </a:r>
            <a:r>
              <a:rPr lang="el-GR" dirty="0"/>
              <a:t> και της </a:t>
            </a:r>
            <a:r>
              <a:rPr lang="el-GR" dirty="0" err="1"/>
              <a:t>σεροτονίνης</a:t>
            </a:r>
            <a:r>
              <a:rPr lang="el-GR" dirty="0"/>
              <a:t> συνδέεται με τους υποδοχείς τους στην </a:t>
            </a:r>
            <a:r>
              <a:rPr lang="el-GR" dirty="0" err="1"/>
              <a:t>μετασυναπτική</a:t>
            </a:r>
            <a:r>
              <a:rPr lang="el-GR" dirty="0"/>
              <a:t> περιοχή, ένα μέρος καταστρέφεται από τα ειδικά ένζυμα της </a:t>
            </a:r>
            <a:r>
              <a:rPr lang="el-GR" dirty="0" err="1"/>
              <a:t>συναπτικής</a:t>
            </a:r>
            <a:r>
              <a:rPr lang="el-GR" dirty="0"/>
              <a:t> σχισμής (COMPT) και ένα μέρος επαναπροσλαμβάνεται από ειδικούς υποδοχείς της </a:t>
            </a:r>
            <a:r>
              <a:rPr lang="el-GR" dirty="0" err="1"/>
              <a:t>προσυναπτικής</a:t>
            </a:r>
            <a:r>
              <a:rPr lang="el-GR" dirty="0"/>
              <a:t> περιοχής. </a:t>
            </a:r>
            <a:endParaRPr lang="el-GR" dirty="0" smtClean="0"/>
          </a:p>
          <a:p>
            <a:r>
              <a:rPr lang="el-GR" dirty="0" smtClean="0"/>
              <a:t>Οι </a:t>
            </a:r>
            <a:r>
              <a:rPr lang="el-GR" dirty="0"/>
              <a:t>δύο αυτοί νευροδιαβιβαστές ενεργοποιούν τους διαύλους ασβεστίου και καλίου στο </a:t>
            </a:r>
            <a:r>
              <a:rPr lang="el-GR" dirty="0" err="1"/>
              <a:t>μετασυναπτικό</a:t>
            </a:r>
            <a:r>
              <a:rPr lang="el-GR" dirty="0"/>
              <a:t> τμήμα, αναστρέφουν το δυναμικό του και το ερέθισμα δεν μπορεί να προωθηθεί. Με αυτό τον τρόπο μειώνεται η ένταση του ερεθίσματος και φυσικά και η </a:t>
            </a:r>
            <a:r>
              <a:rPr lang="el-GR" dirty="0" smtClean="0"/>
              <a:t>ένταση του πόνου.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116</a:t>
            </a:fld>
            <a:endParaRPr lang="el-GR"/>
          </a:p>
        </p:txBody>
      </p:sp>
    </p:spTree>
    <p:extLst>
      <p:ext uri="{BB962C8B-B14F-4D97-AF65-F5344CB8AC3E}">
        <p14:creationId xmlns:p14="http://schemas.microsoft.com/office/powerpoint/2010/main" val="989733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Κανναβινοειδή (</a:t>
            </a:r>
            <a:r>
              <a:rPr lang="en-US" b="1" dirty="0"/>
              <a:t>Cannabinoids</a:t>
            </a:r>
            <a:r>
              <a:rPr lang="en-US" dirty="0"/>
              <a:t>) </a:t>
            </a:r>
            <a:r>
              <a:rPr lang="el-GR" sz="3000" b="0" dirty="0" smtClean="0"/>
              <a:t>1/6</a:t>
            </a:r>
            <a:endParaRPr lang="en-US" sz="3000" b="0" dirty="0"/>
          </a:p>
        </p:txBody>
      </p:sp>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r>
              <a:rPr lang="el-GR" dirty="0"/>
              <a:t>Τα </a:t>
            </a:r>
            <a:r>
              <a:rPr lang="el-GR" dirty="0" err="1"/>
              <a:t>κανναβινοειδή</a:t>
            </a:r>
            <a:r>
              <a:rPr lang="el-GR" dirty="0"/>
              <a:t> αποτελούν κλασικούς κατασταλτικούς νευροδιαβιβαστές του πόνου και η δράση τους εξασκείται σε πολλές περιοχές του νευρικού </a:t>
            </a:r>
            <a:r>
              <a:rPr lang="el-GR" dirty="0" err="1"/>
              <a:t>σωματοαισθητικού</a:t>
            </a:r>
            <a:r>
              <a:rPr lang="el-GR" dirty="0"/>
              <a:t> συστήματος. Από πλευράς προέλευσης μπορεί να τα διαχωρίσουμε στα </a:t>
            </a:r>
            <a:r>
              <a:rPr lang="el-GR" dirty="0" err="1"/>
              <a:t>κανναβινοειδή</a:t>
            </a:r>
            <a:r>
              <a:rPr lang="el-GR" dirty="0"/>
              <a:t> των φυτών (χασίς κλπ), τα συνθετικά </a:t>
            </a:r>
            <a:r>
              <a:rPr lang="el-GR" dirty="0" err="1"/>
              <a:t>κανναβινοειδή</a:t>
            </a:r>
            <a:r>
              <a:rPr lang="el-GR" dirty="0"/>
              <a:t> που δημιουργούνται στο εργαστήριο και τα </a:t>
            </a:r>
            <a:r>
              <a:rPr lang="el-GR" dirty="0" err="1"/>
              <a:t>κανναβινοειδή</a:t>
            </a:r>
            <a:r>
              <a:rPr lang="el-GR" dirty="0"/>
              <a:t> που παράγει ο οργανισμός και ονομάζονται </a:t>
            </a:r>
            <a:r>
              <a:rPr lang="el-GR" dirty="0" err="1"/>
              <a:t>ενδοκανναβινοειδή</a:t>
            </a:r>
            <a:r>
              <a:rPr lang="el-GR" dirty="0"/>
              <a:t> και προέρχονται από τον μεταβολισμό του </a:t>
            </a:r>
            <a:r>
              <a:rPr lang="el-GR" dirty="0" err="1"/>
              <a:t>αραχιδονικού</a:t>
            </a:r>
            <a:r>
              <a:rPr lang="el-GR" dirty="0"/>
              <a:t> οξέος, όπως και οι </a:t>
            </a:r>
            <a:r>
              <a:rPr lang="el-GR" dirty="0" err="1"/>
              <a:t>προσταγλανδίνες</a:t>
            </a:r>
            <a:r>
              <a:rPr lang="el-GR" dirty="0"/>
              <a:t>. </a:t>
            </a:r>
            <a:endParaRPr lang="el-GR" dirty="0" smtClean="0"/>
          </a:p>
          <a:p>
            <a:r>
              <a:rPr lang="el-GR" dirty="0" smtClean="0"/>
              <a:t>Τα </a:t>
            </a:r>
            <a:r>
              <a:rPr lang="el-GR" dirty="0"/>
              <a:t>πιο γνωστά είναι τα </a:t>
            </a:r>
            <a:r>
              <a:rPr lang="el-GR" dirty="0" err="1"/>
              <a:t>κανναβινοειδή</a:t>
            </a:r>
            <a:r>
              <a:rPr lang="el-GR" dirty="0"/>
              <a:t> που ευρίσκονται στο φυτό </a:t>
            </a:r>
            <a:r>
              <a:rPr lang="el-GR" dirty="0" smtClean="0"/>
              <a:t>της κάνναβης </a:t>
            </a:r>
            <a:r>
              <a:rPr lang="el-GR" dirty="0"/>
              <a:t>γνωστό και ως μαριχουάνα, αλλά και αλλού (μαύρα </a:t>
            </a:r>
            <a:r>
              <a:rPr lang="el-GR" dirty="0" smtClean="0"/>
              <a:t>μανιτάρια, τρούφες</a:t>
            </a:r>
            <a:r>
              <a:rPr lang="el-GR" dirty="0"/>
              <a:t>), (περίπου 85 διαφορετικά είδη) που διαθέτουν και ψυχοδιεγερτικές ιδιότητες, </a:t>
            </a:r>
            <a:r>
              <a:rPr lang="el-GR" dirty="0" smtClean="0"/>
              <a:t>(όπως </a:t>
            </a:r>
            <a:r>
              <a:rPr lang="el-GR" dirty="0"/>
              <a:t>πχ το </a:t>
            </a:r>
            <a:r>
              <a:rPr lang="el-GR" dirty="0" err="1"/>
              <a:t>tetrahydrocannabinol</a:t>
            </a:r>
            <a:r>
              <a:rPr lang="el-GR" dirty="0"/>
              <a:t> (THC) και το </a:t>
            </a:r>
            <a:r>
              <a:rPr lang="el-GR" dirty="0" err="1"/>
              <a:t>cannabidiol</a:t>
            </a:r>
            <a:r>
              <a:rPr lang="el-GR" dirty="0"/>
              <a:t> (CBD</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117</a:t>
            </a:fld>
            <a:endParaRPr lang="el-GR"/>
          </a:p>
        </p:txBody>
      </p:sp>
    </p:spTree>
    <p:extLst>
      <p:ext uri="{BB962C8B-B14F-4D97-AF65-F5344CB8AC3E}">
        <p14:creationId xmlns:p14="http://schemas.microsoft.com/office/powerpoint/2010/main" val="16239587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Κανναβινοειδή (</a:t>
            </a:r>
            <a:r>
              <a:rPr lang="en-US" dirty="0"/>
              <a:t>Cannabinoids) </a:t>
            </a:r>
            <a:r>
              <a:rPr lang="el-GR" sz="3000" b="0" dirty="0" smtClean="0"/>
              <a:t>2/6</a:t>
            </a:r>
            <a:endParaRPr lang="en-US"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r>
              <a:rPr lang="el-GR" dirty="0"/>
              <a:t>Η δράση τους εξασκείται διαμέσου υποδοχέων, του CB1 και του CB2 (G-</a:t>
            </a:r>
            <a:r>
              <a:rPr lang="el-GR" dirty="0" err="1"/>
              <a:t>protei</a:t>
            </a:r>
            <a:r>
              <a:rPr lang="el-GR" dirty="0"/>
              <a:t>n coupled receptors), οι οποίοι ευρίσκονται σε όλες τις περιοχές του κεντρικού και περιφερικού νευρικού συστήματος, όπου υπάρχει αναλγητική δραστηριότητα. </a:t>
            </a:r>
            <a:endParaRPr lang="el-GR" dirty="0" smtClean="0"/>
          </a:p>
          <a:p>
            <a:r>
              <a:rPr lang="el-GR" dirty="0" smtClean="0"/>
              <a:t>O </a:t>
            </a:r>
            <a:r>
              <a:rPr lang="el-GR" dirty="0"/>
              <a:t>CB1 έχει εντοπισθεί στα βασικά γάγγλια του εγκεφάλου, στον ιππόκαμπο, στην ζώνη PAG, στο οπίσθιο κέρας του νωτιαίου μυελού, στο γάγγλιο της οπίσθιας ρίζας του περιφερικού νεύρου, στους περιφερικούς </a:t>
            </a:r>
            <a:r>
              <a:rPr lang="el-GR" dirty="0" err="1"/>
              <a:t>αλγαισθητικούς</a:t>
            </a:r>
            <a:r>
              <a:rPr lang="el-GR" dirty="0"/>
              <a:t> υποδοχείς αλλά και στα αναπαραγωγικά όργανα ανδρών και γυναικών. </a:t>
            </a:r>
            <a:endParaRPr lang="el-GR" dirty="0" smtClean="0"/>
          </a:p>
          <a:p>
            <a:r>
              <a:rPr lang="el-GR" dirty="0" smtClean="0"/>
              <a:t>Ο </a:t>
            </a:r>
            <a:r>
              <a:rPr lang="el-GR" dirty="0"/>
              <a:t>CB2 έχει βρεθεί στα </a:t>
            </a:r>
            <a:r>
              <a:rPr lang="el-GR" dirty="0" err="1"/>
              <a:t>κερατινοκύτταρα</a:t>
            </a:r>
            <a:r>
              <a:rPr lang="el-GR" dirty="0"/>
              <a:t>, στα κύτταρα της </a:t>
            </a:r>
            <a:r>
              <a:rPr lang="el-GR" dirty="0" err="1"/>
              <a:t>μικρογλοίας</a:t>
            </a:r>
            <a:r>
              <a:rPr lang="el-GR" dirty="0"/>
              <a:t>, σε κύτταρα του ανοσολογικού συστήματος και </a:t>
            </a:r>
            <a:r>
              <a:rPr lang="el-GR" dirty="0" smtClean="0"/>
              <a:t>αλλού.</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118</a:t>
            </a:fld>
            <a:endParaRPr lang="el-GR"/>
          </a:p>
        </p:txBody>
      </p:sp>
    </p:spTree>
    <p:extLst>
      <p:ext uri="{BB962C8B-B14F-4D97-AF65-F5344CB8AC3E}">
        <p14:creationId xmlns:p14="http://schemas.microsoft.com/office/powerpoint/2010/main" val="2517639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r>
              <a:rPr lang="el-GR" dirty="0"/>
              <a:t>Ο</a:t>
            </a:r>
            <a:r>
              <a:rPr lang="el-GR" dirty="0" smtClean="0"/>
              <a:t>ι </a:t>
            </a:r>
            <a:r>
              <a:rPr lang="el-GR" dirty="0"/>
              <a:t>C </a:t>
            </a:r>
            <a:r>
              <a:rPr lang="el-GR" dirty="0" err="1"/>
              <a:t>αλγοϋποδοχείς</a:t>
            </a:r>
            <a:r>
              <a:rPr lang="el-GR" dirty="0"/>
              <a:t> θεωρούνται υπεύθυνοι για τη γένεση της αίσθησης του καυστικού πόνου. </a:t>
            </a:r>
            <a:endParaRPr lang="el-GR" dirty="0" smtClean="0"/>
          </a:p>
          <a:p>
            <a:r>
              <a:rPr lang="el-GR" dirty="0" smtClean="0"/>
              <a:t>Οι </a:t>
            </a:r>
            <a:r>
              <a:rPr lang="el-GR" dirty="0" err="1"/>
              <a:t>Αδ</a:t>
            </a:r>
            <a:r>
              <a:rPr lang="el-GR" dirty="0"/>
              <a:t> </a:t>
            </a:r>
            <a:r>
              <a:rPr lang="el-GR" dirty="0" err="1"/>
              <a:t>αλγοϋποδοχείς</a:t>
            </a:r>
            <a:r>
              <a:rPr lang="el-GR" dirty="0"/>
              <a:t> είναι υπεύθυνοι για τον οξύ, </a:t>
            </a:r>
            <a:r>
              <a:rPr lang="el-GR" dirty="0" err="1"/>
              <a:t>νυγμώδη</a:t>
            </a:r>
            <a:r>
              <a:rPr lang="el-GR" dirty="0"/>
              <a:t>, διαξιφιστικό πόνο. Η ταχύτητα αγωγής τους είναι μεγαλύτερη αυτής των </a:t>
            </a:r>
            <a:r>
              <a:rPr lang="el-GR" dirty="0" err="1"/>
              <a:t>Αδ</a:t>
            </a:r>
            <a:r>
              <a:rPr lang="el-GR" dirty="0"/>
              <a:t> ινών, απαντούν με μεγαλύτερες συχνότητες </a:t>
            </a:r>
            <a:r>
              <a:rPr lang="el-GR" dirty="0" err="1"/>
              <a:t>εκφόρτισης</a:t>
            </a:r>
            <a:r>
              <a:rPr lang="el-GR" dirty="0"/>
              <a:t> ενώ η πληροφορία που φέρουν στο ΚΝΣ είναι περισσότερο σαφής και διακριτή. </a:t>
            </a:r>
            <a:endParaRPr lang="el-GR" dirty="0" smtClean="0"/>
          </a:p>
          <a:p>
            <a:r>
              <a:rPr lang="el-GR" dirty="0" smtClean="0"/>
              <a:t>Το </a:t>
            </a:r>
            <a:r>
              <a:rPr lang="el-GR" dirty="0"/>
              <a:t>δεκτικό τους πεδίο απαρτίζεται από τη παρουσία 3-20 σημείων μεγάλης διακριτικής ικανότητας (</a:t>
            </a:r>
            <a:r>
              <a:rPr lang="el-GR" dirty="0" err="1"/>
              <a:t>hot</a:t>
            </a:r>
            <a:r>
              <a:rPr lang="el-GR" dirty="0"/>
              <a:t> </a:t>
            </a:r>
            <a:r>
              <a:rPr lang="el-GR" dirty="0" err="1"/>
              <a:t>spots</a:t>
            </a:r>
            <a:r>
              <a:rPr lang="el-GR" dirty="0"/>
              <a:t>), καθένα εκ των οποίων καταλαμβάνει επιφάνεια 1mm</a:t>
            </a:r>
            <a:r>
              <a:rPr lang="el-GR" sz="2300" dirty="0"/>
              <a:t>2</a:t>
            </a:r>
            <a:r>
              <a:rPr lang="el-GR" dirty="0"/>
              <a:t> . </a:t>
            </a:r>
            <a:endParaRPr lang="el-GR" dirty="0" smtClean="0"/>
          </a:p>
          <a:p>
            <a:r>
              <a:rPr lang="el-GR" dirty="0" smtClean="0"/>
              <a:t>Η </a:t>
            </a:r>
            <a:r>
              <a:rPr lang="el-GR" dirty="0"/>
              <a:t>αίσθηση του οξέος πόνου που προκαλείται από την εφαρμογή ενός </a:t>
            </a:r>
            <a:r>
              <a:rPr lang="el-GR" dirty="0" err="1"/>
              <a:t>νυγμώδους</a:t>
            </a:r>
            <a:r>
              <a:rPr lang="el-GR" dirty="0"/>
              <a:t> μηχανικού ερεθίσματος φαίνεται ότι οφείλεται στους </a:t>
            </a:r>
            <a:r>
              <a:rPr lang="el-GR" dirty="0" err="1"/>
              <a:t>Αδ</a:t>
            </a:r>
            <a:r>
              <a:rPr lang="el-GR" dirty="0"/>
              <a:t> </a:t>
            </a:r>
            <a:r>
              <a:rPr lang="el-GR" dirty="0" smtClean="0"/>
              <a:t>υποδοχείς.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6" name="Τίτλος 1"/>
          <p:cNvSpPr>
            <a:spLocks noGrp="1"/>
          </p:cNvSpPr>
          <p:nvPr>
            <p:ph type="title"/>
          </p:nvPr>
        </p:nvSpPr>
        <p:spPr>
          <a:xfrm>
            <a:off x="467544" y="116632"/>
            <a:ext cx="8229600" cy="908720"/>
          </a:xfrm>
        </p:spPr>
        <p:txBody>
          <a:bodyPr>
            <a:noAutofit/>
          </a:bodyPr>
          <a:lstStyle/>
          <a:p>
            <a:r>
              <a:rPr lang="el-GR" sz="3200" b="1" dirty="0" smtClean="0"/>
              <a:t>Οι </a:t>
            </a:r>
            <a:r>
              <a:rPr lang="el-GR" sz="3200" b="1" dirty="0"/>
              <a:t>περιφερικοί υποδοχείς του πόνου </a:t>
            </a:r>
            <a:r>
              <a:rPr lang="el-GR" sz="3200" b="1" dirty="0" smtClean="0"/>
              <a:t/>
            </a:r>
            <a:br>
              <a:rPr lang="el-GR" sz="3200" b="1" dirty="0" smtClean="0"/>
            </a:br>
            <a:r>
              <a:rPr lang="el-GR" sz="3200" b="1" dirty="0" smtClean="0"/>
              <a:t>Οι </a:t>
            </a:r>
            <a:r>
              <a:rPr lang="el-GR" sz="3200" b="1" dirty="0"/>
              <a:t>υποδοχείς του δέρματος </a:t>
            </a:r>
            <a:r>
              <a:rPr lang="en-US" sz="2800" b="0" dirty="0"/>
              <a:t>5</a:t>
            </a:r>
            <a:r>
              <a:rPr lang="en-US" sz="2800" b="0" dirty="0" smtClean="0"/>
              <a:t>/5</a:t>
            </a:r>
            <a:endParaRPr lang="en-US" sz="2800" b="0" dirty="0"/>
          </a:p>
        </p:txBody>
      </p:sp>
    </p:spTree>
    <p:extLst>
      <p:ext uri="{BB962C8B-B14F-4D97-AF65-F5344CB8AC3E}">
        <p14:creationId xmlns:p14="http://schemas.microsoft.com/office/powerpoint/2010/main" val="36310209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Κανναβινοειδή (</a:t>
            </a:r>
            <a:r>
              <a:rPr lang="en-US" dirty="0"/>
              <a:t>Cannabinoids) </a:t>
            </a:r>
            <a:r>
              <a:rPr lang="el-GR" sz="3000" b="0" dirty="0" smtClean="0"/>
              <a:t>3/6</a:t>
            </a:r>
            <a:endParaRPr lang="en-US" sz="2400" dirty="0"/>
          </a:p>
        </p:txBody>
      </p:sp>
      <p:sp>
        <p:nvSpPr>
          <p:cNvPr id="3" name="Θέση περιεχομένου 2"/>
          <p:cNvSpPr>
            <a:spLocks noGrp="1"/>
          </p:cNvSpPr>
          <p:nvPr>
            <p:ph idx="1"/>
          </p:nvPr>
        </p:nvSpPr>
        <p:spPr>
          <a:xfrm>
            <a:off x="457200" y="1196752"/>
            <a:ext cx="8229600" cy="5544616"/>
          </a:xfrm>
        </p:spPr>
        <p:txBody>
          <a:bodyPr>
            <a:noAutofit/>
          </a:bodyPr>
          <a:lstStyle/>
          <a:p>
            <a:r>
              <a:rPr lang="el-GR" dirty="0"/>
              <a:t>Τα </a:t>
            </a:r>
            <a:r>
              <a:rPr lang="el-GR" dirty="0" err="1"/>
              <a:t>κανναβινοειδή</a:t>
            </a:r>
            <a:r>
              <a:rPr lang="el-GR" dirty="0"/>
              <a:t> παράγονται στην </a:t>
            </a:r>
            <a:r>
              <a:rPr lang="el-GR" dirty="0" err="1"/>
              <a:t>μετασυναπτική</a:t>
            </a:r>
            <a:r>
              <a:rPr lang="el-GR" dirty="0"/>
              <a:t> περιοχή και </a:t>
            </a:r>
            <a:r>
              <a:rPr lang="el-GR" dirty="0" smtClean="0"/>
              <a:t>δρουν </a:t>
            </a:r>
            <a:r>
              <a:rPr lang="el-GR" dirty="0"/>
              <a:t>οπισθοδρομικά στην </a:t>
            </a:r>
            <a:r>
              <a:rPr lang="el-GR" dirty="0" err="1"/>
              <a:t>προσυναπτική</a:t>
            </a:r>
            <a:r>
              <a:rPr lang="el-GR" dirty="0"/>
              <a:t> περιοχή. Αυτός </a:t>
            </a:r>
            <a:r>
              <a:rPr lang="el-GR" dirty="0" smtClean="0"/>
              <a:t>ο μηχανισμός </a:t>
            </a:r>
            <a:r>
              <a:rPr lang="el-GR" dirty="0"/>
              <a:t>δράσης επιτρέπει στο νευρικό κύτταρο που δημιουργεί τον </a:t>
            </a:r>
            <a:r>
              <a:rPr lang="el-GR" dirty="0" err="1"/>
              <a:t>μετασυναπτικό</a:t>
            </a:r>
            <a:r>
              <a:rPr lang="el-GR" dirty="0"/>
              <a:t> νευρώνα να ελέγχει την δραστηριότητα της σύναψης. </a:t>
            </a:r>
            <a:endParaRPr lang="el-GR" dirty="0" smtClean="0"/>
          </a:p>
          <a:p>
            <a:r>
              <a:rPr lang="el-GR" dirty="0" smtClean="0"/>
              <a:t>Τα </a:t>
            </a:r>
            <a:r>
              <a:rPr lang="el-GR" dirty="0" err="1"/>
              <a:t>κανναβινοειδή</a:t>
            </a:r>
            <a:r>
              <a:rPr lang="el-GR" dirty="0"/>
              <a:t> δεν αποθηκεύονται σε </a:t>
            </a:r>
            <a:r>
              <a:rPr lang="el-GR" dirty="0" err="1"/>
              <a:t>κυστίδια</a:t>
            </a:r>
            <a:r>
              <a:rPr lang="el-GR" dirty="0"/>
              <a:t> όπως οι άλλοι νευροδιαβιβαστές, παράγονται όταν χρειάζεται, αποθηκεύονται για ελάχιστο χρονικό διάστημα στις κυτταρικές </a:t>
            </a:r>
            <a:r>
              <a:rPr lang="el-GR" dirty="0" smtClean="0"/>
              <a:t>μεμβράνες, δρουν δε </a:t>
            </a:r>
            <a:r>
              <a:rPr lang="el-GR" dirty="0" err="1" smtClean="0"/>
              <a:t>παρακρινικά</a:t>
            </a:r>
            <a:r>
              <a:rPr lang="el-GR" dirty="0" smtClean="0"/>
              <a:t> </a:t>
            </a:r>
            <a:r>
              <a:rPr lang="el-GR" dirty="0"/>
              <a:t>όπως και οι </a:t>
            </a:r>
            <a:r>
              <a:rPr lang="el-GR" dirty="0" err="1"/>
              <a:t>προσταγλανδίνες</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119</a:t>
            </a:fld>
            <a:endParaRPr lang="el-GR"/>
          </a:p>
        </p:txBody>
      </p:sp>
    </p:spTree>
    <p:extLst>
      <p:ext uri="{BB962C8B-B14F-4D97-AF65-F5344CB8AC3E}">
        <p14:creationId xmlns:p14="http://schemas.microsoft.com/office/powerpoint/2010/main" val="2720612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Κανναβινοειδή (</a:t>
            </a:r>
            <a:r>
              <a:rPr lang="en-US" dirty="0"/>
              <a:t>Cannabinoids) </a:t>
            </a:r>
            <a:r>
              <a:rPr lang="el-GR" sz="3000" b="0" dirty="0" smtClean="0"/>
              <a:t>4/6</a:t>
            </a:r>
            <a:endParaRPr lang="en-US" sz="2400" dirty="0"/>
          </a:p>
        </p:txBody>
      </p:sp>
      <p:sp>
        <p:nvSpPr>
          <p:cNvPr id="3" name="Θέση περιεχομένου 2"/>
          <p:cNvSpPr>
            <a:spLocks noGrp="1"/>
          </p:cNvSpPr>
          <p:nvPr>
            <p:ph idx="1"/>
          </p:nvPr>
        </p:nvSpPr>
        <p:spPr>
          <a:xfrm>
            <a:off x="457200" y="1196752"/>
            <a:ext cx="8229600" cy="5544616"/>
          </a:xfrm>
        </p:spPr>
        <p:txBody>
          <a:bodyPr>
            <a:noAutofit/>
          </a:bodyPr>
          <a:lstStyle/>
          <a:p>
            <a:r>
              <a:rPr lang="el-GR" dirty="0" smtClean="0"/>
              <a:t>Στην </a:t>
            </a:r>
            <a:r>
              <a:rPr lang="el-GR" dirty="0" err="1"/>
              <a:t>προσυναπτική</a:t>
            </a:r>
            <a:r>
              <a:rPr lang="el-GR" dirty="0"/>
              <a:t> περιοχή προκαλούν την τοπική μείωση των συγκεντρώσεων ασβεστίου που οδηγεί στην μειωμένη διέγερση των μιτοχονδρίων και την μειωμένη παραγωγή ενεργείας (ATP), που </a:t>
            </a:r>
            <a:r>
              <a:rPr lang="el-GR" dirty="0" smtClean="0"/>
              <a:t>έχει ως αποτέλεσμα </a:t>
            </a:r>
            <a:r>
              <a:rPr lang="el-GR" dirty="0"/>
              <a:t>την αδυναμία απελευθέρωσης διεγερτικών νευροδιαβιβαστών, όπως πχ </a:t>
            </a:r>
            <a:r>
              <a:rPr lang="el-GR" dirty="0" err="1"/>
              <a:t>γλουταμικού</a:t>
            </a:r>
            <a:r>
              <a:rPr lang="el-GR" dirty="0"/>
              <a:t> οξέος. Με αυτό τον τρόπο καταστέλλουν τις συνάψεις. </a:t>
            </a:r>
            <a:endParaRPr lang="el-GR" dirty="0" smtClean="0"/>
          </a:p>
          <a:p>
            <a:r>
              <a:rPr lang="el-GR" dirty="0" smtClean="0"/>
              <a:t>Φαίνεται </a:t>
            </a:r>
            <a:r>
              <a:rPr lang="el-GR" dirty="0"/>
              <a:t>ακόμη ότι ευρίσκονται σε ρυθμιστική ισορροπία με το GABA και το </a:t>
            </a:r>
            <a:r>
              <a:rPr lang="el-GR" dirty="0" err="1"/>
              <a:t>γλουταμικό</a:t>
            </a:r>
            <a:r>
              <a:rPr lang="el-GR" dirty="0"/>
              <a:t> </a:t>
            </a:r>
            <a:r>
              <a:rPr lang="el-GR" dirty="0" smtClean="0"/>
              <a:t>οξύ.</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120</a:t>
            </a:fld>
            <a:endParaRPr lang="el-GR"/>
          </a:p>
        </p:txBody>
      </p:sp>
    </p:spTree>
    <p:extLst>
      <p:ext uri="{BB962C8B-B14F-4D97-AF65-F5344CB8AC3E}">
        <p14:creationId xmlns:p14="http://schemas.microsoft.com/office/powerpoint/2010/main" val="106355813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Κανναβινοειδή (</a:t>
            </a:r>
            <a:r>
              <a:rPr lang="en-US" dirty="0"/>
              <a:t>Cannabinoids) </a:t>
            </a:r>
            <a:r>
              <a:rPr lang="el-GR" sz="3000" b="0" dirty="0" smtClean="0"/>
              <a:t>5/6</a:t>
            </a:r>
            <a:endParaRPr lang="en-US" dirty="0"/>
          </a:p>
        </p:txBody>
      </p:sp>
      <p:sp>
        <p:nvSpPr>
          <p:cNvPr id="3" name="Θέση περιεχομένου 2"/>
          <p:cNvSpPr>
            <a:spLocks noGrp="1"/>
          </p:cNvSpPr>
          <p:nvPr>
            <p:ph idx="1"/>
          </p:nvPr>
        </p:nvSpPr>
        <p:spPr/>
        <p:txBody>
          <a:bodyPr>
            <a:normAutofit lnSpcReduction="10000"/>
          </a:bodyPr>
          <a:lstStyle/>
          <a:p>
            <a:r>
              <a:rPr lang="el-GR" dirty="0"/>
              <a:t>Τα </a:t>
            </a:r>
            <a:r>
              <a:rPr lang="el-GR" dirty="0" err="1"/>
              <a:t>ενδοκανναβινοειδή</a:t>
            </a:r>
            <a:r>
              <a:rPr lang="el-GR" dirty="0"/>
              <a:t> με κύριο αντιπρόσωπο την </a:t>
            </a:r>
            <a:r>
              <a:rPr lang="el-GR" dirty="0" err="1" smtClean="0"/>
              <a:t>ανανταμίδη</a:t>
            </a:r>
            <a:r>
              <a:rPr lang="el-GR" dirty="0" smtClean="0"/>
              <a:t> (</a:t>
            </a:r>
            <a:r>
              <a:rPr lang="en-US" dirty="0" smtClean="0"/>
              <a:t>a</a:t>
            </a:r>
            <a:r>
              <a:rPr lang="el-GR" dirty="0" err="1" smtClean="0"/>
              <a:t>nandamide</a:t>
            </a:r>
            <a:r>
              <a:rPr lang="en-US" dirty="0" smtClean="0"/>
              <a:t>)</a:t>
            </a:r>
            <a:r>
              <a:rPr lang="el-GR" dirty="0" smtClean="0"/>
              <a:t> </a:t>
            </a:r>
            <a:r>
              <a:rPr lang="el-GR" dirty="0"/>
              <a:t>έχουν μελετηθεί, πλην του πόνου και σε πάρα πολλές φυσιολογικές ή παθολογικές διεργασίες του </a:t>
            </a:r>
            <a:r>
              <a:rPr lang="el-GR" dirty="0" smtClean="0"/>
              <a:t>οργανισμού</a:t>
            </a:r>
            <a:r>
              <a:rPr lang="en-US" dirty="0"/>
              <a:t> </a:t>
            </a:r>
            <a:r>
              <a:rPr lang="el-GR" dirty="0" smtClean="0"/>
              <a:t>όπου φαίνεται ότι παίζουν </a:t>
            </a:r>
            <a:r>
              <a:rPr lang="el-GR" dirty="0"/>
              <a:t>σημαντικό </a:t>
            </a:r>
            <a:r>
              <a:rPr lang="el-GR" dirty="0" smtClean="0"/>
              <a:t>ρόλο.</a:t>
            </a:r>
          </a:p>
          <a:p>
            <a:r>
              <a:rPr lang="el-GR" dirty="0" smtClean="0"/>
              <a:t>Αγωνιστές </a:t>
            </a:r>
            <a:r>
              <a:rPr lang="el-GR" dirty="0"/>
              <a:t>του υποδοχέα CB2 μπορούν να ελέγξουν την φλεγμονώδη αντίδραση. </a:t>
            </a:r>
            <a:endParaRPr lang="el-GR" dirty="0" smtClean="0"/>
          </a:p>
          <a:p>
            <a:r>
              <a:rPr lang="el-GR" dirty="0" smtClean="0"/>
              <a:t>Επειδή </a:t>
            </a:r>
            <a:r>
              <a:rPr lang="el-GR" dirty="0"/>
              <a:t>είναι λιπαρά οξέα μεταβολίζονται εύκολα με υδρόλυση. </a:t>
            </a:r>
            <a:endParaRPr lang="el-GR" dirty="0" smtClean="0"/>
          </a:p>
          <a:p>
            <a:r>
              <a:rPr lang="el-GR" dirty="0" smtClean="0"/>
              <a:t>Ουσίες </a:t>
            </a:r>
            <a:r>
              <a:rPr lang="el-GR" dirty="0"/>
              <a:t>που αναστέλλουν τα ένζυμα που προκαλούν την </a:t>
            </a:r>
            <a:r>
              <a:rPr lang="el-GR" dirty="0" err="1"/>
              <a:t>βιομετατροπή</a:t>
            </a:r>
            <a:r>
              <a:rPr lang="el-GR" dirty="0"/>
              <a:t> των </a:t>
            </a:r>
            <a:r>
              <a:rPr lang="el-GR" dirty="0" err="1"/>
              <a:t>ενδοκανναβινοειδών</a:t>
            </a:r>
            <a:r>
              <a:rPr lang="el-GR" dirty="0"/>
              <a:t> και προκαλούν την αύξησή τους στον οργανισμό, </a:t>
            </a:r>
            <a:r>
              <a:rPr lang="el-GR" dirty="0" smtClean="0"/>
              <a:t>αναζητούνται ως πιθανά </a:t>
            </a:r>
            <a:r>
              <a:rPr lang="el-GR" dirty="0"/>
              <a:t>αναλγητικά </a:t>
            </a:r>
            <a:r>
              <a:rPr lang="el-GR" dirty="0" smtClean="0"/>
              <a:t>φάρμακα.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121</a:t>
            </a:fld>
            <a:endParaRPr lang="el-GR"/>
          </a:p>
        </p:txBody>
      </p:sp>
    </p:spTree>
    <p:extLst>
      <p:ext uri="{BB962C8B-B14F-4D97-AF65-F5344CB8AC3E}">
        <p14:creationId xmlns:p14="http://schemas.microsoft.com/office/powerpoint/2010/main" val="187194490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Κανναβινοειδή (</a:t>
            </a:r>
            <a:r>
              <a:rPr lang="en-US" dirty="0"/>
              <a:t>Cannabinoids) </a:t>
            </a:r>
            <a:r>
              <a:rPr lang="el-GR" sz="3000" b="0" dirty="0" smtClean="0"/>
              <a:t>6/6</a:t>
            </a:r>
            <a:endParaRPr lang="en-US" sz="3200" dirty="0"/>
          </a:p>
        </p:txBody>
      </p:sp>
      <p:sp>
        <p:nvSpPr>
          <p:cNvPr id="3" name="Θέση περιεχομένου 2"/>
          <p:cNvSpPr>
            <a:spLocks noGrp="1"/>
          </p:cNvSpPr>
          <p:nvPr>
            <p:ph idx="1"/>
          </p:nvPr>
        </p:nvSpPr>
        <p:spPr/>
        <p:txBody>
          <a:bodyPr>
            <a:normAutofit lnSpcReduction="10000"/>
          </a:bodyPr>
          <a:lstStyle/>
          <a:p>
            <a:r>
              <a:rPr lang="el-GR" dirty="0"/>
              <a:t>Τα τελευταία χρόνια αρκετά κράτη του κόσμου και ήδη 20 πολιτείες των ΗΠΑ νομιμοποίησαν την χρήση της </a:t>
            </a:r>
            <a:r>
              <a:rPr lang="el-GR" dirty="0" smtClean="0"/>
              <a:t>μαριχουάνας </a:t>
            </a:r>
            <a:r>
              <a:rPr lang="el-GR" dirty="0"/>
              <a:t>για ιατρικούς λόγους. Η </a:t>
            </a:r>
            <a:r>
              <a:rPr lang="el-GR" dirty="0" smtClean="0"/>
              <a:t>μαριχουάνα </a:t>
            </a:r>
            <a:r>
              <a:rPr lang="el-GR" dirty="0"/>
              <a:t>είναι ένα ναρκωτικό που προέρχεται από την </a:t>
            </a:r>
            <a:r>
              <a:rPr lang="el-GR" dirty="0" smtClean="0"/>
              <a:t>ινδική </a:t>
            </a:r>
            <a:r>
              <a:rPr lang="el-GR" dirty="0"/>
              <a:t>κ</a:t>
            </a:r>
            <a:r>
              <a:rPr lang="el-GR" dirty="0" smtClean="0"/>
              <a:t>άνναβη</a:t>
            </a:r>
            <a:r>
              <a:rPr lang="el-GR" dirty="0"/>
              <a:t>, όπως και το </a:t>
            </a:r>
            <a:r>
              <a:rPr lang="el-GR" dirty="0" smtClean="0"/>
              <a:t>χασίς</a:t>
            </a:r>
            <a:r>
              <a:rPr lang="el-GR" dirty="0"/>
              <a:t>, μόνο που είναι πέντε περίπου φορές λιγότερο δυνατό, από το τελευταίο. </a:t>
            </a:r>
            <a:endParaRPr lang="el-GR" dirty="0" smtClean="0"/>
          </a:p>
          <a:p>
            <a:r>
              <a:rPr lang="el-GR" dirty="0" smtClean="0"/>
              <a:t>Η ινδική </a:t>
            </a:r>
            <a:r>
              <a:rPr lang="el-GR" dirty="0"/>
              <a:t>κ</a:t>
            </a:r>
            <a:r>
              <a:rPr lang="el-GR" dirty="0" smtClean="0"/>
              <a:t>άνναβη είναι </a:t>
            </a:r>
            <a:r>
              <a:rPr lang="el-GR" dirty="0"/>
              <a:t>γνωστή από αιώνες για την παυσίπονη δράση της και για την μεταβολή που προκαλεί στον ύπνο και στη διάθεση. </a:t>
            </a:r>
            <a:endParaRPr lang="el-GR" dirty="0" smtClean="0"/>
          </a:p>
          <a:p>
            <a:r>
              <a:rPr lang="el-GR" dirty="0" smtClean="0"/>
              <a:t>Οι </a:t>
            </a:r>
            <a:r>
              <a:rPr lang="el-GR" dirty="0"/>
              <a:t>μεταβολές αυτές οφείλονται στην σύνδεση της ουσίας </a:t>
            </a:r>
            <a:r>
              <a:rPr lang="el-GR" dirty="0" err="1"/>
              <a:t>tetrahydrocannabinol</a:t>
            </a:r>
            <a:r>
              <a:rPr lang="el-GR" dirty="0"/>
              <a:t> (ΤΗC) </a:t>
            </a:r>
            <a:r>
              <a:rPr lang="el-GR" dirty="0" smtClean="0"/>
              <a:t>(βλ και ανωτέρω) με </a:t>
            </a:r>
            <a:r>
              <a:rPr lang="el-GR" dirty="0"/>
              <a:t>τους υποδοχείς του </a:t>
            </a:r>
            <a:r>
              <a:rPr lang="el-GR" dirty="0" err="1"/>
              <a:t>ενδοκανναβινοειδούς</a:t>
            </a:r>
            <a:r>
              <a:rPr lang="el-GR" dirty="0"/>
              <a:t> συστήματος.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122</a:t>
            </a:fld>
            <a:endParaRPr lang="el-GR"/>
          </a:p>
        </p:txBody>
      </p:sp>
    </p:spTree>
    <p:extLst>
      <p:ext uri="{BB962C8B-B14F-4D97-AF65-F5344CB8AC3E}">
        <p14:creationId xmlns:p14="http://schemas.microsoft.com/office/powerpoint/2010/main" val="28278774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t>Γ-</a:t>
            </a:r>
            <a:r>
              <a:rPr lang="el-GR" b="1" dirty="0" err="1"/>
              <a:t>αμινοβουτυρικό</a:t>
            </a:r>
            <a:r>
              <a:rPr lang="el-GR" b="1" dirty="0"/>
              <a:t> οξύ </a:t>
            </a:r>
            <a:r>
              <a:rPr lang="el-GR" b="1" dirty="0" smtClean="0"/>
              <a:t/>
            </a:r>
            <a:br>
              <a:rPr lang="el-GR" b="1" dirty="0" smtClean="0"/>
            </a:br>
            <a:r>
              <a:rPr lang="el-GR" sz="3000" b="0" dirty="0" smtClean="0"/>
              <a:t>(</a:t>
            </a:r>
            <a:r>
              <a:rPr lang="el-GR" sz="3000" b="0" dirty="0"/>
              <a:t>γ-</a:t>
            </a:r>
            <a:r>
              <a:rPr lang="en-US" sz="3000" b="0" dirty="0"/>
              <a:t>Aminobutyric acid </a:t>
            </a:r>
            <a:r>
              <a:rPr lang="el-GR" sz="3000" b="0" dirty="0"/>
              <a:t>ή </a:t>
            </a:r>
            <a:r>
              <a:rPr lang="en-US" sz="3000" b="0" dirty="0" smtClean="0"/>
              <a:t>GABA</a:t>
            </a:r>
            <a:r>
              <a:rPr lang="el-GR" sz="3000" b="0" dirty="0" smtClean="0"/>
              <a:t>) 1/3</a:t>
            </a:r>
            <a:endParaRPr lang="en-US" sz="3000" b="0" dirty="0"/>
          </a:p>
        </p:txBody>
      </p:sp>
      <p:sp>
        <p:nvSpPr>
          <p:cNvPr id="3" name="Θέση περιεχομένου 2"/>
          <p:cNvSpPr>
            <a:spLocks noGrp="1"/>
          </p:cNvSpPr>
          <p:nvPr>
            <p:ph idx="1"/>
          </p:nvPr>
        </p:nvSpPr>
        <p:spPr>
          <a:xfrm>
            <a:off x="457200" y="1412776"/>
            <a:ext cx="8229600" cy="5373216"/>
          </a:xfrm>
        </p:spPr>
        <p:txBody>
          <a:bodyPr>
            <a:noAutofit/>
          </a:bodyPr>
          <a:lstStyle/>
          <a:p>
            <a:r>
              <a:rPr lang="el-GR" dirty="0" smtClean="0"/>
              <a:t>Το </a:t>
            </a:r>
            <a:r>
              <a:rPr lang="el-GR" dirty="0"/>
              <a:t>GABA είναι ένα </a:t>
            </a:r>
            <a:r>
              <a:rPr lang="el-GR" dirty="0" err="1"/>
              <a:t>αμινοξύ</a:t>
            </a:r>
            <a:r>
              <a:rPr lang="el-GR" dirty="0"/>
              <a:t> που εκκρίνεται από τους κατασταλτικούς νευρώνες του ΚΝΣ και καταστέλλει τα ερεθίσματα του πόνου στις συνάψεις του </a:t>
            </a:r>
            <a:r>
              <a:rPr lang="el-GR" dirty="0" err="1"/>
              <a:t>ν</a:t>
            </a:r>
            <a:r>
              <a:rPr lang="el-GR" dirty="0" err="1" smtClean="0"/>
              <a:t>ωταίου</a:t>
            </a:r>
            <a:r>
              <a:rPr lang="el-GR" dirty="0" smtClean="0"/>
              <a:t> μυελού </a:t>
            </a:r>
            <a:r>
              <a:rPr lang="el-GR" dirty="0"/>
              <a:t>και του εγκεφάλου στον ενήλικα. </a:t>
            </a:r>
            <a:endParaRPr lang="el-GR" dirty="0" smtClean="0"/>
          </a:p>
          <a:p>
            <a:r>
              <a:rPr lang="el-GR" dirty="0" smtClean="0"/>
              <a:t>Συντίθεται </a:t>
            </a:r>
            <a:r>
              <a:rPr lang="el-GR" dirty="0"/>
              <a:t>στα νευρικά κύτταρα από το </a:t>
            </a:r>
            <a:r>
              <a:rPr lang="el-GR" dirty="0" err="1"/>
              <a:t>γλουταμικό</a:t>
            </a:r>
            <a:r>
              <a:rPr lang="el-GR" dirty="0"/>
              <a:t> οξύ με την παρέμβαση του </a:t>
            </a:r>
            <a:r>
              <a:rPr lang="el-GR" dirty="0" smtClean="0"/>
              <a:t>ενζύμου (</a:t>
            </a:r>
            <a:r>
              <a:rPr lang="el-GR" dirty="0" err="1" smtClean="0"/>
              <a:t>glutamic</a:t>
            </a:r>
            <a:r>
              <a:rPr lang="el-GR" dirty="0" smtClean="0"/>
              <a:t> </a:t>
            </a:r>
            <a:r>
              <a:rPr lang="el-GR" dirty="0" err="1"/>
              <a:t>acid</a:t>
            </a:r>
            <a:r>
              <a:rPr lang="el-GR" dirty="0"/>
              <a:t> </a:t>
            </a:r>
            <a:r>
              <a:rPr lang="el-GR" dirty="0" err="1"/>
              <a:t>decarboxylase</a:t>
            </a:r>
            <a:r>
              <a:rPr lang="el-GR" dirty="0"/>
              <a:t> και </a:t>
            </a:r>
            <a:r>
              <a:rPr lang="el-GR" dirty="0" err="1"/>
              <a:t>pyridoxal</a:t>
            </a:r>
            <a:r>
              <a:rPr lang="el-GR" dirty="0"/>
              <a:t> </a:t>
            </a:r>
            <a:r>
              <a:rPr lang="el-GR" dirty="0" err="1" smtClean="0"/>
              <a:t>phosphate</a:t>
            </a:r>
            <a:r>
              <a:rPr lang="el-GR" dirty="0" smtClean="0"/>
              <a:t>, δραστική </a:t>
            </a:r>
            <a:r>
              <a:rPr lang="el-GR" dirty="0"/>
              <a:t>μορφή της βιταμίνης B6). Δρα </a:t>
            </a:r>
            <a:r>
              <a:rPr lang="el-GR" dirty="0" smtClean="0"/>
              <a:t>μέσω </a:t>
            </a:r>
            <a:r>
              <a:rPr lang="el-GR" dirty="0" err="1" smtClean="0"/>
              <a:t>υποδοχέων,οι</a:t>
            </a:r>
            <a:r>
              <a:rPr lang="el-GR" dirty="0" smtClean="0"/>
              <a:t> </a:t>
            </a:r>
            <a:r>
              <a:rPr lang="el-GR" dirty="0"/>
              <a:t>οποίοι ευρίσκονται στην </a:t>
            </a:r>
            <a:r>
              <a:rPr lang="el-GR" dirty="0" err="1"/>
              <a:t>μετασυναπτική</a:t>
            </a:r>
            <a:r>
              <a:rPr lang="el-GR" dirty="0"/>
              <a:t> μεμβράνη, του GABA-Α, ο οποίος αποτελεί τμήμα ενός διαύλου ιόντων </a:t>
            </a:r>
            <a:r>
              <a:rPr lang="el-GR" dirty="0" smtClean="0"/>
              <a:t>χλωρίου </a:t>
            </a:r>
            <a:r>
              <a:rPr lang="el-GR" dirty="0"/>
              <a:t>και του GABA-B, o οποίος ενεργοποιεί μια G </a:t>
            </a:r>
            <a:r>
              <a:rPr lang="el-GR" dirty="0" err="1"/>
              <a:t>πρωτείνη</a:t>
            </a:r>
            <a:r>
              <a:rPr lang="el-GR" dirty="0"/>
              <a:t> για να εξασκήσει την δράση του.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123</a:t>
            </a:fld>
            <a:endParaRPr lang="el-GR"/>
          </a:p>
        </p:txBody>
      </p:sp>
    </p:spTree>
    <p:extLst>
      <p:ext uri="{BB962C8B-B14F-4D97-AF65-F5344CB8AC3E}">
        <p14:creationId xmlns:p14="http://schemas.microsoft.com/office/powerpoint/2010/main" val="2545643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340768"/>
            <a:ext cx="8424936" cy="5373216"/>
          </a:xfrm>
        </p:spPr>
        <p:txBody>
          <a:bodyPr>
            <a:noAutofit/>
          </a:bodyPr>
          <a:lstStyle/>
          <a:p>
            <a:pPr marL="0" indent="0">
              <a:buNone/>
            </a:pPr>
            <a:r>
              <a:rPr lang="el-GR" sz="2300" dirty="0" smtClean="0"/>
              <a:t>Οι </a:t>
            </a:r>
            <a:r>
              <a:rPr lang="el-GR" sz="2300" dirty="0"/>
              <a:t>υποδοχείς ενεργοποιούν δύο ειδών διαύλους: </a:t>
            </a:r>
            <a:endParaRPr lang="el-GR" sz="2300" dirty="0" smtClean="0"/>
          </a:p>
          <a:p>
            <a:pPr marL="457200" indent="-457200">
              <a:buFont typeface="+mj-lt"/>
              <a:buAutoNum type="arabicPeriod"/>
            </a:pPr>
            <a:r>
              <a:rPr lang="el-GR" sz="2300" dirty="0" smtClean="0"/>
              <a:t>Το </a:t>
            </a:r>
            <a:r>
              <a:rPr lang="el-GR" sz="2300" dirty="0"/>
              <a:t>δίαυλο του </a:t>
            </a:r>
            <a:r>
              <a:rPr lang="el-GR" sz="2300" dirty="0" smtClean="0"/>
              <a:t>χλωρίου</a:t>
            </a:r>
            <a:r>
              <a:rPr lang="el-GR" sz="2300" dirty="0"/>
              <a:t>, (GABA-A), με αποτέλεσμα την είσοδο του αρνητικού ιόντος και την αύξηση του αρνητικού φορτίου στο εσωτερικό του </a:t>
            </a:r>
            <a:r>
              <a:rPr lang="el-GR" sz="2300" dirty="0" err="1"/>
              <a:t>μετασυναπτικού</a:t>
            </a:r>
            <a:r>
              <a:rPr lang="el-GR" sz="2300" dirty="0"/>
              <a:t> τμήματος του νεύρου και την </a:t>
            </a:r>
            <a:r>
              <a:rPr lang="el-GR" sz="2300" dirty="0" err="1"/>
              <a:t>υπερπόλωση</a:t>
            </a:r>
            <a:r>
              <a:rPr lang="el-GR" sz="2300" dirty="0"/>
              <a:t> του. Η </a:t>
            </a:r>
            <a:r>
              <a:rPr lang="el-GR" sz="2300" dirty="0" err="1"/>
              <a:t>υπερπόλωση</a:t>
            </a:r>
            <a:r>
              <a:rPr lang="el-GR" sz="2300" dirty="0"/>
              <a:t> του νεύρου οδηγεί σε αδυναμία μεταβίβασης ηλεκτρικών ερεθισμάτων του πόνου στον εγκέφαλο και καταστολή του πόνου και </a:t>
            </a:r>
            <a:endParaRPr lang="el-GR" sz="2300" dirty="0" smtClean="0"/>
          </a:p>
          <a:p>
            <a:pPr marL="457200" indent="-457200">
              <a:buFont typeface="+mj-lt"/>
              <a:buAutoNum type="arabicPeriod"/>
            </a:pPr>
            <a:r>
              <a:rPr lang="el-GR" sz="2300" dirty="0" smtClean="0"/>
              <a:t>την </a:t>
            </a:r>
            <a:r>
              <a:rPr lang="el-GR" sz="2300" dirty="0"/>
              <a:t>διάνοιξη των διαύλων </a:t>
            </a:r>
            <a:r>
              <a:rPr lang="el-GR" sz="2300" dirty="0" smtClean="0"/>
              <a:t>καλίου </a:t>
            </a:r>
            <a:r>
              <a:rPr lang="el-GR" sz="2300" dirty="0"/>
              <a:t>(GABA-B) και την έξοδο ιόντων </a:t>
            </a:r>
            <a:r>
              <a:rPr lang="el-GR" sz="2300" dirty="0" smtClean="0"/>
              <a:t>καλίου </a:t>
            </a:r>
            <a:r>
              <a:rPr lang="el-GR" sz="2300" dirty="0"/>
              <a:t>από το εσωτερικό του κυττάρου στο περιβάλλοντα χώρο. Αυτό έχει πάλι σαν αποτέλεσμα την αύξηση του αρνητικού φορτίου στο </a:t>
            </a:r>
            <a:r>
              <a:rPr lang="el-GR" sz="2300" dirty="0" err="1"/>
              <a:t>μετασυναπτικό</a:t>
            </a:r>
            <a:r>
              <a:rPr lang="el-GR" sz="2300" dirty="0"/>
              <a:t> τμήμα της σύναψης και την </a:t>
            </a:r>
            <a:r>
              <a:rPr lang="el-GR" sz="2300" dirty="0" err="1"/>
              <a:t>υπερπόλωσή</a:t>
            </a:r>
            <a:r>
              <a:rPr lang="el-GR" sz="2300" dirty="0"/>
              <a:t> του με επακόλουθο την καταστολή των ερεθισμάτων του πόνου.</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124</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Γ-</a:t>
            </a:r>
            <a:r>
              <a:rPr lang="el-GR" b="1" dirty="0" err="1"/>
              <a:t>αμινοβουτυρικό</a:t>
            </a:r>
            <a:r>
              <a:rPr lang="el-GR" b="1" dirty="0"/>
              <a:t> οξύ </a:t>
            </a:r>
            <a:r>
              <a:rPr lang="el-GR" b="1" dirty="0" smtClean="0"/>
              <a:t/>
            </a:r>
            <a:br>
              <a:rPr lang="el-GR" b="1" dirty="0" smtClean="0"/>
            </a:br>
            <a:r>
              <a:rPr lang="el-GR" sz="3000" b="0" dirty="0" smtClean="0"/>
              <a:t>(</a:t>
            </a:r>
            <a:r>
              <a:rPr lang="el-GR" sz="3000" b="0" dirty="0"/>
              <a:t>γ-</a:t>
            </a:r>
            <a:r>
              <a:rPr lang="en-US" sz="3000" b="0" dirty="0"/>
              <a:t>Aminobutyric acid </a:t>
            </a:r>
            <a:r>
              <a:rPr lang="el-GR" sz="3000" b="0" dirty="0"/>
              <a:t>ή </a:t>
            </a:r>
            <a:r>
              <a:rPr lang="en-US" sz="3000" b="0" dirty="0" smtClean="0"/>
              <a:t>GABA</a:t>
            </a:r>
            <a:r>
              <a:rPr lang="el-GR" sz="3000" b="0" dirty="0" smtClean="0"/>
              <a:t>) 2/3</a:t>
            </a:r>
            <a:endParaRPr lang="en-US" sz="3000" b="0" dirty="0"/>
          </a:p>
        </p:txBody>
      </p:sp>
    </p:spTree>
    <p:extLst>
      <p:ext uri="{BB962C8B-B14F-4D97-AF65-F5344CB8AC3E}">
        <p14:creationId xmlns:p14="http://schemas.microsoft.com/office/powerpoint/2010/main" val="21102266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5040560"/>
          </a:xfrm>
        </p:spPr>
        <p:txBody>
          <a:bodyPr>
            <a:normAutofit/>
          </a:bodyPr>
          <a:lstStyle/>
          <a:p>
            <a:r>
              <a:rPr lang="el-GR" dirty="0"/>
              <a:t>Υποδοχείς GABA ευρίσκονται και σε άλλες περιοχές του σώματος πλην του ΚΝΣ όπως πχ στα νεφρά, </a:t>
            </a:r>
            <a:r>
              <a:rPr lang="el-GR" dirty="0" smtClean="0"/>
              <a:t>στο </a:t>
            </a:r>
            <a:r>
              <a:rPr lang="el-GR" dirty="0"/>
              <a:t>έντερο, </a:t>
            </a:r>
            <a:r>
              <a:rPr lang="el-GR" dirty="0" smtClean="0"/>
              <a:t>στον </a:t>
            </a:r>
            <a:r>
              <a:rPr lang="el-GR" dirty="0"/>
              <a:t>στόμαχο, </a:t>
            </a:r>
            <a:r>
              <a:rPr lang="el-GR" dirty="0" smtClean="0"/>
              <a:t>στις </a:t>
            </a:r>
            <a:r>
              <a:rPr lang="el-GR" dirty="0"/>
              <a:t>ωοθήκες, </a:t>
            </a:r>
            <a:r>
              <a:rPr lang="el-GR" dirty="0" smtClean="0"/>
              <a:t>στους όρχεις και αλλού.</a:t>
            </a:r>
          </a:p>
          <a:p>
            <a:r>
              <a:rPr lang="el-GR" dirty="0" smtClean="0"/>
              <a:t>Φάρμακα </a:t>
            </a:r>
            <a:r>
              <a:rPr lang="el-GR" dirty="0"/>
              <a:t>που παρουσιάζουν παρόμοια φαρμακολογική δράση με το GABA </a:t>
            </a:r>
            <a:r>
              <a:rPr lang="el-GR" dirty="0" smtClean="0"/>
              <a:t>χρησιμοποιούνται ως κατασταλτικά </a:t>
            </a:r>
            <a:r>
              <a:rPr lang="el-GR" dirty="0"/>
              <a:t>του ΚΝΣ αλλά και των </a:t>
            </a:r>
            <a:r>
              <a:rPr lang="el-GR" dirty="0" smtClean="0"/>
              <a:t>μυών, ως </a:t>
            </a:r>
            <a:r>
              <a:rPr lang="el-GR" dirty="0" err="1" smtClean="0"/>
              <a:t>αντιαγχωτικά</a:t>
            </a:r>
            <a:r>
              <a:rPr lang="el-GR" dirty="0" smtClean="0"/>
              <a:t> και ως αντιεπιληπτικά.</a:t>
            </a:r>
          </a:p>
          <a:p>
            <a:r>
              <a:rPr lang="el-GR" dirty="0" smtClean="0"/>
              <a:t>Τα </a:t>
            </a:r>
            <a:r>
              <a:rPr lang="el-GR" dirty="0"/>
              <a:t>πιο γνωστά από αυτά είναι οι </a:t>
            </a:r>
            <a:r>
              <a:rPr lang="el-GR" dirty="0" err="1"/>
              <a:t>βενζοδιαζεπίνες</a:t>
            </a:r>
            <a:r>
              <a:rPr lang="el-GR" dirty="0"/>
              <a:t>, </a:t>
            </a:r>
            <a:r>
              <a:rPr lang="el-GR" dirty="0" smtClean="0"/>
              <a:t>και τα βαρβιτουρικά.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125</a:t>
            </a:fld>
            <a:endParaRPr lang="el-GR"/>
          </a:p>
        </p:txBody>
      </p:sp>
      <p:sp>
        <p:nvSpPr>
          <p:cNvPr id="6" name="Τίτλος 1"/>
          <p:cNvSpPr>
            <a:spLocks noGrp="1"/>
          </p:cNvSpPr>
          <p:nvPr>
            <p:ph type="title"/>
          </p:nvPr>
        </p:nvSpPr>
        <p:spPr>
          <a:xfrm>
            <a:off x="467544" y="116632"/>
            <a:ext cx="8229600" cy="1080120"/>
          </a:xfrm>
        </p:spPr>
        <p:txBody>
          <a:bodyPr>
            <a:noAutofit/>
          </a:bodyPr>
          <a:lstStyle/>
          <a:p>
            <a:r>
              <a:rPr lang="el-GR" b="1" dirty="0"/>
              <a:t>Γ-</a:t>
            </a:r>
            <a:r>
              <a:rPr lang="el-GR" b="1" dirty="0" err="1"/>
              <a:t>αμινοβουτυρικό</a:t>
            </a:r>
            <a:r>
              <a:rPr lang="el-GR" b="1" dirty="0"/>
              <a:t> οξύ </a:t>
            </a:r>
            <a:r>
              <a:rPr lang="el-GR" b="1" dirty="0" smtClean="0"/>
              <a:t/>
            </a:r>
            <a:br>
              <a:rPr lang="el-GR" b="1" dirty="0" smtClean="0"/>
            </a:br>
            <a:r>
              <a:rPr lang="el-GR" sz="3000" b="0" dirty="0" smtClean="0"/>
              <a:t>(</a:t>
            </a:r>
            <a:r>
              <a:rPr lang="el-GR" sz="3000" b="0" dirty="0"/>
              <a:t>γ-</a:t>
            </a:r>
            <a:r>
              <a:rPr lang="en-US" sz="3000" b="0" dirty="0"/>
              <a:t>Aminobutyric acid </a:t>
            </a:r>
            <a:r>
              <a:rPr lang="el-GR" sz="3000" b="0" dirty="0"/>
              <a:t>ή </a:t>
            </a:r>
            <a:r>
              <a:rPr lang="en-US" sz="3000" b="0" dirty="0" smtClean="0"/>
              <a:t>GABA</a:t>
            </a:r>
            <a:r>
              <a:rPr lang="el-GR" sz="3000" b="0" dirty="0" smtClean="0"/>
              <a:t>) 3/3</a:t>
            </a:r>
            <a:endParaRPr lang="en-US" sz="3000" b="0" dirty="0"/>
          </a:p>
        </p:txBody>
      </p:sp>
    </p:spTree>
    <p:extLst>
      <p:ext uri="{BB962C8B-B14F-4D97-AF65-F5344CB8AC3E}">
        <p14:creationId xmlns:p14="http://schemas.microsoft.com/office/powerpoint/2010/main" val="28861280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Πρακτικά Συμπεράσματα </a:t>
            </a:r>
            <a:r>
              <a:rPr lang="el-GR" sz="3000" b="0" dirty="0" smtClean="0"/>
              <a:t>1/4</a:t>
            </a:r>
            <a:endParaRPr lang="en-US" sz="3000" b="0"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dirty="0"/>
              <a:t>Οι διεγερτικοί </a:t>
            </a:r>
            <a:r>
              <a:rPr lang="el-GR" dirty="0" err="1"/>
              <a:t>νευρομεταβιβαστές</a:t>
            </a:r>
            <a:r>
              <a:rPr lang="el-GR" dirty="0"/>
              <a:t> είναι οι </a:t>
            </a:r>
            <a:r>
              <a:rPr lang="el-GR" dirty="0" err="1"/>
              <a:t>προσταγλανδίνες</a:t>
            </a:r>
            <a:r>
              <a:rPr lang="el-GR" dirty="0"/>
              <a:t>, η ουσία Ρ, οι </a:t>
            </a:r>
            <a:r>
              <a:rPr lang="el-GR" dirty="0" err="1"/>
              <a:t>νευροκινίνες</a:t>
            </a:r>
            <a:r>
              <a:rPr lang="el-GR" dirty="0"/>
              <a:t> και το </a:t>
            </a:r>
            <a:r>
              <a:rPr lang="el-GR" dirty="0" err="1"/>
              <a:t>γλουταμικό</a:t>
            </a:r>
            <a:r>
              <a:rPr lang="el-GR" dirty="0"/>
              <a:t>. </a:t>
            </a:r>
            <a:endParaRPr lang="el-GR" dirty="0" smtClean="0"/>
          </a:p>
          <a:p>
            <a:r>
              <a:rPr lang="el-GR" dirty="0" smtClean="0"/>
              <a:t>Στόχος </a:t>
            </a:r>
            <a:r>
              <a:rPr lang="el-GR" dirty="0"/>
              <a:t>της οποιασδήποτε θεραπείας είναι να ενισχύσουμε τους κατασταλτικούς νευροδιαβιβαστές και να αναστείλουμε τους διεγερτικούς </a:t>
            </a:r>
            <a:endParaRPr lang="el-GR" dirty="0" smtClean="0"/>
          </a:p>
          <a:p>
            <a:r>
              <a:rPr lang="el-GR" dirty="0" smtClean="0"/>
              <a:t>Στην </a:t>
            </a:r>
            <a:r>
              <a:rPr lang="el-GR" dirty="0"/>
              <a:t>περίπτωση που το ερέθισμα από την περιφέρεια είναι συνεχές και έντονο, για μεγάλο χρονικό διάστημα, τότε η </a:t>
            </a:r>
            <a:r>
              <a:rPr lang="el-GR" dirty="0" err="1"/>
              <a:t>προσυναπτική</a:t>
            </a:r>
            <a:r>
              <a:rPr lang="el-GR" dirty="0"/>
              <a:t> περιοχή δέχεται έναν καταιγισμό ηλεκτρικών </a:t>
            </a:r>
            <a:r>
              <a:rPr lang="el-GR" dirty="0" err="1"/>
              <a:t>εκφορτίσεων</a:t>
            </a:r>
            <a:r>
              <a:rPr lang="el-GR" dirty="0"/>
              <a:t> με αποτέλεσμα το </a:t>
            </a:r>
            <a:r>
              <a:rPr lang="el-GR" dirty="0" err="1"/>
              <a:t>γλουταμικό</a:t>
            </a:r>
            <a:r>
              <a:rPr lang="el-GR" dirty="0"/>
              <a:t> να εκδιώκει το μαγνήσιο που καλύπτει τους NMDA υποδοχείς και να ενώνεται με αυτούς.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126</a:t>
            </a:fld>
            <a:endParaRPr lang="el-GR"/>
          </a:p>
        </p:txBody>
      </p:sp>
    </p:spTree>
    <p:extLst>
      <p:ext uri="{BB962C8B-B14F-4D97-AF65-F5344CB8AC3E}">
        <p14:creationId xmlns:p14="http://schemas.microsoft.com/office/powerpoint/2010/main" val="167454705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Πρακτικά Συμπεράσματα </a:t>
            </a:r>
            <a:r>
              <a:rPr lang="el-GR" sz="3000" b="0" dirty="0" smtClean="0"/>
              <a:t>2/4</a:t>
            </a:r>
            <a:endParaRPr lang="en-US" b="1"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Η σύνδεση </a:t>
            </a:r>
            <a:r>
              <a:rPr lang="el-GR" dirty="0"/>
              <a:t>του </a:t>
            </a:r>
            <a:r>
              <a:rPr lang="el-GR" dirty="0" err="1"/>
              <a:t>γλουταμικού</a:t>
            </a:r>
            <a:r>
              <a:rPr lang="el-GR" dirty="0"/>
              <a:t> με αυτούς τους υποδοχείς στην </a:t>
            </a:r>
            <a:r>
              <a:rPr lang="el-GR" dirty="0" err="1"/>
              <a:t>μετασυναπτική</a:t>
            </a:r>
            <a:r>
              <a:rPr lang="el-GR" dirty="0"/>
              <a:t> περιοχή </a:t>
            </a:r>
            <a:r>
              <a:rPr lang="el-GR" dirty="0" smtClean="0"/>
              <a:t>έχει ως αποτέλεσμα, (εκτός </a:t>
            </a:r>
            <a:r>
              <a:rPr lang="el-GR" dirty="0"/>
              <a:t>της εισόδου νατρίου στη </a:t>
            </a:r>
            <a:r>
              <a:rPr lang="el-GR" dirty="0" err="1"/>
              <a:t>μετασυναπτική</a:t>
            </a:r>
            <a:r>
              <a:rPr lang="el-GR" dirty="0"/>
              <a:t> </a:t>
            </a:r>
            <a:r>
              <a:rPr lang="el-GR" dirty="0" smtClean="0"/>
              <a:t>περιοχή όπως στην </a:t>
            </a:r>
            <a:r>
              <a:rPr lang="el-GR" dirty="0"/>
              <a:t>φυσιολογική μεταβίβαση του </a:t>
            </a:r>
            <a:r>
              <a:rPr lang="el-GR" dirty="0" smtClean="0"/>
              <a:t>ερεθίσματος), να </a:t>
            </a:r>
            <a:r>
              <a:rPr lang="el-GR" dirty="0"/>
              <a:t>εισέρχεται και </a:t>
            </a:r>
            <a:r>
              <a:rPr lang="el-GR" dirty="0" smtClean="0"/>
              <a:t>ασβέστιο. </a:t>
            </a:r>
          </a:p>
          <a:p>
            <a:r>
              <a:rPr lang="el-GR" dirty="0" smtClean="0"/>
              <a:t>Αυτό οδηγεί </a:t>
            </a:r>
            <a:r>
              <a:rPr lang="el-GR" dirty="0"/>
              <a:t>σε έναν </a:t>
            </a:r>
            <a:r>
              <a:rPr lang="el-GR" dirty="0" err="1"/>
              <a:t>υπερερεθισμό</a:t>
            </a:r>
            <a:r>
              <a:rPr lang="el-GR" dirty="0"/>
              <a:t> του </a:t>
            </a:r>
            <a:r>
              <a:rPr lang="el-GR" dirty="0" err="1"/>
              <a:t>μετασυναπτικού</a:t>
            </a:r>
            <a:r>
              <a:rPr lang="el-GR" dirty="0"/>
              <a:t> τμήματος που εκφράζεται με τον πολλαπλασιασμό των NMDA υποδοχέων και την αύξηση της παραγωγής </a:t>
            </a:r>
            <a:r>
              <a:rPr lang="el-GR" dirty="0" err="1"/>
              <a:t>γλουταμικού</a:t>
            </a:r>
            <a:r>
              <a:rPr lang="el-GR" dirty="0"/>
              <a:t> και ουσίας Ρ. Δημιουργείται δηλαδή μια υπερδιεγερσιμότητα της περιοχής που ονομάζεται διεθνώς </a:t>
            </a:r>
            <a:r>
              <a:rPr lang="el-GR" dirty="0" smtClean="0"/>
              <a:t>«</a:t>
            </a:r>
            <a:r>
              <a:rPr lang="el-GR" dirty="0" err="1" smtClean="0"/>
              <a:t>wind</a:t>
            </a:r>
            <a:r>
              <a:rPr lang="el-GR" dirty="0" smtClean="0"/>
              <a:t> </a:t>
            </a:r>
            <a:r>
              <a:rPr lang="el-GR" dirty="0" err="1" smtClean="0"/>
              <a:t>up</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127</a:t>
            </a:fld>
            <a:endParaRPr lang="el-GR"/>
          </a:p>
        </p:txBody>
      </p:sp>
    </p:spTree>
    <p:extLst>
      <p:ext uri="{BB962C8B-B14F-4D97-AF65-F5344CB8AC3E}">
        <p14:creationId xmlns:p14="http://schemas.microsoft.com/office/powerpoint/2010/main" val="32875056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Πρακτικά Συμπεράσματα </a:t>
            </a:r>
            <a:r>
              <a:rPr lang="el-GR" sz="3000" b="0" dirty="0" smtClean="0"/>
              <a:t>3/4</a:t>
            </a:r>
            <a:endParaRPr lang="en-US" sz="3200" dirty="0"/>
          </a:p>
        </p:txBody>
      </p:sp>
      <p:sp>
        <p:nvSpPr>
          <p:cNvPr id="3" name="Θέση περιεχομένου 2"/>
          <p:cNvSpPr>
            <a:spLocks noGrp="1"/>
          </p:cNvSpPr>
          <p:nvPr>
            <p:ph idx="1"/>
          </p:nvPr>
        </p:nvSpPr>
        <p:spPr/>
        <p:txBody>
          <a:bodyPr>
            <a:normAutofit lnSpcReduction="10000"/>
          </a:bodyPr>
          <a:lstStyle/>
          <a:p>
            <a:r>
              <a:rPr lang="el-GR" dirty="0"/>
              <a:t>Κατά τη διάρκεια του </a:t>
            </a:r>
            <a:r>
              <a:rPr lang="el-GR" dirty="0" smtClean="0"/>
              <a:t>«</a:t>
            </a:r>
            <a:r>
              <a:rPr lang="el-GR" dirty="0" err="1" smtClean="0"/>
              <a:t>wind</a:t>
            </a:r>
            <a:r>
              <a:rPr lang="el-GR" dirty="0" smtClean="0"/>
              <a:t> </a:t>
            </a:r>
            <a:r>
              <a:rPr lang="el-GR" dirty="0" err="1" smtClean="0"/>
              <a:t>up</a:t>
            </a:r>
            <a:r>
              <a:rPr lang="el-GR" dirty="0" smtClean="0"/>
              <a:t>», </a:t>
            </a:r>
            <a:r>
              <a:rPr lang="el-GR" dirty="0"/>
              <a:t>τα ερεθίσματα επεκτείνονται με τους ήδη υπάρχοντες </a:t>
            </a:r>
            <a:r>
              <a:rPr lang="el-GR" dirty="0" smtClean="0"/>
              <a:t>ενδιάμεσους νευρώνες </a:t>
            </a:r>
            <a:r>
              <a:rPr lang="el-GR" dirty="0"/>
              <a:t>του οπισθίου κέρατος </a:t>
            </a:r>
            <a:r>
              <a:rPr lang="el-GR" dirty="0" smtClean="0"/>
              <a:t>του νωτιαίου </a:t>
            </a:r>
            <a:r>
              <a:rPr lang="el-GR" dirty="0" err="1" smtClean="0"/>
              <a:t>μυελούκαι</a:t>
            </a:r>
            <a:r>
              <a:rPr lang="el-GR" dirty="0" smtClean="0"/>
              <a:t> </a:t>
            </a:r>
            <a:r>
              <a:rPr lang="el-GR" dirty="0"/>
              <a:t>σε </a:t>
            </a:r>
            <a:r>
              <a:rPr lang="el-GR" dirty="0" smtClean="0"/>
              <a:t>παράπλευρους </a:t>
            </a:r>
            <a:r>
              <a:rPr lang="el-GR" dirty="0"/>
              <a:t>νευρώνες (</a:t>
            </a:r>
            <a:r>
              <a:rPr lang="el-GR" dirty="0" err="1"/>
              <a:t>υπεραλγησία</a:t>
            </a:r>
            <a:r>
              <a:rPr lang="el-GR" dirty="0"/>
              <a:t>), αλλά και σε νευρώνες άσχετους με τον πόνο (</a:t>
            </a:r>
            <a:r>
              <a:rPr lang="el-GR" dirty="0" err="1"/>
              <a:t>αλλοδυνία</a:t>
            </a:r>
            <a:r>
              <a:rPr lang="el-GR" dirty="0"/>
              <a:t>). </a:t>
            </a:r>
            <a:endParaRPr lang="el-GR" dirty="0" smtClean="0"/>
          </a:p>
          <a:p>
            <a:r>
              <a:rPr lang="el-GR" dirty="0" smtClean="0"/>
              <a:t>Μειώνεται </a:t>
            </a:r>
            <a:r>
              <a:rPr lang="el-GR" dirty="0"/>
              <a:t>η ευαισθησία των υποδοχέων των </a:t>
            </a:r>
            <a:r>
              <a:rPr lang="el-GR" dirty="0" err="1"/>
              <a:t>ενδορφινών</a:t>
            </a:r>
            <a:r>
              <a:rPr lang="el-GR" dirty="0"/>
              <a:t> αλλά και των υποδοχέων της </a:t>
            </a:r>
            <a:r>
              <a:rPr lang="el-GR" dirty="0" err="1"/>
              <a:t>νοραδρεναλίνης</a:t>
            </a:r>
            <a:r>
              <a:rPr lang="el-GR" dirty="0"/>
              <a:t> και </a:t>
            </a:r>
            <a:r>
              <a:rPr lang="el-GR" dirty="0" err="1"/>
              <a:t>σεροτονίνης</a:t>
            </a:r>
            <a:r>
              <a:rPr lang="el-GR" dirty="0"/>
              <a:t> και αναπτύσσεται αντοχή. </a:t>
            </a:r>
            <a:endParaRPr lang="el-GR" dirty="0" smtClean="0"/>
          </a:p>
          <a:p>
            <a:r>
              <a:rPr lang="el-GR" dirty="0" smtClean="0"/>
              <a:t>Αυξάνεται </a:t>
            </a:r>
            <a:r>
              <a:rPr lang="el-GR" dirty="0"/>
              <a:t>η τοπική παραγωγή </a:t>
            </a:r>
            <a:r>
              <a:rPr lang="el-GR" dirty="0" err="1"/>
              <a:t>προσταγλανδινών</a:t>
            </a:r>
            <a:r>
              <a:rPr lang="el-GR" dirty="0"/>
              <a:t> και δημιουργείται </a:t>
            </a:r>
            <a:r>
              <a:rPr lang="el-GR" dirty="0" err="1"/>
              <a:t>νευρογενής</a:t>
            </a:r>
            <a:r>
              <a:rPr lang="el-GR" dirty="0"/>
              <a:t> φλεγμονή και </a:t>
            </a:r>
            <a:r>
              <a:rPr lang="el-GR" dirty="0" smtClean="0"/>
              <a:t>το </a:t>
            </a:r>
            <a:r>
              <a:rPr lang="el-GR" dirty="0"/>
              <a:t>ερέθισμα </a:t>
            </a:r>
            <a:r>
              <a:rPr lang="el-GR" dirty="0" smtClean="0"/>
              <a:t>αποδίδεται και </a:t>
            </a:r>
            <a:r>
              <a:rPr lang="el-GR" dirty="0"/>
              <a:t>σε άλλα </a:t>
            </a:r>
            <a:r>
              <a:rPr lang="el-GR" dirty="0" err="1" smtClean="0"/>
              <a:t>δερμοτόμια</a:t>
            </a:r>
            <a:r>
              <a:rPr lang="el-GR" dirty="0" smtClean="0"/>
              <a:t>, ο δε ασθενής </a:t>
            </a:r>
            <a:r>
              <a:rPr lang="el-GR" dirty="0"/>
              <a:t>πονά και σε περιοχές του σώματος </a:t>
            </a:r>
            <a:r>
              <a:rPr lang="el-GR" dirty="0" smtClean="0"/>
              <a:t>παράπλευρες της </a:t>
            </a:r>
            <a:r>
              <a:rPr lang="el-GR" dirty="0"/>
              <a:t>αρχικής </a:t>
            </a:r>
            <a:r>
              <a:rPr lang="el-GR" dirty="0" smtClean="0"/>
              <a:t>βλάβης.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128</a:t>
            </a:fld>
            <a:endParaRPr lang="el-GR"/>
          </a:p>
        </p:txBody>
      </p:sp>
    </p:spTree>
    <p:extLst>
      <p:ext uri="{BB962C8B-B14F-4D97-AF65-F5344CB8AC3E}">
        <p14:creationId xmlns:p14="http://schemas.microsoft.com/office/powerpoint/2010/main" val="303729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Ενεργοποίηση </a:t>
            </a:r>
            <a:r>
              <a:rPr lang="el-GR" dirty="0" err="1"/>
              <a:t>αλγαισθητικών</a:t>
            </a:r>
            <a:r>
              <a:rPr lang="el-GR" dirty="0"/>
              <a:t> </a:t>
            </a:r>
            <a:r>
              <a:rPr lang="el-GR" dirty="0" smtClean="0"/>
              <a:t>νευρικών ινών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1026" name="Picture 2" descr="https://stahlonline.cambridge.org/content/ep4/images/02598fig10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96751"/>
            <a:ext cx="8401096" cy="486624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310085" y="6165304"/>
            <a:ext cx="4572000" cy="276999"/>
          </a:xfrm>
          <a:prstGeom prst="rect">
            <a:avLst/>
          </a:prstGeom>
        </p:spPr>
        <p:txBody>
          <a:bodyPr>
            <a:spAutoFit/>
          </a:bodyPr>
          <a:lstStyle/>
          <a:p>
            <a:pPr algn="ctr"/>
            <a:r>
              <a:rPr lang="en-US" sz="1200" dirty="0" smtClean="0">
                <a:latin typeface="+mn-lt"/>
                <a:hlinkClick r:id="rId3"/>
              </a:rPr>
              <a:t>stahlonline.cambridge.org</a:t>
            </a:r>
            <a:endParaRPr lang="el-GR" sz="1200" dirty="0">
              <a:latin typeface="+mn-lt"/>
            </a:endParaRPr>
          </a:p>
        </p:txBody>
      </p:sp>
    </p:spTree>
    <p:extLst>
      <p:ext uri="{BB962C8B-B14F-4D97-AF65-F5344CB8AC3E}">
        <p14:creationId xmlns:p14="http://schemas.microsoft.com/office/powerpoint/2010/main" val="51191129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Πρακτικά Συμπεράσματα </a:t>
            </a:r>
            <a:r>
              <a:rPr lang="el-GR" sz="3000" b="0" dirty="0" smtClean="0"/>
              <a:t>4/4</a:t>
            </a:r>
            <a:endParaRPr lang="en-US" sz="3200" dirty="0"/>
          </a:p>
        </p:txBody>
      </p:sp>
      <p:sp>
        <p:nvSpPr>
          <p:cNvPr id="3" name="Θέση περιεχομένου 2"/>
          <p:cNvSpPr>
            <a:spLocks noGrp="1"/>
          </p:cNvSpPr>
          <p:nvPr>
            <p:ph idx="1"/>
          </p:nvPr>
        </p:nvSpPr>
        <p:spPr>
          <a:xfrm>
            <a:off x="395536" y="1124744"/>
            <a:ext cx="8640960" cy="5733256"/>
          </a:xfrm>
        </p:spPr>
        <p:txBody>
          <a:bodyPr>
            <a:noAutofit/>
          </a:bodyPr>
          <a:lstStyle/>
          <a:p>
            <a:r>
              <a:rPr lang="el-GR" sz="2100" dirty="0"/>
              <a:t>Η υπερδιεγερσιμότητα διαρκεί μέχρι να θεραπευθεί η αρχική βλάβη, εάν δεν θεραπευθεί ο πόνος γίνεται χρόνιος. </a:t>
            </a:r>
            <a:endParaRPr lang="el-GR" sz="2100" dirty="0" smtClean="0"/>
          </a:p>
          <a:p>
            <a:r>
              <a:rPr lang="el-GR" sz="2100" dirty="0" smtClean="0"/>
              <a:t>Στην </a:t>
            </a:r>
            <a:r>
              <a:rPr lang="el-GR" sz="2100" dirty="0"/>
              <a:t>περίπτωση του χρόνιου πόνου ο οργανισμός στην αρχή διαμορφώνει νέες συνάψεις (</a:t>
            </a:r>
            <a:r>
              <a:rPr lang="el-GR" sz="2100" dirty="0" err="1"/>
              <a:t>modulation</a:t>
            </a:r>
            <a:r>
              <a:rPr lang="el-GR" sz="2100" dirty="0"/>
              <a:t>) σε μια προσπάθεια να λύσει το πρόβλημα, αλλά όταν αυτό δεν επαρκεί τότε η συνεχής υπερδιεγερσιμότητα προκαλεί τροποποίηση (</a:t>
            </a:r>
            <a:r>
              <a:rPr lang="el-GR" sz="2100" dirty="0" err="1"/>
              <a:t>modification</a:t>
            </a:r>
            <a:r>
              <a:rPr lang="el-GR" sz="2100" dirty="0"/>
              <a:t>) των συνάψεων με αύξηση της απόπτωσης (θανάτου) των νευρικών κυττάρων, απώλεια συνάψεων και μεταβολής της λειτουργίας των συνάψεων (σωματικές συνάψεις μετατρέπονται σε συμπαθητικές). Η χρονιότητα του πόνου προκαλεί μεταβολή της λειτουργίας και της δομής του νευρικού συστήματος, διότι το τελευταίο διαθέτει </a:t>
            </a:r>
            <a:r>
              <a:rPr lang="el-GR" sz="2100" dirty="0" err="1"/>
              <a:t>ευπλαστότητα</a:t>
            </a:r>
            <a:r>
              <a:rPr lang="el-GR" sz="2100" dirty="0"/>
              <a:t> (</a:t>
            </a:r>
            <a:r>
              <a:rPr lang="el-GR" sz="2100" dirty="0" err="1" smtClean="0"/>
              <a:t>plasticity</a:t>
            </a:r>
            <a:r>
              <a:rPr lang="el-GR" sz="2100" dirty="0" smtClean="0"/>
              <a:t>).</a:t>
            </a:r>
          </a:p>
          <a:p>
            <a:r>
              <a:rPr lang="el-GR" sz="2100" dirty="0" smtClean="0"/>
              <a:t>Όταν </a:t>
            </a:r>
            <a:r>
              <a:rPr lang="el-GR" sz="2100" dirty="0"/>
              <a:t>συμβεί η τροποποίηση των </a:t>
            </a:r>
            <a:r>
              <a:rPr lang="el-GR" sz="2100" dirty="0" smtClean="0"/>
              <a:t>συνάψεων, τότε </a:t>
            </a:r>
            <a:r>
              <a:rPr lang="el-GR" sz="2100" dirty="0"/>
              <a:t>ο πόνος είναι χρόνιος και δεν αποτελεί σύμπτωμα αλλά ξεχωριστή </a:t>
            </a:r>
            <a:r>
              <a:rPr lang="el-GR" sz="2100" dirty="0" smtClean="0"/>
              <a:t>νόσο. Πιθανώς είναι </a:t>
            </a:r>
            <a:r>
              <a:rPr lang="el-GR" sz="2100" dirty="0"/>
              <a:t>η </a:t>
            </a:r>
            <a:r>
              <a:rPr lang="el-GR" sz="2100" dirty="0" err="1"/>
              <a:t>παθολογοανατομική</a:t>
            </a:r>
            <a:r>
              <a:rPr lang="el-GR" sz="2100" dirty="0"/>
              <a:t> έκφραση του χρόνιου νευροπαθητικού </a:t>
            </a:r>
            <a:r>
              <a:rPr lang="el-GR" sz="2100" dirty="0" smtClean="0"/>
              <a:t>πόνου. </a:t>
            </a:r>
            <a:endParaRPr lang="en-US" sz="21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129</a:t>
            </a:fld>
            <a:endParaRPr lang="el-GR"/>
          </a:p>
        </p:txBody>
      </p:sp>
    </p:spTree>
    <p:extLst>
      <p:ext uri="{BB962C8B-B14F-4D97-AF65-F5344CB8AC3E}">
        <p14:creationId xmlns:p14="http://schemas.microsoft.com/office/powerpoint/2010/main" val="78247932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Τραυματισμός Νεύρου: </a:t>
            </a:r>
            <a:r>
              <a:rPr lang="el-GR" b="1" dirty="0" smtClean="0"/>
              <a:t/>
            </a:r>
            <a:br>
              <a:rPr lang="el-GR" b="1" dirty="0" smtClean="0"/>
            </a:br>
            <a:r>
              <a:rPr lang="el-GR" sz="3000" b="0" dirty="0" err="1" smtClean="0"/>
              <a:t>Νευρογενής</a:t>
            </a:r>
            <a:r>
              <a:rPr lang="el-GR" sz="3000" b="0" dirty="0" smtClean="0"/>
              <a:t> </a:t>
            </a:r>
            <a:r>
              <a:rPr lang="el-GR" sz="3000" b="0" dirty="0"/>
              <a:t>φλεγμονή: Ουσία Ρ και CGRP</a:t>
            </a:r>
            <a:endParaRPr lang="en-US" sz="3000" b="0" dirty="0"/>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a:t>Ο τραυματισμός ενός νεύρου προκαλεί την έκλυση στο περιβάλλον δύο ακόμη ουσιών, της ουσίας Ρ και </a:t>
            </a:r>
            <a:r>
              <a:rPr lang="el-GR" dirty="0" smtClean="0"/>
              <a:t>του CGRP. </a:t>
            </a:r>
          </a:p>
          <a:p>
            <a:r>
              <a:rPr lang="el-GR" dirty="0" smtClean="0"/>
              <a:t>H </a:t>
            </a:r>
            <a:r>
              <a:rPr lang="el-GR" dirty="0"/>
              <a:t>μεν ουσία Ρ επιδρά στα </a:t>
            </a:r>
            <a:r>
              <a:rPr lang="el-GR" dirty="0" err="1"/>
              <a:t>μαστοκύτταρα</a:t>
            </a:r>
            <a:r>
              <a:rPr lang="el-GR" dirty="0"/>
              <a:t> του δέρματος τα οποία εκλύουν </a:t>
            </a:r>
            <a:r>
              <a:rPr lang="el-GR" dirty="0" err="1"/>
              <a:t>ισταμίνη</a:t>
            </a:r>
            <a:r>
              <a:rPr lang="el-GR" dirty="0"/>
              <a:t> και </a:t>
            </a:r>
            <a:r>
              <a:rPr lang="el-GR" dirty="0" err="1"/>
              <a:t>σεροτονίνη</a:t>
            </a:r>
            <a:r>
              <a:rPr lang="el-GR" dirty="0"/>
              <a:t>, που </a:t>
            </a:r>
            <a:r>
              <a:rPr lang="el-GR" dirty="0" smtClean="0"/>
              <a:t>προκαλούν (ως αγγειοκινητικές </a:t>
            </a:r>
            <a:r>
              <a:rPr lang="el-GR" dirty="0" err="1" smtClean="0"/>
              <a:t>αμίνες</a:t>
            </a:r>
            <a:r>
              <a:rPr lang="el-GR" dirty="0" smtClean="0"/>
              <a:t>) αγγειοδιαστολή</a:t>
            </a:r>
            <a:r>
              <a:rPr lang="el-GR" dirty="0"/>
              <a:t>, </a:t>
            </a:r>
            <a:r>
              <a:rPr lang="el-GR" dirty="0" smtClean="0"/>
              <a:t>οίδημα</a:t>
            </a:r>
            <a:r>
              <a:rPr lang="el-GR" dirty="0"/>
              <a:t> </a:t>
            </a:r>
            <a:r>
              <a:rPr lang="el-GR" dirty="0" smtClean="0"/>
              <a:t>(και άλλα σημεία φλεγμονής), </a:t>
            </a:r>
            <a:r>
              <a:rPr lang="el-GR" dirty="0"/>
              <a:t>το δε CGRP, επιδρά στο τοίχωμα των τριχοειδών αγγείων και προκαλεί αγγειοδιαστολή, οίδημα αλλά και πόνο. </a:t>
            </a:r>
            <a:endParaRPr lang="el-GR" dirty="0" smtClean="0"/>
          </a:p>
          <a:p>
            <a:r>
              <a:rPr lang="el-GR" dirty="0" smtClean="0"/>
              <a:t>Η </a:t>
            </a:r>
            <a:r>
              <a:rPr lang="el-GR" dirty="0"/>
              <a:t>κατάσταση αυτή </a:t>
            </a:r>
            <a:r>
              <a:rPr lang="el-GR" dirty="0" smtClean="0"/>
              <a:t>χαρακτηρίζεται ως </a:t>
            </a:r>
            <a:r>
              <a:rPr lang="el-GR" dirty="0" err="1" smtClean="0"/>
              <a:t>νευρογενής</a:t>
            </a:r>
            <a:r>
              <a:rPr lang="el-GR" dirty="0" smtClean="0"/>
              <a:t> </a:t>
            </a:r>
            <a:r>
              <a:rPr lang="el-GR" dirty="0"/>
              <a:t>φλεγμονή.</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130</a:t>
            </a:fld>
            <a:endParaRPr lang="el-GR"/>
          </a:p>
        </p:txBody>
      </p:sp>
    </p:spTree>
    <p:extLst>
      <p:ext uri="{BB962C8B-B14F-4D97-AF65-F5344CB8AC3E}">
        <p14:creationId xmlns:p14="http://schemas.microsoft.com/office/powerpoint/2010/main" val="30232717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Η </a:t>
            </a:r>
            <a:r>
              <a:rPr lang="el-GR" b="1" dirty="0"/>
              <a:t>ουσία </a:t>
            </a:r>
            <a:r>
              <a:rPr lang="el-GR" b="1" dirty="0" smtClean="0"/>
              <a:t>Ρ </a:t>
            </a:r>
            <a:r>
              <a:rPr lang="el-GR" sz="3000" b="0" dirty="0" smtClean="0"/>
              <a:t>1/8</a:t>
            </a:r>
            <a:endParaRPr lang="en-US" sz="3000" b="0" dirty="0"/>
          </a:p>
        </p:txBody>
      </p:sp>
      <p:sp>
        <p:nvSpPr>
          <p:cNvPr id="3" name="Θέση περιεχομένου 2"/>
          <p:cNvSpPr>
            <a:spLocks noGrp="1"/>
          </p:cNvSpPr>
          <p:nvPr>
            <p:ph idx="1"/>
          </p:nvPr>
        </p:nvSpPr>
        <p:spPr/>
        <p:txBody>
          <a:bodyPr>
            <a:noAutofit/>
          </a:bodyPr>
          <a:lstStyle/>
          <a:p>
            <a:r>
              <a:rPr lang="el-GR" dirty="0"/>
              <a:t>Η ουσία Ρ είναι ένα </a:t>
            </a:r>
            <a:r>
              <a:rPr lang="el-GR" dirty="0" err="1"/>
              <a:t>νευροπεπτίδιο</a:t>
            </a:r>
            <a:r>
              <a:rPr lang="el-GR" dirty="0"/>
              <a:t> </a:t>
            </a:r>
            <a:r>
              <a:rPr lang="el-GR" dirty="0" err="1"/>
              <a:t>αποτελουμενο</a:t>
            </a:r>
            <a:r>
              <a:rPr lang="el-GR" dirty="0"/>
              <a:t> από 11 </a:t>
            </a:r>
            <a:r>
              <a:rPr lang="el-GR" dirty="0" err="1"/>
              <a:t>αμινοξεα</a:t>
            </a:r>
            <a:r>
              <a:rPr lang="el-GR" dirty="0"/>
              <a:t> που στον οργανισμό έχει διττό ρόλο </a:t>
            </a:r>
            <a:r>
              <a:rPr lang="el-GR" dirty="0" smtClean="0"/>
              <a:t>δρώντας και ως </a:t>
            </a:r>
            <a:r>
              <a:rPr lang="el-GR" dirty="0" err="1" smtClean="0"/>
              <a:t>νευρομεταβιβαστής</a:t>
            </a:r>
            <a:r>
              <a:rPr lang="el-GR" dirty="0" smtClean="0"/>
              <a:t> </a:t>
            </a:r>
            <a:r>
              <a:rPr lang="el-GR" dirty="0"/>
              <a:t>και </a:t>
            </a:r>
            <a:r>
              <a:rPr lang="el-GR" dirty="0" smtClean="0"/>
              <a:t>ως </a:t>
            </a:r>
            <a:r>
              <a:rPr lang="el-GR" dirty="0" err="1" smtClean="0"/>
              <a:t>νευροτροποποιητής</a:t>
            </a:r>
            <a:r>
              <a:rPr lang="el-GR" dirty="0"/>
              <a:t>. Ανήκει στην ομάδα των </a:t>
            </a:r>
            <a:r>
              <a:rPr lang="el-GR" dirty="0" err="1"/>
              <a:t>ταχυκινινών</a:t>
            </a:r>
            <a:r>
              <a:rPr lang="el-GR" dirty="0"/>
              <a:t>. </a:t>
            </a:r>
            <a:endParaRPr lang="el-GR" dirty="0" smtClean="0"/>
          </a:p>
          <a:p>
            <a:r>
              <a:rPr lang="el-GR" dirty="0" smtClean="0"/>
              <a:t>Ανακαλύφθηκε </a:t>
            </a:r>
            <a:r>
              <a:rPr lang="el-GR" dirty="0"/>
              <a:t>το 1931 από τους </a:t>
            </a:r>
            <a:r>
              <a:rPr lang="el-GR" dirty="0" err="1" smtClean="0"/>
              <a:t>von</a:t>
            </a:r>
            <a:r>
              <a:rPr lang="el-GR" dirty="0" smtClean="0"/>
              <a:t> </a:t>
            </a:r>
            <a:r>
              <a:rPr lang="el-GR" dirty="0" err="1"/>
              <a:t>Euler</a:t>
            </a:r>
            <a:r>
              <a:rPr lang="el-GR" dirty="0"/>
              <a:t> </a:t>
            </a:r>
            <a:r>
              <a:rPr lang="el-GR" dirty="0" smtClean="0"/>
              <a:t>και </a:t>
            </a:r>
            <a:r>
              <a:rPr lang="el-GR" dirty="0" err="1" smtClean="0"/>
              <a:t>Gaddum</a:t>
            </a:r>
            <a:r>
              <a:rPr lang="el-GR" dirty="0"/>
              <a:t>. Ο ενδογενής υποδοχέας της ουσίας Ρ είναι η </a:t>
            </a:r>
            <a:r>
              <a:rPr lang="el-GR" dirty="0" err="1"/>
              <a:t>νευροκινίνη</a:t>
            </a:r>
            <a:r>
              <a:rPr lang="el-GR" dirty="0"/>
              <a:t> (NK1-receptor, NK1R) η οποία ευρίσκεται σε όλο σχεδόν το ΚΝΣ ιδιαίτερα στις περιοχές του εγκεφάλου που ρυθμίζουν την συγκίνηση, το στρες, τον έμετο, την </a:t>
            </a:r>
            <a:r>
              <a:rPr lang="el-GR" dirty="0" err="1"/>
              <a:t>νευρογένεση</a:t>
            </a:r>
            <a:r>
              <a:rPr lang="el-GR" dirty="0"/>
              <a:t> </a:t>
            </a:r>
            <a:r>
              <a:rPr lang="el-GR" dirty="0" smtClean="0"/>
              <a:t>(σε </a:t>
            </a:r>
            <a:r>
              <a:rPr lang="el-GR" dirty="0"/>
              <a:t>συνδυασμό </a:t>
            </a:r>
            <a:r>
              <a:rPr lang="el-GR" dirty="0" smtClean="0"/>
              <a:t>με </a:t>
            </a:r>
            <a:r>
              <a:rPr lang="el-GR" dirty="0" err="1" smtClean="0"/>
              <a:t>νευροτροφικούς</a:t>
            </a:r>
            <a:r>
              <a:rPr lang="el-GR" dirty="0" smtClean="0"/>
              <a:t> παράγοντες) </a:t>
            </a:r>
            <a:r>
              <a:rPr lang="el-GR" dirty="0"/>
              <a:t>και την </a:t>
            </a:r>
            <a:r>
              <a:rPr lang="el-GR" dirty="0" err="1"/>
              <a:t>νευροτοξικότητα</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131</a:t>
            </a:fld>
            <a:endParaRPr lang="el-GR"/>
          </a:p>
        </p:txBody>
      </p:sp>
    </p:spTree>
    <p:extLst>
      <p:ext uri="{BB962C8B-B14F-4D97-AF65-F5344CB8AC3E}">
        <p14:creationId xmlns:p14="http://schemas.microsoft.com/office/powerpoint/2010/main" val="9294674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2/8</a:t>
            </a:r>
            <a:endParaRPr lang="en-US" b="1" dirty="0"/>
          </a:p>
        </p:txBody>
      </p:sp>
      <p:sp>
        <p:nvSpPr>
          <p:cNvPr id="3" name="Θέση περιεχομένου 2"/>
          <p:cNvSpPr>
            <a:spLocks noGrp="1"/>
          </p:cNvSpPr>
          <p:nvPr>
            <p:ph idx="1"/>
          </p:nvPr>
        </p:nvSpPr>
        <p:spPr/>
        <p:txBody>
          <a:bodyPr>
            <a:noAutofit/>
          </a:bodyPr>
          <a:lstStyle/>
          <a:p>
            <a:r>
              <a:rPr lang="el-GR" dirty="0" smtClean="0"/>
              <a:t>Ακόμη </a:t>
            </a:r>
            <a:r>
              <a:rPr lang="el-GR" dirty="0"/>
              <a:t>υπάρχει στον αρθρικό υμένα και το </a:t>
            </a:r>
            <a:r>
              <a:rPr lang="el-GR" dirty="0" smtClean="0"/>
              <a:t>έντερο. </a:t>
            </a:r>
          </a:p>
          <a:p>
            <a:r>
              <a:rPr lang="el-GR" dirty="0" smtClean="0"/>
              <a:t>Η </a:t>
            </a:r>
            <a:r>
              <a:rPr lang="el-GR" dirty="0"/>
              <a:t>ουσία Ρ παράγεται από τα </a:t>
            </a:r>
            <a:r>
              <a:rPr lang="el-GR" dirty="0" err="1"/>
              <a:t>ηωσινόφιλα</a:t>
            </a:r>
            <a:r>
              <a:rPr lang="el-GR" dirty="0"/>
              <a:t>, τα </a:t>
            </a:r>
            <a:r>
              <a:rPr lang="el-GR" dirty="0" err="1"/>
              <a:t>μαστοκύτταρα</a:t>
            </a:r>
            <a:r>
              <a:rPr lang="el-GR" dirty="0"/>
              <a:t> και τα ενδοθηλιακά κύτταρα. </a:t>
            </a:r>
            <a:endParaRPr lang="el-GR" dirty="0" smtClean="0"/>
          </a:p>
          <a:p>
            <a:r>
              <a:rPr lang="el-GR" dirty="0" smtClean="0"/>
              <a:t>Ο </a:t>
            </a:r>
            <a:r>
              <a:rPr lang="el-GR" dirty="0"/>
              <a:t>κύριος ρόλος όμως της ουσίας Ρ είναι η συμμετοχή της στην διαδικασία του πόνου. Αυτή γίνεται σε 2 επίπεδα, το περιφερικό και το κεντρικό στο επίπεδο των συνάψεων. </a:t>
            </a:r>
            <a:endParaRPr lang="el-GR" dirty="0" smtClean="0"/>
          </a:p>
          <a:p>
            <a:r>
              <a:rPr lang="el-GR" dirty="0" smtClean="0"/>
              <a:t>Στην </a:t>
            </a:r>
            <a:r>
              <a:rPr lang="el-GR" dirty="0"/>
              <a:t>περιφέρεια η ουσία Ρ συνδέεται με τον δίαυλο </a:t>
            </a:r>
            <a:r>
              <a:rPr lang="el-GR" dirty="0" smtClean="0"/>
              <a:t>TRPV1.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132</a:t>
            </a:fld>
            <a:endParaRPr lang="el-GR"/>
          </a:p>
        </p:txBody>
      </p:sp>
    </p:spTree>
    <p:extLst>
      <p:ext uri="{BB962C8B-B14F-4D97-AF65-F5344CB8AC3E}">
        <p14:creationId xmlns:p14="http://schemas.microsoft.com/office/powerpoint/2010/main" val="188371855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a:t>3</a:t>
            </a:r>
            <a:r>
              <a:rPr lang="el-GR" sz="3000" b="0" dirty="0" smtClean="0"/>
              <a:t>/8</a:t>
            </a:r>
            <a:endParaRPr lang="en-US" sz="3200" dirty="0"/>
          </a:p>
        </p:txBody>
      </p:sp>
      <p:sp>
        <p:nvSpPr>
          <p:cNvPr id="3" name="Θέση περιεχομένου 2"/>
          <p:cNvSpPr>
            <a:spLocks noGrp="1"/>
          </p:cNvSpPr>
          <p:nvPr>
            <p:ph idx="1"/>
          </p:nvPr>
        </p:nvSpPr>
        <p:spPr>
          <a:xfrm>
            <a:off x="457200" y="1196752"/>
            <a:ext cx="8291264" cy="5040560"/>
          </a:xfrm>
        </p:spPr>
        <p:txBody>
          <a:bodyPr>
            <a:noAutofit/>
          </a:bodyPr>
          <a:lstStyle/>
          <a:p>
            <a:r>
              <a:rPr lang="el-GR" dirty="0"/>
              <a:t>Ο τελευταίος είναι μια </a:t>
            </a:r>
            <a:r>
              <a:rPr lang="el-GR" dirty="0" smtClean="0"/>
              <a:t>πρωτεΐνη (βλ και ανωτέρω) που </a:t>
            </a:r>
            <a:r>
              <a:rPr lang="el-GR" dirty="0"/>
              <a:t>ελέγχει την είσοδο κατιόντων από το τοίχωμα της μεμβράνης των νευρικών απολήξεων των ινών C προς το εσωτερικό του νευρικού κυττάρου. Το κατιόν που ελέγχει ο TRPV1 είναι το ασβέστιο. </a:t>
            </a:r>
            <a:endParaRPr lang="el-GR" dirty="0" smtClean="0"/>
          </a:p>
          <a:p>
            <a:r>
              <a:rPr lang="el-GR" dirty="0" smtClean="0"/>
              <a:t>Κάθε </a:t>
            </a:r>
            <a:r>
              <a:rPr lang="el-GR" dirty="0"/>
              <a:t>φορά που η θερμοκρασία στο δέρμα υπερβεί τους </a:t>
            </a:r>
            <a:r>
              <a:rPr lang="el-GR" dirty="0" smtClean="0"/>
              <a:t>43</a:t>
            </a:r>
            <a:r>
              <a:rPr lang="el-GR" baseline="30000" dirty="0" smtClean="0"/>
              <a:t>o</a:t>
            </a:r>
            <a:r>
              <a:rPr lang="el-GR" dirty="0" smtClean="0"/>
              <a:t> </a:t>
            </a:r>
            <a:r>
              <a:rPr lang="en-US" dirty="0" smtClean="0"/>
              <a:t>C</a:t>
            </a:r>
            <a:r>
              <a:rPr lang="el-GR" dirty="0" smtClean="0"/>
              <a:t> </a:t>
            </a:r>
            <a:r>
              <a:rPr lang="el-GR" dirty="0"/>
              <a:t>ερεθίζεται TRPV1 και ασβέστιο από το </a:t>
            </a:r>
            <a:r>
              <a:rPr lang="el-GR" dirty="0" err="1"/>
              <a:t>εξωκυτταρικό</a:t>
            </a:r>
            <a:r>
              <a:rPr lang="el-GR" dirty="0"/>
              <a:t> περιβάλλον εισέρχεται στο κύτταρο. </a:t>
            </a:r>
            <a:endParaRPr lang="el-GR" dirty="0" smtClean="0"/>
          </a:p>
          <a:p>
            <a:r>
              <a:rPr lang="el-GR" dirty="0" smtClean="0"/>
              <a:t>Αυτή </a:t>
            </a:r>
            <a:r>
              <a:rPr lang="el-GR" dirty="0"/>
              <a:t>η διαφορά δυναμικού που δημιουργείται προκαλεί ηλεκτρική </a:t>
            </a:r>
            <a:r>
              <a:rPr lang="el-GR" dirty="0" err="1"/>
              <a:t>εκφόρτιση</a:t>
            </a:r>
            <a:r>
              <a:rPr lang="el-GR" dirty="0"/>
              <a:t> που θα </a:t>
            </a:r>
            <a:r>
              <a:rPr lang="el-GR" dirty="0" smtClean="0"/>
              <a:t>κατευθυνθεί ως ερέθισμα </a:t>
            </a:r>
            <a:r>
              <a:rPr lang="el-GR" dirty="0"/>
              <a:t>της θερμότητας στον εγκέφαλο.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133</a:t>
            </a:fld>
            <a:endParaRPr lang="el-GR"/>
          </a:p>
        </p:txBody>
      </p:sp>
    </p:spTree>
    <p:extLst>
      <p:ext uri="{BB962C8B-B14F-4D97-AF65-F5344CB8AC3E}">
        <p14:creationId xmlns:p14="http://schemas.microsoft.com/office/powerpoint/2010/main" val="15939486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4/8</a:t>
            </a:r>
            <a:endParaRPr lang="en-US" sz="3200" dirty="0"/>
          </a:p>
        </p:txBody>
      </p:sp>
      <p:sp>
        <p:nvSpPr>
          <p:cNvPr id="3" name="Θέση περιεχομένου 2"/>
          <p:cNvSpPr>
            <a:spLocks noGrp="1"/>
          </p:cNvSpPr>
          <p:nvPr>
            <p:ph idx="1"/>
          </p:nvPr>
        </p:nvSpPr>
        <p:spPr/>
        <p:txBody>
          <a:bodyPr>
            <a:noAutofit/>
          </a:bodyPr>
          <a:lstStyle/>
          <a:p>
            <a:r>
              <a:rPr lang="el-GR" dirty="0" smtClean="0"/>
              <a:t>Ο </a:t>
            </a:r>
            <a:r>
              <a:rPr lang="el-GR" dirty="0"/>
              <a:t>TRPV1 ερεθίζεται και από </a:t>
            </a:r>
            <a:r>
              <a:rPr lang="el-GR" dirty="0" smtClean="0"/>
              <a:t>άλλες </a:t>
            </a:r>
            <a:r>
              <a:rPr lang="el-GR" dirty="0"/>
              <a:t>ουσίες όπως είναι οι φλεγμονώδεις </a:t>
            </a:r>
            <a:r>
              <a:rPr lang="el-GR" dirty="0" err="1"/>
              <a:t>κυττοκίνες</a:t>
            </a:r>
            <a:r>
              <a:rPr lang="el-GR" dirty="0"/>
              <a:t>, τα οξέα και </a:t>
            </a:r>
            <a:r>
              <a:rPr lang="el-GR" dirty="0" smtClean="0"/>
              <a:t>η </a:t>
            </a:r>
            <a:r>
              <a:rPr lang="el-GR" dirty="0" err="1" smtClean="0"/>
              <a:t>καψαικίνη</a:t>
            </a:r>
            <a:r>
              <a:rPr lang="el-GR" dirty="0" smtClean="0"/>
              <a:t> (βλ. και ανωτέρω). </a:t>
            </a:r>
            <a:r>
              <a:rPr lang="el-GR" dirty="0"/>
              <a:t>Η σύνδεση της τελευταίας με τον υποδοχέα προκαλεί έντονο αίσθημα θερμότητας στον εγκέφαλο για θερμοκρασίες ανώτερες των </a:t>
            </a:r>
            <a:r>
              <a:rPr lang="el-GR" dirty="0" smtClean="0"/>
              <a:t>37</a:t>
            </a:r>
            <a:r>
              <a:rPr lang="el-GR" baseline="30000" dirty="0" smtClean="0"/>
              <a:t>ο</a:t>
            </a:r>
            <a:r>
              <a:rPr lang="el-GR" dirty="0" smtClean="0"/>
              <a:t> </a:t>
            </a:r>
            <a:r>
              <a:rPr lang="el-GR" dirty="0"/>
              <a:t>C, ο οποίος </a:t>
            </a:r>
            <a:r>
              <a:rPr lang="el-GR" dirty="0" smtClean="0"/>
              <a:t>υποδοχέας (ως δράση </a:t>
            </a:r>
            <a:r>
              <a:rPr lang="el-GR" dirty="0"/>
              <a:t>θα πρέπει να ρυθμίσει την θερμοκρασία του </a:t>
            </a:r>
            <a:r>
              <a:rPr lang="el-GR" dirty="0" smtClean="0"/>
              <a:t>σώματος σε </a:t>
            </a:r>
            <a:r>
              <a:rPr lang="el-GR" dirty="0"/>
              <a:t>φυσιολογικά </a:t>
            </a:r>
            <a:r>
              <a:rPr lang="el-GR" dirty="0" smtClean="0"/>
              <a:t>επίπεδα) </a:t>
            </a:r>
            <a:r>
              <a:rPr lang="el-GR" dirty="0"/>
              <a:t>με την παραγωγή ιδρώτα. Επομένως </a:t>
            </a:r>
            <a:r>
              <a:rPr lang="el-GR" dirty="0" smtClean="0"/>
              <a:t>στην </a:t>
            </a:r>
            <a:r>
              <a:rPr lang="el-GR" dirty="0" err="1"/>
              <a:t>νευρογενή</a:t>
            </a:r>
            <a:r>
              <a:rPr lang="el-GR" dirty="0"/>
              <a:t> φλεγμονή </a:t>
            </a:r>
            <a:r>
              <a:rPr lang="el-GR" dirty="0" smtClean="0"/>
              <a:t>(πλην </a:t>
            </a:r>
            <a:r>
              <a:rPr lang="el-GR" dirty="0"/>
              <a:t>των άλλων χαρακτηριστικών σημείων κάθε φλεγμονής δηλαδή ερυθρότητα, θερμότητα, οίδημα, </a:t>
            </a:r>
            <a:r>
              <a:rPr lang="el-GR" dirty="0" smtClean="0"/>
              <a:t>πόνο) </a:t>
            </a:r>
            <a:r>
              <a:rPr lang="el-GR" dirty="0"/>
              <a:t>έχουμε και έντονο τοπικό κάψιμο.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134</a:t>
            </a:fld>
            <a:endParaRPr lang="el-GR"/>
          </a:p>
        </p:txBody>
      </p:sp>
    </p:spTree>
    <p:extLst>
      <p:ext uri="{BB962C8B-B14F-4D97-AF65-F5344CB8AC3E}">
        <p14:creationId xmlns:p14="http://schemas.microsoft.com/office/powerpoint/2010/main" val="407766486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5/8</a:t>
            </a:r>
            <a:endParaRPr lang="en-US" sz="3200" dirty="0"/>
          </a:p>
        </p:txBody>
      </p:sp>
      <p:sp>
        <p:nvSpPr>
          <p:cNvPr id="3" name="Θέση περιεχομένου 2"/>
          <p:cNvSpPr>
            <a:spLocks noGrp="1"/>
          </p:cNvSpPr>
          <p:nvPr>
            <p:ph idx="1"/>
          </p:nvPr>
        </p:nvSpPr>
        <p:spPr/>
        <p:txBody>
          <a:bodyPr>
            <a:noAutofit/>
          </a:bodyPr>
          <a:lstStyle/>
          <a:p>
            <a:r>
              <a:rPr lang="el-GR" dirty="0"/>
              <a:t>Στο επίπεδο των συνάψεων η ουσία Ρ εκκρίνεται με την άφιξη του ηλεκτρικού ερεθίσματος του πόνου στο </a:t>
            </a:r>
            <a:r>
              <a:rPr lang="el-GR" dirty="0" err="1"/>
              <a:t>προσυναπτικό</a:t>
            </a:r>
            <a:r>
              <a:rPr lang="el-GR" dirty="0"/>
              <a:t> τμήμα. Η έκκρισή της </a:t>
            </a:r>
            <a:r>
              <a:rPr lang="el-GR" dirty="0" smtClean="0"/>
              <a:t>στη </a:t>
            </a:r>
            <a:r>
              <a:rPr lang="el-GR" dirty="0" err="1"/>
              <a:t>συναπτική</a:t>
            </a:r>
            <a:r>
              <a:rPr lang="el-GR" dirty="0"/>
              <a:t> σχισμή την ωθεί προς στον υποδοχέα της την </a:t>
            </a:r>
            <a:r>
              <a:rPr lang="el-GR" dirty="0" err="1"/>
              <a:t>ν</a:t>
            </a:r>
            <a:r>
              <a:rPr lang="el-GR" dirty="0" err="1" smtClean="0"/>
              <a:t>ευροκινίνη</a:t>
            </a:r>
            <a:r>
              <a:rPr lang="el-GR" dirty="0" smtClean="0"/>
              <a:t> </a:t>
            </a:r>
            <a:r>
              <a:rPr lang="el-GR" dirty="0"/>
              <a:t>1 (ΝΚ 1). </a:t>
            </a:r>
            <a:endParaRPr lang="el-GR" dirty="0" smtClean="0"/>
          </a:p>
          <a:p>
            <a:r>
              <a:rPr lang="el-GR" dirty="0" smtClean="0"/>
              <a:t>Η </a:t>
            </a:r>
            <a:r>
              <a:rPr lang="el-GR" dirty="0"/>
              <a:t>σύνδεσή της με αυτόν προκαλεί την είσοδο στο </a:t>
            </a:r>
            <a:r>
              <a:rPr lang="el-GR" dirty="0" err="1"/>
              <a:t>μετασυναπτικό</a:t>
            </a:r>
            <a:r>
              <a:rPr lang="el-GR" dirty="0"/>
              <a:t> τμήμα ιόντων νατρίου. Η απότομη είσοδος θετικών ιόντων στο </a:t>
            </a:r>
            <a:r>
              <a:rPr lang="el-GR" dirty="0" err="1"/>
              <a:t>μετασυναπτικό</a:t>
            </a:r>
            <a:r>
              <a:rPr lang="el-GR" dirty="0"/>
              <a:t> τμήμα προκαλεί ένα καινούργιο δυναμικό ενέργειας το οποίο μεταδίδεται διαμέσου της </a:t>
            </a:r>
            <a:r>
              <a:rPr lang="el-GR" dirty="0" err="1"/>
              <a:t>νωτιοθαλαμικής</a:t>
            </a:r>
            <a:r>
              <a:rPr lang="el-GR" dirty="0"/>
              <a:t> οδού στον εγκέφαλο.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135</a:t>
            </a:fld>
            <a:endParaRPr lang="el-GR"/>
          </a:p>
        </p:txBody>
      </p:sp>
    </p:spTree>
    <p:extLst>
      <p:ext uri="{BB962C8B-B14F-4D97-AF65-F5344CB8AC3E}">
        <p14:creationId xmlns:p14="http://schemas.microsoft.com/office/powerpoint/2010/main" val="184447849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6/8</a:t>
            </a:r>
            <a:endParaRPr lang="en-US" sz="3200" dirty="0"/>
          </a:p>
        </p:txBody>
      </p:sp>
      <p:sp>
        <p:nvSpPr>
          <p:cNvPr id="3" name="Θέση περιεχομένου 2"/>
          <p:cNvSpPr>
            <a:spLocks noGrp="1"/>
          </p:cNvSpPr>
          <p:nvPr>
            <p:ph idx="1"/>
          </p:nvPr>
        </p:nvSpPr>
        <p:spPr/>
        <p:txBody>
          <a:bodyPr>
            <a:noAutofit/>
          </a:bodyPr>
          <a:lstStyle/>
          <a:p>
            <a:r>
              <a:rPr lang="el-GR" dirty="0" smtClean="0"/>
              <a:t>Το ερέθισμα </a:t>
            </a:r>
            <a:r>
              <a:rPr lang="el-GR" dirty="0"/>
              <a:t>του πόνου που δημιουργήθηκε στην περιφέρεια φθάνει στον εγκέφαλο. Η ουσία Ρ είναι και μία ισχυρή αγγειοδιασταλτική ουσία αλλά η δράση της εξαρτάται από την έκκριση νιτρικού οξειδίου και την παρουσία του υποδοχέα ΝΚ1 στο ενδοθήλιο. Ενδιαφέρον είναι ότι η συνεχής χορήγηση ουσίας Ρ καταστέλλει βαθμιαία τον υποδοχέα και έτσι εξουδετερώνεται η αγγειοδιασταλτική δράση της.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136</a:t>
            </a:fld>
            <a:endParaRPr lang="el-GR"/>
          </a:p>
        </p:txBody>
      </p:sp>
    </p:spTree>
    <p:extLst>
      <p:ext uri="{BB962C8B-B14F-4D97-AF65-F5344CB8AC3E}">
        <p14:creationId xmlns:p14="http://schemas.microsoft.com/office/powerpoint/2010/main" val="39182639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7/8</a:t>
            </a:r>
            <a:endParaRPr lang="en-US" sz="3200" dirty="0"/>
          </a:p>
        </p:txBody>
      </p:sp>
      <p:sp>
        <p:nvSpPr>
          <p:cNvPr id="3" name="Θέση περιεχομένου 2"/>
          <p:cNvSpPr>
            <a:spLocks noGrp="1"/>
          </p:cNvSpPr>
          <p:nvPr>
            <p:ph idx="1"/>
          </p:nvPr>
        </p:nvSpPr>
        <p:spPr/>
        <p:txBody>
          <a:bodyPr>
            <a:noAutofit/>
          </a:bodyPr>
          <a:lstStyle/>
          <a:p>
            <a:r>
              <a:rPr lang="el-GR" dirty="0"/>
              <a:t>Η ουσία Ρ θεωρείται σημαντικός μεσολαβητής της ανοσολογικής φλεγμονής από </a:t>
            </a:r>
            <a:r>
              <a:rPr lang="el-GR" dirty="0" err="1"/>
              <a:t>ανοσοσυμπλέγματα</a:t>
            </a:r>
            <a:r>
              <a:rPr lang="el-GR" dirty="0"/>
              <a:t>. </a:t>
            </a:r>
            <a:endParaRPr lang="el-GR" dirty="0" smtClean="0"/>
          </a:p>
          <a:p>
            <a:r>
              <a:rPr lang="el-GR" dirty="0" smtClean="0"/>
              <a:t>Στην </a:t>
            </a:r>
            <a:r>
              <a:rPr lang="el-GR" dirty="0"/>
              <a:t>φλεγμονώδη διαδικασία από διάφορες </a:t>
            </a:r>
            <a:r>
              <a:rPr lang="el-GR" dirty="0" err="1"/>
              <a:t>ανασολογικές</a:t>
            </a:r>
            <a:r>
              <a:rPr lang="el-GR" dirty="0"/>
              <a:t> παθήσεις όπως ρευματοειδή αρθρίτιδα ή </a:t>
            </a:r>
            <a:r>
              <a:rPr lang="el-GR" dirty="0" err="1"/>
              <a:t>συστημικός</a:t>
            </a:r>
            <a:r>
              <a:rPr lang="el-GR" dirty="0"/>
              <a:t> </a:t>
            </a:r>
            <a:r>
              <a:rPr lang="el-GR" dirty="0" err="1"/>
              <a:t>ερυθυματώδης</a:t>
            </a:r>
            <a:r>
              <a:rPr lang="el-GR" dirty="0"/>
              <a:t> λύκος, </a:t>
            </a:r>
            <a:r>
              <a:rPr lang="el-GR" dirty="0" smtClean="0"/>
              <a:t>προκαλείται παραγωγή </a:t>
            </a:r>
            <a:r>
              <a:rPr lang="el-GR" dirty="0"/>
              <a:t>αρκετών </a:t>
            </a:r>
            <a:r>
              <a:rPr lang="el-GR" dirty="0" err="1"/>
              <a:t>κυτταροκινών</a:t>
            </a:r>
            <a:r>
              <a:rPr lang="el-GR" dirty="0"/>
              <a:t>, όπως </a:t>
            </a:r>
            <a:r>
              <a:rPr lang="el-GR" dirty="0" err="1"/>
              <a:t>Ιντερλευκίνης</a:t>
            </a:r>
            <a:r>
              <a:rPr lang="el-GR" dirty="0"/>
              <a:t> 1 και 6, </a:t>
            </a:r>
            <a:r>
              <a:rPr lang="el-GR" dirty="0" err="1"/>
              <a:t>TNFa</a:t>
            </a:r>
            <a:r>
              <a:rPr lang="el-GR" dirty="0"/>
              <a:t> και άλλων από τα μονοκύτταρα αλλά και </a:t>
            </a:r>
            <a:r>
              <a:rPr lang="el-GR" dirty="0" err="1"/>
              <a:t>ι</a:t>
            </a:r>
            <a:r>
              <a:rPr lang="el-GR" dirty="0" err="1" smtClean="0"/>
              <a:t>ντερλευκίνης</a:t>
            </a:r>
            <a:r>
              <a:rPr lang="el-GR" dirty="0" smtClean="0"/>
              <a:t> </a:t>
            </a:r>
            <a:r>
              <a:rPr lang="el-GR" dirty="0"/>
              <a:t>1 από τα </a:t>
            </a:r>
            <a:r>
              <a:rPr lang="el-GR" dirty="0" err="1"/>
              <a:t>αστροκύτταρα</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137</a:t>
            </a:fld>
            <a:endParaRPr lang="el-GR"/>
          </a:p>
        </p:txBody>
      </p:sp>
    </p:spTree>
    <p:extLst>
      <p:ext uri="{BB962C8B-B14F-4D97-AF65-F5344CB8AC3E}">
        <p14:creationId xmlns:p14="http://schemas.microsoft.com/office/powerpoint/2010/main" val="293765624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 ουσία Ρ </a:t>
            </a:r>
            <a:r>
              <a:rPr lang="el-GR" sz="3000" b="0" dirty="0" smtClean="0"/>
              <a:t>8/8</a:t>
            </a:r>
            <a:endParaRPr lang="en-US" sz="3200" dirty="0"/>
          </a:p>
        </p:txBody>
      </p:sp>
      <p:sp>
        <p:nvSpPr>
          <p:cNvPr id="3" name="Θέση περιεχομένου 2"/>
          <p:cNvSpPr>
            <a:spLocks noGrp="1"/>
          </p:cNvSpPr>
          <p:nvPr>
            <p:ph idx="1"/>
          </p:nvPr>
        </p:nvSpPr>
        <p:spPr/>
        <p:txBody>
          <a:bodyPr>
            <a:noAutofit/>
          </a:bodyPr>
          <a:lstStyle/>
          <a:p>
            <a:r>
              <a:rPr lang="el-GR" dirty="0" smtClean="0"/>
              <a:t>Σε </a:t>
            </a:r>
            <a:r>
              <a:rPr lang="el-GR" dirty="0"/>
              <a:t>μελέτες σχετικές με την ρευματοειδή αρθρίτιδα, </a:t>
            </a:r>
            <a:r>
              <a:rPr lang="el-GR" dirty="0" smtClean="0"/>
              <a:t>βρέθηκε </a:t>
            </a:r>
            <a:r>
              <a:rPr lang="el-GR" dirty="0"/>
              <a:t>ότι ο αρθρικός υμένας είναι γεμάτος από ίνες του πόνου και άλλες που φέρουν υποδοχείς για την ουσία Ρ. </a:t>
            </a:r>
            <a:endParaRPr lang="el-GR" dirty="0" smtClean="0"/>
          </a:p>
          <a:p>
            <a:r>
              <a:rPr lang="el-GR" dirty="0" smtClean="0"/>
              <a:t>Ακόμη, το </a:t>
            </a:r>
            <a:r>
              <a:rPr lang="el-GR" dirty="0"/>
              <a:t>αρθρικό υγρό στις αρθρώσεις που έχουν </a:t>
            </a:r>
            <a:r>
              <a:rPr lang="el-GR" dirty="0" smtClean="0"/>
              <a:t>προσβληθεί </a:t>
            </a:r>
            <a:r>
              <a:rPr lang="el-GR" dirty="0"/>
              <a:t>περιέχει άφθονη ουσία Ρ. Τέλος και τα αγγεία του αρθρικού υμένα φέρουν υποδοχείς για την ουσία Ρ. Επομένως ουσίες που θα </a:t>
            </a:r>
            <a:r>
              <a:rPr lang="el-GR" dirty="0" smtClean="0"/>
              <a:t>καταργούσαν </a:t>
            </a:r>
            <a:r>
              <a:rPr lang="el-GR" dirty="0"/>
              <a:t>είτε την ουσία Ρ, είτε θα αποκλείουν τον υποδοχέα της θα ήταν χρήσιμα φάρμακα για τον έλεγχο του πόνου στην ρευματοειδή </a:t>
            </a:r>
            <a:r>
              <a:rPr lang="el-GR" dirty="0" smtClean="0"/>
              <a:t>αρθρίτιδα.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138</a:t>
            </a:fld>
            <a:endParaRPr lang="el-GR"/>
          </a:p>
        </p:txBody>
      </p:sp>
    </p:spTree>
    <p:extLst>
      <p:ext uri="{BB962C8B-B14F-4D97-AF65-F5344CB8AC3E}">
        <p14:creationId xmlns:p14="http://schemas.microsoft.com/office/powerpoint/2010/main" val="2229269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σπλαχνικοί </a:t>
            </a:r>
            <a:r>
              <a:rPr lang="el-GR" dirty="0" err="1"/>
              <a:t>αλγοϋποδοχείς</a:t>
            </a:r>
            <a:r>
              <a:rPr lang="el-GR" dirty="0"/>
              <a:t> </a:t>
            </a:r>
            <a:r>
              <a:rPr lang="el-GR" sz="3000" b="0" dirty="0" smtClean="0"/>
              <a:t>1/2</a:t>
            </a:r>
            <a:endParaRPr lang="en-US" sz="2400" b="1" dirty="0"/>
          </a:p>
        </p:txBody>
      </p:sp>
      <p:sp>
        <p:nvSpPr>
          <p:cNvPr id="3" name="Θέση περιεχομένου 2"/>
          <p:cNvSpPr>
            <a:spLocks noGrp="1"/>
          </p:cNvSpPr>
          <p:nvPr>
            <p:ph idx="1"/>
          </p:nvPr>
        </p:nvSpPr>
        <p:spPr>
          <a:xfrm>
            <a:off x="457200" y="1196752"/>
            <a:ext cx="8291264" cy="5544616"/>
          </a:xfrm>
        </p:spPr>
        <p:txBody>
          <a:bodyPr>
            <a:normAutofit/>
          </a:bodyPr>
          <a:lstStyle/>
          <a:p>
            <a:r>
              <a:rPr lang="el-GR" sz="2200" dirty="0"/>
              <a:t>Δ</a:t>
            </a:r>
            <a:r>
              <a:rPr lang="el-GR" sz="2200" dirty="0" smtClean="0"/>
              <a:t>ιαφορά </a:t>
            </a:r>
            <a:r>
              <a:rPr lang="el-GR" sz="2200" dirty="0"/>
              <a:t>μεταξύ της γένεσης του επώδυνου ερεθίσματος στο δέρμα και τα σπλάχνα είναι ότι ενώ το δέρμα απαντά σε μία σειρά μηχανικά και θερμικά ερεθίσματα, τα ίδια ερεθίσματα στα σπλάχνα δεν είναι σε θέση να προκαλέσουν πόνο. </a:t>
            </a:r>
            <a:endParaRPr lang="el-GR" sz="2200" dirty="0" smtClean="0"/>
          </a:p>
          <a:p>
            <a:r>
              <a:rPr lang="el-GR" sz="2200" dirty="0"/>
              <a:t>Η</a:t>
            </a:r>
            <a:r>
              <a:rPr lang="el-GR" sz="2200" dirty="0" smtClean="0"/>
              <a:t> </a:t>
            </a:r>
            <a:r>
              <a:rPr lang="el-GR" sz="2200" dirty="0"/>
              <a:t>διάταση ή η φλεγμονή των σπλάχνων είναι σε θέση να οδηγήσει στη διέγερση εξειδικευμένων </a:t>
            </a:r>
            <a:r>
              <a:rPr lang="el-GR" sz="2200" dirty="0" err="1"/>
              <a:t>αλγοϋποδοχέων</a:t>
            </a:r>
            <a:r>
              <a:rPr lang="el-GR" sz="2200" dirty="0"/>
              <a:t>. Ο πόνος που προκαλείται έχει καυστικό χαρακτήρα, προβάλει δε σε επιφανειακές δομές (αναφερόμενος πόνος). </a:t>
            </a:r>
            <a:endParaRPr lang="el-GR" sz="2200" dirty="0" smtClean="0"/>
          </a:p>
          <a:p>
            <a:r>
              <a:rPr lang="el-GR" sz="2200" dirty="0" smtClean="0"/>
              <a:t>Η πλειοψηφία </a:t>
            </a:r>
            <a:r>
              <a:rPr lang="el-GR" sz="2200" dirty="0"/>
              <a:t>των ινών αυτών, με εξαίρεση εκείνων της πυέλου, φέρονται με τα συμπαθητικά νεύρα στη </a:t>
            </a:r>
            <a:r>
              <a:rPr lang="el-GR" sz="2200" dirty="0" smtClean="0"/>
              <a:t>περιφέρεια και μέσω </a:t>
            </a:r>
            <a:r>
              <a:rPr lang="el-GR" sz="2200" dirty="0"/>
              <a:t>των κεντρικών κλάδων των </a:t>
            </a:r>
            <a:r>
              <a:rPr lang="el-GR" sz="2200" dirty="0" err="1"/>
              <a:t>σωματοαισθητικών</a:t>
            </a:r>
            <a:r>
              <a:rPr lang="el-GR" sz="2200" dirty="0"/>
              <a:t> κυττάρων φέρονται στο μυελό με τις οπίσθιες ρίζες και συνάπτονται στο επίπεδο του νωτιαίου </a:t>
            </a:r>
            <a:r>
              <a:rPr lang="el-GR" sz="2200" dirty="0" smtClean="0"/>
              <a:t>μυελού.</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5649534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n-US" b="1" dirty="0" smtClean="0"/>
              <a:t>Calcitonin </a:t>
            </a:r>
            <a:r>
              <a:rPr lang="en-US" b="1" dirty="0"/>
              <a:t>Gene Related Peptide (CGRP</a:t>
            </a:r>
            <a:r>
              <a:rPr lang="en-US" b="1" dirty="0" smtClean="0"/>
              <a:t>)</a:t>
            </a:r>
            <a:r>
              <a:rPr lang="el-GR" b="1" dirty="0" smtClean="0"/>
              <a:t>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507288" cy="5661248"/>
          </a:xfrm>
        </p:spPr>
        <p:txBody>
          <a:bodyPr>
            <a:noAutofit/>
          </a:bodyPr>
          <a:lstStyle/>
          <a:p>
            <a:r>
              <a:rPr lang="el-GR" sz="2200" dirty="0" smtClean="0"/>
              <a:t>Το </a:t>
            </a:r>
            <a:r>
              <a:rPr lang="el-GR" sz="2200" dirty="0"/>
              <a:t>πεπτίδιο </a:t>
            </a:r>
            <a:r>
              <a:rPr lang="en-US" sz="2200" dirty="0" smtClean="0"/>
              <a:t>CGRP </a:t>
            </a:r>
            <a:r>
              <a:rPr lang="el-GR" sz="2200" dirty="0" smtClean="0"/>
              <a:t>σχετίζεται </a:t>
            </a:r>
            <a:r>
              <a:rPr lang="el-GR" sz="2200" dirty="0"/>
              <a:t>με το γονίδιο της </a:t>
            </a:r>
            <a:r>
              <a:rPr lang="el-GR" sz="2200" dirty="0" err="1"/>
              <a:t>καλσιτονίνης</a:t>
            </a:r>
            <a:r>
              <a:rPr lang="el-GR" sz="2200" dirty="0"/>
              <a:t> </a:t>
            </a:r>
            <a:endParaRPr lang="el-GR" sz="2200" dirty="0" smtClean="0"/>
          </a:p>
          <a:p>
            <a:r>
              <a:rPr lang="el-GR" sz="2200" dirty="0" smtClean="0"/>
              <a:t>Το </a:t>
            </a:r>
            <a:r>
              <a:rPr lang="el-GR" sz="2200" dirty="0"/>
              <a:t>γονίδιο της </a:t>
            </a:r>
            <a:r>
              <a:rPr lang="el-GR" sz="2200" dirty="0" err="1"/>
              <a:t>καλσιτονίνης</a:t>
            </a:r>
            <a:r>
              <a:rPr lang="el-GR" sz="2200" dirty="0"/>
              <a:t> ευρίσκεται στο χρωμόσωμα 11. Το CGRP είναι ένα πεπτίδιο που ανήκει στην οικογένεια των πεπτιδίων της </a:t>
            </a:r>
            <a:r>
              <a:rPr lang="el-GR" sz="2200" dirty="0" err="1" smtClean="0"/>
              <a:t>καλσιτονίνης</a:t>
            </a:r>
            <a:r>
              <a:rPr lang="el-GR" sz="2200" dirty="0"/>
              <a:t>. Δρα διαμέσου δύο υποδοχέων (CALCRL και RAMP1) οι οποίοι ευρίσκονται διεσπαρμένοι σε ολόκληρο το </a:t>
            </a:r>
            <a:r>
              <a:rPr lang="el-GR" sz="2200" dirty="0" smtClean="0"/>
              <a:t>σώμα. </a:t>
            </a:r>
          </a:p>
          <a:p>
            <a:r>
              <a:rPr lang="el-GR" sz="2200" dirty="0" smtClean="0"/>
              <a:t>Το CGRP </a:t>
            </a:r>
            <a:r>
              <a:rPr lang="el-GR" sz="2200" dirty="0"/>
              <a:t>συμμετέχει σε πολλές φυσιολογικές και παθολογικές διεργασίες του οργανισμού. Παράγεται από τα νευρικά κύτταρα του περιφερικού και κεντρικού νευρικού συστήματος. </a:t>
            </a:r>
            <a:endParaRPr lang="el-GR" sz="2200" dirty="0" smtClean="0"/>
          </a:p>
          <a:p>
            <a:r>
              <a:rPr lang="el-GR" sz="2200" dirty="0" smtClean="0"/>
              <a:t>Στον νωτιαίο μυελό, όταν </a:t>
            </a:r>
            <a:r>
              <a:rPr lang="el-GR" sz="2200" dirty="0"/>
              <a:t>παράγεται από τα νευρικά κύτταρα του προσθίου </a:t>
            </a:r>
            <a:r>
              <a:rPr lang="el-GR" sz="2200" dirty="0" smtClean="0"/>
              <a:t>κέρατος χρησιμεύει </a:t>
            </a:r>
            <a:r>
              <a:rPr lang="el-GR" sz="2200" dirty="0"/>
              <a:t>στην αναγέννηση των </a:t>
            </a:r>
            <a:r>
              <a:rPr lang="el-GR" sz="2200" dirty="0" smtClean="0"/>
              <a:t>μυϊκών </a:t>
            </a:r>
            <a:r>
              <a:rPr lang="el-GR" sz="2200" dirty="0"/>
              <a:t>ινών όταν υποστούν κάποια βλάβη, </a:t>
            </a:r>
            <a:r>
              <a:rPr lang="el-GR" sz="2200" dirty="0" smtClean="0"/>
              <a:t>ενώ, όταν </a:t>
            </a:r>
            <a:r>
              <a:rPr lang="el-GR" sz="2200" dirty="0"/>
              <a:t>παράγεται στο οπίσθιο κέρας </a:t>
            </a:r>
            <a:r>
              <a:rPr lang="el-GR" sz="2200" dirty="0" smtClean="0"/>
              <a:t>του νωτιαίου μυελού, χρησιμεύει </a:t>
            </a:r>
            <a:r>
              <a:rPr lang="el-GR" sz="2200" dirty="0"/>
              <a:t>για την μεταφορά των ερεθισμάτων του πόνου.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139</a:t>
            </a:fld>
            <a:endParaRPr lang="el-GR"/>
          </a:p>
        </p:txBody>
      </p:sp>
    </p:spTree>
    <p:extLst>
      <p:ext uri="{BB962C8B-B14F-4D97-AF65-F5344CB8AC3E}">
        <p14:creationId xmlns:p14="http://schemas.microsoft.com/office/powerpoint/2010/main" val="4416888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n-US" dirty="0"/>
              <a:t>Calcitonin Gene Related Peptide (CGRP)</a:t>
            </a:r>
            <a:r>
              <a:rPr lang="el-GR" dirty="0"/>
              <a:t> </a:t>
            </a:r>
            <a:r>
              <a:rPr lang="el-GR" sz="3000" b="0" dirty="0" smtClean="0"/>
              <a:t>2/3</a:t>
            </a:r>
            <a:endParaRPr lang="en-US" sz="3200" dirty="0"/>
          </a:p>
        </p:txBody>
      </p:sp>
      <p:sp>
        <p:nvSpPr>
          <p:cNvPr id="3" name="Θέση περιεχομένου 2"/>
          <p:cNvSpPr>
            <a:spLocks noGrp="1"/>
          </p:cNvSpPr>
          <p:nvPr>
            <p:ph idx="1"/>
          </p:nvPr>
        </p:nvSpPr>
        <p:spPr/>
        <p:txBody>
          <a:bodyPr>
            <a:noAutofit/>
          </a:bodyPr>
          <a:lstStyle/>
          <a:p>
            <a:r>
              <a:rPr lang="el-GR" dirty="0"/>
              <a:t>Η κλασική όμως δράση του είναι πρόκληση </a:t>
            </a:r>
            <a:r>
              <a:rPr lang="el-GR" dirty="0" smtClean="0"/>
              <a:t>αγγειοδιαστολής και </a:t>
            </a:r>
            <a:r>
              <a:rPr lang="el-GR" dirty="0"/>
              <a:t>πρόκληση οιδήματος στις περιοχές </a:t>
            </a:r>
            <a:r>
              <a:rPr lang="el-GR" dirty="0" smtClean="0"/>
              <a:t>όπου </a:t>
            </a:r>
            <a:r>
              <a:rPr lang="el-GR" dirty="0"/>
              <a:t>υπάρχει χρόνιος πόνος </a:t>
            </a:r>
            <a:r>
              <a:rPr lang="el-GR" dirty="0" smtClean="0"/>
              <a:t>και βοήθεια στην </a:t>
            </a:r>
            <a:r>
              <a:rPr lang="el-GR" dirty="0"/>
              <a:t>προώθηση των ερεθισμάτων του πόνου από την περιφέρεια προς το κέντρο. </a:t>
            </a:r>
            <a:endParaRPr lang="el-GR" dirty="0" smtClean="0"/>
          </a:p>
          <a:p>
            <a:r>
              <a:rPr lang="el-GR" dirty="0" smtClean="0"/>
              <a:t>Στον </a:t>
            </a:r>
            <a:r>
              <a:rPr lang="el-GR" dirty="0"/>
              <a:t>χρόνιο πόνο το CGRP δεν παράγεται μόνο από τους αισθητικούς περιφερικούς νευρώνες του οπισθίου γαγγλίου αλλά και από τα </a:t>
            </a:r>
            <a:r>
              <a:rPr lang="el-GR" dirty="0" err="1"/>
              <a:t>κερατινοκύτταρα</a:t>
            </a:r>
            <a:r>
              <a:rPr lang="el-GR" dirty="0"/>
              <a:t> και </a:t>
            </a:r>
            <a:r>
              <a:rPr lang="el-GR" dirty="0" err="1"/>
              <a:t>μαστοκύτταρα</a:t>
            </a:r>
            <a:r>
              <a:rPr lang="el-GR" dirty="0"/>
              <a:t> του δέρματος. </a:t>
            </a:r>
            <a:endParaRPr lang="el-GR" dirty="0" smtClean="0"/>
          </a:p>
          <a:p>
            <a:r>
              <a:rPr lang="el-GR" dirty="0" smtClean="0"/>
              <a:t>Ο </a:t>
            </a:r>
            <a:r>
              <a:rPr lang="el-GR" dirty="0"/>
              <a:t>συνδυασμός των δύο πηγών παραγωγής του ενισχύει την </a:t>
            </a:r>
            <a:r>
              <a:rPr lang="el-GR" dirty="0" err="1"/>
              <a:t>νευρογενή</a:t>
            </a:r>
            <a:r>
              <a:rPr lang="el-GR" dirty="0"/>
              <a:t> φλεγμονή.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140</a:t>
            </a:fld>
            <a:endParaRPr lang="el-GR"/>
          </a:p>
        </p:txBody>
      </p:sp>
    </p:spTree>
    <p:extLst>
      <p:ext uri="{BB962C8B-B14F-4D97-AF65-F5344CB8AC3E}">
        <p14:creationId xmlns:p14="http://schemas.microsoft.com/office/powerpoint/2010/main" val="5807754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n-US" dirty="0"/>
              <a:t>Calcitonin Gene Related Peptide (CGRP)</a:t>
            </a:r>
            <a:r>
              <a:rPr lang="el-GR" dirty="0"/>
              <a:t> </a:t>
            </a:r>
            <a:r>
              <a:rPr lang="el-GR" sz="3000" b="0" dirty="0" smtClean="0"/>
              <a:t>3/3</a:t>
            </a:r>
            <a:endParaRPr lang="en-US" sz="3200" dirty="0"/>
          </a:p>
        </p:txBody>
      </p:sp>
      <p:sp>
        <p:nvSpPr>
          <p:cNvPr id="3" name="Θέση περιεχομένου 2"/>
          <p:cNvSpPr>
            <a:spLocks noGrp="1"/>
          </p:cNvSpPr>
          <p:nvPr>
            <p:ph idx="1"/>
          </p:nvPr>
        </p:nvSpPr>
        <p:spPr/>
        <p:txBody>
          <a:bodyPr>
            <a:noAutofit/>
          </a:bodyPr>
          <a:lstStyle/>
          <a:p>
            <a:r>
              <a:rPr lang="el-GR" dirty="0" smtClean="0"/>
              <a:t>Υπάρχουν </a:t>
            </a:r>
            <a:r>
              <a:rPr lang="el-GR" dirty="0"/>
              <a:t>μελέτες που δείχνουν ότι αποτελεί την κύρια ουσία που προκαλεί την ημικρανία. Σε άτομα που παρουσιάζουν προδιάθεση για ημικρανίες, το γάγγλιο του τριδύμου διεγειρόμενο από διάφορες αιτίες παράγει CGRP, το οποίο έρχεται και συνδέεται με τους υποδοχείς του που ευρίσκονται στο τοίχωμα των μηνιγγικών αγγείων. Η ενεργοποίηση των υποδοχέων προκαλεί αγγειοδιαστολή, </a:t>
            </a:r>
            <a:r>
              <a:rPr lang="el-GR" dirty="0" err="1" smtClean="0"/>
              <a:t>αποκοκκιοποίηση</a:t>
            </a:r>
            <a:r>
              <a:rPr lang="el-GR" dirty="0" smtClean="0"/>
              <a:t> </a:t>
            </a:r>
            <a:r>
              <a:rPr lang="el-GR" dirty="0"/>
              <a:t>των </a:t>
            </a:r>
            <a:r>
              <a:rPr lang="el-GR" dirty="0" err="1"/>
              <a:t>μαστοκυττάρων</a:t>
            </a:r>
            <a:r>
              <a:rPr lang="el-GR" dirty="0"/>
              <a:t> και οίδημα των συγκεκριμένων αγγείων που εκφράζεται κλινικά σαν </a:t>
            </a:r>
            <a:r>
              <a:rPr lang="el-GR" dirty="0" smtClean="0"/>
              <a:t>ημικρανία.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141</a:t>
            </a:fld>
            <a:endParaRPr lang="el-GR"/>
          </a:p>
        </p:txBody>
      </p:sp>
    </p:spTree>
    <p:extLst>
      <p:ext uri="{BB962C8B-B14F-4D97-AF65-F5344CB8AC3E}">
        <p14:creationId xmlns:p14="http://schemas.microsoft.com/office/powerpoint/2010/main" val="129127163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1/10</a:t>
            </a:r>
            <a:endParaRPr lang="en-US" sz="3000" b="0" dirty="0"/>
          </a:p>
        </p:txBody>
      </p:sp>
      <p:sp>
        <p:nvSpPr>
          <p:cNvPr id="3" name="Θέση περιεχομένου 2"/>
          <p:cNvSpPr>
            <a:spLocks noGrp="1"/>
          </p:cNvSpPr>
          <p:nvPr>
            <p:ph idx="1"/>
          </p:nvPr>
        </p:nvSpPr>
        <p:spPr>
          <a:xfrm>
            <a:off x="323528" y="1196752"/>
            <a:ext cx="8784976" cy="5661248"/>
          </a:xfrm>
        </p:spPr>
        <p:txBody>
          <a:bodyPr>
            <a:noAutofit/>
          </a:bodyPr>
          <a:lstStyle/>
          <a:p>
            <a:r>
              <a:rPr lang="el-GR" sz="2200" dirty="0"/>
              <a:t>Το 1950 </a:t>
            </a:r>
            <a:r>
              <a:rPr lang="el-GR" sz="2200" dirty="0" smtClean="0"/>
              <a:t>οι </a:t>
            </a:r>
            <a:r>
              <a:rPr lang="el-GR" sz="2200" dirty="0" err="1"/>
              <a:t>Levi</a:t>
            </a:r>
            <a:r>
              <a:rPr lang="el-GR" sz="2200" dirty="0"/>
              <a:t>-</a:t>
            </a:r>
            <a:r>
              <a:rPr lang="el-GR" sz="2200" dirty="0" err="1"/>
              <a:t>Montalcini</a:t>
            </a:r>
            <a:r>
              <a:rPr lang="el-GR" sz="2200" dirty="0"/>
              <a:t> </a:t>
            </a:r>
            <a:r>
              <a:rPr lang="el-GR" sz="2200" dirty="0" smtClean="0"/>
              <a:t>και </a:t>
            </a:r>
            <a:r>
              <a:rPr lang="el-GR" sz="2200" dirty="0" err="1" smtClean="0"/>
              <a:t>Cohen</a:t>
            </a:r>
            <a:r>
              <a:rPr lang="el-GR" sz="2200" dirty="0" smtClean="0"/>
              <a:t> </a:t>
            </a:r>
            <a:r>
              <a:rPr lang="el-GR" sz="2200" dirty="0"/>
              <a:t>ανακάλυψαν την ύπαρξη του </a:t>
            </a:r>
            <a:r>
              <a:rPr lang="el-GR" sz="2200" dirty="0" err="1"/>
              <a:t>νευροτροφικού</a:t>
            </a:r>
            <a:r>
              <a:rPr lang="el-GR" sz="2200" dirty="0"/>
              <a:t> παράγοντα </a:t>
            </a:r>
            <a:r>
              <a:rPr lang="el-GR" sz="2200" dirty="0" smtClean="0"/>
              <a:t>ανάπτυξης (</a:t>
            </a:r>
            <a:r>
              <a:rPr lang="en-US" sz="2200" dirty="0" smtClean="0"/>
              <a:t>NGF).</a:t>
            </a:r>
            <a:endParaRPr lang="el-GR" sz="2200" dirty="0" smtClean="0"/>
          </a:p>
          <a:p>
            <a:r>
              <a:rPr lang="el-GR" sz="2200" dirty="0" smtClean="0"/>
              <a:t>Χρειάστηκε </a:t>
            </a:r>
            <a:r>
              <a:rPr lang="el-GR" sz="2200" dirty="0"/>
              <a:t>όμως να περάσουν πολλά χρόνια μέχρι να αναγνωρισθεί η </a:t>
            </a:r>
            <a:r>
              <a:rPr lang="el-GR" sz="2200" dirty="0" smtClean="0"/>
              <a:t>προσφορά τους και </a:t>
            </a:r>
            <a:r>
              <a:rPr lang="el-GR" sz="2200" dirty="0"/>
              <a:t>να πάρουν το </a:t>
            </a:r>
            <a:r>
              <a:rPr lang="el-GR" sz="2200" dirty="0" err="1"/>
              <a:t>Nobel</a:t>
            </a:r>
            <a:r>
              <a:rPr lang="el-GR" sz="2200" dirty="0"/>
              <a:t> </a:t>
            </a:r>
            <a:r>
              <a:rPr lang="el-GR" sz="2200" dirty="0" smtClean="0"/>
              <a:t>Φυσιολογίας </a:t>
            </a:r>
            <a:r>
              <a:rPr lang="el-GR" sz="2200" dirty="0"/>
              <a:t>της Ιατρικής το 1986. </a:t>
            </a:r>
            <a:endParaRPr lang="el-GR" sz="2200" dirty="0" smtClean="0"/>
          </a:p>
          <a:p>
            <a:r>
              <a:rPr lang="el-GR" sz="2200" dirty="0" smtClean="0"/>
              <a:t>Από </a:t>
            </a:r>
            <a:r>
              <a:rPr lang="el-GR" sz="2200" dirty="0"/>
              <a:t>τότε μέχρι σήμερα αρκετοί άλλοι ερευνητές ασχολήθηκαν με το θέμα και σχετικά γρήγορα οι </a:t>
            </a:r>
            <a:r>
              <a:rPr lang="el-GR" sz="2200" dirty="0" err="1"/>
              <a:t>νευροτροφικοί</a:t>
            </a:r>
            <a:r>
              <a:rPr lang="el-GR" sz="2200" dirty="0"/>
              <a:t> παράγοντες έγιναν τέσσερεις, αποκρυπτογραφήθηκε η δομή τους, αποκαλύφθηκε η δράση τους, ανακαλύφθηκαν οι υποδοχείς τους στους διάφορους ιστούς, προσδιορίσθηκε το γονίδιό τους και πολύ πρόσφατα δημιουργήθηκε και το κατάλληλο </a:t>
            </a:r>
            <a:r>
              <a:rPr lang="el-GR" sz="2200" dirty="0" err="1"/>
              <a:t>μονοκλωνικό</a:t>
            </a:r>
            <a:r>
              <a:rPr lang="el-GR" sz="2200" dirty="0"/>
              <a:t> αντίσωμα που τους εξουδετερώνει φαρμακολογικά όταν η υπερπαραγωγή τους δημιουργεί προβλήματα όπως στις περιπτώσεις του χρόνιου </a:t>
            </a:r>
            <a:r>
              <a:rPr lang="el-GR" sz="2200" dirty="0" smtClean="0"/>
              <a:t>πόνου.</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142</a:t>
            </a:fld>
            <a:endParaRPr lang="el-GR"/>
          </a:p>
        </p:txBody>
      </p:sp>
    </p:spTree>
    <p:extLst>
      <p:ext uri="{BB962C8B-B14F-4D97-AF65-F5344CB8AC3E}">
        <p14:creationId xmlns:p14="http://schemas.microsoft.com/office/powerpoint/2010/main" val="76034324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t>Η δομή </a:t>
            </a:r>
            <a:r>
              <a:rPr lang="el-GR" dirty="0" smtClean="0"/>
              <a:t>του</a:t>
            </a:r>
            <a:r>
              <a:rPr lang="en-US" dirty="0" smtClean="0"/>
              <a:t> NGF </a:t>
            </a:r>
            <a:r>
              <a:rPr lang="el-GR" dirty="0" smtClean="0"/>
              <a:t>δημοσιεύθηκε </a:t>
            </a:r>
            <a:r>
              <a:rPr lang="el-GR" dirty="0"/>
              <a:t>το </a:t>
            </a:r>
            <a:r>
              <a:rPr lang="el-GR" dirty="0" smtClean="0"/>
              <a:t>1991</a:t>
            </a:r>
            <a:r>
              <a:rPr lang="en-US" dirty="0" smtClean="0"/>
              <a:t>.</a:t>
            </a:r>
            <a:endParaRPr lang="el-GR" dirty="0" smtClean="0"/>
          </a:p>
          <a:p>
            <a:r>
              <a:rPr lang="en-US" dirty="0"/>
              <a:t>A</a:t>
            </a:r>
            <a:r>
              <a:rPr lang="el-GR" dirty="0" err="1" smtClean="0"/>
              <a:t>ποτελείται</a:t>
            </a:r>
            <a:r>
              <a:rPr lang="el-GR" dirty="0" smtClean="0"/>
              <a:t> </a:t>
            </a:r>
            <a:r>
              <a:rPr lang="el-GR" dirty="0"/>
              <a:t>από ένα διμερές μόριο με 6 </a:t>
            </a:r>
            <a:r>
              <a:rPr lang="el-GR" dirty="0" err="1" smtClean="0"/>
              <a:t>κυστεΐνες</a:t>
            </a:r>
            <a:r>
              <a:rPr lang="el-GR" dirty="0" smtClean="0"/>
              <a:t> </a:t>
            </a:r>
            <a:r>
              <a:rPr lang="el-GR" dirty="0"/>
              <a:t>και βήτα </a:t>
            </a:r>
            <a:r>
              <a:rPr lang="el-GR" dirty="0" err="1"/>
              <a:t>αλύσεις</a:t>
            </a:r>
            <a:r>
              <a:rPr lang="el-GR" dirty="0"/>
              <a:t> που περιστρέφονται η μία μέσα στην άλλη και συνδέονται με </a:t>
            </a:r>
            <a:r>
              <a:rPr lang="el-GR" dirty="0" err="1"/>
              <a:t>δισουλφιδικούς</a:t>
            </a:r>
            <a:r>
              <a:rPr lang="el-GR" dirty="0"/>
              <a:t> δεσμούς.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143</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2/10</a:t>
            </a:r>
            <a:endParaRPr lang="en-US" sz="3000" b="0" dirty="0"/>
          </a:p>
        </p:txBody>
      </p:sp>
    </p:spTree>
    <p:extLst>
      <p:ext uri="{BB962C8B-B14F-4D97-AF65-F5344CB8AC3E}">
        <p14:creationId xmlns:p14="http://schemas.microsoft.com/office/powerpoint/2010/main" val="51222534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Πρόκειται </a:t>
            </a:r>
            <a:r>
              <a:rPr lang="el-GR" dirty="0"/>
              <a:t>για μια μικρού ΜΒ </a:t>
            </a:r>
            <a:r>
              <a:rPr lang="el-GR" dirty="0" smtClean="0"/>
              <a:t>πρωτεΐνη </a:t>
            </a:r>
            <a:r>
              <a:rPr lang="el-GR" dirty="0"/>
              <a:t>που προέρχεται από την διάσπαση ενός μεγαλύτερου μορίου. Ανήκει στην οικογένεια των </a:t>
            </a:r>
            <a:r>
              <a:rPr lang="el-GR" dirty="0" err="1"/>
              <a:t>νευροτροφινών</a:t>
            </a:r>
            <a:r>
              <a:rPr lang="el-GR" dirty="0"/>
              <a:t> στην οποία συμπεριλαμβάνονται και α) Ο </a:t>
            </a:r>
            <a:r>
              <a:rPr lang="el-GR" dirty="0" err="1"/>
              <a:t>Brain</a:t>
            </a:r>
            <a:r>
              <a:rPr lang="el-GR" dirty="0"/>
              <a:t>-</a:t>
            </a:r>
            <a:r>
              <a:rPr lang="el-GR" dirty="0" err="1"/>
              <a:t>Derived</a:t>
            </a:r>
            <a:r>
              <a:rPr lang="el-GR" dirty="0"/>
              <a:t> </a:t>
            </a:r>
            <a:r>
              <a:rPr lang="el-GR" dirty="0" err="1"/>
              <a:t>Neurotrophic</a:t>
            </a:r>
            <a:r>
              <a:rPr lang="el-GR" dirty="0"/>
              <a:t> </a:t>
            </a:r>
            <a:r>
              <a:rPr lang="el-GR" dirty="0" err="1"/>
              <a:t>Factor</a:t>
            </a:r>
            <a:r>
              <a:rPr lang="el-GR" dirty="0"/>
              <a:t> (BDNF), β) Η Neurotrophin-3 (NT-3) και η </a:t>
            </a:r>
            <a:r>
              <a:rPr lang="el-GR" dirty="0" err="1"/>
              <a:t>Neurotrophin</a:t>
            </a:r>
            <a:r>
              <a:rPr lang="el-GR" dirty="0"/>
              <a:t> 4/5 (NT-4/5</a:t>
            </a:r>
            <a:r>
              <a:rPr lang="el-GR" dirty="0" smtClean="0"/>
              <a:t>).</a:t>
            </a:r>
            <a:r>
              <a:rPr lang="en-US" dirty="0" smtClean="0"/>
              <a:t> </a:t>
            </a:r>
            <a:r>
              <a:rPr lang="el-GR" dirty="0" smtClean="0"/>
              <a:t>Αυτές οι ουσίες δρουν </a:t>
            </a:r>
            <a:r>
              <a:rPr lang="el-GR" dirty="0"/>
              <a:t>σε πολλά είδη νευρικών κυττάρων </a:t>
            </a:r>
            <a:r>
              <a:rPr lang="el-GR" dirty="0" smtClean="0"/>
              <a:t>εκτός αυτών </a:t>
            </a:r>
            <a:r>
              <a:rPr lang="el-GR" dirty="0"/>
              <a:t>που φέρουν </a:t>
            </a:r>
            <a:r>
              <a:rPr lang="el-GR" dirty="0" smtClean="0"/>
              <a:t>αισθητικές απολήξεις πόνου. Για παράδειγμα δρουν και σε φλοιώδεις </a:t>
            </a:r>
            <a:r>
              <a:rPr lang="el-GR" dirty="0"/>
              <a:t>νευρώνες, νευρώνες του ιππόκαμπου και </a:t>
            </a:r>
            <a:r>
              <a:rPr lang="el-GR" dirty="0" smtClean="0"/>
              <a:t>νευρώνες της </a:t>
            </a:r>
            <a:r>
              <a:rPr lang="el-GR" dirty="0"/>
              <a:t>βάσης του εγκεφάλου.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3/10</a:t>
            </a:r>
            <a:endParaRPr lang="en-US" sz="3000" b="0" dirty="0"/>
          </a:p>
        </p:txBody>
      </p:sp>
    </p:spTree>
    <p:extLst>
      <p:ext uri="{BB962C8B-B14F-4D97-AF65-F5344CB8AC3E}">
        <p14:creationId xmlns:p14="http://schemas.microsoft.com/office/powerpoint/2010/main" val="38456773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435280" cy="5661248"/>
          </a:xfrm>
        </p:spPr>
        <p:txBody>
          <a:bodyPr>
            <a:normAutofit/>
          </a:bodyPr>
          <a:lstStyle/>
          <a:p>
            <a:r>
              <a:rPr lang="el-GR" sz="2200" dirty="0"/>
              <a:t>Ο </a:t>
            </a:r>
            <a:r>
              <a:rPr lang="en-US" sz="2200" dirty="0" smtClean="0"/>
              <a:t>NGF </a:t>
            </a:r>
            <a:r>
              <a:rPr lang="el-GR" sz="2200" dirty="0" smtClean="0"/>
              <a:t>είναι </a:t>
            </a:r>
            <a:r>
              <a:rPr lang="el-GR" sz="2200" dirty="0"/>
              <a:t>απαραίτητος για την επιβίωση, την επιδιόρθωση και την ανάπτυξη των συμπαθητικών και αισθητικών νευρώνων. Πιστεύεται </a:t>
            </a:r>
            <a:r>
              <a:rPr lang="el-GR" sz="2200" dirty="0" smtClean="0"/>
              <a:t>ότι διατηρεί </a:t>
            </a:r>
            <a:r>
              <a:rPr lang="el-GR" sz="2200" dirty="0"/>
              <a:t>την ομοιοστασία του νευρικού </a:t>
            </a:r>
            <a:r>
              <a:rPr lang="el-GR" sz="2200" dirty="0" smtClean="0"/>
              <a:t>συστήματος. Διαθέτει </a:t>
            </a:r>
            <a:r>
              <a:rPr lang="el-GR" sz="2200" dirty="0" err="1"/>
              <a:t>αποπτωτικές</a:t>
            </a:r>
            <a:r>
              <a:rPr lang="el-GR" sz="2200" dirty="0"/>
              <a:t> και </a:t>
            </a:r>
            <a:r>
              <a:rPr lang="el-GR" sz="2200" dirty="0" err="1"/>
              <a:t>νευροτροφικές</a:t>
            </a:r>
            <a:r>
              <a:rPr lang="el-GR" sz="2200" dirty="0"/>
              <a:t> ιδιότητες. </a:t>
            </a:r>
            <a:endParaRPr lang="el-GR" sz="2200" dirty="0" smtClean="0"/>
          </a:p>
          <a:p>
            <a:r>
              <a:rPr lang="el-GR" sz="2200" dirty="0"/>
              <a:t>Σ</a:t>
            </a:r>
            <a:r>
              <a:rPr lang="el-GR" sz="2200" dirty="0" smtClean="0"/>
              <a:t>υμμετέχει </a:t>
            </a:r>
            <a:r>
              <a:rPr lang="el-GR" sz="2200" dirty="0"/>
              <a:t>τόσο στον φλεγμονώδη, όσο και στον νευροπαθητικό πόνο. Ά</a:t>
            </a:r>
            <a:r>
              <a:rPr lang="el-GR" sz="2200" dirty="0" smtClean="0"/>
              <a:t>ρα </a:t>
            </a:r>
            <a:r>
              <a:rPr lang="el-GR" sz="2200" dirty="0"/>
              <a:t>αποτελεί την βασική ουσία που εκκρίνεται στον μικτό πόνο. Δρα διαμέσου υποδοχέων. Οι πιο γνωστοί </a:t>
            </a:r>
            <a:r>
              <a:rPr lang="el-GR" sz="2200" dirty="0" smtClean="0"/>
              <a:t>υποδοχείς είναι </a:t>
            </a:r>
            <a:r>
              <a:rPr lang="el-GR" sz="2200" dirty="0"/>
              <a:t>α) Ο χαμηλής ευαισθησίας p75 LNGFR ("</a:t>
            </a:r>
            <a:r>
              <a:rPr lang="el-GR" sz="2200" dirty="0" err="1" smtClean="0"/>
              <a:t>low</a:t>
            </a:r>
            <a:r>
              <a:rPr lang="el-GR" sz="2200" dirty="0" smtClean="0"/>
              <a:t> </a:t>
            </a:r>
            <a:r>
              <a:rPr lang="el-GR" sz="2200" dirty="0" err="1" smtClean="0"/>
              <a:t>affinity</a:t>
            </a:r>
            <a:r>
              <a:rPr lang="el-GR" sz="2200" dirty="0" smtClean="0"/>
              <a:t> </a:t>
            </a:r>
            <a:r>
              <a:rPr lang="el-GR" sz="2200" dirty="0" err="1"/>
              <a:t>nerve</a:t>
            </a:r>
            <a:r>
              <a:rPr lang="el-GR" sz="2200" dirty="0"/>
              <a:t> </a:t>
            </a:r>
            <a:r>
              <a:rPr lang="el-GR" sz="2200" dirty="0" err="1"/>
              <a:t>growth</a:t>
            </a:r>
            <a:r>
              <a:rPr lang="el-GR" sz="2200" dirty="0"/>
              <a:t> </a:t>
            </a:r>
            <a:r>
              <a:rPr lang="el-GR" sz="2200" dirty="0" err="1"/>
              <a:t>factor</a:t>
            </a:r>
            <a:r>
              <a:rPr lang="el-GR" sz="2200" dirty="0"/>
              <a:t> </a:t>
            </a:r>
            <a:r>
              <a:rPr lang="el-GR" sz="2200" dirty="0" err="1"/>
              <a:t>receptor</a:t>
            </a:r>
            <a:r>
              <a:rPr lang="el-GR" sz="2200" dirty="0"/>
              <a:t>") και β) ο </a:t>
            </a:r>
            <a:r>
              <a:rPr lang="el-GR" sz="2200" dirty="0" err="1"/>
              <a:t>TrkA</a:t>
            </a:r>
            <a:r>
              <a:rPr lang="el-GR" sz="2200" dirty="0"/>
              <a:t>, που είναι μια </a:t>
            </a:r>
            <a:r>
              <a:rPr lang="el-GR" sz="2200" dirty="0" err="1"/>
              <a:t>διαμεμβρανιακή</a:t>
            </a:r>
            <a:r>
              <a:rPr lang="el-GR" sz="2200" dirty="0"/>
              <a:t> </a:t>
            </a:r>
            <a:r>
              <a:rPr lang="el-GR" sz="2200" dirty="0" err="1"/>
              <a:t>κινάση</a:t>
            </a:r>
            <a:r>
              <a:rPr lang="el-GR" sz="2200" dirty="0"/>
              <a:t> της </a:t>
            </a:r>
            <a:r>
              <a:rPr lang="el-GR" sz="2200" dirty="0" err="1"/>
              <a:t>τυροσίνης</a:t>
            </a:r>
            <a:r>
              <a:rPr lang="el-GR" sz="2200" dirty="0"/>
              <a:t>. </a:t>
            </a:r>
            <a:endParaRPr lang="el-GR" sz="2200" dirty="0" smtClean="0"/>
          </a:p>
          <a:p>
            <a:r>
              <a:rPr lang="el-GR" sz="2200" dirty="0" smtClean="0"/>
              <a:t>Ο </a:t>
            </a:r>
            <a:r>
              <a:rPr lang="en-US" sz="2200" dirty="0" smtClean="0"/>
              <a:t>NGF</a:t>
            </a:r>
            <a:r>
              <a:rPr lang="el-GR" sz="2200" dirty="0" smtClean="0"/>
              <a:t>εκκρίνεται </a:t>
            </a:r>
            <a:r>
              <a:rPr lang="el-GR" sz="2200" dirty="0"/>
              <a:t>από το σώμα των νεύρων και </a:t>
            </a:r>
            <a:r>
              <a:rPr lang="el-GR" sz="2200" dirty="0" smtClean="0"/>
              <a:t>δρα </a:t>
            </a:r>
            <a:r>
              <a:rPr lang="el-GR" sz="2200" dirty="0"/>
              <a:t>τόσο </a:t>
            </a:r>
            <a:r>
              <a:rPr lang="el-GR" sz="2200" dirty="0" err="1"/>
              <a:t>αυτοκρινικά</a:t>
            </a:r>
            <a:r>
              <a:rPr lang="el-GR" sz="2200" dirty="0"/>
              <a:t> στον ίδιο τον νευρώνα που τον </a:t>
            </a:r>
            <a:r>
              <a:rPr lang="el-GR" sz="2200" dirty="0" smtClean="0"/>
              <a:t>εκκρίνει</a:t>
            </a:r>
            <a:r>
              <a:rPr lang="en-US" sz="2200" dirty="0" smtClean="0"/>
              <a:t>, </a:t>
            </a:r>
            <a:r>
              <a:rPr lang="el-GR" sz="2200" dirty="0" smtClean="0"/>
              <a:t>όσο και </a:t>
            </a:r>
            <a:r>
              <a:rPr lang="el-GR" sz="2200" dirty="0" err="1"/>
              <a:t>παρακρινικά</a:t>
            </a:r>
            <a:r>
              <a:rPr lang="el-GR" sz="2200" dirty="0"/>
              <a:t> σε παρακείμενους νευρώνες.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145</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4/10</a:t>
            </a:r>
            <a:endParaRPr lang="en-US" sz="3000" b="0" dirty="0"/>
          </a:p>
        </p:txBody>
      </p:sp>
    </p:spTree>
    <p:extLst>
      <p:ext uri="{BB962C8B-B14F-4D97-AF65-F5344CB8AC3E}">
        <p14:creationId xmlns:p14="http://schemas.microsoft.com/office/powerpoint/2010/main" val="411741318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t>Ο </a:t>
            </a:r>
            <a:r>
              <a:rPr lang="el-GR" dirty="0" smtClean="0"/>
              <a:t>σκοπός </a:t>
            </a:r>
            <a:r>
              <a:rPr lang="el-GR" dirty="0"/>
              <a:t>της παραγωγής </a:t>
            </a:r>
            <a:r>
              <a:rPr lang="el-GR" dirty="0" smtClean="0"/>
              <a:t>του </a:t>
            </a:r>
            <a:r>
              <a:rPr lang="en-US" dirty="0" smtClean="0"/>
              <a:t>NGF </a:t>
            </a:r>
            <a:r>
              <a:rPr lang="el-GR" dirty="0" smtClean="0"/>
              <a:t>είναι </a:t>
            </a:r>
            <a:r>
              <a:rPr lang="el-GR" dirty="0"/>
              <a:t>η </a:t>
            </a:r>
            <a:r>
              <a:rPr lang="el-GR" dirty="0" smtClean="0"/>
              <a:t>ανάπλαση</a:t>
            </a:r>
            <a:r>
              <a:rPr lang="en-US" dirty="0" smtClean="0"/>
              <a:t> </a:t>
            </a:r>
            <a:r>
              <a:rPr lang="el-GR" dirty="0" smtClean="0"/>
              <a:t>της </a:t>
            </a:r>
            <a:r>
              <a:rPr lang="el-GR" dirty="0"/>
              <a:t>τραυματισμένης νευρικής ίνας και η παραγωγή νέων νευρικών απολήξεων (εκβλαστήσεων) από τις παρακείμενες μη τραυματισμένες νευρικές ίνες (</a:t>
            </a:r>
            <a:r>
              <a:rPr lang="el-GR" dirty="0" err="1"/>
              <a:t>sprouting</a:t>
            </a:r>
            <a:r>
              <a:rPr lang="el-GR" dirty="0"/>
              <a:t>), έτσι ώστε να καλυφθεί η αισθητική ανεπάρκεια ή όποια άλλη ανεπάρκεια δημιουργήθηκε από τον τραυματισμό του νεύρου στο αντίστοιχο </a:t>
            </a:r>
            <a:r>
              <a:rPr lang="el-GR" dirty="0" err="1"/>
              <a:t>δερμοτόμιο</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146</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5/10</a:t>
            </a:r>
            <a:endParaRPr lang="en-US" sz="3000" b="0" dirty="0"/>
          </a:p>
        </p:txBody>
      </p:sp>
    </p:spTree>
    <p:extLst>
      <p:ext uri="{BB962C8B-B14F-4D97-AF65-F5344CB8AC3E}">
        <p14:creationId xmlns:p14="http://schemas.microsoft.com/office/powerpoint/2010/main" val="18886871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Στην </a:t>
            </a:r>
            <a:r>
              <a:rPr lang="el-GR" dirty="0"/>
              <a:t>περίπτωση του χρόνιου πόνου που προκαλείται από τραυματισμό νεύρου, η χρόνια υπερέκκριση </a:t>
            </a:r>
            <a:r>
              <a:rPr lang="el-GR" dirty="0" err="1"/>
              <a:t>νευροτροφικών</a:t>
            </a:r>
            <a:r>
              <a:rPr lang="el-GR" dirty="0"/>
              <a:t> παραγόντων </a:t>
            </a:r>
            <a:r>
              <a:rPr lang="el-GR" dirty="0" smtClean="0"/>
              <a:t>έχει</a:t>
            </a:r>
            <a:r>
              <a:rPr lang="en-US" dirty="0"/>
              <a:t> </a:t>
            </a:r>
            <a:r>
              <a:rPr lang="el-GR" dirty="0" smtClean="0"/>
              <a:t>ως αποτέλεσμα </a:t>
            </a:r>
            <a:r>
              <a:rPr lang="el-GR" dirty="0"/>
              <a:t>την δημιουργία </a:t>
            </a:r>
            <a:r>
              <a:rPr lang="el-GR" dirty="0" smtClean="0"/>
              <a:t>[σε </a:t>
            </a:r>
            <a:r>
              <a:rPr lang="el-GR" dirty="0"/>
              <a:t>μερικούς μόνο ανθρώπους (γενετικά καθορισμένους και διαθέτοντες το γονίδιο HCN2</a:t>
            </a:r>
            <a:r>
              <a:rPr lang="el-GR" dirty="0" smtClean="0"/>
              <a:t>)], </a:t>
            </a:r>
            <a:r>
              <a:rPr lang="el-GR" dirty="0"/>
              <a:t>μεγάλου αριθμού και μεγέθους εκβλαστήσεων, οι οποίες βρίθουν διαύλων TRPV1, που όπως είναι γνωστό είναι οι υπεύθυνοι για τον πόνο.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6/10</a:t>
            </a:r>
            <a:endParaRPr lang="en-US" sz="3000" b="0" dirty="0"/>
          </a:p>
        </p:txBody>
      </p:sp>
    </p:spTree>
    <p:extLst>
      <p:ext uri="{BB962C8B-B14F-4D97-AF65-F5344CB8AC3E}">
        <p14:creationId xmlns:p14="http://schemas.microsoft.com/office/powerpoint/2010/main" val="180389187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Η </a:t>
            </a:r>
            <a:r>
              <a:rPr lang="el-GR" dirty="0"/>
              <a:t>κλινική έκφραση αυτής της κατάστασης είναι ο περιφερικός νευροπαθητικός πόνος με κύρια συμπτώματα την </a:t>
            </a:r>
            <a:r>
              <a:rPr lang="el-GR" dirty="0" err="1"/>
              <a:t>υπεραλγησία</a:t>
            </a:r>
            <a:r>
              <a:rPr lang="el-GR" dirty="0"/>
              <a:t> και την </a:t>
            </a:r>
            <a:r>
              <a:rPr lang="el-GR" dirty="0" err="1"/>
              <a:t>αλλοδυνία</a:t>
            </a:r>
            <a:r>
              <a:rPr lang="el-GR" dirty="0"/>
              <a:t>. </a:t>
            </a:r>
            <a:r>
              <a:rPr lang="el-GR" dirty="0" smtClean="0"/>
              <a:t>Συμπερασματικά, ο </a:t>
            </a:r>
            <a:r>
              <a:rPr lang="en-US" dirty="0" smtClean="0"/>
              <a:t>NGF</a:t>
            </a:r>
            <a:r>
              <a:rPr lang="en-US" dirty="0"/>
              <a:t> </a:t>
            </a:r>
            <a:r>
              <a:rPr lang="el-GR" dirty="0" smtClean="0"/>
              <a:t>είναι </a:t>
            </a:r>
            <a:r>
              <a:rPr lang="el-GR" dirty="0"/>
              <a:t>μια </a:t>
            </a:r>
            <a:r>
              <a:rPr lang="el-GR" dirty="0" smtClean="0"/>
              <a:t>πρωτεΐνη </a:t>
            </a:r>
            <a:r>
              <a:rPr lang="el-GR" dirty="0"/>
              <a:t>που παράγεται σε κάθε περίπτωση βλάβης κάποιου νεύρου με σκοπό την επιδιόρθωση της λειτουργίας του. </a:t>
            </a:r>
            <a:r>
              <a:rPr lang="el-GR" dirty="0" smtClean="0"/>
              <a:t>Άρα, τόσο </a:t>
            </a:r>
            <a:r>
              <a:rPr lang="el-GR" dirty="0"/>
              <a:t>οι φλεγμονώδεις ουσίες που παράγονται κατά τη διαδικασία του φλεγμονώδους πόνου, όσο και αυτές που παράγονται στον νευροπαθητικό προκαλούν την έκκριση </a:t>
            </a:r>
            <a:r>
              <a:rPr lang="el-GR" dirty="0" smtClean="0"/>
              <a:t>του </a:t>
            </a:r>
            <a:r>
              <a:rPr lang="en-US" dirty="0" smtClean="0"/>
              <a:t>NGF</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7/10</a:t>
            </a:r>
            <a:endParaRPr lang="en-US" sz="3000" b="0" dirty="0"/>
          </a:p>
        </p:txBody>
      </p:sp>
    </p:spTree>
    <p:extLst>
      <p:ext uri="{BB962C8B-B14F-4D97-AF65-F5344CB8AC3E}">
        <p14:creationId xmlns:p14="http://schemas.microsoft.com/office/powerpoint/2010/main" val="945744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Οι σπλαχνικοί </a:t>
            </a:r>
            <a:r>
              <a:rPr lang="el-GR" b="1" dirty="0" err="1" smtClean="0"/>
              <a:t>αλγο</a:t>
            </a:r>
            <a:r>
              <a:rPr lang="el-GR" dirty="0" err="1" smtClean="0"/>
              <a:t>ϋ</a:t>
            </a:r>
            <a:r>
              <a:rPr lang="el-GR" b="1" dirty="0" err="1" smtClean="0"/>
              <a:t>ποδοχείς</a:t>
            </a:r>
            <a:r>
              <a:rPr lang="el-GR" b="1" dirty="0" smtClean="0"/>
              <a:t> </a:t>
            </a:r>
            <a:r>
              <a:rPr lang="el-GR" sz="3000" b="0" dirty="0" smtClean="0"/>
              <a:t>2/2</a:t>
            </a:r>
            <a:endParaRPr lang="en-US" sz="3000" b="0" dirty="0"/>
          </a:p>
        </p:txBody>
      </p:sp>
      <p:sp>
        <p:nvSpPr>
          <p:cNvPr id="3" name="Θέση περιεχομένου 2"/>
          <p:cNvSpPr>
            <a:spLocks noGrp="1"/>
          </p:cNvSpPr>
          <p:nvPr>
            <p:ph idx="1"/>
          </p:nvPr>
        </p:nvSpPr>
        <p:spPr/>
        <p:txBody>
          <a:bodyPr>
            <a:normAutofit/>
          </a:bodyPr>
          <a:lstStyle/>
          <a:p>
            <a:r>
              <a:rPr lang="el-GR" dirty="0"/>
              <a:t>Ένα άλλο ιδιαίτερο χαρακτηριστικό τους είναι ότι η αναλογία των ινών C προς τις ίνες </a:t>
            </a:r>
            <a:r>
              <a:rPr lang="el-GR" dirty="0" err="1"/>
              <a:t>Αδ</a:t>
            </a:r>
            <a:r>
              <a:rPr lang="el-GR" dirty="0"/>
              <a:t> είναι πολύ μεγαλύτερη (10:1, σε αντίθεση με την αναλογία 2:1 που παρατηρείται στις </a:t>
            </a:r>
            <a:r>
              <a:rPr lang="el-GR" dirty="0" err="1"/>
              <a:t>αλγαισθητικές</a:t>
            </a:r>
            <a:r>
              <a:rPr lang="el-GR" dirty="0"/>
              <a:t> ίνες του δέρματος). </a:t>
            </a:r>
            <a:endParaRPr lang="el-GR" dirty="0" smtClean="0"/>
          </a:p>
          <a:p>
            <a:r>
              <a:rPr lang="el-GR" dirty="0" smtClean="0"/>
              <a:t>Στο </a:t>
            </a:r>
            <a:r>
              <a:rPr lang="el-GR" dirty="0"/>
              <a:t>επίπεδο των οπισθίων ριζών των νωτιαίων νεύρων, οι </a:t>
            </a:r>
            <a:r>
              <a:rPr lang="el-GR" dirty="0" err="1"/>
              <a:t>αλγαισθητικές</a:t>
            </a:r>
            <a:r>
              <a:rPr lang="el-GR" dirty="0"/>
              <a:t> </a:t>
            </a:r>
            <a:r>
              <a:rPr lang="el-GR" dirty="0" smtClean="0"/>
              <a:t>σπλαχνικές </a:t>
            </a:r>
            <a:r>
              <a:rPr lang="el-GR" dirty="0"/>
              <a:t>ίνες αποτελούν μόλις το 10%. </a:t>
            </a:r>
            <a:endParaRPr lang="el-GR" dirty="0" smtClean="0"/>
          </a:p>
          <a:p>
            <a:r>
              <a:rPr lang="el-GR" dirty="0" smtClean="0"/>
              <a:t>Υπάρχει μεγάλη </a:t>
            </a:r>
            <a:r>
              <a:rPr lang="el-GR" dirty="0" err="1"/>
              <a:t>αλληλοκάλυψη</a:t>
            </a:r>
            <a:r>
              <a:rPr lang="el-GR" dirty="0"/>
              <a:t> μεταξύ των δεκτικών πεδίων που αντιστοιχούν σε κάθε ρίζα.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5285304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sz="2300" dirty="0"/>
              <a:t>Πρόσφατα ανακαλύφθηκε και μια δεύτερη ομάδα </a:t>
            </a:r>
            <a:r>
              <a:rPr lang="el-GR" sz="2300" dirty="0" err="1"/>
              <a:t>νευροτροφικών</a:t>
            </a:r>
            <a:r>
              <a:rPr lang="el-GR" sz="2300" dirty="0"/>
              <a:t> παραγόντων που φαίνεται ότι παράγονται από την νευρογλοία και ονομάσθηκε </a:t>
            </a:r>
            <a:r>
              <a:rPr lang="el-GR" sz="2300" dirty="0" err="1"/>
              <a:t>Glial</a:t>
            </a:r>
            <a:r>
              <a:rPr lang="el-GR" sz="2300" dirty="0"/>
              <a:t> </a:t>
            </a:r>
            <a:r>
              <a:rPr lang="el-GR" sz="2300" dirty="0" err="1"/>
              <a:t>cell</a:t>
            </a:r>
            <a:r>
              <a:rPr lang="el-GR" sz="2300" dirty="0"/>
              <a:t> </a:t>
            </a:r>
            <a:r>
              <a:rPr lang="el-GR" sz="2300" dirty="0" err="1"/>
              <a:t>line</a:t>
            </a:r>
            <a:r>
              <a:rPr lang="el-GR" sz="2300" dirty="0"/>
              <a:t>-</a:t>
            </a:r>
            <a:r>
              <a:rPr lang="el-GR" sz="2300" dirty="0" err="1"/>
              <a:t>derived</a:t>
            </a:r>
            <a:r>
              <a:rPr lang="el-GR" sz="2300" dirty="0"/>
              <a:t> </a:t>
            </a:r>
            <a:r>
              <a:rPr lang="el-GR" sz="2300" dirty="0" err="1"/>
              <a:t>neurotrophic</a:t>
            </a:r>
            <a:r>
              <a:rPr lang="el-GR" sz="2300" dirty="0"/>
              <a:t> </a:t>
            </a:r>
            <a:r>
              <a:rPr lang="el-GR" sz="2300" dirty="0" err="1"/>
              <a:t>factor</a:t>
            </a:r>
            <a:r>
              <a:rPr lang="el-GR" sz="2300" dirty="0"/>
              <a:t> [GDNF]. </a:t>
            </a:r>
            <a:endParaRPr lang="el-GR" sz="2300" dirty="0" smtClean="0"/>
          </a:p>
          <a:p>
            <a:r>
              <a:rPr lang="el-GR" sz="2300" dirty="0" smtClean="0"/>
              <a:t>Στην </a:t>
            </a:r>
            <a:r>
              <a:rPr lang="el-GR" sz="2300" dirty="0"/>
              <a:t>οικογένεια αυτή ανήκουν 3 ακόμη μέλη πλην του αρχικού GDNF, η </a:t>
            </a:r>
            <a:r>
              <a:rPr lang="el-GR" sz="2300" dirty="0" err="1"/>
              <a:t>neurturin</a:t>
            </a:r>
            <a:r>
              <a:rPr lang="el-GR" sz="2300" dirty="0"/>
              <a:t>, η </a:t>
            </a:r>
            <a:r>
              <a:rPr lang="el-GR" sz="2300" dirty="0" err="1"/>
              <a:t>artemin</a:t>
            </a:r>
            <a:r>
              <a:rPr lang="el-GR" sz="2300" dirty="0"/>
              <a:t> και η </a:t>
            </a:r>
            <a:r>
              <a:rPr lang="el-GR" sz="2300" dirty="0" err="1"/>
              <a:t>persephin</a:t>
            </a:r>
            <a:r>
              <a:rPr lang="el-GR" sz="2300" dirty="0"/>
              <a:t>. </a:t>
            </a:r>
            <a:endParaRPr lang="el-GR" sz="2300" dirty="0" smtClean="0"/>
          </a:p>
          <a:p>
            <a:r>
              <a:rPr lang="el-GR" sz="2300" dirty="0" smtClean="0"/>
              <a:t>Οι </a:t>
            </a:r>
            <a:r>
              <a:rPr lang="el-GR" sz="2300" dirty="0"/>
              <a:t>ουσίες αυτές φαίνεται ότι </a:t>
            </a:r>
            <a:r>
              <a:rPr lang="el-GR" sz="2300" dirty="0" smtClean="0"/>
              <a:t>δρουν βοηθώντας την </a:t>
            </a:r>
            <a:r>
              <a:rPr lang="el-GR" sz="2300" dirty="0"/>
              <a:t>επιβίωση των </a:t>
            </a:r>
            <a:r>
              <a:rPr lang="el-GR" sz="2300" dirty="0" err="1" smtClean="0"/>
              <a:t>δοπαμινεργικών</a:t>
            </a:r>
            <a:r>
              <a:rPr lang="el-GR" sz="2300" dirty="0" smtClean="0"/>
              <a:t> </a:t>
            </a:r>
            <a:r>
              <a:rPr lang="el-GR" sz="2300" dirty="0"/>
              <a:t>νευρώνων του εγκεφάλου και της μέλαινας ουσίας. Ο θάνατος αυτών των νευρικών κυττάρων οδηγεί στην εκδήλωση της </a:t>
            </a:r>
            <a:r>
              <a:rPr lang="el-GR" sz="2300" dirty="0" smtClean="0"/>
              <a:t>νόσου </a:t>
            </a:r>
            <a:r>
              <a:rPr lang="el-GR" sz="2300" dirty="0" err="1" smtClean="0"/>
              <a:t>Parkinson</a:t>
            </a:r>
            <a:r>
              <a:rPr lang="el-GR" sz="2300" dirty="0"/>
              <a:t>. Μ</a:t>
            </a:r>
            <a:r>
              <a:rPr lang="el-GR" sz="2300" dirty="0" smtClean="0"/>
              <a:t>ερικοί ερευνητές πιστεύουν </a:t>
            </a:r>
            <a:r>
              <a:rPr lang="el-GR" sz="2300" dirty="0"/>
              <a:t>ότι υπάρχει και μια τρίτη ομάδα </a:t>
            </a:r>
            <a:r>
              <a:rPr lang="el-GR" sz="2300" dirty="0" err="1"/>
              <a:t>νευροτροφικών</a:t>
            </a:r>
            <a:r>
              <a:rPr lang="el-GR" sz="2300" dirty="0"/>
              <a:t> παραγόντων, οι </a:t>
            </a:r>
            <a:r>
              <a:rPr lang="el-GR" sz="2300" dirty="0" err="1"/>
              <a:t>νευροποιητικές</a:t>
            </a:r>
            <a:r>
              <a:rPr lang="el-GR" sz="2300" dirty="0"/>
              <a:t> </a:t>
            </a:r>
            <a:r>
              <a:rPr lang="el-GR" sz="2300" dirty="0" err="1" smtClean="0"/>
              <a:t>κυτταροκίνες</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8/10</a:t>
            </a:r>
            <a:endParaRPr lang="en-US" sz="3000" b="0" dirty="0"/>
          </a:p>
        </p:txBody>
      </p:sp>
    </p:spTree>
    <p:extLst>
      <p:ext uri="{BB962C8B-B14F-4D97-AF65-F5344CB8AC3E}">
        <p14:creationId xmlns:p14="http://schemas.microsoft.com/office/powerpoint/2010/main" val="255669741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Πρόσφατες μελέτες επισημαίνουν ότι οι </a:t>
            </a:r>
            <a:r>
              <a:rPr lang="el-GR" dirty="0" err="1" smtClean="0"/>
              <a:t>νευροτροφικοί</a:t>
            </a:r>
            <a:r>
              <a:rPr lang="el-GR" dirty="0" smtClean="0"/>
              <a:t> παράγοντες παίζουν ρόλο στην εκδήλωση των καρδιαγγειακών παθήσεων, στην παχυσαρκία, στον διαβήτη τύπου ΙΙ, σε ψυχιατρικές παθήσεις και στην νευρική βουλιμία. Ακόμη ότι βοηθούν την επούλωση των πληγών του δέρματος και των ελκών του κερατοειδούς.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150</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9/10</a:t>
            </a:r>
            <a:endParaRPr lang="en-US" sz="3000" b="0" dirty="0"/>
          </a:p>
        </p:txBody>
      </p:sp>
    </p:spTree>
    <p:extLst>
      <p:ext uri="{BB962C8B-B14F-4D97-AF65-F5344CB8AC3E}">
        <p14:creationId xmlns:p14="http://schemas.microsoft.com/office/powerpoint/2010/main" val="91468114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Πρόσφατα </a:t>
            </a:r>
            <a:r>
              <a:rPr lang="el-GR" dirty="0" err="1"/>
              <a:t>διαπιστωθηκε</a:t>
            </a:r>
            <a:r>
              <a:rPr lang="el-GR" dirty="0"/>
              <a:t> ότι ο </a:t>
            </a:r>
            <a:r>
              <a:rPr lang="en-US" dirty="0" smtClean="0"/>
              <a:t>NGF </a:t>
            </a:r>
            <a:r>
              <a:rPr lang="el-GR" dirty="0" smtClean="0"/>
              <a:t>επιδρά </a:t>
            </a:r>
            <a:r>
              <a:rPr lang="el-GR" dirty="0"/>
              <a:t>και σε άλλα κύτταρα πλην των νευρικών και μάλιστα στα καρκινικά κύτταρα. </a:t>
            </a:r>
            <a:endParaRPr lang="el-GR" dirty="0" smtClean="0"/>
          </a:p>
          <a:p>
            <a:r>
              <a:rPr lang="el-GR" dirty="0" smtClean="0"/>
              <a:t>Μελέτη </a:t>
            </a:r>
            <a:r>
              <a:rPr lang="el-GR" dirty="0"/>
              <a:t>παρείχε ενδείξεις ότι ο </a:t>
            </a:r>
            <a:r>
              <a:rPr lang="en-US" dirty="0" smtClean="0"/>
              <a:t>NGF </a:t>
            </a:r>
            <a:r>
              <a:rPr lang="el-GR" dirty="0" smtClean="0"/>
              <a:t>αποτρέπει </a:t>
            </a:r>
            <a:r>
              <a:rPr lang="el-GR" dirty="0"/>
              <a:t>τον θάνατο των καρκινικών κυττάρων του μαστού προκαλώντας αντοχή στην χημειοθεραπεία, ενώ αντίθετα καταστέλλει τον πολλαπλασιασμό των κυττάρων του καρκίνου του προστάτη, αναστέλλοντας και τις </a:t>
            </a:r>
            <a:r>
              <a:rPr lang="el-GR" dirty="0" smtClean="0"/>
              <a:t>μεταστάσεις.</a:t>
            </a:r>
          </a:p>
          <a:p>
            <a:pPr marL="0" indent="0">
              <a:buNone/>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151</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Τραυματισμός </a:t>
            </a:r>
            <a:r>
              <a:rPr lang="el-GR" b="1" dirty="0" smtClean="0"/>
              <a:t>Νεύρου</a:t>
            </a:r>
            <a:br>
              <a:rPr lang="el-GR" b="1" dirty="0" smtClean="0"/>
            </a:br>
            <a:r>
              <a:rPr lang="el-GR" sz="3000" b="0" dirty="0" smtClean="0"/>
              <a:t>Οι </a:t>
            </a:r>
            <a:r>
              <a:rPr lang="el-GR" sz="3000" b="0" dirty="0" err="1"/>
              <a:t>νευροτροφικοί</a:t>
            </a:r>
            <a:r>
              <a:rPr lang="el-GR" sz="3000" b="0" dirty="0"/>
              <a:t> </a:t>
            </a:r>
            <a:r>
              <a:rPr lang="el-GR" sz="3000" b="0" dirty="0" smtClean="0"/>
              <a:t>παράγοντες 10/10</a:t>
            </a:r>
            <a:endParaRPr lang="en-US" sz="3000" b="0" dirty="0"/>
          </a:p>
        </p:txBody>
      </p:sp>
    </p:spTree>
    <p:extLst>
      <p:ext uri="{BB962C8B-B14F-4D97-AF65-F5344CB8AC3E}">
        <p14:creationId xmlns:p14="http://schemas.microsoft.com/office/powerpoint/2010/main" val="305524652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10</a:t>
            </a:r>
            <a:r>
              <a:rPr lang="en-US" sz="2000" dirty="0" smtClean="0"/>
              <a:t>:</a:t>
            </a:r>
            <a:r>
              <a:rPr lang="el-GR" sz="2000" dirty="0" smtClean="0"/>
              <a:t> Πόνος».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Σχηματικό διάγραμμα των </a:t>
            </a:r>
            <a:r>
              <a:rPr lang="el-GR" dirty="0" smtClean="0"/>
              <a:t>οδών</a:t>
            </a:r>
            <a:r>
              <a:rPr lang="en-US" dirty="0" smtClean="0"/>
              <a:t> </a:t>
            </a:r>
            <a:r>
              <a:rPr lang="el-GR" dirty="0" smtClean="0"/>
              <a:t>που </a:t>
            </a:r>
            <a:r>
              <a:rPr lang="el-GR" dirty="0"/>
              <a:t>εμπλέκονται στη μετάδοση του πόνου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pic>
        <p:nvPicPr>
          <p:cNvPr id="1026" name="Picture 2" descr="media/image1.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44375" y="983150"/>
            <a:ext cx="6855250" cy="5686209"/>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5004048" y="5980836"/>
            <a:ext cx="4139952" cy="461665"/>
          </a:xfrm>
          <a:prstGeom prst="rect">
            <a:avLst/>
          </a:prstGeom>
        </p:spPr>
        <p:txBody>
          <a:bodyPr wrap="square">
            <a:spAutoFit/>
          </a:bodyPr>
          <a:lstStyle/>
          <a:p>
            <a:pPr algn="ctr"/>
            <a:r>
              <a:rPr lang="en-US" sz="1200" dirty="0">
                <a:latin typeface="+mn-lt"/>
                <a:hlinkClick r:id="rId3"/>
              </a:rPr>
              <a:t>Gene Therapy for Chronic Pain </a:t>
            </a:r>
            <a:r>
              <a:rPr lang="en-US" sz="1200" dirty="0" smtClean="0">
                <a:latin typeface="+mn-lt"/>
                <a:hlinkClick r:id="rId3"/>
              </a:rPr>
              <a:t>Management</a:t>
            </a:r>
            <a:r>
              <a:rPr lang="el-GR" sz="1200" dirty="0" smtClean="0">
                <a:latin typeface="+mn-lt"/>
              </a:rPr>
              <a:t>, από</a:t>
            </a:r>
            <a:r>
              <a:rPr lang="en-US" sz="1200" i="1" dirty="0" smtClean="0">
                <a:latin typeface="+mn-lt"/>
              </a:rPr>
              <a:t> </a:t>
            </a:r>
            <a:r>
              <a:rPr lang="en-US" sz="1200" i="1" dirty="0" err="1">
                <a:latin typeface="+mn-lt"/>
              </a:rPr>
              <a:t>Isaura</a:t>
            </a:r>
            <a:r>
              <a:rPr lang="en-US" sz="1200" i="1" dirty="0">
                <a:latin typeface="+mn-lt"/>
              </a:rPr>
              <a:t> Tavares and Isabel </a:t>
            </a:r>
            <a:r>
              <a:rPr lang="en-US" sz="1200" i="1" dirty="0" smtClean="0">
                <a:latin typeface="+mn-lt"/>
              </a:rPr>
              <a:t>Martins</a:t>
            </a:r>
            <a:r>
              <a:rPr lang="el-GR" sz="1200" i="1" dirty="0" smtClean="0">
                <a:latin typeface="+mn-lt"/>
              </a:rPr>
              <a:t>, διαθέσιμο με άδεια </a:t>
            </a:r>
            <a:r>
              <a:rPr lang="en-US" sz="1200" dirty="0">
                <a:latin typeface="+mn-lt"/>
                <a:hlinkClick r:id="rId4"/>
              </a:rPr>
              <a:t>CC BY </a:t>
            </a:r>
            <a:r>
              <a:rPr lang="en-US" sz="1200" dirty="0" smtClean="0">
                <a:latin typeface="+mn-lt"/>
                <a:hlinkClick r:id="rId4"/>
              </a:rPr>
              <a:t>3.0</a:t>
            </a:r>
            <a:endParaRPr lang="en-US" sz="1200" dirty="0">
              <a:latin typeface="+mn-lt"/>
            </a:endParaRPr>
          </a:p>
        </p:txBody>
      </p:sp>
    </p:spTree>
    <p:extLst>
      <p:ext uri="{BB962C8B-B14F-4D97-AF65-F5344CB8AC3E}">
        <p14:creationId xmlns:p14="http://schemas.microsoft.com/office/powerpoint/2010/main" val="405952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smtClean="0"/>
              <a:t>Σύναψη </a:t>
            </a:r>
            <a:r>
              <a:rPr lang="el-GR" b="1" dirty="0"/>
              <a:t>των </a:t>
            </a:r>
            <a:r>
              <a:rPr lang="el-GR" b="1" dirty="0" err="1"/>
              <a:t>αλγαισθητικών</a:t>
            </a:r>
            <a:r>
              <a:rPr lang="el-GR" b="1" dirty="0"/>
              <a:t> ινών σε επίπεδο νωτιαίου μυελού</a:t>
            </a:r>
            <a:endParaRPr lang="en-US" b="1" dirty="0"/>
          </a:p>
        </p:txBody>
      </p:sp>
      <p:sp>
        <p:nvSpPr>
          <p:cNvPr id="3" name="Θέση περιεχομένου 2"/>
          <p:cNvSpPr>
            <a:spLocks noGrp="1"/>
          </p:cNvSpPr>
          <p:nvPr>
            <p:ph idx="1"/>
          </p:nvPr>
        </p:nvSpPr>
        <p:spPr>
          <a:xfrm>
            <a:off x="457200" y="1412776"/>
            <a:ext cx="8229600" cy="5040560"/>
          </a:xfrm>
        </p:spPr>
        <p:txBody>
          <a:bodyPr>
            <a:normAutofit fontScale="92500" lnSpcReduction="10000"/>
          </a:bodyPr>
          <a:lstStyle/>
          <a:p>
            <a:r>
              <a:rPr lang="el-GR" dirty="0"/>
              <a:t>Το οπίσθιο κέρας του νωτιαίου μυελού αποτελεί το σημείο που λαμβάνει τον κύριο όγκο των αισθητικών ερεθισμάτων από την περιφέρεια, μεταξύ δε αυτών και των αλγεινών </a:t>
            </a:r>
            <a:r>
              <a:rPr lang="el-GR" dirty="0" smtClean="0"/>
              <a:t>ερεθισμάτων.</a:t>
            </a:r>
          </a:p>
          <a:p>
            <a:r>
              <a:rPr lang="el-GR" dirty="0" smtClean="0"/>
              <a:t>Αποτελεί </a:t>
            </a:r>
            <a:r>
              <a:rPr lang="el-GR" dirty="0"/>
              <a:t>το σημείο της πρώτης σύναψης, από όπου ξεκινούν οι ανιούσες οδοί που φέρουν τα ερεθίσματα προς τον εγκέφαλο. Με βάση τη διάμετρο των νευρώνων και την </a:t>
            </a:r>
            <a:r>
              <a:rPr lang="el-GR" dirty="0" err="1"/>
              <a:t>κυτταρο</a:t>
            </a:r>
            <a:r>
              <a:rPr lang="el-GR" dirty="0"/>
              <a:t>-αρχιτεκτονική </a:t>
            </a:r>
            <a:r>
              <a:rPr lang="el-GR" dirty="0" smtClean="0"/>
              <a:t>τους, διακρίνουμε 6 </a:t>
            </a:r>
            <a:r>
              <a:rPr lang="el-GR" dirty="0"/>
              <a:t>στιβάδες στο οπίσθιο κέρας (</a:t>
            </a:r>
            <a:r>
              <a:rPr lang="el-GR" dirty="0" smtClean="0"/>
              <a:t>Ι-VI). </a:t>
            </a:r>
          </a:p>
          <a:p>
            <a:r>
              <a:rPr lang="el-GR" dirty="0" smtClean="0"/>
              <a:t>Τα </a:t>
            </a:r>
            <a:r>
              <a:rPr lang="el-GR" dirty="0"/>
              <a:t>ερεθίσματα από τους </a:t>
            </a:r>
            <a:r>
              <a:rPr lang="el-GR" dirty="0" err="1"/>
              <a:t>αλγοϋποδοχείς</a:t>
            </a:r>
            <a:r>
              <a:rPr lang="el-GR" dirty="0"/>
              <a:t> της περιφέρειας φέρονται κατά κύριο λόγο στις στιβάδες Ι, ΙΙ, V, VI και Χ. </a:t>
            </a:r>
            <a:endParaRPr lang="el-GR" dirty="0" smtClean="0"/>
          </a:p>
          <a:p>
            <a:r>
              <a:rPr lang="el-GR" dirty="0"/>
              <a:t>Ο</a:t>
            </a:r>
            <a:r>
              <a:rPr lang="el-GR" dirty="0" smtClean="0"/>
              <a:t>ι άλλες στιβάδες </a:t>
            </a:r>
            <a:r>
              <a:rPr lang="el-GR" dirty="0"/>
              <a:t>αφενός δέχονται κάποια ερεθίσματα από τις προσαγωγές </a:t>
            </a:r>
            <a:r>
              <a:rPr lang="el-GR" dirty="0" err="1"/>
              <a:t>αλγαισθητικές</a:t>
            </a:r>
            <a:r>
              <a:rPr lang="el-GR" dirty="0"/>
              <a:t> ίνες, αφετέρου ερεθίσματα από χαμηλού ουδού </a:t>
            </a:r>
            <a:r>
              <a:rPr lang="el-GR" dirty="0" err="1" smtClean="0"/>
              <a:t>μηχανο</a:t>
            </a:r>
            <a:r>
              <a:rPr lang="el-GR" dirty="0" smtClean="0"/>
              <a:t>-</a:t>
            </a:r>
            <a:r>
              <a:rPr lang="el-GR" dirty="0" err="1" smtClean="0"/>
              <a:t>ϋποδοχείς</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11238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Οι στιβάδες του νωτιαίου </a:t>
            </a:r>
            <a:r>
              <a:rPr lang="el-GR" b="1" dirty="0" smtClean="0"/>
              <a:t>μυελού </a:t>
            </a:r>
            <a:r>
              <a:rPr lang="el-GR" sz="3000" b="0" dirty="0" smtClean="0"/>
              <a:t>1/17</a:t>
            </a:r>
            <a:endParaRPr lang="en-US" sz="3000" b="0" dirty="0"/>
          </a:p>
        </p:txBody>
      </p:sp>
      <p:sp>
        <p:nvSpPr>
          <p:cNvPr id="3" name="Θέση περιεχομένου 2"/>
          <p:cNvSpPr>
            <a:spLocks noGrp="1"/>
          </p:cNvSpPr>
          <p:nvPr>
            <p:ph idx="1"/>
          </p:nvPr>
        </p:nvSpPr>
        <p:spPr/>
        <p:txBody>
          <a:bodyPr>
            <a:normAutofit fontScale="92500" lnSpcReduction="10000"/>
          </a:bodyPr>
          <a:lstStyle/>
          <a:p>
            <a:r>
              <a:rPr lang="el-GR" dirty="0"/>
              <a:t>Ο</a:t>
            </a:r>
            <a:r>
              <a:rPr lang="el-GR" dirty="0" smtClean="0"/>
              <a:t>ι </a:t>
            </a:r>
            <a:r>
              <a:rPr lang="el-GR" dirty="0"/>
              <a:t>πρώτες έξι εντοπίζονται στο οπίσθιο κέρας. Η στιβάδα ΙΙ, λόγω της υφής της καλείται και </a:t>
            </a:r>
            <a:r>
              <a:rPr lang="el-GR" dirty="0" err="1"/>
              <a:t>πηκτωματώδης</a:t>
            </a:r>
            <a:r>
              <a:rPr lang="el-GR" dirty="0"/>
              <a:t> ουσία (</a:t>
            </a:r>
            <a:r>
              <a:rPr lang="el-GR" dirty="0" err="1"/>
              <a:t>substantia</a:t>
            </a:r>
            <a:r>
              <a:rPr lang="el-GR" dirty="0"/>
              <a:t> </a:t>
            </a:r>
            <a:r>
              <a:rPr lang="el-GR" dirty="0" err="1"/>
              <a:t>gelatinosa</a:t>
            </a:r>
            <a:r>
              <a:rPr lang="el-GR" dirty="0"/>
              <a:t>) και μπορεί να διακριθεί σε μία εξωτερική </a:t>
            </a:r>
            <a:r>
              <a:rPr lang="el-GR" dirty="0" err="1"/>
              <a:t>ΙΙο</a:t>
            </a:r>
            <a:r>
              <a:rPr lang="el-GR" dirty="0"/>
              <a:t> και μία εσωτερική </a:t>
            </a:r>
            <a:r>
              <a:rPr lang="el-GR" dirty="0" err="1" smtClean="0"/>
              <a:t>ΙΙι</a:t>
            </a:r>
            <a:r>
              <a:rPr lang="el-GR" dirty="0" smtClean="0"/>
              <a:t>. </a:t>
            </a:r>
          </a:p>
          <a:p>
            <a:r>
              <a:rPr lang="el-GR" dirty="0" smtClean="0"/>
              <a:t>Η </a:t>
            </a:r>
            <a:r>
              <a:rPr lang="el-GR" dirty="0"/>
              <a:t>στιβάδα Ι περιέχει νευρώνες των οποίων οι </a:t>
            </a:r>
            <a:r>
              <a:rPr lang="el-GR" dirty="0" err="1"/>
              <a:t>δενδρίτες</a:t>
            </a:r>
            <a:r>
              <a:rPr lang="el-GR" dirty="0"/>
              <a:t> παραμένουν στην ίδια τη στιβάδα, ενώ οι </a:t>
            </a:r>
            <a:r>
              <a:rPr lang="el-GR" dirty="0" err="1"/>
              <a:t>νευράξονες</a:t>
            </a:r>
            <a:r>
              <a:rPr lang="el-GR" dirty="0"/>
              <a:t> φέρονται προς τον εγκέφαλο (νευρώνες προβολής) καθώς και διάμεσους </a:t>
            </a:r>
            <a:r>
              <a:rPr lang="el-GR" dirty="0" smtClean="0"/>
              <a:t>νευρώνες. Έχει το </a:t>
            </a:r>
            <a:r>
              <a:rPr lang="el-GR" dirty="0"/>
              <a:t>μεγαλύτερο πληθυσμό νευρώνων προβολής από όλο τον νωτιαίο μυελό. </a:t>
            </a:r>
            <a:endParaRPr lang="el-GR" dirty="0" smtClean="0"/>
          </a:p>
          <a:p>
            <a:r>
              <a:rPr lang="el-GR" dirty="0" smtClean="0"/>
              <a:t>Αντίθετα</a:t>
            </a:r>
            <a:r>
              <a:rPr lang="el-GR" dirty="0"/>
              <a:t>, η στιβάδα ΙΙ αποτελείται σχεδόν στο σύνολό της από </a:t>
            </a:r>
            <a:r>
              <a:rPr lang="el-GR" dirty="0" err="1"/>
              <a:t>αμύελους</a:t>
            </a:r>
            <a:r>
              <a:rPr lang="el-GR" dirty="0"/>
              <a:t> διάμεσους νευρώνες. </a:t>
            </a:r>
            <a:endParaRPr lang="el-GR" dirty="0" smtClean="0"/>
          </a:p>
          <a:p>
            <a:r>
              <a:rPr lang="el-GR" dirty="0" smtClean="0"/>
              <a:t>Οι </a:t>
            </a:r>
            <a:r>
              <a:rPr lang="el-GR" dirty="0"/>
              <a:t>λοιπές στιβάδες ομοίως αποτελούνται κυρίως από διάμεσους νευρώνες και μικρότερο πληθυσμό νευρώνων προβολής.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01019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2/17</a:t>
            </a:r>
            <a:endParaRPr lang="en-US" sz="2800" dirty="0"/>
          </a:p>
        </p:txBody>
      </p:sp>
      <p:sp>
        <p:nvSpPr>
          <p:cNvPr id="3" name="Θέση περιεχομένου 2"/>
          <p:cNvSpPr>
            <a:spLocks noGrp="1"/>
          </p:cNvSpPr>
          <p:nvPr>
            <p:ph idx="1"/>
          </p:nvPr>
        </p:nvSpPr>
        <p:spPr>
          <a:xfrm>
            <a:off x="457200" y="1196752"/>
            <a:ext cx="8229600" cy="5616624"/>
          </a:xfrm>
        </p:spPr>
        <p:txBody>
          <a:bodyPr>
            <a:normAutofit/>
          </a:bodyPr>
          <a:lstStyle/>
          <a:p>
            <a:r>
              <a:rPr lang="el-GR" sz="2300" dirty="0"/>
              <a:t>Οι αισθητικοί νευρώνες πρώτης τάξης είναι υπεύθυνοι για τη μεταφορά της πληροφορίας στο ΚΝΣ. </a:t>
            </a:r>
            <a:endParaRPr lang="el-GR" sz="2300" dirty="0" smtClean="0"/>
          </a:p>
          <a:p>
            <a:r>
              <a:rPr lang="el-GR" sz="2300" dirty="0" smtClean="0"/>
              <a:t>Τα </a:t>
            </a:r>
            <a:r>
              <a:rPr lang="el-GR" sz="2300" dirty="0"/>
              <a:t>σώματα των νευρώνων που δέχονται ερεθίσματα από τον κορμό και τα άκρα εντοπίζονται στα γάγγλια των οπισθίων κεράτων του νωτιαίου μυελού (</a:t>
            </a:r>
            <a:r>
              <a:rPr lang="el-GR" sz="2300" dirty="0" err="1"/>
              <a:t>dorsal</a:t>
            </a:r>
            <a:r>
              <a:rPr lang="el-GR" sz="2300" dirty="0"/>
              <a:t> </a:t>
            </a:r>
            <a:r>
              <a:rPr lang="el-GR" sz="2300" dirty="0" err="1"/>
              <a:t>root</a:t>
            </a:r>
            <a:r>
              <a:rPr lang="el-GR" sz="2300" dirty="0"/>
              <a:t> </a:t>
            </a:r>
            <a:r>
              <a:rPr lang="el-GR" sz="2300" dirty="0" err="1"/>
              <a:t>ganglia</a:t>
            </a:r>
            <a:r>
              <a:rPr lang="el-GR" sz="2300" dirty="0"/>
              <a:t>, DRG), </a:t>
            </a:r>
            <a:r>
              <a:rPr lang="el-GR" sz="2300" dirty="0" smtClean="0"/>
              <a:t>ενώ όσοι λαμβάνουν </a:t>
            </a:r>
            <a:r>
              <a:rPr lang="el-GR" sz="2300" dirty="0"/>
              <a:t>ερεθίσματα από το πρόσωπο και εν μέρει τα σπλάχνα εντοπίζονται στα αισθητικά γάγγλια των εγκεφαλικών συζυγιών. </a:t>
            </a:r>
            <a:endParaRPr lang="el-GR" sz="2300" dirty="0" smtClean="0"/>
          </a:p>
          <a:p>
            <a:r>
              <a:rPr lang="el-GR" sz="2300" dirty="0" smtClean="0"/>
              <a:t>Οι </a:t>
            </a:r>
            <a:r>
              <a:rPr lang="el-GR" sz="2300" dirty="0"/>
              <a:t>νευρώνες αυτοί φέρουν ένα </a:t>
            </a:r>
            <a:r>
              <a:rPr lang="el-GR" sz="2300" dirty="0" err="1"/>
              <a:t>νευράξονα</a:t>
            </a:r>
            <a:r>
              <a:rPr lang="el-GR" sz="2300" dirty="0"/>
              <a:t>, ο οποίος διακλαδίζεται δίδοντας ένα περιφερικό άκρο που λαμβάνει ερεθίσματα από την περιφέρεια, και ένα κεντρικό που συνάπτεται στο ύψος του νωτιαίου μυελού και των πυρήνων των εγκεφαλικών συζυγιών.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991648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a:t>Οι τύποι πόνου και τα χαρακτηριστικά </a:t>
            </a:r>
            <a:r>
              <a:rPr lang="el-GR" b="1" dirty="0" smtClean="0"/>
              <a:t>τους </a:t>
            </a:r>
            <a:r>
              <a:rPr lang="el-GR" sz="3000" b="0" dirty="0" smtClean="0"/>
              <a:t>1/6</a:t>
            </a:r>
            <a:endParaRPr lang="en-US" sz="3000" b="0" dirty="0"/>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smtClean="0"/>
              <a:t>Ο </a:t>
            </a:r>
            <a:r>
              <a:rPr lang="el-GR" dirty="0"/>
              <a:t>πόνος διακρίνεται σε τέσσερεις διαφορετικούς κύριους τύπους: τον ταχύ πόνο, το βραδύ πόνο, τον οξύ και το χρόνιο. </a:t>
            </a:r>
            <a:endParaRPr lang="el-GR" dirty="0" smtClean="0"/>
          </a:p>
          <a:p>
            <a:r>
              <a:rPr lang="el-GR" dirty="0" smtClean="0"/>
              <a:t>Ο </a:t>
            </a:r>
            <a:r>
              <a:rPr lang="el-GR" dirty="0"/>
              <a:t>ταχύς πόνος εμφανίζεται σε 0,1 </a:t>
            </a:r>
            <a:r>
              <a:rPr lang="el-GR" dirty="0" err="1"/>
              <a:t>sec</a:t>
            </a:r>
            <a:r>
              <a:rPr lang="el-GR" dirty="0"/>
              <a:t> μετά την εφαρμογή </a:t>
            </a:r>
            <a:r>
              <a:rPr lang="el-GR" dirty="0" err="1"/>
              <a:t>αλγογόνου</a:t>
            </a:r>
            <a:r>
              <a:rPr lang="el-GR" dirty="0"/>
              <a:t> ερεθίσματος, ενώ ο βραδύς πόνος αρχίζει να γίνεται αισθητός μετά από 1 </a:t>
            </a:r>
            <a:r>
              <a:rPr lang="el-GR" dirty="0" err="1"/>
              <a:t>sec</a:t>
            </a:r>
            <a:r>
              <a:rPr lang="el-GR" dirty="0"/>
              <a:t> ή και περισσότερο και στη συνέχεια η ένταση του αυξάνεται βραδέως για πολλά δευτερόλεπτα, και σε πολλές περιπτώσεις ακόμα και για αρκετά λεπτά. </a:t>
            </a:r>
            <a:endParaRPr lang="el-GR" dirty="0" smtClean="0"/>
          </a:p>
          <a:p>
            <a:r>
              <a:rPr lang="el-GR" dirty="0" smtClean="0"/>
              <a:t>Οι </a:t>
            </a:r>
            <a:r>
              <a:rPr lang="el-GR" dirty="0"/>
              <a:t>οδοί για την αγωγή των τύπων πόνου είναι διαφορετικές, καθώς και ότι η καθεμιά τους έχει και διαφορετικές ιδιότητες.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38337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3/17</a:t>
            </a:r>
            <a:endParaRPr lang="en-US" sz="2800" dirty="0"/>
          </a:p>
        </p:txBody>
      </p:sp>
      <p:sp>
        <p:nvSpPr>
          <p:cNvPr id="3" name="Θέση περιεχομένου 2"/>
          <p:cNvSpPr>
            <a:spLocks noGrp="1"/>
          </p:cNvSpPr>
          <p:nvPr>
            <p:ph idx="1"/>
          </p:nvPr>
        </p:nvSpPr>
        <p:spPr>
          <a:xfrm>
            <a:off x="457200" y="1196752"/>
            <a:ext cx="8229600" cy="5661248"/>
          </a:xfrm>
        </p:spPr>
        <p:txBody>
          <a:bodyPr>
            <a:normAutofit/>
          </a:bodyPr>
          <a:lstStyle/>
          <a:p>
            <a:r>
              <a:rPr lang="el-GR" dirty="0"/>
              <a:t>Μ</a:t>
            </a:r>
            <a:r>
              <a:rPr lang="el-GR" dirty="0" smtClean="0"/>
              <a:t>ε </a:t>
            </a:r>
            <a:r>
              <a:rPr lang="el-GR" dirty="0"/>
              <a:t>τη βοήθεια τόσο </a:t>
            </a:r>
            <a:r>
              <a:rPr lang="el-GR" dirty="0" err="1"/>
              <a:t>ηλεκτροφυσιολογικών</a:t>
            </a:r>
            <a:r>
              <a:rPr lang="el-GR" dirty="0"/>
              <a:t> μελετών όσο και τεχνικών </a:t>
            </a:r>
            <a:r>
              <a:rPr lang="el-GR" dirty="0" err="1"/>
              <a:t>ορθόδρομης</a:t>
            </a:r>
            <a:r>
              <a:rPr lang="el-GR" dirty="0"/>
              <a:t> και </a:t>
            </a:r>
            <a:r>
              <a:rPr lang="el-GR" dirty="0" err="1"/>
              <a:t>αντίδρομης</a:t>
            </a:r>
            <a:r>
              <a:rPr lang="el-GR" dirty="0"/>
              <a:t> σήμανσης των νευρώνων, </a:t>
            </a:r>
            <a:r>
              <a:rPr lang="el-GR" dirty="0" smtClean="0"/>
              <a:t>έχει δειχθεί </a:t>
            </a:r>
            <a:r>
              <a:rPr lang="el-GR" dirty="0"/>
              <a:t>ότι </a:t>
            </a:r>
            <a:r>
              <a:rPr lang="el-GR" dirty="0" smtClean="0"/>
              <a:t>οι </a:t>
            </a:r>
            <a:r>
              <a:rPr lang="el-GR" dirty="0"/>
              <a:t>προσαγωγές ίνες που φέρουν ερεθίσματα από χαμηλού ουδού </a:t>
            </a:r>
            <a:r>
              <a:rPr lang="el-GR" dirty="0" err="1"/>
              <a:t>μηχανοϋποδοχείς</a:t>
            </a:r>
            <a:r>
              <a:rPr lang="el-GR" dirty="0"/>
              <a:t>, (υπεύθυνους για το αίσθημα της αφής) μετά την είσοδό τους στο νωτιαίο μυελό σχηματίζουν ανιόντες και κατιόντες κλάδους που φέρονται με τις οπίσθιες δεσμίδες και συνάπτονται στις στιβάδες από </a:t>
            </a:r>
            <a:r>
              <a:rPr lang="el-GR" dirty="0" err="1"/>
              <a:t>ΙΙi</a:t>
            </a:r>
            <a:r>
              <a:rPr lang="el-GR" dirty="0"/>
              <a:t> έως V. </a:t>
            </a:r>
            <a:endParaRPr lang="el-GR" dirty="0" smtClean="0"/>
          </a:p>
          <a:p>
            <a:r>
              <a:rPr lang="el-GR" dirty="0" smtClean="0"/>
              <a:t>Αντιθέτως</a:t>
            </a:r>
            <a:r>
              <a:rPr lang="el-GR" dirty="0"/>
              <a:t>, οι </a:t>
            </a:r>
            <a:r>
              <a:rPr lang="el-GR" dirty="0" err="1"/>
              <a:t>εμμύελες</a:t>
            </a:r>
            <a:r>
              <a:rPr lang="el-GR" dirty="0"/>
              <a:t> </a:t>
            </a:r>
            <a:r>
              <a:rPr lang="el-GR" dirty="0" err="1"/>
              <a:t>αλγαισθητικές</a:t>
            </a:r>
            <a:r>
              <a:rPr lang="el-GR" dirty="0"/>
              <a:t> ίνες, μετά την είσοδο τους διχάζονται σε ανιόντες και κατιόντες κλάδους, που φέρονται όμως εντελώς </a:t>
            </a:r>
            <a:r>
              <a:rPr lang="el-GR" dirty="0" smtClean="0"/>
              <a:t>επιφανειακά και </a:t>
            </a:r>
            <a:r>
              <a:rPr lang="el-GR" dirty="0"/>
              <a:t>συνάπτονται στη στιβάδα Ι και </a:t>
            </a:r>
            <a:r>
              <a:rPr lang="el-GR" dirty="0" err="1"/>
              <a:t>ΙIο</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927899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4/17</a:t>
            </a:r>
            <a:endParaRPr lang="en-US" sz="2800" dirty="0"/>
          </a:p>
        </p:txBody>
      </p:sp>
      <p:sp>
        <p:nvSpPr>
          <p:cNvPr id="3" name="Θέση περιεχομένου 2"/>
          <p:cNvSpPr>
            <a:spLocks noGrp="1"/>
          </p:cNvSpPr>
          <p:nvPr>
            <p:ph idx="1"/>
          </p:nvPr>
        </p:nvSpPr>
        <p:spPr/>
        <p:txBody>
          <a:bodyPr>
            <a:normAutofit/>
          </a:bodyPr>
          <a:lstStyle/>
          <a:p>
            <a:r>
              <a:rPr lang="el-GR" dirty="0"/>
              <a:t>Στο ύψος των οπισθίων κεράτων του νωτιαίου μυελού γίνεται η σύναψη με τους δευτέρας τάξης αισθητικούς νευρώνες (νευρώνες προβολής). </a:t>
            </a:r>
            <a:endParaRPr lang="el-GR" dirty="0" smtClean="0"/>
          </a:p>
          <a:p>
            <a:r>
              <a:rPr lang="el-GR" dirty="0" smtClean="0"/>
              <a:t>Οι </a:t>
            </a:r>
            <a:r>
              <a:rPr lang="el-GR" dirty="0"/>
              <a:t>νευρώνες </a:t>
            </a:r>
            <a:r>
              <a:rPr lang="el-GR" dirty="0" smtClean="0"/>
              <a:t>αυτοί κατατάσσονται </a:t>
            </a:r>
            <a:r>
              <a:rPr lang="el-GR" dirty="0"/>
              <a:t>σε δύο κατηγορίες, τους εξειδικευμένους </a:t>
            </a:r>
            <a:r>
              <a:rPr lang="el-GR" dirty="0" err="1"/>
              <a:t>αλγαισθητικούς</a:t>
            </a:r>
            <a:r>
              <a:rPr lang="el-GR" dirty="0"/>
              <a:t> νευρώνες (</a:t>
            </a:r>
            <a:r>
              <a:rPr lang="el-GR" dirty="0" err="1"/>
              <a:t>nociceptive</a:t>
            </a:r>
            <a:r>
              <a:rPr lang="el-GR" dirty="0"/>
              <a:t> </a:t>
            </a:r>
            <a:r>
              <a:rPr lang="el-GR" dirty="0" err="1"/>
              <a:t>specific</a:t>
            </a:r>
            <a:r>
              <a:rPr lang="el-GR" dirty="0"/>
              <a:t>) και τους μεγάλου εύρους δυναμικού νευρώνες (</a:t>
            </a:r>
            <a:r>
              <a:rPr lang="el-GR" dirty="0" err="1"/>
              <a:t>Wide</a:t>
            </a:r>
            <a:r>
              <a:rPr lang="el-GR" dirty="0"/>
              <a:t> </a:t>
            </a:r>
            <a:r>
              <a:rPr lang="el-GR" dirty="0" err="1"/>
              <a:t>Dynamic</a:t>
            </a:r>
            <a:r>
              <a:rPr lang="el-GR" dirty="0"/>
              <a:t> </a:t>
            </a:r>
            <a:r>
              <a:rPr lang="el-GR" dirty="0" err="1" smtClean="0"/>
              <a:t>Range</a:t>
            </a:r>
            <a:r>
              <a:rPr lang="en-US" dirty="0" smtClean="0"/>
              <a:t>, </a:t>
            </a:r>
            <a:r>
              <a:rPr lang="el-GR" dirty="0" smtClean="0"/>
              <a:t>WDR</a:t>
            </a:r>
            <a:r>
              <a:rPr lang="el-GR" dirty="0"/>
              <a:t>). </a:t>
            </a:r>
            <a:endParaRPr lang="el-GR" dirty="0" smtClean="0"/>
          </a:p>
          <a:p>
            <a:r>
              <a:rPr lang="el-GR" dirty="0" smtClean="0"/>
              <a:t>Οι </a:t>
            </a:r>
            <a:r>
              <a:rPr lang="el-GR" dirty="0"/>
              <a:t>εξειδικευμένοι </a:t>
            </a:r>
            <a:r>
              <a:rPr lang="el-GR" dirty="0" err="1"/>
              <a:t>αλγαισθητικοί</a:t>
            </a:r>
            <a:r>
              <a:rPr lang="el-GR" dirty="0"/>
              <a:t> νευρώνες εντοπίζονται κυρίως στις επιφανειακές στιβάδες των οπισθίων κεράτων και δέχονται αποκλειστικά ερεθίσματα από τις </a:t>
            </a:r>
            <a:r>
              <a:rPr lang="el-GR" dirty="0" err="1"/>
              <a:t>αλγαισθητικές</a:t>
            </a:r>
            <a:r>
              <a:rPr lang="el-GR" dirty="0"/>
              <a:t> ίνες πρώτης τάξης </a:t>
            </a:r>
            <a:r>
              <a:rPr lang="el-GR" dirty="0" err="1"/>
              <a:t>Αδ</a:t>
            </a:r>
            <a:r>
              <a:rPr lang="el-GR" dirty="0"/>
              <a:t> και C.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972672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5/17</a:t>
            </a:r>
            <a:endParaRPr lang="en-US" sz="2800" dirty="0"/>
          </a:p>
        </p:txBody>
      </p:sp>
      <p:sp>
        <p:nvSpPr>
          <p:cNvPr id="3" name="Θέση περιεχομένου 2"/>
          <p:cNvSpPr>
            <a:spLocks noGrp="1"/>
          </p:cNvSpPr>
          <p:nvPr>
            <p:ph idx="1"/>
          </p:nvPr>
        </p:nvSpPr>
        <p:spPr/>
        <p:txBody>
          <a:bodyPr>
            <a:normAutofit/>
          </a:bodyPr>
          <a:lstStyle/>
          <a:p>
            <a:r>
              <a:rPr lang="el-GR" dirty="0"/>
              <a:t>Ο</a:t>
            </a:r>
            <a:r>
              <a:rPr lang="el-GR" dirty="0" smtClean="0"/>
              <a:t>ι </a:t>
            </a:r>
            <a:r>
              <a:rPr lang="el-GR" dirty="0"/>
              <a:t>WDR νευρώνες αποτελούν την πλειοψηφία των </a:t>
            </a:r>
            <a:r>
              <a:rPr lang="el-GR" dirty="0" err="1"/>
              <a:t>αλγαισθητικών</a:t>
            </a:r>
            <a:r>
              <a:rPr lang="el-GR" dirty="0"/>
              <a:t> νευρώνων στις βαθύτερες στιβάδες IV έως VI και μόλις το 20% των </a:t>
            </a:r>
            <a:r>
              <a:rPr lang="el-GR" dirty="0" err="1"/>
              <a:t>αλγαισθητικών</a:t>
            </a:r>
            <a:r>
              <a:rPr lang="el-GR" dirty="0"/>
              <a:t> νευρώνων στις επιφανειακές στιβάδες Ι και ΙΙ. </a:t>
            </a:r>
            <a:endParaRPr lang="el-GR" dirty="0" smtClean="0"/>
          </a:p>
          <a:p>
            <a:r>
              <a:rPr lang="el-GR" dirty="0" smtClean="0"/>
              <a:t>Οι </a:t>
            </a:r>
            <a:r>
              <a:rPr lang="el-GR" dirty="0"/>
              <a:t>νευρώνες αυτοί διεγείρονται τόσο από επώδυνα ερεθίσματα όπως και από ανώδυνα μηχανικά, φερόμενα με τις ίνες </a:t>
            </a:r>
            <a:r>
              <a:rPr lang="el-GR" dirty="0" err="1"/>
              <a:t>Αβ</a:t>
            </a:r>
            <a:r>
              <a:rPr lang="el-GR" dirty="0"/>
              <a:t>. </a:t>
            </a:r>
            <a:endParaRPr lang="el-GR" dirty="0" smtClean="0"/>
          </a:p>
          <a:p>
            <a:r>
              <a:rPr lang="el-GR" dirty="0" smtClean="0"/>
              <a:t>Φυσιολογικά </a:t>
            </a:r>
            <a:r>
              <a:rPr lang="el-GR" dirty="0"/>
              <a:t>δεν προκαλούν την αίσθηση του πόνου σε μη ισχυρά μηχανικά. ερεθίσματα. Εάν ωστόσο ευαισθητοποιηθούν, </a:t>
            </a:r>
            <a:r>
              <a:rPr lang="el-GR" dirty="0" err="1"/>
              <a:t>εκφορτίζουν</a:t>
            </a:r>
            <a:r>
              <a:rPr lang="el-GR" dirty="0"/>
              <a:t> με μεγαλύτερη </a:t>
            </a:r>
            <a:r>
              <a:rPr lang="el-GR" dirty="0" smtClean="0"/>
              <a:t>συχνότητα.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767212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6/17</a:t>
            </a:r>
            <a:endParaRPr lang="en-US" sz="2800" dirty="0"/>
          </a:p>
        </p:txBody>
      </p:sp>
      <p:sp>
        <p:nvSpPr>
          <p:cNvPr id="3" name="Θέση περιεχομένου 2"/>
          <p:cNvSpPr>
            <a:spLocks noGrp="1"/>
          </p:cNvSpPr>
          <p:nvPr>
            <p:ph idx="1"/>
          </p:nvPr>
        </p:nvSpPr>
        <p:spPr/>
        <p:txBody>
          <a:bodyPr>
            <a:noAutofit/>
          </a:bodyPr>
          <a:lstStyle/>
          <a:p>
            <a:r>
              <a:rPr lang="el-GR" sz="2300" dirty="0"/>
              <a:t>Μελέτες με τη χρήση ηλεκτρονικού </a:t>
            </a:r>
            <a:r>
              <a:rPr lang="el-GR" sz="2300" dirty="0" smtClean="0"/>
              <a:t>μικροσκοπίου όσον αφορά το </a:t>
            </a:r>
            <a:r>
              <a:rPr lang="el-GR" sz="2300" dirty="0"/>
              <a:t>είδος των συνάψεων που σχηματίζονται στο οπίσθιο </a:t>
            </a:r>
            <a:r>
              <a:rPr lang="el-GR" sz="2300" dirty="0" smtClean="0"/>
              <a:t>κέρας, δείχνουν ότι </a:t>
            </a:r>
            <a:r>
              <a:rPr lang="el-GR" sz="2300" dirty="0"/>
              <a:t>ενώ η μεγάλη πλειοψηφία των συνάψεων αυτών είναι της μορφής της προβολής </a:t>
            </a:r>
            <a:r>
              <a:rPr lang="el-GR" sz="2300" dirty="0" err="1"/>
              <a:t>αξονο</a:t>
            </a:r>
            <a:r>
              <a:rPr lang="el-GR" sz="2300" dirty="0"/>
              <a:t>-</a:t>
            </a:r>
            <a:r>
              <a:rPr lang="el-GR" sz="2300" dirty="0" err="1"/>
              <a:t>δενδριτικής</a:t>
            </a:r>
            <a:r>
              <a:rPr lang="el-GR" sz="2300" dirty="0"/>
              <a:t> σύναψης, υπάρχουν σημεία σύνθετης αλληλεπίδρασης, αναφερόμενα και ως </a:t>
            </a:r>
            <a:r>
              <a:rPr lang="el-GR" sz="2300" dirty="0" err="1"/>
              <a:t>συναπτικά</a:t>
            </a:r>
            <a:r>
              <a:rPr lang="el-GR" sz="2300" dirty="0"/>
              <a:t> σπειράματα (</a:t>
            </a:r>
            <a:r>
              <a:rPr lang="el-GR" sz="2300" dirty="0" err="1"/>
              <a:t>synaptic</a:t>
            </a:r>
            <a:r>
              <a:rPr lang="el-GR" sz="2300" dirty="0"/>
              <a:t> </a:t>
            </a:r>
            <a:r>
              <a:rPr lang="el-GR" sz="2300" dirty="0" err="1"/>
              <a:t>glomeruli</a:t>
            </a:r>
            <a:r>
              <a:rPr lang="el-GR" sz="2300" dirty="0"/>
              <a:t>). </a:t>
            </a:r>
            <a:endParaRPr lang="el-GR" sz="2300" dirty="0" smtClean="0"/>
          </a:p>
          <a:p>
            <a:r>
              <a:rPr lang="el-GR" sz="2300" dirty="0" smtClean="0"/>
              <a:t>Στα </a:t>
            </a:r>
            <a:r>
              <a:rPr lang="el-GR" sz="2300" dirty="0"/>
              <a:t>σημεία αυτά, ο κύριος αισθητικός </a:t>
            </a:r>
            <a:r>
              <a:rPr lang="el-GR" sz="2300" dirty="0" err="1"/>
              <a:t>νευράξονας</a:t>
            </a:r>
            <a:r>
              <a:rPr lang="el-GR" sz="2300" dirty="0"/>
              <a:t> πρώτης τάξης, είναι δυνατό να συνάπτεται με άλλους άξονες γειτονικών νευρώνων (</a:t>
            </a:r>
            <a:r>
              <a:rPr lang="el-GR" sz="2300" dirty="0" err="1" smtClean="0"/>
              <a:t>αξονο</a:t>
            </a:r>
            <a:r>
              <a:rPr lang="el-GR" sz="2300" dirty="0" smtClean="0"/>
              <a:t>-αξονική </a:t>
            </a:r>
            <a:r>
              <a:rPr lang="el-GR" sz="2300" dirty="0"/>
              <a:t>σύναψη). Οι άξονες αυτοί χρησιμοποιούν ως διαβιβαστή το ανασταλτικό διαβιβαστή </a:t>
            </a:r>
            <a:r>
              <a:rPr lang="el-GR" sz="2300" dirty="0" smtClean="0"/>
              <a:t>GABA.</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428727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7/17</a:t>
            </a:r>
            <a:endParaRPr lang="en-US" sz="2800" dirty="0"/>
          </a:p>
        </p:txBody>
      </p:sp>
      <p:sp>
        <p:nvSpPr>
          <p:cNvPr id="3" name="Θέση περιεχομένου 2"/>
          <p:cNvSpPr>
            <a:spLocks noGrp="1"/>
          </p:cNvSpPr>
          <p:nvPr>
            <p:ph idx="1"/>
          </p:nvPr>
        </p:nvSpPr>
        <p:spPr/>
        <p:txBody>
          <a:bodyPr>
            <a:noAutofit/>
          </a:bodyPr>
          <a:lstStyle/>
          <a:p>
            <a:r>
              <a:rPr lang="el-GR" sz="2300" dirty="0" smtClean="0"/>
              <a:t>Ταυτόχρονα</a:t>
            </a:r>
            <a:r>
              <a:rPr lang="el-GR" sz="2300" dirty="0"/>
              <a:t>, ο άξονας αυτός συνάπτεται με </a:t>
            </a:r>
            <a:r>
              <a:rPr lang="el-GR" sz="2300" dirty="0" err="1"/>
              <a:t>δενδρίτες</a:t>
            </a:r>
            <a:r>
              <a:rPr lang="el-GR" sz="2300" dirty="0"/>
              <a:t>. Οι τελευταίοι είναι </a:t>
            </a:r>
            <a:r>
              <a:rPr lang="el-GR" sz="2300" dirty="0" err="1"/>
              <a:t>μετασυναπτικοί</a:t>
            </a:r>
            <a:r>
              <a:rPr lang="el-GR" sz="2300" dirty="0"/>
              <a:t>, και δέχονται τα ερεθίσματα του </a:t>
            </a:r>
            <a:r>
              <a:rPr lang="el-GR" sz="2300" dirty="0" err="1"/>
              <a:t>νευράξονα</a:t>
            </a:r>
            <a:r>
              <a:rPr lang="el-GR" sz="2300" dirty="0"/>
              <a:t> (</a:t>
            </a:r>
            <a:r>
              <a:rPr lang="el-GR" sz="2300" dirty="0" err="1"/>
              <a:t>αξονο</a:t>
            </a:r>
            <a:r>
              <a:rPr lang="el-GR" sz="2300" dirty="0"/>
              <a:t>-</a:t>
            </a:r>
            <a:r>
              <a:rPr lang="el-GR" sz="2300" dirty="0" err="1"/>
              <a:t>δενδριτική</a:t>
            </a:r>
            <a:r>
              <a:rPr lang="el-GR" sz="2300" dirty="0"/>
              <a:t> σύναψη), αλλά ταυτόχρονα, μερικοί εξ αυτών φέρουν </a:t>
            </a:r>
            <a:r>
              <a:rPr lang="el-GR" sz="2300" dirty="0" err="1"/>
              <a:t>κυστίδια</a:t>
            </a:r>
            <a:r>
              <a:rPr lang="el-GR" sz="2300" dirty="0"/>
              <a:t> περιέχοντα GABA και είναι σε θέση να ασκήσουν </a:t>
            </a:r>
            <a:r>
              <a:rPr lang="el-GR" sz="2300" dirty="0" err="1"/>
              <a:t>προσυναπτική</a:t>
            </a:r>
            <a:r>
              <a:rPr lang="el-GR" sz="2300" dirty="0"/>
              <a:t> </a:t>
            </a:r>
            <a:r>
              <a:rPr lang="el-GR" sz="2300" dirty="0" err="1"/>
              <a:t>δενδρο</a:t>
            </a:r>
            <a:r>
              <a:rPr lang="el-GR" sz="2300" dirty="0"/>
              <a:t>-αξονική αναστολή στον </a:t>
            </a:r>
            <a:r>
              <a:rPr lang="el-GR" sz="2300" dirty="0" err="1" smtClean="0"/>
              <a:t>νευράξονα</a:t>
            </a:r>
            <a:r>
              <a:rPr lang="el-GR" sz="2300" dirty="0" smtClean="0"/>
              <a:t>. </a:t>
            </a:r>
          </a:p>
          <a:p>
            <a:r>
              <a:rPr lang="el-GR" sz="2300" dirty="0" smtClean="0"/>
              <a:t>Έτσι εξηγούνται </a:t>
            </a:r>
            <a:r>
              <a:rPr lang="el-GR" sz="2300" dirty="0"/>
              <a:t>οι μηχανισμοί αναστολής που επισυμβαίνουν στον ύψος των οπισθίων κεράτων.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513688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8/17</a:t>
            </a:r>
            <a:endParaRPr lang="en-US" sz="2800" dirty="0"/>
          </a:p>
        </p:txBody>
      </p:sp>
      <p:sp>
        <p:nvSpPr>
          <p:cNvPr id="3" name="Θέση περιεχομένου 2"/>
          <p:cNvSpPr>
            <a:spLocks noGrp="1"/>
          </p:cNvSpPr>
          <p:nvPr>
            <p:ph idx="1"/>
          </p:nvPr>
        </p:nvSpPr>
        <p:spPr/>
        <p:txBody>
          <a:bodyPr>
            <a:noAutofit/>
          </a:bodyPr>
          <a:lstStyle/>
          <a:p>
            <a:r>
              <a:rPr lang="el-GR" sz="2300" dirty="0"/>
              <a:t>Όσον αφορά τους </a:t>
            </a:r>
            <a:r>
              <a:rPr lang="el-GR" sz="2300" dirty="0" err="1" smtClean="0"/>
              <a:t>νευρομεταβιβαστές</a:t>
            </a:r>
            <a:r>
              <a:rPr lang="el-GR" sz="2300" dirty="0" smtClean="0"/>
              <a:t> </a:t>
            </a:r>
            <a:r>
              <a:rPr lang="el-GR" sz="2300" dirty="0"/>
              <a:t>σε επίπεδο νωτιαίου μυελού, το </a:t>
            </a:r>
            <a:r>
              <a:rPr lang="el-GR" sz="2300" dirty="0" err="1"/>
              <a:t>γλουταμινικό</a:t>
            </a:r>
            <a:r>
              <a:rPr lang="el-GR" sz="2300" dirty="0"/>
              <a:t> αποτελεί τον κύριο διεγερτικό </a:t>
            </a:r>
            <a:r>
              <a:rPr lang="el-GR" sz="2300" dirty="0" err="1"/>
              <a:t>νευρομεταβιβαστή</a:t>
            </a:r>
            <a:r>
              <a:rPr lang="el-GR" sz="2300" dirty="0"/>
              <a:t>, τόσο στις αισθητικές ίνες πρώτης τάξης όσο και στους διάμεσους διεγερτικούς νευρώνες. Το </a:t>
            </a:r>
            <a:r>
              <a:rPr lang="el-GR" sz="2300" dirty="0" err="1"/>
              <a:t>απελευθερούμενο</a:t>
            </a:r>
            <a:r>
              <a:rPr lang="el-GR" sz="2300" dirty="0"/>
              <a:t> </a:t>
            </a:r>
            <a:r>
              <a:rPr lang="el-GR" sz="2300" dirty="0" err="1"/>
              <a:t>γλουταμινικό</a:t>
            </a:r>
            <a:r>
              <a:rPr lang="el-GR" sz="2300" dirty="0"/>
              <a:t> δρα τόσο στους ιονικούς υποδοχείς AMPA και NMDA, όσο και στους </a:t>
            </a:r>
            <a:r>
              <a:rPr lang="el-GR" sz="2300" dirty="0" err="1" smtClean="0"/>
              <a:t>μετατροπικούς</a:t>
            </a:r>
            <a:r>
              <a:rPr lang="el-GR" sz="2300" dirty="0" smtClean="0"/>
              <a:t> </a:t>
            </a:r>
            <a:r>
              <a:rPr lang="el-GR" sz="2300" dirty="0"/>
              <a:t>υποδοχείς. </a:t>
            </a:r>
            <a:endParaRPr lang="el-GR" sz="2300" dirty="0" smtClean="0"/>
          </a:p>
          <a:p>
            <a:r>
              <a:rPr lang="el-GR" sz="2300" dirty="0" smtClean="0"/>
              <a:t>Η </a:t>
            </a:r>
            <a:r>
              <a:rPr lang="el-GR" sz="2300" dirty="0"/>
              <a:t>διέγερση των υποδοχέων AMPA </a:t>
            </a:r>
            <a:r>
              <a:rPr lang="el-GR" sz="2300" dirty="0" smtClean="0"/>
              <a:t>προκαλεί ταχέα διεγερτικά </a:t>
            </a:r>
            <a:r>
              <a:rPr lang="el-GR" sz="2300" dirty="0" err="1" smtClean="0"/>
              <a:t>μετασυναπτικά</a:t>
            </a:r>
            <a:r>
              <a:rPr lang="el-GR" sz="2300" dirty="0" smtClean="0"/>
              <a:t> ρεύματα και </a:t>
            </a:r>
            <a:r>
              <a:rPr lang="el-GR" sz="2300" dirty="0"/>
              <a:t>κωδικοποίηση της έναρξης, της λήξης και της διάρκειας του επώδυνου ερεθίσματος. </a:t>
            </a:r>
            <a:endParaRPr lang="el-GR"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770570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9/17</a:t>
            </a:r>
            <a:endParaRPr lang="en-US" sz="2800" dirty="0"/>
          </a:p>
        </p:txBody>
      </p:sp>
      <p:sp>
        <p:nvSpPr>
          <p:cNvPr id="3" name="Θέση περιεχομένου 2"/>
          <p:cNvSpPr>
            <a:spLocks noGrp="1"/>
          </p:cNvSpPr>
          <p:nvPr>
            <p:ph idx="1"/>
          </p:nvPr>
        </p:nvSpPr>
        <p:spPr/>
        <p:txBody>
          <a:bodyPr>
            <a:noAutofit/>
          </a:bodyPr>
          <a:lstStyle/>
          <a:p>
            <a:r>
              <a:rPr lang="el-GR" sz="2300" dirty="0" smtClean="0"/>
              <a:t>Αντίθετα, ο </a:t>
            </a:r>
            <a:r>
              <a:rPr lang="el-GR" sz="2300" dirty="0"/>
              <a:t>υποδοχέας NMDA αποτελεί συνδυασμό </a:t>
            </a:r>
            <a:r>
              <a:rPr lang="el-GR" sz="2300" dirty="0" err="1"/>
              <a:t>τασεοελεγχόμενου</a:t>
            </a:r>
            <a:r>
              <a:rPr lang="el-GR" sz="2300" dirty="0"/>
              <a:t> υποδοχέα και υποδοχέα ελεγχόμενου από την σύνδεση του αγωνιστή. </a:t>
            </a:r>
            <a:endParaRPr lang="el-GR" sz="2300" dirty="0" smtClean="0"/>
          </a:p>
          <a:p>
            <a:r>
              <a:rPr lang="el-GR" sz="2300" dirty="0" smtClean="0"/>
              <a:t>Η </a:t>
            </a:r>
            <a:r>
              <a:rPr lang="el-GR" sz="2300" dirty="0"/>
              <a:t>σύνδεση του </a:t>
            </a:r>
            <a:r>
              <a:rPr lang="el-GR" sz="2300" dirty="0" err="1"/>
              <a:t>γλουταμινικού</a:t>
            </a:r>
            <a:r>
              <a:rPr lang="el-GR" sz="2300" dirty="0"/>
              <a:t> δεν αρκεί για την διάνοιξη του διαύλου του και την εισροή ιόντων </a:t>
            </a:r>
            <a:r>
              <a:rPr lang="el-GR" sz="2300" dirty="0" err="1"/>
              <a:t>Na</a:t>
            </a:r>
            <a:r>
              <a:rPr lang="el-GR" sz="2300" dirty="0"/>
              <a:t>+ και </a:t>
            </a:r>
            <a:r>
              <a:rPr lang="el-GR" sz="2300" dirty="0" smtClean="0"/>
              <a:t>Ca</a:t>
            </a:r>
            <a:r>
              <a:rPr lang="el-GR" sz="2300" dirty="0"/>
              <a:t>2</a:t>
            </a:r>
            <a:r>
              <a:rPr lang="el-GR" sz="2300" dirty="0" smtClean="0"/>
              <a:t>+. </a:t>
            </a:r>
            <a:r>
              <a:rPr lang="el-GR" sz="2300" dirty="0"/>
              <a:t>Η επίτευξη του τελευταίου απαιτεί την ταυτόχρονη παρατεταμένη </a:t>
            </a:r>
            <a:r>
              <a:rPr lang="el-GR" sz="2300" dirty="0" err="1"/>
              <a:t>εκπόλωση</a:t>
            </a:r>
            <a:r>
              <a:rPr lang="el-GR" sz="2300" dirty="0"/>
              <a:t> της μεμβράνης, κάτι το οποίο επιτυγχάνεται με την σύγχρονη απελευθέρωση </a:t>
            </a:r>
            <a:r>
              <a:rPr lang="el-GR" sz="2300" dirty="0" err="1"/>
              <a:t>γλουταμινικού</a:t>
            </a:r>
            <a:r>
              <a:rPr lang="el-GR" sz="2300" dirty="0"/>
              <a:t> και </a:t>
            </a:r>
            <a:r>
              <a:rPr lang="el-GR" sz="2300" dirty="0" err="1"/>
              <a:t>νευροκινίνης</a:t>
            </a:r>
            <a:r>
              <a:rPr lang="el-GR" sz="2300" dirty="0"/>
              <a:t>.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501435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10/17</a:t>
            </a:r>
            <a:endParaRPr lang="en-US" sz="2800" dirty="0"/>
          </a:p>
        </p:txBody>
      </p:sp>
      <p:sp>
        <p:nvSpPr>
          <p:cNvPr id="3" name="Θέση περιεχομένου 2"/>
          <p:cNvSpPr>
            <a:spLocks noGrp="1"/>
          </p:cNvSpPr>
          <p:nvPr>
            <p:ph idx="1"/>
          </p:nvPr>
        </p:nvSpPr>
        <p:spPr/>
        <p:txBody>
          <a:bodyPr>
            <a:normAutofit lnSpcReduction="10000"/>
          </a:bodyPr>
          <a:lstStyle/>
          <a:p>
            <a:r>
              <a:rPr lang="el-GR" dirty="0"/>
              <a:t>Η ενεργοποίηση του NMDA προκαλεί παρατεταμένη </a:t>
            </a:r>
            <a:r>
              <a:rPr lang="el-GR" dirty="0" err="1"/>
              <a:t>εκπόλωση</a:t>
            </a:r>
            <a:r>
              <a:rPr lang="el-GR" dirty="0"/>
              <a:t> με εισροή ιόντων Ca2+ . </a:t>
            </a:r>
            <a:endParaRPr lang="el-GR" dirty="0" smtClean="0"/>
          </a:p>
          <a:p>
            <a:r>
              <a:rPr lang="el-GR" dirty="0" smtClean="0"/>
              <a:t>Η </a:t>
            </a:r>
            <a:r>
              <a:rPr lang="el-GR" dirty="0"/>
              <a:t>ενεργοποίηση των συγκεκριμένων υποδοχέων αποτελεί το υπόβαθρο των μεσοπρόθεσμων και μακροπρόθεσμων αλλαγών σε επίπεδο νωτιαίου </a:t>
            </a:r>
            <a:r>
              <a:rPr lang="el-GR" dirty="0" smtClean="0"/>
              <a:t>μυελού.</a:t>
            </a:r>
          </a:p>
          <a:p>
            <a:r>
              <a:rPr lang="el-GR" dirty="0" smtClean="0"/>
              <a:t>Εκτός </a:t>
            </a:r>
            <a:r>
              <a:rPr lang="el-GR" dirty="0"/>
              <a:t>του </a:t>
            </a:r>
            <a:r>
              <a:rPr lang="el-GR" dirty="0" err="1"/>
              <a:t>γλουταμινικού</a:t>
            </a:r>
            <a:r>
              <a:rPr lang="el-GR" dirty="0"/>
              <a:t>, οι </a:t>
            </a:r>
            <a:r>
              <a:rPr lang="el-GR" dirty="0" err="1"/>
              <a:t>αλγαισθητικές</a:t>
            </a:r>
            <a:r>
              <a:rPr lang="el-GR" dirty="0"/>
              <a:t> ίνες χαρακτηρίζονται από την έκφραση ενός σημαντικού αριθμού </a:t>
            </a:r>
            <a:r>
              <a:rPr lang="el-GR" dirty="0" err="1"/>
              <a:t>νευροπεπτιδίων</a:t>
            </a:r>
            <a:r>
              <a:rPr lang="el-GR" dirty="0"/>
              <a:t>. </a:t>
            </a:r>
            <a:endParaRPr lang="el-GR" dirty="0" smtClean="0"/>
          </a:p>
          <a:p>
            <a:r>
              <a:rPr lang="el-GR" dirty="0" smtClean="0"/>
              <a:t>Για </a:t>
            </a:r>
            <a:r>
              <a:rPr lang="el-GR" dirty="0"/>
              <a:t>τις </a:t>
            </a:r>
            <a:r>
              <a:rPr lang="el-GR" dirty="0" err="1"/>
              <a:t>εμμύελες</a:t>
            </a:r>
            <a:r>
              <a:rPr lang="el-GR" dirty="0"/>
              <a:t> </a:t>
            </a:r>
            <a:r>
              <a:rPr lang="el-GR" dirty="0" err="1"/>
              <a:t>αλγαισθητικές</a:t>
            </a:r>
            <a:r>
              <a:rPr lang="el-GR" dirty="0"/>
              <a:t> ίνες, φαίνεται ότι ένας πληθυσμός τους φέρει </a:t>
            </a:r>
            <a:r>
              <a:rPr lang="el-GR" dirty="0" err="1"/>
              <a:t>νευροπεπτίδια</a:t>
            </a:r>
            <a:r>
              <a:rPr lang="el-GR" dirty="0"/>
              <a:t> όπως η ουσία P και το πεπτίδιο το σχετιζόμενο με το γονίδιο του υποδοχέα της </a:t>
            </a:r>
            <a:r>
              <a:rPr lang="el-GR" dirty="0" err="1" smtClean="0"/>
              <a:t>καλσιτονίνης</a:t>
            </a:r>
            <a:r>
              <a:rPr lang="el-GR" dirty="0" smtClean="0"/>
              <a:t>, το CGRP</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97725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11/17</a:t>
            </a:r>
            <a:endParaRPr lang="en-US" sz="2800" dirty="0"/>
          </a:p>
        </p:txBody>
      </p:sp>
      <p:sp>
        <p:nvSpPr>
          <p:cNvPr id="3" name="Θέση περιεχομένου 2"/>
          <p:cNvSpPr>
            <a:spLocks noGrp="1"/>
          </p:cNvSpPr>
          <p:nvPr>
            <p:ph idx="1"/>
          </p:nvPr>
        </p:nvSpPr>
        <p:spPr>
          <a:xfrm>
            <a:off x="457200" y="1196752"/>
            <a:ext cx="8435280" cy="5040560"/>
          </a:xfrm>
        </p:spPr>
        <p:txBody>
          <a:bodyPr>
            <a:noAutofit/>
          </a:bodyPr>
          <a:lstStyle/>
          <a:p>
            <a:r>
              <a:rPr lang="el-GR" sz="2200" dirty="0"/>
              <a:t>Οι </a:t>
            </a:r>
            <a:r>
              <a:rPr lang="el-GR" sz="2200" dirty="0" err="1"/>
              <a:t>αμύελες</a:t>
            </a:r>
            <a:r>
              <a:rPr lang="el-GR" sz="2200" dirty="0"/>
              <a:t> ίνες C με τη σειρά τους διακρίνονται σε δύο πληθυσμούς, ένας εξ αυτών που φέρει </a:t>
            </a:r>
            <a:r>
              <a:rPr lang="el-GR" sz="2200" dirty="0" err="1"/>
              <a:t>νευροπεπτίδια</a:t>
            </a:r>
            <a:r>
              <a:rPr lang="el-GR" sz="2200" dirty="0"/>
              <a:t>, ευαίσθητος στον παράγοντα NGF και ένας δεύτερος που δεν φέρει πεπτίδια, ευαίσθητος στον παράγοντα GDNF (προερχόμενος από τα νευρογλοιακά κύτταρα). </a:t>
            </a:r>
            <a:endParaRPr lang="el-GR" sz="2200" dirty="0" smtClean="0"/>
          </a:p>
          <a:p>
            <a:r>
              <a:rPr lang="el-GR" sz="2200" dirty="0" smtClean="0"/>
              <a:t>Οι </a:t>
            </a:r>
            <a:r>
              <a:rPr lang="el-GR" sz="2200" dirty="0"/>
              <a:t>νευρώνες δευτέρας τάξης, που προβάλλουν προς τον εγκέφαλο, εντοπίζονται στο μεγαλύτερο ποσοστό στη στιβάδα Ι. </a:t>
            </a:r>
            <a:endParaRPr lang="el-GR" sz="2200" dirty="0" smtClean="0"/>
          </a:p>
          <a:p>
            <a:r>
              <a:rPr lang="el-GR" sz="2200" dirty="0" smtClean="0"/>
              <a:t>Οι </a:t>
            </a:r>
            <a:r>
              <a:rPr lang="el-GR" sz="2200" dirty="0" err="1"/>
              <a:t>νευράξονες</a:t>
            </a:r>
            <a:r>
              <a:rPr lang="el-GR" sz="2200" dirty="0"/>
              <a:t> τους, αφού περάσουν στο αντίθετο πλάγιο, φέρονται σε ανώτερες δομές, όπως ο θάλαμος, η </a:t>
            </a:r>
            <a:r>
              <a:rPr lang="el-GR" sz="2200" dirty="0" err="1"/>
              <a:t>περιϋδραγωγική</a:t>
            </a:r>
            <a:r>
              <a:rPr lang="el-GR" sz="2200" dirty="0"/>
              <a:t> φαιά ουσία, οι </a:t>
            </a:r>
            <a:r>
              <a:rPr lang="el-GR" sz="2200" dirty="0" err="1"/>
              <a:t>παραβραχιακοί</a:t>
            </a:r>
            <a:r>
              <a:rPr lang="el-GR" sz="2200" dirty="0"/>
              <a:t> πυρήνες της γέφυρας, καθώς και ο δικτυωτός σχηματισμός. Ένας σημαντικός πληθυσμός των νευρώνων που προβάλλουν προς ανώτερες δομές φέρει τον υποδοχέα της </a:t>
            </a:r>
            <a:r>
              <a:rPr lang="el-GR" sz="2200" dirty="0" err="1"/>
              <a:t>νευροκινίνης</a:t>
            </a:r>
            <a:r>
              <a:rPr lang="el-GR" sz="2200" dirty="0"/>
              <a:t> 1 (NK1), υπόστρωμα του οποίου είναι η ουσία </a:t>
            </a:r>
            <a:r>
              <a:rPr lang="el-GR" sz="2200" dirty="0" smtClean="0"/>
              <a:t>P.</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584918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12/17</a:t>
            </a:r>
            <a:endParaRPr lang="en-US" sz="2800" dirty="0"/>
          </a:p>
        </p:txBody>
      </p:sp>
      <p:sp>
        <p:nvSpPr>
          <p:cNvPr id="3" name="Θέση περιεχομένου 2"/>
          <p:cNvSpPr>
            <a:spLocks noGrp="1"/>
          </p:cNvSpPr>
          <p:nvPr>
            <p:ph idx="1"/>
          </p:nvPr>
        </p:nvSpPr>
        <p:spPr/>
        <p:txBody>
          <a:bodyPr>
            <a:noAutofit/>
          </a:bodyPr>
          <a:lstStyle/>
          <a:p>
            <a:r>
              <a:rPr lang="el-GR" sz="2300" dirty="0" smtClean="0"/>
              <a:t>Περίπου </a:t>
            </a:r>
            <a:r>
              <a:rPr lang="el-GR" sz="2300" dirty="0"/>
              <a:t>80% των κυττάρων της στιβάδας Ι φέρει τον υποδοχέα αυτό, ενώ ο υποδοχέας εντοπίζεται και σε ένα πληθυσμό κυττάρων των στιβάδων ΙΙΙ και IV, των οποίων οι </a:t>
            </a:r>
            <a:r>
              <a:rPr lang="el-GR" sz="2300" dirty="0" err="1"/>
              <a:t>δενδρίτες</a:t>
            </a:r>
            <a:r>
              <a:rPr lang="el-GR" sz="2300" dirty="0"/>
              <a:t> επίσης βρίσκονται στη στιβάδα Ι. Οι νευρώνες αυτοί δέχονται πυκνή νεύρωση από προσαγωγές ίνες που φέρουν την ουσία P. </a:t>
            </a:r>
            <a:endParaRPr lang="el-GR" sz="2300" dirty="0" smtClean="0"/>
          </a:p>
          <a:p>
            <a:r>
              <a:rPr lang="el-GR" sz="2300" dirty="0" smtClean="0"/>
              <a:t>Η κύρια </a:t>
            </a:r>
            <a:r>
              <a:rPr lang="el-GR" sz="2300" dirty="0" err="1"/>
              <a:t>συναπτική</a:t>
            </a:r>
            <a:r>
              <a:rPr lang="el-GR" sz="2300" dirty="0"/>
              <a:t> σύνδεση των προσαγωγών ινών με τους νευρώνες δευτέρας τάξης είναι </a:t>
            </a:r>
            <a:r>
              <a:rPr lang="el-GR" sz="2300" dirty="0" err="1"/>
              <a:t>γλουταμινενεργική</a:t>
            </a:r>
            <a:r>
              <a:rPr lang="el-GR" sz="2300" dirty="0"/>
              <a:t>.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08620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b="1" dirty="0"/>
              <a:t>Οι τύποι πόνου και τα χαρακτηριστικά </a:t>
            </a:r>
            <a:r>
              <a:rPr lang="el-GR" b="1" dirty="0" smtClean="0"/>
              <a:t>τους </a:t>
            </a:r>
            <a:r>
              <a:rPr lang="el-GR" sz="3000" b="0" dirty="0" smtClean="0"/>
              <a:t>2/6</a:t>
            </a:r>
            <a:endParaRPr lang="en-US" sz="3000" b="0" dirty="0"/>
          </a:p>
        </p:txBody>
      </p:sp>
      <p:sp>
        <p:nvSpPr>
          <p:cNvPr id="3" name="Θέση περιεχομένου 2"/>
          <p:cNvSpPr>
            <a:spLocks noGrp="1"/>
          </p:cNvSpPr>
          <p:nvPr>
            <p:ph idx="1"/>
          </p:nvPr>
        </p:nvSpPr>
        <p:spPr>
          <a:xfrm>
            <a:off x="457200" y="1196752"/>
            <a:ext cx="8363272" cy="5544616"/>
          </a:xfrm>
        </p:spPr>
        <p:txBody>
          <a:bodyPr>
            <a:noAutofit/>
          </a:bodyPr>
          <a:lstStyle/>
          <a:p>
            <a:r>
              <a:rPr lang="el-GR" dirty="0" smtClean="0"/>
              <a:t>Ο </a:t>
            </a:r>
            <a:r>
              <a:rPr lang="el-GR" dirty="0"/>
              <a:t>ταχύς πόνος από πολλούς περιγράφεται επίσης και ως οξύς πόνος, </a:t>
            </a:r>
            <a:r>
              <a:rPr lang="el-GR" dirty="0" err="1"/>
              <a:t>νυγμώδης</a:t>
            </a:r>
            <a:r>
              <a:rPr lang="el-GR" dirty="0"/>
              <a:t> πόνος, ηλεκτρικός πόνος κλπ. Ο πόνος αυτού του τύπου γίνεται αισθητός με την εισαγωγή βελόνας στο δέρμα, είτε κατά την τομή του δέρματος με μαχαίρι, καθώς και σε οξύ έγκαυμα του </a:t>
            </a:r>
            <a:r>
              <a:rPr lang="el-GR" dirty="0" smtClean="0"/>
              <a:t>δέρματος. </a:t>
            </a:r>
          </a:p>
          <a:p>
            <a:r>
              <a:rPr lang="el-GR" dirty="0" smtClean="0"/>
              <a:t>Ο </a:t>
            </a:r>
            <a:r>
              <a:rPr lang="el-GR" dirty="0"/>
              <a:t>ταχύς πόνος δεν γίνεται αισθητός από τους περισσότερους εν τω </a:t>
            </a:r>
            <a:r>
              <a:rPr lang="el-GR" dirty="0" err="1"/>
              <a:t>βάθει</a:t>
            </a:r>
            <a:r>
              <a:rPr lang="el-GR" dirty="0"/>
              <a:t> ιστούς του σώματος.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644246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13/17</a:t>
            </a:r>
            <a:endParaRPr lang="en-US" sz="2800" dirty="0"/>
          </a:p>
        </p:txBody>
      </p:sp>
      <p:sp>
        <p:nvSpPr>
          <p:cNvPr id="3" name="Θέση περιεχομένου 2"/>
          <p:cNvSpPr>
            <a:spLocks noGrp="1"/>
          </p:cNvSpPr>
          <p:nvPr>
            <p:ph idx="1"/>
          </p:nvPr>
        </p:nvSpPr>
        <p:spPr/>
        <p:txBody>
          <a:bodyPr>
            <a:normAutofit/>
          </a:bodyPr>
          <a:lstStyle/>
          <a:p>
            <a:r>
              <a:rPr lang="el-GR" dirty="0"/>
              <a:t>Παρόλα </a:t>
            </a:r>
            <a:r>
              <a:rPr lang="el-GR" dirty="0" smtClean="0"/>
              <a:t>αυτά, οι </a:t>
            </a:r>
            <a:r>
              <a:rPr lang="el-GR" dirty="0"/>
              <a:t>νευρώνες που εκφράζουν τον υποδοχέα ΝΚ1 είναι απαραίτητοι για την ανάπτυξη του φαινομένου της </a:t>
            </a:r>
            <a:r>
              <a:rPr lang="el-GR" dirty="0" err="1"/>
              <a:t>υπεραλγησίας</a:t>
            </a:r>
            <a:r>
              <a:rPr lang="el-GR" dirty="0"/>
              <a:t>, αν και αυτή δεν επάγεται μέσω της δράσης της ουσίας P στον υποδοχέα ΝΚ1, αλλά μέσω της δράσης του </a:t>
            </a:r>
            <a:r>
              <a:rPr lang="el-GR" dirty="0" err="1"/>
              <a:t>γλουταμινικού</a:t>
            </a:r>
            <a:r>
              <a:rPr lang="el-GR" dirty="0"/>
              <a:t> στους νευρώνες προβολής, οι οποίοι εκφράζουν ταυτόχρονα και τον υποδοχέα ΝΚ1.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78382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14/17</a:t>
            </a:r>
            <a:endParaRPr lang="en-US" sz="2800" dirty="0"/>
          </a:p>
        </p:txBody>
      </p:sp>
      <p:sp>
        <p:nvSpPr>
          <p:cNvPr id="3" name="Θέση περιεχομένου 2"/>
          <p:cNvSpPr>
            <a:spLocks noGrp="1"/>
          </p:cNvSpPr>
          <p:nvPr>
            <p:ph idx="1"/>
          </p:nvPr>
        </p:nvSpPr>
        <p:spPr/>
        <p:txBody>
          <a:bodyPr>
            <a:normAutofit/>
          </a:bodyPr>
          <a:lstStyle/>
          <a:p>
            <a:r>
              <a:rPr lang="el-GR" dirty="0"/>
              <a:t>Όσον αφορά στους διάμεσους </a:t>
            </a:r>
            <a:r>
              <a:rPr lang="el-GR" dirty="0" smtClean="0"/>
              <a:t>νευρώνες, η πλειοψηφία </a:t>
            </a:r>
            <a:r>
              <a:rPr lang="el-GR" dirty="0"/>
              <a:t>καταλαμβάνει τις στιβάδες Ι-ΙΙΙ, οι </a:t>
            </a:r>
            <a:r>
              <a:rPr lang="el-GR" dirty="0" err="1"/>
              <a:t>νευρίτες</a:t>
            </a:r>
            <a:r>
              <a:rPr lang="el-GR" dirty="0"/>
              <a:t> τους καταλήγουν σχετικά κοντά στο σώμα τους, ενώ υπάρχει και ένας πληθυσμός διαμέσων νευρώνων που στέλνει τους </a:t>
            </a:r>
            <a:r>
              <a:rPr lang="el-GR" dirty="0" err="1"/>
              <a:t>νευρίτες</a:t>
            </a:r>
            <a:r>
              <a:rPr lang="el-GR" dirty="0"/>
              <a:t> τους σε μεγάλη απόσταση. </a:t>
            </a:r>
            <a:endParaRPr lang="el-GR" dirty="0" smtClean="0"/>
          </a:p>
          <a:p>
            <a:r>
              <a:rPr lang="el-GR" dirty="0"/>
              <a:t>Ο</a:t>
            </a:r>
            <a:r>
              <a:rPr lang="el-GR" dirty="0" smtClean="0"/>
              <a:t>ι </a:t>
            </a:r>
            <a:r>
              <a:rPr lang="el-GR" dirty="0"/>
              <a:t>διάμεσοι νευρώνες μπορούν να διακριθούν, με βάση τον διαβιβαστή που φέρουν, σε ανασταλτικούς με διαβιβαστή το GABA ή/και την </a:t>
            </a:r>
            <a:r>
              <a:rPr lang="el-GR" dirty="0" err="1"/>
              <a:t>γλυκίνη</a:t>
            </a:r>
            <a:r>
              <a:rPr lang="el-GR" dirty="0"/>
              <a:t> και σε διεγερτικούς με διαβιβαστή το </a:t>
            </a:r>
            <a:r>
              <a:rPr lang="el-GR" dirty="0" err="1"/>
              <a:t>γλουταμινικό</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755284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15/17</a:t>
            </a:r>
            <a:endParaRPr lang="en-US" sz="2800" dirty="0"/>
          </a:p>
        </p:txBody>
      </p:sp>
      <p:sp>
        <p:nvSpPr>
          <p:cNvPr id="3" name="Θέση περιεχομένου 2"/>
          <p:cNvSpPr>
            <a:spLocks noGrp="1"/>
          </p:cNvSpPr>
          <p:nvPr>
            <p:ph idx="1"/>
          </p:nvPr>
        </p:nvSpPr>
        <p:spPr>
          <a:xfrm>
            <a:off x="457200" y="1196752"/>
            <a:ext cx="8363272" cy="5544616"/>
          </a:xfrm>
        </p:spPr>
        <p:txBody>
          <a:bodyPr>
            <a:normAutofit/>
          </a:bodyPr>
          <a:lstStyle/>
          <a:p>
            <a:r>
              <a:rPr lang="el-GR" sz="2300" dirty="0"/>
              <a:t>Όλοι οι </a:t>
            </a:r>
            <a:r>
              <a:rPr lang="el-GR" sz="2300" dirty="0" err="1"/>
              <a:t>GABAεργικοί</a:t>
            </a:r>
            <a:r>
              <a:rPr lang="el-GR" sz="2300" dirty="0"/>
              <a:t> νευρώνες που εντοπίζονται στο μυελό θεωρούνται διάμεσοι, καθώς οι νευρώνες προβολής στον εγκέφαλο είναι </a:t>
            </a:r>
            <a:r>
              <a:rPr lang="el-GR" sz="2300" dirty="0" err="1" smtClean="0"/>
              <a:t>γλουταμινενεργικοί</a:t>
            </a:r>
            <a:r>
              <a:rPr lang="el-GR" sz="2300" dirty="0" smtClean="0"/>
              <a:t>. Ταυτόχρονα</a:t>
            </a:r>
            <a:r>
              <a:rPr lang="el-GR" sz="2300" dirty="0"/>
              <a:t>, έχει εντοπισθεί μία σειρά από ανασταλτικούς </a:t>
            </a:r>
            <a:r>
              <a:rPr lang="el-GR" sz="2300" dirty="0" err="1"/>
              <a:t>GABAεργικούς</a:t>
            </a:r>
            <a:r>
              <a:rPr lang="el-GR" sz="2300" dirty="0"/>
              <a:t> </a:t>
            </a:r>
            <a:r>
              <a:rPr lang="el-GR" sz="2300" dirty="0" err="1"/>
              <a:t>νευρίτες</a:t>
            </a:r>
            <a:r>
              <a:rPr lang="el-GR" sz="2300" dirty="0"/>
              <a:t>, τα σώματα των οποίων βρίσκονται στον εγκέφαλο και αποτελούν κατιούσες ανασταλτικές οδούς. Ο ρόλος των διάμεσων ανασταλτικών νευρώνων στον πόνο </a:t>
            </a:r>
            <a:r>
              <a:rPr lang="el-GR" sz="2300" dirty="0" smtClean="0"/>
              <a:t>προκαλεί αντίδραση </a:t>
            </a:r>
            <a:r>
              <a:rPr lang="el-GR" sz="2300" dirty="0"/>
              <a:t>που προσομοιάζει στην απτική </a:t>
            </a:r>
            <a:r>
              <a:rPr lang="el-GR" sz="2300" dirty="0" err="1" smtClean="0"/>
              <a:t>αλλοδυνία</a:t>
            </a:r>
            <a:r>
              <a:rPr lang="el-GR" sz="2300" dirty="0" smtClean="0"/>
              <a:t>. </a:t>
            </a:r>
          </a:p>
          <a:p>
            <a:r>
              <a:rPr lang="el-GR" sz="2300" dirty="0" smtClean="0"/>
              <a:t>Αυτό σε </a:t>
            </a:r>
            <a:r>
              <a:rPr lang="el-GR" sz="2300" dirty="0"/>
              <a:t>συνδυασμό με την ύπαρξη του πυκνού δικτύου διαμέσων ανασταλτικών νευρώνων, οδήγησαν στην ανάπτυξη μίας θεωρίας, σύμφωνα με την οποία, οι ενδιάμεσοι νευρώνες ασκούν αναστολή στους χαμηλού ουδού </a:t>
            </a:r>
            <a:r>
              <a:rPr lang="el-GR" sz="2300" dirty="0" err="1" smtClean="0"/>
              <a:t>μηχανοϋποδοχείς</a:t>
            </a:r>
            <a:r>
              <a:rPr lang="el-GR" sz="23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708946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16/17</a:t>
            </a:r>
            <a:endParaRPr lang="en-US" sz="2800" dirty="0"/>
          </a:p>
        </p:txBody>
      </p:sp>
      <p:sp>
        <p:nvSpPr>
          <p:cNvPr id="3" name="Θέση περιεχομένου 2"/>
          <p:cNvSpPr>
            <a:spLocks noGrp="1"/>
          </p:cNvSpPr>
          <p:nvPr>
            <p:ph idx="1"/>
          </p:nvPr>
        </p:nvSpPr>
        <p:spPr/>
        <p:txBody>
          <a:bodyPr>
            <a:noAutofit/>
          </a:bodyPr>
          <a:lstStyle/>
          <a:p>
            <a:r>
              <a:rPr lang="el-GR" dirty="0"/>
              <a:t>Η απώλεια του </a:t>
            </a:r>
            <a:r>
              <a:rPr lang="el-GR" dirty="0" smtClean="0"/>
              <a:t>ανασταλτικού ερεθίσματος </a:t>
            </a:r>
            <a:r>
              <a:rPr lang="el-GR" dirty="0"/>
              <a:t>συνεπάγεται την ανάπτυξη </a:t>
            </a:r>
            <a:r>
              <a:rPr lang="el-GR" dirty="0" err="1"/>
              <a:t>αλλοδυνίας</a:t>
            </a:r>
            <a:r>
              <a:rPr lang="el-GR" dirty="0"/>
              <a:t>, όπως έχει προταθεί από τη θεωρία της πύλης των </a:t>
            </a:r>
            <a:r>
              <a:rPr lang="el-GR" dirty="0" err="1"/>
              <a:t>Melzack</a:t>
            </a:r>
            <a:r>
              <a:rPr lang="el-GR" dirty="0"/>
              <a:t> και </a:t>
            </a:r>
            <a:r>
              <a:rPr lang="el-GR" dirty="0" err="1"/>
              <a:t>Wall</a:t>
            </a:r>
            <a:r>
              <a:rPr lang="el-GR" dirty="0"/>
              <a:t> το 1965. </a:t>
            </a:r>
            <a:endParaRPr lang="el-GR" dirty="0" smtClean="0"/>
          </a:p>
          <a:p>
            <a:r>
              <a:rPr lang="el-GR" dirty="0" smtClean="0"/>
              <a:t>Ο </a:t>
            </a:r>
            <a:r>
              <a:rPr lang="el-GR" dirty="0"/>
              <a:t>χαμηλού ουδού </a:t>
            </a:r>
            <a:r>
              <a:rPr lang="el-GR" dirty="0" err="1"/>
              <a:t>μηχανοϋποδοχέας</a:t>
            </a:r>
            <a:r>
              <a:rPr lang="el-GR" dirty="0"/>
              <a:t> επίσης διεγείρει έναν ανασταλτικό διάμεσο νευρώνα, που ασκεί </a:t>
            </a:r>
            <a:r>
              <a:rPr lang="el-GR" dirty="0" err="1"/>
              <a:t>μετασυναπτική</a:t>
            </a:r>
            <a:r>
              <a:rPr lang="el-GR" dirty="0"/>
              <a:t> αναστολή στον νευρώνα προβολής και </a:t>
            </a:r>
            <a:r>
              <a:rPr lang="el-GR" dirty="0" err="1"/>
              <a:t>προσυναπτική</a:t>
            </a:r>
            <a:r>
              <a:rPr lang="el-GR" dirty="0"/>
              <a:t> στον χαμηλού ουδού </a:t>
            </a:r>
            <a:r>
              <a:rPr lang="el-GR" dirty="0" err="1"/>
              <a:t>μηχανοϋποδοχέα</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829119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στιβάδες του νωτιαίου μυελού </a:t>
            </a:r>
            <a:r>
              <a:rPr lang="el-GR" sz="3000" b="0" dirty="0" smtClean="0"/>
              <a:t>17/17</a:t>
            </a:r>
            <a:endParaRPr lang="en-US" sz="2800" dirty="0"/>
          </a:p>
        </p:txBody>
      </p:sp>
      <p:sp>
        <p:nvSpPr>
          <p:cNvPr id="3" name="Θέση περιεχομένου 2"/>
          <p:cNvSpPr>
            <a:spLocks noGrp="1"/>
          </p:cNvSpPr>
          <p:nvPr>
            <p:ph idx="1"/>
          </p:nvPr>
        </p:nvSpPr>
        <p:spPr/>
        <p:txBody>
          <a:bodyPr>
            <a:noAutofit/>
          </a:bodyPr>
          <a:lstStyle/>
          <a:p>
            <a:r>
              <a:rPr lang="el-GR" dirty="0" smtClean="0"/>
              <a:t>Αν </a:t>
            </a:r>
            <a:r>
              <a:rPr lang="el-GR" dirty="0"/>
              <a:t>και ο νευρώνας δευτέρας τάξης δέχεται ερεθίσματα και από τον </a:t>
            </a:r>
            <a:r>
              <a:rPr lang="el-GR" dirty="0" err="1"/>
              <a:t>αλγοϋποδοχέα</a:t>
            </a:r>
            <a:r>
              <a:rPr lang="el-GR" dirty="0"/>
              <a:t> και από τον χαμηλού ουδού </a:t>
            </a:r>
            <a:r>
              <a:rPr lang="el-GR" dirty="0" err="1"/>
              <a:t>μηχανοϋποδοχέα</a:t>
            </a:r>
            <a:r>
              <a:rPr lang="el-GR" dirty="0"/>
              <a:t>, εν τούτοις τα τελευταία αναστέλλονται από τον διάμεσο </a:t>
            </a:r>
            <a:r>
              <a:rPr lang="el-GR" dirty="0" err="1"/>
              <a:t>GABAεργικό</a:t>
            </a:r>
            <a:r>
              <a:rPr lang="el-GR" dirty="0"/>
              <a:t>/</a:t>
            </a:r>
            <a:r>
              <a:rPr lang="el-GR" dirty="0" err="1"/>
              <a:t>γλυκινεργικό</a:t>
            </a:r>
            <a:r>
              <a:rPr lang="el-GR" dirty="0"/>
              <a:t> νευρώνα. </a:t>
            </a:r>
            <a:endParaRPr lang="el-GR" dirty="0" smtClean="0"/>
          </a:p>
          <a:p>
            <a:r>
              <a:rPr lang="el-GR" dirty="0" smtClean="0"/>
              <a:t>Η </a:t>
            </a:r>
            <a:r>
              <a:rPr lang="el-GR" dirty="0"/>
              <a:t>χορήγηση ανταγωνιστών των </a:t>
            </a:r>
            <a:r>
              <a:rPr lang="el-GR" dirty="0" err="1"/>
              <a:t>GABAεργικών</a:t>
            </a:r>
            <a:r>
              <a:rPr lang="el-GR" dirty="0"/>
              <a:t>/</a:t>
            </a:r>
            <a:r>
              <a:rPr lang="el-GR" dirty="0" err="1"/>
              <a:t>γλυκινεργικών</a:t>
            </a:r>
            <a:r>
              <a:rPr lang="el-GR" dirty="0"/>
              <a:t> υποδοχέων συνεπάγεται διακοπή της ανασταλτικής αυτής δράσης με αποτέλεσμα τα ερεθίσματα από τους χαμηλού ουδού </a:t>
            </a:r>
            <a:r>
              <a:rPr lang="el-GR" dirty="0" err="1"/>
              <a:t>μηχανοϋποδοχείς</a:t>
            </a:r>
            <a:r>
              <a:rPr lang="el-GR" dirty="0"/>
              <a:t> να εκλαμβάνονται ως </a:t>
            </a:r>
            <a:r>
              <a:rPr lang="el-GR" dirty="0" smtClean="0"/>
              <a:t>επώδυνα.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90054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2050" name="Picture 2" descr="https://farm4.staticflickr.com/3461/3971970588_dc6ae8d901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5"/>
            <a:ext cx="7350572" cy="57438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 y="6454040"/>
            <a:ext cx="735057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Ascending Pain Pathways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a:rPr>
              <a:t>mitopencourseware</a:t>
            </a:r>
            <a:r>
              <a:rPr lang="el-GR" sz="1200" dirty="0" smtClean="0">
                <a:solidFill>
                  <a:prstClr val="black">
                    <a:lumMod val="75000"/>
                    <a:lumOff val="25000"/>
                  </a:prstClr>
                </a:solidFill>
                <a:latin typeface="+mn-lt"/>
              </a:rPr>
              <a:t> διαθέσιμο με άδεια </a:t>
            </a:r>
            <a:r>
              <a:rPr lang="en-US" sz="1200" dirty="0">
                <a:latin typeface="+mn-lt"/>
                <a:hlinkClick r:id="rId5"/>
              </a:rPr>
              <a:t>CC BY-NC-SA </a:t>
            </a:r>
            <a:r>
              <a:rPr lang="en-US" sz="1200" dirty="0" smtClean="0">
                <a:latin typeface="+mn-lt"/>
                <a:hlinkClick r:id="rId5"/>
              </a:rPr>
              <a:t>2.0</a:t>
            </a:r>
            <a:endParaRPr lang="en-US" sz="1200" dirty="0">
              <a:latin typeface="+mn-lt"/>
            </a:endParaRPr>
          </a:p>
        </p:txBody>
      </p:sp>
      <p:pic>
        <p:nvPicPr>
          <p:cNvPr id="2052" name="Picture 4" descr="http://www.rnceus.com/ages/images/pa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570" y="116632"/>
            <a:ext cx="2486025" cy="26289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350573" y="2780928"/>
            <a:ext cx="1740022" cy="276999"/>
          </a:xfrm>
          <a:prstGeom prst="rect">
            <a:avLst/>
          </a:prstGeom>
        </p:spPr>
        <p:txBody>
          <a:bodyPr wrap="square">
            <a:spAutoFit/>
          </a:bodyPr>
          <a:lstStyle/>
          <a:p>
            <a:pPr algn="ctr"/>
            <a:r>
              <a:rPr lang="en-US" sz="1200" dirty="0" smtClean="0">
                <a:latin typeface="+mn-lt"/>
                <a:hlinkClick r:id="rId7"/>
              </a:rPr>
              <a:t>rnceus.com</a:t>
            </a:r>
            <a:endParaRPr lang="el-GR" sz="1200" dirty="0">
              <a:latin typeface="+mn-lt"/>
            </a:endParaRPr>
          </a:p>
        </p:txBody>
      </p:sp>
    </p:spTree>
    <p:extLst>
      <p:ext uri="{BB962C8B-B14F-4D97-AF65-F5344CB8AC3E}">
        <p14:creationId xmlns:p14="http://schemas.microsoft.com/office/powerpoint/2010/main" val="2875766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smtClean="0"/>
              <a:t>1/7</a:t>
            </a:r>
            <a:endParaRPr lang="en-US" sz="3000" b="0" dirty="0"/>
          </a:p>
        </p:txBody>
      </p:sp>
      <p:sp>
        <p:nvSpPr>
          <p:cNvPr id="3" name="Θέση περιεχομένου 2"/>
          <p:cNvSpPr>
            <a:spLocks noGrp="1"/>
          </p:cNvSpPr>
          <p:nvPr>
            <p:ph idx="1"/>
          </p:nvPr>
        </p:nvSpPr>
        <p:spPr>
          <a:xfrm>
            <a:off x="457200" y="1340768"/>
            <a:ext cx="8229600" cy="5040560"/>
          </a:xfrm>
        </p:spPr>
        <p:txBody>
          <a:bodyPr>
            <a:normAutofit/>
          </a:bodyPr>
          <a:lstStyle/>
          <a:p>
            <a:r>
              <a:rPr lang="el-GR" dirty="0"/>
              <a:t>Οι </a:t>
            </a:r>
            <a:r>
              <a:rPr lang="el-GR" dirty="0" smtClean="0"/>
              <a:t>οδοί μεταφοράς επώδυνου </a:t>
            </a:r>
            <a:r>
              <a:rPr lang="el-GR" dirty="0"/>
              <a:t>ερεθίσματος προς τον εγκέφαλο περιλαμβάνουν δύο κύρια δεμάτια στη λευκή ουσία του νωτιαίου μυελού, το </a:t>
            </a:r>
            <a:r>
              <a:rPr lang="el-GR" dirty="0" err="1"/>
              <a:t>νωτιοθαλαμικό</a:t>
            </a:r>
            <a:r>
              <a:rPr lang="el-GR" dirty="0"/>
              <a:t> και το </a:t>
            </a:r>
            <a:r>
              <a:rPr lang="el-GR" dirty="0" err="1"/>
              <a:t>νωτιοδικτυοθαλαμικό</a:t>
            </a:r>
            <a:r>
              <a:rPr lang="el-GR" dirty="0"/>
              <a:t>. </a:t>
            </a:r>
            <a:endParaRPr lang="el-GR" dirty="0" smtClean="0"/>
          </a:p>
          <a:p>
            <a:r>
              <a:rPr lang="el-GR" dirty="0" smtClean="0"/>
              <a:t>Η </a:t>
            </a:r>
            <a:r>
              <a:rPr lang="el-GR" dirty="0" err="1"/>
              <a:t>νωτιοθαλαμική</a:t>
            </a:r>
            <a:r>
              <a:rPr lang="el-GR" dirty="0"/>
              <a:t> οδός διακρίνεται στην πλάγια και μέση </a:t>
            </a:r>
            <a:r>
              <a:rPr lang="el-GR" dirty="0" err="1"/>
              <a:t>νωτιοθαλαμική</a:t>
            </a:r>
            <a:r>
              <a:rPr lang="el-GR" dirty="0"/>
              <a:t>. </a:t>
            </a:r>
            <a:endParaRPr lang="el-GR" dirty="0" smtClean="0"/>
          </a:p>
          <a:p>
            <a:r>
              <a:rPr lang="el-GR" dirty="0" smtClean="0"/>
              <a:t>Η </a:t>
            </a:r>
            <a:r>
              <a:rPr lang="el-GR" dirty="0"/>
              <a:t>πλάγια </a:t>
            </a:r>
            <a:r>
              <a:rPr lang="el-GR" dirty="0" err="1"/>
              <a:t>νωτιοθαλαμική</a:t>
            </a:r>
            <a:r>
              <a:rPr lang="el-GR" dirty="0"/>
              <a:t> οδός συνάπτεται στους </a:t>
            </a:r>
            <a:r>
              <a:rPr lang="el-GR" dirty="0" err="1"/>
              <a:t>κοιλιοβασικούς</a:t>
            </a:r>
            <a:r>
              <a:rPr lang="el-GR" dirty="0"/>
              <a:t> και οπίσθιους πυρήνες του θαλάμου. Εκεί συναπτόμενη, προβάλλει προς τον </a:t>
            </a:r>
            <a:r>
              <a:rPr lang="el-GR" dirty="0" err="1"/>
              <a:t>σωματοαισθητικό</a:t>
            </a:r>
            <a:r>
              <a:rPr lang="el-GR" dirty="0"/>
              <a:t> φλοιό. Είναι υπεύθυνη για την ακριβή εντόπιση του πόνου. Στη μεγάλη της πλειοψηφία αποτελείται από WDR νευρώνες.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29628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435280" cy="5544616"/>
          </a:xfrm>
        </p:spPr>
        <p:txBody>
          <a:bodyPr>
            <a:normAutofit lnSpcReduction="10000"/>
          </a:bodyPr>
          <a:lstStyle/>
          <a:p>
            <a:r>
              <a:rPr lang="el-GR" dirty="0"/>
              <a:t>Η μέση </a:t>
            </a:r>
            <a:r>
              <a:rPr lang="el-GR" dirty="0" err="1"/>
              <a:t>νωτιοθαλαμική</a:t>
            </a:r>
            <a:r>
              <a:rPr lang="el-GR" dirty="0"/>
              <a:t> οδός, που αποτελείται σε μεγάλο ποσοστό από κύτταρα της στιβάδας Ι του οπισθίου κέρατος, συνάπτεται στην έσω μοίρα του θαλάμου, τον δικτυωτό σχηματισμό και τον υποθάλαμο. </a:t>
            </a:r>
            <a:endParaRPr lang="el-GR" dirty="0" smtClean="0"/>
          </a:p>
          <a:p>
            <a:r>
              <a:rPr lang="el-GR" dirty="0" smtClean="0"/>
              <a:t>Μετά </a:t>
            </a:r>
            <a:r>
              <a:rPr lang="el-GR" dirty="0"/>
              <a:t>τη σύναψή των νευρώνων της συγκεκριμένης </a:t>
            </a:r>
            <a:r>
              <a:rPr lang="el-GR" dirty="0" smtClean="0"/>
              <a:t>οδού  </a:t>
            </a:r>
            <a:r>
              <a:rPr lang="el-GR" dirty="0"/>
              <a:t>ξεκινούν οι τρίτης τάξης αισθητικοί νευρώνες που προβάλλουν σε ένα μεγάλο αριθμό </a:t>
            </a:r>
            <a:r>
              <a:rPr lang="el-GR" dirty="0" err="1"/>
              <a:t>υποφλοιωδών</a:t>
            </a:r>
            <a:r>
              <a:rPr lang="el-GR" dirty="0"/>
              <a:t> και φλοιωδών σχηματισμών όπως οι </a:t>
            </a:r>
            <a:r>
              <a:rPr lang="el-GR" dirty="0" err="1"/>
              <a:t>αμυγδαλοειδείς</a:t>
            </a:r>
            <a:r>
              <a:rPr lang="el-GR" dirty="0"/>
              <a:t> πυρήνες, ο φλοιός της νήσου του </a:t>
            </a:r>
            <a:r>
              <a:rPr lang="el-GR" dirty="0" err="1"/>
              <a:t>Reil</a:t>
            </a:r>
            <a:r>
              <a:rPr lang="el-GR" dirty="0"/>
              <a:t> και ο φλοιός της αγκιστρωτής έλικας </a:t>
            </a:r>
            <a:r>
              <a:rPr lang="el-GR" dirty="0" smtClean="0"/>
              <a:t>(</a:t>
            </a:r>
            <a:r>
              <a:rPr lang="el-GR" dirty="0" err="1" smtClean="0"/>
              <a:t>μεταιχμιακό</a:t>
            </a:r>
            <a:r>
              <a:rPr lang="el-GR" dirty="0" smtClean="0"/>
              <a:t> </a:t>
            </a:r>
            <a:r>
              <a:rPr lang="el-GR" dirty="0"/>
              <a:t>σύστημα). </a:t>
            </a:r>
            <a:endParaRPr lang="el-GR" dirty="0" smtClean="0"/>
          </a:p>
          <a:p>
            <a:r>
              <a:rPr lang="el-GR" dirty="0" smtClean="0"/>
              <a:t>Οι </a:t>
            </a:r>
            <a:r>
              <a:rPr lang="el-GR" dirty="0"/>
              <a:t>συνδέσεις αυτές εξασφαλίζουν την συναισθηματική απάντηση στον πόνο, τις μεταβολές της συμπεριφοράς καθώς και την </a:t>
            </a:r>
            <a:r>
              <a:rPr lang="el-GR" dirty="0" smtClean="0"/>
              <a:t>αναγνώριση της πληροφορίας που φτάνει.</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2</a:t>
            </a:r>
            <a:r>
              <a:rPr lang="el-GR" sz="3000" b="0" dirty="0" smtClean="0"/>
              <a:t>/7</a:t>
            </a:r>
            <a:endParaRPr lang="en-US" sz="3000" b="0" dirty="0"/>
          </a:p>
        </p:txBody>
      </p:sp>
    </p:spTree>
    <p:extLst>
      <p:ext uri="{BB962C8B-B14F-4D97-AF65-F5344CB8AC3E}">
        <p14:creationId xmlns:p14="http://schemas.microsoft.com/office/powerpoint/2010/main" val="2254226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Η </a:t>
            </a:r>
            <a:r>
              <a:rPr lang="el-GR" dirty="0" err="1"/>
              <a:t>νωτιοδικτυοθαλαμική</a:t>
            </a:r>
            <a:r>
              <a:rPr lang="el-GR" dirty="0"/>
              <a:t> </a:t>
            </a:r>
            <a:r>
              <a:rPr lang="el-GR" dirty="0" smtClean="0"/>
              <a:t>οδός αναμειγνύεται </a:t>
            </a:r>
            <a:r>
              <a:rPr lang="el-GR" dirty="0"/>
              <a:t>με </a:t>
            </a:r>
            <a:r>
              <a:rPr lang="el-GR" dirty="0" err="1"/>
              <a:t>νευρίτες</a:t>
            </a:r>
            <a:r>
              <a:rPr lang="el-GR" dirty="0"/>
              <a:t> της </a:t>
            </a:r>
            <a:r>
              <a:rPr lang="el-GR" dirty="0" err="1"/>
              <a:t>νωτιοθαλαμικής</a:t>
            </a:r>
            <a:r>
              <a:rPr lang="el-GR" dirty="0"/>
              <a:t> και καταλήγει </a:t>
            </a:r>
            <a:r>
              <a:rPr lang="el-GR" dirty="0" err="1"/>
              <a:t>αμφοτερόπλευρα</a:t>
            </a:r>
            <a:r>
              <a:rPr lang="el-GR" dirty="0"/>
              <a:t> στον φλοιό. </a:t>
            </a:r>
            <a:endParaRPr lang="el-GR" dirty="0" smtClean="0"/>
          </a:p>
          <a:p>
            <a:r>
              <a:rPr lang="el-GR" dirty="0" smtClean="0"/>
              <a:t>Η </a:t>
            </a:r>
            <a:r>
              <a:rPr lang="el-GR" dirty="0"/>
              <a:t>ενεργοποίηση του δικτυωτού σχηματισμού προκαλεί έντονη αντίδραση αφύπνισης και αποτελεί τον μηχανισμό που κρατά τον οργανισμό σε εγρήγορση και </a:t>
            </a:r>
            <a:r>
              <a:rPr lang="el-GR" dirty="0" smtClean="0"/>
              <a:t>κινητοποίηση.</a:t>
            </a:r>
          </a:p>
          <a:p>
            <a:r>
              <a:rPr lang="el-GR" dirty="0" smtClean="0"/>
              <a:t>Κυριότερα δεμάτια είναι </a:t>
            </a:r>
            <a:r>
              <a:rPr lang="el-GR" dirty="0"/>
              <a:t>το </a:t>
            </a:r>
            <a:r>
              <a:rPr lang="el-GR" dirty="0" err="1"/>
              <a:t>νωτιοδικτυωτό</a:t>
            </a:r>
            <a:r>
              <a:rPr lang="el-GR" dirty="0"/>
              <a:t>, το </a:t>
            </a:r>
            <a:r>
              <a:rPr lang="el-GR" dirty="0" err="1"/>
              <a:t>νωτιοϋποθαλαμικό</a:t>
            </a:r>
            <a:r>
              <a:rPr lang="el-GR" dirty="0"/>
              <a:t> και το </a:t>
            </a:r>
            <a:r>
              <a:rPr lang="el-GR" dirty="0" err="1"/>
              <a:t>νωτιομεσεγκεφαλικό</a:t>
            </a:r>
            <a:r>
              <a:rPr lang="el-GR" dirty="0"/>
              <a:t> δεμάτιο. </a:t>
            </a:r>
            <a:endParaRPr lang="el-GR" dirty="0" smtClean="0"/>
          </a:p>
          <a:p>
            <a:r>
              <a:rPr lang="el-GR" dirty="0" smtClean="0"/>
              <a:t>Το </a:t>
            </a:r>
            <a:r>
              <a:rPr lang="el-GR" dirty="0" err="1"/>
              <a:t>νωτιοδικτυωτό</a:t>
            </a:r>
            <a:r>
              <a:rPr lang="el-GR" dirty="0"/>
              <a:t> είναι υπεύθυνο για την ενεργοποίηση του </a:t>
            </a:r>
            <a:r>
              <a:rPr lang="el-GR" dirty="0" err="1"/>
              <a:t>νοραδρενεργικού</a:t>
            </a:r>
            <a:r>
              <a:rPr lang="el-GR" dirty="0"/>
              <a:t> συστήματος, καθώς συνδέει τους νευρώνες προβολής του </a:t>
            </a:r>
            <a:r>
              <a:rPr lang="el-GR" dirty="0" smtClean="0"/>
              <a:t>νωτιαίου μυελού με </a:t>
            </a:r>
            <a:r>
              <a:rPr lang="el-GR" dirty="0"/>
              <a:t>τους </a:t>
            </a:r>
            <a:r>
              <a:rPr lang="el-GR" dirty="0" err="1"/>
              <a:t>νοραδρενεργικούς</a:t>
            </a:r>
            <a:r>
              <a:rPr lang="el-GR" dirty="0"/>
              <a:t> νευρώνες του εγκεφαλικού στελέχους.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3</a:t>
            </a:r>
            <a:r>
              <a:rPr lang="el-GR" sz="3000" b="0" dirty="0" smtClean="0"/>
              <a:t>/7</a:t>
            </a:r>
            <a:endParaRPr lang="en-US" sz="3000" b="0" dirty="0"/>
          </a:p>
        </p:txBody>
      </p:sp>
    </p:spTree>
    <p:extLst>
      <p:ext uri="{BB962C8B-B14F-4D97-AF65-F5344CB8AC3E}">
        <p14:creationId xmlns:p14="http://schemas.microsoft.com/office/powerpoint/2010/main" val="1700816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rmAutofit fontScale="92500"/>
          </a:bodyPr>
          <a:lstStyle/>
          <a:p>
            <a:r>
              <a:rPr lang="el-GR" dirty="0"/>
              <a:t>Το </a:t>
            </a:r>
            <a:r>
              <a:rPr lang="el-GR" dirty="0" err="1"/>
              <a:t>νωτιοϋποθαλαμικό</a:t>
            </a:r>
            <a:r>
              <a:rPr lang="el-GR" dirty="0"/>
              <a:t> δεμάτιο είναι υπεύθυνο για την έκλυση της ενδοκρινικής απάντησης στον πόνο, το δε </a:t>
            </a:r>
            <a:r>
              <a:rPr lang="el-GR" dirty="0" err="1"/>
              <a:t>νωτιομεσεγκεφαλικό</a:t>
            </a:r>
            <a:r>
              <a:rPr lang="el-GR" dirty="0"/>
              <a:t> </a:t>
            </a:r>
            <a:r>
              <a:rPr lang="el-GR" dirty="0" smtClean="0"/>
              <a:t>δεμάτιο μεταφέρει </a:t>
            </a:r>
            <a:r>
              <a:rPr lang="el-GR" dirty="0"/>
              <a:t>τα επώδυνα ερεθίσματα από την περιφέρεια στην </a:t>
            </a:r>
            <a:r>
              <a:rPr lang="el-GR" dirty="0" err="1"/>
              <a:t>περιυδραγωγική</a:t>
            </a:r>
            <a:r>
              <a:rPr lang="el-GR" dirty="0"/>
              <a:t> φαιά ουσία, σύνδεση που είναι απαραίτητη για την εκδήλωση της αναλγητικής δράσης της τελευταίας. </a:t>
            </a:r>
            <a:endParaRPr lang="el-GR" dirty="0" smtClean="0"/>
          </a:p>
          <a:p>
            <a:r>
              <a:rPr lang="el-GR" dirty="0" smtClean="0"/>
              <a:t>Όσον </a:t>
            </a:r>
            <a:r>
              <a:rPr lang="el-GR" dirty="0"/>
              <a:t>αφορά στις κατιούσες ίνες που καταλήγουν στο νωτιαίο μυελό από τον εγκέφαλο, δύο </a:t>
            </a:r>
            <a:r>
              <a:rPr lang="el-GR" dirty="0" smtClean="0"/>
              <a:t>συστήματα αναφέρονται, </a:t>
            </a:r>
            <a:r>
              <a:rPr lang="el-GR" dirty="0"/>
              <a:t>το </a:t>
            </a:r>
            <a:r>
              <a:rPr lang="el-GR" dirty="0" err="1"/>
              <a:t>σεροτονινεργικό</a:t>
            </a:r>
            <a:r>
              <a:rPr lang="el-GR" dirty="0"/>
              <a:t> και το </a:t>
            </a:r>
            <a:r>
              <a:rPr lang="el-GR" dirty="0" err="1"/>
              <a:t>νοραδρενεργικό</a:t>
            </a:r>
            <a:r>
              <a:rPr lang="el-GR" dirty="0"/>
              <a:t>. </a:t>
            </a:r>
            <a:endParaRPr lang="el-GR" dirty="0" smtClean="0"/>
          </a:p>
          <a:p>
            <a:r>
              <a:rPr lang="el-GR" dirty="0" smtClean="0"/>
              <a:t>Τα </a:t>
            </a:r>
            <a:r>
              <a:rPr lang="el-GR" dirty="0"/>
              <a:t>σώματα νευρώνων αυτών εντοπίζονται κυρίως σε τρεις πυρήνες, την </a:t>
            </a:r>
            <a:r>
              <a:rPr lang="el-GR" dirty="0" err="1"/>
              <a:t>περιυδραγωγική</a:t>
            </a:r>
            <a:r>
              <a:rPr lang="el-GR" dirty="0"/>
              <a:t> φαιά ουσία (</a:t>
            </a:r>
            <a:r>
              <a:rPr lang="el-GR" dirty="0" err="1"/>
              <a:t>Periaqueductal</a:t>
            </a:r>
            <a:r>
              <a:rPr lang="el-GR" dirty="0"/>
              <a:t> </a:t>
            </a:r>
            <a:r>
              <a:rPr lang="el-GR" dirty="0" err="1"/>
              <a:t>Gray</a:t>
            </a:r>
            <a:r>
              <a:rPr lang="el-GR" dirty="0"/>
              <a:t> </a:t>
            </a:r>
            <a:r>
              <a:rPr lang="el-GR" dirty="0" err="1" smtClean="0"/>
              <a:t>Μatter</a:t>
            </a:r>
            <a:r>
              <a:rPr lang="el-GR" dirty="0" smtClean="0"/>
              <a:t>, PAG</a:t>
            </a:r>
            <a:r>
              <a:rPr lang="el-GR" dirty="0"/>
              <a:t>), τον </a:t>
            </a:r>
            <a:r>
              <a:rPr lang="el-GR" dirty="0" err="1"/>
              <a:t>υπομέλανα</a:t>
            </a:r>
            <a:r>
              <a:rPr lang="el-GR" dirty="0"/>
              <a:t> τόπο (</a:t>
            </a:r>
            <a:r>
              <a:rPr lang="el-GR" dirty="0" err="1"/>
              <a:t>Locus</a:t>
            </a:r>
            <a:r>
              <a:rPr lang="el-GR" dirty="0"/>
              <a:t> </a:t>
            </a:r>
            <a:r>
              <a:rPr lang="el-GR" dirty="0" err="1" smtClean="0"/>
              <a:t>Coeruleus</a:t>
            </a:r>
            <a:r>
              <a:rPr lang="el-GR" dirty="0" smtClean="0"/>
              <a:t>, LC</a:t>
            </a:r>
            <a:r>
              <a:rPr lang="el-GR" dirty="0"/>
              <a:t>) και τέλος τον μεγάλο πυρήνα της ραφής (</a:t>
            </a:r>
            <a:r>
              <a:rPr lang="el-GR" dirty="0" err="1"/>
              <a:t>Nucleus</a:t>
            </a:r>
            <a:r>
              <a:rPr lang="el-GR" dirty="0"/>
              <a:t> </a:t>
            </a:r>
            <a:r>
              <a:rPr lang="el-GR" dirty="0" err="1"/>
              <a:t>Raphe</a:t>
            </a:r>
            <a:r>
              <a:rPr lang="el-GR" dirty="0"/>
              <a:t> </a:t>
            </a:r>
            <a:r>
              <a:rPr lang="el-GR" dirty="0" err="1" smtClean="0"/>
              <a:t>Magnus</a:t>
            </a:r>
            <a:r>
              <a:rPr lang="el-GR" dirty="0" smtClean="0"/>
              <a:t>, NRM</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4</a:t>
            </a:r>
            <a:r>
              <a:rPr lang="el-GR" sz="3000" b="0" dirty="0" smtClean="0"/>
              <a:t>/7</a:t>
            </a:r>
            <a:endParaRPr lang="en-US" sz="3000" b="0" dirty="0"/>
          </a:p>
        </p:txBody>
      </p:sp>
    </p:spTree>
    <p:extLst>
      <p:ext uri="{BB962C8B-B14F-4D97-AF65-F5344CB8AC3E}">
        <p14:creationId xmlns:p14="http://schemas.microsoft.com/office/powerpoint/2010/main" val="1839163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τύποι πόνου και τα χαρακτηριστικά τους </a:t>
            </a:r>
            <a:r>
              <a:rPr lang="el-GR" sz="3000" b="0" dirty="0"/>
              <a:t>3</a:t>
            </a:r>
            <a:r>
              <a:rPr lang="el-GR" sz="3000" b="0" dirty="0" smtClean="0"/>
              <a:t>/6</a:t>
            </a:r>
            <a:endParaRPr lang="en-US" sz="2800" dirty="0"/>
          </a:p>
        </p:txBody>
      </p:sp>
      <p:sp>
        <p:nvSpPr>
          <p:cNvPr id="3" name="Θέση περιεχομένου 2"/>
          <p:cNvSpPr>
            <a:spLocks noGrp="1"/>
          </p:cNvSpPr>
          <p:nvPr>
            <p:ph idx="1"/>
          </p:nvPr>
        </p:nvSpPr>
        <p:spPr/>
        <p:txBody>
          <a:bodyPr>
            <a:normAutofit/>
          </a:bodyPr>
          <a:lstStyle/>
          <a:p>
            <a:r>
              <a:rPr lang="el-GR" dirty="0"/>
              <a:t>Ο βραδύς πόνος αναφέρεται επίσης με διάφορα ονόματα όπως καυστικός πόνος, βύθιος πόνος, σφύζων πόνος, χρόνιος πόνος κλπ</a:t>
            </a:r>
            <a:r>
              <a:rPr lang="el-GR" dirty="0" smtClean="0"/>
              <a:t>.</a:t>
            </a:r>
          </a:p>
          <a:p>
            <a:r>
              <a:rPr lang="el-GR" dirty="0" smtClean="0"/>
              <a:t>Ο </a:t>
            </a:r>
            <a:r>
              <a:rPr lang="el-GR" dirty="0"/>
              <a:t>πόνος αυτού του τύπου συνήθως συσχετίζεται με καταστροφή ιστών. </a:t>
            </a:r>
            <a:endParaRPr lang="el-GR" dirty="0" smtClean="0"/>
          </a:p>
          <a:p>
            <a:r>
              <a:rPr lang="el-GR" dirty="0" smtClean="0"/>
              <a:t>Μπορεί </a:t>
            </a:r>
            <a:r>
              <a:rPr lang="el-GR" dirty="0"/>
              <a:t>να καθίσταται βασανιστικός και να οδηγεί σε μακροχρόνια ανυπόφορη απελπιστική αγωνία. Μπορεί να προέρχεται τόσο από το δέρμα όσο και από οποιονδήποτε εν τω </a:t>
            </a:r>
            <a:r>
              <a:rPr lang="el-GR" dirty="0" err="1"/>
              <a:t>βάθει</a:t>
            </a:r>
            <a:r>
              <a:rPr lang="el-GR" dirty="0"/>
              <a:t> ιστό είτε και όργανο.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5410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91264" cy="5472608"/>
          </a:xfrm>
        </p:spPr>
        <p:txBody>
          <a:bodyPr>
            <a:normAutofit fontScale="92500" lnSpcReduction="10000"/>
          </a:bodyPr>
          <a:lstStyle/>
          <a:p>
            <a:r>
              <a:rPr lang="el-GR" dirty="0"/>
              <a:t>Η έλευση ενός επώδυνου ερεθίσματος στον NRM προκαλεί την απελευθέρωση </a:t>
            </a:r>
            <a:r>
              <a:rPr lang="el-GR" dirty="0" err="1"/>
              <a:t>εγκεφαλινών</a:t>
            </a:r>
            <a:r>
              <a:rPr lang="el-GR" dirty="0"/>
              <a:t> ή </a:t>
            </a:r>
            <a:r>
              <a:rPr lang="el-GR" dirty="0" smtClean="0"/>
              <a:t>β-</a:t>
            </a:r>
            <a:r>
              <a:rPr lang="el-GR" dirty="0" err="1" smtClean="0"/>
              <a:t>ενδορφινών</a:t>
            </a:r>
            <a:r>
              <a:rPr lang="el-GR" dirty="0" smtClean="0"/>
              <a:t> που διεγείρουν </a:t>
            </a:r>
            <a:r>
              <a:rPr lang="el-GR" dirty="0"/>
              <a:t>τους ανασταλτικούς νευρώνες του NRM. </a:t>
            </a:r>
            <a:endParaRPr lang="el-GR" dirty="0" smtClean="0"/>
          </a:p>
          <a:p>
            <a:r>
              <a:rPr lang="el-GR" dirty="0" smtClean="0"/>
              <a:t>Ο </a:t>
            </a:r>
            <a:r>
              <a:rPr lang="el-GR" dirty="0"/>
              <a:t>LC μπορεί να προκαλέσει αναλγησία είτε με άμεση δράση στον νωτιαίο μυελό είτε μέσω του NRM. Η κατανομή των ινών του </a:t>
            </a:r>
            <a:r>
              <a:rPr lang="el-GR" dirty="0" err="1"/>
              <a:t>σεροτονινεργικού</a:t>
            </a:r>
            <a:r>
              <a:rPr lang="el-GR" dirty="0"/>
              <a:t> συστήματος αφορά κυρίως τις στιβάδες Ι και </a:t>
            </a:r>
            <a:r>
              <a:rPr lang="el-GR" dirty="0" err="1"/>
              <a:t>ΙΙο</a:t>
            </a:r>
            <a:r>
              <a:rPr lang="el-GR" dirty="0"/>
              <a:t>, ενώ για το </a:t>
            </a:r>
            <a:r>
              <a:rPr lang="el-GR" dirty="0" err="1"/>
              <a:t>νοραδρενεργικό</a:t>
            </a:r>
            <a:r>
              <a:rPr lang="el-GR" dirty="0"/>
              <a:t> σύστημα οι ίνες κατανέμονται κυρίως στις στιβάδες Ι και ΙΙ. </a:t>
            </a:r>
            <a:endParaRPr lang="el-GR" dirty="0" smtClean="0"/>
          </a:p>
          <a:p>
            <a:r>
              <a:rPr lang="el-GR" dirty="0" smtClean="0"/>
              <a:t>Ο </a:t>
            </a:r>
            <a:r>
              <a:rPr lang="el-GR" dirty="0"/>
              <a:t>υποδοχέας 5-ΗΤ3 της </a:t>
            </a:r>
            <a:r>
              <a:rPr lang="el-GR" dirty="0" err="1"/>
              <a:t>σεροτονίνης</a:t>
            </a:r>
            <a:r>
              <a:rPr lang="el-GR" dirty="0"/>
              <a:t> έχει ανευρεθεί σε πολυάριθμους νευρώνες των στιβάδων Ι και ΙΙ, οι οποίοι θεωρούνται διάμεσοι </a:t>
            </a:r>
            <a:r>
              <a:rPr lang="el-GR" dirty="0" err="1" smtClean="0"/>
              <a:t>γλουταμινενεργικοί</a:t>
            </a:r>
            <a:r>
              <a:rPr lang="el-GR" dirty="0" smtClean="0"/>
              <a:t> </a:t>
            </a:r>
            <a:r>
              <a:rPr lang="el-GR" dirty="0"/>
              <a:t>και η ίδια κατανομή έχει βρεθεί για τους υποδοχείς </a:t>
            </a:r>
            <a:r>
              <a:rPr lang="el-GR" dirty="0" smtClean="0"/>
              <a:t>α2 της </a:t>
            </a:r>
            <a:r>
              <a:rPr lang="el-GR" dirty="0" err="1" smtClean="0"/>
              <a:t>νοραδρεναλίνης</a:t>
            </a:r>
            <a:r>
              <a:rPr lang="el-GR" dirty="0" smtClean="0"/>
              <a:t>. Τα συστήματα </a:t>
            </a:r>
            <a:r>
              <a:rPr lang="el-GR" dirty="0"/>
              <a:t>αυτά πιθανόν </a:t>
            </a:r>
            <a:r>
              <a:rPr lang="el-GR" dirty="0" smtClean="0"/>
              <a:t>ασκούν αναλγητική δράση </a:t>
            </a:r>
            <a:r>
              <a:rPr lang="el-GR" dirty="0"/>
              <a:t>μέσω αναστολής διεγερτικών διάμεσων νευρώνων.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5</a:t>
            </a:r>
            <a:r>
              <a:rPr lang="el-GR" sz="3000" b="0" dirty="0" smtClean="0"/>
              <a:t>/7</a:t>
            </a:r>
            <a:endParaRPr lang="en-US" sz="3000" b="0" dirty="0"/>
          </a:p>
        </p:txBody>
      </p:sp>
    </p:spTree>
    <p:extLst>
      <p:ext uri="{BB962C8B-B14F-4D97-AF65-F5344CB8AC3E}">
        <p14:creationId xmlns:p14="http://schemas.microsoft.com/office/powerpoint/2010/main" val="4257324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184576"/>
          </a:xfrm>
        </p:spPr>
        <p:txBody>
          <a:bodyPr>
            <a:normAutofit/>
          </a:bodyPr>
          <a:lstStyle/>
          <a:p>
            <a:r>
              <a:rPr lang="el-GR" dirty="0"/>
              <a:t>Στους νευρώνες των οπισθίων κεράτων του νωτιαίου μυελού εντοπίζεται ένας σημαντικός αριθμός υποδοχέων των </a:t>
            </a:r>
            <a:r>
              <a:rPr lang="el-GR" dirty="0" err="1"/>
              <a:t>οπιοειδών</a:t>
            </a:r>
            <a:r>
              <a:rPr lang="el-GR" dirty="0"/>
              <a:t> (μ, κ, δ και ORL1). Οι υποδοχείς αυτοί εντοπίζονται τόσο </a:t>
            </a:r>
            <a:r>
              <a:rPr lang="el-GR" dirty="0" err="1"/>
              <a:t>προσυναπτικά</a:t>
            </a:r>
            <a:r>
              <a:rPr lang="el-GR" dirty="0"/>
              <a:t>, στο επίπεδο των </a:t>
            </a:r>
            <a:r>
              <a:rPr lang="el-GR" dirty="0" err="1"/>
              <a:t>αλγαισθητικών</a:t>
            </a:r>
            <a:r>
              <a:rPr lang="el-GR" dirty="0"/>
              <a:t> νευρώνων πρώτης τάξης, όσο και </a:t>
            </a:r>
            <a:r>
              <a:rPr lang="el-GR" dirty="0" err="1"/>
              <a:t>μετασυναπτικά</a:t>
            </a:r>
            <a:r>
              <a:rPr lang="el-GR" dirty="0"/>
              <a:t>. </a:t>
            </a:r>
            <a:endParaRPr lang="el-GR" dirty="0" smtClean="0"/>
          </a:p>
          <a:p>
            <a:r>
              <a:rPr lang="el-GR" dirty="0" smtClean="0"/>
              <a:t>Στους </a:t>
            </a:r>
            <a:r>
              <a:rPr lang="el-GR" dirty="0" err="1"/>
              <a:t>προσυναπτικούς</a:t>
            </a:r>
            <a:r>
              <a:rPr lang="el-GR" dirty="0"/>
              <a:t> νευρώνες, η ένωση του υποδοχέα των </a:t>
            </a:r>
            <a:r>
              <a:rPr lang="el-GR" dirty="0" err="1"/>
              <a:t>οπιοειδών</a:t>
            </a:r>
            <a:r>
              <a:rPr lang="el-GR" dirty="0"/>
              <a:t> με των αγωνιστή του έχει ως αποτέλεσμα την παρεμπόδιση της απελευθέρωσης των διεγερτικών νευροδιαβιβαστών </a:t>
            </a:r>
            <a:r>
              <a:rPr lang="el-GR" dirty="0" err="1"/>
              <a:t>γλουταμινικού</a:t>
            </a:r>
            <a:r>
              <a:rPr lang="el-GR" dirty="0"/>
              <a:t> και </a:t>
            </a:r>
            <a:r>
              <a:rPr lang="el-GR" dirty="0" err="1"/>
              <a:t>νευροκινίνης</a:t>
            </a:r>
            <a:r>
              <a:rPr lang="el-GR" dirty="0"/>
              <a:t>. </a:t>
            </a:r>
            <a:endParaRPr lang="el-GR" dirty="0" smtClean="0"/>
          </a:p>
          <a:p>
            <a:r>
              <a:rPr lang="el-GR" dirty="0" smtClean="0"/>
              <a:t>Η </a:t>
            </a:r>
            <a:r>
              <a:rPr lang="el-GR" dirty="0" err="1"/>
              <a:t>μετασυναπτική</a:t>
            </a:r>
            <a:r>
              <a:rPr lang="el-GR" dirty="0"/>
              <a:t> τους δράση προκαλεί παρεμπόδιση της </a:t>
            </a:r>
            <a:r>
              <a:rPr lang="el-GR" dirty="0" err="1"/>
              <a:t>εκπόλωσης</a:t>
            </a:r>
            <a:r>
              <a:rPr lang="el-GR" dirty="0"/>
              <a:t> των νευρώνων δευτέρας τάξης.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6</a:t>
            </a:r>
            <a:r>
              <a:rPr lang="el-GR" sz="3000" b="0" dirty="0" smtClean="0"/>
              <a:t>/7</a:t>
            </a:r>
            <a:endParaRPr lang="en-US" sz="3000" b="0" dirty="0"/>
          </a:p>
        </p:txBody>
      </p:sp>
    </p:spTree>
    <p:extLst>
      <p:ext uri="{BB962C8B-B14F-4D97-AF65-F5344CB8AC3E}">
        <p14:creationId xmlns:p14="http://schemas.microsoft.com/office/powerpoint/2010/main" val="3941733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rmAutofit/>
          </a:bodyPr>
          <a:lstStyle/>
          <a:p>
            <a:r>
              <a:rPr lang="el-GR" dirty="0"/>
              <a:t>Ένα ιδιαίτερο χαρακτηριστικό των υποδοχέων των </a:t>
            </a:r>
            <a:r>
              <a:rPr lang="el-GR" dirty="0" err="1"/>
              <a:t>οπιοειδών</a:t>
            </a:r>
            <a:r>
              <a:rPr lang="el-GR" dirty="0"/>
              <a:t> στο νωτιαίο μυελό είναι ότι βρίσκονται σε μία δυναμική </a:t>
            </a:r>
            <a:r>
              <a:rPr lang="el-GR" dirty="0" smtClean="0"/>
              <a:t>κατάσταση και, υπό συνθήκες φλεγμονής, ο </a:t>
            </a:r>
            <a:r>
              <a:rPr lang="el-GR" dirty="0"/>
              <a:t>πληθυσμός τους </a:t>
            </a:r>
            <a:r>
              <a:rPr lang="el-GR" dirty="0" smtClean="0"/>
              <a:t>αυξάνει.</a:t>
            </a:r>
          </a:p>
          <a:p>
            <a:r>
              <a:rPr lang="el-GR" dirty="0" smtClean="0"/>
              <a:t>Έχει </a:t>
            </a:r>
            <a:r>
              <a:rPr lang="el-GR" dirty="0"/>
              <a:t>βρεθεί ότι οι υποδοχείς των </a:t>
            </a:r>
            <a:r>
              <a:rPr lang="el-GR" dirty="0" err="1"/>
              <a:t>οπιοειδών</a:t>
            </a:r>
            <a:r>
              <a:rPr lang="el-GR" dirty="0"/>
              <a:t> τελούν υπό την επίδραση του </a:t>
            </a:r>
            <a:r>
              <a:rPr lang="el-GR" dirty="0" err="1"/>
              <a:t>νευροπεπτιδίου</a:t>
            </a:r>
            <a:r>
              <a:rPr lang="el-GR" dirty="0"/>
              <a:t> </a:t>
            </a:r>
            <a:r>
              <a:rPr lang="el-GR" dirty="0" err="1" smtClean="0"/>
              <a:t>χολεκυστοκινίνης</a:t>
            </a:r>
            <a:r>
              <a:rPr lang="el-GR" dirty="0" smtClean="0"/>
              <a:t> (</a:t>
            </a:r>
            <a:r>
              <a:rPr lang="en-US" dirty="0" smtClean="0"/>
              <a:t>CCK)</a:t>
            </a:r>
            <a:r>
              <a:rPr lang="el-GR"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Οι ανιούσες οδοί και κατιούσες οδοί </a:t>
            </a:r>
            <a:r>
              <a:rPr lang="el-GR" b="1" dirty="0" smtClean="0"/>
              <a:t/>
            </a:r>
            <a:br>
              <a:rPr lang="el-GR" b="1" dirty="0" smtClean="0"/>
            </a:br>
            <a:r>
              <a:rPr lang="el-GR" b="1" dirty="0" smtClean="0"/>
              <a:t>στον </a:t>
            </a:r>
            <a:r>
              <a:rPr lang="el-GR" b="1" dirty="0"/>
              <a:t>νωτιαίο μυελό </a:t>
            </a:r>
            <a:r>
              <a:rPr lang="el-GR" sz="3000" b="0" dirty="0"/>
              <a:t>7</a:t>
            </a:r>
            <a:r>
              <a:rPr lang="el-GR" sz="3000" b="0" dirty="0" smtClean="0"/>
              <a:t>/7</a:t>
            </a:r>
            <a:endParaRPr lang="en-US" sz="3000" b="0" dirty="0"/>
          </a:p>
        </p:txBody>
      </p:sp>
    </p:spTree>
    <p:extLst>
      <p:ext uri="{BB962C8B-B14F-4D97-AF65-F5344CB8AC3E}">
        <p14:creationId xmlns:p14="http://schemas.microsoft.com/office/powerpoint/2010/main" val="9986623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pic>
        <p:nvPicPr>
          <p:cNvPr id="4098" name="Picture 2" descr="http://www.rnceus.com/ages/images/Descen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85" y="167790"/>
            <a:ext cx="7848872" cy="628554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286000" y="6453336"/>
            <a:ext cx="4572000" cy="276999"/>
          </a:xfrm>
          <a:prstGeom prst="rect">
            <a:avLst/>
          </a:prstGeom>
        </p:spPr>
        <p:txBody>
          <a:bodyPr>
            <a:spAutoFit/>
          </a:bodyPr>
          <a:lstStyle/>
          <a:p>
            <a:pPr algn="ctr"/>
            <a:r>
              <a:rPr lang="en-US" sz="1200" dirty="0" smtClean="0">
                <a:latin typeface="+mn-lt"/>
                <a:hlinkClick r:id="rId3"/>
              </a:rPr>
              <a:t>rnceus.com</a:t>
            </a:r>
            <a:endParaRPr lang="el-GR" sz="1200" dirty="0">
              <a:latin typeface="+mn-lt"/>
            </a:endParaRPr>
          </a:p>
        </p:txBody>
      </p:sp>
    </p:spTree>
    <p:extLst>
      <p:ext uri="{BB962C8B-B14F-4D97-AF65-F5344CB8AC3E}">
        <p14:creationId xmlns:p14="http://schemas.microsoft.com/office/powerpoint/2010/main" val="1524339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smtClean="0"/>
              <a:t>1/9</a:t>
            </a:r>
            <a:endParaRPr lang="en-US" sz="3000" b="0"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dirty="0"/>
              <a:t>Τα επώδυνα ερεθίσματα που φθάνουν στο νωτιαίο μυελό υπόκεινται σε ανασταλτικές δράσεις, που εμποδίζουν τη μετάδοση περαιτέρω ερεθισμάτων. </a:t>
            </a:r>
            <a:endParaRPr lang="el-GR" dirty="0" smtClean="0"/>
          </a:p>
          <a:p>
            <a:r>
              <a:rPr lang="el-GR" dirty="0" smtClean="0"/>
              <a:t>Οι </a:t>
            </a:r>
            <a:r>
              <a:rPr lang="el-GR" dirty="0"/>
              <a:t>ανασταλτικές αυτές δράσεις εκδηλώνονται από διάμεσους ανασταλτικούς νευρώνες καθώς και από κατιούσες ανασταλτικές οδούς.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51811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smtClean="0"/>
              <a:t>2/9</a:t>
            </a:r>
            <a:endParaRPr lang="en-US" sz="3000" b="0"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Οι </a:t>
            </a:r>
            <a:r>
              <a:rPr lang="el-GR" dirty="0" err="1"/>
              <a:t>Melzack</a:t>
            </a:r>
            <a:r>
              <a:rPr lang="el-GR" dirty="0"/>
              <a:t> και </a:t>
            </a:r>
            <a:r>
              <a:rPr lang="el-GR" dirty="0" err="1"/>
              <a:t>Wall</a:t>
            </a:r>
            <a:r>
              <a:rPr lang="el-GR" dirty="0"/>
              <a:t> διετύπωσαν το 1965 ένα πρότυπο αλληλεπίδρασης στον νωτιαίο μυελό, που είναι γνωστό ως «θεωρία της πύλης». </a:t>
            </a:r>
            <a:endParaRPr lang="el-GR" dirty="0" smtClean="0"/>
          </a:p>
          <a:p>
            <a:r>
              <a:rPr lang="el-GR" dirty="0" smtClean="0"/>
              <a:t>Σύμφωνα </a:t>
            </a:r>
            <a:r>
              <a:rPr lang="el-GR" dirty="0"/>
              <a:t>με τη θεωρία αυτή στα οπίσθια κέρατα του νωτιαίου μυελού υπάρχουν οι διαβιβαστικοί προβάλλοντες νευρώνες ή νευρώνες Τ. </a:t>
            </a:r>
            <a:endParaRPr lang="el-GR" dirty="0" smtClean="0"/>
          </a:p>
          <a:p>
            <a:r>
              <a:rPr lang="el-GR" dirty="0" smtClean="0"/>
              <a:t>Οι </a:t>
            </a:r>
            <a:r>
              <a:rPr lang="el-GR" dirty="0"/>
              <a:t>νευρώνες αυτοί δέχονται διεγερτική νεύρωση τόσο από τις </a:t>
            </a:r>
            <a:r>
              <a:rPr lang="el-GR" dirty="0" err="1"/>
              <a:t>αλγαισθητικές</a:t>
            </a:r>
            <a:r>
              <a:rPr lang="el-GR" dirty="0"/>
              <a:t> ίνες όσο και από τις παχιές </a:t>
            </a:r>
            <a:r>
              <a:rPr lang="el-GR" dirty="0" err="1"/>
              <a:t>εμμύελες</a:t>
            </a:r>
            <a:r>
              <a:rPr lang="el-GR" dirty="0"/>
              <a:t> ίνες </a:t>
            </a:r>
            <a:r>
              <a:rPr lang="el-GR" dirty="0" err="1"/>
              <a:t>Αβ</a:t>
            </a:r>
            <a:r>
              <a:rPr lang="el-GR" dirty="0"/>
              <a:t> που μεταφέρουν μη επώδυνα απτικά </a:t>
            </a:r>
            <a:r>
              <a:rPr lang="el-GR" dirty="0" smtClean="0"/>
              <a:t>ερεθίσματα.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3382892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445224"/>
          </a:xfrm>
        </p:spPr>
        <p:txBody>
          <a:bodyPr>
            <a:normAutofit/>
          </a:bodyPr>
          <a:lstStyle/>
          <a:p>
            <a:r>
              <a:rPr lang="el-GR" sz="2300" dirty="0"/>
              <a:t>Ταυτόχρονα δέχονται ανασταλτική νεύρωση από διάμεσους νευρώνες της </a:t>
            </a:r>
            <a:r>
              <a:rPr lang="el-GR" sz="2300" dirty="0" err="1"/>
              <a:t>πηκτωματώδους</a:t>
            </a:r>
            <a:r>
              <a:rPr lang="el-GR" sz="2300" dirty="0"/>
              <a:t> ουσίας. </a:t>
            </a:r>
            <a:endParaRPr lang="el-GR" sz="2300" dirty="0" smtClean="0"/>
          </a:p>
          <a:p>
            <a:r>
              <a:rPr lang="el-GR" sz="2300" dirty="0" smtClean="0"/>
              <a:t>Οι </a:t>
            </a:r>
            <a:r>
              <a:rPr lang="el-GR" sz="2300" dirty="0" err="1"/>
              <a:t>εμμύελες</a:t>
            </a:r>
            <a:r>
              <a:rPr lang="el-GR" sz="2300" dirty="0"/>
              <a:t> ίνες </a:t>
            </a:r>
            <a:r>
              <a:rPr lang="el-GR" sz="2300" dirty="0" err="1"/>
              <a:t>Αβ</a:t>
            </a:r>
            <a:r>
              <a:rPr lang="el-GR" sz="2300" dirty="0"/>
              <a:t> διεγείρουν τους διάμεσους ανασταλτικούς νευρώνες και κατά συνέπεια αναστέλλουν τους νευρώνες Τ. </a:t>
            </a:r>
            <a:endParaRPr lang="el-GR" sz="2300" dirty="0" smtClean="0"/>
          </a:p>
          <a:p>
            <a:r>
              <a:rPr lang="el-GR" sz="2300" dirty="0" smtClean="0"/>
              <a:t>Κατά </a:t>
            </a:r>
            <a:r>
              <a:rPr lang="el-GR" sz="2300" dirty="0"/>
              <a:t>συνέπεια η διέγερσή τους εμποδίζει τη μετάδοση του επώδυνου ερεθίσματος από τις ίνες </a:t>
            </a:r>
            <a:r>
              <a:rPr lang="el-GR" sz="2300" dirty="0" err="1"/>
              <a:t>Αδ</a:t>
            </a:r>
            <a:r>
              <a:rPr lang="el-GR" sz="2300" dirty="0"/>
              <a:t> και C. </a:t>
            </a:r>
            <a:endParaRPr lang="el-GR" sz="2300" dirty="0" smtClean="0"/>
          </a:p>
          <a:p>
            <a:r>
              <a:rPr lang="el-GR" sz="2300" dirty="0" smtClean="0"/>
              <a:t>Η </a:t>
            </a:r>
            <a:r>
              <a:rPr lang="el-GR" sz="2300" dirty="0"/>
              <a:t>μετάδοση ερεθισμάτων από τους νευρώνες Τ εξαρτάται από την ισορροπία μεταξύ ερεθισμάτων των ινών </a:t>
            </a:r>
            <a:r>
              <a:rPr lang="el-GR" sz="2300" dirty="0" err="1"/>
              <a:t>Αβ</a:t>
            </a:r>
            <a:r>
              <a:rPr lang="el-GR" sz="2300" dirty="0"/>
              <a:t>, και </a:t>
            </a:r>
            <a:r>
              <a:rPr lang="el-GR" sz="2300" dirty="0" err="1"/>
              <a:t>Αδ</a:t>
            </a:r>
            <a:r>
              <a:rPr lang="el-GR" sz="2300" dirty="0"/>
              <a:t> και C. </a:t>
            </a:r>
            <a:endParaRPr lang="el-GR" sz="2300" dirty="0" smtClean="0"/>
          </a:p>
          <a:p>
            <a:r>
              <a:rPr lang="el-GR" sz="2300" dirty="0" smtClean="0"/>
              <a:t>Ταυτόχρονα</a:t>
            </a:r>
            <a:r>
              <a:rPr lang="el-GR" sz="2300" dirty="0"/>
              <a:t>, ανώτερα κέντρα είναι σε θέση να προκαλέσουν αναστολή και να κλείσουν την πύλη.</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3</a:t>
            </a:r>
            <a:r>
              <a:rPr lang="el-GR" sz="3000" b="0" dirty="0" smtClean="0"/>
              <a:t>/9</a:t>
            </a:r>
            <a:endParaRPr lang="en-US" sz="3000" b="0" dirty="0"/>
          </a:p>
        </p:txBody>
      </p:sp>
    </p:spTree>
    <p:extLst>
      <p:ext uri="{BB962C8B-B14F-4D97-AF65-F5344CB8AC3E}">
        <p14:creationId xmlns:p14="http://schemas.microsoft.com/office/powerpoint/2010/main" val="1749587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Απεικόνιση της νευρωνικής πυροδότησης στη θεωρία της πύλης ελέγχου του πόνου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pic>
        <p:nvPicPr>
          <p:cNvPr id="3074" name="Picture 2" descr="File:Gate control no A.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53" y="1589726"/>
            <a:ext cx="4392488" cy="3711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File:Gate control A firing.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89726"/>
            <a:ext cx="4457247" cy="3711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511660" y="5600273"/>
            <a:ext cx="612068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Gate control no </a:t>
            </a:r>
            <a:r>
              <a:rPr lang="en-US" sz="1200" dirty="0" smtClean="0">
                <a:latin typeface="+mn-lt"/>
                <a:hlinkClick r:id="rId4"/>
              </a:rPr>
              <a:t>A</a:t>
            </a:r>
            <a:r>
              <a:rPr lang="en-US" sz="1200" dirty="0" smtClean="0">
                <a:solidFill>
                  <a:prstClr val="black">
                    <a:lumMod val="75000"/>
                    <a:lumOff val="25000"/>
                  </a:prstClr>
                </a:solidFill>
                <a:latin typeface="+mn-lt"/>
              </a:rPr>
              <a:t>”,</a:t>
            </a:r>
            <a:r>
              <a:rPr lang="el-GR" sz="1200" dirty="0" smtClean="0">
                <a:solidFill>
                  <a:prstClr val="black">
                    <a:lumMod val="75000"/>
                    <a:lumOff val="25000"/>
                  </a:prstClr>
                </a:solidFill>
                <a:latin typeface="+mn-lt"/>
              </a:rPr>
              <a:t> </a:t>
            </a:r>
            <a:r>
              <a:rPr lang="en-US" sz="1200" dirty="0" smtClean="0">
                <a:solidFill>
                  <a:prstClr val="black">
                    <a:lumMod val="75000"/>
                    <a:lumOff val="25000"/>
                  </a:prstClr>
                </a:solidFill>
                <a:latin typeface="+mn-lt"/>
              </a:rPr>
              <a:t>“</a:t>
            </a:r>
            <a:r>
              <a:rPr lang="en-US" sz="1200" dirty="0">
                <a:latin typeface="+mn-lt"/>
                <a:hlinkClick r:id="rId5"/>
              </a:rPr>
              <a:t>Gate control A </a:t>
            </a:r>
            <a:r>
              <a:rPr lang="en-US" sz="1200" dirty="0" smtClean="0">
                <a:latin typeface="+mn-lt"/>
                <a:hlinkClick r:id="rId5"/>
              </a:rPr>
              <a:t>firing</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6" tooltip="User:Delldot"/>
              </a:rPr>
              <a:t>Delldot</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7"/>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521769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400600"/>
          </a:xfrm>
        </p:spPr>
        <p:txBody>
          <a:bodyPr>
            <a:normAutofit/>
          </a:bodyPr>
          <a:lstStyle/>
          <a:p>
            <a:r>
              <a:rPr lang="el-GR" sz="2300" dirty="0"/>
              <a:t>Μελέτες πάνω στην διέγερση του υποθαλάμου έχουν καταδείξει διαφορετικό τύπο διέγερσης, αναλόγως του είδους του </a:t>
            </a:r>
            <a:r>
              <a:rPr lang="el-GR" sz="2300" dirty="0" smtClean="0"/>
              <a:t>πόνου.</a:t>
            </a:r>
          </a:p>
          <a:p>
            <a:r>
              <a:rPr lang="el-GR" sz="2300" dirty="0" smtClean="0"/>
              <a:t>Συγκεκριμένα </a:t>
            </a:r>
            <a:r>
              <a:rPr lang="el-GR" sz="2300" dirty="0"/>
              <a:t>ο οξύς πόνος συνοδεύεται από διέγερση του υποθαλάμου, όπως μπορεί να αποδειχθεί μη την χρήση της τεχνικής PET. </a:t>
            </a:r>
            <a:endParaRPr lang="el-GR" sz="2300" dirty="0" smtClean="0"/>
          </a:p>
          <a:p>
            <a:r>
              <a:rPr lang="el-GR" sz="2300" dirty="0"/>
              <a:t>Σ</a:t>
            </a:r>
            <a:r>
              <a:rPr lang="el-GR" sz="2300" dirty="0" smtClean="0"/>
              <a:t>ε </a:t>
            </a:r>
            <a:r>
              <a:rPr lang="el-GR" sz="2300" dirty="0"/>
              <a:t>περιπτώσεις χρόνιου πόνου, καρκινικού ή νευροπαθητικού παρατηρείται έκπτωση της </a:t>
            </a:r>
            <a:r>
              <a:rPr lang="el-GR" sz="2300" dirty="0" err="1"/>
              <a:t>θαλαμικής</a:t>
            </a:r>
            <a:r>
              <a:rPr lang="el-GR" sz="2300" dirty="0"/>
              <a:t> λειτουργίας. </a:t>
            </a:r>
            <a:endParaRPr lang="el-GR" sz="2300" dirty="0" smtClean="0"/>
          </a:p>
          <a:p>
            <a:r>
              <a:rPr lang="el-GR" sz="2300" dirty="0" smtClean="0"/>
              <a:t>Κάτω </a:t>
            </a:r>
            <a:r>
              <a:rPr lang="el-GR" sz="2300" dirty="0"/>
              <a:t>από συγκεκριμένες παθολογικές καταστάσεις, ο θάλαμοι συμμετέχουν στην πρόκληση επώδυνων/δυσάρεστων καταστάσεων.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4</a:t>
            </a:r>
            <a:r>
              <a:rPr lang="el-GR" sz="3000" b="0" dirty="0" smtClean="0"/>
              <a:t>/9</a:t>
            </a:r>
            <a:endParaRPr lang="en-US" sz="3000" b="0" dirty="0"/>
          </a:p>
        </p:txBody>
      </p:sp>
    </p:spTree>
    <p:extLst>
      <p:ext uri="{BB962C8B-B14F-4D97-AF65-F5344CB8AC3E}">
        <p14:creationId xmlns:p14="http://schemas.microsoft.com/office/powerpoint/2010/main" val="2049230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472608"/>
          </a:xfrm>
        </p:spPr>
        <p:txBody>
          <a:bodyPr>
            <a:normAutofit/>
          </a:bodyPr>
          <a:lstStyle/>
          <a:p>
            <a:r>
              <a:rPr lang="el-GR" sz="2300" dirty="0"/>
              <a:t>Τα σύνδρομα αυτά καλούνται σύνδρομα κεντρικού πόνου και οφείλονται σε βλάβες που αφορούν στην αισθητική οδό από το ύψος του νωτιαίου μυελού έως και το φλοιό και χαρακτηρίζονται από την ανάπτυξη </a:t>
            </a:r>
            <a:r>
              <a:rPr lang="el-GR" sz="2300" dirty="0" smtClean="0"/>
              <a:t>παραισθησιών</a:t>
            </a:r>
            <a:r>
              <a:rPr lang="en-US" sz="2300" dirty="0" smtClean="0"/>
              <a:t> </a:t>
            </a:r>
            <a:r>
              <a:rPr lang="el-GR" sz="2300" dirty="0" smtClean="0"/>
              <a:t>ή δυσαισθησιών</a:t>
            </a:r>
            <a:r>
              <a:rPr lang="el-GR" sz="2300" dirty="0"/>
              <a:t>. </a:t>
            </a:r>
            <a:endParaRPr lang="el-GR" sz="2300" dirty="0" smtClean="0"/>
          </a:p>
          <a:p>
            <a:r>
              <a:rPr lang="el-GR" sz="2300" dirty="0" smtClean="0"/>
              <a:t>Υπάρχουν </a:t>
            </a:r>
            <a:r>
              <a:rPr lang="el-GR" sz="2300" dirty="0"/>
              <a:t>ενδείξεις ότι σε περιπτώσεις νευρικής καταστροφής, όπως ο ακρωτηριασμός ή οι κακώσεις του νωτιαίου μυελού, αναπτύσσονται φαινόμενα πλαστικότητας στον θάλαμο. </a:t>
            </a:r>
            <a:endParaRPr lang="el-GR" sz="2300" dirty="0" smtClean="0"/>
          </a:p>
          <a:p>
            <a:r>
              <a:rPr lang="el-GR" sz="2300" dirty="0" smtClean="0"/>
              <a:t>Αυτά </a:t>
            </a:r>
            <a:r>
              <a:rPr lang="el-GR" sz="2300" dirty="0"/>
              <a:t>κυρίως οφείλονται σε επέκταση των πεδίων των νευρώνων του </a:t>
            </a:r>
            <a:r>
              <a:rPr lang="el-GR" sz="2300" dirty="0" smtClean="0"/>
              <a:t>υποθαλάμου.</a:t>
            </a:r>
          </a:p>
          <a:p>
            <a:r>
              <a:rPr lang="el-GR" sz="2300" dirty="0" smtClean="0"/>
              <a:t>Η </a:t>
            </a:r>
            <a:r>
              <a:rPr lang="el-GR" sz="2300" dirty="0"/>
              <a:t>διέγερση των περιοχών αυτών δημιουργεί διάφορες αισθήσεις στο «μέλος φάντασμα» ή </a:t>
            </a:r>
            <a:r>
              <a:rPr lang="el-GR" sz="2300" dirty="0" smtClean="0"/>
              <a:t>στην αναίσθητη περιοχή.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5</a:t>
            </a:r>
            <a:r>
              <a:rPr lang="el-GR" sz="3000" b="0" dirty="0" smtClean="0"/>
              <a:t>/9</a:t>
            </a:r>
            <a:endParaRPr lang="en-US" sz="3000" b="0" dirty="0"/>
          </a:p>
        </p:txBody>
      </p:sp>
    </p:spTree>
    <p:extLst>
      <p:ext uri="{BB962C8B-B14F-4D97-AF65-F5344CB8AC3E}">
        <p14:creationId xmlns:p14="http://schemas.microsoft.com/office/powerpoint/2010/main" val="186133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τύποι πόνου και τα χαρακτηριστικά τους </a:t>
            </a:r>
            <a:r>
              <a:rPr lang="el-GR" sz="3000" b="0" dirty="0" smtClean="0"/>
              <a:t>4/6</a:t>
            </a:r>
            <a:endParaRPr lang="en-US" sz="2800" dirty="0"/>
          </a:p>
        </p:txBody>
      </p:sp>
      <p:sp>
        <p:nvSpPr>
          <p:cNvPr id="3" name="Θέση περιεχομένου 2"/>
          <p:cNvSpPr>
            <a:spLocks noGrp="1"/>
          </p:cNvSpPr>
          <p:nvPr>
            <p:ph idx="1"/>
          </p:nvPr>
        </p:nvSpPr>
        <p:spPr>
          <a:xfrm>
            <a:off x="457200" y="1196752"/>
            <a:ext cx="8507288" cy="5544616"/>
          </a:xfrm>
        </p:spPr>
        <p:txBody>
          <a:bodyPr>
            <a:normAutofit lnSpcReduction="10000"/>
          </a:bodyPr>
          <a:lstStyle/>
          <a:p>
            <a:r>
              <a:rPr lang="el-GR" dirty="0"/>
              <a:t>O οξύς πόνος είναι πόνος μικρής διάρκειας και συνήθως έχει εύκολα </a:t>
            </a:r>
            <a:r>
              <a:rPr lang="el-GR" dirty="0" err="1"/>
              <a:t>διευκρινίσιμη</a:t>
            </a:r>
            <a:r>
              <a:rPr lang="el-GR" dirty="0"/>
              <a:t> αιτία. Ο τύπος αυτός αλγεινού αισθήματος γενικά δημιουργείται εγκεφαλικά (στο περιφερικό νευρικό σύστημα) αλλά η αντίληψη και επεξεργασία του γίνεται από τον εγκέφαλο (το κεντρικό νευρικό σύστημα). </a:t>
            </a:r>
            <a:endParaRPr lang="el-GR" dirty="0" smtClean="0"/>
          </a:p>
          <a:p>
            <a:r>
              <a:rPr lang="el-GR" dirty="0" smtClean="0"/>
              <a:t>Στην </a:t>
            </a:r>
            <a:r>
              <a:rPr lang="el-GR" dirty="0"/>
              <a:t>ουσία ο οξύς πόνος λειτουργεί σαν σήμα κινδύνου για βλάβη που επαπειλείται ή έχει ήδη συμβεί: είναι η φυσιολογική αντίδραση σε επιβλαβές ή επικίνδυνο ερέθισμα</a:t>
            </a:r>
            <a:r>
              <a:rPr lang="el-GR" dirty="0" smtClean="0"/>
              <a:t>.</a:t>
            </a:r>
          </a:p>
          <a:p>
            <a:r>
              <a:rPr lang="el-GR" dirty="0" smtClean="0"/>
              <a:t>Το </a:t>
            </a:r>
            <a:r>
              <a:rPr lang="el-GR" dirty="0"/>
              <a:t>ερέθισμα αυτό μπορεί να είναι μηχανικό </a:t>
            </a:r>
            <a:r>
              <a:rPr lang="el-GR" dirty="0" smtClean="0"/>
              <a:t>(μετά από οστικό </a:t>
            </a:r>
            <a:r>
              <a:rPr lang="el-GR" dirty="0"/>
              <a:t>κάταγμα), θερμικό </a:t>
            </a:r>
            <a:r>
              <a:rPr lang="el-GR" dirty="0" smtClean="0"/>
              <a:t>(μετά από έγκαυμα</a:t>
            </a:r>
            <a:r>
              <a:rPr lang="el-GR" dirty="0"/>
              <a:t>), ή χημικό </a:t>
            </a:r>
            <a:r>
              <a:rPr lang="el-GR" dirty="0" smtClean="0"/>
              <a:t>(σε </a:t>
            </a:r>
            <a:r>
              <a:rPr lang="el-GR" dirty="0"/>
              <a:t>φλεγμονώδη αντίδραση του οργανισμού κατά την διάρκεια οξείας νόσου – </a:t>
            </a:r>
            <a:r>
              <a:rPr lang="el-GR" dirty="0" smtClean="0"/>
              <a:t>πχ μυαλγίες </a:t>
            </a:r>
            <a:r>
              <a:rPr lang="el-GR" dirty="0"/>
              <a:t>κατά την διάρκεια μιας ίωσης ή οι αρθραλγίες σε αρθριτικό σύνδρομο).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996787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544616"/>
          </a:xfrm>
        </p:spPr>
        <p:txBody>
          <a:bodyPr>
            <a:normAutofit fontScale="92500"/>
          </a:bodyPr>
          <a:lstStyle/>
          <a:p>
            <a:r>
              <a:rPr lang="el-GR" dirty="0"/>
              <a:t>Ομοίως, σε ασθενείς μετά από αγγειακά εγκεφαλικά επεισόδια, παρατηρείται μία αναδιοργάνωση στην περιοχή του θαλάμου, ούτως ώστε περιοχές που σχετίζονται με μη επώδυνα απτικά ή θερμικά ερεθίσματα, ερεθιζόμενες απαντούν πλέον με πόνο. </a:t>
            </a:r>
            <a:endParaRPr lang="el-GR" dirty="0" smtClean="0"/>
          </a:p>
          <a:p>
            <a:r>
              <a:rPr lang="el-GR" dirty="0" smtClean="0"/>
              <a:t>Τα </a:t>
            </a:r>
            <a:r>
              <a:rPr lang="el-GR" dirty="0"/>
              <a:t>σύνδρομα του κεντρικού ή «</a:t>
            </a:r>
            <a:r>
              <a:rPr lang="el-GR" dirty="0" err="1"/>
              <a:t>θαλαμικού</a:t>
            </a:r>
            <a:r>
              <a:rPr lang="el-GR" dirty="0"/>
              <a:t> πόνου» φαίνεται ότι οφείλονται στη διακοπή των φυσιολογικών οδών προς το θάλαμο και τις ανώτερες </a:t>
            </a:r>
            <a:r>
              <a:rPr lang="el-GR" dirty="0" err="1"/>
              <a:t>υποφλοιώδεις</a:t>
            </a:r>
            <a:r>
              <a:rPr lang="el-GR" dirty="0"/>
              <a:t> και </a:t>
            </a:r>
            <a:r>
              <a:rPr lang="el-GR" dirty="0" err="1"/>
              <a:t>φλοιϊκές</a:t>
            </a:r>
            <a:r>
              <a:rPr lang="el-GR" dirty="0"/>
              <a:t> δομές. </a:t>
            </a:r>
            <a:endParaRPr lang="el-GR" dirty="0" smtClean="0"/>
          </a:p>
          <a:p>
            <a:r>
              <a:rPr lang="el-GR" dirty="0" smtClean="0"/>
              <a:t>Μελέτες </a:t>
            </a:r>
            <a:r>
              <a:rPr lang="el-GR" dirty="0"/>
              <a:t>με τη χρήση της τεχνικής PET έχουν καταδείξει την διέγερση ενός πολύ μεγάλου μέρους του φλοιού από την εφαρμογή ενός επώδυνου ερεθίσματος όπως του </a:t>
            </a:r>
            <a:r>
              <a:rPr lang="el-GR" dirty="0" err="1"/>
              <a:t>σωματοαισθητικού</a:t>
            </a:r>
            <a:r>
              <a:rPr lang="el-GR" dirty="0"/>
              <a:t> </a:t>
            </a:r>
            <a:r>
              <a:rPr lang="el-GR" dirty="0" smtClean="0"/>
              <a:t>φλοιού του </a:t>
            </a:r>
            <a:r>
              <a:rPr lang="el-GR" dirty="0"/>
              <a:t>κινητικού και </a:t>
            </a:r>
            <a:r>
              <a:rPr lang="el-GR" dirty="0" err="1"/>
              <a:t>προκινητικού</a:t>
            </a:r>
            <a:r>
              <a:rPr lang="el-GR" dirty="0"/>
              <a:t> φλοιού, του μετωπιαίου, του βρεγματικού, του ινιακού, του φλοιού της νήσου του </a:t>
            </a:r>
            <a:r>
              <a:rPr lang="el-GR" dirty="0" err="1"/>
              <a:t>Reil</a:t>
            </a:r>
            <a:r>
              <a:rPr lang="el-GR" dirty="0"/>
              <a:t>, καθώς και της αγκιστρωτής έλικας.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6</a:t>
            </a:r>
            <a:r>
              <a:rPr lang="el-GR" sz="3000" b="0" dirty="0" smtClean="0"/>
              <a:t>/9</a:t>
            </a:r>
            <a:endParaRPr lang="en-US" sz="3000" b="0" dirty="0"/>
          </a:p>
        </p:txBody>
      </p:sp>
    </p:spTree>
    <p:extLst>
      <p:ext uri="{BB962C8B-B14F-4D97-AF65-F5344CB8AC3E}">
        <p14:creationId xmlns:p14="http://schemas.microsoft.com/office/powerpoint/2010/main" val="2508324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435280" cy="5544616"/>
          </a:xfrm>
        </p:spPr>
        <p:txBody>
          <a:bodyPr>
            <a:normAutofit fontScale="92500" lnSpcReduction="10000"/>
          </a:bodyPr>
          <a:lstStyle/>
          <a:p>
            <a:r>
              <a:rPr lang="el-GR" dirty="0" smtClean="0"/>
              <a:t>Αυτές οι περιοχές του </a:t>
            </a:r>
            <a:r>
              <a:rPr lang="el-GR" dirty="0" err="1"/>
              <a:t>σωματοαισθητικού</a:t>
            </a:r>
            <a:r>
              <a:rPr lang="el-GR" dirty="0"/>
              <a:t> φλοιού δέχονται νεύρωση από τον θάλαμο. </a:t>
            </a:r>
            <a:endParaRPr lang="el-GR" dirty="0" smtClean="0"/>
          </a:p>
          <a:p>
            <a:r>
              <a:rPr lang="el-GR" dirty="0" smtClean="0"/>
              <a:t>Η </a:t>
            </a:r>
            <a:r>
              <a:rPr lang="el-GR" dirty="0"/>
              <a:t>αγκιστρωτή έλικα δέχεται νεύρωση από τους έσω πυρήνες του θαλάμου. </a:t>
            </a:r>
            <a:endParaRPr lang="el-GR" dirty="0" smtClean="0"/>
          </a:p>
          <a:p>
            <a:r>
              <a:rPr lang="el-GR" dirty="0" smtClean="0"/>
              <a:t>Ο </a:t>
            </a:r>
            <a:r>
              <a:rPr lang="el-GR" dirty="0" err="1"/>
              <a:t>σωματοαισθητικός</a:t>
            </a:r>
            <a:r>
              <a:rPr lang="el-GR" dirty="0"/>
              <a:t> φλοιός (περιοχή SSI που αντιστοιχεί στην οπίσθια κεντρική έλικα και SSII που αντιστοιχεί στην καλύπτρα) θεωρούνται υπεύθυνες για την κωδικοποίηση της εντόπισης, της έντασης και της ποιότητας του ερεθίσματος. </a:t>
            </a:r>
            <a:endParaRPr lang="el-GR" dirty="0" smtClean="0"/>
          </a:p>
          <a:p>
            <a:r>
              <a:rPr lang="el-GR" dirty="0" smtClean="0"/>
              <a:t>Βλάβες </a:t>
            </a:r>
            <a:r>
              <a:rPr lang="el-GR" dirty="0"/>
              <a:t>που προκλήθηκαν στην συγκεκριμένη περιοχή οδηγούν σε καταστάσεις όπου ο ασθενής περιγράφει ένα δυσάρεστο συναίσθημα, το οποίο όμως αδυνατεί να εντοπίσει. </a:t>
            </a:r>
            <a:endParaRPr lang="el-GR" dirty="0" smtClean="0"/>
          </a:p>
          <a:p>
            <a:r>
              <a:rPr lang="el-GR" dirty="0" smtClean="0"/>
              <a:t>Από </a:t>
            </a:r>
            <a:r>
              <a:rPr lang="el-GR" dirty="0"/>
              <a:t>την άλλη </a:t>
            </a:r>
            <a:r>
              <a:rPr lang="el-GR" dirty="0" smtClean="0"/>
              <a:t>πλευρά, η </a:t>
            </a:r>
            <a:r>
              <a:rPr lang="el-GR" dirty="0"/>
              <a:t>αγκιστρωτή έλικα και ο φλοιός της νήσου του </a:t>
            </a:r>
            <a:r>
              <a:rPr lang="el-GR" dirty="0" err="1" smtClean="0"/>
              <a:t>Rail</a:t>
            </a:r>
            <a:r>
              <a:rPr lang="el-GR" dirty="0"/>
              <a:t> </a:t>
            </a:r>
            <a:r>
              <a:rPr lang="el-GR" dirty="0" smtClean="0"/>
              <a:t>(</a:t>
            </a:r>
            <a:r>
              <a:rPr lang="el-GR" dirty="0" err="1" smtClean="0"/>
              <a:t>μεταιχμιακό</a:t>
            </a:r>
            <a:r>
              <a:rPr lang="el-GR" dirty="0" smtClean="0"/>
              <a:t> σύστημα) και </a:t>
            </a:r>
            <a:r>
              <a:rPr lang="el-GR" dirty="0"/>
              <a:t>σχετίζονται με το συναισθηματικό στοιχείο του πόνου.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7</a:t>
            </a:r>
            <a:r>
              <a:rPr lang="el-GR" sz="3000" b="0" dirty="0" smtClean="0"/>
              <a:t>/9</a:t>
            </a:r>
            <a:endParaRPr lang="en-US" sz="3000" b="0" dirty="0"/>
          </a:p>
        </p:txBody>
      </p:sp>
    </p:spTree>
    <p:extLst>
      <p:ext uri="{BB962C8B-B14F-4D97-AF65-F5344CB8AC3E}">
        <p14:creationId xmlns:p14="http://schemas.microsoft.com/office/powerpoint/2010/main" val="117562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256584"/>
          </a:xfrm>
        </p:spPr>
        <p:txBody>
          <a:bodyPr>
            <a:normAutofit/>
          </a:bodyPr>
          <a:lstStyle/>
          <a:p>
            <a:r>
              <a:rPr lang="el-GR" dirty="0"/>
              <a:t>Όταν οι βλάβες εντοπίζονται σε στοιχεία του </a:t>
            </a:r>
            <a:r>
              <a:rPr lang="el-GR" dirty="0" err="1" smtClean="0"/>
              <a:t>μεταιχμιακού</a:t>
            </a:r>
            <a:r>
              <a:rPr lang="el-GR" dirty="0"/>
              <a:t> </a:t>
            </a:r>
            <a:r>
              <a:rPr lang="el-GR" dirty="0" smtClean="0"/>
              <a:t>συστήματος </a:t>
            </a:r>
            <a:r>
              <a:rPr lang="el-GR" dirty="0"/>
              <a:t>όπως την αγκιστρωτή έλικα, τότε δημιουργείται μια σύνθετη κατάσταση όπου η </a:t>
            </a:r>
            <a:r>
              <a:rPr lang="el-GR" dirty="0" smtClean="0"/>
              <a:t>μεν αίσθηση </a:t>
            </a:r>
            <a:r>
              <a:rPr lang="el-GR" dirty="0"/>
              <a:t>του επώδυνου ερεθίσματος </a:t>
            </a:r>
            <a:r>
              <a:rPr lang="el-GR" dirty="0" smtClean="0"/>
              <a:t>διατηρείται, το δε συναισθηματικό </a:t>
            </a:r>
            <a:r>
              <a:rPr lang="el-GR" dirty="0"/>
              <a:t>στοιχείο που συνοδεύει το επώδυνο ερέθισμα </a:t>
            </a:r>
            <a:r>
              <a:rPr lang="el-GR" dirty="0" smtClean="0"/>
              <a:t>ελαττώνεται και </a:t>
            </a:r>
            <a:r>
              <a:rPr lang="el-GR" dirty="0"/>
              <a:t>ο ασθενής μειώνει την απαίτησή του για αναλγησία. </a:t>
            </a:r>
            <a:endParaRPr lang="el-GR" dirty="0" smtClean="0"/>
          </a:p>
          <a:p>
            <a:r>
              <a:rPr lang="el-GR" dirty="0" smtClean="0"/>
              <a:t>Βλάβες </a:t>
            </a:r>
            <a:r>
              <a:rPr lang="el-GR" dirty="0"/>
              <a:t>στην περιοχή της νήσου </a:t>
            </a:r>
            <a:r>
              <a:rPr lang="el-GR" dirty="0" smtClean="0"/>
              <a:t>(</a:t>
            </a:r>
            <a:r>
              <a:rPr lang="en-US" dirty="0" smtClean="0"/>
              <a:t>insula) </a:t>
            </a:r>
            <a:r>
              <a:rPr lang="el-GR" dirty="0" smtClean="0"/>
              <a:t>οδηγούν </a:t>
            </a:r>
            <a:r>
              <a:rPr lang="el-GR" dirty="0"/>
              <a:t>συχνά στην ανάπτυξη μιας κατάστασης που περιγράφεται ως </a:t>
            </a:r>
            <a:r>
              <a:rPr lang="el-GR" dirty="0" err="1"/>
              <a:t>ασυμβολία</a:t>
            </a:r>
            <a:r>
              <a:rPr lang="el-GR" dirty="0"/>
              <a:t> και όπου η αίσθηση του πόνου διατηρείται ακέραια αλλά οι συνακόλουθες αντανακλαστικές αντιδράσεις καθώς και οι αντιδράσεις συμπεριφοράς δεν είναι οι αναμενόμενες.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8</a:t>
            </a:r>
            <a:r>
              <a:rPr lang="el-GR" sz="3000" b="0" dirty="0" smtClean="0"/>
              <a:t>/9</a:t>
            </a:r>
            <a:endParaRPr lang="en-US" sz="3000" b="0" dirty="0"/>
          </a:p>
        </p:txBody>
      </p:sp>
    </p:spTree>
    <p:extLst>
      <p:ext uri="{BB962C8B-B14F-4D97-AF65-F5344CB8AC3E}">
        <p14:creationId xmlns:p14="http://schemas.microsoft.com/office/powerpoint/2010/main" val="23564629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Σε γενικές γραμμές θεωρείται ότι η βρεγματική μοίρα του φλοιού είναι υπεύθυνη για την χρονική και τοπογραφική αντίληψη του επώδυνου ερεθίσματος ενώ ο μετωπιαίος φλοιός για το συναισθηματικό στοιχείο του. </a:t>
            </a:r>
            <a:endParaRPr lang="en-US" dirty="0" smtClean="0"/>
          </a:p>
          <a:p>
            <a:r>
              <a:rPr lang="el-GR" dirty="0" smtClean="0"/>
              <a:t>Η </a:t>
            </a:r>
            <a:r>
              <a:rPr lang="el-GR" dirty="0"/>
              <a:t>διέγερση των περιοχών αυτών είναι ουσιαστικά ταυτόχρονη οδηγώντας στην άποψη πως η «τελική» αίσθηση του πόνου προέρχεται από μία σειρά ερεθισμάτων που φθάνουν σε πολλά κέντρα, μέσω διαφορετικών κυκλωμάτων.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a:t>Η τροποποίηση σε επίπεδο νωτιαίου μυελού και η «θεωρία της πύλης» </a:t>
            </a:r>
            <a:r>
              <a:rPr lang="el-GR" sz="3000" b="0" dirty="0"/>
              <a:t>9</a:t>
            </a:r>
            <a:r>
              <a:rPr lang="el-GR" sz="3000" b="0" dirty="0" smtClean="0"/>
              <a:t>/9</a:t>
            </a:r>
            <a:endParaRPr lang="en-US" sz="3000" b="0" dirty="0"/>
          </a:p>
        </p:txBody>
      </p:sp>
    </p:spTree>
    <p:extLst>
      <p:ext uri="{BB962C8B-B14F-4D97-AF65-F5344CB8AC3E}">
        <p14:creationId xmlns:p14="http://schemas.microsoft.com/office/powerpoint/2010/main" val="3840247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err="1"/>
              <a:t>Υπερνωτιαία</a:t>
            </a:r>
            <a:r>
              <a:rPr lang="el-GR" b="1" dirty="0"/>
              <a:t> τροποποίηση του </a:t>
            </a:r>
            <a:r>
              <a:rPr lang="el-GR" b="1" dirty="0" smtClean="0"/>
              <a:t/>
            </a:r>
            <a:br>
              <a:rPr lang="el-GR" b="1" dirty="0" smtClean="0"/>
            </a:br>
            <a:r>
              <a:rPr lang="el-GR" b="1" dirty="0" smtClean="0"/>
              <a:t>επώδυνου </a:t>
            </a:r>
            <a:r>
              <a:rPr lang="el-GR" b="1" dirty="0"/>
              <a:t>ερεθίσματος </a:t>
            </a:r>
            <a:r>
              <a:rPr lang="el-GR" sz="3000" b="0" dirty="0" smtClean="0"/>
              <a:t>1/4</a:t>
            </a:r>
            <a:endParaRPr lang="en-US" sz="3000" b="0" dirty="0"/>
          </a:p>
        </p:txBody>
      </p:sp>
      <p:sp>
        <p:nvSpPr>
          <p:cNvPr id="3" name="Θέση περιεχομένου 2"/>
          <p:cNvSpPr>
            <a:spLocks noGrp="1"/>
          </p:cNvSpPr>
          <p:nvPr>
            <p:ph idx="1"/>
          </p:nvPr>
        </p:nvSpPr>
        <p:spPr>
          <a:xfrm>
            <a:off x="457200" y="1224136"/>
            <a:ext cx="8507288" cy="5661248"/>
          </a:xfrm>
        </p:spPr>
        <p:txBody>
          <a:bodyPr>
            <a:normAutofit fontScale="92500" lnSpcReduction="20000"/>
          </a:bodyPr>
          <a:lstStyle/>
          <a:p>
            <a:pPr>
              <a:lnSpc>
                <a:spcPct val="120000"/>
              </a:lnSpc>
            </a:pPr>
            <a:r>
              <a:rPr lang="el-GR" dirty="0"/>
              <a:t>Από τον εγκέφαλο ξεκινά ένας ισχυρός ανασταλτικός μηχανισμός προς το νωτιαίο μυελό. </a:t>
            </a:r>
            <a:endParaRPr lang="en-US" dirty="0" smtClean="0"/>
          </a:p>
          <a:p>
            <a:pPr>
              <a:lnSpc>
                <a:spcPct val="120000"/>
              </a:lnSpc>
            </a:pPr>
            <a:r>
              <a:rPr lang="el-GR" dirty="0" smtClean="0"/>
              <a:t>Το </a:t>
            </a:r>
            <a:r>
              <a:rPr lang="el-GR" dirty="0"/>
              <a:t>1960 κατέστη δυνατή η πραγματοποίηση χειρουργικών επεμβάσεων μέσω της ηλεκτρικής διέγερσης της PAG, χωρίς ενδείξεις σοβαρής δυσφορίας από τα πειραματόζωα. </a:t>
            </a:r>
            <a:endParaRPr lang="el-GR" dirty="0" smtClean="0"/>
          </a:p>
          <a:p>
            <a:pPr>
              <a:lnSpc>
                <a:spcPct val="120000"/>
              </a:lnSpc>
            </a:pPr>
            <a:r>
              <a:rPr lang="el-GR" dirty="0" smtClean="0"/>
              <a:t>Η </a:t>
            </a:r>
            <a:r>
              <a:rPr lang="el-GR" dirty="0"/>
              <a:t>PAG δέχεται μία σειρά από κατιούσες συνδέσεις από αρκετές περιοχές του φλοιού όπως ο μετωπιαίος φλοιός και ο φλοιός της νήσου του </a:t>
            </a:r>
            <a:r>
              <a:rPr lang="el-GR" dirty="0" err="1"/>
              <a:t>Rail</a:t>
            </a:r>
            <a:r>
              <a:rPr lang="el-GR" dirty="0"/>
              <a:t>, οι </a:t>
            </a:r>
            <a:r>
              <a:rPr lang="el-GR" dirty="0" err="1"/>
              <a:t>αμυγδαλοειδείς</a:t>
            </a:r>
            <a:r>
              <a:rPr lang="el-GR" dirty="0"/>
              <a:t> πυρήνες και ο υποθάλαμος. </a:t>
            </a:r>
            <a:endParaRPr lang="el-GR" dirty="0" smtClean="0"/>
          </a:p>
          <a:p>
            <a:pPr>
              <a:lnSpc>
                <a:spcPct val="120000"/>
              </a:lnSpc>
            </a:pPr>
            <a:r>
              <a:rPr lang="el-GR" dirty="0" smtClean="0"/>
              <a:t>Η </a:t>
            </a:r>
            <a:r>
              <a:rPr lang="el-GR" dirty="0"/>
              <a:t>PAG χαρακτηρίζεται από ένα μεγάλο αριθμό υποδοχέων των </a:t>
            </a:r>
            <a:r>
              <a:rPr lang="el-GR" dirty="0" err="1"/>
              <a:t>οπιοειδών</a:t>
            </a:r>
            <a:r>
              <a:rPr lang="el-GR" dirty="0"/>
              <a:t>. Η αναλγησία που προκαλείται με την ηλεκτρική διέγερση της συγκεκριμένης περιοχής, όπως και του μεγάλου πυρήνα της ραφής (ΝRM), του </a:t>
            </a:r>
            <a:r>
              <a:rPr lang="el-GR" dirty="0" err="1"/>
              <a:t>υπομέλανα</a:t>
            </a:r>
            <a:r>
              <a:rPr lang="el-GR" dirty="0"/>
              <a:t> τόπου (LC), του φλοιού της νήσου του </a:t>
            </a:r>
            <a:r>
              <a:rPr lang="el-GR" dirty="0" smtClean="0"/>
              <a:t>R</a:t>
            </a:r>
            <a:r>
              <a:rPr lang="en-US" dirty="0" smtClean="0"/>
              <a:t>e</a:t>
            </a:r>
            <a:r>
              <a:rPr lang="el-GR" dirty="0" smtClean="0"/>
              <a:t>il </a:t>
            </a:r>
            <a:r>
              <a:rPr lang="el-GR" dirty="0"/>
              <a:t>και των </a:t>
            </a:r>
            <a:r>
              <a:rPr lang="el-GR" dirty="0" err="1"/>
              <a:t>αμυγδαλοειδών</a:t>
            </a:r>
            <a:r>
              <a:rPr lang="el-GR" dirty="0"/>
              <a:t> πυρήνων είναι άρρηκτα συνδεδεμένη από τη δράση των ενδογενών </a:t>
            </a:r>
            <a:r>
              <a:rPr lang="el-GR" dirty="0" err="1"/>
              <a:t>οπιοειδών</a:t>
            </a:r>
            <a:r>
              <a:rPr lang="el-GR" dirty="0"/>
              <a:t>, καθώς είναι πλήρως αναστρέψιμη με τη χορήγηση </a:t>
            </a:r>
            <a:r>
              <a:rPr lang="el-GR" dirty="0" err="1"/>
              <a:t>ναλοξόνης</a:t>
            </a:r>
            <a:r>
              <a:rPr lang="el-GR" dirty="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903490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68152"/>
            <a:ext cx="8291264" cy="5517232"/>
          </a:xfrm>
        </p:spPr>
        <p:txBody>
          <a:bodyPr>
            <a:normAutofit fontScale="92500"/>
          </a:bodyPr>
          <a:lstStyle/>
          <a:p>
            <a:r>
              <a:rPr lang="el-GR" dirty="0"/>
              <a:t>Όλοι οι μέχρι σήμερα γνωστοί υποδοχείς των </a:t>
            </a:r>
            <a:r>
              <a:rPr lang="el-GR" dirty="0" err="1"/>
              <a:t>οπιοειδών</a:t>
            </a:r>
            <a:r>
              <a:rPr lang="el-GR" dirty="0"/>
              <a:t> (μ, κ, δ και ORL1) έχουν απομονωθεί στις προαναφερθείσες περιοχές. </a:t>
            </a:r>
            <a:endParaRPr lang="el-GR" dirty="0" smtClean="0"/>
          </a:p>
          <a:p>
            <a:r>
              <a:rPr lang="el-GR" dirty="0" smtClean="0"/>
              <a:t>Ενώ </a:t>
            </a:r>
            <a:r>
              <a:rPr lang="el-GR" dirty="0"/>
              <a:t>στο επίπεδο του νωτιαίου μυελού η δράση τους είναι κατεξοχήν ανασταλτική εμποδίζοντας την απελευθέρωση διεγερτικών νευροδιαβιβαστών </a:t>
            </a:r>
            <a:r>
              <a:rPr lang="el-GR" dirty="0" err="1"/>
              <a:t>προσυναπτικά</a:t>
            </a:r>
            <a:r>
              <a:rPr lang="el-GR" dirty="0"/>
              <a:t> και </a:t>
            </a:r>
            <a:r>
              <a:rPr lang="el-GR" dirty="0" err="1"/>
              <a:t>μετασυναπτικά</a:t>
            </a:r>
            <a:r>
              <a:rPr lang="el-GR" dirty="0"/>
              <a:t>, ο μηχανισμός μέσω του οποίου ασκούν την αναλγητική τους δράση σε υπέρ-νωτιαίο επίπεδο είναι διαφορετικός. </a:t>
            </a:r>
            <a:endParaRPr lang="el-GR" dirty="0" smtClean="0"/>
          </a:p>
          <a:p>
            <a:r>
              <a:rPr lang="el-GR" dirty="0" smtClean="0"/>
              <a:t>Υπάρχουν </a:t>
            </a:r>
            <a:r>
              <a:rPr lang="el-GR" dirty="0"/>
              <a:t>ενδείξεις ότι οι προαναφερθέντες πυρήνες ασκούν την αναλγητική τους δράση μέσω απελευθέρωσης ενδογενών </a:t>
            </a:r>
            <a:r>
              <a:rPr lang="el-GR" dirty="0" err="1"/>
              <a:t>οπιοειδών</a:t>
            </a:r>
            <a:r>
              <a:rPr lang="el-GR" dirty="0"/>
              <a:t> με τη μορφή μίας αλύσου. </a:t>
            </a:r>
            <a:endParaRPr lang="el-GR" dirty="0" smtClean="0"/>
          </a:p>
          <a:p>
            <a:r>
              <a:rPr lang="el-GR" dirty="0" smtClean="0"/>
              <a:t>Εκτός </a:t>
            </a:r>
            <a:r>
              <a:rPr lang="el-GR" dirty="0"/>
              <a:t>του συστήματος των </a:t>
            </a:r>
            <a:r>
              <a:rPr lang="el-GR" dirty="0" err="1"/>
              <a:t>οπιοειδών</a:t>
            </a:r>
            <a:r>
              <a:rPr lang="el-GR" dirty="0"/>
              <a:t>, οι συγκεκριμένοι πυρήνες συμμετέχουν και στην ανάπτυξη μίας </a:t>
            </a:r>
            <a:r>
              <a:rPr lang="el-GR" dirty="0" smtClean="0"/>
              <a:t>προ-αλγεινής </a:t>
            </a:r>
            <a:r>
              <a:rPr lang="el-GR" dirty="0"/>
              <a:t>κατάστασης (</a:t>
            </a:r>
            <a:r>
              <a:rPr lang="el-GR" dirty="0" err="1"/>
              <a:t>pronociceptive</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6" name="Τίτλος 1"/>
          <p:cNvSpPr>
            <a:spLocks noGrp="1"/>
          </p:cNvSpPr>
          <p:nvPr>
            <p:ph type="title"/>
          </p:nvPr>
        </p:nvSpPr>
        <p:spPr>
          <a:xfrm>
            <a:off x="467544" y="116632"/>
            <a:ext cx="8229600" cy="1008112"/>
          </a:xfrm>
        </p:spPr>
        <p:txBody>
          <a:bodyPr>
            <a:noAutofit/>
          </a:bodyPr>
          <a:lstStyle/>
          <a:p>
            <a:r>
              <a:rPr lang="el-GR" b="1" dirty="0" err="1"/>
              <a:t>Υπερνωτιαία</a:t>
            </a:r>
            <a:r>
              <a:rPr lang="el-GR" b="1" dirty="0"/>
              <a:t> τροποποίηση του </a:t>
            </a:r>
            <a:r>
              <a:rPr lang="el-GR" b="1" dirty="0" smtClean="0"/>
              <a:t/>
            </a:r>
            <a:br>
              <a:rPr lang="el-GR" b="1" dirty="0" smtClean="0"/>
            </a:br>
            <a:r>
              <a:rPr lang="el-GR" b="1" dirty="0" smtClean="0"/>
              <a:t>επώδυνου </a:t>
            </a:r>
            <a:r>
              <a:rPr lang="el-GR" b="1" dirty="0"/>
              <a:t>ερεθίσματος </a:t>
            </a:r>
            <a:r>
              <a:rPr lang="el-GR" sz="3000" b="0" dirty="0"/>
              <a:t>2</a:t>
            </a:r>
            <a:r>
              <a:rPr lang="el-GR" sz="3000" b="0" dirty="0" smtClean="0"/>
              <a:t>/4</a:t>
            </a:r>
            <a:endParaRPr lang="en-US" sz="3000" b="0" dirty="0"/>
          </a:p>
        </p:txBody>
      </p:sp>
    </p:spTree>
    <p:extLst>
      <p:ext uri="{BB962C8B-B14F-4D97-AF65-F5344CB8AC3E}">
        <p14:creationId xmlns:p14="http://schemas.microsoft.com/office/powerpoint/2010/main" val="332688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normAutofit/>
          </a:bodyPr>
          <a:lstStyle/>
          <a:p>
            <a:r>
              <a:rPr lang="el-GR" dirty="0"/>
              <a:t>Στην ανάπτυξη αυτού του μηχανισμού συμμετέχει το πεπτίδιο της </a:t>
            </a:r>
            <a:r>
              <a:rPr lang="el-GR" dirty="0" err="1"/>
              <a:t>χολοκυστοκινίνης</a:t>
            </a:r>
            <a:r>
              <a:rPr lang="el-GR" dirty="0"/>
              <a:t> (CCK). </a:t>
            </a:r>
            <a:endParaRPr lang="en-US" dirty="0" smtClean="0"/>
          </a:p>
          <a:p>
            <a:r>
              <a:rPr lang="el-GR" dirty="0" smtClean="0"/>
              <a:t>Η </a:t>
            </a:r>
            <a:r>
              <a:rPr lang="el-GR" dirty="0" err="1"/>
              <a:t>χολοκυστοκινίνη</a:t>
            </a:r>
            <a:r>
              <a:rPr lang="el-GR" dirty="0"/>
              <a:t>, μέσω της δράσης της στον υποδοχέα CCK2, ασκεί ανταγωνισμό στην αναλγητική δράση των </a:t>
            </a:r>
            <a:r>
              <a:rPr lang="el-GR" dirty="0" err="1"/>
              <a:t>οπιοειδών</a:t>
            </a:r>
            <a:r>
              <a:rPr lang="el-GR" dirty="0"/>
              <a:t>. </a:t>
            </a:r>
            <a:endParaRPr lang="en-US" dirty="0" smtClean="0"/>
          </a:p>
          <a:p>
            <a:r>
              <a:rPr lang="el-GR" dirty="0" smtClean="0"/>
              <a:t>Η </a:t>
            </a:r>
            <a:r>
              <a:rPr lang="el-GR" dirty="0"/>
              <a:t>ενδογενής ενεργοποίηση του συστήματος αυτού έχει ως αποτέλεσμα την ανάπτυξη της </a:t>
            </a:r>
            <a:r>
              <a:rPr lang="el-GR" dirty="0" smtClean="0"/>
              <a:t>προ</a:t>
            </a:r>
            <a:r>
              <a:rPr lang="en-US" dirty="0" smtClean="0"/>
              <a:t>-</a:t>
            </a:r>
            <a:r>
              <a:rPr lang="el-GR" dirty="0" smtClean="0"/>
              <a:t>αλγεινής </a:t>
            </a:r>
            <a:r>
              <a:rPr lang="el-GR" dirty="0"/>
              <a:t>κατάστασης τόσο σε νωτιαίο όσο και σε </a:t>
            </a:r>
            <a:r>
              <a:rPr lang="el-GR" dirty="0" err="1"/>
              <a:t>υπερ</a:t>
            </a:r>
            <a:r>
              <a:rPr lang="el-GR" dirty="0"/>
              <a:t>-νωτιαίο </a:t>
            </a:r>
            <a:r>
              <a:rPr lang="el-GR" dirty="0" smtClean="0"/>
              <a:t>επίπεδο</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err="1"/>
              <a:t>Υπερνωτιαία</a:t>
            </a:r>
            <a:r>
              <a:rPr lang="el-GR" b="1" dirty="0"/>
              <a:t> τροποποίηση του </a:t>
            </a:r>
            <a:r>
              <a:rPr lang="el-GR" b="1" dirty="0" smtClean="0"/>
              <a:t/>
            </a:r>
            <a:br>
              <a:rPr lang="el-GR" b="1" dirty="0" smtClean="0"/>
            </a:br>
            <a:r>
              <a:rPr lang="el-GR" b="1" dirty="0" smtClean="0"/>
              <a:t>επώδυνου </a:t>
            </a:r>
            <a:r>
              <a:rPr lang="el-GR" b="1" dirty="0"/>
              <a:t>ερεθίσματος </a:t>
            </a:r>
            <a:r>
              <a:rPr lang="el-GR" sz="3000" b="0" dirty="0"/>
              <a:t>3</a:t>
            </a:r>
            <a:r>
              <a:rPr lang="el-GR" sz="3000" b="0" dirty="0" smtClean="0"/>
              <a:t>/4</a:t>
            </a:r>
            <a:endParaRPr lang="en-US" sz="3000" b="0" dirty="0"/>
          </a:p>
        </p:txBody>
      </p:sp>
    </p:spTree>
    <p:extLst>
      <p:ext uri="{BB962C8B-B14F-4D97-AF65-F5344CB8AC3E}">
        <p14:creationId xmlns:p14="http://schemas.microsoft.com/office/powerpoint/2010/main" val="3932354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4824536"/>
          </a:xfrm>
        </p:spPr>
        <p:txBody>
          <a:bodyPr/>
          <a:lstStyle/>
          <a:p>
            <a:r>
              <a:rPr lang="el-GR" dirty="0"/>
              <a:t>Ένα σημαντικό πεδίο έρευνας έχει αναπτυχθεί τα τελευταία χρόνια, ως προς την αναλγητική δράση των </a:t>
            </a:r>
            <a:r>
              <a:rPr lang="el-GR" dirty="0" err="1"/>
              <a:t>κανναβινοειδών</a:t>
            </a:r>
            <a:r>
              <a:rPr lang="el-GR" dirty="0"/>
              <a:t>. </a:t>
            </a:r>
            <a:endParaRPr lang="el-GR" dirty="0" smtClean="0"/>
          </a:p>
          <a:p>
            <a:r>
              <a:rPr lang="el-GR" dirty="0" smtClean="0"/>
              <a:t>Η </a:t>
            </a:r>
            <a:r>
              <a:rPr lang="el-GR" dirty="0"/>
              <a:t>τελευταία επιτυγχάνεται μέσω των υποδοχέων των </a:t>
            </a:r>
            <a:r>
              <a:rPr lang="el-GR" dirty="0" err="1"/>
              <a:t>κανναβινοειδών</a:t>
            </a:r>
            <a:r>
              <a:rPr lang="el-GR" dirty="0"/>
              <a:t> και ασκείται τόσο στην περιφέρεια όσο και στον νωτιαίο μυελό και τον εγκέφαλο.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err="1"/>
              <a:t>Υπερνωτιαία</a:t>
            </a:r>
            <a:r>
              <a:rPr lang="el-GR" b="1" dirty="0"/>
              <a:t> τροποποίηση του </a:t>
            </a:r>
            <a:r>
              <a:rPr lang="el-GR" b="1" dirty="0" smtClean="0"/>
              <a:t/>
            </a:r>
            <a:br>
              <a:rPr lang="el-GR" b="1" dirty="0" smtClean="0"/>
            </a:br>
            <a:r>
              <a:rPr lang="el-GR" b="1" dirty="0" smtClean="0"/>
              <a:t>επώδυνου </a:t>
            </a:r>
            <a:r>
              <a:rPr lang="el-GR" b="1" dirty="0"/>
              <a:t>ερεθίσματος </a:t>
            </a:r>
            <a:r>
              <a:rPr lang="el-GR" sz="3000" b="0" dirty="0"/>
              <a:t>4</a:t>
            </a:r>
            <a:r>
              <a:rPr lang="el-GR" sz="3000" b="0" dirty="0" smtClean="0"/>
              <a:t>/4</a:t>
            </a:r>
            <a:endParaRPr lang="en-US" sz="3000" b="0" dirty="0"/>
          </a:p>
        </p:txBody>
      </p:sp>
    </p:spTree>
    <p:extLst>
      <p:ext uri="{BB962C8B-B14F-4D97-AF65-F5344CB8AC3E}">
        <p14:creationId xmlns:p14="http://schemas.microsoft.com/office/powerpoint/2010/main" val="2634819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Οι </a:t>
            </a:r>
            <a:r>
              <a:rPr lang="el-GR" b="1" dirty="0" err="1" smtClean="0"/>
              <a:t>Αλγοϋποδοχείς</a:t>
            </a:r>
            <a:r>
              <a:rPr lang="el-GR" b="1" dirty="0" smtClean="0"/>
              <a:t> και η διέγερσή τους</a:t>
            </a:r>
            <a:br>
              <a:rPr lang="el-GR" b="1" dirty="0" smtClean="0"/>
            </a:br>
            <a:r>
              <a:rPr lang="el-GR" sz="3000" b="0" dirty="0" smtClean="0"/>
              <a:t>Δίαυλοι TRPV, Νατρίου, Καλίου και άλλοι 1/3</a:t>
            </a:r>
            <a:endParaRPr lang="en-US" sz="3000" b="0" dirty="0"/>
          </a:p>
        </p:txBody>
      </p:sp>
      <p:sp>
        <p:nvSpPr>
          <p:cNvPr id="3" name="Θέση περιεχομένου 2"/>
          <p:cNvSpPr>
            <a:spLocks noGrp="1"/>
          </p:cNvSpPr>
          <p:nvPr>
            <p:ph idx="1"/>
          </p:nvPr>
        </p:nvSpPr>
        <p:spPr>
          <a:xfrm>
            <a:off x="457200" y="1340768"/>
            <a:ext cx="8229600" cy="5517232"/>
          </a:xfrm>
        </p:spPr>
        <p:txBody>
          <a:bodyPr>
            <a:noAutofit/>
          </a:bodyPr>
          <a:lstStyle/>
          <a:p>
            <a:r>
              <a:rPr lang="el-GR" dirty="0" smtClean="0"/>
              <a:t>Η κεντρομόλος αρχή του </a:t>
            </a:r>
            <a:r>
              <a:rPr lang="el-GR" dirty="0" err="1" smtClean="0"/>
              <a:t>σωματοαισθητικού</a:t>
            </a:r>
            <a:r>
              <a:rPr lang="el-GR" dirty="0" smtClean="0"/>
              <a:t> συστήματος, τουλάχιστον στο δέρμα, είναι οι αισθητικές ίνες, που πολλές από αυτές καταλήγουν στην επιδερμίδα και αρκετές στο χόριο. </a:t>
            </a:r>
            <a:endParaRPr lang="en-US" dirty="0" smtClean="0"/>
          </a:p>
          <a:p>
            <a:r>
              <a:rPr lang="el-GR" dirty="0" smtClean="0"/>
              <a:t>Κάθε μία έχει τα δικά της οργανίδια που φέρουν τους κατάλληλους υποδοχείς. Είναι δυνατόν μερικοί από αυτούς να εξυπηρετούν και δύο διαφορετικές αισθήσεις.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027624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Οι </a:t>
            </a:r>
            <a:r>
              <a:rPr lang="el-GR" b="1" dirty="0" err="1" smtClean="0"/>
              <a:t>Αλγοϋποδοχείς</a:t>
            </a:r>
            <a:r>
              <a:rPr lang="el-GR" b="1" dirty="0" smtClean="0"/>
              <a:t> και η διέγερσή τους</a:t>
            </a:r>
            <a:br>
              <a:rPr lang="el-GR" b="1" dirty="0" smtClean="0"/>
            </a:br>
            <a:r>
              <a:rPr lang="el-GR" sz="3000" b="0" dirty="0" smtClean="0"/>
              <a:t>Δίαυλοι TRPV, Νατρίου, Καλίου και άλλοι 2/3</a:t>
            </a:r>
            <a:endParaRPr lang="en-US" sz="3000" b="0" dirty="0"/>
          </a:p>
        </p:txBody>
      </p:sp>
      <p:sp>
        <p:nvSpPr>
          <p:cNvPr id="3" name="Θέση περιεχομένου 2"/>
          <p:cNvSpPr>
            <a:spLocks noGrp="1"/>
          </p:cNvSpPr>
          <p:nvPr>
            <p:ph idx="1"/>
          </p:nvPr>
        </p:nvSpPr>
        <p:spPr>
          <a:xfrm>
            <a:off x="457200" y="1412776"/>
            <a:ext cx="8363272" cy="5445224"/>
          </a:xfrm>
        </p:spPr>
        <p:txBody>
          <a:bodyPr>
            <a:noAutofit/>
          </a:bodyPr>
          <a:lstStyle/>
          <a:p>
            <a:pPr>
              <a:lnSpc>
                <a:spcPct val="105000"/>
              </a:lnSpc>
            </a:pPr>
            <a:r>
              <a:rPr lang="el-GR" sz="2200" dirty="0" smtClean="0"/>
              <a:t>Τα οργανίδια από λειτουργικής πλευράς μπορούν να </a:t>
            </a:r>
            <a:r>
              <a:rPr lang="el-GR" sz="2200" dirty="0" err="1" smtClean="0"/>
              <a:t>διαχωρισθούν</a:t>
            </a:r>
            <a:r>
              <a:rPr lang="el-GR" sz="2200" dirty="0" smtClean="0"/>
              <a:t>: </a:t>
            </a:r>
          </a:p>
          <a:p>
            <a:pPr marL="457200" indent="-457200">
              <a:lnSpc>
                <a:spcPct val="105000"/>
              </a:lnSpc>
              <a:buFont typeface="+mj-lt"/>
              <a:buAutoNum type="arabicPeriod"/>
            </a:pPr>
            <a:r>
              <a:rPr lang="el-GR" sz="2200" dirty="0" smtClean="0"/>
              <a:t>Τα σωμάτια του </a:t>
            </a:r>
            <a:r>
              <a:rPr lang="el-GR" sz="2200" dirty="0" err="1" smtClean="0"/>
              <a:t>Meissner</a:t>
            </a:r>
            <a:r>
              <a:rPr lang="el-GR" sz="2200" dirty="0" smtClean="0"/>
              <a:t>, που ελέγχουν την αφή και τις χαμηλής συχνότητας δονήσεις</a:t>
            </a:r>
            <a:r>
              <a:rPr lang="el-GR" sz="2200" dirty="0"/>
              <a:t>,</a:t>
            </a:r>
            <a:endParaRPr lang="el-GR" sz="2200" dirty="0" smtClean="0"/>
          </a:p>
          <a:p>
            <a:pPr marL="457200" indent="-457200">
              <a:lnSpc>
                <a:spcPct val="105000"/>
              </a:lnSpc>
              <a:buFont typeface="+mj-lt"/>
              <a:buAutoNum type="arabicPeriod"/>
            </a:pPr>
            <a:r>
              <a:rPr lang="el-GR" sz="2200" dirty="0" smtClean="0"/>
              <a:t>Οι δίσκοι του </a:t>
            </a:r>
            <a:r>
              <a:rPr lang="el-GR" sz="2200" dirty="0" err="1" smtClean="0"/>
              <a:t>Merkel</a:t>
            </a:r>
            <a:r>
              <a:rPr lang="el-GR" sz="2200" dirty="0" smtClean="0"/>
              <a:t>, που ελέγχουν την πίεση και την αφή</a:t>
            </a:r>
            <a:r>
              <a:rPr lang="el-GR" sz="2200" dirty="0"/>
              <a:t>,</a:t>
            </a:r>
            <a:endParaRPr lang="el-GR" sz="2200" dirty="0" smtClean="0"/>
          </a:p>
          <a:p>
            <a:pPr marL="457200" indent="-457200">
              <a:lnSpc>
                <a:spcPct val="105000"/>
              </a:lnSpc>
              <a:buFont typeface="+mj-lt"/>
              <a:buAutoNum type="arabicPeriod"/>
            </a:pPr>
            <a:r>
              <a:rPr lang="el-GR" sz="2200" dirty="0" smtClean="0"/>
              <a:t>Τα σωμάτια του </a:t>
            </a:r>
            <a:r>
              <a:rPr lang="el-GR" sz="2200" dirty="0" err="1" smtClean="0"/>
              <a:t>Paccini</a:t>
            </a:r>
            <a:r>
              <a:rPr lang="el-GR" sz="2200" dirty="0" smtClean="0"/>
              <a:t>, που ελέγχουν την αφή και τις δονήσεις (υψηλές συχνότητες),</a:t>
            </a:r>
          </a:p>
          <a:p>
            <a:pPr marL="457200" indent="-457200">
              <a:lnSpc>
                <a:spcPct val="105000"/>
              </a:lnSpc>
              <a:buFont typeface="+mj-lt"/>
              <a:buAutoNum type="arabicPeriod"/>
            </a:pPr>
            <a:r>
              <a:rPr lang="el-GR" sz="2200" dirty="0" smtClean="0"/>
              <a:t>Οι δίαυλοι TRPV1, στις ελεύθερες απολήξεις των ινών C και </a:t>
            </a:r>
            <a:r>
              <a:rPr lang="el-GR" sz="2200" dirty="0" err="1" smtClean="0"/>
              <a:t>Αδ</a:t>
            </a:r>
            <a:r>
              <a:rPr lang="el-GR" sz="2200" dirty="0" smtClean="0"/>
              <a:t>, που ελέγχουν τον πόνο και την θερμοκρασία</a:t>
            </a:r>
            <a:r>
              <a:rPr lang="el-GR" sz="2200" dirty="0"/>
              <a:t>,</a:t>
            </a:r>
            <a:endParaRPr lang="el-GR" sz="2200" dirty="0" smtClean="0"/>
          </a:p>
          <a:p>
            <a:pPr marL="457200" indent="-457200">
              <a:lnSpc>
                <a:spcPct val="105000"/>
              </a:lnSpc>
              <a:buFont typeface="+mj-lt"/>
              <a:buAutoNum type="arabicPeriod"/>
            </a:pPr>
            <a:r>
              <a:rPr lang="el-GR" sz="2200" dirty="0" smtClean="0"/>
              <a:t>Οι κορύνες του </a:t>
            </a:r>
            <a:r>
              <a:rPr lang="el-GR" sz="2200" dirty="0" err="1" smtClean="0"/>
              <a:t>Krause</a:t>
            </a:r>
            <a:r>
              <a:rPr lang="el-GR" sz="2200" dirty="0" smtClean="0"/>
              <a:t> και τα σωμάτια του </a:t>
            </a:r>
            <a:r>
              <a:rPr lang="el-GR" sz="2200" dirty="0" err="1" smtClean="0"/>
              <a:t>Ruffini</a:t>
            </a:r>
            <a:r>
              <a:rPr lang="el-GR" sz="2200" dirty="0" smtClean="0"/>
              <a:t>, είναι </a:t>
            </a:r>
            <a:r>
              <a:rPr lang="el-GR" sz="2200" dirty="0" err="1" smtClean="0"/>
              <a:t>μηχανοϋποδοχείς</a:t>
            </a:r>
            <a:r>
              <a:rPr lang="el-GR" sz="2200" dirty="0" smtClean="0"/>
              <a:t> και ελέγχουν την στερεογνωσία, την ιδιοδεκτικότητα και τις χαμηλής συχνότητας δονήσεις και </a:t>
            </a:r>
          </a:p>
          <a:p>
            <a:pPr marL="457200" indent="-457200">
              <a:lnSpc>
                <a:spcPct val="105000"/>
              </a:lnSpc>
              <a:buFont typeface="+mj-lt"/>
              <a:buAutoNum type="arabicPeriod"/>
            </a:pPr>
            <a:r>
              <a:rPr lang="el-GR" sz="2200" dirty="0" smtClean="0"/>
              <a:t>Άλλα μικρότερης σημασίας οργανίδια.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78387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τύποι πόνου και τα χαρακτηριστικά τους </a:t>
            </a:r>
            <a:r>
              <a:rPr lang="el-GR" sz="3000" b="0" dirty="0" smtClean="0"/>
              <a:t>5/6</a:t>
            </a:r>
            <a:endParaRPr lang="en-US" sz="2800" dirty="0"/>
          </a:p>
        </p:txBody>
      </p:sp>
      <p:sp>
        <p:nvSpPr>
          <p:cNvPr id="3" name="Θέση περιεχομένου 2"/>
          <p:cNvSpPr>
            <a:spLocks noGrp="1"/>
          </p:cNvSpPr>
          <p:nvPr>
            <p:ph idx="1"/>
          </p:nvPr>
        </p:nvSpPr>
        <p:spPr/>
        <p:txBody>
          <a:bodyPr>
            <a:normAutofit/>
          </a:bodyPr>
          <a:lstStyle/>
          <a:p>
            <a:r>
              <a:rPr lang="el-GR" dirty="0"/>
              <a:t>Ο χρόνιος πόνος συχνά είναι ανεξάρτητος από την αρχική του αιτία. Το αίτιο του άλγους μπορεί να μην υφίσταται πλέον αλλά τα </a:t>
            </a:r>
            <a:r>
              <a:rPr lang="el-GR" dirty="0" err="1"/>
              <a:t>υπερδιεγερμένα</a:t>
            </a:r>
            <a:r>
              <a:rPr lang="el-GR" dirty="0"/>
              <a:t> νεύρα </a:t>
            </a:r>
            <a:r>
              <a:rPr lang="el-GR" dirty="0" smtClean="0"/>
              <a:t>εξακολουθούν να «στέλνουν» το άλγος </a:t>
            </a:r>
            <a:r>
              <a:rPr lang="el-GR" dirty="0"/>
              <a:t>στον εγκέφαλο. </a:t>
            </a:r>
            <a:endParaRPr lang="el-GR" dirty="0" smtClean="0"/>
          </a:p>
          <a:p>
            <a:r>
              <a:rPr lang="el-GR" dirty="0" smtClean="0"/>
              <a:t>Σε </a:t>
            </a:r>
            <a:r>
              <a:rPr lang="el-GR" dirty="0"/>
              <a:t>άλλες περιπτώσεις η αιτία του άλγους μπορεί να συνεχίζει να υπάρχει και να μην είναι δυνατό να </a:t>
            </a:r>
            <a:r>
              <a:rPr lang="el-GR" dirty="0" smtClean="0"/>
              <a:t>θεραπευθεί.</a:t>
            </a:r>
          </a:p>
          <a:p>
            <a:r>
              <a:rPr lang="el-GR" dirty="0" smtClean="0"/>
              <a:t>Κατ</a:t>
            </a:r>
            <a:r>
              <a:rPr lang="el-GR" dirty="0"/>
              <a:t>’ αυτό τον τρόπο ο πόνος διαρκεί περισσότερο από τον χρόνο που απαιτείται για την επούλωση μιας κάκωσης ή για την βελτίωση </a:t>
            </a:r>
            <a:r>
              <a:rPr lang="el-GR" dirty="0" smtClean="0"/>
              <a:t>μιας νόσου.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683948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507288" cy="5517232"/>
          </a:xfrm>
        </p:spPr>
        <p:txBody>
          <a:bodyPr>
            <a:normAutofit fontScale="92500" lnSpcReduction="10000"/>
          </a:bodyPr>
          <a:lstStyle/>
          <a:p>
            <a:r>
              <a:rPr lang="el-GR" dirty="0"/>
              <a:t>Τα ερεθίσματα που δέχονται τα οργανίδια αυτά οδεύουν προς τον Νωτιαίο Μυελό (ΝΜ) διαμέσου τεσσάρων ειδών προσαγωγών (</a:t>
            </a:r>
            <a:r>
              <a:rPr lang="el-GR" dirty="0" err="1"/>
              <a:t>afferent</a:t>
            </a:r>
            <a:r>
              <a:rPr lang="el-GR" dirty="0"/>
              <a:t>) νευρικών ινών: </a:t>
            </a:r>
            <a:endParaRPr lang="en-US" dirty="0" smtClean="0"/>
          </a:p>
          <a:p>
            <a:pPr marL="457200" indent="-457200">
              <a:buFont typeface="+mj-lt"/>
              <a:buAutoNum type="arabicPeriod"/>
            </a:pPr>
            <a:r>
              <a:rPr lang="el-GR" dirty="0" smtClean="0"/>
              <a:t>Τις </a:t>
            </a:r>
            <a:r>
              <a:rPr lang="el-GR" dirty="0"/>
              <a:t>ίνες Αα, </a:t>
            </a:r>
            <a:r>
              <a:rPr lang="el-GR" dirty="0" err="1"/>
              <a:t>εμμύελες</a:t>
            </a:r>
            <a:r>
              <a:rPr lang="el-GR" dirty="0"/>
              <a:t> ταχείες ίνες (80-120 </a:t>
            </a:r>
            <a:r>
              <a:rPr lang="el-GR" dirty="0" err="1"/>
              <a:t>msec</a:t>
            </a:r>
            <a:r>
              <a:rPr lang="el-GR" dirty="0"/>
              <a:t>) διαμέτρου 13-20 </a:t>
            </a:r>
            <a:r>
              <a:rPr lang="el-GR" dirty="0" err="1"/>
              <a:t>μm</a:t>
            </a:r>
            <a:r>
              <a:rPr lang="el-GR" dirty="0"/>
              <a:t> που μεταφέρουν την ιδιοδεκτικότητα από τους </a:t>
            </a:r>
            <a:r>
              <a:rPr lang="el-GR" dirty="0" smtClean="0"/>
              <a:t>μυς</a:t>
            </a:r>
            <a:r>
              <a:rPr lang="el-GR" dirty="0"/>
              <a:t>. </a:t>
            </a:r>
            <a:endParaRPr lang="en-US" dirty="0" smtClean="0"/>
          </a:p>
          <a:p>
            <a:pPr marL="457200" indent="-457200">
              <a:buFont typeface="+mj-lt"/>
              <a:buAutoNum type="arabicPeriod"/>
            </a:pPr>
            <a:r>
              <a:rPr lang="el-GR" dirty="0" smtClean="0"/>
              <a:t>Τις </a:t>
            </a:r>
            <a:r>
              <a:rPr lang="el-GR" dirty="0"/>
              <a:t>ίνες </a:t>
            </a:r>
            <a:r>
              <a:rPr lang="el-GR" dirty="0" err="1"/>
              <a:t>Αβ</a:t>
            </a:r>
            <a:r>
              <a:rPr lang="el-GR" dirty="0"/>
              <a:t>, </a:t>
            </a:r>
            <a:r>
              <a:rPr lang="el-GR" dirty="0" err="1"/>
              <a:t>εμμύελες</a:t>
            </a:r>
            <a:r>
              <a:rPr lang="el-GR" dirty="0"/>
              <a:t> ίνες με ταχύτητα 35-75 </a:t>
            </a:r>
            <a:r>
              <a:rPr lang="el-GR" dirty="0" err="1"/>
              <a:t>msec</a:t>
            </a:r>
            <a:r>
              <a:rPr lang="el-GR" dirty="0"/>
              <a:t> και διαμέτρου 6-12 </a:t>
            </a:r>
            <a:r>
              <a:rPr lang="el-GR" dirty="0" err="1"/>
              <a:t>μm</a:t>
            </a:r>
            <a:r>
              <a:rPr lang="el-GR" dirty="0"/>
              <a:t> που μεταφέρουν τα ερεθίσματα των </a:t>
            </a:r>
            <a:r>
              <a:rPr lang="el-GR" dirty="0" err="1"/>
              <a:t>μηχανοαισθητήρων</a:t>
            </a:r>
            <a:r>
              <a:rPr lang="el-GR" dirty="0"/>
              <a:t> και μεταφέρουν το αίσθημα της αφής. </a:t>
            </a:r>
            <a:endParaRPr lang="en-US" dirty="0" smtClean="0"/>
          </a:p>
          <a:p>
            <a:pPr marL="457200" indent="-457200">
              <a:buFont typeface="+mj-lt"/>
              <a:buAutoNum type="arabicPeriod"/>
            </a:pPr>
            <a:r>
              <a:rPr lang="el-GR" dirty="0" smtClean="0"/>
              <a:t>Τις </a:t>
            </a:r>
            <a:r>
              <a:rPr lang="el-GR" dirty="0"/>
              <a:t>ίνες </a:t>
            </a:r>
            <a:r>
              <a:rPr lang="el-GR" dirty="0" err="1"/>
              <a:t>Αδ</a:t>
            </a:r>
            <a:r>
              <a:rPr lang="el-GR" dirty="0"/>
              <a:t>, </a:t>
            </a:r>
            <a:r>
              <a:rPr lang="el-GR" dirty="0" err="1"/>
              <a:t>εμμύελες</a:t>
            </a:r>
            <a:r>
              <a:rPr lang="el-GR" dirty="0"/>
              <a:t> ίνες με ταχύτητα 5-30 </a:t>
            </a:r>
            <a:r>
              <a:rPr lang="el-GR" dirty="0" err="1"/>
              <a:t>msec</a:t>
            </a:r>
            <a:r>
              <a:rPr lang="el-GR" dirty="0"/>
              <a:t> και διαμέτρου 1-5 </a:t>
            </a:r>
            <a:r>
              <a:rPr lang="el-GR" dirty="0" err="1"/>
              <a:t>μm</a:t>
            </a:r>
            <a:r>
              <a:rPr lang="el-GR" dirty="0"/>
              <a:t> που μεταφέρουν τα ερεθίσματα του οξέος εστιασμένου πόνου και της θερμοκρασίας και τέλος </a:t>
            </a:r>
            <a:endParaRPr lang="en-US" dirty="0" smtClean="0"/>
          </a:p>
          <a:p>
            <a:pPr marL="457200" indent="-457200">
              <a:buFont typeface="+mj-lt"/>
              <a:buAutoNum type="arabicPeriod"/>
            </a:pPr>
            <a:r>
              <a:rPr lang="el-GR" dirty="0" smtClean="0"/>
              <a:t>Τις </a:t>
            </a:r>
            <a:r>
              <a:rPr lang="el-GR" dirty="0"/>
              <a:t>ίνες C, </a:t>
            </a:r>
            <a:r>
              <a:rPr lang="el-GR" dirty="0" err="1"/>
              <a:t>αμμύελες</a:t>
            </a:r>
            <a:r>
              <a:rPr lang="el-GR" dirty="0"/>
              <a:t> ίνες με ταχύτητα 0,5-2 </a:t>
            </a:r>
            <a:r>
              <a:rPr lang="el-GR" dirty="0" err="1"/>
              <a:t>msec</a:t>
            </a:r>
            <a:r>
              <a:rPr lang="el-GR" dirty="0"/>
              <a:t> και διαμέτρου 0,2-1,5 </a:t>
            </a:r>
            <a:r>
              <a:rPr lang="el-GR" dirty="0" err="1"/>
              <a:t>μm</a:t>
            </a:r>
            <a:r>
              <a:rPr lang="el-GR" dirty="0"/>
              <a:t> που μεταφέρουν τα ερεθίσματα του διάχυτου και βύθιου πόνου, της θερμοκρασίας και του κνησμού. </a:t>
            </a:r>
            <a:endParaRPr lang="en-US" dirty="0"/>
          </a:p>
          <a:p>
            <a:pPr marL="457200" indent="-457200">
              <a:buFont typeface="+mj-lt"/>
              <a:buAutoNum type="arabicPeriod"/>
            </a:pP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Οι </a:t>
            </a:r>
            <a:r>
              <a:rPr lang="el-GR" b="1" dirty="0" err="1" smtClean="0"/>
              <a:t>Αλγοϋποδοχείς</a:t>
            </a:r>
            <a:r>
              <a:rPr lang="el-GR" b="1" dirty="0" smtClean="0"/>
              <a:t> και η διέγερσή τους</a:t>
            </a:r>
            <a:br>
              <a:rPr lang="el-GR" b="1" dirty="0" smtClean="0"/>
            </a:br>
            <a:r>
              <a:rPr lang="el-GR" sz="3000" b="0" dirty="0" smtClean="0"/>
              <a:t>Δίαυλοι TRPV, Νατρίου, Καλίου και άλλοι 3/3</a:t>
            </a:r>
            <a:endParaRPr lang="en-US" sz="3000" b="0" dirty="0"/>
          </a:p>
        </p:txBody>
      </p:sp>
    </p:spTree>
    <p:extLst>
      <p:ext uri="{BB962C8B-B14F-4D97-AF65-F5344CB8AC3E}">
        <p14:creationId xmlns:p14="http://schemas.microsoft.com/office/powerpoint/2010/main" val="29050292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Οι </a:t>
            </a:r>
            <a:r>
              <a:rPr lang="el-GR" b="1" dirty="0" err="1" smtClean="0"/>
              <a:t>Αλγοϋποδοχείς</a:t>
            </a:r>
            <a:r>
              <a:rPr lang="el-GR" b="1" dirty="0" smtClean="0"/>
              <a:t> </a:t>
            </a:r>
            <a:r>
              <a:rPr lang="el-GR" sz="3000" b="0" dirty="0" smtClean="0"/>
              <a:t>1/6</a:t>
            </a:r>
            <a:endParaRPr lang="en-US" sz="3000" b="0" dirty="0"/>
          </a:p>
        </p:txBody>
      </p:sp>
      <p:sp>
        <p:nvSpPr>
          <p:cNvPr id="3" name="Θέση περιεχομένου 2"/>
          <p:cNvSpPr>
            <a:spLocks noGrp="1"/>
          </p:cNvSpPr>
          <p:nvPr>
            <p:ph idx="1"/>
          </p:nvPr>
        </p:nvSpPr>
        <p:spPr/>
        <p:txBody>
          <a:bodyPr>
            <a:normAutofit/>
          </a:bodyPr>
          <a:lstStyle/>
          <a:p>
            <a:r>
              <a:rPr lang="el-GR" dirty="0" smtClean="0"/>
              <a:t>Αποτελούν το 70% των ινών του πόνου και φέρουν στην επιφάνειά τους, τροποποιημένες κατάλληλα πρωτεΐνες, που παίζουν ρόλο διαύλων ή αντλιών ιόντων ή ειδικών υποδοχέων. </a:t>
            </a:r>
            <a:endParaRPr lang="en-US" dirty="0" smtClean="0"/>
          </a:p>
          <a:p>
            <a:r>
              <a:rPr lang="el-GR" dirty="0" smtClean="0"/>
              <a:t>Οι ίνες C είναι διασπαρμένες και σε πολλά εσωτερικά όργανα. </a:t>
            </a:r>
          </a:p>
          <a:p>
            <a:r>
              <a:rPr lang="en-US" dirty="0"/>
              <a:t>O</a:t>
            </a:r>
            <a:r>
              <a:rPr lang="el-GR" dirty="0" smtClean="0"/>
              <a:t>ι </a:t>
            </a:r>
            <a:r>
              <a:rPr lang="el-GR" dirty="0" err="1" smtClean="0"/>
              <a:t>εμμύελες</a:t>
            </a:r>
            <a:r>
              <a:rPr lang="el-GR" dirty="0" smtClean="0"/>
              <a:t> ίνες μπορούν να μεταφέρουν και μικρού δυναμικού ηλεκτρικά ερεθίσματα</a:t>
            </a:r>
            <a:r>
              <a:rPr lang="en-US" dirty="0" smtClean="0"/>
              <a:t>.</a:t>
            </a:r>
          </a:p>
          <a:p>
            <a:r>
              <a:rPr lang="en-US" dirty="0"/>
              <a:t>O</a:t>
            </a:r>
            <a:r>
              <a:rPr lang="el-GR" dirty="0" smtClean="0"/>
              <a:t>ι ίνες C του πόνου μεταφέρουν μόνο μεγάλου δυναμικού ενέργειας ερεθίσματα.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3653017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Αλγοϋποδοχείς</a:t>
            </a:r>
            <a:r>
              <a:rPr lang="el-GR" dirty="0"/>
              <a:t> </a:t>
            </a:r>
            <a:r>
              <a:rPr lang="el-GR" sz="3000" b="0" dirty="0" smtClean="0"/>
              <a:t>2/6</a:t>
            </a:r>
            <a:endParaRPr lang="en-US" sz="3200" b="1" dirty="0"/>
          </a:p>
        </p:txBody>
      </p:sp>
      <p:sp>
        <p:nvSpPr>
          <p:cNvPr id="3" name="Θέση περιεχομένου 2"/>
          <p:cNvSpPr>
            <a:spLocks noGrp="1"/>
          </p:cNvSpPr>
          <p:nvPr>
            <p:ph idx="1"/>
          </p:nvPr>
        </p:nvSpPr>
        <p:spPr/>
        <p:txBody>
          <a:bodyPr>
            <a:noAutofit/>
          </a:bodyPr>
          <a:lstStyle/>
          <a:p>
            <a:r>
              <a:rPr lang="el-GR" dirty="0" smtClean="0"/>
              <a:t>Οι </a:t>
            </a:r>
            <a:r>
              <a:rPr lang="el-GR" dirty="0" err="1" smtClean="0"/>
              <a:t>αλγοϋποδοχείς</a:t>
            </a:r>
            <a:r>
              <a:rPr lang="el-GR" dirty="0" smtClean="0"/>
              <a:t> είναι ελεύθερες νευρικές απολήξεις που ευρίσκονται στο δέρμα, τους μυς, τις αρθρώσεις, τα οστά και στα εσωτερικά όργανα. </a:t>
            </a:r>
            <a:r>
              <a:rPr lang="el-GR" dirty="0" err="1" smtClean="0"/>
              <a:t>Αλγοϋποδοχείς</a:t>
            </a:r>
            <a:r>
              <a:rPr lang="el-GR" dirty="0" smtClean="0"/>
              <a:t> δεν υπάρχουν στον εγκέφαλο, στον αρθρικό χόνδρο των αρθρώσεων και στον πηκτοειδή πυρήνα των μεσοσπονδυλίων δίσκων. </a:t>
            </a:r>
            <a:endParaRPr lang="en-US" dirty="0" smtClean="0"/>
          </a:p>
          <a:p>
            <a:r>
              <a:rPr lang="el-GR" dirty="0" smtClean="0"/>
              <a:t>Οι </a:t>
            </a:r>
            <a:r>
              <a:rPr lang="el-GR" dirty="0" err="1" smtClean="0"/>
              <a:t>αλγοϋποδοχείς</a:t>
            </a:r>
            <a:r>
              <a:rPr lang="el-GR" dirty="0" smtClean="0"/>
              <a:t> δεν είναι όλοι ευαίσθητοι σε κάθε αίσθηση, άλλοι είναι περισσότερο ευαίσθητοι σε μηχανικά ερεθίσματα, άλλοι σε θερμικά και άλλοι σε χημικά ερεθίσματα.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14543089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Αλγοϋποδοχείς</a:t>
            </a:r>
            <a:r>
              <a:rPr lang="el-GR" dirty="0"/>
              <a:t> </a:t>
            </a:r>
            <a:r>
              <a:rPr lang="el-GR" sz="3000" b="0" dirty="0" smtClean="0"/>
              <a:t>3/6</a:t>
            </a:r>
            <a:endParaRPr lang="en-US" sz="3200" b="1" dirty="0"/>
          </a:p>
        </p:txBody>
      </p:sp>
      <p:sp>
        <p:nvSpPr>
          <p:cNvPr id="3" name="Θέση περιεχομένου 2"/>
          <p:cNvSpPr>
            <a:spLocks noGrp="1"/>
          </p:cNvSpPr>
          <p:nvPr>
            <p:ph idx="1"/>
          </p:nvPr>
        </p:nvSpPr>
        <p:spPr/>
        <p:txBody>
          <a:bodyPr>
            <a:noAutofit/>
          </a:bodyPr>
          <a:lstStyle/>
          <a:p>
            <a:r>
              <a:rPr lang="el-GR" dirty="0" smtClean="0"/>
              <a:t>Οι </a:t>
            </a:r>
            <a:r>
              <a:rPr lang="el-GR" dirty="0" err="1" smtClean="0"/>
              <a:t>αλγοϋποδοχείς</a:t>
            </a:r>
            <a:r>
              <a:rPr lang="el-GR" dirty="0" smtClean="0"/>
              <a:t> που ευρίσκονται στο δέρμα χωρίζονται σε 4 κατηγορίες: </a:t>
            </a:r>
          </a:p>
          <a:p>
            <a:pPr marL="457200" indent="-457200">
              <a:buFont typeface="+mj-lt"/>
              <a:buAutoNum type="arabicPeriod"/>
            </a:pPr>
            <a:r>
              <a:rPr lang="el-GR" dirty="0" smtClean="0"/>
              <a:t>Στους </a:t>
            </a:r>
            <a:r>
              <a:rPr lang="el-GR" dirty="0" err="1" smtClean="0"/>
              <a:t>μηχανοϋποδοχείς</a:t>
            </a:r>
            <a:r>
              <a:rPr lang="el-GR" dirty="0" smtClean="0"/>
              <a:t> που ερεθίζονται από έντονα μηχανικά ερεθίσματα, όπως πχ τον νυγμό, το τέντωμα ή το κόψιμο. </a:t>
            </a:r>
          </a:p>
          <a:p>
            <a:pPr marL="457200" indent="-457200">
              <a:buFont typeface="+mj-lt"/>
              <a:buAutoNum type="arabicPeriod"/>
            </a:pPr>
            <a:r>
              <a:rPr lang="el-GR" dirty="0" smtClean="0"/>
              <a:t>Στους </a:t>
            </a:r>
            <a:r>
              <a:rPr lang="el-GR" dirty="0" err="1" smtClean="0"/>
              <a:t>θερμοϋποδοχείς</a:t>
            </a:r>
            <a:r>
              <a:rPr lang="el-GR" dirty="0" smtClean="0"/>
              <a:t> που ερεθίζονται από θερμικά ερεθίσματα. </a:t>
            </a:r>
          </a:p>
          <a:p>
            <a:pPr marL="457200" indent="-457200">
              <a:buFont typeface="+mj-lt"/>
              <a:buAutoNum type="arabicPeriod"/>
            </a:pPr>
            <a:r>
              <a:rPr lang="el-GR" dirty="0" smtClean="0"/>
              <a:t>Στους χημικούς υποδοχείς που ερεθίζονται από χημικά ερεθίσματα και τέλος </a:t>
            </a:r>
          </a:p>
          <a:p>
            <a:pPr marL="457200" indent="-457200">
              <a:buFont typeface="+mj-lt"/>
              <a:buAutoNum type="arabicPeriod"/>
            </a:pPr>
            <a:r>
              <a:rPr lang="el-GR" dirty="0" smtClean="0"/>
              <a:t>Στους πολυπράγμονες υποδοχείς (</a:t>
            </a:r>
            <a:r>
              <a:rPr lang="el-GR" dirty="0" err="1" smtClean="0"/>
              <a:t>polymodal</a:t>
            </a:r>
            <a:r>
              <a:rPr lang="el-GR" dirty="0" smtClean="0"/>
              <a:t>), που ερεθίζονται από πολλά είδη ερεθισμάτων</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921717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Αλγοϋποδοχείς</a:t>
            </a:r>
            <a:r>
              <a:rPr lang="el-GR" dirty="0"/>
              <a:t> </a:t>
            </a:r>
            <a:r>
              <a:rPr lang="el-GR" sz="3000" b="0" dirty="0" smtClean="0"/>
              <a:t>4/6</a:t>
            </a:r>
            <a:endParaRPr lang="en-US" sz="3200" b="1" dirty="0"/>
          </a:p>
        </p:txBody>
      </p:sp>
      <p:sp>
        <p:nvSpPr>
          <p:cNvPr id="3" name="Θέση περιεχομένου 2"/>
          <p:cNvSpPr>
            <a:spLocks noGrp="1"/>
          </p:cNvSpPr>
          <p:nvPr>
            <p:ph idx="1"/>
          </p:nvPr>
        </p:nvSpPr>
        <p:spPr/>
        <p:txBody>
          <a:bodyPr>
            <a:normAutofit/>
          </a:bodyPr>
          <a:lstStyle/>
          <a:p>
            <a:r>
              <a:rPr lang="el-GR" dirty="0"/>
              <a:t>Οι </a:t>
            </a:r>
            <a:r>
              <a:rPr lang="el-GR" dirty="0" err="1"/>
              <a:t>αλγοϋποδοχείς</a:t>
            </a:r>
            <a:r>
              <a:rPr lang="el-GR" dirty="0"/>
              <a:t> που ευρίσκονται στις αρθρώσεις ανήκουν στους </a:t>
            </a:r>
            <a:r>
              <a:rPr lang="el-GR" dirty="0" err="1"/>
              <a:t>μηχανοϋποδοχείς</a:t>
            </a:r>
            <a:r>
              <a:rPr lang="el-GR" dirty="0"/>
              <a:t>, στους πολυπράγμονες υποδοχείς και στους σιωπηλούς υποδοχείς και διασπείρονται στην αρθρική κάψα και στους τένοντες και συνδέσμους. </a:t>
            </a:r>
            <a:endParaRPr lang="en-US" dirty="0" smtClean="0"/>
          </a:p>
          <a:p>
            <a:r>
              <a:rPr lang="el-GR" dirty="0" smtClean="0"/>
              <a:t>Πιστεύεται </a:t>
            </a:r>
            <a:r>
              <a:rPr lang="el-GR" dirty="0"/>
              <a:t>ότι περιέχουν </a:t>
            </a:r>
            <a:r>
              <a:rPr lang="el-GR" dirty="0" err="1"/>
              <a:t>νευροπεπτίδια</a:t>
            </a:r>
            <a:r>
              <a:rPr lang="el-GR" dirty="0"/>
              <a:t>, όπως η ουσία Ρ και το πεπτίδιο που συνδέεται με το γονίδιο της </a:t>
            </a:r>
            <a:r>
              <a:rPr lang="el-GR" dirty="0" err="1"/>
              <a:t>Καλσιτονίνης</a:t>
            </a:r>
            <a:r>
              <a:rPr lang="el-GR" dirty="0"/>
              <a:t> (</a:t>
            </a:r>
            <a:r>
              <a:rPr lang="el-GR" dirty="0" err="1"/>
              <a:t>calcitonin</a:t>
            </a:r>
            <a:r>
              <a:rPr lang="el-GR" dirty="0"/>
              <a:t> </a:t>
            </a:r>
            <a:r>
              <a:rPr lang="el-GR" dirty="0" err="1"/>
              <a:t>gene</a:t>
            </a:r>
            <a:r>
              <a:rPr lang="el-GR" dirty="0"/>
              <a:t>-</a:t>
            </a:r>
            <a:r>
              <a:rPr lang="el-GR" dirty="0" err="1"/>
              <a:t>related</a:t>
            </a:r>
            <a:r>
              <a:rPr lang="el-GR" dirty="0"/>
              <a:t> </a:t>
            </a:r>
            <a:r>
              <a:rPr lang="el-GR" dirty="0" err="1"/>
              <a:t>peptide</a:t>
            </a:r>
            <a:r>
              <a:rPr lang="el-GR" dirty="0"/>
              <a:t> (CGRP) και η έκλυση των ουσιών αυτών βοηθά στην δημιουργία της φλεγμονώδους </a:t>
            </a:r>
            <a:r>
              <a:rPr lang="el-GR" dirty="0" smtClean="0"/>
              <a:t>αρθρίτιδας.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23585700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Αλγοϋποδοχείς</a:t>
            </a:r>
            <a:r>
              <a:rPr lang="el-GR" dirty="0"/>
              <a:t> </a:t>
            </a:r>
            <a:r>
              <a:rPr lang="el-GR" sz="3000" b="0" dirty="0" smtClean="0"/>
              <a:t>5/6</a:t>
            </a:r>
            <a:endParaRPr lang="en-US" sz="3200" b="1" dirty="0"/>
          </a:p>
        </p:txBody>
      </p:sp>
      <p:sp>
        <p:nvSpPr>
          <p:cNvPr id="3" name="Θέση περιεχομένου 2"/>
          <p:cNvSpPr>
            <a:spLocks noGrp="1"/>
          </p:cNvSpPr>
          <p:nvPr>
            <p:ph idx="1"/>
          </p:nvPr>
        </p:nvSpPr>
        <p:spPr>
          <a:xfrm>
            <a:off x="457200" y="1196752"/>
            <a:ext cx="8507288" cy="5661248"/>
          </a:xfrm>
        </p:spPr>
        <p:txBody>
          <a:bodyPr>
            <a:normAutofit fontScale="92500" lnSpcReduction="10000"/>
          </a:bodyPr>
          <a:lstStyle/>
          <a:p>
            <a:r>
              <a:rPr lang="el-GR" dirty="0" smtClean="0"/>
              <a:t>Οι </a:t>
            </a:r>
            <a:r>
              <a:rPr lang="el-GR" dirty="0" err="1" smtClean="0"/>
              <a:t>αλγοϋποδοχείς</a:t>
            </a:r>
            <a:r>
              <a:rPr lang="el-GR" dirty="0" smtClean="0"/>
              <a:t> των σπλάχνων περιέχουν όλα τα είδη υποδοχέων που ήδη περιγράψαμε. </a:t>
            </a:r>
            <a:endParaRPr lang="en-US" dirty="0" smtClean="0"/>
          </a:p>
          <a:p>
            <a:r>
              <a:rPr lang="el-GR" dirty="0" smtClean="0"/>
              <a:t>Οι περισσότεροι</a:t>
            </a:r>
            <a:r>
              <a:rPr lang="en-US" dirty="0" smtClean="0"/>
              <a:t> </a:t>
            </a:r>
            <a:r>
              <a:rPr lang="el-GR" dirty="0" smtClean="0"/>
              <a:t>ανήκουν στους σιωπηλούς </a:t>
            </a:r>
            <a:r>
              <a:rPr lang="el-GR" dirty="0" err="1" smtClean="0"/>
              <a:t>αλγοϋποδοχείς</a:t>
            </a:r>
            <a:r>
              <a:rPr lang="el-GR" dirty="0" smtClean="0"/>
              <a:t>.</a:t>
            </a:r>
            <a:endParaRPr lang="en-US" dirty="0" smtClean="0"/>
          </a:p>
          <a:p>
            <a:r>
              <a:rPr lang="el-GR" dirty="0" smtClean="0"/>
              <a:t> Οι σιωπηλοί υποδοχείς ενεργοποιούνται κυρίως σε φλεγμονές και εάν το όποιο ερέθισμα είναι συνεχές. </a:t>
            </a:r>
            <a:endParaRPr lang="en-US" dirty="0" smtClean="0"/>
          </a:p>
          <a:p>
            <a:r>
              <a:rPr lang="el-GR" dirty="0" smtClean="0"/>
              <a:t>Είναι ενεργοποιημένοι στην </a:t>
            </a:r>
            <a:r>
              <a:rPr lang="el-GR" dirty="0" err="1" smtClean="0"/>
              <a:t>υπεραλγησία</a:t>
            </a:r>
            <a:r>
              <a:rPr lang="el-GR" dirty="0" smtClean="0"/>
              <a:t>, την </a:t>
            </a:r>
            <a:r>
              <a:rPr lang="el-GR" dirty="0" err="1" smtClean="0"/>
              <a:t>αλλοδυνία</a:t>
            </a:r>
            <a:r>
              <a:rPr lang="el-GR" dirty="0" smtClean="0"/>
              <a:t> και εάν το ερέθισμα προέρχεται από κεντρική πηγή. Οι παράγοντες που προκαλούν την διέγερση των </a:t>
            </a:r>
            <a:r>
              <a:rPr lang="el-GR" dirty="0" err="1" smtClean="0"/>
              <a:t>αλγοϋποδοχέων</a:t>
            </a:r>
            <a:r>
              <a:rPr lang="el-GR" dirty="0" smtClean="0"/>
              <a:t> είναι πολλοί και διαφορετικής φύσης και εξαρτώνται από το ερέθισμα. </a:t>
            </a:r>
            <a:endParaRPr lang="en-US" dirty="0" smtClean="0"/>
          </a:p>
          <a:p>
            <a:r>
              <a:rPr lang="el-GR" dirty="0" smtClean="0"/>
              <a:t>Εάν το ερέθισμα είναι φλεγμονώδους αιτιολογίας τότε οι διάφορες </a:t>
            </a:r>
            <a:r>
              <a:rPr lang="el-GR" dirty="0" err="1" smtClean="0"/>
              <a:t>σφαιρίνες</a:t>
            </a:r>
            <a:r>
              <a:rPr lang="el-GR" dirty="0" smtClean="0"/>
              <a:t>, οι πρωτεϊνικές </a:t>
            </a:r>
            <a:r>
              <a:rPr lang="el-GR" dirty="0" err="1" smtClean="0"/>
              <a:t>κινάσες</a:t>
            </a:r>
            <a:r>
              <a:rPr lang="el-GR" dirty="0" smtClean="0"/>
              <a:t>, οι </a:t>
            </a:r>
            <a:r>
              <a:rPr lang="el-GR" dirty="0" err="1" smtClean="0"/>
              <a:t>προσταγλανδίνες</a:t>
            </a:r>
            <a:r>
              <a:rPr lang="el-GR" dirty="0" smtClean="0"/>
              <a:t> και άλλα παράγωγα του καταρράκτη του </a:t>
            </a:r>
            <a:r>
              <a:rPr lang="el-GR" dirty="0" err="1" smtClean="0"/>
              <a:t>αραχιδονικού</a:t>
            </a:r>
            <a:r>
              <a:rPr lang="el-GR" dirty="0" smtClean="0"/>
              <a:t> οξέος, όπως και οι παραγόμενες τοπικά </a:t>
            </a:r>
            <a:r>
              <a:rPr lang="el-GR" dirty="0" err="1" smtClean="0"/>
              <a:t>αμίνες</a:t>
            </a:r>
            <a:r>
              <a:rPr lang="el-GR" dirty="0" smtClean="0"/>
              <a:t> όπως η </a:t>
            </a:r>
            <a:r>
              <a:rPr lang="el-GR" dirty="0" err="1" smtClean="0"/>
              <a:t>ισταμίνη</a:t>
            </a:r>
            <a:r>
              <a:rPr lang="el-GR" dirty="0" smtClean="0"/>
              <a:t>, η </a:t>
            </a:r>
            <a:r>
              <a:rPr lang="el-GR" dirty="0" err="1" smtClean="0"/>
              <a:t>σεροτονίνη</a:t>
            </a:r>
            <a:r>
              <a:rPr lang="el-GR" dirty="0" smtClean="0"/>
              <a:t> (5-ΗΤ), </a:t>
            </a:r>
            <a:r>
              <a:rPr lang="el-GR" dirty="0" err="1" smtClean="0"/>
              <a:t>βραδυκινίνη</a:t>
            </a:r>
            <a:r>
              <a:rPr lang="el-GR" dirty="0" smtClean="0"/>
              <a:t> και άλλες, είναι αυτές που προκαλούν κυρίως τον πόνο. </a:t>
            </a:r>
            <a:endParaRPr lang="en-US" dirty="0"/>
          </a:p>
        </p:txBody>
      </p:sp>
      <p:sp>
        <p:nvSpPr>
          <p:cNvPr id="4" name="Θέση αριθμού διαφάνειας 3"/>
          <p:cNvSpPr>
            <a:spLocks noGrp="1"/>
          </p:cNvSpPr>
          <p:nvPr>
            <p:ph type="sldNum" sz="quarter" idx="12"/>
          </p:nvPr>
        </p:nvSpPr>
        <p:spPr>
          <a:xfrm>
            <a:off x="6553200" y="6448251"/>
            <a:ext cx="2133600" cy="365125"/>
          </a:xfrm>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29087286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Αλγοϋποδοχείς</a:t>
            </a:r>
            <a:r>
              <a:rPr lang="el-GR" dirty="0"/>
              <a:t> </a:t>
            </a:r>
            <a:r>
              <a:rPr lang="el-GR" sz="3000" b="0" dirty="0" smtClean="0"/>
              <a:t>6/6</a:t>
            </a:r>
            <a:endParaRPr lang="en-US" sz="3200" b="1" dirty="0"/>
          </a:p>
        </p:txBody>
      </p:sp>
      <p:sp>
        <p:nvSpPr>
          <p:cNvPr id="3" name="Θέση περιεχομένου 2"/>
          <p:cNvSpPr>
            <a:spLocks noGrp="1"/>
          </p:cNvSpPr>
          <p:nvPr>
            <p:ph idx="1"/>
          </p:nvPr>
        </p:nvSpPr>
        <p:spPr/>
        <p:txBody>
          <a:bodyPr>
            <a:normAutofit/>
          </a:bodyPr>
          <a:lstStyle/>
          <a:p>
            <a:r>
              <a:rPr lang="el-GR" dirty="0" smtClean="0"/>
              <a:t>Πεπτίδια όπως η ουσία Ρ και η CGRP, προκαλούν αγγειακό οίδημα και ερεθίζουν τους </a:t>
            </a:r>
            <a:r>
              <a:rPr lang="el-GR" dirty="0" err="1" smtClean="0"/>
              <a:t>αλγοϋποδοχείς</a:t>
            </a:r>
            <a:r>
              <a:rPr lang="el-GR" dirty="0" smtClean="0"/>
              <a:t>. </a:t>
            </a:r>
            <a:endParaRPr lang="en-US" dirty="0" smtClean="0"/>
          </a:p>
          <a:p>
            <a:r>
              <a:rPr lang="el-GR" dirty="0" smtClean="0"/>
              <a:t>Η έξοδος Καλίου από τα κατεστραμμένα κύτταρα, το χαμηλό όξινο </a:t>
            </a:r>
            <a:r>
              <a:rPr lang="el-GR" dirty="0" err="1" smtClean="0"/>
              <a:t>pH</a:t>
            </a:r>
            <a:r>
              <a:rPr lang="el-GR" dirty="0" smtClean="0"/>
              <a:t> στην περιοχή της βλάβης, η παρουσία ΑΤΡ, η άνοδος του γαλακτικού οξέος από </a:t>
            </a:r>
            <a:r>
              <a:rPr lang="el-GR" dirty="0" err="1" smtClean="0"/>
              <a:t>αγγειοσύσπαση</a:t>
            </a:r>
            <a:r>
              <a:rPr lang="el-GR" dirty="0" smtClean="0"/>
              <a:t>, ο παράγοντας ανάπτυξης των νεύρων και πολλοί άλλοι είναι από τους παράγοντες που προκαλούν πόνο ερεθίζοντας τους </a:t>
            </a:r>
            <a:r>
              <a:rPr lang="el-GR" dirty="0" err="1" smtClean="0"/>
              <a:t>αλγοϋποδοχείς</a:t>
            </a:r>
            <a:r>
              <a:rPr lang="el-GR" dirty="0" smtClean="0"/>
              <a:t> </a:t>
            </a:r>
            <a:r>
              <a:rPr lang="en-US" dirty="0" smtClean="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1235319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sz="3400" b="1" dirty="0"/>
              <a:t>Ε</a:t>
            </a:r>
            <a:r>
              <a:rPr lang="el-GR" sz="3400" b="1" dirty="0" smtClean="0"/>
              <a:t>πικοινωνία της περιφέρειας με τον εγκέφαλο</a:t>
            </a:r>
            <a:endParaRPr lang="en-US" sz="3400" b="1" dirty="0"/>
          </a:p>
        </p:txBody>
      </p:sp>
      <p:sp>
        <p:nvSpPr>
          <p:cNvPr id="3" name="Θέση περιεχομένου 2"/>
          <p:cNvSpPr>
            <a:spLocks noGrp="1"/>
          </p:cNvSpPr>
          <p:nvPr>
            <p:ph idx="1"/>
          </p:nvPr>
        </p:nvSpPr>
        <p:spPr/>
        <p:txBody>
          <a:bodyPr>
            <a:normAutofit fontScale="92500" lnSpcReduction="10000"/>
          </a:bodyPr>
          <a:lstStyle/>
          <a:p>
            <a:r>
              <a:rPr lang="el-GR" dirty="0" smtClean="0"/>
              <a:t>Η επικοινωνία της περιφέρειας με τον εγκέφαλο και η αντίδρασή του στα ερεθίσματα εξελίσσεται σε 4 στάδια. </a:t>
            </a:r>
            <a:endParaRPr lang="en-US" dirty="0" smtClean="0"/>
          </a:p>
          <a:p>
            <a:r>
              <a:rPr lang="el-GR" dirty="0" smtClean="0"/>
              <a:t>Το πρώτο αφορά την μετατροπή (</a:t>
            </a:r>
            <a:r>
              <a:rPr lang="el-GR" dirty="0" err="1" smtClean="0"/>
              <a:t>transduction</a:t>
            </a:r>
            <a:r>
              <a:rPr lang="el-GR" dirty="0" smtClean="0"/>
              <a:t>) των διαφόρων ερεθισμάτων σε ηλεκτρικά δυναμικά ενέργειας.</a:t>
            </a:r>
            <a:endParaRPr lang="en-US" dirty="0" smtClean="0"/>
          </a:p>
          <a:p>
            <a:r>
              <a:rPr lang="el-GR" dirty="0" smtClean="0"/>
              <a:t>Το δεύτερο καλύπτει την μεταβίβαση (</a:t>
            </a:r>
            <a:r>
              <a:rPr lang="el-GR" dirty="0" err="1" smtClean="0"/>
              <a:t>transmission</a:t>
            </a:r>
            <a:r>
              <a:rPr lang="el-GR" dirty="0" smtClean="0"/>
              <a:t>) των ηλεκτρικών ερεθισμάτων, διαμέσου του νωτιαίου μυελού και του θαλάμου, στην </a:t>
            </a:r>
            <a:r>
              <a:rPr lang="el-GR" dirty="0" err="1" smtClean="0"/>
              <a:t>σωματοαισθητική</a:t>
            </a:r>
            <a:r>
              <a:rPr lang="el-GR" dirty="0" smtClean="0"/>
              <a:t> περιοχή του εγκεφάλου.</a:t>
            </a:r>
            <a:r>
              <a:rPr lang="en-US" dirty="0" smtClean="0"/>
              <a:t> </a:t>
            </a:r>
          </a:p>
          <a:p>
            <a:r>
              <a:rPr lang="el-GR" dirty="0" smtClean="0"/>
              <a:t>Το τρίτο αφορά την αντίληψη (</a:t>
            </a:r>
            <a:r>
              <a:rPr lang="el-GR" dirty="0" err="1" smtClean="0"/>
              <a:t>perception</a:t>
            </a:r>
            <a:r>
              <a:rPr lang="el-GR" dirty="0" smtClean="0"/>
              <a:t>) και αναγνώριση των ερεθισμάτων από τον εγκέφαλο</a:t>
            </a:r>
            <a:r>
              <a:rPr lang="en-US" dirty="0" smtClean="0"/>
              <a:t>. </a:t>
            </a:r>
          </a:p>
          <a:p>
            <a:r>
              <a:rPr lang="en-US" dirty="0" smtClean="0"/>
              <a:t>K</a:t>
            </a:r>
            <a:r>
              <a:rPr lang="el-GR" dirty="0" smtClean="0"/>
              <a:t>αι το τέταρτο στάδιο καλύπτει την τροποποίηση (</a:t>
            </a:r>
            <a:r>
              <a:rPr lang="el-GR" dirty="0" err="1" smtClean="0"/>
              <a:t>modulation</a:t>
            </a:r>
            <a:r>
              <a:rPr lang="el-GR" dirty="0" smtClean="0"/>
              <a:t>) των ερεθισμάτων, δηλαδή την αντίδραση του εγκεφάλου, διαμέσου των διαφόρων </a:t>
            </a:r>
            <a:r>
              <a:rPr lang="el-GR" dirty="0" err="1" smtClean="0"/>
              <a:t>μετακυκλωμάτων</a:t>
            </a:r>
            <a:r>
              <a:rPr lang="el-GR" dirty="0" smtClean="0"/>
              <a:t> του συστήματος.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3851071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Η διέγερση των </a:t>
            </a:r>
            <a:r>
              <a:rPr lang="el-GR" b="1" dirty="0" err="1" smtClean="0"/>
              <a:t>αλγοϋποδοχέων</a:t>
            </a:r>
            <a:r>
              <a:rPr lang="el-GR" b="1" dirty="0" smtClean="0"/>
              <a:t> </a:t>
            </a:r>
            <a:r>
              <a:rPr lang="el-GR" sz="3000" b="0" dirty="0" smtClean="0"/>
              <a:t>(Μετατροπή -</a:t>
            </a:r>
            <a:r>
              <a:rPr lang="el-GR" sz="3000" b="0" dirty="0" err="1" smtClean="0"/>
              <a:t>Transduction</a:t>
            </a:r>
            <a:r>
              <a:rPr lang="el-GR" sz="3000" b="0" dirty="0" smtClean="0"/>
              <a:t>) 1/4</a:t>
            </a:r>
            <a:endParaRPr lang="en-US" sz="3000" b="0"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Στο άκρο μιας νευρικής ίνας C, η κυτταρική μεμβράνη της φέρει πολλούς υποδοχείς διαφόρων ουσιών και διαύλους διαφόρων ιόντων όπως και κάθε άλλο κύτταρο του σώματός μας. Πολλοί από αυτούς αποτελούν τους αισθητήρες του συστήματος. </a:t>
            </a:r>
          </a:p>
          <a:p>
            <a:r>
              <a:rPr lang="el-GR" dirty="0" smtClean="0"/>
              <a:t>Στο εσωτερικό της νευρικής ίνας, το περιβάλλον είναι αρνητικά φορτισμένο σε αντίθεση με το εξωτερικό περιβάλλον που είναι θετικά φορτισμένο. Αυτό γίνεται διότι οι αντλίες νατρίου και καλίου που ευρίσκονται στην κυτταρική μεμβράνη είναι έτσι ρυθμισμένες ώστε για κάθε 2 μόρια </a:t>
            </a:r>
            <a:r>
              <a:rPr lang="el-GR" dirty="0"/>
              <a:t>κ</a:t>
            </a:r>
            <a:r>
              <a:rPr lang="el-GR" dirty="0" smtClean="0"/>
              <a:t>αλίου που εισέρχονται μέσα στο κύτταρο, να εξέρχονται τρία μόρια </a:t>
            </a:r>
            <a:r>
              <a:rPr lang="el-GR" dirty="0"/>
              <a:t>ν</a:t>
            </a:r>
            <a:r>
              <a:rPr lang="el-GR" dirty="0" smtClean="0"/>
              <a:t>ατρίου.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29351101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Η διέγερση των </a:t>
            </a:r>
            <a:r>
              <a:rPr lang="el-GR" b="1" dirty="0" err="1" smtClean="0"/>
              <a:t>αλγοϋποδοχέων</a:t>
            </a:r>
            <a:r>
              <a:rPr lang="el-GR" b="1" dirty="0" smtClean="0"/>
              <a:t> </a:t>
            </a:r>
            <a:r>
              <a:rPr lang="el-GR" sz="3000" b="0" dirty="0" smtClean="0"/>
              <a:t>(Μετατροπή -</a:t>
            </a:r>
            <a:r>
              <a:rPr lang="el-GR" sz="3000" b="0" dirty="0" err="1" smtClean="0"/>
              <a:t>Transduction</a:t>
            </a:r>
            <a:r>
              <a:rPr lang="el-GR" sz="3000" b="0" dirty="0" smtClean="0"/>
              <a:t>) 2/4</a:t>
            </a:r>
            <a:endParaRPr lang="en-US" sz="3000" b="0" dirty="0"/>
          </a:p>
        </p:txBody>
      </p:sp>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Η διαφορά δυναμικού στις δύο πλευρές της κυτταρικής μεμβράνης κυμαίνεται περίπου στα -70 </a:t>
            </a:r>
            <a:r>
              <a:rPr lang="el-GR" dirty="0" err="1" smtClean="0"/>
              <a:t>mV</a:t>
            </a:r>
            <a:r>
              <a:rPr lang="el-GR" dirty="0" smtClean="0"/>
              <a:t>. Το δυναμικό μπορεί να φαίνεται μικρό αλλά, επειδή τα κύτταρα είναι μικροσκοπικά σε μέγεθος, τέτοιες μικρές διαφορές ηλεκτρικού δυναμικού είναι εξαιρετικά μεγάλες στο δικό τους </a:t>
            </a:r>
            <a:r>
              <a:rPr lang="el-GR" dirty="0" err="1" smtClean="0"/>
              <a:t>μικροπεριβάλλον</a:t>
            </a:r>
            <a:r>
              <a:rPr lang="el-GR" dirty="0" smtClean="0"/>
              <a:t>. </a:t>
            </a:r>
          </a:p>
          <a:p>
            <a:r>
              <a:rPr lang="el-GR" dirty="0" smtClean="0"/>
              <a:t>Η </a:t>
            </a:r>
            <a:r>
              <a:rPr lang="el-GR" dirty="0" err="1" smtClean="0"/>
              <a:t>λιποειδική</a:t>
            </a:r>
            <a:r>
              <a:rPr lang="el-GR" dirty="0" smtClean="0"/>
              <a:t> δομή της κυτταρικής μεμβράνης δρα ως μονωτική ταινία διατηρώντας την διαφορά δυναμικού μεταξύ της έσω και της έξω πλευράς </a:t>
            </a:r>
            <a:r>
              <a:rPr lang="el-GR" dirty="0"/>
              <a:t>της </a:t>
            </a:r>
            <a:r>
              <a:rPr lang="el-GR" dirty="0" smtClean="0"/>
              <a:t>σταθερά.</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303463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τύποι πόνου και τα χαρακτηριστικά τους </a:t>
            </a:r>
            <a:r>
              <a:rPr lang="el-GR" sz="3000" b="0" dirty="0" smtClean="0"/>
              <a:t>6/6</a:t>
            </a:r>
            <a:endParaRPr lang="en-US" sz="2400" dirty="0"/>
          </a:p>
        </p:txBody>
      </p:sp>
      <p:sp>
        <p:nvSpPr>
          <p:cNvPr id="3" name="Θέση περιεχομένου 2"/>
          <p:cNvSpPr>
            <a:spLocks noGrp="1"/>
          </p:cNvSpPr>
          <p:nvPr>
            <p:ph idx="1"/>
          </p:nvPr>
        </p:nvSpPr>
        <p:spPr/>
        <p:txBody>
          <a:bodyPr>
            <a:normAutofit/>
          </a:bodyPr>
          <a:lstStyle/>
          <a:p>
            <a:r>
              <a:rPr lang="el-GR" dirty="0"/>
              <a:t>Έτσι, ο συνεχής ή διαλείπων πόνος συχνά παραμένει περισσότερο από ότι ο λειτουργικός του σκοπός το </a:t>
            </a:r>
            <a:r>
              <a:rPr lang="el-GR" dirty="0" smtClean="0"/>
              <a:t>απαιτεί.</a:t>
            </a:r>
          </a:p>
          <a:p>
            <a:r>
              <a:rPr lang="el-GR" dirty="0" smtClean="0"/>
              <a:t>Μπορεί επίσης </a:t>
            </a:r>
            <a:r>
              <a:rPr lang="el-GR" dirty="0"/>
              <a:t>να αναφέρεται στην μετατροπή σε χρόνιο του άλγους που προκύπτει στα πλαίσια ενός φαύλου </a:t>
            </a:r>
            <a:r>
              <a:rPr lang="el-GR" dirty="0" smtClean="0"/>
              <a:t>κύκλου. </a:t>
            </a:r>
          </a:p>
          <a:p>
            <a:r>
              <a:rPr lang="el-GR" dirty="0" smtClean="0"/>
              <a:t>Άρα, </a:t>
            </a:r>
            <a:r>
              <a:rPr lang="el-GR" dirty="0"/>
              <a:t>χρόνιος πόνος είναι δυσκολότερο να αντιμετωπισθεί σε σχέση με τον οξύ πόνο. </a:t>
            </a:r>
            <a:endParaRPr lang="el-GR" dirty="0" smtClean="0"/>
          </a:p>
          <a:p>
            <a:r>
              <a:rPr lang="el-GR" dirty="0" smtClean="0"/>
              <a:t>Μπορεί να </a:t>
            </a:r>
            <a:r>
              <a:rPr lang="el-GR" dirty="0"/>
              <a:t>θεωρηθεί ως αυτόνομη παθολογική οντότητα.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1833032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435280" cy="5517232"/>
          </a:xfrm>
        </p:spPr>
        <p:txBody>
          <a:bodyPr>
            <a:noAutofit/>
          </a:bodyPr>
          <a:lstStyle/>
          <a:p>
            <a:r>
              <a:rPr lang="el-GR" sz="2200" dirty="0"/>
              <a:t>Ε</a:t>
            </a:r>
            <a:r>
              <a:rPr lang="el-GR" sz="2200" dirty="0" smtClean="0"/>
              <a:t>ιδικοί δίαυλοι ιόντων που ανοίγουν και κλείνουν κατά περίπτωση επιτρέπουν την </a:t>
            </a:r>
            <a:r>
              <a:rPr lang="el-GR" sz="2200" dirty="0" err="1" smtClean="0"/>
              <a:t>αμφοτερόπλευρο</a:t>
            </a:r>
            <a:r>
              <a:rPr lang="el-GR" sz="2200" dirty="0" smtClean="0"/>
              <a:t> ιοντική μετανάστευση. Οι δίαυλοι αυτοί αποτελούνται από ένα σύμπλεγμα πρωτεϊνικών μορίων ενταγμένο μέσα στην κυτταρική μεμβράνη που έχει την δυνατότητα να διαμορφώνεται ανάλογα με το ερέθισμα. </a:t>
            </a:r>
          </a:p>
          <a:p>
            <a:r>
              <a:rPr lang="el-GR" sz="2200" dirty="0" smtClean="0"/>
              <a:t>Τα ερεθίσματα είναι εξωγενείς ή ενδογενείς ουσίες (</a:t>
            </a:r>
            <a:r>
              <a:rPr lang="el-GR" sz="2200" dirty="0" err="1" smtClean="0"/>
              <a:t>ligands</a:t>
            </a:r>
            <a:r>
              <a:rPr lang="el-GR" sz="2200" dirty="0" smtClean="0"/>
              <a:t>), είτε αιφνίδιες διαφορές ηλεκτρικού δυναμικού (</a:t>
            </a:r>
            <a:r>
              <a:rPr lang="el-GR" sz="2200" dirty="0" err="1" smtClean="0"/>
              <a:t>voltage</a:t>
            </a:r>
            <a:r>
              <a:rPr lang="el-GR" sz="2200" dirty="0" smtClean="0"/>
              <a:t>), τα οποία επιδρώντας επάνω στο διαυλικό σύμπλεγμα των πρωτεϊνικών μορίων, αντιδρούν φυσικοχημικά μαζί του και το διαμορφώνουν στιγμιαία με τέτοιο τρόπο ώστε να δημιουργούνται οπές-δίαυλοι στη κυτταρική μεμβράνη. Από τους διαύλους αυτούς διαπερνούν διάφορα ιόντα από τις δυο πλευρές της μεμβράνης. Μετά το τέλος του ερεθίσματος οι δίαυλοι κλείνουν και επανέρχονται στην αρχική τους κατάσταση.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Η διέγερση των </a:t>
            </a:r>
            <a:r>
              <a:rPr lang="el-GR" b="1" dirty="0" err="1" smtClean="0"/>
              <a:t>αλγοϋποδοχέων</a:t>
            </a:r>
            <a:r>
              <a:rPr lang="el-GR" b="1" dirty="0" smtClean="0"/>
              <a:t> </a:t>
            </a:r>
            <a:r>
              <a:rPr lang="el-GR" sz="3000" b="0" dirty="0" smtClean="0"/>
              <a:t>(Μετατροπή -</a:t>
            </a:r>
            <a:r>
              <a:rPr lang="el-GR" sz="3000" b="0" dirty="0" err="1" smtClean="0"/>
              <a:t>Transduction</a:t>
            </a:r>
            <a:r>
              <a:rPr lang="el-GR" sz="3000" b="0" dirty="0" smtClean="0"/>
              <a:t>) 3/4</a:t>
            </a:r>
            <a:endParaRPr lang="en-US" sz="3000" b="0" dirty="0"/>
          </a:p>
        </p:txBody>
      </p:sp>
    </p:spTree>
    <p:extLst>
      <p:ext uri="{BB962C8B-B14F-4D97-AF65-F5344CB8AC3E}">
        <p14:creationId xmlns:p14="http://schemas.microsoft.com/office/powerpoint/2010/main" val="41038944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340768"/>
            <a:ext cx="8229600" cy="5040560"/>
          </a:xfrm>
        </p:spPr>
        <p:txBody>
          <a:bodyPr>
            <a:noAutofit/>
          </a:bodyPr>
          <a:lstStyle/>
          <a:p>
            <a:r>
              <a:rPr lang="el-GR" dirty="0" smtClean="0"/>
              <a:t>Στις ίνες C του πόνου, τριών ειδών δίαυλοι ιόντων παίζουν σημαντικό ρόλο, οι </a:t>
            </a:r>
            <a:r>
              <a:rPr lang="el-GR" dirty="0" err="1" smtClean="0"/>
              <a:t>θερμοευαίσθητοι</a:t>
            </a:r>
            <a:r>
              <a:rPr lang="el-GR" dirty="0" smtClean="0"/>
              <a:t> μη ειδικοί δίαυλοι ιόντων (TRPV, </a:t>
            </a:r>
            <a:r>
              <a:rPr lang="el-GR" dirty="0" err="1" smtClean="0"/>
              <a:t>Transient</a:t>
            </a:r>
            <a:r>
              <a:rPr lang="el-GR" dirty="0" smtClean="0"/>
              <a:t> </a:t>
            </a:r>
            <a:r>
              <a:rPr lang="el-GR" dirty="0" err="1" smtClean="0"/>
              <a:t>Receptor</a:t>
            </a:r>
            <a:r>
              <a:rPr lang="el-GR" dirty="0" smtClean="0"/>
              <a:t> </a:t>
            </a:r>
            <a:r>
              <a:rPr lang="el-GR" dirty="0" err="1" smtClean="0"/>
              <a:t>Potential</a:t>
            </a:r>
            <a:r>
              <a:rPr lang="el-GR" dirty="0" smtClean="0"/>
              <a:t> </a:t>
            </a:r>
            <a:r>
              <a:rPr lang="el-GR" dirty="0" err="1" smtClean="0"/>
              <a:t>Vanilloid</a:t>
            </a:r>
            <a:r>
              <a:rPr lang="el-GR" dirty="0" smtClean="0"/>
              <a:t>), οι </a:t>
            </a:r>
            <a:r>
              <a:rPr lang="el-GR" dirty="0" err="1" smtClean="0"/>
              <a:t>ηλεκτροευαίσθητοι</a:t>
            </a:r>
            <a:r>
              <a:rPr lang="el-GR" dirty="0" smtClean="0"/>
              <a:t> ειδικοί δίαυλοι νατρίου (</a:t>
            </a:r>
            <a:r>
              <a:rPr lang="el-GR" dirty="0" err="1" smtClean="0"/>
              <a:t>Voltage</a:t>
            </a:r>
            <a:r>
              <a:rPr lang="el-GR" dirty="0" smtClean="0"/>
              <a:t>-</a:t>
            </a:r>
            <a:r>
              <a:rPr lang="el-GR" dirty="0" err="1" smtClean="0"/>
              <a:t>gated</a:t>
            </a:r>
            <a:r>
              <a:rPr lang="el-GR" dirty="0" smtClean="0"/>
              <a:t> </a:t>
            </a:r>
            <a:r>
              <a:rPr lang="el-GR" dirty="0" err="1" smtClean="0"/>
              <a:t>Sodium</a:t>
            </a:r>
            <a:r>
              <a:rPr lang="el-GR" dirty="0" smtClean="0"/>
              <a:t> </a:t>
            </a:r>
            <a:r>
              <a:rPr lang="el-GR" dirty="0" err="1" smtClean="0"/>
              <a:t>Channels</a:t>
            </a:r>
            <a:r>
              <a:rPr lang="el-GR" dirty="0" smtClean="0"/>
              <a:t> ή </a:t>
            </a:r>
            <a:r>
              <a:rPr lang="el-GR" dirty="0" err="1" smtClean="0"/>
              <a:t>Nav</a:t>
            </a:r>
            <a:r>
              <a:rPr lang="el-GR" dirty="0" smtClean="0"/>
              <a:t>) και οι </a:t>
            </a:r>
            <a:r>
              <a:rPr lang="el-GR" dirty="0" err="1" smtClean="0"/>
              <a:t>ηλεκτροευαίσθητοι</a:t>
            </a:r>
            <a:r>
              <a:rPr lang="el-GR" dirty="0" smtClean="0"/>
              <a:t> δίαυλοι καλίου (</a:t>
            </a:r>
            <a:r>
              <a:rPr lang="el-GR" dirty="0" err="1" smtClean="0"/>
              <a:t>Voltage</a:t>
            </a:r>
            <a:r>
              <a:rPr lang="el-GR" dirty="0" smtClean="0"/>
              <a:t>-</a:t>
            </a:r>
            <a:r>
              <a:rPr lang="el-GR" dirty="0" err="1" smtClean="0"/>
              <a:t>gated</a:t>
            </a:r>
            <a:r>
              <a:rPr lang="el-GR" dirty="0" smtClean="0"/>
              <a:t> </a:t>
            </a:r>
            <a:r>
              <a:rPr lang="el-GR" dirty="0" err="1" smtClean="0"/>
              <a:t>Potassium</a:t>
            </a:r>
            <a:r>
              <a:rPr lang="el-GR" dirty="0" smtClean="0"/>
              <a:t> </a:t>
            </a:r>
            <a:r>
              <a:rPr lang="el-GR" dirty="0" err="1" smtClean="0"/>
              <a:t>Channels</a:t>
            </a:r>
            <a:r>
              <a:rPr lang="el-GR" dirty="0" smtClean="0"/>
              <a:t> ή </a:t>
            </a:r>
            <a:r>
              <a:rPr lang="el-GR" dirty="0" err="1" smtClean="0"/>
              <a:t>Kv</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Η διέγερση των </a:t>
            </a:r>
            <a:r>
              <a:rPr lang="el-GR" b="1" dirty="0" err="1" smtClean="0"/>
              <a:t>αλγοϋποδοχέων</a:t>
            </a:r>
            <a:r>
              <a:rPr lang="el-GR" b="1" dirty="0" smtClean="0"/>
              <a:t> </a:t>
            </a:r>
            <a:r>
              <a:rPr lang="el-GR" sz="3000" b="0" dirty="0" smtClean="0"/>
              <a:t>(Μετατροπή -</a:t>
            </a:r>
            <a:r>
              <a:rPr lang="el-GR" sz="3000" b="0" dirty="0" err="1" smtClean="0"/>
              <a:t>Transduction</a:t>
            </a:r>
            <a:r>
              <a:rPr lang="el-GR" sz="3000" b="0" dirty="0" smtClean="0"/>
              <a:t>) 4/4</a:t>
            </a:r>
            <a:endParaRPr lang="en-US" sz="3000" b="0" dirty="0"/>
          </a:p>
        </p:txBody>
      </p:sp>
    </p:spTree>
    <p:extLst>
      <p:ext uri="{BB962C8B-B14F-4D97-AF65-F5344CB8AC3E}">
        <p14:creationId xmlns:p14="http://schemas.microsoft.com/office/powerpoint/2010/main" val="831594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1/12</a:t>
            </a:r>
            <a:endParaRPr lang="en-US" sz="2800" b="0" dirty="0"/>
          </a:p>
        </p:txBody>
      </p:sp>
      <p:sp>
        <p:nvSpPr>
          <p:cNvPr id="3" name="Θέση περιεχομένου 2"/>
          <p:cNvSpPr>
            <a:spLocks noGrp="1"/>
          </p:cNvSpPr>
          <p:nvPr>
            <p:ph idx="1"/>
          </p:nvPr>
        </p:nvSpPr>
        <p:spPr>
          <a:xfrm>
            <a:off x="457200" y="1412776"/>
            <a:ext cx="8229600" cy="4968552"/>
          </a:xfrm>
        </p:spPr>
        <p:txBody>
          <a:bodyPr>
            <a:noAutofit/>
          </a:bodyPr>
          <a:lstStyle/>
          <a:p>
            <a:r>
              <a:rPr lang="el-GR" dirty="0" smtClean="0"/>
              <a:t>Οι </a:t>
            </a:r>
            <a:r>
              <a:rPr lang="el-GR" dirty="0" err="1" smtClean="0"/>
              <a:t>θερμοευαίσθητοι</a:t>
            </a:r>
            <a:r>
              <a:rPr lang="el-GR" dirty="0" smtClean="0"/>
              <a:t> μη ειδικοί δίαυλοι ιόντων, οι TRPV, είναι άθροισμα πρωτεϊνών που ανοίγει και κλείνει ανάλογα με την δράση διαφόρων ερεθισμάτων και αφήνει να περνούν στο εσωτερικό της νευρικής ίνας, ιόντα ασβεστίου, ιόντα μαγνησίου και μερικά ιόντα νατρίου. Η αναλογία ασβεστίου προς νάτριο είναι 9:1. </a:t>
            </a:r>
            <a:r>
              <a:rPr lang="el-GR" dirty="0"/>
              <a:t>Έ</a:t>
            </a:r>
            <a:r>
              <a:rPr lang="el-GR" dirty="0" smtClean="0"/>
              <a:t>χουν απομονωθεί 6 ή κατά άλλους 8 δίαυλοι TRP. Οι περισσότεροι βρίσκονται μόνο στο περιφερικό και κεντρικό νευρικό σύστημα (TRPV1 έως 4) και άλλοι στα εσωτερικά όργανα (TRPV5 έως 6).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35998240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2/12</a:t>
            </a:r>
            <a:endParaRPr lang="en-US" sz="2800" b="0" dirty="0"/>
          </a:p>
        </p:txBody>
      </p:sp>
      <p:sp>
        <p:nvSpPr>
          <p:cNvPr id="3" name="Θέση περιεχομένου 2"/>
          <p:cNvSpPr>
            <a:spLocks noGrp="1"/>
          </p:cNvSpPr>
          <p:nvPr>
            <p:ph idx="1"/>
          </p:nvPr>
        </p:nvSpPr>
        <p:spPr>
          <a:xfrm>
            <a:off x="457200" y="1412776"/>
            <a:ext cx="8229600" cy="4968552"/>
          </a:xfrm>
        </p:spPr>
        <p:txBody>
          <a:bodyPr>
            <a:noAutofit/>
          </a:bodyPr>
          <a:lstStyle/>
          <a:p>
            <a:r>
              <a:rPr lang="el-GR" dirty="0" smtClean="0"/>
              <a:t>Σύμφωνα με ερευνητές κάθε TRPV ελέγχει κάποια θερμοκρασία, ο TRPV2 διεγείρεται σε θερμοκρασία 52ο C, ενώ ο TRPV8, διεγείρεται από την </a:t>
            </a:r>
            <a:r>
              <a:rPr lang="el-GR" dirty="0" err="1" smtClean="0"/>
              <a:t>μενθόλη</a:t>
            </a:r>
            <a:r>
              <a:rPr lang="el-GR" dirty="0" smtClean="0"/>
              <a:t> και σε θερμοκρασίες κάτω των 23ο C και ονομάζεται ο υποδοχέας του ψυχρού. </a:t>
            </a:r>
          </a:p>
          <a:p>
            <a:r>
              <a:rPr lang="el-GR" dirty="0" smtClean="0"/>
              <a:t>Ο TRPV3 είναι </a:t>
            </a:r>
            <a:r>
              <a:rPr lang="el-GR" dirty="0" err="1"/>
              <a:t>ω</a:t>
            </a:r>
            <a:r>
              <a:rPr lang="el-GR" dirty="0" err="1" smtClean="0"/>
              <a:t>σμοϋποδοχέας</a:t>
            </a:r>
            <a:r>
              <a:rPr lang="el-GR" dirty="0" smtClean="0"/>
              <a:t>, ευρίσκεται σε μεγάλες ποσότητες στο εσωτερικό της ρινός και διεγείρεται από το άρωμα του θυμαριού και της ρίγανης. </a:t>
            </a:r>
          </a:p>
          <a:p>
            <a:r>
              <a:rPr lang="el-GR" dirty="0" smtClean="0"/>
              <a:t>Οι TRPV1 και TRPV3 διεγείρονται και από την καμφορά.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3350116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256584"/>
          </a:xfrm>
        </p:spPr>
        <p:txBody>
          <a:bodyPr>
            <a:normAutofit fontScale="92500"/>
          </a:bodyPr>
          <a:lstStyle/>
          <a:p>
            <a:r>
              <a:rPr lang="el-GR" dirty="0" smtClean="0"/>
              <a:t>Ο πρώτος και πιο καλά μελετημένος TRPV δίαυλος είναι ο TRPV1. </a:t>
            </a:r>
          </a:p>
          <a:p>
            <a:r>
              <a:rPr lang="el-GR" dirty="0" smtClean="0"/>
              <a:t>Τα ερεθίσματα που μπορούν να τον ανοίξουν είναι η άνοδος της θερμοκρασίας πέραν των 43</a:t>
            </a:r>
            <a:r>
              <a:rPr lang="el-GR" baseline="30000" dirty="0" smtClean="0"/>
              <a:t>ο</a:t>
            </a:r>
            <a:r>
              <a:rPr lang="el-GR" dirty="0" smtClean="0"/>
              <a:t> C, διάφορες φλεγμονώδεις </a:t>
            </a:r>
            <a:r>
              <a:rPr lang="el-GR" dirty="0" err="1" smtClean="0"/>
              <a:t>κυτταροκίνες</a:t>
            </a:r>
            <a:r>
              <a:rPr lang="el-GR" dirty="0" smtClean="0"/>
              <a:t> (</a:t>
            </a:r>
            <a:r>
              <a:rPr lang="el-GR" dirty="0" err="1" smtClean="0"/>
              <a:t>προσταγλανδίνες</a:t>
            </a:r>
            <a:r>
              <a:rPr lang="el-GR" dirty="0" smtClean="0"/>
              <a:t>, </a:t>
            </a:r>
            <a:r>
              <a:rPr lang="el-GR" dirty="0" err="1" smtClean="0"/>
              <a:t>βραδυκινίνες</a:t>
            </a:r>
            <a:r>
              <a:rPr lang="el-GR" dirty="0" smtClean="0"/>
              <a:t>), τα οξέα, το </a:t>
            </a:r>
            <a:r>
              <a:rPr lang="el-GR" dirty="0" err="1" smtClean="0"/>
              <a:t>ενδοκανναβινοειδές</a:t>
            </a:r>
            <a:r>
              <a:rPr lang="el-GR" dirty="0" smtClean="0"/>
              <a:t> </a:t>
            </a:r>
            <a:r>
              <a:rPr lang="el-GR" dirty="0" err="1" smtClean="0"/>
              <a:t>anandamide</a:t>
            </a:r>
            <a:r>
              <a:rPr lang="el-GR" dirty="0" smtClean="0"/>
              <a:t> και η </a:t>
            </a:r>
            <a:r>
              <a:rPr lang="el-GR" dirty="0" err="1"/>
              <a:t>κ</a:t>
            </a:r>
            <a:r>
              <a:rPr lang="el-GR" dirty="0" err="1" smtClean="0"/>
              <a:t>αψαϊκίνη</a:t>
            </a:r>
            <a:r>
              <a:rPr lang="el-GR" dirty="0" smtClean="0"/>
              <a:t>, η ουσία που περιέχεται στην πιπεριά. </a:t>
            </a:r>
          </a:p>
          <a:p>
            <a:r>
              <a:rPr lang="el-GR" dirty="0" smtClean="0"/>
              <a:t>Ο TRPV1 ευρίσκεται κυρίως στους </a:t>
            </a:r>
            <a:r>
              <a:rPr lang="el-GR" dirty="0" err="1" smtClean="0"/>
              <a:t>αλγοϋποδοχείς</a:t>
            </a:r>
            <a:r>
              <a:rPr lang="el-GR" dirty="0" smtClean="0"/>
              <a:t> των ινών C των περιφερικών νεύρων, αλλά έχει εντοπισθεί και στο κεντρικό νευρικό σύστημα. </a:t>
            </a:r>
          </a:p>
          <a:p>
            <a:r>
              <a:rPr lang="el-GR" dirty="0" smtClean="0"/>
              <a:t>Ο ρόλος του στον άνθρωπο είναι η διατήρηση της θερμοκρασίας του σώματος μέσα σε φυσιολογικά επίπεδα και η δημιουργία των ερεθισμάτων του πόνου.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3/12</a:t>
            </a:r>
            <a:endParaRPr lang="en-US" sz="2800" b="0" dirty="0"/>
          </a:p>
        </p:txBody>
      </p:sp>
    </p:spTree>
    <p:extLst>
      <p:ext uri="{BB962C8B-B14F-4D97-AF65-F5344CB8AC3E}">
        <p14:creationId xmlns:p14="http://schemas.microsoft.com/office/powerpoint/2010/main" val="4873108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328592"/>
          </a:xfrm>
        </p:spPr>
        <p:txBody>
          <a:bodyPr>
            <a:noAutofit/>
          </a:bodyPr>
          <a:lstStyle/>
          <a:p>
            <a:r>
              <a:rPr lang="el-GR" dirty="0" smtClean="0"/>
              <a:t>Η ενεργοποίηση του TRPV1 γίνεται ως εξής. Μετά από κάποιον τραυματισμό ή άλλου είδους φλεγμονώδες ερέθισμα, παράγονται είτε τοπικά είτε από τα </a:t>
            </a:r>
            <a:r>
              <a:rPr lang="el-GR" dirty="0" err="1" smtClean="0"/>
              <a:t>προστρέχοντα</a:t>
            </a:r>
            <a:r>
              <a:rPr lang="el-GR" dirty="0" smtClean="0"/>
              <a:t> για την αντιμετώπιση του ερεθίσματος </a:t>
            </a:r>
            <a:r>
              <a:rPr lang="el-GR" dirty="0" err="1" smtClean="0"/>
              <a:t>μακροφάγα</a:t>
            </a:r>
            <a:r>
              <a:rPr lang="el-GR" dirty="0" smtClean="0"/>
              <a:t>, φλεγμονώδεις </a:t>
            </a:r>
            <a:r>
              <a:rPr lang="el-GR" dirty="0" err="1" smtClean="0"/>
              <a:t>κυτταροκίνες</a:t>
            </a:r>
            <a:r>
              <a:rPr lang="el-GR" dirty="0" smtClean="0"/>
              <a:t>, όπως είναι οι </a:t>
            </a:r>
            <a:r>
              <a:rPr lang="el-GR" dirty="0" err="1" smtClean="0"/>
              <a:t>προσταγλανδίνες</a:t>
            </a:r>
            <a:r>
              <a:rPr lang="el-GR" dirty="0" smtClean="0"/>
              <a:t>, οι </a:t>
            </a:r>
            <a:r>
              <a:rPr lang="el-GR" dirty="0" err="1" smtClean="0"/>
              <a:t>βραδυκινίνες</a:t>
            </a:r>
            <a:r>
              <a:rPr lang="el-GR" dirty="0" smtClean="0"/>
              <a:t> κ.α. </a:t>
            </a:r>
          </a:p>
          <a:p>
            <a:r>
              <a:rPr lang="el-GR" dirty="0" smtClean="0"/>
              <a:t>Αυτές συνδέονται στους ειδικούς τους υποδοχείς της κυτταρικής μεμβράνης της ίνας C και τους ενεργοποιούν. Η ενεργοποίηση οδηγεί στην παραγωγή πρωτεϊνικής </a:t>
            </a:r>
            <a:r>
              <a:rPr lang="el-GR" dirty="0" err="1" smtClean="0"/>
              <a:t>κινάσης</a:t>
            </a:r>
            <a:r>
              <a:rPr lang="el-GR" dirty="0" smtClean="0"/>
              <a:t> Α και C, η οποία επιδρά ενδοκυττάρια στον TRPV1 και τον ανοίγει.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
        <p:nvSpPr>
          <p:cNvPr id="5"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4/12</a:t>
            </a:r>
            <a:endParaRPr lang="en-US" sz="2800" b="0" dirty="0"/>
          </a:p>
        </p:txBody>
      </p:sp>
    </p:spTree>
    <p:extLst>
      <p:ext uri="{BB962C8B-B14F-4D97-AF65-F5344CB8AC3E}">
        <p14:creationId xmlns:p14="http://schemas.microsoft.com/office/powerpoint/2010/main" val="12811664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435280" cy="5328592"/>
          </a:xfrm>
        </p:spPr>
        <p:txBody>
          <a:bodyPr>
            <a:noAutofit/>
          </a:bodyPr>
          <a:lstStyle/>
          <a:p>
            <a:r>
              <a:rPr lang="el-GR" sz="2300" dirty="0" smtClean="0"/>
              <a:t>Από τον ανοικτό δίαυλο περνούν αρχικά κάποια ιόντα νατρίου λόγω του μικρού τους μεγέθους, και στη συνέχεια τα μεγαλύτερα ιόντα ασβεστίου. Η ραγδαία είσοδος θετικά φορτισμένων ιόντων στο αρνητικά φορτισμένο εσωτερικό περιβάλλον των ινών C δημιουργεί μια στιγμιαία αναστροφή του ηλεκτρικού φορτίου, η οποία εκφράζεται σαν δυναμικό ενέργειας. </a:t>
            </a:r>
          </a:p>
          <a:p>
            <a:r>
              <a:rPr lang="el-GR" sz="2300" dirty="0" smtClean="0"/>
              <a:t>Η στιγμιαία αυτή </a:t>
            </a:r>
            <a:r>
              <a:rPr lang="el-GR" sz="2300" dirty="0" err="1" smtClean="0"/>
              <a:t>εκφόρτιση</a:t>
            </a:r>
            <a:r>
              <a:rPr lang="el-GR" sz="2300" dirty="0" smtClean="0"/>
              <a:t> θα ενεργοποιήσει στη συνέχεια τους ευαίσθητους στον ηλεκτρισμό (</a:t>
            </a:r>
            <a:r>
              <a:rPr lang="el-GR" sz="2300" dirty="0" err="1" smtClean="0"/>
              <a:t>τασεοϋποδοχείς</a:t>
            </a:r>
            <a:r>
              <a:rPr lang="el-GR" sz="2300" dirty="0" smtClean="0"/>
              <a:t>) διαύλους νατρίου, ο οποίοι θα αναλάβουν με διαδοχικές </a:t>
            </a:r>
            <a:r>
              <a:rPr lang="el-GR" sz="2300" dirty="0" err="1" smtClean="0"/>
              <a:t>εκφορτίσεις</a:t>
            </a:r>
            <a:r>
              <a:rPr lang="el-GR" sz="2300" dirty="0" smtClean="0"/>
              <a:t> κατά μήκος του νεύρου να μεταφέρουν το ερέθισμα αρχικά στον νωτιαίο μυελό και τελικά στον εγκέφαλο, όπου θα αναγνωρισθεί ως πόνος ή ως κάψιμο.</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
        <p:nvSpPr>
          <p:cNvPr id="5"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5/12</a:t>
            </a:r>
            <a:endParaRPr lang="en-US" sz="2800" b="0" dirty="0"/>
          </a:p>
        </p:txBody>
      </p:sp>
    </p:spTree>
    <p:extLst>
      <p:ext uri="{BB962C8B-B14F-4D97-AF65-F5344CB8AC3E}">
        <p14:creationId xmlns:p14="http://schemas.microsoft.com/office/powerpoint/2010/main" val="8127741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Οι ιδιότητες του TRPV1 συνδέθηκαν με πολλά σύνδρομα φλεγμονώδους ή νευροπαθητικού πόνου και αποδείχθηκε ότι η υπεραισθησία, η </a:t>
            </a:r>
            <a:r>
              <a:rPr lang="el-GR" dirty="0" err="1" smtClean="0"/>
              <a:t>υπεραλγησία</a:t>
            </a:r>
            <a:r>
              <a:rPr lang="el-GR" dirty="0" smtClean="0"/>
              <a:t> και η </a:t>
            </a:r>
            <a:r>
              <a:rPr lang="el-GR" dirty="0" err="1" smtClean="0"/>
              <a:t>αλλοδυνία</a:t>
            </a:r>
            <a:r>
              <a:rPr lang="el-GR" dirty="0" smtClean="0"/>
              <a:t> που παρουσιάζουν οι ασθενείς με χρόνιο νευροπαθητικό πόνο οφείλεται στην χρόνια υπερδιέγερση των διαύλων TRPV1. </a:t>
            </a:r>
          </a:p>
          <a:p>
            <a:r>
              <a:rPr lang="el-GR" dirty="0"/>
              <a:t>Α</a:t>
            </a:r>
            <a:r>
              <a:rPr lang="el-GR" dirty="0" smtClean="0"/>
              <a:t>νακαλύφθηκαν ουσίες οι οποίες δρούσαν ως ανταγωνιστές, καταργώντας την δράση του διαύλου, είτε ως αγωνιστές, διεγείροντας την δράση του διαύλου. Είναι πια γνωστό ότι ο TRPV1 αποτελεί έναν από τους βασικούς θερμοστάτες του σώματος και κάθε φορά που ερεθίζεται από την εξωτερική θερμοκρασία, το σώμα προσαρμόζει την θερμοκρασία του ανάλογα με τον βαθμό ερεθισμού του.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
        <p:nvSpPr>
          <p:cNvPr id="5"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6/12</a:t>
            </a:r>
            <a:endParaRPr lang="en-US" sz="2800" b="0" dirty="0"/>
          </a:p>
        </p:txBody>
      </p:sp>
    </p:spTree>
    <p:extLst>
      <p:ext uri="{BB962C8B-B14F-4D97-AF65-F5344CB8AC3E}">
        <p14:creationId xmlns:p14="http://schemas.microsoft.com/office/powerpoint/2010/main" val="24408058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84784"/>
            <a:ext cx="8229600" cy="4968552"/>
          </a:xfrm>
        </p:spPr>
        <p:txBody>
          <a:bodyPr>
            <a:noAutofit/>
          </a:bodyPr>
          <a:lstStyle/>
          <a:p>
            <a:r>
              <a:rPr lang="el-GR" dirty="0" smtClean="0"/>
              <a:t>Κλασική αντίδραση του σώματος στον ερεθισμό του TRPV1 είναι η εφίδρωση για να μειωθεί η θερμοκρασία του σώματος. Πιθανώς γι’ αυτό, στις θερμές χώρες του πλανήτη, η κατανάλωση καυστικών τροφών που περιέχουν </a:t>
            </a:r>
            <a:r>
              <a:rPr lang="el-GR" dirty="0" err="1"/>
              <a:t>κ</a:t>
            </a:r>
            <a:r>
              <a:rPr lang="el-GR" dirty="0" err="1" smtClean="0"/>
              <a:t>αψαϊκίνη</a:t>
            </a:r>
            <a:r>
              <a:rPr lang="el-GR" dirty="0" smtClean="0"/>
              <a:t> (</a:t>
            </a:r>
            <a:r>
              <a:rPr lang="el-GR" dirty="0" err="1" smtClean="0"/>
              <a:t>chili</a:t>
            </a:r>
            <a:r>
              <a:rPr lang="el-GR" dirty="0" smtClean="0"/>
              <a:t>) είναι μια καθημερινή πρακτική.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7/12</a:t>
            </a:r>
            <a:endParaRPr lang="en-US" sz="2800" b="0" dirty="0"/>
          </a:p>
        </p:txBody>
      </p:sp>
    </p:spTree>
    <p:extLst>
      <p:ext uri="{BB962C8B-B14F-4D97-AF65-F5344CB8AC3E}">
        <p14:creationId xmlns:p14="http://schemas.microsoft.com/office/powerpoint/2010/main" val="19965540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a:t>Α</a:t>
            </a:r>
            <a:r>
              <a:rPr lang="el-GR" dirty="0" smtClean="0"/>
              <a:t>ναλγητική λύση δόθηκε από τους αγωνιστές του TRPV1. </a:t>
            </a:r>
          </a:p>
          <a:p>
            <a:r>
              <a:rPr lang="el-GR" dirty="0" smtClean="0"/>
              <a:t>H χορήγηση δηλαδή </a:t>
            </a:r>
            <a:r>
              <a:rPr lang="el-GR" dirty="0" err="1" smtClean="0"/>
              <a:t>καψαϊκίνης</a:t>
            </a:r>
            <a:r>
              <a:rPr lang="el-GR" dirty="0"/>
              <a:t> </a:t>
            </a:r>
            <a:r>
              <a:rPr lang="el-GR" dirty="0" smtClean="0"/>
              <a:t>8% στους διαύλους TRPV1 του δέρματος με την μορφή επιθέματος, τους διεγείρει αρχικά υπερβολικά, δημιουργώντας ένα έντονο αίσθημα καύσου, στην συνέχεια όμως επειδή τους διατηρεί ανοικτούς για μεγάλο χρονικό διάστημα, πλημμυρίζει το εσωτερικό της ίνας C με ιόντα ασβεστίου.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8/12</a:t>
            </a:r>
            <a:endParaRPr lang="en-US" sz="2800" b="0" dirty="0"/>
          </a:p>
        </p:txBody>
      </p:sp>
    </p:spTree>
    <p:extLst>
      <p:ext uri="{BB962C8B-B14F-4D97-AF65-F5344CB8AC3E}">
        <p14:creationId xmlns:p14="http://schemas.microsoft.com/office/powerpoint/2010/main" val="348068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smtClean="0"/>
              <a:t>Οι </a:t>
            </a:r>
            <a:r>
              <a:rPr lang="el-GR" sz="3200" b="1" dirty="0"/>
              <a:t>περιφερικοί υποδοχείς του πόνου </a:t>
            </a:r>
            <a:r>
              <a:rPr lang="el-GR" sz="3200" b="1" dirty="0" smtClean="0"/>
              <a:t/>
            </a:r>
            <a:br>
              <a:rPr lang="el-GR" sz="3200" b="1" dirty="0" smtClean="0"/>
            </a:br>
            <a:r>
              <a:rPr lang="el-GR" sz="3200" b="1" dirty="0" smtClean="0"/>
              <a:t>Οι </a:t>
            </a:r>
            <a:r>
              <a:rPr lang="el-GR" sz="3200" b="1" dirty="0"/>
              <a:t>υποδοχείς του δέρματος </a:t>
            </a:r>
            <a:r>
              <a:rPr lang="en-US" sz="2800" b="0" dirty="0" smtClean="0"/>
              <a:t>1/5</a:t>
            </a:r>
            <a:endParaRPr lang="en-US" sz="2800" b="0" dirty="0"/>
          </a:p>
        </p:txBody>
      </p:sp>
      <p:sp>
        <p:nvSpPr>
          <p:cNvPr id="3" name="Θέση περιεχομένου 2"/>
          <p:cNvSpPr>
            <a:spLocks noGrp="1"/>
          </p:cNvSpPr>
          <p:nvPr>
            <p:ph idx="1"/>
          </p:nvPr>
        </p:nvSpPr>
        <p:spPr>
          <a:xfrm>
            <a:off x="457200" y="1196752"/>
            <a:ext cx="8651304" cy="5661248"/>
          </a:xfrm>
        </p:spPr>
        <p:txBody>
          <a:bodyPr>
            <a:normAutofit fontScale="92500" lnSpcReduction="10000"/>
          </a:bodyPr>
          <a:lstStyle/>
          <a:p>
            <a:r>
              <a:rPr lang="el-GR" dirty="0"/>
              <a:t>Ο οργανισμός έχει αναπτύξει ένα δίκτυο εξειδικευμένων αισθητικών ινών, οι οποίες πληροφορούν </a:t>
            </a:r>
            <a:r>
              <a:rPr lang="el-GR" dirty="0" smtClean="0"/>
              <a:t>το </a:t>
            </a:r>
            <a:r>
              <a:rPr lang="el-GR" dirty="0"/>
              <a:t>ΚΝΣ, όχι μόνο για τις συνθήκες του περιβάλλοντος, αλλά και για την κατάσταση του ίδιου του οργανισμού. </a:t>
            </a:r>
            <a:endParaRPr lang="el-GR" dirty="0" smtClean="0"/>
          </a:p>
          <a:p>
            <a:r>
              <a:rPr lang="el-GR" dirty="0" smtClean="0"/>
              <a:t>Μετατρέπουν </a:t>
            </a:r>
            <a:r>
              <a:rPr lang="el-GR" dirty="0"/>
              <a:t>την ενέργεια από το φως, τον ήχο, τη μηχανική παραμόρφωση ή τις χημικές ουσίες σε νευρικό ερέθισμα. </a:t>
            </a:r>
            <a:endParaRPr lang="el-GR" dirty="0" smtClean="0"/>
          </a:p>
          <a:p>
            <a:r>
              <a:rPr lang="el-GR" dirty="0" smtClean="0"/>
              <a:t>Στην </a:t>
            </a:r>
            <a:r>
              <a:rPr lang="el-GR" dirty="0"/>
              <a:t>περίπτωση του δέρματος, οι </a:t>
            </a:r>
            <a:r>
              <a:rPr lang="el-GR" dirty="0" smtClean="0"/>
              <a:t>αισθητικές ίνες μετατρέπουν την ενέργεια σε </a:t>
            </a:r>
            <a:r>
              <a:rPr lang="el-GR" dirty="0"/>
              <a:t>ηλεκτρικό σήμα και μεταφέρουν προς το </a:t>
            </a:r>
            <a:r>
              <a:rPr lang="el-GR" dirty="0" smtClean="0"/>
              <a:t>ΚΝΣ. </a:t>
            </a:r>
          </a:p>
          <a:p>
            <a:r>
              <a:rPr lang="el-GR" dirty="0" smtClean="0"/>
              <a:t>Ερεθίσματα </a:t>
            </a:r>
            <a:r>
              <a:rPr lang="el-GR" dirty="0"/>
              <a:t>σχετικά με </a:t>
            </a:r>
            <a:r>
              <a:rPr lang="el-GR" dirty="0" smtClean="0"/>
              <a:t>μεταβολές </a:t>
            </a:r>
            <a:r>
              <a:rPr lang="el-GR" dirty="0"/>
              <a:t>της θερμοκρασίας όπως και απτικά ερεθίσματα. </a:t>
            </a:r>
            <a:endParaRPr lang="el-GR" dirty="0" smtClean="0"/>
          </a:p>
          <a:p>
            <a:r>
              <a:rPr lang="el-GR" dirty="0" smtClean="0"/>
              <a:t>Η γένεση </a:t>
            </a:r>
            <a:r>
              <a:rPr lang="el-GR" dirty="0"/>
              <a:t>του επώδυνου ερεθίσματος απαιτεί την διέγερση μίας σειράς </a:t>
            </a:r>
            <a:r>
              <a:rPr lang="el-GR" dirty="0" smtClean="0"/>
              <a:t>υποδοχέων.</a:t>
            </a:r>
          </a:p>
          <a:p>
            <a:r>
              <a:rPr lang="el-GR" dirty="0"/>
              <a:t>Ο</a:t>
            </a:r>
            <a:r>
              <a:rPr lang="el-GR" dirty="0" smtClean="0"/>
              <a:t>ι </a:t>
            </a:r>
            <a:r>
              <a:rPr lang="el-GR" dirty="0"/>
              <a:t>υποδοχείς αυτοί απαντούν σε επώδυνα </a:t>
            </a:r>
            <a:r>
              <a:rPr lang="el-GR" dirty="0" smtClean="0"/>
              <a:t>ερεθίσματα και καλούνται </a:t>
            </a:r>
            <a:r>
              <a:rPr lang="el-GR" dirty="0" err="1"/>
              <a:t>αλγοϋποδοχείς</a:t>
            </a:r>
            <a:r>
              <a:rPr lang="el-GR" dirty="0"/>
              <a:t> (</a:t>
            </a:r>
            <a:r>
              <a:rPr lang="el-GR" dirty="0" err="1"/>
              <a:t>nociceptors</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8739599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Η μόνιμη </a:t>
            </a:r>
            <a:r>
              <a:rPr lang="el-GR" dirty="0" err="1" smtClean="0"/>
              <a:t>θετικοποίηση</a:t>
            </a:r>
            <a:r>
              <a:rPr lang="el-GR" dirty="0" smtClean="0"/>
              <a:t> του εσωτερικού του νευρικού κυττάρου από τα ιόντα ασβεστίου, αποτρέπει την </a:t>
            </a:r>
            <a:r>
              <a:rPr lang="el-GR" dirty="0" err="1" smtClean="0"/>
              <a:t>εκφόρτιση</a:t>
            </a:r>
            <a:r>
              <a:rPr lang="el-GR" dirty="0" smtClean="0"/>
              <a:t> του συγκεκριμένου κυττάρου από οποιαδήποτε αλγεινό ερέθισμα. Με αυτό τον τρόπο δεν δημιουργούνται δυναμικά ενέργειας, άρα δεν υπάρχει πόνος ή κάψιμο. </a:t>
            </a:r>
          </a:p>
          <a:p>
            <a:r>
              <a:rPr lang="el-GR" dirty="0" smtClean="0"/>
              <a:t>Σύμφωνα με μελέτες, η απευαισθητοποίηση αυτή του νευρικού κυττάρου, άρα και το αναλγητικό αποτέλεσμα, διαρκεί μέχρι και 3 μήνες διότι το νευρικό κύτταρο χρειάζεται χρόνο για να αποβάλλει το επιπλέον ασβέστιο που περιέχεται στο εσωτερικό του, είτε με διάχυση, είτε ανταλλάσοντας το με υδρογόνο ή νάτριο.</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9/12</a:t>
            </a:r>
            <a:endParaRPr lang="en-US" sz="2800" b="0" dirty="0"/>
          </a:p>
        </p:txBody>
      </p:sp>
    </p:spTree>
    <p:extLst>
      <p:ext uri="{BB962C8B-B14F-4D97-AF65-F5344CB8AC3E}">
        <p14:creationId xmlns:p14="http://schemas.microsoft.com/office/powerpoint/2010/main" val="25654054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445224"/>
          </a:xfrm>
        </p:spPr>
        <p:txBody>
          <a:bodyPr>
            <a:normAutofit fontScale="92500"/>
          </a:bodyPr>
          <a:lstStyle/>
          <a:p>
            <a:r>
              <a:rPr lang="el-GR" dirty="0" smtClean="0"/>
              <a:t>Ο TRPV1 εκφράζεται πολύ και στο κεντρικό νευρικό σύστημα. Έχει βρεθεί ότι έχει σχέση με την μνήμη, το άγχος και την κατάθλιψη. Πλην των TRPV1 υπάρχουν και οι TRPA1 (</a:t>
            </a:r>
            <a:r>
              <a:rPr lang="el-GR" dirty="0" err="1" smtClean="0"/>
              <a:t>Transient</a:t>
            </a:r>
            <a:r>
              <a:rPr lang="el-GR" dirty="0" smtClean="0"/>
              <a:t> </a:t>
            </a:r>
            <a:r>
              <a:rPr lang="el-GR" dirty="0" err="1" smtClean="0"/>
              <a:t>receptor</a:t>
            </a:r>
            <a:r>
              <a:rPr lang="el-GR" dirty="0" smtClean="0"/>
              <a:t> </a:t>
            </a:r>
            <a:r>
              <a:rPr lang="el-GR" dirty="0" err="1" smtClean="0"/>
              <a:t>potential</a:t>
            </a:r>
            <a:r>
              <a:rPr lang="el-GR" dirty="0" smtClean="0"/>
              <a:t> </a:t>
            </a:r>
            <a:r>
              <a:rPr lang="el-GR" dirty="0" err="1" smtClean="0"/>
              <a:t>cation</a:t>
            </a:r>
            <a:r>
              <a:rPr lang="el-GR" dirty="0" smtClean="0"/>
              <a:t> </a:t>
            </a:r>
            <a:r>
              <a:rPr lang="el-GR" dirty="0" err="1" smtClean="0"/>
              <a:t>channel</a:t>
            </a:r>
            <a:r>
              <a:rPr lang="el-GR" dirty="0" smtClean="0"/>
              <a:t>, </a:t>
            </a:r>
            <a:r>
              <a:rPr lang="el-GR" dirty="0" err="1" smtClean="0"/>
              <a:t>member</a:t>
            </a:r>
            <a:r>
              <a:rPr lang="el-GR" dirty="0" smtClean="0"/>
              <a:t> A1). Ο μη ειδικός αυτός δίαυλος κατιόντων ονομάστηκε Α, διότι περιέχει 14 N-</a:t>
            </a:r>
            <a:r>
              <a:rPr lang="el-GR" dirty="0" err="1" smtClean="0"/>
              <a:t>terminal</a:t>
            </a:r>
            <a:r>
              <a:rPr lang="el-GR" dirty="0" smtClean="0"/>
              <a:t> των </a:t>
            </a:r>
            <a:r>
              <a:rPr lang="el-GR" dirty="0" err="1" smtClean="0"/>
              <a:t>ανκυρινών</a:t>
            </a:r>
            <a:r>
              <a:rPr lang="el-GR" dirty="0" smtClean="0"/>
              <a:t> (</a:t>
            </a:r>
            <a:r>
              <a:rPr lang="el-GR" dirty="0" err="1" smtClean="0"/>
              <a:t>ankyrins</a:t>
            </a:r>
            <a:r>
              <a:rPr lang="el-GR" dirty="0" smtClean="0"/>
              <a:t>). </a:t>
            </a:r>
          </a:p>
          <a:p>
            <a:r>
              <a:rPr lang="el-GR" dirty="0" smtClean="0"/>
              <a:t>Οι </a:t>
            </a:r>
            <a:r>
              <a:rPr lang="el-GR" dirty="0" err="1" smtClean="0"/>
              <a:t>αγκυρίνες</a:t>
            </a:r>
            <a:r>
              <a:rPr lang="el-GR" dirty="0" smtClean="0"/>
              <a:t> είναι οι πρωτεΐνες που σταθεροποιούν την κυτταρική μεμβράνη συνδεόμενες με τις </a:t>
            </a:r>
            <a:r>
              <a:rPr lang="el-GR" dirty="0" err="1" smtClean="0"/>
              <a:t>σπεκτρίνη</a:t>
            </a:r>
            <a:r>
              <a:rPr lang="el-GR" dirty="0" smtClean="0"/>
              <a:t> και </a:t>
            </a:r>
            <a:r>
              <a:rPr lang="el-GR" dirty="0" err="1" smtClean="0"/>
              <a:t>ακτίνη</a:t>
            </a:r>
            <a:r>
              <a:rPr lang="el-GR" dirty="0" smtClean="0"/>
              <a:t> (</a:t>
            </a:r>
            <a:r>
              <a:rPr lang="el-GR" dirty="0" err="1" smtClean="0"/>
              <a:t>spectrin</a:t>
            </a:r>
            <a:r>
              <a:rPr lang="el-GR" dirty="0" smtClean="0"/>
              <a:t>-</a:t>
            </a:r>
            <a:r>
              <a:rPr lang="el-GR" dirty="0" err="1" smtClean="0"/>
              <a:t>actin</a:t>
            </a:r>
            <a:r>
              <a:rPr lang="el-GR" dirty="0" smtClean="0"/>
              <a:t>) του </a:t>
            </a:r>
            <a:r>
              <a:rPr lang="el-GR" dirty="0" err="1" smtClean="0"/>
              <a:t>κυτταροσκελετού</a:t>
            </a:r>
            <a:r>
              <a:rPr lang="el-GR" dirty="0" smtClean="0"/>
              <a:t>. Πάνω στις </a:t>
            </a:r>
            <a:r>
              <a:rPr lang="el-GR" dirty="0" err="1" smtClean="0"/>
              <a:t>αγκυρίνες</a:t>
            </a:r>
            <a:r>
              <a:rPr lang="el-GR" dirty="0" smtClean="0"/>
              <a:t> στηρίζονται οι συναθροίσεις των πρωτεϊνών των διαφόρων διαύλων. </a:t>
            </a:r>
          </a:p>
          <a:p>
            <a:r>
              <a:rPr lang="el-GR" dirty="0" smtClean="0"/>
              <a:t>Ο δίαυλος TRPA1 πιστεύεται ότι ερεθίζεται από ουσίες του περιβάλλοντος, από το κρύο, το τέντωμα (</a:t>
            </a:r>
            <a:r>
              <a:rPr lang="el-GR" dirty="0" err="1" smtClean="0"/>
              <a:t>stretch</a:t>
            </a:r>
            <a:r>
              <a:rPr lang="el-GR" dirty="0" smtClean="0"/>
              <a:t>) της κυτταρικής μεμβράνης και προκαλεί μαζί με τον TRPV1 και πόνο.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10/12</a:t>
            </a:r>
            <a:endParaRPr lang="en-US" sz="2800" b="0" dirty="0"/>
          </a:p>
        </p:txBody>
      </p:sp>
    </p:spTree>
    <p:extLst>
      <p:ext uri="{BB962C8B-B14F-4D97-AF65-F5344CB8AC3E}">
        <p14:creationId xmlns:p14="http://schemas.microsoft.com/office/powerpoint/2010/main" val="35651021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Ο δίαυλος TRPA1 βρίσκεται στην κυτταρική μεμβράνη των νευρικών απολήξεων και συμπεριφέρεται όταν διεγερθεί, με τον ίδιο τρόπο όπως ο TRPV1. Δηλαδή επιτρέπει την είσοδο </a:t>
            </a:r>
            <a:r>
              <a:rPr lang="el-GR" dirty="0"/>
              <a:t>α</a:t>
            </a:r>
            <a:r>
              <a:rPr lang="el-GR" dirty="0" smtClean="0"/>
              <a:t>σβεστίου στο κύτταρο δημιουργώντας ένα δυναμικό ενέργειας που φθάνοντας στον εγκέφαλο μεταφράζεται ανάλογα με την ουσία που προκάλεσε την διάνοιξη του διαύλου.</a:t>
            </a:r>
          </a:p>
          <a:p>
            <a:r>
              <a:rPr lang="el-GR" dirty="0" smtClean="0"/>
              <a:t>Ο TRPA1 διεγείρεται από την νικοτίνη, την καφεΐνη και προκαλεί το αίσθημα του πόνου όταν διεγερθεί από την </a:t>
            </a:r>
            <a:r>
              <a:rPr lang="el-GR" dirty="0" err="1"/>
              <a:t>φ</a:t>
            </a:r>
            <a:r>
              <a:rPr lang="el-GR" dirty="0" err="1" smtClean="0"/>
              <a:t>ορμαλίνη</a:t>
            </a:r>
            <a:r>
              <a:rPr lang="el-GR" dirty="0" smtClean="0"/>
              <a:t>, το </a:t>
            </a:r>
            <a:r>
              <a:rPr lang="el-GR" dirty="0" err="1" smtClean="0"/>
              <a:t>Freund's</a:t>
            </a:r>
            <a:r>
              <a:rPr lang="el-GR" dirty="0" smtClean="0"/>
              <a:t> </a:t>
            </a:r>
            <a:r>
              <a:rPr lang="el-GR" dirty="0" err="1" smtClean="0"/>
              <a:t>adjuvant</a:t>
            </a:r>
            <a:r>
              <a:rPr lang="el-GR" dirty="0" smtClean="0"/>
              <a:t> αλλά και τις LPS (</a:t>
            </a:r>
            <a:r>
              <a:rPr lang="el-GR" dirty="0" err="1" smtClean="0"/>
              <a:t>Lipopolysaccharide</a:t>
            </a:r>
            <a:r>
              <a:rPr lang="el-GR" dirty="0" smtClean="0"/>
              <a:t> </a:t>
            </a:r>
            <a:r>
              <a:rPr lang="el-GR" dirty="0" err="1" smtClean="0"/>
              <a:t>binding</a:t>
            </a:r>
            <a:r>
              <a:rPr lang="el-GR" dirty="0" smtClean="0"/>
              <a:t> </a:t>
            </a:r>
            <a:r>
              <a:rPr lang="el-GR" dirty="0" err="1" smtClean="0"/>
              <a:t>proteins</a:t>
            </a:r>
            <a:r>
              <a:rPr lang="el-GR" dirty="0" smtClean="0"/>
              <a:t>) των τοιχωμάτων των μικροβίων σε μικροβιακές φλεγμονές.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11/12</a:t>
            </a:r>
            <a:endParaRPr lang="en-US" sz="2800" b="0" dirty="0"/>
          </a:p>
        </p:txBody>
      </p:sp>
    </p:spTree>
    <p:extLst>
      <p:ext uri="{BB962C8B-B14F-4D97-AF65-F5344CB8AC3E}">
        <p14:creationId xmlns:p14="http://schemas.microsoft.com/office/powerpoint/2010/main" val="14941708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040560"/>
          </a:xfrm>
        </p:spPr>
        <p:txBody>
          <a:bodyPr>
            <a:noAutofit/>
          </a:bodyPr>
          <a:lstStyle/>
          <a:p>
            <a:r>
              <a:rPr lang="el-GR" dirty="0" smtClean="0"/>
              <a:t>O TRPA1 διεγείρεται με τον ίδιο τρόπο όπως και ο TRPV1 από την </a:t>
            </a:r>
            <a:r>
              <a:rPr lang="el-GR" dirty="0" err="1"/>
              <a:t>κ</a:t>
            </a:r>
            <a:r>
              <a:rPr lang="el-GR" dirty="0" err="1" smtClean="0"/>
              <a:t>αψαϊκίνη</a:t>
            </a:r>
            <a:r>
              <a:rPr lang="el-GR" dirty="0" smtClean="0"/>
              <a:t>, δηλαδή με είσοδο ασβεστίου στο νευρικό κύτταρο, όταν έρθει σε επαφή με τη μουστάρδα. </a:t>
            </a:r>
          </a:p>
          <a:p>
            <a:r>
              <a:rPr lang="el-GR" dirty="0" smtClean="0"/>
              <a:t>Ακόμη η υπερβολική έκθεση του TRPA1 στις ουσίες που περιέχει το σκόρδο έχει σαν αποτέλεσμα μια </a:t>
            </a:r>
            <a:r>
              <a:rPr lang="el-GR" dirty="0" err="1" smtClean="0"/>
              <a:t>νευρογενή</a:t>
            </a:r>
            <a:r>
              <a:rPr lang="el-GR" dirty="0" smtClean="0"/>
              <a:t> φλεγμονή με έκλυση από τις ίνες C, ουσίας Ρ και CGRP, ουσίες που προκαλούν τοπική αγγειοδιαστολή. </a:t>
            </a:r>
          </a:p>
          <a:p>
            <a:r>
              <a:rPr lang="el-GR" dirty="0" smtClean="0"/>
              <a:t>Δίαυλοι TRPA1 στο ΚΝΣ αναστέλλονται από μεταβολικά προϊόντα της </a:t>
            </a:r>
            <a:r>
              <a:rPr lang="el-GR" dirty="0" err="1"/>
              <a:t>π</a:t>
            </a:r>
            <a:r>
              <a:rPr lang="el-GR" dirty="0" err="1" smtClean="0"/>
              <a:t>αρακεταμόλης</a:t>
            </a:r>
            <a:r>
              <a:rPr lang="el-GR" dirty="0" smtClean="0"/>
              <a:t> και μερικοί πιστεύουν ότι σε αυτό οφείλεται η αναλγητική δράση του φαρμάκου.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
        <p:nvSpPr>
          <p:cNvPr id="6" name="Τίτλος 1"/>
          <p:cNvSpPr>
            <a:spLocks noGrp="1"/>
          </p:cNvSpPr>
          <p:nvPr>
            <p:ph type="title"/>
          </p:nvPr>
        </p:nvSpPr>
        <p:spPr>
          <a:xfrm>
            <a:off x="0" y="116632"/>
            <a:ext cx="9144000" cy="1008112"/>
          </a:xfrm>
        </p:spPr>
        <p:txBody>
          <a:bodyPr>
            <a:noAutofit/>
          </a:bodyPr>
          <a:lstStyle/>
          <a:p>
            <a:r>
              <a:rPr lang="el-GR" sz="3400" b="1" dirty="0" smtClean="0"/>
              <a:t>Οι </a:t>
            </a:r>
            <a:r>
              <a:rPr lang="el-GR" sz="3400" b="1" dirty="0" err="1" smtClean="0"/>
              <a:t>θερμοευαίσθητοι</a:t>
            </a:r>
            <a:r>
              <a:rPr lang="el-GR" sz="3400" b="1" dirty="0" smtClean="0"/>
              <a:t> μη ειδικοί δίαυλοι ιόντων</a:t>
            </a:r>
            <a:r>
              <a:rPr lang="el-GR" sz="3200" b="1" dirty="0" smtClean="0"/>
              <a:t> </a:t>
            </a:r>
            <a:r>
              <a:rPr lang="el-GR" sz="2800" b="0" dirty="0" smtClean="0"/>
              <a:t>(</a:t>
            </a:r>
            <a:r>
              <a:rPr lang="en-US" sz="2800" b="0" dirty="0" smtClean="0"/>
              <a:t>TRPV=Transient Receptor Potential </a:t>
            </a:r>
            <a:r>
              <a:rPr lang="en-US" sz="2800" b="0" dirty="0" err="1" smtClean="0"/>
              <a:t>Vanilloid</a:t>
            </a:r>
            <a:r>
              <a:rPr lang="en-US" sz="2800" b="0" dirty="0" smtClean="0"/>
              <a:t>)</a:t>
            </a:r>
            <a:r>
              <a:rPr lang="el-GR" sz="2800" b="0" dirty="0" smtClean="0"/>
              <a:t> 12/12</a:t>
            </a:r>
            <a:endParaRPr lang="en-US" sz="2800" b="0" dirty="0"/>
          </a:p>
        </p:txBody>
      </p:sp>
    </p:spTree>
    <p:extLst>
      <p:ext uri="{BB962C8B-B14F-4D97-AF65-F5344CB8AC3E}">
        <p14:creationId xmlns:p14="http://schemas.microsoft.com/office/powerpoint/2010/main" val="18014054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b="1" dirty="0" smtClean="0"/>
              <a:t>Μεταβίβαση (</a:t>
            </a:r>
            <a:r>
              <a:rPr lang="en-US" b="1" dirty="0" smtClean="0"/>
              <a:t>Transmission)</a:t>
            </a:r>
            <a:r>
              <a:rPr lang="el-GR" b="1" dirty="0" smtClean="0"/>
              <a:t/>
            </a:r>
            <a:br>
              <a:rPr lang="el-GR" b="1" dirty="0" smtClean="0"/>
            </a:br>
            <a:r>
              <a:rPr lang="el-GR" sz="3000" b="0" dirty="0" smtClean="0"/>
              <a:t>Οι </a:t>
            </a:r>
            <a:r>
              <a:rPr lang="el-GR" sz="3000" b="0" dirty="0" err="1" smtClean="0"/>
              <a:t>ηλεκτροευαίσθητοι</a:t>
            </a:r>
            <a:r>
              <a:rPr lang="el-GR" sz="3000" b="0" dirty="0" smtClean="0"/>
              <a:t> δίαυλοι Νατρίου 1/5</a:t>
            </a:r>
            <a:endParaRPr lang="en-US" sz="3000" b="0" dirty="0"/>
          </a:p>
        </p:txBody>
      </p:sp>
      <p:sp>
        <p:nvSpPr>
          <p:cNvPr id="3" name="Θέση περιεχομένου 2"/>
          <p:cNvSpPr>
            <a:spLocks noGrp="1"/>
          </p:cNvSpPr>
          <p:nvPr>
            <p:ph idx="1"/>
          </p:nvPr>
        </p:nvSpPr>
        <p:spPr>
          <a:xfrm>
            <a:off x="457200" y="1412776"/>
            <a:ext cx="8229600" cy="5040560"/>
          </a:xfrm>
        </p:spPr>
        <p:txBody>
          <a:bodyPr>
            <a:normAutofit/>
          </a:bodyPr>
          <a:lstStyle/>
          <a:p>
            <a:r>
              <a:rPr lang="el-GR" dirty="0"/>
              <a:t>Οι δίαυλοι </a:t>
            </a:r>
            <a:r>
              <a:rPr lang="el-GR" dirty="0" smtClean="0"/>
              <a:t>νατρίου </a:t>
            </a:r>
            <a:r>
              <a:rPr lang="el-GR" dirty="0"/>
              <a:t>είναι άθροισμα πρωτεϊνικών μορίων ενταγμένο στην κυτταρική μεμβράνη των νευρικών ινών. Υπάρχουν 9 διαφορετικοί δίαυλοι </a:t>
            </a:r>
            <a:r>
              <a:rPr lang="el-GR" dirty="0" smtClean="0"/>
              <a:t>νατρίου</a:t>
            </a:r>
            <a:r>
              <a:rPr lang="el-GR" dirty="0"/>
              <a:t>, αλλά αυτοί που συμμετέχουν περισσότερο στον πόνο είναι ο </a:t>
            </a:r>
            <a:r>
              <a:rPr lang="el-GR" dirty="0" err="1"/>
              <a:t>Nav</a:t>
            </a:r>
            <a:r>
              <a:rPr lang="el-GR" dirty="0"/>
              <a:t> 1.3, </a:t>
            </a:r>
            <a:r>
              <a:rPr lang="el-GR" dirty="0" err="1"/>
              <a:t>Νav</a:t>
            </a:r>
            <a:r>
              <a:rPr lang="el-GR" dirty="0"/>
              <a:t> 1.7, </a:t>
            </a:r>
            <a:r>
              <a:rPr lang="el-GR" dirty="0" err="1"/>
              <a:t>Nav</a:t>
            </a:r>
            <a:r>
              <a:rPr lang="el-GR" dirty="0"/>
              <a:t> 1.8 και ο </a:t>
            </a:r>
            <a:r>
              <a:rPr lang="el-GR" dirty="0" err="1"/>
              <a:t>Nav</a:t>
            </a:r>
            <a:r>
              <a:rPr lang="el-GR" dirty="0"/>
              <a:t> 1.9. </a:t>
            </a:r>
            <a:endParaRPr lang="el-GR" dirty="0" smtClean="0"/>
          </a:p>
          <a:p>
            <a:r>
              <a:rPr lang="el-GR" dirty="0" smtClean="0"/>
              <a:t>Ο </a:t>
            </a:r>
            <a:r>
              <a:rPr lang="el-GR" dirty="0"/>
              <a:t>φυσιολογικός τους ρόλος είναι δημιουργία αλλά κυρίως η μετάδοση των ερεθισμάτων του </a:t>
            </a:r>
            <a:r>
              <a:rPr lang="el-GR" dirty="0" smtClean="0"/>
              <a:t>πόνου</a:t>
            </a:r>
            <a:r>
              <a:rPr lang="en-US" dirty="0" smtClean="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1945955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a:t>Το άνοιγμα ή το κλείσιμο του διαύλου γίνεται από μια ομάδα θετικά φορτισμένων αμινοξέων που όταν διεγερθούν από το δυναμικό ενέργειας ανέρχονται προς την </a:t>
            </a:r>
            <a:r>
              <a:rPr lang="el-GR" dirty="0" err="1"/>
              <a:t>εξωκυτταρική</a:t>
            </a:r>
            <a:r>
              <a:rPr lang="el-GR" dirty="0"/>
              <a:t> πλευρά της μεμβράνης, ανοίγοντας τον δίαυλο (</a:t>
            </a:r>
            <a:r>
              <a:rPr lang="el-GR" dirty="0" err="1"/>
              <a:t>voltage</a:t>
            </a:r>
            <a:r>
              <a:rPr lang="el-GR" dirty="0"/>
              <a:t> </a:t>
            </a:r>
            <a:r>
              <a:rPr lang="el-GR" dirty="0" err="1"/>
              <a:t>gated</a:t>
            </a:r>
            <a:r>
              <a:rPr lang="el-GR" dirty="0"/>
              <a:t>). </a:t>
            </a:r>
            <a:endParaRPr lang="el-GR" dirty="0" smtClean="0"/>
          </a:p>
          <a:p>
            <a:r>
              <a:rPr lang="el-GR" dirty="0" smtClean="0"/>
              <a:t>Μπορεί </a:t>
            </a:r>
            <a:r>
              <a:rPr lang="el-GR" dirty="0"/>
              <a:t>να το παρομοιάσει κανείς με τις πύλες των παλαιών πύργων που άνοιγαν με την άνοδο μιας κινητής σιδερόφρακτης </a:t>
            </a:r>
            <a:r>
              <a:rPr lang="el-GR" dirty="0" smtClean="0"/>
              <a:t>πόρτας. Το άνοιγμα </a:t>
            </a:r>
            <a:r>
              <a:rPr lang="el-GR" dirty="0"/>
              <a:t>του διαύλου διατηρείται ελάχιστα και ο δίαυλος κλείνει μην επιτρέποντας σε άλλα ιόντα </a:t>
            </a:r>
            <a:r>
              <a:rPr lang="el-GR" dirty="0" smtClean="0"/>
              <a:t>νατρίου </a:t>
            </a:r>
            <a:r>
              <a:rPr lang="el-GR" dirty="0"/>
              <a:t>να εισέλθουν στο κύτταρο.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Μεταβίβαση (</a:t>
            </a:r>
            <a:r>
              <a:rPr lang="en-US" b="1" dirty="0" smtClean="0"/>
              <a:t>Transmission)</a:t>
            </a:r>
            <a:r>
              <a:rPr lang="el-GR" b="1" dirty="0" smtClean="0"/>
              <a:t/>
            </a:r>
            <a:br>
              <a:rPr lang="el-GR" b="1" dirty="0" smtClean="0"/>
            </a:br>
            <a:r>
              <a:rPr lang="el-GR" sz="3000" b="0" dirty="0" smtClean="0"/>
              <a:t>Οι </a:t>
            </a:r>
            <a:r>
              <a:rPr lang="el-GR" sz="3000" b="0" dirty="0" err="1" smtClean="0"/>
              <a:t>ηλεκτροευαίσθητοι</a:t>
            </a:r>
            <a:r>
              <a:rPr lang="el-GR" sz="3000" b="0" dirty="0" smtClean="0"/>
              <a:t> δίαυλοι Νατρίου 2/5</a:t>
            </a:r>
            <a:endParaRPr lang="en-US" sz="3000" b="0" dirty="0"/>
          </a:p>
        </p:txBody>
      </p:sp>
    </p:spTree>
    <p:extLst>
      <p:ext uri="{BB962C8B-B14F-4D97-AF65-F5344CB8AC3E}">
        <p14:creationId xmlns:p14="http://schemas.microsoft.com/office/powerpoint/2010/main" val="27511018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Autofit/>
          </a:bodyPr>
          <a:lstStyle/>
          <a:p>
            <a:r>
              <a:rPr lang="el-GR" dirty="0" smtClean="0"/>
              <a:t>Τα </a:t>
            </a:r>
            <a:r>
              <a:rPr lang="el-GR" dirty="0"/>
              <a:t>ιόντα Κ+ του εξωτερικού περιβάλλοντος είναι αδύνατον να εισέλθουν λόγω μεγέθους. Η αιφνίδια είσοδος θετικών ιόντων </a:t>
            </a:r>
            <a:r>
              <a:rPr lang="el-GR" dirty="0" smtClean="0"/>
              <a:t>νατρίου </a:t>
            </a:r>
            <a:r>
              <a:rPr lang="el-GR" dirty="0"/>
              <a:t>μέσα στο αρνητικά φορτισμένο εσωτερικό του νευρικού κυττάρου προκαλεί μια στιγμιαία αλλαγή του ηλεκτρικού δυναμικού και μια καινούργια </a:t>
            </a:r>
            <a:r>
              <a:rPr lang="el-GR" dirty="0" err="1"/>
              <a:t>εκφόρτιση</a:t>
            </a:r>
            <a:r>
              <a:rPr lang="el-GR" dirty="0"/>
              <a:t>.  </a:t>
            </a:r>
            <a:endParaRPr lang="el-GR" dirty="0" smtClean="0"/>
          </a:p>
          <a:p>
            <a:r>
              <a:rPr lang="el-GR" dirty="0" smtClean="0"/>
              <a:t>Με </a:t>
            </a:r>
            <a:r>
              <a:rPr lang="el-GR" dirty="0"/>
              <a:t>διαδοχικά στιγμιαία ανοίγματα των διαύλων Νατρίου </a:t>
            </a:r>
            <a:r>
              <a:rPr lang="el-GR" dirty="0" smtClean="0"/>
              <a:t>που βρίσκονται </a:t>
            </a:r>
            <a:r>
              <a:rPr lang="el-GR" dirty="0"/>
              <a:t>κατά σειρά στη κυτταρική μεμβράνη το δυναμικό ενέργειας που μπορεί να εκφράζει τον πόνο, την αφή, την θερμοκρασία κα μεταβιβάζεται ταχύτατα από το περιφερικό νευρικό σύστημα προς τον </a:t>
            </a:r>
            <a:r>
              <a:rPr lang="el-GR" dirty="0" smtClean="0"/>
              <a:t>νωτιαίο </a:t>
            </a:r>
            <a:r>
              <a:rPr lang="el-GR" dirty="0"/>
              <a:t>μυελό και τον </a:t>
            </a:r>
            <a:r>
              <a:rPr lang="el-GR" dirty="0" smtClean="0"/>
              <a:t>εγκέφαλο</a:t>
            </a:r>
            <a:r>
              <a:rPr lang="el-GR" dirty="0"/>
              <a:t>.</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Μεταβίβαση (</a:t>
            </a:r>
            <a:r>
              <a:rPr lang="en-US" b="1" dirty="0" smtClean="0"/>
              <a:t>Transmission)</a:t>
            </a:r>
            <a:r>
              <a:rPr lang="el-GR" b="1" dirty="0" smtClean="0"/>
              <a:t/>
            </a:r>
            <a:br>
              <a:rPr lang="el-GR" b="1" dirty="0" smtClean="0"/>
            </a:br>
            <a:r>
              <a:rPr lang="el-GR" sz="3000" b="0" dirty="0" smtClean="0"/>
              <a:t>Οι </a:t>
            </a:r>
            <a:r>
              <a:rPr lang="el-GR" sz="3000" b="0" dirty="0" err="1" smtClean="0"/>
              <a:t>ηλεκτροευαίσθητοι</a:t>
            </a:r>
            <a:r>
              <a:rPr lang="el-GR" sz="3000" b="0" dirty="0" smtClean="0"/>
              <a:t> δίαυλοι Νατρίου 3/5</a:t>
            </a:r>
            <a:endParaRPr lang="en-US" sz="3000" b="0" dirty="0"/>
          </a:p>
        </p:txBody>
      </p:sp>
    </p:spTree>
    <p:extLst>
      <p:ext uri="{BB962C8B-B14F-4D97-AF65-F5344CB8AC3E}">
        <p14:creationId xmlns:p14="http://schemas.microsoft.com/office/powerpoint/2010/main" val="22562244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445224"/>
          </a:xfrm>
        </p:spPr>
        <p:txBody>
          <a:bodyPr>
            <a:normAutofit fontScale="92500"/>
          </a:bodyPr>
          <a:lstStyle/>
          <a:p>
            <a:r>
              <a:rPr lang="el-GR" dirty="0"/>
              <a:t>Είναι σημαντικό και απαραίτητο το ταχύτατο άνοιγμα και κλείσιμο του διαύλου </a:t>
            </a:r>
            <a:r>
              <a:rPr lang="el-GR" dirty="0" smtClean="0"/>
              <a:t>νατρίου </a:t>
            </a:r>
            <a:r>
              <a:rPr lang="el-GR" dirty="0"/>
              <a:t>διότι εάν παραμείνει ανοικτός περισσότερο </a:t>
            </a:r>
            <a:r>
              <a:rPr lang="el-GR" dirty="0" smtClean="0"/>
              <a:t>απ’ ότι </a:t>
            </a:r>
            <a:r>
              <a:rPr lang="el-GR" dirty="0"/>
              <a:t>πρέπει, όπως σε μερικές γενετικές παθήσεις ή από διάφορα δηλητήρια, τότε οδηγεί σε υπερδιεγερσιμότητα του νευρικού και μυϊκού συστήματος, που εκδηλώνεται </a:t>
            </a:r>
            <a:r>
              <a:rPr lang="el-GR" dirty="0" smtClean="0"/>
              <a:t>κλινικά ως </a:t>
            </a:r>
            <a:r>
              <a:rPr lang="el-GR" dirty="0" err="1" smtClean="0"/>
              <a:t>μυική</a:t>
            </a:r>
            <a:r>
              <a:rPr lang="el-GR" dirty="0" smtClean="0"/>
              <a:t> </a:t>
            </a:r>
            <a:r>
              <a:rPr lang="el-GR" dirty="0"/>
              <a:t>δυστονία και επιληπτικές κρίσεις. </a:t>
            </a:r>
            <a:endParaRPr lang="el-GR" dirty="0" smtClean="0"/>
          </a:p>
          <a:p>
            <a:r>
              <a:rPr lang="el-GR" dirty="0" smtClean="0"/>
              <a:t>Σε </a:t>
            </a:r>
            <a:r>
              <a:rPr lang="el-GR" dirty="0"/>
              <a:t>περιπτώσεις τραυματισμού των περιφερικών </a:t>
            </a:r>
            <a:r>
              <a:rPr lang="el-GR" dirty="0" smtClean="0"/>
              <a:t>νεύρων, οι </a:t>
            </a:r>
            <a:r>
              <a:rPr lang="el-GR" dirty="0"/>
              <a:t>πυρήνες των σωμάτων των νευρικών κυττάρων που ευρίσκονται στα </a:t>
            </a:r>
            <a:r>
              <a:rPr lang="el-GR" dirty="0" smtClean="0"/>
              <a:t>γάγγλια </a:t>
            </a:r>
            <a:r>
              <a:rPr lang="el-GR" dirty="0"/>
              <a:t>των </a:t>
            </a:r>
            <a:r>
              <a:rPr lang="el-GR" dirty="0" smtClean="0"/>
              <a:t>οπισθίων ριζών διεγείρονται </a:t>
            </a:r>
            <a:r>
              <a:rPr lang="el-GR" dirty="0"/>
              <a:t>και παράγουν άφθονους διαύλους </a:t>
            </a:r>
            <a:r>
              <a:rPr lang="el-GR" dirty="0" smtClean="0"/>
              <a:t>νατρίου </a:t>
            </a:r>
            <a:r>
              <a:rPr lang="el-GR" dirty="0"/>
              <a:t>κατά μήκος των </a:t>
            </a:r>
            <a:r>
              <a:rPr lang="el-GR" dirty="0" err="1"/>
              <a:t>δενδριτών</a:t>
            </a:r>
            <a:r>
              <a:rPr lang="el-GR" dirty="0"/>
              <a:t> και των </a:t>
            </a:r>
            <a:r>
              <a:rPr lang="el-GR" dirty="0" err="1"/>
              <a:t>νευραξόνων</a:t>
            </a:r>
            <a:r>
              <a:rPr lang="el-GR" dirty="0"/>
              <a:t> τους. </a:t>
            </a:r>
            <a:endParaRPr lang="el-GR" dirty="0" smtClean="0"/>
          </a:p>
          <a:p>
            <a:r>
              <a:rPr lang="el-GR" dirty="0" smtClean="0"/>
              <a:t>Αυτό </a:t>
            </a:r>
            <a:r>
              <a:rPr lang="el-GR" dirty="0"/>
              <a:t>οδηγεί σε μια υπερδραστηριότητα και υπερευαισθησία του περιφερικού </a:t>
            </a:r>
            <a:r>
              <a:rPr lang="el-GR" dirty="0" err="1"/>
              <a:t>σωματοαισθητικού</a:t>
            </a:r>
            <a:r>
              <a:rPr lang="el-GR" dirty="0"/>
              <a:t> συστήματος</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Μεταβίβαση (</a:t>
            </a:r>
            <a:r>
              <a:rPr lang="en-US" b="1" dirty="0" smtClean="0"/>
              <a:t>Transmission)</a:t>
            </a:r>
            <a:r>
              <a:rPr lang="el-GR" b="1" dirty="0" smtClean="0"/>
              <a:t/>
            </a:r>
            <a:br>
              <a:rPr lang="el-GR" b="1" dirty="0" smtClean="0"/>
            </a:br>
            <a:r>
              <a:rPr lang="el-GR" sz="3000" b="0" dirty="0" smtClean="0"/>
              <a:t>Οι </a:t>
            </a:r>
            <a:r>
              <a:rPr lang="el-GR" sz="3000" b="0" dirty="0" err="1" smtClean="0"/>
              <a:t>ηλεκτροευαίσθητοι</a:t>
            </a:r>
            <a:r>
              <a:rPr lang="el-GR" sz="3000" b="0" dirty="0" smtClean="0"/>
              <a:t> δίαυλοι Νατρίου 4/5</a:t>
            </a:r>
            <a:endParaRPr lang="en-US" sz="3000" b="0" dirty="0"/>
          </a:p>
        </p:txBody>
      </p:sp>
    </p:spTree>
    <p:extLst>
      <p:ext uri="{BB962C8B-B14F-4D97-AF65-F5344CB8AC3E}">
        <p14:creationId xmlns:p14="http://schemas.microsoft.com/office/powerpoint/2010/main" val="11332951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412776"/>
            <a:ext cx="8229600" cy="5256584"/>
          </a:xfrm>
        </p:spPr>
        <p:txBody>
          <a:bodyPr>
            <a:normAutofit/>
          </a:bodyPr>
          <a:lstStyle/>
          <a:p>
            <a:r>
              <a:rPr lang="el-GR" sz="2300" dirty="0"/>
              <a:t>Τα βασικά φάρμακα που χρησιμοποιούμε για την καταστολή της δράσης των διαύλων </a:t>
            </a:r>
            <a:r>
              <a:rPr lang="el-GR" sz="2300" dirty="0" smtClean="0"/>
              <a:t>νατρίου </a:t>
            </a:r>
            <a:r>
              <a:rPr lang="el-GR" sz="2300" dirty="0"/>
              <a:t>είναι το αναισθητικό </a:t>
            </a:r>
            <a:r>
              <a:rPr lang="el-GR" sz="2300" dirty="0" err="1"/>
              <a:t>λ</a:t>
            </a:r>
            <a:r>
              <a:rPr lang="el-GR" sz="2300" dirty="0" err="1" smtClean="0"/>
              <a:t>ιδοκαϊνη</a:t>
            </a:r>
            <a:r>
              <a:rPr lang="el-GR" sz="2300" dirty="0"/>
              <a:t>, η </a:t>
            </a:r>
            <a:r>
              <a:rPr lang="el-GR" sz="2300" dirty="0" err="1"/>
              <a:t>α</a:t>
            </a:r>
            <a:r>
              <a:rPr lang="el-GR" sz="2300" dirty="0" err="1" smtClean="0"/>
              <a:t>μιτριπτυλίνη</a:t>
            </a:r>
            <a:r>
              <a:rPr lang="el-GR" sz="2300" dirty="0" smtClean="0"/>
              <a:t> </a:t>
            </a:r>
            <a:r>
              <a:rPr lang="el-GR" sz="2300" dirty="0"/>
              <a:t>και η </a:t>
            </a:r>
            <a:r>
              <a:rPr lang="el-GR" sz="2300" dirty="0" err="1" smtClean="0"/>
              <a:t>λαμοτριγίνη</a:t>
            </a:r>
            <a:r>
              <a:rPr lang="el-GR" sz="2300" dirty="0" smtClean="0"/>
              <a:t>. Η </a:t>
            </a:r>
            <a:r>
              <a:rPr lang="el-GR" sz="2300" dirty="0"/>
              <a:t>αναισθησία που προκαλεί η </a:t>
            </a:r>
            <a:r>
              <a:rPr lang="el-GR" sz="2300" dirty="0" err="1"/>
              <a:t>λ</a:t>
            </a:r>
            <a:r>
              <a:rPr lang="el-GR" sz="2300" dirty="0" err="1" smtClean="0"/>
              <a:t>ιδοκαϊνη</a:t>
            </a:r>
            <a:r>
              <a:rPr lang="el-GR" sz="2300" dirty="0" smtClean="0"/>
              <a:t> </a:t>
            </a:r>
            <a:r>
              <a:rPr lang="el-GR" sz="2300" dirty="0"/>
              <a:t>οφείλεται στην αναστολή της λειτουργίας όλων των διαύλων </a:t>
            </a:r>
            <a:r>
              <a:rPr lang="el-GR" sz="2300" dirty="0" smtClean="0"/>
              <a:t>νατρίου </a:t>
            </a:r>
            <a:r>
              <a:rPr lang="el-GR" sz="2300" dirty="0"/>
              <a:t>ώστε κανένα ερέθισμα (αφή, πόνος, θερμοκρασία </a:t>
            </a:r>
            <a:r>
              <a:rPr lang="el-GR" sz="2300" dirty="0" smtClean="0"/>
              <a:t>κ.α.) </a:t>
            </a:r>
            <a:r>
              <a:rPr lang="el-GR" sz="2300" dirty="0"/>
              <a:t>να μην μπορεί να προωθηθεί προς το κεντρικό νευρικό </a:t>
            </a:r>
            <a:r>
              <a:rPr lang="el-GR" sz="2300" dirty="0" smtClean="0"/>
              <a:t>σύστημα.</a:t>
            </a:r>
          </a:p>
          <a:p>
            <a:r>
              <a:rPr lang="el-GR" sz="2300" dirty="0" smtClean="0"/>
              <a:t>Αντίθετα, η </a:t>
            </a:r>
            <a:r>
              <a:rPr lang="el-GR" sz="2300" dirty="0" err="1"/>
              <a:t>κ</a:t>
            </a:r>
            <a:r>
              <a:rPr lang="el-GR" sz="2300" dirty="0" err="1" smtClean="0"/>
              <a:t>αψαϊκίνη</a:t>
            </a:r>
            <a:r>
              <a:rPr lang="el-GR" sz="2300" dirty="0" smtClean="0"/>
              <a:t> </a:t>
            </a:r>
            <a:r>
              <a:rPr lang="el-GR" sz="2300" dirty="0"/>
              <a:t>που αναστέλλει μόνο τον TRPV1 δίαυλο, έχει μόνο αναλγητικό </a:t>
            </a:r>
            <a:r>
              <a:rPr lang="el-GR" sz="2300" dirty="0" smtClean="0"/>
              <a:t>αποτέλεσμα.</a:t>
            </a:r>
          </a:p>
          <a:p>
            <a:r>
              <a:rPr lang="el-GR" sz="2300" dirty="0" smtClean="0"/>
              <a:t>Υπάρχει </a:t>
            </a:r>
            <a:r>
              <a:rPr lang="el-GR" sz="2300" dirty="0"/>
              <a:t>η τάση στη μοντέρνα θεραπευτική να δημιουργηθούν φάρμακα που θα αναστείλουν μερικούς και όχι όλους τους διαύλους ν</a:t>
            </a:r>
            <a:r>
              <a:rPr lang="el-GR" sz="2300" dirty="0" smtClean="0"/>
              <a:t>ατρίου</a:t>
            </a:r>
            <a:r>
              <a:rPr lang="en-US" sz="2300" dirty="0" smtClean="0"/>
              <a:t>.</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
        <p:nvSpPr>
          <p:cNvPr id="6" name="Τίτλος 1"/>
          <p:cNvSpPr>
            <a:spLocks noGrp="1"/>
          </p:cNvSpPr>
          <p:nvPr>
            <p:ph type="title"/>
          </p:nvPr>
        </p:nvSpPr>
        <p:spPr>
          <a:xfrm>
            <a:off x="467544" y="116632"/>
            <a:ext cx="8229600" cy="1008112"/>
          </a:xfrm>
        </p:spPr>
        <p:txBody>
          <a:bodyPr>
            <a:noAutofit/>
          </a:bodyPr>
          <a:lstStyle/>
          <a:p>
            <a:r>
              <a:rPr lang="el-GR" b="1" dirty="0" smtClean="0"/>
              <a:t>Μεταβίβαση (</a:t>
            </a:r>
            <a:r>
              <a:rPr lang="en-US" b="1" dirty="0" smtClean="0"/>
              <a:t>Transmission)</a:t>
            </a:r>
            <a:r>
              <a:rPr lang="el-GR" b="1" dirty="0" smtClean="0"/>
              <a:t/>
            </a:r>
            <a:br>
              <a:rPr lang="el-GR" b="1" dirty="0" smtClean="0"/>
            </a:br>
            <a:r>
              <a:rPr lang="el-GR" sz="3000" b="0" dirty="0" smtClean="0"/>
              <a:t>Οι </a:t>
            </a:r>
            <a:r>
              <a:rPr lang="el-GR" sz="3000" b="0" dirty="0" err="1" smtClean="0"/>
              <a:t>ηλεκτροευαίσθητοι</a:t>
            </a:r>
            <a:r>
              <a:rPr lang="el-GR" sz="3000" b="0" dirty="0" smtClean="0"/>
              <a:t> δίαυλοι Νατρίου 5/5</a:t>
            </a:r>
            <a:endParaRPr lang="en-US" sz="3000" b="0" dirty="0"/>
          </a:p>
        </p:txBody>
      </p:sp>
    </p:spTree>
    <p:extLst>
      <p:ext uri="{BB962C8B-B14F-4D97-AF65-F5344CB8AC3E}">
        <p14:creationId xmlns:p14="http://schemas.microsoft.com/office/powerpoint/2010/main" val="9917638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Οι </a:t>
            </a:r>
            <a:r>
              <a:rPr lang="el-GR" b="1" dirty="0" err="1"/>
              <a:t>ηλεκτροευαίσθητοι</a:t>
            </a:r>
            <a:r>
              <a:rPr lang="el-GR" b="1" dirty="0"/>
              <a:t> δίαυλοι </a:t>
            </a:r>
            <a:r>
              <a:rPr lang="el-GR" b="1" dirty="0" smtClean="0"/>
              <a:t>Καλίου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r>
              <a:rPr lang="el-GR" dirty="0"/>
              <a:t>Τα νευρικά κύτταρα που ευρίσκονται στα γάγγλια των οπισθίων ριζών παράγουν διαύλους </a:t>
            </a:r>
            <a:r>
              <a:rPr lang="el-GR" dirty="0" smtClean="0"/>
              <a:t>καλίου </a:t>
            </a:r>
            <a:r>
              <a:rPr lang="el-GR" dirty="0"/>
              <a:t>τους οποίους διασπείρουν κατά μήκος των </a:t>
            </a:r>
            <a:r>
              <a:rPr lang="el-GR" dirty="0" err="1"/>
              <a:t>δενδριτών</a:t>
            </a:r>
            <a:r>
              <a:rPr lang="el-GR" dirty="0"/>
              <a:t> και των </a:t>
            </a:r>
            <a:r>
              <a:rPr lang="el-GR" dirty="0" err="1"/>
              <a:t>νευραξόνων</a:t>
            </a:r>
            <a:r>
              <a:rPr lang="el-GR" dirty="0"/>
              <a:t> τους. </a:t>
            </a:r>
            <a:endParaRPr lang="el-GR" dirty="0" smtClean="0"/>
          </a:p>
          <a:p>
            <a:r>
              <a:rPr lang="el-GR" dirty="0" smtClean="0"/>
              <a:t>Υπάρχουν </a:t>
            </a:r>
            <a:r>
              <a:rPr lang="el-GR" dirty="0"/>
              <a:t>τεσσάρων ειδών δίαυλοι </a:t>
            </a:r>
            <a:r>
              <a:rPr lang="el-GR" dirty="0" smtClean="0"/>
              <a:t>καλίου</a:t>
            </a:r>
            <a:r>
              <a:rPr lang="el-GR" dirty="0"/>
              <a:t>, από αυτούς εκείνοι που μας ενδιαφέρουν στον πόνο είναι οι </a:t>
            </a:r>
            <a:r>
              <a:rPr lang="el-GR" dirty="0" err="1"/>
              <a:t>ηλεκτροευαίσθητοι</a:t>
            </a:r>
            <a:r>
              <a:rPr lang="el-GR" dirty="0"/>
              <a:t> δίαυλοι </a:t>
            </a:r>
            <a:r>
              <a:rPr lang="el-GR" dirty="0" smtClean="0"/>
              <a:t>καλίου </a:t>
            </a:r>
            <a:r>
              <a:rPr lang="el-GR" dirty="0"/>
              <a:t>(</a:t>
            </a:r>
            <a:r>
              <a:rPr lang="el-GR" dirty="0" err="1" smtClean="0"/>
              <a:t>Kv</a:t>
            </a:r>
            <a:r>
              <a:rPr lang="el-GR" dirty="0" smtClean="0"/>
              <a:t>). </a:t>
            </a:r>
          </a:p>
          <a:p>
            <a:r>
              <a:rPr lang="el-GR" dirty="0"/>
              <a:t>Έ</a:t>
            </a:r>
            <a:r>
              <a:rPr lang="el-GR" dirty="0" smtClean="0"/>
              <a:t>χουν </a:t>
            </a:r>
            <a:r>
              <a:rPr lang="el-GR" dirty="0"/>
              <a:t>απομονωθεί τρεις τύποι </a:t>
            </a:r>
            <a:r>
              <a:rPr lang="el-GR" dirty="0" err="1"/>
              <a:t>ηλεκτροευαίσθητων</a:t>
            </a:r>
            <a:r>
              <a:rPr lang="el-GR" dirty="0"/>
              <a:t> διαύλων </a:t>
            </a:r>
            <a:r>
              <a:rPr lang="el-GR" dirty="0" smtClean="0"/>
              <a:t>καλίου </a:t>
            </a:r>
            <a:r>
              <a:rPr lang="el-GR" dirty="0"/>
              <a:t>o Kv1.1, o Kv1.2 και ο Kv1.4 ίσως και ο Κ4.2. </a:t>
            </a:r>
            <a:endParaRPr lang="el-GR" dirty="0" smtClean="0"/>
          </a:p>
          <a:p>
            <a:r>
              <a:rPr lang="el-GR" dirty="0" smtClean="0"/>
              <a:t>Οι </a:t>
            </a:r>
            <a:r>
              <a:rPr lang="el-GR" dirty="0"/>
              <a:t>δύο πρώτοι ευρίσκονται στους μεγάλης διαμέτρου νευρώνες των </a:t>
            </a:r>
            <a:r>
              <a:rPr lang="el-GR" dirty="0" err="1" smtClean="0"/>
              <a:t>μηχανοϋποδοχέων</a:t>
            </a:r>
            <a:r>
              <a:rPr lang="el-GR" dirty="0" smtClean="0"/>
              <a:t> </a:t>
            </a:r>
            <a:r>
              <a:rPr lang="el-GR" dirty="0"/>
              <a:t>ή της αφής. Ο τρίτος ευρίσκεται στις ίνες C του πόνου και της </a:t>
            </a:r>
            <a:r>
              <a:rPr lang="el-GR" dirty="0" smtClean="0"/>
              <a:t>θερμοκρασίας.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spTree>
    <p:extLst>
      <p:ext uri="{BB962C8B-B14F-4D97-AF65-F5344CB8AC3E}">
        <p14:creationId xmlns:p14="http://schemas.microsoft.com/office/powerpoint/2010/main" val="3437491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dirty="0"/>
              <a:t>Ο</a:t>
            </a:r>
            <a:r>
              <a:rPr lang="el-GR" dirty="0" smtClean="0"/>
              <a:t>ι </a:t>
            </a:r>
            <a:r>
              <a:rPr lang="el-GR" dirty="0" err="1"/>
              <a:t>αλγοϋποδοχείς</a:t>
            </a:r>
            <a:r>
              <a:rPr lang="el-GR" dirty="0"/>
              <a:t> αποτελούν τα περιφερικά τελικά ελεύθερα άκρα των προσαγωγών αισθητικών ινών τύπου </a:t>
            </a:r>
            <a:r>
              <a:rPr lang="el-GR" dirty="0" err="1"/>
              <a:t>Αδ</a:t>
            </a:r>
            <a:r>
              <a:rPr lang="el-GR" dirty="0"/>
              <a:t> και C, τα σώματα των οποίων βρίσκονται στα γάγγλια των οπισθίων ριζών των νωτιαίων νεύρων και στο </a:t>
            </a:r>
            <a:r>
              <a:rPr lang="el-GR" dirty="0" smtClean="0"/>
              <a:t>γάγγλιο </a:t>
            </a:r>
            <a:r>
              <a:rPr lang="el-GR" dirty="0"/>
              <a:t>του τριδύμου. </a:t>
            </a:r>
            <a:endParaRPr lang="el-GR" dirty="0" smtClean="0"/>
          </a:p>
          <a:p>
            <a:r>
              <a:rPr lang="el-GR" dirty="0" smtClean="0"/>
              <a:t>Τα </a:t>
            </a:r>
            <a:r>
              <a:rPr lang="el-GR" dirty="0"/>
              <a:t>περιφερικά άκρα των ινών αυτών, φέρονται με τα περιφερικά νεύρα, τις κρανιακές συζυγίες ή τα συμπαθητικά νεύρα προς το δέρμα, τους μύες, τις </a:t>
            </a:r>
            <a:r>
              <a:rPr lang="el-GR" dirty="0" err="1"/>
              <a:t>περιτονίες</a:t>
            </a:r>
            <a:r>
              <a:rPr lang="el-GR" dirty="0"/>
              <a:t>, τα οστά, τις αρθρώσεις και τα </a:t>
            </a:r>
            <a:r>
              <a:rPr lang="el-GR" dirty="0" smtClean="0"/>
              <a:t>σπλάχνα.</a:t>
            </a:r>
          </a:p>
          <a:p>
            <a:r>
              <a:rPr lang="el-GR" dirty="0" smtClean="0"/>
              <a:t>Στο </a:t>
            </a:r>
            <a:r>
              <a:rPr lang="el-GR" dirty="0"/>
              <a:t>τελικό τους άκρο, διακλαδίζονται, </a:t>
            </a:r>
            <a:r>
              <a:rPr lang="el-GR" dirty="0" smtClean="0"/>
              <a:t>αποτελώντας </a:t>
            </a:r>
            <a:r>
              <a:rPr lang="el-GR" dirty="0"/>
              <a:t>του ελεύθερους </a:t>
            </a:r>
            <a:r>
              <a:rPr lang="el-GR" dirty="0" err="1"/>
              <a:t>αλγοϋποδοχείς</a:t>
            </a:r>
            <a:r>
              <a:rPr lang="el-GR" dirty="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6" name="Τίτλος 1"/>
          <p:cNvSpPr>
            <a:spLocks noGrp="1"/>
          </p:cNvSpPr>
          <p:nvPr>
            <p:ph type="title"/>
          </p:nvPr>
        </p:nvSpPr>
        <p:spPr>
          <a:xfrm>
            <a:off x="467544" y="116632"/>
            <a:ext cx="8229600" cy="908720"/>
          </a:xfrm>
        </p:spPr>
        <p:txBody>
          <a:bodyPr>
            <a:noAutofit/>
          </a:bodyPr>
          <a:lstStyle/>
          <a:p>
            <a:r>
              <a:rPr lang="el-GR" sz="3200" b="1" dirty="0" smtClean="0"/>
              <a:t>Οι </a:t>
            </a:r>
            <a:r>
              <a:rPr lang="el-GR" sz="3200" b="1" dirty="0"/>
              <a:t>περιφερικοί υποδοχείς του πόνου </a:t>
            </a:r>
            <a:r>
              <a:rPr lang="el-GR" sz="3200" b="1" dirty="0" smtClean="0"/>
              <a:t/>
            </a:r>
            <a:br>
              <a:rPr lang="el-GR" sz="3200" b="1" dirty="0" smtClean="0"/>
            </a:br>
            <a:r>
              <a:rPr lang="el-GR" sz="3200" b="1" dirty="0" smtClean="0"/>
              <a:t>Οι </a:t>
            </a:r>
            <a:r>
              <a:rPr lang="el-GR" sz="3200" b="1" dirty="0"/>
              <a:t>υποδοχείς του δέρματος </a:t>
            </a:r>
            <a:r>
              <a:rPr lang="en-US" sz="2800" b="0" dirty="0"/>
              <a:t>2</a:t>
            </a:r>
            <a:r>
              <a:rPr lang="en-US" sz="2800" b="0" dirty="0" smtClean="0"/>
              <a:t>/5</a:t>
            </a:r>
            <a:endParaRPr lang="en-US" sz="2800" b="0" dirty="0"/>
          </a:p>
        </p:txBody>
      </p:sp>
    </p:spTree>
    <p:extLst>
      <p:ext uri="{BB962C8B-B14F-4D97-AF65-F5344CB8AC3E}">
        <p14:creationId xmlns:p14="http://schemas.microsoft.com/office/powerpoint/2010/main" val="14960564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ηλεκτροευαίσθητοι</a:t>
            </a:r>
            <a:r>
              <a:rPr lang="el-GR" dirty="0"/>
              <a:t> δίαυλοι Καλίου </a:t>
            </a:r>
            <a:r>
              <a:rPr lang="el-GR" sz="3000" b="0" dirty="0" smtClean="0"/>
              <a:t>2/3</a:t>
            </a:r>
            <a:endParaRPr lang="en-US" sz="2400" dirty="0"/>
          </a:p>
        </p:txBody>
      </p:sp>
      <p:sp>
        <p:nvSpPr>
          <p:cNvPr id="3" name="Θέση περιεχομένου 2"/>
          <p:cNvSpPr>
            <a:spLocks noGrp="1"/>
          </p:cNvSpPr>
          <p:nvPr>
            <p:ph idx="1"/>
          </p:nvPr>
        </p:nvSpPr>
        <p:spPr/>
        <p:txBody>
          <a:bodyPr>
            <a:noAutofit/>
          </a:bodyPr>
          <a:lstStyle/>
          <a:p>
            <a:r>
              <a:rPr lang="el-GR" dirty="0"/>
              <a:t>Ο φυσιολογικός ρόλος των διαύλων </a:t>
            </a:r>
            <a:r>
              <a:rPr lang="el-GR" dirty="0" smtClean="0"/>
              <a:t>καλίου </a:t>
            </a:r>
            <a:r>
              <a:rPr lang="el-GR" dirty="0"/>
              <a:t>είναι να ανοίγουν αμέσως μετά τους διαύλους </a:t>
            </a:r>
            <a:r>
              <a:rPr lang="el-GR" dirty="0" smtClean="0"/>
              <a:t>νατρίου </a:t>
            </a:r>
            <a:r>
              <a:rPr lang="el-GR" dirty="0"/>
              <a:t>και να εκδιώκουν θετικά ιόντα </a:t>
            </a:r>
            <a:r>
              <a:rPr lang="el-GR" dirty="0" smtClean="0"/>
              <a:t>καλίου </a:t>
            </a:r>
            <a:r>
              <a:rPr lang="el-GR" dirty="0"/>
              <a:t>έξω από το κύτταρο σε μια προσπάθεια να επανέλθει το εσωτερικό περιβάλλον του νευρικού κυττάρου στη φυσιολογική αρνητικά </a:t>
            </a:r>
            <a:r>
              <a:rPr lang="el-GR" dirty="0" smtClean="0"/>
              <a:t>φορτισμένη </a:t>
            </a:r>
            <a:r>
              <a:rPr lang="el-GR" dirty="0"/>
              <a:t>κατάσταση και να σταματήσει η παραγωγή δυναμικού ενέργειας. </a:t>
            </a:r>
            <a:endParaRPr lang="el-GR" dirty="0" smtClean="0"/>
          </a:p>
          <a:p>
            <a:r>
              <a:rPr lang="el-GR" dirty="0"/>
              <a:t>Μ</a:t>
            </a:r>
            <a:r>
              <a:rPr lang="el-GR" dirty="0" smtClean="0"/>
              <a:t>ετά </a:t>
            </a:r>
            <a:r>
              <a:rPr lang="el-GR" dirty="0"/>
              <a:t>τη δημιουργία του δυναμικού ενέργειας του ερεθίσματος του πόνου από τους διαύλους TRPV1, ακολουθεί η μετάδοση του ερεθίσματος από τους διαύλους του </a:t>
            </a:r>
            <a:r>
              <a:rPr lang="el-GR" dirty="0" smtClean="0"/>
              <a:t>νατρίου </a:t>
            </a:r>
            <a:r>
              <a:rPr lang="el-GR" dirty="0"/>
              <a:t>κατά μήκος των </a:t>
            </a:r>
            <a:r>
              <a:rPr lang="el-GR" dirty="0" err="1"/>
              <a:t>δενδριτών</a:t>
            </a:r>
            <a:r>
              <a:rPr lang="el-GR" dirty="0"/>
              <a:t> και </a:t>
            </a:r>
            <a:r>
              <a:rPr lang="el-GR" dirty="0" err="1"/>
              <a:t>νευραξόνων</a:t>
            </a:r>
            <a:r>
              <a:rPr lang="el-GR" dirty="0"/>
              <a:t> των περιφερικών νεύρων προς το κεντρικό νευρικό σύστημα και το φαινόμενο σταματά με την παρέμβαση των διαύλων του </a:t>
            </a:r>
            <a:r>
              <a:rPr lang="el-GR" dirty="0" smtClean="0"/>
              <a:t>καλίου</a:t>
            </a:r>
            <a:r>
              <a:rPr lang="el-GR" dirty="0"/>
              <a:t>.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Tree>
    <p:extLst>
      <p:ext uri="{BB962C8B-B14F-4D97-AF65-F5344CB8AC3E}">
        <p14:creationId xmlns:p14="http://schemas.microsoft.com/office/powerpoint/2010/main" val="8508456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Οι </a:t>
            </a:r>
            <a:r>
              <a:rPr lang="el-GR" dirty="0" err="1"/>
              <a:t>ηλεκτροευαίσθητοι</a:t>
            </a:r>
            <a:r>
              <a:rPr lang="el-GR" dirty="0"/>
              <a:t> δίαυλοι Καλίου </a:t>
            </a:r>
            <a:r>
              <a:rPr lang="el-GR" sz="3000" b="0" dirty="0" smtClean="0"/>
              <a:t>3/3</a:t>
            </a:r>
            <a:endParaRPr lang="en-US" sz="2400" dirty="0"/>
          </a:p>
        </p:txBody>
      </p:sp>
      <p:sp>
        <p:nvSpPr>
          <p:cNvPr id="3" name="Θέση περιεχομένου 2"/>
          <p:cNvSpPr>
            <a:spLocks noGrp="1"/>
          </p:cNvSpPr>
          <p:nvPr>
            <p:ph idx="1"/>
          </p:nvPr>
        </p:nvSpPr>
        <p:spPr/>
        <p:txBody>
          <a:bodyPr>
            <a:noAutofit/>
          </a:bodyPr>
          <a:lstStyle/>
          <a:p>
            <a:r>
              <a:rPr lang="el-GR" dirty="0" smtClean="0"/>
              <a:t>Όταν οι </a:t>
            </a:r>
            <a:r>
              <a:rPr lang="el-GR" dirty="0"/>
              <a:t>δίαυλοι </a:t>
            </a:r>
            <a:r>
              <a:rPr lang="el-GR" dirty="0" smtClean="0"/>
              <a:t>καλίου </a:t>
            </a:r>
            <a:r>
              <a:rPr lang="el-GR" dirty="0"/>
              <a:t>δεν λειτουργούν κανονικά και παραμένουν </a:t>
            </a:r>
            <a:r>
              <a:rPr lang="el-GR" dirty="0" smtClean="0"/>
              <a:t>ανοικτοί, έχουμε </a:t>
            </a:r>
            <a:r>
              <a:rPr lang="el-GR" dirty="0"/>
              <a:t>υπερδιεγερσιμότητα του νευρικού συστήματος στα ερεθίσματα του πόνου. Εάν αντίθετα οι </a:t>
            </a:r>
            <a:r>
              <a:rPr lang="el-GR" dirty="0" err="1"/>
              <a:t>Kv</a:t>
            </a:r>
            <a:r>
              <a:rPr lang="el-GR" dirty="0"/>
              <a:t> είναι για πολύ χρόνο είναι κλεισμένοι ή δεν ανοίγουν, τότε δημιουργείται μια </a:t>
            </a:r>
            <a:r>
              <a:rPr lang="el-GR" dirty="0" err="1"/>
              <a:t>υποδιεγερσιμότητα</a:t>
            </a:r>
            <a:r>
              <a:rPr lang="el-GR" dirty="0"/>
              <a:t> του νεύρου. </a:t>
            </a:r>
            <a:endParaRPr lang="el-GR" dirty="0" smtClean="0"/>
          </a:p>
          <a:p>
            <a:r>
              <a:rPr lang="el-GR" dirty="0" smtClean="0"/>
              <a:t>Το βλέπουμε μετά </a:t>
            </a:r>
            <a:r>
              <a:rPr lang="el-GR" dirty="0"/>
              <a:t>τον τραυματισμό περιφερικού </a:t>
            </a:r>
            <a:r>
              <a:rPr lang="el-GR" dirty="0" smtClean="0"/>
              <a:t>νεύρου</a:t>
            </a:r>
            <a:r>
              <a:rPr lang="en-US" dirty="0" smtClean="0"/>
              <a:t>.</a:t>
            </a:r>
            <a:r>
              <a:rPr lang="el-GR" dirty="0" smtClean="0"/>
              <a:t>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27000318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t>Οι πιο χαρακτηριστικοί σχηματισμοί στο </a:t>
            </a:r>
            <a:r>
              <a:rPr lang="el-GR" b="1" dirty="0" err="1"/>
              <a:t>προσυναπτικό</a:t>
            </a:r>
            <a:r>
              <a:rPr lang="el-GR" b="1" dirty="0"/>
              <a:t> τμήμα </a:t>
            </a:r>
            <a:r>
              <a:rPr lang="el-GR" b="1" dirty="0" smtClean="0"/>
              <a:t>είναι</a:t>
            </a:r>
            <a:endParaRPr lang="en-US" dirty="0"/>
          </a:p>
        </p:txBody>
      </p:sp>
      <p:sp>
        <p:nvSpPr>
          <p:cNvPr id="3" name="Θέση περιεχομένου 2"/>
          <p:cNvSpPr>
            <a:spLocks noGrp="1"/>
          </p:cNvSpPr>
          <p:nvPr>
            <p:ph idx="1"/>
          </p:nvPr>
        </p:nvSpPr>
        <p:spPr>
          <a:xfrm>
            <a:off x="457200" y="1412776"/>
            <a:ext cx="8229600" cy="4824536"/>
          </a:xfrm>
        </p:spPr>
        <p:txBody>
          <a:bodyPr>
            <a:normAutofit/>
          </a:bodyPr>
          <a:lstStyle/>
          <a:p>
            <a:pPr marL="457200" indent="-457200">
              <a:buFont typeface="+mj-lt"/>
              <a:buAutoNum type="arabicPeriod"/>
            </a:pPr>
            <a:r>
              <a:rPr lang="el-GR" dirty="0" smtClean="0"/>
              <a:t>Οι </a:t>
            </a:r>
            <a:r>
              <a:rPr lang="el-GR" dirty="0"/>
              <a:t>δίαυλοι ασβεστίου. Ευρίσκονται στην κυτταρική επιφάνεια του </a:t>
            </a:r>
            <a:r>
              <a:rPr lang="el-GR" dirty="0" err="1"/>
              <a:t>προσυναπτικού</a:t>
            </a:r>
            <a:r>
              <a:rPr lang="el-GR" dirty="0"/>
              <a:t> τμήματος. </a:t>
            </a:r>
            <a:endParaRPr lang="en-US" dirty="0" smtClean="0"/>
          </a:p>
          <a:p>
            <a:pPr marL="457200" indent="-457200">
              <a:buFont typeface="+mj-lt"/>
              <a:buAutoNum type="arabicPeriod"/>
            </a:pPr>
            <a:r>
              <a:rPr lang="el-GR" dirty="0" smtClean="0"/>
              <a:t>Τα </a:t>
            </a:r>
            <a:r>
              <a:rPr lang="el-GR" dirty="0"/>
              <a:t>μιτοχόνδρια. Ευρίσκονται στο πρωτόπλασμα. </a:t>
            </a:r>
            <a:endParaRPr lang="en-US" dirty="0" smtClean="0"/>
          </a:p>
          <a:p>
            <a:pPr marL="457200" indent="-457200">
              <a:buFont typeface="+mj-lt"/>
              <a:buAutoNum type="arabicPeriod"/>
            </a:pPr>
            <a:r>
              <a:rPr lang="el-GR" dirty="0" smtClean="0"/>
              <a:t>Τα </a:t>
            </a:r>
            <a:r>
              <a:rPr lang="el-GR" dirty="0" err="1"/>
              <a:t>κυστίδια</a:t>
            </a:r>
            <a:r>
              <a:rPr lang="el-GR" dirty="0"/>
              <a:t> που περιέχουν τους </a:t>
            </a:r>
            <a:r>
              <a:rPr lang="el-GR" dirty="0" err="1"/>
              <a:t>νευρομεταβιβαστές</a:t>
            </a:r>
            <a:r>
              <a:rPr lang="el-GR" dirty="0"/>
              <a:t>. Ευρίσκονται στο πρωτόπλασμα. </a:t>
            </a:r>
            <a:endParaRPr lang="en-US" dirty="0" smtClean="0"/>
          </a:p>
          <a:p>
            <a:pPr marL="457200" indent="-457200">
              <a:buFont typeface="+mj-lt"/>
              <a:buAutoNum type="arabicPeriod"/>
            </a:pPr>
            <a:r>
              <a:rPr lang="el-GR" dirty="0" smtClean="0"/>
              <a:t>Οι </a:t>
            </a:r>
            <a:r>
              <a:rPr lang="el-GR" dirty="0"/>
              <a:t>αντλίες </a:t>
            </a:r>
            <a:r>
              <a:rPr lang="el-GR" dirty="0" err="1"/>
              <a:t>επαναπρόσληψης</a:t>
            </a:r>
            <a:r>
              <a:rPr lang="el-GR" dirty="0"/>
              <a:t> των </a:t>
            </a:r>
            <a:r>
              <a:rPr lang="el-GR" dirty="0" err="1"/>
              <a:t>νευρομεταβιβαστών</a:t>
            </a:r>
            <a:r>
              <a:rPr lang="el-GR" dirty="0"/>
              <a:t>. Ευρίσκονται στην κυτταρική μεμβράνη του </a:t>
            </a:r>
            <a:r>
              <a:rPr lang="el-GR" dirty="0" err="1"/>
              <a:t>προσυναπτικού</a:t>
            </a:r>
            <a:r>
              <a:rPr lang="el-GR" dirty="0"/>
              <a:t> τμήματος.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218400864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b="1" dirty="0"/>
              <a:t>Οι πιο χαρακτηριστικοί σχηματισμοί στο </a:t>
            </a:r>
            <a:r>
              <a:rPr lang="el-GR" b="1" dirty="0" err="1"/>
              <a:t>μετασυναπτικό</a:t>
            </a:r>
            <a:r>
              <a:rPr lang="el-GR" b="1" dirty="0"/>
              <a:t> τμήμα είναι</a:t>
            </a:r>
            <a:endParaRPr lang="en-US" b="1" dirty="0"/>
          </a:p>
        </p:txBody>
      </p:sp>
      <p:sp>
        <p:nvSpPr>
          <p:cNvPr id="3" name="Θέση περιεχομένου 2"/>
          <p:cNvSpPr>
            <a:spLocks noGrp="1"/>
          </p:cNvSpPr>
          <p:nvPr>
            <p:ph idx="1"/>
          </p:nvPr>
        </p:nvSpPr>
        <p:spPr>
          <a:xfrm>
            <a:off x="457200" y="1484784"/>
            <a:ext cx="8229600" cy="4752528"/>
          </a:xfrm>
        </p:spPr>
        <p:txBody>
          <a:bodyPr>
            <a:normAutofit/>
          </a:bodyPr>
          <a:lstStyle/>
          <a:p>
            <a:pPr marL="457200" indent="-457200">
              <a:buFont typeface="+mj-lt"/>
              <a:buAutoNum type="arabicPeriod"/>
            </a:pPr>
            <a:r>
              <a:rPr lang="el-GR" dirty="0" smtClean="0"/>
              <a:t>Οι </a:t>
            </a:r>
            <a:r>
              <a:rPr lang="el-GR" dirty="0"/>
              <a:t>υποδοχείς των </a:t>
            </a:r>
            <a:r>
              <a:rPr lang="el-GR" dirty="0" err="1" smtClean="0"/>
              <a:t>νευρομεταβιβαστών</a:t>
            </a:r>
            <a:r>
              <a:rPr lang="el-GR" dirty="0" smtClean="0"/>
              <a:t>. Βρίσκονται </a:t>
            </a:r>
            <a:r>
              <a:rPr lang="el-GR" dirty="0"/>
              <a:t>στην κυτταρική επιφάνεια του </a:t>
            </a:r>
            <a:r>
              <a:rPr lang="el-GR" dirty="0" err="1"/>
              <a:t>μετασυναπτικού</a:t>
            </a:r>
            <a:r>
              <a:rPr lang="el-GR" dirty="0"/>
              <a:t> τμήματος και μερικοί από αυτούς είναι: </a:t>
            </a:r>
            <a:endParaRPr lang="el-GR" dirty="0" smtClean="0"/>
          </a:p>
          <a:p>
            <a:pPr marL="444500" indent="0">
              <a:buNone/>
            </a:pPr>
            <a:r>
              <a:rPr lang="el-GR" dirty="0" smtClean="0"/>
              <a:t>Οι </a:t>
            </a:r>
            <a:r>
              <a:rPr lang="el-GR" dirty="0"/>
              <a:t>υποδοχείς </a:t>
            </a:r>
            <a:r>
              <a:rPr lang="el-GR" dirty="0" err="1"/>
              <a:t>νευροκινίνης</a:t>
            </a:r>
            <a:r>
              <a:rPr lang="el-GR" dirty="0"/>
              <a:t>, οι υποδοχείς μη-NMDA (N-</a:t>
            </a:r>
            <a:r>
              <a:rPr lang="el-GR" dirty="0" err="1"/>
              <a:t>Methyl</a:t>
            </a:r>
            <a:r>
              <a:rPr lang="el-GR" dirty="0"/>
              <a:t>-D-</a:t>
            </a:r>
            <a:r>
              <a:rPr lang="el-GR" dirty="0" err="1"/>
              <a:t>asparti</a:t>
            </a:r>
            <a:r>
              <a:rPr lang="el-GR" dirty="0"/>
              <a:t>c acid), οι υποδοχείς NMDA, οι υποδοχείς σεροτονίνης, οι υποδοχείς νοραδρεναλίνης, οι μ-υποδοχείς των οπιοειδών και </a:t>
            </a:r>
            <a:r>
              <a:rPr lang="el-GR" dirty="0" smtClean="0"/>
              <a:t>πολλοί άλλοι </a:t>
            </a:r>
            <a:r>
              <a:rPr lang="el-GR" dirty="0"/>
              <a:t>ανάλογα με την λειτουργία που εξυπηρετεί η κάθε σύναψη (διεγερτική ή κατασταλτική). </a:t>
            </a:r>
            <a:endParaRPr lang="en-US" dirty="0" smtClean="0"/>
          </a:p>
          <a:p>
            <a:pPr marL="457200" indent="-457200">
              <a:buFont typeface="+mj-lt"/>
              <a:buAutoNum type="arabicPeriod" startAt="2"/>
            </a:pPr>
            <a:r>
              <a:rPr lang="el-GR" dirty="0" smtClean="0"/>
              <a:t>Οι </a:t>
            </a:r>
            <a:r>
              <a:rPr lang="el-GR" dirty="0"/>
              <a:t>δίαυλοι </a:t>
            </a:r>
            <a:r>
              <a:rPr lang="el-GR" dirty="0" smtClean="0"/>
              <a:t>νατρίου</a:t>
            </a:r>
            <a:r>
              <a:rPr lang="el-GR" dirty="0"/>
              <a:t>, καλίου, ασβεστίου </a:t>
            </a:r>
            <a:r>
              <a:rPr lang="el-GR" dirty="0" smtClean="0"/>
              <a:t>κ.α.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788108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b="1" dirty="0"/>
              <a:t>Οι </a:t>
            </a:r>
            <a:r>
              <a:rPr lang="el-GR" b="1" dirty="0" err="1"/>
              <a:t>ηλεκτροευαίσθητοι</a:t>
            </a:r>
            <a:r>
              <a:rPr lang="el-GR" b="1" dirty="0"/>
              <a:t> δίαυλοι </a:t>
            </a:r>
            <a:r>
              <a:rPr lang="el-GR" b="1" dirty="0" smtClean="0"/>
              <a:t>ασβεστίου </a:t>
            </a:r>
            <a:r>
              <a:rPr lang="el-GR" sz="3000" b="0" dirty="0" smtClean="0"/>
              <a:t>1/3</a:t>
            </a:r>
            <a:endParaRPr lang="en-US" sz="3000" b="0" dirty="0"/>
          </a:p>
        </p:txBody>
      </p:sp>
      <p:sp>
        <p:nvSpPr>
          <p:cNvPr id="3" name="Θέση περιεχομένου 2"/>
          <p:cNvSpPr>
            <a:spLocks noGrp="1"/>
          </p:cNvSpPr>
          <p:nvPr>
            <p:ph idx="1"/>
          </p:nvPr>
        </p:nvSpPr>
        <p:spPr>
          <a:xfrm>
            <a:off x="457200" y="1196752"/>
            <a:ext cx="8229600" cy="5544616"/>
          </a:xfrm>
        </p:spPr>
        <p:txBody>
          <a:bodyPr>
            <a:noAutofit/>
          </a:bodyPr>
          <a:lstStyle/>
          <a:p>
            <a:r>
              <a:rPr lang="el-GR" dirty="0"/>
              <a:t>Με την άφιξη του ηλεκτρικού ερεθίσματος του πόνου στο </a:t>
            </a:r>
            <a:r>
              <a:rPr lang="el-GR" dirty="0" err="1"/>
              <a:t>προσυναπτικό</a:t>
            </a:r>
            <a:r>
              <a:rPr lang="el-GR" dirty="0"/>
              <a:t> τμήμα της σύναψης επηρεάζεται η λειτουργία των </a:t>
            </a:r>
            <a:r>
              <a:rPr lang="el-GR" dirty="0" err="1"/>
              <a:t>ηλεκτροευαίσθητων</a:t>
            </a:r>
            <a:r>
              <a:rPr lang="el-GR" dirty="0"/>
              <a:t> διαύλων ασβεστίου, οι οποίοι ανοίγουν και επιτρέπουν στο </a:t>
            </a:r>
            <a:r>
              <a:rPr lang="el-GR" dirty="0" err="1"/>
              <a:t>εξωσυναπτικό</a:t>
            </a:r>
            <a:r>
              <a:rPr lang="el-GR" dirty="0"/>
              <a:t> ασβέστιο να εισέλθει στη </a:t>
            </a:r>
            <a:r>
              <a:rPr lang="el-GR" dirty="0" smtClean="0"/>
              <a:t>σύναψη.</a:t>
            </a:r>
          </a:p>
          <a:p>
            <a:r>
              <a:rPr lang="el-GR" dirty="0" smtClean="0"/>
              <a:t>Οι </a:t>
            </a:r>
            <a:r>
              <a:rPr lang="el-GR" dirty="0" err="1"/>
              <a:t>ηλεκτροευαίσθητοι</a:t>
            </a:r>
            <a:r>
              <a:rPr lang="el-GR" dirty="0"/>
              <a:t> δίαυλοι ασβεστίου αποτελούνται από 4 υποομάδες μορίων: την α1, την α2δ, την β1-4 και την γ. Η α1 υποομάδα είναι αυτή που σχηματίζει τον δίαυλο ενώ οι υπόλοιπες συμμετέχουν στην διαμόρφωσή της.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val="42938593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a:t>
            </a:r>
            <a:r>
              <a:rPr lang="el-GR" dirty="0" err="1"/>
              <a:t>ηλεκτροευαίσθητοι</a:t>
            </a:r>
            <a:r>
              <a:rPr lang="el-GR" dirty="0"/>
              <a:t> δίαυλοι ασβεστίου </a:t>
            </a:r>
            <a:r>
              <a:rPr lang="el-GR" sz="3000" b="0" dirty="0" smtClean="0"/>
              <a:t>2/3</a:t>
            </a:r>
            <a:endParaRPr lang="en-US" b="1" dirty="0"/>
          </a:p>
        </p:txBody>
      </p:sp>
      <p:sp>
        <p:nvSpPr>
          <p:cNvPr id="3" name="Θέση περιεχομένου 2"/>
          <p:cNvSpPr>
            <a:spLocks noGrp="1"/>
          </p:cNvSpPr>
          <p:nvPr>
            <p:ph idx="1"/>
          </p:nvPr>
        </p:nvSpPr>
        <p:spPr>
          <a:xfrm>
            <a:off x="457200" y="1196752"/>
            <a:ext cx="8229600" cy="5544616"/>
          </a:xfrm>
        </p:spPr>
        <p:txBody>
          <a:bodyPr>
            <a:noAutofit/>
          </a:bodyPr>
          <a:lstStyle/>
          <a:p>
            <a:r>
              <a:rPr lang="el-GR" dirty="0" smtClean="0"/>
              <a:t>Έχουν </a:t>
            </a:r>
            <a:r>
              <a:rPr lang="el-GR" dirty="0"/>
              <a:t>αναγνωρισθεί 10 περίπου διαφορετικές α1 υποομάδες στον οργανισμό. Κάθε μία από αυτές ευρίσκεται σε διαφορετικά κύτταρα όπως πχ σε μυϊκά κύτταρα, στους οστεοβλάστες, στον εγκέφαλο, στην παρεγκεφαλίδα, στους </a:t>
            </a:r>
            <a:r>
              <a:rPr lang="el-GR" dirty="0" err="1"/>
              <a:t>δενδρίτες</a:t>
            </a:r>
            <a:r>
              <a:rPr lang="el-GR" dirty="0"/>
              <a:t> των νευρικών κυττάρων και αλλού. </a:t>
            </a:r>
            <a:endParaRPr lang="el-GR" dirty="0" smtClean="0"/>
          </a:p>
          <a:p>
            <a:r>
              <a:rPr lang="el-GR" dirty="0" smtClean="0"/>
              <a:t>Η </a:t>
            </a:r>
            <a:r>
              <a:rPr lang="el-GR" dirty="0"/>
              <a:t>α1 υποομάδα όταν επηρεασθεί από το δυναμικό ενέργειας που φθάνει από την περιφέρεια διαμορφώνεται σε δίαυλο και επιτρέπει την είσοδο στο </a:t>
            </a:r>
            <a:r>
              <a:rPr lang="el-GR" dirty="0" err="1"/>
              <a:t>προσυναπτικό</a:t>
            </a:r>
            <a:r>
              <a:rPr lang="el-GR" dirty="0"/>
              <a:t> τμήμα της σύναψης μόνον ιόντων </a:t>
            </a:r>
            <a:r>
              <a:rPr lang="el-GR" dirty="0" smtClean="0"/>
              <a:t>ασβεστίου.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val="2381291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Οι </a:t>
            </a:r>
            <a:r>
              <a:rPr lang="el-GR" dirty="0" err="1"/>
              <a:t>ηλεκτροευαίσθητοι</a:t>
            </a:r>
            <a:r>
              <a:rPr lang="el-GR" dirty="0"/>
              <a:t> δίαυλοι ασβεστίου </a:t>
            </a:r>
            <a:r>
              <a:rPr lang="el-GR" sz="3000" b="0" dirty="0" smtClean="0"/>
              <a:t>3/3</a:t>
            </a:r>
            <a:endParaRPr lang="en-US" sz="2400" dirty="0"/>
          </a:p>
        </p:txBody>
      </p:sp>
      <p:sp>
        <p:nvSpPr>
          <p:cNvPr id="3" name="Θέση περιεχομένου 2"/>
          <p:cNvSpPr>
            <a:spLocks noGrp="1"/>
          </p:cNvSpPr>
          <p:nvPr>
            <p:ph idx="1"/>
          </p:nvPr>
        </p:nvSpPr>
        <p:spPr/>
        <p:txBody>
          <a:bodyPr>
            <a:normAutofit lnSpcReduction="10000"/>
          </a:bodyPr>
          <a:lstStyle/>
          <a:p>
            <a:r>
              <a:rPr lang="el-GR" dirty="0"/>
              <a:t>Δ</a:t>
            </a:r>
            <a:r>
              <a:rPr lang="el-GR" dirty="0" smtClean="0"/>
              <a:t>ύο </a:t>
            </a:r>
            <a:r>
              <a:rPr lang="el-GR" dirty="0"/>
              <a:t>άλλες </a:t>
            </a:r>
            <a:r>
              <a:rPr lang="el-GR" dirty="0" smtClean="0"/>
              <a:t>ομάδες, οι </a:t>
            </a:r>
            <a:r>
              <a:rPr lang="el-GR" dirty="0"/>
              <a:t>α2δ-1 και η </a:t>
            </a:r>
            <a:r>
              <a:rPr lang="el-GR" dirty="0" smtClean="0"/>
              <a:t>α2δ-2, είναι </a:t>
            </a:r>
            <a:r>
              <a:rPr lang="el-GR" dirty="0"/>
              <a:t>πολύ σημαντικές για τη λειτουργία του διαύλου. </a:t>
            </a:r>
            <a:endParaRPr lang="el-GR" dirty="0" smtClean="0"/>
          </a:p>
          <a:p>
            <a:r>
              <a:rPr lang="el-GR" dirty="0" smtClean="0"/>
              <a:t>Είναι </a:t>
            </a:r>
            <a:r>
              <a:rPr lang="el-GR" dirty="0"/>
              <a:t>υπεύθυνες για την αξιολόγηση των ηλεκτρικών ερεθισμάτων και ανάλογα με το αποτέλεσμα διαμορφώνουν την α1 υποομάδα σε δίαυλο και την κρατούν ανοικτή. </a:t>
            </a:r>
            <a:endParaRPr lang="el-GR" dirty="0" smtClean="0"/>
          </a:p>
          <a:p>
            <a:r>
              <a:rPr lang="el-GR" dirty="0" smtClean="0"/>
              <a:t>Δύο </a:t>
            </a:r>
            <a:r>
              <a:rPr lang="el-GR" dirty="0"/>
              <a:t>φάρμακα, τα αντιεπιληπτικά, που χρησιμοποιούνται </a:t>
            </a:r>
            <a:r>
              <a:rPr lang="el-GR" dirty="0" smtClean="0"/>
              <a:t>για </a:t>
            </a:r>
            <a:r>
              <a:rPr lang="el-GR" dirty="0"/>
              <a:t>την αναστολή του πόνου, η </a:t>
            </a:r>
            <a:r>
              <a:rPr lang="el-GR" dirty="0" err="1" smtClean="0"/>
              <a:t>γαμπαπεντίνη</a:t>
            </a:r>
            <a:r>
              <a:rPr lang="el-GR" dirty="0" smtClean="0"/>
              <a:t> και η </a:t>
            </a:r>
            <a:r>
              <a:rPr lang="el-GR" dirty="0" err="1" smtClean="0"/>
              <a:t>πρεγκαμπαλίνη</a:t>
            </a:r>
            <a:r>
              <a:rPr lang="el-GR" dirty="0" smtClean="0"/>
              <a:t>, συνδέονται </a:t>
            </a:r>
            <a:r>
              <a:rPr lang="el-GR" dirty="0"/>
              <a:t>και αναστέλλουν τη δράση των δύο αυτών υποομάδων. </a:t>
            </a:r>
            <a:endParaRPr lang="el-GR" dirty="0" smtClean="0"/>
          </a:p>
          <a:p>
            <a:r>
              <a:rPr lang="el-GR" dirty="0" smtClean="0"/>
              <a:t>Οι </a:t>
            </a:r>
            <a:r>
              <a:rPr lang="el-GR" dirty="0"/>
              <a:t>άλλες δύο υποομάδες β1-4 και γ συμμετέχουν και αυτές στην διαμόρφωση του διαύλου ασβεστίου σε άλλης δομής κύτταρα.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val="9190298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Συνάψεις </a:t>
            </a:r>
            <a:r>
              <a:rPr lang="el-GR" dirty="0"/>
              <a:t>-</a:t>
            </a:r>
            <a:r>
              <a:rPr lang="el-GR" b="1" dirty="0" smtClean="0"/>
              <a:t> </a:t>
            </a:r>
            <a:r>
              <a:rPr lang="el-GR" b="1" dirty="0"/>
              <a:t>Νευροδιαβιβαστές </a:t>
            </a:r>
            <a:r>
              <a:rPr lang="el-GR" sz="3000" b="0" dirty="0" smtClean="0"/>
              <a:t>1/4</a:t>
            </a:r>
            <a:endParaRPr lang="en-US" sz="3000" b="0" dirty="0"/>
          </a:p>
        </p:txBody>
      </p:sp>
      <p:sp>
        <p:nvSpPr>
          <p:cNvPr id="3" name="Θέση περιεχομένου 2"/>
          <p:cNvSpPr>
            <a:spLocks noGrp="1"/>
          </p:cNvSpPr>
          <p:nvPr>
            <p:ph idx="1"/>
          </p:nvPr>
        </p:nvSpPr>
        <p:spPr>
          <a:xfrm>
            <a:off x="457200" y="1196752"/>
            <a:ext cx="8229600" cy="5544616"/>
          </a:xfrm>
        </p:spPr>
        <p:txBody>
          <a:bodyPr>
            <a:normAutofit/>
          </a:bodyPr>
          <a:lstStyle/>
          <a:p>
            <a:r>
              <a:rPr lang="el-GR" sz="2300" dirty="0"/>
              <a:t>Με την είσοδο του ασβεστίου στο </a:t>
            </a:r>
            <a:r>
              <a:rPr lang="el-GR" sz="2300" dirty="0" err="1"/>
              <a:t>προσυναπτικό</a:t>
            </a:r>
            <a:r>
              <a:rPr lang="el-GR" sz="2300" dirty="0"/>
              <a:t> περιβάλλον αυξάνεται η δραστηριότητα των μιτοχονδρίων άρα και η αύξηση των ενεργειακών αποθεμάτων του κυττάρου. Η αύξηση αυτή οδηγεί στη διάνοιξη των </a:t>
            </a:r>
            <a:r>
              <a:rPr lang="el-GR" sz="2300" dirty="0" err="1"/>
              <a:t>κυστιδίων</a:t>
            </a:r>
            <a:r>
              <a:rPr lang="el-GR" sz="2300" dirty="0"/>
              <a:t> που περιέχουν τους </a:t>
            </a:r>
            <a:r>
              <a:rPr lang="el-GR" sz="2300" dirty="0" smtClean="0"/>
              <a:t>νευροδιαβιβαστές. Οι </a:t>
            </a:r>
            <a:r>
              <a:rPr lang="el-GR" sz="2300" dirty="0"/>
              <a:t>νευροδιαβιβαστές είναι ουσίες που παράγονται και αποθηκεύονται, συνήθως σε ειδικά </a:t>
            </a:r>
            <a:r>
              <a:rPr lang="el-GR" sz="2300" dirty="0" err="1"/>
              <a:t>κυστίδια</a:t>
            </a:r>
            <a:r>
              <a:rPr lang="el-GR" sz="2300" dirty="0"/>
              <a:t>, στο </a:t>
            </a:r>
            <a:r>
              <a:rPr lang="el-GR" sz="2300" dirty="0" err="1"/>
              <a:t>προσυναπτικό</a:t>
            </a:r>
            <a:r>
              <a:rPr lang="el-GR" sz="2300" dirty="0"/>
              <a:t> τμήμα της σύναψης. Κατά τη διάρκεια της μετάδοσης του ερεθίσματος το δυναμικό </a:t>
            </a:r>
            <a:r>
              <a:rPr lang="el-GR" sz="2300" dirty="0" smtClean="0"/>
              <a:t>ενέργειας, διαμέσου </a:t>
            </a:r>
            <a:r>
              <a:rPr lang="el-GR" sz="2300" dirty="0"/>
              <a:t>της εισροής του ασβεστίου, </a:t>
            </a:r>
            <a:r>
              <a:rPr lang="el-GR" sz="2300" dirty="0" smtClean="0"/>
              <a:t>προκαλείται </a:t>
            </a:r>
            <a:r>
              <a:rPr lang="el-GR" sz="2300" dirty="0"/>
              <a:t>το άνοιγμα των </a:t>
            </a:r>
            <a:r>
              <a:rPr lang="el-GR" sz="2300" dirty="0" err="1"/>
              <a:t>κυστιδίων</a:t>
            </a:r>
            <a:r>
              <a:rPr lang="el-GR" sz="2300" dirty="0"/>
              <a:t> και η</a:t>
            </a:r>
            <a:r>
              <a:rPr lang="el-GR" sz="2300" dirty="0" smtClean="0"/>
              <a:t> </a:t>
            </a:r>
            <a:r>
              <a:rPr lang="el-GR" sz="2300" dirty="0"/>
              <a:t>απέκκρισή τους </a:t>
            </a:r>
            <a:r>
              <a:rPr lang="el-GR" sz="2300" dirty="0" smtClean="0"/>
              <a:t>(όπως </a:t>
            </a:r>
            <a:r>
              <a:rPr lang="el-GR" sz="2300" dirty="0"/>
              <a:t>ήδη περιγράψαμε) στην </a:t>
            </a:r>
            <a:r>
              <a:rPr lang="el-GR" sz="2300" dirty="0" err="1"/>
              <a:t>συναπτική</a:t>
            </a:r>
            <a:r>
              <a:rPr lang="el-GR" sz="2300" dirty="0"/>
              <a:t> σχισμή. Από εκεί προσλαμβάνονται από τους ειδικούς υποδοχείς τους στο </a:t>
            </a:r>
            <a:r>
              <a:rPr lang="el-GR" sz="2300" dirty="0" err="1"/>
              <a:t>μετασυναπτικό</a:t>
            </a:r>
            <a:r>
              <a:rPr lang="el-GR" sz="2300" dirty="0"/>
              <a:t> τμήμα της σύναψης. </a:t>
            </a:r>
            <a:endParaRPr lang="en-US"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val="20335878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 Νευροδιαβιβαστές </a:t>
            </a:r>
            <a:r>
              <a:rPr lang="el-GR" sz="3000" b="0" dirty="0" smtClean="0"/>
              <a:t>2/4</a:t>
            </a:r>
            <a:endParaRPr lang="en-US" sz="2400" dirty="0"/>
          </a:p>
        </p:txBody>
      </p:sp>
      <p:sp>
        <p:nvSpPr>
          <p:cNvPr id="3" name="Θέση περιεχομένου 2"/>
          <p:cNvSpPr>
            <a:spLocks noGrp="1"/>
          </p:cNvSpPr>
          <p:nvPr>
            <p:ph idx="1"/>
          </p:nvPr>
        </p:nvSpPr>
        <p:spPr>
          <a:xfrm>
            <a:off x="457200" y="1196752"/>
            <a:ext cx="8229600" cy="5661248"/>
          </a:xfrm>
        </p:spPr>
        <p:txBody>
          <a:bodyPr>
            <a:normAutofit/>
          </a:bodyPr>
          <a:lstStyle/>
          <a:p>
            <a:r>
              <a:rPr lang="el-GR" dirty="0"/>
              <a:t>Ο ρόλος των νευροδιαβιβαστών είναι η μετάδοση του ερεθίσματος, για το οποίο είναι υπεύθυνοι, από τον έναν νευρώνα στον επόμενο ή τους επόμενους. Γενικά οι ίνες C καταλήγουν σε συνάψεις που </a:t>
            </a:r>
            <a:r>
              <a:rPr lang="el-GR" dirty="0" smtClean="0"/>
              <a:t>εκκρίνουν ως νευροδιαβιβαστή </a:t>
            </a:r>
            <a:r>
              <a:rPr lang="el-GR" dirty="0"/>
              <a:t>την ουσία P, ενώ οι ίνες </a:t>
            </a:r>
            <a:r>
              <a:rPr lang="el-GR" dirty="0" err="1"/>
              <a:t>Αδ</a:t>
            </a:r>
            <a:r>
              <a:rPr lang="el-GR" dirty="0"/>
              <a:t> καταλήγουν σε συνάψεις που εκκρίνουν </a:t>
            </a:r>
            <a:r>
              <a:rPr lang="el-GR" dirty="0" err="1"/>
              <a:t>γλουταμικό</a:t>
            </a:r>
            <a:r>
              <a:rPr lang="el-GR" dirty="0"/>
              <a:t> </a:t>
            </a:r>
            <a:r>
              <a:rPr lang="el-GR" dirty="0" smtClean="0"/>
              <a:t>οξύ. Οι </a:t>
            </a:r>
            <a:r>
              <a:rPr lang="el-GR" dirty="0"/>
              <a:t>νευροδιαβιβαστές είναι αμινοξέα, </a:t>
            </a:r>
            <a:r>
              <a:rPr lang="el-GR" dirty="0" err="1"/>
              <a:t>μονοαμίνες</a:t>
            </a:r>
            <a:r>
              <a:rPr lang="el-GR" dirty="0"/>
              <a:t>, ιόντα, αέρια και άλλες ουσίες. Δύο από τους πιο σημαντικούς νευροδιαβιβαστές είναι το </a:t>
            </a:r>
            <a:r>
              <a:rPr lang="el-GR" dirty="0" err="1"/>
              <a:t>γλουταμικό</a:t>
            </a:r>
            <a:r>
              <a:rPr lang="el-GR" dirty="0"/>
              <a:t> </a:t>
            </a:r>
            <a:r>
              <a:rPr lang="el-GR" dirty="0" err="1"/>
              <a:t>αμινοξύ</a:t>
            </a:r>
            <a:r>
              <a:rPr lang="el-GR" dirty="0"/>
              <a:t> (</a:t>
            </a:r>
            <a:r>
              <a:rPr lang="el-GR" dirty="0" err="1" smtClean="0"/>
              <a:t>glutamate</a:t>
            </a:r>
            <a:r>
              <a:rPr lang="el-GR" dirty="0" smtClean="0"/>
              <a:t>, </a:t>
            </a:r>
            <a:r>
              <a:rPr lang="en-US" dirty="0" err="1" smtClean="0"/>
              <a:t>Glu</a:t>
            </a:r>
            <a:r>
              <a:rPr lang="el-GR" dirty="0" smtClean="0"/>
              <a:t>) </a:t>
            </a:r>
            <a:r>
              <a:rPr lang="el-GR" dirty="0"/>
              <a:t>και το </a:t>
            </a:r>
            <a:r>
              <a:rPr lang="el-GR" dirty="0" smtClean="0"/>
              <a:t>γ-</a:t>
            </a:r>
            <a:r>
              <a:rPr lang="el-GR" dirty="0" err="1" smtClean="0"/>
              <a:t>αμινοβουτυρικό</a:t>
            </a:r>
            <a:r>
              <a:rPr lang="el-GR" dirty="0" smtClean="0"/>
              <a:t> οξύ (GABA, γ- </a:t>
            </a:r>
            <a:r>
              <a:rPr lang="el-GR" dirty="0" err="1"/>
              <a:t>aminobutyric</a:t>
            </a:r>
            <a:r>
              <a:rPr lang="el-GR" dirty="0"/>
              <a:t> </a:t>
            </a:r>
            <a:r>
              <a:rPr lang="el-GR" dirty="0" err="1"/>
              <a:t>acid</a:t>
            </a:r>
            <a:r>
              <a:rPr lang="el-GR" dirty="0"/>
              <a:t>). Το μεν </a:t>
            </a:r>
            <a:r>
              <a:rPr lang="el-GR" dirty="0" err="1"/>
              <a:t>γλουταμικό</a:t>
            </a:r>
            <a:r>
              <a:rPr lang="el-GR" dirty="0"/>
              <a:t> είναι παρόν στις διεγερτικές συνάψεις, ενώ αντίθετα το GABA στις κατασταλτικές συνάψεις του ΚΝΣ. Α</a:t>
            </a:r>
            <a:r>
              <a:rPr lang="el-GR" dirty="0" smtClean="0"/>
              <a:t>νάλογη </a:t>
            </a:r>
            <a:r>
              <a:rPr lang="el-GR" dirty="0"/>
              <a:t>δράση με το GABA έχει το </a:t>
            </a:r>
            <a:r>
              <a:rPr lang="el-GR" dirty="0" err="1"/>
              <a:t>αμινοξύ</a:t>
            </a:r>
            <a:r>
              <a:rPr lang="el-GR" dirty="0"/>
              <a:t> </a:t>
            </a:r>
            <a:r>
              <a:rPr lang="el-GR" dirty="0" err="1"/>
              <a:t>γλυκίνη</a:t>
            </a:r>
            <a:r>
              <a:rPr lang="el-GR" dirty="0"/>
              <a:t> στον νωτιαίο μυελό (ΝΜ).</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dirty="0"/>
          </a:p>
        </p:txBody>
      </p:sp>
    </p:spTree>
    <p:extLst>
      <p:ext uri="{BB962C8B-B14F-4D97-AF65-F5344CB8AC3E}">
        <p14:creationId xmlns:p14="http://schemas.microsoft.com/office/powerpoint/2010/main" val="18224595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Συνάψεις - Νευροδιαβιβαστές </a:t>
            </a:r>
            <a:r>
              <a:rPr lang="el-GR" sz="3000" b="0" dirty="0" smtClean="0"/>
              <a:t>3/4</a:t>
            </a:r>
            <a:endParaRPr lang="en-US" sz="2400" dirty="0"/>
          </a:p>
        </p:txBody>
      </p:sp>
      <p:sp>
        <p:nvSpPr>
          <p:cNvPr id="3" name="Θέση περιεχομένου 2"/>
          <p:cNvSpPr>
            <a:spLocks noGrp="1"/>
          </p:cNvSpPr>
          <p:nvPr>
            <p:ph idx="1"/>
          </p:nvPr>
        </p:nvSpPr>
        <p:spPr>
          <a:xfrm>
            <a:off x="457200" y="1196752"/>
            <a:ext cx="8229600" cy="5661248"/>
          </a:xfrm>
        </p:spPr>
        <p:txBody>
          <a:bodyPr>
            <a:normAutofit fontScale="92500" lnSpcReduction="10000"/>
          </a:bodyPr>
          <a:lstStyle/>
          <a:p>
            <a:r>
              <a:rPr lang="el-GR" dirty="0"/>
              <a:t>Η διάρκεια δράσης των νευροδιαβιβαστών στη σύναψη ελέγχεται με δύο τρόπους: α) με την εξουδετέρωσή τους από τα αντίστοιχα ένζυμα της </a:t>
            </a:r>
            <a:r>
              <a:rPr lang="el-GR" dirty="0" err="1"/>
              <a:t>συναπτικής</a:t>
            </a:r>
            <a:r>
              <a:rPr lang="el-GR" dirty="0"/>
              <a:t> σχισμής και β) με την </a:t>
            </a:r>
            <a:r>
              <a:rPr lang="el-GR" dirty="0" err="1"/>
              <a:t>επαναπρόσληψή</a:t>
            </a:r>
            <a:r>
              <a:rPr lang="el-GR" dirty="0"/>
              <a:t> τους διαμέσου ειδικών αντλιών στα ειδικά </a:t>
            </a:r>
            <a:r>
              <a:rPr lang="el-GR" dirty="0" smtClean="0"/>
              <a:t>γι’ αυτούς </a:t>
            </a:r>
            <a:r>
              <a:rPr lang="el-GR" dirty="0" err="1"/>
              <a:t>κυστίδια</a:t>
            </a:r>
            <a:r>
              <a:rPr lang="el-GR" dirty="0"/>
              <a:t> </a:t>
            </a:r>
            <a:r>
              <a:rPr lang="el-GR" dirty="0" err="1"/>
              <a:t>επαναπρόσληψης</a:t>
            </a:r>
            <a:r>
              <a:rPr lang="el-GR" dirty="0"/>
              <a:t> του </a:t>
            </a:r>
            <a:r>
              <a:rPr lang="el-GR" dirty="0" err="1"/>
              <a:t>προσυναπτικού</a:t>
            </a:r>
            <a:r>
              <a:rPr lang="el-GR" dirty="0"/>
              <a:t> τμήματος. </a:t>
            </a:r>
            <a:endParaRPr lang="el-GR" dirty="0" smtClean="0"/>
          </a:p>
          <a:p>
            <a:r>
              <a:rPr lang="el-GR" dirty="0" smtClean="0"/>
              <a:t>Εάν </a:t>
            </a:r>
            <a:r>
              <a:rPr lang="el-GR" dirty="0"/>
              <a:t>κάποια ουσία ή φάρμακο αναστείλει κάποιον από αυτούς τους δύο τρόπους, τότε η δράση των </a:t>
            </a:r>
            <a:r>
              <a:rPr lang="el-GR" dirty="0" err="1"/>
              <a:t>νευρομεταβιβαστών</a:t>
            </a:r>
            <a:r>
              <a:rPr lang="el-GR" dirty="0"/>
              <a:t> είναι διαρκής και έντονη. </a:t>
            </a:r>
            <a:endParaRPr lang="el-GR" dirty="0" smtClean="0"/>
          </a:p>
          <a:p>
            <a:r>
              <a:rPr lang="el-GR" dirty="0" smtClean="0"/>
              <a:t>Η </a:t>
            </a:r>
            <a:r>
              <a:rPr lang="el-GR" dirty="0" err="1"/>
              <a:t>δ</a:t>
            </a:r>
            <a:r>
              <a:rPr lang="el-GR" dirty="0" err="1" smtClean="0"/>
              <a:t>οπαμίνη</a:t>
            </a:r>
            <a:r>
              <a:rPr lang="el-GR" dirty="0" smtClean="0"/>
              <a:t> </a:t>
            </a:r>
            <a:r>
              <a:rPr lang="el-GR" dirty="0"/>
              <a:t>πχ είναι ένας νευροδιαβιβαστής που ελέγχει μεταξύ άλλων και την ευχάριστη διάθεση του ανθρώπου. </a:t>
            </a:r>
          </a:p>
          <a:p>
            <a:r>
              <a:rPr lang="el-GR" dirty="0" smtClean="0"/>
              <a:t>Σε χορήγηση κοκαΐνης που </a:t>
            </a:r>
            <a:r>
              <a:rPr lang="el-GR" dirty="0"/>
              <a:t>παρεμποδίζει την </a:t>
            </a:r>
            <a:r>
              <a:rPr lang="el-GR" dirty="0" err="1"/>
              <a:t>επαναπρόσληψή</a:t>
            </a:r>
            <a:r>
              <a:rPr lang="el-GR" dirty="0"/>
              <a:t> της, τότε η αύξηση της </a:t>
            </a:r>
            <a:r>
              <a:rPr lang="el-GR" dirty="0" err="1"/>
              <a:t>δ</a:t>
            </a:r>
            <a:r>
              <a:rPr lang="el-GR" dirty="0" err="1" smtClean="0"/>
              <a:t>οπαμίνης</a:t>
            </a:r>
            <a:r>
              <a:rPr lang="el-GR" dirty="0" smtClean="0"/>
              <a:t> </a:t>
            </a:r>
            <a:r>
              <a:rPr lang="el-GR" dirty="0"/>
              <a:t>στη </a:t>
            </a:r>
            <a:r>
              <a:rPr lang="el-GR" dirty="0" err="1"/>
              <a:t>συναπτική</a:t>
            </a:r>
            <a:r>
              <a:rPr lang="el-GR" dirty="0"/>
              <a:t> σχισμή και η συνεχής σύνδεσή της με τους υποδοχείς της, θα έχει σαν αποτέλεσμα την έντονη και διαρκή ευχάριστη </a:t>
            </a:r>
            <a:r>
              <a:rPr lang="el-GR" dirty="0" smtClean="0"/>
              <a:t>διάθεση.  </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Tree>
    <p:extLst>
      <p:ext uri="{BB962C8B-B14F-4D97-AF65-F5344CB8AC3E}">
        <p14:creationId xmlns:p14="http://schemas.microsoft.com/office/powerpoint/2010/main" val="40380962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426</TotalTime>
  <Words>14120</Words>
  <Application>Microsoft Office PowerPoint</Application>
  <PresentationFormat>Προβολή στην οθόνη (4:3)</PresentationFormat>
  <Paragraphs>761</Paragraphs>
  <Slides>159</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159</vt:i4>
      </vt:variant>
    </vt:vector>
  </HeadingPairs>
  <TitlesOfParts>
    <vt:vector size="162" baseType="lpstr">
      <vt:lpstr>template</vt:lpstr>
      <vt:lpstr>1_OC_template_updated</vt:lpstr>
      <vt:lpstr>2_OC_template_updated</vt:lpstr>
      <vt:lpstr>Νευροφυσιολογία</vt:lpstr>
      <vt:lpstr>Οι τύποι πόνου και τα χαρακτηριστικά τους 1/6</vt:lpstr>
      <vt:lpstr>Οι τύποι πόνου και τα χαρακτηριστικά τους 2/6</vt:lpstr>
      <vt:lpstr>Οι τύποι πόνου και τα χαρακτηριστικά τους 3/6</vt:lpstr>
      <vt:lpstr>Οι τύποι πόνου και τα χαρακτηριστικά τους 4/6</vt:lpstr>
      <vt:lpstr>Οι τύποι πόνου και τα χαρακτηριστικά τους 5/6</vt:lpstr>
      <vt:lpstr>Οι τύποι πόνου και τα χαρακτηριστικά τους 6/6</vt:lpstr>
      <vt:lpstr>Οι περιφερικοί υποδοχείς του πόνου  Οι υποδοχείς του δέρματος 1/5</vt:lpstr>
      <vt:lpstr>Οι περιφερικοί υποδοχείς του πόνου  Οι υποδοχείς του δέρματος 2/5</vt:lpstr>
      <vt:lpstr>Οι περιφερικοί υποδοχείς του πόνου  Οι υποδοχείς του δέρματος 3/5</vt:lpstr>
      <vt:lpstr>Οι περιφερικοί υποδοχείς του πόνου  Οι υποδοχείς του δέρματος 4/5</vt:lpstr>
      <vt:lpstr>Οι περιφερικοί υποδοχείς του πόνου  Οι υποδοχείς του δέρματος 5/5</vt:lpstr>
      <vt:lpstr>Ενεργοποίηση αλγαισθητικών νευρικών ινών</vt:lpstr>
      <vt:lpstr>Οι σπλαχνικοί αλγοϋποδοχείς 1/2</vt:lpstr>
      <vt:lpstr>Οι σπλαχνικοί αλγοϋποδοχείς 2/2</vt:lpstr>
      <vt:lpstr>Σχηματικό διάγραμμα των οδών που εμπλέκονται στη μετάδοση του πόνου</vt:lpstr>
      <vt:lpstr>Σύναψη των αλγαισθητικών ινών σε επίπεδο νωτιαίου μυελού</vt:lpstr>
      <vt:lpstr>Οι στιβάδες του νωτιαίου μυελού 1/17</vt:lpstr>
      <vt:lpstr>Οι στιβάδες του νωτιαίου μυελού 2/17</vt:lpstr>
      <vt:lpstr>Οι στιβάδες του νωτιαίου μυελού 3/17</vt:lpstr>
      <vt:lpstr>Οι στιβάδες του νωτιαίου μυελού 4/17</vt:lpstr>
      <vt:lpstr>Οι στιβάδες του νωτιαίου μυελού 5/17</vt:lpstr>
      <vt:lpstr>Οι στιβάδες του νωτιαίου μυελού 6/17</vt:lpstr>
      <vt:lpstr>Οι στιβάδες του νωτιαίου μυελού 7/17</vt:lpstr>
      <vt:lpstr>Οι στιβάδες του νωτιαίου μυελού 8/17</vt:lpstr>
      <vt:lpstr>Οι στιβάδες του νωτιαίου μυελού 9/17</vt:lpstr>
      <vt:lpstr>Οι στιβάδες του νωτιαίου μυελού 10/17</vt:lpstr>
      <vt:lpstr>Οι στιβάδες του νωτιαίου μυελού 11/17</vt:lpstr>
      <vt:lpstr>Οι στιβάδες του νωτιαίου μυελού 12/17</vt:lpstr>
      <vt:lpstr>Οι στιβάδες του νωτιαίου μυελού 13/17</vt:lpstr>
      <vt:lpstr>Οι στιβάδες του νωτιαίου μυελού 14/17</vt:lpstr>
      <vt:lpstr>Οι στιβάδες του νωτιαίου μυελού 15/17</vt:lpstr>
      <vt:lpstr>Οι στιβάδες του νωτιαίου μυελού 16/17</vt:lpstr>
      <vt:lpstr>Οι στιβάδες του νωτιαίου μυελού 17/17</vt:lpstr>
      <vt:lpstr>Παρουσίαση του PowerPoint</vt:lpstr>
      <vt:lpstr>Οι ανιούσες οδοί και κατιούσες οδοί  στον νωτιαίο μυελό 1/7</vt:lpstr>
      <vt:lpstr>Οι ανιούσες οδοί και κατιούσες οδοί  στον νωτιαίο μυελό 2/7</vt:lpstr>
      <vt:lpstr>Οι ανιούσες οδοί και κατιούσες οδοί  στον νωτιαίο μυελό 3/7</vt:lpstr>
      <vt:lpstr>Οι ανιούσες οδοί και κατιούσες οδοί  στον νωτιαίο μυελό 4/7</vt:lpstr>
      <vt:lpstr>Οι ανιούσες οδοί και κατιούσες οδοί  στον νωτιαίο μυελό 5/7</vt:lpstr>
      <vt:lpstr>Οι ανιούσες οδοί και κατιούσες οδοί  στον νωτιαίο μυελό 6/7</vt:lpstr>
      <vt:lpstr>Οι ανιούσες οδοί και κατιούσες οδοί  στον νωτιαίο μυελό 7/7</vt:lpstr>
      <vt:lpstr>Παρουσίαση του PowerPoint</vt:lpstr>
      <vt:lpstr>Η τροποποίηση σε επίπεδο νωτιαίου μυελού και η «θεωρία της πύλης» 1/9</vt:lpstr>
      <vt:lpstr>Η τροποποίηση σε επίπεδο νωτιαίου μυελού και η «θεωρία της πύλης» 2/9</vt:lpstr>
      <vt:lpstr>Η τροποποίηση σε επίπεδο νωτιαίου μυελού και η «θεωρία της πύλης» 3/9</vt:lpstr>
      <vt:lpstr>Απεικόνιση της νευρωνικής πυροδότησης στη θεωρία της πύλης ελέγχου του πόνου</vt:lpstr>
      <vt:lpstr>Η τροποποίηση σε επίπεδο νωτιαίου μυελού και η «θεωρία της πύλης» 4/9</vt:lpstr>
      <vt:lpstr>Η τροποποίηση σε επίπεδο νωτιαίου μυελού και η «θεωρία της πύλης» 5/9</vt:lpstr>
      <vt:lpstr>Η τροποποίηση σε επίπεδο νωτιαίου μυελού και η «θεωρία της πύλης» 6/9</vt:lpstr>
      <vt:lpstr>Η τροποποίηση σε επίπεδο νωτιαίου μυελού και η «θεωρία της πύλης» 7/9</vt:lpstr>
      <vt:lpstr>Η τροποποίηση σε επίπεδο νωτιαίου μυελού και η «θεωρία της πύλης» 8/9</vt:lpstr>
      <vt:lpstr>Η τροποποίηση σε επίπεδο νωτιαίου μυελού και η «θεωρία της πύλης» 9/9</vt:lpstr>
      <vt:lpstr>Υπερνωτιαία τροποποίηση του  επώδυνου ερεθίσματος 1/4</vt:lpstr>
      <vt:lpstr>Υπερνωτιαία τροποποίηση του  επώδυνου ερεθίσματος 2/4</vt:lpstr>
      <vt:lpstr>Υπερνωτιαία τροποποίηση του  επώδυνου ερεθίσματος 3/4</vt:lpstr>
      <vt:lpstr>Υπερνωτιαία τροποποίηση του  επώδυνου ερεθίσματος 4/4</vt:lpstr>
      <vt:lpstr>Οι Αλγοϋποδοχείς και η διέγερσή τους Δίαυλοι TRPV, Νατρίου, Καλίου και άλλοι 1/3</vt:lpstr>
      <vt:lpstr>Οι Αλγοϋποδοχείς και η διέγερσή τους Δίαυλοι TRPV, Νατρίου, Καλίου και άλλοι 2/3</vt:lpstr>
      <vt:lpstr>Οι Αλγοϋποδοχείς και η διέγερσή τους Δίαυλοι TRPV, Νατρίου, Καλίου και άλλοι 3/3</vt:lpstr>
      <vt:lpstr>Οι Αλγοϋποδοχείς 1/6</vt:lpstr>
      <vt:lpstr>Οι Αλγοϋποδοχείς 2/6</vt:lpstr>
      <vt:lpstr>Οι Αλγοϋποδοχείς 3/6</vt:lpstr>
      <vt:lpstr>Οι Αλγοϋποδοχείς 4/6</vt:lpstr>
      <vt:lpstr>Οι Αλγοϋποδοχείς 5/6</vt:lpstr>
      <vt:lpstr>Οι Αλγοϋποδοχείς 6/6</vt:lpstr>
      <vt:lpstr>Επικοινωνία της περιφέρειας με τον εγκέφαλο</vt:lpstr>
      <vt:lpstr>Η διέγερση των αλγοϋποδοχέων (Μετατροπή -Transduction) 1/4</vt:lpstr>
      <vt:lpstr>Η διέγερση των αλγοϋποδοχέων (Μετατροπή -Transduction) 2/4</vt:lpstr>
      <vt:lpstr>Η διέγερση των αλγοϋποδοχέων (Μετατροπή -Transduction) 3/4</vt:lpstr>
      <vt:lpstr>Η διέγερση των αλγοϋποδοχέων (Μετατροπή -Transduction) 4/4</vt:lpstr>
      <vt:lpstr>Οι θερμοευαίσθητοι μη ειδικοί δίαυλοι ιόντων (TRPV=Transient Receptor Potential Vanilloid) 1/12</vt:lpstr>
      <vt:lpstr>Οι θερμοευαίσθητοι μη ειδικοί δίαυλοι ιόντων (TRPV=Transient Receptor Potential Vanilloid) 2/12</vt:lpstr>
      <vt:lpstr>Οι θερμοευαίσθητοι μη ειδικοί δίαυλοι ιόντων (TRPV=Transient Receptor Potential Vanilloid) 3/12</vt:lpstr>
      <vt:lpstr>Οι θερμοευαίσθητοι μη ειδικοί δίαυλοι ιόντων (TRPV=Transient Receptor Potential Vanilloid) 4/12</vt:lpstr>
      <vt:lpstr>Οι θερμοευαίσθητοι μη ειδικοί δίαυλοι ιόντων (TRPV=Transient Receptor Potential Vanilloid) 5/12</vt:lpstr>
      <vt:lpstr>Οι θερμοευαίσθητοι μη ειδικοί δίαυλοι ιόντων (TRPV=Transient Receptor Potential Vanilloid) 6/12</vt:lpstr>
      <vt:lpstr>Οι θερμοευαίσθητοι μη ειδικοί δίαυλοι ιόντων (TRPV=Transient Receptor Potential Vanilloid) 7/12</vt:lpstr>
      <vt:lpstr>Οι θερμοευαίσθητοι μη ειδικοί δίαυλοι ιόντων (TRPV=Transient Receptor Potential Vanilloid) 8/12</vt:lpstr>
      <vt:lpstr>Οι θερμοευαίσθητοι μη ειδικοί δίαυλοι ιόντων (TRPV=Transient Receptor Potential Vanilloid) 9/12</vt:lpstr>
      <vt:lpstr>Οι θερμοευαίσθητοι μη ειδικοί δίαυλοι ιόντων (TRPV=Transient Receptor Potential Vanilloid) 10/12</vt:lpstr>
      <vt:lpstr>Οι θερμοευαίσθητοι μη ειδικοί δίαυλοι ιόντων (TRPV=Transient Receptor Potential Vanilloid) 11/12</vt:lpstr>
      <vt:lpstr>Οι θερμοευαίσθητοι μη ειδικοί δίαυλοι ιόντων (TRPV=Transient Receptor Potential Vanilloid) 12/12</vt:lpstr>
      <vt:lpstr>Μεταβίβαση (Transmission) Οι ηλεκτροευαίσθητοι δίαυλοι Νατρίου 1/5</vt:lpstr>
      <vt:lpstr>Μεταβίβαση (Transmission) Οι ηλεκτροευαίσθητοι δίαυλοι Νατρίου 2/5</vt:lpstr>
      <vt:lpstr>Μεταβίβαση (Transmission) Οι ηλεκτροευαίσθητοι δίαυλοι Νατρίου 3/5</vt:lpstr>
      <vt:lpstr>Μεταβίβαση (Transmission) Οι ηλεκτροευαίσθητοι δίαυλοι Νατρίου 4/5</vt:lpstr>
      <vt:lpstr>Μεταβίβαση (Transmission) Οι ηλεκτροευαίσθητοι δίαυλοι Νατρίου 5/5</vt:lpstr>
      <vt:lpstr>Οι ηλεκτροευαίσθητοι δίαυλοι Καλίου 1/3</vt:lpstr>
      <vt:lpstr>Οι ηλεκτροευαίσθητοι δίαυλοι Καλίου 2/3</vt:lpstr>
      <vt:lpstr>Οι ηλεκτροευαίσθητοι δίαυλοι Καλίου 3/3</vt:lpstr>
      <vt:lpstr>Οι πιο χαρακτηριστικοί σχηματισμοί στο προσυναπτικό τμήμα είναι</vt:lpstr>
      <vt:lpstr>Οι πιο χαρακτηριστικοί σχηματισμοί στο μετασυναπτικό τμήμα είναι</vt:lpstr>
      <vt:lpstr>Οι ηλεκτροευαίσθητοι δίαυλοι ασβεστίου 1/3</vt:lpstr>
      <vt:lpstr>Οι ηλεκτροευαίσθητοι δίαυλοι ασβεστίου 2/3</vt:lpstr>
      <vt:lpstr>Οι ηλεκτροευαίσθητοι δίαυλοι ασβεστίου 3/3</vt:lpstr>
      <vt:lpstr>Συνάψεις - Νευροδιαβιβαστές 1/4</vt:lpstr>
      <vt:lpstr>Συνάψεις - Νευροδιαβιβαστές 2/4</vt:lpstr>
      <vt:lpstr>Συνάψεις - Νευροδιαβιβαστές 3/4</vt:lpstr>
      <vt:lpstr>Συνάψεις - Νευροδιαβιβαστές 4/4</vt:lpstr>
      <vt:lpstr>Άλλοι σημαντικοί νευροδιαβιβαστές είναι 1/2</vt:lpstr>
      <vt:lpstr>Άλλοι σημαντικοί νευροδιαβιβαστές είναι 2/2</vt:lpstr>
      <vt:lpstr>Συνάψεις πόνου 1/7</vt:lpstr>
      <vt:lpstr>Συνάψεις πόνου 2/7</vt:lpstr>
      <vt:lpstr>Συνάψεις πόνου 3/7</vt:lpstr>
      <vt:lpstr>Συνάψεις πόνου 4/7</vt:lpstr>
      <vt:lpstr>Συνάψεις πόνου 5/7</vt:lpstr>
      <vt:lpstr>Συνάψεις πόνου 6/7</vt:lpstr>
      <vt:lpstr>Συνάψεις πόνου 7/7</vt:lpstr>
      <vt:lpstr>Η τροποποίηση του πόνου από τον εγκέφαλο (Modification): Η θεωρία της Πύλης:  Ενδορφίνες, Κανναβινοειδή, Νοραδρεναλίνη, Σεροτινίνη, GABA</vt:lpstr>
      <vt:lpstr>Η τροποποίηση του πόνου από τον εγκέφαλο (Modification): Η θεωρία της Πύλης:  Ενδορφίνες, Κανναβινοειδή, Νοραδρεναλίνη, Σεροτινίνη, GABA</vt:lpstr>
      <vt:lpstr>Οι ενδορφίνες 1/4</vt:lpstr>
      <vt:lpstr>Οι ενδορφίνες 2/4</vt:lpstr>
      <vt:lpstr>Οι ενδορφίνες 3/4</vt:lpstr>
      <vt:lpstr>Οι ενδορφίνες 4/4</vt:lpstr>
      <vt:lpstr>Νοραδρεναλίνη και Σεροτονίνη 1/2</vt:lpstr>
      <vt:lpstr>Νοραδρεναλίνη και Σεροτονίνη 2/2</vt:lpstr>
      <vt:lpstr>Κανναβινοειδή (Cannabinoids) 1/6</vt:lpstr>
      <vt:lpstr>Κανναβινοειδή (Cannabinoids) 2/6</vt:lpstr>
      <vt:lpstr>Κανναβινοειδή (Cannabinoids) 3/6</vt:lpstr>
      <vt:lpstr>Κανναβινοειδή (Cannabinoids) 4/6</vt:lpstr>
      <vt:lpstr>Κανναβινοειδή (Cannabinoids) 5/6</vt:lpstr>
      <vt:lpstr>Κανναβινοειδή (Cannabinoids) 6/6</vt:lpstr>
      <vt:lpstr>Γ-αμινοβουτυρικό οξύ  (γ-Aminobutyric acid ή GABA) 1/3</vt:lpstr>
      <vt:lpstr>Γ-αμινοβουτυρικό οξύ  (γ-Aminobutyric acid ή GABA) 2/3</vt:lpstr>
      <vt:lpstr>Γ-αμινοβουτυρικό οξύ  (γ-Aminobutyric acid ή GABA) 3/3</vt:lpstr>
      <vt:lpstr>Πρακτικά Συμπεράσματα 1/4</vt:lpstr>
      <vt:lpstr>Πρακτικά Συμπεράσματα 2/4</vt:lpstr>
      <vt:lpstr>Πρακτικά Συμπεράσματα 3/4</vt:lpstr>
      <vt:lpstr>Πρακτικά Συμπεράσματα 4/4</vt:lpstr>
      <vt:lpstr>Τραυματισμός Νεύρου:  Νευρογενής φλεγμονή: Ουσία Ρ και CGRP</vt:lpstr>
      <vt:lpstr>Η ουσία Ρ 1/8</vt:lpstr>
      <vt:lpstr>Η ουσία Ρ 2/8</vt:lpstr>
      <vt:lpstr>Η ουσία Ρ 3/8</vt:lpstr>
      <vt:lpstr>Η ουσία Ρ 4/8</vt:lpstr>
      <vt:lpstr>Η ουσία Ρ 5/8</vt:lpstr>
      <vt:lpstr>Η ουσία Ρ 6/8</vt:lpstr>
      <vt:lpstr>Η ουσία Ρ 7/8</vt:lpstr>
      <vt:lpstr>Η ουσία Ρ 8/8</vt:lpstr>
      <vt:lpstr>Calcitonin Gene Related Peptide (CGRP) 1/3</vt:lpstr>
      <vt:lpstr>Calcitonin Gene Related Peptide (CGRP) 2/3</vt:lpstr>
      <vt:lpstr>Calcitonin Gene Related Peptide (CGRP) 3/3</vt:lpstr>
      <vt:lpstr>Τραυματισμός Νεύρου Οι νευροτροφικοί παράγοντες 1/10</vt:lpstr>
      <vt:lpstr>Τραυματισμός Νεύρου Οι νευροτροφικοί παράγοντες 2/10</vt:lpstr>
      <vt:lpstr>Τραυματισμός Νεύρου Οι νευροτροφικοί παράγοντες 3/10</vt:lpstr>
      <vt:lpstr>Τραυματισμός Νεύρου Οι νευροτροφικοί παράγοντες 4/10</vt:lpstr>
      <vt:lpstr>Τραυματισμός Νεύρου Οι νευροτροφικοί παράγοντες 5/10</vt:lpstr>
      <vt:lpstr>Τραυματισμός Νεύρου Οι νευροτροφικοί παράγοντες 6/10</vt:lpstr>
      <vt:lpstr>Τραυματισμός Νεύρου Οι νευροτροφικοί παράγοντες 7/10</vt:lpstr>
      <vt:lpstr>Τραυματισμός Νεύρου Οι νευροτροφικοί παράγοντες 8/10</vt:lpstr>
      <vt:lpstr>Τραυματισμός Νεύρου Οι νευροτροφικοί παράγοντες 9/10</vt:lpstr>
      <vt:lpstr>Τραυματισμός Νεύρου Οι νευροτροφικοί παράγοντες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120</cp:revision>
  <dcterms:created xsi:type="dcterms:W3CDTF">2015-08-03T06:37:48Z</dcterms:created>
  <dcterms:modified xsi:type="dcterms:W3CDTF">2015-09-03T09:16:31Z</dcterms:modified>
</cp:coreProperties>
</file>