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Lst>
  <p:notesMasterIdLst>
    <p:notesMasterId r:id="rId81"/>
  </p:notesMasterIdLst>
  <p:handoutMasterIdLst>
    <p:handoutMasterId r:id="rId82"/>
  </p:handoutMasterIdLst>
  <p:sldIdLst>
    <p:sldId id="32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6" r:id="rId62"/>
    <p:sldId id="317" r:id="rId63"/>
    <p:sldId id="315" r:id="rId64"/>
    <p:sldId id="318" r:id="rId65"/>
    <p:sldId id="319" r:id="rId66"/>
    <p:sldId id="320" r:id="rId67"/>
    <p:sldId id="321" r:id="rId68"/>
    <p:sldId id="322" r:id="rId69"/>
    <p:sldId id="323" r:id="rId70"/>
    <p:sldId id="324" r:id="rId71"/>
    <p:sldId id="325" r:id="rId72"/>
    <p:sldId id="326" r:id="rId73"/>
    <p:sldId id="328" r:id="rId74"/>
    <p:sldId id="329" r:id="rId75"/>
    <p:sldId id="330" r:id="rId76"/>
    <p:sldId id="331" r:id="rId77"/>
    <p:sldId id="332" r:id="rId78"/>
    <p:sldId id="333" r:id="rId79"/>
    <p:sldId id="334" r:id="rId80"/>
  </p:sldIdLst>
  <p:sldSz cx="9144000" cy="6858000" type="screen4x3"/>
  <p:notesSz cx="7104063" cy="10234613"/>
  <p:custDataLst>
    <p:tags r:id="rId83"/>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89714" autoAdjust="0"/>
  </p:normalViewPr>
  <p:slideViewPr>
    <p:cSldViewPr>
      <p:cViewPr varScale="1">
        <p:scale>
          <a:sx n="101" d="100"/>
          <a:sy n="101" d="100"/>
        </p:scale>
        <p:origin x="-1830"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presProps" Target="pres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notesMaster" Target="notesMasters/notesMaster1.xml"/><Relationship Id="rId86"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tableStyles" Target="tableStyles.xml"/><Relationship Id="rId61" Type="http://schemas.openxmlformats.org/officeDocument/2006/relationships/slide" Target="slides/slide58.xml"/><Relationship Id="rId8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538535227159276"/>
          <c:y val="0.10526621343993417"/>
          <c:w val="0.49955271752824387"/>
          <c:h val="0.67065471437158586"/>
        </c:manualLayout>
      </c:layout>
      <c:barChart>
        <c:barDir val="col"/>
        <c:grouping val="clustered"/>
        <c:varyColors val="0"/>
        <c:ser>
          <c:idx val="0"/>
          <c:order val="0"/>
          <c:tx>
            <c:strRef>
              <c:f>Sheet1!$B$1</c:f>
              <c:strCache>
                <c:ptCount val="1"/>
                <c:pt idx="0">
                  <c:v>ιδιωτικά αυτοκίνητα, μοτοσικλέτες</c:v>
                </c:pt>
              </c:strCache>
            </c:strRef>
          </c:tx>
          <c:invertIfNegative val="0"/>
          <c:cat>
            <c:strRef>
              <c:f>Sheet1!$A$2</c:f>
              <c:strCache>
                <c:ptCount val="1"/>
                <c:pt idx="0">
                  <c:v>Category 1</c:v>
                </c:pt>
              </c:strCache>
            </c:strRef>
          </c:cat>
          <c:val>
            <c:numRef>
              <c:f>Sheet1!$B$2</c:f>
              <c:numCache>
                <c:formatCode>0%</c:formatCode>
                <c:ptCount val="1"/>
                <c:pt idx="0">
                  <c:v>0.38000000000000034</c:v>
                </c:pt>
              </c:numCache>
            </c:numRef>
          </c:val>
        </c:ser>
        <c:ser>
          <c:idx val="1"/>
          <c:order val="1"/>
          <c:tx>
            <c:strRef>
              <c:f>Sheet1!$C$1</c:f>
              <c:strCache>
                <c:ptCount val="1"/>
                <c:pt idx="0">
                  <c:v>πλοία</c:v>
                </c:pt>
              </c:strCache>
            </c:strRef>
          </c:tx>
          <c:invertIfNegative val="0"/>
          <c:cat>
            <c:strRef>
              <c:f>Sheet1!$A$2</c:f>
              <c:strCache>
                <c:ptCount val="1"/>
                <c:pt idx="0">
                  <c:v>Category 1</c:v>
                </c:pt>
              </c:strCache>
            </c:strRef>
          </c:cat>
          <c:val>
            <c:numRef>
              <c:f>Sheet1!$C$2</c:f>
              <c:numCache>
                <c:formatCode>0%</c:formatCode>
                <c:ptCount val="1"/>
                <c:pt idx="0">
                  <c:v>0.25</c:v>
                </c:pt>
              </c:numCache>
            </c:numRef>
          </c:val>
        </c:ser>
        <c:ser>
          <c:idx val="2"/>
          <c:order val="2"/>
          <c:tx>
            <c:strRef>
              <c:f>Sheet1!$D$1</c:f>
              <c:strCache>
                <c:ptCount val="1"/>
                <c:pt idx="0">
                  <c:v>τουριστικά λεωφορεία</c:v>
                </c:pt>
              </c:strCache>
            </c:strRef>
          </c:tx>
          <c:invertIfNegative val="0"/>
          <c:cat>
            <c:strRef>
              <c:f>Sheet1!$A$2</c:f>
              <c:strCache>
                <c:ptCount val="1"/>
                <c:pt idx="0">
                  <c:v>Category 1</c:v>
                </c:pt>
              </c:strCache>
            </c:strRef>
          </c:cat>
          <c:val>
            <c:numRef>
              <c:f>Sheet1!$D$2</c:f>
              <c:numCache>
                <c:formatCode>0%</c:formatCode>
                <c:ptCount val="1"/>
                <c:pt idx="0">
                  <c:v>0.25</c:v>
                </c:pt>
              </c:numCache>
            </c:numRef>
          </c:val>
        </c:ser>
        <c:ser>
          <c:idx val="3"/>
          <c:order val="3"/>
          <c:tx>
            <c:strRef>
              <c:f>Sheet1!$E$1</c:f>
              <c:strCache>
                <c:ptCount val="1"/>
                <c:pt idx="0">
                  <c:v>πόδια, ποδήλατο</c:v>
                </c:pt>
              </c:strCache>
            </c:strRef>
          </c:tx>
          <c:invertIfNegative val="0"/>
          <c:cat>
            <c:strRef>
              <c:f>Sheet1!$A$2</c:f>
              <c:strCache>
                <c:ptCount val="1"/>
                <c:pt idx="0">
                  <c:v>Category 1</c:v>
                </c:pt>
              </c:strCache>
            </c:strRef>
          </c:cat>
          <c:val>
            <c:numRef>
              <c:f>Sheet1!$E$2</c:f>
              <c:numCache>
                <c:formatCode>0%</c:formatCode>
                <c:ptCount val="1"/>
                <c:pt idx="0">
                  <c:v>2.0000000000000018E-2</c:v>
                </c:pt>
              </c:numCache>
            </c:numRef>
          </c:val>
        </c:ser>
        <c:dLbls>
          <c:showLegendKey val="0"/>
          <c:showVal val="0"/>
          <c:showCatName val="0"/>
          <c:showSerName val="0"/>
          <c:showPercent val="0"/>
          <c:showBubbleSize val="0"/>
        </c:dLbls>
        <c:gapWidth val="150"/>
        <c:axId val="36016640"/>
        <c:axId val="33955136"/>
      </c:barChart>
      <c:catAx>
        <c:axId val="36016640"/>
        <c:scaling>
          <c:orientation val="minMax"/>
        </c:scaling>
        <c:delete val="0"/>
        <c:axPos val="b"/>
        <c:numFmt formatCode="General" sourceLinked="0"/>
        <c:majorTickMark val="out"/>
        <c:minorTickMark val="none"/>
        <c:tickLblPos val="nextTo"/>
        <c:crossAx val="33955136"/>
        <c:crosses val="autoZero"/>
        <c:auto val="1"/>
        <c:lblAlgn val="ctr"/>
        <c:lblOffset val="100"/>
        <c:noMultiLvlLbl val="0"/>
      </c:catAx>
      <c:valAx>
        <c:axId val="33955136"/>
        <c:scaling>
          <c:orientation val="minMax"/>
        </c:scaling>
        <c:delete val="0"/>
        <c:axPos val="l"/>
        <c:majorGridlines/>
        <c:numFmt formatCode="0%" sourceLinked="1"/>
        <c:majorTickMark val="out"/>
        <c:minorTickMark val="none"/>
        <c:tickLblPos val="nextTo"/>
        <c:crossAx val="36016640"/>
        <c:crosses val="autoZero"/>
        <c:crossBetween val="between"/>
      </c:valAx>
    </c:plotArea>
    <c:legend>
      <c:legendPos val="r"/>
      <c:layout/>
      <c:overlay val="0"/>
    </c:legend>
    <c:plotVisOnly val="1"/>
    <c:dispBlanksAs val="gap"/>
    <c:showDLblsOverMax val="0"/>
  </c:chart>
  <c:txPr>
    <a:bodyPr/>
    <a:lstStyle/>
    <a:p>
      <a:pPr>
        <a:defRPr sz="1800"/>
      </a:pPr>
      <a:endParaRPr lang="el-G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3/7/2015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3/7/2015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0</a:t>
            </a:fld>
            <a:endParaRPr lang="el-GR" dirty="0">
              <a:solidFill>
                <a:prstClr val="black"/>
              </a:solidFill>
            </a:endParaRP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70</a:t>
            </a:fld>
            <a:endParaRPr lang="el-GR" dirty="0">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71</a:t>
            </a:fld>
            <a:endParaRPr lang="el-GR" dirty="0">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72</a:t>
            </a:fld>
            <a:endParaRPr lang="el-GR" dirty="0">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73</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75</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76</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8125439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0381908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30539508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3266020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8100445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004A82"/>
                </a:solidFill>
              </a:defRPr>
            </a:lvl1pPr>
          </a:lstStyle>
          <a:p>
            <a:r>
              <a:rPr lang="el-GR" dirty="0"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1003167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6270153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6481911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581179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a:defRPr sz="2400"/>
            </a:lvl1pPr>
            <a:lvl2pPr marL="742950" indent="-285750">
              <a:buFont typeface="Courier New" panose="02070309020205020404" pitchFamily="49" charset="0"/>
              <a:buChar char="o"/>
              <a:defRPr sz="2200"/>
            </a:lvl2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6701701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9018420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7459331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3159964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36093859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679523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8489893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3442022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2300671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130763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2418984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4039665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004A8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17786687"/>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www.flickr.com/photos/blaisemachin/6169193653/"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hyperlink" Target="http://creativecommons.org/licenses/by-nc-nd/2.0/"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hyperlink" Target="http://commons.wikimedia.org/wiki/User:Mummelgrummel" TargetMode="External"/><Relationship Id="rId3" Type="http://schemas.openxmlformats.org/officeDocument/2006/relationships/hyperlink" Target="http://commons.wikimedia.org/wiki/File:Blumenpfau_Mainau_2010.jpg" TargetMode="External"/><Relationship Id="rId7" Type="http://schemas.openxmlformats.org/officeDocument/2006/relationships/hyperlink" Target="http://commons.wikimedia.org/wiki/File:Mainau_-_Blumenkunst_-_Enten_005.jpg" TargetMode="Externa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Harke" TargetMode="External"/></Relationships>
</file>

<file path=ppt/slides/_rels/slide6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4.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73.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7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3.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fontScale="90000"/>
          </a:bodyPr>
          <a:lstStyle/>
          <a:p>
            <a:pPr lvl="1" algn="ctr"/>
            <a:r>
              <a:rPr kumimoji="0" lang="el-GR" sz="3200" b="1" i="0" u="none" strike="noStrike" kern="0" cap="none" spc="0" normalizeH="0" baseline="0" noProof="0" dirty="0" smtClean="0">
                <a:ln>
                  <a:noFill/>
                </a:ln>
                <a:solidFill>
                  <a:prstClr val="black"/>
                </a:solidFill>
                <a:effectLst/>
                <a:uLnTx/>
                <a:uFillTx/>
              </a:rPr>
              <a:t>Επιχειρηματικότητα και Συστήματα Επικοινωνίας Τουριστικών Επιχειρήσεων </a:t>
            </a:r>
            <a:endParaRPr lang="el-GR" sz="4400" b="1" dirty="0" smtClean="0">
              <a:solidFill>
                <a:schemeClr val="tx1"/>
              </a:solidFill>
              <a:latin typeface="+mn-lt"/>
            </a:endParaRPr>
          </a:p>
        </p:txBody>
      </p:sp>
      <p:sp>
        <p:nvSpPr>
          <p:cNvPr id="3" name="Υπότιτλος 2"/>
          <p:cNvSpPr>
            <a:spLocks noGrp="1"/>
          </p:cNvSpPr>
          <p:nvPr>
            <p:ph type="subTitle" idx="1"/>
          </p:nvPr>
        </p:nvSpPr>
        <p:spPr>
          <a:xfrm>
            <a:off x="1367345" y="2996952"/>
            <a:ext cx="6400800" cy="1752600"/>
          </a:xfrm>
        </p:spPr>
        <p:txBody>
          <a:bodyPr>
            <a:noAutofit/>
          </a:bodyPr>
          <a:lstStyle/>
          <a:p>
            <a:r>
              <a:rPr lang="el-GR" sz="2800" b="1" dirty="0"/>
              <a:t>Ενότητα </a:t>
            </a:r>
            <a:r>
              <a:rPr lang="en-US" sz="2800" b="1" dirty="0" smtClean="0"/>
              <a:t>11</a:t>
            </a:r>
            <a:r>
              <a:rPr lang="el-GR" sz="2800" dirty="0" smtClean="0"/>
              <a:t>:</a:t>
            </a:r>
            <a:r>
              <a:rPr lang="en-US" sz="2800" dirty="0" smtClean="0"/>
              <a:t> </a:t>
            </a:r>
            <a:r>
              <a:rPr lang="el-GR" sz="2800" dirty="0"/>
              <a:t>Ο ρόλος του τουρισμού ως τομέα επιχειρηματικής δράσης</a:t>
            </a:r>
            <a:endParaRPr lang="en-US" sz="2800" dirty="0"/>
          </a:p>
          <a:p>
            <a:pPr>
              <a:lnSpc>
                <a:spcPct val="80000"/>
              </a:lnSpc>
            </a:pPr>
            <a:endParaRPr lang="en-US" sz="2700" dirty="0" smtClean="0"/>
          </a:p>
          <a:p>
            <a:pPr>
              <a:spcBef>
                <a:spcPts val="0"/>
              </a:spcBef>
            </a:pPr>
            <a:r>
              <a:rPr lang="el-GR" sz="2600" dirty="0"/>
              <a:t>Δρ. Βασιλική</a:t>
            </a:r>
            <a:r>
              <a:rPr lang="en-US" sz="2600" dirty="0"/>
              <a:t> </a:t>
            </a:r>
            <a:r>
              <a:rPr lang="el-GR" sz="2600" dirty="0"/>
              <a:t>Κατσώνη, </a:t>
            </a:r>
            <a:endParaRPr lang="en-US" sz="2600" dirty="0"/>
          </a:p>
          <a:p>
            <a:pPr>
              <a:spcBef>
                <a:spcPts val="0"/>
              </a:spcBef>
            </a:pPr>
            <a:r>
              <a:rPr lang="el-GR" sz="2600" dirty="0"/>
              <a:t>Επίκουρη Καθηγήτρια ΤΕΙ Αθήνας</a:t>
            </a:r>
          </a:p>
        </p:txBody>
      </p:sp>
      <p:pic>
        <p:nvPicPr>
          <p:cNvPr id="11" name="Picture 10"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2"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241425" y="631431"/>
            <a:ext cx="6661150" cy="338554"/>
          </a:xfrm>
          <a:prstGeom prst="rect">
            <a:avLst/>
          </a:prstGeom>
        </p:spPr>
        <p:txBody>
          <a:bodyPr>
            <a:spAutoFit/>
          </a:bodyPr>
          <a:lstStyle/>
          <a:p>
            <a:pPr algn="ctr"/>
            <a:r>
              <a:rPr lang="el-GR" sz="1600" dirty="0">
                <a:solidFill>
                  <a:prstClr val="black"/>
                </a:solidFill>
                <a:latin typeface="Calibri"/>
              </a:rPr>
              <a:t>Ανοικτά Ακαδημαϊκά </a:t>
            </a:r>
            <a:r>
              <a:rPr lang="el-GR" sz="1600" dirty="0" smtClean="0">
                <a:solidFill>
                  <a:prstClr val="black"/>
                </a:solidFill>
                <a:latin typeface="Calibri"/>
              </a:rPr>
              <a:t>Μαθήματα στο ΤΕΙ Αθήνας</a:t>
            </a:r>
            <a:endParaRPr lang="el-GR" sz="1600" dirty="0">
              <a:solidFill>
                <a:prstClr val="black"/>
              </a:solidFill>
              <a:latin typeface="Calibri"/>
            </a:endParaRPr>
          </a:p>
        </p:txBody>
      </p:sp>
      <p:graphicFrame>
        <p:nvGraphicFramePr>
          <p:cNvPr id="14" name="Table 13"/>
          <p:cNvGraphicFramePr>
            <a:graphicFrameLocks noGrp="1"/>
          </p:cNvGraphicFramePr>
          <p:nvPr>
            <p:extLst>
              <p:ext uri="{D42A27DB-BD31-4B8C-83A1-F6EECF244321}">
                <p14:modId xmlns:p14="http://schemas.microsoft.com/office/powerpoint/2010/main" val="2075130580"/>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5" name="Picture 14"/>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6"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4238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Οι βασικές αρχές του </a:t>
            </a:r>
            <a:r>
              <a:rPr lang="el-GR" sz="4400" dirty="0" smtClean="0"/>
              <a:t>νέου </a:t>
            </a:r>
            <a:r>
              <a:rPr lang="el-GR" sz="4400" dirty="0"/>
              <a:t>τ</a:t>
            </a:r>
            <a:r>
              <a:rPr lang="el-GR" sz="4400" dirty="0" smtClean="0"/>
              <a:t>ουρισμού </a:t>
            </a:r>
            <a:r>
              <a:rPr lang="el-GR" dirty="0"/>
              <a:t/>
            </a:r>
            <a:br>
              <a:rPr lang="el-GR" dirty="0"/>
            </a:br>
            <a:r>
              <a:rPr lang="el-GR" sz="3600" b="0" dirty="0" smtClean="0"/>
              <a:t>(5 </a:t>
            </a:r>
            <a:r>
              <a:rPr lang="el-GR" sz="3600" b="0" dirty="0"/>
              <a:t>από </a:t>
            </a:r>
            <a:r>
              <a:rPr lang="el-GR" sz="3600" b="0" dirty="0" smtClean="0"/>
              <a:t>6)</a:t>
            </a:r>
            <a:endParaRPr lang="el-GR" sz="3600" dirty="0"/>
          </a:p>
        </p:txBody>
      </p:sp>
      <p:sp>
        <p:nvSpPr>
          <p:cNvPr id="3" name="Θέση περιεχομένου 2"/>
          <p:cNvSpPr>
            <a:spLocks noGrp="1"/>
          </p:cNvSpPr>
          <p:nvPr>
            <p:ph idx="1"/>
          </p:nvPr>
        </p:nvSpPr>
        <p:spPr/>
        <p:txBody>
          <a:bodyPr/>
          <a:lstStyle/>
          <a:p>
            <a:pPr marL="457200" indent="-457200">
              <a:buFont typeface="+mj-lt"/>
              <a:buAutoNum type="arabicPeriod" startAt="2"/>
            </a:pPr>
            <a:r>
              <a:rPr lang="el-GR" dirty="0"/>
              <a:t>Ο τομέας του τουρισμού</a:t>
            </a:r>
          </a:p>
          <a:p>
            <a:pPr lvl="1">
              <a:spcBef>
                <a:spcPts val="2400"/>
              </a:spcBef>
            </a:pPr>
            <a:r>
              <a:rPr lang="el-GR" dirty="0"/>
              <a:t>Να πράττει για το συμφέρον </a:t>
            </a:r>
            <a:r>
              <a:rPr lang="el-GR" dirty="0" smtClean="0"/>
              <a:t>όλων,</a:t>
            </a:r>
            <a:endParaRPr lang="el-GR" dirty="0"/>
          </a:p>
          <a:p>
            <a:pPr lvl="1">
              <a:spcBef>
                <a:spcPts val="2400"/>
              </a:spcBef>
            </a:pPr>
            <a:r>
              <a:rPr lang="el-GR" dirty="0"/>
              <a:t>Να καινοτομεί στα προϊόντα και τις </a:t>
            </a:r>
            <a:r>
              <a:rPr lang="el-GR" dirty="0" smtClean="0"/>
              <a:t>υπηρεσίες,</a:t>
            </a:r>
            <a:endParaRPr lang="el-GR" dirty="0"/>
          </a:p>
          <a:p>
            <a:pPr lvl="1">
              <a:spcBef>
                <a:spcPts val="2400"/>
              </a:spcBef>
            </a:pPr>
            <a:r>
              <a:rPr lang="el-GR" dirty="0"/>
              <a:t>Να εφαρμόσει ριζοσπαστικές μεθόδους διοίκησης και </a:t>
            </a:r>
            <a:r>
              <a:rPr lang="el-GR" dirty="0" smtClean="0"/>
              <a:t>οργάνωσης,</a:t>
            </a:r>
            <a:endParaRPr lang="el-GR" dirty="0"/>
          </a:p>
          <a:p>
            <a:pPr lvl="1">
              <a:spcBef>
                <a:spcPts val="2400"/>
              </a:spcBef>
            </a:pPr>
            <a:r>
              <a:rPr lang="el-GR" dirty="0"/>
              <a:t>Να προβάλλει πρακτικές με κοινωνική </a:t>
            </a:r>
            <a:r>
              <a:rPr lang="el-GR" dirty="0" smtClean="0"/>
              <a:t>δέσμευση.</a:t>
            </a:r>
            <a:endParaRPr lang="el-GR" dirty="0"/>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21304855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Οι βασικές αρχές του </a:t>
            </a:r>
            <a:r>
              <a:rPr lang="el-GR" sz="4400" dirty="0" smtClean="0"/>
              <a:t>νέου </a:t>
            </a:r>
            <a:r>
              <a:rPr lang="el-GR" sz="4400" dirty="0"/>
              <a:t>τ</a:t>
            </a:r>
            <a:r>
              <a:rPr lang="el-GR" sz="4400" dirty="0" smtClean="0"/>
              <a:t>ουρισμού </a:t>
            </a:r>
            <a:r>
              <a:rPr lang="el-GR" sz="4400" dirty="0"/>
              <a:t/>
            </a:r>
            <a:br>
              <a:rPr lang="el-GR" sz="4400" dirty="0"/>
            </a:br>
            <a:r>
              <a:rPr lang="el-GR" sz="3600" b="0" dirty="0" smtClean="0"/>
              <a:t>(6 </a:t>
            </a:r>
            <a:r>
              <a:rPr lang="el-GR" sz="3600" b="0" dirty="0"/>
              <a:t>από </a:t>
            </a:r>
            <a:r>
              <a:rPr lang="el-GR" sz="3600" b="0" dirty="0" smtClean="0"/>
              <a:t>6)</a:t>
            </a:r>
            <a:endParaRPr lang="el-GR" sz="3600" dirty="0"/>
          </a:p>
        </p:txBody>
      </p:sp>
      <p:sp>
        <p:nvSpPr>
          <p:cNvPr id="3" name="Θέση περιεχομένου 2"/>
          <p:cNvSpPr>
            <a:spLocks noGrp="1"/>
          </p:cNvSpPr>
          <p:nvPr>
            <p:ph idx="1"/>
          </p:nvPr>
        </p:nvSpPr>
        <p:spPr/>
        <p:txBody>
          <a:bodyPr/>
          <a:lstStyle/>
          <a:p>
            <a:pPr marL="457200" indent="-457200">
              <a:buFont typeface="+mj-lt"/>
              <a:buAutoNum type="arabicPeriod" startAt="3"/>
            </a:pPr>
            <a:r>
              <a:rPr lang="el-GR" dirty="0"/>
              <a:t>Οι σχετικοί φορείς</a:t>
            </a:r>
          </a:p>
          <a:p>
            <a:pPr lvl="1">
              <a:spcBef>
                <a:spcPts val="2400"/>
              </a:spcBef>
            </a:pPr>
            <a:r>
              <a:rPr lang="el-GR" dirty="0"/>
              <a:t>Να </a:t>
            </a:r>
            <a:r>
              <a:rPr lang="el-GR" dirty="0" smtClean="0"/>
              <a:t>συμπράττουν,</a:t>
            </a:r>
            <a:endParaRPr lang="el-GR" dirty="0"/>
          </a:p>
          <a:p>
            <a:pPr lvl="1">
              <a:spcBef>
                <a:spcPts val="2400"/>
              </a:spcBef>
            </a:pPr>
            <a:r>
              <a:rPr lang="el-GR" dirty="0"/>
              <a:t>Να αναδεικνύουν τους ανθρώπους </a:t>
            </a:r>
            <a:r>
              <a:rPr lang="el-GR" dirty="0" smtClean="0"/>
              <a:t>τους,</a:t>
            </a:r>
            <a:endParaRPr lang="el-GR" dirty="0"/>
          </a:p>
          <a:p>
            <a:pPr lvl="1">
              <a:spcBef>
                <a:spcPts val="2400"/>
              </a:spcBef>
            </a:pPr>
            <a:r>
              <a:rPr lang="el-GR" dirty="0"/>
              <a:t>Να </a:t>
            </a:r>
            <a:r>
              <a:rPr lang="el-GR" dirty="0" smtClean="0"/>
              <a:t>συνεργούν.</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674503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Κύρια σχέδια του ιδιωτικού </a:t>
            </a:r>
            <a:r>
              <a:rPr lang="el-GR" sz="4400" dirty="0" smtClean="0"/>
              <a:t>κλάδου </a:t>
            </a:r>
            <a:br>
              <a:rPr lang="el-GR" sz="4400" dirty="0" smtClean="0"/>
            </a:br>
            <a:r>
              <a:rPr lang="el-GR" sz="3600" b="0" dirty="0" smtClean="0"/>
              <a:t>(1 από 2)</a:t>
            </a:r>
            <a:endParaRPr lang="el-GR" sz="3600" b="0" dirty="0"/>
          </a:p>
        </p:txBody>
      </p:sp>
      <p:sp>
        <p:nvSpPr>
          <p:cNvPr id="3" name="Θέση περιεχομένου 2"/>
          <p:cNvSpPr>
            <a:spLocks noGrp="1"/>
          </p:cNvSpPr>
          <p:nvPr>
            <p:ph idx="1"/>
          </p:nvPr>
        </p:nvSpPr>
        <p:spPr/>
        <p:txBody>
          <a:bodyPr/>
          <a:lstStyle/>
          <a:p>
            <a:pPr>
              <a:spcBef>
                <a:spcPts val="2400"/>
              </a:spcBef>
            </a:pPr>
            <a:r>
              <a:rPr lang="el-GR" dirty="0"/>
              <a:t>Προώθηση και προφύλαξη των φυσικών τοπίων, των πολιτισμικών κεκτημένων,  της τοπικής καθημερινότητας και εξάπλωση των αγορών.</a:t>
            </a:r>
          </a:p>
          <a:p>
            <a:pPr>
              <a:spcBef>
                <a:spcPts val="2400"/>
              </a:spcBef>
            </a:pPr>
            <a:r>
              <a:rPr lang="el-GR" dirty="0"/>
              <a:t>Επένδυση στο εκπαιδευτικό σύστημα, σχηματισμός νέων δυνατοτήτων, προβολή των μικρών επιχειρήσεων, τόνωση των εργασιακών σχέσεων και προστασία του περιβάλλοντος.</a:t>
            </a:r>
          </a:p>
          <a:p>
            <a:pPr>
              <a:spcBef>
                <a:spcPts val="2400"/>
              </a:spcBef>
            </a:pPr>
            <a:r>
              <a:rPr lang="el-GR" dirty="0"/>
              <a:t>Προσφορά πατροπαράδοτων και διαφοροποιημένων τουριστικών προϊόντων για την εξάλειψη της εποχικότητας και την αύξηση των εσόδων.</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2722153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Κύρια σχέδια του ιδιωτικού κλάδου </a:t>
            </a:r>
            <a:r>
              <a:rPr lang="el-GR" dirty="0"/>
              <a:t/>
            </a:r>
            <a:br>
              <a:rPr lang="el-GR" dirty="0"/>
            </a:br>
            <a:r>
              <a:rPr lang="el-GR" sz="3600" b="0" dirty="0" smtClean="0"/>
              <a:t>(2 </a:t>
            </a:r>
            <a:r>
              <a:rPr lang="el-GR" sz="3600" b="0" dirty="0"/>
              <a:t>από </a:t>
            </a:r>
            <a:r>
              <a:rPr lang="el-GR" sz="3600" b="0" dirty="0" smtClean="0"/>
              <a:t>2)</a:t>
            </a:r>
            <a:endParaRPr lang="el-GR" sz="3600" dirty="0"/>
          </a:p>
        </p:txBody>
      </p:sp>
      <p:sp>
        <p:nvSpPr>
          <p:cNvPr id="3" name="Θέση περιεχομένου 2"/>
          <p:cNvSpPr>
            <a:spLocks noGrp="1"/>
          </p:cNvSpPr>
          <p:nvPr>
            <p:ph idx="1"/>
          </p:nvPr>
        </p:nvSpPr>
        <p:spPr/>
        <p:txBody>
          <a:bodyPr/>
          <a:lstStyle/>
          <a:p>
            <a:pPr>
              <a:spcBef>
                <a:spcPts val="2400"/>
              </a:spcBef>
            </a:pPr>
            <a:r>
              <a:rPr lang="el-GR" dirty="0"/>
              <a:t>Ενίσχυση της ποιότητας και ποικιλίας των τουριστικών προϊόντων και υπηρεσιών, καθώς και της σχέσης μεταξύ ποιότητας και τιμής.</a:t>
            </a:r>
          </a:p>
          <a:p>
            <a:pPr>
              <a:spcBef>
                <a:spcPts val="2400"/>
              </a:spcBef>
            </a:pPr>
            <a:r>
              <a:rPr lang="el-GR" dirty="0"/>
              <a:t>Υιοθέτηση και υλοποίηση ουσιωδών προσχεδίων σε όλα τα στάδια και όλους τους κλάδους.</a:t>
            </a:r>
            <a:br>
              <a:rPr lang="el-GR" dirty="0"/>
            </a:br>
            <a:r>
              <a:rPr lang="el-GR" dirty="0"/>
              <a:t>Εκχώρηση των ικανοτήτων και των άριστων πρακτικών του τουρισμού για την εξάπλωση των πλεονεκτημάτων του.</a:t>
            </a:r>
          </a:p>
          <a:p>
            <a:pPr>
              <a:spcBef>
                <a:spcPts val="2400"/>
              </a:spcBef>
            </a:pPr>
            <a:r>
              <a:rPr lang="el-GR" dirty="0"/>
              <a:t>Ενδελεχής έρευνα και καταγραφή των τουριστικών δράσεων για την αποτελεσματικότερη εφαρμογή πολιτικών από τις επιχειρήσεις.</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36160768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Στόχος: η επίτευξη μακροπρόθεσμης ανάπτυξης και </a:t>
            </a:r>
            <a:r>
              <a:rPr lang="el-GR" dirty="0" smtClean="0"/>
              <a:t>ευδαιμονίας</a:t>
            </a:r>
            <a:endParaRPr lang="el-GR" dirty="0"/>
          </a:p>
        </p:txBody>
      </p:sp>
      <p:sp>
        <p:nvSpPr>
          <p:cNvPr id="3" name="Θέση περιεχομένου 2"/>
          <p:cNvSpPr>
            <a:spLocks noGrp="1"/>
          </p:cNvSpPr>
          <p:nvPr>
            <p:ph idx="1"/>
          </p:nvPr>
        </p:nvSpPr>
        <p:spPr/>
        <p:txBody>
          <a:bodyPr/>
          <a:lstStyle/>
          <a:p>
            <a:pPr marL="0" indent="0" algn="ctr">
              <a:buNone/>
            </a:pPr>
            <a:r>
              <a:rPr lang="el-GR" u="sng" dirty="0"/>
              <a:t>Βασικά εμπόδια προς αντιμετώπιση:</a:t>
            </a:r>
          </a:p>
          <a:p>
            <a:pPr>
              <a:spcBef>
                <a:spcPts val="1800"/>
              </a:spcBef>
            </a:pPr>
            <a:r>
              <a:rPr lang="el-GR" dirty="0"/>
              <a:t>Οι τοπικές </a:t>
            </a:r>
            <a:r>
              <a:rPr lang="el-GR" dirty="0" smtClean="0"/>
              <a:t>καταστάσεις,</a:t>
            </a:r>
            <a:endParaRPr lang="el-GR" dirty="0"/>
          </a:p>
          <a:p>
            <a:pPr>
              <a:spcBef>
                <a:spcPts val="1800"/>
              </a:spcBef>
            </a:pPr>
            <a:r>
              <a:rPr lang="el-GR" dirty="0"/>
              <a:t>Οι εξωτερικοί </a:t>
            </a:r>
            <a:r>
              <a:rPr lang="el-GR" dirty="0" smtClean="0"/>
              <a:t>συντελεστές.</a:t>
            </a:r>
            <a:endParaRPr lang="el-GR" dirty="0"/>
          </a:p>
          <a:p>
            <a:pPr marL="0" indent="0" algn="ctr">
              <a:spcBef>
                <a:spcPts val="3000"/>
              </a:spcBef>
              <a:buNone/>
            </a:pPr>
            <a:r>
              <a:rPr lang="el-GR" b="1" dirty="0" smtClean="0"/>
              <a:t>Όμως</a:t>
            </a:r>
            <a:r>
              <a:rPr lang="el-GR" b="1" dirty="0"/>
              <a:t>, υπάρχουν τρόποι αντιμετώπισης τους  με βάση τον ορθολογισμό</a:t>
            </a:r>
          </a:p>
          <a:p>
            <a:pPr>
              <a:spcBef>
                <a:spcPts val="2400"/>
              </a:spcBef>
            </a:pPr>
            <a:r>
              <a:rPr lang="el-GR" dirty="0"/>
              <a:t>Άρθρο για τον ποιοτικό </a:t>
            </a:r>
            <a:r>
              <a:rPr lang="el-GR" dirty="0" smtClean="0"/>
              <a:t>τουρισμό.</a:t>
            </a:r>
            <a:endParaRPr lang="el-GR" dirty="0"/>
          </a:p>
          <a:p>
            <a:pPr>
              <a:spcBef>
                <a:spcPts val="2400"/>
              </a:spcBef>
            </a:pPr>
            <a:r>
              <a:rPr lang="el-GR" dirty="0"/>
              <a:t>Άρθρο σχετικά με τις τουριστικές </a:t>
            </a:r>
            <a:r>
              <a:rPr lang="el-GR" dirty="0" smtClean="0"/>
              <a:t>επενδύσεις.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35629588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Προσφορά του </a:t>
            </a:r>
            <a:r>
              <a:rPr lang="el-GR" dirty="0" smtClean="0"/>
              <a:t>νέου </a:t>
            </a:r>
            <a:r>
              <a:rPr lang="el-GR" dirty="0"/>
              <a:t>τ</a:t>
            </a:r>
            <a:r>
              <a:rPr lang="el-GR" dirty="0" smtClean="0"/>
              <a:t>ουρισμού </a:t>
            </a:r>
            <a:r>
              <a:rPr lang="el-GR" sz="3200" b="0" dirty="0" smtClean="0"/>
              <a:t>(1 από 2)</a:t>
            </a:r>
            <a:endParaRPr lang="el-GR" sz="3200" b="0" dirty="0"/>
          </a:p>
        </p:txBody>
      </p:sp>
      <p:sp>
        <p:nvSpPr>
          <p:cNvPr id="3" name="Θέση περιεχομένου 2"/>
          <p:cNvSpPr>
            <a:spLocks noGrp="1"/>
          </p:cNvSpPr>
          <p:nvPr>
            <p:ph idx="1"/>
          </p:nvPr>
        </p:nvSpPr>
        <p:spPr/>
        <p:txBody>
          <a:bodyPr/>
          <a:lstStyle/>
          <a:p>
            <a:pPr>
              <a:spcBef>
                <a:spcPts val="2400"/>
              </a:spcBef>
            </a:pPr>
            <a:r>
              <a:rPr lang="el-GR" dirty="0"/>
              <a:t>Αξιόπιστοι σχεδιασμοί για την βελτίωση και προώθηση του τουρισμού και αύξηση των προσόδων.</a:t>
            </a:r>
          </a:p>
          <a:p>
            <a:pPr>
              <a:spcBef>
                <a:spcPts val="2400"/>
              </a:spcBef>
            </a:pPr>
            <a:r>
              <a:rPr lang="el-GR" dirty="0"/>
              <a:t>Αναβάθμιση της οικονομίας με περισσότερες συναλλαγές και εισπράξεις σε εθνικό επίπεδο, καθώς και την εξάπλωση των θετικών στοιχείων σε όλα τα επίπεδα ευρέως και την κερδοφόρα απασχόληση όλων.</a:t>
            </a:r>
          </a:p>
          <a:p>
            <a:pPr>
              <a:spcBef>
                <a:spcPts val="2400"/>
              </a:spcBef>
            </a:pPr>
            <a:r>
              <a:rPr lang="el-GR" dirty="0"/>
              <a:t>Εγκαθίδρυση επιχειρήσεων που σχετίζονται με τον τουρισμό με σίγουρο επακόλουθο την αύξηση των θέσεων εργασίας και των επενδύσεων σε κάθε επίπεδο.</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29440009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Προσφορά του </a:t>
            </a:r>
            <a:r>
              <a:rPr lang="el-GR" dirty="0" smtClean="0"/>
              <a:t>νέου </a:t>
            </a:r>
            <a:r>
              <a:rPr lang="el-GR" dirty="0"/>
              <a:t>τ</a:t>
            </a:r>
            <a:r>
              <a:rPr lang="el-GR" dirty="0" smtClean="0"/>
              <a:t>ουρισμού </a:t>
            </a:r>
            <a:r>
              <a:rPr lang="el-GR" sz="3200" b="0" dirty="0" smtClean="0"/>
              <a:t>(2 </a:t>
            </a:r>
            <a:r>
              <a:rPr lang="el-GR" sz="3200" b="0" dirty="0"/>
              <a:t>από </a:t>
            </a:r>
            <a:r>
              <a:rPr lang="el-GR" sz="3200" b="0" dirty="0" smtClean="0"/>
              <a:t>2)</a:t>
            </a:r>
            <a:endParaRPr lang="el-GR" dirty="0"/>
          </a:p>
        </p:txBody>
      </p:sp>
      <p:sp>
        <p:nvSpPr>
          <p:cNvPr id="3" name="Θέση περιεχομένου 2"/>
          <p:cNvSpPr>
            <a:spLocks noGrp="1"/>
          </p:cNvSpPr>
          <p:nvPr>
            <p:ph idx="1"/>
          </p:nvPr>
        </p:nvSpPr>
        <p:spPr>
          <a:xfrm>
            <a:off x="457200" y="1700808"/>
            <a:ext cx="8229600" cy="3672408"/>
          </a:xfrm>
        </p:spPr>
        <p:txBody>
          <a:bodyPr/>
          <a:lstStyle/>
          <a:p>
            <a:pPr marL="0" indent="0" algn="ctr">
              <a:buNone/>
            </a:pPr>
            <a:r>
              <a:rPr lang="el-GR" dirty="0"/>
              <a:t>Ο Νέος Τουρισμός απαιτεί την ύπαρξη καινούργιων και ρηξικέλευθων σχεδίων και πολιτικών με τη χρήση βελτιωμένων τεχνολογικών εργαλείων σε συνεργασία με το δημόσιο τομέα. Ο ιδιωτικός τομέας οφείλει να αναγνωρίζει τη σοβαρότητα της θέσης του για την υλοποίηση και προώθηση της βιώσιμης ανάπτυξης του τουρισμού. Επομένως, η </a:t>
            </a:r>
            <a:r>
              <a:rPr lang="el-GR" dirty="0" smtClean="0"/>
              <a:t>συνέργεια </a:t>
            </a:r>
            <a:r>
              <a:rPr lang="el-GR" dirty="0"/>
              <a:t>του ιδιωτικού και δημόσιου τομέα θα προλάβει και θα αντιμετωπίσει τα εμπόδια.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6221702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Πολιτικές-σχέδια για την </a:t>
            </a:r>
            <a:r>
              <a:rPr lang="el-GR" sz="4400" dirty="0" smtClean="0"/>
              <a:t>ευρεία συνεργασία </a:t>
            </a:r>
            <a:r>
              <a:rPr lang="el-GR" sz="3600" b="0" dirty="0" smtClean="0"/>
              <a:t>(1 από 2)</a:t>
            </a:r>
            <a:endParaRPr lang="el-GR" sz="3600" b="0" dirty="0"/>
          </a:p>
        </p:txBody>
      </p:sp>
      <p:sp>
        <p:nvSpPr>
          <p:cNvPr id="3" name="Θέση περιεχομένου 2"/>
          <p:cNvSpPr>
            <a:spLocks noGrp="1"/>
          </p:cNvSpPr>
          <p:nvPr>
            <p:ph idx="1"/>
          </p:nvPr>
        </p:nvSpPr>
        <p:spPr/>
        <p:txBody>
          <a:bodyPr>
            <a:normAutofit lnSpcReduction="10000"/>
          </a:bodyPr>
          <a:lstStyle/>
          <a:p>
            <a:pPr>
              <a:spcBef>
                <a:spcPts val="1800"/>
              </a:spcBef>
            </a:pPr>
            <a:r>
              <a:rPr lang="el-GR" dirty="0"/>
              <a:t>Επικοινωνία μεταξύ των ενεργειών για την ανάπτυξη του τουρισμού και των </a:t>
            </a:r>
            <a:r>
              <a:rPr lang="el-GR" dirty="0" smtClean="0"/>
              <a:t>σχεδίων  περιθωριακών </a:t>
            </a:r>
            <a:r>
              <a:rPr lang="el-GR" dirty="0"/>
              <a:t>ζητημάτων, όπως υποδομών, </a:t>
            </a:r>
            <a:r>
              <a:rPr lang="el-GR" dirty="0" smtClean="0"/>
              <a:t>ανωδομών</a:t>
            </a:r>
            <a:r>
              <a:rPr lang="el-GR" dirty="0"/>
              <a:t>, μεταφορών, ανθρώπινου δυναμικού και αγροτικής ανάπτυξης.</a:t>
            </a:r>
          </a:p>
          <a:p>
            <a:pPr>
              <a:spcBef>
                <a:spcPts val="1800"/>
              </a:spcBef>
            </a:pPr>
            <a:r>
              <a:rPr lang="el-GR" dirty="0"/>
              <a:t>Συνέργια ιδιωτικού και δημόσιου τομέα με κοινές-μελετημένες αποφάσεις για την εξασφάλιση μακροπρόθεσμων-βιώσιμων πλάνων για τη δημιουργία ολόκληρων τόπων υποδοχής τουριστών.</a:t>
            </a:r>
          </a:p>
          <a:p>
            <a:pPr>
              <a:spcBef>
                <a:spcPts val="1800"/>
              </a:spcBef>
            </a:pPr>
            <a:r>
              <a:rPr lang="el-GR" dirty="0"/>
              <a:t>Δημιουργία τοπικών οργανισμών που αφορούν την συνεισφορά σε αυτούς που ενδιαφέρονται.</a:t>
            </a:r>
          </a:p>
          <a:p>
            <a:pPr>
              <a:spcBef>
                <a:spcPts val="1800"/>
              </a:spcBef>
            </a:pPr>
            <a:r>
              <a:rPr lang="el-GR" dirty="0"/>
              <a:t>«Αναδόμηση» των εθνικών τουριστικών φορέων, ως εταιριών σύμπραξης ιδιωτικού και δημοσίου τομέα.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26180701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Πολιτικές-σχέδια για την ευρεία συνεργασία </a:t>
            </a:r>
            <a:r>
              <a:rPr lang="el-GR" sz="3600" b="0" dirty="0" smtClean="0"/>
              <a:t>(2 </a:t>
            </a:r>
            <a:r>
              <a:rPr lang="el-GR" sz="3600" b="0" dirty="0"/>
              <a:t>από </a:t>
            </a:r>
            <a:r>
              <a:rPr lang="el-GR" sz="3600" b="0" dirty="0" smtClean="0"/>
              <a:t>2)</a:t>
            </a:r>
            <a:endParaRPr lang="el-GR" sz="3600" dirty="0"/>
          </a:p>
        </p:txBody>
      </p:sp>
      <p:sp>
        <p:nvSpPr>
          <p:cNvPr id="3" name="Θέση περιεχομένου 2"/>
          <p:cNvSpPr>
            <a:spLocks noGrp="1"/>
          </p:cNvSpPr>
          <p:nvPr>
            <p:ph idx="1"/>
          </p:nvPr>
        </p:nvSpPr>
        <p:spPr/>
        <p:txBody>
          <a:bodyPr/>
          <a:lstStyle/>
          <a:p>
            <a:pPr>
              <a:spcBef>
                <a:spcPts val="2400"/>
              </a:spcBef>
            </a:pPr>
            <a:r>
              <a:rPr lang="el-GR" dirty="0"/>
              <a:t>Προσπάθεια δημιουργίας προγραμματισμένης και εντός ορίων ανάπτυξης και στόχων περιβαλλοντικής πολιτικής που δεν ξεπερνούν τη λογική για την επίτευξή τους.</a:t>
            </a:r>
          </a:p>
          <a:p>
            <a:pPr>
              <a:spcBef>
                <a:spcPts val="2400"/>
              </a:spcBef>
            </a:pPr>
            <a:r>
              <a:rPr lang="el-GR" dirty="0"/>
              <a:t>Ανάπτυξη των ανθρωπίνων πόρων.</a:t>
            </a:r>
          </a:p>
          <a:p>
            <a:pPr>
              <a:spcBef>
                <a:spcPts val="2400"/>
              </a:spcBef>
            </a:pPr>
            <a:r>
              <a:rPr lang="el-GR" dirty="0"/>
              <a:t>Γρήγορη και άμεση ενημέρωση με τη χρήση αποτελεσματικού επικοινωνιακού δικτύου.</a:t>
            </a:r>
          </a:p>
          <a:p>
            <a:pPr>
              <a:spcBef>
                <a:spcPts val="2400"/>
              </a:spcBef>
            </a:pPr>
            <a:r>
              <a:rPr lang="el-GR" dirty="0"/>
              <a:t>Ισχυροποίηση της ασφάλειας με την συνέργια ιδιωτικού και δημόσιου τομέα.</a:t>
            </a:r>
          </a:p>
          <a:p>
            <a:pPr>
              <a:spcBef>
                <a:spcPts val="2400"/>
              </a:spcBef>
            </a:pPr>
            <a:r>
              <a:rPr lang="el-GR" dirty="0"/>
              <a:t>Ενίσχυση της εμπιστοσύνης από όλες τις απόψεις.</a:t>
            </a:r>
          </a:p>
          <a:p>
            <a:pPr>
              <a:spcBef>
                <a:spcPts val="2400"/>
              </a:spcBef>
            </a:pPr>
            <a:endParaRPr lang="el-GR" dirty="0"/>
          </a:p>
          <a:p>
            <a:pPr>
              <a:spcBef>
                <a:spcPts val="2400"/>
              </a:spcBef>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31493357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Δύο γραμματείες του Υπουργείου</a:t>
            </a:r>
          </a:p>
        </p:txBody>
      </p:sp>
      <p:sp>
        <p:nvSpPr>
          <p:cNvPr id="3" name="Θέση περιεχομένου 2"/>
          <p:cNvSpPr>
            <a:spLocks noGrp="1"/>
          </p:cNvSpPr>
          <p:nvPr>
            <p:ph idx="1"/>
          </p:nvPr>
        </p:nvSpPr>
        <p:spPr>
          <a:xfrm>
            <a:off x="539552" y="2204864"/>
            <a:ext cx="8229600" cy="1152128"/>
          </a:xfrm>
        </p:spPr>
        <p:txBody>
          <a:bodyPr/>
          <a:lstStyle/>
          <a:p>
            <a:pPr marL="457200" indent="-457200">
              <a:spcBef>
                <a:spcPts val="2400"/>
              </a:spcBef>
              <a:buFont typeface="+mj-lt"/>
              <a:buAutoNum type="arabicPeriod"/>
            </a:pPr>
            <a:r>
              <a:rPr lang="el-GR" dirty="0"/>
              <a:t>Η Γενική γραμματεία επενδύσεων και </a:t>
            </a:r>
            <a:r>
              <a:rPr lang="el-GR" dirty="0" smtClean="0"/>
              <a:t>Ανάπτυξης.</a:t>
            </a:r>
            <a:endParaRPr lang="el-GR" dirty="0"/>
          </a:p>
          <a:p>
            <a:pPr marL="457200" indent="-457200">
              <a:spcBef>
                <a:spcPts val="2400"/>
              </a:spcBef>
              <a:buFont typeface="+mj-lt"/>
              <a:buAutoNum type="arabicPeriod"/>
            </a:pPr>
            <a:r>
              <a:rPr lang="el-GR" dirty="0"/>
              <a:t>Η Ειδική Γραμματεία ψηφιακού </a:t>
            </a:r>
            <a:r>
              <a:rPr lang="el-GR" dirty="0" smtClean="0"/>
              <a:t>σχεδιασμού. </a:t>
            </a:r>
            <a:endParaRPr lang="el-GR" dirty="0"/>
          </a:p>
          <a:p>
            <a:pPr marL="457200" indent="-457200">
              <a:buFont typeface="+mj-lt"/>
              <a:buAutoNum type="arabicPeriod"/>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41251235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Η νέα σκέψη σχετικά με τον τουρισμό </a:t>
            </a:r>
            <a:r>
              <a:rPr lang="el-GR" sz="4400" dirty="0" smtClean="0"/>
              <a:t>παγκοσμίως</a:t>
            </a:r>
            <a:r>
              <a:rPr lang="en-US" sz="4400" dirty="0" smtClean="0"/>
              <a:t> </a:t>
            </a:r>
            <a:r>
              <a:rPr lang="en-US" sz="3600" b="0" dirty="0" smtClean="0"/>
              <a:t>(1 </a:t>
            </a:r>
            <a:r>
              <a:rPr lang="el-GR" sz="3600" b="0" dirty="0" smtClean="0"/>
              <a:t>από 2)</a:t>
            </a:r>
            <a:endParaRPr lang="el-GR" sz="3600" b="0" dirty="0"/>
          </a:p>
        </p:txBody>
      </p:sp>
      <p:sp>
        <p:nvSpPr>
          <p:cNvPr id="3" name="Θέση περιεχομένου 2"/>
          <p:cNvSpPr>
            <a:spLocks noGrp="1"/>
          </p:cNvSpPr>
          <p:nvPr>
            <p:ph idx="1"/>
          </p:nvPr>
        </p:nvSpPr>
        <p:spPr/>
        <p:txBody>
          <a:bodyPr/>
          <a:lstStyle/>
          <a:p>
            <a:pPr marL="0" indent="0" algn="ctr">
              <a:spcBef>
                <a:spcPts val="2400"/>
              </a:spcBef>
              <a:buNone/>
            </a:pPr>
            <a:r>
              <a:rPr lang="el-GR" u="sng" dirty="0"/>
              <a:t>Αλλαγή των τουριστικών τάσεων</a:t>
            </a:r>
          </a:p>
          <a:p>
            <a:pPr>
              <a:spcBef>
                <a:spcPts val="2400"/>
              </a:spcBef>
            </a:pPr>
            <a:r>
              <a:rPr lang="el-GR" dirty="0"/>
              <a:t>Βιώσιμη </a:t>
            </a:r>
            <a:r>
              <a:rPr lang="el-GR" dirty="0" smtClean="0"/>
              <a:t>ανάπτυξη (</a:t>
            </a:r>
            <a:r>
              <a:rPr lang="el-GR" dirty="0"/>
              <a:t>sustainable entrepreneurship) και ειδικές μορφές </a:t>
            </a:r>
            <a:r>
              <a:rPr lang="el-GR" dirty="0" smtClean="0"/>
              <a:t>τουρισμού,</a:t>
            </a:r>
            <a:endParaRPr lang="el-GR" dirty="0"/>
          </a:p>
          <a:p>
            <a:pPr>
              <a:spcBef>
                <a:spcPts val="2400"/>
              </a:spcBef>
            </a:pPr>
            <a:r>
              <a:rPr lang="el-GR" dirty="0"/>
              <a:t>Άρθρο για τον ιατρικό </a:t>
            </a:r>
            <a:r>
              <a:rPr lang="el-GR" dirty="0" smtClean="0"/>
              <a:t>τουρισμό,</a:t>
            </a:r>
            <a:endParaRPr lang="el-GR" dirty="0"/>
          </a:p>
          <a:p>
            <a:pPr>
              <a:spcBef>
                <a:spcPts val="2400"/>
              </a:spcBef>
            </a:pPr>
            <a:r>
              <a:rPr lang="el-GR" dirty="0"/>
              <a:t>Άρθρο για το συνεδριακό </a:t>
            </a:r>
            <a:r>
              <a:rPr lang="el-GR" dirty="0" smtClean="0"/>
              <a:t>τουρισμό.</a:t>
            </a:r>
            <a:endParaRPr lang="el-GR" dirty="0"/>
          </a:p>
          <a:p>
            <a:pPr>
              <a:spcBef>
                <a:spcPts val="2400"/>
              </a:spcBef>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22808467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Η Γενική Γραμματεία Επενδύσεων και </a:t>
            </a:r>
            <a:r>
              <a:rPr lang="el-GR" sz="4400" dirty="0" smtClean="0"/>
              <a:t>Ανάπτυξης </a:t>
            </a:r>
            <a:r>
              <a:rPr lang="el-GR" sz="3600" b="0" dirty="0" smtClean="0"/>
              <a:t>(1 από 4) </a:t>
            </a:r>
            <a:endParaRPr lang="el-GR" sz="3600" b="0" dirty="0"/>
          </a:p>
        </p:txBody>
      </p:sp>
      <p:sp>
        <p:nvSpPr>
          <p:cNvPr id="3" name="Θέση περιεχομένου 2"/>
          <p:cNvSpPr>
            <a:spLocks noGrp="1"/>
          </p:cNvSpPr>
          <p:nvPr>
            <p:ph idx="1"/>
          </p:nvPr>
        </p:nvSpPr>
        <p:spPr/>
        <p:txBody>
          <a:bodyPr/>
          <a:lstStyle/>
          <a:p>
            <a:pPr>
              <a:spcBef>
                <a:spcPts val="3000"/>
              </a:spcBef>
            </a:pPr>
            <a:r>
              <a:rPr lang="el-GR" dirty="0"/>
              <a:t>Συμβάλει στο σχεδιασμό των Αναπτυξιακών Επενδυτικών Νόμων προκειμένου να ενθαρρυνθούν επενδυτικές πρωτοβουλίες που θα οδηγήσουν στην οικονομική πρόοδο της </a:t>
            </a:r>
            <a:r>
              <a:rPr lang="el-GR" dirty="0" smtClean="0"/>
              <a:t>χώρας. </a:t>
            </a:r>
            <a:endParaRPr lang="el-GR" dirty="0"/>
          </a:p>
          <a:p>
            <a:pPr>
              <a:spcBef>
                <a:spcPts val="3000"/>
              </a:spcBef>
            </a:pPr>
            <a:r>
              <a:rPr lang="el-GR" dirty="0"/>
              <a:t>Παρακολουθεί τις διεθνείς εξελίξεις και εισηγείται τη λήψη αναγκαίων μέτρων και διαδικασιών για την επιτάχυνση της περιφερειακής σύγκλισης και </a:t>
            </a:r>
            <a:r>
              <a:rPr lang="el-GR" dirty="0" smtClean="0"/>
              <a:t>συνοχής. </a:t>
            </a:r>
            <a:endParaRPr lang="el-GR" dirty="0"/>
          </a:p>
          <a:p>
            <a:pPr>
              <a:spcBef>
                <a:spcPts val="3000"/>
              </a:spcBef>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10595208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Η Γενική Γραμματεία Επενδύσεων και Ανάπτυξης </a:t>
            </a:r>
            <a:r>
              <a:rPr lang="el-GR" sz="3600" b="0" dirty="0" smtClean="0"/>
              <a:t>(2 </a:t>
            </a:r>
            <a:r>
              <a:rPr lang="el-GR" sz="3600" b="0" dirty="0"/>
              <a:t>από </a:t>
            </a:r>
            <a:r>
              <a:rPr lang="el-GR" sz="3600" b="0" dirty="0" smtClean="0"/>
              <a:t>4) </a:t>
            </a:r>
            <a:endParaRPr lang="el-GR" sz="3600" dirty="0"/>
          </a:p>
        </p:txBody>
      </p:sp>
      <p:sp>
        <p:nvSpPr>
          <p:cNvPr id="3" name="Θέση περιεχομένου 2"/>
          <p:cNvSpPr>
            <a:spLocks noGrp="1"/>
          </p:cNvSpPr>
          <p:nvPr>
            <p:ph idx="1"/>
          </p:nvPr>
        </p:nvSpPr>
        <p:spPr/>
        <p:txBody>
          <a:bodyPr/>
          <a:lstStyle/>
          <a:p>
            <a:pPr>
              <a:spcBef>
                <a:spcPts val="2400"/>
              </a:spcBef>
            </a:pPr>
            <a:r>
              <a:rPr lang="el-GR" dirty="0"/>
              <a:t>Συντονίζει και φροντίζει για την εύρυθμη λειτουργία των ειδικών υπηρεσιών της εθνικής αρχής Συντονισμού της γενικής διεύθυνσης Αναπτυξιακού Προγραμματισμού , περιφερειακής Πολιτικής και Δημόσιων Επενδύσεων .</a:t>
            </a:r>
          </a:p>
          <a:p>
            <a:pPr>
              <a:spcBef>
                <a:spcPts val="2400"/>
              </a:spcBef>
            </a:pPr>
            <a:r>
              <a:rPr lang="el-GR" dirty="0"/>
              <a:t>Διασφαλίζει τους στόχους του Εθνικού Στρατηγικού Πλαισίου Αναφοράς και του ταμείου Συνοχής .</a:t>
            </a:r>
          </a:p>
          <a:p>
            <a:pPr>
              <a:spcBef>
                <a:spcPts val="2400"/>
              </a:spcBef>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13219482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Η Γενική Γραμματεία Επενδύσεων και Ανάπτυξης </a:t>
            </a:r>
            <a:r>
              <a:rPr lang="el-GR" sz="3600" b="0" dirty="0" smtClean="0"/>
              <a:t>(3 </a:t>
            </a:r>
            <a:r>
              <a:rPr lang="el-GR" sz="3600" b="0" dirty="0"/>
              <a:t>από </a:t>
            </a:r>
            <a:r>
              <a:rPr lang="el-GR" sz="3600" b="0" dirty="0" smtClean="0"/>
              <a:t>4) </a:t>
            </a:r>
            <a:endParaRPr lang="el-GR" sz="3600" dirty="0"/>
          </a:p>
        </p:txBody>
      </p:sp>
      <p:sp>
        <p:nvSpPr>
          <p:cNvPr id="3" name="Θέση περιεχομένου 2"/>
          <p:cNvSpPr>
            <a:spLocks noGrp="1"/>
          </p:cNvSpPr>
          <p:nvPr>
            <p:ph idx="1"/>
          </p:nvPr>
        </p:nvSpPr>
        <p:spPr/>
        <p:txBody>
          <a:bodyPr/>
          <a:lstStyle/>
          <a:p>
            <a:pPr>
              <a:spcBef>
                <a:spcPts val="3000"/>
              </a:spcBef>
            </a:pPr>
            <a:r>
              <a:rPr lang="el-GR" dirty="0"/>
              <a:t>Παρακολουθεί τη χρηστή διαχείριση και μέγιστη αξιοποίηση των κοινοτικών πόρων .</a:t>
            </a:r>
          </a:p>
          <a:p>
            <a:pPr>
              <a:spcBef>
                <a:spcPts val="3000"/>
              </a:spcBef>
            </a:pPr>
            <a:r>
              <a:rPr lang="el-GR" dirty="0"/>
              <a:t>Ελέγχει την τήρηση των δεσμεύσεων απέναντι στην Ευρωπαϊκή Ένωση.</a:t>
            </a:r>
          </a:p>
          <a:p>
            <a:pPr>
              <a:spcBef>
                <a:spcPts val="3000"/>
              </a:spcBef>
            </a:pPr>
            <a:r>
              <a:rPr lang="el-GR" dirty="0"/>
              <a:t>Παρακολουθεί και εξασφαλίζει την τήρηση των αρχών της νομιμότητας και κανονικότητας καθώς και την ορθή εφαρμογή του κοινοτικού και εθνικού δικαίου στον τομέα των επενδύσεων.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26787100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Η Γενική Γραμματεία Επενδύσεων και Ανάπτυξης </a:t>
            </a:r>
            <a:r>
              <a:rPr lang="el-GR" sz="3600" b="0" dirty="0" smtClean="0"/>
              <a:t>(4 </a:t>
            </a:r>
            <a:r>
              <a:rPr lang="el-GR" sz="3600" b="0" dirty="0"/>
              <a:t>από </a:t>
            </a:r>
            <a:r>
              <a:rPr lang="el-GR" sz="3600" b="0" dirty="0" smtClean="0"/>
              <a:t>4) </a:t>
            </a:r>
            <a:endParaRPr lang="el-GR" sz="3600" dirty="0"/>
          </a:p>
        </p:txBody>
      </p:sp>
      <p:sp>
        <p:nvSpPr>
          <p:cNvPr id="3" name="Θέση περιεχομένου 2"/>
          <p:cNvSpPr>
            <a:spLocks noGrp="1"/>
          </p:cNvSpPr>
          <p:nvPr>
            <p:ph idx="1"/>
          </p:nvPr>
        </p:nvSpPr>
        <p:spPr/>
        <p:txBody>
          <a:bodyPr/>
          <a:lstStyle/>
          <a:p>
            <a:r>
              <a:rPr lang="el-GR" dirty="0"/>
              <a:t>Υποστηρίζει τα Προγράμματα Δημοσίων Επενδύσεων εισάγοντας μέτρα και θεσμούς που εξασφαλίζουν την αποτελεσματικότερη αξιοποίηση των εθνικών πόρων , αξιολογώντας τις προτάσεις και εξασφαλίζοντας τους μηχανισμούς ελέγχου εκτέλεσης των έργων σε όλα τα επίπεδα .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23905702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Η Ειδική Γραμματεία Ψηφιακού </a:t>
            </a:r>
            <a:r>
              <a:rPr lang="el-GR" dirty="0" smtClean="0"/>
              <a:t>Σχεδιασμού</a:t>
            </a:r>
            <a:endParaRPr lang="el-GR" dirty="0"/>
          </a:p>
        </p:txBody>
      </p:sp>
      <p:sp>
        <p:nvSpPr>
          <p:cNvPr id="3" name="Θέση περιεχομένου 2"/>
          <p:cNvSpPr>
            <a:spLocks noGrp="1"/>
          </p:cNvSpPr>
          <p:nvPr>
            <p:ph idx="1"/>
          </p:nvPr>
        </p:nvSpPr>
        <p:spPr>
          <a:xfrm>
            <a:off x="457200" y="1556792"/>
            <a:ext cx="8229600" cy="3096344"/>
          </a:xfrm>
        </p:spPr>
        <p:txBody>
          <a:bodyPr/>
          <a:lstStyle/>
          <a:p>
            <a:pPr>
              <a:spcBef>
                <a:spcPts val="2400"/>
              </a:spcBef>
            </a:pPr>
            <a:r>
              <a:rPr lang="el-GR" dirty="0"/>
              <a:t>Εκπροσώπηση της Ελλάδας στα διεθνή forum που αφορούν στην κοινωνία τη πληροφορίας .</a:t>
            </a:r>
          </a:p>
          <a:p>
            <a:pPr>
              <a:spcBef>
                <a:spcPts val="2400"/>
              </a:spcBef>
            </a:pPr>
            <a:r>
              <a:rPr lang="el-GR" dirty="0"/>
              <a:t>Το συντονισμό της Επιτροπής Πληροφορικής.</a:t>
            </a:r>
          </a:p>
          <a:p>
            <a:pPr>
              <a:spcBef>
                <a:spcPts val="2400"/>
              </a:spcBef>
            </a:pPr>
            <a:r>
              <a:rPr lang="el-GR" dirty="0"/>
              <a:t>Η παρακολούθηση των διεθνών εξελίξεων στον τομέα των ευρωπαϊκών και διεθνών πολιτικών.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37299456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Σε επίπεδο εθνικής στατικής για την ανάπτυξη της πληροφορικής </a:t>
            </a:r>
          </a:p>
        </p:txBody>
      </p:sp>
      <p:sp>
        <p:nvSpPr>
          <p:cNvPr id="3" name="Θέση περιεχομένου 2"/>
          <p:cNvSpPr>
            <a:spLocks noGrp="1"/>
          </p:cNvSpPr>
          <p:nvPr>
            <p:ph idx="1"/>
          </p:nvPr>
        </p:nvSpPr>
        <p:spPr>
          <a:xfrm>
            <a:off x="539552" y="2060848"/>
            <a:ext cx="8229600" cy="2016224"/>
          </a:xfrm>
        </p:spPr>
        <p:txBody>
          <a:bodyPr/>
          <a:lstStyle/>
          <a:p>
            <a:pPr marL="0" indent="0" algn="ctr">
              <a:buNone/>
            </a:pPr>
            <a:r>
              <a:rPr lang="el-GR" dirty="0"/>
              <a:t>Είναι ο συντονιστής της επιτροπής Πληροφορικής, του ανώτατου θεσμοθετημένου οργάνου για την χάραξη πολιτικής στον τομέα των νέων τεχνολογιών σε όλο το φάσμα της οικονομίας και της δημόσιας διοίκησης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25849757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ΕΠΑΝ</a:t>
            </a:r>
          </a:p>
        </p:txBody>
      </p:sp>
      <p:sp>
        <p:nvSpPr>
          <p:cNvPr id="3" name="Θέση περιεχομένου 2"/>
          <p:cNvSpPr>
            <a:spLocks noGrp="1"/>
          </p:cNvSpPr>
          <p:nvPr>
            <p:ph idx="1"/>
          </p:nvPr>
        </p:nvSpPr>
        <p:spPr>
          <a:xfrm>
            <a:off x="468277" y="1772816"/>
            <a:ext cx="8229600" cy="1512168"/>
          </a:xfrm>
        </p:spPr>
        <p:txBody>
          <a:bodyPr/>
          <a:lstStyle/>
          <a:p>
            <a:pPr marL="457200" indent="-457200">
              <a:spcBef>
                <a:spcPts val="1800"/>
              </a:spcBef>
              <a:buFont typeface="+mj-lt"/>
              <a:buAutoNum type="arabicPeriod"/>
            </a:pPr>
            <a:r>
              <a:rPr lang="el-GR" dirty="0"/>
              <a:t>Οι Στρατηγικές </a:t>
            </a:r>
            <a:r>
              <a:rPr lang="el-GR" dirty="0" smtClean="0"/>
              <a:t>Κατευθύνσεις</a:t>
            </a:r>
            <a:r>
              <a:rPr lang="en-US" dirty="0" smtClean="0"/>
              <a:t>,</a:t>
            </a:r>
            <a:endParaRPr lang="el-GR" dirty="0"/>
          </a:p>
          <a:p>
            <a:pPr marL="457200" indent="-457200">
              <a:spcBef>
                <a:spcPts val="1800"/>
              </a:spcBef>
              <a:buFont typeface="+mj-lt"/>
              <a:buAutoNum type="arabicPeriod"/>
            </a:pPr>
            <a:r>
              <a:rPr lang="el-GR" dirty="0"/>
              <a:t>Οι Διαθέσιμοι </a:t>
            </a:r>
            <a:r>
              <a:rPr lang="el-GR" dirty="0" smtClean="0"/>
              <a:t>Πόροι</a:t>
            </a:r>
            <a:r>
              <a:rPr lang="en-US" dirty="0" smtClean="0"/>
              <a:t>.</a:t>
            </a:r>
            <a:endParaRPr lang="el-GR" dirty="0"/>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694562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Οι Διαθέσιμοι </a:t>
            </a:r>
            <a:r>
              <a:rPr lang="el-GR" dirty="0" smtClean="0"/>
              <a:t>Πόροι:</a:t>
            </a:r>
            <a:endParaRPr lang="el-GR" dirty="0"/>
          </a:p>
        </p:txBody>
      </p:sp>
      <p:sp>
        <p:nvSpPr>
          <p:cNvPr id="3" name="Θέση περιεχομένου 2"/>
          <p:cNvSpPr>
            <a:spLocks noGrp="1"/>
          </p:cNvSpPr>
          <p:nvPr>
            <p:ph idx="1"/>
          </p:nvPr>
        </p:nvSpPr>
        <p:spPr/>
        <p:txBody>
          <a:bodyPr/>
          <a:lstStyle/>
          <a:p>
            <a:pPr marL="457200" indent="-457200">
              <a:spcBef>
                <a:spcPts val="3000"/>
              </a:spcBef>
              <a:buFont typeface="+mj-lt"/>
              <a:buAutoNum type="alphaLcPeriod"/>
            </a:pPr>
            <a:r>
              <a:rPr lang="el-GR" dirty="0"/>
              <a:t>Την επιτάχυνση της μετάβασης στην οικονομία της γνώσης.</a:t>
            </a:r>
          </a:p>
          <a:p>
            <a:pPr marL="457200" indent="-457200">
              <a:spcBef>
                <a:spcPts val="3000"/>
              </a:spcBef>
              <a:buFont typeface="+mj-lt"/>
              <a:buAutoNum type="alphaLcPeriod"/>
            </a:pPr>
            <a:r>
              <a:rPr lang="el-GR" dirty="0" smtClean="0"/>
              <a:t>Την </a:t>
            </a:r>
            <a:r>
              <a:rPr lang="el-GR" dirty="0"/>
              <a:t>ανάπτυξη της υγειούς, αειφόρου και εξωστρεφούς επιχειρηματικότητας.</a:t>
            </a:r>
          </a:p>
          <a:p>
            <a:pPr marL="457200" indent="-457200">
              <a:spcBef>
                <a:spcPts val="3000"/>
              </a:spcBef>
              <a:buFont typeface="+mj-lt"/>
              <a:buAutoNum type="alphaLcPeriod"/>
            </a:pPr>
            <a:r>
              <a:rPr lang="el-GR" dirty="0" smtClean="0"/>
              <a:t>Την </a:t>
            </a:r>
            <a:r>
              <a:rPr lang="el-GR" dirty="0"/>
              <a:t>ενίσχυση της ελκυστικότητας της Ελλάδας ως τόπου ανάπτυξης επιχειρηματικής δραστηριότητας με σεβασμό στο περιβάλλον.</a:t>
            </a:r>
          </a:p>
          <a:p>
            <a:pPr>
              <a:spcBef>
                <a:spcPts val="3000"/>
              </a:spcBef>
            </a:pP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24210051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Οι βασικές προτεραιότητες του ΕΠΑΝ ΙΙ  (2007-2013</a:t>
            </a:r>
            <a:r>
              <a:rPr lang="el-GR" dirty="0" smtClean="0"/>
              <a:t>)</a:t>
            </a:r>
            <a:endParaRPr lang="el-GR" dirty="0"/>
          </a:p>
        </p:txBody>
      </p:sp>
      <p:sp>
        <p:nvSpPr>
          <p:cNvPr id="3" name="Θέση περιεχομένου 2"/>
          <p:cNvSpPr>
            <a:spLocks noGrp="1"/>
          </p:cNvSpPr>
          <p:nvPr>
            <p:ph idx="1"/>
          </p:nvPr>
        </p:nvSpPr>
        <p:spPr/>
        <p:txBody>
          <a:bodyPr/>
          <a:lstStyle/>
          <a:p>
            <a:pPr marL="457200" indent="-457200">
              <a:spcBef>
                <a:spcPts val="3000"/>
              </a:spcBef>
              <a:buFont typeface="+mj-lt"/>
              <a:buAutoNum type="arabicPeriod"/>
            </a:pPr>
            <a:r>
              <a:rPr lang="el-GR" dirty="0"/>
              <a:t>Η προώθηση της καινοτομίας, υποστηριζόμενης από έρευνα και τεχνολογική ανάπτυξη.</a:t>
            </a:r>
          </a:p>
          <a:p>
            <a:pPr marL="457200" indent="-457200">
              <a:spcBef>
                <a:spcPts val="3000"/>
              </a:spcBef>
              <a:buFont typeface="+mj-lt"/>
              <a:buAutoNum type="arabicPeriod"/>
            </a:pPr>
            <a:r>
              <a:rPr lang="el-GR" dirty="0"/>
              <a:t>Ενίσχυση της Έρευνας, της Τεχνολογίας και της Καινοτομίας σε όλους τους κλάδους οικονομικής δραστηριότητας ως βασικού παράγοντα για την αναδιάρθρωση της ελληνικής οικονομίας και την μετάβαση στην οικονομία της γνώσης.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32679864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Ενδεικτικές </a:t>
            </a:r>
            <a:r>
              <a:rPr lang="el-GR" dirty="0" smtClean="0"/>
              <a:t>Δράσεις</a:t>
            </a:r>
            <a:r>
              <a:rPr lang="en-US" dirty="0" smtClean="0"/>
              <a:t> </a:t>
            </a:r>
            <a:r>
              <a:rPr lang="en-US" sz="3200" b="0" dirty="0" smtClean="0"/>
              <a:t>(1 </a:t>
            </a:r>
            <a:r>
              <a:rPr lang="el-GR" sz="3200" b="0" dirty="0" smtClean="0"/>
              <a:t>από 11)</a:t>
            </a:r>
            <a:endParaRPr lang="el-GR" sz="3200" b="0" dirty="0"/>
          </a:p>
        </p:txBody>
      </p:sp>
      <p:sp>
        <p:nvSpPr>
          <p:cNvPr id="3" name="Θέση περιεχομένου 2"/>
          <p:cNvSpPr>
            <a:spLocks noGrp="1"/>
          </p:cNvSpPr>
          <p:nvPr>
            <p:ph idx="1"/>
          </p:nvPr>
        </p:nvSpPr>
        <p:spPr/>
        <p:txBody>
          <a:bodyPr/>
          <a:lstStyle/>
          <a:p>
            <a:r>
              <a:rPr lang="el-GR" dirty="0"/>
              <a:t>Δράσεις συνεργασίας παραγωγικών και Ε&amp;Τ φορέων με  στόχο  τη  βελτίωση της ανταγωνιστικότητας και της εξωστρέφειας των επιχειρήσεων μέσω  της υλοποίησης έργων  Ε&amp;Τ σε συγκεκριμένους τομείς και δραστηριότητες</a:t>
            </a:r>
            <a:r>
              <a:rPr lang="el-GR" dirty="0" smtClean="0"/>
              <a:t>.</a:t>
            </a:r>
            <a:endParaRPr lang="el-GR" dirty="0"/>
          </a:p>
          <a:p>
            <a:pPr>
              <a:spcBef>
                <a:spcPts val="1800"/>
              </a:spcBef>
            </a:pPr>
            <a:r>
              <a:rPr lang="el-GR" dirty="0"/>
              <a:t>Δράσεις συνεργασίας παραγωγικών και Ε&amp;Τ φορέων με  στόχο  τη  βελτίωση της ανταγωνιστικότητας και της εξωστρέφειας των επιχειρήσεων μέσω  της υλοποίησης έργων  Ε&amp;Τ σε συγκεκριμένους τομείς και δραστηριότητες.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31531255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Η νέα σκέψη σχετικά με τον τουρισμό παγκοσμίως</a:t>
            </a:r>
            <a:r>
              <a:rPr lang="en-US" sz="4400" dirty="0"/>
              <a:t> </a:t>
            </a:r>
            <a:r>
              <a:rPr lang="en-US" sz="3600" b="0" dirty="0" smtClean="0"/>
              <a:t>(</a:t>
            </a:r>
            <a:r>
              <a:rPr lang="el-GR" sz="3600" b="0" dirty="0" smtClean="0"/>
              <a:t>2</a:t>
            </a:r>
            <a:r>
              <a:rPr lang="en-US" sz="3600" b="0" dirty="0" smtClean="0"/>
              <a:t> </a:t>
            </a:r>
            <a:r>
              <a:rPr lang="el-GR" sz="3600" b="0" dirty="0"/>
              <a:t>από </a:t>
            </a:r>
            <a:r>
              <a:rPr lang="el-GR" sz="3600" b="0" dirty="0" smtClean="0"/>
              <a:t>2)</a:t>
            </a:r>
            <a:endParaRPr lang="el-GR" sz="3600" dirty="0"/>
          </a:p>
        </p:txBody>
      </p:sp>
      <p:sp>
        <p:nvSpPr>
          <p:cNvPr id="3" name="Θέση περιεχομένου 2"/>
          <p:cNvSpPr>
            <a:spLocks noGrp="1"/>
          </p:cNvSpPr>
          <p:nvPr>
            <p:ph idx="1"/>
          </p:nvPr>
        </p:nvSpPr>
        <p:spPr>
          <a:xfrm>
            <a:off x="479630" y="2276872"/>
            <a:ext cx="8229600" cy="1800200"/>
          </a:xfrm>
        </p:spPr>
        <p:txBody>
          <a:bodyPr/>
          <a:lstStyle/>
          <a:p>
            <a:pPr marL="0" indent="0" algn="ctr">
              <a:buNone/>
            </a:pPr>
            <a:r>
              <a:rPr lang="el-GR" u="sng" dirty="0"/>
              <a:t>Στόχος είναι η αύξηση της προσέλευσης τουριστών</a:t>
            </a:r>
          </a:p>
          <a:p>
            <a:pPr>
              <a:spcBef>
                <a:spcPts val="2400"/>
              </a:spcBef>
            </a:pPr>
            <a:r>
              <a:rPr lang="el-GR" dirty="0"/>
              <a:t>Άρθρο για την αύξηση του τουρισμού τα επόμενα χρόνια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32331856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Ενδεικτικές Δράσεις</a:t>
            </a:r>
            <a:r>
              <a:rPr lang="en-US" dirty="0"/>
              <a:t> </a:t>
            </a:r>
            <a:r>
              <a:rPr lang="en-US" sz="3200" b="0" dirty="0" smtClean="0"/>
              <a:t>(</a:t>
            </a:r>
            <a:r>
              <a:rPr lang="el-GR" sz="3200" b="0" dirty="0" smtClean="0"/>
              <a:t>2</a:t>
            </a:r>
            <a:r>
              <a:rPr lang="en-US" sz="3200" b="0" dirty="0" smtClean="0"/>
              <a:t> </a:t>
            </a:r>
            <a:r>
              <a:rPr lang="el-GR" sz="3200" b="0" dirty="0"/>
              <a:t>από </a:t>
            </a:r>
            <a:r>
              <a:rPr lang="el-GR" sz="3200" b="0" dirty="0" smtClean="0"/>
              <a:t>11)</a:t>
            </a:r>
            <a:endParaRPr lang="el-GR" dirty="0"/>
          </a:p>
        </p:txBody>
      </p:sp>
      <p:sp>
        <p:nvSpPr>
          <p:cNvPr id="3" name="Θέση περιεχομένου 2"/>
          <p:cNvSpPr>
            <a:spLocks noGrp="1"/>
          </p:cNvSpPr>
          <p:nvPr>
            <p:ph idx="1"/>
          </p:nvPr>
        </p:nvSpPr>
        <p:spPr/>
        <p:txBody>
          <a:bodyPr/>
          <a:lstStyle/>
          <a:p>
            <a:pPr>
              <a:spcBef>
                <a:spcPts val="3000"/>
              </a:spcBef>
            </a:pPr>
            <a:r>
              <a:rPr lang="el-GR" dirty="0"/>
              <a:t>Δημιουργία νέων επιχειρήσεων υψηλής έντασης γνώσης για τη μετατροπή των προϊόντων της έρευνας και της γνώσης σε νέα προϊόντα και υπηρεσίες (spin-off / spin-out).</a:t>
            </a:r>
          </a:p>
          <a:p>
            <a:pPr>
              <a:spcBef>
                <a:spcPts val="3000"/>
              </a:spcBef>
            </a:pPr>
            <a:r>
              <a:rPr lang="el-GR" dirty="0"/>
              <a:t>Ενίσχυση Νέων και Μικρομεσαίων Επιχειρήσεων μέσω της προώθησης δραστηριοτήτων Έρευνας και Τεχνολογικής Ανάπτυξης (ΕΤΑ).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val="12495494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Ενδεικτικές Δράσεις</a:t>
            </a:r>
            <a:r>
              <a:rPr lang="en-US" dirty="0"/>
              <a:t> </a:t>
            </a:r>
            <a:r>
              <a:rPr lang="en-US" sz="3200" b="0" dirty="0" smtClean="0"/>
              <a:t>(</a:t>
            </a:r>
            <a:r>
              <a:rPr lang="el-GR" sz="3200" b="0" dirty="0" smtClean="0"/>
              <a:t>3</a:t>
            </a:r>
            <a:r>
              <a:rPr lang="en-US" sz="3200" b="0" dirty="0" smtClean="0"/>
              <a:t> </a:t>
            </a:r>
            <a:r>
              <a:rPr lang="el-GR" sz="3200" b="0" dirty="0"/>
              <a:t>από </a:t>
            </a:r>
            <a:r>
              <a:rPr lang="el-GR" sz="3200" b="0" dirty="0" smtClean="0"/>
              <a:t>11)</a:t>
            </a:r>
            <a:endParaRPr lang="el-GR" dirty="0"/>
          </a:p>
        </p:txBody>
      </p:sp>
      <p:sp>
        <p:nvSpPr>
          <p:cNvPr id="3" name="Θέση περιεχομένου 2"/>
          <p:cNvSpPr>
            <a:spLocks noGrp="1"/>
          </p:cNvSpPr>
          <p:nvPr>
            <p:ph idx="1"/>
          </p:nvPr>
        </p:nvSpPr>
        <p:spPr/>
        <p:txBody>
          <a:bodyPr/>
          <a:lstStyle/>
          <a:p>
            <a:pPr>
              <a:spcBef>
                <a:spcPts val="3000"/>
              </a:spcBef>
            </a:pPr>
            <a:r>
              <a:rPr lang="el-GR" dirty="0"/>
              <a:t>Ενίσχυση της Προσφοράς και της Ζήτησης Υπηρεσιών Έρευνας, Τεχνολογίας και Καινοτομίας (κουπόνια καινοτομίας για ΜμΕ). </a:t>
            </a:r>
          </a:p>
          <a:p>
            <a:pPr>
              <a:spcBef>
                <a:spcPts val="3000"/>
              </a:spcBef>
            </a:pPr>
            <a:r>
              <a:rPr lang="el-GR" dirty="0"/>
              <a:t>Διεθνής Συνεργασία στην Έρευνα και Τεχνολογία (Ευρωπαϊκή Ε&amp;Τ Συνεργασία, Διμερείς, πολυμερείς και περιφερειακές Ε&amp;Τ συνεργασίες).</a:t>
            </a:r>
          </a:p>
          <a:p>
            <a:pPr>
              <a:spcBef>
                <a:spcPts val="3000"/>
              </a:spcBef>
            </a:pPr>
            <a:r>
              <a:rPr lang="el-GR" dirty="0"/>
              <a:t>Ενσωμάτωση της επιστήμης στον κοινωνικό ιστό και προώθηση του επιχειρηματικού πνεύματος στους νέους.</a:t>
            </a:r>
          </a:p>
          <a:p>
            <a:pPr>
              <a:spcBef>
                <a:spcPts val="3000"/>
              </a:spcBef>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Tree>
    <p:extLst>
      <p:ext uri="{BB962C8B-B14F-4D97-AF65-F5344CB8AC3E}">
        <p14:creationId xmlns:p14="http://schemas.microsoft.com/office/powerpoint/2010/main" val="1708130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Ενδεικτικές Δράσεις</a:t>
            </a:r>
            <a:r>
              <a:rPr lang="en-US" dirty="0"/>
              <a:t> </a:t>
            </a:r>
            <a:r>
              <a:rPr lang="en-US" sz="3200" b="0" dirty="0" smtClean="0"/>
              <a:t>(</a:t>
            </a:r>
            <a:r>
              <a:rPr lang="el-GR" sz="3200" b="0" dirty="0" smtClean="0"/>
              <a:t>4</a:t>
            </a:r>
            <a:r>
              <a:rPr lang="en-US" sz="3200" b="0" dirty="0" smtClean="0"/>
              <a:t> </a:t>
            </a:r>
            <a:r>
              <a:rPr lang="el-GR" sz="3200" b="0" dirty="0"/>
              <a:t>από </a:t>
            </a:r>
            <a:r>
              <a:rPr lang="el-GR" sz="3200" b="0" dirty="0" smtClean="0"/>
              <a:t>11)</a:t>
            </a:r>
            <a:endParaRPr lang="el-GR" dirty="0"/>
          </a:p>
        </p:txBody>
      </p:sp>
      <p:sp>
        <p:nvSpPr>
          <p:cNvPr id="3" name="Θέση περιεχομένου 2"/>
          <p:cNvSpPr>
            <a:spLocks noGrp="1"/>
          </p:cNvSpPr>
          <p:nvPr>
            <p:ph idx="1"/>
          </p:nvPr>
        </p:nvSpPr>
        <p:spPr/>
        <p:txBody>
          <a:bodyPr/>
          <a:lstStyle/>
          <a:p>
            <a:pPr marL="0" indent="0">
              <a:spcBef>
                <a:spcPts val="3000"/>
              </a:spcBef>
              <a:buNone/>
            </a:pPr>
            <a:r>
              <a:rPr lang="el-GR" b="1" dirty="0">
                <a:solidFill>
                  <a:srgbClr val="820000"/>
                </a:solidFill>
              </a:rPr>
              <a:t>Η ενίσχυση της Επιχειρηματικότητας και της </a:t>
            </a:r>
            <a:r>
              <a:rPr lang="el-GR" b="1" dirty="0" smtClean="0">
                <a:solidFill>
                  <a:srgbClr val="820000"/>
                </a:solidFill>
              </a:rPr>
              <a:t>Εξωστρέφειας</a:t>
            </a:r>
          </a:p>
          <a:p>
            <a:pPr marL="0" indent="0">
              <a:spcBef>
                <a:spcPts val="3000"/>
              </a:spcBef>
              <a:buNone/>
            </a:pPr>
            <a:r>
              <a:rPr lang="el-GR" dirty="0" smtClean="0"/>
              <a:t>Ολοκληρωμένα </a:t>
            </a:r>
            <a:r>
              <a:rPr lang="el-GR" dirty="0"/>
              <a:t>Επιχειρηματικά Σχέδια για υποστήριξη παραγωγικών επενδύσεων που συμβάλλουν στην ενίσχυση της παρουσίας των ελληνικών επιχειρήσεων στην εγχώρια και στις διεθνείς αγορές, στην τεχνολογική ή οργανωτική καινοτομία, στην τυποποίηση και πιστοποίηση προϊόντων και υπηρεσιών.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Tree>
    <p:extLst>
      <p:ext uri="{BB962C8B-B14F-4D97-AF65-F5344CB8AC3E}">
        <p14:creationId xmlns:p14="http://schemas.microsoft.com/office/powerpoint/2010/main" val="30660736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Ενδεικτικές Δράσεις</a:t>
            </a:r>
            <a:r>
              <a:rPr lang="en-US" dirty="0"/>
              <a:t> </a:t>
            </a:r>
            <a:r>
              <a:rPr lang="en-US" sz="3200" b="0" dirty="0" smtClean="0"/>
              <a:t>(</a:t>
            </a:r>
            <a:r>
              <a:rPr lang="el-GR" sz="3200" b="0" dirty="0" smtClean="0"/>
              <a:t>5</a:t>
            </a:r>
            <a:r>
              <a:rPr lang="en-US" sz="3200" b="0" dirty="0" smtClean="0"/>
              <a:t> </a:t>
            </a:r>
            <a:r>
              <a:rPr lang="el-GR" sz="3200" b="0" dirty="0"/>
              <a:t>από </a:t>
            </a:r>
            <a:r>
              <a:rPr lang="el-GR" sz="3200" b="0" dirty="0" smtClean="0"/>
              <a:t>11)</a:t>
            </a:r>
            <a:endParaRPr lang="el-GR" dirty="0"/>
          </a:p>
        </p:txBody>
      </p:sp>
      <p:sp>
        <p:nvSpPr>
          <p:cNvPr id="3" name="Θέση περιεχομένου 2"/>
          <p:cNvSpPr>
            <a:spLocks noGrp="1"/>
          </p:cNvSpPr>
          <p:nvPr>
            <p:ph idx="1"/>
          </p:nvPr>
        </p:nvSpPr>
        <p:spPr/>
        <p:txBody>
          <a:bodyPr/>
          <a:lstStyle/>
          <a:p>
            <a:pPr marL="0" indent="0" algn="ctr">
              <a:spcBef>
                <a:spcPts val="2400"/>
              </a:spcBef>
              <a:buNone/>
            </a:pPr>
            <a:r>
              <a:rPr lang="el-GR" b="1" dirty="0">
                <a:solidFill>
                  <a:srgbClr val="820000"/>
                </a:solidFill>
              </a:rPr>
              <a:t>Η ενίσχυση της Επιχειρηματικότητας και της Εξωστρέφειας</a:t>
            </a:r>
          </a:p>
          <a:p>
            <a:pPr>
              <a:spcBef>
                <a:spcPts val="2400"/>
              </a:spcBef>
            </a:pPr>
            <a:r>
              <a:rPr lang="el-GR" dirty="0" smtClean="0"/>
              <a:t>Επιχειρηματικότητα </a:t>
            </a:r>
            <a:r>
              <a:rPr lang="el-GR" dirty="0"/>
              <a:t>στον τομέα του περιβάλλοντος και ενσωμάτωση της περιβαλλοντικής διάστασης στη λειτουργία των επιχειρήσεων. </a:t>
            </a:r>
          </a:p>
          <a:p>
            <a:pPr>
              <a:spcBef>
                <a:spcPts val="2400"/>
              </a:spcBef>
            </a:pPr>
            <a:r>
              <a:rPr lang="el-GR" dirty="0"/>
              <a:t>Στοχευμένες δράσεις ενίσχυσης των επιχειρήσεων με στόχο την αναδιάρθρωση και τον εκσυγχρονισμό τους προκειμένου να επιτύχουν την ποιοτική διαφοροποίηση των προϊόντων και των υπηρεσιών τους και να ενισχύσουν την παρουσία τους στην εγχώρια και διεθνή αγορά. </a:t>
            </a:r>
          </a:p>
          <a:p>
            <a:pPr>
              <a:spcBef>
                <a:spcPts val="2400"/>
              </a:spcBef>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spTree>
    <p:extLst>
      <p:ext uri="{BB962C8B-B14F-4D97-AF65-F5344CB8AC3E}">
        <p14:creationId xmlns:p14="http://schemas.microsoft.com/office/powerpoint/2010/main" val="20056737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Ενδεικτικές Δράσεις</a:t>
            </a:r>
            <a:r>
              <a:rPr lang="en-US" dirty="0"/>
              <a:t> </a:t>
            </a:r>
            <a:r>
              <a:rPr lang="en-US" sz="3200" b="0" dirty="0" smtClean="0"/>
              <a:t>(</a:t>
            </a:r>
            <a:r>
              <a:rPr lang="el-GR" sz="3200" b="0" dirty="0" smtClean="0"/>
              <a:t>6</a:t>
            </a:r>
            <a:r>
              <a:rPr lang="en-US" sz="3200" b="0" dirty="0" smtClean="0"/>
              <a:t> </a:t>
            </a:r>
            <a:r>
              <a:rPr lang="el-GR" sz="3200" b="0" dirty="0"/>
              <a:t>από </a:t>
            </a:r>
            <a:r>
              <a:rPr lang="el-GR" sz="3200" b="0" dirty="0" smtClean="0"/>
              <a:t>11)</a:t>
            </a:r>
            <a:endParaRPr lang="el-GR" dirty="0"/>
          </a:p>
        </p:txBody>
      </p:sp>
      <p:sp>
        <p:nvSpPr>
          <p:cNvPr id="3" name="Θέση περιεχομένου 2"/>
          <p:cNvSpPr>
            <a:spLocks noGrp="1"/>
          </p:cNvSpPr>
          <p:nvPr>
            <p:ph idx="1"/>
          </p:nvPr>
        </p:nvSpPr>
        <p:spPr/>
        <p:txBody>
          <a:bodyPr/>
          <a:lstStyle/>
          <a:p>
            <a:pPr marL="0" indent="0" algn="ctr">
              <a:spcBef>
                <a:spcPts val="2400"/>
              </a:spcBef>
              <a:buNone/>
            </a:pPr>
            <a:r>
              <a:rPr lang="el-GR" b="1" dirty="0">
                <a:solidFill>
                  <a:srgbClr val="820000"/>
                </a:solidFill>
              </a:rPr>
              <a:t>Η ενίσχυση της Επιχειρηματικότητας και της Εξωστρέφειας</a:t>
            </a:r>
          </a:p>
          <a:p>
            <a:pPr>
              <a:spcBef>
                <a:spcPts val="2400"/>
              </a:spcBef>
            </a:pPr>
            <a:r>
              <a:rPr lang="el-GR" dirty="0" smtClean="0"/>
              <a:t>Ολοκληρωμένες </a:t>
            </a:r>
            <a:r>
              <a:rPr lang="el-GR" dirty="0"/>
              <a:t>και καινοτόμες παρεμβάσεις για τον εκσυγχρονισμό – αναδιάταξη του τουριστικού τομέα (π.χ. ανάπτυξη εναλλακτικών μορφών τουρισμού, κ.α.). </a:t>
            </a:r>
          </a:p>
          <a:p>
            <a:pPr>
              <a:spcBef>
                <a:spcPts val="2400"/>
              </a:spcBef>
            </a:pPr>
            <a:r>
              <a:rPr lang="el-GR" dirty="0"/>
              <a:t>Προγράμματα Ανάπτυξης Επιχειρηματικότητας που αφορά ίδρυση νέων επιχειρήσεων από ομάδες πληθυσμού με περιορισμένη επιχειρηματικότητα (π.χ. γυναίκες, νέοι κ.α.) και σε περιοχές που πλήττονται από αποβιομηχάνιση και ανεργία, ενισχύοντας άμεσα την απασχόληση.</a:t>
            </a:r>
          </a:p>
          <a:p>
            <a:pPr>
              <a:spcBef>
                <a:spcPts val="2400"/>
              </a:spcBef>
            </a:pPr>
            <a:r>
              <a:rPr lang="el-GR" dirty="0"/>
              <a:t>Ενίσχυση Επιχειρηματικότητας σε νέες και καινοτόμες δραστηριότητες.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spTree>
    <p:extLst>
      <p:ext uri="{BB962C8B-B14F-4D97-AF65-F5344CB8AC3E}">
        <p14:creationId xmlns:p14="http://schemas.microsoft.com/office/powerpoint/2010/main" val="9998272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Ενδεικτικές Δράσεις</a:t>
            </a:r>
            <a:r>
              <a:rPr lang="en-US" dirty="0"/>
              <a:t> </a:t>
            </a:r>
            <a:r>
              <a:rPr lang="en-US" sz="3200" b="0" dirty="0" smtClean="0"/>
              <a:t>(</a:t>
            </a:r>
            <a:r>
              <a:rPr lang="el-GR" sz="3200" b="0" dirty="0" smtClean="0"/>
              <a:t>7</a:t>
            </a:r>
            <a:r>
              <a:rPr lang="en-US" sz="3200" b="0" dirty="0" smtClean="0"/>
              <a:t> </a:t>
            </a:r>
            <a:r>
              <a:rPr lang="el-GR" sz="3200" b="0" dirty="0"/>
              <a:t>από </a:t>
            </a:r>
            <a:r>
              <a:rPr lang="el-GR" sz="3200" b="0" dirty="0" smtClean="0"/>
              <a:t>11)</a:t>
            </a:r>
            <a:endParaRPr lang="el-GR" dirty="0"/>
          </a:p>
        </p:txBody>
      </p:sp>
      <p:sp>
        <p:nvSpPr>
          <p:cNvPr id="3" name="Θέση περιεχομένου 2"/>
          <p:cNvSpPr>
            <a:spLocks noGrp="1"/>
          </p:cNvSpPr>
          <p:nvPr>
            <p:ph idx="1"/>
          </p:nvPr>
        </p:nvSpPr>
        <p:spPr/>
        <p:txBody>
          <a:bodyPr/>
          <a:lstStyle/>
          <a:p>
            <a:pPr marL="0" indent="0" algn="ctr">
              <a:buNone/>
            </a:pPr>
            <a:r>
              <a:rPr lang="el-GR" b="1" dirty="0">
                <a:solidFill>
                  <a:srgbClr val="820000"/>
                </a:solidFill>
              </a:rPr>
              <a:t>Η βελτίωση του επιχειρηματικού </a:t>
            </a:r>
            <a:r>
              <a:rPr lang="el-GR" b="1" dirty="0" smtClean="0">
                <a:solidFill>
                  <a:srgbClr val="820000"/>
                </a:solidFill>
              </a:rPr>
              <a:t>περιβάλλοντος</a:t>
            </a:r>
          </a:p>
          <a:p>
            <a:pPr>
              <a:spcBef>
                <a:spcPts val="3000"/>
              </a:spcBef>
            </a:pPr>
            <a:r>
              <a:rPr lang="el-GR" dirty="0" smtClean="0"/>
              <a:t>Αναβάθμιση </a:t>
            </a:r>
            <a:r>
              <a:rPr lang="el-GR" dirty="0"/>
              <a:t>και απλούστευση κανονιστικού πλαισίου (Εθνικό Σύστημα Εποπτείας Αγοράς, διερεύνηση μονοπωλιακών καταστάσεων, εξωδικαστική επίλυση διαφορών μεταξύ επιχειρήσεων κ.α.). </a:t>
            </a:r>
          </a:p>
          <a:p>
            <a:pPr>
              <a:spcBef>
                <a:spcPts val="3000"/>
              </a:spcBef>
            </a:pPr>
            <a:r>
              <a:rPr lang="el-GR" dirty="0"/>
              <a:t>Ανάπτυξη ενιαίου συστήματος δομών στήριξης επιχειρήσεων στη λογική μονοθυριδικής εξυπηρέτησης (one stop shop).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spTree>
    <p:extLst>
      <p:ext uri="{BB962C8B-B14F-4D97-AF65-F5344CB8AC3E}">
        <p14:creationId xmlns:p14="http://schemas.microsoft.com/office/powerpoint/2010/main" val="38241846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Ενδεικτικές Δράσεις</a:t>
            </a:r>
            <a:r>
              <a:rPr lang="en-US" dirty="0"/>
              <a:t> </a:t>
            </a:r>
            <a:r>
              <a:rPr lang="en-US" sz="3200" b="0" dirty="0" smtClean="0"/>
              <a:t>(</a:t>
            </a:r>
            <a:r>
              <a:rPr lang="el-GR" sz="3200" b="0" dirty="0" smtClean="0"/>
              <a:t>8</a:t>
            </a:r>
            <a:r>
              <a:rPr lang="en-US" sz="3200" b="0" dirty="0" smtClean="0"/>
              <a:t> </a:t>
            </a:r>
            <a:r>
              <a:rPr lang="el-GR" sz="3200" b="0" dirty="0"/>
              <a:t>από </a:t>
            </a:r>
            <a:r>
              <a:rPr lang="el-GR" sz="3200" b="0" dirty="0" smtClean="0"/>
              <a:t>11)</a:t>
            </a:r>
            <a:endParaRPr lang="el-GR" dirty="0"/>
          </a:p>
        </p:txBody>
      </p:sp>
      <p:sp>
        <p:nvSpPr>
          <p:cNvPr id="3" name="Θέση περιεχομένου 2"/>
          <p:cNvSpPr>
            <a:spLocks noGrp="1"/>
          </p:cNvSpPr>
          <p:nvPr>
            <p:ph idx="1"/>
          </p:nvPr>
        </p:nvSpPr>
        <p:spPr/>
        <p:txBody>
          <a:bodyPr/>
          <a:lstStyle/>
          <a:p>
            <a:pPr marL="0" indent="0" algn="ctr">
              <a:buNone/>
            </a:pPr>
            <a:r>
              <a:rPr lang="el-GR" b="1" dirty="0">
                <a:solidFill>
                  <a:srgbClr val="820000"/>
                </a:solidFill>
              </a:rPr>
              <a:t>Η βελτίωση του επιχειρηματικού περιβάλλοντος</a:t>
            </a:r>
          </a:p>
          <a:p>
            <a:pPr>
              <a:spcBef>
                <a:spcPts val="2400"/>
              </a:spcBef>
            </a:pPr>
            <a:r>
              <a:rPr lang="el-GR" dirty="0"/>
              <a:t>Δημιουργία Εργαλείων Χρηματοοικονομικής Τεχνικής, όπως Ταμεία Χαρτοφυλακίου, προϊόντα επιμερισμού κινδύνου και μικροπιστώσεων, Venture Capital κ.α., για τη διευκόλυνση της πρόσβασης στη χρηματοδότηση των επιχειρήσεων προκειμένου να διασφαλιστεί η ομαλή λειτουργία τους και να ενισχυθεί η επενδυτική τους δραστηριότητα. </a:t>
            </a:r>
          </a:p>
          <a:p>
            <a:pPr>
              <a:spcBef>
                <a:spcPts val="2400"/>
              </a:spcBef>
            </a:pPr>
            <a:r>
              <a:rPr lang="el-GR" dirty="0"/>
              <a:t>Εκσυγχρονισμός επιχειρηματικών υποδομών όπως για π.χ. Επιχειρηματικά Πάρκα, Θερμοκοιτίδες και Εκκολαπτήρια επιχειρήσεων, μετεγκατάσταση επιχειρήσεων σε Ε.Π. κ.α.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spTree>
    <p:extLst>
      <p:ext uri="{BB962C8B-B14F-4D97-AF65-F5344CB8AC3E}">
        <p14:creationId xmlns:p14="http://schemas.microsoft.com/office/powerpoint/2010/main" val="1920042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Ενδεικτικές Δράσεις</a:t>
            </a:r>
            <a:r>
              <a:rPr lang="en-US" dirty="0"/>
              <a:t> </a:t>
            </a:r>
            <a:r>
              <a:rPr lang="en-US" sz="3200" b="0" dirty="0" smtClean="0"/>
              <a:t>(</a:t>
            </a:r>
            <a:r>
              <a:rPr lang="el-GR" sz="3200" b="0" dirty="0" smtClean="0"/>
              <a:t>9</a:t>
            </a:r>
            <a:r>
              <a:rPr lang="en-US" sz="3200" b="0" dirty="0" smtClean="0"/>
              <a:t> </a:t>
            </a:r>
            <a:r>
              <a:rPr lang="el-GR" sz="3200" b="0" dirty="0"/>
              <a:t>από </a:t>
            </a:r>
            <a:r>
              <a:rPr lang="el-GR" sz="3200" b="0" dirty="0" smtClean="0"/>
              <a:t>11)</a:t>
            </a:r>
            <a:endParaRPr lang="el-GR" dirty="0"/>
          </a:p>
        </p:txBody>
      </p:sp>
      <p:sp>
        <p:nvSpPr>
          <p:cNvPr id="3" name="Θέση περιεχομένου 2"/>
          <p:cNvSpPr>
            <a:spLocks noGrp="1"/>
          </p:cNvSpPr>
          <p:nvPr>
            <p:ph idx="1"/>
          </p:nvPr>
        </p:nvSpPr>
        <p:spPr/>
        <p:txBody>
          <a:bodyPr/>
          <a:lstStyle/>
          <a:p>
            <a:pPr marL="0" indent="0" algn="ctr">
              <a:buNone/>
            </a:pPr>
            <a:r>
              <a:rPr lang="el-GR" b="1" dirty="0">
                <a:solidFill>
                  <a:srgbClr val="820000"/>
                </a:solidFill>
              </a:rPr>
              <a:t>Η βελτίωση του επιχειρηματικού περιβάλλοντος</a:t>
            </a:r>
          </a:p>
          <a:p>
            <a:pPr>
              <a:spcBef>
                <a:spcPts val="2400"/>
              </a:spcBef>
            </a:pPr>
            <a:r>
              <a:rPr lang="el-GR" dirty="0" smtClean="0"/>
              <a:t>Δράσεις </a:t>
            </a:r>
            <a:r>
              <a:rPr lang="el-GR" dirty="0"/>
              <a:t>για την ενίσχυση της προστασίας του Καταναλωτή και τη βελτίωση των μηχανισμών εποπτείας της αγοράς (π.χ. ενίσχυση υποδομής εργαστηρίων για την πιστοποίηση προϊόντων, εργαστηριακός έλεγχος, θεσμοί στήριξης και παρακολούθησης του εμπορικού τομέα κ.α.). </a:t>
            </a:r>
          </a:p>
          <a:p>
            <a:pPr>
              <a:spcBef>
                <a:spcPts val="2400"/>
              </a:spcBef>
            </a:pPr>
            <a:r>
              <a:rPr lang="el-GR" dirty="0"/>
              <a:t>Συμπλήρωση και αναβάθμιση τουριστικών υποδομών και υποδομών αξιοποίησης του φυσικού και πολιτιστικού αποθέματος (π.χ. υποδομές για ειδικές μορφές τουρισμού, ανάδειξη πολιτιστικών στοιχείων, όπως μουσεία και αρχαιολογικοί χώροι κ.α.). </a:t>
            </a:r>
          </a:p>
          <a:p>
            <a:pPr>
              <a:spcBef>
                <a:spcPts val="2400"/>
              </a:spcBef>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36</a:t>
            </a:fld>
            <a:endParaRPr lang="el-GR" dirty="0"/>
          </a:p>
        </p:txBody>
      </p:sp>
    </p:spTree>
    <p:extLst>
      <p:ext uri="{BB962C8B-B14F-4D97-AF65-F5344CB8AC3E}">
        <p14:creationId xmlns:p14="http://schemas.microsoft.com/office/powerpoint/2010/main" val="39317315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Ενδεικτικές Δράσεις</a:t>
            </a:r>
            <a:r>
              <a:rPr lang="en-US" dirty="0"/>
              <a:t> </a:t>
            </a:r>
            <a:r>
              <a:rPr lang="en-US" sz="3200" b="0" dirty="0" smtClean="0"/>
              <a:t>(</a:t>
            </a:r>
            <a:r>
              <a:rPr lang="el-GR" sz="3200" b="0" dirty="0" smtClean="0"/>
              <a:t>10</a:t>
            </a:r>
            <a:r>
              <a:rPr lang="en-US" sz="3200" b="0" dirty="0" smtClean="0"/>
              <a:t> </a:t>
            </a:r>
            <a:r>
              <a:rPr lang="el-GR" sz="3200" b="0" dirty="0"/>
              <a:t>από </a:t>
            </a:r>
            <a:r>
              <a:rPr lang="el-GR" sz="3200" b="0" dirty="0" smtClean="0"/>
              <a:t>11)</a:t>
            </a:r>
            <a:endParaRPr lang="el-GR" dirty="0"/>
          </a:p>
        </p:txBody>
      </p:sp>
      <p:sp>
        <p:nvSpPr>
          <p:cNvPr id="3" name="Θέση περιεχομένου 2"/>
          <p:cNvSpPr>
            <a:spLocks noGrp="1"/>
          </p:cNvSpPr>
          <p:nvPr>
            <p:ph idx="1"/>
          </p:nvPr>
        </p:nvSpPr>
        <p:spPr/>
        <p:txBody>
          <a:bodyPr/>
          <a:lstStyle/>
          <a:p>
            <a:pPr marL="0" indent="0" algn="ctr">
              <a:buNone/>
            </a:pPr>
            <a:r>
              <a:rPr lang="el-GR" b="1" dirty="0">
                <a:solidFill>
                  <a:srgbClr val="820000"/>
                </a:solidFill>
              </a:rPr>
              <a:t>Η ολοκλήρωση του ενεργειακού συστήματος της Χώρας και η </a:t>
            </a:r>
            <a:r>
              <a:rPr lang="el-GR" b="1" dirty="0" smtClean="0">
                <a:solidFill>
                  <a:srgbClr val="820000"/>
                </a:solidFill>
              </a:rPr>
              <a:t>ενίσχυση </a:t>
            </a:r>
            <a:r>
              <a:rPr lang="el-GR" b="1" dirty="0">
                <a:solidFill>
                  <a:srgbClr val="820000"/>
                </a:solidFill>
              </a:rPr>
              <a:t>της αειφορίας</a:t>
            </a:r>
            <a:r>
              <a:rPr lang="el-GR" b="1" dirty="0" smtClean="0">
                <a:solidFill>
                  <a:srgbClr val="820000"/>
                </a:solidFill>
              </a:rPr>
              <a:t>.</a:t>
            </a:r>
          </a:p>
          <a:p>
            <a:pPr>
              <a:spcBef>
                <a:spcPts val="1800"/>
              </a:spcBef>
            </a:pPr>
            <a:r>
              <a:rPr lang="el-GR" dirty="0">
                <a:cs typeface="Times New Roman" pitchFamily="18" charset="0"/>
              </a:rPr>
              <a:t>Δράσεις προώθησης της χρήσης του Φυσικού Αερίου, με έργα για διείσδυση του φυσικού αερίου στον οικιακό και τριτογενή τομέα με την ανάπτυξη δικτύων διανομής σε νέες περιοχές, για επέκταση του Εθνικού Συστήματος Μεταφοράς Φυσικού Αερίου, καθώς και αύξηση της δυναμικότητας και της ευστάθειας αυτού και δράσεις για επέκταση υφιστάμενων ή/και δημιουργία νέων υποδομών υγροποιημένου και συμπιεσμένου φυσικού αερίου</a:t>
            </a:r>
            <a:r>
              <a:rPr lang="en-GB" dirty="0">
                <a:cs typeface="Times New Roman" pitchFamily="18" charset="0"/>
              </a:rPr>
              <a:t>.</a:t>
            </a:r>
          </a:p>
          <a:p>
            <a:endParaRPr lang="el-GR"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spTree>
    <p:extLst>
      <p:ext uri="{BB962C8B-B14F-4D97-AF65-F5344CB8AC3E}">
        <p14:creationId xmlns:p14="http://schemas.microsoft.com/office/powerpoint/2010/main" val="9291317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Ενδεικτικές Δράσεις</a:t>
            </a:r>
            <a:r>
              <a:rPr lang="en-US" dirty="0"/>
              <a:t> </a:t>
            </a:r>
            <a:r>
              <a:rPr lang="en-US" sz="3200" b="0" dirty="0"/>
              <a:t>(</a:t>
            </a:r>
            <a:r>
              <a:rPr lang="el-GR" sz="3200" b="0" dirty="0" smtClean="0"/>
              <a:t>11</a:t>
            </a:r>
            <a:r>
              <a:rPr lang="en-US" sz="3200" b="0" dirty="0" smtClean="0"/>
              <a:t> </a:t>
            </a:r>
            <a:r>
              <a:rPr lang="el-GR" sz="3200" b="0" dirty="0"/>
              <a:t>από </a:t>
            </a:r>
            <a:r>
              <a:rPr lang="el-GR" sz="3200" b="0" dirty="0" smtClean="0"/>
              <a:t>11)</a:t>
            </a:r>
            <a:endParaRPr lang="el-GR" dirty="0"/>
          </a:p>
        </p:txBody>
      </p:sp>
      <p:sp>
        <p:nvSpPr>
          <p:cNvPr id="3" name="Θέση περιεχομένου 2"/>
          <p:cNvSpPr>
            <a:spLocks noGrp="1"/>
          </p:cNvSpPr>
          <p:nvPr>
            <p:ph idx="1"/>
          </p:nvPr>
        </p:nvSpPr>
        <p:spPr/>
        <p:txBody>
          <a:bodyPr/>
          <a:lstStyle/>
          <a:p>
            <a:pPr marL="0" indent="0" algn="ctr">
              <a:buNone/>
            </a:pPr>
            <a:r>
              <a:rPr lang="el-GR" b="1" dirty="0">
                <a:solidFill>
                  <a:srgbClr val="820000"/>
                </a:solidFill>
              </a:rPr>
              <a:t>Η ολοκλήρωση του ενεργειακού συστήματος της Χώρας και η ενίσχυση της αειφορίας.</a:t>
            </a:r>
          </a:p>
          <a:p>
            <a:pPr>
              <a:spcBef>
                <a:spcPts val="2400"/>
              </a:spcBef>
            </a:pPr>
            <a:r>
              <a:rPr lang="el-GR" dirty="0"/>
              <a:t>Δράσεις για την διείσδυση των Ανανεώσιμων Πηγών Ενέργειας (ΑΠΕ) και την Εξοικονόμηση Ενέργειας, με έργα όπως επενδύσεις παραγωγής ενέργειας από ΑΠΕ και ΣΗΘΥΑ, παρεμβάσεις εξοικονόμησης ενέργειας και βελτίωσης της ενεργειακής αποδοτικότητας, με έμφαση στον οικιακό τομέα, και για ενεργειακές επενδύσεις με έμφαση σε δημόσια κτίρια (π.χ. ΟΤΑ), με σκοπό τη μείωση της ενεργειακής κατανάλωσης στο αστικό περιβάλλον.</a:t>
            </a:r>
          </a:p>
          <a:p>
            <a:pPr>
              <a:spcBef>
                <a:spcPts val="2400"/>
              </a:spcBef>
            </a:pPr>
            <a:r>
              <a:rPr lang="el-GR" dirty="0"/>
              <a:t>Δράσεις για την ορθολογική διαχείριση φυσικών πόρων.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38</a:t>
            </a:fld>
            <a:endParaRPr lang="el-GR" dirty="0"/>
          </a:p>
        </p:txBody>
      </p:sp>
    </p:spTree>
    <p:extLst>
      <p:ext uri="{BB962C8B-B14F-4D97-AF65-F5344CB8AC3E}">
        <p14:creationId xmlns:p14="http://schemas.microsoft.com/office/powerpoint/2010/main" val="31959658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Νέος </a:t>
            </a:r>
            <a:r>
              <a:rPr lang="el-GR" dirty="0" smtClean="0"/>
              <a:t>τουρισμός </a:t>
            </a:r>
            <a:r>
              <a:rPr lang="el-GR" sz="3200" b="0" dirty="0" smtClean="0"/>
              <a:t>(1 από 2)</a:t>
            </a:r>
            <a:endParaRPr lang="el-GR" sz="3200" b="0" dirty="0"/>
          </a:p>
        </p:txBody>
      </p:sp>
      <p:sp>
        <p:nvSpPr>
          <p:cNvPr id="3" name="Θέση περιεχομένου 2"/>
          <p:cNvSpPr>
            <a:spLocks noGrp="1"/>
          </p:cNvSpPr>
          <p:nvPr>
            <p:ph idx="1"/>
          </p:nvPr>
        </p:nvSpPr>
        <p:spPr>
          <a:xfrm>
            <a:off x="539552" y="2204864"/>
            <a:ext cx="8229600" cy="2088232"/>
          </a:xfrm>
        </p:spPr>
        <p:txBody>
          <a:bodyPr/>
          <a:lstStyle/>
          <a:p>
            <a:pPr marL="0" indent="0" algn="ctr">
              <a:buNone/>
            </a:pPr>
            <a:r>
              <a:rPr lang="el-GR" b="1" dirty="0"/>
              <a:t>Ορισμός:</a:t>
            </a:r>
            <a:r>
              <a:rPr lang="el-GR" dirty="0"/>
              <a:t> Η νέα έννοια της συνετής και συνεπούς συνεργασίας ανάμεσα στον ιδιωτικό και τον δημόσιο τομέα και πιο συγκεκριμένα αφορά την παροχή τουριστικών προϊόντων και υπηρεσιών για την εύνοια όλων.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23087623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Υπουργείο Περιβάλλοντος, Ενέργειας και Κλιματικής </a:t>
            </a:r>
            <a:r>
              <a:rPr lang="el-GR" dirty="0" smtClean="0"/>
              <a:t>Αλλαγής </a:t>
            </a:r>
            <a:r>
              <a:rPr lang="el-GR" sz="3200" b="0" dirty="0" smtClean="0"/>
              <a:t>(1 από 3)</a:t>
            </a:r>
            <a:endParaRPr lang="el-GR" sz="3200" b="0" dirty="0"/>
          </a:p>
        </p:txBody>
      </p:sp>
      <p:sp>
        <p:nvSpPr>
          <p:cNvPr id="3" name="Θέση περιεχομένου 2"/>
          <p:cNvSpPr>
            <a:spLocks noGrp="1"/>
          </p:cNvSpPr>
          <p:nvPr>
            <p:ph idx="1"/>
          </p:nvPr>
        </p:nvSpPr>
        <p:spPr>
          <a:xfrm>
            <a:off x="457200" y="1484784"/>
            <a:ext cx="8229600" cy="4104456"/>
          </a:xfrm>
        </p:spPr>
        <p:txBody>
          <a:bodyPr/>
          <a:lstStyle/>
          <a:p>
            <a:pPr marL="0" indent="0" algn="ctr">
              <a:buNone/>
            </a:pPr>
            <a:r>
              <a:rPr lang="el-GR" u="sng" dirty="0"/>
              <a:t>Προσανατολίσει και να ελέγξει την τουριστική αναπτυξιακή διαδικασία, μέσω :</a:t>
            </a:r>
          </a:p>
          <a:p>
            <a:pPr>
              <a:spcBef>
                <a:spcPts val="2400"/>
              </a:spcBef>
            </a:pPr>
            <a:r>
              <a:rPr lang="el-GR" dirty="0"/>
              <a:t>Της θεσμοθέτησης Ειδικών φορέων διαχείρισης Προστατευμένων περιοχών .</a:t>
            </a:r>
          </a:p>
          <a:p>
            <a:pPr>
              <a:spcBef>
                <a:spcPts val="2400"/>
              </a:spcBef>
            </a:pPr>
            <a:r>
              <a:rPr lang="el-GR" dirty="0"/>
              <a:t>Της εγκαθίδρυσης ολοκληρωμένου καθεστώτος προστασίας διοίκησης και διαχείρισης επιλεγμένων περιοχών Natura και της εκπόνησης σχεδίων δράσης για ιδιαίτερα απειλούμεναι είδη της χλωρίδας και πανίδας .</a:t>
            </a:r>
          </a:p>
          <a:p>
            <a:pPr>
              <a:spcBef>
                <a:spcPts val="2400"/>
              </a:spcBef>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39</a:t>
            </a:fld>
            <a:endParaRPr lang="el-GR" dirty="0"/>
          </a:p>
        </p:txBody>
      </p:sp>
    </p:spTree>
    <p:extLst>
      <p:ext uri="{BB962C8B-B14F-4D97-AF65-F5344CB8AC3E}">
        <p14:creationId xmlns:p14="http://schemas.microsoft.com/office/powerpoint/2010/main" val="2619906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Υπουργείο Περιβάλλοντος, Ενέργειας και Κλιματικής Αλλαγής </a:t>
            </a:r>
            <a:r>
              <a:rPr lang="el-GR" sz="3600" b="0" dirty="0" smtClean="0"/>
              <a:t>(2 </a:t>
            </a:r>
            <a:r>
              <a:rPr lang="el-GR" sz="3600" b="0" dirty="0"/>
              <a:t>από </a:t>
            </a:r>
            <a:r>
              <a:rPr lang="el-GR" sz="3600" b="0" dirty="0" smtClean="0"/>
              <a:t>3)</a:t>
            </a:r>
            <a:endParaRPr lang="el-GR" sz="3600" dirty="0"/>
          </a:p>
        </p:txBody>
      </p:sp>
      <p:sp>
        <p:nvSpPr>
          <p:cNvPr id="3" name="Θέση περιεχομένου 2"/>
          <p:cNvSpPr>
            <a:spLocks noGrp="1"/>
          </p:cNvSpPr>
          <p:nvPr>
            <p:ph idx="1"/>
          </p:nvPr>
        </p:nvSpPr>
        <p:spPr/>
        <p:txBody>
          <a:bodyPr>
            <a:normAutofit/>
          </a:bodyPr>
          <a:lstStyle/>
          <a:p>
            <a:pPr marL="0" indent="0" algn="ctr">
              <a:buNone/>
            </a:pPr>
            <a:r>
              <a:rPr lang="el-GR" u="sng" dirty="0"/>
              <a:t>Προσανατολίσει και να ελέγξει την τουριστική αναπτυξιακή διαδικασία, μέσω </a:t>
            </a:r>
            <a:r>
              <a:rPr lang="el-GR" u="sng" dirty="0" smtClean="0"/>
              <a:t>:</a:t>
            </a:r>
            <a:endParaRPr lang="el-GR" dirty="0"/>
          </a:p>
          <a:p>
            <a:pPr>
              <a:spcBef>
                <a:spcPts val="1200"/>
              </a:spcBef>
            </a:pPr>
            <a:r>
              <a:rPr lang="el-GR" dirty="0"/>
              <a:t>Της πιλοτικής εφαρμογής δράσεων προστασίας και διαχείρισης οικοσυστημάτων και Τοπίων Ιδιαίτερου φυσικού κάλλους. Στο πλαίσιο του μέτρου αυτού επιδιώκεται η συνολική και ολοκληρωμένη προστασία , διαχείριση και οργάνωση προστατευμένων φυσικών περιοχών του Εθνικού Δικτύου Natura 2000, η ολοκληρωμένη διαχείριση προστατευμένων ειδών δασικών και άλλων σημαντικών οικοσυστημάτων ,τοπίων ιδιαιτέρου φυσικού κάλλους ,η προστασία των εδαφών από την διάβρωση και ερημοποίηση καθώς και η προστασία των υδατικών πόρων από την υφαλμύρωση .</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40</a:t>
            </a:fld>
            <a:endParaRPr lang="el-GR" dirty="0"/>
          </a:p>
        </p:txBody>
      </p:sp>
    </p:spTree>
    <p:extLst>
      <p:ext uri="{BB962C8B-B14F-4D97-AF65-F5344CB8AC3E}">
        <p14:creationId xmlns:p14="http://schemas.microsoft.com/office/powerpoint/2010/main" val="14386329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Υπουργείο Περιβάλλοντος, Ενέργειας και Κλιματικής Αλλαγής </a:t>
            </a:r>
            <a:r>
              <a:rPr lang="el-GR" sz="3600" b="0" dirty="0" smtClean="0"/>
              <a:t>(3 </a:t>
            </a:r>
            <a:r>
              <a:rPr lang="el-GR" sz="3600" b="0" dirty="0"/>
              <a:t>από </a:t>
            </a:r>
            <a:r>
              <a:rPr lang="el-GR" sz="3600" b="0" dirty="0" smtClean="0"/>
              <a:t>3)</a:t>
            </a:r>
            <a:endParaRPr lang="el-GR" sz="3600" dirty="0"/>
          </a:p>
        </p:txBody>
      </p:sp>
      <p:sp>
        <p:nvSpPr>
          <p:cNvPr id="3" name="Θέση περιεχομένου 2"/>
          <p:cNvSpPr>
            <a:spLocks noGrp="1"/>
          </p:cNvSpPr>
          <p:nvPr>
            <p:ph idx="1"/>
          </p:nvPr>
        </p:nvSpPr>
        <p:spPr>
          <a:xfrm>
            <a:off x="457200" y="1556792"/>
            <a:ext cx="8229600" cy="4032448"/>
          </a:xfrm>
        </p:spPr>
        <p:txBody>
          <a:bodyPr>
            <a:normAutofit/>
          </a:bodyPr>
          <a:lstStyle/>
          <a:p>
            <a:pPr marL="0" indent="0" algn="ctr">
              <a:spcBef>
                <a:spcPts val="2400"/>
              </a:spcBef>
              <a:buNone/>
            </a:pPr>
            <a:r>
              <a:rPr lang="el-GR" u="sng" dirty="0"/>
              <a:t>Προσανατολίσει και να ελέγξει την τουριστική αναπτυξιακή διαδικασία, μέσω :</a:t>
            </a:r>
            <a:endParaRPr lang="el-GR" dirty="0"/>
          </a:p>
          <a:p>
            <a:pPr>
              <a:spcBef>
                <a:spcPts val="2400"/>
              </a:spcBef>
            </a:pPr>
            <a:r>
              <a:rPr lang="el-GR" dirty="0" smtClean="0"/>
              <a:t>Της </a:t>
            </a:r>
            <a:r>
              <a:rPr lang="el-GR" dirty="0"/>
              <a:t>εκπόνησης και της εφαρμογής χωροταξικών σχεδίων σε εθνικό και περιφερειακό επίπεδο , καθώς και σε ζώνες που απαιτούνται ειδικές χωρικές παρεμβάσεις .</a:t>
            </a:r>
          </a:p>
          <a:p>
            <a:pPr>
              <a:spcBef>
                <a:spcPts val="2400"/>
              </a:spcBef>
            </a:pPr>
            <a:r>
              <a:rPr lang="el-GR" dirty="0"/>
              <a:t>Της εκπόνησης και της εφαρμογής (θεσμοθέτησης )μελετών πολεοδομικού σχεδιασμού.</a:t>
            </a:r>
          </a:p>
          <a:p>
            <a:pPr>
              <a:spcBef>
                <a:spcPts val="2400"/>
              </a:spcBef>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41</a:t>
            </a:fld>
            <a:endParaRPr lang="el-GR" dirty="0"/>
          </a:p>
        </p:txBody>
      </p:sp>
    </p:spTree>
    <p:extLst>
      <p:ext uri="{BB962C8B-B14F-4D97-AF65-F5344CB8AC3E}">
        <p14:creationId xmlns:p14="http://schemas.microsoft.com/office/powerpoint/2010/main" val="3989963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988840"/>
            <a:ext cx="9144000" cy="1800200"/>
          </a:xfrm>
        </p:spPr>
        <p:txBody>
          <a:bodyPr>
            <a:noAutofit/>
          </a:bodyPr>
          <a:lstStyle/>
          <a:p>
            <a:r>
              <a:rPr lang="el-GR" dirty="0"/>
              <a:t>Τα πεδία παρέμβασης της κάθε Περιφέρειας, ως αποδέκτη των Μέτρων </a:t>
            </a:r>
            <a:r>
              <a:rPr lang="el-GR" dirty="0" smtClean="0"/>
              <a:t>Πολιτικής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42</a:t>
            </a:fld>
            <a:endParaRPr lang="el-GR" dirty="0"/>
          </a:p>
        </p:txBody>
      </p:sp>
    </p:spTree>
    <p:extLst>
      <p:ext uri="{BB962C8B-B14F-4D97-AF65-F5344CB8AC3E}">
        <p14:creationId xmlns:p14="http://schemas.microsoft.com/office/powerpoint/2010/main" val="14374227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πεδία </a:t>
            </a:r>
            <a:r>
              <a:rPr lang="el-GR" dirty="0" smtClean="0"/>
              <a:t>παρέμβασης </a:t>
            </a:r>
            <a:r>
              <a:rPr lang="el-GR" sz="3200" b="0" dirty="0" smtClean="0"/>
              <a:t>(1 από 2)</a:t>
            </a:r>
            <a:endParaRPr lang="el-GR" sz="3200" b="0" dirty="0"/>
          </a:p>
        </p:txBody>
      </p:sp>
      <p:sp>
        <p:nvSpPr>
          <p:cNvPr id="3" name="Θέση περιεχομένου 2"/>
          <p:cNvSpPr>
            <a:spLocks noGrp="1"/>
          </p:cNvSpPr>
          <p:nvPr>
            <p:ph idx="1"/>
          </p:nvPr>
        </p:nvSpPr>
        <p:spPr/>
        <p:txBody>
          <a:bodyPr/>
          <a:lstStyle/>
          <a:p>
            <a:pPr>
              <a:spcBef>
                <a:spcPts val="2400"/>
              </a:spcBef>
            </a:pPr>
            <a:r>
              <a:rPr lang="el-GR" dirty="0"/>
              <a:t>Υλοποίηση έργων ειδικών μορφών </a:t>
            </a:r>
            <a:r>
              <a:rPr lang="el-GR" dirty="0" smtClean="0"/>
              <a:t>τουρισμού.</a:t>
            </a:r>
            <a:endParaRPr lang="el-GR" dirty="0"/>
          </a:p>
          <a:p>
            <a:pPr>
              <a:spcBef>
                <a:spcPts val="2400"/>
              </a:spcBef>
            </a:pPr>
            <a:r>
              <a:rPr lang="el-GR" dirty="0"/>
              <a:t>Διαδικασία θεσμοθέτησης προστατευόμενων περιοχών και στη διαχείριση τους, μέσω του προσδιορισμού αρμοδίων φορέων καθώς και στη θεσμοθέτηση μηχανισμών και στην υλοποίηση δράσεων για την προστασία και ανάδειξη του φυσικού και πολιτιστικού </a:t>
            </a:r>
            <a:r>
              <a:rPr lang="el-GR" dirty="0" smtClean="0"/>
              <a:t>περιβάλλοντος.</a:t>
            </a:r>
            <a:endParaRPr lang="el-GR" dirty="0"/>
          </a:p>
          <a:p>
            <a:pPr>
              <a:spcBef>
                <a:spcPts val="2400"/>
              </a:spcBef>
            </a:pPr>
            <a:r>
              <a:rPr lang="el-GR" dirty="0"/>
              <a:t>Ενίσχυση και βελτίωση των βασικών τεχνικών και κοινωνικών υποδομών  </a:t>
            </a:r>
            <a:r>
              <a:rPr lang="el-GR" dirty="0" smtClean="0"/>
              <a:t>περιβάλλοντος.</a:t>
            </a:r>
            <a:endParaRPr lang="el-GR" dirty="0"/>
          </a:p>
          <a:p>
            <a:pPr>
              <a:spcBef>
                <a:spcPts val="2400"/>
              </a:spcBef>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43</a:t>
            </a:fld>
            <a:endParaRPr lang="el-GR" dirty="0"/>
          </a:p>
        </p:txBody>
      </p:sp>
    </p:spTree>
    <p:extLst>
      <p:ext uri="{BB962C8B-B14F-4D97-AF65-F5344CB8AC3E}">
        <p14:creationId xmlns:p14="http://schemas.microsoft.com/office/powerpoint/2010/main" val="32624223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πεδία παρέμβασης </a:t>
            </a:r>
            <a:r>
              <a:rPr lang="el-GR" sz="3200" b="0" dirty="0" smtClean="0"/>
              <a:t>(2 </a:t>
            </a:r>
            <a:r>
              <a:rPr lang="el-GR" sz="3200" b="0" dirty="0"/>
              <a:t>από </a:t>
            </a:r>
            <a:r>
              <a:rPr lang="el-GR" sz="3200" b="0" dirty="0" smtClean="0"/>
              <a:t>2)</a:t>
            </a:r>
            <a:endParaRPr lang="el-GR" dirty="0"/>
          </a:p>
        </p:txBody>
      </p:sp>
      <p:sp>
        <p:nvSpPr>
          <p:cNvPr id="3" name="Θέση περιεχομένου 2"/>
          <p:cNvSpPr>
            <a:spLocks noGrp="1"/>
          </p:cNvSpPr>
          <p:nvPr>
            <p:ph idx="1"/>
          </p:nvPr>
        </p:nvSpPr>
        <p:spPr/>
        <p:txBody>
          <a:bodyPr/>
          <a:lstStyle/>
          <a:p>
            <a:pPr>
              <a:spcBef>
                <a:spcPts val="2400"/>
              </a:spcBef>
            </a:pPr>
            <a:r>
              <a:rPr lang="el-GR" dirty="0"/>
              <a:t>Σχεδιασμό και παράλληλα στην υλοποίηση της προβολής του τουριστικού </a:t>
            </a:r>
            <a:r>
              <a:rPr lang="el-GR" dirty="0" smtClean="0"/>
              <a:t>προϊόντος,</a:t>
            </a:r>
            <a:endParaRPr lang="el-GR" dirty="0"/>
          </a:p>
          <a:p>
            <a:pPr>
              <a:spcBef>
                <a:spcPts val="2400"/>
              </a:spcBef>
            </a:pPr>
            <a:r>
              <a:rPr lang="el-GR" dirty="0"/>
              <a:t>Βελτίωση των δεξιοτήτων του ανθρώπινου δυναμικού και στην προώθηση της απασχόλησης στον τομέα του φυσικού και πολιτιστικού </a:t>
            </a:r>
            <a:r>
              <a:rPr lang="el-GR" dirty="0" smtClean="0"/>
              <a:t>περιβάλλοντος,</a:t>
            </a:r>
            <a:endParaRPr lang="el-GR" dirty="0"/>
          </a:p>
          <a:p>
            <a:pPr>
              <a:spcBef>
                <a:spcPts val="2400"/>
              </a:spcBef>
            </a:pPr>
            <a:r>
              <a:rPr lang="el-GR" dirty="0"/>
              <a:t>Εκσυγχρονισμό και αναβάθμιση της υφιστάμενης τουριστικής υποδομής.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44</a:t>
            </a:fld>
            <a:endParaRPr lang="el-GR" dirty="0"/>
          </a:p>
        </p:txBody>
      </p:sp>
    </p:spTree>
    <p:extLst>
      <p:ext uri="{BB962C8B-B14F-4D97-AF65-F5344CB8AC3E}">
        <p14:creationId xmlns:p14="http://schemas.microsoft.com/office/powerpoint/2010/main" val="6572577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564904"/>
            <a:ext cx="9144000" cy="908720"/>
          </a:xfrm>
        </p:spPr>
        <p:txBody>
          <a:bodyPr>
            <a:normAutofit fontScale="90000"/>
          </a:bodyPr>
          <a:lstStyle/>
          <a:p>
            <a:r>
              <a:rPr lang="el-GR" dirty="0"/>
              <a:t>Πρόγραμμα  «Ανταγωνιστικότητα και Επιχειρηματικότητα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45</a:t>
            </a:fld>
            <a:endParaRPr lang="el-GR" dirty="0"/>
          </a:p>
        </p:txBody>
      </p:sp>
    </p:spTree>
    <p:extLst>
      <p:ext uri="{BB962C8B-B14F-4D97-AF65-F5344CB8AC3E}">
        <p14:creationId xmlns:p14="http://schemas.microsoft.com/office/powerpoint/2010/main" val="19904170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Πρόγραμμα  «Ανταγωνιστικότητα και Επιχειρηματικότητα</a:t>
            </a:r>
            <a:r>
              <a:rPr lang="el-GR" sz="4400" dirty="0" smtClean="0"/>
              <a:t>» </a:t>
            </a:r>
            <a:r>
              <a:rPr lang="el-GR" sz="3600" b="0" dirty="0" smtClean="0"/>
              <a:t>(1 από 7)</a:t>
            </a:r>
            <a:endParaRPr lang="el-GR" sz="3600" b="0" dirty="0"/>
          </a:p>
        </p:txBody>
      </p:sp>
      <p:sp>
        <p:nvSpPr>
          <p:cNvPr id="3" name="Θέση περιεχομένου 2"/>
          <p:cNvSpPr>
            <a:spLocks noGrp="1"/>
          </p:cNvSpPr>
          <p:nvPr>
            <p:ph idx="1"/>
          </p:nvPr>
        </p:nvSpPr>
        <p:spPr>
          <a:xfrm>
            <a:off x="461831" y="2852936"/>
            <a:ext cx="8229600" cy="1008112"/>
          </a:xfrm>
        </p:spPr>
        <p:txBody>
          <a:bodyPr/>
          <a:lstStyle/>
          <a:p>
            <a:pPr marL="457200" indent="-457200" algn="ctr">
              <a:buFont typeface="+mj-lt"/>
              <a:buAutoNum type="arabicPeriod"/>
            </a:pPr>
            <a:r>
              <a:rPr lang="el-GR" b="1" dirty="0" smtClean="0"/>
              <a:t>Σκοπός </a:t>
            </a:r>
            <a:r>
              <a:rPr lang="el-GR" b="1" dirty="0"/>
              <a:t>και στόχος του προγράμματος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46</a:t>
            </a:fld>
            <a:endParaRPr lang="el-GR" dirty="0"/>
          </a:p>
        </p:txBody>
      </p:sp>
    </p:spTree>
    <p:extLst>
      <p:ext uri="{BB962C8B-B14F-4D97-AF65-F5344CB8AC3E}">
        <p14:creationId xmlns:p14="http://schemas.microsoft.com/office/powerpoint/2010/main" val="38772017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Πρόγραμμα  «Ανταγωνιστικότητα και Επιχειρηματικότητα» </a:t>
            </a:r>
            <a:r>
              <a:rPr lang="el-GR" sz="3600" b="0" dirty="0" smtClean="0"/>
              <a:t>(2 </a:t>
            </a:r>
            <a:r>
              <a:rPr lang="el-GR" sz="3600" b="0" dirty="0"/>
              <a:t>από </a:t>
            </a:r>
            <a:r>
              <a:rPr lang="el-GR" sz="3600" b="0" dirty="0" smtClean="0"/>
              <a:t>7)</a:t>
            </a:r>
            <a:endParaRPr lang="el-GR" sz="3600" dirty="0"/>
          </a:p>
        </p:txBody>
      </p:sp>
      <p:sp>
        <p:nvSpPr>
          <p:cNvPr id="3" name="Θέση περιεχομένου 2"/>
          <p:cNvSpPr>
            <a:spLocks noGrp="1"/>
          </p:cNvSpPr>
          <p:nvPr>
            <p:ph idx="1"/>
          </p:nvPr>
        </p:nvSpPr>
        <p:spPr>
          <a:xfrm>
            <a:off x="453295" y="2852936"/>
            <a:ext cx="8229600" cy="720080"/>
          </a:xfrm>
        </p:spPr>
        <p:txBody>
          <a:bodyPr/>
          <a:lstStyle/>
          <a:p>
            <a:pPr marL="457200" indent="-457200" algn="ctr">
              <a:buFont typeface="+mj-lt"/>
              <a:buAutoNum type="arabicPeriod" startAt="2"/>
            </a:pPr>
            <a:r>
              <a:rPr lang="el-GR" b="1" dirty="0"/>
              <a:t>Αναμενόμενος αντίκτυπος των επενδύσεων</a:t>
            </a:r>
          </a:p>
          <a:p>
            <a:pPr marL="457200" indent="-457200" algn="ctr">
              <a:buFont typeface="+mj-lt"/>
              <a:buAutoNum type="arabicPeriod" startAt="2"/>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47</a:t>
            </a:fld>
            <a:endParaRPr lang="el-GR" dirty="0"/>
          </a:p>
        </p:txBody>
      </p:sp>
    </p:spTree>
    <p:extLst>
      <p:ext uri="{BB962C8B-B14F-4D97-AF65-F5344CB8AC3E}">
        <p14:creationId xmlns:p14="http://schemas.microsoft.com/office/powerpoint/2010/main" val="7014585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Πρόγραμμα  «Ανταγωνιστικότητα και Επιχειρηματικότητα» </a:t>
            </a:r>
            <a:r>
              <a:rPr lang="el-GR" sz="3600" b="0" dirty="0" smtClean="0"/>
              <a:t>(3 </a:t>
            </a:r>
            <a:r>
              <a:rPr lang="el-GR" sz="3600" b="0" dirty="0"/>
              <a:t>από </a:t>
            </a:r>
            <a:r>
              <a:rPr lang="el-GR" sz="3600" b="0" dirty="0" smtClean="0"/>
              <a:t>7)</a:t>
            </a:r>
            <a:endParaRPr lang="el-GR" sz="3600" dirty="0"/>
          </a:p>
        </p:txBody>
      </p:sp>
      <p:sp>
        <p:nvSpPr>
          <p:cNvPr id="3" name="Θέση περιεχομένου 2"/>
          <p:cNvSpPr>
            <a:spLocks noGrp="1"/>
          </p:cNvSpPr>
          <p:nvPr>
            <p:ph idx="1"/>
          </p:nvPr>
        </p:nvSpPr>
        <p:spPr>
          <a:xfrm>
            <a:off x="457200" y="2780928"/>
            <a:ext cx="8229600" cy="1008112"/>
          </a:xfrm>
        </p:spPr>
        <p:txBody>
          <a:bodyPr/>
          <a:lstStyle/>
          <a:p>
            <a:pPr marL="457200" indent="-457200" algn="ctr">
              <a:buFont typeface="+mj-lt"/>
              <a:buAutoNum type="arabicPeriod" startAt="3"/>
            </a:pPr>
            <a:r>
              <a:rPr lang="el-GR" b="1" dirty="0" smtClean="0"/>
              <a:t>Προτεραιότητες</a:t>
            </a:r>
            <a:endParaRPr lang="el-GR" b="1"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48</a:t>
            </a:fld>
            <a:endParaRPr lang="el-GR" dirty="0"/>
          </a:p>
        </p:txBody>
      </p:sp>
    </p:spTree>
    <p:extLst>
      <p:ext uri="{BB962C8B-B14F-4D97-AF65-F5344CB8AC3E}">
        <p14:creationId xmlns:p14="http://schemas.microsoft.com/office/powerpoint/2010/main" val="31878781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Νέος </a:t>
            </a:r>
            <a:r>
              <a:rPr lang="el-GR" dirty="0" smtClean="0"/>
              <a:t>τουρισμός </a:t>
            </a:r>
            <a:r>
              <a:rPr lang="el-GR" sz="3200" b="0" dirty="0" smtClean="0"/>
              <a:t>(2 </a:t>
            </a:r>
            <a:r>
              <a:rPr lang="el-GR" sz="3200" b="0" dirty="0"/>
              <a:t>από </a:t>
            </a:r>
            <a:r>
              <a:rPr lang="el-GR" sz="3200" b="0" dirty="0" smtClean="0"/>
              <a:t>2)</a:t>
            </a:r>
            <a:endParaRPr lang="el-GR" dirty="0"/>
          </a:p>
        </p:txBody>
      </p:sp>
      <p:sp>
        <p:nvSpPr>
          <p:cNvPr id="3" name="Θέση περιεχομένου 2"/>
          <p:cNvSpPr>
            <a:spLocks noGrp="1"/>
          </p:cNvSpPr>
          <p:nvPr>
            <p:ph idx="1"/>
          </p:nvPr>
        </p:nvSpPr>
        <p:spPr>
          <a:xfrm>
            <a:off x="457200" y="1988840"/>
            <a:ext cx="8229600" cy="1800200"/>
          </a:xfrm>
        </p:spPr>
        <p:txBody>
          <a:bodyPr/>
          <a:lstStyle/>
          <a:p>
            <a:pPr marL="0" indent="0" algn="ctr">
              <a:buNone/>
            </a:pPr>
            <a:r>
              <a:rPr lang="el-GR" b="1" dirty="0"/>
              <a:t>Σκοπός:</a:t>
            </a:r>
            <a:r>
              <a:rPr lang="el-GR" dirty="0"/>
              <a:t> είναι ο συνδυασμός της ικανοποίησης των ταξιδιωτών-επισκεπτών, του όφελος των κατοίκων των περιοχών τουριστικού ενδιαφέροντος, καθώς και των θετικών απολαβών του φυσικού, κοινωνικού και πολιτιστικού περιβάλλοντος.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8971325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Πρόγραμμα  «Ανταγωνιστικότητα και Επιχειρηματικότητα» </a:t>
            </a:r>
            <a:r>
              <a:rPr lang="el-GR" sz="3600" b="0" dirty="0" smtClean="0"/>
              <a:t>(4 </a:t>
            </a:r>
            <a:r>
              <a:rPr lang="el-GR" sz="3600" b="0" dirty="0"/>
              <a:t>από </a:t>
            </a:r>
            <a:r>
              <a:rPr lang="el-GR" sz="3600" b="0" dirty="0" smtClean="0"/>
              <a:t>7)</a:t>
            </a:r>
            <a:endParaRPr lang="el-GR" sz="3600" dirty="0"/>
          </a:p>
        </p:txBody>
      </p:sp>
      <p:sp>
        <p:nvSpPr>
          <p:cNvPr id="3" name="Θέση περιεχομένου 2"/>
          <p:cNvSpPr>
            <a:spLocks noGrp="1"/>
          </p:cNvSpPr>
          <p:nvPr>
            <p:ph idx="1"/>
          </p:nvPr>
        </p:nvSpPr>
        <p:spPr>
          <a:xfrm>
            <a:off x="457200" y="1844824"/>
            <a:ext cx="8229600" cy="3024336"/>
          </a:xfrm>
        </p:spPr>
        <p:txBody>
          <a:bodyPr/>
          <a:lstStyle/>
          <a:p>
            <a:pPr marL="0" indent="0" algn="ctr">
              <a:spcBef>
                <a:spcPts val="2400"/>
              </a:spcBef>
              <a:buNone/>
            </a:pPr>
            <a:r>
              <a:rPr lang="el-GR" b="1" dirty="0"/>
              <a:t>Προτεραιότητα 1: </a:t>
            </a:r>
          </a:p>
          <a:p>
            <a:pPr marL="0" indent="0">
              <a:spcBef>
                <a:spcPts val="2400"/>
              </a:spcBef>
              <a:buNone/>
            </a:pPr>
            <a:r>
              <a:rPr lang="el-GR" dirty="0"/>
              <a:t>Δημιουργία και αξιοποίηση της καινοτομίας υποστηριζόμενης από έρευνα και τεχνολογική ανάπτυξη [15,1 % του συνολικού ποσού της χρηματοδότησης]</a:t>
            </a:r>
          </a:p>
          <a:p>
            <a:pPr>
              <a:spcBef>
                <a:spcPts val="2400"/>
              </a:spcBef>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49</a:t>
            </a:fld>
            <a:endParaRPr lang="el-GR" dirty="0"/>
          </a:p>
        </p:txBody>
      </p:sp>
    </p:spTree>
    <p:extLst>
      <p:ext uri="{BB962C8B-B14F-4D97-AF65-F5344CB8AC3E}">
        <p14:creationId xmlns:p14="http://schemas.microsoft.com/office/powerpoint/2010/main" val="17750883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Πρόγραμμα  «Ανταγωνιστικότητα και Επιχειρηματικότητα» </a:t>
            </a:r>
            <a:r>
              <a:rPr lang="el-GR" sz="3600" b="0" dirty="0" smtClean="0"/>
              <a:t>(5 </a:t>
            </a:r>
            <a:r>
              <a:rPr lang="el-GR" sz="3600" b="0" dirty="0"/>
              <a:t>από </a:t>
            </a:r>
            <a:r>
              <a:rPr lang="el-GR" sz="3600" b="0" dirty="0" smtClean="0"/>
              <a:t>7)</a:t>
            </a:r>
            <a:endParaRPr lang="el-GR" sz="3600" dirty="0"/>
          </a:p>
        </p:txBody>
      </p:sp>
      <p:sp>
        <p:nvSpPr>
          <p:cNvPr id="3" name="Θέση περιεχομένου 2"/>
          <p:cNvSpPr>
            <a:spLocks noGrp="1"/>
          </p:cNvSpPr>
          <p:nvPr>
            <p:ph idx="1"/>
          </p:nvPr>
        </p:nvSpPr>
        <p:spPr>
          <a:xfrm>
            <a:off x="539552" y="2204864"/>
            <a:ext cx="8229600" cy="2232248"/>
          </a:xfrm>
        </p:spPr>
        <p:txBody>
          <a:bodyPr/>
          <a:lstStyle/>
          <a:p>
            <a:pPr marL="0" indent="0" algn="ctr">
              <a:buNone/>
            </a:pPr>
            <a:r>
              <a:rPr lang="el-GR" b="1" dirty="0"/>
              <a:t>Προτεραιότητα 2: </a:t>
            </a:r>
          </a:p>
          <a:p>
            <a:pPr marL="0" indent="0">
              <a:spcBef>
                <a:spcPts val="2400"/>
              </a:spcBef>
              <a:buNone/>
            </a:pPr>
            <a:r>
              <a:rPr lang="el-GR" dirty="0"/>
              <a:t>Υποστήριξη της επιχειρηματικότητας και της διασυνοριακής κινητικότητας [35,1 % του συνολικού ποσού χρηματοδότησης]</a:t>
            </a:r>
          </a:p>
          <a:p>
            <a:pPr>
              <a:spcBef>
                <a:spcPts val="2400"/>
              </a:spcBef>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50</a:t>
            </a:fld>
            <a:endParaRPr lang="el-GR" dirty="0"/>
          </a:p>
        </p:txBody>
      </p:sp>
    </p:spTree>
    <p:extLst>
      <p:ext uri="{BB962C8B-B14F-4D97-AF65-F5344CB8AC3E}">
        <p14:creationId xmlns:p14="http://schemas.microsoft.com/office/powerpoint/2010/main" val="16364079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Πρόγραμμα  «Ανταγωνιστικότητα και Επιχειρηματικότητα» </a:t>
            </a:r>
            <a:r>
              <a:rPr lang="el-GR" sz="3600" b="0" dirty="0" smtClean="0"/>
              <a:t>(6 </a:t>
            </a:r>
            <a:r>
              <a:rPr lang="el-GR" sz="3600" b="0" dirty="0"/>
              <a:t>από </a:t>
            </a:r>
            <a:r>
              <a:rPr lang="el-GR" sz="3600" b="0" dirty="0" smtClean="0"/>
              <a:t>7)</a:t>
            </a:r>
            <a:endParaRPr lang="el-GR" sz="3600" dirty="0"/>
          </a:p>
        </p:txBody>
      </p:sp>
      <p:sp>
        <p:nvSpPr>
          <p:cNvPr id="3" name="Θέση περιεχομένου 2"/>
          <p:cNvSpPr>
            <a:spLocks noGrp="1"/>
          </p:cNvSpPr>
          <p:nvPr>
            <p:ph idx="1"/>
          </p:nvPr>
        </p:nvSpPr>
        <p:spPr>
          <a:xfrm>
            <a:off x="539552" y="2204864"/>
            <a:ext cx="8229600" cy="2016224"/>
          </a:xfrm>
        </p:spPr>
        <p:txBody>
          <a:bodyPr/>
          <a:lstStyle/>
          <a:p>
            <a:pPr marL="0" indent="0" algn="ctr">
              <a:buNone/>
            </a:pPr>
            <a:r>
              <a:rPr lang="el-GR" b="1" dirty="0"/>
              <a:t>Προτεραιότητα 3:</a:t>
            </a:r>
          </a:p>
          <a:p>
            <a:pPr marL="0" indent="0">
              <a:spcBef>
                <a:spcPts val="3000"/>
              </a:spcBef>
              <a:buNone/>
            </a:pPr>
            <a:r>
              <a:rPr lang="el-GR" dirty="0"/>
              <a:t> Βελτίωση του επιχειρηματικού περιβάλλοντος [21,5 % του συνολικού ποσού χρηματοδότησης]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51</a:t>
            </a:fld>
            <a:endParaRPr lang="el-GR" dirty="0"/>
          </a:p>
        </p:txBody>
      </p:sp>
    </p:spTree>
    <p:extLst>
      <p:ext uri="{BB962C8B-B14F-4D97-AF65-F5344CB8AC3E}">
        <p14:creationId xmlns:p14="http://schemas.microsoft.com/office/powerpoint/2010/main" val="11239671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Πρόγραμμα  «Ανταγωνιστικότητα και Επιχειρηματικότητα»</a:t>
            </a:r>
            <a:r>
              <a:rPr lang="el-GR" dirty="0"/>
              <a:t> </a:t>
            </a:r>
            <a:r>
              <a:rPr lang="el-GR" sz="3600" b="0" dirty="0" smtClean="0"/>
              <a:t>(7 </a:t>
            </a:r>
            <a:r>
              <a:rPr lang="el-GR" sz="3600" b="0" dirty="0"/>
              <a:t>από </a:t>
            </a:r>
            <a:r>
              <a:rPr lang="el-GR" sz="3600" b="0" dirty="0" smtClean="0"/>
              <a:t>7)</a:t>
            </a:r>
            <a:endParaRPr lang="el-GR" sz="3600" dirty="0"/>
          </a:p>
        </p:txBody>
      </p:sp>
      <p:sp>
        <p:nvSpPr>
          <p:cNvPr id="3" name="Θέση περιεχομένου 2"/>
          <p:cNvSpPr>
            <a:spLocks noGrp="1"/>
          </p:cNvSpPr>
          <p:nvPr>
            <p:ph idx="1"/>
          </p:nvPr>
        </p:nvSpPr>
        <p:spPr>
          <a:xfrm>
            <a:off x="611560" y="2348880"/>
            <a:ext cx="8229600" cy="2160240"/>
          </a:xfrm>
        </p:spPr>
        <p:txBody>
          <a:bodyPr/>
          <a:lstStyle/>
          <a:p>
            <a:pPr marL="0" indent="0" algn="ctr">
              <a:spcBef>
                <a:spcPts val="2400"/>
              </a:spcBef>
              <a:buNone/>
            </a:pPr>
            <a:r>
              <a:rPr lang="el-GR" b="1" dirty="0"/>
              <a:t>Προτεραιότητα 4:</a:t>
            </a:r>
          </a:p>
          <a:p>
            <a:pPr marL="0" indent="0">
              <a:spcBef>
                <a:spcPts val="2400"/>
              </a:spcBef>
              <a:buNone/>
            </a:pPr>
            <a:r>
              <a:rPr lang="el-GR" dirty="0"/>
              <a:t> Ολοκλήρωση του ενεργειακού συστήματος της χώρας και ενίσχυση της βιωσιμότητάς του [26,0 % του συνολικού ποσού χρηματοδότησης]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52</a:t>
            </a:fld>
            <a:endParaRPr lang="el-GR" dirty="0"/>
          </a:p>
        </p:txBody>
      </p:sp>
    </p:spTree>
    <p:extLst>
      <p:ext uri="{BB962C8B-B14F-4D97-AF65-F5344CB8AC3E}">
        <p14:creationId xmlns:p14="http://schemas.microsoft.com/office/powerpoint/2010/main" val="8363345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564904"/>
            <a:ext cx="9144000" cy="908720"/>
          </a:xfrm>
        </p:spPr>
        <p:txBody>
          <a:bodyPr>
            <a:normAutofit/>
          </a:bodyPr>
          <a:lstStyle/>
          <a:p>
            <a:r>
              <a:rPr lang="el-GR" dirty="0" smtClean="0"/>
              <a:t>Το πρόγραμμα </a:t>
            </a:r>
            <a:r>
              <a:rPr lang="en-US" dirty="0" smtClean="0"/>
              <a:t>LEADER</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53</a:t>
            </a:fld>
            <a:endParaRPr lang="el-GR" dirty="0"/>
          </a:p>
        </p:txBody>
      </p:sp>
    </p:spTree>
    <p:extLst>
      <p:ext uri="{BB962C8B-B14F-4D97-AF65-F5344CB8AC3E}">
        <p14:creationId xmlns:p14="http://schemas.microsoft.com/office/powerpoint/2010/main" val="33464348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Το πρόγραμμα </a:t>
            </a:r>
            <a:r>
              <a:rPr lang="en-US" dirty="0" smtClean="0"/>
              <a:t>LEADER</a:t>
            </a:r>
            <a:r>
              <a:rPr lang="el-GR" dirty="0" smtClean="0"/>
              <a:t> </a:t>
            </a:r>
            <a:r>
              <a:rPr lang="el-GR" sz="3200" b="0" dirty="0" smtClean="0"/>
              <a:t>(1 από 2)</a:t>
            </a:r>
            <a:endParaRPr lang="el-GR" sz="3200" b="0" dirty="0"/>
          </a:p>
        </p:txBody>
      </p:sp>
      <p:sp>
        <p:nvSpPr>
          <p:cNvPr id="3" name="Θέση περιεχομένου 2"/>
          <p:cNvSpPr>
            <a:spLocks noGrp="1"/>
          </p:cNvSpPr>
          <p:nvPr>
            <p:ph idx="1"/>
          </p:nvPr>
        </p:nvSpPr>
        <p:spPr>
          <a:xfrm>
            <a:off x="539552" y="2348880"/>
            <a:ext cx="8229600" cy="1800200"/>
          </a:xfrm>
        </p:spPr>
        <p:txBody>
          <a:bodyPr/>
          <a:lstStyle/>
          <a:p>
            <a:pPr marL="0" indent="0" algn="ctr">
              <a:buNone/>
            </a:pPr>
            <a:r>
              <a:rPr lang="el-GR" dirty="0"/>
              <a:t>Το Leader είναι µια πρωτοβουλία της Ευρωπαϊκής Ένωσης που έχει ως στόχο τη βελτίωση της ποιότητας της ζωής των κατοίκων της υπαίθρου</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54</a:t>
            </a:fld>
            <a:endParaRPr lang="el-GR" dirty="0"/>
          </a:p>
        </p:txBody>
      </p:sp>
    </p:spTree>
    <p:extLst>
      <p:ext uri="{BB962C8B-B14F-4D97-AF65-F5344CB8AC3E}">
        <p14:creationId xmlns:p14="http://schemas.microsoft.com/office/powerpoint/2010/main" val="224221217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Το πρόγραμμα </a:t>
            </a:r>
            <a:r>
              <a:rPr lang="en-US" dirty="0"/>
              <a:t>LEADER</a:t>
            </a:r>
            <a:r>
              <a:rPr lang="el-GR" dirty="0"/>
              <a:t> </a:t>
            </a:r>
            <a:r>
              <a:rPr lang="el-GR" sz="3200" b="0" dirty="0" smtClean="0"/>
              <a:t>(2 </a:t>
            </a:r>
            <a:r>
              <a:rPr lang="el-GR" sz="3200" b="0" dirty="0"/>
              <a:t>από </a:t>
            </a:r>
            <a:r>
              <a:rPr lang="el-GR" sz="3200" b="0" dirty="0" smtClean="0"/>
              <a:t>2)</a:t>
            </a:r>
            <a:endParaRPr lang="el-GR" dirty="0"/>
          </a:p>
        </p:txBody>
      </p:sp>
      <p:sp>
        <p:nvSpPr>
          <p:cNvPr id="3" name="Θέση περιεχομένου 2"/>
          <p:cNvSpPr>
            <a:spLocks noGrp="1"/>
          </p:cNvSpPr>
          <p:nvPr>
            <p:ph idx="1"/>
          </p:nvPr>
        </p:nvSpPr>
        <p:spPr/>
        <p:txBody>
          <a:bodyPr/>
          <a:lstStyle/>
          <a:p>
            <a:pPr marL="0" indent="0" algn="ctr">
              <a:buNone/>
            </a:pPr>
            <a:r>
              <a:rPr lang="el-GR" dirty="0"/>
              <a:t>Το πρόγραμμα Leader+ περιλαμβάνει 4 άξονες προτεραιότητας :</a:t>
            </a:r>
          </a:p>
          <a:p>
            <a:pPr marL="457200" indent="-457200">
              <a:spcBef>
                <a:spcPts val="3000"/>
              </a:spcBef>
              <a:buFont typeface="+mj-lt"/>
              <a:buAutoNum type="arabicPeriod"/>
            </a:pPr>
            <a:r>
              <a:rPr lang="el-GR" dirty="0"/>
              <a:t>Η ανάπτυξη στρατηγικές αγροτικής ανάπτυξης.</a:t>
            </a:r>
          </a:p>
          <a:p>
            <a:pPr marL="457200" indent="-457200">
              <a:spcBef>
                <a:spcPts val="3000"/>
              </a:spcBef>
              <a:buFont typeface="+mj-lt"/>
              <a:buAutoNum type="arabicPeriod"/>
            </a:pPr>
            <a:r>
              <a:rPr lang="el-GR" dirty="0"/>
              <a:t>Η ανάπτυξη του αγροτουρισμού και των ειδικών-εναλλακτικών µορφών του. </a:t>
            </a:r>
          </a:p>
          <a:p>
            <a:pPr marL="457200" indent="-457200">
              <a:spcBef>
                <a:spcPts val="3000"/>
              </a:spcBef>
              <a:buFont typeface="+mj-lt"/>
              <a:buAutoNum type="arabicPeriod"/>
            </a:pPr>
            <a:r>
              <a:rPr lang="el-GR" dirty="0"/>
              <a:t>Η ανάπτυξη παροχής συμβουλευτικής υποστήριξης.</a:t>
            </a:r>
          </a:p>
          <a:p>
            <a:pPr marL="457200" indent="-457200">
              <a:spcBef>
                <a:spcPts val="3000"/>
              </a:spcBef>
              <a:buFont typeface="+mj-lt"/>
              <a:buAutoNum type="arabicPeriod"/>
            </a:pPr>
            <a:r>
              <a:rPr lang="el-GR" dirty="0"/>
              <a:t>Η ανάπτυξη της προστασίας, της ανάδειξης και της αξιοποίησης της φυσικής πολιτιστικής κληρονομιάς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55</a:t>
            </a:fld>
            <a:endParaRPr lang="el-GR" dirty="0"/>
          </a:p>
        </p:txBody>
      </p:sp>
    </p:spTree>
    <p:extLst>
      <p:ext uri="{BB962C8B-B14F-4D97-AF65-F5344CB8AC3E}">
        <p14:creationId xmlns:p14="http://schemas.microsoft.com/office/powerpoint/2010/main" val="113430032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Το πρόγραμμα LEADER+ της </a:t>
            </a:r>
            <a:r>
              <a:rPr lang="el-GR" sz="4400" dirty="0" smtClean="0"/>
              <a:t>Ελλάδας</a:t>
            </a:r>
            <a:br>
              <a:rPr lang="el-GR" sz="4400" dirty="0" smtClean="0"/>
            </a:br>
            <a:r>
              <a:rPr lang="el-GR" sz="3600" b="0" dirty="0" smtClean="0"/>
              <a:t>(1 από 6)</a:t>
            </a:r>
            <a:endParaRPr lang="el-GR" sz="3600" b="0" dirty="0"/>
          </a:p>
        </p:txBody>
      </p:sp>
      <p:sp>
        <p:nvSpPr>
          <p:cNvPr id="3" name="Θέση περιεχομένου 2"/>
          <p:cNvSpPr>
            <a:spLocks noGrp="1"/>
          </p:cNvSpPr>
          <p:nvPr>
            <p:ph idx="1"/>
          </p:nvPr>
        </p:nvSpPr>
        <p:spPr/>
        <p:txBody>
          <a:bodyPr/>
          <a:lstStyle/>
          <a:p>
            <a:pPr marL="0" indent="0" algn="ctr">
              <a:buNone/>
            </a:pPr>
            <a:r>
              <a:rPr lang="el-GR" dirty="0"/>
              <a:t>Το πρόγραμμα LEADER+ της Ελλάδας έχει δυο γενικούς Αναπτυξιακούς Στόχους:</a:t>
            </a:r>
          </a:p>
          <a:p>
            <a:pPr marL="457200" indent="-457200">
              <a:spcBef>
                <a:spcPts val="2400"/>
              </a:spcBef>
              <a:buFont typeface="+mj-lt"/>
              <a:buAutoNum type="arabicPeriod"/>
            </a:pPr>
            <a:r>
              <a:rPr lang="el-GR" dirty="0"/>
              <a:t>Ολοκληρωμένη, Υψηλής ποιότητας, Αειφόρο Ανάπτυξη της Υπαίθρου μέσω πιλοτικών εφαρμογών.</a:t>
            </a:r>
          </a:p>
          <a:p>
            <a:pPr marL="457200" indent="-457200">
              <a:spcBef>
                <a:spcPts val="2400"/>
              </a:spcBef>
              <a:buFont typeface="+mj-lt"/>
              <a:buAutoNum type="arabicPeriod"/>
            </a:pPr>
            <a:r>
              <a:rPr lang="el-GR" dirty="0"/>
              <a:t>Ενίσχυση της προσπάθειας για άρση της απομόνωσης των περιοχών σε όλα τα επίπεδα της οικονομικής και κοινωνικής ζωής.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56</a:t>
            </a:fld>
            <a:endParaRPr lang="el-GR" dirty="0"/>
          </a:p>
        </p:txBody>
      </p:sp>
    </p:spTree>
    <p:extLst>
      <p:ext uri="{BB962C8B-B14F-4D97-AF65-F5344CB8AC3E}">
        <p14:creationId xmlns:p14="http://schemas.microsoft.com/office/powerpoint/2010/main" val="237730709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Το πρόγραμμα LEADER+ της Ελλάδας</a:t>
            </a:r>
            <a:br>
              <a:rPr lang="el-GR" sz="4400" dirty="0"/>
            </a:br>
            <a:r>
              <a:rPr lang="el-GR" sz="3600" b="0" dirty="0" smtClean="0"/>
              <a:t>(2 </a:t>
            </a:r>
            <a:r>
              <a:rPr lang="el-GR" sz="3600" b="0" dirty="0"/>
              <a:t>από 6</a:t>
            </a:r>
            <a:r>
              <a:rPr lang="el-GR" sz="3600" b="0" dirty="0" smtClean="0"/>
              <a:t>)</a:t>
            </a:r>
            <a:endParaRPr lang="el-GR" sz="3600" dirty="0"/>
          </a:p>
        </p:txBody>
      </p:sp>
      <p:sp>
        <p:nvSpPr>
          <p:cNvPr id="3" name="Θέση περιεχομένου 2"/>
          <p:cNvSpPr>
            <a:spLocks noGrp="1"/>
          </p:cNvSpPr>
          <p:nvPr>
            <p:ph idx="1"/>
          </p:nvPr>
        </p:nvSpPr>
        <p:spPr>
          <a:xfrm>
            <a:off x="611560" y="2564904"/>
            <a:ext cx="8229600" cy="1656184"/>
          </a:xfrm>
        </p:spPr>
        <p:txBody>
          <a:bodyPr/>
          <a:lstStyle/>
          <a:p>
            <a:pPr marL="0" indent="0" algn="ctr">
              <a:buNone/>
            </a:pPr>
            <a:r>
              <a:rPr lang="el-GR" b="1" dirty="0"/>
              <a:t>Βασικός άξονας της πρωτοβουλίας LEADER+ είναι η εφαρμογή ολοκληρωμένου και πιλοτικού χαρακτήρα στρατηγικών αγροτικής ανάπτυξης που περιλαμβάνουν:</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57</a:t>
            </a:fld>
            <a:endParaRPr lang="el-GR" dirty="0"/>
          </a:p>
        </p:txBody>
      </p:sp>
    </p:spTree>
    <p:extLst>
      <p:ext uri="{BB962C8B-B14F-4D97-AF65-F5344CB8AC3E}">
        <p14:creationId xmlns:p14="http://schemas.microsoft.com/office/powerpoint/2010/main" val="365544943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Το πρόγραμμα LEADER+ της Ελλάδας</a:t>
            </a:r>
            <a:r>
              <a:rPr lang="el-GR" dirty="0"/>
              <a:t/>
            </a:r>
            <a:br>
              <a:rPr lang="el-GR" dirty="0"/>
            </a:br>
            <a:r>
              <a:rPr lang="el-GR" sz="3600" b="0" dirty="0" smtClean="0"/>
              <a:t>(3 </a:t>
            </a:r>
            <a:r>
              <a:rPr lang="el-GR" sz="3600" b="0" dirty="0"/>
              <a:t>από 6</a:t>
            </a:r>
            <a:r>
              <a:rPr lang="el-GR" sz="3600" b="0" dirty="0" smtClean="0"/>
              <a:t>)</a:t>
            </a:r>
            <a:endParaRPr lang="el-GR" sz="3600" dirty="0"/>
          </a:p>
        </p:txBody>
      </p:sp>
      <p:sp>
        <p:nvSpPr>
          <p:cNvPr id="3" name="Θέση περιεχομένου 2"/>
          <p:cNvSpPr>
            <a:spLocks noGrp="1"/>
          </p:cNvSpPr>
          <p:nvPr>
            <p:ph idx="1"/>
          </p:nvPr>
        </p:nvSpPr>
        <p:spPr/>
        <p:txBody>
          <a:bodyPr/>
          <a:lstStyle/>
          <a:p>
            <a:pPr marL="0" indent="0" algn="ctr">
              <a:spcBef>
                <a:spcPts val="2400"/>
              </a:spcBef>
              <a:buNone/>
            </a:pPr>
            <a:r>
              <a:rPr lang="el-GR" b="1" dirty="0"/>
              <a:t>Παρεμβάσεις αγροτικού συνεταιρισμού ολοκληρωμένες προσέγγισης:</a:t>
            </a:r>
          </a:p>
          <a:p>
            <a:pPr>
              <a:spcBef>
                <a:spcPts val="2400"/>
              </a:spcBef>
            </a:pPr>
            <a:r>
              <a:rPr lang="el-GR" dirty="0"/>
              <a:t>Δημιουργία και βελτίωση της υπάρχοντας δυναμικότητας σε κλίνες.</a:t>
            </a:r>
          </a:p>
          <a:p>
            <a:pPr>
              <a:spcBef>
                <a:spcPts val="2400"/>
              </a:spcBef>
            </a:pPr>
            <a:r>
              <a:rPr lang="el-GR" dirty="0"/>
              <a:t>Αγροκτήματα που θα μπορούν να επισκέπτονται οι τουρίστες και να διανυκτερεύουν σε αυτά.</a:t>
            </a:r>
          </a:p>
          <a:p>
            <a:pPr>
              <a:spcBef>
                <a:spcPts val="2400"/>
              </a:spcBef>
            </a:pPr>
            <a:r>
              <a:rPr lang="el-GR" dirty="0"/>
              <a:t>Προώθηση εναλλακτικών μορφών τουρισμού (θρησκευτικός, ιαματικός, εκπαιδευτικός κ.λπ.)</a:t>
            </a:r>
          </a:p>
          <a:p>
            <a:pPr>
              <a:spcBef>
                <a:spcPts val="2400"/>
              </a:spcBef>
            </a:pPr>
            <a:r>
              <a:rPr lang="el-GR" dirty="0"/>
              <a:t>Δημιουργία τοπικών κέντρων οργάνωσης, πληροφόρησης και προώθησης του αγροτουρισμού.</a:t>
            </a:r>
          </a:p>
          <a:p>
            <a:pPr>
              <a:spcBef>
                <a:spcPts val="2400"/>
              </a:spcBef>
            </a:pP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58</a:t>
            </a:fld>
            <a:endParaRPr lang="el-GR" dirty="0"/>
          </a:p>
        </p:txBody>
      </p:sp>
    </p:spTree>
    <p:extLst>
      <p:ext uri="{BB962C8B-B14F-4D97-AF65-F5344CB8AC3E}">
        <p14:creationId xmlns:p14="http://schemas.microsoft.com/office/powerpoint/2010/main" val="13863947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Οι βασικές αρχές του </a:t>
            </a:r>
            <a:r>
              <a:rPr lang="el-GR" sz="4400" dirty="0" smtClean="0"/>
              <a:t>νέου </a:t>
            </a:r>
            <a:r>
              <a:rPr lang="el-GR" sz="4400" dirty="0"/>
              <a:t>τ</a:t>
            </a:r>
            <a:r>
              <a:rPr lang="el-GR" sz="4400" dirty="0" smtClean="0"/>
              <a:t>ουρισμού </a:t>
            </a:r>
            <a:br>
              <a:rPr lang="el-GR" sz="4400" dirty="0" smtClean="0"/>
            </a:br>
            <a:r>
              <a:rPr lang="el-GR" sz="3600" b="0" dirty="0" smtClean="0"/>
              <a:t>(1 από 6)</a:t>
            </a:r>
            <a:endParaRPr lang="el-GR" sz="3600" b="0" dirty="0"/>
          </a:p>
        </p:txBody>
      </p:sp>
      <p:sp>
        <p:nvSpPr>
          <p:cNvPr id="3" name="Θέση περιεχομένου 2"/>
          <p:cNvSpPr>
            <a:spLocks noGrp="1"/>
          </p:cNvSpPr>
          <p:nvPr>
            <p:ph idx="1"/>
          </p:nvPr>
        </p:nvSpPr>
        <p:spPr/>
        <p:txBody>
          <a:bodyPr/>
          <a:lstStyle/>
          <a:p>
            <a:pPr marL="0" indent="0" algn="ctr">
              <a:buNone/>
            </a:pPr>
            <a:r>
              <a:rPr lang="el-GR" u="sng" dirty="0"/>
              <a:t>Προϋποθέσεις προόδου του τουριστικού κλάδου:</a:t>
            </a:r>
          </a:p>
          <a:p>
            <a:pPr marL="457200" indent="-457200">
              <a:spcBef>
                <a:spcPts val="2400"/>
              </a:spcBef>
              <a:buFont typeface="+mj-lt"/>
              <a:buAutoNum type="arabicPeriod"/>
            </a:pPr>
            <a:r>
              <a:rPr lang="el-GR" dirty="0"/>
              <a:t>Αναγνώριση της βαρύτητας και της προτεραιότητας του τουριστικού τομέα από τις κυβερνήσεις</a:t>
            </a:r>
          </a:p>
          <a:p>
            <a:pPr lvl="1">
              <a:spcBef>
                <a:spcPts val="2400"/>
              </a:spcBef>
            </a:pPr>
            <a:r>
              <a:rPr lang="el-GR" dirty="0"/>
              <a:t>Κινήσεις-μέτρα προόδου για τις οικονομίες</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120979396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Το πρόγραμμα LEADER+ της Ελλάδας</a:t>
            </a:r>
            <a:br>
              <a:rPr lang="el-GR" sz="4400" dirty="0"/>
            </a:br>
            <a:r>
              <a:rPr lang="el-GR" sz="3600" b="0" dirty="0" smtClean="0"/>
              <a:t>(4 </a:t>
            </a:r>
            <a:r>
              <a:rPr lang="el-GR" sz="3600" b="0" dirty="0"/>
              <a:t>από 6</a:t>
            </a:r>
            <a:r>
              <a:rPr lang="el-GR" sz="3600" b="0" dirty="0" smtClean="0"/>
              <a:t>)</a:t>
            </a:r>
            <a:endParaRPr lang="el-GR" sz="3600" dirty="0"/>
          </a:p>
        </p:txBody>
      </p:sp>
      <p:sp>
        <p:nvSpPr>
          <p:cNvPr id="3" name="Θέση περιεχομένου 2"/>
          <p:cNvSpPr>
            <a:spLocks noGrp="1"/>
          </p:cNvSpPr>
          <p:nvPr>
            <p:ph idx="1"/>
          </p:nvPr>
        </p:nvSpPr>
        <p:spPr>
          <a:xfrm>
            <a:off x="457200" y="1196752"/>
            <a:ext cx="8229600" cy="5400600"/>
          </a:xfrm>
        </p:spPr>
        <p:txBody>
          <a:bodyPr>
            <a:normAutofit fontScale="92500"/>
          </a:bodyPr>
          <a:lstStyle/>
          <a:p>
            <a:pPr marL="0" indent="0" algn="ctr">
              <a:buNone/>
            </a:pPr>
            <a:r>
              <a:rPr lang="el-GR" b="1" dirty="0"/>
              <a:t>Στήριξη της ανταγωνιστικότητας και ποιότητας με αξιοποίηση της σύγχρονης τεχνολογίας και τεχνογνωσίας:</a:t>
            </a:r>
          </a:p>
          <a:p>
            <a:pPr>
              <a:spcBef>
                <a:spcPts val="1800"/>
              </a:spcBef>
            </a:pPr>
            <a:r>
              <a:rPr lang="el-GR" dirty="0"/>
              <a:t>Εγκατάσταση συστημάτων διασφάλισης ποιότητας (ISO &amp; HACCP). Δικτύωση ομοειδών ή συμπληρωματικών επιχειρήσεων (clusters).</a:t>
            </a:r>
          </a:p>
          <a:p>
            <a:pPr>
              <a:spcBef>
                <a:spcPts val="1800"/>
              </a:spcBef>
            </a:pPr>
            <a:r>
              <a:rPr lang="el-GR" dirty="0"/>
              <a:t>Τοπικά συμφώνα ποιότητας.</a:t>
            </a:r>
          </a:p>
          <a:p>
            <a:pPr>
              <a:spcBef>
                <a:spcPts val="1800"/>
              </a:spcBef>
            </a:pPr>
            <a:r>
              <a:rPr lang="el-GR" dirty="0"/>
              <a:t>Ανάπτυξη ηλεκτρονικών συστημάτων πληροφόρησης για τις μικρομεσαίες επιχρίσεις.</a:t>
            </a:r>
          </a:p>
          <a:p>
            <a:pPr>
              <a:spcBef>
                <a:spcPts val="1800"/>
              </a:spcBef>
            </a:pPr>
            <a:r>
              <a:rPr lang="el-GR" dirty="0"/>
              <a:t>Ανάπτυξη ηλεκτρονικού εμπορίου.</a:t>
            </a:r>
          </a:p>
          <a:p>
            <a:pPr>
              <a:spcBef>
                <a:spcPts val="1800"/>
              </a:spcBef>
            </a:pPr>
            <a:r>
              <a:rPr lang="el-GR" dirty="0"/>
              <a:t>Ανάπτυξη τηλεργασίας.</a:t>
            </a:r>
          </a:p>
          <a:p>
            <a:pPr>
              <a:spcBef>
                <a:spcPts val="1800"/>
              </a:spcBef>
            </a:pPr>
            <a:r>
              <a:rPr lang="el-GR" dirty="0"/>
              <a:t>Στήριξη διεπαγγελματικών οργανώσεων.</a:t>
            </a:r>
          </a:p>
          <a:p>
            <a:pPr>
              <a:spcBef>
                <a:spcPts val="1800"/>
              </a:spcBef>
            </a:pPr>
            <a:r>
              <a:rPr lang="el-GR" dirty="0"/>
              <a:t>Δίκτυα διανομής. </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59</a:t>
            </a:fld>
            <a:endParaRPr lang="el-GR" dirty="0"/>
          </a:p>
        </p:txBody>
      </p:sp>
    </p:spTree>
    <p:extLst>
      <p:ext uri="{BB962C8B-B14F-4D97-AF65-F5344CB8AC3E}">
        <p14:creationId xmlns:p14="http://schemas.microsoft.com/office/powerpoint/2010/main" val="93186076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Το πρόγραμμα LEADER+ της Ελλάδας</a:t>
            </a:r>
            <a:br>
              <a:rPr lang="el-GR" sz="4400" dirty="0"/>
            </a:br>
            <a:r>
              <a:rPr lang="el-GR" sz="3600" b="0" dirty="0" smtClean="0"/>
              <a:t>(5 </a:t>
            </a:r>
            <a:r>
              <a:rPr lang="el-GR" sz="3600" b="0" dirty="0"/>
              <a:t>από 6</a:t>
            </a:r>
            <a:r>
              <a:rPr lang="el-GR" sz="3600" b="0" dirty="0" smtClean="0"/>
              <a:t>)</a:t>
            </a:r>
            <a:endParaRPr lang="el-GR" sz="3600" dirty="0"/>
          </a:p>
        </p:txBody>
      </p:sp>
      <p:sp>
        <p:nvSpPr>
          <p:cNvPr id="3" name="Θέση περιεχομένου 2"/>
          <p:cNvSpPr>
            <a:spLocks noGrp="1"/>
          </p:cNvSpPr>
          <p:nvPr>
            <p:ph idx="1"/>
          </p:nvPr>
        </p:nvSpPr>
        <p:spPr/>
        <p:txBody>
          <a:bodyPr>
            <a:normAutofit lnSpcReduction="10000"/>
          </a:bodyPr>
          <a:lstStyle/>
          <a:p>
            <a:pPr marL="0" indent="0" algn="ctr">
              <a:buNone/>
            </a:pPr>
            <a:r>
              <a:rPr lang="el-GR" b="1" dirty="0"/>
              <a:t>Προστασία- ανάδειξη και αξιοποίηση της φυσικής και πολιτιστικής κληρονομίας:</a:t>
            </a:r>
          </a:p>
          <a:p>
            <a:pPr>
              <a:spcBef>
                <a:spcPts val="2400"/>
              </a:spcBef>
            </a:pPr>
            <a:r>
              <a:rPr lang="el-GR" dirty="0"/>
              <a:t>Αξιοποίηση, ανάδειξη και προστασία περιοχών φυσικής ομορφιάς.</a:t>
            </a:r>
          </a:p>
          <a:p>
            <a:pPr>
              <a:spcBef>
                <a:spcPts val="2400"/>
              </a:spcBef>
            </a:pPr>
            <a:r>
              <a:rPr lang="el-GR" dirty="0"/>
              <a:t>Οριστική αναβάθμιση περιοχών με αρχιτεκτονικό ενδιαφέρον (δημιουργία, δηλαδή παραδοσιακών οικισμών).</a:t>
            </a:r>
          </a:p>
          <a:p>
            <a:pPr>
              <a:spcBef>
                <a:spcPts val="2400"/>
              </a:spcBef>
            </a:pPr>
            <a:r>
              <a:rPr lang="el-GR" dirty="0"/>
              <a:t>Ανάδειξη μνημείων, ιστορικών κτιρίων και κτιρίων αγροτικής κληρονομίας.</a:t>
            </a:r>
          </a:p>
          <a:p>
            <a:pPr>
              <a:spcBef>
                <a:spcPts val="2400"/>
              </a:spcBef>
            </a:pPr>
            <a:r>
              <a:rPr lang="el-GR" dirty="0"/>
              <a:t>Αναπαλαίωση αγροτικών κτισμάτων και ένταξη τους στις ανάγκες της σύγχρονης ζωής (εκτός της αγροτουριστικής δραστηριότητας).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60</a:t>
            </a:fld>
            <a:endParaRPr lang="el-GR" dirty="0"/>
          </a:p>
        </p:txBody>
      </p:sp>
    </p:spTree>
    <p:extLst>
      <p:ext uri="{BB962C8B-B14F-4D97-AF65-F5344CB8AC3E}">
        <p14:creationId xmlns:p14="http://schemas.microsoft.com/office/powerpoint/2010/main" val="142451878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Το πρόγραμμα LEADER+ της Ελλάδας</a:t>
            </a:r>
            <a:br>
              <a:rPr lang="el-GR" sz="4400" dirty="0"/>
            </a:br>
            <a:r>
              <a:rPr lang="el-GR" sz="3600" b="0" dirty="0" smtClean="0"/>
              <a:t>(6 </a:t>
            </a:r>
            <a:r>
              <a:rPr lang="el-GR" sz="3600" b="0" dirty="0"/>
              <a:t>από 6</a:t>
            </a:r>
            <a:r>
              <a:rPr lang="el-GR" sz="3600" b="0" dirty="0" smtClean="0"/>
              <a:t>)</a:t>
            </a:r>
            <a:endParaRPr lang="el-GR" sz="3600" dirty="0"/>
          </a:p>
        </p:txBody>
      </p:sp>
      <p:sp>
        <p:nvSpPr>
          <p:cNvPr id="3" name="Θέση περιεχομένου 2"/>
          <p:cNvSpPr>
            <a:spLocks noGrp="1"/>
          </p:cNvSpPr>
          <p:nvPr>
            <p:ph idx="1"/>
          </p:nvPr>
        </p:nvSpPr>
        <p:spPr/>
        <p:txBody>
          <a:bodyPr/>
          <a:lstStyle/>
          <a:p>
            <a:pPr>
              <a:spcBef>
                <a:spcPts val="2400"/>
              </a:spcBef>
            </a:pPr>
            <a:r>
              <a:rPr lang="el-GR" dirty="0"/>
              <a:t>Σήμανση αξιοθέατων, μνημείων, μονοπατιών.</a:t>
            </a:r>
          </a:p>
          <a:p>
            <a:pPr>
              <a:spcBef>
                <a:spcPts val="2400"/>
              </a:spcBef>
            </a:pPr>
            <a:r>
              <a:rPr lang="el-GR" dirty="0"/>
              <a:t>Δημιουργία και βελτίωση των υπαρχτών καταφυγίων.</a:t>
            </a:r>
          </a:p>
          <a:p>
            <a:pPr>
              <a:spcBef>
                <a:spcPts val="2400"/>
              </a:spcBef>
            </a:pPr>
            <a:r>
              <a:rPr lang="el-GR" dirty="0"/>
              <a:t>Ίδρυση μουσείων αγροτικής, λαογραφικής και πολιτιστικής κληρονομίας.</a:t>
            </a:r>
          </a:p>
          <a:p>
            <a:pPr>
              <a:spcBef>
                <a:spcPts val="2400"/>
              </a:spcBef>
            </a:pPr>
            <a:r>
              <a:rPr lang="el-GR" dirty="0"/>
              <a:t>Ενίσχυση πολιτιστικών εκδηλώσεων που έχουν σχέση με τη λογογραφική παράδοση του τόπου.</a:t>
            </a:r>
          </a:p>
          <a:p>
            <a:pPr>
              <a:spcBef>
                <a:spcPts val="2400"/>
              </a:spcBef>
            </a:pPr>
            <a:r>
              <a:rPr lang="el-GR" dirty="0"/>
              <a:t>Κατασκευή γεφυριών και μονοπατιών.</a:t>
            </a:r>
          </a:p>
          <a:p>
            <a:pPr>
              <a:spcBef>
                <a:spcPts val="2400"/>
              </a:spcBef>
            </a:pPr>
            <a:r>
              <a:rPr lang="el-GR" dirty="0"/>
              <a:t>Ανάπτυξη συστημάτων παρακολούθησης και προστασίας του περιβάλλοντος.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61</a:t>
            </a:fld>
            <a:endParaRPr lang="el-GR" dirty="0"/>
          </a:p>
        </p:txBody>
      </p:sp>
    </p:spTree>
    <p:extLst>
      <p:ext uri="{BB962C8B-B14F-4D97-AF65-F5344CB8AC3E}">
        <p14:creationId xmlns:p14="http://schemas.microsoft.com/office/powerpoint/2010/main" val="54694853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Τα βασικά στοιχεία του νησιού </a:t>
            </a:r>
            <a:r>
              <a:rPr lang="en-US" dirty="0" smtClean="0"/>
              <a:t>M</a:t>
            </a:r>
            <a:r>
              <a:rPr lang="el-GR" dirty="0" smtClean="0"/>
              <a:t>ainau</a:t>
            </a:r>
            <a:endParaRPr lang="el-GR" dirty="0"/>
          </a:p>
        </p:txBody>
      </p:sp>
      <p:sp>
        <p:nvSpPr>
          <p:cNvPr id="3" name="Θέση περιεχομένου 2"/>
          <p:cNvSpPr>
            <a:spLocks noGrp="1"/>
          </p:cNvSpPr>
          <p:nvPr>
            <p:ph idx="1"/>
          </p:nvPr>
        </p:nvSpPr>
        <p:spPr>
          <a:xfrm>
            <a:off x="457200" y="1196752"/>
            <a:ext cx="8229600" cy="1728192"/>
          </a:xfrm>
        </p:spPr>
        <p:txBody>
          <a:bodyPr/>
          <a:lstStyle/>
          <a:p>
            <a:pPr>
              <a:spcBef>
                <a:spcPts val="1800"/>
              </a:spcBef>
            </a:pPr>
            <a:r>
              <a:rPr lang="el-GR" dirty="0"/>
              <a:t>Το νησί Mainau βρίσκεται στην Γερμανία, στη λίμνη Uberlinger, στο βόρειο-δυτικό μέρος της λίμνης Κωνστάνσας</a:t>
            </a:r>
          </a:p>
          <a:p>
            <a:pPr>
              <a:spcBef>
                <a:spcPts val="1800"/>
              </a:spcBef>
            </a:pPr>
            <a:r>
              <a:rPr lang="el-GR" dirty="0"/>
              <a:t>Η συνολική έκταση του νησιού είναι 450 στρέμματα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62</a:t>
            </a:fld>
            <a:endParaRPr lang="el-GR" dirty="0"/>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2674824"/>
            <a:ext cx="4499992" cy="3374994"/>
          </a:xfrm>
          <a:prstGeom prst="rect">
            <a:avLst/>
          </a:prstGeom>
        </p:spPr>
      </p:pic>
      <p:sp>
        <p:nvSpPr>
          <p:cNvPr id="6" name="TextBox 5"/>
          <p:cNvSpPr txBox="1"/>
          <p:nvPr/>
        </p:nvSpPr>
        <p:spPr>
          <a:xfrm>
            <a:off x="1797892" y="6217850"/>
            <a:ext cx="5832648" cy="461665"/>
          </a:xfrm>
          <a:prstGeom prst="rect">
            <a:avLst/>
          </a:prstGeom>
          <a:noFill/>
        </p:spPr>
        <p:txBody>
          <a:bodyPr wrap="square" rtlCol="0">
            <a:spAutoFit/>
          </a:bodyPr>
          <a:lstStyle/>
          <a:p>
            <a:pPr algn="ctr"/>
            <a:r>
              <a:rPr lang="en-US" sz="1200" dirty="0">
                <a:solidFill>
                  <a:schemeClr val="tx1">
                    <a:lumMod val="75000"/>
                    <a:lumOff val="25000"/>
                  </a:schemeClr>
                </a:solidFill>
                <a:latin typeface="+mn-lt"/>
                <a:hlinkClick r:id="rId3"/>
              </a:rPr>
              <a:t>2011 09 06 Mainau island and </a:t>
            </a:r>
            <a:r>
              <a:rPr lang="en-US" sz="1200" dirty="0" smtClean="0">
                <a:solidFill>
                  <a:schemeClr val="tx1">
                    <a:lumMod val="75000"/>
                    <a:lumOff val="25000"/>
                  </a:schemeClr>
                </a:solidFill>
                <a:latin typeface="+mn-lt"/>
                <a:hlinkClick r:id="rId3"/>
              </a:rPr>
              <a:t>Chateau</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Blaise Machin  </a:t>
            </a:r>
            <a:r>
              <a:rPr lang="el-GR" sz="1200" dirty="0" smtClean="0">
                <a:solidFill>
                  <a:schemeClr val="tx1">
                    <a:lumMod val="75000"/>
                    <a:lumOff val="25000"/>
                  </a:schemeClr>
                </a:solidFill>
                <a:latin typeface="+mn-lt"/>
              </a:rPr>
              <a:t>διαθέσιμο με άδεια</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hlinkClick r:id="rId4"/>
              </a:rPr>
              <a:t>CC BY-NC-ND 2.0</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174899021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smtClean="0"/>
              <a:t>Τα σημαντικότερα γεγονότα από την ιστορία του νησιού</a:t>
            </a:r>
            <a:r>
              <a:rPr lang="en-US" sz="4400" dirty="0" smtClean="0"/>
              <a:t> </a:t>
            </a:r>
            <a:r>
              <a:rPr lang="en-US" sz="3600" b="0" dirty="0" smtClean="0"/>
              <a:t>(</a:t>
            </a:r>
            <a:r>
              <a:rPr lang="el-GR" sz="3600" b="0" dirty="0" smtClean="0"/>
              <a:t>1</a:t>
            </a:r>
            <a:r>
              <a:rPr lang="en-US" sz="3600" b="0" dirty="0" smtClean="0"/>
              <a:t> </a:t>
            </a:r>
            <a:r>
              <a:rPr lang="el-GR" sz="3600" b="0" dirty="0" smtClean="0"/>
              <a:t>από 2)</a:t>
            </a:r>
            <a:endParaRPr lang="el-GR" sz="3600" b="0" dirty="0"/>
          </a:p>
        </p:txBody>
      </p:sp>
      <p:sp>
        <p:nvSpPr>
          <p:cNvPr id="3" name="Θέση περιεχομένου 2"/>
          <p:cNvSpPr>
            <a:spLocks noGrp="1"/>
          </p:cNvSpPr>
          <p:nvPr>
            <p:ph idx="1"/>
          </p:nvPr>
        </p:nvSpPr>
        <p:spPr/>
        <p:txBody>
          <a:bodyPr/>
          <a:lstStyle/>
          <a:p>
            <a:pPr>
              <a:spcBef>
                <a:spcPts val="3000"/>
              </a:spcBef>
            </a:pPr>
            <a:r>
              <a:rPr lang="el-GR" dirty="0"/>
              <a:t>Στους χρόνους της Ρωμαϊκής Αυτοκρατορίας, το νησί ήταν βάση του στόλου του Ρωμαίου διοικητή </a:t>
            </a:r>
            <a:r>
              <a:rPr lang="el-GR" dirty="0" smtClean="0"/>
              <a:t>Τιβέριου.</a:t>
            </a:r>
            <a:endParaRPr lang="el-GR" dirty="0"/>
          </a:p>
          <a:p>
            <a:pPr>
              <a:spcBef>
                <a:spcPts val="3000"/>
              </a:spcBef>
            </a:pPr>
            <a:r>
              <a:rPr lang="el-GR" dirty="0"/>
              <a:t>Στον πέμπτο και έκτο αιώνα, το νησί έγινε Γερμανικό </a:t>
            </a:r>
            <a:r>
              <a:rPr lang="el-GR" dirty="0" smtClean="0"/>
              <a:t>δουκάτο.</a:t>
            </a:r>
            <a:endParaRPr lang="el-GR" dirty="0"/>
          </a:p>
          <a:p>
            <a:pPr>
              <a:spcBef>
                <a:spcPts val="3000"/>
              </a:spcBef>
            </a:pPr>
            <a:r>
              <a:rPr lang="el-GR" dirty="0"/>
              <a:t>Το 1853 φτιάχτηκε ο βοτανικός κήπος, ο οποίος ακόμα και σήμερα </a:t>
            </a:r>
            <a:r>
              <a:rPr lang="el-GR" dirty="0" smtClean="0"/>
              <a:t>προσελκύει </a:t>
            </a:r>
            <a:r>
              <a:rPr lang="el-GR" dirty="0"/>
              <a:t>πολλούς </a:t>
            </a:r>
            <a:r>
              <a:rPr lang="el-GR" dirty="0" smtClean="0"/>
              <a:t>τουρίστες.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63</a:t>
            </a:fld>
            <a:endParaRPr lang="el-GR" dirty="0"/>
          </a:p>
        </p:txBody>
      </p:sp>
    </p:spTree>
    <p:extLst>
      <p:ext uri="{BB962C8B-B14F-4D97-AF65-F5344CB8AC3E}">
        <p14:creationId xmlns:p14="http://schemas.microsoft.com/office/powerpoint/2010/main" val="18574694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Τα σημαντικότερα γεγονότα από την ιστορία του νησιού</a:t>
            </a:r>
            <a:r>
              <a:rPr lang="en-US" sz="4400" dirty="0"/>
              <a:t> </a:t>
            </a:r>
            <a:r>
              <a:rPr lang="en-US" sz="3600" b="0" dirty="0" smtClean="0"/>
              <a:t>(</a:t>
            </a:r>
            <a:r>
              <a:rPr lang="el-GR" sz="3600" b="0" dirty="0" smtClean="0"/>
              <a:t>2</a:t>
            </a:r>
            <a:r>
              <a:rPr lang="en-US" sz="3600" b="0" dirty="0" smtClean="0"/>
              <a:t> </a:t>
            </a:r>
            <a:r>
              <a:rPr lang="el-GR" sz="3600" b="0" dirty="0"/>
              <a:t>από </a:t>
            </a:r>
            <a:r>
              <a:rPr lang="el-GR" sz="3600" b="0" dirty="0" smtClean="0"/>
              <a:t>2)</a:t>
            </a:r>
            <a:endParaRPr lang="el-GR" sz="3600" dirty="0"/>
          </a:p>
        </p:txBody>
      </p:sp>
      <p:sp>
        <p:nvSpPr>
          <p:cNvPr id="3" name="Θέση περιεχομένου 2"/>
          <p:cNvSpPr>
            <a:spLocks noGrp="1"/>
          </p:cNvSpPr>
          <p:nvPr>
            <p:ph idx="1"/>
          </p:nvPr>
        </p:nvSpPr>
        <p:spPr>
          <a:xfrm>
            <a:off x="457200" y="1916832"/>
            <a:ext cx="8229600" cy="3096344"/>
          </a:xfrm>
        </p:spPr>
        <p:txBody>
          <a:bodyPr/>
          <a:lstStyle/>
          <a:p>
            <a:pPr>
              <a:spcBef>
                <a:spcPts val="2400"/>
              </a:spcBef>
            </a:pPr>
            <a:r>
              <a:rPr lang="el-GR" dirty="0"/>
              <a:t>Το 1932 ο κόμης της Σουηδίας Lennart Bernadotte μετέτρεψε το νησί σε ένα μεγάλο κήπο «του Παραδείσου</a:t>
            </a:r>
            <a:r>
              <a:rPr lang="el-GR" dirty="0" smtClean="0"/>
              <a:t>»,</a:t>
            </a:r>
            <a:endParaRPr lang="el-GR" dirty="0"/>
          </a:p>
          <a:p>
            <a:pPr>
              <a:spcBef>
                <a:spcPts val="2400"/>
              </a:spcBef>
            </a:pPr>
            <a:r>
              <a:rPr lang="el-GR" dirty="0"/>
              <a:t>Το 1974 το νησί έγινε ίδρυμα και έτσι εξασφάλισε ότι θα παρέμενε ως ελκυστικός τουριστικός </a:t>
            </a:r>
            <a:r>
              <a:rPr lang="el-GR" dirty="0" smtClean="0"/>
              <a:t>προορισμός,</a:t>
            </a:r>
            <a:endParaRPr lang="el-GR" dirty="0"/>
          </a:p>
          <a:p>
            <a:pPr>
              <a:spcBef>
                <a:spcPts val="2400"/>
              </a:spcBef>
            </a:pPr>
            <a:r>
              <a:rPr lang="el-GR" dirty="0"/>
              <a:t>Από το 1986 το νησί είναι ανοιχτό όλο το χρόνο και παραμένει ένας προορισμός καλοκαιρινών </a:t>
            </a:r>
            <a:r>
              <a:rPr lang="el-GR" dirty="0" smtClean="0"/>
              <a:t>διακοπών.</a:t>
            </a:r>
            <a:endParaRPr lang="el-GR" dirty="0"/>
          </a:p>
          <a:p>
            <a:pPr>
              <a:spcBef>
                <a:spcPts val="2400"/>
              </a:spcBef>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64</a:t>
            </a:fld>
            <a:endParaRPr lang="el-GR" dirty="0"/>
          </a:p>
        </p:txBody>
      </p:sp>
    </p:spTree>
    <p:extLst>
      <p:ext uri="{BB962C8B-B14F-4D97-AF65-F5344CB8AC3E}">
        <p14:creationId xmlns:p14="http://schemas.microsoft.com/office/powerpoint/2010/main" val="246117527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εποχή «των Λουλουδιών» </a:t>
            </a:r>
            <a:endParaRPr lang="el-GR" dirty="0"/>
          </a:p>
        </p:txBody>
      </p:sp>
      <p:pic>
        <p:nvPicPr>
          <p:cNvPr id="5" name="Θέση περιεχομένου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5536" y="1916832"/>
            <a:ext cx="3869087" cy="2592288"/>
          </a:xfr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65</a:t>
            </a:fld>
            <a:endParaRPr lang="el-GR" dirty="0"/>
          </a:p>
        </p:txBody>
      </p:sp>
      <p:sp>
        <p:nvSpPr>
          <p:cNvPr id="6" name="TextBox 5"/>
          <p:cNvSpPr txBox="1"/>
          <p:nvPr/>
        </p:nvSpPr>
        <p:spPr>
          <a:xfrm>
            <a:off x="618989" y="4509120"/>
            <a:ext cx="3422180" cy="461665"/>
          </a:xfrm>
          <a:prstGeom prst="rect">
            <a:avLst/>
          </a:prstGeom>
          <a:noFill/>
        </p:spPr>
        <p:txBody>
          <a:bodyPr wrap="square" rtlCol="0">
            <a:spAutoFit/>
          </a:bodyPr>
          <a:lstStyle/>
          <a:p>
            <a:pPr algn="ctr"/>
            <a:r>
              <a:rPr lang="en-US" sz="1200" dirty="0">
                <a:solidFill>
                  <a:schemeClr val="tx1">
                    <a:lumMod val="75000"/>
                    <a:lumOff val="25000"/>
                  </a:schemeClr>
                </a:solidFill>
                <a:latin typeface="+mn-lt"/>
                <a:hlinkClick r:id="rId3"/>
              </a:rPr>
              <a:t>Blumenpfau Mainau </a:t>
            </a:r>
            <a:r>
              <a:rPr lang="en-US" sz="1200" dirty="0" smtClean="0">
                <a:solidFill>
                  <a:schemeClr val="tx1">
                    <a:lumMod val="75000"/>
                    <a:lumOff val="25000"/>
                  </a:schemeClr>
                </a:solidFill>
                <a:latin typeface="+mn-lt"/>
                <a:hlinkClick r:id="rId3"/>
              </a:rPr>
              <a:t>2010</a:t>
            </a:r>
            <a:r>
              <a:rPr lang="el-GR" sz="1200" dirty="0" smtClean="0">
                <a:solidFill>
                  <a:schemeClr val="tx1">
                    <a:lumMod val="75000"/>
                    <a:lumOff val="25000"/>
                  </a:schemeClr>
                </a:solidFill>
                <a:latin typeface="+mn-lt"/>
                <a:hlinkClick r:id="rId3"/>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err="1" smtClean="0">
                <a:solidFill>
                  <a:schemeClr val="tx1">
                    <a:lumMod val="75000"/>
                    <a:lumOff val="25000"/>
                  </a:schemeClr>
                </a:solidFill>
                <a:latin typeface="+mn-lt"/>
                <a:hlinkClick r:id="rId4"/>
              </a:rPr>
              <a:t>Harke</a:t>
            </a:r>
            <a:r>
              <a:rPr lang="el-GR" sz="1200" dirty="0" smtClean="0">
                <a:solidFill>
                  <a:schemeClr val="tx1">
                    <a:lumMod val="75000"/>
                    <a:lumOff val="25000"/>
                  </a:schemeClr>
                </a:solidFill>
                <a:latin typeface="+mn-lt"/>
              </a:rPr>
              <a:t> διαθέσιμο με άδεια </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hlinkClick r:id="rId5"/>
              </a:rPr>
              <a:t>CC BY-SA 3.0</a:t>
            </a:r>
            <a:endParaRPr lang="el-GR" sz="1200" dirty="0">
              <a:solidFill>
                <a:schemeClr val="tx1">
                  <a:lumMod val="75000"/>
                  <a:lumOff val="25000"/>
                </a:schemeClr>
              </a:solidFill>
              <a:latin typeface="+mn-lt"/>
            </a:endParaRPr>
          </a:p>
        </p:txBody>
      </p:sp>
      <p:pic>
        <p:nvPicPr>
          <p:cNvPr id="7" name="Εικόνα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83251" y="1908161"/>
            <a:ext cx="3672408" cy="2598229"/>
          </a:xfrm>
          <a:prstGeom prst="rect">
            <a:avLst/>
          </a:prstGeom>
        </p:spPr>
      </p:pic>
      <p:sp>
        <p:nvSpPr>
          <p:cNvPr id="8" name="TextBox 7"/>
          <p:cNvSpPr txBox="1"/>
          <p:nvPr/>
        </p:nvSpPr>
        <p:spPr>
          <a:xfrm>
            <a:off x="5211049" y="4509120"/>
            <a:ext cx="3422180" cy="461665"/>
          </a:xfrm>
          <a:prstGeom prst="rect">
            <a:avLst/>
          </a:prstGeom>
          <a:noFill/>
        </p:spPr>
        <p:txBody>
          <a:bodyPr wrap="square" rtlCol="0">
            <a:spAutoFit/>
          </a:bodyPr>
          <a:lstStyle/>
          <a:p>
            <a:pPr algn="ctr"/>
            <a:r>
              <a:rPr lang="en-US" sz="1200" dirty="0">
                <a:solidFill>
                  <a:schemeClr val="tx1">
                    <a:lumMod val="75000"/>
                    <a:lumOff val="25000"/>
                  </a:schemeClr>
                </a:solidFill>
                <a:latin typeface="+mn-lt"/>
                <a:hlinkClick r:id="rId7"/>
              </a:rPr>
              <a:t>Mainau - Blumenkunst - Enten 005</a:t>
            </a:r>
            <a:r>
              <a:rPr lang="el-GR" sz="1200" dirty="0" smtClean="0">
                <a:solidFill>
                  <a:schemeClr val="tx1">
                    <a:lumMod val="75000"/>
                    <a:lumOff val="25000"/>
                  </a:schemeClr>
                </a:solidFill>
                <a:latin typeface="+mn-lt"/>
                <a:hlinkClick r:id="rId7"/>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err="1">
                <a:solidFill>
                  <a:schemeClr val="tx1">
                    <a:lumMod val="75000"/>
                    <a:lumOff val="25000"/>
                  </a:schemeClr>
                </a:solidFill>
                <a:latin typeface="+mn-lt"/>
                <a:hlinkClick r:id="rId8"/>
              </a:rPr>
              <a:t>Mummelgrummel</a:t>
            </a:r>
            <a:r>
              <a:rPr lang="el-GR" sz="1200" dirty="0" smtClean="0">
                <a:solidFill>
                  <a:schemeClr val="tx1">
                    <a:lumMod val="75000"/>
                    <a:lumOff val="25000"/>
                  </a:schemeClr>
                </a:solidFill>
                <a:latin typeface="+mn-lt"/>
              </a:rPr>
              <a:t> διαθέσιμο με άδεια</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hlinkClick r:id="rId5"/>
              </a:rPr>
              <a:t>CC BY-SA 3.0</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52599075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«πολιτική» του νησιού </a:t>
            </a:r>
            <a:r>
              <a:rPr lang="el-GR" sz="3200" b="0" dirty="0" smtClean="0"/>
              <a:t>(1 από 4)</a:t>
            </a:r>
            <a:endParaRPr lang="el-GR" sz="3200" b="0" dirty="0"/>
          </a:p>
        </p:txBody>
      </p:sp>
      <p:sp>
        <p:nvSpPr>
          <p:cNvPr id="3" name="Θέση περιεχομένου 2"/>
          <p:cNvSpPr>
            <a:spLocks noGrp="1"/>
          </p:cNvSpPr>
          <p:nvPr>
            <p:ph idx="1"/>
          </p:nvPr>
        </p:nvSpPr>
        <p:spPr>
          <a:xfrm>
            <a:off x="457200" y="1196752"/>
            <a:ext cx="8229600" cy="1296144"/>
          </a:xfrm>
        </p:spPr>
        <p:txBody>
          <a:bodyPr/>
          <a:lstStyle/>
          <a:p>
            <a:r>
              <a:rPr lang="el-GR" dirty="0"/>
              <a:t>Στο νησί απαγορεύονται τα οχήματα και η πρόσβαση γίνεται με πλοία μόνο για πεζούς. Έτσι, οι επισκέπτες έρχονται με διάφορα μέσα</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66</a:t>
            </a:fld>
            <a:endParaRPr lang="el-GR" dirty="0"/>
          </a:p>
        </p:txBody>
      </p:sp>
      <p:graphicFrame>
        <p:nvGraphicFramePr>
          <p:cNvPr id="12" name="Chart 4"/>
          <p:cNvGraphicFramePr/>
          <p:nvPr>
            <p:extLst>
              <p:ext uri="{D42A27DB-BD31-4B8C-83A1-F6EECF244321}">
                <p14:modId xmlns:p14="http://schemas.microsoft.com/office/powerpoint/2010/main" val="1499499733"/>
              </p:ext>
            </p:extLst>
          </p:nvPr>
        </p:nvGraphicFramePr>
        <p:xfrm>
          <a:off x="1763688" y="2784450"/>
          <a:ext cx="5715040" cy="35719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4435239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«πολιτική» του νησιού </a:t>
            </a:r>
            <a:r>
              <a:rPr lang="el-GR" sz="3200" b="0" dirty="0" smtClean="0"/>
              <a:t>(2 </a:t>
            </a:r>
            <a:r>
              <a:rPr lang="el-GR" sz="3200" b="0" dirty="0"/>
              <a:t>από </a:t>
            </a:r>
            <a:r>
              <a:rPr lang="el-GR" sz="3200" b="0" dirty="0" smtClean="0"/>
              <a:t>4)</a:t>
            </a:r>
            <a:endParaRPr lang="el-GR" dirty="0"/>
          </a:p>
        </p:txBody>
      </p:sp>
      <p:sp>
        <p:nvSpPr>
          <p:cNvPr id="3" name="Θέση περιεχομένου 2"/>
          <p:cNvSpPr>
            <a:spLocks noGrp="1"/>
          </p:cNvSpPr>
          <p:nvPr>
            <p:ph idx="1"/>
          </p:nvPr>
        </p:nvSpPr>
        <p:spPr/>
        <p:txBody>
          <a:bodyPr/>
          <a:lstStyle/>
          <a:p>
            <a:pPr>
              <a:spcBef>
                <a:spcPts val="2400"/>
              </a:spcBef>
            </a:pPr>
            <a:r>
              <a:rPr lang="el-GR" dirty="0"/>
              <a:t>Την προώθηση και την </a:t>
            </a:r>
            <a:r>
              <a:rPr lang="el-GR" dirty="0" smtClean="0"/>
              <a:t>διαχείριση </a:t>
            </a:r>
            <a:r>
              <a:rPr lang="el-GR" dirty="0"/>
              <a:t>του τουρισμού του νησιού έχει μια ιδιωτική εταιρεία Blumeninsel Mainau GmbH</a:t>
            </a:r>
          </a:p>
          <a:p>
            <a:pPr>
              <a:spcBef>
                <a:spcPts val="2400"/>
              </a:spcBef>
            </a:pPr>
            <a:r>
              <a:rPr lang="el-GR" dirty="0"/>
              <a:t>Για να αυξηθεί ο αριθμός επισκεπτών, φτιάχτηκε μια αίθουσα με πεταλούδες και με μια συλλογή εξωτικών φυτών</a:t>
            </a:r>
          </a:p>
          <a:p>
            <a:pPr>
              <a:spcBef>
                <a:spcPts val="2400"/>
              </a:spcBef>
            </a:pPr>
            <a:r>
              <a:rPr lang="el-GR" dirty="0"/>
              <a:t>Το νησί αντιπροσωπεύεται στις κυριότερες επαγγελματικές εκθέσεις σε όλη την Ευρώπη</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67</a:t>
            </a:fld>
            <a:endParaRPr lang="el-GR" dirty="0"/>
          </a:p>
        </p:txBody>
      </p:sp>
    </p:spTree>
    <p:extLst>
      <p:ext uri="{BB962C8B-B14F-4D97-AF65-F5344CB8AC3E}">
        <p14:creationId xmlns:p14="http://schemas.microsoft.com/office/powerpoint/2010/main" val="34195311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«πολιτική» του νησιού </a:t>
            </a:r>
            <a:r>
              <a:rPr lang="el-GR" sz="3200" b="0" dirty="0" smtClean="0"/>
              <a:t>(3 </a:t>
            </a:r>
            <a:r>
              <a:rPr lang="el-GR" sz="3200" b="0" dirty="0"/>
              <a:t>από </a:t>
            </a:r>
            <a:r>
              <a:rPr lang="el-GR" sz="3200" b="0" dirty="0" smtClean="0"/>
              <a:t>4)</a:t>
            </a:r>
            <a:endParaRPr lang="el-GR" dirty="0"/>
          </a:p>
        </p:txBody>
      </p:sp>
      <p:sp>
        <p:nvSpPr>
          <p:cNvPr id="3" name="Θέση περιεχομένου 2"/>
          <p:cNvSpPr>
            <a:spLocks noGrp="1"/>
          </p:cNvSpPr>
          <p:nvPr>
            <p:ph idx="1"/>
          </p:nvPr>
        </p:nvSpPr>
        <p:spPr/>
        <p:txBody>
          <a:bodyPr/>
          <a:lstStyle/>
          <a:p>
            <a:pPr>
              <a:spcBef>
                <a:spcPts val="2400"/>
              </a:spcBef>
            </a:pPr>
            <a:r>
              <a:rPr lang="el-GR" dirty="0"/>
              <a:t>Το νησί οργανώνει εκπαιδευτικά σεμινάρια, μετεκπαίδευση δασκάλων και μαθήματα διεύθυνσης εθνικών </a:t>
            </a:r>
            <a:r>
              <a:rPr lang="el-GR" dirty="0" smtClean="0"/>
              <a:t>πάρκων.</a:t>
            </a:r>
            <a:endParaRPr lang="el-GR" dirty="0"/>
          </a:p>
          <a:p>
            <a:pPr>
              <a:spcBef>
                <a:spcPts val="2400"/>
              </a:spcBef>
            </a:pPr>
            <a:r>
              <a:rPr lang="el-GR" dirty="0"/>
              <a:t>Το τμήμα οικολογικής και φυσικής εκπαίδευσης ετοιμάζει προγράμματα που θα προσφέρουν φιλικές προς το </a:t>
            </a:r>
            <a:r>
              <a:rPr lang="el-GR" dirty="0" smtClean="0"/>
              <a:t>περιβάλλον </a:t>
            </a:r>
            <a:r>
              <a:rPr lang="el-GR" dirty="0"/>
              <a:t>εκδρομές στο </a:t>
            </a:r>
            <a:r>
              <a:rPr lang="el-GR" dirty="0" smtClean="0"/>
              <a:t>νησί.</a:t>
            </a:r>
            <a:endParaRPr lang="el-GR" dirty="0"/>
          </a:p>
          <a:p>
            <a:pPr>
              <a:spcBef>
                <a:spcPts val="2400"/>
              </a:spcBef>
            </a:pPr>
            <a:r>
              <a:rPr lang="el-GR" dirty="0"/>
              <a:t>Οι υπάλληλοι των τουριστικών γραφείων της περιοχής προσκαλούνται σε παρουσιάσεις στο νησί και όλοι οι υπάλληλοι παίρνουν και ένα δωρεάν εισιτήριο για την οικογένειά </a:t>
            </a:r>
            <a:r>
              <a:rPr lang="el-GR" dirty="0" smtClean="0"/>
              <a:t>τους.</a:t>
            </a:r>
            <a:endParaRPr lang="el-GR" dirty="0"/>
          </a:p>
          <a:p>
            <a:pPr>
              <a:spcBef>
                <a:spcPts val="2400"/>
              </a:spcBef>
            </a:pP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68</a:t>
            </a:fld>
            <a:endParaRPr lang="el-GR" dirty="0"/>
          </a:p>
        </p:txBody>
      </p:sp>
    </p:spTree>
    <p:extLst>
      <p:ext uri="{BB962C8B-B14F-4D97-AF65-F5344CB8AC3E}">
        <p14:creationId xmlns:p14="http://schemas.microsoft.com/office/powerpoint/2010/main" val="16653688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Οι βασικές αρχές του </a:t>
            </a:r>
            <a:r>
              <a:rPr lang="el-GR" sz="4400" dirty="0" smtClean="0"/>
              <a:t>νέου </a:t>
            </a:r>
            <a:r>
              <a:rPr lang="el-GR" sz="4400" dirty="0"/>
              <a:t>τ</a:t>
            </a:r>
            <a:r>
              <a:rPr lang="el-GR" sz="4400" dirty="0" smtClean="0"/>
              <a:t>ουρισμού </a:t>
            </a:r>
            <a:r>
              <a:rPr lang="el-GR" sz="4400" dirty="0"/>
              <a:t/>
            </a:r>
            <a:br>
              <a:rPr lang="el-GR" sz="4400" dirty="0"/>
            </a:br>
            <a:r>
              <a:rPr lang="el-GR" sz="3600" b="0" dirty="0" smtClean="0"/>
              <a:t>(2 </a:t>
            </a:r>
            <a:r>
              <a:rPr lang="el-GR" sz="3600" b="0" dirty="0"/>
              <a:t>από </a:t>
            </a:r>
            <a:r>
              <a:rPr lang="el-GR" sz="3600" b="0" dirty="0" smtClean="0"/>
              <a:t>6)</a:t>
            </a:r>
            <a:endParaRPr lang="el-GR" sz="3600" dirty="0"/>
          </a:p>
        </p:txBody>
      </p:sp>
      <p:sp>
        <p:nvSpPr>
          <p:cNvPr id="3" name="Θέση περιεχομένου 2"/>
          <p:cNvSpPr>
            <a:spLocks noGrp="1"/>
          </p:cNvSpPr>
          <p:nvPr>
            <p:ph idx="1"/>
          </p:nvPr>
        </p:nvSpPr>
        <p:spPr/>
        <p:txBody>
          <a:bodyPr/>
          <a:lstStyle/>
          <a:p>
            <a:pPr marL="0" indent="0" algn="ctr">
              <a:buNone/>
            </a:pPr>
            <a:r>
              <a:rPr lang="el-GR" u="sng" dirty="0"/>
              <a:t>Προϋποθέσεις προόδου του τουριστικού κλάδου:</a:t>
            </a:r>
          </a:p>
          <a:p>
            <a:pPr marL="457200" indent="-457200">
              <a:spcBef>
                <a:spcPts val="2400"/>
              </a:spcBef>
              <a:buFont typeface="+mj-lt"/>
              <a:buAutoNum type="arabicPeriod" startAt="2"/>
            </a:pPr>
            <a:r>
              <a:rPr lang="el-GR" dirty="0"/>
              <a:t>Ισοστάθμιση μεταξύ των οικονομικών επακόλουθων των επιχειρησιακών δράσεων και των επιβαρύνσεων του ανθρώπου, του πολιτισμού και του περιβάλλοντος.</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192007810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«πολιτική» του νησιού </a:t>
            </a:r>
            <a:r>
              <a:rPr lang="el-GR" sz="3200" b="0" dirty="0" smtClean="0"/>
              <a:t>(4 </a:t>
            </a:r>
            <a:r>
              <a:rPr lang="el-GR" sz="3200" b="0" dirty="0"/>
              <a:t>από </a:t>
            </a:r>
            <a:r>
              <a:rPr lang="el-GR" sz="3200" b="0" dirty="0" smtClean="0"/>
              <a:t>4)</a:t>
            </a:r>
            <a:endParaRPr lang="el-GR" dirty="0"/>
          </a:p>
        </p:txBody>
      </p:sp>
      <p:sp>
        <p:nvSpPr>
          <p:cNvPr id="3" name="Θέση περιεχομένου 2"/>
          <p:cNvSpPr>
            <a:spLocks noGrp="1"/>
          </p:cNvSpPr>
          <p:nvPr>
            <p:ph idx="1"/>
          </p:nvPr>
        </p:nvSpPr>
        <p:spPr/>
        <p:txBody>
          <a:bodyPr/>
          <a:lstStyle/>
          <a:p>
            <a:pPr>
              <a:spcBef>
                <a:spcPts val="2400"/>
              </a:spcBef>
            </a:pPr>
            <a:r>
              <a:rPr lang="el-GR" dirty="0"/>
              <a:t>Η στρατηγική τιμολόγησης λαμβάνει </a:t>
            </a:r>
            <a:r>
              <a:rPr lang="el-GR" dirty="0" smtClean="0"/>
              <a:t>άποψη </a:t>
            </a:r>
            <a:r>
              <a:rPr lang="el-GR" dirty="0"/>
              <a:t>τα μεταβαλλόμενα επίπεδα ζήτησης, αναλόγως την εποχή και την </a:t>
            </a:r>
            <a:r>
              <a:rPr lang="el-GR" dirty="0" smtClean="0"/>
              <a:t>αγορά.</a:t>
            </a:r>
            <a:endParaRPr lang="el-GR" dirty="0"/>
          </a:p>
          <a:p>
            <a:pPr>
              <a:spcBef>
                <a:spcPts val="2400"/>
              </a:spcBef>
            </a:pPr>
            <a:r>
              <a:rPr lang="el-GR" dirty="0"/>
              <a:t>Για την πρόσβαση στις αγορές αυτού του προορισμού χρησιμοποιούνται διάφορα μέσα: άμεση διαφήμιση, άμεση ταχυδρομική διαφήμιση, επίσης χρησιμοποιούνται αφίσες, διαφημίσεις στις εφημερίδες, </a:t>
            </a:r>
            <a:r>
              <a:rPr lang="el-GR" dirty="0" smtClean="0"/>
              <a:t>ραδιοφωνικά σποτ.</a:t>
            </a:r>
            <a:endParaRPr lang="el-GR" dirty="0"/>
          </a:p>
          <a:p>
            <a:pPr>
              <a:spcBef>
                <a:spcPts val="2400"/>
              </a:spcBef>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69</a:t>
            </a:fld>
            <a:endParaRPr lang="el-GR" dirty="0"/>
          </a:p>
        </p:txBody>
      </p:sp>
    </p:spTree>
    <p:extLst>
      <p:ext uri="{BB962C8B-B14F-4D97-AF65-F5344CB8AC3E}">
        <p14:creationId xmlns:p14="http://schemas.microsoft.com/office/powerpoint/2010/main" val="244835580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9641"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5625"/>
          <a:stretch/>
        </p:blipFill>
        <p:spPr bwMode="auto">
          <a:xfrm>
            <a:off x="3995936" y="5931169"/>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44802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51880347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Βασιλική Κατσώνη 2014. Βασιλική Κατσώνη</a:t>
            </a:r>
            <a:r>
              <a:rPr lang="el-GR" sz="2000" dirty="0"/>
              <a:t>. «Επιχειρηματικότητα και Συστήματα Επικοινωνίας Τουριστικών </a:t>
            </a:r>
            <a:r>
              <a:rPr lang="el-GR" sz="2000" dirty="0" smtClean="0"/>
              <a:t>Επιχειρήσεων. </a:t>
            </a:r>
            <a:r>
              <a:rPr lang="el-GR" sz="2000" dirty="0"/>
              <a:t>Ενότητα </a:t>
            </a:r>
            <a:r>
              <a:rPr lang="en-US" sz="2000" smtClean="0"/>
              <a:t>11. </a:t>
            </a:r>
            <a:r>
              <a:rPr lang="el-GR" sz="2000" smtClean="0"/>
              <a:t>Ο </a:t>
            </a:r>
            <a:r>
              <a:rPr lang="el-GR" sz="2000" dirty="0"/>
              <a:t>ρόλος του τουρισμού ως τομέα επιχειρηματικής </a:t>
            </a:r>
            <a:r>
              <a:rPr lang="el-GR" sz="2000" dirty="0" smtClean="0"/>
              <a:t>δράσης».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129428387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25395288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185799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325341905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9401995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Οι βασικές αρχές του </a:t>
            </a:r>
            <a:r>
              <a:rPr lang="el-GR" sz="4400" dirty="0" smtClean="0"/>
              <a:t>νέου </a:t>
            </a:r>
            <a:r>
              <a:rPr lang="el-GR" sz="4400" dirty="0"/>
              <a:t>τ</a:t>
            </a:r>
            <a:r>
              <a:rPr lang="el-GR" sz="4400" dirty="0" smtClean="0"/>
              <a:t>ουρισμού </a:t>
            </a:r>
            <a:r>
              <a:rPr lang="el-GR" sz="4400" dirty="0"/>
              <a:t/>
            </a:r>
            <a:br>
              <a:rPr lang="el-GR" sz="4400" dirty="0"/>
            </a:br>
            <a:r>
              <a:rPr lang="el-GR" sz="3600" b="0" dirty="0" smtClean="0"/>
              <a:t>(3 </a:t>
            </a:r>
            <a:r>
              <a:rPr lang="el-GR" sz="3600" b="0" dirty="0"/>
              <a:t>από </a:t>
            </a:r>
            <a:r>
              <a:rPr lang="el-GR" sz="3600" b="0" dirty="0" smtClean="0"/>
              <a:t>6)</a:t>
            </a:r>
            <a:endParaRPr lang="el-GR" sz="3600" dirty="0"/>
          </a:p>
        </p:txBody>
      </p:sp>
      <p:sp>
        <p:nvSpPr>
          <p:cNvPr id="3" name="Θέση περιεχομένου 2"/>
          <p:cNvSpPr>
            <a:spLocks noGrp="1"/>
          </p:cNvSpPr>
          <p:nvPr>
            <p:ph idx="1"/>
          </p:nvPr>
        </p:nvSpPr>
        <p:spPr>
          <a:xfrm>
            <a:off x="611560" y="2348880"/>
            <a:ext cx="8229600" cy="1584176"/>
          </a:xfrm>
        </p:spPr>
        <p:txBody>
          <a:bodyPr/>
          <a:lstStyle/>
          <a:p>
            <a:pPr marL="0" indent="0" algn="ctr">
              <a:buNone/>
            </a:pPr>
            <a:r>
              <a:rPr lang="el-GR" b="1" dirty="0"/>
              <a:t>Συμπέρασμα:</a:t>
            </a:r>
            <a:r>
              <a:rPr lang="el-GR" dirty="0"/>
              <a:t> είναι απαραίτητη η ύπαρξη ισορροπίας ανάμεσα στις ανάγκες και επιθυμίες των επιχειρήσεων και της ποιότητας ζωής των κατοίκων των τουριστικών περιοχών.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24193088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Οι βασικές αρχές του </a:t>
            </a:r>
            <a:r>
              <a:rPr lang="el-GR" sz="4400" dirty="0" smtClean="0"/>
              <a:t>νέου </a:t>
            </a:r>
            <a:r>
              <a:rPr lang="el-GR" sz="4400" dirty="0"/>
              <a:t>τ</a:t>
            </a:r>
            <a:r>
              <a:rPr lang="el-GR" sz="4400" dirty="0" smtClean="0"/>
              <a:t>ουρισμού </a:t>
            </a:r>
            <a:r>
              <a:rPr lang="el-GR" dirty="0"/>
              <a:t/>
            </a:r>
            <a:br>
              <a:rPr lang="el-GR" dirty="0"/>
            </a:br>
            <a:r>
              <a:rPr lang="el-GR" sz="3600" b="0" dirty="0" smtClean="0"/>
              <a:t>(4 </a:t>
            </a:r>
            <a:r>
              <a:rPr lang="el-GR" sz="3600" b="0" dirty="0"/>
              <a:t>από </a:t>
            </a:r>
            <a:r>
              <a:rPr lang="el-GR" sz="3600" b="0" dirty="0" smtClean="0"/>
              <a:t>6)</a:t>
            </a:r>
            <a:endParaRPr lang="el-GR" sz="3600" dirty="0"/>
          </a:p>
        </p:txBody>
      </p:sp>
      <p:sp>
        <p:nvSpPr>
          <p:cNvPr id="3" name="Θέση περιεχομένου 2"/>
          <p:cNvSpPr>
            <a:spLocks noGrp="1"/>
          </p:cNvSpPr>
          <p:nvPr>
            <p:ph idx="1"/>
          </p:nvPr>
        </p:nvSpPr>
        <p:spPr/>
        <p:txBody>
          <a:bodyPr/>
          <a:lstStyle/>
          <a:p>
            <a:pPr marL="0" indent="0" algn="ctr">
              <a:buNone/>
            </a:pPr>
            <a:r>
              <a:rPr lang="el-GR" u="sng" dirty="0"/>
              <a:t>Οι εμπλεκόμενοι φορείς που οφείλουν να ακολουθήσουν αποτελεσματικές πολιτικές:</a:t>
            </a:r>
          </a:p>
          <a:p>
            <a:pPr marL="457200" indent="-457200">
              <a:spcBef>
                <a:spcPts val="2400"/>
              </a:spcBef>
              <a:buFont typeface="+mj-lt"/>
              <a:buAutoNum type="arabicPeriod"/>
            </a:pPr>
            <a:r>
              <a:rPr lang="el-GR" dirty="0"/>
              <a:t>Τα κράτη</a:t>
            </a:r>
          </a:p>
          <a:p>
            <a:pPr lvl="1">
              <a:spcBef>
                <a:spcPts val="1800"/>
              </a:spcBef>
            </a:pPr>
            <a:r>
              <a:rPr lang="el-GR" dirty="0"/>
              <a:t>Να ηγούνται και να προσδιορίζουν τις </a:t>
            </a:r>
            <a:r>
              <a:rPr lang="el-GR" dirty="0" smtClean="0"/>
              <a:t>δομές,</a:t>
            </a:r>
            <a:endParaRPr lang="el-GR" dirty="0"/>
          </a:p>
          <a:p>
            <a:pPr lvl="1">
              <a:spcBef>
                <a:spcPts val="1800"/>
              </a:spcBef>
            </a:pPr>
            <a:r>
              <a:rPr lang="el-GR" dirty="0"/>
              <a:t>Να προωθούν τον τουρισμό με </a:t>
            </a:r>
            <a:r>
              <a:rPr lang="el-GR" dirty="0" smtClean="0"/>
              <a:t>ορθολογισμό,</a:t>
            </a:r>
            <a:endParaRPr lang="el-GR" dirty="0"/>
          </a:p>
          <a:p>
            <a:pPr lvl="1">
              <a:spcBef>
                <a:spcPts val="1800"/>
              </a:spcBef>
            </a:pPr>
            <a:r>
              <a:rPr lang="el-GR" dirty="0"/>
              <a:t>Να συμπεριλαμβάνουν το τουρισμό στις προθέσεις </a:t>
            </a:r>
            <a:r>
              <a:rPr lang="el-GR" dirty="0" smtClean="0"/>
              <a:t>τους.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198969319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8f382bde6d3cc6ff79c624385e89307490611ba"/>
</p:tagLst>
</file>

<file path=ppt/theme/theme1.xml><?xml version="1.0" encoding="utf-8"?>
<a:theme xmlns:a="http://schemas.openxmlformats.org/drawingml/2006/main" name="OC_template_updated">
  <a:themeElements>
    <a:clrScheme name="Προσαρμοσμένο 4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Προσαρμοσμένο 2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154</TotalTime>
  <Words>3945</Words>
  <Application>Microsoft Office PowerPoint</Application>
  <PresentationFormat>Προβολή στην οθόνη (4:3)</PresentationFormat>
  <Paragraphs>387</Paragraphs>
  <Slides>77</Slides>
  <Notes>7</Notes>
  <HiddenSlides>0</HiddenSlides>
  <MMClips>0</MMClips>
  <ScaleCrop>false</ScaleCrop>
  <HeadingPairs>
    <vt:vector size="4" baseType="variant">
      <vt:variant>
        <vt:lpstr>Θέμα</vt:lpstr>
      </vt:variant>
      <vt:variant>
        <vt:i4>3</vt:i4>
      </vt:variant>
      <vt:variant>
        <vt:lpstr>Τίτλοι διαφανειών</vt:lpstr>
      </vt:variant>
      <vt:variant>
        <vt:i4>77</vt:i4>
      </vt:variant>
    </vt:vector>
  </HeadingPairs>
  <TitlesOfParts>
    <vt:vector size="80" baseType="lpstr">
      <vt:lpstr>OC_template_updated</vt:lpstr>
      <vt:lpstr>1_OC_template_updated</vt:lpstr>
      <vt:lpstr>2_OC_template_updated</vt:lpstr>
      <vt:lpstr>Επιχειρηματικότητα και Συστήματα Επικοινωνίας Τουριστικών Επιχειρήσεων </vt:lpstr>
      <vt:lpstr>Η νέα σκέψη σχετικά με τον τουρισμό παγκοσμίως (1 από 2)</vt:lpstr>
      <vt:lpstr>Η νέα σκέψη σχετικά με τον τουρισμό παγκοσμίως (2 από 2)</vt:lpstr>
      <vt:lpstr>Νέος τουρισμός (1 από 2)</vt:lpstr>
      <vt:lpstr>Νέος τουρισμός (2 από 2)</vt:lpstr>
      <vt:lpstr>Οι βασικές αρχές του νέου τουρισμού  (1 από 6)</vt:lpstr>
      <vt:lpstr>Οι βασικές αρχές του νέου τουρισμού  (2 από 6)</vt:lpstr>
      <vt:lpstr>Οι βασικές αρχές του νέου τουρισμού  (3 από 6)</vt:lpstr>
      <vt:lpstr>Οι βασικές αρχές του νέου τουρισμού  (4 από 6)</vt:lpstr>
      <vt:lpstr>Οι βασικές αρχές του νέου τουρισμού  (5 από 6)</vt:lpstr>
      <vt:lpstr>Οι βασικές αρχές του νέου τουρισμού  (6 από 6)</vt:lpstr>
      <vt:lpstr>Κύρια σχέδια του ιδιωτικού κλάδου  (1 από 2)</vt:lpstr>
      <vt:lpstr>Κύρια σχέδια του ιδιωτικού κλάδου  (2 από 2)</vt:lpstr>
      <vt:lpstr>Στόχος: η επίτευξη μακροπρόθεσμης ανάπτυξης και ευδαιμονίας</vt:lpstr>
      <vt:lpstr>Προσφορά του νέου τουρισμού (1 από 2)</vt:lpstr>
      <vt:lpstr>Προσφορά του νέου τουρισμού (2 από 2)</vt:lpstr>
      <vt:lpstr>Πολιτικές-σχέδια για την ευρεία συνεργασία (1 από 2)</vt:lpstr>
      <vt:lpstr>Πολιτικές-σχέδια για την ευρεία συνεργασία (2 από 2)</vt:lpstr>
      <vt:lpstr>Δύο γραμματείες του Υπουργείου</vt:lpstr>
      <vt:lpstr>Η Γενική Γραμματεία Επενδύσεων και Ανάπτυξης (1 από 4) </vt:lpstr>
      <vt:lpstr>Η Γενική Γραμματεία Επενδύσεων και Ανάπτυξης (2 από 4) </vt:lpstr>
      <vt:lpstr>Η Γενική Γραμματεία Επενδύσεων και Ανάπτυξης (3 από 4) </vt:lpstr>
      <vt:lpstr>Η Γενική Γραμματεία Επενδύσεων και Ανάπτυξης (4 από 4) </vt:lpstr>
      <vt:lpstr>Η Ειδική Γραμματεία Ψηφιακού Σχεδιασμού</vt:lpstr>
      <vt:lpstr>Σε επίπεδο εθνικής στατικής για την ανάπτυξη της πληροφορικής </vt:lpstr>
      <vt:lpstr>ΕΠΑΝ</vt:lpstr>
      <vt:lpstr>Οι Διαθέσιμοι Πόροι:</vt:lpstr>
      <vt:lpstr>Οι βασικές προτεραιότητες του ΕΠΑΝ ΙΙ  (2007-2013)</vt:lpstr>
      <vt:lpstr>Ενδεικτικές Δράσεις (1 από 11)</vt:lpstr>
      <vt:lpstr>Ενδεικτικές Δράσεις (2 από 11)</vt:lpstr>
      <vt:lpstr>Ενδεικτικές Δράσεις (3 από 11)</vt:lpstr>
      <vt:lpstr>Ενδεικτικές Δράσεις (4 από 11)</vt:lpstr>
      <vt:lpstr>Ενδεικτικές Δράσεις (5 από 11)</vt:lpstr>
      <vt:lpstr>Ενδεικτικές Δράσεις (6 από 11)</vt:lpstr>
      <vt:lpstr>Ενδεικτικές Δράσεις (7 από 11)</vt:lpstr>
      <vt:lpstr>Ενδεικτικές Δράσεις (8 από 11)</vt:lpstr>
      <vt:lpstr>Ενδεικτικές Δράσεις (9 από 11)</vt:lpstr>
      <vt:lpstr>Ενδεικτικές Δράσεις (10 από 11)</vt:lpstr>
      <vt:lpstr>Ενδεικτικές Δράσεις (11 από 11)</vt:lpstr>
      <vt:lpstr>Υπουργείο Περιβάλλοντος, Ενέργειας και Κλιματικής Αλλαγής (1 από 3)</vt:lpstr>
      <vt:lpstr>Υπουργείο Περιβάλλοντος, Ενέργειας και Κλιματικής Αλλαγής (2 από 3)</vt:lpstr>
      <vt:lpstr>Υπουργείο Περιβάλλοντος, Ενέργειας και Κλιματικής Αλλαγής (3 από 3)</vt:lpstr>
      <vt:lpstr>Τα πεδία παρέμβασης της κάθε Περιφέρειας, ως αποδέκτη των Μέτρων Πολιτικής</vt:lpstr>
      <vt:lpstr>Τα πεδία παρέμβασης (1 από 2)</vt:lpstr>
      <vt:lpstr>Τα πεδία παρέμβασης (2 από 2)</vt:lpstr>
      <vt:lpstr>Πρόγραμμα  «Ανταγωνιστικότητα και Επιχειρηματικότητα»</vt:lpstr>
      <vt:lpstr>Πρόγραμμα  «Ανταγωνιστικότητα και Επιχειρηματικότητα» (1 από 7)</vt:lpstr>
      <vt:lpstr>Πρόγραμμα  «Ανταγωνιστικότητα και Επιχειρηματικότητα» (2 από 7)</vt:lpstr>
      <vt:lpstr>Πρόγραμμα  «Ανταγωνιστικότητα και Επιχειρηματικότητα» (3 από 7)</vt:lpstr>
      <vt:lpstr>Πρόγραμμα  «Ανταγωνιστικότητα και Επιχειρηματικότητα» (4 από 7)</vt:lpstr>
      <vt:lpstr>Πρόγραμμα  «Ανταγωνιστικότητα και Επιχειρηματικότητα» (5 από 7)</vt:lpstr>
      <vt:lpstr>Πρόγραμμα  «Ανταγωνιστικότητα και Επιχειρηματικότητα» (6 από 7)</vt:lpstr>
      <vt:lpstr>Πρόγραμμα  «Ανταγωνιστικότητα και Επιχειρηματικότητα» (7 από 7)</vt:lpstr>
      <vt:lpstr>Το πρόγραμμα LEADER</vt:lpstr>
      <vt:lpstr>Το πρόγραμμα LEADER (1 από 2)</vt:lpstr>
      <vt:lpstr>Το πρόγραμμα LEADER (2 από 2)</vt:lpstr>
      <vt:lpstr>Το πρόγραμμα LEADER+ της Ελλάδας (1 από 6)</vt:lpstr>
      <vt:lpstr>Το πρόγραμμα LEADER+ της Ελλάδας (2 από 6)</vt:lpstr>
      <vt:lpstr>Το πρόγραμμα LEADER+ της Ελλάδας (3 από 6)</vt:lpstr>
      <vt:lpstr>Το πρόγραμμα LEADER+ της Ελλάδας (4 από 6)</vt:lpstr>
      <vt:lpstr>Το πρόγραμμα LEADER+ της Ελλάδας (5 από 6)</vt:lpstr>
      <vt:lpstr>Το πρόγραμμα LEADER+ της Ελλάδας (6 από 6)</vt:lpstr>
      <vt:lpstr>Τα βασικά στοιχεία του νησιού Mainau</vt:lpstr>
      <vt:lpstr>Τα σημαντικότερα γεγονότα από την ιστορία του νησιού (1 από 2)</vt:lpstr>
      <vt:lpstr>Τα σημαντικότερα γεγονότα από την ιστορία του νησιού (2 από 2)</vt:lpstr>
      <vt:lpstr>Η εποχή «των Λουλουδιών» </vt:lpstr>
      <vt:lpstr>Η «πολιτική» του νησιού (1 από 4)</vt:lpstr>
      <vt:lpstr>Η «πολιτική» του νησιού (2 από 4)</vt:lpstr>
      <vt:lpstr>Η «πολιτική» του νησιού (3 από 4)</vt:lpstr>
      <vt:lpstr>Η «πολιτική» του νησιού (4 από 4)</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Elenh Xoumh</dc:creator>
  <cp:lastModifiedBy>fkaram2</cp:lastModifiedBy>
  <cp:revision>26</cp:revision>
  <dcterms:created xsi:type="dcterms:W3CDTF">2014-02-10T13:57:51Z</dcterms:created>
  <dcterms:modified xsi:type="dcterms:W3CDTF">2015-07-03T11:51:46Z</dcterms:modified>
</cp:coreProperties>
</file>