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9" r:id="rId1"/>
    <p:sldMasterId id="2147483696" r:id="rId2"/>
    <p:sldMasterId id="2147483684" r:id="rId3"/>
    <p:sldMasterId id="2147483708" r:id="rId4"/>
  </p:sldMasterIdLst>
  <p:notesMasterIdLst>
    <p:notesMasterId r:id="rId47"/>
  </p:notesMasterIdLst>
  <p:handoutMasterIdLst>
    <p:handoutMasterId r:id="rId48"/>
  </p:handoutMasterIdLst>
  <p:sldIdLst>
    <p:sldId id="256" r:id="rId5"/>
    <p:sldId id="269" r:id="rId6"/>
    <p:sldId id="281" r:id="rId7"/>
    <p:sldId id="270" r:id="rId8"/>
    <p:sldId id="288" r:id="rId9"/>
    <p:sldId id="271" r:id="rId10"/>
    <p:sldId id="272" r:id="rId11"/>
    <p:sldId id="273" r:id="rId12"/>
    <p:sldId id="274" r:id="rId13"/>
    <p:sldId id="275" r:id="rId14"/>
    <p:sldId id="280" r:id="rId15"/>
    <p:sldId id="276" r:id="rId16"/>
    <p:sldId id="279" r:id="rId17"/>
    <p:sldId id="277" r:id="rId18"/>
    <p:sldId id="278" r:id="rId19"/>
    <p:sldId id="282" r:id="rId20"/>
    <p:sldId id="283" r:id="rId21"/>
    <p:sldId id="284" r:id="rId22"/>
    <p:sldId id="291" r:id="rId23"/>
    <p:sldId id="292" r:id="rId24"/>
    <p:sldId id="290" r:id="rId25"/>
    <p:sldId id="293" r:id="rId26"/>
    <p:sldId id="289" r:id="rId27"/>
    <p:sldId id="287" r:id="rId28"/>
    <p:sldId id="294" r:id="rId29"/>
    <p:sldId id="286" r:id="rId30"/>
    <p:sldId id="296" r:id="rId31"/>
    <p:sldId id="297" r:id="rId32"/>
    <p:sldId id="295" r:id="rId33"/>
    <p:sldId id="285" r:id="rId34"/>
    <p:sldId id="298" r:id="rId35"/>
    <p:sldId id="303" r:id="rId36"/>
    <p:sldId id="302" r:id="rId37"/>
    <p:sldId id="304" r:id="rId38"/>
    <p:sldId id="301" r:id="rId39"/>
    <p:sldId id="257" r:id="rId40"/>
    <p:sldId id="262" r:id="rId41"/>
    <p:sldId id="264" r:id="rId42"/>
    <p:sldId id="267" r:id="rId43"/>
    <p:sldId id="268" r:id="rId44"/>
    <p:sldId id="266" r:id="rId45"/>
    <p:sldId id="261" r:id="rId46"/>
  </p:sldIdLst>
  <p:sldSz cx="9144000" cy="6858000" type="screen4x3"/>
  <p:notesSz cx="7104063" cy="10234613"/>
  <p:custDataLst>
    <p:tags r:id="rId4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89E"/>
    <a:srgbClr val="404F21"/>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1086" autoAdjust="0"/>
  </p:normalViewPr>
  <p:slideViewPr>
    <p:cSldViewPr>
      <p:cViewPr>
        <p:scale>
          <a:sx n="113" d="100"/>
          <a:sy n="113" d="100"/>
        </p:scale>
        <p:origin x="-175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83864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40190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Rectangle 3"/>
          <p:cNvSpPr/>
          <p:nvPr userDrawn="1"/>
        </p:nvSpPr>
        <p:spPr>
          <a:xfrm>
            <a:off x="0" y="0"/>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251520" y="116632"/>
            <a:ext cx="8352928" cy="908720"/>
          </a:xfrm>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251520" y="1196752"/>
            <a:ext cx="8352928"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800339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045956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594558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408F847-EEAA-44CE-BFC9-E9E1A83AF3AD}"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09857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68992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932788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743570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4495094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424167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39360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823081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532627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pic>
        <p:nvPicPr>
          <p:cNvPr id="7" name="Picture 2" descr="C:\Users\alex\Desktop\wave-green-background-backgrounds-wallpapers-wave-green-background-slide.jpg"/>
          <p:cNvPicPr>
            <a:picLocks noChangeAspect="1" noChangeArrowheads="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3332"/>
            <a:ext cx="9144000" cy="6861332"/>
          </a:xfrm>
          <a:prstGeom prst="rect">
            <a:avLst/>
          </a:prstGeom>
          <a:solidFill>
            <a:schemeClr val="bg1"/>
          </a:solidFill>
        </p:spPr>
      </p:pic>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9" name="Content Placeholder 9"/>
          <p:cNvSpPr>
            <a:spLocks noGrp="1"/>
          </p:cNvSpPr>
          <p:nvPr>
            <p:ph idx="1"/>
          </p:nvPr>
        </p:nvSpPr>
        <p:spPr>
          <a:xfrm>
            <a:off x="179512" y="1600200"/>
            <a:ext cx="8784976" cy="5071056"/>
          </a:xfrm>
          <a:gradFill flip="none" rotWithShape="1">
            <a:gsLst>
              <a:gs pos="0">
                <a:srgbClr val="E2E2E2">
                  <a:alpha val="0"/>
                </a:srgbClr>
              </a:gs>
              <a:gs pos="8000">
                <a:srgbClr val="F5F5F5">
                  <a:alpha val="63000"/>
                </a:srgbClr>
              </a:gs>
              <a:gs pos="22000">
                <a:schemeClr val="bg1"/>
              </a:gs>
            </a:gsLst>
            <a:lin ang="16200000" scaled="1"/>
            <a:tileRect/>
          </a:gradFill>
        </p:spPr>
        <p:txBody>
          <a:bodyPr>
            <a:normAutofit/>
          </a:bodyPr>
          <a:lstStyle>
            <a:lvl1pPr marL="442913" indent="-342900">
              <a:lnSpc>
                <a:spcPct val="114000"/>
              </a:lnSpc>
              <a:spcBef>
                <a:spcPts val="1200"/>
              </a:spcBef>
              <a:buClr>
                <a:srgbClr val="404F21"/>
              </a:buClr>
              <a:defRPr sz="2200"/>
            </a:lvl1pPr>
            <a:lvl2pPr marL="803275" indent="-442913">
              <a:buClr>
                <a:srgbClr val="404F21"/>
              </a:buClr>
              <a:buFont typeface="Courier New" panose="02070309020205020404" pitchFamily="49" charset="0"/>
              <a:buChar char="o"/>
              <a:defRPr sz="2200"/>
            </a:lvl2pPr>
          </a:lstStyle>
          <a:p>
            <a:pPr lvl="0"/>
            <a:r>
              <a:rPr lang="el-GR" sz="2400" smtClean="0"/>
              <a:t>Στυλ υποδείγματος κειμένου</a:t>
            </a:r>
          </a:p>
          <a:p>
            <a:pPr lvl="1"/>
            <a:r>
              <a:rPr lang="el-GR" sz="2400" smtClean="0"/>
              <a:t>Δεύτερου επιπέδου</a:t>
            </a:r>
          </a:p>
        </p:txBody>
      </p:sp>
      <p:sp>
        <p:nvSpPr>
          <p:cNvPr id="11" name="Title 3"/>
          <p:cNvSpPr>
            <a:spLocks noGrp="1"/>
          </p:cNvSpPr>
          <p:nvPr>
            <p:ph type="title"/>
          </p:nvPr>
        </p:nvSpPr>
        <p:spPr>
          <a:xfrm>
            <a:off x="179512" y="116632"/>
            <a:ext cx="8784976" cy="1301006"/>
          </a:xfrm>
          <a:solidFill>
            <a:schemeClr val="bg1"/>
          </a:solidFill>
        </p:spPr>
        <p:txBody>
          <a:bodyPr/>
          <a:lstStyle>
            <a:lvl1pPr>
              <a:defRPr>
                <a:solidFill>
                  <a:srgbClr val="404F2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262046483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026246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36994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833327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96661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537126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827239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949088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370332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215275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9469036"/>
      </p:ext>
    </p:extLst>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17682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561016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Cell_membrane_detailed_diagram_en.svg" TargetMode="External"/><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hyperlink" Target="http://commons.wikimedia.org/wiki/User:Bibi_Saint-Po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Timothy_Gu" TargetMode="External"/><Relationship Id="rId4" Type="http://schemas.openxmlformats.org/officeDocument/2006/relationships/hyperlink" Target="http://commons.wikimedia.org/wiki/File:Cell_membrane_detailed_diagram_4.sv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Liposome.jp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en.wikipedia.org/wiki/User:Kosigri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hyperlink" Target="http://commons.wikimedia.org/wiki/File:Phospholipids_aqueous_solution_structures.svg" TargetMode="External"/><Relationship Id="rId7" Type="http://schemas.openxmlformats.org/officeDocument/2006/relationships/hyperlink" Target="http://commons.wikimedia.org/w/index.php?title=User:Jdimmers&amp;action=edit&amp;redlink=1"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commons.wikimedia.org/wiki/File:Liposoom.jpg" TargetMode="External"/><Relationship Id="rId5" Type="http://schemas.openxmlformats.org/officeDocument/2006/relationships/image" Target="../media/image9.jpeg"/><Relationship Id="rId4" Type="http://schemas.openxmlformats.org/officeDocument/2006/relationships/hyperlink" Target="http://commons.wikimedia.org/wiki/User:LadyofHats"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6.wmf"/><Relationship Id="rId2" Type="http://schemas.openxmlformats.org/officeDocument/2006/relationships/slideLayout" Target="../slideLayouts/slideLayout1.xml"/><Relationship Id="rId16" Type="http://schemas.openxmlformats.org/officeDocument/2006/relationships/image" Target="../media/image18.wmf"/><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5.bin"/><Relationship Id="rId14" Type="http://schemas.openxmlformats.org/officeDocument/2006/relationships/image" Target="../media/image1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Κοσμητολογία ΙΙ (Θ)</a:t>
            </a:r>
            <a:endParaRPr lang="el-GR" sz="4000" b="1" dirty="0">
              <a:solidFill>
                <a:schemeClr val="tx1"/>
              </a:solidFill>
              <a:latin typeface="+mn-lt"/>
            </a:endParaRPr>
          </a:p>
        </p:txBody>
      </p:sp>
      <p:sp>
        <p:nvSpPr>
          <p:cNvPr id="3" name="Υπότιτλος 2"/>
          <p:cNvSpPr>
            <a:spLocks noGrp="1"/>
          </p:cNvSpPr>
          <p:nvPr>
            <p:ph type="subTitle" idx="1"/>
          </p:nvPr>
        </p:nvSpPr>
        <p:spPr>
          <a:xfrm>
            <a:off x="0" y="2924944"/>
            <a:ext cx="9144000" cy="2088232"/>
          </a:xfrm>
        </p:spPr>
        <p:txBody>
          <a:bodyPr>
            <a:normAutofit/>
          </a:bodyPr>
          <a:lstStyle/>
          <a:p>
            <a:pPr>
              <a:spcBef>
                <a:spcPts val="0"/>
              </a:spcBef>
              <a:spcAft>
                <a:spcPts val="1800"/>
              </a:spcAft>
            </a:pPr>
            <a:r>
              <a:rPr lang="el-GR" sz="2600" b="1" dirty="0" smtClean="0"/>
              <a:t>Ενότητα </a:t>
            </a:r>
            <a:r>
              <a:rPr lang="en-US" sz="2600" b="1" dirty="0"/>
              <a:t>8</a:t>
            </a:r>
            <a:r>
              <a:rPr lang="el-GR" sz="2600" dirty="0" smtClean="0"/>
              <a:t>:</a:t>
            </a:r>
            <a:r>
              <a:rPr lang="en-US" sz="2600" dirty="0" smtClean="0"/>
              <a:t> </a:t>
            </a:r>
            <a:r>
              <a:rPr lang="el-GR" sz="2600" dirty="0" smtClean="0"/>
              <a:t>Λιποσώματα</a:t>
            </a:r>
          </a:p>
          <a:p>
            <a:pPr>
              <a:spcBef>
                <a:spcPts val="0"/>
              </a:spcBef>
            </a:pPr>
            <a:r>
              <a:rPr lang="el-GR" sz="2200" dirty="0" smtClean="0"/>
              <a:t>Δρ. Αθανασία Βαρβαρέσου</a:t>
            </a:r>
          </a:p>
          <a:p>
            <a:pPr>
              <a:spcBef>
                <a:spcPts val="0"/>
              </a:spcBef>
            </a:pPr>
            <a:r>
              <a:rPr lang="el-GR" sz="2200" dirty="0" smtClean="0"/>
              <a:t>Αναπληρώτρια Καθηγήτρια Κοσμητολογίας</a:t>
            </a:r>
          </a:p>
          <a:p>
            <a:pPr>
              <a:spcBef>
                <a:spcPts val="0"/>
              </a:spcBef>
            </a:pPr>
            <a:r>
              <a:rPr lang="el-GR" sz="2200" dirty="0" smtClean="0"/>
              <a:t>Τμήμα Αισθητικής και Κοσμητολογίας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Βιολογικές </a:t>
            </a:r>
            <a:r>
              <a:rPr lang="el-GR" dirty="0" smtClean="0"/>
              <a:t>μεμβράνες </a:t>
            </a:r>
            <a:r>
              <a:rPr lang="el-GR" sz="3000" b="0" dirty="0" smtClean="0"/>
              <a:t>1/6</a:t>
            </a:r>
            <a:endParaRPr lang="el-GR" sz="3000" b="0" dirty="0"/>
          </a:p>
        </p:txBody>
      </p:sp>
      <p:sp>
        <p:nvSpPr>
          <p:cNvPr id="3" name="Θέση περιεχομένου 2"/>
          <p:cNvSpPr>
            <a:spLocks noGrp="1"/>
          </p:cNvSpPr>
          <p:nvPr>
            <p:ph idx="1"/>
          </p:nvPr>
        </p:nvSpPr>
        <p:spPr>
          <a:xfrm>
            <a:off x="251520" y="1196752"/>
            <a:ext cx="8352928" cy="5472608"/>
          </a:xfrm>
        </p:spPr>
        <p:txBody>
          <a:bodyPr>
            <a:normAutofit/>
          </a:bodyPr>
          <a:lstStyle/>
          <a:p>
            <a:r>
              <a:rPr lang="el-GR" sz="2300" dirty="0"/>
              <a:t>Οι βιολογικές μεμβράνες έχουν ως κύρια λειτουργία τους το διαχωρισμό των κυττάρων από το εξωτερικό περιβάλλον τους. Είναι αξιοσημείωτο ότι ενώ υπάρχει τεράστια δομική και λειτουργική διαφοροποίηση μεταξύ των κυττάρων διαφορετικών ιστών, η λιπιδική διπλοστιβάδα αποτελεί κοινό χαρακτηριστικό όλων των κυτταρικών μεμβρανών. </a:t>
            </a:r>
            <a:endParaRPr lang="en-US" sz="2300" dirty="0" smtClean="0"/>
          </a:p>
          <a:p>
            <a:r>
              <a:rPr lang="el-GR" sz="2300" dirty="0" smtClean="0"/>
              <a:t>Σύμφωνα </a:t>
            </a:r>
            <a:r>
              <a:rPr lang="el-GR" sz="2300" dirty="0"/>
              <a:t>με το πρότυπο του υγρού μωσαϊκού οι κυτταρικές μεμβράνες αποτελούντα από τη λιπιδική διπλοστιβάδα που φέρει λιπίδια όπως φωσφολιπίδια και χοληστερόλη και τις πρωτεΐνες, οι οποίες βρίσκονται χαλαρά τοποθετημένες πάνω ή μέσα  στη διπλοστιβάδα και επιτελούν τις ενζυμικές λειτουργίες τους. </a:t>
            </a:r>
            <a:r>
              <a:rPr lang="el-GR" sz="2300" b="1" dirty="0"/>
              <a:t>Έτσι η κυτταρική μεμβράνη έχει ένα υδρόφιλο εξωτερικό μέρος και ένα υδρόφοβο εσωτερικό</a:t>
            </a:r>
            <a:r>
              <a:rPr lang="el-GR" sz="23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456949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Βιολογικές μεμβράνες </a:t>
            </a:r>
            <a:r>
              <a:rPr lang="el-GR" sz="3000" b="0" dirty="0" smtClean="0">
                <a:solidFill>
                  <a:prstClr val="black"/>
                </a:solidFill>
              </a:rPr>
              <a:t>2/6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pic>
        <p:nvPicPr>
          <p:cNvPr id="5122" name="Picture 2" descr="File:Cell membrane detailed diagram e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9" y="1628800"/>
            <a:ext cx="8953629" cy="36821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103297" y="5847655"/>
            <a:ext cx="676875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nb-NO" sz="1200" dirty="0">
                <a:latin typeface="+mn-lt"/>
                <a:hlinkClick r:id="rId3"/>
              </a:rPr>
              <a:t>Cell membrane detailed diagram </a:t>
            </a:r>
            <a:r>
              <a:rPr lang="nb-NO" sz="1200" dirty="0" smtClean="0">
                <a:latin typeface="+mn-lt"/>
                <a:hlinkClick r:id="rId3"/>
              </a:rPr>
              <a:t>en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 </a:t>
            </a:r>
            <a:r>
              <a:rPr lang="en-US" sz="1200" dirty="0" smtClean="0">
                <a:latin typeface="+mn-lt"/>
                <a:hlinkClick r:id="rId4" tooltip="User:Bibi Saint-Pol"/>
              </a:rPr>
              <a:t>Bibi Saint-Pol</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250590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Βιολογικές μεμβράνες </a:t>
            </a:r>
            <a:r>
              <a:rPr lang="el-GR" sz="3000" b="0" dirty="0" smtClean="0">
                <a:solidFill>
                  <a:prstClr val="black"/>
                </a:solidFill>
              </a:rPr>
              <a:t>3/6</a:t>
            </a:r>
            <a:endParaRPr lang="el-GR" dirty="0"/>
          </a:p>
        </p:txBody>
      </p:sp>
      <p:sp>
        <p:nvSpPr>
          <p:cNvPr id="3" name="Θέση περιεχομένου 2"/>
          <p:cNvSpPr>
            <a:spLocks noGrp="1"/>
          </p:cNvSpPr>
          <p:nvPr>
            <p:ph idx="1"/>
          </p:nvPr>
        </p:nvSpPr>
        <p:spPr>
          <a:xfrm>
            <a:off x="251520" y="1196752"/>
            <a:ext cx="8208912" cy="5400600"/>
          </a:xfrm>
        </p:spPr>
        <p:txBody>
          <a:bodyPr>
            <a:noAutofit/>
          </a:bodyPr>
          <a:lstStyle/>
          <a:p>
            <a:r>
              <a:rPr lang="el-GR" dirty="0"/>
              <a:t>Οι λιπιδικές διπλοστιβάδες είναι ιδιαίτερα δυναμικές δομές και τα γειτονικά λιπίδια μπορούν να αλλάζουν θέσεις περίπου χίλιες φορές το δευτερόλεπτο. Η ευκαμψία των λιπιδίων επιτρέπει την τοποθέτηση και ενζυμική λειτουργία των πρωτεϊνών χωρίς μεγάλη ανακατάταξη της διπλοστιβάδας.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560352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Βιολογικές μεμβράνες </a:t>
            </a:r>
            <a:r>
              <a:rPr lang="el-GR" sz="3000" b="0" dirty="0" smtClean="0">
                <a:solidFill>
                  <a:prstClr val="black"/>
                </a:solidFill>
              </a:rPr>
              <a:t>4/6</a:t>
            </a:r>
            <a:endParaRPr lang="el-GR" dirty="0"/>
          </a:p>
        </p:txBody>
      </p:sp>
      <p:sp>
        <p:nvSpPr>
          <p:cNvPr id="3" name="Θέση περιεχομένου 2"/>
          <p:cNvSpPr>
            <a:spLocks noGrp="1"/>
          </p:cNvSpPr>
          <p:nvPr>
            <p:ph idx="1"/>
          </p:nvPr>
        </p:nvSpPr>
        <p:spPr>
          <a:xfrm>
            <a:off x="251520" y="1196752"/>
            <a:ext cx="8352928" cy="5400600"/>
          </a:xfrm>
        </p:spPr>
        <p:txBody>
          <a:bodyPr>
            <a:noAutofit/>
          </a:bodyPr>
          <a:lstStyle/>
          <a:p>
            <a:r>
              <a:rPr lang="el-GR" dirty="0" smtClean="0"/>
              <a:t>Η </a:t>
            </a:r>
            <a:r>
              <a:rPr lang="el-GR" dirty="0"/>
              <a:t>διαπερατότητα της μεμβράνης αποδίδεται κυρίως στην ύπαρξη και τη δυναμική διαμόρφωση της χοληστερόλης, η οποία είναι τέτοια ώστε να επιτρέπει τη ρευστή θερμοδυναμική κατάσταση της διπλοστιβάδας και να εμποδίζει τη μετατροπή της σε στερεά, συμπαγή φάση.  </a:t>
            </a:r>
            <a:endParaRPr lang="en-US" dirty="0" smtClean="0"/>
          </a:p>
          <a:p>
            <a:r>
              <a:rPr lang="el-GR" dirty="0" smtClean="0"/>
              <a:t>Η </a:t>
            </a:r>
            <a:r>
              <a:rPr lang="el-GR" dirty="0"/>
              <a:t>διαπερατότητά της από μόρια μη ηλεκτρολύτες, μπορεί να εξηγηθεί με βάση το γεγονός ότι η βιολογική μεμβράνη συμπεριφέρεται συνολικά ως μια συνεχής υδρόφοβη φάση και τα τμήματά της δημιουργούν διαύλους νερού ή πόρους, δημιουργώντας έτσι οδούς μεταφοράς, παράλληλα με τη διαδικασία διάχυσης.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06792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Βιολογικές μεμβράνες </a:t>
            </a:r>
            <a:r>
              <a:rPr lang="el-GR" sz="3000" b="0" dirty="0" smtClean="0">
                <a:solidFill>
                  <a:prstClr val="black"/>
                </a:solidFill>
              </a:rPr>
              <a:t>5/6</a:t>
            </a:r>
            <a:endParaRPr lang="el-GR" dirty="0"/>
          </a:p>
        </p:txBody>
      </p:sp>
      <p:sp>
        <p:nvSpPr>
          <p:cNvPr id="3" name="Θέση περιεχομένου 2"/>
          <p:cNvSpPr>
            <a:spLocks noGrp="1"/>
          </p:cNvSpPr>
          <p:nvPr>
            <p:ph idx="1"/>
          </p:nvPr>
        </p:nvSpPr>
        <p:spPr/>
        <p:txBody>
          <a:bodyPr/>
          <a:lstStyle/>
          <a:p>
            <a:r>
              <a:rPr lang="el-GR" dirty="0"/>
              <a:t>Επίσης έχει διατυπωθεί η άποψη ότι τα ιόντα μπορούν να κινούνται διαμέσου διαύλων που δημιουργούνται από τη σύζευξη των υδρόφιλων περιοχών των πρωτεϊνών ή των πολικών κεφαλών των φωσφολιπιδίων με τον κατάλληλο προσανατολισμό.</a:t>
            </a:r>
          </a:p>
          <a:p>
            <a:r>
              <a:rPr lang="el-GR" dirty="0"/>
              <a:t>Τα σύμπλοκα των φωσφολιπιδίων με τις πρωτεΐνες του μωσαϊκού ρευστού των σχηματίζουν υδρόφοβες και υδρόφιλες θύρες.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1952646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Βιολογικές μεμβράνες </a:t>
            </a:r>
            <a:r>
              <a:rPr lang="el-GR" sz="3000" b="0" dirty="0" smtClean="0">
                <a:solidFill>
                  <a:prstClr val="black"/>
                </a:solidFill>
              </a:rPr>
              <a:t>6/6</a:t>
            </a:r>
            <a:endParaRPr lang="el-GR" dirty="0"/>
          </a:p>
        </p:txBody>
      </p:sp>
      <p:sp>
        <p:nvSpPr>
          <p:cNvPr id="3" name="Θέση περιεχομένου 2"/>
          <p:cNvSpPr>
            <a:spLocks noGrp="1"/>
          </p:cNvSpPr>
          <p:nvPr>
            <p:ph idx="1"/>
          </p:nvPr>
        </p:nvSpPr>
        <p:spPr/>
        <p:txBody>
          <a:bodyPr/>
          <a:lstStyle/>
          <a:p>
            <a:r>
              <a:rPr lang="el-GR" dirty="0"/>
              <a:t>Συμπερασματικά τα λιπίδια των κυτταρικών μεμβρανών φαίνεται να εξυπηρετούν τις εξής λειτουργίες:</a:t>
            </a:r>
          </a:p>
          <a:p>
            <a:pPr lvl="1"/>
            <a:r>
              <a:rPr lang="el-GR" dirty="0"/>
              <a:t>Δημιουργούν την κατάλληλη ρευστότητα, ώστε να εξυπηρετούνται οι λειτουργίες των πρωτεϊνών.</a:t>
            </a:r>
          </a:p>
          <a:p>
            <a:pPr lvl="1"/>
            <a:r>
              <a:rPr lang="el-GR" dirty="0"/>
              <a:t>Δημιουργία διαύλων για την είσοδο νερού και </a:t>
            </a:r>
            <a:r>
              <a:rPr lang="el-GR" dirty="0" smtClean="0"/>
              <a:t>ιόντων.</a:t>
            </a:r>
            <a:endParaRPr lang="el-GR" dirty="0"/>
          </a:p>
          <a:p>
            <a:pPr lvl="1"/>
            <a:r>
              <a:rPr lang="el-GR" dirty="0"/>
              <a:t>Μεταφορά βιοχημικών σημάτων κατά μήκος της </a:t>
            </a:r>
            <a:r>
              <a:rPr lang="el-GR" dirty="0" smtClean="0"/>
              <a:t>μεμβράνης.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277316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pic>
        <p:nvPicPr>
          <p:cNvPr id="6146" name="Picture 2" descr="File:Cell membrane detailed diagram 4.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 y="-19482"/>
            <a:ext cx="5867100" cy="68774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5292080" y="6063679"/>
            <a:ext cx="313839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Cell membrane detailed diagram </a:t>
            </a:r>
            <a:r>
              <a:rPr lang="en-US" sz="1200" dirty="0" smtClean="0">
                <a:latin typeface="+mn-lt"/>
                <a:hlinkClick r:id="rId4"/>
              </a:rPr>
              <a:t>4</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Timothy Gu"/>
              </a:rPr>
              <a:t>Timothy Gu</a:t>
            </a:r>
            <a:r>
              <a:rPr lang="el-GR" sz="1200" dirty="0" smtClean="0">
                <a:solidFill>
                  <a:prstClr val="black">
                    <a:lumMod val="75000"/>
                    <a:lumOff val="25000"/>
                  </a:prstClr>
                </a:solidFill>
                <a:latin typeface="+mn-lt"/>
              </a:rPr>
              <a:t> 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1518956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136904" cy="1008112"/>
          </a:xfrm>
        </p:spPr>
        <p:txBody>
          <a:bodyPr>
            <a:noAutofit/>
          </a:bodyPr>
          <a:lstStyle/>
          <a:p>
            <a:r>
              <a:rPr lang="el-GR" dirty="0"/>
              <a:t>Ομοιότητες λιποσωμάτων και βιολογικών μεμβρανών</a:t>
            </a:r>
          </a:p>
        </p:txBody>
      </p:sp>
      <p:sp>
        <p:nvSpPr>
          <p:cNvPr id="3" name="Θέση περιεχομένου 2"/>
          <p:cNvSpPr>
            <a:spLocks noGrp="1"/>
          </p:cNvSpPr>
          <p:nvPr>
            <p:ph idx="1"/>
          </p:nvPr>
        </p:nvSpPr>
        <p:spPr>
          <a:xfrm>
            <a:off x="251520" y="1412776"/>
            <a:ext cx="8352928" cy="5040560"/>
          </a:xfrm>
        </p:spPr>
        <p:txBody>
          <a:bodyPr/>
          <a:lstStyle/>
          <a:p>
            <a:r>
              <a:rPr lang="el-GR" dirty="0"/>
              <a:t>Τα λιποσώματα με το υδρόφιλο εσωτερικό τους και τη λιπιδική διπλοστιβάδα που τα διαχωρίζει από το εξωτερικό περιβάλλον παρουσιάζουν δομικές ομοιότητες με την κυτταρική μεμβράνη. Τα υδρόφιλα και τα υδρόφοβα τμήματά τους αλληλεπιδρούν ιδανικά   με υδρόφοβες και υδρόφιλες θύρες των βιολογικών μεμβρανών.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640692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352928" cy="1080120"/>
          </a:xfrm>
        </p:spPr>
        <p:txBody>
          <a:bodyPr>
            <a:noAutofit/>
          </a:bodyPr>
          <a:lstStyle/>
          <a:p>
            <a:r>
              <a:rPr lang="el-GR" dirty="0"/>
              <a:t>Φυσικοχημικές ιδιότητες των </a:t>
            </a:r>
            <a:r>
              <a:rPr lang="el-GR" dirty="0" smtClean="0"/>
              <a:t>λιποσωμάτων </a:t>
            </a:r>
            <a:r>
              <a:rPr lang="el-GR" sz="3000" b="0" dirty="0" smtClean="0"/>
              <a:t>1/5</a:t>
            </a:r>
            <a:endParaRPr lang="el-GR" sz="3000" b="0" dirty="0"/>
          </a:p>
        </p:txBody>
      </p:sp>
      <p:sp>
        <p:nvSpPr>
          <p:cNvPr id="3" name="Θέση περιεχομένου 2"/>
          <p:cNvSpPr>
            <a:spLocks noGrp="1"/>
          </p:cNvSpPr>
          <p:nvPr>
            <p:ph idx="1"/>
          </p:nvPr>
        </p:nvSpPr>
        <p:spPr>
          <a:xfrm>
            <a:off x="251520" y="1340768"/>
            <a:ext cx="8280920" cy="5517232"/>
          </a:xfrm>
        </p:spPr>
        <p:txBody>
          <a:bodyPr>
            <a:normAutofit fontScale="92500" lnSpcReduction="10000"/>
          </a:bodyPr>
          <a:lstStyle/>
          <a:p>
            <a:pPr>
              <a:lnSpc>
                <a:spcPct val="115000"/>
              </a:lnSpc>
            </a:pPr>
            <a:r>
              <a:rPr lang="el-GR" dirty="0"/>
              <a:t>Oι φυσικοχημικές ιδιότητες των λιποσωμάτων προσδιορίζονται από το μέγεθος και την κατανομή των μεγεθών, από τον όγκο που έχουν την ικανότητα να εγκλωβίζουν και από το  ζ-δυναμικό της επιφάνειας τους.</a:t>
            </a:r>
          </a:p>
          <a:p>
            <a:pPr marL="0" indent="0">
              <a:lnSpc>
                <a:spcPct val="115000"/>
              </a:lnSpc>
              <a:buNone/>
            </a:pPr>
            <a:r>
              <a:rPr lang="el-GR" b="1" dirty="0"/>
              <a:t>Μέγεθος των λιποσωμάτων </a:t>
            </a:r>
          </a:p>
          <a:p>
            <a:pPr>
              <a:lnSpc>
                <a:spcPct val="115000"/>
              </a:lnSpc>
            </a:pPr>
            <a:r>
              <a:rPr lang="el-GR" dirty="0"/>
              <a:t>Η ταξινόμηση των λιποσωμάτων ανάλογα με το μέγεθος τους και τον αριθμό των στιβάδων τους είναι η ακόλουθη: πολυλιποσώματα (Μultivesicularvesicles, MVVs), μονοστιβαδικά (Unilamelarvesicles, ULVs) και πολυστιβαδικά (Multilamelarvesicles, MLVs). Τα μονοστιβαδικά μπορεί να είναι μεγάλα (Largeunilamelarvesicles, LUVs) ή μικρά (Smallunilamelarvesicles, SUVs). Οι διαστάσεις και ο αριθμός των στιβάδων του λιποσώματος εξαρτάται από  τη μέθοδο παρασκευής καθώς και από την ένταση της μηχανικής ανάδευσης κατά τη διασπορά του λιπιδίου στην υδατική φάση. </a:t>
            </a:r>
          </a:p>
          <a:p>
            <a:pPr>
              <a:lnSpc>
                <a:spcPct val="115000"/>
              </a:lnSpc>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121132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352928" cy="1080120"/>
          </a:xfrm>
        </p:spPr>
        <p:txBody>
          <a:bodyPr>
            <a:noAutofit/>
          </a:bodyPr>
          <a:lstStyle/>
          <a:p>
            <a:r>
              <a:rPr lang="el-GR" dirty="0"/>
              <a:t>Φυσικοχημικές ιδιότητες των </a:t>
            </a:r>
            <a:r>
              <a:rPr lang="el-GR" dirty="0" smtClean="0"/>
              <a:t>λιποσωμάτων </a:t>
            </a:r>
            <a:r>
              <a:rPr lang="el-GR" sz="3000" b="0" dirty="0" smtClean="0"/>
              <a:t>2/5</a:t>
            </a:r>
            <a:endParaRPr lang="el-GR" sz="3000" b="0" dirty="0"/>
          </a:p>
        </p:txBody>
      </p:sp>
      <p:sp>
        <p:nvSpPr>
          <p:cNvPr id="3" name="Θέση περιεχομένου 2"/>
          <p:cNvSpPr>
            <a:spLocks noGrp="1"/>
          </p:cNvSpPr>
          <p:nvPr>
            <p:ph idx="1"/>
          </p:nvPr>
        </p:nvSpPr>
        <p:spPr>
          <a:xfrm>
            <a:off x="251520" y="1412776"/>
            <a:ext cx="8280920" cy="5400600"/>
          </a:xfrm>
        </p:spPr>
        <p:txBody>
          <a:bodyPr>
            <a:normAutofit/>
          </a:bodyPr>
          <a:lstStyle/>
          <a:p>
            <a:r>
              <a:rPr lang="en-US" sz="2200" dirty="0"/>
              <a:t>T</a:t>
            </a:r>
            <a:r>
              <a:rPr lang="el-GR" sz="2200" dirty="0"/>
              <a:t>α </a:t>
            </a:r>
            <a:r>
              <a:rPr lang="en-US" sz="2200" dirty="0"/>
              <a:t>MLVs</a:t>
            </a:r>
            <a:r>
              <a:rPr lang="el-GR" sz="2200" dirty="0"/>
              <a:t> είναι ο απλούστερος τύπος λιποσωμάτων και χαρακτηρίζονται από αρκετές ομόκεντρες διπλοστιβάδες, όπου η μια διαχωρίζεται από την άλλη από την υδατική φάση. Η διάμετρός τους κυμαίνεται από 500</a:t>
            </a:r>
            <a:r>
              <a:rPr lang="en-US" sz="2200" dirty="0"/>
              <a:t>nm</a:t>
            </a:r>
            <a:r>
              <a:rPr lang="el-GR" sz="2200" dirty="0"/>
              <a:t> έως λίγα μ</a:t>
            </a:r>
            <a:r>
              <a:rPr lang="en-US" sz="2200" dirty="0"/>
              <a:t>m</a:t>
            </a:r>
            <a:r>
              <a:rPr lang="el-GR" sz="2200" dirty="0"/>
              <a:t>.</a:t>
            </a:r>
          </a:p>
          <a:p>
            <a:r>
              <a:rPr lang="en-US" sz="2200" dirty="0"/>
              <a:t>T</a:t>
            </a:r>
            <a:r>
              <a:rPr lang="el-GR" sz="2200" dirty="0"/>
              <a:t>α </a:t>
            </a:r>
            <a:r>
              <a:rPr lang="en-US" sz="2200" dirty="0"/>
              <a:t>LUVs</a:t>
            </a:r>
            <a:r>
              <a:rPr lang="el-GR" sz="2200" dirty="0"/>
              <a:t> αποτελούνται από μια διπλοστιβάδα και το μέγεθός τους κυμαίνεται από 100 έως 1000 </a:t>
            </a:r>
            <a:r>
              <a:rPr lang="en-US" sz="2200" dirty="0"/>
              <a:t>nm</a:t>
            </a:r>
            <a:r>
              <a:rPr lang="el-GR" sz="2200" dirty="0"/>
              <a:t>. Σε σύγκριση με τα  με τα </a:t>
            </a:r>
            <a:r>
              <a:rPr lang="en-US" sz="2200" dirty="0"/>
              <a:t>MLVs</a:t>
            </a:r>
            <a:r>
              <a:rPr lang="el-GR" sz="2200" dirty="0"/>
              <a:t>, τα </a:t>
            </a:r>
            <a:r>
              <a:rPr lang="en-US" sz="2200" dirty="0"/>
              <a:t>LUVs</a:t>
            </a:r>
            <a:r>
              <a:rPr lang="el-GR" sz="2200" dirty="0"/>
              <a:t> έχουν μεγαλύτερο όγκο υδατικής φάσης και μπορούν να εγκλωβίσουν 30 </a:t>
            </a:r>
            <a:r>
              <a:rPr lang="en-US" sz="2200" dirty="0"/>
              <a:t>L</a:t>
            </a:r>
            <a:r>
              <a:rPr lang="el-GR" sz="2200" dirty="0"/>
              <a:t>/</a:t>
            </a:r>
            <a:r>
              <a:rPr lang="en-US" sz="2200" dirty="0"/>
              <a:t>mol</a:t>
            </a:r>
            <a:r>
              <a:rPr lang="el-GR" sz="2200" dirty="0"/>
              <a:t> λιπιδίου, ενώ τα </a:t>
            </a:r>
            <a:r>
              <a:rPr lang="en-US" sz="2200" dirty="0"/>
              <a:t>MLVs</a:t>
            </a:r>
            <a:r>
              <a:rPr lang="el-GR" sz="2200" dirty="0"/>
              <a:t> 1-4 </a:t>
            </a:r>
            <a:r>
              <a:rPr lang="en-US" sz="2200" dirty="0"/>
              <a:t>L</a:t>
            </a:r>
            <a:r>
              <a:rPr lang="el-GR" sz="2200" dirty="0"/>
              <a:t>/</a:t>
            </a:r>
            <a:r>
              <a:rPr lang="en-US" sz="2200" dirty="0"/>
              <a:t>mol</a:t>
            </a:r>
            <a:r>
              <a:rPr lang="el-GR" sz="2200" dirty="0"/>
              <a:t>.</a:t>
            </a:r>
          </a:p>
          <a:p>
            <a:r>
              <a:rPr lang="en-US" sz="2200" dirty="0"/>
              <a:t>T</a:t>
            </a:r>
            <a:r>
              <a:rPr lang="el-GR" sz="2200" dirty="0"/>
              <a:t>α </a:t>
            </a:r>
            <a:r>
              <a:rPr lang="en-US" sz="2200" dirty="0"/>
              <a:t>SUVs</a:t>
            </a:r>
            <a:r>
              <a:rPr lang="el-GR" sz="2200" dirty="0"/>
              <a:t>αποτελούνται από μια διπλοστιβάδα και το μέγεθός τους κυμαίνεται από 20 έως 75 </a:t>
            </a:r>
            <a:r>
              <a:rPr lang="en-US" sz="2200" dirty="0"/>
              <a:t>nm</a:t>
            </a:r>
            <a:r>
              <a:rPr lang="el-GR" sz="2200" dirty="0"/>
              <a:t>. Έχουν ικανότητα εγκλωβισμού 0.2-1.5 </a:t>
            </a:r>
            <a:r>
              <a:rPr lang="en-US" sz="2200" dirty="0"/>
              <a:t>L</a:t>
            </a:r>
            <a:r>
              <a:rPr lang="el-GR" sz="2200" dirty="0"/>
              <a:t>/</a:t>
            </a:r>
            <a:r>
              <a:rPr lang="en-US" sz="2200" dirty="0"/>
              <a:t>mol</a:t>
            </a:r>
            <a:r>
              <a:rPr lang="el-GR" sz="2200" dirty="0"/>
              <a:t> και σχηματίζουν διαυγείς διασπορές σε αντίθεση με τις θολές διασπορές των </a:t>
            </a:r>
            <a:r>
              <a:rPr lang="en-US" sz="2200" dirty="0"/>
              <a:t>MLVs</a:t>
            </a:r>
            <a:r>
              <a:rPr lang="el-GR" sz="2200" dirty="0"/>
              <a:t> και των </a:t>
            </a:r>
            <a:r>
              <a:rPr lang="en-US" sz="2200" dirty="0"/>
              <a:t>LUVs</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21349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Γενικά </a:t>
            </a:r>
            <a:r>
              <a:rPr lang="el-GR" sz="3000" b="0" dirty="0" smtClean="0"/>
              <a:t>1/6</a:t>
            </a:r>
            <a:r>
              <a:rPr lang="el-GR" dirty="0" smtClean="0"/>
              <a:t> </a:t>
            </a:r>
            <a:endParaRPr lang="el-GR" dirty="0"/>
          </a:p>
        </p:txBody>
      </p:sp>
      <p:sp>
        <p:nvSpPr>
          <p:cNvPr id="6" name="Θέση περιεχομένου 5"/>
          <p:cNvSpPr>
            <a:spLocks noGrp="1"/>
          </p:cNvSpPr>
          <p:nvPr>
            <p:ph idx="1"/>
          </p:nvPr>
        </p:nvSpPr>
        <p:spPr>
          <a:xfrm>
            <a:off x="63684" y="908720"/>
            <a:ext cx="4320479" cy="5661248"/>
          </a:xfrm>
        </p:spPr>
        <p:txBody>
          <a:bodyPr>
            <a:noAutofit/>
          </a:bodyPr>
          <a:lstStyle/>
          <a:p>
            <a:r>
              <a:rPr lang="el-GR" sz="2300" dirty="0"/>
              <a:t>Τα λιποσώματα είναι λιπιδικές σφαιρικές κλειστές δομές διαμέτρου 25-5000 </a:t>
            </a:r>
            <a:r>
              <a:rPr lang="en-US" sz="2300" dirty="0"/>
              <a:t>nm</a:t>
            </a:r>
            <a:r>
              <a:rPr lang="el-GR" sz="2300" dirty="0"/>
              <a:t>, αποτελούνται από υδρόφιλα και υδρόφοβα τμήματα και χαρακτηρίζονται ως αμφίφυλα μόρια. Η ονομασία λιπιδικά σφαιρίδια ή κυστίδια (</a:t>
            </a:r>
            <a:r>
              <a:rPr lang="en-US" sz="2300" dirty="0"/>
              <a:t>lipidvesicles</a:t>
            </a:r>
            <a:r>
              <a:rPr lang="el-GR" sz="2300" dirty="0"/>
              <a:t>) είναι επίσης αποδεκτή από τον οργανισμό από τη Διεθνή Ένωση Εφαρμοσμένης Χημείας (</a:t>
            </a:r>
            <a:r>
              <a:rPr lang="en-US" sz="2300" dirty="0" smtClean="0"/>
              <a:t>International Union of Applied Chemistry</a:t>
            </a:r>
            <a:r>
              <a:rPr lang="el-GR" sz="2300" dirty="0"/>
              <a:t>, </a:t>
            </a:r>
            <a:r>
              <a:rPr lang="en-US" sz="2300" dirty="0"/>
              <a:t>IUPAC</a:t>
            </a:r>
            <a:r>
              <a:rPr lang="el-GR" sz="2300" dirty="0" smtClean="0"/>
              <a:t>).</a:t>
            </a:r>
            <a:endParaRPr lang="el-GR" sz="2300" dirty="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
        <p:nvSpPr>
          <p:cNvPr id="9" name="Rectangle 7"/>
          <p:cNvSpPr/>
          <p:nvPr/>
        </p:nvSpPr>
        <p:spPr>
          <a:xfrm>
            <a:off x="4391472" y="5262598"/>
            <a:ext cx="4752528"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Liposome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Kosigrim"/>
              </a:rPr>
              <a:t>Kosigrim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pic>
        <p:nvPicPr>
          <p:cNvPr id="7170" name="Picture 2" descr="File:Liposo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008" y="1124744"/>
            <a:ext cx="4752528" cy="40852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77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352928" cy="1080120"/>
          </a:xfrm>
        </p:spPr>
        <p:txBody>
          <a:bodyPr>
            <a:noAutofit/>
          </a:bodyPr>
          <a:lstStyle/>
          <a:p>
            <a:r>
              <a:rPr lang="el-GR" dirty="0"/>
              <a:t>Φυσικοχημικές ιδιότητες των </a:t>
            </a:r>
            <a:r>
              <a:rPr lang="el-GR" dirty="0" smtClean="0"/>
              <a:t>λιποσωμάτων </a:t>
            </a:r>
            <a:r>
              <a:rPr lang="el-GR" sz="3000" b="0" dirty="0" smtClean="0"/>
              <a:t>3/5</a:t>
            </a:r>
            <a:endParaRPr lang="el-GR" sz="3000" b="0" dirty="0"/>
          </a:p>
        </p:txBody>
      </p:sp>
      <p:sp>
        <p:nvSpPr>
          <p:cNvPr id="3" name="Θέση περιεχομένου 2"/>
          <p:cNvSpPr>
            <a:spLocks noGrp="1"/>
          </p:cNvSpPr>
          <p:nvPr>
            <p:ph idx="1"/>
          </p:nvPr>
        </p:nvSpPr>
        <p:spPr>
          <a:xfrm>
            <a:off x="251520" y="1412776"/>
            <a:ext cx="8352928" cy="5040560"/>
          </a:xfrm>
        </p:spPr>
        <p:txBody>
          <a:bodyPr/>
          <a:lstStyle/>
          <a:p>
            <a:pPr marL="0" indent="0">
              <a:buNone/>
            </a:pPr>
            <a:r>
              <a:rPr lang="el-GR" b="1" dirty="0"/>
              <a:t>Ικανότητα </a:t>
            </a:r>
            <a:r>
              <a:rPr lang="el-GR" b="1" dirty="0" smtClean="0"/>
              <a:t>εγκλωβισμού</a:t>
            </a:r>
          </a:p>
          <a:p>
            <a:r>
              <a:rPr lang="en-US" dirty="0"/>
              <a:t>T</a:t>
            </a:r>
            <a:r>
              <a:rPr lang="el-GR" dirty="0"/>
              <a:t>α </a:t>
            </a:r>
            <a:r>
              <a:rPr lang="en-US" dirty="0"/>
              <a:t>MLVs</a:t>
            </a:r>
            <a:r>
              <a:rPr lang="el-GR" dirty="0"/>
              <a:t>  μπορούν να εγλωβίσουν 1-4 </a:t>
            </a:r>
            <a:r>
              <a:rPr lang="en-US" dirty="0"/>
              <a:t>L</a:t>
            </a:r>
            <a:r>
              <a:rPr lang="el-GR" dirty="0"/>
              <a:t>/</a:t>
            </a:r>
            <a:r>
              <a:rPr lang="en-US" dirty="0"/>
              <a:t>mol</a:t>
            </a:r>
            <a:r>
              <a:rPr lang="el-GR" dirty="0"/>
              <a:t>, ενώ τα </a:t>
            </a:r>
            <a:r>
              <a:rPr lang="en-US" dirty="0"/>
              <a:t>LUVs</a:t>
            </a:r>
            <a:r>
              <a:rPr lang="el-GR" dirty="0"/>
              <a:t> 30 </a:t>
            </a:r>
            <a:r>
              <a:rPr lang="en-US" dirty="0"/>
              <a:t>L</a:t>
            </a:r>
            <a:r>
              <a:rPr lang="el-GR" dirty="0"/>
              <a:t>/</a:t>
            </a:r>
            <a:r>
              <a:rPr lang="en-US" dirty="0"/>
              <a:t>mol</a:t>
            </a:r>
            <a:r>
              <a:rPr lang="el-GR" dirty="0"/>
              <a:t> λιπιδίου. Τα </a:t>
            </a:r>
            <a:r>
              <a:rPr lang="en-US" dirty="0"/>
              <a:t>SUVs</a:t>
            </a:r>
            <a:r>
              <a:rPr lang="el-GR" dirty="0"/>
              <a:t> εγκλωβίζουν μόνο μέχρι 0.2-1.5 </a:t>
            </a:r>
            <a:r>
              <a:rPr lang="en-US" dirty="0"/>
              <a:t>L</a:t>
            </a:r>
            <a:r>
              <a:rPr lang="el-GR" dirty="0"/>
              <a:t>/</a:t>
            </a:r>
            <a:r>
              <a:rPr lang="en-US" dirty="0"/>
              <a:t>mol</a:t>
            </a:r>
            <a:r>
              <a:rPr lang="el-GR" dirty="0"/>
              <a:t> και σχηματίζουν διαυγείς διασπορές σε αντίθεση με τις θολές διασπορές των </a:t>
            </a:r>
            <a:r>
              <a:rPr lang="en-US" dirty="0"/>
              <a:t>MLVs</a:t>
            </a:r>
            <a:r>
              <a:rPr lang="el-GR" dirty="0"/>
              <a:t> και των </a:t>
            </a:r>
            <a:r>
              <a:rPr lang="en-US" dirty="0"/>
              <a:t>LUVs</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2144285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352928" cy="1080120"/>
          </a:xfrm>
        </p:spPr>
        <p:txBody>
          <a:bodyPr>
            <a:noAutofit/>
          </a:bodyPr>
          <a:lstStyle/>
          <a:p>
            <a:r>
              <a:rPr lang="el-GR" dirty="0"/>
              <a:t>Φυσικοχημικές ιδιότητες των </a:t>
            </a:r>
            <a:r>
              <a:rPr lang="el-GR" dirty="0" smtClean="0"/>
              <a:t>λιποσωμάτων </a:t>
            </a:r>
            <a:r>
              <a:rPr lang="el-GR" sz="3000" b="0" dirty="0" smtClean="0"/>
              <a:t>4/5</a:t>
            </a:r>
            <a:endParaRPr lang="el-GR" sz="3000" b="0" dirty="0"/>
          </a:p>
        </p:txBody>
      </p:sp>
      <p:sp>
        <p:nvSpPr>
          <p:cNvPr id="3" name="Θέση περιεχομένου 2"/>
          <p:cNvSpPr>
            <a:spLocks noGrp="1"/>
          </p:cNvSpPr>
          <p:nvPr>
            <p:ph idx="1"/>
          </p:nvPr>
        </p:nvSpPr>
        <p:spPr>
          <a:xfrm>
            <a:off x="251520" y="1412776"/>
            <a:ext cx="8352928" cy="5445224"/>
          </a:xfrm>
        </p:spPr>
        <p:txBody>
          <a:bodyPr>
            <a:normAutofit/>
          </a:bodyPr>
          <a:lstStyle/>
          <a:p>
            <a:pPr marL="0" indent="0">
              <a:buNone/>
            </a:pPr>
            <a:r>
              <a:rPr lang="el-GR" b="1" dirty="0"/>
              <a:t>Αστάθεια των </a:t>
            </a:r>
            <a:r>
              <a:rPr lang="el-GR" b="1" dirty="0" smtClean="0"/>
              <a:t>λιποσωμάτων</a:t>
            </a:r>
          </a:p>
          <a:p>
            <a:r>
              <a:rPr lang="el-GR" dirty="0"/>
              <a:t>Η αστάθεια των λιποσωμάτων εκδηλώνεται με διαρροή των εγκλωβισμένων δραστικών συστατικών, οξείδωση των ακόρεστων λιπαρών οξέων, υδρολύσεις των εστερικών και αμιδικών δεσμών και αλλαγή του μεγέθους τους λόγω σχηματισμού συσσωματωμάτων.</a:t>
            </a:r>
          </a:p>
          <a:p>
            <a:r>
              <a:rPr lang="el-GR" dirty="0"/>
              <a:t>Η οξειδωτική διάσπαση μπορεί να αποφευχθεί με τη χρήση κορεσμένων λιπαρών οξέων, ενώ η υδρόλυση με τη διατήρηση του </a:t>
            </a:r>
            <a:r>
              <a:rPr lang="en-US" dirty="0"/>
              <a:t>pH</a:t>
            </a:r>
            <a:r>
              <a:rPr lang="el-GR" dirty="0"/>
              <a:t> μεταξύ 5-6.5.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312685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352928" cy="1080120"/>
          </a:xfrm>
        </p:spPr>
        <p:txBody>
          <a:bodyPr>
            <a:noAutofit/>
          </a:bodyPr>
          <a:lstStyle/>
          <a:p>
            <a:r>
              <a:rPr lang="el-GR" dirty="0"/>
              <a:t>Φυσικοχημικές ιδιότητες των </a:t>
            </a:r>
            <a:r>
              <a:rPr lang="el-GR" dirty="0" smtClean="0"/>
              <a:t>λιποσωμάτων </a:t>
            </a:r>
            <a:r>
              <a:rPr lang="el-GR" sz="3000" b="0" dirty="0" smtClean="0"/>
              <a:t>5/5</a:t>
            </a:r>
            <a:endParaRPr lang="el-GR" sz="3000" b="0" dirty="0"/>
          </a:p>
        </p:txBody>
      </p:sp>
      <p:sp>
        <p:nvSpPr>
          <p:cNvPr id="3" name="Θέση περιεχομένου 2"/>
          <p:cNvSpPr>
            <a:spLocks noGrp="1"/>
          </p:cNvSpPr>
          <p:nvPr>
            <p:ph idx="1"/>
          </p:nvPr>
        </p:nvSpPr>
        <p:spPr>
          <a:xfrm>
            <a:off x="251520" y="1412776"/>
            <a:ext cx="8352928" cy="5445224"/>
          </a:xfrm>
        </p:spPr>
        <p:txBody>
          <a:bodyPr>
            <a:normAutofit/>
          </a:bodyPr>
          <a:lstStyle/>
          <a:p>
            <a:r>
              <a:rPr lang="el-GR" dirty="0" smtClean="0"/>
              <a:t>Επίσης αρκετοί γαλακτωματοποιητές έχει αποδειχθεί ότι διαταράσσουν τη σταθερότητα των λιποσωμάτων. Προτείνεται να χρησιμοποιούνται φωσφολιπιδικής δομής γαλακτωματοποιητές.</a:t>
            </a:r>
          </a:p>
          <a:p>
            <a:r>
              <a:rPr lang="el-GR" dirty="0" smtClean="0"/>
              <a:t>Η </a:t>
            </a:r>
            <a:r>
              <a:rPr lang="el-GR" dirty="0"/>
              <a:t>σταθερότητά τους μπορεί να αυξηθεί αν διασπαρούν σε υδατικό πήκτωμα ή υδαταλκοολικό διάλυμα. Επίσης η κάλυψη της επιφάνειάς τους με αλυσίδες πολυαιθυλενογλυκόλης που είναι ομοιοπολικά ενωμένες με τα λιπίδια οδηγεί στη δημιουργία σταθερών λιποσωμάτων που ονομάζονται στερεοχημικά σταθεροποιημένα λιποσώματα (</a:t>
            </a:r>
            <a:r>
              <a:rPr lang="en-US" dirty="0"/>
              <a:t>stealth</a:t>
            </a:r>
            <a:r>
              <a:rPr lang="el-GR" dirty="0"/>
              <a:t>, </a:t>
            </a:r>
            <a:r>
              <a:rPr lang="en-US" dirty="0"/>
              <a:t>stericallystabilizedliposome</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649522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Εφαρμογές στην </a:t>
            </a:r>
            <a:r>
              <a:rPr lang="el-GR" dirty="0" smtClean="0"/>
              <a:t>Κοσμητολογία </a:t>
            </a:r>
            <a:r>
              <a:rPr lang="el-GR" sz="3000" b="0" dirty="0" smtClean="0"/>
              <a:t>1/4</a:t>
            </a:r>
            <a:endParaRPr lang="el-GR" sz="3000" b="0" dirty="0"/>
          </a:p>
        </p:txBody>
      </p:sp>
      <p:sp>
        <p:nvSpPr>
          <p:cNvPr id="3" name="Θέση περιεχομένου 2"/>
          <p:cNvSpPr>
            <a:spLocks noGrp="1"/>
          </p:cNvSpPr>
          <p:nvPr>
            <p:ph idx="1"/>
          </p:nvPr>
        </p:nvSpPr>
        <p:spPr>
          <a:xfrm>
            <a:off x="251520" y="1196752"/>
            <a:ext cx="8352928" cy="5544616"/>
          </a:xfrm>
        </p:spPr>
        <p:txBody>
          <a:bodyPr>
            <a:normAutofit lnSpcReduction="10000"/>
          </a:bodyPr>
          <a:lstStyle/>
          <a:p>
            <a:r>
              <a:rPr lang="el-GR" dirty="0"/>
              <a:t>Τα λιποσώματα χρησιμοποιούνται στην Κοσμητολογία για τον εφοδιασμό της κερατίνης με λιπίδια και τη μείωση της διαδερμικής απώλειας ύδατος. </a:t>
            </a:r>
            <a:endParaRPr lang="el-GR" dirty="0" smtClean="0"/>
          </a:p>
          <a:p>
            <a:r>
              <a:rPr lang="el-GR" dirty="0" smtClean="0"/>
              <a:t>Επιπροσθέτως </a:t>
            </a:r>
            <a:r>
              <a:rPr lang="el-GR" dirty="0"/>
              <a:t>λόγω: α) της </a:t>
            </a:r>
            <a:r>
              <a:rPr lang="el-GR" dirty="0"/>
              <a:t>διαμερισματοποίησης</a:t>
            </a:r>
            <a:r>
              <a:rPr lang="el-GR" dirty="0"/>
              <a:t> που παρουσιάζουν και β) της ομοιότητας του αμφίφυλου χαρακτήρα τους με τη δομή του μωσαϊκού ρευστού των κυτταρικών μεμβρανών μπορούν να χρησιμεύσουν για την ενδοδερμική μεταφορά δραστικών ουσιών καθώς και την αργή απελευθέρωση ουσιών στο δέρμα. </a:t>
            </a:r>
            <a:endParaRPr lang="el-GR" dirty="0" smtClean="0"/>
          </a:p>
          <a:p>
            <a:r>
              <a:rPr lang="el-GR" dirty="0" smtClean="0"/>
              <a:t>Σε </a:t>
            </a:r>
            <a:r>
              <a:rPr lang="el-GR" dirty="0"/>
              <a:t>αντίθεση με άλλες βιολογικές μεμβράνες, η κερατίνη στιβάδα δεν περιέχει φωσφολιπίδια, αλλά έχει αποδειχθεί ότι σχηματίζει διπλοστιβάδα ανάλογη των φωσφολιπιδίων όταν βρεθεί σε υδατικό διάλυμα </a:t>
            </a:r>
            <a:r>
              <a:rPr lang="el-GR" dirty="0" smtClean="0"/>
              <a:t>φυσιολογικού </a:t>
            </a:r>
            <a:r>
              <a:rPr lang="el-GR" dirty="0"/>
              <a:t>pH.</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310550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Εφαρμογές στην Κοσμητολογία </a:t>
            </a:r>
            <a:r>
              <a:rPr lang="el-GR" sz="3000" b="0" dirty="0" smtClean="0">
                <a:solidFill>
                  <a:prstClr val="black"/>
                </a:solidFill>
              </a:rPr>
              <a:t>2/4</a:t>
            </a:r>
            <a:endParaRPr lang="el-GR" dirty="0"/>
          </a:p>
        </p:txBody>
      </p:sp>
      <p:sp>
        <p:nvSpPr>
          <p:cNvPr id="3" name="Θέση περιεχομένου 2"/>
          <p:cNvSpPr>
            <a:spLocks noGrp="1"/>
          </p:cNvSpPr>
          <p:nvPr>
            <p:ph idx="1"/>
          </p:nvPr>
        </p:nvSpPr>
        <p:spPr>
          <a:xfrm>
            <a:off x="251520" y="1196752"/>
            <a:ext cx="8352928" cy="5400600"/>
          </a:xfrm>
        </p:spPr>
        <p:txBody>
          <a:bodyPr>
            <a:noAutofit/>
          </a:bodyPr>
          <a:lstStyle/>
          <a:p>
            <a:r>
              <a:rPr lang="el-GR" dirty="0"/>
              <a:t>Για να μπορέσουν να δράσουν ως συστήματα μεταφοράς και ελεγχόμενης αποδέσμευσης θα πρέπει να έχουν τέτοια δομή ώστε να περάσουν ανέπαφα την κερατίνη στιβάδα. </a:t>
            </a:r>
            <a:endParaRPr lang="el-GR" dirty="0" smtClean="0"/>
          </a:p>
          <a:p>
            <a:r>
              <a:rPr lang="el-GR" dirty="0" smtClean="0"/>
              <a:t>Σε </a:t>
            </a:r>
            <a:r>
              <a:rPr lang="el-GR" dirty="0"/>
              <a:t>πειράματα που διεξήχθησαν από τον </a:t>
            </a:r>
            <a:r>
              <a:rPr lang="en-US" dirty="0"/>
              <a:t>Hofland</a:t>
            </a:r>
            <a:r>
              <a:rPr lang="el-GR" dirty="0"/>
              <a:t> και του συνεργάτες του αποδείχθηκε ότι τα εξεταζόμενα λιποσώματα είχαν προσροφηθεί στην κερατίνη στιβάδα και είχαν σχηματίσει σύμπλοκες ενώσεις με αυτήν. </a:t>
            </a:r>
            <a:endParaRPr lang="el-GR" dirty="0" smtClean="0"/>
          </a:p>
          <a:p>
            <a:r>
              <a:rPr lang="el-GR" dirty="0" smtClean="0"/>
              <a:t>Σύμφωνα </a:t>
            </a:r>
            <a:r>
              <a:rPr lang="el-GR" dirty="0"/>
              <a:t>με την παραπάνω έρευνα τα λιποσώματα δεν περνούν ανέπαφα την κερατίνη, αλλά οι εγκλωβισμένες δραστικές ουσίες κατανέμονται ή διασπείρονται στην κερατίνη και δημιουργούν σύμπλοκα στο μεσοκυττάριο χώρο της κερατίνης.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4205105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Εφαρμογές στην Κοσμητολογία </a:t>
            </a:r>
            <a:r>
              <a:rPr lang="el-GR" sz="3000" b="0" dirty="0" smtClean="0">
                <a:solidFill>
                  <a:prstClr val="black"/>
                </a:solidFill>
              </a:rPr>
              <a:t>3/4</a:t>
            </a:r>
            <a:endParaRPr lang="el-GR" dirty="0"/>
          </a:p>
        </p:txBody>
      </p:sp>
      <p:sp>
        <p:nvSpPr>
          <p:cNvPr id="3" name="Θέση περιεχομένου 2"/>
          <p:cNvSpPr>
            <a:spLocks noGrp="1"/>
          </p:cNvSpPr>
          <p:nvPr>
            <p:ph idx="1"/>
          </p:nvPr>
        </p:nvSpPr>
        <p:spPr>
          <a:xfrm>
            <a:off x="251520" y="1196752"/>
            <a:ext cx="8352928" cy="5256584"/>
          </a:xfrm>
        </p:spPr>
        <p:txBody>
          <a:bodyPr>
            <a:noAutofit/>
          </a:bodyPr>
          <a:lstStyle/>
          <a:p>
            <a:r>
              <a:rPr lang="el-GR" dirty="0" smtClean="0"/>
              <a:t>Το </a:t>
            </a:r>
            <a:r>
              <a:rPr lang="el-GR" dirty="0"/>
              <a:t>είδος των λιπιδίων, το μέγεθος του λιποσώματος, η θερμοδυναμική κατάσταση, το φορτίο και ο αριθμός των στιβάδων επηρεάζουν τη ενδο/διαδερμική μεταφορά των εγκλωβισμένων στο λιπόσωμα δραστικών ουσιών. </a:t>
            </a:r>
            <a:endParaRPr lang="el-GR" dirty="0" smtClean="0"/>
          </a:p>
          <a:p>
            <a:r>
              <a:rPr lang="el-GR" dirty="0" smtClean="0"/>
              <a:t>Από </a:t>
            </a:r>
            <a:r>
              <a:rPr lang="el-GR" dirty="0"/>
              <a:t>μελέτη της ομάδας του  </a:t>
            </a:r>
            <a:r>
              <a:rPr lang="en-US" dirty="0"/>
              <a:t>Kirjavainen</a:t>
            </a:r>
            <a:r>
              <a:rPr lang="el-GR" dirty="0"/>
              <a:t> προκύπτει ότι τα λιποσώματα με διολεϋλο φωσφατιδυλοχολίνη ή φωσφατιδυλοχολίνη με ένα μόριο λιπαρού οξέος παρουσιάζουν ικανοποιητική διαπερατότητα και απελευθέρωση των δραστικών συστατικών. </a:t>
            </a:r>
            <a:endParaRPr lang="el-GR" dirty="0" smtClean="0"/>
          </a:p>
          <a:p>
            <a:r>
              <a:rPr lang="el-GR" dirty="0" smtClean="0"/>
              <a:t>Τα </a:t>
            </a:r>
            <a:r>
              <a:rPr lang="el-GR" dirty="0"/>
              <a:t>μικρού μεγέθους και τα μονοστιβαδικά λιποσώματα ευνοούν επίσης την μεταφορά των ουσιών.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722673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Εφαρμογές στην Κοσμητολογία </a:t>
            </a:r>
            <a:r>
              <a:rPr lang="el-GR" sz="3000" b="0" dirty="0" smtClean="0">
                <a:solidFill>
                  <a:prstClr val="black"/>
                </a:solidFill>
              </a:rPr>
              <a:t>4/4</a:t>
            </a:r>
            <a:endParaRPr lang="el-GR" dirty="0"/>
          </a:p>
        </p:txBody>
      </p:sp>
      <p:sp>
        <p:nvSpPr>
          <p:cNvPr id="3" name="Θέση περιεχομένου 2"/>
          <p:cNvSpPr>
            <a:spLocks noGrp="1"/>
          </p:cNvSpPr>
          <p:nvPr>
            <p:ph idx="1"/>
          </p:nvPr>
        </p:nvSpPr>
        <p:spPr/>
        <p:txBody>
          <a:bodyPr/>
          <a:lstStyle/>
          <a:p>
            <a:r>
              <a:rPr lang="el-GR" dirty="0"/>
              <a:t>Επίσης σε άλλη μελέτη επισημαίνεται ότι τα πολυστιβαδικά μέχρι 600 </a:t>
            </a:r>
            <a:r>
              <a:rPr lang="en-US" dirty="0"/>
              <a:t>nm</a:t>
            </a:r>
            <a:r>
              <a:rPr lang="el-GR" dirty="0"/>
              <a:t> περνούν μέσα από τα εξαρτήματα του δέρματος, ενώ τα μεγαλύτερα των 1000 </a:t>
            </a:r>
            <a:r>
              <a:rPr lang="en-US" dirty="0"/>
              <a:t>nm</a:t>
            </a:r>
            <a:r>
              <a:rPr lang="el-GR" dirty="0"/>
              <a:t> παραμένουν μέσα στην </a:t>
            </a:r>
            <a:r>
              <a:rPr lang="el-GR" dirty="0" smtClean="0"/>
              <a:t>κερατινή </a:t>
            </a:r>
            <a:r>
              <a:rPr lang="el-GR" dirty="0"/>
              <a:t>στιβάδα.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054813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676456" cy="1008112"/>
          </a:xfrm>
        </p:spPr>
        <p:txBody>
          <a:bodyPr>
            <a:noAutofit/>
          </a:bodyPr>
          <a:lstStyle/>
          <a:p>
            <a:r>
              <a:rPr lang="el-GR" sz="3300" dirty="0"/>
              <a:t>Αύξηση της ενδο/διαδερμικής μεταφοράς δραστικών ουσιών μέσω των </a:t>
            </a:r>
            <a:r>
              <a:rPr lang="el-GR" sz="3300" dirty="0" smtClean="0"/>
              <a:t>λιποσωμάτων </a:t>
            </a:r>
            <a:r>
              <a:rPr lang="el-GR" sz="2900" b="0" dirty="0" smtClean="0"/>
              <a:t>1/2</a:t>
            </a:r>
            <a:endParaRPr lang="el-GR" sz="2900" b="0" dirty="0"/>
          </a:p>
        </p:txBody>
      </p:sp>
      <p:sp>
        <p:nvSpPr>
          <p:cNvPr id="3" name="Θέση περιεχομένου 2"/>
          <p:cNvSpPr>
            <a:spLocks noGrp="1"/>
          </p:cNvSpPr>
          <p:nvPr>
            <p:ph idx="1"/>
          </p:nvPr>
        </p:nvSpPr>
        <p:spPr>
          <a:xfrm>
            <a:off x="323528" y="1412776"/>
            <a:ext cx="8496944" cy="5328592"/>
          </a:xfrm>
        </p:spPr>
        <p:txBody>
          <a:bodyPr>
            <a:noAutofit/>
          </a:bodyPr>
          <a:lstStyle/>
          <a:p>
            <a:pPr marL="457200" lvl="0" indent="-457200">
              <a:lnSpc>
                <a:spcPct val="110000"/>
              </a:lnSpc>
              <a:spcBef>
                <a:spcPts val="900"/>
              </a:spcBef>
              <a:buFont typeface="+mj-lt"/>
              <a:buAutoNum type="arabicPeriod"/>
            </a:pPr>
            <a:r>
              <a:rPr lang="el-GR" sz="2200" dirty="0" smtClean="0"/>
              <a:t>Με </a:t>
            </a:r>
            <a:r>
              <a:rPr lang="el-GR" sz="2200" dirty="0"/>
              <a:t>αύξηση της διαπερατότητας της κερατίνης η οποία γίνεται με: </a:t>
            </a:r>
            <a:endParaRPr lang="el-GR" sz="2200" dirty="0" smtClean="0"/>
          </a:p>
          <a:p>
            <a:pPr marL="857250" lvl="1" indent="-457200">
              <a:lnSpc>
                <a:spcPct val="110000"/>
              </a:lnSpc>
              <a:spcBef>
                <a:spcPts val="900"/>
              </a:spcBef>
              <a:buFont typeface="+mj-lt"/>
              <a:buAutoNum type="alphaLcParenR"/>
            </a:pPr>
            <a:r>
              <a:rPr lang="el-GR" sz="2200" dirty="0" smtClean="0"/>
              <a:t>διαταραχή </a:t>
            </a:r>
            <a:r>
              <a:rPr lang="el-GR" sz="2200" dirty="0"/>
              <a:t>των λιπιδίων της κερατίνης και μείωση του λιπιδοεπιδερμικού φραγμού ή </a:t>
            </a:r>
            <a:endParaRPr lang="el-GR" sz="2200" dirty="0" smtClean="0"/>
          </a:p>
          <a:p>
            <a:pPr marL="857250" lvl="1" indent="-457200">
              <a:lnSpc>
                <a:spcPct val="110000"/>
              </a:lnSpc>
              <a:spcBef>
                <a:spcPts val="900"/>
              </a:spcBef>
              <a:buFont typeface="+mj-lt"/>
              <a:buAutoNum type="alphaLcParenR"/>
            </a:pPr>
            <a:r>
              <a:rPr lang="el-GR" sz="2200" dirty="0" smtClean="0"/>
              <a:t>διάχυση </a:t>
            </a:r>
            <a:r>
              <a:rPr lang="el-GR" sz="2200" dirty="0"/>
              <a:t>των λιποσωμάτων στην κερατίνη και ανάμιξή τους με τα λιπίδια της το οποίο οδηγεί στη </a:t>
            </a:r>
            <a:r>
              <a:rPr lang="el-GR" sz="2200" dirty="0" smtClean="0"/>
              <a:t>δημιουργία </a:t>
            </a:r>
            <a:r>
              <a:rPr lang="el-GR" sz="2200" dirty="0"/>
              <a:t>ενός λιπόφιλου περιβάλλοντος που </a:t>
            </a:r>
            <a:r>
              <a:rPr lang="el-GR" sz="2200" dirty="0" smtClean="0"/>
              <a:t>διευκολύνει </a:t>
            </a:r>
            <a:r>
              <a:rPr lang="el-GR" sz="2200" dirty="0"/>
              <a:t>την απελευθέρωση λιπόφιλων εγκλωβισμένων ουσιών ή </a:t>
            </a:r>
            <a:endParaRPr lang="el-GR" sz="2200" dirty="0" smtClean="0"/>
          </a:p>
          <a:p>
            <a:pPr marL="857250" lvl="1" indent="-457200">
              <a:lnSpc>
                <a:spcPct val="110000"/>
              </a:lnSpc>
              <a:spcBef>
                <a:spcPts val="900"/>
              </a:spcBef>
              <a:buFont typeface="+mj-lt"/>
              <a:buAutoNum type="alphaLcParenR"/>
            </a:pPr>
            <a:r>
              <a:rPr lang="el-GR" sz="2200" dirty="0" smtClean="0"/>
              <a:t>δρούν </a:t>
            </a:r>
            <a:r>
              <a:rPr lang="el-GR" sz="2200" dirty="0"/>
              <a:t>τα λιποσώματα ως διαλυτοποιητές για την αύξηση της διαλυτότητας λιπόφιλων μορίων. Κατόπιν ακολουθεί κατανομή και των ουσιών στο δέρμα και αύξηση της διαλυτότητας της ουσίας ή </a:t>
            </a:r>
            <a:endParaRPr lang="el-GR" sz="2200" dirty="0" smtClean="0"/>
          </a:p>
          <a:p>
            <a:pPr marL="857250" lvl="1" indent="-457200">
              <a:lnSpc>
                <a:spcPct val="110000"/>
              </a:lnSpc>
              <a:spcBef>
                <a:spcPts val="900"/>
              </a:spcBef>
              <a:buFont typeface="+mj-lt"/>
              <a:buAutoNum type="alphaLcParenR"/>
            </a:pPr>
            <a:r>
              <a:rPr lang="el-GR" sz="2200" dirty="0" smtClean="0"/>
              <a:t>αύξηση </a:t>
            </a:r>
            <a:r>
              <a:rPr lang="el-GR" sz="2200" dirty="0"/>
              <a:t>της </a:t>
            </a:r>
            <a:r>
              <a:rPr lang="el-GR" sz="2200" dirty="0" smtClean="0"/>
              <a:t>ενυδάτωσης </a:t>
            </a:r>
            <a:r>
              <a:rPr lang="el-GR" sz="2200" dirty="0"/>
              <a:t>της κερατίνης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443053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676456" cy="1008112"/>
          </a:xfrm>
        </p:spPr>
        <p:txBody>
          <a:bodyPr>
            <a:noAutofit/>
          </a:bodyPr>
          <a:lstStyle/>
          <a:p>
            <a:r>
              <a:rPr lang="el-GR" sz="3300" dirty="0"/>
              <a:t>Αύξηση της ενδο/διαδερμικής μεταφοράς δραστικών ουσιών μέσω των </a:t>
            </a:r>
            <a:r>
              <a:rPr lang="el-GR" sz="3300" dirty="0" smtClean="0"/>
              <a:t>λιποσωμάτων </a:t>
            </a:r>
            <a:r>
              <a:rPr lang="el-GR" sz="2900" b="0" dirty="0"/>
              <a:t>2</a:t>
            </a:r>
            <a:r>
              <a:rPr lang="el-GR" sz="2900" b="0" dirty="0" smtClean="0"/>
              <a:t>/2</a:t>
            </a:r>
            <a:endParaRPr lang="el-GR" sz="2900" b="0" dirty="0"/>
          </a:p>
        </p:txBody>
      </p:sp>
      <p:sp>
        <p:nvSpPr>
          <p:cNvPr id="3" name="Θέση περιεχομένου 2"/>
          <p:cNvSpPr>
            <a:spLocks noGrp="1"/>
          </p:cNvSpPr>
          <p:nvPr>
            <p:ph idx="1"/>
          </p:nvPr>
        </p:nvSpPr>
        <p:spPr>
          <a:xfrm>
            <a:off x="251520" y="1340768"/>
            <a:ext cx="8352928" cy="5328592"/>
          </a:xfrm>
        </p:spPr>
        <p:txBody>
          <a:bodyPr>
            <a:noAutofit/>
          </a:bodyPr>
          <a:lstStyle/>
          <a:p>
            <a:pPr marL="457200" lvl="0" indent="-457200">
              <a:buFont typeface="+mj-lt"/>
              <a:buAutoNum type="arabicPeriod" startAt="2"/>
            </a:pPr>
            <a:r>
              <a:rPr lang="el-GR" dirty="0" smtClean="0"/>
              <a:t>Απευθείας </a:t>
            </a:r>
            <a:r>
              <a:rPr lang="el-GR" dirty="0"/>
              <a:t>μεταφορά της ουσίας από το λιπόσωμα στο </a:t>
            </a:r>
            <a:r>
              <a:rPr lang="el-GR" dirty="0" smtClean="0"/>
              <a:t>δέρμα.</a:t>
            </a:r>
            <a:endParaRPr lang="el-GR" dirty="0"/>
          </a:p>
          <a:p>
            <a:pPr marL="790575" indent="-433388">
              <a:buFont typeface="Courier New" panose="02070309020205020404" pitchFamily="49" charset="0"/>
              <a:buChar char="o"/>
            </a:pPr>
            <a:r>
              <a:rPr lang="el-GR" dirty="0"/>
              <a:t>Σε περίπτωση που τα λιποσώματα παρουσιάζουν χημική συγγένεια με τα λιπίδια του δέρματος, δημιουργείται το κατάλληλο φυσικοχημικό περιβάλλον και είναι δυνατή η απευθείας μεταφορά της δραστικής ουσίας στο δέρμα.</a:t>
            </a:r>
          </a:p>
          <a:p>
            <a:pPr marL="790575" indent="-433388">
              <a:buFont typeface="Courier New" panose="02070309020205020404" pitchFamily="49" charset="0"/>
              <a:buChar char="o"/>
            </a:pPr>
            <a:r>
              <a:rPr lang="el-GR" dirty="0"/>
              <a:t>Μέσω των θυλάκων των τριχών και των τριχοσμηγματογόνων </a:t>
            </a:r>
            <a:r>
              <a:rPr lang="el-GR" dirty="0" smtClean="0"/>
              <a:t>αδένων.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4043982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Υπερσώματα (</a:t>
            </a:r>
            <a:r>
              <a:rPr lang="en-US" dirty="0"/>
              <a:t>Ultrasomes)</a:t>
            </a:r>
            <a:endParaRPr lang="el-GR" dirty="0"/>
          </a:p>
        </p:txBody>
      </p:sp>
      <p:sp>
        <p:nvSpPr>
          <p:cNvPr id="3" name="Θέση περιεχομένου 2"/>
          <p:cNvSpPr>
            <a:spLocks noGrp="1"/>
          </p:cNvSpPr>
          <p:nvPr>
            <p:ph idx="1"/>
          </p:nvPr>
        </p:nvSpPr>
        <p:spPr/>
        <p:txBody>
          <a:bodyPr/>
          <a:lstStyle/>
          <a:p>
            <a:r>
              <a:rPr lang="el-GR" dirty="0"/>
              <a:t>Περιέχουν κάποια ενδονουκλεάση, η οποία εκχυλίζεται από το </a:t>
            </a:r>
            <a:r>
              <a:rPr lang="en-US" b="1" dirty="0"/>
              <a:t>Micrococcusluteus</a:t>
            </a:r>
            <a:r>
              <a:rPr lang="el-GR" dirty="0"/>
              <a:t>. Η συγκεκριμένη ενδονουκλεάση αναγνωρίζει τη βλάβη που προκαλεί ο ήλιος στο </a:t>
            </a:r>
            <a:r>
              <a:rPr lang="en-US" dirty="0"/>
              <a:t>DNA</a:t>
            </a:r>
            <a:r>
              <a:rPr lang="el-GR" dirty="0"/>
              <a:t> του δέρματος και την απομακρύνει</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16918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Γενικά </a:t>
            </a:r>
            <a:r>
              <a:rPr lang="el-GR" sz="3000" b="0" dirty="0" smtClean="0"/>
              <a:t>2/6</a:t>
            </a:r>
            <a:r>
              <a:rPr lang="el-GR" dirty="0" smtClean="0"/>
              <a:t> </a:t>
            </a:r>
            <a:endParaRPr lang="el-GR" dirty="0"/>
          </a:p>
        </p:txBody>
      </p:sp>
      <p:sp>
        <p:nvSpPr>
          <p:cNvPr id="6" name="Θέση περιεχομένου 5"/>
          <p:cNvSpPr>
            <a:spLocks noGrp="1"/>
          </p:cNvSpPr>
          <p:nvPr>
            <p:ph idx="1"/>
          </p:nvPr>
        </p:nvSpPr>
        <p:spPr>
          <a:xfrm>
            <a:off x="251520" y="1196752"/>
            <a:ext cx="8352928" cy="5544616"/>
          </a:xfrm>
        </p:spPr>
        <p:txBody>
          <a:bodyPr>
            <a:normAutofit/>
          </a:bodyPr>
          <a:lstStyle/>
          <a:p>
            <a:r>
              <a:rPr lang="el-GR" dirty="0" smtClean="0"/>
              <a:t>Παρασκευάζονται </a:t>
            </a:r>
            <a:r>
              <a:rPr lang="el-GR" dirty="0"/>
              <a:t>με τη διασπορά λιπιδίων σε περίσσεια υδατικής φάσης και </a:t>
            </a:r>
            <a:r>
              <a:rPr lang="el-GR" dirty="0" smtClean="0"/>
              <a:t>θεωρούνται </a:t>
            </a:r>
            <a:r>
              <a:rPr lang="el-GR" dirty="0"/>
              <a:t>μικρογαλακτώματα με εξωτερική φάση το νερό. Όταν βρεθούν σε υδατικό περιβάλλον προσανατολίζουν το υδρόφιλο (πολικό) τμήμα τους προς τα μόρα του νερού, ενώ το υδρόφοβο ακολουθεί τέτοιους προσανατολισμούς ώστε να μειώνονται οι υδρόφιλες αλληλεπιδράσεις και έτσι να σχηματίζονται λιπιδικές διπλοστιβάδες.</a:t>
            </a:r>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1337997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Φωτοσώματα (</a:t>
            </a:r>
            <a:r>
              <a:rPr lang="en-US" dirty="0"/>
              <a:t>Photosomes</a:t>
            </a:r>
            <a:r>
              <a:rPr lang="en-US" dirty="0" smtClean="0"/>
              <a:t>)</a:t>
            </a:r>
            <a:endParaRPr lang="el-GR" dirty="0"/>
          </a:p>
        </p:txBody>
      </p:sp>
      <p:sp>
        <p:nvSpPr>
          <p:cNvPr id="3" name="Θέση περιεχομένου 2"/>
          <p:cNvSpPr>
            <a:spLocks noGrp="1"/>
          </p:cNvSpPr>
          <p:nvPr>
            <p:ph idx="1"/>
          </p:nvPr>
        </p:nvSpPr>
        <p:spPr/>
        <p:txBody>
          <a:bodyPr/>
          <a:lstStyle/>
          <a:p>
            <a:r>
              <a:rPr lang="el-GR" dirty="0"/>
              <a:t>Περιέχουν ένα ένζυμο που εκχυλίζεται από το </a:t>
            </a:r>
            <a:r>
              <a:rPr lang="en-US" b="1" dirty="0"/>
              <a:t>Anacystisnidulans</a:t>
            </a:r>
            <a:r>
              <a:rPr lang="el-GR" dirty="0"/>
              <a:t>. Ενεργοποιείται παρουσία φωτός και αναστέλλει την καταστροφή του </a:t>
            </a:r>
            <a:r>
              <a:rPr lang="en-US" dirty="0"/>
              <a:t>DNA</a:t>
            </a:r>
            <a:r>
              <a:rPr lang="el-GR" dirty="0"/>
              <a:t> που προκαλείται από τον ήλιο. Ενσωματώνονται σε αντηλιακά καλλυντικά προϊόντα.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889493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Τρανσφεροσώματα </a:t>
            </a:r>
            <a:r>
              <a:rPr lang="el-GR" sz="3000" b="0" dirty="0" smtClean="0"/>
              <a:t>1/2</a:t>
            </a:r>
            <a:endParaRPr lang="el-GR" sz="3000" b="0" dirty="0"/>
          </a:p>
        </p:txBody>
      </p:sp>
      <p:sp>
        <p:nvSpPr>
          <p:cNvPr id="3" name="Θέση περιεχομένου 2"/>
          <p:cNvSpPr>
            <a:spLocks noGrp="1"/>
          </p:cNvSpPr>
          <p:nvPr>
            <p:ph idx="1"/>
          </p:nvPr>
        </p:nvSpPr>
        <p:spPr>
          <a:xfrm>
            <a:off x="251520" y="1196752"/>
            <a:ext cx="8496944" cy="5544616"/>
          </a:xfrm>
        </p:spPr>
        <p:txBody>
          <a:bodyPr>
            <a:noAutofit/>
          </a:bodyPr>
          <a:lstStyle/>
          <a:p>
            <a:r>
              <a:rPr lang="en-US" dirty="0"/>
              <a:t>T</a:t>
            </a:r>
            <a:r>
              <a:rPr lang="el-GR" dirty="0"/>
              <a:t>α τρανφεροσώματα  αποτελούνται κυρίως από φωσφατιδυλοχολίνη </a:t>
            </a:r>
            <a:r>
              <a:rPr lang="el-GR" dirty="0" smtClean="0"/>
              <a:t>σόγιας. </a:t>
            </a:r>
            <a:r>
              <a:rPr lang="el-GR" dirty="0"/>
              <a:t>Έχουν μέγεθος 3-6 φορές μεγαλύτερο από αυτό των πόρων του δέρματος. Είναι ελαστικά και μπορούν και εισχωρούν ανάμεσα στα κερατινοκύτταρα. </a:t>
            </a:r>
            <a:endParaRPr lang="el-GR" dirty="0" smtClean="0"/>
          </a:p>
          <a:p>
            <a:r>
              <a:rPr lang="el-GR" dirty="0" smtClean="0"/>
              <a:t>Με </a:t>
            </a:r>
            <a:r>
              <a:rPr lang="el-GR" dirty="0"/>
              <a:t>ενσωμάτωση επιφανειοδραστικής ουσίας όπως  ο λαυρικός εστέρας της πολυοξυαιθυλενογλυκόλης στα τρανσφεροσώματα παρασκευάζονται τα ελαστικά λιποσώματα.  </a:t>
            </a:r>
            <a:endParaRPr lang="el-GR" dirty="0" smtClean="0"/>
          </a:p>
          <a:p>
            <a:r>
              <a:rPr lang="el-GR" dirty="0" smtClean="0"/>
              <a:t>Το </a:t>
            </a:r>
            <a:r>
              <a:rPr lang="el-GR" dirty="0"/>
              <a:t>τελικό μέγεθος αυτών των λιποσωμάτων είναι 100-150 </a:t>
            </a:r>
            <a:r>
              <a:rPr lang="en-US" dirty="0"/>
              <a:t>nm</a:t>
            </a:r>
            <a:r>
              <a:rPr lang="el-GR" dirty="0"/>
              <a:t>, είναι μονοστιβαδικά και έχουν τη δυνατότητα παρά το μέγεθός τους να αλλάζουν σχήμα και να παρεμβάλλονται ανάμεσα στα κερατινοκύτταρα</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2147725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Τρανσφεροσώματα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251520" y="1196752"/>
            <a:ext cx="8352928" cy="5544616"/>
          </a:xfrm>
        </p:spPr>
        <p:txBody>
          <a:bodyPr>
            <a:noAutofit/>
          </a:bodyPr>
          <a:lstStyle/>
          <a:p>
            <a:r>
              <a:rPr lang="el-GR" dirty="0" smtClean="0"/>
              <a:t>Τα ελαστικά λιποσώματα χρησιμοποιούνται πολύ συχνά για τη διαδερμική απορρόφηση φαρμάκων. Θεωρείται ότι τα ελαστικά λιποσώματα κατανέμονται στην κερατίνη στιβάδα και  από εκεί απελευθερώνεται το φάρμακο, το οποίο στη συνέχει ανάλογα με τις φυσικοχημικές του ιδιότητες κατανέμεται στο δέρμα, και από εκεί προσλαμβάνεται από τα αιμοφόρα αγγεία.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522756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Νιοσώματα </a:t>
            </a:r>
            <a:r>
              <a:rPr lang="el-GR" sz="3000" b="0" dirty="0" smtClean="0"/>
              <a:t>1/2</a:t>
            </a:r>
            <a:endParaRPr lang="el-GR" sz="3000" b="0" dirty="0"/>
          </a:p>
        </p:txBody>
      </p:sp>
      <p:sp>
        <p:nvSpPr>
          <p:cNvPr id="3" name="Θέση περιεχομένου 2"/>
          <p:cNvSpPr>
            <a:spLocks noGrp="1"/>
          </p:cNvSpPr>
          <p:nvPr>
            <p:ph idx="1"/>
          </p:nvPr>
        </p:nvSpPr>
        <p:spPr>
          <a:xfrm>
            <a:off x="251520" y="1196752"/>
            <a:ext cx="8352928" cy="5544616"/>
          </a:xfrm>
        </p:spPr>
        <p:txBody>
          <a:bodyPr>
            <a:noAutofit/>
          </a:bodyPr>
          <a:lstStyle/>
          <a:p>
            <a:r>
              <a:rPr lang="el-GR" dirty="0"/>
              <a:t>Τα λιποσώματα που αποτελούνται από μη ιονικές επιφανειακοενεργές ουσίες ονομάζονται νιοσώματα. </a:t>
            </a:r>
            <a:endParaRPr lang="el-GR" dirty="0" smtClean="0"/>
          </a:p>
          <a:p>
            <a:r>
              <a:rPr lang="el-GR" dirty="0" smtClean="0"/>
              <a:t>Τα </a:t>
            </a:r>
            <a:r>
              <a:rPr lang="el-GR" dirty="0"/>
              <a:t>νιοσώματα μπορεί να είναι μονοστιβαδικά ή πολυστιβαδικά και έχουν μεγαλύτερη χημική σταθερότητα  και καθαρότητα από τα λιποσώματα των φωσφολιπιδίων. </a:t>
            </a:r>
            <a:endParaRPr lang="el-GR" dirty="0" smtClean="0"/>
          </a:p>
          <a:p>
            <a:r>
              <a:rPr lang="el-GR" dirty="0" smtClean="0"/>
              <a:t>Τα </a:t>
            </a:r>
            <a:r>
              <a:rPr lang="el-GR" dirty="0"/>
              <a:t>νιοσώματα βρίσκουν μεγάλη εφαρμογή στην Κοσμητολογία γιατί μειώνουν τη διαδερμική απώλεια ύδατος και αφήνουν ένα αίσθημα απαλότητας κατά την εφαρμογή αναπληρώνοντας τα χαμένα λιπίδια του δέρματος.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2163387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Νιοσώματα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251520" y="1196752"/>
            <a:ext cx="8352928" cy="5544616"/>
          </a:xfrm>
        </p:spPr>
        <p:txBody>
          <a:bodyPr>
            <a:noAutofit/>
          </a:bodyPr>
          <a:lstStyle/>
          <a:p>
            <a:r>
              <a:rPr lang="el-GR" sz="2300" dirty="0" smtClean="0"/>
              <a:t>Οι </a:t>
            </a:r>
            <a:r>
              <a:rPr lang="el-GR" sz="2300" dirty="0"/>
              <a:t>επιφανειοδραστικές ουσίες που χρησιμοποιούνται είναι: πολυαξυαιθυλενωμένος λαυρικός αιθέρας, κητυλο-δεκυλο πολυγλυκοσίδης, διστεατική γλυκερόλη και στεατική πολυαθυλενογλυκόλη. Έχουν χρησιμοποιηθεί και στη φαρμακευτική τεχνολογία διότι αυξάνουν τη φωτοχημική σταθερότητα και την τοπική αποδέσμευση των φαρμάκων π.χ. τρετινοϊνης για τη θεραπεία της ακμής</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pic>
        <p:nvPicPr>
          <p:cNvPr id="5" name="Εικόνα 4" descr="Περιγραφή: lipo2"/>
          <p:cNvPicPr/>
          <p:nvPr/>
        </p:nvPicPr>
        <p:blipFill rotWithShape="1">
          <a:blip r:embed="rId2">
            <a:extLst>
              <a:ext uri="{28A0092B-C50C-407E-A947-70E740481C1C}">
                <a14:useLocalDpi xmlns:a14="http://schemas.microsoft.com/office/drawing/2010/main" val="0"/>
              </a:ext>
            </a:extLst>
          </a:blip>
          <a:srcRect l="7354" t="19307" r="7903" b="5875"/>
          <a:stretch/>
        </p:blipFill>
        <p:spPr bwMode="auto">
          <a:xfrm>
            <a:off x="2195736" y="4005064"/>
            <a:ext cx="4824536" cy="2808312"/>
          </a:xfrm>
          <a:prstGeom prst="rect">
            <a:avLst/>
          </a:prstGeom>
          <a:noFill/>
          <a:ln>
            <a:noFill/>
          </a:ln>
        </p:spPr>
      </p:pic>
    </p:spTree>
    <p:extLst>
      <p:ext uri="{BB962C8B-B14F-4D97-AF65-F5344CB8AC3E}">
        <p14:creationId xmlns:p14="http://schemas.microsoft.com/office/powerpoint/2010/main" val="3343147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Προλιποσώματα και προνιοσώματα</a:t>
            </a:r>
          </a:p>
        </p:txBody>
      </p:sp>
      <p:sp>
        <p:nvSpPr>
          <p:cNvPr id="3" name="Θέση περιεχομένου 2"/>
          <p:cNvSpPr>
            <a:spLocks noGrp="1"/>
          </p:cNvSpPr>
          <p:nvPr>
            <p:ph idx="1"/>
          </p:nvPr>
        </p:nvSpPr>
        <p:spPr/>
        <p:txBody>
          <a:bodyPr/>
          <a:lstStyle/>
          <a:p>
            <a:r>
              <a:rPr lang="el-GR" dirty="0"/>
              <a:t>Επιβράδυνση της απελευθέρωσης δραστικών ουσιών από τα </a:t>
            </a:r>
            <a:r>
              <a:rPr lang="el-GR" dirty="0" smtClean="0"/>
              <a:t>λιποσώματα.</a:t>
            </a:r>
            <a:endParaRPr lang="el-GR" dirty="0"/>
          </a:p>
          <a:p>
            <a:pPr marL="857250" lvl="1" indent="-457200">
              <a:buFont typeface="+mj-lt"/>
              <a:buAutoNum type="arabicPeriod"/>
            </a:pPr>
            <a:r>
              <a:rPr lang="el-GR" dirty="0"/>
              <a:t>Δημιουργούν ένα επιπλέον φράγμα στα λιπίδια της κερατίνης από οποίο πρέπει η ουσία να </a:t>
            </a:r>
            <a:r>
              <a:rPr lang="el-GR" dirty="0" smtClean="0"/>
              <a:t>περάσει.</a:t>
            </a:r>
            <a:endParaRPr lang="el-GR" dirty="0"/>
          </a:p>
          <a:p>
            <a:pPr marL="857250" lvl="1" indent="-457200">
              <a:buFont typeface="+mj-lt"/>
              <a:buAutoNum type="arabicPeriod"/>
            </a:pPr>
            <a:r>
              <a:rPr lang="el-GR" dirty="0"/>
              <a:t>Αλληλεπιδρά χημικά η εγκλωβισμένη ουσία με τα λιπίδια του λιποσώματος και έτσι επιβραδύνεται η απελευθέρωσή της.</a:t>
            </a:r>
          </a:p>
          <a:p>
            <a:pPr marL="857250" lvl="1"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432910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Αθανασία Βαρβαρέσου 2014. </a:t>
            </a:r>
            <a:r>
              <a:rPr lang="el-GR" sz="2000" dirty="0"/>
              <a:t>Αθανασία Βαρβαρέσου . </a:t>
            </a:r>
            <a:r>
              <a:rPr lang="el-GR" sz="2000" dirty="0" smtClean="0"/>
              <a:t>«Κοσμητολογία ΙΙ </a:t>
            </a:r>
            <a:r>
              <a:rPr lang="en-US" sz="2000" dirty="0" smtClean="0"/>
              <a:t>(</a:t>
            </a:r>
            <a:r>
              <a:rPr lang="el-GR" sz="2000" dirty="0"/>
              <a:t>Θ</a:t>
            </a:r>
            <a:r>
              <a:rPr lang="en-US" sz="2000" dirty="0" smtClean="0"/>
              <a:t>)</a:t>
            </a:r>
            <a:r>
              <a:rPr lang="el-GR" sz="2000" dirty="0" smtClean="0"/>
              <a:t>. Ενότητα </a:t>
            </a:r>
            <a:r>
              <a:rPr lang="en-US" sz="2000" dirty="0" smtClean="0"/>
              <a:t>8:</a:t>
            </a:r>
            <a:r>
              <a:rPr lang="el-GR" sz="2000" dirty="0" smtClean="0"/>
              <a:t> </a:t>
            </a:r>
            <a:r>
              <a:rPr lang="el-GR" sz="2000" dirty="0"/>
              <a:t>Λιποσώματα».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833382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Γενικά </a:t>
            </a:r>
            <a:r>
              <a:rPr lang="el-GR" sz="3000" b="0" dirty="0" smtClean="0">
                <a:solidFill>
                  <a:prstClr val="black"/>
                </a:solidFill>
              </a:rPr>
              <a:t>3/6</a:t>
            </a:r>
            <a:r>
              <a:rPr lang="el-GR" dirty="0" smtClean="0">
                <a:solidFill>
                  <a:prstClr val="black"/>
                </a:solidFill>
              </a:rPr>
              <a:t> </a:t>
            </a:r>
            <a:endParaRPr lang="el-GR" dirty="0"/>
          </a:p>
        </p:txBody>
      </p:sp>
      <p:sp>
        <p:nvSpPr>
          <p:cNvPr id="3" name="Θέση περιεχομένου 2"/>
          <p:cNvSpPr>
            <a:spLocks noGrp="1"/>
          </p:cNvSpPr>
          <p:nvPr>
            <p:ph idx="1"/>
          </p:nvPr>
        </p:nvSpPr>
        <p:spPr/>
        <p:txBody>
          <a:bodyPr/>
          <a:lstStyle/>
          <a:p>
            <a:r>
              <a:rPr lang="el-GR" dirty="0"/>
              <a:t>Τα λιποσώματα παρασκευάζονται κυρίως από φωσφολιπίδια, αν και χρησιμοποιούνται  και στερόλες όπως η χοληστερόλη. Τα φωσφολιπίδια αποτελούνται από ένα μόριο φωσφορικού οξέος και λιπαρά οξέα εστεροποιημένα με αλκοόλη. Αν η αλκοόλη είναι η γλυκερόλη ονομάζονται γλυκεροφωσφολιπίδια και αν είναι η σφιγγοσίνη σφιγγοφωσφολιπίδια. Τα γλυκεροφωσφολιπίδια μπορούν να φέρουν ως υποκατάσταση Χ τη χολίνη (φωσφατιδυλοχολίνη, </a:t>
            </a:r>
            <a:r>
              <a:rPr lang="en-US" dirty="0"/>
              <a:t>PC</a:t>
            </a:r>
            <a:r>
              <a:rPr lang="el-GR" dirty="0"/>
              <a:t>), σερίνη (φωσφατιδυλοσερίνη, </a:t>
            </a:r>
            <a:r>
              <a:rPr lang="en-US" dirty="0"/>
              <a:t>PS</a:t>
            </a:r>
            <a:r>
              <a:rPr lang="el-GR" dirty="0"/>
              <a:t>), αιθανολαμίνη (φωσφατιδυλοαιθανολαμίνη, </a:t>
            </a:r>
            <a:r>
              <a:rPr lang="en-US" dirty="0"/>
              <a:t>PE</a:t>
            </a:r>
            <a:r>
              <a:rPr lang="el-GR" dirty="0"/>
              <a:t>), ινοσιτόλη (φωσφατιδυλοϊνοσιτόλη, </a:t>
            </a:r>
            <a:r>
              <a:rPr lang="en-US" dirty="0"/>
              <a:t>PI</a:t>
            </a:r>
            <a:r>
              <a:rPr lang="el-GR" dirty="0"/>
              <a:t>) κά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6479683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28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Γενικά </a:t>
            </a:r>
            <a:r>
              <a:rPr lang="el-GR" sz="3000" b="0" dirty="0" smtClean="0">
                <a:solidFill>
                  <a:prstClr val="black"/>
                </a:solidFill>
              </a:rPr>
              <a:t>4/6</a:t>
            </a:r>
            <a:r>
              <a:rPr lang="el-GR" dirty="0" smtClean="0">
                <a:solidFill>
                  <a:prstClr val="black"/>
                </a:solidFill>
              </a:rPr>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pic>
        <p:nvPicPr>
          <p:cNvPr id="5" name="Picture 2" descr="File:Phospholipids aqueous solution structure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76" y="1124744"/>
            <a:ext cx="4216448" cy="5184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4716962" y="6309320"/>
            <a:ext cx="314244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Phospholipids aqueous solution </a:t>
            </a:r>
            <a:r>
              <a:rPr lang="en-US" sz="1200" dirty="0" smtClean="0">
                <a:latin typeface="+mn-lt"/>
                <a:hlinkClick r:id="rId3"/>
              </a:rPr>
              <a:t>structures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4" tooltip="User:LadyofHats"/>
              </a:rPr>
              <a:t>LadyofHats</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pic>
        <p:nvPicPr>
          <p:cNvPr id="8194" name="Picture 2" descr="File:Liposo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124744"/>
            <a:ext cx="3331954" cy="32990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885768" y="4581127"/>
            <a:ext cx="263952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hlinkClick r:id="rId6"/>
              </a:rPr>
              <a:t>Liposoom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smtClean="0">
                <a:hlinkClick r:id="rId7" tooltip="User:Jdimmers (page does not exist)"/>
              </a:rPr>
              <a:t>Jdimmers</a:t>
            </a:r>
            <a:r>
              <a:rPr lang="el-GR" sz="1200" dirty="0" smtClean="0"/>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8"/>
              </a:rPr>
              <a:t>CC BY-SA 3.0</a:t>
            </a:r>
            <a:endParaRPr lang="en-US" sz="1200" dirty="0">
              <a:solidFill>
                <a:prstClr val="black"/>
              </a:solidFill>
              <a:latin typeface="+mn-lt"/>
            </a:endParaRPr>
          </a:p>
        </p:txBody>
      </p:sp>
    </p:spTree>
    <p:extLst>
      <p:ext uri="{BB962C8B-B14F-4D97-AF65-F5344CB8AC3E}">
        <p14:creationId xmlns:p14="http://schemas.microsoft.com/office/powerpoint/2010/main" val="3673134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Γενικά </a:t>
            </a:r>
            <a:r>
              <a:rPr lang="el-GR" sz="3000" b="0" dirty="0" smtClean="0">
                <a:solidFill>
                  <a:prstClr val="black"/>
                </a:solidFill>
              </a:rPr>
              <a:t>5/6</a:t>
            </a:r>
            <a:r>
              <a:rPr lang="el-GR" dirty="0" smtClean="0">
                <a:solidFill>
                  <a:prstClr val="black"/>
                </a:solidFill>
              </a:rPr>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2939727479"/>
              </p:ext>
            </p:extLst>
          </p:nvPr>
        </p:nvGraphicFramePr>
        <p:xfrm>
          <a:off x="107504" y="1124744"/>
          <a:ext cx="6048672" cy="5600622"/>
        </p:xfrm>
        <a:graphic>
          <a:graphicData uri="http://schemas.openxmlformats.org/presentationml/2006/ole">
            <mc:AlternateContent xmlns:mc="http://schemas.openxmlformats.org/markup-compatibility/2006">
              <mc:Choice xmlns:v="urn:schemas-microsoft-com:vml" Requires="v">
                <p:oleObj spid="_x0000_s1042" r:id="rId3" imgW="4500372" imgH="4183380" progId="ChemDraw.Document.6.0">
                  <p:embed/>
                </p:oleObj>
              </mc:Choice>
              <mc:Fallback>
                <p:oleObj r:id="rId3" imgW="4500372" imgH="4183380"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24744"/>
                        <a:ext cx="6048672" cy="5600622"/>
                      </a:xfrm>
                      <a:prstGeom prst="rect">
                        <a:avLst/>
                      </a:prstGeom>
                      <a:noFill/>
                    </p:spPr>
                  </p:pic>
                </p:oleObj>
              </mc:Fallback>
            </mc:AlternateContent>
          </a:graphicData>
        </a:graphic>
      </p:graphicFrame>
      <p:sp>
        <p:nvSpPr>
          <p:cNvPr id="7" name="Ορθογώνιο 6"/>
          <p:cNvSpPr/>
          <p:nvPr/>
        </p:nvSpPr>
        <p:spPr>
          <a:xfrm>
            <a:off x="5364088" y="3348861"/>
            <a:ext cx="3456384" cy="800219"/>
          </a:xfrm>
          <a:prstGeom prst="rect">
            <a:avLst/>
          </a:prstGeom>
          <a:ln>
            <a:solidFill>
              <a:schemeClr val="tx1"/>
            </a:solidFill>
          </a:ln>
        </p:spPr>
        <p:txBody>
          <a:bodyPr wrap="square">
            <a:spAutoFit/>
          </a:bodyPr>
          <a:lstStyle/>
          <a:p>
            <a:pPr marL="400050" indent="-400050">
              <a:spcBef>
                <a:spcPts val="1200"/>
              </a:spcBef>
              <a:buFont typeface="+mj-lt"/>
              <a:buAutoNum type="romanUcPeriod"/>
            </a:pPr>
            <a:r>
              <a:rPr lang="el-GR" dirty="0" smtClean="0"/>
              <a:t>Γλυκερολοφωσφολιπίδια και</a:t>
            </a:r>
          </a:p>
          <a:p>
            <a:pPr marL="400050" indent="-400050">
              <a:spcBef>
                <a:spcPts val="1200"/>
              </a:spcBef>
              <a:buFont typeface="+mj-lt"/>
              <a:buAutoNum type="romanUcPeriod"/>
            </a:pPr>
            <a:r>
              <a:rPr lang="el-GR" dirty="0" smtClean="0"/>
              <a:t>Σφιγγοφωσφολιπίδια.</a:t>
            </a:r>
            <a:endParaRPr lang="el-GR" dirty="0"/>
          </a:p>
        </p:txBody>
      </p:sp>
    </p:spTree>
    <p:extLst>
      <p:ext uri="{BB962C8B-B14F-4D97-AF65-F5344CB8AC3E}">
        <p14:creationId xmlns:p14="http://schemas.microsoft.com/office/powerpoint/2010/main" val="223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Γενικά </a:t>
            </a:r>
            <a:r>
              <a:rPr lang="el-GR" sz="3000" b="0" dirty="0" smtClean="0">
                <a:solidFill>
                  <a:prstClr val="black"/>
                </a:solidFill>
              </a:rPr>
              <a:t>6/6</a:t>
            </a:r>
            <a:r>
              <a:rPr lang="el-GR" dirty="0" smtClean="0">
                <a:solidFill>
                  <a:prstClr val="black"/>
                </a:solidFill>
              </a:rPr>
              <a:t> </a:t>
            </a:r>
            <a:endParaRPr lang="el-GR" dirty="0"/>
          </a:p>
        </p:txBody>
      </p:sp>
      <p:sp>
        <p:nvSpPr>
          <p:cNvPr id="3" name="Θέση περιεχομένου 2"/>
          <p:cNvSpPr>
            <a:spLocks noGrp="1"/>
          </p:cNvSpPr>
          <p:nvPr>
            <p:ph idx="1"/>
          </p:nvPr>
        </p:nvSpPr>
        <p:spPr>
          <a:xfrm>
            <a:off x="107504" y="1081591"/>
            <a:ext cx="4680520" cy="5040560"/>
          </a:xfrm>
        </p:spPr>
        <p:txBody>
          <a:bodyPr>
            <a:normAutofit/>
          </a:bodyPr>
          <a:lstStyle/>
          <a:p>
            <a:r>
              <a:rPr lang="el-GR" sz="2200" dirty="0"/>
              <a:t>Στο σχήμα απεικονίζεται την οργάνωση των λιπιδίων με τις υδρόφοβες ουρές αντικριστά τοποθετημένες και τις υδρόφιλες κεφαλές διαταγμένες προς το μέσο διασποράς που είναι το νερό. </a:t>
            </a:r>
            <a:endParaRPr lang="el-GR" sz="2200" dirty="0" smtClean="0"/>
          </a:p>
          <a:p>
            <a:r>
              <a:rPr lang="el-GR" sz="2200" dirty="0"/>
              <a:t>Ανάλογα με το φορτίο της πολικής κεφαλής διακρίνονται σε ουδέτερα, θετικά και αρνητικά φορτισμένα</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pic>
        <p:nvPicPr>
          <p:cNvPr id="5" name="Εικόνα 4" descr="Περιγραφή: lipo1"/>
          <p:cNvPicPr/>
          <p:nvPr/>
        </p:nvPicPr>
        <p:blipFill rotWithShape="1">
          <a:blip r:embed="rId2">
            <a:extLst>
              <a:ext uri="{28A0092B-C50C-407E-A947-70E740481C1C}">
                <a14:useLocalDpi xmlns:a14="http://schemas.microsoft.com/office/drawing/2010/main" val="0"/>
              </a:ext>
            </a:extLst>
          </a:blip>
          <a:srcRect l="12483" t="7177" r="3646"/>
          <a:stretch/>
        </p:blipFill>
        <p:spPr bwMode="auto">
          <a:xfrm>
            <a:off x="4669654" y="1429304"/>
            <a:ext cx="4287915" cy="3007807"/>
          </a:xfrm>
          <a:prstGeom prst="rect">
            <a:avLst/>
          </a:prstGeom>
          <a:noFill/>
          <a:ln>
            <a:noFill/>
          </a:ln>
        </p:spPr>
      </p:pic>
      <p:sp>
        <p:nvSpPr>
          <p:cNvPr id="7" name="Ορθογώνιο 6"/>
          <p:cNvSpPr/>
          <p:nvPr/>
        </p:nvSpPr>
        <p:spPr>
          <a:xfrm>
            <a:off x="107504" y="4797152"/>
            <a:ext cx="7310290" cy="1609158"/>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pPr>
            <a:r>
              <a:rPr lang="el-GR" sz="2200" dirty="0">
                <a:solidFill>
                  <a:prstClr val="black"/>
                </a:solidFill>
                <a:latin typeface="Calibri"/>
              </a:rPr>
              <a:t>Στα ουδέτερα ανήκουν οι φωσφατιδυλοχολίνες, οι φωσφατιδυλοαιθανολαμίνες και οι σφιγγομυελίνες. Τα αρνητικά φορτισμένα είναι η φωσφατιδυλογλυκερόλη και η φωσφατιδυλοσερίνη.</a:t>
            </a:r>
          </a:p>
        </p:txBody>
      </p:sp>
    </p:spTree>
    <p:extLst>
      <p:ext uri="{BB962C8B-B14F-4D97-AF65-F5344CB8AC3E}">
        <p14:creationId xmlns:p14="http://schemas.microsoft.com/office/powerpoint/2010/main" val="544759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352928" cy="1008112"/>
          </a:xfrm>
        </p:spPr>
        <p:txBody>
          <a:bodyPr>
            <a:normAutofit fontScale="90000"/>
          </a:bodyPr>
          <a:lstStyle/>
          <a:p>
            <a:r>
              <a:rPr lang="el-GR" dirty="0"/>
              <a:t>Λιπαρά οξέα που συμμετέχουν συνήθως στο σχηματισμό </a:t>
            </a:r>
            <a:r>
              <a:rPr lang="el-GR" dirty="0" smtClean="0"/>
              <a:t>λιποσωμάτων</a:t>
            </a:r>
            <a:endParaRPr lang="el-GR" dirty="0"/>
          </a:p>
        </p:txBody>
      </p:sp>
      <p:sp>
        <p:nvSpPr>
          <p:cNvPr id="3" name="Θέση περιεχομένου 2"/>
          <p:cNvSpPr>
            <a:spLocks noGrp="1"/>
          </p:cNvSpPr>
          <p:nvPr>
            <p:ph idx="1"/>
          </p:nvPr>
        </p:nvSpPr>
        <p:spPr>
          <a:xfrm>
            <a:off x="251520" y="1340768"/>
            <a:ext cx="8352928" cy="4896544"/>
          </a:xfrm>
        </p:spPr>
        <p:txBody>
          <a:bodyPr>
            <a:normAutofit/>
          </a:bodyPr>
          <a:lstStyle/>
          <a:p>
            <a:r>
              <a:rPr lang="el-GR" sz="2300" dirty="0"/>
              <a:t>Τα λιπαρά οξέα που λαμβάνουν μέρος στο σχηματισμό των λιποσωμάτων μπορεί να είναι κορεσμένα ή ακόρεστα (Πίνακας).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1385795534"/>
              </p:ext>
            </p:extLst>
          </p:nvPr>
        </p:nvGraphicFramePr>
        <p:xfrm>
          <a:off x="1259632" y="2384558"/>
          <a:ext cx="6480720" cy="4159328"/>
        </p:xfrm>
        <a:graphic>
          <a:graphicData uri="http://schemas.openxmlformats.org/drawingml/2006/table">
            <a:tbl>
              <a:tblPr firstRow="1" firstCol="1" bandRow="1"/>
              <a:tblGrid>
                <a:gridCol w="3960440"/>
                <a:gridCol w="2520280"/>
              </a:tblGrid>
              <a:tr h="504056">
                <a:tc gridSpan="2">
                  <a:txBody>
                    <a:bodyPr/>
                    <a:lstStyle/>
                    <a:p>
                      <a:pPr algn="ctr">
                        <a:lnSpc>
                          <a:spcPct val="115000"/>
                        </a:lnSpc>
                        <a:spcAft>
                          <a:spcPts val="1000"/>
                        </a:spcAft>
                      </a:pPr>
                      <a:r>
                        <a:rPr lang="el-GR" sz="1800" b="1" dirty="0" smtClean="0">
                          <a:effectLst/>
                          <a:latin typeface="+mn-lt"/>
                          <a:ea typeface="Times New Roman"/>
                          <a:cs typeface="Times New Roman"/>
                        </a:rPr>
                        <a:t>Λιπαρά οξέα που συμμετέχουν συνήθως στο σχηματισμό λιποσωμάτων</a:t>
                      </a:r>
                      <a:endParaRPr lang="el-GR" sz="1800" b="1"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just">
                        <a:lnSpc>
                          <a:spcPct val="115000"/>
                        </a:lnSpc>
                        <a:spcAft>
                          <a:spcPts val="1000"/>
                        </a:spcAft>
                      </a:pPr>
                      <a:endParaRPr lang="el-G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lnSpc>
                          <a:spcPct val="115000"/>
                        </a:lnSpc>
                        <a:spcAft>
                          <a:spcPts val="1000"/>
                        </a:spcAft>
                      </a:pPr>
                      <a:endParaRPr lang="el-GR" sz="18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l-GR" sz="1800" dirty="0">
                          <a:effectLst/>
                          <a:latin typeface="+mn-lt"/>
                          <a:ea typeface="Calibri"/>
                          <a:cs typeface="Times New Roman"/>
                        </a:rPr>
                        <a:t>Παλμιτικό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lnSpc>
                          <a:spcPct val="115000"/>
                        </a:lnSpc>
                        <a:spcAft>
                          <a:spcPts val="1000"/>
                        </a:spcAft>
                      </a:pPr>
                      <a:endParaRPr lang="el-GR" sz="18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l-GR" sz="1800" dirty="0">
                          <a:effectLst/>
                          <a:latin typeface="+mn-lt"/>
                          <a:ea typeface="Calibri"/>
                          <a:cs typeface="Times New Roman"/>
                        </a:rPr>
                        <a:t>Στεατικό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lnSpc>
                          <a:spcPct val="115000"/>
                        </a:lnSpc>
                        <a:spcAft>
                          <a:spcPts val="1000"/>
                        </a:spcAft>
                      </a:pPr>
                      <a:endParaRPr lang="el-GR" sz="18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l-GR" sz="1800" dirty="0">
                          <a:effectLst/>
                          <a:latin typeface="+mn-lt"/>
                          <a:ea typeface="Calibri"/>
                          <a:cs typeface="Times New Roman"/>
                        </a:rPr>
                        <a:t>Παλμιτελαϊκό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lnSpc>
                          <a:spcPct val="115000"/>
                        </a:lnSpc>
                        <a:spcAft>
                          <a:spcPts val="1000"/>
                        </a:spcAft>
                      </a:pPr>
                      <a:endParaRPr lang="el-GR" sz="18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l-GR" sz="1800" dirty="0">
                          <a:effectLst/>
                          <a:latin typeface="+mn-lt"/>
                          <a:ea typeface="Calibri"/>
                          <a:cs typeface="Times New Roman"/>
                        </a:rPr>
                        <a:t>Ελαϊκό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lnSpc>
                          <a:spcPct val="115000"/>
                        </a:lnSpc>
                        <a:spcAft>
                          <a:spcPts val="1000"/>
                        </a:spcAft>
                      </a:pPr>
                      <a:endParaRPr lang="el-GR" sz="18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l-GR" sz="1800" dirty="0">
                          <a:effectLst/>
                          <a:latin typeface="+mn-lt"/>
                          <a:ea typeface="Calibri"/>
                          <a:cs typeface="Times New Roman"/>
                        </a:rPr>
                        <a:t>Λινελαϊκό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lnSpc>
                          <a:spcPct val="115000"/>
                        </a:lnSpc>
                        <a:spcAft>
                          <a:spcPts val="1000"/>
                        </a:spcAft>
                      </a:pPr>
                      <a:endParaRPr lang="el-GR" sz="18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l-GR" sz="1800" dirty="0">
                          <a:effectLst/>
                          <a:latin typeface="+mn-lt"/>
                          <a:ea typeface="Calibri"/>
                          <a:cs typeface="Times New Roman"/>
                        </a:rPr>
                        <a:t>Λινολενικό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056">
                <a:tc>
                  <a:txBody>
                    <a:bodyPr/>
                    <a:lstStyle/>
                    <a:p>
                      <a:pPr algn="ctr">
                        <a:lnSpc>
                          <a:spcPct val="115000"/>
                        </a:lnSpc>
                        <a:spcAft>
                          <a:spcPts val="1000"/>
                        </a:spcAft>
                      </a:pPr>
                      <a:endParaRPr lang="el-GR" sz="18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l-GR" sz="1800" dirty="0">
                          <a:effectLst/>
                          <a:latin typeface="+mn-lt"/>
                          <a:ea typeface="Calibri"/>
                          <a:cs typeface="Times New Roman"/>
                        </a:rPr>
                        <a:t>Αραχιδονικό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2487164868"/>
              </p:ext>
            </p:extLst>
          </p:nvPr>
        </p:nvGraphicFramePr>
        <p:xfrm>
          <a:off x="1403647" y="2996952"/>
          <a:ext cx="1783055" cy="288032"/>
        </p:xfrm>
        <a:graphic>
          <a:graphicData uri="http://schemas.openxmlformats.org/presentationml/2006/ole">
            <mc:AlternateContent xmlns:mc="http://schemas.openxmlformats.org/markup-compatibility/2006">
              <mc:Choice xmlns:v="urn:schemas-microsoft-com:vml" Requires="v">
                <p:oleObj spid="_x0000_s2147" r:id="rId3" imgW="1233907" imgH="206919" progId="ChemDraw.Document.6.0">
                  <p:embed/>
                </p:oleObj>
              </mc:Choice>
              <mc:Fallback>
                <p:oleObj r:id="rId3" imgW="1233907" imgH="206919" progId="ChemDraw.Document.6.0">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7" y="2996952"/>
                        <a:ext cx="1783055" cy="288032"/>
                      </a:xfrm>
                      <a:prstGeom prst="rect">
                        <a:avLst/>
                      </a:prstGeom>
                      <a:noFill/>
                    </p:spPr>
                  </p:pic>
                </p:oleObj>
              </mc:Fallback>
            </mc:AlternateContent>
          </a:graphicData>
        </a:graphic>
      </p:graphicFrame>
      <p:graphicFrame>
        <p:nvGraphicFramePr>
          <p:cNvPr id="7" name="Αντικείμενο 6"/>
          <p:cNvGraphicFramePr>
            <a:graphicFrameLocks noChangeAspect="1"/>
          </p:cNvGraphicFramePr>
          <p:nvPr>
            <p:extLst>
              <p:ext uri="{D42A27DB-BD31-4B8C-83A1-F6EECF244321}">
                <p14:modId xmlns:p14="http://schemas.microsoft.com/office/powerpoint/2010/main" val="96041307"/>
              </p:ext>
            </p:extLst>
          </p:nvPr>
        </p:nvGraphicFramePr>
        <p:xfrm>
          <a:off x="1403647" y="3501008"/>
          <a:ext cx="1783055" cy="288032"/>
        </p:xfrm>
        <a:graphic>
          <a:graphicData uri="http://schemas.openxmlformats.org/presentationml/2006/ole">
            <mc:AlternateContent xmlns:mc="http://schemas.openxmlformats.org/markup-compatibility/2006">
              <mc:Choice xmlns:v="urn:schemas-microsoft-com:vml" Requires="v">
                <p:oleObj spid="_x0000_s2148" r:id="rId5" imgW="1235429" imgH="206919" progId="ChemDraw.Document.6.0">
                  <p:embed/>
                </p:oleObj>
              </mc:Choice>
              <mc:Fallback>
                <p:oleObj r:id="rId5" imgW="1235429" imgH="206919" progId="ChemDraw.Document.6.0">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7" y="3501008"/>
                        <a:ext cx="1783055" cy="288032"/>
                      </a:xfrm>
                      <a:prstGeom prst="rect">
                        <a:avLst/>
                      </a:prstGeom>
                      <a:noFill/>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3411494126"/>
              </p:ext>
            </p:extLst>
          </p:nvPr>
        </p:nvGraphicFramePr>
        <p:xfrm>
          <a:off x="1403648" y="4005064"/>
          <a:ext cx="3044910" cy="288032"/>
        </p:xfrm>
        <a:graphic>
          <a:graphicData uri="http://schemas.openxmlformats.org/presentationml/2006/ole">
            <mc:AlternateContent xmlns:mc="http://schemas.openxmlformats.org/markup-compatibility/2006">
              <mc:Choice xmlns:v="urn:schemas-microsoft-com:vml" Requires="v">
                <p:oleObj spid="_x0000_s2149" r:id="rId7" imgW="2115312" imgH="205740" progId="ChemDraw.Document.6.0">
                  <p:embed/>
                </p:oleObj>
              </mc:Choice>
              <mc:Fallback>
                <p:oleObj r:id="rId7" imgW="2115312" imgH="205740" progId="ChemDraw.Document.6.0">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648" y="4005064"/>
                        <a:ext cx="3044910" cy="288032"/>
                      </a:xfrm>
                      <a:prstGeom prst="rect">
                        <a:avLst/>
                      </a:prstGeom>
                      <a:noFill/>
                    </p:spPr>
                  </p:pic>
                </p:oleObj>
              </mc:Fallback>
            </mc:AlternateContent>
          </a:graphicData>
        </a:graphic>
      </p:graphicFrame>
      <p:graphicFrame>
        <p:nvGraphicFramePr>
          <p:cNvPr id="9" name="Αντικείμενο 8"/>
          <p:cNvGraphicFramePr>
            <a:graphicFrameLocks noChangeAspect="1"/>
          </p:cNvGraphicFramePr>
          <p:nvPr>
            <p:extLst>
              <p:ext uri="{D42A27DB-BD31-4B8C-83A1-F6EECF244321}">
                <p14:modId xmlns:p14="http://schemas.microsoft.com/office/powerpoint/2010/main" val="3198318472"/>
              </p:ext>
            </p:extLst>
          </p:nvPr>
        </p:nvGraphicFramePr>
        <p:xfrm>
          <a:off x="1403648" y="4509120"/>
          <a:ext cx="3044910" cy="288032"/>
        </p:xfrm>
        <a:graphic>
          <a:graphicData uri="http://schemas.openxmlformats.org/presentationml/2006/ole">
            <mc:AlternateContent xmlns:mc="http://schemas.openxmlformats.org/markup-compatibility/2006">
              <mc:Choice xmlns:v="urn:schemas-microsoft-com:vml" Requires="v">
                <p:oleObj spid="_x0000_s2150" r:id="rId9" imgW="2111792" imgH="206919" progId="ChemDraw.Document.6.0">
                  <p:embed/>
                </p:oleObj>
              </mc:Choice>
              <mc:Fallback>
                <p:oleObj r:id="rId9" imgW="2111792" imgH="206919" progId="ChemDraw.Document.6.0">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648" y="4509120"/>
                        <a:ext cx="3044910" cy="288032"/>
                      </a:xfrm>
                      <a:prstGeom prst="rect">
                        <a:avLst/>
                      </a:prstGeom>
                      <a:noFill/>
                    </p:spPr>
                  </p:pic>
                </p:oleObj>
              </mc:Fallback>
            </mc:AlternateContent>
          </a:graphicData>
        </a:graphic>
      </p:graphicFrame>
      <p:graphicFrame>
        <p:nvGraphicFramePr>
          <p:cNvPr id="10" name="Αντικείμενο 9"/>
          <p:cNvGraphicFramePr>
            <a:graphicFrameLocks noChangeAspect="1"/>
          </p:cNvGraphicFramePr>
          <p:nvPr>
            <p:extLst>
              <p:ext uri="{D42A27DB-BD31-4B8C-83A1-F6EECF244321}">
                <p14:modId xmlns:p14="http://schemas.microsoft.com/office/powerpoint/2010/main" val="2427957393"/>
              </p:ext>
            </p:extLst>
          </p:nvPr>
        </p:nvGraphicFramePr>
        <p:xfrm>
          <a:off x="1403648" y="5013176"/>
          <a:ext cx="3716984" cy="288032"/>
        </p:xfrm>
        <a:graphic>
          <a:graphicData uri="http://schemas.openxmlformats.org/presentationml/2006/ole">
            <mc:AlternateContent xmlns:mc="http://schemas.openxmlformats.org/markup-compatibility/2006">
              <mc:Choice xmlns:v="urn:schemas-microsoft-com:vml" Requires="v">
                <p:oleObj spid="_x0000_s2151" r:id="rId11" imgW="2580132" imgH="205740" progId="ChemDraw.Document.6.0">
                  <p:embed/>
                </p:oleObj>
              </mc:Choice>
              <mc:Fallback>
                <p:oleObj r:id="rId11" imgW="2580132" imgH="205740" progId="ChemDraw.Document.6.0">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3648" y="5013176"/>
                        <a:ext cx="3716984" cy="288032"/>
                      </a:xfrm>
                      <a:prstGeom prst="rect">
                        <a:avLst/>
                      </a:prstGeom>
                      <a:noFill/>
                    </p:spPr>
                  </p:pic>
                </p:oleObj>
              </mc:Fallback>
            </mc:AlternateContent>
          </a:graphicData>
        </a:graphic>
      </p:graphicFrame>
      <p:graphicFrame>
        <p:nvGraphicFramePr>
          <p:cNvPr id="11" name="Αντικείμενο 10"/>
          <p:cNvGraphicFramePr>
            <a:graphicFrameLocks noChangeAspect="1"/>
          </p:cNvGraphicFramePr>
          <p:nvPr>
            <p:extLst>
              <p:ext uri="{D42A27DB-BD31-4B8C-83A1-F6EECF244321}">
                <p14:modId xmlns:p14="http://schemas.microsoft.com/office/powerpoint/2010/main" val="3192073611"/>
              </p:ext>
            </p:extLst>
          </p:nvPr>
        </p:nvGraphicFramePr>
        <p:xfrm>
          <a:off x="1403648" y="5517232"/>
          <a:ext cx="3662121" cy="288032"/>
        </p:xfrm>
        <a:graphic>
          <a:graphicData uri="http://schemas.openxmlformats.org/presentationml/2006/ole">
            <mc:AlternateContent xmlns:mc="http://schemas.openxmlformats.org/markup-compatibility/2006">
              <mc:Choice xmlns:v="urn:schemas-microsoft-com:vml" Requires="v">
                <p:oleObj spid="_x0000_s2152" r:id="rId13" imgW="2542032" imgH="205740" progId="ChemDraw.Document.6.0">
                  <p:embed/>
                </p:oleObj>
              </mc:Choice>
              <mc:Fallback>
                <p:oleObj r:id="rId13" imgW="2542032" imgH="205740" progId="ChemDraw.Document.6.0">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3648" y="5517232"/>
                        <a:ext cx="3662121" cy="288032"/>
                      </a:xfrm>
                      <a:prstGeom prst="rect">
                        <a:avLst/>
                      </a:prstGeom>
                      <a:noFill/>
                    </p:spPr>
                  </p:pic>
                </p:oleObj>
              </mc:Fallback>
            </mc:AlternateContent>
          </a:graphicData>
        </a:graphic>
      </p:graphicFrame>
      <p:graphicFrame>
        <p:nvGraphicFramePr>
          <p:cNvPr id="12" name="Αντικείμενο 11"/>
          <p:cNvGraphicFramePr>
            <a:graphicFrameLocks noChangeAspect="1"/>
          </p:cNvGraphicFramePr>
          <p:nvPr>
            <p:extLst>
              <p:ext uri="{D42A27DB-BD31-4B8C-83A1-F6EECF244321}">
                <p14:modId xmlns:p14="http://schemas.microsoft.com/office/powerpoint/2010/main" val="592816883"/>
              </p:ext>
            </p:extLst>
          </p:nvPr>
        </p:nvGraphicFramePr>
        <p:xfrm>
          <a:off x="1403648" y="6021288"/>
          <a:ext cx="3662121" cy="288032"/>
        </p:xfrm>
        <a:graphic>
          <a:graphicData uri="http://schemas.openxmlformats.org/presentationml/2006/ole">
            <mc:AlternateContent xmlns:mc="http://schemas.openxmlformats.org/markup-compatibility/2006">
              <mc:Choice xmlns:v="urn:schemas-microsoft-com:vml" Requires="v">
                <p:oleObj spid="_x0000_s2153" r:id="rId15" imgW="2539324" imgH="206919" progId="ChemDraw.Document.6.0">
                  <p:embed/>
                </p:oleObj>
              </mc:Choice>
              <mc:Fallback>
                <p:oleObj r:id="rId15" imgW="2539324" imgH="206919" progId="ChemDraw.Document.6.0">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03648" y="6021288"/>
                        <a:ext cx="3662121" cy="288032"/>
                      </a:xfrm>
                      <a:prstGeom prst="rect">
                        <a:avLst/>
                      </a:prstGeom>
                      <a:noFill/>
                    </p:spPr>
                  </p:pic>
                </p:oleObj>
              </mc:Fallback>
            </mc:AlternateContent>
          </a:graphicData>
        </a:graphic>
      </p:graphicFrame>
    </p:spTree>
    <p:extLst>
      <p:ext uri="{BB962C8B-B14F-4D97-AF65-F5344CB8AC3E}">
        <p14:creationId xmlns:p14="http://schemas.microsoft.com/office/powerpoint/2010/main" val="3722280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060848"/>
            <a:ext cx="8352928" cy="1512168"/>
          </a:xfrm>
          <a:ln w="19050">
            <a:solidFill>
              <a:schemeClr val="tx1"/>
            </a:solidFill>
          </a:ln>
        </p:spPr>
        <p:txBody>
          <a:bodyPr>
            <a:normAutofit/>
          </a:bodyPr>
          <a:lstStyle/>
          <a:p>
            <a:r>
              <a:rPr lang="el-GR" dirty="0"/>
              <a:t>Tα λιποσώματα ως μοντέλα βιολογικών μεμβρανών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001238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late1">
  <a:themeElements>
    <a:clrScheme name="Προσαρμοσμένο 2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182</TotalTime>
  <Words>2664</Words>
  <Application>Microsoft Office PowerPoint</Application>
  <PresentationFormat>Προβολή στην οθόνη (4:3)</PresentationFormat>
  <Paragraphs>213</Paragraphs>
  <Slides>42</Slides>
  <Notes>9</Notes>
  <HiddenSlides>0</HiddenSlides>
  <MMClips>0</MMClips>
  <ScaleCrop>false</ScaleCrop>
  <HeadingPairs>
    <vt:vector size="6" baseType="variant">
      <vt:variant>
        <vt:lpstr>Θέμα</vt:lpstr>
      </vt:variant>
      <vt:variant>
        <vt:i4>4</vt:i4>
      </vt:variant>
      <vt:variant>
        <vt:lpstr>Ενσωματωμένοι διακομιστές OLE</vt:lpstr>
      </vt:variant>
      <vt:variant>
        <vt:i4>1</vt:i4>
      </vt:variant>
      <vt:variant>
        <vt:lpstr>Τίτλοι διαφανειών</vt:lpstr>
      </vt:variant>
      <vt:variant>
        <vt:i4>42</vt:i4>
      </vt:variant>
    </vt:vector>
  </HeadingPairs>
  <TitlesOfParts>
    <vt:vector size="47" baseType="lpstr">
      <vt:lpstr>template</vt:lpstr>
      <vt:lpstr>1_temlate1</vt:lpstr>
      <vt:lpstr>temlate1</vt:lpstr>
      <vt:lpstr>OC_template_updated</vt:lpstr>
      <vt:lpstr>ChemDraw.Document.6.0</vt:lpstr>
      <vt:lpstr>Κοσμητολογία ΙΙ (Θ)</vt:lpstr>
      <vt:lpstr>Γενικά 1/6 </vt:lpstr>
      <vt:lpstr>Γενικά 2/6 </vt:lpstr>
      <vt:lpstr>Γενικά 3/6 </vt:lpstr>
      <vt:lpstr>Γενικά 4/6 </vt:lpstr>
      <vt:lpstr>Γενικά 5/6 </vt:lpstr>
      <vt:lpstr>Γενικά 6/6 </vt:lpstr>
      <vt:lpstr>Λιπαρά οξέα που συμμετέχουν συνήθως στο σχηματισμό λιποσωμάτων</vt:lpstr>
      <vt:lpstr>Tα λιποσώματα ως μοντέλα βιολογικών μεμβρανών</vt:lpstr>
      <vt:lpstr>Βιολογικές μεμβράνες 1/6</vt:lpstr>
      <vt:lpstr>Βιολογικές μεμβράνες 2/6</vt:lpstr>
      <vt:lpstr>Βιολογικές μεμβράνες 3/6</vt:lpstr>
      <vt:lpstr>Βιολογικές μεμβράνες 4/6</vt:lpstr>
      <vt:lpstr>Βιολογικές μεμβράνες 5/6</vt:lpstr>
      <vt:lpstr>Βιολογικές μεμβράνες 6/6</vt:lpstr>
      <vt:lpstr>Παρουσίαση του PowerPoint</vt:lpstr>
      <vt:lpstr>Ομοιότητες λιποσωμάτων και βιολογικών μεμβρανών</vt:lpstr>
      <vt:lpstr>Φυσικοχημικές ιδιότητες των λιποσωμάτων 1/5</vt:lpstr>
      <vt:lpstr>Φυσικοχημικές ιδιότητες των λιποσωμάτων 2/5</vt:lpstr>
      <vt:lpstr>Φυσικοχημικές ιδιότητες των λιποσωμάτων 3/5</vt:lpstr>
      <vt:lpstr>Φυσικοχημικές ιδιότητες των λιποσωμάτων 4/5</vt:lpstr>
      <vt:lpstr>Φυσικοχημικές ιδιότητες των λιποσωμάτων 5/5</vt:lpstr>
      <vt:lpstr>Εφαρμογές στην Κοσμητολογία 1/4</vt:lpstr>
      <vt:lpstr>Εφαρμογές στην Κοσμητολογία 2/4</vt:lpstr>
      <vt:lpstr>Εφαρμογές στην Κοσμητολογία 3/4</vt:lpstr>
      <vt:lpstr>Εφαρμογές στην Κοσμητολογία 4/4</vt:lpstr>
      <vt:lpstr>Αύξηση της ενδο/διαδερμικής μεταφοράς δραστικών ουσιών μέσω των λιποσωμάτων 1/2</vt:lpstr>
      <vt:lpstr>Αύξηση της ενδο/διαδερμικής μεταφοράς δραστικών ουσιών μέσω των λιποσωμάτων 2/2</vt:lpstr>
      <vt:lpstr>Υπερσώματα (Ultrasomes)</vt:lpstr>
      <vt:lpstr>Φωτοσώματα (Photosomes)</vt:lpstr>
      <vt:lpstr>Τρανσφεροσώματα 1/2</vt:lpstr>
      <vt:lpstr>Τρανσφεροσώματα 2/2</vt:lpstr>
      <vt:lpstr>Νιοσώματα 1/2</vt:lpstr>
      <vt:lpstr>Νιοσώματα 2/2</vt:lpstr>
      <vt:lpstr>Προλιποσώματα και προνιοσώματα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Κοσμητολογία ΙΙ (Θ)</dc:title>
  <dc:creator>opencourses@teiath.gr</dc:creator>
  <cp:lastModifiedBy>natasakar new</cp:lastModifiedBy>
  <cp:revision>22</cp:revision>
  <dcterms:created xsi:type="dcterms:W3CDTF">2015-05-13T07:35:09Z</dcterms:created>
  <dcterms:modified xsi:type="dcterms:W3CDTF">2015-07-02T11:37:10Z</dcterms:modified>
</cp:coreProperties>
</file>