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8"/>
  </p:notesMasterIdLst>
  <p:handoutMasterIdLst>
    <p:handoutMasterId r:id="rId59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315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6" r:id="rId46"/>
    <p:sldId id="310" r:id="rId47"/>
    <p:sldId id="311" r:id="rId48"/>
    <p:sldId id="312" r:id="rId49"/>
    <p:sldId id="313" r:id="rId50"/>
    <p:sldId id="314" r:id="rId51"/>
    <p:sldId id="262" r:id="rId52"/>
    <p:sldId id="264" r:id="rId53"/>
    <p:sldId id="317" r:id="rId54"/>
    <p:sldId id="318" r:id="rId55"/>
    <p:sldId id="266" r:id="rId56"/>
    <p:sldId id="261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22/5/2015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22/5/2015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968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C5CF79-327D-4557-A29B-DABC6D78B025}" type="slidenum">
              <a:rPr lang="el-GR" altLang="el-GR" smtClean="0"/>
              <a:pPr eaLnBrk="1" hangingPunct="1"/>
              <a:t>23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5674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5530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986" indent="-30961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8441" indent="-247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33817" indent="-247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29193" indent="-247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17944E-7BE3-4583-85FB-B84A26A263E6}" type="slidenum">
              <a:rPr lang="el-GR" altLang="el-GR" smtClean="0"/>
              <a:pPr eaLnBrk="1" hangingPunct="1"/>
              <a:t>26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5632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2008F8-3023-4C85-B31F-4606A2461D1A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l-GR" alt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804986" indent="-30961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38441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733817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229193" indent="-24768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724569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219945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715322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210698" indent="-247688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F42E64-026D-41FF-9942-8DBC2163A900}" type="slidenum">
              <a:rPr lang="el-GR" altLang="el-G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l-GR" altLang="el-GR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27F39-DAF0-4F6F-B20B-1562F1F9840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0483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43A0-58FF-4DBE-9403-BEA548B727D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022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B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B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diopathicmedicine.wordpress.com/category/intensive-care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nsive_care_unit#mediaviewer/File:Clinicians_in_Intensive_Care_Unit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" TargetMode="External"/><Relationship Id="rId4" Type="http://schemas.openxmlformats.org/officeDocument/2006/relationships/hyperlink" Target="http://commons.wikimedia.org/wiki/User:Calleamanecer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Κλινική Άσκηση σε Καρδιο-Αναπνευστικές Παθήσεις</a:t>
            </a:r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 (</a:t>
            </a:r>
            <a:r>
              <a:rPr lang="el-GR" sz="3600" b="1" dirty="0" smtClean="0">
                <a:solidFill>
                  <a:prstClr val="black"/>
                </a:solidFill>
                <a:latin typeface="Calibri"/>
              </a:rPr>
              <a:t>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 txBox="1">
            <a:spLocks/>
          </p:cNvSpPr>
          <p:nvPr/>
        </p:nvSpPr>
        <p:spPr>
          <a:xfrm>
            <a:off x="250825" y="2781300"/>
            <a:ext cx="8642350" cy="2303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altLang="el-GR" sz="2400" b="1" dirty="0" smtClean="0"/>
          </a:p>
          <a:p>
            <a:pPr fontAlgn="auto">
              <a:spcAft>
                <a:spcPts val="0"/>
              </a:spcAft>
              <a:tabLst>
                <a:tab pos="2597150" algn="l"/>
              </a:tabLst>
            </a:pPr>
            <a:r>
              <a:rPr lang="el-GR" altLang="el-GR" sz="2800" b="1" dirty="0" smtClean="0"/>
              <a:t>Ενότητα 11: </a:t>
            </a:r>
            <a:r>
              <a:rPr lang="el-GR" altLang="el-GR" sz="2800" dirty="0" smtClean="0"/>
              <a:t>Πρώιμη κινητοποίηση ασθενών ΜΕΘ</a:t>
            </a:r>
            <a:endParaRPr lang="en-US" altLang="el-GR" sz="2800" dirty="0" smtClean="0"/>
          </a:p>
          <a:p>
            <a:pPr fontAlgn="auto">
              <a:spcAft>
                <a:spcPts val="0"/>
              </a:spcAft>
            </a:pPr>
            <a:endParaRPr lang="el-GR" altLang="el-GR" sz="2400" dirty="0" smtClean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altLang="el-GR" sz="2400" dirty="0" smtClean="0">
                <a:solidFill>
                  <a:srgbClr val="000000"/>
                </a:solidFill>
              </a:rPr>
              <a:t>	Ειρήνη Γραμματοπούλου, Αναπληρώτρια Καθηγήτρια 		</a:t>
            </a:r>
          </a:p>
          <a:p>
            <a:pPr fontAlgn="auto">
              <a:spcAft>
                <a:spcPts val="0"/>
              </a:spcAft>
            </a:pPr>
            <a:r>
              <a:rPr lang="el-GR" altLang="el-GR" sz="2400" dirty="0" smtClean="0">
                <a:solidFill>
                  <a:srgbClr val="000000"/>
                </a:solidFill>
              </a:rPr>
              <a:t>Τμήμα Φυσικοθεραπείας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l-GR" dirty="0"/>
              <a:t>Νευρομυικ</a:t>
            </a:r>
            <a:r>
              <a:rPr lang="el-GR" altLang="el-GR" dirty="0"/>
              <a:t>ό</a:t>
            </a:r>
            <a:r>
              <a:rPr lang="fr-FR" altLang="el-GR" dirty="0"/>
              <a:t> σ</a:t>
            </a:r>
            <a:r>
              <a:rPr lang="el-GR" altLang="el-GR" dirty="0"/>
              <a:t>ύ</a:t>
            </a:r>
            <a:r>
              <a:rPr lang="fr-FR" altLang="el-GR" dirty="0"/>
              <a:t>νδρομο </a:t>
            </a:r>
            <a:r>
              <a:rPr lang="el-GR" altLang="el-GR" sz="3200" b="0" dirty="0" smtClean="0"/>
              <a:t>(2 </a:t>
            </a:r>
            <a:r>
              <a:rPr lang="el-GR" altLang="el-GR" sz="3200" b="0" dirty="0"/>
              <a:t>από 3)</a:t>
            </a:r>
            <a:endParaRPr lang="el-GR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 smtClean="0"/>
              <a:t>Προκύπτει μετά από αρκετές ημέρες μηχανικού αερισμού και οργανικής ανεπάρκειας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/>
              <a:t>Προκύπτει στο </a:t>
            </a:r>
            <a:r>
              <a:rPr lang="el-GR" altLang="el-GR" sz="2400" dirty="0" smtClean="0"/>
              <a:t>30% των ασθενών ΜΕΘ και στο 70-80% των ασθενών με σήψη ή πολυ-οργανική ανεπάρκεια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altLang="el-GR" sz="2400" dirty="0" smtClean="0"/>
              <a:t>Είναι η συνηθέστερη περιφερική νευρομυϊκή πάθηση στη ΜΕΘ και αφορά: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400" dirty="0" smtClean="0"/>
              <a:t>	- Περιφερικά νεύρα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400" dirty="0" smtClean="0"/>
              <a:t>	- Μυς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400" dirty="0" smtClean="0"/>
              <a:t>	- Νευρομυϊκή σύναψη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2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000" dirty="0" smtClean="0"/>
              <a:t>	</a:t>
            </a:r>
            <a:r>
              <a:rPr lang="en-US" altLang="el-GR" sz="1600" dirty="0"/>
              <a:t>(De Jonghe et al., 2007; Padit &amp; Agrawal, 2006; Burtin et al., 2009) </a:t>
            </a:r>
            <a:endParaRPr lang="el-GR" altLang="el-GR" sz="1600" dirty="0" smtClean="0"/>
          </a:p>
        </p:txBody>
      </p:sp>
      <p:sp>
        <p:nvSpPr>
          <p:cNvPr id="11269" name="AutoShape 4"/>
          <p:cNvSpPr>
            <a:spLocks/>
          </p:cNvSpPr>
          <p:nvPr/>
        </p:nvSpPr>
        <p:spPr bwMode="auto">
          <a:xfrm>
            <a:off x="3851920" y="3952114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4192588" y="23685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1800" dirty="0">
              <a:latin typeface="Arial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321049" y="4149080"/>
            <a:ext cx="2314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2400" dirty="0" smtClean="0">
                <a:latin typeface="+mn-lt"/>
                <a:cs typeface="Arial" panose="020B0604020202020204" pitchFamily="34" charset="0"/>
              </a:rPr>
              <a:t>Μυϊκή αδυναμία</a:t>
            </a:r>
          </a:p>
        </p:txBody>
      </p:sp>
    </p:spTree>
    <p:extLst>
      <p:ext uri="{BB962C8B-B14F-4D97-AF65-F5344CB8AC3E}">
        <p14:creationId xmlns:p14="http://schemas.microsoft.com/office/powerpoint/2010/main" val="401233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l-GR" dirty="0"/>
              <a:t>Νευρομυικ</a:t>
            </a:r>
            <a:r>
              <a:rPr lang="el-GR" altLang="el-GR" dirty="0"/>
              <a:t>ό</a:t>
            </a:r>
            <a:r>
              <a:rPr lang="fr-FR" altLang="el-GR" dirty="0"/>
              <a:t> σ</a:t>
            </a:r>
            <a:r>
              <a:rPr lang="el-GR" altLang="el-GR" dirty="0"/>
              <a:t>ύ</a:t>
            </a:r>
            <a:r>
              <a:rPr lang="fr-FR" altLang="el-GR" dirty="0"/>
              <a:t>νδρομο </a:t>
            </a:r>
            <a:r>
              <a:rPr lang="el-GR" altLang="el-GR" sz="3200" b="0" dirty="0" smtClean="0"/>
              <a:t>(3 </a:t>
            </a:r>
            <a:r>
              <a:rPr lang="el-GR" altLang="el-GR" sz="3200" b="0" dirty="0"/>
              <a:t>από 3)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altLang="el-GR" b="1" dirty="0" smtClean="0">
                <a:solidFill>
                  <a:srgbClr val="004B82"/>
                </a:solidFill>
              </a:rPr>
              <a:t>Η </a:t>
            </a:r>
            <a:r>
              <a:rPr lang="el-GR" altLang="el-GR" b="1" dirty="0">
                <a:solidFill>
                  <a:srgbClr val="004B82"/>
                </a:solidFill>
              </a:rPr>
              <a:t>παραμονή στη ΜΕΘ προκαλεί:</a:t>
            </a:r>
            <a:endParaRPr lang="en-US" altLang="el-GR" b="1" dirty="0">
              <a:solidFill>
                <a:srgbClr val="004B82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/>
              <a:t>καθημερινά </a:t>
            </a:r>
            <a:r>
              <a:rPr lang="el-GR" altLang="el-GR" dirty="0">
                <a:sym typeface="Wingdings 3" pitchFamily="18" charset="2"/>
              </a:rPr>
              <a:t></a:t>
            </a:r>
            <a:r>
              <a:rPr lang="el-GR" altLang="el-GR" dirty="0"/>
              <a:t> της μυϊκής δύναμης κατά 1.3 - 3%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/>
              <a:t>μετά από 4 </a:t>
            </a:r>
            <a:r>
              <a:rPr lang="en-US" altLang="el-GR" dirty="0"/>
              <a:t>h</a:t>
            </a:r>
            <a:r>
              <a:rPr lang="el-GR" altLang="el-GR" dirty="0"/>
              <a:t> </a:t>
            </a:r>
            <a:r>
              <a:rPr lang="el-GR" altLang="el-GR" dirty="0">
                <a:sym typeface="Wingdings 3" pitchFamily="18" charset="2"/>
              </a:rPr>
              <a:t></a:t>
            </a:r>
            <a:r>
              <a:rPr lang="el-GR" altLang="el-GR" dirty="0"/>
              <a:t> βράχυνση των μυών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/>
              <a:t>μετά από 8 </a:t>
            </a:r>
            <a:r>
              <a:rPr lang="en-US" altLang="el-GR" dirty="0"/>
              <a:t>h</a:t>
            </a:r>
            <a:r>
              <a:rPr lang="el-GR" altLang="el-GR" dirty="0"/>
              <a:t> </a:t>
            </a:r>
            <a:r>
              <a:rPr lang="el-GR" altLang="el-GR" dirty="0">
                <a:sym typeface="Wingdings 3" pitchFamily="18" charset="2"/>
              </a:rPr>
              <a:t></a:t>
            </a:r>
            <a:r>
              <a:rPr lang="el-GR" altLang="el-GR" dirty="0"/>
              <a:t> αρθρικές συγκάμψεις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/>
              <a:t>μετά από 6 </a:t>
            </a:r>
            <a:r>
              <a:rPr lang="en-US" altLang="el-GR" dirty="0"/>
              <a:t>h</a:t>
            </a:r>
            <a:r>
              <a:rPr lang="el-GR" altLang="el-GR" dirty="0"/>
              <a:t> </a:t>
            </a:r>
            <a:r>
              <a:rPr lang="el-GR" altLang="el-GR" dirty="0">
                <a:sym typeface="Wingdings 3" pitchFamily="18" charset="2"/>
              </a:rPr>
              <a:t></a:t>
            </a:r>
            <a:r>
              <a:rPr lang="el-GR" altLang="el-GR" dirty="0"/>
              <a:t> της λειτουργικότητας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 smtClean="0"/>
              <a:t>3η </a:t>
            </a:r>
            <a:r>
              <a:rPr lang="el-GR" altLang="el-GR" dirty="0"/>
              <a:t>ημέρα </a:t>
            </a:r>
            <a:r>
              <a:rPr lang="el-GR" altLang="el-GR" dirty="0">
                <a:sym typeface="Wingdings 3" pitchFamily="18" charset="2"/>
              </a:rPr>
              <a:t></a:t>
            </a:r>
            <a:r>
              <a:rPr lang="el-GR" altLang="el-GR" dirty="0"/>
              <a:t> μυϊκή ατροφία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/>
              <a:t>μετά από 1 εβδομάδα </a:t>
            </a:r>
            <a:r>
              <a:rPr lang="el-GR" altLang="el-GR" dirty="0">
                <a:sym typeface="Wingdings 3" pitchFamily="18" charset="2"/>
              </a:rPr>
              <a:t></a:t>
            </a:r>
            <a:r>
              <a:rPr lang="el-GR" altLang="el-GR" dirty="0"/>
              <a:t> εμπλέκονται οι αναπνευστικοί μύες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/>
              <a:t>μετά από </a:t>
            </a:r>
            <a:r>
              <a:rPr lang="el-GR" altLang="el-GR" dirty="0">
                <a:sym typeface="Wingdings 3" pitchFamily="18" charset="2"/>
              </a:rPr>
              <a:t>2 εβδομάδες </a:t>
            </a:r>
            <a:r>
              <a:rPr lang="el-GR" altLang="el-GR" dirty="0"/>
              <a:t> κατά 50% της μυϊκής δύναμης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altLang="el-GR" dirty="0"/>
              <a:t>η δύναμη των μυών της στάσης </a:t>
            </a:r>
            <a:r>
              <a:rPr lang="el-GR" altLang="el-GR" dirty="0">
                <a:sym typeface="Wingdings 3" pitchFamily="18" charset="2"/>
              </a:rPr>
              <a:t></a:t>
            </a:r>
            <a:r>
              <a:rPr lang="el-GR" altLang="el-GR" dirty="0"/>
              <a:t> κατά 1-1.5% την ημέρα και</a:t>
            </a:r>
            <a:endParaRPr lang="en-US" altLang="el-GR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l-GR" dirty="0"/>
              <a:t>					         </a:t>
            </a:r>
            <a:r>
              <a:rPr lang="el-GR" altLang="el-GR" dirty="0"/>
              <a:t>κατά</a:t>
            </a:r>
            <a:r>
              <a:rPr lang="en-US" altLang="el-GR" dirty="0"/>
              <a:t> </a:t>
            </a:r>
            <a:r>
              <a:rPr lang="el-GR" altLang="el-GR" dirty="0"/>
              <a:t>10% την εβδομάδα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l-GR" altLang="el-GR" sz="1800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l-GR" sz="1800" dirty="0" smtClean="0"/>
              <a:t>(</a:t>
            </a:r>
            <a:r>
              <a:rPr lang="en-US" altLang="el-GR" sz="1800" dirty="0"/>
              <a:t>De Jonghe et al., 2007; Padit &amp; Agrawal, 2006) </a:t>
            </a:r>
          </a:p>
        </p:txBody>
      </p:sp>
    </p:spTree>
    <p:extLst>
      <p:ext uri="{BB962C8B-B14F-4D97-AF65-F5344CB8AC3E}">
        <p14:creationId xmlns:p14="http://schemas.microsoft.com/office/powerpoint/2010/main" val="63862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Πρώιμη κινητοποίηση </a:t>
            </a:r>
            <a:r>
              <a:rPr lang="el-GR" altLang="el-GR" dirty="0" smtClean="0"/>
              <a:t> 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/>
        <p:txBody>
          <a:bodyPr numCol="2" rtlCol="0">
            <a:noAutofit/>
          </a:bodyPr>
          <a:lstStyle/>
          <a:p>
            <a:pPr>
              <a:defRPr/>
            </a:pPr>
            <a:r>
              <a:rPr lang="el-GR" sz="2400" dirty="0" smtClean="0"/>
              <a:t>Ως </a:t>
            </a:r>
            <a:r>
              <a:rPr lang="el-GR" sz="2400" dirty="0"/>
              <a:t>πρώιμη κινητοποίηση στη ΜΕΘ ορίζεται το προοδευτικό πρόγραμμα φυσικής δραστηριότητας που ξεκινάει στα πρώτα 24ωρα της νοσηλείας μόλις η κατάσταση της υγείας του ασθενή το επιτρέψει, περιλαμβάνοντας ένα εύρος δραστηριοτήτων από ασκήσεις εύρους κίνησης έως βάδιση (Bailey et al., 2007)</a:t>
            </a:r>
          </a:p>
          <a:p>
            <a:pPr>
              <a:defRPr/>
            </a:pPr>
            <a:endParaRPr lang="el-GR" sz="2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l-GR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el-GR" sz="24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l-GR" sz="2400" dirty="0">
              <a:solidFill>
                <a:srgbClr val="FF0000"/>
              </a:solidFill>
            </a:endParaRPr>
          </a:p>
          <a:p>
            <a:pPr marL="182562" indent="0"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Συγκεκριμένα, περιλαμβάνει:  </a:t>
            </a:r>
          </a:p>
          <a:p>
            <a:pPr marL="525462">
              <a:defRPr/>
            </a:pPr>
            <a:r>
              <a:rPr lang="el-GR" sz="2400" dirty="0" smtClean="0"/>
              <a:t> αλλαγή θέσης </a:t>
            </a:r>
          </a:p>
          <a:p>
            <a:pPr marL="525462">
              <a:defRPr/>
            </a:pPr>
            <a:r>
              <a:rPr lang="el-GR" sz="2400" dirty="0" smtClean="0"/>
              <a:t> αυτο-μετακίνηση στο κρεβάτι</a:t>
            </a:r>
          </a:p>
          <a:p>
            <a:pPr marL="525462">
              <a:defRPr/>
            </a:pPr>
            <a:r>
              <a:rPr lang="el-GR" sz="2400" dirty="0" smtClean="0"/>
              <a:t> κινησιοθεραπεία</a:t>
            </a:r>
          </a:p>
          <a:p>
            <a:pPr marL="525462">
              <a:defRPr/>
            </a:pPr>
            <a:r>
              <a:rPr lang="el-GR" sz="2400" dirty="0" smtClean="0"/>
              <a:t> ασκήσεις ισορροπίας </a:t>
            </a:r>
          </a:p>
          <a:p>
            <a:pPr marL="525462">
              <a:defRPr/>
            </a:pPr>
            <a:r>
              <a:rPr lang="el-GR" sz="2400" dirty="0" smtClean="0"/>
              <a:t> κάθισμα στην άκρη του κρεβατιού</a:t>
            </a:r>
          </a:p>
          <a:p>
            <a:pPr marL="525462">
              <a:defRPr/>
            </a:pPr>
            <a:r>
              <a:rPr lang="el-GR" sz="2400" dirty="0" smtClean="0"/>
              <a:t> Κάθισμα χωρίς υποστήριξη</a:t>
            </a:r>
          </a:p>
          <a:p>
            <a:pPr marL="525462">
              <a:defRPr/>
            </a:pPr>
            <a:r>
              <a:rPr lang="el-GR" sz="2400" dirty="0" smtClean="0"/>
              <a:t> μετακίνηση σε πολυθρόνα</a:t>
            </a:r>
          </a:p>
          <a:p>
            <a:pPr marL="525462">
              <a:defRPr/>
            </a:pPr>
            <a:r>
              <a:rPr lang="el-GR" sz="2400" dirty="0" smtClean="0"/>
              <a:t> ορθοστάτηση</a:t>
            </a:r>
          </a:p>
          <a:p>
            <a:pPr marL="525462">
              <a:defRPr/>
            </a:pPr>
            <a:r>
              <a:rPr lang="el-GR" sz="2400" dirty="0" smtClean="0"/>
              <a:t> βάδιση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b="1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l-GR" sz="2400" b="1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44008" y="1340768"/>
            <a:ext cx="0" cy="4896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 </a:t>
            </a:r>
            <a:r>
              <a:rPr lang="el-GR" sz="3600" dirty="0" smtClean="0"/>
              <a:t>Ποιοι εφαρμόζουν την πρώιμη κινητοποίηση στη ΜΕΘ</a:t>
            </a:r>
            <a:r>
              <a:rPr lang="en-US" sz="3600" dirty="0" smtClean="0"/>
              <a:t>;</a:t>
            </a:r>
            <a:endParaRPr lang="el-GR" sz="36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744416"/>
          </a:xfrm>
        </p:spPr>
        <p:txBody>
          <a:bodyPr>
            <a:normAutofit/>
          </a:bodyPr>
          <a:lstStyle/>
          <a:p>
            <a:r>
              <a:rPr lang="el-GR" sz="2400" dirty="0"/>
              <a:t>Στο πρωτόκολλο του Bailey (2007), η ομάδα ‘’κινητοποίησης’’ αποτελείται από φυσικοθεραπευτή, αναπνευστικό θεραπευτή (respiratory therapist), νοσηλεύτρια και βοηθό </a:t>
            </a:r>
            <a:r>
              <a:rPr lang="el-GR" sz="2400" dirty="0" smtClean="0"/>
              <a:t>νοσηλευτή</a:t>
            </a:r>
          </a:p>
          <a:p>
            <a:r>
              <a:rPr lang="el-GR" sz="2400" dirty="0"/>
              <a:t>Η ομάδα ‘κινητοποίησης μπορεί να επηρεάσει θετικά τις ζωτικές λειτουργίες των ασθενών ΜΕΘ με την ενέργεια του </a:t>
            </a:r>
            <a:r>
              <a:rPr lang="el-GR" sz="2400" b="1" dirty="0">
                <a:solidFill>
                  <a:srgbClr val="820000"/>
                </a:solidFill>
              </a:rPr>
              <a:t>‘γυρίσματος’ </a:t>
            </a:r>
            <a:r>
              <a:rPr lang="el-GR" sz="2400" dirty="0"/>
              <a:t>(Vollman, 2004</a:t>
            </a:r>
            <a:r>
              <a:rPr lang="el-GR" sz="2400" dirty="0" smtClean="0"/>
              <a:t>)</a:t>
            </a:r>
          </a:p>
          <a:p>
            <a:r>
              <a:rPr lang="el-GR" sz="2400" dirty="0">
                <a:latin typeface="Calibri" pitchFamily="34" charset="0"/>
              </a:rPr>
              <a:t>Στη σύγχρονη πραγματικότητα στη διάρκεια ενός 8ωρου: μόνο το 2.7% των ασθενών ΜΕΘ </a:t>
            </a:r>
            <a:r>
              <a:rPr lang="el-GR" sz="2400" b="1" dirty="0">
                <a:solidFill>
                  <a:srgbClr val="820000"/>
                </a:solidFill>
                <a:latin typeface="Calibri" pitchFamily="34" charset="0"/>
              </a:rPr>
              <a:t>αλλάζουν θέση </a:t>
            </a:r>
            <a:r>
              <a:rPr lang="el-GR" sz="2400" dirty="0">
                <a:latin typeface="Calibri" pitchFamily="34" charset="0"/>
              </a:rPr>
              <a:t>κάθε 2 </a:t>
            </a:r>
            <a:r>
              <a:rPr lang="en-US" sz="2400" dirty="0" smtClean="0">
                <a:latin typeface="Calibri" pitchFamily="34" charset="0"/>
              </a:rPr>
              <a:t>h</a:t>
            </a:r>
            <a:endParaRPr lang="el-GR" sz="2400" dirty="0"/>
          </a:p>
        </p:txBody>
      </p:sp>
      <p:sp>
        <p:nvSpPr>
          <p:cNvPr id="7" name="Rectangle 6"/>
          <p:cNvSpPr/>
          <p:nvPr/>
        </p:nvSpPr>
        <p:spPr>
          <a:xfrm>
            <a:off x="4427984" y="4869160"/>
            <a:ext cx="3786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l-GR" dirty="0">
                <a:latin typeface="Calibri" pitchFamily="34" charset="0"/>
              </a:rPr>
              <a:t>	(</a:t>
            </a:r>
            <a:r>
              <a:rPr lang="en-US" dirty="0">
                <a:latin typeface="Calibri" pitchFamily="34" charset="0"/>
              </a:rPr>
              <a:t>Krishnagopalan et al</a:t>
            </a:r>
            <a:r>
              <a:rPr lang="el-GR" dirty="0">
                <a:latin typeface="Calibri" pitchFamily="34" charset="0"/>
              </a:rPr>
              <a:t>.,</a:t>
            </a:r>
            <a:r>
              <a:rPr lang="en-US" dirty="0">
                <a:latin typeface="Calibri" pitchFamily="34" charset="0"/>
              </a:rPr>
              <a:t> 2002</a:t>
            </a:r>
            <a:r>
              <a:rPr lang="el-GR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99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Γιατί δεν εφαρμόζεται συχνά η πρώιμη κινητοποίηση στη ΜΕΘ; </a:t>
            </a:r>
            <a:r>
              <a:rPr lang="el-GR" altLang="el-GR" sz="3100" b="0" dirty="0" smtClean="0"/>
              <a:t>(1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Λόγοι που αφορούν τους ασθενείς: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η ασταθής κατάσταση των ασθενών (83%)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η βαριά καταστολή (60%)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ο κίνδυνος ατυχήματος (42%)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marL="0" indent="0">
              <a:buFont typeface="Arial" charset="0"/>
              <a:buNone/>
              <a:defRPr/>
            </a:pPr>
            <a:endParaRPr lang="el-GR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Λόγοι που δεν αφορούν τους ασθενείς: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η έλλειψη πρωτοκόλλων κινητοποίησης (57%)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ο ελλιπής εξοπλισμός (52%)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l-GR" sz="2400" dirty="0" smtClean="0"/>
              <a:t>η έλλειψη οδηγιών από τους ιατρούς (42%)  </a:t>
            </a:r>
          </a:p>
          <a:p>
            <a:pPr marL="0" indent="0">
              <a:buFont typeface="Arial" charset="0"/>
              <a:buNone/>
              <a:defRPr/>
            </a:pPr>
            <a:endParaRPr lang="el-GR" sz="1800" dirty="0" smtClean="0"/>
          </a:p>
        </p:txBody>
      </p:sp>
      <p:sp>
        <p:nvSpPr>
          <p:cNvPr id="15365" name="Ορθογώνιο 3"/>
          <p:cNvSpPr>
            <a:spLocks noChangeArrowheads="1"/>
          </p:cNvSpPr>
          <p:nvPr/>
        </p:nvSpPr>
        <p:spPr bwMode="auto">
          <a:xfrm>
            <a:off x="4644008" y="5301208"/>
            <a:ext cx="1835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(</a:t>
            </a:r>
            <a:r>
              <a:rPr lang="en-US" altLang="el-GR" sz="1800" dirty="0">
                <a:latin typeface="+mn-lt"/>
              </a:rPr>
              <a:t>Koo et al., 2011) </a:t>
            </a:r>
          </a:p>
        </p:txBody>
      </p:sp>
    </p:spTree>
    <p:extLst>
      <p:ext uri="{BB962C8B-B14F-4D97-AF65-F5344CB8AC3E}">
        <p14:creationId xmlns:p14="http://schemas.microsoft.com/office/powerpoint/2010/main" val="21724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Γιατί δεν εφαρμόζεται συχνά η πρώιμη κινητοποίηση στη ΜΕΘ; </a:t>
            </a:r>
            <a:r>
              <a:rPr lang="el-GR" altLang="el-GR" sz="3100" b="0" dirty="0" smtClean="0"/>
              <a:t>(2 από 2)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Ο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solidFill>
                  <a:srgbClr val="820000"/>
                </a:solidFill>
              </a:rPr>
              <a:t>φόβος</a:t>
            </a: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για την κατάσταση των ασθενών ΜΕΘ θεωρείται ως ο σημαντικότερος λόγος που δεν εφαρμόζεται η πρώιμη κινητοποίηση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Η κατάσταση των ασθενών, ιδιαίτερα τις πρώτες ημέρες, είναι πολύ ασταθής με ραγδαίες μεταβολές. Στην κατάσταση αυτή συνδράμει και η </a:t>
            </a:r>
            <a:r>
              <a:rPr lang="el-GR" sz="2400" b="1" dirty="0" smtClean="0">
                <a:solidFill>
                  <a:srgbClr val="820000"/>
                </a:solidFill>
              </a:rPr>
              <a:t>βαθιά καταστολή </a:t>
            </a:r>
            <a:r>
              <a:rPr lang="el-GR" sz="2400" dirty="0" smtClean="0"/>
              <a:t>των ασθενών με συνέπεια την έλλειψη επικοινωνίας μεταξύ ασθενή-φυσικοθεραπευτή,  απαραίτητη προϋπόθεση για την ασφάλεια και των δύο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l-GR" sz="2400" dirty="0" smtClean="0"/>
              <a:t>Ένας άλλος σημαντικός λόγος είναι </a:t>
            </a:r>
            <a:r>
              <a:rPr lang="el-GR" sz="2400" b="1" dirty="0" smtClean="0">
                <a:solidFill>
                  <a:srgbClr val="820000"/>
                </a:solidFill>
              </a:rPr>
              <a:t>η άγνοια των αποτελεσμάτων της πρώιμης κινητοποίησης από τις διάφορες ειδικότητες </a:t>
            </a:r>
            <a:r>
              <a:rPr lang="el-GR" sz="2400" dirty="0" smtClean="0"/>
              <a:t>που απασχολούνται στην ΜΕΘ αναφορικά με την ασφάλεια και τα οφέλη από την εφαρμογή της</a:t>
            </a:r>
            <a:endParaRPr lang="el-GR" sz="2400" dirty="0"/>
          </a:p>
        </p:txBody>
      </p:sp>
      <p:sp>
        <p:nvSpPr>
          <p:cNvPr id="16389" name="Ορθογώνιο 3"/>
          <p:cNvSpPr>
            <a:spLocks noChangeArrowheads="1"/>
          </p:cNvSpPr>
          <p:nvPr/>
        </p:nvSpPr>
        <p:spPr bwMode="auto">
          <a:xfrm>
            <a:off x="5940152" y="5877272"/>
            <a:ext cx="1835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1800" dirty="0">
                <a:latin typeface="+mn-lt"/>
              </a:rPr>
              <a:t>(</a:t>
            </a:r>
            <a:r>
              <a:rPr lang="en-US" altLang="el-GR" sz="1800" dirty="0">
                <a:latin typeface="+mn-lt"/>
              </a:rPr>
              <a:t>Koo et al., 2011) </a:t>
            </a:r>
          </a:p>
        </p:txBody>
      </p:sp>
    </p:spTree>
    <p:extLst>
      <p:ext uri="{BB962C8B-B14F-4D97-AF65-F5344CB8AC3E}">
        <p14:creationId xmlns:p14="http://schemas.microsoft.com/office/powerpoint/2010/main" val="29776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Καταστολή-Πρώιμη κινητοποίηση </a:t>
            </a:r>
            <a:r>
              <a:rPr lang="el-GR" sz="3100" b="0" dirty="0"/>
              <a:t>(1 από 2</a:t>
            </a:r>
            <a:r>
              <a:rPr lang="el-GR" sz="3100" b="0" dirty="0" smtClean="0"/>
              <a:t>)</a:t>
            </a:r>
            <a:r>
              <a:rPr lang="en-US" altLang="el-GR" sz="3100" b="0" dirty="0" smtClean="0"/>
              <a:t> </a:t>
            </a:r>
            <a:endParaRPr lang="el-GR" altLang="el-GR" sz="3100" b="0" dirty="0" smtClean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258816" cy="50405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3000" b="1" dirty="0" smtClean="0">
                <a:solidFill>
                  <a:srgbClr val="820000"/>
                </a:solidFill>
              </a:rPr>
              <a:t>«Σημείο-κλειδί» </a:t>
            </a:r>
            <a:endParaRPr lang="en-US" sz="3000" b="1" dirty="0" smtClean="0">
              <a:solidFill>
                <a:srgbClr val="82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για την</a:t>
            </a:r>
            <a:r>
              <a:rPr lang="en-US" sz="2600" dirty="0" smtClean="0"/>
              <a:t> </a:t>
            </a:r>
            <a:r>
              <a:rPr lang="el-GR" sz="2600" dirty="0" smtClean="0"/>
              <a:t>εφαρμογή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της πρώιμης κινητοποίησης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dirty="0" smtClean="0"/>
              <a:t>στη ΜΕΘ είναι: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l-GR" sz="2600" b="1" dirty="0" smtClean="0">
                <a:solidFill>
                  <a:srgbClr val="004B82"/>
                </a:solidFill>
              </a:rPr>
              <a:t>η χορηγούμενη καταστολή </a:t>
            </a:r>
          </a:p>
          <a:p>
            <a:pPr algn="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smtClean="0"/>
              <a:t>	</a:t>
            </a:r>
            <a:r>
              <a:rPr lang="el-GR" sz="1600" dirty="0" smtClean="0"/>
              <a:t>(</a:t>
            </a:r>
            <a:r>
              <a:rPr lang="en-US" sz="1600" dirty="0" smtClean="0"/>
              <a:t>De Jongh et al., 2005</a:t>
            </a:r>
            <a:r>
              <a:rPr lang="el-GR" sz="1600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60194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040560"/>
          </a:xfrm>
        </p:spPr>
        <p:txBody>
          <a:bodyPr>
            <a:normAutofit lnSpcReduction="10000"/>
          </a:bodyPr>
          <a:lstStyle/>
          <a:p>
            <a:pPr marL="342900" lvl="2" indent="-342900">
              <a:defRPr/>
            </a:pPr>
            <a:r>
              <a:rPr lang="el-GR" dirty="0">
                <a:latin typeface="Calibri" pitchFamily="34" charset="0"/>
              </a:rPr>
              <a:t> Η βαθιά καταστολή</a:t>
            </a:r>
          </a:p>
          <a:p>
            <a:pPr marL="342900" lvl="2" indent="-342900">
              <a:defRPr/>
            </a:pPr>
            <a:r>
              <a:rPr lang="el-GR" dirty="0">
                <a:latin typeface="Calibri" pitchFamily="34" charset="0"/>
              </a:rPr>
              <a:t> Η λήψη κορτικοστεροειδών </a:t>
            </a:r>
          </a:p>
          <a:p>
            <a:pPr marL="342900" lvl="2" indent="-342900">
              <a:defRPr/>
            </a:pPr>
            <a:r>
              <a:rPr lang="el-GR" dirty="0">
                <a:latin typeface="Calibri" pitchFamily="34" charset="0"/>
              </a:rPr>
              <a:t> Η ακινησία </a:t>
            </a:r>
            <a:endParaRPr lang="el-GR" i="1" dirty="0" smtClean="0">
              <a:latin typeface="Calibri" pitchFamily="34" charset="0"/>
            </a:endParaRPr>
          </a:p>
          <a:p>
            <a:pPr marL="342900" lvl="2" indent="-342900">
              <a:defRPr/>
            </a:pPr>
            <a:endParaRPr lang="el-GR" dirty="0">
              <a:latin typeface="Calibri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l-GR" altLang="el-GR" sz="2400" b="1" dirty="0">
                <a:solidFill>
                  <a:srgbClr val="004B82"/>
                </a:solidFill>
              </a:rPr>
              <a:t>Προτείνεται: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l-GR" altLang="el-GR" sz="2400" dirty="0"/>
              <a:t>α) σταδιακή ελαχιστοποίηση της βαθιάς καταστολής </a:t>
            </a:r>
          </a:p>
          <a:p>
            <a:pPr fontAlgn="auto">
              <a:spcAft>
                <a:spcPts val="0"/>
              </a:spcAft>
            </a:pPr>
            <a:r>
              <a:rPr lang="el-GR" altLang="el-GR" sz="2400" dirty="0"/>
              <a:t>προσδιορισμός του ‘κατάλληλου επιπέδου καταστολής’</a:t>
            </a:r>
          </a:p>
          <a:p>
            <a:pPr fontAlgn="auto">
              <a:spcAft>
                <a:spcPts val="0"/>
              </a:spcAft>
            </a:pPr>
            <a:r>
              <a:rPr lang="el-GR" altLang="el-GR" sz="2400" dirty="0"/>
              <a:t>μεγαλύτερη διάρκεια αφύπνισης και </a:t>
            </a:r>
          </a:p>
          <a:p>
            <a:pPr fontAlgn="auto">
              <a:spcAft>
                <a:spcPts val="0"/>
              </a:spcAft>
            </a:pPr>
            <a:r>
              <a:rPr lang="el-GR" altLang="el-GR" sz="2400" dirty="0"/>
              <a:t>καθημερινά διακοπτόμενη καταστολή</a:t>
            </a:r>
            <a:r>
              <a:rPr lang="en-US" altLang="el-GR" sz="2400" dirty="0"/>
              <a:t> </a:t>
            </a:r>
            <a:r>
              <a:rPr lang="el-GR" altLang="el-GR" sz="2400" dirty="0"/>
              <a:t>και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</a:pPr>
            <a:endParaRPr lang="el-GR" altLang="el-GR" sz="2400" dirty="0"/>
          </a:p>
          <a:p>
            <a:pPr fontAlgn="auto">
              <a:spcAft>
                <a:spcPts val="0"/>
              </a:spcAft>
              <a:buFont typeface="Wingdings" pitchFamily="2" charset="2"/>
              <a:buNone/>
            </a:pPr>
            <a:r>
              <a:rPr lang="el-GR" altLang="el-GR" sz="2400" dirty="0"/>
              <a:t>β) άμεση εφαρμογή Φ/Θ, εργο/Θ και λογο/Θ </a:t>
            </a:r>
          </a:p>
          <a:p>
            <a:pPr lvl="2" algn="r" fontAlgn="auto">
              <a:spcAft>
                <a:spcPts val="0"/>
              </a:spcAft>
              <a:buFontTx/>
              <a:buNone/>
            </a:pPr>
            <a:r>
              <a:rPr lang="el-GR" altLang="el-GR" sz="1600" dirty="0"/>
              <a:t>(</a:t>
            </a:r>
            <a:r>
              <a:rPr lang="en-US" altLang="el-GR" sz="1600" dirty="0"/>
              <a:t>De Jongh et al., 2005</a:t>
            </a:r>
            <a:r>
              <a:rPr lang="el-GR" altLang="el-GR" sz="1600" dirty="0" smtClean="0"/>
              <a:t>)</a:t>
            </a:r>
            <a:endParaRPr lang="el-GR" dirty="0">
              <a:latin typeface="Calibri" pitchFamily="34" charset="0"/>
            </a:endParaRPr>
          </a:p>
          <a:p>
            <a:pPr>
              <a:defRPr/>
            </a:pPr>
            <a:endParaRPr lang="el-GR" sz="2400" dirty="0">
              <a:latin typeface="Calibri" pitchFamily="34" charset="0"/>
              <a:sym typeface="Wingdings 3" pitchFamily="18" charset="2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Καταστολή-Πρώιμη κινητοποίηση </a:t>
            </a:r>
            <a:r>
              <a:rPr lang="el-GR" sz="2800" b="0" dirty="0"/>
              <a:t>(2 </a:t>
            </a:r>
            <a:r>
              <a:rPr lang="el-GR" sz="2800" b="0" dirty="0"/>
              <a:t>από 2)</a:t>
            </a:r>
            <a:r>
              <a:rPr lang="en-US" altLang="el-GR" sz="2800" b="0" dirty="0"/>
              <a:t> </a:t>
            </a:r>
            <a:endParaRPr lang="el-GR" altLang="el-GR" sz="2800" b="0" dirty="0"/>
          </a:p>
        </p:txBody>
      </p:sp>
      <p:sp>
        <p:nvSpPr>
          <p:cNvPr id="4" name="Rectangle 3"/>
          <p:cNvSpPr/>
          <p:nvPr/>
        </p:nvSpPr>
        <p:spPr>
          <a:xfrm>
            <a:off x="5223176" y="1340768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latin typeface="Calibri" pitchFamily="34" charset="0"/>
              </a:rPr>
              <a:t>σχετίζονται με την επίκτητη αδυναμία στη ΜΕΘ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78460" y="1340768"/>
            <a:ext cx="363144" cy="830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1260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5000"/>
              </a:lnSpc>
              <a:spcBef>
                <a:spcPts val="888"/>
              </a:spcBef>
              <a:defRPr/>
            </a:pPr>
            <a:r>
              <a:rPr lang="el-GR" altLang="el-GR" dirty="0"/>
              <a:t>Αντενδείξεις πρώιμης κ</a:t>
            </a:r>
            <a:r>
              <a:rPr lang="en-GB" altLang="el-GR" dirty="0"/>
              <a:t>ινητοποίηση</a:t>
            </a:r>
            <a:r>
              <a:rPr lang="el-GR" altLang="el-GR" dirty="0"/>
              <a:t>ς στη ΜΕΘ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lvl="2" indent="-354013" eaLnBrk="1" hangingPunct="1">
              <a:spcAft>
                <a:spcPts val="600"/>
              </a:spcAft>
              <a:defRPr/>
            </a:pPr>
            <a:r>
              <a:rPr lang="el-GR" altLang="el-GR" dirty="0" smtClean="0"/>
              <a:t>Αιμοδυναμικές διαταραχές </a:t>
            </a:r>
          </a:p>
          <a:p>
            <a:pPr marL="354013" lvl="2" indent="-354013" eaLnBrk="1" hangingPunct="1">
              <a:spcAft>
                <a:spcPts val="600"/>
              </a:spcAft>
              <a:buFontTx/>
              <a:buNone/>
              <a:defRPr/>
            </a:pPr>
            <a:r>
              <a:rPr lang="el-GR" altLang="el-GR" dirty="0" smtClean="0"/>
              <a:t>	(αιμοδυναμική αστάθεια, υπέρταση, αρρυθμίες, αιμορραγία, υψηλός πυρετός)</a:t>
            </a:r>
          </a:p>
          <a:p>
            <a:pPr marL="354013" lvl="2" indent="-354013" eaLnBrk="1" hangingPunct="1">
              <a:spcAft>
                <a:spcPts val="600"/>
              </a:spcAft>
              <a:defRPr/>
            </a:pPr>
            <a:r>
              <a:rPr lang="en-US" altLang="el-GR" dirty="0" smtClean="0"/>
              <a:t>SaO</a:t>
            </a:r>
            <a:r>
              <a:rPr lang="en-US" altLang="el-GR" baseline="-25000" dirty="0" smtClean="0"/>
              <a:t>2 </a:t>
            </a:r>
            <a:r>
              <a:rPr lang="el-GR" altLang="el-GR" dirty="0" smtClean="0"/>
              <a:t>&lt; 90% και πρόσφατη </a:t>
            </a:r>
            <a:r>
              <a:rPr lang="el-GR" altLang="el-GR" b="1" dirty="0" smtClean="0">
                <a:solidFill>
                  <a:srgbClr val="820000"/>
                </a:solidFill>
                <a:sym typeface="Wingdings 3" pitchFamily="18" charset="2"/>
              </a:rPr>
              <a:t></a:t>
            </a:r>
            <a:r>
              <a:rPr lang="el-GR" altLang="el-GR" dirty="0" smtClean="0">
                <a:sym typeface="Wingdings 3" pitchFamily="18" charset="2"/>
              </a:rPr>
              <a:t> </a:t>
            </a:r>
            <a:r>
              <a:rPr lang="en-US" altLang="el-GR" dirty="0" smtClean="0"/>
              <a:t>SaO</a:t>
            </a:r>
            <a:r>
              <a:rPr lang="en-US" altLang="el-GR" baseline="-25000" dirty="0" smtClean="0"/>
              <a:t>2 </a:t>
            </a:r>
            <a:r>
              <a:rPr lang="el-GR" altLang="el-GR" dirty="0" smtClean="0"/>
              <a:t>&gt; 4% </a:t>
            </a:r>
            <a:endParaRPr lang="el-GR" altLang="el-GR" dirty="0" smtClean="0">
              <a:sym typeface="Wingdings 3" pitchFamily="18" charset="2"/>
            </a:endParaRPr>
          </a:p>
          <a:p>
            <a:pPr marL="354013" lvl="2" indent="-354013" eaLnBrk="1" hangingPunct="1">
              <a:spcAft>
                <a:spcPts val="600"/>
              </a:spcAft>
              <a:defRPr/>
            </a:pPr>
            <a:r>
              <a:rPr lang="en-US" altLang="el-GR" dirty="0" smtClean="0"/>
              <a:t>PaO</a:t>
            </a:r>
            <a:r>
              <a:rPr lang="en-US" altLang="el-GR" baseline="-25000" dirty="0" smtClean="0"/>
              <a:t>2</a:t>
            </a:r>
            <a:r>
              <a:rPr lang="en-US" altLang="el-GR" dirty="0" smtClean="0"/>
              <a:t> / FIO</a:t>
            </a:r>
            <a:r>
              <a:rPr lang="el-GR" altLang="el-GR" dirty="0" smtClean="0"/>
              <a:t>2</a:t>
            </a:r>
            <a:r>
              <a:rPr lang="en-US" altLang="el-GR" dirty="0" smtClean="0"/>
              <a:t> &lt; 200</a:t>
            </a:r>
            <a:endParaRPr lang="el-GR" altLang="el-GR" dirty="0" smtClean="0"/>
          </a:p>
          <a:p>
            <a:pPr marL="354013" lvl="2" indent="-354013" eaLnBrk="1" hangingPunct="1">
              <a:spcAft>
                <a:spcPts val="600"/>
              </a:spcAft>
              <a:defRPr/>
            </a:pPr>
            <a:r>
              <a:rPr lang="el-GR" altLang="el-GR" dirty="0" smtClean="0"/>
              <a:t>Υψηλή </a:t>
            </a:r>
            <a:r>
              <a:rPr lang="en-US" altLang="el-GR" dirty="0" smtClean="0"/>
              <a:t>PEEP</a:t>
            </a:r>
          </a:p>
          <a:p>
            <a:pPr marL="354013" lvl="2" indent="-354013" eaLnBrk="1" hangingPunct="1">
              <a:spcAft>
                <a:spcPts val="600"/>
              </a:spcAft>
              <a:defRPr/>
            </a:pPr>
            <a:r>
              <a:rPr lang="el-GR" altLang="el-GR" dirty="0" smtClean="0"/>
              <a:t>Ενδοκράνια υπέρταση (&gt; 20 </a:t>
            </a:r>
            <a:r>
              <a:rPr lang="en-US" altLang="el-GR" dirty="0" smtClean="0"/>
              <a:t>mm Hg</a:t>
            </a:r>
            <a:r>
              <a:rPr lang="el-GR" altLang="el-GR" dirty="0" smtClean="0"/>
              <a:t>)	</a:t>
            </a:r>
            <a:endParaRPr lang="en-US" altLang="el-GR" dirty="0" smtClean="0"/>
          </a:p>
          <a:p>
            <a:pPr marL="354013" lvl="2" indent="-354013" eaLnBrk="1" hangingPunct="1">
              <a:spcAft>
                <a:spcPts val="600"/>
              </a:spcAft>
              <a:defRPr/>
            </a:pPr>
            <a:r>
              <a:rPr lang="el-GR" altLang="el-GR" dirty="0" smtClean="0"/>
              <a:t>Πόνος, κόπωση</a:t>
            </a:r>
            <a:endParaRPr lang="en-US" altLang="el-GR" dirty="0" smtClean="0"/>
          </a:p>
          <a:p>
            <a:pPr marL="354013" lvl="2" indent="-354013" eaLnBrk="1" hangingPunct="1">
              <a:spcAft>
                <a:spcPts val="600"/>
              </a:spcAft>
              <a:defRPr/>
            </a:pPr>
            <a:r>
              <a:rPr lang="el-GR" altLang="el-GR" dirty="0" smtClean="0"/>
              <a:t>Κατάγματα με αντένδειξη κινητοποίησης </a:t>
            </a:r>
            <a:r>
              <a:rPr lang="el-GR" altLang="el-GR" sz="1400" dirty="0" smtClean="0">
                <a:sym typeface="Wingdings 3" pitchFamily="18" charset="2"/>
              </a:rPr>
              <a:t>(</a:t>
            </a:r>
            <a:r>
              <a:rPr lang="en-US" altLang="el-GR" sz="1400" dirty="0" smtClean="0"/>
              <a:t>Gosselink, 2008</a:t>
            </a:r>
            <a:r>
              <a:rPr lang="el-GR" altLang="el-GR" sz="1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64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Ασφαλείς </a:t>
            </a:r>
            <a:r>
              <a:rPr lang="el-GR" altLang="el-GR" dirty="0"/>
              <a:t>χειρισμοί απαραίτητοι για την αποτελεσματική κινητοποίηση</a:t>
            </a:r>
            <a:r>
              <a:rPr lang="el-GR" altLang="el-GR" dirty="0" smtClean="0"/>
              <a:t>: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30΄ ανάπαυση πριν και μετά την κινητοποίηση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>
                <a:sym typeface="Wingdings 3" pitchFamily="18" charset="2"/>
              </a:rPr>
              <a:t></a:t>
            </a:r>
            <a:r>
              <a:rPr lang="el-GR" altLang="el-GR" sz="2400" dirty="0" smtClean="0"/>
              <a:t> του </a:t>
            </a:r>
            <a:r>
              <a:rPr lang="en-US" altLang="el-GR" sz="2400" dirty="0" smtClean="0"/>
              <a:t>FiO</a:t>
            </a:r>
            <a:r>
              <a:rPr lang="el-GR" altLang="el-GR" sz="2400" dirty="0" smtClean="0"/>
              <a:t>2 για 3΄- 5΄ πριν κατά και μετά </a:t>
            </a:r>
            <a:r>
              <a:rPr lang="el-GR" altLang="el-GR" sz="2400" dirty="0"/>
              <a:t>την κινητοποίηση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Βρογχοδιαστολή και αναλγησία 30΄ πριν </a:t>
            </a:r>
            <a:r>
              <a:rPr lang="el-GR" altLang="el-GR" sz="2400" dirty="0"/>
              <a:t>την κινητοποίηση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Άσηπτη αναρρόφηση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των βρογχικών εκκρίσεων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Έλεγχος του κυκλώματος αναπνευστήρα-αεραγωγών, ενδοτραχειακού σωλήνα και πίεσης αεροθαλάμου 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Διακοπή σίτισης μέσω ρινο-γαστρικού καθετήρα </a:t>
            </a:r>
            <a:r>
              <a:rPr lang="en-US" altLang="el-GR" sz="2400" dirty="0" smtClean="0"/>
              <a:t>min </a:t>
            </a:r>
            <a:r>
              <a:rPr lang="el-GR" altLang="el-GR" sz="2400" dirty="0" smtClean="0"/>
              <a:t>1 ώρα πριν </a:t>
            </a:r>
            <a:r>
              <a:rPr lang="el-GR" altLang="el-GR" sz="2400" dirty="0"/>
              <a:t>την κινητοποίηση</a:t>
            </a:r>
          </a:p>
          <a:p>
            <a:pPr marL="0" indent="0" algn="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l-GR" altLang="el-GR" sz="2400" dirty="0"/>
              <a:t>	</a:t>
            </a:r>
            <a:r>
              <a:rPr lang="en-US" altLang="el-GR" sz="2000" dirty="0" smtClean="0"/>
              <a:t>(Gosselink, 2008)</a:t>
            </a: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877517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Πρώιμη κινητοποίηση ασθενών </a:t>
            </a:r>
            <a:r>
              <a:rPr lang="el-GR" altLang="el-GR" dirty="0" smtClean="0"/>
              <a:t>ΜΕΘ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45224"/>
            <a:ext cx="8229600" cy="79208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l-GR" altLang="el-GR" sz="2400" b="1" dirty="0" smtClean="0">
                <a:solidFill>
                  <a:schemeClr val="tx1"/>
                </a:solidFill>
              </a:rPr>
              <a:t>Λέξεις κλειδιά: </a:t>
            </a:r>
            <a:r>
              <a:rPr lang="el-GR" altLang="el-GR" sz="2600" b="1" dirty="0" smtClean="0">
                <a:solidFill>
                  <a:srgbClr val="004B82"/>
                </a:solidFill>
              </a:rPr>
              <a:t>Πρώιμη κινητοποίηση, βαρέως πάσχοντες, ΜΕΘ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1208783"/>
            <a:ext cx="32035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51695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idiopathicmedicine.wordpress.com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62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09600" indent="-609600">
              <a:lnSpc>
                <a:spcPct val="80000"/>
              </a:lnSpc>
            </a:pPr>
            <a:r>
              <a:rPr lang="el-GR" altLang="el-GR" dirty="0"/>
              <a:t>Φυσικοθεραπευτική αξιολόγηση </a:t>
            </a:r>
            <a:br>
              <a:rPr lang="el-GR" altLang="el-GR" dirty="0"/>
            </a:br>
            <a:r>
              <a:rPr lang="el-GR" altLang="el-GR" dirty="0"/>
              <a:t>ασθενούς ΜΕΘ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 numCol="2"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Ιατρικό ιστορικό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Προηγούμενο επίπεδο λειτουργικότητας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Νοητική κατάσταση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Ζωτικά σημεία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Φαρμακευτική αγωγή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Παράμετροι μηχανικού αερισμού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l-GR" altLang="el-GR" sz="26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l-GR" altLang="el-GR" sz="26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l-GR" altLang="el-GR" sz="26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Μυϊκή δύναμη - αντοχή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Εύρος τροχιάς κίνησης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Αισθητικότητα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Νευρομυϊκή συναρμογή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Ισορροπία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altLang="el-GR" sz="2600" dirty="0" smtClean="0"/>
              <a:t>Λειτουργικότητα</a:t>
            </a:r>
          </a:p>
          <a:p>
            <a:pPr marL="609600" indent="-609600"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000" dirty="0" smtClean="0">
                <a:solidFill>
                  <a:srgbClr val="FFFF00"/>
                </a:solidFill>
              </a:rPr>
              <a:t>						</a:t>
            </a:r>
            <a:r>
              <a:rPr lang="en-US" altLang="el-GR" sz="1400" dirty="0" smtClean="0"/>
              <a:t>(Perme &amp; Chandrashekar, 2009)</a:t>
            </a:r>
            <a:endParaRPr lang="el-GR" altLang="el-GR" sz="1400" dirty="0" smtClean="0"/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14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000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18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8391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159832" y="1343077"/>
            <a:ext cx="4112368" cy="3603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2538" name="Ορθογώνιο 5"/>
          <p:cNvSpPr>
            <a:spLocks noChangeArrowheads="1"/>
          </p:cNvSpPr>
          <p:nvPr/>
        </p:nvSpPr>
        <p:spPr bwMode="auto">
          <a:xfrm>
            <a:off x="143784" y="1340768"/>
            <a:ext cx="4128416" cy="2862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b="1" dirty="0">
                <a:solidFill>
                  <a:schemeClr val="bg1"/>
                </a:solidFill>
                <a:latin typeface="+mn-lt"/>
              </a:rPr>
              <a:t>α) </a:t>
            </a:r>
            <a:r>
              <a:rPr lang="en-US" altLang="el-GR" b="1" dirty="0">
                <a:solidFill>
                  <a:schemeClr val="bg1"/>
                </a:solidFill>
                <a:latin typeface="+mn-lt"/>
              </a:rPr>
              <a:t>Medical Research Council scale </a:t>
            </a:r>
            <a:endParaRPr lang="el-GR" altLang="el-GR" b="1" dirty="0">
              <a:solidFill>
                <a:schemeClr val="bg1"/>
              </a:solidFill>
              <a:latin typeface="+mn-lt"/>
            </a:endParaRPr>
          </a:p>
          <a:p>
            <a:pPr eaLnBrk="1" hangingPunct="1"/>
            <a:endParaRPr lang="el-GR" altLang="el-GR" dirty="0">
              <a:latin typeface="+mn-lt"/>
            </a:endParaRPr>
          </a:p>
          <a:p>
            <a:pPr eaLnBrk="1" hangingPunct="1"/>
            <a:r>
              <a:rPr lang="en-US" altLang="el-GR" dirty="0">
                <a:latin typeface="+mn-lt"/>
              </a:rPr>
              <a:t>0 </a:t>
            </a:r>
            <a:r>
              <a:rPr lang="el-GR" altLang="el-GR" dirty="0">
                <a:latin typeface="+mn-lt"/>
              </a:rPr>
              <a:t>= καμία σύσπαση</a:t>
            </a:r>
            <a:endParaRPr lang="en-US" altLang="el-GR" dirty="0">
              <a:latin typeface="+mn-lt"/>
            </a:endParaRPr>
          </a:p>
          <a:p>
            <a:pPr eaLnBrk="1" hangingPunct="1"/>
            <a:r>
              <a:rPr lang="en-US" altLang="el-GR" dirty="0">
                <a:latin typeface="+mn-lt"/>
              </a:rPr>
              <a:t>1 </a:t>
            </a:r>
            <a:r>
              <a:rPr lang="el-GR" altLang="el-GR" dirty="0">
                <a:latin typeface="+mn-lt"/>
              </a:rPr>
              <a:t>= σύσπαση</a:t>
            </a:r>
            <a:endParaRPr lang="en-US" altLang="el-GR" dirty="0">
              <a:latin typeface="+mn-lt"/>
            </a:endParaRPr>
          </a:p>
          <a:p>
            <a:pPr eaLnBrk="1" hangingPunct="1"/>
            <a:r>
              <a:rPr lang="en-US" altLang="el-GR" dirty="0">
                <a:latin typeface="+mn-lt"/>
              </a:rPr>
              <a:t>2 </a:t>
            </a:r>
            <a:r>
              <a:rPr lang="el-GR" altLang="el-GR" dirty="0">
                <a:latin typeface="+mn-lt"/>
              </a:rPr>
              <a:t>= ενεργητική κίνηση, χωρίς βαρύτητα</a:t>
            </a:r>
            <a:endParaRPr lang="en-US" altLang="el-GR" dirty="0">
              <a:latin typeface="+mn-lt"/>
            </a:endParaRPr>
          </a:p>
          <a:p>
            <a:pPr eaLnBrk="1" hangingPunct="1"/>
            <a:r>
              <a:rPr lang="en-US" altLang="el-GR" dirty="0">
                <a:latin typeface="+mn-lt"/>
              </a:rPr>
              <a:t>3 </a:t>
            </a:r>
            <a:r>
              <a:rPr lang="el-GR" altLang="el-GR" dirty="0">
                <a:latin typeface="+mn-lt"/>
              </a:rPr>
              <a:t>= ενεργητική κίνηση ενάντια στη βαρύτητα</a:t>
            </a:r>
            <a:endParaRPr lang="en-US" altLang="el-GR" dirty="0">
              <a:latin typeface="+mn-lt"/>
            </a:endParaRPr>
          </a:p>
          <a:p>
            <a:pPr eaLnBrk="1" hangingPunct="1"/>
            <a:r>
              <a:rPr lang="en-US" altLang="el-GR" dirty="0">
                <a:latin typeface="+mn-lt"/>
              </a:rPr>
              <a:t>4 </a:t>
            </a:r>
            <a:r>
              <a:rPr lang="el-GR" altLang="el-GR" dirty="0">
                <a:latin typeface="+mn-lt"/>
              </a:rPr>
              <a:t>= Ενεργητική κίνηση ενάντια στη βαρύτητα με αντίσταση</a:t>
            </a:r>
            <a:endParaRPr lang="en-US" altLang="el-GR" dirty="0">
              <a:latin typeface="+mn-lt"/>
            </a:endParaRPr>
          </a:p>
          <a:p>
            <a:pPr eaLnBrk="1" hangingPunct="1"/>
            <a:r>
              <a:rPr lang="en-US" altLang="el-GR" dirty="0">
                <a:latin typeface="+mn-lt"/>
              </a:rPr>
              <a:t>5 </a:t>
            </a:r>
            <a:r>
              <a:rPr lang="el-GR" altLang="el-GR" dirty="0">
                <a:latin typeface="+mn-lt"/>
              </a:rPr>
              <a:t>= Φυσιολογική δύναμη</a:t>
            </a:r>
          </a:p>
        </p:txBody>
      </p:sp>
      <p:sp>
        <p:nvSpPr>
          <p:cNvPr id="225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Λειτουργική Αξιολόγηση </a:t>
            </a:r>
            <a:r>
              <a:rPr lang="el-GR" altLang="el-GR" sz="2800" b="0" dirty="0" smtClean="0"/>
              <a:t>(1 από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196752"/>
            <a:ext cx="4824536" cy="5040560"/>
          </a:xfrm>
        </p:spPr>
        <p:txBody>
          <a:bodyPr>
            <a:noAutofit/>
          </a:bodyPr>
          <a:lstStyle/>
          <a:p>
            <a:pPr marL="268288" indent="-268288">
              <a:spcBef>
                <a:spcPts val="1200"/>
              </a:spcBef>
              <a:defRPr/>
            </a:pPr>
            <a:r>
              <a:rPr lang="el-GR" sz="2400" dirty="0"/>
              <a:t>Κ</a:t>
            </a:r>
            <a:r>
              <a:rPr lang="el-GR" sz="2400" dirty="0" smtClean="0"/>
              <a:t>λασική </a:t>
            </a:r>
            <a:r>
              <a:rPr lang="el-GR" sz="2400" dirty="0"/>
              <a:t>δοκιμασία δύναμης </a:t>
            </a:r>
            <a:r>
              <a:rPr lang="el-GR" sz="2400" dirty="0" smtClean="0"/>
              <a:t>(0-5) </a:t>
            </a:r>
            <a:endParaRPr lang="el-GR" sz="2400" dirty="0"/>
          </a:p>
          <a:p>
            <a:pPr marL="268288" indent="-268288">
              <a:spcBef>
                <a:spcPts val="1200"/>
              </a:spcBef>
              <a:defRPr/>
            </a:pPr>
            <a:r>
              <a:rPr lang="el-GR" sz="2400" dirty="0"/>
              <a:t>Ελέγχεται δεξιά και αριστερά η απαγωγή του βραχίονα, η κάμψη αγκώνα, η έκταση καρπού, η κάμψη του ισχίου, η έκταση του γόνατος, η ραχιαία κάμψη της </a:t>
            </a:r>
            <a:r>
              <a:rPr lang="el-GR" sz="2400" dirty="0" smtClean="0"/>
              <a:t>ποδοκνημικής</a:t>
            </a:r>
            <a:r>
              <a:rPr lang="el-GR" sz="2400" dirty="0"/>
              <a:t> </a:t>
            </a:r>
            <a:endParaRPr lang="el-GR" sz="2400" dirty="0" smtClean="0"/>
          </a:p>
          <a:p>
            <a:pPr marL="268288" indent="-268288">
              <a:spcBef>
                <a:spcPts val="1200"/>
              </a:spcBef>
              <a:defRPr/>
            </a:pPr>
            <a:r>
              <a:rPr lang="el-GR" sz="2400" dirty="0" smtClean="0"/>
              <a:t>Άριστη </a:t>
            </a:r>
            <a:r>
              <a:rPr lang="el-GR" sz="2400" dirty="0"/>
              <a:t>βαθμολογία: 6Χ2Χ5=60</a:t>
            </a:r>
          </a:p>
          <a:p>
            <a:pPr marL="268288" indent="-268288">
              <a:spcBef>
                <a:spcPts val="1200"/>
              </a:spcBef>
              <a:defRPr/>
            </a:pPr>
            <a:r>
              <a:rPr lang="el-GR" sz="2400" dirty="0" smtClean="0"/>
              <a:t>Βαθμολογία &lt; 48 σημαίνει μυϊκή αδυναμία</a:t>
            </a:r>
            <a:endParaRPr lang="el-GR" sz="2400" dirty="0"/>
          </a:p>
          <a:p>
            <a:pPr>
              <a:defRPr/>
            </a:pP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FC036-C19A-49E3-84BD-41AB24944ECD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22537" name="TextBox 5"/>
          <p:cNvSpPr txBox="1">
            <a:spLocks noChangeArrowheads="1"/>
          </p:cNvSpPr>
          <p:nvPr/>
        </p:nvSpPr>
        <p:spPr bwMode="auto">
          <a:xfrm>
            <a:off x="143784" y="4203031"/>
            <a:ext cx="414292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altLang="el-GR" sz="1600" dirty="0">
                <a:latin typeface="+mn-lt"/>
              </a:rPr>
              <a:t>(</a:t>
            </a:r>
            <a:r>
              <a:rPr lang="en-US" altLang="el-GR" sz="1600" dirty="0">
                <a:latin typeface="+mn-lt"/>
              </a:rPr>
              <a:t>Medical Research Council</a:t>
            </a:r>
            <a:r>
              <a:rPr lang="el-GR" altLang="el-GR" sz="1600" dirty="0">
                <a:latin typeface="+mn-lt"/>
              </a:rPr>
              <a:t>, 1976</a:t>
            </a:r>
            <a:r>
              <a:rPr lang="en-US" altLang="el-GR" sz="1600" dirty="0">
                <a:latin typeface="+mn-lt"/>
              </a:rPr>
              <a:t>)</a:t>
            </a:r>
            <a:endParaRPr lang="el-GR" alt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1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Λειτουργική Αξιολόγηση </a:t>
            </a:r>
            <a:r>
              <a:rPr lang="el-GR" altLang="el-GR" sz="2800" b="0" dirty="0" smtClean="0"/>
              <a:t>(2 από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β) Functional </a:t>
            </a:r>
            <a:r>
              <a:rPr lang="el-GR" sz="2400" b="1" dirty="0">
                <a:solidFill>
                  <a:srgbClr val="820000"/>
                </a:solidFill>
              </a:rPr>
              <a:t>Independence Measure (</a:t>
            </a:r>
            <a:r>
              <a:rPr lang="el-GR" sz="2400" b="1" dirty="0" smtClean="0">
                <a:solidFill>
                  <a:srgbClr val="820000"/>
                </a:solidFill>
              </a:rPr>
              <a:t>FIM) 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l-GR" sz="2400" dirty="0" smtClean="0"/>
              <a:t>Αξιολογεί την ανεξαρτησία </a:t>
            </a:r>
            <a:r>
              <a:rPr lang="el-GR" sz="2400" dirty="0"/>
              <a:t>του ασθενή αναφορικά με </a:t>
            </a:r>
            <a:r>
              <a:rPr lang="el-GR" sz="2400" dirty="0" smtClean="0"/>
              <a:t>18 λειτουργικές </a:t>
            </a:r>
            <a:r>
              <a:rPr lang="el-GR" sz="2400" dirty="0"/>
              <a:t>δραστηριότητες (Cavanaghetal., </a:t>
            </a:r>
            <a:r>
              <a:rPr lang="el-GR" sz="2400" dirty="0" smtClean="0"/>
              <a:t>2000) (φαγητό</a:t>
            </a:r>
            <a:r>
              <a:rPr lang="el-GR" sz="2400" dirty="0"/>
              <a:t>, ντύσιμο, μπάνιο, τουαλέτα, μεταφορά κρεβάτι-καρέκλα, μνήμη, επίλυση προβλημάτων κλπ</a:t>
            </a:r>
            <a:r>
              <a:rPr lang="el-GR" sz="2400" dirty="0" smtClean="0"/>
              <a:t>.</a:t>
            </a:r>
            <a:r>
              <a:rPr lang="en-US" sz="2400" dirty="0" smtClean="0"/>
              <a:t>)</a:t>
            </a:r>
            <a:endParaRPr lang="el-GR" sz="2400" dirty="0"/>
          </a:p>
          <a:p>
            <a:pPr marL="719138" indent="-365125">
              <a:spcBef>
                <a:spcPts val="600"/>
              </a:spcBef>
              <a:defRPr/>
            </a:pPr>
            <a:r>
              <a:rPr lang="el-GR" sz="2400" dirty="0"/>
              <a:t>Η </a:t>
            </a:r>
            <a:r>
              <a:rPr lang="el-GR" sz="2400" dirty="0" smtClean="0"/>
              <a:t>βαθμολογία κυμαίνεται μεταξύ 1-7</a:t>
            </a:r>
            <a:endParaRPr lang="el-GR" sz="2400" dirty="0"/>
          </a:p>
          <a:p>
            <a:pPr marL="719138" indent="-365125">
              <a:spcBef>
                <a:spcPts val="600"/>
              </a:spcBef>
              <a:defRPr/>
            </a:pPr>
            <a:r>
              <a:rPr lang="el-GR" sz="2400" dirty="0"/>
              <a:t>Ά</a:t>
            </a:r>
            <a:r>
              <a:rPr lang="el-GR" sz="2400" dirty="0" smtClean="0"/>
              <a:t>ριστα είναι </a:t>
            </a:r>
            <a:r>
              <a:rPr lang="el-GR" sz="2400" dirty="0"/>
              <a:t>το </a:t>
            </a:r>
            <a:r>
              <a:rPr lang="el-GR" sz="2400" dirty="0" smtClean="0"/>
              <a:t>7Χ18=126</a:t>
            </a:r>
            <a:r>
              <a:rPr lang="en-US" sz="2400" dirty="0" smtClean="0"/>
              <a:t> </a:t>
            </a:r>
            <a:r>
              <a:rPr lang="el-GR" sz="2400" dirty="0" smtClean="0"/>
              <a:t>ενώ το ελάχιστο το </a:t>
            </a:r>
            <a:r>
              <a:rPr lang="el-GR" sz="2400" dirty="0"/>
              <a:t>18</a:t>
            </a:r>
          </a:p>
          <a:p>
            <a:pPr marL="719138" indent="-365125">
              <a:spcBef>
                <a:spcPts val="600"/>
              </a:spcBef>
              <a:defRPr/>
            </a:pPr>
            <a:r>
              <a:rPr lang="el-GR" sz="2400" dirty="0"/>
              <a:t>Υψηλότερες </a:t>
            </a:r>
            <a:r>
              <a:rPr lang="el-GR" sz="2400" dirty="0" smtClean="0"/>
              <a:t>βαθμολογίες </a:t>
            </a:r>
            <a:r>
              <a:rPr lang="el-GR" sz="2400" dirty="0"/>
              <a:t>σημαίνουν μεγαλύτερη </a:t>
            </a:r>
            <a:r>
              <a:rPr lang="el-GR" sz="2400" dirty="0" smtClean="0"/>
              <a:t>ανεξαρτησία</a:t>
            </a:r>
          </a:p>
          <a:p>
            <a:pPr marL="719138" indent="-365125">
              <a:spcBef>
                <a:spcPts val="600"/>
              </a:spcBef>
              <a:defRPr/>
            </a:pPr>
            <a:r>
              <a:rPr lang="el-GR" sz="2400" dirty="0" smtClean="0"/>
              <a:t>Χρησιμοποιείται σε μεγάλο εύρος καταστάσεων</a:t>
            </a:r>
          </a:p>
          <a:p>
            <a:pPr marL="719138" indent="-365125">
              <a:spcBef>
                <a:spcPts val="600"/>
              </a:spcBef>
              <a:defRPr/>
            </a:pPr>
            <a:r>
              <a:rPr lang="el-GR" sz="2400" dirty="0" smtClean="0"/>
              <a:t>Μαζί με την </a:t>
            </a:r>
            <a:r>
              <a:rPr lang="en-US" sz="2400" dirty="0" smtClean="0"/>
              <a:t>FAM </a:t>
            </a:r>
            <a:r>
              <a:rPr lang="el-GR" sz="2400" dirty="0" smtClean="0"/>
              <a:t>μετρούν την αναπηρία σε ασθενείς με εγκεφαλική βλάβη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9CFBF-C58A-4BC7-99E5-CB2AF3600F01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652120" y="5949280"/>
            <a:ext cx="18018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Granger</a:t>
            </a:r>
            <a:r>
              <a:rPr lang="el-GR" sz="2000" dirty="0">
                <a:latin typeface="+mn-lt"/>
              </a:rPr>
              <a:t>, 1986</a:t>
            </a:r>
            <a:r>
              <a:rPr lang="en-US" sz="20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2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37D1A-837A-4744-BAC4-11FAD7A9E5F0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5" r="2397"/>
          <a:stretch/>
        </p:blipFill>
        <p:spPr bwMode="auto">
          <a:xfrm>
            <a:off x="231648" y="260648"/>
            <a:ext cx="407212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" t="3561" r="3055" b="2972"/>
          <a:stretch/>
        </p:blipFill>
        <p:spPr bwMode="auto">
          <a:xfrm>
            <a:off x="4618088" y="260648"/>
            <a:ext cx="4206240" cy="632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5" t="5934" r="2397"/>
          <a:stretch/>
        </p:blipFill>
        <p:spPr bwMode="auto">
          <a:xfrm>
            <a:off x="248448" y="4046836"/>
            <a:ext cx="4072128" cy="254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403350" y="436563"/>
            <a:ext cx="2447925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900" dirty="0">
                <a:latin typeface="+mn-lt"/>
              </a:rPr>
              <a:t>(</a:t>
            </a:r>
            <a:r>
              <a:rPr lang="en-US" sz="900" dirty="0">
                <a:latin typeface="+mn-lt"/>
              </a:rPr>
              <a:t>Turner-Stokes  et al</a:t>
            </a:r>
            <a:r>
              <a:rPr lang="el-GR" sz="900" dirty="0">
                <a:latin typeface="+mn-lt"/>
              </a:rPr>
              <a:t>; </a:t>
            </a:r>
            <a:r>
              <a:rPr lang="en-US" sz="900" dirty="0">
                <a:latin typeface="+mn-lt"/>
              </a:rPr>
              <a:t>Hamiltonetal., 1993</a:t>
            </a:r>
            <a:r>
              <a:rPr lang="el-GR" sz="900" dirty="0">
                <a:latin typeface="+mn-lt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8184" y="250008"/>
            <a:ext cx="271102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sz="3600" b="1" dirty="0">
                <a:solidFill>
                  <a:srgbClr val="004B82"/>
                </a:solidFill>
                <a:latin typeface="+mj-lt"/>
                <a:ea typeface="+mj-ea"/>
                <a:cs typeface="+mj-cs"/>
              </a:rPr>
              <a:t>Λειτουργική Αξιολόγηση</a:t>
            </a:r>
          </a:p>
          <a:p>
            <a:pPr algn="ctr">
              <a:defRPr/>
            </a:pPr>
            <a:r>
              <a:rPr lang="el-GR" sz="2800" dirty="0">
                <a:solidFill>
                  <a:srgbClr val="004B82"/>
                </a:solidFill>
                <a:latin typeface="+mj-lt"/>
                <a:ea typeface="+mj-ea"/>
                <a:cs typeface="+mj-cs"/>
              </a:rPr>
              <a:t>(3 από 8) </a:t>
            </a:r>
          </a:p>
        </p:txBody>
      </p:sp>
    </p:spTree>
    <p:extLst>
      <p:ext uri="{BB962C8B-B14F-4D97-AF65-F5344CB8AC3E}">
        <p14:creationId xmlns:p14="http://schemas.microsoft.com/office/powerpoint/2010/main" val="22618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Λειτουργική Αξιολόγηση </a:t>
            </a:r>
            <a:r>
              <a:rPr lang="el-GR" altLang="el-GR" sz="2800" b="0" dirty="0" smtClean="0"/>
              <a:t>(4 από 8)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1216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l-GR" sz="2400" b="1" dirty="0">
                <a:solidFill>
                  <a:srgbClr val="820000"/>
                </a:solidFill>
              </a:rPr>
              <a:t>γ) </a:t>
            </a:r>
            <a:r>
              <a:rPr lang="en-US" sz="2400" b="1" dirty="0">
                <a:solidFill>
                  <a:srgbClr val="820000"/>
                </a:solidFill>
              </a:rPr>
              <a:t>Physical Function ICU Test </a:t>
            </a:r>
            <a:r>
              <a:rPr lang="en-US" sz="2400" dirty="0"/>
              <a:t>(Dodds et al., 1993)</a:t>
            </a:r>
          </a:p>
          <a:p>
            <a:pPr>
              <a:defRPr/>
            </a:pPr>
            <a:r>
              <a:rPr lang="el-GR" sz="2000" dirty="0"/>
              <a:t>Χρησιμοποιείται σε βαρέως πάσχοντες που δεν μπορούν να κινητοποιηθούν πέρα από την άκρη του κρεβατιού. Έχει τέσσερις παράγοντες:</a:t>
            </a:r>
            <a:r>
              <a:rPr lang="en-US" sz="2000" dirty="0"/>
              <a:t> </a:t>
            </a:r>
          </a:p>
          <a:p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332F6-1F29-4FAB-9E12-1E91C3FAF296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32320" y="2708919"/>
            <a:ext cx="8479360" cy="35548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B82"/>
            </a:solidFill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>
                <a:latin typeface="+mn-lt"/>
              </a:rPr>
              <a:t>Βοήθεια που απαιτείται για την έγερση από καθιστή θέση (καταγράφονται τα άτομα που βοηθούν 0-3) (0 άτομα βαθμολογούνται με 3 κ.ο.κ.)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>
                <a:latin typeface="+mn-lt"/>
              </a:rPr>
              <a:t>Βάδισμα σημειωτόν (καταγράφεται ο αριθμός των βημάτων και  ο χρόνος τους) όσο αντέχει ο ασθενής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>
                <a:latin typeface="+mn-lt"/>
              </a:rPr>
              <a:t>Κάμψη ώμων άμφω 90</a:t>
            </a:r>
            <a:r>
              <a:rPr lang="el-GR" sz="2000" baseline="30000" dirty="0">
                <a:latin typeface="+mn-lt"/>
              </a:rPr>
              <a:t>ο</a:t>
            </a:r>
            <a:r>
              <a:rPr lang="el-GR" sz="2000" dirty="0">
                <a:latin typeface="+mn-lt"/>
              </a:rPr>
              <a:t> (καταγράφονται οι επαναλήψεις) όσο αντέχει ο ασθενής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l-GR" sz="2000" dirty="0">
                <a:latin typeface="+mn-lt"/>
              </a:rPr>
              <a:t>MRC sum score για τις κινήσεις που προαναφέρθηκαν (κάμψη ώμου και έκταση γόνατος)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l-GR" sz="2000" dirty="0">
                <a:latin typeface="+mn-lt"/>
              </a:rPr>
              <a:t>3 βαθμοί = το άριστα της κάθε κατηγορίας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r>
              <a:rPr lang="el-GR" sz="2000" dirty="0">
                <a:latin typeface="+mn-lt"/>
              </a:rPr>
              <a:t>12 βαθμοί = η συνολική άριστη βαθμολογία για τις 4 παραπάνω κατηγορίες </a:t>
            </a:r>
          </a:p>
        </p:txBody>
      </p:sp>
    </p:spTree>
    <p:extLst>
      <p:ext uri="{BB962C8B-B14F-4D97-AF65-F5344CB8AC3E}">
        <p14:creationId xmlns:p14="http://schemas.microsoft.com/office/powerpoint/2010/main" val="30471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Λειτουργική Αξιολόγηση </a:t>
            </a:r>
            <a:r>
              <a:rPr lang="el-GR" altLang="el-GR" sz="2800" b="0" dirty="0" smtClean="0"/>
              <a:t>(5 από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δ) </a:t>
            </a:r>
            <a:r>
              <a:rPr lang="en-US" sz="2400" b="1" dirty="0" smtClean="0">
                <a:solidFill>
                  <a:srgbClr val="820000"/>
                </a:solidFill>
              </a:rPr>
              <a:t>Barthel </a:t>
            </a:r>
            <a:r>
              <a:rPr lang="el-GR" sz="2400" b="1" dirty="0" smtClean="0">
                <a:solidFill>
                  <a:srgbClr val="820000"/>
                </a:solidFill>
              </a:rPr>
              <a:t>Ι</a:t>
            </a:r>
            <a:r>
              <a:rPr lang="en-US" sz="2400" b="1" dirty="0" smtClean="0">
                <a:solidFill>
                  <a:srgbClr val="820000"/>
                </a:solidFill>
              </a:rPr>
              <a:t>ndex </a:t>
            </a:r>
            <a:r>
              <a:rPr lang="en-US" sz="2400" b="1" dirty="0">
                <a:solidFill>
                  <a:srgbClr val="820000"/>
                </a:solidFill>
              </a:rPr>
              <a:t>of </a:t>
            </a:r>
            <a:r>
              <a:rPr lang="en-US" sz="2400" b="1" dirty="0" smtClean="0">
                <a:solidFill>
                  <a:srgbClr val="820000"/>
                </a:solidFill>
              </a:rPr>
              <a:t>activities </a:t>
            </a:r>
            <a:r>
              <a:rPr lang="en-US" sz="2400" b="1" dirty="0">
                <a:solidFill>
                  <a:srgbClr val="820000"/>
                </a:solidFill>
              </a:rPr>
              <a:t>of  daily living (BI) </a:t>
            </a:r>
            <a:r>
              <a:rPr lang="en-US" sz="2400" dirty="0"/>
              <a:t>(Mahoney &amp; Barthel, 1965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0" indent="0">
              <a:buNone/>
              <a:defRPr/>
            </a:pPr>
            <a:r>
              <a:rPr lang="el-GR" sz="2400" b="1" dirty="0">
                <a:solidFill>
                  <a:srgbClr val="004B82"/>
                </a:solidFill>
              </a:rPr>
              <a:t>Αποτελείται από 10 ερωτήσεις:</a:t>
            </a:r>
          </a:p>
          <a:p>
            <a:pPr>
              <a:defRPr/>
            </a:pPr>
            <a:r>
              <a:rPr lang="el-GR" altLang="el-GR" sz="2400" dirty="0" smtClean="0">
                <a:sym typeface="Wingdings 3" pitchFamily="18" charset="2"/>
              </a:rPr>
              <a:t>2 ερωτήσεις </a:t>
            </a:r>
            <a:r>
              <a:rPr lang="el-GR" altLang="el-GR" sz="2400" dirty="0" smtClean="0">
                <a:sym typeface="Wingdings"/>
              </a:rPr>
              <a:t> </a:t>
            </a:r>
            <a:r>
              <a:rPr lang="el-GR" sz="2400" dirty="0" smtClean="0"/>
              <a:t>Καθημερινή </a:t>
            </a:r>
            <a:r>
              <a:rPr lang="el-GR" sz="2400" dirty="0"/>
              <a:t>ατομική καθαριότητα </a:t>
            </a:r>
            <a:r>
              <a:rPr lang="el-GR" sz="2400" dirty="0" smtClean="0"/>
              <a:t>			       /</a:t>
            </a:r>
            <a:r>
              <a:rPr lang="el-GR" sz="2400" dirty="0"/>
              <a:t>περιποίηση</a:t>
            </a:r>
          </a:p>
          <a:p>
            <a:pPr>
              <a:defRPr/>
            </a:pPr>
            <a:r>
              <a:rPr lang="el-GR" sz="2400" dirty="0"/>
              <a:t>6 ερωτήσεις </a:t>
            </a:r>
            <a:r>
              <a:rPr lang="el-GR" altLang="el-GR" sz="2400" dirty="0" smtClean="0">
                <a:sym typeface="Wingdings"/>
              </a:rPr>
              <a:t> </a:t>
            </a:r>
            <a:r>
              <a:rPr lang="el-GR" sz="2400" dirty="0" smtClean="0"/>
              <a:t>Σίτιση</a:t>
            </a:r>
            <a:r>
              <a:rPr lang="el-GR" sz="2400" dirty="0"/>
              <a:t>, ντύσιμο, αυτόνομος ορθοκυστικός </a:t>
            </a:r>
            <a:r>
              <a:rPr lang="el-GR" sz="2400" dirty="0" smtClean="0"/>
              <a:t>		      έλεγχος</a:t>
            </a:r>
            <a:r>
              <a:rPr lang="el-GR" sz="2400" dirty="0"/>
              <a:t>, έλεγχος εντέρου, χρήση τουαλέτας, </a:t>
            </a:r>
            <a:r>
              <a:rPr lang="el-GR" sz="2400" dirty="0" smtClean="0"/>
              <a:t>		      ανέβασμα </a:t>
            </a:r>
            <a:r>
              <a:rPr lang="el-GR" sz="2400" dirty="0"/>
              <a:t>σκάλας </a:t>
            </a:r>
            <a:endParaRPr lang="el-GR" sz="2400" dirty="0" smtClean="0"/>
          </a:p>
          <a:p>
            <a:pPr>
              <a:defRPr/>
            </a:pPr>
            <a:r>
              <a:rPr lang="en-US" sz="2400" dirty="0"/>
              <a:t>2 </a:t>
            </a:r>
            <a:r>
              <a:rPr lang="el-GR" sz="2400" dirty="0"/>
              <a:t>ερωτήσεις</a:t>
            </a:r>
            <a:r>
              <a:rPr lang="en-US" sz="2400" dirty="0"/>
              <a:t> </a:t>
            </a:r>
            <a:r>
              <a:rPr lang="el-GR" altLang="el-GR" sz="2400" dirty="0" smtClean="0">
                <a:sym typeface="Wingdings"/>
              </a:rPr>
              <a:t> </a:t>
            </a:r>
            <a:r>
              <a:rPr lang="el-GR" sz="2400" dirty="0" smtClean="0"/>
              <a:t>Μετακίνηση </a:t>
            </a:r>
            <a:r>
              <a:rPr lang="el-GR" sz="2400" dirty="0"/>
              <a:t>κρεβάτι-πολυθρόνα-κρεβάτι και </a:t>
            </a:r>
            <a:r>
              <a:rPr lang="el-GR" sz="2400" dirty="0" smtClean="0"/>
              <a:t>	                    βάδιση </a:t>
            </a:r>
            <a:r>
              <a:rPr lang="el-GR" sz="2400" dirty="0"/>
              <a:t>σε οριζόντιο </a:t>
            </a:r>
            <a:r>
              <a:rPr lang="el-GR" sz="2400" dirty="0" smtClean="0"/>
              <a:t>επίπεδο</a:t>
            </a:r>
            <a:endParaRPr lang="en-US" sz="2400" b="1" dirty="0">
              <a:solidFill>
                <a:srgbClr val="82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09A12-F30B-4343-B79E-B8FF8A025EB6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grpSp>
        <p:nvGrpSpPr>
          <p:cNvPr id="26639" name="Group 17"/>
          <p:cNvGrpSpPr>
            <a:grpSpLocks/>
          </p:cNvGrpSpPr>
          <p:nvPr/>
        </p:nvGrpSpPr>
        <p:grpSpPr bwMode="auto">
          <a:xfrm>
            <a:off x="971600" y="5316537"/>
            <a:ext cx="7188200" cy="460375"/>
            <a:chOff x="1457438" y="5316015"/>
            <a:chExt cx="7187565" cy="461665"/>
          </a:xfrm>
        </p:grpSpPr>
        <p:sp>
          <p:nvSpPr>
            <p:cNvPr id="14" name="Rectangle 13"/>
            <p:cNvSpPr/>
            <p:nvPr/>
          </p:nvSpPr>
          <p:spPr>
            <a:xfrm>
              <a:off x="1457438" y="5316015"/>
              <a:ext cx="27699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b="1" dirty="0">
                  <a:solidFill>
                    <a:srgbClr val="004A82"/>
                  </a:solidFill>
                  <a:latin typeface="+mn-lt"/>
                </a:rPr>
                <a:t>Υψηλή βαθμολογία 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4227381" y="5481578"/>
              <a:ext cx="287312" cy="130540"/>
            </a:xfrm>
            <a:prstGeom prst="rightArrow">
              <a:avLst/>
            </a:prstGeom>
            <a:solidFill>
              <a:srgbClr val="004A82"/>
            </a:solidFill>
            <a:ln>
              <a:solidFill>
                <a:srgbClr val="004A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l-GR" dirty="0">
                <a:solidFill>
                  <a:srgbClr val="004A82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9775" y="5316015"/>
              <a:ext cx="4065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400" b="1" dirty="0">
                  <a:solidFill>
                    <a:srgbClr val="004A82"/>
                  </a:solidFill>
                  <a:latin typeface="+mn-lt"/>
                </a:rPr>
                <a:t>Υψηλός βαθμός ανεξαρτησίας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012160" y="5776912"/>
            <a:ext cx="2370137" cy="40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</a:rPr>
              <a:t>(</a:t>
            </a:r>
            <a:r>
              <a:rPr lang="en-US" sz="2000" dirty="0">
                <a:latin typeface="+mn-lt"/>
              </a:rPr>
              <a:t>Berney et al</a:t>
            </a:r>
            <a:r>
              <a:rPr lang="el-GR" sz="2000" dirty="0">
                <a:latin typeface="+mn-lt"/>
              </a:rPr>
              <a:t>.,</a:t>
            </a:r>
            <a:r>
              <a:rPr lang="en-US" sz="2000" dirty="0">
                <a:latin typeface="+mn-lt"/>
              </a:rPr>
              <a:t> 2012)</a:t>
            </a:r>
          </a:p>
        </p:txBody>
      </p:sp>
    </p:spTree>
    <p:extLst>
      <p:ext uri="{BB962C8B-B14F-4D97-AF65-F5344CB8AC3E}">
        <p14:creationId xmlns:p14="http://schemas.microsoft.com/office/powerpoint/2010/main" val="241026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4572000" y="4724400"/>
            <a:ext cx="4392613" cy="14779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Barthel </a:t>
            </a:r>
            <a:r>
              <a:rPr lang="en-US" dirty="0" smtClean="0"/>
              <a:t>Index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80C8C-5D05-4500-B32F-69BC0A14DE7A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  <p:sp>
        <p:nvSpPr>
          <p:cNvPr id="27697" name="Ορθογώνιο 9"/>
          <p:cNvSpPr>
            <a:spLocks noChangeArrowheads="1"/>
          </p:cNvSpPr>
          <p:nvPr/>
        </p:nvSpPr>
        <p:spPr bwMode="auto">
          <a:xfrm>
            <a:off x="4572000" y="4724400"/>
            <a:ext cx="4572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altLang="el-GR" dirty="0">
                <a:solidFill>
                  <a:schemeClr val="bg1"/>
                </a:solidFill>
              </a:rPr>
              <a:t>● BI βαθμολογία &gt;90: ελάχιστη ή καθόλου αναπηρία </a:t>
            </a:r>
          </a:p>
          <a:p>
            <a:pPr eaLnBrk="1" hangingPunct="1"/>
            <a:r>
              <a:rPr lang="el-GR" altLang="el-GR" dirty="0">
                <a:solidFill>
                  <a:schemeClr val="bg1"/>
                </a:solidFill>
              </a:rPr>
              <a:t>● BI  βαθμολογία 55-90: μέτρια αναπηρία</a:t>
            </a:r>
          </a:p>
          <a:p>
            <a:pPr eaLnBrk="1" hangingPunct="1"/>
            <a:r>
              <a:rPr lang="el-GR" altLang="el-GR" dirty="0">
                <a:solidFill>
                  <a:schemeClr val="bg1"/>
                </a:solidFill>
              </a:rPr>
              <a:t>● BI βαθμολογία &lt;55: σοβαρή αναπηρία</a:t>
            </a:r>
          </a:p>
          <a:p>
            <a:pPr eaLnBrk="1" hangingPunct="1"/>
            <a:endParaRPr lang="el-GR" altLang="el-GR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428333"/>
              </p:ext>
            </p:extLst>
          </p:nvPr>
        </p:nvGraphicFramePr>
        <p:xfrm>
          <a:off x="179450" y="1052513"/>
          <a:ext cx="8785101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3272"/>
                <a:gridCol w="1071829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Barthel</a:t>
                      </a:r>
                      <a:r>
                        <a:rPr lang="en-US" sz="1800" baseline="0" dirty="0" smtClean="0">
                          <a:solidFill>
                            <a:schemeClr val="bg1"/>
                          </a:solidFill>
                        </a:rPr>
                        <a:t> Index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1. Σίτιση </a:t>
                      </a:r>
                      <a:r>
                        <a:rPr lang="el-GR" sz="1800" baseline="0" dirty="0" smtClean="0"/>
                        <a:t>5 = με βοήθεια, 10 = ανεξάρτητος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2. Μεταφορά από το κρεβάτι στην πολυθρόνα και επαναφορά</a:t>
                      </a:r>
                    </a:p>
                    <a:p>
                      <a:r>
                        <a:rPr lang="el-GR" sz="1800" u="none" dirty="0" smtClean="0"/>
                        <a:t>5-10  = με βοήθεια, 15 = ανεξάρτητος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3. Ατομική καθαριότητα</a:t>
                      </a:r>
                    </a:p>
                    <a:p>
                      <a:r>
                        <a:rPr lang="el-GR" sz="1800" u="none" dirty="0" smtClean="0"/>
                        <a:t>0 = με βοήθεια, 5 = ανεξάρτητος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4. Είσοδος – έξοδος από την τουαλέτα (κρέμασμα ρούχων, κ.λ.π)</a:t>
                      </a:r>
                    </a:p>
                    <a:p>
                      <a:r>
                        <a:rPr lang="el-GR" sz="1800" u="none" dirty="0" smtClean="0"/>
                        <a:t>5 = με βοήθεια, 10 = ανεξάρτητος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7. Ανέβασμα και κατέβασμα σκάλας</a:t>
                      </a:r>
                    </a:p>
                    <a:p>
                      <a:r>
                        <a:rPr lang="el-GR" sz="1800" u="none" dirty="0" smtClean="0"/>
                        <a:t>5 = με βοήθεια, 10 = ανεξάρτητος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8. Ένδυση</a:t>
                      </a:r>
                    </a:p>
                    <a:p>
                      <a:r>
                        <a:rPr lang="el-GR" sz="1800" u="none" dirty="0" smtClean="0"/>
                        <a:t>5 = με βοήθεια, 10 = ανεξάρτητος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u="sng" dirty="0" smtClean="0"/>
                        <a:t>9. Έλεγχος εντέρου</a:t>
                      </a:r>
                    </a:p>
                    <a:p>
                      <a:r>
                        <a:rPr lang="el-GR" sz="1800" dirty="0" smtClean="0"/>
                        <a:t>5 = με βοήθεια, 10 = πλήρης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10. Ορθοκυστικός έλεγχος</a:t>
                      </a:r>
                    </a:p>
                    <a:p>
                      <a:r>
                        <a:rPr lang="el-GR" sz="1800" dirty="0" smtClean="0"/>
                        <a:t>0 = ακράτεια ή χρήση καθετήρα, 5 = μερικές περιπτώσεις, 10 = πλήρης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11960" y="4005064"/>
            <a:ext cx="4572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B82"/>
            </a:solidFill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BI βαθμολογία &gt;90: ελάχιστη ή καθόλου αναπηρία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+mn-lt"/>
              </a:rPr>
              <a:t>BI  </a:t>
            </a:r>
            <a:r>
              <a:rPr lang="el-GR" altLang="el-GR" dirty="0">
                <a:latin typeface="+mn-lt"/>
              </a:rPr>
              <a:t>βαθμολογία 55-90: μέτρια αναπηρία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l-GR" altLang="el-GR" dirty="0" smtClean="0">
                <a:latin typeface="+mn-lt"/>
              </a:rPr>
              <a:t>BI </a:t>
            </a:r>
            <a:r>
              <a:rPr lang="el-GR" altLang="el-GR" dirty="0">
                <a:latin typeface="+mn-lt"/>
              </a:rPr>
              <a:t>βαθμολογία &lt;55: σοβαρή αναπηρία</a:t>
            </a:r>
          </a:p>
        </p:txBody>
      </p:sp>
    </p:spTree>
    <p:extLst>
      <p:ext uri="{BB962C8B-B14F-4D97-AF65-F5344CB8AC3E}">
        <p14:creationId xmlns:p14="http://schemas.microsoft.com/office/powerpoint/2010/main" val="12625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 smtClean="0"/>
              <a:t>Λειτουργική Αξιολόγηση </a:t>
            </a:r>
            <a:r>
              <a:rPr lang="el-GR" altLang="el-GR" sz="2800" b="0" dirty="0" smtClean="0"/>
              <a:t>(6 από 8)</a:t>
            </a:r>
          </a:p>
        </p:txBody>
      </p:sp>
      <p:sp>
        <p:nvSpPr>
          <p:cNvPr id="28676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ε) Η κλίμακα της Γλασκώβης </a:t>
            </a:r>
            <a:r>
              <a:rPr lang="el-GR" altLang="el-GR" sz="2400" dirty="0" smtClean="0"/>
              <a:t>αξιολογεί το επίπεδο συνείδησης ασθενών ΜΕΘ. Μέγιστη βαθμολογία 15 και ελάχιστη 3 </a:t>
            </a:r>
            <a:r>
              <a:rPr lang="el-GR" altLang="el-GR" sz="2000" dirty="0" smtClean="0"/>
              <a:t>(</a:t>
            </a:r>
            <a:r>
              <a:rPr lang="en-US" altLang="el-GR" sz="2000" dirty="0" smtClean="0"/>
              <a:t>Russ Rowlett</a:t>
            </a:r>
            <a:r>
              <a:rPr lang="el-GR" altLang="el-GR" sz="2000" dirty="0" smtClean="0"/>
              <a:t>, 2000).</a:t>
            </a:r>
          </a:p>
        </p:txBody>
      </p:sp>
      <p:sp>
        <p:nvSpPr>
          <p:cNvPr id="24580" name="Ορθογώνιο 4"/>
          <p:cNvSpPr>
            <a:spLocks noChangeArrowheads="1"/>
          </p:cNvSpPr>
          <p:nvPr/>
        </p:nvSpPr>
        <p:spPr bwMode="auto">
          <a:xfrm>
            <a:off x="6047656" y="3211201"/>
            <a:ext cx="3096344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dirty="0" smtClean="0">
                <a:latin typeface="+mn-lt"/>
              </a:rPr>
              <a:t>Η κατηγοριοποίηση γίνεται ανάλογα με την βαθμολογία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800" b="1" dirty="0" smtClean="0">
                <a:latin typeface="+mn-lt"/>
              </a:rPr>
              <a:t> </a:t>
            </a:r>
            <a:r>
              <a:rPr lang="en-US" altLang="el-GR" sz="1800" b="1" dirty="0" smtClean="0">
                <a:latin typeface="+mn-lt"/>
              </a:rPr>
              <a:t>B</a:t>
            </a:r>
            <a:r>
              <a:rPr lang="el-GR" altLang="el-GR" sz="1800" b="1" dirty="0" smtClean="0">
                <a:latin typeface="+mn-lt"/>
              </a:rPr>
              <a:t>αθμολογία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l-GR" sz="1800" dirty="0" smtClean="0">
                <a:latin typeface="+mn-lt"/>
              </a:rPr>
              <a:t>1</a:t>
            </a:r>
            <a:r>
              <a:rPr lang="el-GR" altLang="el-GR" sz="1800" dirty="0" smtClean="0">
                <a:latin typeface="+mn-lt"/>
              </a:rPr>
              <a:t>3 </a:t>
            </a:r>
            <a:r>
              <a:rPr lang="en-US" altLang="el-GR" sz="1800" dirty="0" smtClean="0">
                <a:latin typeface="+mn-lt"/>
              </a:rPr>
              <a:t>-</a:t>
            </a:r>
            <a:r>
              <a:rPr lang="el-GR" altLang="el-GR" sz="1800" dirty="0" smtClean="0">
                <a:latin typeface="+mn-lt"/>
              </a:rPr>
              <a:t>15</a:t>
            </a:r>
            <a:r>
              <a:rPr lang="en-US" altLang="el-GR" sz="1800" dirty="0" smtClean="0">
                <a:latin typeface="+mn-lt"/>
              </a:rPr>
              <a:t>:</a:t>
            </a:r>
            <a:r>
              <a:rPr lang="el-GR" altLang="el-GR" sz="1800" dirty="0" smtClean="0">
                <a:latin typeface="+mn-lt"/>
              </a:rPr>
              <a:t> ήπια βλάβη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1800" dirty="0" smtClean="0">
                <a:latin typeface="+mn-lt"/>
              </a:rPr>
              <a:t> 9 – 12: μέτρια βλάβη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1800" dirty="0" smtClean="0">
                <a:latin typeface="+mn-lt"/>
              </a:rPr>
              <a:t> &lt; από 8: σοβαρή βλάβη </a:t>
            </a:r>
          </a:p>
          <a:p>
            <a:pPr marL="285750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1800" dirty="0" smtClean="0">
                <a:latin typeface="+mn-lt"/>
              </a:rPr>
              <a:t> 3 – 8: κώμα</a:t>
            </a:r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20587"/>
              </p:ext>
            </p:extLst>
          </p:nvPr>
        </p:nvGraphicFramePr>
        <p:xfrm>
          <a:off x="539552" y="2300820"/>
          <a:ext cx="5291137" cy="45571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88032"/>
                <a:gridCol w="1368152"/>
                <a:gridCol w="1584176"/>
                <a:gridCol w="2050777"/>
              </a:tblGrid>
              <a:tr h="4428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Άνοιγμα ματιών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Ομιλία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Κινητική αντίδραση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</a:tr>
              <a:tr h="49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</a:t>
                      </a:r>
                      <a:br>
                        <a:rPr lang="el-GR" sz="1600" dirty="0">
                          <a:effectLst/>
                        </a:rPr>
                      </a:b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Καμία αντίδραση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Καμία αντίδραση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Καμία αντίδραση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</a:tr>
              <a:tr h="736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Στον πόνο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Ακατανόητοι ήχοι, βογγητά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Εκτατικές κινήσεις σε επώδυνα ερεθίσματα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</a:tr>
              <a:tr h="736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Σε παραγγέλματα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Μόνο άσχετες λέξεις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Καμπτικές κινήσεις σε επώδυνα ερεθίσματα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</a:tr>
              <a:tr h="736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αυθόρμητα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Συγκεχυμένη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Αδύναμη κάμψη σε επώδυνα ερεθίσματα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</a:tr>
              <a:tr h="49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Προσανατολισμένη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Εκτέλεση κίνησης με κόπο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</a:tr>
              <a:tr h="490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 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Ακολουθεί πλήρως τις εντολές</a:t>
                      </a:r>
                      <a:endParaRPr lang="el-GR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8" marR="685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1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Λειτουργική Αξιολόγηση </a:t>
            </a:r>
            <a:r>
              <a:rPr lang="el-GR" altLang="el-GR" sz="2800" b="0" dirty="0" smtClean="0"/>
              <a:t>(7 από 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l-GR" sz="2800" b="1" dirty="0" smtClean="0">
                <a:solidFill>
                  <a:srgbClr val="820000"/>
                </a:solidFill>
              </a:rPr>
              <a:t>ε) Αναπνευστική </a:t>
            </a:r>
            <a:r>
              <a:rPr lang="el-GR" sz="2800" b="1" dirty="0">
                <a:solidFill>
                  <a:srgbClr val="820000"/>
                </a:solidFill>
              </a:rPr>
              <a:t>αξιολόγηση</a:t>
            </a:r>
          </a:p>
          <a:p>
            <a:pPr marL="354013" indent="-354013">
              <a:spcBef>
                <a:spcPts val="1200"/>
              </a:spcBef>
              <a:defRPr/>
            </a:pPr>
            <a:r>
              <a:rPr lang="el-GR" sz="2400" dirty="0"/>
              <a:t>Ακρόαση</a:t>
            </a:r>
          </a:p>
          <a:p>
            <a:pPr marL="354013" indent="-354013">
              <a:spcBef>
                <a:spcPts val="1200"/>
              </a:spcBef>
              <a:defRPr/>
            </a:pPr>
            <a:r>
              <a:rPr lang="el-GR" sz="2400" dirty="0"/>
              <a:t>Κίνηση θωρακικού τοιχώματος</a:t>
            </a:r>
          </a:p>
          <a:p>
            <a:pPr marL="354013" indent="-354013">
              <a:spcBef>
                <a:spcPts val="1200"/>
              </a:spcBef>
              <a:defRPr/>
            </a:pPr>
            <a:r>
              <a:rPr lang="el-GR" sz="2400" dirty="0"/>
              <a:t>Επίκρουση - Ψηλάφηση</a:t>
            </a:r>
          </a:p>
          <a:p>
            <a:pPr marL="354013" indent="-354013">
              <a:spcBef>
                <a:spcPts val="1200"/>
              </a:spcBef>
              <a:defRPr/>
            </a:pPr>
            <a:r>
              <a:rPr lang="el-GR" sz="2400" dirty="0" smtClean="0"/>
              <a:t>Σπιρομετρικές παράμετροι (Άμεσα </a:t>
            </a:r>
            <a:r>
              <a:rPr lang="el-GR" sz="2400" dirty="0"/>
              <a:t>παρατηρούμενες από τον αναπνευστήρα)</a:t>
            </a:r>
          </a:p>
          <a:p>
            <a:pPr marL="354013" indent="-354013">
              <a:spcBef>
                <a:spcPts val="1200"/>
              </a:spcBef>
              <a:defRPr/>
            </a:pPr>
            <a:r>
              <a:rPr lang="el-GR" sz="2400" dirty="0"/>
              <a:t>Αναπνευστική </a:t>
            </a:r>
            <a:r>
              <a:rPr lang="el-GR" sz="2400" dirty="0" smtClean="0"/>
              <a:t>συχνότητα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Ποιότητα – ποσότητα εκκρίσεων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Αέρια αίματος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Κορεσμός αιμοσφαιρίνης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Ακτινογραφικός έλεγχος</a:t>
            </a:r>
          </a:p>
          <a:p>
            <a:pPr>
              <a:spcBef>
                <a:spcPts val="1200"/>
              </a:spcBef>
              <a:defRPr/>
            </a:pPr>
            <a:r>
              <a:rPr lang="el-GR" sz="2400" dirty="0"/>
              <a:t>Ερεθισμός </a:t>
            </a:r>
            <a:r>
              <a:rPr lang="el-GR" sz="2400" dirty="0" smtClean="0"/>
              <a:t>φρενικού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4612A-53A4-4093-9A02-D87FC2AEE69E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004048" y="5989930"/>
            <a:ext cx="296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(</a:t>
            </a:r>
            <a:r>
              <a:rPr lang="en-US" dirty="0">
                <a:latin typeface="+mn-lt"/>
              </a:rPr>
              <a:t>Moxham </a:t>
            </a:r>
            <a:r>
              <a:rPr lang="el-GR" dirty="0">
                <a:latin typeface="+mn-lt"/>
              </a:rPr>
              <a:t>&amp;</a:t>
            </a:r>
            <a:r>
              <a:rPr lang="en-US" dirty="0">
                <a:latin typeface="+mn-lt"/>
              </a:rPr>
              <a:t> Goldstone</a:t>
            </a:r>
            <a:r>
              <a:rPr lang="el-GR" dirty="0">
                <a:latin typeface="+mn-lt"/>
              </a:rPr>
              <a:t>,</a:t>
            </a:r>
            <a:r>
              <a:rPr lang="en-US" dirty="0">
                <a:latin typeface="+mn-lt"/>
              </a:rPr>
              <a:t> 1994)</a:t>
            </a:r>
          </a:p>
        </p:txBody>
      </p:sp>
    </p:spTree>
    <p:extLst>
      <p:ext uri="{BB962C8B-B14F-4D97-AF65-F5344CB8AC3E}">
        <p14:creationId xmlns:p14="http://schemas.microsoft.com/office/powerpoint/2010/main" val="17339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Λειτουργική Αξιολόγηση </a:t>
            </a:r>
            <a:r>
              <a:rPr lang="el-GR" altLang="el-GR" sz="2800" b="0" dirty="0" smtClean="0"/>
              <a:t>(8 από 8)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78" y="1628800"/>
            <a:ext cx="6773243" cy="40480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D53EA-93C2-42EC-AB2D-E961B801EF76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4139951" y="5558354"/>
            <a:ext cx="3578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(Γρηγοριάδης και Ευσταθίου,  2012)</a:t>
            </a:r>
          </a:p>
        </p:txBody>
      </p:sp>
    </p:spTree>
    <p:extLst>
      <p:ext uri="{BB962C8B-B14F-4D97-AF65-F5344CB8AC3E}">
        <p14:creationId xmlns:p14="http://schemas.microsoft.com/office/powerpoint/2010/main" val="12021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Περιεχόμενα</a:t>
            </a:r>
          </a:p>
        </p:txBody>
      </p:sp>
      <p:sp>
        <p:nvSpPr>
          <p:cNvPr id="4099" name="Θέση περιεχομένου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el-GR" altLang="el-GR" sz="2400" dirty="0" smtClean="0"/>
              <a:t>Εισαγωγή</a:t>
            </a:r>
          </a:p>
          <a:p>
            <a:r>
              <a:rPr lang="el-GR" altLang="el-GR" sz="2400" dirty="0" smtClean="0"/>
              <a:t>Επιπτώσεις υποχρεωτικού κλινοστατισμού</a:t>
            </a:r>
          </a:p>
          <a:p>
            <a:r>
              <a:rPr lang="el-GR" altLang="el-GR" sz="2400" dirty="0" smtClean="0"/>
              <a:t>Παρατεταμένη κατάκλιση στην ύπτια θέση</a:t>
            </a:r>
          </a:p>
          <a:p>
            <a:r>
              <a:rPr lang="el-GR" altLang="el-GR" sz="2400" dirty="0" smtClean="0"/>
              <a:t>Αλλαγή θέσης-Αιμοδυναμική αστάθεια </a:t>
            </a:r>
          </a:p>
          <a:p>
            <a:r>
              <a:rPr lang="el-GR" altLang="el-GR" sz="2400" dirty="0" smtClean="0"/>
              <a:t>Νευρομυ</a:t>
            </a:r>
            <a:r>
              <a:rPr lang="el-GR" altLang="el-GR" sz="2400" dirty="0"/>
              <a:t>ϊ</a:t>
            </a:r>
            <a:r>
              <a:rPr lang="el-GR" altLang="el-GR" sz="2400" dirty="0" smtClean="0"/>
              <a:t>κό </a:t>
            </a:r>
            <a:r>
              <a:rPr lang="el-GR" altLang="el-GR" sz="2400" dirty="0" smtClean="0"/>
              <a:t>σύνδρομο</a:t>
            </a:r>
          </a:p>
          <a:p>
            <a:r>
              <a:rPr lang="el-GR" altLang="el-GR" sz="2400" dirty="0" smtClean="0"/>
              <a:t>Πρώιμη κινητοποίηση</a:t>
            </a:r>
          </a:p>
          <a:p>
            <a:r>
              <a:rPr lang="el-GR" altLang="el-GR" sz="2400" dirty="0" smtClean="0"/>
              <a:t>Αντενδείξεις πρώιμης κινητοποίησης</a:t>
            </a:r>
          </a:p>
          <a:p>
            <a:r>
              <a:rPr lang="el-GR" altLang="el-GR" sz="2400" dirty="0" smtClean="0"/>
              <a:t> Καταστολή-πρώιμη κινητοποίηση</a:t>
            </a:r>
          </a:p>
          <a:p>
            <a:r>
              <a:rPr lang="el-GR" altLang="el-GR" sz="2400" dirty="0" smtClean="0"/>
              <a:t>Φυσικοθεραπευτική αξιολόγηση</a:t>
            </a:r>
          </a:p>
          <a:p>
            <a:r>
              <a:rPr lang="el-GR" altLang="el-GR" sz="2400" dirty="0" smtClean="0"/>
              <a:t>Πρόγραμμα πρώιμης κινητοποίησης</a:t>
            </a:r>
          </a:p>
          <a:p>
            <a:r>
              <a:rPr lang="el-GR" altLang="el-GR" sz="2400" dirty="0" smtClean="0"/>
              <a:t>Χαρακτηριστικά του προγράμματος</a:t>
            </a:r>
          </a:p>
          <a:p>
            <a:r>
              <a:rPr lang="el-GR" altLang="el-GR" sz="2400" dirty="0" smtClean="0"/>
              <a:t>Κριτήρια διακοπής του προγράμματος</a:t>
            </a:r>
          </a:p>
          <a:p>
            <a:r>
              <a:rPr lang="el-GR" altLang="el-GR" sz="2400" dirty="0" smtClean="0"/>
              <a:t>Ερευνητική τεκμηρίωση των προγραμμάτων πρώιμης κινητοποίησης</a:t>
            </a:r>
          </a:p>
          <a:p>
            <a:r>
              <a:rPr lang="el-GR" altLang="el-GR" sz="2400" dirty="0" smtClean="0"/>
              <a:t>Βιβλιογραφία</a:t>
            </a:r>
          </a:p>
          <a:p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19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Πρόγραμμα πρώιμης κινητοποίησης </a:t>
            </a:r>
            <a:br>
              <a:rPr lang="el-GR" altLang="el-GR" dirty="0" smtClean="0"/>
            </a:br>
            <a:r>
              <a:rPr lang="el-GR" altLang="el-GR" sz="3100" b="0" dirty="0" smtClean="0"/>
              <a:t>(</a:t>
            </a:r>
            <a:r>
              <a:rPr lang="el-GR" altLang="el-GR" sz="3100" b="0" dirty="0"/>
              <a:t>1 από 7</a:t>
            </a:r>
            <a:r>
              <a:rPr lang="el-GR" altLang="el-GR" sz="3100" b="0" dirty="0" smtClean="0"/>
              <a:t>)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Μετά την Φ/Θ αξιολόγηση, οι ασθενείς ΜΕΘ εντάσσονται σε συγκεκριμένη φάση του προγράμματος κινητοποίησης με καθορισμένο πλαίσιο παρέμβασης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el-GR" sz="2400" dirty="0" smtClean="0"/>
              <a:t>Perme &amp; Chandrashekar (2009): 4 </a:t>
            </a:r>
            <a:r>
              <a:rPr lang="el-GR" altLang="el-GR" sz="2400" dirty="0" smtClean="0"/>
              <a:t>φάσεις </a:t>
            </a:r>
            <a:r>
              <a:rPr lang="el-GR" altLang="el-GR" sz="2400" dirty="0" smtClean="0">
                <a:solidFill>
                  <a:srgbClr val="820000"/>
                </a:solidFill>
                <a:sym typeface="Wingdings 3" pitchFamily="18" charset="2"/>
              </a:rPr>
              <a:t></a:t>
            </a:r>
            <a:r>
              <a:rPr lang="el-GR" altLang="el-GR" sz="2400" dirty="0" smtClean="0">
                <a:sym typeface="Wingdings 3" pitchFamily="18" charset="2"/>
              </a:rPr>
              <a:t> </a:t>
            </a:r>
            <a:r>
              <a:rPr lang="el-GR" altLang="el-GR" sz="2400" dirty="0" smtClean="0"/>
              <a:t>κατευθυντήριες οδηγίες</a:t>
            </a:r>
            <a:endParaRPr lang="en-US" altLang="el-GR" sz="2400" dirty="0" smtClean="0"/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Πριν από κάθε συνεδρία </a:t>
            </a:r>
            <a:r>
              <a:rPr lang="el-GR" altLang="el-GR" sz="2400" dirty="0" smtClean="0">
                <a:solidFill>
                  <a:srgbClr val="820000"/>
                </a:solidFill>
                <a:sym typeface="Wingdings 3" pitchFamily="18" charset="2"/>
              </a:rPr>
              <a:t></a:t>
            </a:r>
            <a:r>
              <a:rPr lang="el-GR" altLang="el-GR" sz="2400" dirty="0" smtClean="0"/>
              <a:t> σύντομη Φ/Θ αξιολόγηση </a:t>
            </a:r>
            <a:r>
              <a:rPr lang="el-GR" altLang="el-GR" sz="2400" dirty="0" smtClean="0">
                <a:solidFill>
                  <a:srgbClr val="820000"/>
                </a:solidFill>
                <a:sym typeface="Wingdings 3" pitchFamily="18" charset="2"/>
              </a:rPr>
              <a:t></a:t>
            </a:r>
            <a:r>
              <a:rPr lang="el-GR" altLang="el-GR" sz="2400" dirty="0" smtClean="0">
                <a:solidFill>
                  <a:srgbClr val="C00000"/>
                </a:solidFill>
              </a:rPr>
              <a:t> </a:t>
            </a:r>
            <a:r>
              <a:rPr lang="el-GR" altLang="el-GR" sz="2400" dirty="0" smtClean="0"/>
              <a:t>καταλληλότητα ή τροποποίηση πλάνου παρέμβασης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Οι ασθενείς παραμένουν σε κάθε φάση εφόσον πληρούν τα κριτήρια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l-GR" altLang="el-GR" sz="2400" dirty="0" smtClean="0"/>
              <a:t>Παλινδρομούν σε προηγούμενη ή επόμενη φάση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altLang="el-GR" sz="2000" dirty="0" smtClean="0"/>
              <a:t>						</a:t>
            </a:r>
            <a:r>
              <a:rPr lang="en-US" altLang="el-GR" sz="1600" dirty="0" smtClean="0"/>
              <a:t>(Perme &amp; Chandrashekar, 2009)</a:t>
            </a:r>
            <a:endParaRPr lang="el-GR" altLang="el-GR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357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Πρόγραμμα πρώιμης κινητοποίησης </a:t>
            </a:r>
            <a:br>
              <a:rPr lang="el-GR" altLang="el-GR" dirty="0"/>
            </a:br>
            <a:r>
              <a:rPr lang="el-GR" altLang="el-GR" sz="3100" b="0" dirty="0" smtClean="0"/>
              <a:t>(2 </a:t>
            </a:r>
            <a:r>
              <a:rPr lang="el-GR" altLang="el-GR" sz="3100" b="0" dirty="0"/>
              <a:t>από 7) </a:t>
            </a:r>
            <a:endParaRPr lang="el-GR" altLang="el-GR" dirty="0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32048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Φάση 1</a:t>
            </a:r>
            <a:r>
              <a:rPr lang="el-GR" altLang="el-GR" sz="2400" dirty="0" smtClean="0">
                <a:solidFill>
                  <a:srgbClr val="004B82"/>
                </a:solidFill>
              </a:rPr>
              <a:t> </a:t>
            </a:r>
            <a:r>
              <a:rPr lang="en-US" altLang="el-GR" sz="2400" dirty="0" smtClean="0"/>
              <a:t>(Perme &amp; Chandrashekar, 2009)</a:t>
            </a:r>
            <a:endParaRPr lang="el-GR" altLang="el-GR" sz="2400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altLang="el-GR" sz="2400" dirty="0" smtClean="0"/>
              <a:t>Εντάσσονται ασθενείς με  σύνθετες κλινικές καταστάσεις οι οποίες περιορίζουν την κινητοποίησή τους: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 smtClean="0"/>
              <a:t>	- ασταθής καρδιοαγγειακή κατάσταση,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 smtClean="0"/>
              <a:t>	- καταστολή,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 smtClean="0"/>
              <a:t>	- παράλυση,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 smtClean="0"/>
              <a:t>	- κωματώδης κατάσταση,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 smtClean="0"/>
              <a:t>	- εγκαύματα και 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dirty="0" smtClean="0"/>
              <a:t>	- σοβαρά ορθοπεδικά και νευρολογικά ελλείμματα</a:t>
            </a:r>
          </a:p>
        </p:txBody>
      </p:sp>
    </p:spTree>
    <p:extLst>
      <p:ext uri="{BB962C8B-B14F-4D97-AF65-F5344CB8AC3E}">
        <p14:creationId xmlns:p14="http://schemas.microsoft.com/office/powerpoint/2010/main" val="7529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Πρόγραμμα πρώιμης κινητοποίησης </a:t>
            </a:r>
            <a:br>
              <a:rPr lang="el-GR" altLang="el-GR" dirty="0"/>
            </a:br>
            <a:r>
              <a:rPr lang="el-GR" altLang="el-GR" sz="3100" b="0" dirty="0" smtClean="0"/>
              <a:t>(2 </a:t>
            </a:r>
            <a:r>
              <a:rPr lang="el-GR" altLang="el-GR" sz="3100" b="0" dirty="0"/>
              <a:t>από 7) </a:t>
            </a:r>
            <a:endParaRPr lang="el-GR" altLang="el-GR" dirty="0" smtClean="0"/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3816424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Φάση 1</a:t>
            </a:r>
            <a:r>
              <a:rPr lang="el-GR" altLang="el-GR" sz="2400" dirty="0" smtClean="0">
                <a:solidFill>
                  <a:srgbClr val="004B82"/>
                </a:solidFill>
              </a:rPr>
              <a:t> </a:t>
            </a:r>
            <a:r>
              <a:rPr lang="en-US" altLang="el-GR" sz="2400" dirty="0" smtClean="0"/>
              <a:t>(Perme &amp; Chandrashekar, 2009)</a:t>
            </a:r>
            <a:endParaRPr lang="el-GR" altLang="el-GR" sz="24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Αντέχουν δραστηριότητες επί κλίνης, έχουν μεγάλη αδυναμία και μειωμένη</a:t>
            </a:r>
            <a:r>
              <a:rPr lang="el-GR" altLang="el-GR" sz="2400" dirty="0" smtClean="0">
                <a:sym typeface="Wingdings 3" pitchFamily="18" charset="2"/>
              </a:rPr>
              <a:t> </a:t>
            </a:r>
            <a:r>
              <a:rPr lang="el-GR" altLang="el-GR" sz="2400" dirty="0" smtClean="0"/>
              <a:t>αντοχή και ανικανότητα βάδισης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altLang="el-GR" sz="2400" dirty="0" smtClean="0"/>
              <a:t>Κάποιοι είναι αφυπνισμένοι, αλλά με πιθανή επιβαρημένη νοητική κατάσταση και δυσκολία συμμετοχής στο πρόγραμμα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altLang="el-GR" sz="2400" b="1" dirty="0" smtClean="0">
                <a:solidFill>
                  <a:srgbClr val="820000"/>
                </a:solidFill>
              </a:rPr>
              <a:t>Στόχος φάσης 1 </a:t>
            </a:r>
            <a:r>
              <a:rPr lang="el-GR" altLang="el-GR" sz="2400" b="1" dirty="0" smtClean="0">
                <a:solidFill>
                  <a:srgbClr val="820000"/>
                </a:solidFill>
                <a:sym typeface="Wingdings 3" pitchFamily="18" charset="2"/>
              </a:rPr>
              <a:t> </a:t>
            </a:r>
            <a:r>
              <a:rPr lang="el-GR" altLang="el-GR" sz="2400" dirty="0" smtClean="0"/>
              <a:t>άμεση έναρξη της κινητοποίησης, εφόσον σταθεροποιηθεί η κατάσταση του ασθενή στην ύπτια θέση</a:t>
            </a:r>
          </a:p>
        </p:txBody>
      </p:sp>
    </p:spTree>
    <p:extLst>
      <p:ext uri="{BB962C8B-B14F-4D97-AF65-F5344CB8AC3E}">
        <p14:creationId xmlns:p14="http://schemas.microsoft.com/office/powerpoint/2010/main" val="229244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Πρόγραμμα πρώιμης κινητοποίησης 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100" b="0" dirty="0" smtClean="0"/>
              <a:t>(3 </a:t>
            </a:r>
            <a:r>
              <a:rPr lang="el-GR" altLang="el-GR" sz="3100" b="0" dirty="0"/>
              <a:t>από 7) </a:t>
            </a:r>
            <a:r>
              <a:rPr lang="el-GR" altLang="el-GR" sz="3100" dirty="0" smtClean="0"/>
              <a:t> 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248472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Φάση 1</a:t>
            </a:r>
            <a:r>
              <a:rPr lang="el-GR" altLang="el-GR" sz="2400" dirty="0" smtClean="0">
                <a:solidFill>
                  <a:srgbClr val="004B82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Perme &amp; Chandrashekar, 2009)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Η πρόοδος αφορά σε: </a:t>
            </a:r>
          </a:p>
          <a:p>
            <a:pPr eaLnBrk="1" hangingPunct="1"/>
            <a:r>
              <a:rPr lang="el-GR" altLang="el-GR" sz="2400" dirty="0" smtClean="0"/>
              <a:t>‘γύρισμα’ στο κρεβάτι</a:t>
            </a:r>
          </a:p>
          <a:p>
            <a:pPr eaLnBrk="1" hangingPunct="1"/>
            <a:r>
              <a:rPr lang="el-GR" altLang="el-GR" sz="2400" dirty="0" smtClean="0"/>
              <a:t>κάθισμα στην άκρη του κρεβατιού</a:t>
            </a:r>
          </a:p>
          <a:p>
            <a:pPr eaLnBrk="1" hangingPunct="1"/>
            <a:r>
              <a:rPr lang="el-GR" altLang="el-GR" sz="2400" dirty="0" smtClean="0"/>
              <a:t>ασκήσεις ισορροπίας στην καθιστή θέση (έλεγχος λεκάνης - Σ.Σ)</a:t>
            </a:r>
          </a:p>
          <a:p>
            <a:pPr eaLnBrk="1" hangingPunct="1"/>
            <a:r>
              <a:rPr lang="el-GR" altLang="el-GR" sz="2400" dirty="0" smtClean="0"/>
              <a:t>καθιστή θέση χωρίς υποστήριξη </a:t>
            </a:r>
          </a:p>
          <a:p>
            <a:pPr eaLnBrk="1" hangingPunct="1"/>
            <a:r>
              <a:rPr lang="el-GR" altLang="el-GR" sz="2400" dirty="0" smtClean="0"/>
              <a:t>προσπάθειες για ορθοστάτηση με «Π» </a:t>
            </a:r>
          </a:p>
          <a:p>
            <a:pPr eaLnBrk="1" hangingPunct="1"/>
            <a:r>
              <a:rPr lang="el-GR" altLang="el-GR" sz="2400" dirty="0" smtClean="0"/>
              <a:t>μεταφορά σε πολυθρόνα και προοδευτική αύξηση του χρόνου παραμονής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596" y="5702400"/>
            <a:ext cx="727280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B8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l-GR" altLang="el-GR" sz="2400" dirty="0">
                <a:latin typeface="+mn-lt"/>
              </a:rPr>
              <a:t>Ο σκοπός των δραστηριοτήτων εκτός κλίνης είναι η προσαρμογή της ορθοστατικής πίεσης</a:t>
            </a:r>
          </a:p>
        </p:txBody>
      </p:sp>
    </p:spTree>
    <p:extLst>
      <p:ext uri="{BB962C8B-B14F-4D97-AF65-F5344CB8AC3E}">
        <p14:creationId xmlns:p14="http://schemas.microsoft.com/office/powerpoint/2010/main" val="24575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Πρόγραμμα πρώιμης κινητοποίησης </a:t>
            </a:r>
            <a:br>
              <a:rPr lang="el-GR" altLang="el-GR" dirty="0"/>
            </a:br>
            <a:r>
              <a:rPr lang="el-GR" altLang="el-GR" sz="3100" b="0" dirty="0" smtClean="0"/>
              <a:t>(4 </a:t>
            </a:r>
            <a:r>
              <a:rPr lang="el-GR" altLang="el-GR" sz="3100" b="0" dirty="0"/>
              <a:t>από 7) </a:t>
            </a:r>
            <a:endParaRPr lang="el-GR" altLang="el-GR" dirty="0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Φάση 2</a:t>
            </a:r>
            <a:r>
              <a:rPr lang="el-GR" altLang="el-GR" sz="2400" dirty="0" smtClean="0">
                <a:solidFill>
                  <a:srgbClr val="004B82"/>
                </a:solidFill>
              </a:rPr>
              <a:t>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Perme &amp; Chandrashekar, 2009)</a:t>
            </a:r>
          </a:p>
          <a:p>
            <a:pPr eaLnBrk="1" hangingPunct="1"/>
            <a:r>
              <a:rPr lang="el-GR" altLang="el-GR" sz="2400" dirty="0" smtClean="0"/>
              <a:t>Εντάσσονται ασθενείς που μπορούν να δραστηριοποιούνται στην όρθια θέση με «Π», να ακολουθούν απλές οδηγίες και να συμμετέχουν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	Στόχος της φάσης 2 </a:t>
            </a:r>
            <a:r>
              <a:rPr lang="el-GR" altLang="el-GR" sz="2400" dirty="0" smtClean="0">
                <a:sym typeface="Wingdings 3" pitchFamily="18" charset="2"/>
              </a:rPr>
              <a:t> </a:t>
            </a:r>
            <a:r>
              <a:rPr lang="el-GR" altLang="el-GR" sz="2400" dirty="0" smtClean="0"/>
              <a:t>η έναρξη της επανεκπαίδευση της βάδισης: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	- Μεταφορά βάρους, επιτόπια, πλάγια βήματα γύρω από το κρεβάτι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	- Χρήση «Π» και ζώνης βάδισης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	- Μεταφορά σε πολυθρόνα με «Π»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	- Παραμονή για αρκετή ώρα στη πολυθρόνα</a:t>
            </a:r>
          </a:p>
          <a:p>
            <a:pPr eaLnBrk="1" hangingPunct="1">
              <a:spcBef>
                <a:spcPts val="1800"/>
              </a:spcBef>
            </a:pPr>
            <a:r>
              <a:rPr lang="el-GR" altLang="el-GR" sz="2400" dirty="0" smtClean="0"/>
              <a:t>Βελτίωση της ορθοστατική αντοχής 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Πρόγραμμα πρώιμης κινητοποίησης </a:t>
            </a:r>
            <a:br>
              <a:rPr lang="el-GR" altLang="el-GR" dirty="0"/>
            </a:br>
            <a:r>
              <a:rPr lang="el-GR" altLang="el-GR" sz="3100" b="0" dirty="0" smtClean="0"/>
              <a:t>(5 </a:t>
            </a:r>
            <a:r>
              <a:rPr lang="el-GR" altLang="el-GR" sz="3100" b="0" dirty="0"/>
              <a:t>από 7) </a:t>
            </a:r>
            <a:endParaRPr lang="el-GR" altLang="el-GR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buNone/>
              <a:defRPr/>
            </a:pPr>
            <a:r>
              <a:rPr lang="el-GR" altLang="el-GR" sz="2400" b="1" dirty="0">
                <a:solidFill>
                  <a:srgbClr val="004B82"/>
                </a:solidFill>
              </a:rPr>
              <a:t>Φάση 3</a:t>
            </a:r>
            <a:r>
              <a:rPr lang="el-GR" altLang="el-GR" sz="2400" dirty="0">
                <a:solidFill>
                  <a:srgbClr val="004B82"/>
                </a:solidFill>
              </a:rPr>
              <a:t> </a:t>
            </a:r>
            <a:r>
              <a:rPr lang="el-GR" altLang="el-GR" sz="2400" dirty="0"/>
              <a:t>(</a:t>
            </a:r>
            <a:r>
              <a:rPr lang="en-US" altLang="el-GR" sz="2400" dirty="0"/>
              <a:t>Perme &amp; Chandrashekar, 2009)</a:t>
            </a:r>
          </a:p>
          <a:p>
            <a:pPr>
              <a:spcBef>
                <a:spcPts val="600"/>
              </a:spcBef>
              <a:defRPr/>
            </a:pPr>
            <a:r>
              <a:rPr lang="el-GR" altLang="el-GR" sz="2400" dirty="0" smtClean="0"/>
              <a:t>Εντάσσονται </a:t>
            </a:r>
            <a:r>
              <a:rPr lang="el-GR" altLang="el-GR" sz="2400" dirty="0"/>
              <a:t>ασθενείς με περιορισμένη ικανότητα βάδισης με «Π»</a:t>
            </a:r>
          </a:p>
          <a:p>
            <a:pPr>
              <a:spcBef>
                <a:spcPts val="600"/>
              </a:spcBef>
              <a:defRPr/>
            </a:pPr>
            <a:r>
              <a:rPr lang="el-GR" altLang="el-GR" sz="2400" dirty="0" smtClean="0"/>
              <a:t>Στόχος </a:t>
            </a:r>
            <a:r>
              <a:rPr lang="el-GR" altLang="el-GR" sz="2400" dirty="0"/>
              <a:t>φάσης 3 </a:t>
            </a:r>
            <a:r>
              <a:rPr lang="el-GR" altLang="el-GR" sz="2400" dirty="0">
                <a:sym typeface="Wingdings 3" pitchFamily="18" charset="2"/>
              </a:rPr>
              <a:t> η μετακίνηση</a:t>
            </a:r>
            <a:r>
              <a:rPr lang="el-GR" altLang="el-GR" sz="2400" dirty="0"/>
              <a:t> και η 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l-GR" altLang="el-GR" sz="2400" dirty="0"/>
              <a:t>	αύξηση της διάρκειας της βάδισης</a:t>
            </a:r>
          </a:p>
          <a:p>
            <a:pPr>
              <a:spcBef>
                <a:spcPts val="600"/>
              </a:spcBef>
              <a:defRPr/>
            </a:pPr>
            <a:r>
              <a:rPr lang="el-GR" altLang="el-GR" sz="2400" dirty="0" smtClean="0"/>
              <a:t>Ασφαλής </a:t>
            </a:r>
            <a:r>
              <a:rPr lang="el-GR" altLang="el-GR" sz="2400" dirty="0"/>
              <a:t>μετακίνηση-βάδιση: 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l-GR" altLang="el-GR" sz="2400" dirty="0"/>
              <a:t>	</a:t>
            </a:r>
            <a:r>
              <a:rPr lang="en-US" altLang="el-GR" sz="2400" dirty="0"/>
              <a:t>- </a:t>
            </a:r>
            <a:r>
              <a:rPr lang="el-GR" altLang="el-GR" sz="2400" dirty="0"/>
              <a:t>φορητός αναπνευστήρας – Σάκος ανάνηψης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l-GR" altLang="el-GR" sz="2400" dirty="0"/>
              <a:t>	- φορητός καρδιογράφος (ΑΠ , </a:t>
            </a:r>
            <a:r>
              <a:rPr lang="en-US" altLang="el-GR" sz="2400" dirty="0"/>
              <a:t>HR</a:t>
            </a:r>
            <a:r>
              <a:rPr lang="el-GR" altLang="el-GR" sz="2400" dirty="0"/>
              <a:t>, καρδιακός ρυθμός)</a:t>
            </a:r>
          </a:p>
          <a:p>
            <a:pPr>
              <a:spcBef>
                <a:spcPts val="600"/>
              </a:spcBef>
              <a:buNone/>
              <a:defRPr/>
            </a:pPr>
            <a:r>
              <a:rPr lang="el-GR" altLang="el-GR" sz="2400" dirty="0"/>
              <a:t>	- συνεχής παλμική οξυμετρία</a:t>
            </a:r>
          </a:p>
          <a:p>
            <a:pPr marL="354013" indent="-354013">
              <a:spcBef>
                <a:spcPts val="600"/>
              </a:spcBef>
              <a:buNone/>
              <a:defRPr/>
            </a:pPr>
            <a:r>
              <a:rPr lang="el-GR" altLang="el-GR" sz="2400" dirty="0"/>
              <a:t>   </a:t>
            </a:r>
            <a:r>
              <a:rPr lang="el-GR" altLang="el-GR" sz="2400" dirty="0" smtClean="0"/>
              <a:t>  - </a:t>
            </a:r>
            <a:r>
              <a:rPr lang="el-GR" altLang="el-GR" sz="2400" dirty="0"/>
              <a:t>μεταφερόμενη πολυθρόνα πίσω από τον ασθενή </a:t>
            </a:r>
          </a:p>
        </p:txBody>
      </p:sp>
    </p:spTree>
    <p:extLst>
      <p:ext uri="{BB962C8B-B14F-4D97-AF65-F5344CB8AC3E}">
        <p14:creationId xmlns:p14="http://schemas.microsoft.com/office/powerpoint/2010/main" val="8792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Πρόγραμμα πρώιμης κινητοποίησης </a:t>
            </a:r>
            <a:br>
              <a:rPr lang="el-GR" altLang="el-GR" dirty="0"/>
            </a:br>
            <a:r>
              <a:rPr lang="el-GR" altLang="el-GR" sz="3100" b="0" dirty="0" smtClean="0"/>
              <a:t>(6 </a:t>
            </a:r>
            <a:r>
              <a:rPr lang="el-GR" altLang="el-GR" sz="3100" b="0" dirty="0"/>
              <a:t>από 7) </a:t>
            </a:r>
            <a:endParaRPr lang="el-GR" altLang="el-GR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Βάδιση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με «Π» με ρόδες κ στήριξη άνω άκρων - άνω κορμού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με «Π» με ρόδες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με απλό «Π»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με βοήθεια </a:t>
            </a:r>
            <a:r>
              <a:rPr lang="en-US" altLang="el-GR" sz="2400" dirty="0" smtClean="0"/>
              <a:t>2</a:t>
            </a:r>
            <a:r>
              <a:rPr lang="el-GR" altLang="el-GR" sz="2400" dirty="0" smtClean="0"/>
              <a:t> ατόμων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με βοήθεια </a:t>
            </a:r>
            <a:r>
              <a:rPr lang="en-US" altLang="el-GR" sz="2400" dirty="0" smtClean="0"/>
              <a:t>1</a:t>
            </a:r>
            <a:r>
              <a:rPr lang="el-GR" altLang="el-GR" sz="2400" dirty="0" smtClean="0"/>
              <a:t> ατόμου </a:t>
            </a:r>
            <a:endParaRPr lang="en-US" altLang="el-GR" sz="2400" dirty="0" smtClean="0"/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/>
              <a:t>χωρίς βοήθεια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l-GR" altLang="el-GR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820000"/>
                </a:solidFill>
              </a:rPr>
              <a:t>Ενδείξεις προόδου: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sym typeface="Wingdings 3" pitchFamily="18" charset="2"/>
              </a:rPr>
              <a:t></a:t>
            </a:r>
            <a:r>
              <a:rPr lang="el-GR" altLang="el-GR" sz="2400" dirty="0" smtClean="0"/>
              <a:t> της διανυόμενης απόστασης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sym typeface="Wingdings 3" pitchFamily="18" charset="2"/>
              </a:rPr>
              <a:t></a:t>
            </a:r>
            <a:r>
              <a:rPr lang="el-GR" altLang="el-GR" sz="2400" dirty="0" smtClean="0"/>
              <a:t> της διάρκειας και του ρυθμού βάδισης 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400" dirty="0" smtClean="0">
                <a:sym typeface="Wingdings 3" pitchFamily="18" charset="2"/>
              </a:rPr>
              <a:t></a:t>
            </a:r>
            <a:r>
              <a:rPr lang="el-GR" altLang="el-GR" sz="2400" dirty="0" smtClean="0"/>
              <a:t> διάρκειας εφαρμογής του μηχανικού αερισμού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l-GR" altLang="el-GR" sz="1600" dirty="0"/>
              <a:t>(</a:t>
            </a:r>
            <a:r>
              <a:rPr lang="en-US" altLang="el-GR" sz="1600" dirty="0"/>
              <a:t>Perme &amp; Chandrashekar, 2009)</a:t>
            </a:r>
          </a:p>
          <a:p>
            <a:pPr eaLnBrk="1" hangingPunct="1">
              <a:lnSpc>
                <a:spcPct val="80000"/>
              </a:lnSpc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779033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Πρόγραμμα πρώιμης κινητοποίησης </a:t>
            </a:r>
            <a:br>
              <a:rPr lang="el-GR" altLang="el-GR" sz="3600" dirty="0"/>
            </a:br>
            <a:r>
              <a:rPr lang="el-GR" altLang="el-GR" sz="2800" b="0" dirty="0" smtClean="0"/>
              <a:t>(7 </a:t>
            </a:r>
            <a:r>
              <a:rPr lang="el-GR" altLang="el-GR" sz="2800" b="0" dirty="0"/>
              <a:t>από 7) </a:t>
            </a:r>
            <a:endParaRPr lang="en-US" altLang="el-GR" sz="2800" b="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altLang="el-GR" sz="2400" dirty="0" smtClean="0"/>
              <a:t>Εντάσσονται ασθενείς χωρίς ανάγκη </a:t>
            </a:r>
            <a:r>
              <a:rPr lang="en-US" altLang="el-GR" sz="2400" dirty="0" smtClean="0"/>
              <a:t>MV</a:t>
            </a:r>
            <a:r>
              <a:rPr lang="el-GR" altLang="el-GR" sz="2400" dirty="0" smtClean="0"/>
              <a:t> κ/ή εκτός ΜΕΘ  </a:t>
            </a:r>
          </a:p>
          <a:p>
            <a:pPr eaLnBrk="1" hangingPunct="1">
              <a:defRPr/>
            </a:pPr>
            <a:r>
              <a:rPr lang="el-GR" altLang="el-GR" sz="2400" dirty="0" smtClean="0"/>
              <a:t>Μεταβλητοί βαθμοί δύναμης κ λειτουργικότητας, </a:t>
            </a:r>
          </a:p>
          <a:p>
            <a:pPr eaLnBrk="1" hangingPunct="1">
              <a:defRPr/>
            </a:pPr>
            <a:r>
              <a:rPr lang="el-GR" altLang="el-GR" sz="2400" dirty="0" smtClean="0"/>
              <a:t>Δυνατότητα συμμετοχής σε πιο εντατικές δραστηριότητες </a:t>
            </a:r>
          </a:p>
          <a:p>
            <a:pPr eaLnBrk="1" hangingPunct="1">
              <a:defRPr/>
            </a:pPr>
            <a:r>
              <a:rPr lang="el-GR" altLang="el-GR" sz="2400" dirty="0" smtClean="0"/>
              <a:t>Συμπληρωματικό Ο</a:t>
            </a:r>
            <a:r>
              <a:rPr lang="el-GR" altLang="el-GR" sz="2400" baseline="-25000" dirty="0" smtClean="0"/>
              <a:t>2</a:t>
            </a:r>
          </a:p>
          <a:p>
            <a:pPr eaLnBrk="1" hangingPunct="1">
              <a:defRPr/>
            </a:pPr>
            <a:r>
              <a:rPr lang="el-GR" altLang="el-GR" sz="2400" b="1" dirty="0" smtClean="0"/>
              <a:t>Στόχος </a:t>
            </a:r>
            <a:r>
              <a:rPr lang="el-GR" altLang="el-GR" sz="2400" b="1" dirty="0" smtClean="0">
                <a:solidFill>
                  <a:srgbClr val="820000"/>
                </a:solidFill>
                <a:sym typeface="Wingdings 3" pitchFamily="18" charset="2"/>
              </a:rPr>
              <a:t></a:t>
            </a:r>
            <a:r>
              <a:rPr lang="el-GR" altLang="el-GR" sz="2400" b="1" dirty="0" smtClean="0">
                <a:sym typeface="Wingdings 3" pitchFamily="18" charset="2"/>
              </a:rPr>
              <a:t> η</a:t>
            </a:r>
            <a:r>
              <a:rPr lang="el-GR" altLang="el-GR" sz="2400" b="1" dirty="0" smtClean="0"/>
              <a:t> λειτουργική εκπαίδευση </a:t>
            </a:r>
            <a:r>
              <a:rPr lang="el-GR" altLang="el-GR" sz="2400" dirty="0" smtClean="0"/>
              <a:t>(αυτονομία-ανεξαρτησία) πριν την έξοδο από το νοσοκομείο</a:t>
            </a:r>
          </a:p>
          <a:p>
            <a:pPr eaLnBrk="1" hangingPunct="1">
              <a:defRPr/>
            </a:pPr>
            <a:r>
              <a:rPr lang="el-GR" altLang="el-GR" sz="2400" dirty="0" smtClean="0"/>
              <a:t>Τμήμα Φ/Θ για άσκηση σε υψηλότερα επίπεδα έντασης και διάρκειας  </a:t>
            </a:r>
          </a:p>
        </p:txBody>
      </p:sp>
    </p:spTree>
    <p:extLst>
      <p:ext uri="{BB962C8B-B14F-4D97-AF65-F5344CB8AC3E}">
        <p14:creationId xmlns:p14="http://schemas.microsoft.com/office/powerpoint/2010/main" val="3582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Χαρακτηριστικά του προγράμματος της </a:t>
            </a:r>
            <a:br>
              <a:rPr lang="el-GR" altLang="el-GR" dirty="0"/>
            </a:br>
            <a:r>
              <a:rPr lang="el-GR" altLang="el-GR" dirty="0"/>
              <a:t>Πρώιμης Κινητοποίησης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433524"/>
              </p:ext>
            </p:extLst>
          </p:nvPr>
        </p:nvGraphicFramePr>
        <p:xfrm>
          <a:off x="683568" y="1988840"/>
          <a:ext cx="7776865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3379"/>
                <a:gridCol w="1569016"/>
                <a:gridCol w="1773671"/>
                <a:gridCol w="1500799"/>
              </a:tblGrid>
              <a:tr h="370840"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Αρχική </a:t>
                      </a:r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2000" dirty="0" smtClean="0"/>
                        <a:t>Επιθυμητή</a:t>
                      </a:r>
                      <a:endParaRPr lang="en-US" altLang="el-GR" sz="2000" dirty="0" smtClean="0"/>
                    </a:p>
                  </a:txBody>
                  <a:tcPr>
                    <a:solidFill>
                      <a:srgbClr val="004B8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Διάρκεια συνεδρίας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l-GR" sz="2000" dirty="0" smtClean="0"/>
                        <a:t>15</a:t>
                      </a:r>
                      <a:r>
                        <a:rPr lang="el-GR" altLang="el-GR" sz="2000" dirty="0" smtClean="0"/>
                        <a:t>΄</a:t>
                      </a:r>
                      <a:r>
                        <a:rPr lang="en-US" altLang="el-GR" sz="2000" dirty="0" smtClean="0"/>
                        <a:t>- 30</a:t>
                      </a:r>
                      <a:r>
                        <a:rPr lang="el-GR" altLang="el-GR" sz="2000" dirty="0" smtClean="0"/>
                        <a:t>΄</a:t>
                      </a:r>
                      <a:r>
                        <a:rPr lang="en-US" altLang="el-GR" sz="2000" dirty="0" smtClean="0"/>
                        <a:t>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/>
                        <a:t>προοδευτικά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30΄- 60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Ένταση άσκησης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ανεκτή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ανεκτή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2000" dirty="0" smtClean="0"/>
                        <a:t>Συχνότητα συνεδρίας </a:t>
                      </a:r>
                    </a:p>
                    <a:p>
                      <a:pPr eaLnBrk="1" hangingPunct="1">
                        <a:lnSpc>
                          <a:spcPct val="90000"/>
                        </a:lnSpc>
                        <a:buFont typeface="Wingdings" pitchFamily="2" charset="2"/>
                        <a:buNone/>
                      </a:pPr>
                      <a:r>
                        <a:rPr lang="el-GR" altLang="el-GR" sz="2000" dirty="0" smtClean="0"/>
                        <a:t>(φορές</a:t>
                      </a:r>
                      <a:r>
                        <a:rPr lang="en-US" altLang="el-GR" sz="2000" dirty="0" smtClean="0"/>
                        <a:t> </a:t>
                      </a:r>
                      <a:r>
                        <a:rPr lang="el-GR" altLang="el-GR" sz="2000" dirty="0" smtClean="0"/>
                        <a:t>/</a:t>
                      </a:r>
                      <a:r>
                        <a:rPr lang="en-US" altLang="el-GR" sz="2000" dirty="0" smtClean="0"/>
                        <a:t> </a:t>
                      </a:r>
                      <a:r>
                        <a:rPr lang="el-GR" altLang="el-GR" sz="2000" dirty="0" smtClean="0"/>
                        <a:t>ημέρα)</a:t>
                      </a:r>
                      <a:endParaRPr lang="en-US" alt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2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2 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/>
                        <a:t>Συχνότητα συνεδρίας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/>
                        <a:t>(φορές</a:t>
                      </a:r>
                      <a:r>
                        <a:rPr lang="en-US" altLang="el-GR" sz="2000" dirty="0" smtClean="0"/>
                        <a:t> </a:t>
                      </a:r>
                      <a:r>
                        <a:rPr lang="el-GR" altLang="el-GR" sz="2000" dirty="0" smtClean="0"/>
                        <a:t>/</a:t>
                      </a:r>
                      <a:r>
                        <a:rPr lang="en-US" altLang="el-GR" sz="2000" dirty="0" smtClean="0"/>
                        <a:t> </a:t>
                      </a:r>
                      <a:r>
                        <a:rPr lang="el-GR" altLang="el-GR" sz="2000" dirty="0" smtClean="0"/>
                        <a:t>ημέρα)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altLang="el-GR" sz="2000" dirty="0" smtClean="0"/>
                        <a:t>5 - 7 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l-GR" sz="2000" dirty="0" smtClean="0"/>
                        <a:t>προοδευτικά</a:t>
                      </a:r>
                    </a:p>
                    <a:p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7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109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Κριτήρια διακοπής της κινητοποίησης στη </a:t>
            </a:r>
            <a:r>
              <a:rPr lang="el-GR" dirty="0" smtClean="0"/>
              <a:t>ΜΕΘ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FF25B-83C6-4567-94EF-FE9DA2736785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94032"/>
              </p:ext>
            </p:extLst>
          </p:nvPr>
        </p:nvGraphicFramePr>
        <p:xfrm>
          <a:off x="107504" y="1196752"/>
          <a:ext cx="8928100" cy="521206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59350"/>
                <a:gridCol w="4368750"/>
              </a:tblGrid>
              <a:tr h="1158021">
                <a:tc>
                  <a:txBody>
                    <a:bodyPr/>
                    <a:lstStyle/>
                    <a:p>
                      <a:r>
                        <a:rPr lang="el-GR" sz="1800" b="1" u="none" dirty="0" smtClean="0"/>
                        <a:t>Καρδιακή</a:t>
                      </a:r>
                      <a:r>
                        <a:rPr lang="el-GR" sz="1800" b="1" u="none" baseline="0" dirty="0" smtClean="0"/>
                        <a:t> Συχνότητα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b="0" u="none" baseline="0" dirty="0" smtClean="0"/>
                        <a:t>&gt; 70% της μέγιστης αναμενόμενης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b="0" u="none" baseline="0" dirty="0" smtClean="0"/>
                        <a:t>&gt; 20% μείωση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b="0" u="none" baseline="0" dirty="0" smtClean="0"/>
                        <a:t>&lt; 40</a:t>
                      </a:r>
                      <a:r>
                        <a:rPr lang="en-US" sz="1800" b="0" u="none" baseline="0" dirty="0" smtClean="0"/>
                        <a:t> beats/sec &gt;130 beats/sec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b="0" u="none" baseline="0" dirty="0" smtClean="0"/>
                        <a:t>Νέα αρρυθμία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b="0" u="none" baseline="0" dirty="0" smtClean="0"/>
                        <a:t>Πρόσφατος αντιαρρυθμικός παράγοντας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l-GR" sz="1800" b="0" u="none" baseline="0" dirty="0" smtClean="0"/>
                        <a:t>Ανάσπαση του ΗΚΓ ή ενζυμική δραστηριότητα</a:t>
                      </a:r>
                      <a:endParaRPr lang="el-GR" sz="1800" b="0" u="none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r>
                        <a:rPr lang="el-GR" sz="1800" b="1" u="none" dirty="0" smtClean="0"/>
                        <a:t>Παλμική Οξυμετρία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l-GR" sz="1800" b="0" u="none" dirty="0" smtClean="0"/>
                        <a:t> &gt; 4%</a:t>
                      </a:r>
                      <a:r>
                        <a:rPr lang="el-GR" sz="1800" b="0" u="none" baseline="0" dirty="0" smtClean="0"/>
                        <a:t> μείωση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el-GR" sz="1800" b="0" u="none" baseline="0" dirty="0" smtClean="0"/>
                        <a:t> 88% - 90%</a:t>
                      </a:r>
                      <a:endParaRPr lang="el-GR" sz="1800" b="0" u="none" dirty="0"/>
                    </a:p>
                  </a:txBody>
                  <a:tcPr marL="91431" marR="91431" marT="45718" marB="45718"/>
                </a:tc>
              </a:tr>
              <a:tr h="750284">
                <a:tc>
                  <a:txBody>
                    <a:bodyPr/>
                    <a:lstStyle/>
                    <a:p>
                      <a:r>
                        <a:rPr lang="el-GR" sz="1800" b="1" dirty="0" smtClean="0"/>
                        <a:t>Αρτηριακή πίεση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 &gt; 180 </a:t>
                      </a:r>
                      <a:r>
                        <a:rPr lang="en-US" sz="1800" dirty="0" smtClean="0"/>
                        <a:t>mmHg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&gt;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20% </a:t>
                      </a:r>
                      <a:r>
                        <a:rPr lang="el-GR" sz="1800" dirty="0" smtClean="0"/>
                        <a:t>μείωση</a:t>
                      </a:r>
                      <a:r>
                        <a:rPr lang="el-GR" sz="1800" baseline="0" dirty="0" smtClean="0"/>
                        <a:t> στην συστολική αρτηριακή πίεση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 Μέση  &lt; 65</a:t>
                      </a:r>
                      <a:r>
                        <a:rPr lang="en-US" sz="1800" baseline="0" dirty="0" smtClean="0"/>
                        <a:t> mmHg </a:t>
                      </a:r>
                      <a:r>
                        <a:rPr lang="el-GR" sz="1800" baseline="0" dirty="0" smtClean="0"/>
                        <a:t>&gt; 110 </a:t>
                      </a:r>
                      <a:r>
                        <a:rPr lang="en-US" sz="1800" baseline="0" dirty="0" smtClean="0"/>
                        <a:t>mmHg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 Παρουσία αγγειοσυσπαστικών φαρμάκων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l-GR" sz="1800" baseline="0" dirty="0" smtClean="0"/>
                        <a:t> Νέο αγγειοσυσταλτικό ή κλιμάκωσή του</a:t>
                      </a:r>
                      <a:endParaRPr lang="el-GR" sz="18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r>
                        <a:rPr lang="el-GR" sz="1800" b="1" u="none" dirty="0" smtClean="0"/>
                        <a:t>Μηχανικός αερισμός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FiO2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≥ 0.60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1800" dirty="0" smtClean="0"/>
                        <a:t>PEEP</a:t>
                      </a:r>
                      <a:r>
                        <a:rPr lang="el-GR" sz="1800" dirty="0" smtClean="0"/>
                        <a:t> </a:t>
                      </a:r>
                      <a:r>
                        <a:rPr lang="en-US" sz="1800" dirty="0" smtClean="0"/>
                        <a:t>≥ 10 cm H2O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Μη συγχρονισμός ασθενούς αναπνευστήρα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Απόλυτα ελεγχόμενη αναπνοή από τον αναπνευστήρα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l-GR" sz="1800" dirty="0" smtClean="0"/>
                        <a:t>Αδύναμη</a:t>
                      </a:r>
                      <a:r>
                        <a:rPr lang="el-GR" sz="1800" baseline="0" dirty="0" smtClean="0"/>
                        <a:t> αναπνοή</a:t>
                      </a:r>
                      <a:endParaRPr lang="el-GR" sz="1800" dirty="0"/>
                    </a:p>
                  </a:txBody>
                  <a:tcPr marL="91431" marR="91431" marT="45718" marB="45718"/>
                </a:tc>
              </a:tr>
              <a:tr h="251935">
                <a:tc>
                  <a:txBody>
                    <a:bodyPr/>
                    <a:lstStyle/>
                    <a:p>
                      <a:r>
                        <a:rPr lang="el-GR" sz="1800" b="1" u="none" dirty="0" smtClean="0"/>
                        <a:t>Αναπνευστική</a:t>
                      </a:r>
                      <a:r>
                        <a:rPr lang="el-GR" sz="1800" b="1" u="none" baseline="0" dirty="0" smtClean="0"/>
                        <a:t> συχνότητα</a:t>
                      </a:r>
                    </a:p>
                    <a:p>
                      <a:r>
                        <a:rPr lang="el-GR" sz="1800" baseline="0" dirty="0" smtClean="0"/>
                        <a:t>&lt; 5 αναπνοές / </a:t>
                      </a:r>
                      <a:r>
                        <a:rPr lang="en-US" sz="1800" baseline="0" dirty="0" smtClean="0"/>
                        <a:t>min</a:t>
                      </a:r>
                      <a:endParaRPr lang="el-GR" sz="1800" dirty="0"/>
                    </a:p>
                  </a:txBody>
                  <a:tcPr marL="91431" marR="91431" marT="45718" marB="45718"/>
                </a:tc>
                <a:tc>
                  <a:txBody>
                    <a:bodyPr/>
                    <a:lstStyle/>
                    <a:p>
                      <a:r>
                        <a:rPr lang="el-GR" sz="1800" dirty="0" smtClean="0"/>
                        <a:t>Οποιαδήποτε μείωση του επιπέδου συνείδησης</a:t>
                      </a:r>
                      <a:endParaRPr lang="el-GR" sz="1800" dirty="0"/>
                    </a:p>
                  </a:txBody>
                  <a:tcPr marL="91431" marR="91431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1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468313" y="3213100"/>
            <a:ext cx="8280400" cy="1079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468313" y="1628775"/>
            <a:ext cx="8135937" cy="9361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dirty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53650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l-GR" sz="2400" b="1" i="1" dirty="0" smtClean="0"/>
              <a:t>‘</a:t>
            </a:r>
            <a:r>
              <a:rPr lang="el-GR" altLang="el-GR" sz="2400" b="1" i="1" dirty="0" smtClean="0"/>
              <a:t>Δίδαξέ με να ζω δίχως να καταναλώνω αδικαιολόγητο χρόνο στο κρεβάτι’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sz="2400" b="1" i="1" dirty="0" smtClean="0"/>
          </a:p>
          <a:p>
            <a:pPr eaLnBrk="1" hangingPunct="1">
              <a:buFont typeface="Wingdings" pitchFamily="2" charset="2"/>
              <a:buNone/>
            </a:pPr>
            <a:endParaRPr lang="el-GR" altLang="el-GR" sz="2400" b="1" i="1" dirty="0" smtClean="0"/>
          </a:p>
          <a:p>
            <a:pPr algn="ctr" eaLnBrk="1" hangingPunct="1">
              <a:buFont typeface="Wingdings" pitchFamily="2" charset="2"/>
              <a:buNone/>
            </a:pPr>
            <a:r>
              <a:rPr lang="el-GR" altLang="el-GR" sz="2400" b="1" i="1" dirty="0" smtClean="0"/>
              <a:t>‘Κάνε τους ασθενείς να σηκώνονται και εμείς θα τους σώσουμε από βέβαιο θάνατο’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dirty="0" smtClean="0"/>
              <a:t>						</a:t>
            </a:r>
          </a:p>
          <a:p>
            <a:pPr eaLnBrk="1" hangingPunct="1">
              <a:buFont typeface="Wingdings" pitchFamily="2" charset="2"/>
              <a:buNone/>
            </a:pPr>
            <a:endParaRPr lang="el-GR" altLang="el-GR" dirty="0" smtClean="0">
              <a:solidFill>
                <a:srgbClr val="FFFF00"/>
              </a:solidFill>
            </a:endParaRPr>
          </a:p>
          <a:p>
            <a:pPr algn="r" eaLnBrk="1" hangingPunct="1">
              <a:buFont typeface="Wingdings" pitchFamily="2" charset="2"/>
              <a:buNone/>
              <a:tabLst>
                <a:tab pos="536575" algn="l"/>
              </a:tabLst>
            </a:pPr>
            <a:r>
              <a:rPr lang="en-US" altLang="el-GR" sz="1600" dirty="0" smtClean="0"/>
              <a:t>(Asher, 1947)</a:t>
            </a: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1125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Ερευνητική τεκμηρίωση της πρώιμης κινητοποίησης στη ΜΕΘ </a:t>
            </a:r>
            <a:r>
              <a:rPr lang="el-GR" altLang="el-GR" sz="3100" b="0" dirty="0" smtClean="0"/>
              <a:t>(</a:t>
            </a:r>
            <a:r>
              <a:rPr lang="el-GR" altLang="el-GR" sz="3100" b="0" dirty="0"/>
              <a:t>1 από </a:t>
            </a:r>
            <a:r>
              <a:rPr lang="en-US" altLang="el-GR" sz="3100" b="0" dirty="0" smtClean="0"/>
              <a:t>6</a:t>
            </a:r>
            <a:r>
              <a:rPr lang="el-GR" altLang="el-GR" sz="3100" b="0" dirty="0" smtClean="0"/>
              <a:t>) 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Brimioulle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et al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(1997) 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l-GR" altLang="el-GR" sz="2400" dirty="0" smtClean="0"/>
              <a:t>Η κινητοποίηση των άκρων (Παθητική-Ενεργητική-Ισομετρική) προκαλεί ασφαλείς αυξομειώσεις στην ενδοκράνια και στην πίεση εγκεφαλικής ροής σε ασθενείς με ΚΕΚ: 	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Στην ύπτια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Ημικαθιστή 30</a:t>
            </a:r>
            <a:r>
              <a:rPr lang="el-GR" altLang="el-GR" sz="2400" baseline="30000" dirty="0" smtClean="0"/>
              <a:t>0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400" dirty="0" smtClean="0"/>
              <a:t>Ημικαθιστή 45</a:t>
            </a:r>
            <a:r>
              <a:rPr lang="el-GR" altLang="el-GR" sz="2400" baseline="30000" dirty="0" smtClean="0"/>
              <a:t>0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</a:pPr>
            <a:endParaRPr lang="el-GR" altLang="el-GR" sz="2400" dirty="0" smtClean="0"/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Stiller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et al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(1990)</a:t>
            </a:r>
          </a:p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</a:pPr>
            <a:r>
              <a:rPr lang="en-US" altLang="el-GR" sz="2400" dirty="0" smtClean="0"/>
              <a:t>H</a:t>
            </a:r>
            <a:r>
              <a:rPr lang="el-GR" altLang="el-GR" sz="2400" dirty="0" smtClean="0"/>
              <a:t> συχνή αλλαγή θέσης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κάθε 1 ώρα, επί 6 συνεχόμενες ώρες </a:t>
            </a:r>
            <a:r>
              <a:rPr lang="el-GR" altLang="el-GR" sz="2400" dirty="0" smtClean="0">
                <a:solidFill>
                  <a:srgbClr val="004B82"/>
                </a:solidFill>
                <a:sym typeface="Wingdings 3" pitchFamily="18" charset="2"/>
              </a:rPr>
              <a:t></a:t>
            </a:r>
            <a:r>
              <a:rPr lang="el-GR" altLang="el-GR" sz="2400" dirty="0" smtClean="0">
                <a:sym typeface="Wingdings 3" pitchFamily="18" charset="2"/>
              </a:rPr>
              <a:t> </a:t>
            </a:r>
            <a:r>
              <a:rPr lang="el-GR" altLang="el-GR" sz="2400" dirty="0" smtClean="0"/>
              <a:t>την ατελεκτασία κατά 60% μετά από </a:t>
            </a:r>
            <a:r>
              <a:rPr lang="en-US" altLang="el-GR" sz="2400" dirty="0" smtClean="0"/>
              <a:t>1</a:t>
            </a:r>
            <a:r>
              <a:rPr lang="el-GR" altLang="el-GR" sz="2400" baseline="30000" dirty="0" smtClean="0"/>
              <a:t>η</a:t>
            </a:r>
            <a:r>
              <a:rPr lang="el-GR" altLang="el-GR" sz="2400" dirty="0" smtClean="0"/>
              <a:t> ώρα</a:t>
            </a:r>
            <a:r>
              <a:rPr lang="en-US" altLang="el-GR" sz="2400" dirty="0" smtClean="0"/>
              <a:t> </a:t>
            </a:r>
            <a:endParaRPr lang="el-GR" altLang="el-GR" sz="2400" b="1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8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Ερευνητική τεκμηρίωση της πρώιμης κινητοποίησης στη ΜΕΘ </a:t>
            </a:r>
            <a:r>
              <a:rPr lang="el-GR" altLang="el-GR" sz="3100" b="0" dirty="0" smtClean="0"/>
              <a:t>(2 </a:t>
            </a:r>
            <a:r>
              <a:rPr lang="el-GR" altLang="el-GR" sz="3100" b="0" dirty="0"/>
              <a:t>από </a:t>
            </a:r>
            <a:r>
              <a:rPr lang="en-US" altLang="el-GR" sz="3100" b="0" dirty="0" smtClean="0"/>
              <a:t>6</a:t>
            </a:r>
            <a:r>
              <a:rPr lang="el-GR" altLang="el-GR" sz="3100" b="0" dirty="0" smtClean="0"/>
              <a:t>) 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Drakoulovic et al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(1999)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400" dirty="0" smtClean="0"/>
              <a:t>Πνευμονία σχετιζόμενη με τον αναπνευστήρα (</a:t>
            </a:r>
            <a:r>
              <a:rPr lang="en-US" altLang="el-GR" sz="2400" dirty="0" smtClean="0"/>
              <a:t>VAP</a:t>
            </a:r>
            <a:r>
              <a:rPr lang="el-GR" altLang="el-GR" sz="2400" dirty="0" smtClean="0"/>
              <a:t>) σε διασωληνωμένους ασθενείς  με </a:t>
            </a:r>
            <a:r>
              <a:rPr lang="el-GR" altLang="el-GR" sz="2400" dirty="0" smtClean="0">
                <a:sym typeface="Wingdings 3" pitchFamily="18" charset="2"/>
              </a:rPr>
              <a:t>≥ 7 ημέρες σε μηχανικό αερισμό</a:t>
            </a:r>
            <a:r>
              <a:rPr lang="en-US" altLang="el-GR" sz="2400" dirty="0" smtClean="0">
                <a:sym typeface="Wingdings 3" pitchFamily="18" charset="2"/>
              </a:rPr>
              <a:t> </a:t>
            </a:r>
            <a:r>
              <a:rPr lang="el-GR" altLang="el-GR" sz="2400" dirty="0" smtClean="0">
                <a:sym typeface="Wingdings 3" pitchFamily="18" charset="2"/>
              </a:rPr>
              <a:t>προέκυψε σε ποσοστό: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>
                <a:cs typeface="Vrinda" pitchFamily="34" charset="0"/>
                <a:sym typeface="Wingdings 3" pitchFamily="18" charset="2"/>
              </a:rPr>
              <a:t>23% στην </a:t>
            </a:r>
            <a:r>
              <a:rPr lang="el-GR" altLang="el-GR" sz="2400" dirty="0" smtClean="0">
                <a:sym typeface="Wingdings 3" pitchFamily="18" charset="2"/>
              </a:rPr>
              <a:t>ύπτια </a:t>
            </a:r>
            <a:r>
              <a:rPr lang="en-US" altLang="el-GR" sz="2400" dirty="0" smtClean="0">
                <a:sym typeface="Wingdings 3" pitchFamily="18" charset="2"/>
              </a:rPr>
              <a:t>VS</a:t>
            </a:r>
            <a:r>
              <a:rPr lang="el-GR" altLang="el-GR" sz="2400" dirty="0" smtClean="0"/>
              <a:t> </a:t>
            </a:r>
            <a:r>
              <a:rPr lang="el-GR" altLang="el-GR" sz="2400" dirty="0" smtClean="0">
                <a:sym typeface="Wingdings 3" pitchFamily="18" charset="2"/>
              </a:rPr>
              <a:t>5%</a:t>
            </a:r>
            <a:r>
              <a:rPr lang="el-GR" altLang="el-GR" sz="2400" dirty="0" smtClean="0"/>
              <a:t> στην ημικαθιστή θέση</a:t>
            </a:r>
            <a:endParaRPr lang="el-GR" altLang="el-GR" sz="2400" i="1" dirty="0" smtClean="0">
              <a:sym typeface="Wingdings 3" pitchFamily="18" charset="2"/>
            </a:endParaRPr>
          </a:p>
          <a:p>
            <a:pPr eaLnBrk="1" hangingPunct="1"/>
            <a:r>
              <a:rPr lang="en-US" altLang="el-GR" sz="2400" dirty="0" smtClean="0">
                <a:sym typeface="Wingdings 3" pitchFamily="18" charset="2"/>
              </a:rPr>
              <a:t>50%</a:t>
            </a:r>
            <a:r>
              <a:rPr lang="el-GR" altLang="el-GR" sz="2400" dirty="0" smtClean="0">
                <a:sym typeface="Wingdings 3" pitchFamily="18" charset="2"/>
              </a:rPr>
              <a:t> σε ύπτια θέση + με εντερική διατροφή </a:t>
            </a:r>
          </a:p>
          <a:p>
            <a:pPr eaLnBrk="1" hangingPunct="1"/>
            <a:r>
              <a:rPr lang="el-GR" altLang="el-GR" sz="2400" dirty="0" smtClean="0">
                <a:sym typeface="Wingdings 3" pitchFamily="18" charset="2"/>
              </a:rPr>
              <a:t>6% σε ημικαθιστή θέση + με παρεντερική διατροφή</a:t>
            </a:r>
            <a:endParaRPr lang="el-GR" altLang="el-GR" sz="2000" b="1" dirty="0" smtClean="0">
              <a:solidFill>
                <a:srgbClr val="00FFFF"/>
              </a:solidFill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l-GR" sz="2000" b="1" dirty="0" smtClean="0">
              <a:solidFill>
                <a:srgbClr val="FF0000"/>
              </a:solidFill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l-GR" sz="2000" b="1" dirty="0" smtClean="0">
                <a:solidFill>
                  <a:srgbClr val="FF0000"/>
                </a:solidFill>
                <a:sym typeface="Wingdings 3" pitchFamily="18" charset="2"/>
              </a:rPr>
              <a:t>	</a:t>
            </a:r>
            <a:endParaRPr lang="el-GR" altLang="el-GR" sz="2000" b="1" dirty="0" smtClean="0">
              <a:solidFill>
                <a:srgbClr val="FF0000"/>
              </a:solidFill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55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Ερευνητική τεκμηρίωση της πρώιμης κινητοποίησης στη ΜΕΘ </a:t>
            </a:r>
            <a:r>
              <a:rPr lang="el-GR" altLang="el-GR" sz="3100" b="0" dirty="0" smtClean="0"/>
              <a:t>(3 </a:t>
            </a:r>
            <a:r>
              <a:rPr lang="el-GR" altLang="el-GR" sz="3100" b="0" dirty="0"/>
              <a:t>από </a:t>
            </a:r>
            <a:r>
              <a:rPr lang="en-US" altLang="el-GR" sz="3100" b="0" dirty="0" smtClean="0"/>
              <a:t>6</a:t>
            </a:r>
            <a:r>
              <a:rPr lang="el-GR" altLang="el-GR" sz="3100" b="0" dirty="0" smtClean="0"/>
              <a:t>) 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n-US" altLang="el-GR" sz="2400" b="1" dirty="0" smtClean="0">
                <a:solidFill>
                  <a:srgbClr val="820000"/>
                </a:solidFill>
              </a:rPr>
              <a:t>deBoisblanc </a:t>
            </a:r>
            <a:r>
              <a:rPr lang="en-US" altLang="el-GR" sz="2400" b="1" dirty="0">
                <a:solidFill>
                  <a:srgbClr val="820000"/>
                </a:solidFill>
              </a:rPr>
              <a:t>et al </a:t>
            </a:r>
            <a:r>
              <a:rPr lang="el-GR" altLang="el-GR" sz="2400" b="1" dirty="0">
                <a:solidFill>
                  <a:srgbClr val="820000"/>
                </a:solidFill>
              </a:rPr>
              <a:t>(</a:t>
            </a:r>
            <a:r>
              <a:rPr lang="en-US" altLang="el-GR" sz="2400" b="1" dirty="0">
                <a:solidFill>
                  <a:srgbClr val="820000"/>
                </a:solidFill>
              </a:rPr>
              <a:t>1993</a:t>
            </a:r>
            <a:r>
              <a:rPr lang="el-GR" altLang="el-GR" sz="2400" b="1" dirty="0">
                <a:solidFill>
                  <a:srgbClr val="820000"/>
                </a:solidFill>
              </a:rPr>
              <a:t>)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συνεχής πλάγια περιστροφή (</a:t>
            </a:r>
            <a:r>
              <a:rPr lang="en-US" altLang="el-GR" sz="2400" dirty="0"/>
              <a:t>CLRT</a:t>
            </a:r>
            <a:r>
              <a:rPr lang="el-GR" altLang="el-GR" sz="2400" dirty="0"/>
              <a:t>)</a:t>
            </a: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altLang="el-GR" sz="2400" dirty="0" smtClean="0"/>
              <a:t>(</a:t>
            </a:r>
            <a:r>
              <a:rPr lang="el-GR" altLang="el-GR" sz="2400" dirty="0"/>
              <a:t>6-8 κύκλοι/ώρα </a:t>
            </a:r>
            <a:r>
              <a:rPr lang="el-GR" altLang="el-GR" sz="2400" dirty="0" smtClean="0">
                <a:sym typeface="Wingdings 3" pitchFamily="18" charset="2"/>
              </a:rPr>
              <a:t> </a:t>
            </a:r>
            <a:r>
              <a:rPr lang="el-GR" altLang="el-GR" sz="2400" dirty="0" smtClean="0"/>
              <a:t>αριστερά-κέντρο-δεξιά</a:t>
            </a:r>
            <a:r>
              <a:rPr lang="el-GR" altLang="el-GR" sz="2400" dirty="0"/>
              <a:t>) </a:t>
            </a:r>
          </a:p>
          <a:p>
            <a:pPr>
              <a:spcAft>
                <a:spcPts val="600"/>
              </a:spcAft>
              <a:defRPr/>
            </a:pPr>
            <a:r>
              <a:rPr lang="el-GR" altLang="el-GR" sz="2400" dirty="0" smtClean="0">
                <a:solidFill>
                  <a:srgbClr val="820000"/>
                </a:solidFill>
                <a:sym typeface="Wingdings 3" pitchFamily="18" charset="2"/>
              </a:rPr>
              <a:t></a:t>
            </a:r>
            <a:r>
              <a:rPr lang="el-GR" altLang="el-GR" sz="2400" dirty="0" smtClean="0">
                <a:sym typeface="Wingdings 3" pitchFamily="18" charset="2"/>
              </a:rPr>
              <a:t> </a:t>
            </a:r>
            <a:r>
              <a:rPr lang="el-GR" altLang="el-GR" sz="2400" dirty="0"/>
              <a:t>το % εμφάνισης ατελεκτασίας &amp; </a:t>
            </a:r>
            <a:r>
              <a:rPr lang="en-US" altLang="el-GR" sz="2400" dirty="0"/>
              <a:t>VAP</a:t>
            </a:r>
            <a:endParaRPr lang="el-GR" altLang="el-GR" sz="2400" dirty="0"/>
          </a:p>
          <a:p>
            <a:pPr>
              <a:spcAft>
                <a:spcPts val="600"/>
              </a:spcAft>
              <a:defRPr/>
            </a:pPr>
            <a:r>
              <a:rPr lang="el-GR" altLang="el-GR" sz="2400" dirty="0" smtClean="0">
                <a:solidFill>
                  <a:srgbClr val="820000"/>
                </a:solidFill>
                <a:sym typeface="Wingdings 3" pitchFamily="18" charset="2"/>
              </a:rPr>
              <a:t>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το χρόνο μηχανικού αερισμού &amp; παραμονής στη ΜΕΘ</a:t>
            </a:r>
          </a:p>
          <a:p>
            <a:pPr>
              <a:spcAft>
                <a:spcPts val="600"/>
              </a:spcAft>
              <a:defRPr/>
            </a:pPr>
            <a:r>
              <a:rPr lang="el-GR" altLang="el-GR" sz="2400" dirty="0" smtClean="0"/>
              <a:t>Πρέπει </a:t>
            </a:r>
            <a:r>
              <a:rPr lang="el-GR" altLang="el-GR" sz="2400" dirty="0"/>
              <a:t>να εφαρμόζεται &gt; 18 ώρες για να υπάρξουν σημαντικά </a:t>
            </a:r>
            <a:r>
              <a:rPr lang="el-GR" altLang="el-GR" sz="2400" dirty="0" smtClean="0"/>
              <a:t>οφέλη</a:t>
            </a:r>
            <a:endParaRPr lang="el-GR" altLang="el-GR" sz="2400" dirty="0"/>
          </a:p>
          <a:p>
            <a:pPr>
              <a:spcAft>
                <a:spcPts val="600"/>
              </a:spcAft>
              <a:buNone/>
              <a:defRPr/>
            </a:pPr>
            <a:endParaRPr lang="el-GR" altLang="el-GR" sz="2400" b="1" dirty="0"/>
          </a:p>
          <a:p>
            <a:pPr>
              <a:spcAft>
                <a:spcPts val="600"/>
              </a:spcAft>
              <a:buNone/>
              <a:defRPr/>
            </a:pPr>
            <a:r>
              <a:rPr lang="el-GR" altLang="el-GR" sz="2400" b="1" dirty="0"/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55513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Ερευνητική τεκμηρίωση της πρώιμης κινητοποίησης στη ΜΕΘ </a:t>
            </a:r>
            <a:r>
              <a:rPr lang="el-GR" altLang="el-GR" sz="3100" b="0" dirty="0" smtClean="0"/>
              <a:t>(4 </a:t>
            </a:r>
            <a:r>
              <a:rPr lang="el-GR" altLang="el-GR" sz="3100" b="0" dirty="0"/>
              <a:t>από </a:t>
            </a:r>
            <a:r>
              <a:rPr lang="en-US" altLang="el-GR" sz="3100" b="0" dirty="0" smtClean="0"/>
              <a:t>6</a:t>
            </a:r>
            <a:r>
              <a:rPr lang="el-GR" altLang="el-GR" sz="3100" b="0" dirty="0" smtClean="0"/>
              <a:t>) </a:t>
            </a:r>
            <a:endParaRPr lang="el-GR" alt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Martin </a:t>
            </a:r>
            <a:r>
              <a:rPr lang="en-US" altLang="el-GR" sz="2400" b="1" dirty="0">
                <a:solidFill>
                  <a:srgbClr val="820000"/>
                </a:solidFill>
              </a:rPr>
              <a:t>et al</a:t>
            </a:r>
            <a:r>
              <a:rPr lang="el-GR" altLang="el-GR" sz="2400" b="1" dirty="0">
                <a:solidFill>
                  <a:srgbClr val="820000"/>
                </a:solidFill>
              </a:rPr>
              <a:t> (2002) </a:t>
            </a:r>
          </a:p>
          <a:p>
            <a:pPr marL="0" indent="0"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>
                <a:sym typeface="Wingdings 3" pitchFamily="18" charset="2"/>
              </a:rPr>
              <a:t>άσκηση των αναπνευστικών μυών σε ημικαθιστή θέση 30</a:t>
            </a:r>
            <a:r>
              <a:rPr lang="el-GR" altLang="el-GR" sz="2400" baseline="30000" dirty="0">
                <a:sym typeface="Wingdings 3" pitchFamily="18" charset="2"/>
              </a:rPr>
              <a:t>0</a:t>
            </a:r>
            <a:r>
              <a:rPr lang="el-GR" altLang="el-GR" sz="2400" dirty="0">
                <a:sym typeface="Wingdings 3" pitchFamily="18" charset="2"/>
              </a:rPr>
              <a:t>, 10 </a:t>
            </a:r>
            <a:r>
              <a:rPr lang="en-US" altLang="el-GR" sz="2400" dirty="0">
                <a:sym typeface="Wingdings 3" pitchFamily="18" charset="2"/>
              </a:rPr>
              <a:t>min</a:t>
            </a:r>
            <a:r>
              <a:rPr lang="el-GR" altLang="el-GR" sz="2400" dirty="0">
                <a:sym typeface="Wingdings 3" pitchFamily="18" charset="2"/>
              </a:rPr>
              <a:t>/ημέρα επί 1 εβδομάδα, σε</a:t>
            </a:r>
            <a:r>
              <a:rPr lang="el-GR" altLang="el-GR" sz="2400" dirty="0"/>
              <a:t> ασθενείς με μηχανικό αερισμό ≥ 7 ημέρες και αποτυχημένες απόπειρες, συνετέλεσε στην επιτυχή αποδέσμευσή  τους από τον αναπνευστήρα</a:t>
            </a:r>
          </a:p>
          <a:p>
            <a:pPr marL="0" indent="0"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Burtin </a:t>
            </a:r>
            <a:r>
              <a:rPr lang="en-US" altLang="el-GR" sz="2400" b="1" dirty="0">
                <a:solidFill>
                  <a:srgbClr val="820000"/>
                </a:solidFill>
              </a:rPr>
              <a:t>et al </a:t>
            </a:r>
            <a:r>
              <a:rPr lang="el-GR" altLang="el-GR" sz="2400" b="1" dirty="0">
                <a:solidFill>
                  <a:srgbClr val="820000"/>
                </a:solidFill>
              </a:rPr>
              <a:t>(2009) </a:t>
            </a:r>
          </a:p>
          <a:p>
            <a:pPr marL="0" indent="0">
              <a:buNone/>
            </a:pPr>
            <a:r>
              <a:rPr lang="en-US" altLang="el-GR" sz="2400" dirty="0" smtClean="0"/>
              <a:t>H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άσκηση με στατικό εργομετρικό ποδήλατο επί κλίνης στη ΜΕΘ,</a:t>
            </a:r>
            <a:r>
              <a:rPr lang="en-US" altLang="el-GR" sz="2400" dirty="0"/>
              <a:t> </a:t>
            </a:r>
            <a:r>
              <a:rPr lang="el-GR" altLang="el-GR" sz="2400" dirty="0"/>
              <a:t>σε ημικαθιστή θέση 45</a:t>
            </a:r>
            <a:r>
              <a:rPr lang="el-GR" altLang="el-GR" sz="2400" baseline="30000" dirty="0"/>
              <a:t>0 </a:t>
            </a:r>
            <a:r>
              <a:rPr lang="el-GR" altLang="el-GR" sz="2400" dirty="0"/>
              <a:t>επί 14 ημέρες βελτίωσε σημαντικά κατά την έξοδο από το νοσοκομείο: </a:t>
            </a:r>
          </a:p>
          <a:p>
            <a:pPr>
              <a:buNone/>
            </a:pPr>
            <a:r>
              <a:rPr lang="el-GR" altLang="el-GR" sz="2400" dirty="0" smtClean="0"/>
              <a:t>- </a:t>
            </a:r>
            <a:r>
              <a:rPr lang="el-GR" altLang="el-GR" sz="2400" dirty="0"/>
              <a:t>την ισομετρική δύναμη του 4κεφάλου</a:t>
            </a:r>
          </a:p>
          <a:p>
            <a:pPr>
              <a:buNone/>
            </a:pPr>
            <a:r>
              <a:rPr lang="el-GR" altLang="el-GR" sz="2400" dirty="0" smtClean="0"/>
              <a:t>- </a:t>
            </a:r>
            <a:r>
              <a:rPr lang="el-GR" altLang="el-GR" sz="2400" dirty="0"/>
              <a:t>την 6</a:t>
            </a:r>
            <a:r>
              <a:rPr lang="en-US" altLang="el-GR" sz="2400" dirty="0"/>
              <a:t>MWD</a:t>
            </a:r>
            <a:r>
              <a:rPr lang="el-GR" altLang="el-GR" sz="2400" dirty="0"/>
              <a:t> </a:t>
            </a:r>
          </a:p>
          <a:p>
            <a:pPr>
              <a:buNone/>
            </a:pPr>
            <a:r>
              <a:rPr lang="el-GR" altLang="el-GR" sz="2400" dirty="0" smtClean="0"/>
              <a:t>- </a:t>
            </a:r>
            <a:r>
              <a:rPr lang="el-GR" altLang="el-GR" sz="2400" dirty="0"/>
              <a:t>τη λειτουργικότητα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329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Ερευνητική τεκμηρίωση της πρώιμης κινητοποίησης στη ΜΕΘ </a:t>
            </a:r>
            <a:r>
              <a:rPr lang="el-GR" altLang="el-GR" sz="3100" b="0" dirty="0" smtClean="0"/>
              <a:t>(5 </a:t>
            </a:r>
            <a:r>
              <a:rPr lang="el-GR" altLang="el-GR" sz="3100" b="0" dirty="0"/>
              <a:t>από </a:t>
            </a:r>
            <a:r>
              <a:rPr lang="en-US" altLang="el-GR" sz="3100" b="0" dirty="0" smtClean="0"/>
              <a:t>6</a:t>
            </a:r>
            <a:r>
              <a:rPr lang="el-GR" altLang="el-GR" sz="3100" b="0" dirty="0" smtClean="0"/>
              <a:t>) </a:t>
            </a:r>
            <a:endParaRPr lang="el-GR" altLang="el-GR" dirty="0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l-GR" sz="2400" b="1" dirty="0" smtClean="0">
                <a:solidFill>
                  <a:srgbClr val="820000"/>
                </a:solidFill>
              </a:rPr>
              <a:t>Chiang et al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 (2006)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l-GR" altLang="el-GR" sz="2400" dirty="0" smtClean="0"/>
              <a:t>η </a:t>
            </a:r>
            <a:r>
              <a:rPr lang="el-GR" altLang="el-GR" sz="2400" dirty="0" smtClean="0">
                <a:sym typeface="Wingdings 3" pitchFamily="18" charset="2"/>
              </a:rPr>
              <a:t>άσκηση διαφράγματος, των άνω + κάτω άκρων και οι λειτουργικές δραστηριότητες</a:t>
            </a:r>
            <a:r>
              <a:rPr lang="el-GR" altLang="el-GR" sz="2400" i="1" dirty="0" smtClean="0">
                <a:sym typeface="Wingdings 3" pitchFamily="18" charset="2"/>
              </a:rPr>
              <a:t> </a:t>
            </a:r>
            <a:r>
              <a:rPr lang="el-GR" altLang="el-GR" sz="2400" dirty="0" smtClean="0">
                <a:sym typeface="Wingdings 3" pitchFamily="18" charset="2"/>
              </a:rPr>
              <a:t>5φ</a:t>
            </a:r>
            <a:r>
              <a:rPr lang="en-US" altLang="el-GR" sz="2400" dirty="0" smtClean="0">
                <a:sym typeface="Wingdings 3" pitchFamily="18" charset="2"/>
              </a:rPr>
              <a:t>/</a:t>
            </a:r>
            <a:r>
              <a:rPr lang="el-GR" altLang="el-GR" sz="2400" dirty="0" smtClean="0">
                <a:sym typeface="Wingdings 3" pitchFamily="18" charset="2"/>
              </a:rPr>
              <a:t>εβδ</a:t>
            </a:r>
            <a:r>
              <a:rPr lang="en-US" altLang="el-GR" sz="2400" dirty="0" smtClean="0">
                <a:sym typeface="Wingdings 3" pitchFamily="18" charset="2"/>
              </a:rPr>
              <a:t>.</a:t>
            </a:r>
            <a:r>
              <a:rPr lang="el-GR" altLang="el-GR" sz="2400" dirty="0" smtClean="0">
                <a:sym typeface="Wingdings 3" pitchFamily="18" charset="2"/>
              </a:rPr>
              <a:t> επί 6 εβδομάδες σε </a:t>
            </a:r>
            <a:r>
              <a:rPr lang="el-GR" altLang="el-GR" sz="2400" dirty="0" smtClean="0"/>
              <a:t>ασθενείς υπό μηχανικό αερισμό &gt; 2 εβδ.:</a:t>
            </a:r>
          </a:p>
          <a:p>
            <a:pPr eaLnBrk="1" hangingPunct="1"/>
            <a:r>
              <a:rPr lang="el-GR" altLang="el-GR" sz="2400" dirty="0" smtClean="0"/>
              <a:t>Μετά από 3 &amp; 6 εβδομάδες</a:t>
            </a:r>
            <a:r>
              <a:rPr lang="en-US" altLang="el-GR" sz="24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l-GR" sz="2400" dirty="0" smtClean="0"/>
              <a:t>	</a:t>
            </a:r>
            <a:r>
              <a:rPr lang="en-US" altLang="el-GR" sz="2400" b="1" dirty="0" smtClean="0">
                <a:solidFill>
                  <a:srgbClr val="004B82"/>
                </a:solidFill>
                <a:sym typeface="Wingdings 3" pitchFamily="18" charset="2"/>
              </a:rPr>
              <a:t></a:t>
            </a:r>
            <a:r>
              <a:rPr lang="el-GR" altLang="el-GR" sz="2400" dirty="0" smtClean="0"/>
              <a:t> η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μυϊκή δύναμη των άκρων 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/>
              <a:t>	</a:t>
            </a:r>
            <a:r>
              <a:rPr lang="en-US" altLang="el-GR" sz="2400" b="1" dirty="0">
                <a:solidFill>
                  <a:srgbClr val="004B82"/>
                </a:solidFill>
                <a:sym typeface="Wingdings 3" pitchFamily="18" charset="2"/>
              </a:rPr>
              <a:t></a:t>
            </a:r>
            <a:r>
              <a:rPr lang="el-GR" altLang="el-GR" sz="2400" b="1" dirty="0">
                <a:solidFill>
                  <a:srgbClr val="004B82"/>
                </a:solidFill>
              </a:rPr>
              <a:t> </a:t>
            </a:r>
            <a:r>
              <a:rPr lang="en-US" altLang="el-GR" sz="2400" dirty="0" smtClean="0"/>
              <a:t>PImax</a:t>
            </a:r>
            <a:r>
              <a:rPr lang="el-GR" altLang="el-GR" sz="2400" dirty="0" smtClean="0"/>
              <a:t> - </a:t>
            </a:r>
            <a:r>
              <a:rPr lang="en-US" altLang="el-GR" sz="2400" dirty="0" smtClean="0"/>
              <a:t>P</a:t>
            </a:r>
            <a:r>
              <a:rPr lang="el-GR" altLang="el-GR" sz="2400" dirty="0" smtClean="0"/>
              <a:t>Ε</a:t>
            </a:r>
            <a:r>
              <a:rPr lang="en-US" altLang="el-GR" sz="2400" dirty="0" smtClean="0"/>
              <a:t>max</a:t>
            </a:r>
            <a:endParaRPr lang="el-GR" altLang="el-GR" sz="2400" dirty="0" smtClean="0">
              <a:sym typeface="Wingdings 3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 3" pitchFamily="18" charset="2"/>
              </a:rPr>
              <a:t>	</a:t>
            </a:r>
            <a:r>
              <a:rPr lang="el-GR" altLang="el-GR" sz="2400" b="1" dirty="0">
                <a:solidFill>
                  <a:srgbClr val="004B82"/>
                </a:solidFill>
                <a:sym typeface="Wingdings 3" pitchFamily="18" charset="2"/>
              </a:rPr>
              <a:t></a:t>
            </a:r>
            <a:r>
              <a:rPr lang="el-GR" altLang="el-GR" sz="2400" dirty="0" smtClean="0">
                <a:sym typeface="Wingdings 3" pitchFamily="18" charset="2"/>
              </a:rPr>
              <a:t> ο χρόνος εκτός αναπνευστήρα</a:t>
            </a:r>
            <a:endParaRPr lang="el-GR" altLang="el-GR" sz="2400" i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b="1" dirty="0" smtClean="0">
                <a:solidFill>
                  <a:srgbClr val="0070C0"/>
                </a:solidFill>
                <a:sym typeface="Wingdings 3" pitchFamily="18" charset="2"/>
              </a:rPr>
              <a:t>	</a:t>
            </a:r>
            <a:r>
              <a:rPr lang="en-US" altLang="el-GR" sz="2400" b="1" dirty="0">
                <a:solidFill>
                  <a:srgbClr val="004B82"/>
                </a:solidFill>
                <a:sym typeface="Wingdings 3" pitchFamily="18" charset="2"/>
              </a:rPr>
              <a:t></a:t>
            </a:r>
            <a:r>
              <a:rPr lang="el-GR" altLang="el-GR" sz="2400" b="1" dirty="0">
                <a:solidFill>
                  <a:srgbClr val="004B82"/>
                </a:solidFill>
                <a:sym typeface="Wingdings 3" pitchFamily="18" charset="2"/>
              </a:rPr>
              <a:t> </a:t>
            </a:r>
            <a:r>
              <a:rPr lang="el-GR" altLang="el-GR" sz="2400" dirty="0" smtClean="0">
                <a:sym typeface="Wingdings 3" pitchFamily="18" charset="2"/>
              </a:rPr>
              <a:t>η λειτουργικότητα, αυτονομία </a:t>
            </a:r>
          </a:p>
          <a:p>
            <a:pPr eaLnBrk="1" hangingPunct="1">
              <a:buFont typeface="Wingdings" pitchFamily="2" charset="2"/>
              <a:buNone/>
            </a:pPr>
            <a:r>
              <a:rPr lang="el-GR" altLang="el-GR" sz="2400" dirty="0" smtClean="0">
                <a:sym typeface="Wingdings 3" pitchFamily="18" charset="2"/>
              </a:rPr>
              <a:t>	και ανεξαρτησία (</a:t>
            </a:r>
            <a:r>
              <a:rPr lang="en-US" altLang="el-GR" sz="2400" dirty="0" smtClean="0">
                <a:sym typeface="Wingdings 3" pitchFamily="18" charset="2"/>
              </a:rPr>
              <a:t>FIM</a:t>
            </a:r>
            <a:r>
              <a:rPr lang="el-GR" altLang="el-GR" sz="2400" dirty="0" smtClean="0">
                <a:sym typeface="Wingdings 3" pitchFamily="18" charset="2"/>
              </a:rPr>
              <a:t> + </a:t>
            </a:r>
            <a:r>
              <a:rPr lang="en-US" altLang="el-GR" sz="2400" dirty="0" smtClean="0">
                <a:sym typeface="Wingdings 3" pitchFamily="18" charset="2"/>
              </a:rPr>
              <a:t>BI</a:t>
            </a:r>
            <a:r>
              <a:rPr lang="el-GR" altLang="el-GR" sz="2400" dirty="0" smtClean="0">
                <a:sym typeface="Wingdings 3" pitchFamily="18" charset="2"/>
              </a:rPr>
              <a:t>) </a:t>
            </a:r>
            <a:r>
              <a:rPr lang="en-US" altLang="el-GR" sz="2400" dirty="0" smtClean="0"/>
              <a:t> </a:t>
            </a:r>
            <a:endParaRPr lang="el-GR" altLang="el-GR" sz="3600" b="1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l-GR" altLang="el-GR" sz="3600" b="1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24944"/>
            <a:ext cx="3707881" cy="24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1729" y="5398072"/>
            <a:ext cx="370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Clinicians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in Intensive Care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Unit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Calleamanecer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8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/>
              <a:t>Ερευνητική τεκμηρίωση της πρώιμης κινητοποίησης στη ΜΕΘ </a:t>
            </a:r>
            <a:r>
              <a:rPr lang="el-GR" altLang="el-GR" sz="2800" b="0" dirty="0" smtClean="0"/>
              <a:t>(</a:t>
            </a:r>
            <a:r>
              <a:rPr lang="en-US" altLang="el-GR" sz="2800" b="0" dirty="0" smtClean="0"/>
              <a:t>6</a:t>
            </a:r>
            <a:r>
              <a:rPr lang="el-GR" altLang="el-GR" sz="2800" b="0" dirty="0" smtClean="0"/>
              <a:t> </a:t>
            </a:r>
            <a:r>
              <a:rPr lang="el-GR" altLang="el-GR" sz="2800" b="0" dirty="0"/>
              <a:t>από </a:t>
            </a:r>
            <a:r>
              <a:rPr lang="en-US" altLang="el-GR" sz="2800" b="0" dirty="0" smtClean="0"/>
              <a:t>6</a:t>
            </a:r>
            <a:r>
              <a:rPr lang="el-GR" altLang="el-GR" sz="2800" b="0" dirty="0" smtClean="0"/>
              <a:t>)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5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altLang="el-GR" sz="2300" b="1" dirty="0">
                <a:solidFill>
                  <a:srgbClr val="820000"/>
                </a:solidFill>
              </a:rPr>
              <a:t>Schweickert et al. (2009) </a:t>
            </a:r>
          </a:p>
          <a:p>
            <a:pPr marL="0" indent="0">
              <a:buNone/>
            </a:pPr>
            <a:r>
              <a:rPr lang="en-US" altLang="el-GR" sz="2300" dirty="0" smtClean="0"/>
              <a:t>H</a:t>
            </a:r>
            <a:r>
              <a:rPr lang="el-GR" altLang="el-GR" sz="2300" dirty="0" smtClean="0"/>
              <a:t> </a:t>
            </a:r>
            <a:r>
              <a:rPr lang="el-GR" altLang="el-GR" sz="2300" dirty="0"/>
              <a:t>συνδυασμένη καθημερινή διακοπής της καταστολής, σε συνδυασμό με την πρώιμη κινητοποίηση και τη λειτουργική αποκατάσταση, σε ασθενείς υπό μηχανικό αερισμό </a:t>
            </a:r>
          </a:p>
          <a:p>
            <a:pPr>
              <a:buNone/>
            </a:pPr>
            <a:r>
              <a:rPr lang="el-GR" altLang="el-GR" sz="2300" dirty="0"/>
              <a:t>	</a:t>
            </a:r>
            <a:r>
              <a:rPr lang="el-GR" altLang="el-GR" sz="2300" b="1" dirty="0">
                <a:solidFill>
                  <a:srgbClr val="004B82"/>
                </a:solidFill>
              </a:rPr>
              <a:t>↑</a:t>
            </a:r>
            <a:r>
              <a:rPr lang="el-GR" altLang="el-GR" sz="2300" dirty="0"/>
              <a:t> τη λειτουργικότητα </a:t>
            </a:r>
          </a:p>
          <a:p>
            <a:pPr>
              <a:buNone/>
            </a:pPr>
            <a:r>
              <a:rPr lang="el-GR" altLang="el-GR" sz="2300" dirty="0"/>
              <a:t>	</a:t>
            </a:r>
            <a:r>
              <a:rPr lang="el-GR" altLang="el-GR" sz="2300" b="1" dirty="0">
                <a:solidFill>
                  <a:srgbClr val="004B82"/>
                </a:solidFill>
              </a:rPr>
              <a:t>↑</a:t>
            </a:r>
            <a:r>
              <a:rPr lang="el-GR" altLang="el-GR" sz="2300" dirty="0"/>
              <a:t> την διάρκεια εκτός αναπνευστήρα </a:t>
            </a:r>
          </a:p>
          <a:p>
            <a:pPr>
              <a:buNone/>
            </a:pPr>
            <a:r>
              <a:rPr lang="el-GR" altLang="el-GR" sz="2300" dirty="0"/>
              <a:t>	</a:t>
            </a:r>
            <a:r>
              <a:rPr lang="el-GR" altLang="el-GR" sz="2300" b="1" dirty="0">
                <a:solidFill>
                  <a:srgbClr val="004B82"/>
                </a:solidFill>
              </a:rPr>
              <a:t>↓</a:t>
            </a:r>
            <a:r>
              <a:rPr lang="el-GR" altLang="el-GR" sz="2300" dirty="0"/>
              <a:t> το </a:t>
            </a:r>
            <a:r>
              <a:rPr lang="el-GR" altLang="el-GR" sz="2300" dirty="0" smtClean="0"/>
              <a:t>παραλήρημα</a:t>
            </a:r>
            <a:endParaRPr lang="en-US" altLang="el-GR" sz="2300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l-GR" altLang="el-GR" sz="2300" b="1" dirty="0" smtClean="0">
                <a:solidFill>
                  <a:srgbClr val="820000"/>
                </a:solidFill>
              </a:rPr>
              <a:t>Needham </a:t>
            </a:r>
            <a:r>
              <a:rPr lang="el-GR" altLang="el-GR" sz="2300" b="1" dirty="0">
                <a:solidFill>
                  <a:srgbClr val="820000"/>
                </a:solidFill>
              </a:rPr>
              <a:t>et al. (2010) </a:t>
            </a:r>
          </a:p>
          <a:p>
            <a:pPr marL="0" indent="0">
              <a:buNone/>
            </a:pPr>
            <a:r>
              <a:rPr lang="en-US" altLang="el-GR" sz="2300" dirty="0" smtClean="0"/>
              <a:t>H</a:t>
            </a:r>
            <a:r>
              <a:rPr lang="el-GR" altLang="el-GR" sz="2300" dirty="0" smtClean="0"/>
              <a:t> </a:t>
            </a:r>
            <a:r>
              <a:rPr lang="el-GR" altLang="el-GR" sz="2300" dirty="0"/>
              <a:t>πρώιμη κινητοποίηση (κάθισμα στην άκρη του κρεβατιού, ορθοστάτιση, κάθισμα σε καρέκλα και βάδιση) σε συνδυασμό με σταδιακή μείωση της καταστολής </a:t>
            </a:r>
          </a:p>
          <a:p>
            <a:pPr>
              <a:buNone/>
            </a:pPr>
            <a:r>
              <a:rPr lang="el-GR" altLang="el-GR" sz="2300" dirty="0"/>
              <a:t>	</a:t>
            </a:r>
            <a:r>
              <a:rPr lang="el-GR" altLang="el-GR" sz="2300" b="1" dirty="0">
                <a:solidFill>
                  <a:srgbClr val="004B82"/>
                </a:solidFill>
              </a:rPr>
              <a:t>↑</a:t>
            </a:r>
            <a:r>
              <a:rPr lang="el-GR" altLang="el-GR" sz="2300" dirty="0"/>
              <a:t> τη λειτουργικότητα </a:t>
            </a:r>
          </a:p>
          <a:p>
            <a:pPr>
              <a:buNone/>
            </a:pPr>
            <a:r>
              <a:rPr lang="el-GR" altLang="el-GR" sz="2300" dirty="0"/>
              <a:t> 	</a:t>
            </a:r>
            <a:r>
              <a:rPr lang="el-GR" altLang="el-GR" sz="2300" b="1" dirty="0">
                <a:solidFill>
                  <a:srgbClr val="004B82"/>
                </a:solidFill>
              </a:rPr>
              <a:t>↓</a:t>
            </a:r>
            <a:r>
              <a:rPr lang="el-GR" altLang="el-GR" sz="2300" dirty="0"/>
              <a:t> την παραμονή στη ΜΕΘ</a:t>
            </a:r>
            <a:endParaRPr lang="el-GR" altLang="el-GR" sz="2300" b="1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50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Συμπεράσματα για την πρώιμη κινητοποίηση στη ΜΕΘ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l-GR" altLang="el-GR" sz="2200" dirty="0" smtClean="0">
                <a:sym typeface="Wingdings 3" pitchFamily="18" charset="2"/>
              </a:rPr>
              <a:t>• </a:t>
            </a:r>
            <a:r>
              <a:rPr lang="el-GR" altLang="el-GR" sz="2400" dirty="0" smtClean="0">
                <a:sym typeface="Wingdings 3" pitchFamily="18" charset="2"/>
              </a:rPr>
              <a:t>είναι ασφαλής στην εφαρμογή της</a:t>
            </a:r>
          </a:p>
          <a:p>
            <a:pPr marL="182563" indent="-182563" eaLnBrk="1" hangingPunct="1">
              <a:buFont typeface="Wingdings" pitchFamily="2" charset="2"/>
              <a:buNone/>
              <a:defRPr/>
            </a:pPr>
            <a:r>
              <a:rPr lang="el-GR" altLang="el-GR" sz="2400" dirty="0" smtClean="0">
                <a:sym typeface="Wingdings 3" pitchFamily="18" charset="2"/>
              </a:rPr>
              <a:t>• μειώνει την πιθανότητα </a:t>
            </a:r>
            <a:r>
              <a:rPr lang="en-US" altLang="el-GR" sz="2400" dirty="0" smtClean="0"/>
              <a:t>VAP</a:t>
            </a:r>
            <a:r>
              <a:rPr lang="el-GR" altLang="el-GR" sz="2400" dirty="0" smtClean="0"/>
              <a:t>, </a:t>
            </a:r>
            <a:r>
              <a:rPr lang="el-GR" altLang="el-GR" sz="2400" dirty="0" smtClean="0">
                <a:sym typeface="Wingdings 3" pitchFamily="18" charset="2"/>
              </a:rPr>
              <a:t>ατελεκτασίας (πρόληψη &amp; λύση)</a:t>
            </a:r>
            <a:endParaRPr lang="el-GR" altLang="el-GR" sz="2400" i="1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l-GR" altLang="el-GR" sz="2400" dirty="0" smtClean="0">
                <a:sym typeface="Wingdings 3" pitchFamily="18" charset="2"/>
              </a:rPr>
              <a:t>• επιταχύνει την αποδέσμευση από τον αναπνευστήρα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l-GR" altLang="el-GR" sz="2400" dirty="0" smtClean="0">
                <a:sym typeface="Wingdings 3" pitchFamily="18" charset="2"/>
              </a:rPr>
              <a:t>•</a:t>
            </a:r>
            <a:r>
              <a:rPr lang="el-GR" altLang="el-GR" sz="2400" dirty="0" smtClean="0"/>
              <a:t> </a:t>
            </a:r>
            <a:r>
              <a:rPr lang="el-GR" altLang="el-GR" sz="2400" dirty="0" smtClean="0">
                <a:cs typeface="Arial" charset="0"/>
                <a:sym typeface="Wingdings 3" pitchFamily="18" charset="2"/>
              </a:rPr>
              <a:t>αυξάνει </a:t>
            </a:r>
            <a:r>
              <a:rPr lang="el-GR" altLang="el-GR" sz="2400" dirty="0" smtClean="0"/>
              <a:t>τη λειτουργικότητα </a:t>
            </a:r>
            <a:endParaRPr lang="el-GR" altLang="el-GR" sz="28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91580" y="3645024"/>
            <a:ext cx="75608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4B82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buFont typeface="Wingdings 3" pitchFamily="18" charset="2"/>
              <a:buNone/>
              <a:defRPr/>
            </a:pPr>
            <a:r>
              <a:rPr lang="el-GR" altLang="el-GR" sz="2400" dirty="0">
                <a:latin typeface="+mn-lt"/>
              </a:rPr>
              <a:t>Η πρώιμη κινητοποίηση μπορεί να θεωρηθεί απαραίτητη τόσο για </a:t>
            </a:r>
            <a:r>
              <a:rPr lang="el-GR" altLang="el-GR" sz="2400" dirty="0" smtClean="0">
                <a:latin typeface="+mn-lt"/>
              </a:rPr>
              <a:t>την επιβίωση </a:t>
            </a:r>
            <a:r>
              <a:rPr lang="el-GR" altLang="el-GR" sz="2400" dirty="0">
                <a:latin typeface="+mn-lt"/>
              </a:rPr>
              <a:t>όσο και για τη λειτουργική αποκατάσταση των ασθενών ΜΕΘ</a:t>
            </a:r>
          </a:p>
        </p:txBody>
      </p:sp>
    </p:spTree>
    <p:extLst>
      <p:ext uri="{BB962C8B-B14F-4D97-AF65-F5344CB8AC3E}">
        <p14:creationId xmlns:p14="http://schemas.microsoft.com/office/powerpoint/2010/main" val="14945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Προτεινόμενη βιβλιογραφία </a:t>
            </a:r>
            <a:r>
              <a:rPr lang="el-GR" altLang="el-GR" sz="3200" b="0" dirty="0" smtClean="0"/>
              <a:t>(1 από 4)</a:t>
            </a:r>
          </a:p>
        </p:txBody>
      </p:sp>
      <p:sp>
        <p:nvSpPr>
          <p:cNvPr id="40964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el-GR" sz="2000" dirty="0" smtClean="0"/>
              <a:t>Bailey P, Thompson GE, Spuhler VJ, Blair R, Jewkens J, Bezdjian L, et al. Early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activity is feasible and safe in respiratory failure patients. Critical Care</a:t>
            </a:r>
            <a:r>
              <a:rPr lang="el-GR" altLang="el-GR" sz="2000" dirty="0" smtClean="0"/>
              <a:t> </a:t>
            </a:r>
            <a:r>
              <a:rPr lang="en-US" altLang="el-GR" sz="2000" dirty="0" smtClean="0"/>
              <a:t>Medicine 2007; 35:139-145</a:t>
            </a:r>
            <a:r>
              <a:rPr lang="el-GR" altLang="el-GR" sz="2000" dirty="0" smtClean="0"/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en-US" altLang="el-GR" sz="2000" dirty="0" smtClean="0"/>
              <a:t>Burtin C, Clerckx B, Robeets C, Ferdinande P, Langer D, Troosters T, et al. Early exrcise in critically ill patients enhances short-term functional recovery. Critical Care Medicine 2009; 37:2499-2505. </a:t>
            </a:r>
            <a:endParaRPr lang="el-GR" altLang="el-GR" sz="2000" dirty="0" smtClean="0"/>
          </a:p>
          <a:p>
            <a:pPr>
              <a:spcBef>
                <a:spcPts val="600"/>
              </a:spcBef>
              <a:defRPr/>
            </a:pPr>
            <a:r>
              <a:rPr lang="en-US" altLang="el-GR" sz="2000" dirty="0" smtClean="0"/>
              <a:t>Chiang L-L, Wang L-W, Wu C-P, Wu H-D, Wu Y-T. Effects of Physical Training on functional status in patients with prolonged mechanical ventilation. Physical Therapy, 86, 2006. </a:t>
            </a:r>
          </a:p>
          <a:p>
            <a:pPr>
              <a:spcBef>
                <a:spcPts val="600"/>
              </a:spcBef>
              <a:defRPr/>
            </a:pPr>
            <a:r>
              <a:rPr lang="en-US" altLang="el-GR" sz="2000" dirty="0" smtClean="0"/>
              <a:t>De Jonghe B, Bastuji-Garin S, Fangio P, Lacherade JC, Jabot J, Appéré-de Vecchi C, et al. Sedation algorithm in critically ill patients without acute brain injury. Critical Care Medicine 2005; 33:120-127.</a:t>
            </a:r>
            <a:endParaRPr lang="el-GR" altLang="el-GR" sz="2000" dirty="0"/>
          </a:p>
          <a:p>
            <a:pPr marL="0" indent="0">
              <a:spcBef>
                <a:spcPts val="600"/>
              </a:spcBef>
              <a:buFont typeface="Arial" charset="0"/>
              <a:buNone/>
              <a:defRPr/>
            </a:pP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13581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Προτεινόμενη βιβλιογραφία </a:t>
            </a:r>
            <a:r>
              <a:rPr lang="el-GR" altLang="el-GR" sz="3200" b="0" dirty="0"/>
              <a:t>(2 από 4)</a:t>
            </a:r>
            <a:endParaRPr lang="el-GR" altLang="el-GR" sz="3200" b="0" dirty="0" smtClean="0"/>
          </a:p>
        </p:txBody>
      </p:sp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altLang="el-GR" sz="2000" dirty="0" smtClean="0"/>
              <a:t>Gosselink R, Bott J, Johnson M, Dean E, Nava S, Norrenberg M, et al. Physiotherapy for adults patients with critical illness: recommendations of the European respiratory society of intensive care medicine Task force on physiotherapy for critically ill patients. Intensive Care Medicine 2008; 34:1188-1199.</a:t>
            </a:r>
            <a:endParaRPr lang="el-GR" altLang="el-GR" sz="2000" dirty="0" smtClean="0"/>
          </a:p>
          <a:p>
            <a:pPr>
              <a:defRPr/>
            </a:pPr>
            <a:r>
              <a:rPr lang="en-US" altLang="el-GR" sz="2000" dirty="0" smtClean="0"/>
              <a:t>Mahoney FI, Barthel D. “Functional evaluation: the Barthel Index.” Maryland State Medical Journal 1965;14:56-61.</a:t>
            </a:r>
          </a:p>
          <a:p>
            <a:pPr>
              <a:defRPr/>
            </a:pPr>
            <a:r>
              <a:rPr lang="en-US" altLang="el-GR" sz="2000" dirty="0" smtClean="0"/>
              <a:t>Medical Research Council. Aids to examination of the peripheral nervous system. Memorandum no. 45. London: Her Majesty’s Stationary Office; 1976.</a:t>
            </a:r>
          </a:p>
          <a:p>
            <a:pPr>
              <a:defRPr/>
            </a:pPr>
            <a:r>
              <a:rPr lang="en-US" altLang="el-GR" sz="2000" dirty="0" smtClean="0"/>
              <a:t>Morris PE, Goad A, Thompson C, Taylor K, Harry B, Passmoore L, et </a:t>
            </a:r>
            <a:r>
              <a:rPr lang="el-GR" altLang="el-GR" sz="2000" dirty="0"/>
              <a:t> </a:t>
            </a:r>
            <a:r>
              <a:rPr lang="el-GR" altLang="el-GR" sz="2000" dirty="0" smtClean="0"/>
              <a:t>  </a:t>
            </a:r>
            <a:r>
              <a:rPr lang="en-US" altLang="el-GR" sz="2000" dirty="0" smtClean="0"/>
              <a:t>al.  Critical Care Medicine 2008; 38:2238-2243.</a:t>
            </a:r>
            <a:endParaRPr lang="el-GR" altLang="el-GR" sz="2000" dirty="0" smtClean="0"/>
          </a:p>
          <a:p>
            <a:pPr>
              <a:defRPr/>
            </a:pPr>
            <a:r>
              <a:rPr lang="en-US" altLang="el-GR" sz="2000" dirty="0" smtClean="0"/>
              <a:t>Fletcher CM, Elmes PC, Fairbairn MB et al. The signiﬁcance of respiratory symptoms and the diagnosis of chronic bronchitis in a working population. Br Med J 1959;2: 257–266.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altLang="el-GR" sz="2000" dirty="0" smtClean="0"/>
              <a:t> </a:t>
            </a:r>
          </a:p>
          <a:p>
            <a:pPr marL="0" indent="0">
              <a:buFont typeface="Arial" charset="0"/>
              <a:buNone/>
              <a:defRPr/>
            </a:pP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35762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Προτεινόμενη βιβλιογραφία </a:t>
            </a:r>
            <a:r>
              <a:rPr lang="el-GR" altLang="el-GR" sz="3200" b="0" dirty="0" smtClean="0"/>
              <a:t>(3 από 4)</a:t>
            </a:r>
          </a:p>
        </p:txBody>
      </p:sp>
      <p:sp>
        <p:nvSpPr>
          <p:cNvPr id="49156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 smtClean="0"/>
              <a:t>Needham DM. Mobilizing patients in the intensive care unit-Improving neuromuscular weakness and physical function. JAMA 2008; 300: 1685-1690</a:t>
            </a:r>
          </a:p>
          <a:p>
            <a:r>
              <a:rPr lang="en-US" altLang="el-GR" sz="2000" dirty="0" smtClean="0"/>
              <a:t>Stevens RD, Dowdy DW, Michaels RK, et al. Neuromuscular dysfunction acquiered in critical illness: a systematic review. Intensive Care Medicine 2007; 33(11): 1876-1891. </a:t>
            </a:r>
          </a:p>
          <a:p>
            <a:r>
              <a:rPr lang="en-US" altLang="el-GR" sz="2000" dirty="0" smtClean="0"/>
              <a:t>Stiller K, Phillips A. Safety aspects of mobilizing acutely ill inpatients. Physiotherapy Theory and Practice 2003; 19:239-257. </a:t>
            </a:r>
            <a:endParaRPr lang="el-GR" altLang="el-GR" sz="2000" dirty="0" smtClean="0"/>
          </a:p>
          <a:p>
            <a:r>
              <a:rPr lang="en-US" altLang="el-GR" sz="2000" dirty="0" smtClean="0"/>
              <a:t>Martin UJ, Hincaple L, Nimchuk M, Gaughan, J, Criner G. Impact of whole-body rehabilitation in patients receiving chronic mechanical ventilation. Critical Care Medicine 2005; 33(10):2259-2265. </a:t>
            </a:r>
            <a:endParaRPr lang="el-GR" altLang="el-GR" sz="2000" dirty="0" smtClean="0"/>
          </a:p>
          <a:p>
            <a:pPr marL="0" indent="0">
              <a:buFont typeface="Arial" charset="0"/>
              <a:buNone/>
            </a:pPr>
            <a:endParaRPr lang="el-GR" altLang="el-GR" sz="2000" dirty="0" smtClean="0"/>
          </a:p>
          <a:p>
            <a:pPr marL="0" indent="0">
              <a:buFont typeface="Arial" charset="0"/>
              <a:buNone/>
            </a:pPr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40827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/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6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l-GR" altLang="el-GR" dirty="0" smtClean="0"/>
              <a:t>Οι </a:t>
            </a:r>
            <a:r>
              <a:rPr lang="el-GR" altLang="el-GR" dirty="0"/>
              <a:t>νέες τεχνολογίες </a:t>
            </a:r>
            <a:r>
              <a:rPr lang="el-GR" altLang="el-GR" dirty="0">
                <a:sym typeface="Wingdings 3" pitchFamily="18" charset="2"/>
              </a:rPr>
              <a:t>έχουν οδηγήσει</a:t>
            </a:r>
            <a:r>
              <a:rPr lang="el-GR" altLang="el-GR" dirty="0"/>
              <a:t>  σε δραματική αύξηση του αριθμού των εξαρτώμενων από τον αναπνευστήρα ασθενών </a:t>
            </a:r>
          </a:p>
          <a:p>
            <a:pPr>
              <a:buNone/>
              <a:defRPr/>
            </a:pPr>
            <a:endParaRPr lang="el-GR" altLang="el-GR" dirty="0"/>
          </a:p>
          <a:p>
            <a:pPr>
              <a:defRPr/>
            </a:pPr>
            <a:r>
              <a:rPr lang="el-GR" altLang="el-GR" dirty="0"/>
              <a:t>Οι ασθενείς υπό μηχανικό αερισμό αντιμετωπίζουν πολλά εμπόδια στην κινητοποίησή τους</a:t>
            </a:r>
          </a:p>
          <a:p>
            <a:pPr>
              <a:buNone/>
              <a:defRPr/>
            </a:pPr>
            <a:endParaRPr lang="el-GR" altLang="el-GR" dirty="0"/>
          </a:p>
          <a:p>
            <a:pPr>
              <a:defRPr/>
            </a:pPr>
            <a:r>
              <a:rPr lang="el-GR" altLang="el-GR" dirty="0"/>
              <a:t>Περιβάλλονται από καθετήρες, σωλήνες, </a:t>
            </a:r>
          </a:p>
          <a:p>
            <a:pPr>
              <a:buNone/>
              <a:defRPr/>
            </a:pPr>
            <a:r>
              <a:rPr lang="el-GR" altLang="el-GR" dirty="0"/>
              <a:t>	μηχανήματα υποστήριξης και καταγραφής </a:t>
            </a:r>
          </a:p>
          <a:p>
            <a:pPr>
              <a:buNone/>
              <a:defRPr/>
            </a:pPr>
            <a:r>
              <a:rPr lang="el-GR" altLang="el-GR" dirty="0"/>
              <a:t>	ζωτικών παραμέτρων </a:t>
            </a:r>
          </a:p>
          <a:p>
            <a:pPr algn="r">
              <a:buNone/>
              <a:defRPr/>
            </a:pPr>
            <a:r>
              <a:rPr lang="el-GR" altLang="el-GR" dirty="0"/>
              <a:t>	</a:t>
            </a:r>
            <a:r>
              <a:rPr lang="en-US" altLang="el-GR" sz="2000" dirty="0"/>
              <a:t>(Perme &amp; Chandrashekar, </a:t>
            </a:r>
            <a:r>
              <a:rPr lang="en-US" altLang="el-GR" sz="2000" dirty="0" smtClean="0"/>
              <a:t>2009)</a:t>
            </a:r>
          </a:p>
        </p:txBody>
      </p:sp>
    </p:spTree>
    <p:extLst>
      <p:ext uri="{BB962C8B-B14F-4D97-AF65-F5344CB8AC3E}">
        <p14:creationId xmlns:p14="http://schemas.microsoft.com/office/powerpoint/2010/main" val="13574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Προτεινόμενη βιβλιογραφία </a:t>
            </a:r>
            <a:r>
              <a:rPr lang="el-GR" altLang="el-GR" sz="3200" b="0" dirty="0"/>
              <a:t>(4 από 4)</a:t>
            </a:r>
          </a:p>
        </p:txBody>
      </p:sp>
      <p:sp>
        <p:nvSpPr>
          <p:cNvPr id="50180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sz="2000" dirty="0" smtClean="0"/>
              <a:t>Thomsen GE, Snow GL, Rodringuez L, Hopkins RO. Patients with respiratory failure increase ambulation after transfer to an intensive care unit where early activity is a priority. Critical Care Medicine 2008; 36:1119-1124. </a:t>
            </a:r>
          </a:p>
          <a:p>
            <a:r>
              <a:rPr lang="en-US" altLang="el-GR" sz="2000" dirty="0" smtClean="0"/>
              <a:t>Timmerman RA. A mobility protocol for critically ill adults. Dimensions of Critical Care Nursing 2007; 26:175-179. </a:t>
            </a:r>
          </a:p>
          <a:p>
            <a:endParaRPr lang="el-GR" altLang="el-GR" sz="2000" dirty="0" smtClean="0"/>
          </a:p>
        </p:txBody>
      </p:sp>
    </p:spTree>
    <p:extLst>
      <p:ext uri="{BB962C8B-B14F-4D97-AF65-F5344CB8AC3E}">
        <p14:creationId xmlns:p14="http://schemas.microsoft.com/office/powerpoint/2010/main" val="20690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Ειρήνη Γραμματοπούλου 2014. Ειρήνη Γραμματοπούλου</a:t>
            </a:r>
            <a:r>
              <a:rPr lang="en-US" sz="2000" dirty="0" smtClean="0"/>
              <a:t>. </a:t>
            </a:r>
            <a:r>
              <a:rPr lang="el-GR" sz="2000" dirty="0"/>
              <a:t>«Κλινική Άσκηση σε Καρδιο-Αναπνευστικές Παθήσεις (Θ). Ενότητα 11: Πρώιμη κινητοποίηση ασθενών </a:t>
            </a:r>
            <a:r>
              <a:rPr lang="el-GR" sz="2000" dirty="0" smtClean="0"/>
              <a:t>ΜΕΘ».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8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0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Επιπτώσεις υποχρεωτικού κλινοστατισμού 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4008" y="1196752"/>
            <a:ext cx="4042792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200" b="1" dirty="0">
                <a:solidFill>
                  <a:srgbClr val="004B82"/>
                </a:solidFill>
              </a:rPr>
              <a:t>Καρδιαγγειακό</a:t>
            </a:r>
          </a:p>
          <a:p>
            <a:r>
              <a:rPr lang="el-GR" altLang="el-GR" sz="2200" dirty="0"/>
              <a:t>↓ Δράσης καρωτιδικών τασεο-υποδοχέων</a:t>
            </a:r>
          </a:p>
          <a:p>
            <a:r>
              <a:rPr lang="el-GR" altLang="el-GR" sz="2200" dirty="0" smtClean="0"/>
              <a:t>Ορθοστατική υπόταση</a:t>
            </a:r>
          </a:p>
          <a:p>
            <a:r>
              <a:rPr lang="el-GR" altLang="el-GR" sz="2200" dirty="0"/>
              <a:t> Εν τω βάθει θρόμβωση</a:t>
            </a:r>
            <a:endParaRPr lang="el-GR" sz="22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323528" y="1196752"/>
            <a:ext cx="404279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l-GR" altLang="el-GR" sz="2200" b="1" dirty="0">
                <a:solidFill>
                  <a:srgbClr val="004B82"/>
                </a:solidFill>
              </a:rPr>
              <a:t>Μυοσκελετικό </a:t>
            </a:r>
            <a:endParaRPr lang="el-GR" altLang="el-GR" sz="2200" b="1" dirty="0" smtClean="0">
              <a:solidFill>
                <a:srgbClr val="004B82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l-GR" altLang="el-GR" sz="2200" dirty="0"/>
              <a:t>↓ Μυϊκής δύναμης </a:t>
            </a:r>
            <a:endParaRPr lang="el-GR" altLang="el-GR" sz="2200" dirty="0" smtClean="0"/>
          </a:p>
          <a:p>
            <a:pPr fontAlgn="auto">
              <a:spcAft>
                <a:spcPts val="0"/>
              </a:spcAft>
            </a:pPr>
            <a:r>
              <a:rPr lang="el-GR" altLang="el-GR" sz="2200" dirty="0" smtClean="0"/>
              <a:t>↓ </a:t>
            </a:r>
            <a:r>
              <a:rPr lang="el-GR" altLang="el-GR" sz="2200" dirty="0"/>
              <a:t>Μυϊκής </a:t>
            </a:r>
            <a:r>
              <a:rPr lang="el-GR" altLang="el-GR" sz="2200" dirty="0" smtClean="0"/>
              <a:t>αντοχής</a:t>
            </a:r>
          </a:p>
          <a:p>
            <a:pPr fontAlgn="auto">
              <a:spcAft>
                <a:spcPts val="0"/>
              </a:spcAft>
            </a:pPr>
            <a:r>
              <a:rPr lang="el-GR" altLang="el-GR" sz="2200" dirty="0"/>
              <a:t>Μυϊκή </a:t>
            </a:r>
            <a:r>
              <a:rPr lang="el-GR" altLang="el-GR" sz="2200" dirty="0" smtClean="0"/>
              <a:t>ατροφία</a:t>
            </a:r>
          </a:p>
          <a:p>
            <a:pPr fontAlgn="auto">
              <a:spcAft>
                <a:spcPts val="0"/>
              </a:spcAft>
            </a:pPr>
            <a:r>
              <a:rPr lang="el-GR" altLang="el-GR" sz="2200" dirty="0" smtClean="0"/>
              <a:t>Αρθρικές </a:t>
            </a:r>
            <a:r>
              <a:rPr lang="el-GR" altLang="el-GR" sz="2200" dirty="0"/>
              <a:t>συγκάμψεις</a:t>
            </a:r>
          </a:p>
          <a:p>
            <a:pPr fontAlgn="auto">
              <a:spcAft>
                <a:spcPts val="0"/>
              </a:spcAft>
            </a:pPr>
            <a:r>
              <a:rPr lang="el-GR" altLang="el-GR" sz="2200" dirty="0" smtClean="0"/>
              <a:t>Έλκη </a:t>
            </a:r>
            <a:r>
              <a:rPr lang="el-GR" altLang="el-GR" sz="2200" dirty="0"/>
              <a:t>κατάκλισης</a:t>
            </a:r>
            <a:endParaRPr lang="el-GR" altLang="el-GR" sz="2200" dirty="0" smtClean="0"/>
          </a:p>
          <a:p>
            <a:pPr fontAlgn="auto">
              <a:spcAft>
                <a:spcPts val="0"/>
              </a:spcAft>
            </a:pPr>
            <a:r>
              <a:rPr lang="el-GR" altLang="el-GR" sz="2200" dirty="0"/>
              <a:t>↓ Οστικής </a:t>
            </a:r>
            <a:r>
              <a:rPr lang="el-GR" altLang="el-GR" sz="2200" dirty="0" smtClean="0"/>
              <a:t>μάζας</a:t>
            </a:r>
          </a:p>
          <a:p>
            <a:pPr fontAlgn="auto">
              <a:spcAft>
                <a:spcPts val="0"/>
              </a:spcAft>
            </a:pPr>
            <a:r>
              <a:rPr lang="el-GR" altLang="el-GR" sz="2200" dirty="0" smtClean="0">
                <a:sym typeface="Wingdings 3" pitchFamily="18" charset="2"/>
              </a:rPr>
              <a:t> </a:t>
            </a:r>
            <a:r>
              <a:rPr lang="el-GR" altLang="el-GR" sz="2200" dirty="0" smtClean="0"/>
              <a:t>Λειτουργικότητας</a:t>
            </a:r>
            <a:endParaRPr lang="el-GR" sz="220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35608" y="3429000"/>
            <a:ext cx="331236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l-GR" altLang="el-GR" sz="2200" b="1" dirty="0">
                <a:solidFill>
                  <a:srgbClr val="004B82"/>
                </a:solidFill>
              </a:rPr>
              <a:t>Ενδοκρινικό</a:t>
            </a:r>
          </a:p>
          <a:p>
            <a:pPr fontAlgn="auto">
              <a:spcAft>
                <a:spcPts val="0"/>
              </a:spcAft>
            </a:pPr>
            <a:r>
              <a:rPr lang="el-GR" altLang="el-GR" sz="2200" dirty="0"/>
              <a:t>Υπεργλυκαιμία</a:t>
            </a:r>
            <a:endParaRPr lang="el-GR" sz="220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35608" y="4336120"/>
            <a:ext cx="3824824" cy="1541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l-GR" altLang="el-GR" sz="2200" b="1" dirty="0" smtClean="0">
                <a:solidFill>
                  <a:srgbClr val="004B82"/>
                </a:solidFill>
              </a:rPr>
              <a:t>Γαστρο-νεφρικό</a:t>
            </a:r>
            <a:endParaRPr lang="el-GR" altLang="el-GR" sz="2200" b="1" dirty="0">
              <a:solidFill>
                <a:srgbClr val="004B82"/>
              </a:solidFill>
            </a:endParaRPr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Δυσκοιλιότητα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Ειλεός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Κατακράτηση </a:t>
            </a:r>
            <a:r>
              <a:rPr lang="el-GR" altLang="el-GR" sz="2200" dirty="0"/>
              <a:t>ούρων</a:t>
            </a:r>
          </a:p>
          <a:p>
            <a:pPr fontAlgn="auto">
              <a:spcAft>
                <a:spcPts val="0"/>
              </a:spcAft>
            </a:pPr>
            <a:endParaRPr lang="el-GR" sz="2200" dirty="0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323528" y="4653136"/>
            <a:ext cx="3824824" cy="1541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r>
              <a:rPr lang="el-GR" altLang="el-GR" sz="2200" b="1" dirty="0">
                <a:solidFill>
                  <a:srgbClr val="004B82"/>
                </a:solidFill>
              </a:rPr>
              <a:t>Αναπνευστικό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Πνευμονία</a:t>
            </a:r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Ατελεκτασία</a:t>
            </a:r>
            <a:r>
              <a:rPr lang="el-GR" altLang="el-GR" sz="2200" dirty="0"/>
              <a:t>	</a:t>
            </a:r>
            <a:endParaRPr lang="el-GR" altLang="el-GR" sz="2200" dirty="0" smtClean="0"/>
          </a:p>
          <a:p>
            <a:pPr>
              <a:lnSpc>
                <a:spcPct val="80000"/>
              </a:lnSpc>
            </a:pPr>
            <a:r>
              <a:rPr lang="el-GR" altLang="el-GR" sz="2200" dirty="0" smtClean="0"/>
              <a:t>Πνευμονική </a:t>
            </a:r>
            <a:r>
              <a:rPr lang="el-GR" altLang="el-GR" sz="2200" dirty="0"/>
              <a:t>εμβολή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74713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latin typeface="Calibri" pitchFamily="34" charset="0"/>
              </a:rPr>
              <a:t>Αλλαγή θέσης στη ΜΕΘ - αιμοδυναμική αστάθεια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altLang="el-GR" sz="2400" b="1" dirty="0" smtClean="0">
                <a:solidFill>
                  <a:srgbClr val="004B82"/>
                </a:solidFill>
              </a:rPr>
              <a:t>Λόγω της παρατεταμένης ύπτιας κατάκλισης: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el-GR" sz="2400" dirty="0" smtClean="0"/>
              <a:t>σε κάθε απόπειρα αλλαγής θέσης </a:t>
            </a:r>
            <a:r>
              <a:rPr lang="el-GR" altLang="el-GR" sz="2400" dirty="0" smtClean="0">
                <a:solidFill>
                  <a:srgbClr val="C00000"/>
                </a:solidFill>
                <a:sym typeface="Wingdings 3" pitchFamily="18" charset="2"/>
              </a:rPr>
              <a:t></a:t>
            </a:r>
            <a:r>
              <a:rPr lang="el-GR" altLang="el-GR" sz="2400" dirty="0" smtClean="0"/>
              <a:t> αιμοδυναμική αστάθεια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el-GR" sz="2400" dirty="0" smtClean="0">
                <a:solidFill>
                  <a:srgbClr val="C00000"/>
                </a:solidFill>
                <a:sym typeface="Wingdings 3" pitchFamily="18" charset="2"/>
              </a:rPr>
              <a:t></a:t>
            </a:r>
            <a:r>
              <a:rPr lang="el-GR" altLang="el-GR" sz="2400" dirty="0" smtClean="0"/>
              <a:t> το αντανακλαστικό των  τασεοϋποδοχέων </a:t>
            </a:r>
            <a:r>
              <a:rPr lang="el-GR" altLang="el-GR" sz="2400" dirty="0" smtClean="0">
                <a:sym typeface="Wingdings 3" pitchFamily="18" charset="2"/>
              </a:rPr>
              <a:t></a:t>
            </a:r>
            <a:r>
              <a:rPr lang="el-GR" altLang="el-GR" sz="2400" dirty="0" smtClean="0"/>
              <a:t> ορθοστατική υπόταση</a:t>
            </a:r>
            <a:endParaRPr lang="en-US" altLang="el-GR" sz="24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el-GR" sz="2400" dirty="0" smtClean="0"/>
              <a:t>Αρκεί μια κίνηση του αυχένα για να </a:t>
            </a:r>
            <a:r>
              <a:rPr lang="el-GR" altLang="el-GR" sz="2400" dirty="0" smtClean="0">
                <a:solidFill>
                  <a:srgbClr val="C00000"/>
                </a:solidFill>
                <a:sym typeface="Wingdings 3" pitchFamily="18" charset="2"/>
              </a:rPr>
              <a:t></a:t>
            </a:r>
            <a:r>
              <a:rPr lang="el-GR" altLang="el-GR" sz="2400" dirty="0" smtClean="0"/>
              <a:t> κατά 30% το αντανακλαστικό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el-GR" sz="2400" dirty="0" smtClean="0"/>
              <a:t>Στρατηγικές αλλαγής θέσης σώματος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l-GR" altLang="el-GR" sz="2400" dirty="0" smtClean="0"/>
              <a:t>Μηχανοκίνητη </a:t>
            </a:r>
            <a:r>
              <a:rPr lang="en-US" altLang="el-GR" sz="2400" b="1" dirty="0" smtClean="0">
                <a:solidFill>
                  <a:srgbClr val="C00000"/>
                </a:solidFill>
              </a:rPr>
              <a:t>vs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χειροκίνητη περιστροφή σώματος </a:t>
            </a:r>
            <a:r>
              <a:rPr lang="el-GR" altLang="el-GR" sz="2400" dirty="0" smtClean="0">
                <a:solidFill>
                  <a:srgbClr val="C00000"/>
                </a:solidFill>
                <a:sym typeface="Wingdings 3" pitchFamily="18" charset="2"/>
              </a:rPr>
              <a:t></a:t>
            </a:r>
            <a:r>
              <a:rPr lang="el-GR" altLang="el-GR" sz="2400" dirty="0" smtClean="0"/>
              <a:t> ομαλότερη προσαρμογή του αιθουσαίου και του αντανακλαστικού των τασεοϋποδοχέων </a:t>
            </a: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2400" dirty="0" smtClean="0"/>
              <a:t>		</a:t>
            </a:r>
            <a:r>
              <a:rPr lang="el-GR" altLang="el-GR" sz="2200" dirty="0" smtClean="0"/>
              <a:t>		</a:t>
            </a:r>
          </a:p>
          <a:p>
            <a:pPr lvl="4" eaLnBrk="1" hangingPunct="1">
              <a:lnSpc>
                <a:spcPct val="80000"/>
              </a:lnSpc>
              <a:buFontTx/>
              <a:buNone/>
              <a:defRPr/>
            </a:pPr>
            <a:r>
              <a:rPr lang="el-GR" altLang="el-GR" sz="1400" dirty="0" smtClean="0"/>
              <a:t>		</a:t>
            </a:r>
            <a:r>
              <a:rPr lang="el-GR" altLang="el-GR" sz="1600" dirty="0" smtClean="0"/>
              <a:t>(</a:t>
            </a:r>
            <a:r>
              <a:rPr lang="en-US" altLang="el-GR" sz="1600" dirty="0" smtClean="0"/>
              <a:t>Vollman, 2004</a:t>
            </a:r>
            <a:r>
              <a:rPr lang="el-GR" altLang="el-GR" sz="1600" dirty="0" smtClean="0"/>
              <a:t>; </a:t>
            </a:r>
            <a:r>
              <a:rPr lang="en-US" altLang="el-GR" sz="1600" dirty="0" smtClean="0"/>
              <a:t>Doering, 1993</a:t>
            </a:r>
            <a:r>
              <a:rPr lang="el-GR" altLang="el-GR" sz="1600" dirty="0" smtClean="0"/>
              <a:t>; </a:t>
            </a:r>
            <a:r>
              <a:rPr lang="en-US" altLang="el-GR" sz="1600" dirty="0" smtClean="0"/>
              <a:t>Convertino et al</a:t>
            </a:r>
            <a:r>
              <a:rPr lang="el-GR" altLang="el-GR" sz="1600" dirty="0" smtClean="0"/>
              <a:t>.,</a:t>
            </a:r>
            <a:r>
              <a:rPr lang="en-US" altLang="el-GR" sz="1600" dirty="0" smtClean="0"/>
              <a:t> 1990</a:t>
            </a:r>
            <a:r>
              <a:rPr lang="el-GR" altLang="el-GR" sz="16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altLang="el-GR" sz="1600" dirty="0" smtClean="0"/>
          </a:p>
        </p:txBody>
      </p:sp>
    </p:spTree>
    <p:extLst>
      <p:ext uri="{BB962C8B-B14F-4D97-AF65-F5344CB8AC3E}">
        <p14:creationId xmlns:p14="http://schemas.microsoft.com/office/powerpoint/2010/main" val="38695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>
                <a:latin typeface="Calibri" pitchFamily="34" charset="0"/>
              </a:rPr>
              <a:t>Παρατεταμένη κατάκλιση σε ύπτια θέση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</a:rPr>
              <a:t>στη ΜΕΘ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223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4330824" cy="5040560"/>
          </a:xfrm>
        </p:spPr>
        <p:txBody>
          <a:bodyPr>
            <a:normAutofit/>
          </a:bodyPr>
          <a:lstStyle/>
          <a:p>
            <a:r>
              <a:rPr lang="el-GR" altLang="el-GR" sz="2400" dirty="0" smtClean="0"/>
              <a:t> </a:t>
            </a:r>
            <a:r>
              <a:rPr lang="el-GR" altLang="el-GR" sz="2400" dirty="0"/>
              <a:t>Το 17% - 37% του πνευμονικού ιστού δεν συμμετέχει στην ανταλλαγή των αερίων αίματος, λόγω της πίεσης από την καρδιά και τα κοιλιακά σπλάχνα </a:t>
            </a:r>
            <a:r>
              <a:rPr lang="el-GR" altLang="el-GR" sz="2400" dirty="0">
                <a:solidFill>
                  <a:srgbClr val="C00000"/>
                </a:solidFill>
                <a:sym typeface="Wingdings 3" pitchFamily="18" charset="2"/>
              </a:rPr>
              <a:t></a:t>
            </a:r>
            <a:r>
              <a:rPr lang="el-GR" altLang="el-GR" sz="2400" dirty="0"/>
              <a:t> ατελεκτασία της περιοχής που </a:t>
            </a:r>
            <a:r>
              <a:rPr lang="el-GR" altLang="el-GR" sz="2400" dirty="0" smtClean="0"/>
              <a:t>πιέζεται</a:t>
            </a:r>
            <a:endParaRPr lang="el-GR" altLang="el-GR" sz="2400" dirty="0"/>
          </a:p>
          <a:p>
            <a:pPr algn="r">
              <a:buNone/>
            </a:pPr>
            <a:r>
              <a:rPr lang="el-GR" altLang="el-GR" sz="2400" dirty="0"/>
              <a:t>		</a:t>
            </a:r>
            <a:r>
              <a:rPr lang="el-GR" altLang="el-GR" sz="1400" dirty="0"/>
              <a:t>(</a:t>
            </a:r>
            <a:r>
              <a:rPr lang="en-US" altLang="el-GR" sz="1400" dirty="0"/>
              <a:t>Malbouisson et al</a:t>
            </a:r>
            <a:r>
              <a:rPr lang="el-GR" altLang="el-GR" sz="1400" dirty="0"/>
              <a:t>.,</a:t>
            </a:r>
            <a:r>
              <a:rPr lang="en-US" altLang="el-GR" sz="1400" dirty="0"/>
              <a:t> 2000</a:t>
            </a:r>
            <a:r>
              <a:rPr lang="el-GR" altLang="el-GR" sz="1400" dirty="0"/>
              <a:t>)</a:t>
            </a:r>
          </a:p>
          <a:p>
            <a:pPr marL="0" indent="0">
              <a:buFont typeface="Arial" charset="0"/>
              <a:buNone/>
            </a:pPr>
            <a:endParaRPr lang="el-GR" alt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99712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l-GR" dirty="0" err="1" smtClean="0"/>
              <a:t>Νευρομυ</a:t>
            </a:r>
            <a:r>
              <a:rPr lang="el-GR" altLang="el-GR" dirty="0" smtClean="0"/>
              <a:t>ϊ</a:t>
            </a:r>
            <a:r>
              <a:rPr lang="fr-FR" altLang="el-GR" dirty="0" smtClean="0"/>
              <a:t>κ</a:t>
            </a:r>
            <a:r>
              <a:rPr lang="el-GR" altLang="el-GR" dirty="0" smtClean="0"/>
              <a:t>ό</a:t>
            </a:r>
            <a:r>
              <a:rPr lang="fr-FR" altLang="el-GR" dirty="0" smtClean="0"/>
              <a:t> σ</a:t>
            </a:r>
            <a:r>
              <a:rPr lang="el-GR" altLang="el-GR" dirty="0" smtClean="0"/>
              <a:t>ύ</a:t>
            </a:r>
            <a:r>
              <a:rPr lang="fr-FR" altLang="el-GR" dirty="0" smtClean="0"/>
              <a:t>νδρομο </a:t>
            </a:r>
            <a:r>
              <a:rPr lang="el-GR" altLang="el-GR" sz="3200" b="0" dirty="0" smtClean="0"/>
              <a:t>(</a:t>
            </a:r>
            <a:r>
              <a:rPr lang="el-GR" altLang="el-GR" sz="3200" b="0" dirty="0"/>
              <a:t>1 από 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Ο υποχρεωτικός κλινοστατισμός και η ακινητοποίηση στη ΜΕΘ ενοχοποιούνται για την ανάπτυξη του </a:t>
            </a:r>
            <a:r>
              <a:rPr lang="el-GR" altLang="el-GR" sz="2400" dirty="0" smtClean="0"/>
              <a:t>νευρομυϊκού </a:t>
            </a:r>
            <a:r>
              <a:rPr lang="el-GR" altLang="el-GR" sz="2400" dirty="0"/>
              <a:t>συνδρόμου, το οποίο συνδέεται με παράταση του μηχανικού αερισμού (</a:t>
            </a:r>
            <a:r>
              <a:rPr lang="en-US" altLang="el-GR" sz="2400" dirty="0"/>
              <a:t>Schweickert &amp; Hall, 2007</a:t>
            </a:r>
            <a:r>
              <a:rPr lang="el-GR" altLang="el-GR" sz="2400" dirty="0"/>
              <a:t>) </a:t>
            </a:r>
            <a:endParaRPr lang="en-US" altLang="el-GR" sz="2400" dirty="0"/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795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d161c1def642e15ed5966d8722f4522f7fbd3f"/>
</p:tagLst>
</file>

<file path=ppt/theme/theme1.xml><?xml version="1.0" encoding="utf-8"?>
<a:theme xmlns:a="http://schemas.openxmlformats.org/drawingml/2006/main" name="OC_template_updated">
  <a:themeElements>
    <a:clrScheme name="Custom 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3845</Words>
  <Application>Microsoft Office PowerPoint</Application>
  <PresentationFormat>Προβολή στην οθόνη (4:3)</PresentationFormat>
  <Paragraphs>596</Paragraphs>
  <Slides>56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OC_template_updated</vt:lpstr>
      <vt:lpstr>Κλινική Άσκηση σε Καρδιο-Αναπνευστικές Παθήσεις (Θ)</vt:lpstr>
      <vt:lpstr>Πρώιμη κινητοποίηση ασθενών ΜΕΘ </vt:lpstr>
      <vt:lpstr>Περιεχόμενα</vt:lpstr>
      <vt:lpstr> </vt:lpstr>
      <vt:lpstr>Εισαγωγή</vt:lpstr>
      <vt:lpstr>Επιπτώσεις υποχρεωτικού κλινοστατισμού  </vt:lpstr>
      <vt:lpstr>Αλλαγή θέσης στη ΜΕΘ - αιμοδυναμική αστάθεια</vt:lpstr>
      <vt:lpstr>Παρατεταμένη κατάκλιση σε ύπτια θέση στη ΜΕΘ</vt:lpstr>
      <vt:lpstr>Νευρομυϊκό σύνδρομο (1 από 3)</vt:lpstr>
      <vt:lpstr>Νευρομυικό σύνδρομο (2 από 3)</vt:lpstr>
      <vt:lpstr>Νευρομυικό σύνδρομο (3 από 3)</vt:lpstr>
      <vt:lpstr>Πρώιμη κινητοποίηση  </vt:lpstr>
      <vt:lpstr> Ποιοι εφαρμόζουν την πρώιμη κινητοποίηση στη ΜΕΘ;</vt:lpstr>
      <vt:lpstr>Γιατί δεν εφαρμόζεται συχνά η πρώιμη κινητοποίηση στη ΜΕΘ; (1 από 2)</vt:lpstr>
      <vt:lpstr>Γιατί δεν εφαρμόζεται συχνά η πρώιμη κινητοποίηση στη ΜΕΘ; (2 από 2)</vt:lpstr>
      <vt:lpstr>Καταστολή-Πρώιμη κινητοποίηση (1 από 2) </vt:lpstr>
      <vt:lpstr>Καταστολή-Πρώιμη κινητοποίηση (2 από 2) </vt:lpstr>
      <vt:lpstr>Αντενδείξεις πρώιμης κινητοποίησης στη ΜΕΘ</vt:lpstr>
      <vt:lpstr>Ασφαλείς χειρισμοί απαραίτητοι για την αποτελεσματική κινητοποίηση: </vt:lpstr>
      <vt:lpstr>Φυσικοθεραπευτική αξιολόγηση  ασθενούς ΜΕΘ</vt:lpstr>
      <vt:lpstr>Λειτουργική Αξιολόγηση (1 από 8)</vt:lpstr>
      <vt:lpstr>Λειτουργική Αξιολόγηση (2 από 8)</vt:lpstr>
      <vt:lpstr>Παρουσίαση του PowerPoint</vt:lpstr>
      <vt:lpstr>Λειτουργική Αξιολόγηση (4 από 8)</vt:lpstr>
      <vt:lpstr>Λειτουργική Αξιολόγηση (5 από 8)</vt:lpstr>
      <vt:lpstr>Barthel Index</vt:lpstr>
      <vt:lpstr>Λειτουργική Αξιολόγηση (6 από 8)</vt:lpstr>
      <vt:lpstr>Λειτουργική Αξιολόγηση (7 από 8)</vt:lpstr>
      <vt:lpstr>Λειτουργική Αξιολόγηση (8 από 8)</vt:lpstr>
      <vt:lpstr>Πρόγραμμα πρώιμης κινητοποίησης  (1 από 7) </vt:lpstr>
      <vt:lpstr>Πρόγραμμα πρώιμης κινητοποίησης  (2 από 7) </vt:lpstr>
      <vt:lpstr>Πρόγραμμα πρώιμης κινητοποίησης  (2 από 7) </vt:lpstr>
      <vt:lpstr>Πρόγραμμα πρώιμης κινητοποίησης  (3 από 7)  </vt:lpstr>
      <vt:lpstr>Πρόγραμμα πρώιμης κινητοποίησης  (4 από 7) </vt:lpstr>
      <vt:lpstr>Πρόγραμμα πρώιμης κινητοποίησης  (5 από 7) </vt:lpstr>
      <vt:lpstr>Πρόγραμμα πρώιμης κινητοποίησης  (6 από 7) </vt:lpstr>
      <vt:lpstr>Πρόγραμμα πρώιμης κινητοποίησης  (7 από 7) </vt:lpstr>
      <vt:lpstr>Χαρακτηριστικά του προγράμματος της  Πρώιμης Κινητοποίησης </vt:lpstr>
      <vt:lpstr>Κριτήρια διακοπής της κινητοποίησης στη ΜΕΘ</vt:lpstr>
      <vt:lpstr>Ερευνητική τεκμηρίωση της πρώιμης κινητοποίησης στη ΜΕΘ (1 από 6) </vt:lpstr>
      <vt:lpstr>Ερευνητική τεκμηρίωση της πρώιμης κινητοποίησης στη ΜΕΘ (2 από 6)  </vt:lpstr>
      <vt:lpstr>Ερευνητική τεκμηρίωση της πρώιμης κινητοποίησης στη ΜΕΘ (3 από 6) </vt:lpstr>
      <vt:lpstr>Ερευνητική τεκμηρίωση της πρώιμης κινητοποίησης στη ΜΕΘ (4 από 6) </vt:lpstr>
      <vt:lpstr>Ερευνητική τεκμηρίωση της πρώιμης κινητοποίησης στη ΜΕΘ (5 από 6) </vt:lpstr>
      <vt:lpstr>Ερευνητική τεκμηρίωση της πρώιμης κινητοποίησης στη ΜΕΘ (6 από 6) </vt:lpstr>
      <vt:lpstr>Συμπεράσματα για την πρώιμη κινητοποίηση στη ΜΕΘ </vt:lpstr>
      <vt:lpstr>Προτεινόμενη βιβλιογραφία (1 από 4)</vt:lpstr>
      <vt:lpstr>Προτεινόμενη βιβλιογραφία (2 από 4)</vt:lpstr>
      <vt:lpstr>Προτεινόμενη βιβλιογραφία (3 από 4)</vt:lpstr>
      <vt:lpstr>Προτεινόμενη βιβλιογραφία (4 από 4)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54</cp:revision>
  <dcterms:created xsi:type="dcterms:W3CDTF">2013-03-04T13:35:19Z</dcterms:created>
  <dcterms:modified xsi:type="dcterms:W3CDTF">2015-05-22T09:10:50Z</dcterms:modified>
</cp:coreProperties>
</file>