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83"/>
  </p:notesMasterIdLst>
  <p:handoutMasterIdLst>
    <p:handoutMasterId r:id="rId84"/>
  </p:handoutMasterIdLst>
  <p:sldIdLst>
    <p:sldId id="32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2" r:id="rId48"/>
    <p:sldId id="301"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30" r:id="rId76"/>
    <p:sldId id="331" r:id="rId77"/>
    <p:sldId id="332" r:id="rId78"/>
    <p:sldId id="336" r:id="rId79"/>
    <p:sldId id="337" r:id="rId80"/>
    <p:sldId id="334" r:id="rId81"/>
    <p:sldId id="335" r:id="rId82"/>
  </p:sldIdLst>
  <p:sldSz cx="9144000" cy="6858000" type="screen4x3"/>
  <p:notesSz cx="7104063" cy="10234613"/>
  <p:custDataLst>
    <p:tags r:id="rId8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2A4FA2"/>
    <a:srgbClr val="4B8BD1"/>
    <a:srgbClr val="52766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74</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78</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261835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dirty="0"/>
          </a:p>
        </p:txBody>
      </p:sp>
    </p:spTree>
    <p:extLst>
      <p:ext uri="{BB962C8B-B14F-4D97-AF65-F5344CB8AC3E}">
        <p14:creationId xmlns:p14="http://schemas.microsoft.com/office/powerpoint/2010/main" val="208197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22</a:t>
            </a:fld>
            <a:endParaRPr lang="el-GR" dirty="0"/>
          </a:p>
        </p:txBody>
      </p:sp>
    </p:spTree>
    <p:extLst>
      <p:ext uri="{BB962C8B-B14F-4D97-AF65-F5344CB8AC3E}">
        <p14:creationId xmlns:p14="http://schemas.microsoft.com/office/powerpoint/2010/main" val="141490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25</a:t>
            </a:fld>
            <a:endParaRPr lang="el-GR" dirty="0"/>
          </a:p>
        </p:txBody>
      </p:sp>
    </p:spTree>
    <p:extLst>
      <p:ext uri="{BB962C8B-B14F-4D97-AF65-F5344CB8AC3E}">
        <p14:creationId xmlns:p14="http://schemas.microsoft.com/office/powerpoint/2010/main" val="240012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40</a:t>
            </a:fld>
            <a:endParaRPr lang="el-GR" dirty="0"/>
          </a:p>
        </p:txBody>
      </p:sp>
    </p:spTree>
    <p:extLst>
      <p:ext uri="{BB962C8B-B14F-4D97-AF65-F5344CB8AC3E}">
        <p14:creationId xmlns:p14="http://schemas.microsoft.com/office/powerpoint/2010/main" val="56704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65</a:t>
            </a:fld>
            <a:endParaRPr lang="el-GR" dirty="0"/>
          </a:p>
        </p:txBody>
      </p:sp>
    </p:spTree>
    <p:extLst>
      <p:ext uri="{BB962C8B-B14F-4D97-AF65-F5344CB8AC3E}">
        <p14:creationId xmlns:p14="http://schemas.microsoft.com/office/powerpoint/2010/main" val="244889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72</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73</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6" name="Picture 14" descr=" photo chemistry-background-thumb17527359.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a14:imgEffect>
                  </a14:imgLayer>
                </a14:imgProps>
              </a:ext>
              <a:ext uri="{28A0092B-C50C-407E-A947-70E740481C1C}">
                <a14:useLocalDpi xmlns:a14="http://schemas.microsoft.com/office/drawing/2010/main" val="0"/>
              </a:ext>
            </a:extLst>
          </a:blip>
          <a:srcRect r="92471"/>
          <a:stretch/>
        </p:blipFill>
        <p:spPr bwMode="auto">
          <a:xfrm>
            <a:off x="0" y="3543"/>
            <a:ext cx="467544" cy="6869792"/>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Ορθογώνιο 8"/>
          <p:cNvSpPr/>
          <p:nvPr userDrawn="1"/>
        </p:nvSpPr>
        <p:spPr>
          <a:xfrm>
            <a:off x="467544" y="3542"/>
            <a:ext cx="8676456" cy="686979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16632"/>
            <a:ext cx="8676456" cy="908720"/>
          </a:xfrm>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611560" y="1268760"/>
            <a:ext cx="8352928" cy="4968552"/>
          </a:xfrm>
        </p:spPr>
        <p:txBody>
          <a:bodyPr/>
          <a:lstStyle>
            <a:lvl1pPr>
              <a:lnSpc>
                <a:spcPct val="114000"/>
              </a:lnSpc>
              <a:spcBef>
                <a:spcPts val="1200"/>
              </a:spcBef>
              <a:defRPr sz="2400"/>
            </a:lvl1pPr>
            <a:lvl2pPr marL="742950" indent="-285750">
              <a:lnSpc>
                <a:spcPct val="114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a:xfrm>
            <a:off x="6758880" y="6356350"/>
            <a:ext cx="2133600" cy="365125"/>
          </a:xfrm>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160899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7166069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77851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711197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473050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170050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9489529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8444675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99735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113245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2878834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Pituitary_gland_image.pn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creativecommons.org/licenses/by-sa/2.1/jp/deed.en" TargetMode="External"/><Relationship Id="rId4" Type="http://schemas.openxmlformats.org/officeDocument/2006/relationships/hyperlink" Target="http://commons.wikimedia.org/wiki/User:Was_a_be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Pituitary_gland_representation.PN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Vini_17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Pituitary_gland_representation.PN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Vini_17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hs-biology-h.wikispaces.com/Ch.+4+&amp;+5+Cell+Structure+and+Functi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en.wikipedia.org/wiki/User:CafeDelMar" TargetMode="External"/><Relationship Id="rId4" Type="http://schemas.openxmlformats.org/officeDocument/2006/relationships/hyperlink" Target="http://en.wikipedia.org/wiki/File:GPGIC_schematic.jpe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commons.wikimedia.org/wiki/User:Benjah-bmm27"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commons.wikimedia.org/wiki/File:T3-3D-vdW.png" TargetMode="External"/><Relationship Id="rId5" Type="http://schemas.openxmlformats.org/officeDocument/2006/relationships/hyperlink" Target="http://commons.wikimedia.org/wiki/User:J%C3%BC" TargetMode="External"/><Relationship Id="rId4" Type="http://schemas.openxmlformats.org/officeDocument/2006/relationships/hyperlink" Target="http://commons.wikimedia.org/wiki/File:(S)-Triiodthyronine_Structural_Formulae.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commons.wikimedia.org/wiki/User:NEUROtiker"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commons.wikimedia.org/wiki/File:Progesteron.svg" TargetMode="External"/><Relationship Id="rId5" Type="http://schemas.openxmlformats.org/officeDocument/2006/relationships/hyperlink" Target="http://commons.wikimedia.org/wiki/User:Jynto" TargetMode="External"/><Relationship Id="rId4" Type="http://schemas.openxmlformats.org/officeDocument/2006/relationships/hyperlink" Target="http://commons.wikimedia.org/wiki/File:Progesterone-3D-balls.p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ommons.wikimedia.org/wiki/File:Endocrine_reproductive_system_en.svg"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commons.wikimedia.org/wiki/User:LadyofHat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ommons.wikimedia.org/wiki/User:Quibik" TargetMode="External"/><Relationship Id="rId5" Type="http://schemas.openxmlformats.org/officeDocument/2006/relationships/hyperlink" Target="http://commons.wikimedia.org/wiki/File:Eicosanoid_synthesis.svg" TargetMode="Externa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openxmlformats.org/officeDocument/2006/relationships/hyperlink" Target="http://commons.wikimedia.org/wiki/File:Thyroide.jpg"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commons.wikimedia.org/wiki/User:File_Upload_Bot_(Magnus_Manske)"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commons.wikimedia.org/wiki/User:Mikael_H%C3%A4ggstr%C3%B6m" TargetMode="External"/><Relationship Id="rId2" Type="http://schemas.openxmlformats.org/officeDocument/2006/relationships/hyperlink" Target="http://commons.wikimedia.org/wiki/File:Thyroid_system.png"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hyperlink" Target="http://commons.wikimedia.org/wiki/File:Calcitonin.png"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commons.wikimedia.org/wiki/User:Bogho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commons.wikimedia.org/wiki/File:Endocrine_central_nervous_en.svg"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commons.wikimedia.org/wiki/User:Richardprin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commons.wikimedia.org/wiki/File:The_ribbon_cartoon_structure.png"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Yifei_Yang"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commons.wikimedia.org/wiki/File:Somatostatin.svg"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commons.wikimedia.org/wiki/User:Edgar18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commons.wikimedia.org/wiki/File:InsulinMonomer.jpg" TargetMode="Externa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creativecommons.org/licenses/by/2.5/deed.en" TargetMode="External"/><Relationship Id="rId4" Type="http://schemas.openxmlformats.org/officeDocument/2006/relationships/hyperlink" Target="http://commons.wikimedia.org/wiki/User:PumpingRudi"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commons.wikimedia.org/wiki/File:Insulin_glucose_metabolism_ZP.svg"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commons.wikimedia.org/wiki/User:File_Upload_Bot_(Magnus_Manske)"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commons.wikimedia.org/wiki/File:Endocrine_Alimentary_system_en.svg"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commons.wikimedia.org/wiki/User:LadyofHats"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152128"/>
          </a:xfrm>
        </p:spPr>
        <p:txBody>
          <a:bodyPr/>
          <a:lstStyle/>
          <a:p>
            <a:pPr lvl="1" algn="ctr"/>
            <a:r>
              <a:rPr lang="el-GR" sz="4400" b="1" dirty="0" smtClean="0">
                <a:solidFill>
                  <a:schemeClr val="tx1"/>
                </a:solidFill>
                <a:latin typeface="+mn-lt"/>
              </a:rPr>
              <a:t>Βιοχημεία (Θ) </a:t>
            </a:r>
            <a:endParaRPr lang="el-GR" b="1" dirty="0">
              <a:solidFill>
                <a:schemeClr val="tx1"/>
              </a:solidFill>
              <a:latin typeface="+mn-lt"/>
            </a:endParaRPr>
          </a:p>
        </p:txBody>
      </p:sp>
      <p:sp>
        <p:nvSpPr>
          <p:cNvPr id="3" name="Υπότιτλος 2"/>
          <p:cNvSpPr>
            <a:spLocks noGrp="1"/>
          </p:cNvSpPr>
          <p:nvPr>
            <p:ph type="subTitle" idx="1"/>
          </p:nvPr>
        </p:nvSpPr>
        <p:spPr>
          <a:xfrm>
            <a:off x="0" y="2708920"/>
            <a:ext cx="9144000" cy="1752600"/>
          </a:xfrm>
        </p:spPr>
        <p:txBody>
          <a:bodyPr>
            <a:noAutofit/>
          </a:bodyPr>
          <a:lstStyle/>
          <a:p>
            <a:r>
              <a:rPr lang="el-GR" sz="2400" b="1" dirty="0" smtClean="0"/>
              <a:t>Ενότητα 10</a:t>
            </a:r>
            <a:r>
              <a:rPr lang="el-GR" sz="2400" dirty="0" smtClean="0"/>
              <a:t>:</a:t>
            </a:r>
            <a:r>
              <a:rPr lang="en-US" sz="2400" dirty="0" smtClean="0"/>
              <a:t> </a:t>
            </a:r>
            <a:r>
              <a:rPr lang="el-GR" sz="2400" dirty="0" smtClean="0"/>
              <a:t>Βιοχημεία Ορμονών</a:t>
            </a:r>
          </a:p>
          <a:p>
            <a:endParaRPr lang="en-US" sz="2400" dirty="0" smtClean="0"/>
          </a:p>
          <a:p>
            <a:r>
              <a:rPr lang="el-GR" sz="2400" dirty="0" smtClean="0"/>
              <a:t>Γεώργιος Καρίκας</a:t>
            </a:r>
            <a:endParaRPr lang="en-US" sz="2400" dirty="0" smtClean="0"/>
          </a:p>
          <a:p>
            <a:r>
              <a:rPr lang="el-GR" sz="2400" dirty="0" smtClean="0"/>
              <a:t>Διδάκτωρ Πανεπιστημίου Αθηνών, PhD Manchester University,</a:t>
            </a:r>
          </a:p>
          <a:p>
            <a:r>
              <a:rPr lang="el-GR" sz="2400" dirty="0" smtClean="0"/>
              <a:t>Καθηγητής Βιοχημείας-Κλινικής Χημείας, Τμήμα Ιατρικών Εργαστηρίων</a:t>
            </a:r>
          </a:p>
          <a:p>
            <a:endParaRPr lang="el-GR" sz="2400" dirty="0" smtClean="0"/>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a:t>
            </a:r>
            <a:r>
              <a:rPr lang="el-GR" sz="3000" b="0" dirty="0" smtClean="0">
                <a:solidFill>
                  <a:prstClr val="black"/>
                </a:solidFill>
              </a:rPr>
              <a:t>9/13</a:t>
            </a:r>
            <a:endParaRPr lang="el-GR" dirty="0"/>
          </a:p>
        </p:txBody>
      </p:sp>
      <p:sp>
        <p:nvSpPr>
          <p:cNvPr id="3" name="Θέση περιεχομένου 2"/>
          <p:cNvSpPr>
            <a:spLocks noGrp="1"/>
          </p:cNvSpPr>
          <p:nvPr>
            <p:ph idx="1"/>
          </p:nvPr>
        </p:nvSpPr>
        <p:spPr/>
        <p:txBody>
          <a:bodyPr>
            <a:normAutofit/>
          </a:bodyPr>
          <a:lstStyle/>
          <a:p>
            <a:r>
              <a:rPr lang="el-GR" dirty="0" smtClean="0"/>
              <a:t>Άλλες </a:t>
            </a:r>
            <a:r>
              <a:rPr lang="el-GR" dirty="0"/>
              <a:t>εκκρίνονται και δρουν για ορισμένο χρονικό διάστημα όπως</a:t>
            </a:r>
            <a:r>
              <a:rPr lang="el-GR" i="1" dirty="0"/>
              <a:t> </a:t>
            </a:r>
            <a:r>
              <a:rPr lang="el-GR" dirty="0"/>
              <a:t>οι ορμόνες που </a:t>
            </a:r>
            <a:r>
              <a:rPr lang="el-GR" dirty="0" smtClean="0"/>
              <a:t>καθορίζουν </a:t>
            </a:r>
            <a:r>
              <a:rPr lang="el-GR" dirty="0"/>
              <a:t>τα δευτερογενή γνωρίσματα του φύλου ή παράγονται μόνον όταν </a:t>
            </a:r>
            <a:r>
              <a:rPr lang="el-GR" dirty="0" smtClean="0"/>
              <a:t>πληρούνται </a:t>
            </a:r>
            <a:r>
              <a:rPr lang="el-GR" dirty="0"/>
              <a:t>ορισμένοι όροι π.χ, η προλακτίνη θα εμφανιστεί μόνον με τον τοκετό</a:t>
            </a:r>
            <a:r>
              <a:rPr lang="el-GR" dirty="0" smtClean="0"/>
              <a:t>.</a:t>
            </a:r>
          </a:p>
          <a:p>
            <a:r>
              <a:rPr lang="el-GR" dirty="0" smtClean="0"/>
              <a:t>Οι </a:t>
            </a:r>
            <a:r>
              <a:rPr lang="el-GR" b="1" dirty="0"/>
              <a:t>συγκεντρώσεις</a:t>
            </a:r>
            <a:r>
              <a:rPr lang="el-GR" dirty="0"/>
              <a:t> των ορμονών κυμαίνονται από</a:t>
            </a:r>
            <a:r>
              <a:rPr lang="el-GR" i="1" dirty="0"/>
              <a:t> </a:t>
            </a:r>
            <a:r>
              <a:rPr lang="el-GR" dirty="0"/>
              <a:t>10</a:t>
            </a:r>
            <a:r>
              <a:rPr lang="el-GR" baseline="30000" dirty="0"/>
              <a:t>-6</a:t>
            </a:r>
            <a:r>
              <a:rPr lang="el-GR" dirty="0"/>
              <a:t> έως </a:t>
            </a:r>
            <a:r>
              <a:rPr lang="el-GR" dirty="0" smtClean="0"/>
              <a:t>10</a:t>
            </a:r>
            <a:r>
              <a:rPr lang="el-GR" baseline="30000" dirty="0" smtClean="0"/>
              <a:t>-12</a:t>
            </a:r>
            <a:r>
              <a:rPr lang="el-GR" dirty="0" smtClean="0"/>
              <a:t> </a:t>
            </a:r>
            <a:r>
              <a:rPr lang="el-GR" dirty="0"/>
              <a:t>Μ,  με συνή­θη συγκέντρωση δράσης μικρότερη του 10</a:t>
            </a:r>
            <a:r>
              <a:rPr lang="el-GR" baseline="30000" dirty="0"/>
              <a:t>-8</a:t>
            </a:r>
            <a:r>
              <a:rPr lang="el-GR" dirty="0"/>
              <a:t> Μ</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861629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a:t>
            </a:r>
            <a:r>
              <a:rPr lang="el-GR" sz="3000" b="0" dirty="0" smtClean="0">
                <a:solidFill>
                  <a:prstClr val="black"/>
                </a:solidFill>
              </a:rPr>
              <a:t>10/13</a:t>
            </a:r>
            <a:endParaRPr lang="el-GR" dirty="0"/>
          </a:p>
        </p:txBody>
      </p:sp>
      <p:sp>
        <p:nvSpPr>
          <p:cNvPr id="3" name="Θέση περιεχομένου 2"/>
          <p:cNvSpPr>
            <a:spLocks noGrp="1"/>
          </p:cNvSpPr>
          <p:nvPr>
            <p:ph idx="1"/>
          </p:nvPr>
        </p:nvSpPr>
        <p:spPr/>
        <p:txBody>
          <a:bodyPr/>
          <a:lstStyle/>
          <a:p>
            <a:r>
              <a:rPr lang="el-GR" dirty="0"/>
              <a:t>Οι εκλυτικές ορμόνες </a:t>
            </a:r>
            <a:r>
              <a:rPr lang="el-GR" dirty="0" smtClean="0"/>
              <a:t>προκαλούν </a:t>
            </a:r>
            <a:r>
              <a:rPr lang="el-GR" dirty="0"/>
              <a:t>την έκκριση των ορμονών της πρόσθιας υπόφυσης που χαρακτηρίζονται</a:t>
            </a:r>
            <a:r>
              <a:rPr lang="el-GR" b="1" dirty="0"/>
              <a:t> </a:t>
            </a:r>
            <a:r>
              <a:rPr lang="el-GR" dirty="0"/>
              <a:t>ως </a:t>
            </a:r>
            <a:r>
              <a:rPr lang="el-GR" b="1" dirty="0"/>
              <a:t>τροπικές </a:t>
            </a:r>
            <a:r>
              <a:rPr lang="el-GR" dirty="0"/>
              <a:t>ορμόνες, </a:t>
            </a:r>
            <a:r>
              <a:rPr lang="en-US" b="1" dirty="0"/>
              <a:t>tropic hormones</a:t>
            </a:r>
            <a:r>
              <a:rPr lang="en-US" dirty="0"/>
              <a:t> </a:t>
            </a:r>
            <a:r>
              <a:rPr lang="el-GR" dirty="0"/>
              <a:t>σε</a:t>
            </a:r>
            <a:r>
              <a:rPr lang="el-GR" b="1" dirty="0"/>
              <a:t> </a:t>
            </a:r>
            <a:r>
              <a:rPr lang="el-GR" dirty="0"/>
              <a:t>ποσότητες που αντιστοιχούν σε μg. </a:t>
            </a:r>
          </a:p>
          <a:p>
            <a:r>
              <a:rPr lang="el-GR" dirty="0"/>
              <a:t>Οι τροπικές ορμόνες διεγείρουν τους αδένες που εκκρίνουν τις ορμόνες τους με </a:t>
            </a:r>
            <a:r>
              <a:rPr lang="el-GR" dirty="0" smtClean="0"/>
              <a:t>τελική </a:t>
            </a:r>
            <a:r>
              <a:rPr lang="el-GR" dirty="0"/>
              <a:t>κατεύθυνση τα όργανα-στόχους σε ποσότητες που αντιστοιχούν σε μg έως και </a:t>
            </a:r>
            <a:r>
              <a:rPr lang="en-US" dirty="0"/>
              <a:t>mg</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920043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a:t>
            </a:r>
            <a:r>
              <a:rPr lang="el-GR" sz="3000" b="0" dirty="0" smtClean="0">
                <a:solidFill>
                  <a:prstClr val="black"/>
                </a:solidFill>
              </a:rPr>
              <a:t>11/13</a:t>
            </a:r>
            <a:endParaRPr lang="el-GR" dirty="0"/>
          </a:p>
        </p:txBody>
      </p:sp>
      <p:sp>
        <p:nvSpPr>
          <p:cNvPr id="3" name="Θέση περιεχομένου 2"/>
          <p:cNvSpPr>
            <a:spLocks noGrp="1"/>
          </p:cNvSpPr>
          <p:nvPr>
            <p:ph idx="1"/>
          </p:nvPr>
        </p:nvSpPr>
        <p:spPr>
          <a:xfrm>
            <a:off x="611560" y="1268760"/>
            <a:ext cx="8424936" cy="5400600"/>
          </a:xfrm>
        </p:spPr>
        <p:txBody>
          <a:bodyPr>
            <a:normAutofit/>
          </a:bodyPr>
          <a:lstStyle/>
          <a:p>
            <a:pPr>
              <a:lnSpc>
                <a:spcPct val="110000"/>
              </a:lnSpc>
              <a:spcBef>
                <a:spcPts val="800"/>
              </a:spcBef>
            </a:pPr>
            <a:r>
              <a:rPr lang="el-GR" sz="2200" dirty="0"/>
              <a:t>Το σύστημα αυτό ονομάζεται </a:t>
            </a:r>
            <a:r>
              <a:rPr lang="el-GR" sz="2200" b="1" dirty="0"/>
              <a:t>ορμονικός καταρράκτης</a:t>
            </a:r>
            <a:r>
              <a:rPr lang="el-GR" sz="2200" dirty="0"/>
              <a:t> για δύο λόγους: </a:t>
            </a:r>
          </a:p>
          <a:p>
            <a:pPr marL="457200" indent="-368300">
              <a:lnSpc>
                <a:spcPct val="110000"/>
              </a:lnSpc>
              <a:spcBef>
                <a:spcPts val="800"/>
              </a:spcBef>
              <a:buFont typeface="+mj-lt"/>
              <a:buAutoNum type="arabicPeriod"/>
            </a:pPr>
            <a:r>
              <a:rPr lang="el-GR" sz="2200" dirty="0" smtClean="0"/>
              <a:t>Η </a:t>
            </a:r>
            <a:r>
              <a:rPr lang="el-GR" sz="2200" b="1" dirty="0"/>
              <a:t>ποσότητα</a:t>
            </a:r>
            <a:r>
              <a:rPr lang="el-GR" sz="2200" dirty="0"/>
              <a:t> των εκκρινομένων ορμονών αυξάνεται σε επίπεδα συγκέντρωσης από αρχικά ng σε μg και φτάνει έως και </a:t>
            </a:r>
            <a:r>
              <a:rPr lang="en-US" sz="2200" dirty="0" smtClean="0"/>
              <a:t>mg</a:t>
            </a:r>
            <a:r>
              <a:rPr lang="el-GR" sz="2200" dirty="0" smtClean="0"/>
              <a:t>.</a:t>
            </a:r>
            <a:endParaRPr lang="el-GR" sz="2200" dirty="0"/>
          </a:p>
          <a:p>
            <a:pPr marL="457200" indent="-368300">
              <a:lnSpc>
                <a:spcPct val="110000"/>
              </a:lnSpc>
              <a:spcBef>
                <a:spcPts val="800"/>
              </a:spcBef>
              <a:buFont typeface="+mj-lt"/>
              <a:buAutoNum type="arabicPeriod"/>
            </a:pPr>
            <a:r>
              <a:rPr lang="el-GR" sz="2200" dirty="0" smtClean="0"/>
              <a:t>Ο </a:t>
            </a:r>
            <a:r>
              <a:rPr lang="el-GR" sz="2200" b="1" dirty="0"/>
              <a:t>χρόνος ημιζωής</a:t>
            </a:r>
            <a:r>
              <a:rPr lang="el-GR" sz="2200" dirty="0"/>
              <a:t>, (</a:t>
            </a:r>
            <a:r>
              <a:rPr lang="en-US" sz="2200" dirty="0"/>
              <a:t>t</a:t>
            </a:r>
            <a:r>
              <a:rPr lang="el-GR" sz="2200" baseline="-25000" dirty="0"/>
              <a:t>1/2)</a:t>
            </a:r>
            <a:r>
              <a:rPr lang="el-GR" sz="2200" dirty="0"/>
              <a:t> των παραγομένων ορμονών αυξάνει και αυτός. Χρόνος ημιζωής (εδώ πρόκειται περί του βιολογικού χρόνου ημιζωής) είναι ο χρόνος που απαιτείται ώστε να πα­ραμείνει η μισή ποσότητα ορμόνης από αυτή που εκκρίθηκε αρχικά. Ο </a:t>
            </a:r>
            <a:r>
              <a:rPr lang="el-GR" sz="2200" b="1" dirty="0"/>
              <a:t>χρόνος ημιζωής</a:t>
            </a:r>
            <a:r>
              <a:rPr lang="el-GR" sz="2200" dirty="0"/>
              <a:t> των ορμονών στο κυκλοφορικό διαφέρει μεταξύ λιπόφιλων – υδρόφιλων ορμονών.</a:t>
            </a:r>
          </a:p>
          <a:p>
            <a:pPr lvl="1">
              <a:lnSpc>
                <a:spcPct val="110000"/>
              </a:lnSpc>
              <a:spcBef>
                <a:spcPts val="800"/>
              </a:spcBef>
            </a:pPr>
            <a:r>
              <a:rPr lang="el-GR" sz="2200" b="1" dirty="0"/>
              <a:t>Λιπόφιλες</a:t>
            </a:r>
            <a:r>
              <a:rPr lang="el-GR" sz="2200" dirty="0"/>
              <a:t> (από </a:t>
            </a:r>
            <a:r>
              <a:rPr lang="en-US" sz="2200" dirty="0"/>
              <a:t>h</a:t>
            </a:r>
            <a:r>
              <a:rPr lang="el-GR" sz="2200" dirty="0"/>
              <a:t>, μέχρι μέρες).</a:t>
            </a:r>
          </a:p>
          <a:p>
            <a:pPr lvl="1">
              <a:lnSpc>
                <a:spcPct val="110000"/>
              </a:lnSpc>
              <a:spcBef>
                <a:spcPts val="800"/>
              </a:spcBef>
            </a:pPr>
            <a:r>
              <a:rPr lang="el-GR" sz="2200" b="1" dirty="0"/>
              <a:t>Υδρόφιλες</a:t>
            </a:r>
            <a:r>
              <a:rPr lang="el-GR" sz="2200" dirty="0"/>
              <a:t> (από </a:t>
            </a:r>
            <a:r>
              <a:rPr lang="en-US" sz="2200" dirty="0"/>
              <a:t>min</a:t>
            </a:r>
            <a:r>
              <a:rPr lang="el-GR" sz="2200" dirty="0"/>
              <a:t>, μέχρι </a:t>
            </a:r>
            <a:r>
              <a:rPr lang="en-US" sz="2200" dirty="0"/>
              <a:t>h</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201726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a:t>
            </a:r>
            <a:r>
              <a:rPr lang="el-GR" sz="3000" b="0" dirty="0" smtClean="0">
                <a:solidFill>
                  <a:prstClr val="black"/>
                </a:solidFill>
              </a:rPr>
              <a:t>12/13</a:t>
            </a:r>
            <a:endParaRPr lang="el-GR" dirty="0"/>
          </a:p>
        </p:txBody>
      </p:sp>
      <p:sp>
        <p:nvSpPr>
          <p:cNvPr id="3" name="Θέση περιεχομένου 2"/>
          <p:cNvSpPr>
            <a:spLocks noGrp="1"/>
          </p:cNvSpPr>
          <p:nvPr>
            <p:ph idx="1"/>
          </p:nvPr>
        </p:nvSpPr>
        <p:spPr/>
        <p:txBody>
          <a:bodyPr/>
          <a:lstStyle/>
          <a:p>
            <a:pPr marL="0" indent="0">
              <a:buNone/>
            </a:pPr>
            <a:r>
              <a:rPr lang="el-GR" b="1" dirty="0"/>
              <a:t>Η ιεραρχία </a:t>
            </a:r>
            <a:r>
              <a:rPr lang="el-GR" dirty="0"/>
              <a:t>παραγωγής των ορμονών εξαρτάται από τους </a:t>
            </a:r>
            <a:r>
              <a:rPr lang="el-GR" dirty="0" smtClean="0"/>
              <a:t>παρακάτω επιμέρους παράγοντες:</a:t>
            </a:r>
          </a:p>
          <a:p>
            <a:r>
              <a:rPr lang="el-GR" dirty="0"/>
              <a:t>Άξονας υπόφυσης – υποθαλάμου (ελέγχεται από το ΚΝΣ). Εκκρίνουν:</a:t>
            </a:r>
          </a:p>
          <a:p>
            <a:pPr lvl="1" indent="-387350"/>
            <a:r>
              <a:rPr lang="el-GR" b="1" dirty="0"/>
              <a:t>Λιμπερίνες </a:t>
            </a:r>
            <a:r>
              <a:rPr lang="el-GR" dirty="0"/>
              <a:t>(εκλυτικοί παράγοντες) προκαλούν διέγερση.</a:t>
            </a:r>
          </a:p>
          <a:p>
            <a:pPr lvl="1" indent="-387350"/>
            <a:r>
              <a:rPr lang="el-GR" b="1" dirty="0"/>
              <a:t>Στατίνες</a:t>
            </a:r>
            <a:r>
              <a:rPr lang="el-GR" dirty="0"/>
              <a:t> προκαλούν αναστολή και ελέγχουν την βιοσύνθεση </a:t>
            </a:r>
            <a:r>
              <a:rPr lang="el-GR" b="1" dirty="0"/>
              <a:t>Τροπινών</a:t>
            </a:r>
            <a:r>
              <a:rPr lang="el-GR" dirty="0"/>
              <a:t> οι οποίες στη συνέχεια καθοδηγούν τους περιφερικούς αδένες για την παραγωγή </a:t>
            </a:r>
            <a:r>
              <a:rPr lang="el-GR" b="1" dirty="0"/>
              <a:t>αδενικών ορμονών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960349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a:t>
            </a:r>
            <a:r>
              <a:rPr lang="el-GR" sz="3000" b="0" dirty="0" smtClean="0">
                <a:solidFill>
                  <a:prstClr val="black"/>
                </a:solidFill>
              </a:rPr>
              <a:t>13/13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5" name="Ορθογώνιο 4"/>
          <p:cNvSpPr/>
          <p:nvPr/>
        </p:nvSpPr>
        <p:spPr>
          <a:xfrm>
            <a:off x="3195961" y="6340178"/>
            <a:ext cx="3288464" cy="369332"/>
          </a:xfrm>
          <a:prstGeom prst="rect">
            <a:avLst/>
          </a:prstGeom>
        </p:spPr>
        <p:txBody>
          <a:bodyPr wrap="none">
            <a:spAutoFit/>
          </a:bodyPr>
          <a:lstStyle/>
          <a:p>
            <a:r>
              <a:rPr lang="el-GR" dirty="0">
                <a:latin typeface="+mn-lt"/>
              </a:rPr>
              <a:t>Ιεραρχία Ορμονικού συστήματος</a:t>
            </a:r>
          </a:p>
        </p:txBody>
      </p:sp>
      <p:grpSp>
        <p:nvGrpSpPr>
          <p:cNvPr id="1066" name="Ομάδα 1065"/>
          <p:cNvGrpSpPr/>
          <p:nvPr/>
        </p:nvGrpSpPr>
        <p:grpSpPr>
          <a:xfrm>
            <a:off x="467543" y="1115452"/>
            <a:ext cx="8676457" cy="5193868"/>
            <a:chOff x="467543" y="1115452"/>
            <a:chExt cx="8676457" cy="5193868"/>
          </a:xfrm>
        </p:grpSpPr>
        <p:sp>
          <p:nvSpPr>
            <p:cNvPr id="1063" name="Ορθογώνιο 1062"/>
            <p:cNvSpPr/>
            <p:nvPr/>
          </p:nvSpPr>
          <p:spPr>
            <a:xfrm>
              <a:off x="467544" y="5491053"/>
              <a:ext cx="8676456" cy="8182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6" name="Ορθογώνιο 25"/>
            <p:cNvSpPr/>
            <p:nvPr/>
          </p:nvSpPr>
          <p:spPr>
            <a:xfrm>
              <a:off x="467543" y="2636912"/>
              <a:ext cx="6387711" cy="19442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Ορθογώνιο 19"/>
            <p:cNvSpPr/>
            <p:nvPr/>
          </p:nvSpPr>
          <p:spPr>
            <a:xfrm>
              <a:off x="467544" y="1124744"/>
              <a:ext cx="8676456" cy="11521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Έλλειψη 8"/>
            <p:cNvSpPr/>
            <p:nvPr/>
          </p:nvSpPr>
          <p:spPr>
            <a:xfrm>
              <a:off x="1197467" y="1340768"/>
              <a:ext cx="144016" cy="144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Έλλειψη 9"/>
            <p:cNvSpPr/>
            <p:nvPr/>
          </p:nvSpPr>
          <p:spPr>
            <a:xfrm>
              <a:off x="6398450" y="1340768"/>
              <a:ext cx="144016" cy="144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Έλλειψη 10"/>
            <p:cNvSpPr/>
            <p:nvPr/>
          </p:nvSpPr>
          <p:spPr>
            <a:xfrm>
              <a:off x="7236296" y="1340768"/>
              <a:ext cx="144016" cy="144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Έλλειψη 11"/>
            <p:cNvSpPr/>
            <p:nvPr/>
          </p:nvSpPr>
          <p:spPr>
            <a:xfrm>
              <a:off x="8244408" y="1340768"/>
              <a:ext cx="144016" cy="144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Έλλειψη 12"/>
            <p:cNvSpPr/>
            <p:nvPr/>
          </p:nvSpPr>
          <p:spPr>
            <a:xfrm>
              <a:off x="2195736" y="1340768"/>
              <a:ext cx="144016" cy="144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Έλλειψη 13"/>
            <p:cNvSpPr/>
            <p:nvPr/>
          </p:nvSpPr>
          <p:spPr>
            <a:xfrm>
              <a:off x="3131840" y="1340768"/>
              <a:ext cx="144016" cy="144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Έλλειψη 14"/>
            <p:cNvSpPr/>
            <p:nvPr/>
          </p:nvSpPr>
          <p:spPr>
            <a:xfrm>
              <a:off x="5365022" y="1340768"/>
              <a:ext cx="144016" cy="144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p:cNvSpPr txBox="1"/>
            <p:nvPr/>
          </p:nvSpPr>
          <p:spPr>
            <a:xfrm>
              <a:off x="909435" y="1525873"/>
              <a:ext cx="720080" cy="646331"/>
            </a:xfrm>
            <a:prstGeom prst="rect">
              <a:avLst/>
            </a:prstGeom>
            <a:noFill/>
          </p:spPr>
          <p:txBody>
            <a:bodyPr wrap="square" rtlCol="0">
              <a:spAutoFit/>
            </a:bodyPr>
            <a:lstStyle/>
            <a:p>
              <a:pPr algn="ctr"/>
              <a:r>
                <a:rPr lang="en-US" dirty="0" smtClean="0">
                  <a:solidFill>
                    <a:schemeClr val="bg1"/>
                  </a:solidFill>
                  <a:latin typeface="+mn-lt"/>
                </a:rPr>
                <a:t>FRH, LRH</a:t>
              </a:r>
              <a:endParaRPr lang="el-GR" dirty="0">
                <a:solidFill>
                  <a:schemeClr val="bg1"/>
                </a:solidFill>
                <a:latin typeface="+mn-lt"/>
              </a:endParaRPr>
            </a:p>
          </p:txBody>
        </p:sp>
        <p:sp>
          <p:nvSpPr>
            <p:cNvPr id="16" name="TextBox 15"/>
            <p:cNvSpPr txBox="1"/>
            <p:nvPr/>
          </p:nvSpPr>
          <p:spPr>
            <a:xfrm>
              <a:off x="1963814" y="1664373"/>
              <a:ext cx="607859" cy="369332"/>
            </a:xfrm>
            <a:prstGeom prst="rect">
              <a:avLst/>
            </a:prstGeom>
            <a:noFill/>
          </p:spPr>
          <p:txBody>
            <a:bodyPr wrap="none" rtlCol="0">
              <a:spAutoFit/>
            </a:bodyPr>
            <a:lstStyle/>
            <a:p>
              <a:pPr algn="ctr"/>
              <a:r>
                <a:rPr lang="en-US" dirty="0" smtClean="0">
                  <a:solidFill>
                    <a:schemeClr val="bg1"/>
                  </a:solidFill>
                  <a:latin typeface="+mn-lt"/>
                </a:rPr>
                <a:t>GRH</a:t>
              </a:r>
              <a:endParaRPr lang="el-GR" dirty="0">
                <a:solidFill>
                  <a:schemeClr val="bg1"/>
                </a:solidFill>
                <a:latin typeface="+mn-lt"/>
              </a:endParaRPr>
            </a:p>
          </p:txBody>
        </p:sp>
        <p:sp>
          <p:nvSpPr>
            <p:cNvPr id="17" name="TextBox 16"/>
            <p:cNvSpPr txBox="1"/>
            <p:nvPr/>
          </p:nvSpPr>
          <p:spPr>
            <a:xfrm>
              <a:off x="2807804" y="1525872"/>
              <a:ext cx="792088" cy="646331"/>
            </a:xfrm>
            <a:prstGeom prst="rect">
              <a:avLst/>
            </a:prstGeom>
            <a:noFill/>
          </p:spPr>
          <p:txBody>
            <a:bodyPr wrap="square" rtlCol="0">
              <a:spAutoFit/>
            </a:bodyPr>
            <a:lstStyle/>
            <a:p>
              <a:pPr algn="ctr"/>
              <a:r>
                <a:rPr lang="en-US" dirty="0" smtClean="0">
                  <a:solidFill>
                    <a:schemeClr val="bg1"/>
                  </a:solidFill>
                  <a:latin typeface="+mn-lt"/>
                </a:rPr>
                <a:t>Dopa min</a:t>
              </a:r>
              <a:endParaRPr lang="el-GR" dirty="0">
                <a:solidFill>
                  <a:schemeClr val="bg1"/>
                </a:solidFill>
                <a:latin typeface="+mn-lt"/>
              </a:endParaRPr>
            </a:p>
          </p:txBody>
        </p:sp>
        <p:sp>
          <p:nvSpPr>
            <p:cNvPr id="18" name="TextBox 17"/>
            <p:cNvSpPr txBox="1"/>
            <p:nvPr/>
          </p:nvSpPr>
          <p:spPr>
            <a:xfrm>
              <a:off x="5149932" y="1525873"/>
              <a:ext cx="574196" cy="369332"/>
            </a:xfrm>
            <a:prstGeom prst="rect">
              <a:avLst/>
            </a:prstGeom>
            <a:noFill/>
          </p:spPr>
          <p:txBody>
            <a:bodyPr wrap="none" rtlCol="0">
              <a:spAutoFit/>
            </a:bodyPr>
            <a:lstStyle/>
            <a:p>
              <a:pPr algn="ctr"/>
              <a:r>
                <a:rPr lang="en-US" dirty="0" smtClean="0">
                  <a:solidFill>
                    <a:schemeClr val="bg1"/>
                  </a:solidFill>
                  <a:latin typeface="+mn-lt"/>
                </a:rPr>
                <a:t>TRH</a:t>
              </a:r>
              <a:endParaRPr lang="el-GR" dirty="0">
                <a:solidFill>
                  <a:schemeClr val="bg1"/>
                </a:solidFill>
                <a:latin typeface="+mn-lt"/>
              </a:endParaRPr>
            </a:p>
          </p:txBody>
        </p:sp>
        <p:sp>
          <p:nvSpPr>
            <p:cNvPr id="19" name="TextBox 18"/>
            <p:cNvSpPr txBox="1"/>
            <p:nvPr/>
          </p:nvSpPr>
          <p:spPr>
            <a:xfrm>
              <a:off x="6193310" y="1525872"/>
              <a:ext cx="538930" cy="369332"/>
            </a:xfrm>
            <a:prstGeom prst="rect">
              <a:avLst/>
            </a:prstGeom>
            <a:noFill/>
          </p:spPr>
          <p:txBody>
            <a:bodyPr wrap="none" rtlCol="0">
              <a:spAutoFit/>
            </a:bodyPr>
            <a:lstStyle/>
            <a:p>
              <a:pPr algn="ctr"/>
              <a:r>
                <a:rPr lang="en-US" dirty="0" smtClean="0">
                  <a:solidFill>
                    <a:schemeClr val="bg1"/>
                  </a:solidFill>
                  <a:latin typeface="+mn-lt"/>
                </a:rPr>
                <a:t>CRF</a:t>
              </a:r>
              <a:endParaRPr lang="el-GR" dirty="0">
                <a:solidFill>
                  <a:schemeClr val="bg1"/>
                </a:solidFill>
                <a:latin typeface="+mn-lt"/>
              </a:endParaRPr>
            </a:p>
          </p:txBody>
        </p:sp>
        <p:sp>
          <p:nvSpPr>
            <p:cNvPr id="28" name="Έλλειψη 27"/>
            <p:cNvSpPr/>
            <p:nvPr/>
          </p:nvSpPr>
          <p:spPr>
            <a:xfrm>
              <a:off x="1197956" y="3861048"/>
              <a:ext cx="144016" cy="144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9" name="Έλλειψη 28"/>
            <p:cNvSpPr/>
            <p:nvPr/>
          </p:nvSpPr>
          <p:spPr>
            <a:xfrm>
              <a:off x="2196225" y="3861048"/>
              <a:ext cx="144016" cy="144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0" name="Έλλειψη 29"/>
            <p:cNvSpPr/>
            <p:nvPr/>
          </p:nvSpPr>
          <p:spPr>
            <a:xfrm>
              <a:off x="3132329" y="3861048"/>
              <a:ext cx="144016" cy="144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31" name="Ευθύγραμμο βέλος σύνδεσης 30"/>
            <p:cNvCxnSpPr>
              <a:stCxn id="6" idx="2"/>
            </p:cNvCxnSpPr>
            <p:nvPr/>
          </p:nvCxnSpPr>
          <p:spPr>
            <a:xfrm>
              <a:off x="1269475" y="2172204"/>
              <a:ext cx="0" cy="161683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a:stCxn id="16" idx="2"/>
            </p:cNvCxnSpPr>
            <p:nvPr/>
          </p:nvCxnSpPr>
          <p:spPr>
            <a:xfrm flipH="1">
              <a:off x="2267743" y="2033705"/>
              <a:ext cx="1" cy="17553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a:stCxn id="17" idx="2"/>
            </p:cNvCxnSpPr>
            <p:nvPr/>
          </p:nvCxnSpPr>
          <p:spPr>
            <a:xfrm>
              <a:off x="3203848" y="2172203"/>
              <a:ext cx="489" cy="1616837"/>
            </a:xfrm>
            <a:prstGeom prst="straightConnector1">
              <a:avLst/>
            </a:prstGeom>
            <a:ln w="28575">
              <a:solidFill>
                <a:srgbClr val="004A82"/>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72374" y="3522494"/>
              <a:ext cx="287258" cy="338554"/>
            </a:xfrm>
            <a:prstGeom prst="rect">
              <a:avLst/>
            </a:prstGeom>
            <a:noFill/>
          </p:spPr>
          <p:txBody>
            <a:bodyPr wrap="none" rtlCol="0">
              <a:spAutoFit/>
            </a:bodyPr>
            <a:lstStyle/>
            <a:p>
              <a:r>
                <a:rPr lang="en-US" sz="1600" b="1" dirty="0" smtClean="0">
                  <a:solidFill>
                    <a:srgbClr val="C00000"/>
                  </a:solidFill>
                  <a:latin typeface="+mn-lt"/>
                </a:rPr>
                <a:t>+</a:t>
              </a:r>
              <a:endParaRPr lang="el-GR" sz="1600" b="1" dirty="0">
                <a:solidFill>
                  <a:srgbClr val="C00000"/>
                </a:solidFill>
                <a:latin typeface="+mn-lt"/>
              </a:endParaRPr>
            </a:p>
          </p:txBody>
        </p:sp>
        <p:sp>
          <p:nvSpPr>
            <p:cNvPr id="40" name="TextBox 39"/>
            <p:cNvSpPr txBox="1"/>
            <p:nvPr/>
          </p:nvSpPr>
          <p:spPr>
            <a:xfrm>
              <a:off x="1981457" y="3522494"/>
              <a:ext cx="287258" cy="338554"/>
            </a:xfrm>
            <a:prstGeom prst="rect">
              <a:avLst/>
            </a:prstGeom>
            <a:noFill/>
          </p:spPr>
          <p:txBody>
            <a:bodyPr wrap="none" rtlCol="0">
              <a:spAutoFit/>
            </a:bodyPr>
            <a:lstStyle/>
            <a:p>
              <a:r>
                <a:rPr lang="en-US" sz="1600" b="1" dirty="0" smtClean="0">
                  <a:solidFill>
                    <a:srgbClr val="C00000"/>
                  </a:solidFill>
                  <a:latin typeface="+mn-lt"/>
                </a:rPr>
                <a:t>+</a:t>
              </a:r>
              <a:endParaRPr lang="el-GR" sz="1600" b="1" dirty="0">
                <a:solidFill>
                  <a:srgbClr val="C00000"/>
                </a:solidFill>
                <a:latin typeface="+mn-lt"/>
              </a:endParaRPr>
            </a:p>
          </p:txBody>
        </p:sp>
        <p:sp>
          <p:nvSpPr>
            <p:cNvPr id="38" name="TextBox 37"/>
            <p:cNvSpPr txBox="1"/>
            <p:nvPr/>
          </p:nvSpPr>
          <p:spPr>
            <a:xfrm>
              <a:off x="862075" y="4015181"/>
              <a:ext cx="814800" cy="584775"/>
            </a:xfrm>
            <a:prstGeom prst="rect">
              <a:avLst/>
            </a:prstGeom>
            <a:noFill/>
          </p:spPr>
          <p:txBody>
            <a:bodyPr wrap="square" rtlCol="0">
              <a:spAutoFit/>
            </a:bodyPr>
            <a:lstStyle/>
            <a:p>
              <a:r>
                <a:rPr lang="el-GR" sz="1600" dirty="0" smtClean="0">
                  <a:latin typeface="+mn-lt"/>
                </a:rPr>
                <a:t>Γοναδοτρόποι</a:t>
              </a:r>
              <a:endParaRPr lang="el-GR" sz="1600" dirty="0">
                <a:latin typeface="+mn-lt"/>
              </a:endParaRPr>
            </a:p>
          </p:txBody>
        </p:sp>
        <p:sp>
          <p:nvSpPr>
            <p:cNvPr id="41" name="TextBox 40"/>
            <p:cNvSpPr txBox="1"/>
            <p:nvPr/>
          </p:nvSpPr>
          <p:spPr>
            <a:xfrm>
              <a:off x="1957503" y="4015181"/>
              <a:ext cx="614170" cy="584775"/>
            </a:xfrm>
            <a:prstGeom prst="rect">
              <a:avLst/>
            </a:prstGeom>
            <a:noFill/>
          </p:spPr>
          <p:txBody>
            <a:bodyPr wrap="square" rtlCol="0">
              <a:spAutoFit/>
            </a:bodyPr>
            <a:lstStyle/>
            <a:p>
              <a:r>
                <a:rPr lang="el-GR" sz="1600" dirty="0" smtClean="0">
                  <a:latin typeface="+mn-lt"/>
                </a:rPr>
                <a:t>Αυξητική</a:t>
              </a:r>
              <a:endParaRPr lang="el-GR" sz="1600" dirty="0">
                <a:latin typeface="+mn-lt"/>
              </a:endParaRPr>
            </a:p>
          </p:txBody>
        </p:sp>
        <p:sp>
          <p:nvSpPr>
            <p:cNvPr id="42" name="TextBox 41"/>
            <p:cNvSpPr txBox="1"/>
            <p:nvPr/>
          </p:nvSpPr>
          <p:spPr>
            <a:xfrm>
              <a:off x="2879812" y="4015181"/>
              <a:ext cx="792088" cy="584775"/>
            </a:xfrm>
            <a:prstGeom prst="rect">
              <a:avLst/>
            </a:prstGeom>
            <a:noFill/>
          </p:spPr>
          <p:txBody>
            <a:bodyPr wrap="square" rtlCol="0">
              <a:spAutoFit/>
            </a:bodyPr>
            <a:lstStyle/>
            <a:p>
              <a:r>
                <a:rPr lang="el-GR" sz="1600" dirty="0" smtClean="0">
                  <a:latin typeface="+mn-lt"/>
                </a:rPr>
                <a:t>Προλακτίνη</a:t>
              </a:r>
              <a:endParaRPr lang="el-GR" sz="1600" dirty="0">
                <a:latin typeface="+mn-lt"/>
              </a:endParaRPr>
            </a:p>
          </p:txBody>
        </p:sp>
        <p:cxnSp>
          <p:nvCxnSpPr>
            <p:cNvPr id="44" name="Ευθύγραμμο βέλος σύνδεσης 43"/>
            <p:cNvCxnSpPr/>
            <p:nvPr/>
          </p:nvCxnSpPr>
          <p:spPr>
            <a:xfrm flipH="1">
              <a:off x="862075" y="4581128"/>
              <a:ext cx="253928" cy="100811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Ευθύγραμμο βέλος σύνδεσης 45"/>
            <p:cNvCxnSpPr/>
            <p:nvPr/>
          </p:nvCxnSpPr>
          <p:spPr>
            <a:xfrm>
              <a:off x="1413491" y="4581128"/>
              <a:ext cx="206181" cy="100811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60164" y="4818638"/>
              <a:ext cx="399468" cy="338554"/>
            </a:xfrm>
            <a:prstGeom prst="rect">
              <a:avLst/>
            </a:prstGeom>
            <a:solidFill>
              <a:schemeClr val="bg1"/>
            </a:solidFill>
          </p:spPr>
          <p:txBody>
            <a:bodyPr wrap="none" rtlCol="0">
              <a:spAutoFit/>
            </a:bodyPr>
            <a:lstStyle/>
            <a:p>
              <a:r>
                <a:rPr lang="en-US" sz="1600" dirty="0" smtClean="0">
                  <a:latin typeface="+mn-lt"/>
                </a:rPr>
                <a:t>LH</a:t>
              </a:r>
              <a:endParaRPr lang="el-GR" sz="1600" dirty="0">
                <a:latin typeface="+mn-lt"/>
              </a:endParaRPr>
            </a:p>
          </p:txBody>
        </p:sp>
        <p:sp>
          <p:nvSpPr>
            <p:cNvPr id="49" name="TextBox 48"/>
            <p:cNvSpPr txBox="1"/>
            <p:nvPr/>
          </p:nvSpPr>
          <p:spPr>
            <a:xfrm>
              <a:off x="1278846" y="4818638"/>
              <a:ext cx="499176" cy="338554"/>
            </a:xfrm>
            <a:prstGeom prst="rect">
              <a:avLst/>
            </a:prstGeom>
            <a:solidFill>
              <a:schemeClr val="bg1"/>
            </a:solidFill>
          </p:spPr>
          <p:txBody>
            <a:bodyPr wrap="none" rtlCol="0">
              <a:spAutoFit/>
            </a:bodyPr>
            <a:lstStyle/>
            <a:p>
              <a:r>
                <a:rPr lang="en-US" sz="1600" dirty="0" smtClean="0">
                  <a:latin typeface="+mn-lt"/>
                </a:rPr>
                <a:t>FSH</a:t>
              </a:r>
              <a:endParaRPr lang="el-GR" sz="1600" dirty="0">
                <a:latin typeface="+mn-lt"/>
              </a:endParaRPr>
            </a:p>
          </p:txBody>
        </p:sp>
        <p:sp>
          <p:nvSpPr>
            <p:cNvPr id="56" name="TextBox 55"/>
            <p:cNvSpPr txBox="1"/>
            <p:nvPr/>
          </p:nvSpPr>
          <p:spPr>
            <a:xfrm>
              <a:off x="3179796" y="5250686"/>
              <a:ext cx="287258" cy="338554"/>
            </a:xfrm>
            <a:prstGeom prst="rect">
              <a:avLst/>
            </a:prstGeom>
            <a:noFill/>
          </p:spPr>
          <p:txBody>
            <a:bodyPr wrap="none" rtlCol="0">
              <a:spAutoFit/>
            </a:bodyPr>
            <a:lstStyle/>
            <a:p>
              <a:r>
                <a:rPr lang="en-US" sz="1600" b="1" dirty="0" smtClean="0">
                  <a:solidFill>
                    <a:srgbClr val="C00000"/>
                  </a:solidFill>
                  <a:latin typeface="+mn-lt"/>
                </a:rPr>
                <a:t>+</a:t>
              </a:r>
              <a:endParaRPr lang="el-GR" sz="1600" b="1" dirty="0">
                <a:solidFill>
                  <a:srgbClr val="C00000"/>
                </a:solidFill>
                <a:latin typeface="+mn-lt"/>
              </a:endParaRPr>
            </a:p>
          </p:txBody>
        </p:sp>
        <p:sp>
          <p:nvSpPr>
            <p:cNvPr id="57" name="TextBox 56"/>
            <p:cNvSpPr txBox="1"/>
            <p:nvPr/>
          </p:nvSpPr>
          <p:spPr>
            <a:xfrm>
              <a:off x="2259151" y="5250686"/>
              <a:ext cx="287258" cy="338554"/>
            </a:xfrm>
            <a:prstGeom prst="rect">
              <a:avLst/>
            </a:prstGeom>
            <a:noFill/>
          </p:spPr>
          <p:txBody>
            <a:bodyPr wrap="none" rtlCol="0">
              <a:spAutoFit/>
            </a:bodyPr>
            <a:lstStyle/>
            <a:p>
              <a:r>
                <a:rPr lang="en-US" sz="1600" b="1" dirty="0" smtClean="0">
                  <a:solidFill>
                    <a:srgbClr val="C00000"/>
                  </a:solidFill>
                  <a:latin typeface="+mn-lt"/>
                </a:rPr>
                <a:t>+</a:t>
              </a:r>
              <a:endParaRPr lang="el-GR" sz="1600" b="1" dirty="0">
                <a:solidFill>
                  <a:srgbClr val="C00000"/>
                </a:solidFill>
                <a:latin typeface="+mn-lt"/>
              </a:endParaRPr>
            </a:p>
          </p:txBody>
        </p:sp>
        <p:sp>
          <p:nvSpPr>
            <p:cNvPr id="58" name="TextBox 57"/>
            <p:cNvSpPr txBox="1"/>
            <p:nvPr/>
          </p:nvSpPr>
          <p:spPr>
            <a:xfrm>
              <a:off x="1103042" y="5253184"/>
              <a:ext cx="287258" cy="338554"/>
            </a:xfrm>
            <a:prstGeom prst="rect">
              <a:avLst/>
            </a:prstGeom>
            <a:noFill/>
          </p:spPr>
          <p:txBody>
            <a:bodyPr wrap="none" rtlCol="0">
              <a:spAutoFit/>
            </a:bodyPr>
            <a:lstStyle/>
            <a:p>
              <a:r>
                <a:rPr lang="en-US" sz="1600" b="1" dirty="0" smtClean="0">
                  <a:solidFill>
                    <a:srgbClr val="C00000"/>
                  </a:solidFill>
                  <a:latin typeface="+mn-lt"/>
                </a:rPr>
                <a:t>+</a:t>
              </a:r>
              <a:endParaRPr lang="el-GR" sz="1600" b="1" dirty="0">
                <a:solidFill>
                  <a:srgbClr val="C00000"/>
                </a:solidFill>
                <a:latin typeface="+mn-lt"/>
              </a:endParaRPr>
            </a:p>
          </p:txBody>
        </p:sp>
        <p:cxnSp>
          <p:nvCxnSpPr>
            <p:cNvPr id="59" name="Ευθύγραμμο βέλος σύνδεσης 58"/>
            <p:cNvCxnSpPr/>
            <p:nvPr/>
          </p:nvCxnSpPr>
          <p:spPr>
            <a:xfrm>
              <a:off x="2259151" y="4560581"/>
              <a:ext cx="0" cy="102865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p:cNvCxnSpPr/>
            <p:nvPr/>
          </p:nvCxnSpPr>
          <p:spPr>
            <a:xfrm>
              <a:off x="3179796" y="4581128"/>
              <a:ext cx="0" cy="102865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741450" y="1115452"/>
              <a:ext cx="1416478" cy="369332"/>
            </a:xfrm>
            <a:prstGeom prst="rect">
              <a:avLst/>
            </a:prstGeom>
            <a:noFill/>
          </p:spPr>
          <p:txBody>
            <a:bodyPr wrap="none" rtlCol="0">
              <a:spAutoFit/>
            </a:bodyPr>
            <a:lstStyle/>
            <a:p>
              <a:r>
                <a:rPr lang="el-GR" b="1" dirty="0" smtClean="0">
                  <a:solidFill>
                    <a:schemeClr val="bg1"/>
                  </a:solidFill>
                  <a:latin typeface="+mn-lt"/>
                </a:rPr>
                <a:t>Υποθάλαμος</a:t>
              </a:r>
              <a:endParaRPr lang="el-GR" b="1" dirty="0">
                <a:solidFill>
                  <a:schemeClr val="bg1"/>
                </a:solidFill>
                <a:latin typeface="+mn-lt"/>
              </a:endParaRPr>
            </a:p>
          </p:txBody>
        </p:sp>
        <p:sp>
          <p:nvSpPr>
            <p:cNvPr id="62" name="TextBox 61"/>
            <p:cNvSpPr txBox="1"/>
            <p:nvPr/>
          </p:nvSpPr>
          <p:spPr>
            <a:xfrm>
              <a:off x="763137" y="5589240"/>
              <a:ext cx="967067" cy="584775"/>
            </a:xfrm>
            <a:prstGeom prst="rect">
              <a:avLst/>
            </a:prstGeom>
            <a:noFill/>
          </p:spPr>
          <p:txBody>
            <a:bodyPr wrap="square" rtlCol="0">
              <a:spAutoFit/>
            </a:bodyPr>
            <a:lstStyle/>
            <a:p>
              <a:pPr algn="ctr"/>
              <a:r>
                <a:rPr lang="el-GR" sz="1600" dirty="0" smtClean="0">
                  <a:latin typeface="+mn-lt"/>
                </a:rPr>
                <a:t>Ωοθήκες, όρχεις</a:t>
              </a:r>
              <a:endParaRPr lang="el-GR" sz="1600" dirty="0">
                <a:latin typeface="+mn-lt"/>
              </a:endParaRPr>
            </a:p>
          </p:txBody>
        </p:sp>
        <p:sp>
          <p:nvSpPr>
            <p:cNvPr id="63" name="TextBox 62"/>
            <p:cNvSpPr txBox="1"/>
            <p:nvPr/>
          </p:nvSpPr>
          <p:spPr>
            <a:xfrm>
              <a:off x="1827494" y="5609787"/>
              <a:ext cx="863313" cy="338554"/>
            </a:xfrm>
            <a:prstGeom prst="rect">
              <a:avLst/>
            </a:prstGeom>
            <a:noFill/>
          </p:spPr>
          <p:txBody>
            <a:bodyPr wrap="none" rtlCol="0">
              <a:spAutoFit/>
            </a:bodyPr>
            <a:lstStyle/>
            <a:p>
              <a:pPr algn="ctr"/>
              <a:r>
                <a:rPr lang="el-GR" sz="1600" dirty="0" smtClean="0">
                  <a:latin typeface="+mn-lt"/>
                </a:rPr>
                <a:t>Χόνδροι</a:t>
              </a:r>
              <a:endParaRPr lang="el-GR" sz="1600" dirty="0">
                <a:latin typeface="+mn-lt"/>
              </a:endParaRPr>
            </a:p>
          </p:txBody>
        </p:sp>
        <p:sp>
          <p:nvSpPr>
            <p:cNvPr id="1024" name="TextBox 1023"/>
            <p:cNvSpPr txBox="1"/>
            <p:nvPr/>
          </p:nvSpPr>
          <p:spPr>
            <a:xfrm>
              <a:off x="2592269" y="5655953"/>
              <a:ext cx="1224136" cy="584775"/>
            </a:xfrm>
            <a:prstGeom prst="rect">
              <a:avLst/>
            </a:prstGeom>
            <a:noFill/>
          </p:spPr>
          <p:txBody>
            <a:bodyPr wrap="square" rtlCol="0">
              <a:spAutoFit/>
            </a:bodyPr>
            <a:lstStyle/>
            <a:p>
              <a:pPr algn="ctr"/>
              <a:r>
                <a:rPr lang="el-GR" sz="1600" dirty="0" smtClean="0">
                  <a:latin typeface="+mn-lt"/>
                </a:rPr>
                <a:t>Στήθη, γενν.όργανα</a:t>
              </a:r>
              <a:endParaRPr lang="el-GR" sz="1600" dirty="0">
                <a:latin typeface="+mn-lt"/>
              </a:endParaRPr>
            </a:p>
          </p:txBody>
        </p:sp>
        <p:sp>
          <p:nvSpPr>
            <p:cNvPr id="1025" name="TextBox 1024"/>
            <p:cNvSpPr txBox="1"/>
            <p:nvPr/>
          </p:nvSpPr>
          <p:spPr>
            <a:xfrm>
              <a:off x="3834211" y="3212976"/>
              <a:ext cx="936603" cy="646331"/>
            </a:xfrm>
            <a:prstGeom prst="rect">
              <a:avLst/>
            </a:prstGeom>
            <a:noFill/>
          </p:spPr>
          <p:txBody>
            <a:bodyPr wrap="none" rtlCol="0">
              <a:spAutoFit/>
            </a:bodyPr>
            <a:lstStyle/>
            <a:p>
              <a:r>
                <a:rPr lang="el-GR" b="1" dirty="0" smtClean="0">
                  <a:solidFill>
                    <a:srgbClr val="004A82"/>
                  </a:solidFill>
                  <a:latin typeface="+mn-lt"/>
                </a:rPr>
                <a:t>Σωματο</a:t>
              </a:r>
            </a:p>
            <a:p>
              <a:r>
                <a:rPr lang="el-GR" b="1" dirty="0" smtClean="0">
                  <a:solidFill>
                    <a:srgbClr val="004A82"/>
                  </a:solidFill>
                  <a:latin typeface="+mn-lt"/>
                </a:rPr>
                <a:t>στατίνη</a:t>
              </a:r>
              <a:endParaRPr lang="el-GR" b="1" dirty="0">
                <a:solidFill>
                  <a:srgbClr val="004A82"/>
                </a:solidFill>
                <a:latin typeface="+mn-lt"/>
              </a:endParaRPr>
            </a:p>
          </p:txBody>
        </p:sp>
        <p:cxnSp>
          <p:nvCxnSpPr>
            <p:cNvPr id="1028" name="Ευθύγραμμο βέλος σύνδεσης 1027"/>
            <p:cNvCxnSpPr/>
            <p:nvPr/>
          </p:nvCxnSpPr>
          <p:spPr>
            <a:xfrm flipH="1">
              <a:off x="2438183" y="3284984"/>
              <a:ext cx="1485745" cy="576064"/>
            </a:xfrm>
            <a:prstGeom prst="straightConnector1">
              <a:avLst/>
            </a:prstGeom>
            <a:ln w="28575">
              <a:solidFill>
                <a:srgbClr val="004A82"/>
              </a:solidFill>
              <a:tailEnd type="arrow"/>
            </a:ln>
          </p:spPr>
          <p:style>
            <a:lnRef idx="1">
              <a:schemeClr val="accent1"/>
            </a:lnRef>
            <a:fillRef idx="0">
              <a:schemeClr val="accent1"/>
            </a:fillRef>
            <a:effectRef idx="0">
              <a:schemeClr val="accent1"/>
            </a:effectRef>
            <a:fontRef idx="minor">
              <a:schemeClr val="tx1"/>
            </a:fontRef>
          </p:style>
        </p:cxnSp>
        <p:sp>
          <p:nvSpPr>
            <p:cNvPr id="1029" name="TextBox 1028"/>
            <p:cNvSpPr txBox="1"/>
            <p:nvPr/>
          </p:nvSpPr>
          <p:spPr>
            <a:xfrm>
              <a:off x="2438182" y="3460938"/>
              <a:ext cx="269626" cy="400110"/>
            </a:xfrm>
            <a:prstGeom prst="rect">
              <a:avLst/>
            </a:prstGeom>
            <a:noFill/>
          </p:spPr>
          <p:txBody>
            <a:bodyPr wrap="none" rtlCol="0">
              <a:spAutoFit/>
            </a:bodyPr>
            <a:lstStyle/>
            <a:p>
              <a:r>
                <a:rPr lang="el-GR" sz="2000" b="1" dirty="0" smtClean="0">
                  <a:solidFill>
                    <a:srgbClr val="004A82"/>
                  </a:solidFill>
                </a:rPr>
                <a:t>-</a:t>
              </a:r>
              <a:endParaRPr lang="el-GR" sz="2000" b="1" dirty="0">
                <a:solidFill>
                  <a:srgbClr val="004A82"/>
                </a:solidFill>
              </a:endParaRPr>
            </a:p>
          </p:txBody>
        </p:sp>
        <p:sp>
          <p:nvSpPr>
            <p:cNvPr id="70" name="TextBox 69"/>
            <p:cNvSpPr txBox="1"/>
            <p:nvPr/>
          </p:nvSpPr>
          <p:spPr>
            <a:xfrm>
              <a:off x="3203848" y="3419260"/>
              <a:ext cx="269626" cy="400110"/>
            </a:xfrm>
            <a:prstGeom prst="rect">
              <a:avLst/>
            </a:prstGeom>
            <a:noFill/>
          </p:spPr>
          <p:txBody>
            <a:bodyPr wrap="none" rtlCol="0">
              <a:spAutoFit/>
            </a:bodyPr>
            <a:lstStyle/>
            <a:p>
              <a:r>
                <a:rPr lang="el-GR" sz="2000" b="1" dirty="0" smtClean="0">
                  <a:solidFill>
                    <a:srgbClr val="004A82"/>
                  </a:solidFill>
                </a:rPr>
                <a:t>-</a:t>
              </a:r>
              <a:endParaRPr lang="el-GR" sz="2000" b="1" dirty="0">
                <a:solidFill>
                  <a:srgbClr val="004A82"/>
                </a:solidFill>
              </a:endParaRPr>
            </a:p>
          </p:txBody>
        </p:sp>
        <p:sp>
          <p:nvSpPr>
            <p:cNvPr id="71" name="TextBox 70"/>
            <p:cNvSpPr txBox="1"/>
            <p:nvPr/>
          </p:nvSpPr>
          <p:spPr>
            <a:xfrm>
              <a:off x="5022454" y="3645024"/>
              <a:ext cx="269626" cy="400110"/>
            </a:xfrm>
            <a:prstGeom prst="rect">
              <a:avLst/>
            </a:prstGeom>
            <a:noFill/>
          </p:spPr>
          <p:txBody>
            <a:bodyPr wrap="none" rtlCol="0">
              <a:spAutoFit/>
            </a:bodyPr>
            <a:lstStyle/>
            <a:p>
              <a:r>
                <a:rPr lang="el-GR" sz="2000" b="1" dirty="0" smtClean="0">
                  <a:solidFill>
                    <a:srgbClr val="004A82"/>
                  </a:solidFill>
                </a:rPr>
                <a:t>-</a:t>
              </a:r>
              <a:endParaRPr lang="el-GR" sz="2000" b="1" dirty="0">
                <a:solidFill>
                  <a:srgbClr val="004A82"/>
                </a:solidFill>
              </a:endParaRPr>
            </a:p>
          </p:txBody>
        </p:sp>
        <p:sp>
          <p:nvSpPr>
            <p:cNvPr id="72" name="Έλλειψη 71"/>
            <p:cNvSpPr/>
            <p:nvPr/>
          </p:nvSpPr>
          <p:spPr>
            <a:xfrm>
              <a:off x="4211960" y="3140968"/>
              <a:ext cx="144016" cy="144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31" name="Ευθύγραμμο βέλος σύνδεσης 1030"/>
            <p:cNvCxnSpPr/>
            <p:nvPr/>
          </p:nvCxnSpPr>
          <p:spPr>
            <a:xfrm>
              <a:off x="4662790" y="3307782"/>
              <a:ext cx="702232" cy="661341"/>
            </a:xfrm>
            <a:prstGeom prst="straightConnector1">
              <a:avLst/>
            </a:prstGeom>
            <a:ln w="28575">
              <a:solidFill>
                <a:srgbClr val="004A82"/>
              </a:solidFill>
              <a:tailEnd type="arrow"/>
            </a:ln>
          </p:spPr>
          <p:style>
            <a:lnRef idx="1">
              <a:schemeClr val="accent1"/>
            </a:lnRef>
            <a:fillRef idx="0">
              <a:schemeClr val="accent1"/>
            </a:fillRef>
            <a:effectRef idx="0">
              <a:schemeClr val="accent1"/>
            </a:effectRef>
            <a:fontRef idx="minor">
              <a:schemeClr val="tx1"/>
            </a:fontRef>
          </p:style>
        </p:cxnSp>
        <p:sp>
          <p:nvSpPr>
            <p:cNvPr id="76" name="Έλλειψη 75"/>
            <p:cNvSpPr/>
            <p:nvPr/>
          </p:nvSpPr>
          <p:spPr>
            <a:xfrm>
              <a:off x="5365022" y="3969123"/>
              <a:ext cx="144016" cy="144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7" name="Έλλειψη 76"/>
            <p:cNvSpPr/>
            <p:nvPr/>
          </p:nvSpPr>
          <p:spPr>
            <a:xfrm>
              <a:off x="6401800" y="3969123"/>
              <a:ext cx="144016" cy="144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78" name="Ευθύγραμμο βέλος σύνδεσης 77"/>
            <p:cNvCxnSpPr>
              <a:stCxn id="18" idx="2"/>
            </p:cNvCxnSpPr>
            <p:nvPr/>
          </p:nvCxnSpPr>
          <p:spPr>
            <a:xfrm flipH="1">
              <a:off x="5419795" y="1895205"/>
              <a:ext cx="17235" cy="200191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Ευθύγραμμο βέλος σύνδεσης 78"/>
            <p:cNvCxnSpPr/>
            <p:nvPr/>
          </p:nvCxnSpPr>
          <p:spPr>
            <a:xfrm flipH="1">
              <a:off x="6462775" y="1771624"/>
              <a:ext cx="1" cy="212429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149932" y="3528235"/>
              <a:ext cx="287258" cy="338554"/>
            </a:xfrm>
            <a:prstGeom prst="rect">
              <a:avLst/>
            </a:prstGeom>
            <a:noFill/>
          </p:spPr>
          <p:txBody>
            <a:bodyPr wrap="none" rtlCol="0">
              <a:spAutoFit/>
            </a:bodyPr>
            <a:lstStyle/>
            <a:p>
              <a:r>
                <a:rPr lang="en-US" sz="1600" b="1" dirty="0" smtClean="0">
                  <a:solidFill>
                    <a:srgbClr val="C00000"/>
                  </a:solidFill>
                  <a:latin typeface="+mn-lt"/>
                </a:rPr>
                <a:t>+</a:t>
              </a:r>
              <a:endParaRPr lang="el-GR" sz="1600" b="1" dirty="0">
                <a:solidFill>
                  <a:srgbClr val="C00000"/>
                </a:solidFill>
                <a:latin typeface="+mn-lt"/>
              </a:endParaRPr>
            </a:p>
          </p:txBody>
        </p:sp>
        <p:sp>
          <p:nvSpPr>
            <p:cNvPr id="81" name="TextBox 80"/>
            <p:cNvSpPr txBox="1"/>
            <p:nvPr/>
          </p:nvSpPr>
          <p:spPr>
            <a:xfrm>
              <a:off x="6186550" y="3558561"/>
              <a:ext cx="287258" cy="338554"/>
            </a:xfrm>
            <a:prstGeom prst="rect">
              <a:avLst/>
            </a:prstGeom>
            <a:noFill/>
          </p:spPr>
          <p:txBody>
            <a:bodyPr wrap="none" rtlCol="0">
              <a:spAutoFit/>
            </a:bodyPr>
            <a:lstStyle/>
            <a:p>
              <a:r>
                <a:rPr lang="en-US" sz="1600" b="1" dirty="0" smtClean="0">
                  <a:solidFill>
                    <a:srgbClr val="C00000"/>
                  </a:solidFill>
                  <a:latin typeface="+mn-lt"/>
                </a:rPr>
                <a:t>+</a:t>
              </a:r>
              <a:endParaRPr lang="el-GR" sz="1600" b="1" dirty="0">
                <a:solidFill>
                  <a:srgbClr val="C00000"/>
                </a:solidFill>
                <a:latin typeface="+mn-lt"/>
              </a:endParaRPr>
            </a:p>
          </p:txBody>
        </p:sp>
        <p:sp>
          <p:nvSpPr>
            <p:cNvPr id="1039" name="TextBox 1038"/>
            <p:cNvSpPr txBox="1"/>
            <p:nvPr/>
          </p:nvSpPr>
          <p:spPr>
            <a:xfrm>
              <a:off x="1944293" y="2664496"/>
              <a:ext cx="3779836" cy="338554"/>
            </a:xfrm>
            <a:prstGeom prst="rect">
              <a:avLst/>
            </a:prstGeom>
            <a:solidFill>
              <a:schemeClr val="accent2">
                <a:lumMod val="20000"/>
                <a:lumOff val="80000"/>
              </a:schemeClr>
            </a:solidFill>
          </p:spPr>
          <p:txBody>
            <a:bodyPr wrap="square" rtlCol="0">
              <a:spAutoFit/>
            </a:bodyPr>
            <a:lstStyle/>
            <a:p>
              <a:pPr algn="ctr"/>
              <a:r>
                <a:rPr lang="el-GR" sz="1600" dirty="0" smtClean="0">
                  <a:latin typeface="+mn-lt"/>
                </a:rPr>
                <a:t>Πρόσθιος λοβός (αδενοϋπόφυση)</a:t>
              </a:r>
              <a:endParaRPr lang="el-GR" sz="1600" dirty="0">
                <a:latin typeface="+mn-lt"/>
              </a:endParaRPr>
            </a:p>
          </p:txBody>
        </p:sp>
        <p:sp>
          <p:nvSpPr>
            <p:cNvPr id="1046" name="TextBox 1045"/>
            <p:cNvSpPr txBox="1"/>
            <p:nvPr/>
          </p:nvSpPr>
          <p:spPr>
            <a:xfrm>
              <a:off x="4973675" y="4077072"/>
              <a:ext cx="966477" cy="584775"/>
            </a:xfrm>
            <a:prstGeom prst="rect">
              <a:avLst/>
            </a:prstGeom>
            <a:noFill/>
          </p:spPr>
          <p:txBody>
            <a:bodyPr wrap="square" rtlCol="0">
              <a:spAutoFit/>
            </a:bodyPr>
            <a:lstStyle/>
            <a:p>
              <a:pPr algn="ctr"/>
              <a:r>
                <a:rPr lang="el-GR" sz="1600" dirty="0" smtClean="0">
                  <a:latin typeface="+mn-lt"/>
                </a:rPr>
                <a:t>Θυρεο</a:t>
              </a:r>
            </a:p>
            <a:p>
              <a:pPr algn="ctr"/>
              <a:r>
                <a:rPr lang="el-GR" sz="1600" dirty="0" smtClean="0">
                  <a:latin typeface="+mn-lt"/>
                </a:rPr>
                <a:t>τρόπος</a:t>
              </a:r>
              <a:endParaRPr lang="el-GR" sz="1600" dirty="0">
                <a:latin typeface="+mn-lt"/>
              </a:endParaRPr>
            </a:p>
          </p:txBody>
        </p:sp>
        <p:sp>
          <p:nvSpPr>
            <p:cNvPr id="1047" name="TextBox 1046"/>
            <p:cNvSpPr txBox="1"/>
            <p:nvPr/>
          </p:nvSpPr>
          <p:spPr>
            <a:xfrm>
              <a:off x="6070297" y="4068361"/>
              <a:ext cx="784958" cy="584775"/>
            </a:xfrm>
            <a:prstGeom prst="rect">
              <a:avLst/>
            </a:prstGeom>
            <a:noFill/>
          </p:spPr>
          <p:txBody>
            <a:bodyPr wrap="none" rtlCol="0">
              <a:spAutoFit/>
            </a:bodyPr>
            <a:lstStyle/>
            <a:p>
              <a:r>
                <a:rPr lang="el-GR" sz="1600" dirty="0" smtClean="0">
                  <a:latin typeface="+mn-lt"/>
                </a:rPr>
                <a:t>Φλοιο</a:t>
              </a:r>
            </a:p>
            <a:p>
              <a:r>
                <a:rPr lang="el-GR" sz="1600" dirty="0" smtClean="0">
                  <a:latin typeface="+mn-lt"/>
                </a:rPr>
                <a:t>τρόπος</a:t>
              </a:r>
            </a:p>
          </p:txBody>
        </p:sp>
        <p:cxnSp>
          <p:nvCxnSpPr>
            <p:cNvPr id="97" name="Ευθύγραμμο βέλος σύνδεσης 96"/>
            <p:cNvCxnSpPr/>
            <p:nvPr/>
          </p:nvCxnSpPr>
          <p:spPr>
            <a:xfrm>
              <a:off x="6473808" y="4581126"/>
              <a:ext cx="0" cy="102865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Ευθύγραμμο βέλος σύνδεσης 97"/>
            <p:cNvCxnSpPr/>
            <p:nvPr/>
          </p:nvCxnSpPr>
          <p:spPr>
            <a:xfrm>
              <a:off x="5456913" y="4581127"/>
              <a:ext cx="0" cy="102865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6444982" y="5229200"/>
              <a:ext cx="287258" cy="338554"/>
            </a:xfrm>
            <a:prstGeom prst="rect">
              <a:avLst/>
            </a:prstGeom>
            <a:noFill/>
          </p:spPr>
          <p:txBody>
            <a:bodyPr wrap="none" rtlCol="0">
              <a:spAutoFit/>
            </a:bodyPr>
            <a:lstStyle/>
            <a:p>
              <a:r>
                <a:rPr lang="en-US" sz="1600" b="1" dirty="0" smtClean="0">
                  <a:solidFill>
                    <a:srgbClr val="C00000"/>
                  </a:solidFill>
                  <a:latin typeface="+mn-lt"/>
                </a:rPr>
                <a:t>+</a:t>
              </a:r>
              <a:endParaRPr lang="el-GR" sz="1600" b="1" dirty="0">
                <a:solidFill>
                  <a:srgbClr val="C00000"/>
                </a:solidFill>
                <a:latin typeface="+mn-lt"/>
              </a:endParaRPr>
            </a:p>
          </p:txBody>
        </p:sp>
        <p:sp>
          <p:nvSpPr>
            <p:cNvPr id="100" name="TextBox 99"/>
            <p:cNvSpPr txBox="1"/>
            <p:nvPr/>
          </p:nvSpPr>
          <p:spPr>
            <a:xfrm>
              <a:off x="5436096" y="5229200"/>
              <a:ext cx="287258" cy="338554"/>
            </a:xfrm>
            <a:prstGeom prst="rect">
              <a:avLst/>
            </a:prstGeom>
            <a:noFill/>
          </p:spPr>
          <p:txBody>
            <a:bodyPr wrap="none" rtlCol="0">
              <a:spAutoFit/>
            </a:bodyPr>
            <a:lstStyle/>
            <a:p>
              <a:r>
                <a:rPr lang="en-US" sz="1600" b="1" dirty="0" smtClean="0">
                  <a:solidFill>
                    <a:srgbClr val="C00000"/>
                  </a:solidFill>
                  <a:latin typeface="+mn-lt"/>
                </a:rPr>
                <a:t>+</a:t>
              </a:r>
              <a:endParaRPr lang="el-GR" sz="1600" b="1" dirty="0">
                <a:solidFill>
                  <a:srgbClr val="C00000"/>
                </a:solidFill>
                <a:latin typeface="+mn-lt"/>
              </a:endParaRPr>
            </a:p>
          </p:txBody>
        </p:sp>
        <p:sp>
          <p:nvSpPr>
            <p:cNvPr id="50" name="TextBox 49"/>
            <p:cNvSpPr txBox="1"/>
            <p:nvPr/>
          </p:nvSpPr>
          <p:spPr>
            <a:xfrm>
              <a:off x="2041018" y="4818638"/>
              <a:ext cx="442750" cy="338554"/>
            </a:xfrm>
            <a:prstGeom prst="rect">
              <a:avLst/>
            </a:prstGeom>
            <a:solidFill>
              <a:schemeClr val="bg1"/>
            </a:solidFill>
          </p:spPr>
          <p:txBody>
            <a:bodyPr wrap="none" rtlCol="0">
              <a:spAutoFit/>
            </a:bodyPr>
            <a:lstStyle/>
            <a:p>
              <a:r>
                <a:rPr lang="en-US" sz="1600" dirty="0" smtClean="0">
                  <a:latin typeface="+mn-lt"/>
                </a:rPr>
                <a:t>GH</a:t>
              </a:r>
              <a:endParaRPr lang="el-GR" sz="1600" dirty="0">
                <a:latin typeface="+mn-lt"/>
              </a:endParaRPr>
            </a:p>
          </p:txBody>
        </p:sp>
        <p:sp>
          <p:nvSpPr>
            <p:cNvPr id="101" name="TextBox 100"/>
            <p:cNvSpPr txBox="1"/>
            <p:nvPr/>
          </p:nvSpPr>
          <p:spPr>
            <a:xfrm>
              <a:off x="5220072" y="4746630"/>
              <a:ext cx="505844" cy="338554"/>
            </a:xfrm>
            <a:prstGeom prst="rect">
              <a:avLst/>
            </a:prstGeom>
            <a:solidFill>
              <a:schemeClr val="bg1"/>
            </a:solidFill>
          </p:spPr>
          <p:txBody>
            <a:bodyPr wrap="none" rtlCol="0">
              <a:spAutoFit/>
            </a:bodyPr>
            <a:lstStyle/>
            <a:p>
              <a:r>
                <a:rPr lang="en-US" sz="1600" dirty="0" smtClean="0">
                  <a:latin typeface="+mn-lt"/>
                </a:rPr>
                <a:t>TSH</a:t>
              </a:r>
              <a:endParaRPr lang="el-GR" sz="1600" dirty="0">
                <a:latin typeface="+mn-lt"/>
              </a:endParaRPr>
            </a:p>
          </p:txBody>
        </p:sp>
        <p:sp>
          <p:nvSpPr>
            <p:cNvPr id="102" name="TextBox 101"/>
            <p:cNvSpPr txBox="1"/>
            <p:nvPr/>
          </p:nvSpPr>
          <p:spPr>
            <a:xfrm>
              <a:off x="6148525" y="4733492"/>
              <a:ext cx="639470" cy="338554"/>
            </a:xfrm>
            <a:prstGeom prst="rect">
              <a:avLst/>
            </a:prstGeom>
            <a:solidFill>
              <a:schemeClr val="bg1"/>
            </a:solidFill>
          </p:spPr>
          <p:txBody>
            <a:bodyPr wrap="none" rtlCol="0">
              <a:spAutoFit/>
            </a:bodyPr>
            <a:lstStyle/>
            <a:p>
              <a:r>
                <a:rPr lang="en-US" sz="1600" dirty="0" smtClean="0">
                  <a:latin typeface="+mn-lt"/>
                </a:rPr>
                <a:t>ACTH</a:t>
              </a:r>
              <a:endParaRPr lang="el-GR" sz="1600" dirty="0">
                <a:latin typeface="+mn-lt"/>
              </a:endParaRPr>
            </a:p>
          </p:txBody>
        </p:sp>
        <p:sp>
          <p:nvSpPr>
            <p:cNvPr id="1048" name="TextBox 1047"/>
            <p:cNvSpPr txBox="1"/>
            <p:nvPr/>
          </p:nvSpPr>
          <p:spPr>
            <a:xfrm>
              <a:off x="5007428" y="5633822"/>
              <a:ext cx="898970" cy="584775"/>
            </a:xfrm>
            <a:prstGeom prst="rect">
              <a:avLst/>
            </a:prstGeom>
            <a:noFill/>
          </p:spPr>
          <p:txBody>
            <a:bodyPr wrap="square" rtlCol="0">
              <a:spAutoFit/>
            </a:bodyPr>
            <a:lstStyle/>
            <a:p>
              <a:pPr algn="ctr"/>
              <a:r>
                <a:rPr lang="el-GR" sz="1600" dirty="0" smtClean="0">
                  <a:latin typeface="+mn-lt"/>
                </a:rPr>
                <a:t>Θυρεο</a:t>
              </a:r>
            </a:p>
            <a:p>
              <a:pPr algn="ctr"/>
              <a:r>
                <a:rPr lang="el-GR" sz="1600" dirty="0" smtClean="0">
                  <a:latin typeface="+mn-lt"/>
                </a:rPr>
                <a:t>ειδής</a:t>
              </a:r>
              <a:endParaRPr lang="el-GR" sz="1600" dirty="0">
                <a:latin typeface="+mn-lt"/>
              </a:endParaRPr>
            </a:p>
          </p:txBody>
        </p:sp>
        <p:sp>
          <p:nvSpPr>
            <p:cNvPr id="1049" name="TextBox 1048"/>
            <p:cNvSpPr txBox="1"/>
            <p:nvPr/>
          </p:nvSpPr>
          <p:spPr>
            <a:xfrm>
              <a:off x="5796136" y="5647878"/>
              <a:ext cx="1368152" cy="338554"/>
            </a:xfrm>
            <a:prstGeom prst="rect">
              <a:avLst/>
            </a:prstGeom>
            <a:noFill/>
          </p:spPr>
          <p:txBody>
            <a:bodyPr wrap="square" rtlCol="0">
              <a:spAutoFit/>
            </a:bodyPr>
            <a:lstStyle/>
            <a:p>
              <a:pPr algn="ctr"/>
              <a:r>
                <a:rPr lang="el-GR" sz="1600" dirty="0" smtClean="0">
                  <a:latin typeface="+mn-lt"/>
                </a:rPr>
                <a:t>Επινεφρίδια</a:t>
              </a:r>
              <a:endParaRPr lang="el-GR" sz="1600" dirty="0">
                <a:latin typeface="+mn-lt"/>
              </a:endParaRPr>
            </a:p>
          </p:txBody>
        </p:sp>
        <p:sp>
          <p:nvSpPr>
            <p:cNvPr id="1050" name="Ορθογώνιο 1049"/>
            <p:cNvSpPr/>
            <p:nvPr/>
          </p:nvSpPr>
          <p:spPr>
            <a:xfrm>
              <a:off x="6927262" y="2636912"/>
              <a:ext cx="2109234" cy="194421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7" name="Έλλειψη 106"/>
            <p:cNvSpPr/>
            <p:nvPr/>
          </p:nvSpPr>
          <p:spPr>
            <a:xfrm>
              <a:off x="7261038" y="3967358"/>
              <a:ext cx="144016" cy="144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8" name="Έλλειψη 107"/>
            <p:cNvSpPr/>
            <p:nvPr/>
          </p:nvSpPr>
          <p:spPr>
            <a:xfrm>
              <a:off x="8244408" y="3973126"/>
              <a:ext cx="144016" cy="1440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9" name="Ευθύγραμμο βέλος σύνδεσης 108"/>
            <p:cNvCxnSpPr/>
            <p:nvPr/>
          </p:nvCxnSpPr>
          <p:spPr>
            <a:xfrm>
              <a:off x="7324429" y="1525873"/>
              <a:ext cx="8617" cy="23700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Ευθύγραμμο βέλος σύνδεσης 109"/>
            <p:cNvCxnSpPr/>
            <p:nvPr/>
          </p:nvCxnSpPr>
          <p:spPr>
            <a:xfrm>
              <a:off x="8316416" y="1525872"/>
              <a:ext cx="2008" cy="239243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51" name="TextBox 1050"/>
            <p:cNvSpPr txBox="1"/>
            <p:nvPr/>
          </p:nvSpPr>
          <p:spPr>
            <a:xfrm>
              <a:off x="7092280" y="2664496"/>
              <a:ext cx="1656223" cy="584775"/>
            </a:xfrm>
            <a:prstGeom prst="rect">
              <a:avLst/>
            </a:prstGeom>
            <a:solidFill>
              <a:schemeClr val="accent4">
                <a:lumMod val="20000"/>
                <a:lumOff val="80000"/>
              </a:schemeClr>
            </a:solidFill>
          </p:spPr>
          <p:txBody>
            <a:bodyPr wrap="none" rtlCol="0">
              <a:spAutoFit/>
            </a:bodyPr>
            <a:lstStyle/>
            <a:p>
              <a:r>
                <a:rPr lang="el-GR" sz="1600" dirty="0" smtClean="0">
                  <a:latin typeface="+mn-lt"/>
                </a:rPr>
                <a:t>Οπίσθιος λοβός</a:t>
              </a:r>
            </a:p>
            <a:p>
              <a:r>
                <a:rPr lang="el-GR" sz="1600" dirty="0" smtClean="0">
                  <a:latin typeface="+mn-lt"/>
                </a:rPr>
                <a:t>(Νευροϋπόφυση)</a:t>
              </a:r>
              <a:endParaRPr lang="el-GR" sz="1600" dirty="0">
                <a:latin typeface="+mn-lt"/>
              </a:endParaRPr>
            </a:p>
          </p:txBody>
        </p:sp>
        <p:sp>
          <p:nvSpPr>
            <p:cNvPr id="118" name="TextBox 117"/>
            <p:cNvSpPr txBox="1"/>
            <p:nvPr/>
          </p:nvSpPr>
          <p:spPr>
            <a:xfrm>
              <a:off x="8321196" y="3490309"/>
              <a:ext cx="287258" cy="338554"/>
            </a:xfrm>
            <a:prstGeom prst="rect">
              <a:avLst/>
            </a:prstGeom>
            <a:noFill/>
          </p:spPr>
          <p:txBody>
            <a:bodyPr wrap="none" rtlCol="0">
              <a:spAutoFit/>
            </a:bodyPr>
            <a:lstStyle/>
            <a:p>
              <a:r>
                <a:rPr lang="en-US" sz="1600" b="1" dirty="0" smtClean="0">
                  <a:solidFill>
                    <a:srgbClr val="C00000"/>
                  </a:solidFill>
                  <a:latin typeface="+mn-lt"/>
                </a:rPr>
                <a:t>+</a:t>
              </a:r>
              <a:endParaRPr lang="el-GR" sz="1600" b="1" dirty="0">
                <a:solidFill>
                  <a:srgbClr val="C00000"/>
                </a:solidFill>
                <a:latin typeface="+mn-lt"/>
              </a:endParaRPr>
            </a:p>
          </p:txBody>
        </p:sp>
        <p:sp>
          <p:nvSpPr>
            <p:cNvPr id="119" name="TextBox 118"/>
            <p:cNvSpPr txBox="1"/>
            <p:nvPr/>
          </p:nvSpPr>
          <p:spPr>
            <a:xfrm>
              <a:off x="7312310" y="3490309"/>
              <a:ext cx="287258" cy="338554"/>
            </a:xfrm>
            <a:prstGeom prst="rect">
              <a:avLst/>
            </a:prstGeom>
            <a:noFill/>
          </p:spPr>
          <p:txBody>
            <a:bodyPr wrap="none" rtlCol="0">
              <a:spAutoFit/>
            </a:bodyPr>
            <a:lstStyle/>
            <a:p>
              <a:r>
                <a:rPr lang="en-US" sz="1600" b="1" dirty="0" smtClean="0">
                  <a:solidFill>
                    <a:srgbClr val="C00000"/>
                  </a:solidFill>
                  <a:latin typeface="+mn-lt"/>
                </a:rPr>
                <a:t>+</a:t>
              </a:r>
              <a:endParaRPr lang="el-GR" sz="1600" b="1" dirty="0">
                <a:solidFill>
                  <a:srgbClr val="C00000"/>
                </a:solidFill>
                <a:latin typeface="+mn-lt"/>
              </a:endParaRPr>
            </a:p>
          </p:txBody>
        </p:sp>
        <p:sp>
          <p:nvSpPr>
            <p:cNvPr id="1059" name="TextBox 1058"/>
            <p:cNvSpPr txBox="1"/>
            <p:nvPr/>
          </p:nvSpPr>
          <p:spPr>
            <a:xfrm>
              <a:off x="6948264" y="4068361"/>
              <a:ext cx="828112" cy="584775"/>
            </a:xfrm>
            <a:prstGeom prst="rect">
              <a:avLst/>
            </a:prstGeom>
            <a:noFill/>
          </p:spPr>
          <p:txBody>
            <a:bodyPr wrap="square" rtlCol="0">
              <a:spAutoFit/>
            </a:bodyPr>
            <a:lstStyle/>
            <a:p>
              <a:pPr algn="ctr"/>
              <a:r>
                <a:rPr lang="en-US" sz="1600" dirty="0" smtClean="0">
                  <a:latin typeface="+mn-lt"/>
                </a:rPr>
                <a:t>Vasop ressin</a:t>
              </a:r>
              <a:endParaRPr lang="el-GR" sz="1600" dirty="0">
                <a:latin typeface="+mn-lt"/>
              </a:endParaRPr>
            </a:p>
          </p:txBody>
        </p:sp>
        <p:sp>
          <p:nvSpPr>
            <p:cNvPr id="1060" name="TextBox 1059"/>
            <p:cNvSpPr txBox="1"/>
            <p:nvPr/>
          </p:nvSpPr>
          <p:spPr>
            <a:xfrm>
              <a:off x="7995008" y="4077072"/>
              <a:ext cx="720080" cy="584775"/>
            </a:xfrm>
            <a:prstGeom prst="rect">
              <a:avLst/>
            </a:prstGeom>
            <a:noFill/>
          </p:spPr>
          <p:txBody>
            <a:bodyPr wrap="square" rtlCol="0">
              <a:spAutoFit/>
            </a:bodyPr>
            <a:lstStyle/>
            <a:p>
              <a:r>
                <a:rPr lang="el-GR" sz="1600" dirty="0" smtClean="0">
                  <a:latin typeface="+mn-lt"/>
                </a:rPr>
                <a:t>Ωκυτοκίνη</a:t>
              </a:r>
              <a:endParaRPr lang="el-GR" sz="1600" dirty="0">
                <a:latin typeface="+mn-lt"/>
              </a:endParaRPr>
            </a:p>
          </p:txBody>
        </p:sp>
        <p:cxnSp>
          <p:nvCxnSpPr>
            <p:cNvPr id="122" name="Ευθύγραμμο βέλος σύνδεσης 121"/>
            <p:cNvCxnSpPr/>
            <p:nvPr/>
          </p:nvCxnSpPr>
          <p:spPr>
            <a:xfrm>
              <a:off x="8354869" y="4581126"/>
              <a:ext cx="0" cy="102865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Ευθύγραμμο βέλος σύνδεσης 122"/>
            <p:cNvCxnSpPr/>
            <p:nvPr/>
          </p:nvCxnSpPr>
          <p:spPr>
            <a:xfrm>
              <a:off x="7337974" y="4581127"/>
              <a:ext cx="0" cy="102865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8326043" y="5229200"/>
              <a:ext cx="287258" cy="338554"/>
            </a:xfrm>
            <a:prstGeom prst="rect">
              <a:avLst/>
            </a:prstGeom>
            <a:noFill/>
          </p:spPr>
          <p:txBody>
            <a:bodyPr wrap="none" rtlCol="0">
              <a:spAutoFit/>
            </a:bodyPr>
            <a:lstStyle/>
            <a:p>
              <a:r>
                <a:rPr lang="en-US" sz="1600" b="1" dirty="0" smtClean="0">
                  <a:solidFill>
                    <a:srgbClr val="C00000"/>
                  </a:solidFill>
                  <a:latin typeface="+mn-lt"/>
                </a:rPr>
                <a:t>+</a:t>
              </a:r>
              <a:endParaRPr lang="el-GR" sz="1600" b="1" dirty="0">
                <a:solidFill>
                  <a:srgbClr val="C00000"/>
                </a:solidFill>
                <a:latin typeface="+mn-lt"/>
              </a:endParaRPr>
            </a:p>
          </p:txBody>
        </p:sp>
        <p:sp>
          <p:nvSpPr>
            <p:cNvPr id="125" name="TextBox 124"/>
            <p:cNvSpPr txBox="1"/>
            <p:nvPr/>
          </p:nvSpPr>
          <p:spPr>
            <a:xfrm>
              <a:off x="7317157" y="5229200"/>
              <a:ext cx="287258" cy="338554"/>
            </a:xfrm>
            <a:prstGeom prst="rect">
              <a:avLst/>
            </a:prstGeom>
            <a:noFill/>
          </p:spPr>
          <p:txBody>
            <a:bodyPr wrap="none" rtlCol="0">
              <a:spAutoFit/>
            </a:bodyPr>
            <a:lstStyle/>
            <a:p>
              <a:r>
                <a:rPr lang="en-US" sz="1600" b="1" dirty="0" smtClean="0">
                  <a:solidFill>
                    <a:srgbClr val="C00000"/>
                  </a:solidFill>
                  <a:latin typeface="+mn-lt"/>
                </a:rPr>
                <a:t>+</a:t>
              </a:r>
              <a:endParaRPr lang="el-GR" sz="1600" b="1" dirty="0">
                <a:solidFill>
                  <a:srgbClr val="C00000"/>
                </a:solidFill>
                <a:latin typeface="+mn-lt"/>
              </a:endParaRPr>
            </a:p>
          </p:txBody>
        </p:sp>
        <p:sp>
          <p:nvSpPr>
            <p:cNvPr id="1061" name="TextBox 1060"/>
            <p:cNvSpPr txBox="1"/>
            <p:nvPr/>
          </p:nvSpPr>
          <p:spPr>
            <a:xfrm>
              <a:off x="7023443" y="5633822"/>
              <a:ext cx="763222" cy="338554"/>
            </a:xfrm>
            <a:prstGeom prst="rect">
              <a:avLst/>
            </a:prstGeom>
            <a:noFill/>
          </p:spPr>
          <p:txBody>
            <a:bodyPr wrap="none" rtlCol="0">
              <a:spAutoFit/>
            </a:bodyPr>
            <a:lstStyle/>
            <a:p>
              <a:pPr algn="ctr"/>
              <a:r>
                <a:rPr lang="el-GR" sz="1600" dirty="0" smtClean="0">
                  <a:latin typeface="+mn-lt"/>
                </a:rPr>
                <a:t>Νεφρά</a:t>
              </a:r>
              <a:endParaRPr lang="el-GR" sz="1600" dirty="0">
                <a:latin typeface="+mn-lt"/>
              </a:endParaRPr>
            </a:p>
          </p:txBody>
        </p:sp>
        <p:sp>
          <p:nvSpPr>
            <p:cNvPr id="1062" name="TextBox 1061"/>
            <p:cNvSpPr txBox="1"/>
            <p:nvPr/>
          </p:nvSpPr>
          <p:spPr>
            <a:xfrm>
              <a:off x="7995008" y="5633822"/>
              <a:ext cx="740908" cy="584775"/>
            </a:xfrm>
            <a:prstGeom prst="rect">
              <a:avLst/>
            </a:prstGeom>
            <a:noFill/>
          </p:spPr>
          <p:txBody>
            <a:bodyPr wrap="none" rtlCol="0">
              <a:spAutoFit/>
            </a:bodyPr>
            <a:lstStyle/>
            <a:p>
              <a:r>
                <a:rPr lang="el-GR" sz="1600" dirty="0" smtClean="0">
                  <a:latin typeface="+mn-lt"/>
                </a:rPr>
                <a:t>Στήθη,</a:t>
              </a:r>
            </a:p>
            <a:p>
              <a:r>
                <a:rPr lang="el-GR" sz="1600" dirty="0" smtClean="0">
                  <a:latin typeface="+mn-lt"/>
                </a:rPr>
                <a:t>μήτρα</a:t>
              </a:r>
              <a:endParaRPr lang="el-GR" sz="1600" dirty="0">
                <a:latin typeface="+mn-lt"/>
              </a:endParaRPr>
            </a:p>
          </p:txBody>
        </p:sp>
        <p:cxnSp>
          <p:nvCxnSpPr>
            <p:cNvPr id="1065" name="Ευθύγραμμο βέλος σύνδεσης 1064"/>
            <p:cNvCxnSpPr/>
            <p:nvPr/>
          </p:nvCxnSpPr>
          <p:spPr>
            <a:xfrm flipH="1">
              <a:off x="6588611" y="3933056"/>
              <a:ext cx="647685" cy="8212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6625195" y="3715472"/>
              <a:ext cx="287258" cy="338554"/>
            </a:xfrm>
            <a:prstGeom prst="rect">
              <a:avLst/>
            </a:prstGeom>
            <a:noFill/>
          </p:spPr>
          <p:txBody>
            <a:bodyPr wrap="none" rtlCol="0">
              <a:spAutoFit/>
            </a:bodyPr>
            <a:lstStyle/>
            <a:p>
              <a:r>
                <a:rPr lang="en-US" sz="1600" b="1" dirty="0" smtClean="0">
                  <a:solidFill>
                    <a:srgbClr val="C00000"/>
                  </a:solidFill>
                  <a:latin typeface="+mn-lt"/>
                </a:rPr>
                <a:t>+</a:t>
              </a:r>
              <a:endParaRPr lang="el-GR" sz="1600" b="1" dirty="0">
                <a:solidFill>
                  <a:srgbClr val="C00000"/>
                </a:solidFill>
                <a:latin typeface="+mn-lt"/>
              </a:endParaRPr>
            </a:p>
          </p:txBody>
        </p:sp>
      </p:grpSp>
    </p:spTree>
    <p:extLst>
      <p:ext uri="{BB962C8B-B14F-4D97-AF65-F5344CB8AC3E}">
        <p14:creationId xmlns:p14="http://schemas.microsoft.com/office/powerpoint/2010/main" val="1138008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Ορμόνες </a:t>
            </a:r>
            <a:r>
              <a:rPr lang="el-GR" dirty="0" smtClean="0"/>
              <a:t>Υποθαλάμου-Υπόφυσης </a:t>
            </a:r>
            <a:r>
              <a:rPr lang="el-GR" sz="3000" b="0" dirty="0" smtClean="0"/>
              <a:t>1/6</a:t>
            </a:r>
            <a:endParaRPr lang="el-GR" sz="3000" b="0" dirty="0"/>
          </a:p>
        </p:txBody>
      </p:sp>
      <p:sp>
        <p:nvSpPr>
          <p:cNvPr id="3" name="Θέση περιεχομένου 2"/>
          <p:cNvSpPr>
            <a:spLocks noGrp="1"/>
          </p:cNvSpPr>
          <p:nvPr>
            <p:ph idx="1"/>
          </p:nvPr>
        </p:nvSpPr>
        <p:spPr/>
        <p:txBody>
          <a:bodyPr/>
          <a:lstStyle/>
          <a:p>
            <a:r>
              <a:rPr lang="el-GR" dirty="0"/>
              <a:t>Είναι μικρά πολυπεπτιδικά μόρια με ταχεία δράση που ρυθμίζουν την παραγωγή και την απελευθέρωση των ορμονών της πρόσθιας </a:t>
            </a:r>
            <a:r>
              <a:rPr lang="el-GR" dirty="0" smtClean="0"/>
              <a:t>υπόφυσης. </a:t>
            </a:r>
            <a:endParaRPr lang="el-GR" dirty="0"/>
          </a:p>
          <a:p>
            <a:r>
              <a:rPr lang="el-GR" dirty="0"/>
              <a:t>Οι </a:t>
            </a:r>
            <a:r>
              <a:rPr lang="el-GR" b="1" dirty="0"/>
              <a:t>ανασταλτικές ορμόνες, </a:t>
            </a:r>
            <a:r>
              <a:rPr lang="en-US" b="1" dirty="0"/>
              <a:t>inhibiting hormones</a:t>
            </a:r>
            <a:r>
              <a:rPr lang="el-GR" dirty="0"/>
              <a:t>, ή παλαιότερα  ανασταλτικοί παράγοντες, </a:t>
            </a:r>
            <a:r>
              <a:rPr lang="en-US" dirty="0"/>
              <a:t>inhibiting factors</a:t>
            </a:r>
            <a:r>
              <a:rPr lang="el-GR" dirty="0"/>
              <a:t>, ανα­στέλλουν την απελευθέρωση των ορμονών της πρόσθιας υπόφυσης κατά την αντίθετη δράση των εκλυτικών ορμονών ή παραγόντων.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994814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Υποθαλάμου-Υπόφυσης </a:t>
            </a:r>
            <a:r>
              <a:rPr lang="el-GR" sz="3000" b="0" dirty="0" smtClean="0">
                <a:solidFill>
                  <a:prstClr val="black"/>
                </a:solidFill>
              </a:rPr>
              <a:t>2/6</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876684724"/>
              </p:ext>
            </p:extLst>
          </p:nvPr>
        </p:nvGraphicFramePr>
        <p:xfrm>
          <a:off x="683568" y="1268760"/>
          <a:ext cx="8280920" cy="5328592"/>
        </p:xfrm>
        <a:graphic>
          <a:graphicData uri="http://schemas.openxmlformats.org/drawingml/2006/table">
            <a:tbl>
              <a:tblPr/>
              <a:tblGrid>
                <a:gridCol w="3703776"/>
                <a:gridCol w="2848952"/>
                <a:gridCol w="1728192"/>
              </a:tblGrid>
              <a:tr h="479573">
                <a:tc gridSpan="2">
                  <a:txBody>
                    <a:bodyPr/>
                    <a:lstStyle/>
                    <a:p>
                      <a:pPr algn="ctr">
                        <a:lnSpc>
                          <a:spcPct val="100000"/>
                        </a:lnSpc>
                        <a:spcAft>
                          <a:spcPts val="0"/>
                        </a:spcAft>
                      </a:pPr>
                      <a:r>
                        <a:rPr lang="el-GR" sz="1900" b="1" u="none" dirty="0">
                          <a:effectLst/>
                          <a:latin typeface="+mn-lt"/>
                          <a:ea typeface="Athens"/>
                        </a:rPr>
                        <a:t>ΟΡΜΟΝΕΣ ΤΟΥ ΥΠΟΘΑΛΑΜΟΥ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l-GR"/>
                    </a:p>
                  </a:txBody>
                  <a:tcPr/>
                </a:tc>
                <a:tc>
                  <a:txBody>
                    <a:bodyPr/>
                    <a:lstStyle/>
                    <a:p>
                      <a:pPr algn="ctr">
                        <a:lnSpc>
                          <a:spcPct val="100000"/>
                        </a:lnSpc>
                        <a:spcAft>
                          <a:spcPts val="0"/>
                        </a:spcAft>
                      </a:pPr>
                      <a:r>
                        <a:rPr lang="el-GR" sz="1900" b="1" i="1" u="none" dirty="0">
                          <a:effectLst/>
                          <a:latin typeface="+mn-lt"/>
                          <a:ea typeface="Athens"/>
                        </a:rPr>
                        <a:t>ΣΥΜΒΟΛΟ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692717">
                <a:tc>
                  <a:txBody>
                    <a:bodyPr/>
                    <a:lstStyle/>
                    <a:p>
                      <a:pPr marR="3175" algn="l">
                        <a:lnSpc>
                          <a:spcPct val="100000"/>
                        </a:lnSpc>
                        <a:spcBef>
                          <a:spcPts val="50"/>
                        </a:spcBef>
                        <a:spcAft>
                          <a:spcPts val="0"/>
                        </a:spcAft>
                      </a:pPr>
                      <a:r>
                        <a:rPr lang="el-GR" sz="1900" u="none" spc="-10" dirty="0">
                          <a:solidFill>
                            <a:srgbClr val="000000"/>
                          </a:solidFill>
                          <a:effectLst/>
                          <a:latin typeface="+mn-lt"/>
                          <a:ea typeface="Times New Roman"/>
                        </a:rPr>
                        <a:t>εκλυτική ορμόνη της θυροτροπίνης</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l">
                        <a:lnSpc>
                          <a:spcPct val="100000"/>
                        </a:lnSpc>
                        <a:spcBef>
                          <a:spcPts val="50"/>
                        </a:spcBef>
                        <a:spcAft>
                          <a:spcPts val="0"/>
                        </a:spcAft>
                      </a:pPr>
                      <a:r>
                        <a:rPr lang="en-US" sz="1900" u="none" spc="-10" dirty="0">
                          <a:solidFill>
                            <a:srgbClr val="000000"/>
                          </a:solidFill>
                          <a:effectLst/>
                          <a:latin typeface="+mn-lt"/>
                          <a:ea typeface="Times New Roman"/>
                        </a:rPr>
                        <a:t>Thyrotropin releasing hormone</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ctr">
                        <a:lnSpc>
                          <a:spcPct val="100000"/>
                        </a:lnSpc>
                        <a:spcBef>
                          <a:spcPts val="50"/>
                        </a:spcBef>
                        <a:spcAft>
                          <a:spcPts val="0"/>
                        </a:spcAft>
                      </a:pPr>
                      <a:r>
                        <a:rPr lang="en-US" sz="1900" u="none" spc="-10" dirty="0">
                          <a:solidFill>
                            <a:srgbClr val="000000"/>
                          </a:solidFill>
                          <a:effectLst/>
                          <a:latin typeface="+mn-lt"/>
                          <a:ea typeface="Times New Roman"/>
                        </a:rPr>
                        <a:t>TRH</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717">
                <a:tc>
                  <a:txBody>
                    <a:bodyPr/>
                    <a:lstStyle/>
                    <a:p>
                      <a:pPr algn="l">
                        <a:lnSpc>
                          <a:spcPct val="100000"/>
                        </a:lnSpc>
                        <a:spcAft>
                          <a:spcPts val="0"/>
                        </a:spcAft>
                      </a:pPr>
                      <a:r>
                        <a:rPr lang="el-GR" sz="1900" u="none" dirty="0">
                          <a:effectLst/>
                          <a:latin typeface="+mn-lt"/>
                          <a:ea typeface="Times New Roman"/>
                        </a:rPr>
                        <a:t>εκλυτική ορμόνη της γοναδοτροπίνης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l">
                        <a:lnSpc>
                          <a:spcPct val="100000"/>
                        </a:lnSpc>
                        <a:spcBef>
                          <a:spcPts val="50"/>
                        </a:spcBef>
                        <a:spcAft>
                          <a:spcPts val="0"/>
                        </a:spcAft>
                      </a:pPr>
                      <a:r>
                        <a:rPr lang="en-US" sz="1900" u="none" spc="-10" dirty="0">
                          <a:solidFill>
                            <a:srgbClr val="000000"/>
                          </a:solidFill>
                          <a:effectLst/>
                          <a:latin typeface="+mn-lt"/>
                          <a:ea typeface="Times New Roman"/>
                        </a:rPr>
                        <a:t>Gonadotropin releasing hormone</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ctr">
                        <a:lnSpc>
                          <a:spcPct val="100000"/>
                        </a:lnSpc>
                        <a:spcBef>
                          <a:spcPts val="50"/>
                        </a:spcBef>
                        <a:spcAft>
                          <a:spcPts val="0"/>
                        </a:spcAft>
                      </a:pPr>
                      <a:r>
                        <a:rPr lang="en-US" sz="1900" u="none" spc="-10" dirty="0">
                          <a:solidFill>
                            <a:srgbClr val="000000"/>
                          </a:solidFill>
                          <a:effectLst/>
                          <a:latin typeface="+mn-lt"/>
                          <a:ea typeface="Times New Roman"/>
                        </a:rPr>
                        <a:t>GnRH</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717">
                <a:tc>
                  <a:txBody>
                    <a:bodyPr/>
                    <a:lstStyle/>
                    <a:p>
                      <a:pPr algn="l">
                        <a:lnSpc>
                          <a:spcPct val="100000"/>
                        </a:lnSpc>
                        <a:spcAft>
                          <a:spcPts val="0"/>
                        </a:spcAft>
                      </a:pPr>
                      <a:r>
                        <a:rPr lang="el-GR" sz="1900" u="none" spc="-10" dirty="0">
                          <a:solidFill>
                            <a:srgbClr val="000000"/>
                          </a:solidFill>
                          <a:effectLst/>
                          <a:latin typeface="+mn-lt"/>
                          <a:ea typeface="Times New Roman"/>
                        </a:rPr>
                        <a:t>εκλυτική ορμόνη της κορτικοτροπίνης</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l">
                        <a:lnSpc>
                          <a:spcPct val="100000"/>
                        </a:lnSpc>
                        <a:spcBef>
                          <a:spcPts val="50"/>
                        </a:spcBef>
                        <a:spcAft>
                          <a:spcPts val="0"/>
                        </a:spcAft>
                      </a:pPr>
                      <a:r>
                        <a:rPr lang="en-US" sz="1900" u="none" spc="-10" dirty="0">
                          <a:solidFill>
                            <a:srgbClr val="000000"/>
                          </a:solidFill>
                          <a:effectLst/>
                          <a:latin typeface="+mn-lt"/>
                          <a:ea typeface="Times New Roman"/>
                        </a:rPr>
                        <a:t>Corticotropin releasing hormone</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ctr">
                        <a:lnSpc>
                          <a:spcPct val="100000"/>
                        </a:lnSpc>
                        <a:spcBef>
                          <a:spcPts val="50"/>
                        </a:spcBef>
                        <a:spcAft>
                          <a:spcPts val="0"/>
                        </a:spcAft>
                      </a:pPr>
                      <a:r>
                        <a:rPr lang="en-US" sz="1900" u="none" spc="-10" dirty="0">
                          <a:solidFill>
                            <a:srgbClr val="000000"/>
                          </a:solidFill>
                          <a:effectLst/>
                          <a:latin typeface="+mn-lt"/>
                          <a:ea typeface="Times New Roman"/>
                        </a:rPr>
                        <a:t>CRH</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717">
                <a:tc>
                  <a:txBody>
                    <a:bodyPr/>
                    <a:lstStyle/>
                    <a:p>
                      <a:pPr algn="l">
                        <a:lnSpc>
                          <a:spcPct val="100000"/>
                        </a:lnSpc>
                        <a:spcAft>
                          <a:spcPts val="0"/>
                        </a:spcAft>
                      </a:pPr>
                      <a:r>
                        <a:rPr lang="el-GR" sz="1900" u="none" spc="-10" dirty="0">
                          <a:solidFill>
                            <a:srgbClr val="000000"/>
                          </a:solidFill>
                          <a:effectLst/>
                          <a:latin typeface="+mn-lt"/>
                          <a:ea typeface="Times New Roman"/>
                        </a:rPr>
                        <a:t>εκλυτικός παράγων της προλακτίνης</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l">
                        <a:lnSpc>
                          <a:spcPct val="100000"/>
                        </a:lnSpc>
                        <a:spcBef>
                          <a:spcPts val="50"/>
                        </a:spcBef>
                        <a:spcAft>
                          <a:spcPts val="0"/>
                        </a:spcAft>
                      </a:pPr>
                      <a:r>
                        <a:rPr lang="en-US" sz="1900" u="none" spc="-10" dirty="0">
                          <a:solidFill>
                            <a:srgbClr val="000000"/>
                          </a:solidFill>
                          <a:effectLst/>
                          <a:latin typeface="+mn-lt"/>
                          <a:ea typeface="Times New Roman"/>
                        </a:rPr>
                        <a:t>Prolactin releasing factor</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ctr">
                        <a:lnSpc>
                          <a:spcPct val="100000"/>
                        </a:lnSpc>
                        <a:spcBef>
                          <a:spcPts val="50"/>
                        </a:spcBef>
                        <a:spcAft>
                          <a:spcPts val="0"/>
                        </a:spcAft>
                      </a:pPr>
                      <a:r>
                        <a:rPr lang="en-US" sz="1900" u="none" spc="-10" dirty="0">
                          <a:solidFill>
                            <a:srgbClr val="000000"/>
                          </a:solidFill>
                          <a:effectLst/>
                          <a:latin typeface="+mn-lt"/>
                          <a:ea typeface="Times New Roman"/>
                        </a:rPr>
                        <a:t>PRF</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717">
                <a:tc>
                  <a:txBody>
                    <a:bodyPr/>
                    <a:lstStyle/>
                    <a:p>
                      <a:pPr algn="l">
                        <a:lnSpc>
                          <a:spcPct val="100000"/>
                        </a:lnSpc>
                        <a:spcAft>
                          <a:spcPts val="0"/>
                        </a:spcAft>
                      </a:pPr>
                      <a:r>
                        <a:rPr lang="el-GR" sz="1900" u="none" spc="-20" dirty="0">
                          <a:solidFill>
                            <a:srgbClr val="000000"/>
                          </a:solidFill>
                          <a:effectLst/>
                          <a:latin typeface="+mn-lt"/>
                          <a:ea typeface="Times New Roman"/>
                        </a:rPr>
                        <a:t>εκλυτική ορμόνη της   ανάπτυξης </a:t>
                      </a:r>
                      <a:endParaRPr lang="el-GR" sz="1900" u="none" dirty="0">
                        <a:effectLst/>
                        <a:latin typeface="+mn-lt"/>
                        <a:ea typeface="Times New Roman"/>
                      </a:endParaRPr>
                    </a:p>
                    <a:p>
                      <a:pPr algn="l">
                        <a:lnSpc>
                          <a:spcPct val="100000"/>
                        </a:lnSpc>
                        <a:spcAft>
                          <a:spcPts val="0"/>
                        </a:spcAft>
                      </a:pPr>
                      <a:r>
                        <a:rPr lang="el-GR" sz="1900" u="none" spc="-20" dirty="0">
                          <a:solidFill>
                            <a:srgbClr val="000000"/>
                          </a:solidFill>
                          <a:effectLst/>
                          <a:latin typeface="+mn-lt"/>
                          <a:ea typeface="Times New Roman"/>
                        </a:rPr>
                        <a:t>(αυξητική ορμόνη, σωματοτροπίνη)</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l">
                        <a:lnSpc>
                          <a:spcPct val="100000"/>
                        </a:lnSpc>
                        <a:spcBef>
                          <a:spcPts val="50"/>
                        </a:spcBef>
                        <a:spcAft>
                          <a:spcPts val="0"/>
                        </a:spcAft>
                      </a:pPr>
                      <a:r>
                        <a:rPr lang="en-US" sz="1900" u="none" spc="-10" dirty="0">
                          <a:solidFill>
                            <a:srgbClr val="000000"/>
                          </a:solidFill>
                          <a:effectLst/>
                          <a:latin typeface="+mn-lt"/>
                          <a:ea typeface="Times New Roman"/>
                        </a:rPr>
                        <a:t>Growth releasing hormone (somatotropin)</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ctr">
                        <a:lnSpc>
                          <a:spcPct val="100000"/>
                        </a:lnSpc>
                        <a:spcBef>
                          <a:spcPts val="50"/>
                        </a:spcBef>
                        <a:spcAft>
                          <a:spcPts val="0"/>
                        </a:spcAft>
                      </a:pPr>
                      <a:r>
                        <a:rPr lang="en-US" sz="1900" u="none" spc="-10" dirty="0">
                          <a:solidFill>
                            <a:srgbClr val="000000"/>
                          </a:solidFill>
                          <a:effectLst/>
                          <a:latin typeface="+mn-lt"/>
                          <a:ea typeface="Times New Roman"/>
                        </a:rPr>
                        <a:t>GRH</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717">
                <a:tc>
                  <a:txBody>
                    <a:bodyPr/>
                    <a:lstStyle/>
                    <a:p>
                      <a:pPr algn="l">
                        <a:lnSpc>
                          <a:spcPct val="100000"/>
                        </a:lnSpc>
                        <a:spcAft>
                          <a:spcPts val="0"/>
                        </a:spcAft>
                      </a:pPr>
                      <a:r>
                        <a:rPr lang="el-GR" sz="1900" u="none" spc="-10" dirty="0">
                          <a:solidFill>
                            <a:srgbClr val="000000"/>
                          </a:solidFill>
                          <a:effectLst/>
                          <a:latin typeface="+mn-lt"/>
                          <a:ea typeface="Times New Roman"/>
                        </a:rPr>
                        <a:t>αναστολική ορμόνη της ανάπτυξης (σωματοστατίνη)</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l">
                        <a:lnSpc>
                          <a:spcPct val="100000"/>
                        </a:lnSpc>
                        <a:spcBef>
                          <a:spcPts val="50"/>
                        </a:spcBef>
                        <a:spcAft>
                          <a:spcPts val="0"/>
                        </a:spcAft>
                      </a:pPr>
                      <a:r>
                        <a:rPr lang="en-US" sz="1900" u="none" spc="-10" dirty="0">
                          <a:solidFill>
                            <a:srgbClr val="000000"/>
                          </a:solidFill>
                          <a:effectLst/>
                          <a:latin typeface="+mn-lt"/>
                          <a:ea typeface="Times New Roman"/>
                        </a:rPr>
                        <a:t>Growth inhibiting hormone (somatostatin)</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ctr">
                        <a:lnSpc>
                          <a:spcPct val="100000"/>
                        </a:lnSpc>
                        <a:spcBef>
                          <a:spcPts val="50"/>
                        </a:spcBef>
                        <a:spcAft>
                          <a:spcPts val="0"/>
                        </a:spcAft>
                      </a:pPr>
                      <a:r>
                        <a:rPr lang="en-US" sz="1900" u="none" spc="-10" dirty="0">
                          <a:solidFill>
                            <a:srgbClr val="000000"/>
                          </a:solidFill>
                          <a:effectLst/>
                          <a:latin typeface="+mn-lt"/>
                          <a:ea typeface="Times New Roman"/>
                        </a:rPr>
                        <a:t>GIH</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717">
                <a:tc>
                  <a:txBody>
                    <a:bodyPr/>
                    <a:lstStyle/>
                    <a:p>
                      <a:pPr marR="3175" algn="l">
                        <a:lnSpc>
                          <a:spcPct val="100000"/>
                        </a:lnSpc>
                        <a:spcBef>
                          <a:spcPts val="50"/>
                        </a:spcBef>
                        <a:spcAft>
                          <a:spcPts val="0"/>
                        </a:spcAft>
                      </a:pPr>
                      <a:r>
                        <a:rPr lang="el-GR" sz="1900" u="none" spc="-5" dirty="0">
                          <a:solidFill>
                            <a:srgbClr val="000000"/>
                          </a:solidFill>
                          <a:effectLst/>
                          <a:latin typeface="+mn-lt"/>
                          <a:ea typeface="Times New Roman"/>
                        </a:rPr>
                        <a:t>αναστολικός παράγων της έκλυσης της προλακτίνης</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l">
                        <a:lnSpc>
                          <a:spcPct val="100000"/>
                        </a:lnSpc>
                        <a:spcBef>
                          <a:spcPts val="50"/>
                        </a:spcBef>
                        <a:spcAft>
                          <a:spcPts val="0"/>
                        </a:spcAft>
                      </a:pPr>
                      <a:r>
                        <a:rPr lang="en-US" sz="1900" u="none" spc="-10" dirty="0">
                          <a:solidFill>
                            <a:srgbClr val="000000"/>
                          </a:solidFill>
                          <a:effectLst/>
                          <a:latin typeface="+mn-lt"/>
                          <a:ea typeface="Times New Roman"/>
                        </a:rPr>
                        <a:t>Prolactin release inhibiting factor</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ctr">
                        <a:lnSpc>
                          <a:spcPct val="100000"/>
                        </a:lnSpc>
                        <a:spcBef>
                          <a:spcPts val="50"/>
                        </a:spcBef>
                        <a:spcAft>
                          <a:spcPts val="0"/>
                        </a:spcAft>
                      </a:pPr>
                      <a:r>
                        <a:rPr lang="en-US" sz="1900" u="none" spc="-10" dirty="0">
                          <a:solidFill>
                            <a:srgbClr val="000000"/>
                          </a:solidFill>
                          <a:effectLst/>
                          <a:latin typeface="+mn-lt"/>
                          <a:ea typeface="Times New Roman"/>
                        </a:rPr>
                        <a:t>PIF</a:t>
                      </a:r>
                      <a:endParaRPr lang="el-GR" sz="19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401159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Υποθαλάμου-Υπόφυσης </a:t>
            </a:r>
            <a:r>
              <a:rPr lang="el-GR" sz="3000" b="0" dirty="0" smtClean="0">
                <a:solidFill>
                  <a:prstClr val="black"/>
                </a:solidFill>
              </a:rPr>
              <a:t>3/6</a:t>
            </a:r>
            <a:endParaRPr lang="el-GR" dirty="0"/>
          </a:p>
        </p:txBody>
      </p:sp>
      <p:sp>
        <p:nvSpPr>
          <p:cNvPr id="3" name="Θέση περιεχομένου 2"/>
          <p:cNvSpPr>
            <a:spLocks noGrp="1"/>
          </p:cNvSpPr>
          <p:nvPr>
            <p:ph idx="1"/>
          </p:nvPr>
        </p:nvSpPr>
        <p:spPr/>
        <p:txBody>
          <a:bodyPr/>
          <a:lstStyle/>
          <a:p>
            <a:r>
              <a:rPr lang="el-GR" dirty="0"/>
              <a:t> Ο αδένας της </a:t>
            </a:r>
            <a:r>
              <a:rPr lang="el-GR" b="1" dirty="0"/>
              <a:t>υπόφυσης</a:t>
            </a:r>
            <a:r>
              <a:rPr lang="el-GR" dirty="0"/>
              <a:t> β</a:t>
            </a:r>
            <a:r>
              <a:rPr lang="el-GR" dirty="0" smtClean="0"/>
              <a:t>ρίσκεται </a:t>
            </a:r>
            <a:r>
              <a:rPr lang="el-GR" dirty="0"/>
              <a:t>στη βάση του εγκεφάλου και έχει δυο κυρία μέρη, τον πρόσθιο λοβό ή </a:t>
            </a:r>
            <a:r>
              <a:rPr lang="el-GR" b="1" dirty="0"/>
              <a:t>αδενοϋπόφυση</a:t>
            </a:r>
            <a:r>
              <a:rPr lang="el-GR" dirty="0"/>
              <a:t> και τον οπίσθιο λοβό ή </a:t>
            </a:r>
            <a:r>
              <a:rPr lang="el-GR" b="1" dirty="0"/>
              <a:t>νευροϋπόφυση</a:t>
            </a:r>
            <a:r>
              <a:rPr lang="el-GR" dirty="0"/>
              <a:t>. Οι ορμόνες της υπόφυσης επιδρούν με τη σειρά τους στους τελικούς στόχους τους και προκαλούν την έκκριση των χαρακτηριστικών ορμονών 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pic>
        <p:nvPicPr>
          <p:cNvPr id="3074" name="Picture 2" descr="Pituitary glan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52" t="9820" r="4674" b="13114"/>
          <a:stretch/>
        </p:blipFill>
        <p:spPr bwMode="auto">
          <a:xfrm>
            <a:off x="1952744" y="3807790"/>
            <a:ext cx="5708686" cy="27175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2034903" y="6528916"/>
            <a:ext cx="5544368"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Pituitary gland </a:t>
            </a:r>
            <a:r>
              <a:rPr lang="en-US" sz="1200" dirty="0" smtClean="0">
                <a:latin typeface="+mn-lt"/>
                <a:hlinkClick r:id="rId3"/>
              </a:rPr>
              <a:t>image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Was a bee"/>
              </a:rPr>
              <a:t>Was a bee</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5"/>
              </a:rPr>
              <a:t>CC BY-SA 2.1 JP</a:t>
            </a:r>
            <a:endParaRPr lang="en-US" sz="1200" dirty="0">
              <a:latin typeface="+mn-lt"/>
            </a:endParaRPr>
          </a:p>
        </p:txBody>
      </p:sp>
    </p:spTree>
    <p:extLst>
      <p:ext uri="{BB962C8B-B14F-4D97-AF65-F5344CB8AC3E}">
        <p14:creationId xmlns:p14="http://schemas.microsoft.com/office/powerpoint/2010/main" val="3807449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solidFill>
                  <a:prstClr val="black"/>
                </a:solidFill>
              </a:rPr>
              <a:t>Ορμόνες Υποθαλάμου-Υπόφυσης </a:t>
            </a:r>
            <a:r>
              <a:rPr lang="el-GR" sz="3000" b="0" dirty="0" smtClean="0">
                <a:solidFill>
                  <a:prstClr val="black"/>
                </a:solidFill>
              </a:rPr>
              <a:t>4/6</a:t>
            </a:r>
            <a:endParaRPr lang="el-GR" dirty="0"/>
          </a:p>
        </p:txBody>
      </p:sp>
      <p:sp>
        <p:nvSpPr>
          <p:cNvPr id="3" name="Θέση περιεχομένου 2"/>
          <p:cNvSpPr>
            <a:spLocks noGrp="1"/>
          </p:cNvSpPr>
          <p:nvPr>
            <p:ph idx="1"/>
          </p:nvPr>
        </p:nvSpPr>
        <p:spPr/>
        <p:txBody>
          <a:bodyPr>
            <a:normAutofit/>
          </a:bodyPr>
          <a:lstStyle/>
          <a:p>
            <a:r>
              <a:rPr lang="el-GR" sz="2200" dirty="0"/>
              <a:t>Η </a:t>
            </a:r>
            <a:r>
              <a:rPr lang="el-GR" sz="2200" b="1" dirty="0"/>
              <a:t>πρόσθια υπόφυση</a:t>
            </a:r>
            <a:r>
              <a:rPr lang="el-GR" sz="2200" dirty="0"/>
              <a:t> ή αδενοϋπόφυση εκκρίνει τις τροπικές ορμόνες που συ­νήθως ονομάζονται με το όνομα του αδενικού ιστού-στόχου που δρουν και την κατάληξη –τρόπος. </a:t>
            </a:r>
            <a:r>
              <a:rPr lang="el-GR" sz="2200" dirty="0" smtClean="0"/>
              <a:t>Όμως </a:t>
            </a:r>
            <a:r>
              <a:rPr lang="el-GR" sz="2200" dirty="0"/>
              <a:t>πολλές από τις ορμόνες και  όχι μόνον του προσθίου λοβού, διατηρούν τα παλαιά παραδοσιακά τους ονόματα.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grpSp>
        <p:nvGrpSpPr>
          <p:cNvPr id="8" name="Ομάδα 7"/>
          <p:cNvGrpSpPr/>
          <p:nvPr/>
        </p:nvGrpSpPr>
        <p:grpSpPr>
          <a:xfrm>
            <a:off x="3963209" y="3284985"/>
            <a:ext cx="3742888" cy="3384376"/>
            <a:chOff x="3963209" y="3284985"/>
            <a:chExt cx="3742888" cy="3384376"/>
          </a:xfrm>
        </p:grpSpPr>
        <p:pic>
          <p:nvPicPr>
            <p:cNvPr id="4100" name="Picture 4" descr="Pituitary gland represent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3209" y="3284985"/>
              <a:ext cx="3742888" cy="3384376"/>
            </a:xfrm>
            <a:prstGeom prst="rect">
              <a:avLst/>
            </a:prstGeom>
            <a:noFill/>
            <a:extLst>
              <a:ext uri="{909E8E84-426E-40DD-AFC4-6F175D3DCCD1}">
                <a14:hiddenFill xmlns:a14="http://schemas.microsoft.com/office/drawing/2010/main">
                  <a:solidFill>
                    <a:srgbClr val="FFFFFF"/>
                  </a:solidFill>
                </a14:hiddenFill>
              </a:ext>
            </a:extLst>
          </p:spPr>
        </p:pic>
        <p:sp>
          <p:nvSpPr>
            <p:cNvPr id="7" name="Έλλειψη 6"/>
            <p:cNvSpPr/>
            <p:nvPr/>
          </p:nvSpPr>
          <p:spPr>
            <a:xfrm>
              <a:off x="3963209" y="4365104"/>
              <a:ext cx="1616903"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11" name="Rectangle 11"/>
          <p:cNvSpPr/>
          <p:nvPr/>
        </p:nvSpPr>
        <p:spPr>
          <a:xfrm>
            <a:off x="3635896" y="6530861"/>
            <a:ext cx="5078953"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Pituitary gland </a:t>
            </a:r>
            <a:r>
              <a:rPr lang="en-US" sz="1200" dirty="0" smtClean="0">
                <a:latin typeface="+mn-lt"/>
                <a:hlinkClick r:id="rId3"/>
              </a:rPr>
              <a:t>representation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Vini 175"/>
              </a:rPr>
              <a:t>Vini 175</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5"/>
              </a:rPr>
              <a:t>CC BY-SA 3.0</a:t>
            </a:r>
            <a:endParaRPr lang="en-US" sz="1200" dirty="0">
              <a:latin typeface="+mn-lt"/>
            </a:endParaRPr>
          </a:p>
        </p:txBody>
      </p:sp>
    </p:spTree>
    <p:extLst>
      <p:ext uri="{BB962C8B-B14F-4D97-AF65-F5344CB8AC3E}">
        <p14:creationId xmlns:p14="http://schemas.microsoft.com/office/powerpoint/2010/main" val="462380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solidFill>
                  <a:prstClr val="black"/>
                </a:solidFill>
              </a:rPr>
              <a:t>Ορμόνες Υποθαλάμου-Υπόφυσης </a:t>
            </a:r>
            <a:r>
              <a:rPr lang="el-GR" sz="3000" b="0" dirty="0" smtClean="0">
                <a:solidFill>
                  <a:prstClr val="black"/>
                </a:solidFill>
              </a:rPr>
              <a:t>5/6</a:t>
            </a:r>
            <a:endParaRPr lang="el-GR" dirty="0"/>
          </a:p>
        </p:txBody>
      </p:sp>
      <p:sp>
        <p:nvSpPr>
          <p:cNvPr id="3" name="Θέση περιεχομένου 2"/>
          <p:cNvSpPr>
            <a:spLocks noGrp="1"/>
          </p:cNvSpPr>
          <p:nvPr>
            <p:ph idx="1"/>
          </p:nvPr>
        </p:nvSpPr>
        <p:spPr/>
        <p:txBody>
          <a:bodyPr>
            <a:normAutofit/>
          </a:bodyPr>
          <a:lstStyle/>
          <a:p>
            <a:r>
              <a:rPr lang="el-GR" sz="2200" dirty="0"/>
              <a:t>Η </a:t>
            </a:r>
            <a:r>
              <a:rPr lang="el-GR" sz="2200" b="1" dirty="0"/>
              <a:t>οπισθία υπόφυση</a:t>
            </a:r>
            <a:r>
              <a:rPr lang="el-GR" sz="2200" dirty="0"/>
              <a:t> ή νευροϋπόφυση εκκρίνει δύο ορμόνες, την </a:t>
            </a:r>
            <a:r>
              <a:rPr lang="el-GR" sz="2200" b="1" dirty="0"/>
              <a:t>αντιδιουρητική ορμόνη</a:t>
            </a:r>
            <a:r>
              <a:rPr lang="el-GR" sz="2200" dirty="0"/>
              <a:t> ή βασοπρεσσίνη και την </a:t>
            </a:r>
            <a:r>
              <a:rPr lang="el-GR" sz="2200" b="1" dirty="0"/>
              <a:t>ωκυτοκίνη</a:t>
            </a:r>
            <a:r>
              <a:rPr lang="el-GR" sz="2200" dirty="0"/>
              <a:t>, οι οποίες όμως δεν συντίθενται στον οπίσθιο λοβό αλλά στον υποθαλαμικό πυρήνα από όπου και μεταφέρονται μέσω του μίσχου της υπόφυσης στον οπίσθιο λοβό για την </a:t>
            </a:r>
            <a:r>
              <a:rPr lang="el-GR" sz="2200" dirty="0" smtClean="0"/>
              <a:t>έκκριση.</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grpSp>
        <p:nvGrpSpPr>
          <p:cNvPr id="2" name="Ομάδα 1"/>
          <p:cNvGrpSpPr/>
          <p:nvPr/>
        </p:nvGrpSpPr>
        <p:grpSpPr>
          <a:xfrm>
            <a:off x="3963209" y="3284985"/>
            <a:ext cx="3742888" cy="3554525"/>
            <a:chOff x="3963209" y="3284985"/>
            <a:chExt cx="3742888" cy="3554525"/>
          </a:xfrm>
        </p:grpSpPr>
        <p:pic>
          <p:nvPicPr>
            <p:cNvPr id="4100" name="Picture 4" descr="Pituitary gland represent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3209" y="3284985"/>
              <a:ext cx="3742888" cy="3384376"/>
            </a:xfrm>
            <a:prstGeom prst="rect">
              <a:avLst/>
            </a:prstGeom>
            <a:noFill/>
            <a:extLst>
              <a:ext uri="{909E8E84-426E-40DD-AFC4-6F175D3DCCD1}">
                <a14:hiddenFill xmlns:a14="http://schemas.microsoft.com/office/drawing/2010/main">
                  <a:solidFill>
                    <a:srgbClr val="FFFFFF"/>
                  </a:solidFill>
                </a14:hiddenFill>
              </a:ext>
            </a:extLst>
          </p:spPr>
        </p:pic>
        <p:sp>
          <p:nvSpPr>
            <p:cNvPr id="7" name="Έλλειψη 6"/>
            <p:cNvSpPr/>
            <p:nvPr/>
          </p:nvSpPr>
          <p:spPr>
            <a:xfrm>
              <a:off x="6080316" y="6047422"/>
              <a:ext cx="1616903"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8" name="Rectangle 11"/>
          <p:cNvSpPr/>
          <p:nvPr/>
        </p:nvSpPr>
        <p:spPr>
          <a:xfrm>
            <a:off x="3344013" y="6333591"/>
            <a:ext cx="2736303"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Pituitary gland </a:t>
            </a:r>
            <a:r>
              <a:rPr lang="en-US" sz="1200" dirty="0" smtClean="0">
                <a:latin typeface="+mn-lt"/>
                <a:hlinkClick r:id="rId3"/>
              </a:rPr>
              <a:t>representation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Vini 175"/>
              </a:rPr>
              <a:t>Vini 175</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5"/>
              </a:rPr>
              <a:t>CC BY-SA 3.0</a:t>
            </a:r>
            <a:endParaRPr lang="en-US" sz="1200" dirty="0">
              <a:latin typeface="+mn-lt"/>
            </a:endParaRPr>
          </a:p>
        </p:txBody>
      </p:sp>
    </p:spTree>
    <p:extLst>
      <p:ext uri="{BB962C8B-B14F-4D97-AF65-F5344CB8AC3E}">
        <p14:creationId xmlns:p14="http://schemas.microsoft.com/office/powerpoint/2010/main" val="2039994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Ορμόνες </a:t>
            </a:r>
            <a:r>
              <a:rPr lang="el-GR" sz="3000" b="0" dirty="0" smtClean="0"/>
              <a:t>1/13</a:t>
            </a:r>
            <a:endParaRPr lang="el-GR" sz="3000" b="0" dirty="0"/>
          </a:p>
        </p:txBody>
      </p:sp>
      <p:sp>
        <p:nvSpPr>
          <p:cNvPr id="3" name="Θέση περιεχομένου 2"/>
          <p:cNvSpPr>
            <a:spLocks noGrp="1"/>
          </p:cNvSpPr>
          <p:nvPr>
            <p:ph idx="1"/>
          </p:nvPr>
        </p:nvSpPr>
        <p:spPr/>
        <p:txBody>
          <a:bodyPr>
            <a:normAutofit/>
          </a:bodyPr>
          <a:lstStyle/>
          <a:p>
            <a:r>
              <a:rPr lang="el-GR" sz="2200" dirty="0"/>
              <a:t>Οι </a:t>
            </a:r>
            <a:r>
              <a:rPr lang="el-GR" sz="2200" b="1" dirty="0"/>
              <a:t>ορμόνες</a:t>
            </a:r>
            <a:r>
              <a:rPr lang="el-GR" sz="2200" dirty="0"/>
              <a:t> (</a:t>
            </a:r>
            <a:r>
              <a:rPr lang="en-US" sz="2200" dirty="0"/>
              <a:t>hormones</a:t>
            </a:r>
            <a:r>
              <a:rPr lang="el-GR" sz="2200" dirty="0"/>
              <a:t>) είναι οργανικές ενώσεις-σηματοδότες. Παράγονται στον οργανισμό σε πολύ μικρές ποσότητες από εξειδικευμένους ιστούς τους </a:t>
            </a:r>
            <a:r>
              <a:rPr lang="el-GR" sz="2200" b="1" dirty="0"/>
              <a:t>ενδοκρινείς αδένες,</a:t>
            </a:r>
            <a:r>
              <a:rPr lang="el-GR" sz="2200" dirty="0"/>
              <a:t> που </a:t>
            </a:r>
            <a:r>
              <a:rPr lang="el-GR" sz="2200" dirty="0" smtClean="0"/>
              <a:t>εκλύονται </a:t>
            </a:r>
            <a:r>
              <a:rPr lang="el-GR" sz="2200" dirty="0"/>
              <a:t>συνεχώς από αίμα. </a:t>
            </a:r>
            <a:r>
              <a:rPr lang="el-GR" sz="2200" dirty="0" smtClean="0"/>
              <a:t>Έτσι </a:t>
            </a:r>
            <a:r>
              <a:rPr lang="el-GR" sz="2200" dirty="0"/>
              <a:t>οι ορμόνες εκκρίνονται κατ' ευθείαν στην κυκλοφορία χωρίς τη διέλευση τους από εκφορητικούς πόρους</a:t>
            </a:r>
            <a:r>
              <a:rPr lang="el-GR" sz="2200" dirty="0" smtClean="0"/>
              <a:t>.</a:t>
            </a:r>
          </a:p>
          <a:p>
            <a:r>
              <a:rPr lang="el-GR" sz="2200" dirty="0" smtClean="0"/>
              <a:t>Μεταφέρονται </a:t>
            </a:r>
            <a:r>
              <a:rPr lang="el-GR" sz="2200" dirty="0"/>
              <a:t>με την κυκλοφορία μακριά από τον τόπο παραγω­γής τους και δρουν σε ιστούς, όργανα ή σπλάγχνα τα οποία αποκαλούνται </a:t>
            </a:r>
            <a:r>
              <a:rPr lang="el-GR" sz="2200" b="1" i="1" dirty="0"/>
              <a:t>"στό­χοι"</a:t>
            </a:r>
            <a:r>
              <a:rPr lang="el-GR" sz="2200" dirty="0"/>
              <a:t> γενικά ή ειδικότερα αποκαλούνται </a:t>
            </a:r>
            <a:r>
              <a:rPr lang="el-GR" sz="2200" b="1" i="1" dirty="0"/>
              <a:t>κύτταρα-στόχοι</a:t>
            </a:r>
            <a:r>
              <a:rPr lang="el-GR" sz="2200" dirty="0"/>
              <a:t>, </a:t>
            </a:r>
            <a:r>
              <a:rPr lang="el-GR" sz="2200" b="1" i="1" dirty="0"/>
              <a:t>όργανα-στόχοι</a:t>
            </a:r>
            <a:r>
              <a:rPr lang="el-GR" sz="2200" dirty="0"/>
              <a:t> κλπ.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387132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Υποθαλάμου-Υπόφυσης </a:t>
            </a:r>
            <a:r>
              <a:rPr lang="el-GR" sz="3000" b="0" dirty="0" smtClean="0">
                <a:solidFill>
                  <a:prstClr val="black"/>
                </a:solidFill>
              </a:rPr>
              <a:t>6/6</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425859336"/>
              </p:ext>
            </p:extLst>
          </p:nvPr>
        </p:nvGraphicFramePr>
        <p:xfrm>
          <a:off x="827585" y="1484784"/>
          <a:ext cx="7776864" cy="5029200"/>
        </p:xfrm>
        <a:graphic>
          <a:graphicData uri="http://schemas.openxmlformats.org/drawingml/2006/table">
            <a:tbl>
              <a:tblPr/>
              <a:tblGrid>
                <a:gridCol w="2985019"/>
                <a:gridCol w="3498287"/>
                <a:gridCol w="1293558"/>
              </a:tblGrid>
              <a:tr h="0">
                <a:tc gridSpan="2">
                  <a:txBody>
                    <a:bodyPr/>
                    <a:lstStyle/>
                    <a:p>
                      <a:pPr algn="ctr">
                        <a:lnSpc>
                          <a:spcPct val="110000"/>
                        </a:lnSpc>
                        <a:spcAft>
                          <a:spcPts val="0"/>
                        </a:spcAft>
                      </a:pPr>
                      <a:r>
                        <a:rPr lang="el-GR" sz="2000" b="1" u="none" dirty="0">
                          <a:effectLst/>
                          <a:latin typeface="+mn-lt"/>
                          <a:ea typeface="Athens"/>
                        </a:rPr>
                        <a:t>ΟΡΜΟΝΕΣ ΤΗΣ ΥΠΟΦΥΣΗΣ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l-GR"/>
                    </a:p>
                  </a:txBody>
                  <a:tcPr/>
                </a:tc>
                <a:tc>
                  <a:txBody>
                    <a:bodyPr/>
                    <a:lstStyle/>
                    <a:p>
                      <a:pPr algn="ctr">
                        <a:lnSpc>
                          <a:spcPct val="110000"/>
                        </a:lnSpc>
                        <a:spcAft>
                          <a:spcPts val="0"/>
                        </a:spcAft>
                      </a:pPr>
                      <a:r>
                        <a:rPr lang="el-GR" sz="2000" b="1" u="none" dirty="0">
                          <a:effectLst/>
                          <a:latin typeface="+mn-lt"/>
                          <a:ea typeface="Athens"/>
                        </a:rPr>
                        <a:t>ΣΥΜΒΟΛΟ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0">
                <a:tc>
                  <a:txBody>
                    <a:bodyPr/>
                    <a:lstStyle/>
                    <a:p>
                      <a:pPr>
                        <a:lnSpc>
                          <a:spcPct val="110000"/>
                        </a:lnSpc>
                        <a:spcAft>
                          <a:spcPts val="0"/>
                        </a:spcAft>
                      </a:pPr>
                      <a:r>
                        <a:rPr lang="el-GR" sz="2000" u="none" spc="10" dirty="0">
                          <a:solidFill>
                            <a:srgbClr val="000000"/>
                          </a:solidFill>
                          <a:effectLst/>
                          <a:latin typeface="+mn-lt"/>
                          <a:ea typeface="Times New Roman"/>
                        </a:rPr>
                        <a:t>αυξητική ορμόνη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en-US" sz="2000" u="none" spc="-10" dirty="0">
                          <a:solidFill>
                            <a:srgbClr val="000000"/>
                          </a:solidFill>
                          <a:effectLst/>
                          <a:latin typeface="+mn-lt"/>
                          <a:ea typeface="Times New Roman"/>
                        </a:rPr>
                        <a:t>Growth hormone</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000" u="none" spc="-10" dirty="0">
                          <a:solidFill>
                            <a:srgbClr val="000000"/>
                          </a:solidFill>
                          <a:effectLst/>
                          <a:latin typeface="+mn-lt"/>
                          <a:ea typeface="Times New Roman"/>
                        </a:rPr>
                        <a:t>GH</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0000"/>
                        </a:lnSpc>
                        <a:spcAft>
                          <a:spcPts val="0"/>
                        </a:spcAft>
                      </a:pPr>
                      <a:r>
                        <a:rPr lang="el-GR" sz="2000" u="none" spc="10" dirty="0">
                          <a:solidFill>
                            <a:srgbClr val="000000"/>
                          </a:solidFill>
                          <a:effectLst/>
                          <a:latin typeface="+mn-lt"/>
                          <a:ea typeface="Times New Roman"/>
                        </a:rPr>
                        <a:t>προλακτίνη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en-US" sz="2000" u="none" spc="-10" dirty="0">
                          <a:solidFill>
                            <a:srgbClr val="000000"/>
                          </a:solidFill>
                          <a:effectLst/>
                          <a:latin typeface="+mn-lt"/>
                          <a:ea typeface="Times New Roman"/>
                        </a:rPr>
                        <a:t>Prolactin</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000" u="none" spc="-10" dirty="0">
                          <a:solidFill>
                            <a:srgbClr val="000000"/>
                          </a:solidFill>
                          <a:effectLst/>
                          <a:latin typeface="+mn-lt"/>
                          <a:ea typeface="Times New Roman"/>
                        </a:rPr>
                        <a:t>PRL</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0000"/>
                        </a:lnSpc>
                        <a:spcBef>
                          <a:spcPts val="25"/>
                        </a:spcBef>
                        <a:spcAft>
                          <a:spcPts val="0"/>
                        </a:spcAft>
                      </a:pPr>
                      <a:r>
                        <a:rPr lang="el-GR" sz="2000" u="none" spc="15" dirty="0">
                          <a:solidFill>
                            <a:srgbClr val="000000"/>
                          </a:solidFill>
                          <a:effectLst/>
                          <a:latin typeface="+mn-lt"/>
                          <a:ea typeface="Times New Roman"/>
                        </a:rPr>
                        <a:t>θυλακοτρόπος ορμόνη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en-US" sz="2000" u="none" spc="-10" dirty="0">
                          <a:solidFill>
                            <a:srgbClr val="000000"/>
                          </a:solidFill>
                          <a:effectLst/>
                          <a:latin typeface="+mn-lt"/>
                          <a:ea typeface="Times New Roman"/>
                        </a:rPr>
                        <a:t>Follicle stimulating hormone</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000" u="none" spc="-10" dirty="0">
                          <a:solidFill>
                            <a:srgbClr val="000000"/>
                          </a:solidFill>
                          <a:effectLst/>
                          <a:latin typeface="+mn-lt"/>
                          <a:ea typeface="Times New Roman"/>
                        </a:rPr>
                        <a:t>FSH</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0000"/>
                        </a:lnSpc>
                        <a:spcAft>
                          <a:spcPts val="0"/>
                        </a:spcAft>
                      </a:pPr>
                      <a:r>
                        <a:rPr lang="el-GR" sz="2000" u="none" spc="15" dirty="0">
                          <a:solidFill>
                            <a:srgbClr val="000000"/>
                          </a:solidFill>
                          <a:effectLst/>
                          <a:latin typeface="+mn-lt"/>
                          <a:ea typeface="Times New Roman"/>
                        </a:rPr>
                        <a:t>ορμόνη του ωχρού σωματίου </a:t>
                      </a:r>
                      <a:endParaRPr lang="el-GR" sz="2000" u="none" dirty="0">
                        <a:effectLst/>
                        <a:latin typeface="+mn-lt"/>
                        <a:ea typeface="Times New Roman"/>
                      </a:endParaRPr>
                    </a:p>
                    <a:p>
                      <a:pPr>
                        <a:lnSpc>
                          <a:spcPct val="110000"/>
                        </a:lnSpc>
                        <a:spcAft>
                          <a:spcPts val="0"/>
                        </a:spcAft>
                      </a:pPr>
                      <a:r>
                        <a:rPr lang="el-GR" sz="2000" u="none" spc="15" dirty="0">
                          <a:solidFill>
                            <a:srgbClr val="000000"/>
                          </a:solidFill>
                          <a:effectLst/>
                          <a:latin typeface="+mn-lt"/>
                          <a:ea typeface="Times New Roman"/>
                        </a:rPr>
                        <a:t>(ωχρινική ορμόνη)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en-US" sz="2000" u="none" spc="-10" dirty="0">
                          <a:solidFill>
                            <a:srgbClr val="000000"/>
                          </a:solidFill>
                          <a:effectLst/>
                          <a:latin typeface="+mn-lt"/>
                          <a:ea typeface="Times New Roman"/>
                        </a:rPr>
                        <a:t>Luteinizing hormone</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000" u="none" spc="-10" dirty="0">
                          <a:solidFill>
                            <a:srgbClr val="000000"/>
                          </a:solidFill>
                          <a:effectLst/>
                          <a:latin typeface="+mn-lt"/>
                          <a:ea typeface="Times New Roman"/>
                        </a:rPr>
                        <a:t>LH</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0000"/>
                        </a:lnSpc>
                        <a:spcAft>
                          <a:spcPts val="0"/>
                        </a:spcAft>
                      </a:pPr>
                      <a:r>
                        <a:rPr lang="el-GR" sz="2000" u="none" spc="20" dirty="0">
                          <a:solidFill>
                            <a:srgbClr val="000000"/>
                          </a:solidFill>
                          <a:effectLst/>
                          <a:latin typeface="+mn-lt"/>
                          <a:ea typeface="Times New Roman"/>
                        </a:rPr>
                        <a:t>θυρεοτροπίνη </a:t>
                      </a:r>
                      <a:endParaRPr lang="el-GR" sz="2000" u="none" dirty="0">
                        <a:effectLst/>
                        <a:latin typeface="+mn-lt"/>
                        <a:ea typeface="Times New Roman"/>
                      </a:endParaRPr>
                    </a:p>
                    <a:p>
                      <a:pPr>
                        <a:lnSpc>
                          <a:spcPct val="110000"/>
                        </a:lnSpc>
                        <a:spcAft>
                          <a:spcPts val="0"/>
                        </a:spcAft>
                      </a:pPr>
                      <a:r>
                        <a:rPr lang="el-GR" sz="2000" u="none" spc="20" dirty="0">
                          <a:solidFill>
                            <a:srgbClr val="000000"/>
                          </a:solidFill>
                          <a:effectLst/>
                          <a:latin typeface="+mn-lt"/>
                          <a:ea typeface="Times New Roman"/>
                        </a:rPr>
                        <a:t>(θυρεοειδοτρόπος ορμόνη)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en-US" sz="2000" u="none" spc="-10" dirty="0">
                          <a:solidFill>
                            <a:srgbClr val="000000"/>
                          </a:solidFill>
                          <a:effectLst/>
                          <a:latin typeface="+mn-lt"/>
                          <a:ea typeface="Times New Roman"/>
                        </a:rPr>
                        <a:t>Thyrotropin (thyroid stimulating horrmone)</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000" u="none" spc="-10" dirty="0">
                          <a:solidFill>
                            <a:srgbClr val="000000"/>
                          </a:solidFill>
                          <a:effectLst/>
                          <a:latin typeface="+mn-lt"/>
                          <a:ea typeface="Times New Roman"/>
                        </a:rPr>
                        <a:t>TSH</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0000"/>
                        </a:lnSpc>
                        <a:spcAft>
                          <a:spcPts val="0"/>
                        </a:spcAft>
                      </a:pPr>
                      <a:r>
                        <a:rPr lang="el-GR" sz="2000" u="none" spc="20" dirty="0">
                          <a:solidFill>
                            <a:srgbClr val="000000"/>
                          </a:solidFill>
                          <a:effectLst/>
                          <a:latin typeface="+mn-lt"/>
                          <a:ea typeface="Times New Roman"/>
                        </a:rPr>
                        <a:t>αδρενοκορτικοτρόπος ορμόνη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en-US" sz="2000" u="none" spc="-10" dirty="0">
                          <a:solidFill>
                            <a:srgbClr val="000000"/>
                          </a:solidFill>
                          <a:effectLst/>
                          <a:latin typeface="+mn-lt"/>
                          <a:ea typeface="Times New Roman"/>
                        </a:rPr>
                        <a:t>Adrenocorticotropic hormone</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000" u="none" spc="-10" dirty="0">
                          <a:solidFill>
                            <a:srgbClr val="000000"/>
                          </a:solidFill>
                          <a:effectLst/>
                          <a:latin typeface="+mn-lt"/>
                          <a:ea typeface="Times New Roman"/>
                        </a:rPr>
                        <a:t>ACTH</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0000"/>
                        </a:lnSpc>
                        <a:spcAft>
                          <a:spcPts val="0"/>
                        </a:spcAft>
                      </a:pPr>
                      <a:r>
                        <a:rPr lang="el-GR" sz="2000" u="none" spc="15" dirty="0">
                          <a:solidFill>
                            <a:srgbClr val="000000"/>
                          </a:solidFill>
                          <a:effectLst/>
                          <a:latin typeface="+mn-lt"/>
                          <a:ea typeface="Times New Roman"/>
                        </a:rPr>
                        <a:t>αντιδιουρητική ορμόνη (βασοπρεσσίνη)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en-US" sz="2000" u="none" spc="-10" dirty="0">
                          <a:solidFill>
                            <a:srgbClr val="000000"/>
                          </a:solidFill>
                          <a:effectLst/>
                          <a:latin typeface="+mn-lt"/>
                          <a:ea typeface="Times New Roman"/>
                        </a:rPr>
                        <a:t>Antidiuretic hormone or </a:t>
                      </a:r>
                      <a:endParaRPr lang="el-GR" sz="2000" u="none" dirty="0">
                        <a:effectLst/>
                        <a:latin typeface="+mn-lt"/>
                        <a:ea typeface="Times New Roman"/>
                      </a:endParaRPr>
                    </a:p>
                    <a:p>
                      <a:pPr>
                        <a:lnSpc>
                          <a:spcPct val="110000"/>
                        </a:lnSpc>
                        <a:spcAft>
                          <a:spcPts val="0"/>
                        </a:spcAft>
                      </a:pPr>
                      <a:r>
                        <a:rPr lang="en-US" sz="2000" u="none" spc="-10" dirty="0">
                          <a:solidFill>
                            <a:srgbClr val="000000"/>
                          </a:solidFill>
                          <a:effectLst/>
                          <a:latin typeface="+mn-lt"/>
                          <a:ea typeface="Times New Roman"/>
                        </a:rPr>
                        <a:t>Arginine vasopressin</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US" sz="2000" u="none" spc="-10" dirty="0">
                          <a:solidFill>
                            <a:srgbClr val="000000"/>
                          </a:solidFill>
                          <a:effectLst/>
                          <a:latin typeface="+mn-lt"/>
                          <a:ea typeface="Times New Roman"/>
                        </a:rPr>
                        <a:t>ADH or</a:t>
                      </a:r>
                      <a:endParaRPr lang="el-GR" sz="2000" u="none" dirty="0">
                        <a:effectLst/>
                        <a:latin typeface="+mn-lt"/>
                        <a:ea typeface="Times New Roman"/>
                      </a:endParaRPr>
                    </a:p>
                    <a:p>
                      <a:pPr algn="ctr">
                        <a:lnSpc>
                          <a:spcPct val="110000"/>
                        </a:lnSpc>
                        <a:spcAft>
                          <a:spcPts val="0"/>
                        </a:spcAft>
                      </a:pPr>
                      <a:r>
                        <a:rPr lang="en-US" sz="2000" u="none" spc="-10" dirty="0">
                          <a:solidFill>
                            <a:srgbClr val="000000"/>
                          </a:solidFill>
                          <a:effectLst/>
                          <a:latin typeface="+mn-lt"/>
                          <a:ea typeface="Times New Roman"/>
                        </a:rPr>
                        <a:t>AVP</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0000"/>
                        </a:lnSpc>
                        <a:spcAft>
                          <a:spcPts val="0"/>
                        </a:spcAft>
                      </a:pPr>
                      <a:r>
                        <a:rPr lang="el-GR" sz="2000" u="none" spc="-10" dirty="0">
                          <a:solidFill>
                            <a:srgbClr val="000000"/>
                          </a:solidFill>
                          <a:effectLst/>
                          <a:latin typeface="+mn-lt"/>
                          <a:ea typeface="Times New Roman"/>
                        </a:rPr>
                        <a:t>ωκυτοκίνη</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en-US" sz="2000" u="none" spc="-10" dirty="0">
                          <a:solidFill>
                            <a:srgbClr val="000000"/>
                          </a:solidFill>
                          <a:effectLst/>
                          <a:latin typeface="+mn-lt"/>
                          <a:ea typeface="Times New Roman"/>
                        </a:rPr>
                        <a:t>Oxytocin</a:t>
                      </a:r>
                      <a:r>
                        <a:rPr lang="el-GR" sz="2000" u="none" spc="-10" dirty="0">
                          <a:solidFill>
                            <a:srgbClr val="000000"/>
                          </a:solidFill>
                          <a:effectLst/>
                          <a:latin typeface="+mn-lt"/>
                          <a:ea typeface="Times New Roman"/>
                        </a:rPr>
                        <a:t> </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l-GR" sz="2000" u="none" strike="noStrike" spc="-10" dirty="0">
                          <a:solidFill>
                            <a:srgbClr val="000000"/>
                          </a:solidFill>
                          <a:effectLst/>
                          <a:latin typeface="+mn-lt"/>
                          <a:ea typeface="Times New Roman"/>
                        </a:rPr>
                        <a:t> </a:t>
                      </a: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629906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Μηχανισμός δράσης </a:t>
            </a:r>
            <a:r>
              <a:rPr lang="el-GR" dirty="0" smtClean="0"/>
              <a:t>ορμονών </a:t>
            </a:r>
            <a:r>
              <a:rPr lang="el-GR" sz="3000" b="0" dirty="0" smtClean="0"/>
              <a:t>1/6</a:t>
            </a:r>
            <a:endParaRPr lang="el-GR" sz="3000" b="0" dirty="0"/>
          </a:p>
        </p:txBody>
      </p:sp>
      <p:sp>
        <p:nvSpPr>
          <p:cNvPr id="3" name="Θέση περιεχομένου 2"/>
          <p:cNvSpPr>
            <a:spLocks noGrp="1"/>
          </p:cNvSpPr>
          <p:nvPr>
            <p:ph idx="1"/>
          </p:nvPr>
        </p:nvSpPr>
        <p:spPr/>
        <p:txBody>
          <a:bodyPr/>
          <a:lstStyle/>
          <a:p>
            <a:r>
              <a:rPr lang="el-GR" dirty="0"/>
              <a:t>Ο αριθμός τους, με την ευρεία έννοια του όρου, ξεπερνά τις 100. Έτσι για την καλύτερη  μελέτη του μηχανισμού δράσης τους, κατατάσσονται από βιοχημική άποψη, σε </a:t>
            </a:r>
            <a:r>
              <a:rPr lang="el-GR" b="1" dirty="0"/>
              <a:t>λιπόφιλα </a:t>
            </a:r>
            <a:r>
              <a:rPr lang="el-GR" dirty="0"/>
              <a:t>και </a:t>
            </a:r>
            <a:r>
              <a:rPr lang="el-GR" b="1" dirty="0"/>
              <a:t>υδρόφιλα</a:t>
            </a:r>
            <a:r>
              <a:rPr lang="el-GR" dirty="0"/>
              <a:t> μόρια.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858968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Μηχανισμός δράσης ορμονών </a:t>
            </a:r>
            <a:r>
              <a:rPr lang="el-GR" sz="3000" b="0" dirty="0" smtClean="0">
                <a:solidFill>
                  <a:prstClr val="black"/>
                </a:solidFill>
              </a:rPr>
              <a:t>2/6</a:t>
            </a:r>
            <a:endParaRPr lang="el-GR" dirty="0"/>
          </a:p>
        </p:txBody>
      </p:sp>
      <p:sp>
        <p:nvSpPr>
          <p:cNvPr id="3" name="Θέση περιεχομένου 2"/>
          <p:cNvSpPr>
            <a:spLocks noGrp="1"/>
          </p:cNvSpPr>
          <p:nvPr>
            <p:ph idx="1"/>
          </p:nvPr>
        </p:nvSpPr>
        <p:spPr/>
        <p:txBody>
          <a:bodyPr>
            <a:normAutofit/>
          </a:bodyPr>
          <a:lstStyle/>
          <a:p>
            <a:r>
              <a:rPr lang="el-GR" sz="2200" dirty="0"/>
              <a:t>Το μήνυμα των ορμονών μεταφέρεται στα κύτταρα-στόχους με 2 τρόπους:</a:t>
            </a:r>
          </a:p>
          <a:p>
            <a:pPr marL="457200" lvl="0" indent="-457200">
              <a:buFont typeface="+mj-lt"/>
              <a:buAutoNum type="arabicPeriod"/>
            </a:pPr>
            <a:r>
              <a:rPr lang="el-GR" sz="2200" dirty="0"/>
              <a:t>Οι </a:t>
            </a:r>
            <a:r>
              <a:rPr lang="el-GR" sz="2200" b="1" dirty="0"/>
              <a:t>λιπόφιλες ορμόνες</a:t>
            </a:r>
            <a:r>
              <a:rPr lang="el-GR" sz="2200" dirty="0"/>
              <a:t>, εισδύουν στα κύτταρα και δρουν στον πυρήνα, συνδεόμενες με </a:t>
            </a:r>
            <a:r>
              <a:rPr lang="el-GR" sz="2200" b="1" dirty="0"/>
              <a:t>ειδικό υποδοχέα</a:t>
            </a:r>
            <a:r>
              <a:rPr lang="el-GR" sz="2200" dirty="0"/>
              <a:t> (</a:t>
            </a:r>
            <a:r>
              <a:rPr lang="en-US" sz="2200" dirty="0"/>
              <a:t>receptor</a:t>
            </a:r>
            <a:r>
              <a:rPr lang="el-GR" sz="2200" dirty="0"/>
              <a:t>). Το σύμπλοκο ορμόνης-υποδοχέα εισέρχεται στον πυρήνα και τελικά ενώνεται σε ορισμένα μέρη της χρωματίνης. Αυτή η σύνδεση έχει ως αποτέλεσμα τη παραγωγή ενός νέου αγγελιαφόρου του </a:t>
            </a:r>
            <a:r>
              <a:rPr lang="en-US" sz="2200" b="1" dirty="0"/>
              <a:t>mRNA</a:t>
            </a:r>
            <a:r>
              <a:rPr lang="el-GR" sz="2200" dirty="0"/>
              <a:t> το οποίο φεύγει από το πυρήνα, εισέρχεται στο κυτταρόπλασμα και μεταφράζεται σε </a:t>
            </a:r>
            <a:r>
              <a:rPr lang="el-GR" sz="2200" dirty="0" smtClean="0"/>
              <a:t>πρωτεΐνη, </a:t>
            </a:r>
            <a:r>
              <a:rPr lang="el-GR" sz="2200" dirty="0"/>
              <a:t>που αντανακλά τη δράση της συγκεκριμένης ορμόνης.</a:t>
            </a:r>
          </a:p>
          <a:p>
            <a:pPr marL="444500" indent="0">
              <a:spcBef>
                <a:spcPts val="300"/>
              </a:spcBef>
              <a:buNone/>
            </a:pPr>
            <a:r>
              <a:rPr lang="el-GR" sz="2200" dirty="0"/>
              <a:t>Η δράση αυτών των ορμονών εκδηλώνεται με βραδύτητα.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352931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Μηχανισμός δράσης ορμονών </a:t>
            </a:r>
            <a:r>
              <a:rPr lang="el-GR" sz="3000" b="0" dirty="0" smtClean="0">
                <a:solidFill>
                  <a:prstClr val="black"/>
                </a:solidFill>
              </a:rPr>
              <a:t>3/6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
        <p:nvSpPr>
          <p:cNvPr id="5" name="Ορθογώνιο 4"/>
          <p:cNvSpPr/>
          <p:nvPr/>
        </p:nvSpPr>
        <p:spPr>
          <a:xfrm>
            <a:off x="1403649" y="6381328"/>
            <a:ext cx="6768752" cy="369332"/>
          </a:xfrm>
          <a:prstGeom prst="rect">
            <a:avLst/>
          </a:prstGeom>
        </p:spPr>
        <p:txBody>
          <a:bodyPr wrap="square">
            <a:spAutoFit/>
          </a:bodyPr>
          <a:lstStyle/>
          <a:p>
            <a:pPr algn="ctr"/>
            <a:r>
              <a:rPr lang="el-GR" dirty="0">
                <a:latin typeface="+mn-lt"/>
              </a:rPr>
              <a:t>receptor=υποδοχέας, nucleus=πυρήνας, </a:t>
            </a:r>
            <a:r>
              <a:rPr lang="en-US" dirty="0" smtClean="0">
                <a:latin typeface="+mn-lt"/>
              </a:rPr>
              <a:t>cytosol=</a:t>
            </a:r>
            <a:r>
              <a:rPr lang="el-GR" dirty="0" smtClean="0">
                <a:latin typeface="+mn-lt"/>
              </a:rPr>
              <a:t>κυτοσόλιο</a:t>
            </a:r>
            <a:endParaRPr lang="el-GR" dirty="0">
              <a:latin typeface="+mn-lt"/>
            </a:endParaRPr>
          </a:p>
        </p:txBody>
      </p:sp>
      <p:pic>
        <p:nvPicPr>
          <p:cNvPr id="6" name="Picture 4" descr="cell surface recepto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35696" y="980728"/>
            <a:ext cx="6087625" cy="5313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Ορθογώνιο 6"/>
          <p:cNvSpPr/>
          <p:nvPr/>
        </p:nvSpPr>
        <p:spPr>
          <a:xfrm rot="16200000">
            <a:off x="7110537" y="4928428"/>
            <a:ext cx="2123728" cy="276999"/>
          </a:xfrm>
          <a:prstGeom prst="rect">
            <a:avLst/>
          </a:prstGeom>
        </p:spPr>
        <p:txBody>
          <a:bodyPr wrap="square">
            <a:spAutoFit/>
          </a:bodyPr>
          <a:lstStyle/>
          <a:p>
            <a:r>
              <a:rPr lang="en-US" sz="1200" dirty="0" smtClean="0">
                <a:latin typeface="+mn-lt"/>
                <a:hlinkClick r:id="rId4"/>
              </a:rPr>
              <a:t>whs-biology-h.wikispaces.com</a:t>
            </a:r>
            <a:endParaRPr lang="el-GR" sz="1200" dirty="0">
              <a:latin typeface="+mn-lt"/>
            </a:endParaRPr>
          </a:p>
        </p:txBody>
      </p:sp>
    </p:spTree>
    <p:extLst>
      <p:ext uri="{BB962C8B-B14F-4D97-AF65-F5344CB8AC3E}">
        <p14:creationId xmlns:p14="http://schemas.microsoft.com/office/powerpoint/2010/main" val="1813123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Μηχανισμός δράσης ορμονών </a:t>
            </a:r>
            <a:r>
              <a:rPr lang="el-GR" sz="3000" b="0" dirty="0" smtClean="0">
                <a:solidFill>
                  <a:prstClr val="black"/>
                </a:solidFill>
              </a:rPr>
              <a:t>4/6</a:t>
            </a:r>
            <a:endParaRPr lang="el-GR" dirty="0"/>
          </a:p>
        </p:txBody>
      </p:sp>
      <p:sp>
        <p:nvSpPr>
          <p:cNvPr id="3" name="Θέση περιεχομένου 2"/>
          <p:cNvSpPr>
            <a:spLocks noGrp="1"/>
          </p:cNvSpPr>
          <p:nvPr>
            <p:ph idx="1"/>
          </p:nvPr>
        </p:nvSpPr>
        <p:spPr>
          <a:xfrm>
            <a:off x="611560" y="1268760"/>
            <a:ext cx="8424936" cy="5112568"/>
          </a:xfrm>
        </p:spPr>
        <p:txBody>
          <a:bodyPr>
            <a:normAutofit/>
          </a:bodyPr>
          <a:lstStyle/>
          <a:p>
            <a:r>
              <a:rPr lang="el-GR" sz="2200" dirty="0"/>
              <a:t>Στο αίμα είναι συνήθως προσδεδεμένες πάνω σε φορείς, που τους μεταφέρουν στους ορμονικούς υποδοχείς του πυρήνα. </a:t>
            </a:r>
          </a:p>
          <a:p>
            <a:r>
              <a:rPr lang="el-GR" sz="2200" dirty="0"/>
              <a:t>Η πρόσδεση της ορμόνης με τον υποδοχέα, προκαλεί αλλοστερική μετατροπή του  πρωτεϊνικού υποδοχέα. </a:t>
            </a:r>
          </a:p>
          <a:p>
            <a:r>
              <a:rPr lang="el-GR" sz="2200" dirty="0"/>
              <a:t>Για τη δράση της ορμόνης είναι απαραίτητη η πρόσδεση του διμερούς υποδοχέα-ορμόνης στη διπλή αλυσίδα του </a:t>
            </a:r>
            <a:r>
              <a:rPr lang="en-US" sz="2200" dirty="0"/>
              <a:t>DNA</a:t>
            </a:r>
            <a:r>
              <a:rPr lang="el-GR" sz="2200" dirty="0"/>
              <a:t> (ορμονοαποκρινόμενα στοιχεία, Η</a:t>
            </a:r>
            <a:r>
              <a:rPr lang="en-US" sz="2200" dirty="0"/>
              <a:t>RE</a:t>
            </a:r>
            <a:r>
              <a:rPr lang="el-GR" sz="2200" dirty="0"/>
              <a:t>). Τα </a:t>
            </a:r>
            <a:r>
              <a:rPr lang="en-US" sz="2200" dirty="0"/>
              <a:t>HRE</a:t>
            </a:r>
            <a:r>
              <a:rPr lang="el-GR" sz="2200" dirty="0"/>
              <a:t> είναι παλίνδρομες αλληλουχίες του </a:t>
            </a:r>
            <a:r>
              <a:rPr lang="en-US" sz="2200" dirty="0"/>
              <a:t>DNA</a:t>
            </a:r>
            <a:r>
              <a:rPr lang="el-GR" sz="2200" dirty="0"/>
              <a:t>, που ελέγχουν την μεταγραφή.</a:t>
            </a:r>
          </a:p>
          <a:p>
            <a:r>
              <a:rPr lang="el-GR" sz="2200" dirty="0"/>
              <a:t>Η τελική δράση της ορμόνης στο κύτταρο είναι η μεταβολή των επιπέδων </a:t>
            </a:r>
            <a:r>
              <a:rPr lang="en-US" sz="2200" dirty="0"/>
              <a:t>mRNA</a:t>
            </a:r>
            <a:r>
              <a:rPr lang="el-GR" sz="2200" dirty="0"/>
              <a:t>, που κωδικοποιούν πρωτεΐνες-κλειδιά για τη λειτουργία των κυττάρων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745373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Μηχανισμός δράσης ορμονών </a:t>
            </a:r>
            <a:r>
              <a:rPr lang="el-GR" sz="3000" b="0" dirty="0" smtClean="0">
                <a:solidFill>
                  <a:prstClr val="black"/>
                </a:solidFill>
              </a:rPr>
              <a:t>5/6</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startAt="2"/>
            </a:pPr>
            <a:r>
              <a:rPr lang="el-GR" sz="2200" dirty="0"/>
              <a:t>Οι </a:t>
            </a:r>
            <a:r>
              <a:rPr lang="el-GR" sz="2200" b="1" dirty="0"/>
              <a:t>υδρόφιλες ορμόνες</a:t>
            </a:r>
            <a:r>
              <a:rPr lang="el-GR" sz="2200" dirty="0"/>
              <a:t>, δρουν στην κυτταρική μεμβράνη συνδεόμενες με υποδοχείς της μεμβράνης, που οδηγεί στο σχηματισμό του </a:t>
            </a:r>
            <a:r>
              <a:rPr lang="el-GR" sz="2200" b="1" dirty="0"/>
              <a:t>δεύτερου αγγελιοφόρου </a:t>
            </a:r>
            <a:r>
              <a:rPr lang="el-GR" sz="2200" dirty="0"/>
              <a:t>(</a:t>
            </a:r>
            <a:r>
              <a:rPr lang="en-US" sz="2200" dirty="0"/>
              <a:t>second messenger</a:t>
            </a:r>
            <a:r>
              <a:rPr lang="el-GR" sz="2200" dirty="0"/>
              <a:t>). Η σύνδεση ορμόνης-υποδοχέα έχει ως αποτέλεσμα την ενεργοποίηση της αδενυλικής κυκλάσης, η οποία κάτω από την παρουσία της </a:t>
            </a:r>
            <a:r>
              <a:rPr lang="el-GR" sz="2200" dirty="0" smtClean="0"/>
              <a:t>πρωτεΐνης </a:t>
            </a:r>
            <a:r>
              <a:rPr lang="en-US" sz="2200" dirty="0"/>
              <a:t>G</a:t>
            </a:r>
            <a:r>
              <a:rPr lang="el-GR" sz="2200" dirty="0"/>
              <a:t> και του </a:t>
            </a:r>
            <a:r>
              <a:rPr lang="en-US" sz="2200" dirty="0"/>
              <a:t>ATP</a:t>
            </a:r>
            <a:r>
              <a:rPr lang="el-GR" sz="2200" dirty="0"/>
              <a:t> σχηματίζει το κυκλικό μονοφωσφορικό εστέρα της αδενοσίνης  ( </a:t>
            </a:r>
            <a:r>
              <a:rPr lang="en-US" sz="2200" dirty="0"/>
              <a:t>c</a:t>
            </a:r>
            <a:r>
              <a:rPr lang="el-GR" sz="2200" dirty="0"/>
              <a:t>-</a:t>
            </a:r>
            <a:r>
              <a:rPr lang="en-US" sz="2200" dirty="0"/>
              <a:t>AMP</a:t>
            </a:r>
            <a:r>
              <a:rPr lang="el-GR" sz="2200" dirty="0"/>
              <a:t>) (Διάγραμμα 26). Το </a:t>
            </a:r>
            <a:r>
              <a:rPr lang="en-US" sz="2200" dirty="0"/>
              <a:t>C</a:t>
            </a:r>
            <a:r>
              <a:rPr lang="el-GR" sz="2200" dirty="0"/>
              <a:t>-</a:t>
            </a:r>
            <a:r>
              <a:rPr lang="en-US" sz="2200" dirty="0"/>
              <a:t>AMP</a:t>
            </a:r>
            <a:r>
              <a:rPr lang="el-GR" sz="2200" dirty="0"/>
              <a:t> στην συνέχεια ενεργοποιεί </a:t>
            </a:r>
            <a:r>
              <a:rPr lang="el-GR" sz="2200" dirty="0" smtClean="0"/>
              <a:t>πρωτεϊνικές </a:t>
            </a:r>
            <a:r>
              <a:rPr lang="el-GR" sz="2200" dirty="0"/>
              <a:t>κινάσες και αυτές με τη σειρά τους φωσφορυλιώνουν άλλα ένζυμα. Οι ορμόνες που </a:t>
            </a:r>
            <a:r>
              <a:rPr lang="el-GR" sz="2200" dirty="0" smtClean="0"/>
              <a:t>δρουν </a:t>
            </a:r>
            <a:r>
              <a:rPr lang="el-GR" sz="2200" dirty="0"/>
              <a:t>μέσω του </a:t>
            </a:r>
            <a:r>
              <a:rPr lang="en-US" sz="2200" dirty="0"/>
              <a:t>c</a:t>
            </a:r>
            <a:r>
              <a:rPr lang="el-GR" sz="2200" dirty="0"/>
              <a:t>-</a:t>
            </a:r>
            <a:r>
              <a:rPr lang="en-US" sz="2200" dirty="0"/>
              <a:t>AMP</a:t>
            </a:r>
            <a:r>
              <a:rPr lang="el-GR" sz="2200" dirty="0"/>
              <a:t> έχουν ταχεία δράση και τερματισμό </a:t>
            </a:r>
            <a:r>
              <a:rPr lang="el-GR" sz="2200" dirty="0" smtClean="0"/>
              <a:t>δράσης.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327441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Μηχανισμός δράσης ορμονών </a:t>
            </a:r>
            <a:r>
              <a:rPr lang="el-GR" sz="3000" b="0" dirty="0" smtClean="0">
                <a:solidFill>
                  <a:prstClr val="black"/>
                </a:solidFill>
              </a:rPr>
              <a:t>6/6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pic>
        <p:nvPicPr>
          <p:cNvPr id="5" name="Picture 4" descr="cell receptor io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3648" y="1196999"/>
            <a:ext cx="6982801" cy="5040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6"/>
          <p:cNvSpPr/>
          <p:nvPr/>
        </p:nvSpPr>
        <p:spPr>
          <a:xfrm>
            <a:off x="3347864" y="6324396"/>
            <a:ext cx="2880320"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4"/>
              </a:rPr>
              <a:t>GPGIC </a:t>
            </a:r>
            <a:r>
              <a:rPr lang="en-US" sz="1200" dirty="0" smtClean="0">
                <a:latin typeface="+mn-lt"/>
                <a:hlinkClick r:id="rId4"/>
              </a:rPr>
              <a:t>schematic</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a:solidFill>
                  <a:schemeClr val="tx1">
                    <a:lumMod val="65000"/>
                    <a:lumOff val="35000"/>
                  </a:schemeClr>
                </a:solidFill>
                <a:latin typeface="+mn-lt"/>
              </a:rPr>
              <a:t> </a:t>
            </a:r>
            <a:r>
              <a:rPr lang="en-US" sz="1200" dirty="0" smtClean="0">
                <a:latin typeface="+mn-lt"/>
                <a:hlinkClick r:id="rId5"/>
              </a:rPr>
              <a:t>CafeDelMar</a:t>
            </a:r>
            <a:r>
              <a:rPr lang="el-GR" sz="1200" dirty="0">
                <a:latin typeface="+mn-lt"/>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151073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Λιπόφιλες ορμόνες</a:t>
            </a:r>
            <a:endParaRPr lang="el-GR" dirty="0"/>
          </a:p>
        </p:txBody>
      </p:sp>
      <p:sp>
        <p:nvSpPr>
          <p:cNvPr id="3" name="Θέση περιεχομένου 2"/>
          <p:cNvSpPr>
            <a:spLocks noGrp="1"/>
          </p:cNvSpPr>
          <p:nvPr>
            <p:ph idx="1"/>
          </p:nvPr>
        </p:nvSpPr>
        <p:spPr/>
        <p:txBody>
          <a:bodyPr/>
          <a:lstStyle/>
          <a:p>
            <a:r>
              <a:rPr lang="el-GR" dirty="0"/>
              <a:t>Είναι σχετικά μικρά μόρια με γραμμομοριακή μάζα μεταξύ 300 – 800. Χημικά ανήκουν στα στεροειδή (παράγονται από χοληστερόλη), εικοσανοειδή,  ιωδοθυρονίνες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pic>
        <p:nvPicPr>
          <p:cNvPr id="9218" name="Picture 2" descr="(S)-Triiodthyronine Structural Formul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128396"/>
            <a:ext cx="3810000" cy="248126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3-3D-vd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2307" y="3128396"/>
            <a:ext cx="4232728" cy="29523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p:nvPr/>
        </p:nvSpPr>
        <p:spPr>
          <a:xfrm>
            <a:off x="1366358" y="6102758"/>
            <a:ext cx="287646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(S)-Triiodthyronine Structural </a:t>
            </a:r>
            <a:r>
              <a:rPr lang="en-US" sz="1200" dirty="0" smtClean="0">
                <a:latin typeface="+mn-lt"/>
                <a:hlinkClick r:id="rId4"/>
              </a:rPr>
              <a:t>Formulae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5" tooltip="User:Jü"/>
              </a:rPr>
              <a:t>Jü</a:t>
            </a:r>
            <a:r>
              <a:rPr lang="en-US"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sp>
        <p:nvSpPr>
          <p:cNvPr id="8" name="Rectangle 11"/>
          <p:cNvSpPr/>
          <p:nvPr/>
        </p:nvSpPr>
        <p:spPr>
          <a:xfrm>
            <a:off x="5586461" y="6080724"/>
            <a:ext cx="2444420"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6"/>
              </a:rPr>
              <a:t>T3-3D-vdW</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7" tooltip="User:Benjah-bmm27"/>
              </a:rPr>
              <a:t>Benjah-bmm27</a:t>
            </a:r>
            <a:r>
              <a:rPr lang="en-US"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spTree>
    <p:extLst>
      <p:ext uri="{BB962C8B-B14F-4D97-AF65-F5344CB8AC3E}">
        <p14:creationId xmlns:p14="http://schemas.microsoft.com/office/powerpoint/2010/main" val="4269667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Προγεστερόνη </a:t>
            </a:r>
            <a:r>
              <a:rPr lang="el-GR" sz="3000" b="0" dirty="0" smtClean="0"/>
              <a:t>1/3</a:t>
            </a:r>
            <a:endParaRPr lang="el-GR" sz="3000" b="0" dirty="0"/>
          </a:p>
        </p:txBody>
      </p:sp>
      <p:sp>
        <p:nvSpPr>
          <p:cNvPr id="3" name="Θέση περιεχομένου 2"/>
          <p:cNvSpPr>
            <a:spLocks noGrp="1"/>
          </p:cNvSpPr>
          <p:nvPr>
            <p:ph idx="1"/>
          </p:nvPr>
        </p:nvSpPr>
        <p:spPr>
          <a:xfrm>
            <a:off x="611560" y="1268760"/>
            <a:ext cx="8352928" cy="1512168"/>
          </a:xfrm>
        </p:spPr>
        <p:txBody>
          <a:bodyPr/>
          <a:lstStyle/>
          <a:p>
            <a:r>
              <a:rPr lang="el-GR" dirty="0"/>
              <a:t>Είναι η ορμόνη του ωχρού σωματίου που παράγεται επίσης και από τον πλακούντα κυρίως προς τα τέλη της εγκυμοσύνης</a:t>
            </a:r>
            <a:r>
              <a:rPr lang="el-GR" dirty="0" smtClean="0"/>
              <a:t>.</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pic>
        <p:nvPicPr>
          <p:cNvPr id="10242" name="Picture 2" descr="Progesterone-3D-bal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919943"/>
            <a:ext cx="4320480" cy="286231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rogester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058959"/>
            <a:ext cx="3672408" cy="25842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p:nvPr/>
        </p:nvSpPr>
        <p:spPr>
          <a:xfrm>
            <a:off x="1366358" y="6102758"/>
            <a:ext cx="270158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4"/>
              </a:rPr>
              <a:t>Progesterone-3D-balls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5" tooltip="User:Jynto"/>
              </a:rPr>
              <a:t>Jynto</a:t>
            </a:r>
            <a:r>
              <a:rPr lang="en-US"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sp>
        <p:nvSpPr>
          <p:cNvPr id="8" name="Rectangle 11"/>
          <p:cNvSpPr/>
          <p:nvPr/>
        </p:nvSpPr>
        <p:spPr>
          <a:xfrm>
            <a:off x="5364088" y="6102758"/>
            <a:ext cx="2520280"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6"/>
              </a:rPr>
              <a:t>Progesteron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7" tooltip="User:NEUROtiker"/>
              </a:rPr>
              <a:t>NEUROtiker</a:t>
            </a:r>
            <a:r>
              <a:rPr lang="en-US"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spTree>
    <p:extLst>
      <p:ext uri="{BB962C8B-B14F-4D97-AF65-F5344CB8AC3E}">
        <p14:creationId xmlns:p14="http://schemas.microsoft.com/office/powerpoint/2010/main" val="4148999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Προγεστερόνη </a:t>
            </a:r>
            <a:r>
              <a:rPr lang="el-GR" sz="3000" b="0" dirty="0" smtClean="0">
                <a:solidFill>
                  <a:prstClr val="black"/>
                </a:solidFill>
              </a:rPr>
              <a:t>2/3</a:t>
            </a:r>
            <a:endParaRPr lang="el-GR" dirty="0"/>
          </a:p>
        </p:txBody>
      </p:sp>
      <p:sp>
        <p:nvSpPr>
          <p:cNvPr id="3" name="Θέση περιεχομένου 2"/>
          <p:cNvSpPr>
            <a:spLocks noGrp="1"/>
          </p:cNvSpPr>
          <p:nvPr>
            <p:ph idx="1"/>
          </p:nvPr>
        </p:nvSpPr>
        <p:spPr/>
        <p:txBody>
          <a:bodyPr/>
          <a:lstStyle/>
          <a:p>
            <a:r>
              <a:rPr lang="el-GR" dirty="0"/>
              <a:t>Η προγεστερόνη εμφανίζεται μετά την ωορρηξία και συντελεί στην ανάπτυξη του ενδομητρίου ώστε η μήτρα να δεχτεί και να μεγαλώσει το έμβρυο, Η προ­γεστερόνη καταστέλλει τον οίστρο, αναστέλλει την παραγωγή της ωχρινικής ορ­μόνης από την υπόφυση και διεγείρει τους γαλακτοφόρους αδένες για την παρα­γωγή γάλακτος. Εάν δεν γίνει η γονιμοποίηση του ωαρίου, οι θυλακικές και προγεστογονικές ορμόνες ελαττώνονται ξαφνικά περίπου την 26η ημέρα του γυ­ναικείου κύκλου και ένας άλλος καινούριος κύκλος αρχίζει με την επόμενη έμμηνη ρύση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637906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a:t>
            </a:r>
            <a:r>
              <a:rPr lang="el-GR" sz="3000" b="0" dirty="0" smtClean="0">
                <a:solidFill>
                  <a:prstClr val="black"/>
                </a:solidFill>
              </a:rPr>
              <a:t>2/13</a:t>
            </a:r>
            <a:endParaRPr lang="el-GR" dirty="0"/>
          </a:p>
        </p:txBody>
      </p:sp>
      <p:sp>
        <p:nvSpPr>
          <p:cNvPr id="3" name="Θέση περιεχομένου 2"/>
          <p:cNvSpPr>
            <a:spLocks noGrp="1"/>
          </p:cNvSpPr>
          <p:nvPr>
            <p:ph idx="1"/>
          </p:nvPr>
        </p:nvSpPr>
        <p:spPr/>
        <p:txBody>
          <a:bodyPr/>
          <a:lstStyle/>
          <a:p>
            <a:r>
              <a:rPr lang="el-GR" dirty="0"/>
              <a:t>Οι ορμόνες είναι ουσίες που επηρεάζουν τις κυτταρικές λειτουργίες των διαφόρων ιστών και οργάνων με την αλλαγή της ταχύτητας των κυτταρικών </a:t>
            </a:r>
            <a:r>
              <a:rPr lang="el-GR" dirty="0" smtClean="0"/>
              <a:t>μεταμορφώσεων </a:t>
            </a:r>
            <a:r>
              <a:rPr lang="el-GR" dirty="0"/>
              <a:t>ή με τον έλεγχο μιας μεγάλης ποικιλίας μεταβολικών δραστηριοτήτων, ως </a:t>
            </a:r>
            <a:r>
              <a:rPr lang="el-GR" b="1" dirty="0" smtClean="0"/>
              <a:t>χημικοί </a:t>
            </a:r>
            <a:r>
              <a:rPr lang="el-GR" b="1" dirty="0"/>
              <a:t>αγγελιαφόροι</a:t>
            </a:r>
            <a:r>
              <a:rPr lang="el-GR" dirty="0"/>
              <a:t>. Οι ορμόνες δεν αρχίζουν τις διάφορες βιοχημικές </a:t>
            </a:r>
            <a:r>
              <a:rPr lang="el-GR" dirty="0" smtClean="0"/>
              <a:t>αντιδράσεις</a:t>
            </a:r>
            <a:r>
              <a:rPr lang="el-GR" dirty="0"/>
              <a:t>, αλλά τις ρυθμίζουν και τις ελέγχουν. Μία ελάχιστη ποσότητα ορμόνης αρκεί για να επιφέρει μεγάλης κλίμακας αλλαγές στην ανάπτυξη, τη δομή και τη συμπεριφορά ενός οργανισμού.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680296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Προγεστερόνη </a:t>
            </a:r>
            <a:r>
              <a:rPr lang="el-GR" sz="3000" b="0" dirty="0" smtClean="0">
                <a:solidFill>
                  <a:prstClr val="black"/>
                </a:solidFill>
              </a:rPr>
              <a:t>3/3</a:t>
            </a:r>
            <a:endParaRPr lang="el-GR" dirty="0"/>
          </a:p>
        </p:txBody>
      </p:sp>
      <p:sp>
        <p:nvSpPr>
          <p:cNvPr id="3" name="Θέση περιεχομένου 2"/>
          <p:cNvSpPr>
            <a:spLocks noGrp="1"/>
          </p:cNvSpPr>
          <p:nvPr>
            <p:ph idx="1"/>
          </p:nvPr>
        </p:nvSpPr>
        <p:spPr/>
        <p:txBody>
          <a:bodyPr/>
          <a:lstStyle/>
          <a:p>
            <a:r>
              <a:rPr lang="el-GR" dirty="0"/>
              <a:t>Πρέπει επίσης να αναφερθεί η παρουσία σε υψηλές συγκεντρώσεις της ορ­μόνης </a:t>
            </a:r>
            <a:r>
              <a:rPr lang="el-GR" b="1" dirty="0"/>
              <a:t>ανθρώπινη χοριονική γοναδοτροπίνη</a:t>
            </a:r>
            <a:r>
              <a:rPr lang="el-GR" dirty="0"/>
              <a:t>, </a:t>
            </a:r>
            <a:r>
              <a:rPr lang="en-US" b="1" dirty="0"/>
              <a:t>HCG</a:t>
            </a:r>
            <a:r>
              <a:rPr lang="el-GR" b="1" i="1" dirty="0"/>
              <a:t>,</a:t>
            </a:r>
            <a:r>
              <a:rPr lang="el-GR" dirty="0"/>
              <a:t> στα ούρα εγκύου γυναικός. Η  χοριονική γοναδοτροπίνη είναι μία γλυκοπρωτεΐνη που παράγεται από τους τροφοβλάστες του πλακούντα. Είναι μία ορμόνη που κανονίζει μεταβολικές και αναπαραγωγικές λειτουργίες και η ανίχνευση της παρουσίας της στα ούρα γυ­ναικός υποστηρίζει τη διάγνωση της κύησης από τα πρώτα στάδια της.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87508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Κορτιζόλη </a:t>
            </a:r>
            <a:r>
              <a:rPr lang="el-GR" sz="3000" b="0" dirty="0" smtClean="0"/>
              <a:t>1/</a:t>
            </a:r>
            <a:r>
              <a:rPr lang="el-GR" sz="3000" b="0" dirty="0"/>
              <a:t>2</a:t>
            </a:r>
          </a:p>
        </p:txBody>
      </p:sp>
      <p:sp>
        <p:nvSpPr>
          <p:cNvPr id="3" name="Θέση περιεχομένου 2"/>
          <p:cNvSpPr>
            <a:spLocks noGrp="1"/>
          </p:cNvSpPr>
          <p:nvPr>
            <p:ph idx="1"/>
          </p:nvPr>
        </p:nvSpPr>
        <p:spPr/>
        <p:txBody>
          <a:bodyPr/>
          <a:lstStyle/>
          <a:p>
            <a:r>
              <a:rPr lang="el-GR" dirty="0"/>
              <a:t>Τα γλυκοκορτικοειδή επηρεάζουν το μεταβολισμό των υδατανθράκων, των πρωτεϊνών και των λιπιδίων. Τα γλυκοκορτικοειδή έχουν μεταβολική και αντιφλεγμονώδη δράση, αυξά­νουν τη </a:t>
            </a:r>
            <a:r>
              <a:rPr lang="el-GR" dirty="0" smtClean="0"/>
              <a:t>συγκέντρωση </a:t>
            </a:r>
            <a:r>
              <a:rPr lang="el-GR" dirty="0"/>
              <a:t>της γλυκόζης στο αίμα παρεμποδίζοντας τη χρησιμοποίη­ση της από τα κύτταρα και αυξάνουν την παραγωγή του γλυκογόνου στο ήπαρ, δηλαδή έχουν </a:t>
            </a:r>
            <a:r>
              <a:rPr lang="el-GR" b="1" dirty="0"/>
              <a:t>αντιινσουλινική δράση</a:t>
            </a:r>
            <a:r>
              <a:rPr lang="el-GR" dirty="0"/>
              <a:t>. Επίσης  μειώνουν την πρωτεϊνική σύνθεση, την παραγωγή αντισωμάτων κλπ., είναι δε απαραίτητα για τη ζωή.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123865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Κορτιζόλη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a:xfrm>
            <a:off x="611560" y="1484783"/>
            <a:ext cx="4392488" cy="1800201"/>
          </a:xfrm>
        </p:spPr>
        <p:txBody>
          <a:bodyPr>
            <a:normAutofit/>
          </a:bodyPr>
          <a:lstStyle/>
          <a:p>
            <a:r>
              <a:rPr lang="el-GR" sz="2200" dirty="0"/>
              <a:t>Η κυριώτερη ορμόνη της ομάδας των γλυκοκορτικοειδών είναι η </a:t>
            </a:r>
            <a:r>
              <a:rPr lang="el-GR" sz="2200" b="1" dirty="0"/>
              <a:t>κορτιζόλη ή υδροκορτιζόνη</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pic>
        <p:nvPicPr>
          <p:cNvPr id="11266" name="Picture 2" descr="cortis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040163"/>
            <a:ext cx="2595736" cy="2036932"/>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11560" y="2996952"/>
            <a:ext cx="8352928" cy="3179845"/>
          </a:xfrm>
          <a:prstGeom prst="rect">
            <a:avLst/>
          </a:prstGeom>
        </p:spPr>
        <p:txBody>
          <a:bodyPr wrap="square">
            <a:spAutoFit/>
          </a:bodyPr>
          <a:lstStyle/>
          <a:p>
            <a:pPr marL="342900" lvl="0" indent="-342900" fontAlgn="auto">
              <a:lnSpc>
                <a:spcPct val="114000"/>
              </a:lnSpc>
              <a:spcBef>
                <a:spcPts val="1200"/>
              </a:spcBef>
              <a:spcAft>
                <a:spcPts val="0"/>
              </a:spcAft>
              <a:buFont typeface="Arial" pitchFamily="34" charset="0"/>
              <a:buChar char="•"/>
            </a:pPr>
            <a:r>
              <a:rPr lang="el-GR" sz="2200" dirty="0">
                <a:solidFill>
                  <a:prstClr val="black"/>
                </a:solidFill>
                <a:latin typeface="Calibri"/>
              </a:rPr>
              <a:t>Η κορτιζόλη παράγεται από τα </a:t>
            </a:r>
            <a:r>
              <a:rPr lang="el-GR" sz="2200" b="1" dirty="0">
                <a:solidFill>
                  <a:prstClr val="black"/>
                </a:solidFill>
                <a:latin typeface="Calibri"/>
              </a:rPr>
              <a:t>επινεφρίδια</a:t>
            </a:r>
            <a:r>
              <a:rPr lang="el-GR" sz="2200" dirty="0">
                <a:solidFill>
                  <a:prstClr val="black"/>
                </a:solidFill>
                <a:latin typeface="Calibri"/>
              </a:rPr>
              <a:t> σε ποσότητα 10-30</a:t>
            </a:r>
            <a:r>
              <a:rPr lang="en-US" sz="2200" dirty="0">
                <a:solidFill>
                  <a:prstClr val="black"/>
                </a:solidFill>
                <a:latin typeface="Calibri"/>
              </a:rPr>
              <a:t>mg</a:t>
            </a:r>
            <a:r>
              <a:rPr lang="el-GR" sz="2200" dirty="0">
                <a:solidFill>
                  <a:prstClr val="black"/>
                </a:solidFill>
                <a:latin typeface="Calibri"/>
              </a:rPr>
              <a:t>/24ωρο, με υψηλότερα επίπεδα παραγωγής νωρίς το πρωί και χαμηλότερα αργά το απόγευμα. Μετά την απελευθέρωση της στο αίμα συνδέεται με πρωτεΐνες σε ποσοστό 90-93% και έτσι κυκλοφορεί. Μεταβολίζεται στο ήπαρ και τα προϊόντα του μεταβολισμού της κορτιζόλης απεκκρίνονται με τα ούρα ως ενώσεις που χα­ρακτηρίζονται 17-υδροξυκορτικοστεροειδή, δηλαδή έχουν 17 άτομα άνθρακα έναντι των 19 που έχει η κορτιζόλη.</a:t>
            </a:r>
          </a:p>
        </p:txBody>
      </p:sp>
    </p:spTree>
    <p:extLst>
      <p:ext uri="{BB962C8B-B14F-4D97-AF65-F5344CB8AC3E}">
        <p14:creationId xmlns:p14="http://schemas.microsoft.com/office/powerpoint/2010/main" val="21295170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Αλδοστερόνη </a:t>
            </a:r>
            <a:r>
              <a:rPr lang="el-GR" sz="3000" b="0" dirty="0" smtClean="0"/>
              <a:t>1/2</a:t>
            </a:r>
            <a:r>
              <a:rPr lang="el-GR" dirty="0" smtClean="0"/>
              <a:t> </a:t>
            </a:r>
            <a:endParaRPr lang="el-GR" dirty="0"/>
          </a:p>
        </p:txBody>
      </p:sp>
      <p:sp>
        <p:nvSpPr>
          <p:cNvPr id="3" name="Θέση περιεχομένου 2"/>
          <p:cNvSpPr>
            <a:spLocks noGrp="1"/>
          </p:cNvSpPr>
          <p:nvPr>
            <p:ph idx="1"/>
          </p:nvPr>
        </p:nvSpPr>
        <p:spPr/>
        <p:txBody>
          <a:bodyPr/>
          <a:lstStyle/>
          <a:p>
            <a:r>
              <a:rPr lang="el-GR" b="1" dirty="0"/>
              <a:t>Τα μεταλλοκορτικοειδή </a:t>
            </a:r>
            <a:r>
              <a:rPr lang="el-GR" dirty="0"/>
              <a:t> ρυθμίζουν την ισορροπία των ηλεκτρολυτών και του νερού στους ιστούς του σώματος και παράγονται από τη </a:t>
            </a:r>
            <a:r>
              <a:rPr lang="el-GR" b="1" dirty="0"/>
              <a:t>σπειραματική</a:t>
            </a:r>
            <a:r>
              <a:rPr lang="el-GR" dirty="0"/>
              <a:t> ζώνη τον φλοιού των επινεφριδίων. </a:t>
            </a:r>
          </a:p>
          <a:p>
            <a:r>
              <a:rPr lang="el-GR" dirty="0"/>
              <a:t>Από τα μεταλλοκορτικοειδή, σημαντικότερη είναι η</a:t>
            </a:r>
            <a:r>
              <a:rPr lang="el-GR" b="1" dirty="0"/>
              <a:t> αλδοστερόνη </a:t>
            </a:r>
            <a:r>
              <a:rPr lang="el-GR" dirty="0"/>
              <a:t>που ελέγ­χει τη μεταφορά των ιόντων Κ</a:t>
            </a:r>
            <a:r>
              <a:rPr lang="el-GR" baseline="30000" dirty="0"/>
              <a:t>+</a:t>
            </a:r>
            <a:r>
              <a:rPr lang="el-GR" dirty="0"/>
              <a:t> και Να</a:t>
            </a:r>
            <a:r>
              <a:rPr lang="el-GR" baseline="30000" dirty="0"/>
              <a:t>+</a:t>
            </a:r>
            <a:r>
              <a:rPr lang="el-GR" dirty="0"/>
              <a:t> μέσω των μεμβρανών σε όλο το σώμα και έχει ως αποτέλεσμα την ισορροπία της αρτηριακής πίεσης.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4188700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Αλδοστερόνη </a:t>
            </a:r>
            <a:r>
              <a:rPr lang="el-GR" sz="3000" b="0" dirty="0" smtClean="0">
                <a:solidFill>
                  <a:prstClr val="black"/>
                </a:solidFill>
              </a:rPr>
              <a:t>2/2</a:t>
            </a:r>
            <a:r>
              <a:rPr lang="el-GR" dirty="0" smtClean="0">
                <a:solidFill>
                  <a:prstClr val="black"/>
                </a:solidFill>
              </a:rPr>
              <a:t> </a:t>
            </a:r>
            <a:endParaRPr lang="el-GR" dirty="0"/>
          </a:p>
        </p:txBody>
      </p:sp>
      <p:sp>
        <p:nvSpPr>
          <p:cNvPr id="3" name="Θέση περιεχομένου 2"/>
          <p:cNvSpPr>
            <a:spLocks noGrp="1"/>
          </p:cNvSpPr>
          <p:nvPr>
            <p:ph idx="1"/>
          </p:nvPr>
        </p:nvSpPr>
        <p:spPr/>
        <p:txBody>
          <a:bodyPr/>
          <a:lstStyle/>
          <a:p>
            <a:r>
              <a:rPr lang="el-GR" dirty="0"/>
              <a:t>Η αλδοστερόνη κυκλοφορεί περίπου κατά 55% συνδεμένη με πρωτεΐνες, με­ταβολίζεται σε ικανές ποσότητες στο ήπαρ και ανιχνεύεται στα ούρα. Παρόμοια δράση με την αλδοστερόνη μπορούν να έχουν σε υψηλές συγκεντρώσεις η κορτιζόλη, η κορτικοστερόνη και η </a:t>
            </a:r>
            <a:r>
              <a:rPr lang="el-GR" dirty="0" smtClean="0"/>
              <a:t>δεοξυκορτικοστερόνη.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pic>
        <p:nvPicPr>
          <p:cNvPr id="12290" name="Picture 2" descr="aldostero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005064"/>
            <a:ext cx="3096344" cy="221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894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Οιστραδιόλη </a:t>
            </a:r>
            <a:r>
              <a:rPr lang="el-GR" dirty="0" smtClean="0"/>
              <a:t>–</a:t>
            </a:r>
            <a:r>
              <a:rPr lang="en-US" dirty="0" smtClean="0"/>
              <a:t> </a:t>
            </a:r>
            <a:r>
              <a:rPr lang="el-GR" dirty="0" smtClean="0"/>
              <a:t>Τεστοστερόνη </a:t>
            </a:r>
            <a:r>
              <a:rPr lang="el-GR" sz="3000" b="0" dirty="0" smtClean="0"/>
              <a:t>1/6</a:t>
            </a:r>
            <a:endParaRPr lang="el-GR" sz="3000" b="0" dirty="0"/>
          </a:p>
        </p:txBody>
      </p:sp>
      <p:sp>
        <p:nvSpPr>
          <p:cNvPr id="3" name="Θέση περιεχομένου 2"/>
          <p:cNvSpPr>
            <a:spLocks noGrp="1"/>
          </p:cNvSpPr>
          <p:nvPr>
            <p:ph idx="1"/>
          </p:nvPr>
        </p:nvSpPr>
        <p:spPr/>
        <p:txBody>
          <a:bodyPr>
            <a:normAutofit/>
          </a:bodyPr>
          <a:lstStyle/>
          <a:p>
            <a:r>
              <a:rPr lang="el-GR" sz="2200" dirty="0"/>
              <a:t>Οι αρσενικοί γονάδες είναι οι όρχεις και οι θηλυκοί είναι οι ωοθήκες, που εκκρίνουν στεροειδείς ορμόνες μετά από μία σειρά ερεθισμάτων του ενδοκρινι­κού συστήματος. </a:t>
            </a:r>
            <a:r>
              <a:rPr lang="el-GR" sz="2200" dirty="0" smtClean="0"/>
              <a:t>Όπως </a:t>
            </a:r>
            <a:r>
              <a:rPr lang="el-GR" sz="2200" dirty="0"/>
              <a:t>αναφέρθηκε, η γοναδοτροπίνη εκλυτική ορμόνη, η  </a:t>
            </a:r>
            <a:r>
              <a:rPr lang="en-US" sz="2200" dirty="0"/>
              <a:t>GnRH</a:t>
            </a:r>
            <a:r>
              <a:rPr lang="el-GR" sz="2200" dirty="0"/>
              <a:t>, ένα δεκαπεπτίδιο του υποθαλάμου, προκαλεί την έκκριση των δυο γοναδοτροπινών της υπόφυσης, της </a:t>
            </a:r>
            <a:r>
              <a:rPr lang="el-GR" sz="2200" b="1" dirty="0"/>
              <a:t>ωχρινικής ορμόνης, </a:t>
            </a:r>
            <a:r>
              <a:rPr lang="en-US" sz="2200" b="1" dirty="0"/>
              <a:t>L</a:t>
            </a:r>
            <a:r>
              <a:rPr lang="el-GR" sz="2200" b="1" dirty="0"/>
              <a:t>Η</a:t>
            </a:r>
            <a:r>
              <a:rPr lang="el-GR" sz="2200" dirty="0"/>
              <a:t> και της θ</a:t>
            </a:r>
            <a:r>
              <a:rPr lang="el-GR" sz="2200" b="1" dirty="0"/>
              <a:t>υλακοτρόπου ορ­μόνης, FSH</a:t>
            </a:r>
            <a:r>
              <a:rPr lang="el-GR" sz="2200" dirty="0"/>
              <a:t>. Οι δυο αυτές ορμόνες που η έκκριση τους ποικίλλει με την ηλικία και το φύλο του ανθρώπου, επηρεάζουν διαφορετικές λειτουργίες στα εσωτερι­κά όργανα του φύλου των γυναικών ή των ανδρών.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87521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Οιστραδιόλη –</a:t>
            </a:r>
            <a:r>
              <a:rPr lang="en-US" dirty="0">
                <a:solidFill>
                  <a:prstClr val="black"/>
                </a:solidFill>
              </a:rPr>
              <a:t> </a:t>
            </a:r>
            <a:r>
              <a:rPr lang="el-GR" dirty="0">
                <a:solidFill>
                  <a:prstClr val="black"/>
                </a:solidFill>
              </a:rPr>
              <a:t>Τεστοστερόνη </a:t>
            </a:r>
            <a:r>
              <a:rPr lang="el-GR" sz="3000" b="0" dirty="0" smtClean="0">
                <a:solidFill>
                  <a:prstClr val="black"/>
                </a:solidFill>
              </a:rPr>
              <a:t>2/6</a:t>
            </a:r>
            <a:endParaRPr lang="el-GR" dirty="0"/>
          </a:p>
        </p:txBody>
      </p:sp>
      <p:sp>
        <p:nvSpPr>
          <p:cNvPr id="3" name="Θέση περιεχομένου 2"/>
          <p:cNvSpPr>
            <a:spLocks noGrp="1"/>
          </p:cNvSpPr>
          <p:nvPr>
            <p:ph idx="1"/>
          </p:nvPr>
        </p:nvSpPr>
        <p:spPr>
          <a:xfrm>
            <a:off x="611560" y="1268760"/>
            <a:ext cx="8352928" cy="5112568"/>
          </a:xfrm>
        </p:spPr>
        <p:txBody>
          <a:bodyPr>
            <a:normAutofit/>
          </a:bodyPr>
          <a:lstStyle/>
          <a:p>
            <a:r>
              <a:rPr lang="el-GR" sz="2200" dirty="0"/>
              <a:t>Στις γυναίκες η θυλακοτρόπος ορμόνη, FSH, προκαλεί την ανάπτυξη των ωοθυλακίων και την έκκριση των </a:t>
            </a:r>
            <a:r>
              <a:rPr lang="el-GR" sz="2200" b="1" dirty="0"/>
              <a:t>οιστρογόνων </a:t>
            </a:r>
            <a:r>
              <a:rPr lang="el-GR" sz="2200" dirty="0"/>
              <a:t>και η ωχρινική ορμόνη, </a:t>
            </a:r>
            <a:r>
              <a:rPr lang="en-US" sz="2200" dirty="0"/>
              <a:t>L</a:t>
            </a:r>
            <a:r>
              <a:rPr lang="el-GR" sz="2200" dirty="0"/>
              <a:t>Η, δρα στα τελικά στάδια της ωορρηξίας και για την παραγωγή </a:t>
            </a:r>
            <a:r>
              <a:rPr lang="el-GR" sz="2200" b="1" dirty="0"/>
              <a:t>προγεστερόνης </a:t>
            </a:r>
            <a:r>
              <a:rPr lang="el-GR" sz="2200" dirty="0"/>
              <a:t>από τα ωχρινικά κύτταρα.</a:t>
            </a:r>
          </a:p>
          <a:p>
            <a:pPr>
              <a:spcAft>
                <a:spcPts val="2400"/>
              </a:spcAft>
            </a:pPr>
            <a:r>
              <a:rPr lang="el-GR" sz="2200" dirty="0"/>
              <a:t>Στους άνδρες η θυλακοτρόπος ορμόνη επηρεάζει τη </a:t>
            </a:r>
            <a:r>
              <a:rPr lang="el-GR" sz="2200" b="1" dirty="0"/>
              <a:t>σπερματογένεση</a:t>
            </a:r>
            <a:r>
              <a:rPr lang="el-GR" sz="2200" dirty="0"/>
              <a:t> και η ωχρινική ορμόνη προκαλεί την παραγωγή </a:t>
            </a:r>
            <a:r>
              <a:rPr lang="el-GR" sz="2200" b="1" dirty="0" smtClean="0"/>
              <a:t>τεστοστερόνης</a:t>
            </a:r>
            <a:r>
              <a:rPr lang="el-GR" sz="2200" dirty="0" smtClean="0"/>
              <a:t>.</a:t>
            </a:r>
          </a:p>
          <a:p>
            <a:pPr>
              <a:buFont typeface="Wingdings" panose="05000000000000000000" pitchFamily="2" charset="2"/>
              <a:buChar char="ü"/>
            </a:pPr>
            <a:r>
              <a:rPr lang="el-GR" sz="2200" dirty="0" smtClean="0"/>
              <a:t>Τα </a:t>
            </a:r>
            <a:r>
              <a:rPr lang="el-GR" sz="2200" dirty="0"/>
              <a:t>παραπάνω </a:t>
            </a:r>
            <a:r>
              <a:rPr lang="el-GR" sz="2200" dirty="0" smtClean="0"/>
              <a:t>αποτελούν </a:t>
            </a:r>
            <a:r>
              <a:rPr lang="el-GR" sz="2200" dirty="0"/>
              <a:t>χαρακτηριστικό παράδειγμα του ότι οι ίδιες ορμόνες δρουν σε </a:t>
            </a:r>
            <a:r>
              <a:rPr lang="el-GR" sz="2200" dirty="0" smtClean="0"/>
              <a:t>διαφορετικά </a:t>
            </a:r>
            <a:r>
              <a:rPr lang="el-GR" sz="2200" dirty="0"/>
              <a:t>όργανα-στόχους και έχουν διαφορετικά βιολογικά αποτελέσματα.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837427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Οιστραδιόλη –</a:t>
            </a:r>
            <a:r>
              <a:rPr lang="en-US" dirty="0">
                <a:solidFill>
                  <a:prstClr val="black"/>
                </a:solidFill>
              </a:rPr>
              <a:t> </a:t>
            </a:r>
            <a:r>
              <a:rPr lang="el-GR" dirty="0">
                <a:solidFill>
                  <a:prstClr val="black"/>
                </a:solidFill>
              </a:rPr>
              <a:t>Τεστοστερόνη </a:t>
            </a:r>
            <a:r>
              <a:rPr lang="el-GR" sz="3000" b="0" dirty="0" smtClean="0">
                <a:solidFill>
                  <a:prstClr val="black"/>
                </a:solidFill>
              </a:rPr>
              <a:t>3/6</a:t>
            </a:r>
            <a:endParaRPr lang="el-GR" dirty="0"/>
          </a:p>
        </p:txBody>
      </p:sp>
      <p:sp>
        <p:nvSpPr>
          <p:cNvPr id="3" name="Θέση περιεχομένου 2"/>
          <p:cNvSpPr>
            <a:spLocks noGrp="1"/>
          </p:cNvSpPr>
          <p:nvPr>
            <p:ph idx="1"/>
          </p:nvPr>
        </p:nvSpPr>
        <p:spPr/>
        <p:txBody>
          <a:bodyPr/>
          <a:lstStyle/>
          <a:p>
            <a:r>
              <a:rPr lang="el-GR" dirty="0"/>
              <a:t>Οι στεροειδείς ορμόνες των γονάδων, ανάλογα με τον αριθμό των ανθράκων του μορίου τους, κατατάσσονται σε </a:t>
            </a:r>
            <a:r>
              <a:rPr lang="el-GR" b="1" dirty="0"/>
              <a:t>οιστρογόνα, (</a:t>
            </a:r>
            <a:r>
              <a:rPr lang="en-US" b="1" dirty="0"/>
              <a:t>C</a:t>
            </a:r>
            <a:r>
              <a:rPr lang="el-GR" b="1" baseline="-25000" dirty="0"/>
              <a:t>18</a:t>
            </a:r>
            <a:r>
              <a:rPr lang="el-GR" b="1" dirty="0"/>
              <a:t>) </a:t>
            </a:r>
            <a:r>
              <a:rPr lang="el-GR" baseline="-25000" dirty="0"/>
              <a:t> </a:t>
            </a:r>
            <a:r>
              <a:rPr lang="el-GR" dirty="0"/>
              <a:t>σε </a:t>
            </a:r>
            <a:r>
              <a:rPr lang="el-GR" b="1" dirty="0"/>
              <a:t>ανδρογόνα, (</a:t>
            </a:r>
            <a:r>
              <a:rPr lang="en-US" b="1" dirty="0"/>
              <a:t>C</a:t>
            </a:r>
            <a:r>
              <a:rPr lang="el-GR" b="1" baseline="-25000" dirty="0"/>
              <a:t>19</a:t>
            </a:r>
            <a:r>
              <a:rPr lang="el-GR" b="1" dirty="0"/>
              <a:t>)</a:t>
            </a:r>
            <a:r>
              <a:rPr lang="el-GR" dirty="0"/>
              <a:t> και </a:t>
            </a:r>
            <a:r>
              <a:rPr lang="el-GR" b="1" dirty="0"/>
              <a:t>προγεστογόνα (</a:t>
            </a:r>
            <a:r>
              <a:rPr lang="en-US" b="1" dirty="0"/>
              <a:t>C</a:t>
            </a:r>
            <a:r>
              <a:rPr lang="el-GR" b="1" baseline="-25000" dirty="0"/>
              <a:t>21</a:t>
            </a:r>
            <a:r>
              <a:rPr lang="el-GR" b="1" dirty="0"/>
              <a:t>)</a:t>
            </a:r>
            <a:r>
              <a:rPr lang="el-GR" dirty="0"/>
              <a:t> και συντίθενται από τη χοληστερόλη όπως και τα στεροειδή των επινεφριδίων. </a:t>
            </a:r>
          </a:p>
          <a:p>
            <a:r>
              <a:rPr lang="el-GR" dirty="0"/>
              <a:t>Με ένα ενζυμικό σύστημα που υπάρχει </a:t>
            </a:r>
            <a:r>
              <a:rPr lang="el-GR" b="1" dirty="0"/>
              <a:t>μόνον </a:t>
            </a:r>
            <a:r>
              <a:rPr lang="el-GR" dirty="0"/>
              <a:t>στις ωοθήκες, τα ανδρογόνα, </a:t>
            </a:r>
            <a:r>
              <a:rPr lang="en-US" dirty="0"/>
              <a:t>C</a:t>
            </a:r>
            <a:r>
              <a:rPr lang="el-GR" baseline="-25000" dirty="0"/>
              <a:t>19</a:t>
            </a:r>
            <a:r>
              <a:rPr lang="el-GR" dirty="0"/>
              <a:t>, γίνονται οιστρογόνα, </a:t>
            </a:r>
            <a:r>
              <a:rPr lang="en-US" dirty="0"/>
              <a:t>C</a:t>
            </a:r>
            <a:r>
              <a:rPr lang="el-GR" baseline="-25000" dirty="0"/>
              <a:t>18</a:t>
            </a:r>
            <a:r>
              <a:rPr lang="el-GR" dirty="0"/>
              <a:t>, με σύγχρονη </a:t>
            </a:r>
            <a:r>
              <a:rPr lang="el-GR" dirty="0" smtClean="0"/>
              <a:t>αρωματοποίηση του πυρήνα </a:t>
            </a:r>
            <a:r>
              <a:rPr lang="el-GR" dirty="0"/>
              <a:t>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768146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Οιστραδιόλη –</a:t>
            </a:r>
            <a:r>
              <a:rPr lang="en-US" dirty="0">
                <a:solidFill>
                  <a:prstClr val="black"/>
                </a:solidFill>
              </a:rPr>
              <a:t> </a:t>
            </a:r>
            <a:r>
              <a:rPr lang="el-GR" dirty="0">
                <a:solidFill>
                  <a:prstClr val="black"/>
                </a:solidFill>
              </a:rPr>
              <a:t>Τεστοστερόνη </a:t>
            </a:r>
            <a:r>
              <a:rPr lang="el-GR" sz="3000" b="0" dirty="0" smtClean="0">
                <a:solidFill>
                  <a:prstClr val="black"/>
                </a:solidFill>
              </a:rPr>
              <a:t>4/6</a:t>
            </a:r>
            <a:endParaRPr lang="el-GR" dirty="0"/>
          </a:p>
        </p:txBody>
      </p:sp>
      <p:sp>
        <p:nvSpPr>
          <p:cNvPr id="3" name="Θέση περιεχομένου 2"/>
          <p:cNvSpPr>
            <a:spLocks noGrp="1"/>
          </p:cNvSpPr>
          <p:nvPr>
            <p:ph idx="1"/>
          </p:nvPr>
        </p:nvSpPr>
        <p:spPr/>
        <p:txBody>
          <a:bodyPr>
            <a:normAutofit/>
          </a:bodyPr>
          <a:lstStyle/>
          <a:p>
            <a:r>
              <a:rPr lang="el-GR" sz="2200" dirty="0"/>
              <a:t>Η κύρια ανδρική ορμόνη είναι η </a:t>
            </a:r>
            <a:r>
              <a:rPr lang="el-GR" sz="2200" b="1" dirty="0"/>
              <a:t>τεστοστερόνη </a:t>
            </a:r>
            <a:r>
              <a:rPr lang="el-GR" sz="2200" dirty="0"/>
              <a:t>που συντίθεται στα κύτταρα του </a:t>
            </a:r>
            <a:r>
              <a:rPr lang="en-US" sz="2200" dirty="0"/>
              <a:t>Leiding </a:t>
            </a:r>
            <a:r>
              <a:rPr lang="el-GR" sz="2200" dirty="0"/>
              <a:t>στους όρχεις, προερχόμενη από την ανδροστενεδιόνη και την δεύδροεπιανδροστερόνη. Η τεστοστερόνη προκαλεί την ανάπτυξη και τη λειτουργία της επιδιδυμίδας, των σπερματικών εκφορητικών αγγείων, του προστάτου, των σπερ­ματικών κυστιδίων και του πέους. Κατά την εφηβεία, συντελεί στη μυϊκή και σκε­λετική ανάπτυξη και γενικά </a:t>
            </a:r>
            <a:r>
              <a:rPr lang="el-GR" sz="2200" dirty="0" smtClean="0"/>
              <a:t>στη </a:t>
            </a:r>
            <a:r>
              <a:rPr lang="el-GR" sz="2200" dirty="0"/>
              <a:t>σύνθεση πρωτεϊνών και είναι μία από τις πιο σημαντικές αναβολικές ορμόνες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pic>
        <p:nvPicPr>
          <p:cNvPr id="13314" name="Picture 2" descr="testostero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5644" y="4581128"/>
            <a:ext cx="2616515"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7493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Οιστραδιόλη –</a:t>
            </a:r>
            <a:r>
              <a:rPr lang="en-US" dirty="0">
                <a:solidFill>
                  <a:prstClr val="black"/>
                </a:solidFill>
              </a:rPr>
              <a:t> </a:t>
            </a:r>
            <a:r>
              <a:rPr lang="el-GR" dirty="0">
                <a:solidFill>
                  <a:prstClr val="black"/>
                </a:solidFill>
              </a:rPr>
              <a:t>Τεστοστερόνη </a:t>
            </a:r>
            <a:r>
              <a:rPr lang="el-GR" sz="3000" b="0" dirty="0" smtClean="0">
                <a:solidFill>
                  <a:prstClr val="black"/>
                </a:solidFill>
              </a:rPr>
              <a:t>5/6</a:t>
            </a:r>
            <a:endParaRPr lang="el-GR" dirty="0"/>
          </a:p>
        </p:txBody>
      </p:sp>
      <p:sp>
        <p:nvSpPr>
          <p:cNvPr id="3" name="Θέση περιεχομένου 2"/>
          <p:cNvSpPr>
            <a:spLocks noGrp="1"/>
          </p:cNvSpPr>
          <p:nvPr>
            <p:ph idx="1"/>
          </p:nvPr>
        </p:nvSpPr>
        <p:spPr/>
        <p:txBody>
          <a:bodyPr>
            <a:normAutofit/>
          </a:bodyPr>
          <a:lstStyle/>
          <a:p>
            <a:r>
              <a:rPr lang="el-GR" sz="2200" dirty="0"/>
              <a:t>Οι θηλυκές ορμόνες είναι δύο κύριων κατηγοριών, οι </a:t>
            </a:r>
            <a:r>
              <a:rPr lang="el-GR" sz="2200" b="1" dirty="0"/>
              <a:t>οιστρογονικές</a:t>
            </a:r>
            <a:r>
              <a:rPr lang="el-GR" sz="2200" dirty="0"/>
              <a:t> που πα­ράγονται από τα κύτταρα του αναπτυσσόμενου γραφιανού θυλακίου και οι </a:t>
            </a:r>
            <a:r>
              <a:rPr lang="el-GR" sz="2200" b="1" dirty="0"/>
              <a:t>προγεστογονικές</a:t>
            </a:r>
            <a:r>
              <a:rPr lang="el-GR" sz="2200" dirty="0"/>
              <a:t> (προεμμηνορροϊκές) που παράγονται από το ωχρό σωμάτιο. Η κύρια οιστρογόνος ορμόνη είναι η </a:t>
            </a:r>
            <a:r>
              <a:rPr lang="el-GR" sz="2200" b="1" dirty="0"/>
              <a:t>οιστραδιόλη, </a:t>
            </a:r>
            <a:r>
              <a:rPr lang="el-GR" sz="2200" dirty="0"/>
              <a:t>ενώ η</a:t>
            </a:r>
            <a:r>
              <a:rPr lang="el-GR" sz="2200" b="1" dirty="0"/>
              <a:t> οιστριόλη </a:t>
            </a:r>
            <a:r>
              <a:rPr lang="el-GR" sz="2200" dirty="0"/>
              <a:t>είναι η κύρια ορμόνη που εμφανίζεται στα ούρα εγκύου γυναικός και στον πλακούντα. Στις γυναίκες τα οιστρογόνα συντελούν στη διαμόρφωση των δευτερογενών γνωρι­σμάτων του φύλου και αμέσως μετά την εμμηνόρροια, προετοιμάζουν τον οργα­νισμό για τον επόμενο κύκλο.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pic>
        <p:nvPicPr>
          <p:cNvPr id="14338" name="Picture 2" descr="estradi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870558"/>
            <a:ext cx="2677154" cy="192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738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a:t>
            </a:r>
            <a:r>
              <a:rPr lang="el-GR" sz="3000" b="0" dirty="0" smtClean="0">
                <a:solidFill>
                  <a:prstClr val="black"/>
                </a:solidFill>
              </a:rPr>
              <a:t>3/13</a:t>
            </a:r>
            <a:endParaRPr lang="el-GR" dirty="0"/>
          </a:p>
        </p:txBody>
      </p:sp>
      <p:sp>
        <p:nvSpPr>
          <p:cNvPr id="3" name="Θέση περιεχομένου 2"/>
          <p:cNvSpPr>
            <a:spLocks noGrp="1"/>
          </p:cNvSpPr>
          <p:nvPr>
            <p:ph idx="1"/>
          </p:nvPr>
        </p:nvSpPr>
        <p:spPr/>
        <p:txBody>
          <a:bodyPr/>
          <a:lstStyle/>
          <a:p>
            <a:r>
              <a:rPr lang="el-GR" dirty="0"/>
              <a:t>Το ενδοκρινικό σύστημα και το νευρικό σύστημα είναι τα συστήματα που παρέχουν τρόπους </a:t>
            </a:r>
            <a:r>
              <a:rPr lang="el-GR" dirty="0" smtClean="0"/>
              <a:t>επικοινωνίας </a:t>
            </a:r>
            <a:r>
              <a:rPr lang="el-GR" dirty="0"/>
              <a:t>μέσα στον οργανισμό, δηλαδή μετασχηματίζουν ένα</a:t>
            </a:r>
            <a:r>
              <a:rPr lang="el-GR" i="1" dirty="0"/>
              <a:t> </a:t>
            </a:r>
            <a:r>
              <a:rPr lang="el-GR" dirty="0"/>
              <a:t>μήνυμα που </a:t>
            </a:r>
            <a:r>
              <a:rPr lang="el-GR" dirty="0" smtClean="0"/>
              <a:t>προέρχεται </a:t>
            </a:r>
            <a:r>
              <a:rPr lang="el-GR" dirty="0"/>
              <a:t>από ένα ερέθισμα και παράγουν μία αντίδραση. </a:t>
            </a:r>
            <a:endParaRPr lang="el-GR" dirty="0" smtClean="0"/>
          </a:p>
          <a:p>
            <a:r>
              <a:rPr lang="el-GR" dirty="0"/>
              <a:t>Στο </a:t>
            </a:r>
            <a:r>
              <a:rPr lang="el-GR" b="1" dirty="0"/>
              <a:t>ενδοκρινικό σύστημα</a:t>
            </a:r>
            <a:r>
              <a:rPr lang="el-GR" dirty="0"/>
              <a:t> το μήνυμα έχει τη μορφή μιας </a:t>
            </a:r>
            <a:r>
              <a:rPr lang="el-GR" dirty="0" smtClean="0"/>
              <a:t>χημικής </a:t>
            </a:r>
            <a:r>
              <a:rPr lang="el-GR" dirty="0"/>
              <a:t>ουσίας που κυκλοφορεί μέσω του αίματος, ενώ στο </a:t>
            </a:r>
            <a:r>
              <a:rPr lang="el-GR" b="1" dirty="0"/>
              <a:t>νευρικό σύστημα</a:t>
            </a:r>
            <a:r>
              <a:rPr lang="el-GR" dirty="0"/>
              <a:t> είναι ένα δυναμικό δράσης μεταβιβαζόμενο μέσω της νευρικής ίνας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6925460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Οιστραδιόλη –</a:t>
            </a:r>
            <a:r>
              <a:rPr lang="en-US" dirty="0">
                <a:solidFill>
                  <a:prstClr val="black"/>
                </a:solidFill>
              </a:rPr>
              <a:t> </a:t>
            </a:r>
            <a:r>
              <a:rPr lang="el-GR" dirty="0">
                <a:solidFill>
                  <a:prstClr val="black"/>
                </a:solidFill>
              </a:rPr>
              <a:t>Τεστοστερόνη </a:t>
            </a:r>
            <a:r>
              <a:rPr lang="el-GR" sz="3000" b="0" dirty="0">
                <a:solidFill>
                  <a:prstClr val="black"/>
                </a:solidFill>
              </a:rPr>
              <a:t>6</a:t>
            </a:r>
            <a:r>
              <a:rPr lang="el-GR" sz="3000" b="0" dirty="0" smtClean="0">
                <a:solidFill>
                  <a:prstClr val="black"/>
                </a:solidFill>
              </a:rPr>
              <a:t>/6</a:t>
            </a:r>
            <a:endParaRPr lang="el-GR" dirty="0"/>
          </a:p>
        </p:txBody>
      </p:sp>
      <p:sp>
        <p:nvSpPr>
          <p:cNvPr id="3" name="Θέση περιεχομένου 2"/>
          <p:cNvSpPr>
            <a:spLocks noGrp="1"/>
          </p:cNvSpPr>
          <p:nvPr>
            <p:ph idx="1"/>
          </p:nvPr>
        </p:nvSpPr>
        <p:spPr/>
        <p:txBody>
          <a:bodyPr/>
          <a:lstStyle/>
          <a:p>
            <a:r>
              <a:rPr lang="el-GR" dirty="0"/>
              <a:t>Οι σεξουαλικές ορμόνες και οι αδένες που τις </a:t>
            </a:r>
            <a:r>
              <a:rPr lang="el-GR" dirty="0" smtClean="0"/>
              <a:t>παράγουν.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pic>
        <p:nvPicPr>
          <p:cNvPr id="15362" name="Picture 2" descr="Endocrine reproductive system 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060848"/>
            <a:ext cx="7372350" cy="39052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11"/>
          <p:cNvSpPr/>
          <p:nvPr/>
        </p:nvSpPr>
        <p:spPr>
          <a:xfrm>
            <a:off x="3289623" y="6106582"/>
            <a:ext cx="302433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Endocrine reproductive system </a:t>
            </a:r>
            <a:r>
              <a:rPr lang="en-US" sz="1200" dirty="0" smtClean="0">
                <a:latin typeface="+mn-lt"/>
                <a:hlinkClick r:id="rId3"/>
              </a:rPr>
              <a:t>en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LadyofHats"/>
              </a:rPr>
              <a:t>LadyofHats</a:t>
            </a:r>
            <a:r>
              <a:rPr lang="en-US"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spTree>
    <p:extLst>
      <p:ext uri="{BB962C8B-B14F-4D97-AF65-F5344CB8AC3E}">
        <p14:creationId xmlns:p14="http://schemas.microsoft.com/office/powerpoint/2010/main" val="35128130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Εικοσανοειδή</a:t>
            </a:r>
          </a:p>
        </p:txBody>
      </p:sp>
      <p:sp>
        <p:nvSpPr>
          <p:cNvPr id="3" name="Θέση περιεχομένου 2"/>
          <p:cNvSpPr>
            <a:spLocks noGrp="1"/>
          </p:cNvSpPr>
          <p:nvPr>
            <p:ph idx="1"/>
          </p:nvPr>
        </p:nvSpPr>
        <p:spPr/>
        <p:txBody>
          <a:bodyPr>
            <a:normAutofit/>
          </a:bodyPr>
          <a:lstStyle/>
          <a:p>
            <a:pPr marL="0" indent="0">
              <a:lnSpc>
                <a:spcPct val="110000"/>
              </a:lnSpc>
              <a:spcBef>
                <a:spcPts val="600"/>
              </a:spcBef>
              <a:buNone/>
            </a:pPr>
            <a:r>
              <a:rPr lang="el-GR" sz="2200" dirty="0"/>
              <a:t>Θεωρούνται δεύτεροι αγγελιοφόροι και διαμεσολαβητές, με σπουδαιότερους εκπροσώπους:</a:t>
            </a:r>
          </a:p>
          <a:p>
            <a:pPr lvl="0">
              <a:lnSpc>
                <a:spcPct val="110000"/>
              </a:lnSpc>
              <a:spcBef>
                <a:spcPts val="600"/>
              </a:spcBef>
            </a:pPr>
            <a:r>
              <a:rPr lang="el-GR" sz="2200" dirty="0"/>
              <a:t>Αραχιδονικό οξύ (πρόδρομος ουσία των κάτωθι).</a:t>
            </a:r>
          </a:p>
          <a:p>
            <a:pPr lvl="0">
              <a:lnSpc>
                <a:spcPct val="110000"/>
              </a:lnSpc>
              <a:spcBef>
                <a:spcPts val="600"/>
              </a:spcBef>
            </a:pPr>
            <a:r>
              <a:rPr lang="el-GR" sz="2200" dirty="0"/>
              <a:t>Προσταγλανδίνες.</a:t>
            </a:r>
          </a:p>
          <a:p>
            <a:pPr lvl="0">
              <a:lnSpc>
                <a:spcPct val="110000"/>
              </a:lnSpc>
              <a:spcBef>
                <a:spcPts val="600"/>
              </a:spcBef>
            </a:pPr>
            <a:r>
              <a:rPr lang="el-GR" sz="2200" dirty="0"/>
              <a:t>Θρομβοξάνη.</a:t>
            </a:r>
          </a:p>
          <a:p>
            <a:pPr lvl="0">
              <a:lnSpc>
                <a:spcPct val="110000"/>
              </a:lnSpc>
              <a:spcBef>
                <a:spcPts val="600"/>
              </a:spcBef>
            </a:pPr>
            <a:r>
              <a:rPr lang="el-GR" sz="2200" dirty="0"/>
              <a:t>Προστακυκλίνες.</a:t>
            </a:r>
          </a:p>
          <a:p>
            <a:pPr lvl="0">
              <a:lnSpc>
                <a:spcPct val="110000"/>
              </a:lnSpc>
              <a:spcBef>
                <a:spcPts val="600"/>
              </a:spcBef>
            </a:pPr>
            <a:r>
              <a:rPr lang="el-GR" sz="2200" dirty="0"/>
              <a:t>Υδροϋπεροξυ-λιπαρά οξέα.</a:t>
            </a:r>
          </a:p>
          <a:p>
            <a:pPr lvl="0">
              <a:lnSpc>
                <a:spcPct val="110000"/>
              </a:lnSpc>
              <a:spcBef>
                <a:spcPts val="600"/>
              </a:spcBef>
            </a:pPr>
            <a:r>
              <a:rPr lang="el-GR" sz="2200" dirty="0"/>
              <a:t>Λευκοτριένια.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pic>
        <p:nvPicPr>
          <p:cNvPr id="1026" name="Picture 2" descr="Eicosanoid synthesis"/>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74417" y="2522977"/>
            <a:ext cx="4851064" cy="43204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p:nvPr/>
        </p:nvSpPr>
        <p:spPr>
          <a:xfrm>
            <a:off x="1538113" y="6330340"/>
            <a:ext cx="273630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5"/>
              </a:rPr>
              <a:t>Eicosanoid </a:t>
            </a:r>
            <a:r>
              <a:rPr lang="en-US" sz="1200" dirty="0" smtClean="0">
                <a:latin typeface="+mn-lt"/>
                <a:hlinkClick r:id="rId5"/>
              </a:rPr>
              <a:t>synthesis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6" tooltip="User:Quibik"/>
              </a:rPr>
              <a:t>Quibik</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7"/>
              </a:rPr>
              <a:t>CC BY-SA 3.0</a:t>
            </a:r>
            <a:endParaRPr lang="en-US" sz="1200" dirty="0">
              <a:latin typeface="+mn-lt"/>
            </a:endParaRPr>
          </a:p>
        </p:txBody>
      </p:sp>
    </p:spTree>
    <p:extLst>
      <p:ext uri="{BB962C8B-B14F-4D97-AF65-F5344CB8AC3E}">
        <p14:creationId xmlns:p14="http://schemas.microsoft.com/office/powerpoint/2010/main" val="1829279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smtClean="0"/>
              <a:t>Ιωδοθυρονίνες</a:t>
            </a:r>
            <a:r>
              <a:rPr lang="el-GR" dirty="0" smtClean="0"/>
              <a:t/>
            </a:r>
            <a:br>
              <a:rPr lang="el-GR" dirty="0" smtClean="0"/>
            </a:br>
            <a:r>
              <a:rPr lang="el-GR" sz="3300" b="0" dirty="0" smtClean="0"/>
              <a:t>(ορμόνες </a:t>
            </a:r>
            <a:r>
              <a:rPr lang="el-GR" sz="3300" b="0" dirty="0"/>
              <a:t>του θυρεοειδούς αδένα</a:t>
            </a:r>
            <a:r>
              <a:rPr lang="el-GR" sz="3300" b="0" dirty="0" smtClean="0"/>
              <a:t>) 1/5</a:t>
            </a:r>
            <a:endParaRPr lang="el-GR" sz="3300" b="0" dirty="0"/>
          </a:p>
        </p:txBody>
      </p:sp>
      <p:sp>
        <p:nvSpPr>
          <p:cNvPr id="3" name="Θέση περιεχομένου 2"/>
          <p:cNvSpPr>
            <a:spLocks noGrp="1"/>
          </p:cNvSpPr>
          <p:nvPr>
            <p:ph idx="1"/>
          </p:nvPr>
        </p:nvSpPr>
        <p:spPr>
          <a:xfrm>
            <a:off x="611560" y="1484784"/>
            <a:ext cx="8352928" cy="4752528"/>
          </a:xfrm>
        </p:spPr>
        <p:txBody>
          <a:bodyPr/>
          <a:lstStyle/>
          <a:p>
            <a:r>
              <a:rPr lang="el-GR" dirty="0"/>
              <a:t>Ο θυρεοειδής αδένας παράγει τις θυρεο­ειδείς ορμόνες σημαντικές για την ανάπτυξη του οργανισμού, που επιδρούν στις οξειδωτικές και μεταβολικές του διεργασίες. Οι ορμόνες αυτές εκκρίνονται σε ανταπόκριση του θυρεοειδούς στη δράση της θυρεοειδοτρόπου ορμόνης </a:t>
            </a:r>
            <a:r>
              <a:rPr lang="en-US" dirty="0"/>
              <a:t>TSH </a:t>
            </a:r>
            <a:r>
              <a:rPr lang="el-GR" dirty="0"/>
              <a:t>της υπόφυσης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pic>
        <p:nvPicPr>
          <p:cNvPr id="16386" name="Picture 2" descr="Thyroid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93" t="14588" r="4658" b="6707"/>
          <a:stretch/>
        </p:blipFill>
        <p:spPr bwMode="auto">
          <a:xfrm>
            <a:off x="3059832" y="3861048"/>
            <a:ext cx="4279183" cy="25922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p:nvPr/>
        </p:nvSpPr>
        <p:spPr>
          <a:xfrm>
            <a:off x="2915816" y="6396335"/>
            <a:ext cx="302433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Thyroide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File Upload Bot (Magnus Manske)"/>
              </a:rPr>
              <a:t>File Upload Bot (Magnus Manske)</a:t>
            </a:r>
            <a:r>
              <a:rPr lang="en-US"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spTree>
    <p:extLst>
      <p:ext uri="{BB962C8B-B14F-4D97-AF65-F5344CB8AC3E}">
        <p14:creationId xmlns:p14="http://schemas.microsoft.com/office/powerpoint/2010/main" val="3771263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smtClean="0"/>
              <a:t>Ιωδοθυρονίνες</a:t>
            </a:r>
            <a:r>
              <a:rPr lang="el-GR" dirty="0" smtClean="0"/>
              <a:t/>
            </a:r>
            <a:br>
              <a:rPr lang="el-GR" dirty="0" smtClean="0"/>
            </a:br>
            <a:r>
              <a:rPr lang="el-GR" sz="3300" b="0" dirty="0" smtClean="0"/>
              <a:t>(ορμόνες </a:t>
            </a:r>
            <a:r>
              <a:rPr lang="el-GR" sz="3300" b="0" dirty="0"/>
              <a:t>του θυρεοειδούς αδένα</a:t>
            </a:r>
            <a:r>
              <a:rPr lang="el-GR" sz="3300" b="0" dirty="0" smtClean="0"/>
              <a:t>) 2/5</a:t>
            </a:r>
            <a:endParaRPr lang="el-GR" sz="3300" b="0" dirty="0"/>
          </a:p>
        </p:txBody>
      </p:sp>
      <p:sp>
        <p:nvSpPr>
          <p:cNvPr id="3" name="Θέση περιεχομένου 2"/>
          <p:cNvSpPr>
            <a:spLocks noGrp="1"/>
          </p:cNvSpPr>
          <p:nvPr>
            <p:ph idx="1"/>
          </p:nvPr>
        </p:nvSpPr>
        <p:spPr>
          <a:xfrm>
            <a:off x="611560" y="1484784"/>
            <a:ext cx="8352928" cy="3168352"/>
          </a:xfrm>
        </p:spPr>
        <p:txBody>
          <a:bodyPr>
            <a:normAutofit/>
          </a:bodyPr>
          <a:lstStyle/>
          <a:p>
            <a:r>
              <a:rPr lang="el-GR" sz="2100" dirty="0"/>
              <a:t>Ο </a:t>
            </a:r>
            <a:r>
              <a:rPr lang="el-GR" sz="2100" b="1" dirty="0"/>
              <a:t>μεταβολισμός του ιωδίου</a:t>
            </a:r>
            <a:r>
              <a:rPr lang="el-GR" sz="2100" dirty="0"/>
              <a:t> στον οργανισμό είναι στενά συνδεμένος με τη λειτουργία ταυ θυρεοειδούς. Τα ιόντα του ιωδίου που προέρχονται από τη δια­τροφή, προσλαμβάνονται σε μεγάλο βαθμό από τον θυρεοειδή, οξειδώνονται και κατόπιν με τις κατάλληλες διαδικασίες, ελεύθερες ρίζες ιωδίου και τυροσίνη που υπάρχει συνδεμένη στη γλυκοπρωτεΐνη θυρογλοβουλίνη, παράγουν την </a:t>
            </a:r>
            <a:r>
              <a:rPr lang="el-GR" sz="2100" b="1" dirty="0"/>
              <a:t>3-μονοϊωδοτυροσίνη</a:t>
            </a:r>
            <a:r>
              <a:rPr lang="el-GR" sz="2100" dirty="0"/>
              <a:t>, </a:t>
            </a:r>
            <a:r>
              <a:rPr lang="en-US" sz="2100" dirty="0"/>
              <a:t>monoiodotyrosine</a:t>
            </a:r>
            <a:r>
              <a:rPr lang="el-GR" sz="2100" dirty="0"/>
              <a:t>,  ΜΙΤ, και την </a:t>
            </a:r>
            <a:r>
              <a:rPr lang="el-GR" sz="2100" b="1" dirty="0"/>
              <a:t>3,5-διιωδοτυροσίνη</a:t>
            </a:r>
            <a:r>
              <a:rPr lang="el-GR" sz="2100" dirty="0"/>
              <a:t>, 3,5 </a:t>
            </a:r>
            <a:r>
              <a:rPr lang="en-US" sz="2100" dirty="0"/>
              <a:t>diiodotyrosine</a:t>
            </a:r>
            <a:r>
              <a:rPr lang="el-GR" sz="2100" dirty="0"/>
              <a:t>, </a:t>
            </a:r>
            <a:r>
              <a:rPr lang="en-US" sz="2100" dirty="0"/>
              <a:t>DIT</a:t>
            </a:r>
            <a:r>
              <a:rPr lang="el-GR" sz="2100"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pic>
        <p:nvPicPr>
          <p:cNvPr id="17410" name="Picture 2" descr="(S)-Thyroxine Structural Formul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077072"/>
            <a:ext cx="2771800" cy="2102503"/>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11560" y="4581128"/>
            <a:ext cx="5616624" cy="1934504"/>
          </a:xfrm>
          <a:prstGeom prst="rect">
            <a:avLst/>
          </a:prstGeom>
        </p:spPr>
        <p:txBody>
          <a:bodyPr wrap="square">
            <a:spAutoFit/>
          </a:bodyPr>
          <a:lstStyle/>
          <a:p>
            <a:pPr marL="342900" lvl="0" indent="-342900" fontAlgn="auto">
              <a:lnSpc>
                <a:spcPct val="114000"/>
              </a:lnSpc>
              <a:spcBef>
                <a:spcPts val="1200"/>
              </a:spcBef>
              <a:spcAft>
                <a:spcPts val="0"/>
              </a:spcAft>
              <a:buFont typeface="Arial" pitchFamily="34" charset="0"/>
              <a:buChar char="•"/>
            </a:pPr>
            <a:r>
              <a:rPr lang="el-GR" sz="2100" dirty="0">
                <a:solidFill>
                  <a:prstClr val="black"/>
                </a:solidFill>
                <a:latin typeface="Calibri"/>
              </a:rPr>
              <a:t>Δυο μόρια της </a:t>
            </a:r>
            <a:r>
              <a:rPr lang="en-US" sz="2100" dirty="0">
                <a:solidFill>
                  <a:prstClr val="black"/>
                </a:solidFill>
                <a:latin typeface="Calibri"/>
              </a:rPr>
              <a:t>DIT</a:t>
            </a:r>
            <a:r>
              <a:rPr lang="el-GR" sz="2100" dirty="0">
                <a:solidFill>
                  <a:prstClr val="black"/>
                </a:solidFill>
                <a:latin typeface="Calibri"/>
              </a:rPr>
              <a:t> παράγουν την </a:t>
            </a:r>
            <a:r>
              <a:rPr lang="el-GR" sz="2100" b="1" dirty="0">
                <a:solidFill>
                  <a:prstClr val="black"/>
                </a:solidFill>
                <a:latin typeface="Calibri"/>
              </a:rPr>
              <a:t>3,5,3',5' τετραϊωδοθυρονίνη</a:t>
            </a:r>
            <a:r>
              <a:rPr lang="el-GR" sz="2100" dirty="0">
                <a:solidFill>
                  <a:prstClr val="black"/>
                </a:solidFill>
                <a:latin typeface="Calibri"/>
              </a:rPr>
              <a:t>, </a:t>
            </a:r>
            <a:r>
              <a:rPr lang="en-US" sz="2100" dirty="0">
                <a:solidFill>
                  <a:prstClr val="black"/>
                </a:solidFill>
                <a:latin typeface="Calibri"/>
              </a:rPr>
              <a:t>T</a:t>
            </a:r>
            <a:r>
              <a:rPr lang="el-GR" sz="2100" baseline="-25000" dirty="0">
                <a:solidFill>
                  <a:prstClr val="black"/>
                </a:solidFill>
                <a:latin typeface="Calibri"/>
              </a:rPr>
              <a:t>4 </a:t>
            </a:r>
            <a:r>
              <a:rPr lang="el-GR" sz="2100" dirty="0">
                <a:solidFill>
                  <a:prstClr val="black"/>
                </a:solidFill>
                <a:latin typeface="Calibri"/>
              </a:rPr>
              <a:t> ή θυροξίνη και ένα μόριο </a:t>
            </a:r>
            <a:r>
              <a:rPr lang="en-US" sz="2100" dirty="0">
                <a:solidFill>
                  <a:prstClr val="black"/>
                </a:solidFill>
                <a:latin typeface="Calibri"/>
              </a:rPr>
              <a:t>MIT</a:t>
            </a:r>
            <a:r>
              <a:rPr lang="el-GR" sz="2100" dirty="0">
                <a:solidFill>
                  <a:prstClr val="black"/>
                </a:solidFill>
                <a:latin typeface="Calibri"/>
              </a:rPr>
              <a:t> με ένα μόριο </a:t>
            </a:r>
            <a:r>
              <a:rPr lang="en-US" sz="2100" dirty="0">
                <a:solidFill>
                  <a:prstClr val="black"/>
                </a:solidFill>
                <a:latin typeface="Calibri"/>
              </a:rPr>
              <a:t>DIT </a:t>
            </a:r>
            <a:r>
              <a:rPr lang="el-GR" sz="2100" dirty="0">
                <a:solidFill>
                  <a:prstClr val="black"/>
                </a:solidFill>
                <a:latin typeface="Calibri"/>
              </a:rPr>
              <a:t>παράγουν την </a:t>
            </a:r>
            <a:r>
              <a:rPr lang="el-GR" sz="2100" b="1" dirty="0">
                <a:solidFill>
                  <a:prstClr val="black"/>
                </a:solidFill>
                <a:latin typeface="Calibri"/>
              </a:rPr>
              <a:t>3,5,3' τριιωδοθυρονίνη</a:t>
            </a:r>
            <a:r>
              <a:rPr lang="el-GR" sz="2100" dirty="0">
                <a:solidFill>
                  <a:prstClr val="black"/>
                </a:solidFill>
                <a:latin typeface="Calibri"/>
              </a:rPr>
              <a:t> </a:t>
            </a:r>
            <a:r>
              <a:rPr lang="en-US" sz="2100" dirty="0">
                <a:solidFill>
                  <a:prstClr val="black"/>
                </a:solidFill>
                <a:latin typeface="Calibri"/>
              </a:rPr>
              <a:t>T</a:t>
            </a:r>
            <a:r>
              <a:rPr lang="el-GR" sz="2100" baseline="-25000" dirty="0">
                <a:solidFill>
                  <a:prstClr val="black"/>
                </a:solidFill>
                <a:latin typeface="Calibri"/>
              </a:rPr>
              <a:t>3</a:t>
            </a:r>
            <a:r>
              <a:rPr lang="el-GR" sz="2100" dirty="0">
                <a:solidFill>
                  <a:prstClr val="black"/>
                </a:solidFill>
                <a:latin typeface="Calibri"/>
              </a:rPr>
              <a:t>., που κυκλοφορούν στο πλάσμα με ειδικούς πρωτεϊνικούς φορείς.</a:t>
            </a:r>
          </a:p>
        </p:txBody>
      </p:sp>
      <p:sp>
        <p:nvSpPr>
          <p:cNvPr id="6" name="Ορθογώνιο 5"/>
          <p:cNvSpPr/>
          <p:nvPr/>
        </p:nvSpPr>
        <p:spPr>
          <a:xfrm>
            <a:off x="7020272" y="6146324"/>
            <a:ext cx="1349793" cy="338554"/>
          </a:xfrm>
          <a:prstGeom prst="rect">
            <a:avLst/>
          </a:prstGeom>
        </p:spPr>
        <p:txBody>
          <a:bodyPr wrap="none">
            <a:spAutoFit/>
          </a:bodyPr>
          <a:lstStyle/>
          <a:p>
            <a:r>
              <a:rPr lang="el-GR" sz="1600" dirty="0">
                <a:latin typeface="+mn-lt"/>
              </a:rPr>
              <a:t>Θυροξίνη (Τ4)</a:t>
            </a:r>
          </a:p>
        </p:txBody>
      </p:sp>
    </p:spTree>
    <p:extLst>
      <p:ext uri="{BB962C8B-B14F-4D97-AF65-F5344CB8AC3E}">
        <p14:creationId xmlns:p14="http://schemas.microsoft.com/office/powerpoint/2010/main" val="508286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smtClean="0"/>
              <a:t>Ιωδοθυρονίνες</a:t>
            </a:r>
            <a:r>
              <a:rPr lang="el-GR" dirty="0" smtClean="0"/>
              <a:t/>
            </a:r>
            <a:br>
              <a:rPr lang="el-GR" dirty="0" smtClean="0"/>
            </a:br>
            <a:r>
              <a:rPr lang="el-GR" sz="3300" b="0" dirty="0" smtClean="0"/>
              <a:t>(ορμόνες </a:t>
            </a:r>
            <a:r>
              <a:rPr lang="el-GR" sz="3300" b="0" dirty="0"/>
              <a:t>του θυρεοειδούς αδένα</a:t>
            </a:r>
            <a:r>
              <a:rPr lang="el-GR" sz="3300" b="0" dirty="0" smtClean="0"/>
              <a:t>) 3/5</a:t>
            </a:r>
            <a:endParaRPr lang="el-GR" sz="3300" b="0" dirty="0"/>
          </a:p>
        </p:txBody>
      </p:sp>
      <p:sp>
        <p:nvSpPr>
          <p:cNvPr id="3" name="Θέση περιεχομένου 2"/>
          <p:cNvSpPr>
            <a:spLocks noGrp="1"/>
          </p:cNvSpPr>
          <p:nvPr>
            <p:ph idx="1"/>
          </p:nvPr>
        </p:nvSpPr>
        <p:spPr>
          <a:xfrm>
            <a:off x="611560" y="1484784"/>
            <a:ext cx="8352928" cy="4752528"/>
          </a:xfrm>
        </p:spPr>
        <p:txBody>
          <a:bodyPr>
            <a:normAutofit/>
          </a:bodyPr>
          <a:lstStyle/>
          <a:p>
            <a:r>
              <a:rPr lang="el-GR" sz="2200" dirty="0"/>
              <a:t>Οι ορμόνες του θυρεοειδούς ενεργοποιούν τη δράση ορισμένων γονιδίων</a:t>
            </a:r>
            <a:r>
              <a:rPr lang="el-GR" sz="2200" dirty="0" smtClean="0"/>
              <a:t>, τα </a:t>
            </a:r>
            <a:r>
              <a:rPr lang="el-GR" sz="2200" dirty="0"/>
              <a:t>μιτοχόνδρια, προάγουν τη λειτουργία των κυτταρικών μεμβρανών κ.α..</a:t>
            </a:r>
          </a:p>
          <a:p>
            <a:r>
              <a:rPr lang="el-GR" sz="2200" dirty="0"/>
              <a:t>Εάν ο θυρεοειδής δεν λειτουργεί φυσιολογικά, τότε η υπερλειτουργία ή η υπολειτουργία του εκφράζεται με διάφορα κλινικά συμπτώματα που αφορούν στο μεταβολισμό και άλλα λειτουργικά συστήματα όπως απώλεια ή αύξηση βά­ρους, αυξημένη ή ελαττωμένη όρεξη και πέψη, μυϊκή ατονία, βραδυκαρδία ή τα­χυκαρδία, αύξηση της αρτηριακής πίεσης, νευρικότητα ή απάθεια και πλήθος άλλων.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541020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smtClean="0"/>
              <a:t>Ιωδοθυρονίνες</a:t>
            </a:r>
            <a:r>
              <a:rPr lang="el-GR" dirty="0" smtClean="0"/>
              <a:t/>
            </a:r>
            <a:br>
              <a:rPr lang="el-GR" dirty="0" smtClean="0"/>
            </a:br>
            <a:r>
              <a:rPr lang="el-GR" sz="3300" b="0" dirty="0" smtClean="0"/>
              <a:t>(ορμόνες </a:t>
            </a:r>
            <a:r>
              <a:rPr lang="el-GR" sz="3300" b="0" dirty="0"/>
              <a:t>του θυρεοειδούς αδένα</a:t>
            </a:r>
            <a:r>
              <a:rPr lang="el-GR" sz="3300" b="0" dirty="0" smtClean="0"/>
              <a:t>) 4/5</a:t>
            </a:r>
            <a:endParaRPr lang="el-GR" sz="3300" b="0" dirty="0"/>
          </a:p>
        </p:txBody>
      </p:sp>
      <p:sp>
        <p:nvSpPr>
          <p:cNvPr id="3" name="Θέση περιεχομένου 2"/>
          <p:cNvSpPr>
            <a:spLocks noGrp="1"/>
          </p:cNvSpPr>
          <p:nvPr>
            <p:ph idx="1"/>
          </p:nvPr>
        </p:nvSpPr>
        <p:spPr>
          <a:xfrm>
            <a:off x="611560" y="1484784"/>
            <a:ext cx="4248472" cy="4752528"/>
          </a:xfrm>
        </p:spPr>
        <p:txBody>
          <a:bodyPr>
            <a:normAutofit/>
          </a:bodyPr>
          <a:lstStyle/>
          <a:p>
            <a:r>
              <a:rPr lang="el-GR" sz="2200" dirty="0"/>
              <a:t>Στο </a:t>
            </a:r>
            <a:r>
              <a:rPr lang="el-GR" sz="2200" dirty="0" smtClean="0"/>
              <a:t>σχήμα </a:t>
            </a:r>
            <a:r>
              <a:rPr lang="el-GR" sz="2200" dirty="0"/>
              <a:t>φαίνεται η ιεραρχία λειτουργίας του θυρεοειδικού συστήματος, η αρνητική ανάδραση (negative feedback) σε υπόφυση και υποθάλαμο (σύνθεση TSH, TRH) σε περίπτωση έλλειψης Τ3,Τ4, όπως και οι βιολογικές δράσεις τους στην αύξηση του μεταβολισμού.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
        <p:nvSpPr>
          <p:cNvPr id="5" name="Rectangle 11"/>
          <p:cNvSpPr/>
          <p:nvPr/>
        </p:nvSpPr>
        <p:spPr>
          <a:xfrm>
            <a:off x="5364088" y="6396335"/>
            <a:ext cx="302433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2"/>
              </a:rPr>
              <a:t>Thyroid </a:t>
            </a:r>
            <a:r>
              <a:rPr lang="en-US" sz="1200" dirty="0" smtClean="0">
                <a:latin typeface="+mn-lt"/>
                <a:hlinkClick r:id="rId2"/>
              </a:rPr>
              <a:t>system</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3" tooltip="User:Mikael Häggström"/>
              </a:rPr>
              <a:t>Mikael Häggström</a:t>
            </a:r>
            <a:r>
              <a:rPr lang="en-US"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pic>
        <p:nvPicPr>
          <p:cNvPr id="18434" name="Picture 2" descr="Thyroid syste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533067"/>
            <a:ext cx="4176464" cy="48482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594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sz="4000" dirty="0" smtClean="0"/>
              <a:t>Ιωδοθυρονίνες</a:t>
            </a:r>
            <a:r>
              <a:rPr lang="el-GR" dirty="0" smtClean="0"/>
              <a:t/>
            </a:r>
            <a:br>
              <a:rPr lang="el-GR" dirty="0" smtClean="0"/>
            </a:br>
            <a:r>
              <a:rPr lang="el-GR" sz="3300" b="0" dirty="0" smtClean="0"/>
              <a:t>(ορμόνες </a:t>
            </a:r>
            <a:r>
              <a:rPr lang="el-GR" sz="3300" b="0" dirty="0"/>
              <a:t>του θυρεοειδούς αδένα</a:t>
            </a:r>
            <a:r>
              <a:rPr lang="el-GR" sz="3300" b="0" dirty="0" smtClean="0"/>
              <a:t>) 5/5</a:t>
            </a:r>
            <a:endParaRPr lang="el-GR" sz="3300" b="0" dirty="0"/>
          </a:p>
        </p:txBody>
      </p:sp>
      <p:sp>
        <p:nvSpPr>
          <p:cNvPr id="3" name="Θέση περιεχομένου 2"/>
          <p:cNvSpPr>
            <a:spLocks noGrp="1"/>
          </p:cNvSpPr>
          <p:nvPr>
            <p:ph idx="1"/>
          </p:nvPr>
        </p:nvSpPr>
        <p:spPr>
          <a:xfrm>
            <a:off x="656159" y="1484784"/>
            <a:ext cx="8352928" cy="4752528"/>
          </a:xfrm>
        </p:spPr>
        <p:txBody>
          <a:bodyPr/>
          <a:lstStyle/>
          <a:p>
            <a:r>
              <a:rPr lang="el-GR" dirty="0"/>
              <a:t> Ο θυρεοειδής εκκρίνει ακόμη την ορμόνη </a:t>
            </a:r>
            <a:r>
              <a:rPr lang="el-GR" b="1" dirty="0"/>
              <a:t>καλσιτονίνη</a:t>
            </a:r>
            <a:r>
              <a:rPr lang="el-GR" dirty="0"/>
              <a:t> η οποία δρα για τη μεί­ωση των </a:t>
            </a:r>
            <a:r>
              <a:rPr lang="el-GR" b="1" dirty="0"/>
              <a:t>επιπέδων του ασβεστίου</a:t>
            </a:r>
            <a:r>
              <a:rPr lang="el-GR" dirty="0"/>
              <a:t> στο αίμα και την εναπόθεση του στα οστά. Όπως φαίνεται, μεγάλα τμήματα του γενικού μεταβολισμού και οι λει­τουργίες διαφόρων συστημάτων του οργανισμού επηρεάζονται από τη φυσιολο­γική ή όχι, λειτουργία του θυρεοειδούς αδένα.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pic>
        <p:nvPicPr>
          <p:cNvPr id="19458" name="Picture 2" descr="Calciton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4293096"/>
            <a:ext cx="4320572" cy="17560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2694682" y="6189314"/>
            <a:ext cx="4275882"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Calcitonin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4" tooltip="User:Boghog"/>
              </a:rPr>
              <a:t>Boghog</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spTree>
    <p:extLst>
      <p:ext uri="{BB962C8B-B14F-4D97-AF65-F5344CB8AC3E}">
        <p14:creationId xmlns:p14="http://schemas.microsoft.com/office/powerpoint/2010/main" val="40330004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Υδρόφιλες </a:t>
            </a:r>
            <a:r>
              <a:rPr lang="el-GR" dirty="0" smtClean="0"/>
              <a:t>ορμόνες </a:t>
            </a:r>
            <a:r>
              <a:rPr lang="el-GR" sz="3000" b="0" dirty="0" smtClean="0"/>
              <a:t>1/3</a:t>
            </a:r>
            <a:endParaRPr lang="el-GR" sz="3000" b="0" dirty="0"/>
          </a:p>
        </p:txBody>
      </p:sp>
      <p:sp>
        <p:nvSpPr>
          <p:cNvPr id="3" name="Θέση περιεχομένου 2"/>
          <p:cNvSpPr>
            <a:spLocks noGrp="1"/>
          </p:cNvSpPr>
          <p:nvPr>
            <p:ph idx="1"/>
          </p:nvPr>
        </p:nvSpPr>
        <p:spPr/>
        <p:txBody>
          <a:bodyPr>
            <a:normAutofit/>
          </a:bodyPr>
          <a:lstStyle/>
          <a:p>
            <a:pPr marL="0" indent="0">
              <a:buNone/>
            </a:pPr>
            <a:r>
              <a:rPr lang="el-GR" dirty="0"/>
              <a:t>Παράγωγα αμινοξέων (νευρομεταβιβαστές</a:t>
            </a:r>
            <a:r>
              <a:rPr lang="el-GR" dirty="0" smtClean="0"/>
              <a:t>)</a:t>
            </a:r>
            <a:endParaRPr lang="el-GR" dirty="0"/>
          </a:p>
          <a:p>
            <a:pPr lvl="0"/>
            <a:r>
              <a:rPr lang="el-GR" b="1" dirty="0"/>
              <a:t>Ισταμίνη</a:t>
            </a:r>
            <a:endParaRPr lang="el-GR" dirty="0"/>
          </a:p>
          <a:p>
            <a:pPr lvl="0"/>
            <a:r>
              <a:rPr lang="el-GR" b="1" dirty="0"/>
              <a:t>Σεροτονίνη</a:t>
            </a:r>
            <a:endParaRPr lang="el-GR" dirty="0"/>
          </a:p>
          <a:p>
            <a:pPr lvl="0"/>
            <a:r>
              <a:rPr lang="el-GR" b="1" dirty="0"/>
              <a:t>Μελατονίνη </a:t>
            </a:r>
            <a:r>
              <a:rPr lang="el-GR" dirty="0"/>
              <a:t>( ρύθμιση του περιοδικού κύκλου, </a:t>
            </a:r>
            <a:r>
              <a:rPr lang="en-US" dirty="0"/>
              <a:t>Circadian rythms</a:t>
            </a:r>
            <a:r>
              <a:rPr lang="el-GR" dirty="0"/>
              <a:t>)</a:t>
            </a:r>
          </a:p>
          <a:p>
            <a:pPr lvl="0"/>
            <a:r>
              <a:rPr lang="el-GR" b="1" dirty="0"/>
              <a:t>Κατεχολαμίνες</a:t>
            </a:r>
            <a:r>
              <a:rPr lang="el-GR" dirty="0"/>
              <a:t> (ντοπαμίνη, </a:t>
            </a:r>
            <a:r>
              <a:rPr lang="el-GR" dirty="0" smtClean="0"/>
              <a:t>νορεπινεφρίνη</a:t>
            </a:r>
            <a:r>
              <a:rPr lang="el-GR" dirty="0"/>
              <a:t>, επινεφρίνη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28182412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Υδρόφιλες ορμόνες </a:t>
            </a:r>
            <a:r>
              <a:rPr lang="el-GR" sz="3000" b="0" dirty="0" smtClean="0">
                <a:solidFill>
                  <a:prstClr val="black"/>
                </a:solidFill>
              </a:rPr>
              <a:t>2/3</a:t>
            </a:r>
            <a:endParaRPr lang="el-GR" dirty="0"/>
          </a:p>
        </p:txBody>
      </p:sp>
      <p:sp>
        <p:nvSpPr>
          <p:cNvPr id="3" name="Θέση περιεχομένου 2"/>
          <p:cNvSpPr>
            <a:spLocks noGrp="1"/>
          </p:cNvSpPr>
          <p:nvPr>
            <p:ph idx="1"/>
          </p:nvPr>
        </p:nvSpPr>
        <p:spPr>
          <a:xfrm>
            <a:off x="611560" y="1268760"/>
            <a:ext cx="8208912" cy="4968552"/>
          </a:xfrm>
        </p:spPr>
        <p:txBody>
          <a:bodyPr>
            <a:normAutofit/>
          </a:bodyPr>
          <a:lstStyle/>
          <a:p>
            <a:pPr lvl="0"/>
            <a:r>
              <a:rPr lang="el-GR" sz="2200" dirty="0"/>
              <a:t>Οι </a:t>
            </a:r>
            <a:r>
              <a:rPr lang="el-GR" sz="2200" b="1" dirty="0"/>
              <a:t>κατεχολαμίνες</a:t>
            </a:r>
            <a:r>
              <a:rPr lang="el-GR" sz="2200" dirty="0"/>
              <a:t> </a:t>
            </a:r>
            <a:r>
              <a:rPr lang="el-GR" sz="2200" b="1" dirty="0"/>
              <a:t>επινεφρίνη</a:t>
            </a:r>
            <a:r>
              <a:rPr lang="el-GR" sz="2200" dirty="0"/>
              <a:t> και </a:t>
            </a:r>
            <a:r>
              <a:rPr lang="el-GR" sz="2200" b="1" dirty="0"/>
              <a:t>νορεπινεφρίνη</a:t>
            </a:r>
            <a:r>
              <a:rPr lang="el-GR" sz="2200" dirty="0"/>
              <a:t>, είναι γνωστές και με τα ονόματα αδρεναλίνη και νοραδρεναλίνη  και  δρουν στους νευρώνες του συμπαθητικού και του κεντρικού νευρικού συστήματος καθώς και σε ομάδες χρωμιόφιλων κυττάρων που είναι διεσπαρμένες σε πολλά σημεία του σώματος. </a:t>
            </a:r>
            <a:endParaRPr lang="el-GR" sz="2200" dirty="0" smtClean="0"/>
          </a:p>
          <a:p>
            <a:r>
              <a:rPr lang="el-GR" sz="2200" dirty="0"/>
              <a:t>Οι δύο αυτές κατεχολαμίνες επιτελούν πολύ σημαντικές μεταβολικές λειτουργίες. Προάγουν τη γλυκογενόλυση στο ήπαρ και αυξάνουν την κινητοποίηση των τριακυλγλυκερολών από τα αποθέματα του λιπώδους ιστού, δρουν δηλαδή ανταγωνιστικά προς την ινσουλίνη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6141917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Υδρόφιλες ορμόνες </a:t>
            </a:r>
            <a:r>
              <a:rPr lang="el-GR" sz="3000" b="0" dirty="0" smtClean="0">
                <a:solidFill>
                  <a:prstClr val="black"/>
                </a:solidFill>
              </a:rPr>
              <a:t>3/3</a:t>
            </a:r>
            <a:endParaRPr lang="el-GR" dirty="0"/>
          </a:p>
        </p:txBody>
      </p:sp>
      <p:sp>
        <p:nvSpPr>
          <p:cNvPr id="3" name="Θέση περιεχομένου 2"/>
          <p:cNvSpPr>
            <a:spLocks noGrp="1"/>
          </p:cNvSpPr>
          <p:nvPr>
            <p:ph idx="1"/>
          </p:nvPr>
        </p:nvSpPr>
        <p:spPr/>
        <p:txBody>
          <a:bodyPr>
            <a:normAutofit/>
          </a:bodyPr>
          <a:lstStyle/>
          <a:p>
            <a:r>
              <a:rPr lang="el-GR" sz="2200" dirty="0"/>
              <a:t>Οι κατεχολαμίνες συντίθενται από το αμινοξύ τυροσίνη και  αποθηκεύονται στα χρωμιόφιλα κοκκία των κυττάρων του μυελού των επινεφριδίων και όταν  περάσουν στην κυκλοφορία αποικοδομούνται γρήγορα, κυρίως στο ήπαρ, με κοινό μεταβολικό προϊόν το </a:t>
            </a:r>
            <a:r>
              <a:rPr lang="el-GR" sz="2200" b="1" dirty="0"/>
              <a:t>βανυλαμυγδαλικό οξύ, </a:t>
            </a:r>
            <a:r>
              <a:rPr lang="en-US" sz="2200" b="1" dirty="0"/>
              <a:t>vanylmandelic acid</a:t>
            </a:r>
            <a:r>
              <a:rPr lang="el-GR" sz="2200" b="1" dirty="0"/>
              <a:t>,  VΜΑ</a:t>
            </a:r>
            <a:r>
              <a:rPr lang="el-GR" sz="2200" dirty="0"/>
              <a:t>, που απεκκρίνεται με τα ούρα. </a:t>
            </a:r>
          </a:p>
          <a:p>
            <a:r>
              <a:rPr lang="el-GR" sz="2200" dirty="0"/>
              <a:t>Οι ορμόνες αυτές αυξάνουν τη δύναμη της μυϊκής συστολής και μεταξύ των άλλων, όταν εκλύονται σε εκρηκτικά μεγάλες ποσότητες λόγω περιβαλλοντικών ή εσωτερι­κών ερεθισμάτων, όπως είναι το κρύο, ο πόνος, η συγκίνηση, ο φόβος, ενεργο­ποιούν τους ανορθωτήρες μύες των τριχών.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4204292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a:t>
            </a:r>
            <a:r>
              <a:rPr lang="el-GR" sz="3000" b="0" dirty="0" smtClean="0">
                <a:solidFill>
                  <a:prstClr val="black"/>
                </a:solidFill>
              </a:rPr>
              <a:t>4/13</a:t>
            </a:r>
            <a:endParaRPr lang="el-GR" dirty="0"/>
          </a:p>
        </p:txBody>
      </p:sp>
      <p:sp>
        <p:nvSpPr>
          <p:cNvPr id="3" name="Θέση περιεχομένου 2"/>
          <p:cNvSpPr>
            <a:spLocks noGrp="1"/>
          </p:cNvSpPr>
          <p:nvPr>
            <p:ph idx="1"/>
          </p:nvPr>
        </p:nvSpPr>
        <p:spPr/>
        <p:txBody>
          <a:bodyPr/>
          <a:lstStyle/>
          <a:p>
            <a:r>
              <a:rPr lang="el-GR" dirty="0"/>
              <a:t>Χημικά μπορούν να διακριθούν σε δύο μεγάλες κατηγορίες:</a:t>
            </a:r>
            <a:endParaRPr lang="el-GR" sz="2800" dirty="0"/>
          </a:p>
          <a:p>
            <a:pPr lvl="1"/>
            <a:r>
              <a:rPr lang="el-GR" b="1" dirty="0" smtClean="0"/>
              <a:t>Πεπτιδικές </a:t>
            </a:r>
            <a:r>
              <a:rPr lang="el-GR" b="1" dirty="0"/>
              <a:t>ορμόνες, </a:t>
            </a:r>
            <a:r>
              <a:rPr lang="el-GR" dirty="0"/>
              <a:t>που είναι πολυπεπτίδια ή παράγωγα αμινοξέων και οι οποίες κατά κύριο λόγο δρουν στην κυτταρική </a:t>
            </a:r>
            <a:r>
              <a:rPr lang="el-GR" dirty="0" smtClean="0"/>
              <a:t>μεμβράνη.</a:t>
            </a:r>
            <a:endParaRPr lang="el-GR" sz="2800" dirty="0"/>
          </a:p>
          <a:p>
            <a:pPr lvl="1"/>
            <a:r>
              <a:rPr lang="el-GR" b="1" dirty="0" smtClean="0"/>
              <a:t>Στεροειδείς </a:t>
            </a:r>
            <a:r>
              <a:rPr lang="el-GR" b="1" dirty="0"/>
              <a:t>ορμόνες</a:t>
            </a:r>
            <a:r>
              <a:rPr lang="el-GR" dirty="0"/>
              <a:t>, αυτές που δρουν στο εσωτερικό των </a:t>
            </a:r>
            <a:r>
              <a:rPr lang="el-GR" dirty="0" smtClean="0"/>
              <a:t>κυττάρων</a:t>
            </a:r>
            <a:r>
              <a:rPr lang="el-GR" dirty="0"/>
              <a:t>.</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41247062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Πεπτίδια και </a:t>
            </a:r>
            <a:r>
              <a:rPr lang="el-GR" dirty="0" smtClean="0"/>
              <a:t>Πρωτεΐνες </a:t>
            </a:r>
            <a:r>
              <a:rPr lang="el-GR" sz="3000" b="0" dirty="0" smtClean="0"/>
              <a:t>1/5</a:t>
            </a:r>
            <a:endParaRPr lang="el-GR" sz="3000" b="0" dirty="0"/>
          </a:p>
        </p:txBody>
      </p:sp>
      <p:sp>
        <p:nvSpPr>
          <p:cNvPr id="3" name="Θέση περιεχομένου 2"/>
          <p:cNvSpPr>
            <a:spLocks noGrp="1"/>
          </p:cNvSpPr>
          <p:nvPr>
            <p:ph idx="1"/>
          </p:nvPr>
        </p:nvSpPr>
        <p:spPr>
          <a:xfrm>
            <a:off x="611560" y="1268760"/>
            <a:ext cx="8424936" cy="5184576"/>
          </a:xfrm>
        </p:spPr>
        <p:txBody>
          <a:bodyPr>
            <a:noAutofit/>
          </a:bodyPr>
          <a:lstStyle/>
          <a:p>
            <a:pPr marL="0" indent="0">
              <a:buNone/>
            </a:pPr>
            <a:r>
              <a:rPr lang="el-GR" sz="2200" dirty="0"/>
              <a:t>Είναι πρωτογενή προϊόντα γονιδίων</a:t>
            </a:r>
            <a:r>
              <a:rPr lang="el-GR" sz="2200" b="1" dirty="0"/>
              <a:t>. </a:t>
            </a:r>
          </a:p>
          <a:p>
            <a:r>
              <a:rPr lang="el-GR" sz="2200" b="1" dirty="0"/>
              <a:t>Ωκυτοκίνη</a:t>
            </a:r>
            <a:endParaRPr lang="el-GR" sz="2200" dirty="0"/>
          </a:p>
          <a:p>
            <a:pPr marL="355600" indent="0">
              <a:spcBef>
                <a:spcPts val="0"/>
              </a:spcBef>
              <a:buNone/>
            </a:pPr>
            <a:r>
              <a:rPr lang="el-GR" sz="2200" dirty="0"/>
              <a:t>Σύσπαση μήτρας, έκκριση γάλακτος, μείωση της σύνθεσης στεροειδών στους όρχεις.</a:t>
            </a:r>
          </a:p>
          <a:p>
            <a:r>
              <a:rPr lang="el-GR" sz="2200" b="1" dirty="0"/>
              <a:t>Βασοπρεσσίνη</a:t>
            </a:r>
            <a:r>
              <a:rPr lang="el-GR" sz="2200" dirty="0"/>
              <a:t> (</a:t>
            </a:r>
            <a:r>
              <a:rPr lang="en-US" sz="2200" dirty="0"/>
              <a:t>ADH</a:t>
            </a:r>
            <a:r>
              <a:rPr lang="el-GR" sz="2200" dirty="0"/>
              <a:t>, αντιδιουρητική)</a:t>
            </a:r>
          </a:p>
          <a:p>
            <a:pPr marL="355600" indent="0">
              <a:spcBef>
                <a:spcPts val="0"/>
              </a:spcBef>
              <a:buNone/>
            </a:pPr>
            <a:r>
              <a:rPr lang="el-GR" sz="2200" dirty="0"/>
              <a:t>Ρύθμιση αρτηριακής πίεσης, επαναρρόφηση ύδατος στους νεφρούς.</a:t>
            </a:r>
          </a:p>
          <a:p>
            <a:r>
              <a:rPr lang="el-GR" sz="2200" b="1" dirty="0"/>
              <a:t>Αδρενοκορτικοτροπίνη</a:t>
            </a:r>
            <a:r>
              <a:rPr lang="el-GR" sz="2200" dirty="0"/>
              <a:t> (</a:t>
            </a:r>
            <a:r>
              <a:rPr lang="en-US" sz="2200" dirty="0"/>
              <a:t>ACTH</a:t>
            </a:r>
            <a:r>
              <a:rPr lang="el-GR" sz="2200" dirty="0"/>
              <a:t>)</a:t>
            </a:r>
          </a:p>
          <a:p>
            <a:pPr marL="355600" indent="0">
              <a:spcBef>
                <a:spcPts val="0"/>
              </a:spcBef>
              <a:buNone/>
            </a:pPr>
            <a:r>
              <a:rPr lang="el-GR" sz="2200" dirty="0"/>
              <a:t>Αύξηση της σύνθεσης και έκκρισης στεροειδών.</a:t>
            </a:r>
          </a:p>
          <a:p>
            <a:r>
              <a:rPr lang="el-GR" sz="2200" b="1" dirty="0"/>
              <a:t>Λιποτροπίνη</a:t>
            </a:r>
            <a:r>
              <a:rPr lang="el-GR" sz="2200" dirty="0"/>
              <a:t> (</a:t>
            </a:r>
            <a:r>
              <a:rPr lang="en-US" sz="2200" dirty="0"/>
              <a:t>LPH</a:t>
            </a:r>
            <a:r>
              <a:rPr lang="el-GR" sz="2200" dirty="0"/>
              <a:t>)</a:t>
            </a:r>
          </a:p>
          <a:p>
            <a:pPr marL="355600" indent="0">
              <a:spcBef>
                <a:spcPts val="0"/>
              </a:spcBef>
              <a:buNone/>
            </a:pPr>
            <a:r>
              <a:rPr lang="el-GR" sz="2200" dirty="0"/>
              <a:t>Αύξηση απελευθέρωσης λιπαρών οξέων.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0042177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Πεπτίδια και Πρωτεΐνες </a:t>
            </a:r>
            <a:r>
              <a:rPr lang="el-GR" sz="3000" b="0" dirty="0" smtClean="0">
                <a:solidFill>
                  <a:prstClr val="black"/>
                </a:solidFill>
              </a:rPr>
              <a:t>2/5</a:t>
            </a:r>
            <a:endParaRPr lang="el-GR" dirty="0"/>
          </a:p>
        </p:txBody>
      </p:sp>
      <p:sp>
        <p:nvSpPr>
          <p:cNvPr id="3" name="Θέση περιεχομένου 2"/>
          <p:cNvSpPr>
            <a:spLocks noGrp="1"/>
          </p:cNvSpPr>
          <p:nvPr>
            <p:ph idx="1"/>
          </p:nvPr>
        </p:nvSpPr>
        <p:spPr/>
        <p:txBody>
          <a:bodyPr/>
          <a:lstStyle/>
          <a:p>
            <a:r>
              <a:rPr lang="el-GR" b="1" dirty="0"/>
              <a:t>Θυροτροπίνη</a:t>
            </a:r>
            <a:r>
              <a:rPr lang="el-GR" dirty="0"/>
              <a:t> (</a:t>
            </a:r>
            <a:r>
              <a:rPr lang="en-US" dirty="0"/>
              <a:t>TSH</a:t>
            </a:r>
            <a:r>
              <a:rPr lang="el-GR" dirty="0"/>
              <a:t>)</a:t>
            </a:r>
          </a:p>
          <a:p>
            <a:pPr marL="355600" indent="0">
              <a:spcBef>
                <a:spcPts val="0"/>
              </a:spcBef>
              <a:buNone/>
            </a:pPr>
            <a:r>
              <a:rPr lang="el-GR" dirty="0"/>
              <a:t>Διέγερση ορμόνων θυρεοειδούς.</a:t>
            </a:r>
          </a:p>
          <a:p>
            <a:r>
              <a:rPr lang="el-GR" b="1" dirty="0"/>
              <a:t>Σωματοτροπίνη</a:t>
            </a:r>
            <a:r>
              <a:rPr lang="el-GR" dirty="0"/>
              <a:t> (</a:t>
            </a:r>
            <a:r>
              <a:rPr lang="en-US" dirty="0"/>
              <a:t>GH</a:t>
            </a:r>
            <a:r>
              <a:rPr lang="el-GR" dirty="0"/>
              <a:t>, αυξητική ορμόνη)</a:t>
            </a:r>
          </a:p>
          <a:p>
            <a:pPr marL="355600" indent="0">
              <a:spcBef>
                <a:spcPts val="0"/>
              </a:spcBef>
              <a:buNone/>
            </a:pPr>
            <a:r>
              <a:rPr lang="el-GR" dirty="0"/>
              <a:t>Διέγερση γενικώς του αναβολισμού, αύξηση απελευθέρωσης του αυξητικού παράγοντα </a:t>
            </a:r>
            <a:r>
              <a:rPr lang="en-US" dirty="0"/>
              <a:t>IGF</a:t>
            </a:r>
            <a:r>
              <a:rPr lang="el-GR" dirty="0"/>
              <a:t>-</a:t>
            </a:r>
            <a:r>
              <a:rPr lang="en-US" dirty="0"/>
              <a:t>I</a:t>
            </a:r>
            <a:r>
              <a:rPr lang="el-GR" dirty="0"/>
              <a:t>, κυτταρικής ανάπτυξης.</a:t>
            </a:r>
          </a:p>
          <a:p>
            <a:r>
              <a:rPr lang="el-GR" b="1" dirty="0"/>
              <a:t>Προλακτίνη </a:t>
            </a:r>
            <a:r>
              <a:rPr lang="el-GR" dirty="0"/>
              <a:t>(</a:t>
            </a:r>
            <a:r>
              <a:rPr lang="en-US" dirty="0"/>
              <a:t>PRL</a:t>
            </a:r>
            <a:r>
              <a:rPr lang="el-GR" dirty="0"/>
              <a:t>)</a:t>
            </a:r>
          </a:p>
          <a:p>
            <a:pPr marL="355600" indent="0">
              <a:spcBef>
                <a:spcPts val="0"/>
              </a:spcBef>
              <a:buNone/>
            </a:pPr>
            <a:r>
              <a:rPr lang="el-GR" dirty="0"/>
              <a:t>Διέγερση διαφοροποίησης εκκριτικών κυττάρων του μαστού και της σύνθεσης γάλακτος.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24299633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Πεπτίδια και Πρωτεΐνες </a:t>
            </a:r>
            <a:r>
              <a:rPr lang="el-GR" sz="3000" b="0" dirty="0" smtClean="0">
                <a:solidFill>
                  <a:prstClr val="black"/>
                </a:solidFill>
              </a:rPr>
              <a:t>3/5</a:t>
            </a:r>
            <a:endParaRPr lang="el-GR" dirty="0"/>
          </a:p>
        </p:txBody>
      </p:sp>
      <p:sp>
        <p:nvSpPr>
          <p:cNvPr id="3" name="Θέση περιεχομένου 2"/>
          <p:cNvSpPr>
            <a:spLocks noGrp="1"/>
          </p:cNvSpPr>
          <p:nvPr>
            <p:ph idx="1"/>
          </p:nvPr>
        </p:nvSpPr>
        <p:spPr/>
        <p:txBody>
          <a:bodyPr>
            <a:normAutofit/>
          </a:bodyPr>
          <a:lstStyle/>
          <a:p>
            <a:r>
              <a:rPr lang="el-GR" b="1" dirty="0"/>
              <a:t>Ωχρινοτρόπος</a:t>
            </a:r>
            <a:r>
              <a:rPr lang="el-GR" dirty="0"/>
              <a:t> (</a:t>
            </a:r>
            <a:r>
              <a:rPr lang="en-US" dirty="0"/>
              <a:t>LH</a:t>
            </a:r>
            <a:r>
              <a:rPr lang="el-GR" dirty="0"/>
              <a:t>)</a:t>
            </a:r>
          </a:p>
          <a:p>
            <a:pPr marL="355600" indent="0">
              <a:spcBef>
                <a:spcPts val="0"/>
              </a:spcBef>
              <a:buNone/>
            </a:pPr>
            <a:r>
              <a:rPr lang="el-GR" dirty="0"/>
              <a:t>Αύξηση της σύνθεσης προγεστερόνης στις ωοθήκες και της τεστοστερόνης στους όρχεις (κύτταρα </a:t>
            </a:r>
            <a:r>
              <a:rPr lang="en-US" dirty="0"/>
              <a:t>Leydig</a:t>
            </a:r>
            <a:r>
              <a:rPr lang="el-GR" dirty="0"/>
              <a:t>). Η ανθρώπινη χοριακή γοναδοτροπίνη (</a:t>
            </a:r>
            <a:r>
              <a:rPr lang="en-US" dirty="0"/>
              <a:t>hCG</a:t>
            </a:r>
            <a:r>
              <a:rPr lang="el-GR" dirty="0"/>
              <a:t>), που παράγεται στον πλακούντα, έχει παρόμοιες δράσεις.</a:t>
            </a:r>
          </a:p>
          <a:p>
            <a:r>
              <a:rPr lang="el-GR" b="1" dirty="0"/>
              <a:t>Θυλακοτρόπος </a:t>
            </a:r>
            <a:r>
              <a:rPr lang="el-GR" dirty="0"/>
              <a:t>(</a:t>
            </a:r>
            <a:r>
              <a:rPr lang="en-US" dirty="0"/>
              <a:t>FSH</a:t>
            </a:r>
            <a:r>
              <a:rPr lang="el-GR" dirty="0"/>
              <a:t>)</a:t>
            </a:r>
          </a:p>
          <a:p>
            <a:pPr marL="355600" indent="0">
              <a:spcBef>
                <a:spcPts val="0"/>
              </a:spcBef>
              <a:buNone/>
            </a:pPr>
            <a:r>
              <a:rPr lang="el-GR" dirty="0"/>
              <a:t>Ανάπτυξη του θυλάκιου των ωοθηκών, αύξηση της παραγωγής οιστρογόνων και της σπερματογένεσης.</a:t>
            </a:r>
          </a:p>
          <a:p>
            <a:r>
              <a:rPr lang="el-GR" b="1" dirty="0"/>
              <a:t>Εκλυτικός παράγων κορτικοτροπίνης</a:t>
            </a:r>
            <a:r>
              <a:rPr lang="el-GR" dirty="0"/>
              <a:t> (</a:t>
            </a:r>
            <a:r>
              <a:rPr lang="en-US" dirty="0"/>
              <a:t>CRF</a:t>
            </a:r>
            <a:r>
              <a:rPr lang="el-GR" dirty="0"/>
              <a:t>)</a:t>
            </a:r>
          </a:p>
          <a:p>
            <a:pPr marL="355600" indent="0">
              <a:spcBef>
                <a:spcPts val="0"/>
              </a:spcBef>
              <a:buNone/>
            </a:pPr>
            <a:r>
              <a:rPr lang="el-GR" dirty="0"/>
              <a:t>Απελευθέρωση ACTH και β-ενδορφίνης (λιποτροπίνης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6785140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Πεπτίδια και Πρωτεΐνες </a:t>
            </a:r>
            <a:r>
              <a:rPr lang="el-GR" sz="3000" b="0" dirty="0" smtClean="0">
                <a:solidFill>
                  <a:prstClr val="black"/>
                </a:solidFill>
              </a:rPr>
              <a:t>4/5</a:t>
            </a:r>
            <a:endParaRPr lang="el-GR" dirty="0"/>
          </a:p>
        </p:txBody>
      </p:sp>
      <p:sp>
        <p:nvSpPr>
          <p:cNvPr id="3" name="Θέση περιεχομένου 2"/>
          <p:cNvSpPr>
            <a:spLocks noGrp="1"/>
          </p:cNvSpPr>
          <p:nvPr>
            <p:ph idx="1"/>
          </p:nvPr>
        </p:nvSpPr>
        <p:spPr/>
        <p:txBody>
          <a:bodyPr/>
          <a:lstStyle/>
          <a:p>
            <a:r>
              <a:rPr lang="el-GR" b="1" dirty="0"/>
              <a:t>Εκλυτικός παράγων γοναδοτροπίνης</a:t>
            </a:r>
            <a:r>
              <a:rPr lang="el-GR" dirty="0"/>
              <a:t> (</a:t>
            </a:r>
            <a:r>
              <a:rPr lang="en-US" dirty="0"/>
              <a:t>GnRF</a:t>
            </a:r>
            <a:r>
              <a:rPr lang="el-GR" dirty="0"/>
              <a:t>)</a:t>
            </a:r>
          </a:p>
          <a:p>
            <a:pPr marL="355600" indent="0">
              <a:spcBef>
                <a:spcPts val="0"/>
              </a:spcBef>
              <a:buNone/>
            </a:pPr>
            <a:r>
              <a:rPr lang="el-GR" dirty="0"/>
              <a:t>Απελευθέρωση </a:t>
            </a:r>
            <a:r>
              <a:rPr lang="en-US" dirty="0"/>
              <a:t>LH</a:t>
            </a:r>
            <a:r>
              <a:rPr lang="el-GR" dirty="0"/>
              <a:t>, </a:t>
            </a:r>
            <a:r>
              <a:rPr lang="en-US" dirty="0"/>
              <a:t>FSH</a:t>
            </a:r>
            <a:r>
              <a:rPr lang="el-GR" dirty="0"/>
              <a:t>.</a:t>
            </a:r>
          </a:p>
          <a:p>
            <a:r>
              <a:rPr lang="el-GR" b="1" dirty="0"/>
              <a:t>Εκλυτικός παράγων αυξητικής ορμόνης</a:t>
            </a:r>
            <a:r>
              <a:rPr lang="el-GR" dirty="0"/>
              <a:t> (</a:t>
            </a:r>
            <a:r>
              <a:rPr lang="en-US" dirty="0"/>
              <a:t>GRF</a:t>
            </a:r>
            <a:r>
              <a:rPr lang="el-GR" dirty="0"/>
              <a:t>)</a:t>
            </a:r>
          </a:p>
          <a:p>
            <a:r>
              <a:rPr lang="el-GR" b="1" dirty="0"/>
              <a:t>Σωματοστατίνη</a:t>
            </a:r>
            <a:r>
              <a:rPr lang="el-GR" dirty="0"/>
              <a:t> (</a:t>
            </a:r>
            <a:r>
              <a:rPr lang="en-US" dirty="0"/>
              <a:t>SIF</a:t>
            </a:r>
            <a:r>
              <a:rPr lang="el-GR" dirty="0"/>
              <a:t>)</a:t>
            </a:r>
          </a:p>
          <a:p>
            <a:pPr marL="355600" indent="0">
              <a:spcBef>
                <a:spcPts val="0"/>
              </a:spcBef>
              <a:buNone/>
            </a:pPr>
            <a:r>
              <a:rPr lang="el-GR" dirty="0"/>
              <a:t>Αναστολή έκκρισης </a:t>
            </a:r>
            <a:r>
              <a:rPr lang="en-US" dirty="0"/>
              <a:t>GH</a:t>
            </a:r>
            <a:r>
              <a:rPr lang="el-GR" dirty="0"/>
              <a:t>, </a:t>
            </a:r>
            <a:r>
              <a:rPr lang="en-US" dirty="0"/>
              <a:t>TSH</a:t>
            </a:r>
            <a:r>
              <a:rPr lang="el-GR" dirty="0"/>
              <a:t>.</a:t>
            </a:r>
          </a:p>
          <a:p>
            <a:r>
              <a:rPr lang="el-GR" b="1" dirty="0"/>
              <a:t>Εκλυτικός παράγοντας θυροτροπίνης</a:t>
            </a:r>
            <a:r>
              <a:rPr lang="el-GR" dirty="0"/>
              <a:t> (</a:t>
            </a:r>
            <a:r>
              <a:rPr lang="en-US" dirty="0"/>
              <a:t>TRH</a:t>
            </a:r>
            <a:r>
              <a:rPr lang="el-GR" dirty="0"/>
              <a:t>)</a:t>
            </a:r>
          </a:p>
          <a:p>
            <a:pPr marL="355600" indent="0">
              <a:spcBef>
                <a:spcPts val="0"/>
              </a:spcBef>
              <a:buNone/>
            </a:pPr>
            <a:r>
              <a:rPr lang="el-GR" dirty="0"/>
              <a:t>Διέγερση έκκρισης </a:t>
            </a:r>
            <a:r>
              <a:rPr lang="en-US" dirty="0"/>
              <a:t>TSH</a:t>
            </a:r>
            <a:r>
              <a:rPr lang="el-GR" dirty="0"/>
              <a:t> και προλακτίνης.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8372663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Πεπτίδια και Πρωτεΐνες </a:t>
            </a:r>
            <a:r>
              <a:rPr lang="el-GR" sz="3000" b="0" dirty="0" smtClean="0">
                <a:solidFill>
                  <a:prstClr val="black"/>
                </a:solidFill>
              </a:rPr>
              <a:t>5/5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pic>
        <p:nvPicPr>
          <p:cNvPr id="20482" name="Picture 2" descr="Endocrine central nervous 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340768"/>
            <a:ext cx="8172071" cy="43924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175031" y="6155894"/>
            <a:ext cx="3677032" cy="400110"/>
          </a:xfrm>
          <a:prstGeom prst="rect">
            <a:avLst/>
          </a:prstGeom>
        </p:spPr>
        <p:txBody>
          <a:bodyPr wrap="none">
            <a:spAutoFit/>
          </a:bodyPr>
          <a:lstStyle/>
          <a:p>
            <a:r>
              <a:rPr lang="el-GR" sz="2000" dirty="0">
                <a:latin typeface="+mn-lt"/>
              </a:rPr>
              <a:t>Ορμόνες Υπόφυσης-Υποθαλάμου</a:t>
            </a:r>
          </a:p>
        </p:txBody>
      </p:sp>
      <p:sp>
        <p:nvSpPr>
          <p:cNvPr id="7" name="Rectangle 11"/>
          <p:cNvSpPr/>
          <p:nvPr/>
        </p:nvSpPr>
        <p:spPr>
          <a:xfrm>
            <a:off x="2179254" y="5763258"/>
            <a:ext cx="5324714"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Endocrine central nervous </a:t>
            </a:r>
            <a:r>
              <a:rPr lang="en-US" sz="1200" dirty="0" smtClean="0">
                <a:latin typeface="+mn-lt"/>
                <a:hlinkClick r:id="rId3"/>
              </a:rPr>
              <a:t>en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Richardprins"/>
              </a:rPr>
              <a:t>Richardprins</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spTree>
    <p:extLst>
      <p:ext uri="{BB962C8B-B14F-4D97-AF65-F5344CB8AC3E}">
        <p14:creationId xmlns:p14="http://schemas.microsoft.com/office/powerpoint/2010/main" val="42109994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Ορμόνες </a:t>
            </a:r>
            <a:r>
              <a:rPr lang="el-GR" dirty="0" smtClean="0"/>
              <a:t>Παραθυρεοειδούς </a:t>
            </a:r>
            <a:r>
              <a:rPr lang="el-GR" sz="3000" b="0" dirty="0" smtClean="0"/>
              <a:t>1/2</a:t>
            </a:r>
            <a:endParaRPr lang="el-GR" sz="3000" b="0" dirty="0"/>
          </a:p>
        </p:txBody>
      </p:sp>
      <p:sp>
        <p:nvSpPr>
          <p:cNvPr id="3" name="Θέση περιεχομένου 2"/>
          <p:cNvSpPr>
            <a:spLocks noGrp="1"/>
          </p:cNvSpPr>
          <p:nvPr>
            <p:ph idx="1"/>
          </p:nvPr>
        </p:nvSpPr>
        <p:spPr>
          <a:xfrm>
            <a:off x="611560" y="1268760"/>
            <a:ext cx="8208912" cy="4968552"/>
          </a:xfrm>
        </p:spPr>
        <p:txBody>
          <a:bodyPr>
            <a:normAutofit/>
          </a:bodyPr>
          <a:lstStyle/>
          <a:p>
            <a:r>
              <a:rPr lang="el-GR" sz="2200" dirty="0"/>
              <a:t>Οι πα­ραθυρεοειδείς εκκρίνουν την ορμόνη </a:t>
            </a:r>
            <a:r>
              <a:rPr lang="el-GR" sz="2200" b="1" dirty="0"/>
              <a:t>παραθορμόνη</a:t>
            </a:r>
            <a:r>
              <a:rPr lang="el-GR" sz="2200" dirty="0"/>
              <a:t>, </a:t>
            </a:r>
            <a:r>
              <a:rPr lang="el-GR" sz="2200" b="1" dirty="0"/>
              <a:t>ΡΤΗ</a:t>
            </a:r>
            <a:r>
              <a:rPr lang="el-GR" sz="2200" dirty="0"/>
              <a:t>, που η δράση της ασκείται κυρίως στα οστά και τους νεφρούς, με σκοπό τη διατήρηση των επιπέ­δων της συγκέντρωσης των ιόντων ασβεστίου στο αίμα σε μέση τιμή 90</a:t>
            </a:r>
            <a:r>
              <a:rPr lang="en-US" sz="2200" dirty="0"/>
              <a:t>mg</a:t>
            </a:r>
            <a:r>
              <a:rPr lang="el-GR" sz="2200" dirty="0"/>
              <a:t>/</a:t>
            </a:r>
            <a:r>
              <a:rPr lang="en-US" sz="2200" dirty="0"/>
              <a:t>L</a:t>
            </a:r>
            <a:r>
              <a:rPr lang="el-GR" sz="2200" dirty="0"/>
              <a:t>.  Η συγκέντρωση των ιόντων ασβεστίου στο αίμα, ανάλογα με το αν είναι υψηλότερη ή χαμηλότερη από το φυσιολογικό επίπεδο, είναι και η μόνη σημαντική παράμε­τρος που επιβραδύνει ή προκαλεί αντίστοιχα, την έκκριση της παραθορμόνης ώστε να ρυθμίζονται και να παραμένουν φυσιολογικές οι τιμές των ιόντων ασβε­στίου αίματος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27927029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Παραθυρεοειδούς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p:txBody>
          <a:bodyPr/>
          <a:lstStyle/>
          <a:p>
            <a:r>
              <a:rPr lang="el-GR" dirty="0"/>
              <a:t>Η </a:t>
            </a:r>
            <a:r>
              <a:rPr lang="el-GR" b="1" dirty="0"/>
              <a:t>παραθορμόνη</a:t>
            </a:r>
            <a:r>
              <a:rPr lang="el-GR" dirty="0"/>
              <a:t> είναι ένα γραμμικό πολυπεπτίδιο με 84 αμινοξέα που όταν απελευθερωθεί στην κυκλοφορία, αποικοδομείται σχετικά γρήγορα, με χρόνο ημιζωής 18 λεπτά.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pic>
        <p:nvPicPr>
          <p:cNvPr id="21506" name="Picture 2" descr="The ribbon cartoon struc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106" t="8656" r="20826" b="5227"/>
          <a:stretch/>
        </p:blipFill>
        <p:spPr bwMode="auto">
          <a:xfrm>
            <a:off x="2956264" y="2778711"/>
            <a:ext cx="3417903" cy="35599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2125738" y="6338657"/>
            <a:ext cx="5078953"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The ribbon cartoon </a:t>
            </a:r>
            <a:r>
              <a:rPr lang="en-US" sz="1200" dirty="0" smtClean="0">
                <a:latin typeface="+mn-lt"/>
                <a:hlinkClick r:id="rId3"/>
              </a:rPr>
              <a:t>structure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Yifei Yang"/>
              </a:rPr>
              <a:t>Yifei </a:t>
            </a:r>
            <a:r>
              <a:rPr lang="en-US" sz="1200" dirty="0" smtClean="0">
                <a:latin typeface="+mn-lt"/>
                <a:hlinkClick r:id="rId4" tooltip="User:Yifei Yang"/>
              </a:rPr>
              <a:t>Yang</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5"/>
              </a:rPr>
              <a:t>CC BY-SA 3.0</a:t>
            </a:r>
            <a:endParaRPr lang="en-US" sz="1200" dirty="0">
              <a:latin typeface="+mn-lt"/>
            </a:endParaRPr>
          </a:p>
        </p:txBody>
      </p:sp>
    </p:spTree>
    <p:extLst>
      <p:ext uri="{BB962C8B-B14F-4D97-AF65-F5344CB8AC3E}">
        <p14:creationId xmlns:p14="http://schemas.microsoft.com/office/powerpoint/2010/main" val="371372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Ορμόνες του </a:t>
            </a:r>
            <a:r>
              <a:rPr lang="el-GR" dirty="0" smtClean="0"/>
              <a:t>Παγκρέατος </a:t>
            </a:r>
            <a:r>
              <a:rPr lang="el-GR" sz="3000" b="0" dirty="0" smtClean="0"/>
              <a:t>1/3</a:t>
            </a:r>
            <a:endParaRPr lang="el-GR" sz="3000" b="0" dirty="0"/>
          </a:p>
        </p:txBody>
      </p:sp>
      <p:sp>
        <p:nvSpPr>
          <p:cNvPr id="3" name="Θέση περιεχομένου 2"/>
          <p:cNvSpPr>
            <a:spLocks noGrp="1"/>
          </p:cNvSpPr>
          <p:nvPr>
            <p:ph idx="1"/>
          </p:nvPr>
        </p:nvSpPr>
        <p:spPr>
          <a:xfrm>
            <a:off x="611560" y="1268760"/>
            <a:ext cx="7992888" cy="4968552"/>
          </a:xfrm>
        </p:spPr>
        <p:txBody>
          <a:bodyPr/>
          <a:lstStyle/>
          <a:p>
            <a:r>
              <a:rPr lang="el-GR" dirty="0"/>
              <a:t>Οι </a:t>
            </a:r>
            <a:r>
              <a:rPr lang="el-GR" b="1" dirty="0"/>
              <a:t>ενδοκρινείς</a:t>
            </a:r>
            <a:r>
              <a:rPr lang="el-GR" dirty="0"/>
              <a:t> </a:t>
            </a:r>
            <a:r>
              <a:rPr lang="el-GR" dirty="0" smtClean="0"/>
              <a:t>λειτουργίες </a:t>
            </a:r>
            <a:r>
              <a:rPr lang="el-GR" dirty="0"/>
              <a:t>του παγκρέατος γίνονται από συσσωματώματα κυττάρων που </a:t>
            </a:r>
            <a:r>
              <a:rPr lang="el-GR" dirty="0" smtClean="0"/>
              <a:t>ονομάζονται </a:t>
            </a:r>
            <a:r>
              <a:rPr lang="el-GR" b="1" dirty="0"/>
              <a:t>«νησίδες </a:t>
            </a:r>
            <a:r>
              <a:rPr lang="en-US" b="1" dirty="0"/>
              <a:t>Langerhans</a:t>
            </a:r>
            <a:r>
              <a:rPr lang="el-GR" b="1" dirty="0"/>
              <a:t>»</a:t>
            </a:r>
            <a:r>
              <a:rPr lang="el-GR" dirty="0"/>
              <a:t> και χωρίζονται από τον υπόλοιπο ιστό του παγκρέ­ατος με μία λεπτή στοιβάδα δικτυωτού ιστού. Οι νησίδες του </a:t>
            </a:r>
            <a:r>
              <a:rPr lang="en-US" dirty="0"/>
              <a:t>Lagerhans</a:t>
            </a:r>
            <a:r>
              <a:rPr lang="el-GR" dirty="0"/>
              <a:t> </a:t>
            </a:r>
            <a:r>
              <a:rPr lang="el-GR" dirty="0" smtClean="0"/>
              <a:t>αποτελούν </a:t>
            </a:r>
            <a:r>
              <a:rPr lang="el-GR" dirty="0"/>
              <a:t>περίπου το 1% του παγκρεατικού ιστού και έχουν διάφορα ενδοκρινικά  κύτταρα, τα </a:t>
            </a:r>
            <a:r>
              <a:rPr lang="el-GR" b="1" dirty="0"/>
              <a:t>άλφα</a:t>
            </a:r>
            <a:r>
              <a:rPr lang="el-GR" dirty="0"/>
              <a:t> που αποτελούν το 20-30% των νησίδων, τα </a:t>
            </a:r>
            <a:r>
              <a:rPr lang="el-GR" b="1" dirty="0"/>
              <a:t>βήτα</a:t>
            </a:r>
            <a:r>
              <a:rPr lang="el-GR" dirty="0"/>
              <a:t> που αποτελούν το 60-70%, τα </a:t>
            </a:r>
            <a:r>
              <a:rPr lang="el-GR" b="1" dirty="0"/>
              <a:t>δέλτα</a:t>
            </a:r>
            <a:r>
              <a:rPr lang="el-GR" dirty="0"/>
              <a:t> που αποτελούν το 2-8%  και επίσης τα </a:t>
            </a:r>
            <a:r>
              <a:rPr lang="el-GR" b="1" dirty="0"/>
              <a:t>κύτταρα </a:t>
            </a:r>
            <a:r>
              <a:rPr lang="en-US" b="1" dirty="0"/>
              <a:t>F</a:t>
            </a:r>
            <a:r>
              <a:rPr lang="el-GR" dirty="0"/>
              <a:t> .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17986714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του Παγκρέατος </a:t>
            </a:r>
            <a:r>
              <a:rPr lang="el-GR" sz="3000" b="0" dirty="0" smtClean="0">
                <a:solidFill>
                  <a:prstClr val="black"/>
                </a:solidFill>
              </a:rPr>
              <a:t>2/3</a:t>
            </a:r>
            <a:endParaRPr lang="el-GR" dirty="0"/>
          </a:p>
        </p:txBody>
      </p:sp>
      <p:sp>
        <p:nvSpPr>
          <p:cNvPr id="3" name="Θέση περιεχομένου 2"/>
          <p:cNvSpPr>
            <a:spLocks noGrp="1"/>
          </p:cNvSpPr>
          <p:nvPr>
            <p:ph idx="1"/>
          </p:nvPr>
        </p:nvSpPr>
        <p:spPr/>
        <p:txBody>
          <a:bodyPr/>
          <a:lstStyle/>
          <a:p>
            <a:r>
              <a:rPr lang="el-GR" dirty="0"/>
              <a:t>Τα άλφα κύτταρα παράγουν την ορμόνη γλυκαγόνη, τα βήτα κύτταρα την ινσουλίνη, τα δέλτα την γαστρίνη και τα  </a:t>
            </a:r>
            <a:r>
              <a:rPr lang="en-US" dirty="0"/>
              <a:t>F</a:t>
            </a:r>
            <a:r>
              <a:rPr lang="el-GR" dirty="0"/>
              <a:t> την </a:t>
            </a:r>
            <a:r>
              <a:rPr lang="el-GR" b="1" dirty="0"/>
              <a:t>σωματοστατίνη </a:t>
            </a:r>
            <a:r>
              <a:rPr lang="el-GR" dirty="0"/>
              <a:t>(καταστέλλει την έκκριση αυξητικής ορμόνης (</a:t>
            </a:r>
            <a:r>
              <a:rPr lang="en-US" dirty="0"/>
              <a:t>GH</a:t>
            </a:r>
            <a:r>
              <a:rPr lang="el-GR" dirty="0"/>
              <a:t>) και της θυροτροπίνης (</a:t>
            </a:r>
            <a:r>
              <a:rPr lang="en-US" dirty="0"/>
              <a:t>TSH</a:t>
            </a:r>
            <a:r>
              <a:rPr lang="el-GR" dirty="0"/>
              <a:t>), ενώ αναστέλλει την απελευθέρωση ινσουλίνης και γλυκαγόνης) και το</a:t>
            </a:r>
            <a:r>
              <a:rPr lang="el-GR" b="1" dirty="0"/>
              <a:t> </a:t>
            </a:r>
            <a:r>
              <a:rPr lang="el-GR" dirty="0"/>
              <a:t>παγκρεατικό πολυπεπτίδιο</a:t>
            </a:r>
            <a:r>
              <a:rPr lang="el-GR" b="1" dirty="0"/>
              <a:t>. </a:t>
            </a:r>
            <a:r>
              <a:rPr lang="el-GR" dirty="0"/>
              <a:t>Οι μορφές με τις οποίες </a:t>
            </a:r>
            <a:r>
              <a:rPr lang="el-GR" dirty="0" smtClean="0"/>
              <a:t>παράγονται </a:t>
            </a:r>
            <a:r>
              <a:rPr lang="el-GR" dirty="0"/>
              <a:t>η γλυκαγόνη και η ινσουλίνη είναι μεγαλύτερες από αυτές που κυκλοφορούν, είναι πρόδρομες μορφές, βιολογικά ανενεργές και ονομάζονται προγλυκαγόνη και</a:t>
            </a:r>
            <a:r>
              <a:rPr lang="el-GR" b="1" dirty="0"/>
              <a:t> </a:t>
            </a:r>
            <a:r>
              <a:rPr lang="el-GR" dirty="0"/>
              <a:t>προϊνσουλίνη</a:t>
            </a:r>
            <a:r>
              <a:rPr lang="el-GR" b="1"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26877011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του Παγκρέατος </a:t>
            </a:r>
            <a:r>
              <a:rPr lang="el-GR" sz="3000" b="0" dirty="0" smtClean="0">
                <a:solidFill>
                  <a:prstClr val="black"/>
                </a:solidFill>
              </a:rPr>
              <a:t>3/3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pic>
        <p:nvPicPr>
          <p:cNvPr id="22530" name="Picture 2" descr="Somatostat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268759"/>
            <a:ext cx="6552728" cy="48249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2089663" y="6608385"/>
            <a:ext cx="5324714"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Somatostatin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Edgar181"/>
              </a:rPr>
              <a:t>Edgar181</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sp>
        <p:nvSpPr>
          <p:cNvPr id="5" name="Ορθογώνιο 4"/>
          <p:cNvSpPr/>
          <p:nvPr/>
        </p:nvSpPr>
        <p:spPr>
          <a:xfrm>
            <a:off x="3479139" y="6165304"/>
            <a:ext cx="2671757" cy="400110"/>
          </a:xfrm>
          <a:prstGeom prst="rect">
            <a:avLst/>
          </a:prstGeom>
        </p:spPr>
        <p:txBody>
          <a:bodyPr wrap="none">
            <a:spAutoFit/>
          </a:bodyPr>
          <a:lstStyle/>
          <a:p>
            <a:r>
              <a:rPr lang="el-GR" sz="2000" dirty="0">
                <a:latin typeface="+mn-lt"/>
              </a:rPr>
              <a:t>Μόριο σωματοστατίνης</a:t>
            </a:r>
          </a:p>
        </p:txBody>
      </p:sp>
    </p:spTree>
    <p:extLst>
      <p:ext uri="{BB962C8B-B14F-4D97-AF65-F5344CB8AC3E}">
        <p14:creationId xmlns:p14="http://schemas.microsoft.com/office/powerpoint/2010/main" val="2242675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a:t>
            </a:r>
            <a:r>
              <a:rPr lang="el-GR" sz="3000" b="0" dirty="0" smtClean="0">
                <a:solidFill>
                  <a:prstClr val="black"/>
                </a:solidFill>
              </a:rPr>
              <a:t>5/13</a:t>
            </a:r>
            <a:endParaRPr lang="el-GR" dirty="0"/>
          </a:p>
        </p:txBody>
      </p:sp>
      <p:sp>
        <p:nvSpPr>
          <p:cNvPr id="3" name="Θέση περιεχομένου 2"/>
          <p:cNvSpPr>
            <a:spLocks noGrp="1"/>
          </p:cNvSpPr>
          <p:nvPr>
            <p:ph idx="1"/>
          </p:nvPr>
        </p:nvSpPr>
        <p:spPr/>
        <p:txBody>
          <a:bodyPr/>
          <a:lstStyle/>
          <a:p>
            <a:r>
              <a:rPr lang="el-GR" dirty="0"/>
              <a:t>Με τη σημερινή έννοια του όρου ορμόνη, ως της ουσίας που μεταφέρει ένα </a:t>
            </a:r>
            <a:r>
              <a:rPr lang="el-GR" dirty="0" smtClean="0"/>
              <a:t>μήνυμα </a:t>
            </a:r>
            <a:r>
              <a:rPr lang="el-GR" dirty="0"/>
              <a:t>για να αρχίσει κάποια αλλαγή σε κυτταρικό επίπεδο και  διάφορες άλλες ου­σίες μπορούν να οριστούν ως ορμόνες. Τέτοιες είναι οι </a:t>
            </a:r>
            <a:r>
              <a:rPr lang="el-GR" b="1" dirty="0"/>
              <a:t>ιστικές ορμόνες</a:t>
            </a:r>
            <a:r>
              <a:rPr lang="el-GR" dirty="0"/>
              <a:t> (παραορμόνες), που απαντούν στο πεπτικό σύστημα και ακόμη οι λεγόμενοι </a:t>
            </a:r>
            <a:r>
              <a:rPr lang="el-GR" b="1" dirty="0"/>
              <a:t>διαμεσολαβητές,</a:t>
            </a:r>
            <a:r>
              <a:rPr lang="el-GR" dirty="0"/>
              <a:t> όπως η ισταμίνη, οι προσταγλανδίνες, η σεροτονίνη, το μονοξείδιο του αζώτου.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9552079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Ινσουλίνη </a:t>
            </a:r>
            <a:r>
              <a:rPr lang="el-GR" sz="3000" b="0" dirty="0" smtClean="0"/>
              <a:t>1/5</a:t>
            </a:r>
            <a:r>
              <a:rPr lang="el-GR" dirty="0" smtClean="0"/>
              <a:t> </a:t>
            </a:r>
            <a:endParaRPr lang="el-GR" dirty="0"/>
          </a:p>
        </p:txBody>
      </p:sp>
      <p:sp>
        <p:nvSpPr>
          <p:cNvPr id="3" name="Θέση περιεχομένου 2"/>
          <p:cNvSpPr>
            <a:spLocks noGrp="1"/>
          </p:cNvSpPr>
          <p:nvPr>
            <p:ph idx="1"/>
          </p:nvPr>
        </p:nvSpPr>
        <p:spPr>
          <a:xfrm>
            <a:off x="611560" y="1268760"/>
            <a:ext cx="8064896" cy="4968552"/>
          </a:xfrm>
        </p:spPr>
        <p:txBody>
          <a:bodyPr>
            <a:normAutofit/>
          </a:bodyPr>
          <a:lstStyle/>
          <a:p>
            <a:r>
              <a:rPr lang="el-GR" sz="2200" dirty="0"/>
              <a:t>Τα β-κύτταρα του παγκρέατος παράγουν την ορμόνη </a:t>
            </a:r>
            <a:r>
              <a:rPr lang="el-GR" sz="2200" b="1" dirty="0"/>
              <a:t>ινσουλίνη</a:t>
            </a:r>
            <a:r>
              <a:rPr lang="el-GR" sz="2200" dirty="0"/>
              <a:t>, μία ένωση που αποτελείται από δυο πεπτιδικές αλυσίδες, την </a:t>
            </a:r>
            <a:r>
              <a:rPr lang="el-GR" sz="2200" b="1" dirty="0"/>
              <a:t>Α αλυσίδα</a:t>
            </a:r>
            <a:r>
              <a:rPr lang="el-GR" sz="2200" dirty="0"/>
              <a:t> με 21 αμινοξέα και τη </a:t>
            </a:r>
            <a:r>
              <a:rPr lang="el-GR" sz="2200" b="1" dirty="0"/>
              <a:t>Β αλυσίδα</a:t>
            </a:r>
            <a:r>
              <a:rPr lang="el-GR" sz="2200" dirty="0"/>
              <a:t> με 30 </a:t>
            </a:r>
            <a:r>
              <a:rPr lang="el-GR" sz="2200" dirty="0" smtClean="0"/>
              <a:t>αμινοξέα. Οι </a:t>
            </a:r>
            <a:r>
              <a:rPr lang="el-GR" sz="2200" dirty="0"/>
              <a:t>δυο αυτές αλυσίδες ενώνονται μεταξύ τους με δυο γέφυρες θείου. Μία τρίτη γέφυρα θείου είναι ενδοπεπτιδική της </a:t>
            </a:r>
            <a:r>
              <a:rPr lang="el-GR" sz="2200" dirty="0" smtClean="0"/>
              <a:t>αλυσίδας </a:t>
            </a:r>
            <a:r>
              <a:rPr lang="el-GR" sz="2200" dirty="0"/>
              <a:t>Α, μεταξύ των αμινοξέων Α6 και </a:t>
            </a:r>
            <a:r>
              <a:rPr lang="el-GR" sz="2200" dirty="0" smtClean="0"/>
              <a:t>Α11</a:t>
            </a:r>
            <a:r>
              <a:rPr lang="el-GR" sz="2200" i="1" dirty="0" smtClean="0"/>
              <a:t>.</a:t>
            </a:r>
          </a:p>
          <a:p>
            <a:r>
              <a:rPr lang="el-GR" sz="2200" dirty="0" smtClean="0"/>
              <a:t>Σε </a:t>
            </a:r>
            <a:r>
              <a:rPr lang="el-GR" sz="2200" dirty="0"/>
              <a:t>σύγκριση του μορίου ινσουλίνης </a:t>
            </a:r>
            <a:r>
              <a:rPr lang="el-GR" sz="2200" dirty="0" smtClean="0"/>
              <a:t>διαφόρων </a:t>
            </a:r>
            <a:r>
              <a:rPr lang="el-GR" sz="2200" dirty="0"/>
              <a:t>ζώων προς την ανθρώπειο, η </a:t>
            </a:r>
            <a:r>
              <a:rPr lang="el-GR" sz="2200" b="1" dirty="0"/>
              <a:t>χοίρειος</a:t>
            </a:r>
            <a:r>
              <a:rPr lang="el-GR" sz="2200" dirty="0"/>
              <a:t> είναι συγγενέστερη και διαφέρει από αυτή μόνο στο τελευταίο αμινοξύ της Β αλυσίδας.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10303050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Ινσουλίνη </a:t>
            </a:r>
            <a:r>
              <a:rPr lang="el-GR" sz="3000" b="0" dirty="0" smtClean="0">
                <a:solidFill>
                  <a:prstClr val="black"/>
                </a:solidFill>
              </a:rPr>
              <a:t>2/5</a:t>
            </a:r>
            <a:r>
              <a:rPr lang="el-GR" dirty="0" smtClean="0">
                <a:solidFill>
                  <a:prstClr val="black"/>
                </a:solidFill>
              </a:rPr>
              <a:t> </a:t>
            </a:r>
            <a:endParaRPr lang="el-GR" dirty="0"/>
          </a:p>
        </p:txBody>
      </p:sp>
      <p:sp>
        <p:nvSpPr>
          <p:cNvPr id="3" name="Θέση περιεχομένου 2"/>
          <p:cNvSpPr>
            <a:spLocks noGrp="1"/>
          </p:cNvSpPr>
          <p:nvPr>
            <p:ph idx="1"/>
          </p:nvPr>
        </p:nvSpPr>
        <p:spPr>
          <a:xfrm>
            <a:off x="611560" y="1268760"/>
            <a:ext cx="8208912" cy="4968552"/>
          </a:xfrm>
        </p:spPr>
        <p:txBody>
          <a:bodyPr>
            <a:normAutofit/>
          </a:bodyPr>
          <a:lstStyle/>
          <a:p>
            <a:r>
              <a:rPr lang="el-GR" sz="2200" dirty="0"/>
              <a:t>Στα β-κύτταρα η ινσουλίνη παράγεται ως </a:t>
            </a:r>
            <a:r>
              <a:rPr lang="el-GR" sz="2200" b="1" dirty="0"/>
              <a:t>προϊνσουλίνη</a:t>
            </a:r>
            <a:r>
              <a:rPr lang="el-GR" sz="2200" dirty="0"/>
              <a:t> και με τη μορφή αυτή αποθηκεύεται στα σωματίδια </a:t>
            </a:r>
            <a:r>
              <a:rPr lang="en-US" sz="2200" dirty="0"/>
              <a:t>Golgi</a:t>
            </a:r>
            <a:r>
              <a:rPr lang="en-US" sz="2200" i="1" dirty="0"/>
              <a:t> </a:t>
            </a:r>
            <a:r>
              <a:rPr lang="el-GR" sz="2200" dirty="0"/>
              <a:t>σε κόκκους, έτοιμη για να εκκριθεί. Η προ-ινσουλίνη έχει ένα πρόσθετο πεπτίδιο, το </a:t>
            </a:r>
            <a:r>
              <a:rPr lang="el-GR" sz="2200" b="1" dirty="0"/>
              <a:t>πεπτίδιο </a:t>
            </a:r>
            <a:r>
              <a:rPr lang="en-US" sz="2200" b="1" dirty="0"/>
              <a:t>C</a:t>
            </a:r>
            <a:r>
              <a:rPr lang="en-US" sz="2200" b="1" i="1" dirty="0"/>
              <a:t> </a:t>
            </a:r>
            <a:r>
              <a:rPr lang="el-GR" sz="2200" b="1" dirty="0"/>
              <a:t>με 35 αμινοξέα</a:t>
            </a:r>
            <a:r>
              <a:rPr lang="el-GR" sz="2200" dirty="0"/>
              <a:t>, το οποίο είναι ενωμένο στην Α και Β αλυσίδα ώστε να  σχηματίζεται ένα ενιαίο μόριο. Η προϊνσουλίνη είναι ένα βιολογικά ανενεργό μόριο και παραμένει έτσι μέχρις ότου χρειαστεί να εκκριθεί η ινσουλίνη. Τότε αποκόπτεται το τμήμα του πεπτιδίου </a:t>
            </a:r>
            <a:r>
              <a:rPr lang="en-US" sz="2200" dirty="0"/>
              <a:t>C</a:t>
            </a:r>
            <a:r>
              <a:rPr lang="el-GR" sz="2200" dirty="0"/>
              <a:t> με τη δράση </a:t>
            </a:r>
            <a:r>
              <a:rPr lang="el-GR" sz="2200" b="1" dirty="0"/>
              <a:t>πρωτεολυτικού ενζύμου </a:t>
            </a:r>
            <a:r>
              <a:rPr lang="el-GR" sz="2200" dirty="0"/>
              <a:t>και η βιολογικά ενεργός πλέον ινσουλίνη διοχετεύεται στην κυκλοφορία.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11247045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Ινσουλίνη </a:t>
            </a:r>
            <a:r>
              <a:rPr lang="el-GR" sz="3000" b="0" dirty="0">
                <a:solidFill>
                  <a:prstClr val="black"/>
                </a:solidFill>
              </a:rPr>
              <a:t>3</a:t>
            </a:r>
            <a:r>
              <a:rPr lang="el-GR" sz="3000" b="0" dirty="0" smtClean="0">
                <a:solidFill>
                  <a:prstClr val="black"/>
                </a:solidFill>
              </a:rPr>
              <a:t>/5</a:t>
            </a:r>
            <a:r>
              <a:rPr lang="el-GR" dirty="0" smtClean="0">
                <a:solidFill>
                  <a:prstClr val="black"/>
                </a:solidFill>
              </a:rPr>
              <a:t> </a:t>
            </a:r>
            <a:endParaRPr lang="el-GR" dirty="0"/>
          </a:p>
        </p:txBody>
      </p:sp>
      <p:sp>
        <p:nvSpPr>
          <p:cNvPr id="3" name="Θέση περιεχομένου 2"/>
          <p:cNvSpPr>
            <a:spLocks noGrp="1"/>
          </p:cNvSpPr>
          <p:nvPr>
            <p:ph idx="1"/>
          </p:nvPr>
        </p:nvSpPr>
        <p:spPr/>
        <p:txBody>
          <a:bodyPr/>
          <a:lstStyle/>
          <a:p>
            <a:r>
              <a:rPr lang="el-GR" dirty="0"/>
              <a:t>Τα αυξημένα επίπεδα γλυκόζης στον οργανισμό προκαλούν την έκκριση της ινσουλίνης με ταχύτατο ρυθμό, επιδρώντας στο μηχανισμό απελευθέρωσης μέσα σε δευτερόλεπτα</a:t>
            </a:r>
            <a:r>
              <a:rPr lang="el-GR" dirty="0" smtClean="0"/>
              <a:t>. Η </a:t>
            </a:r>
            <a:r>
              <a:rPr lang="el-GR" dirty="0"/>
              <a:t>σύνθεση της προϊνσουλίνης γίνεται με αργότερους ρυθμούς, αλλά υπάρχει πάντοτε απόθεμα για να εκκριθεί ανά πάσα </a:t>
            </a:r>
            <a:r>
              <a:rPr lang="el-GR" dirty="0" smtClean="0"/>
              <a:t>στιγμή.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pic>
        <p:nvPicPr>
          <p:cNvPr id="23554" name="Picture 2" descr="InsulinMonom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527"/>
          <a:stretch/>
        </p:blipFill>
        <p:spPr bwMode="auto">
          <a:xfrm>
            <a:off x="3203848" y="3501008"/>
            <a:ext cx="4226232" cy="2929888"/>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11560" y="5847655"/>
            <a:ext cx="2952328" cy="369332"/>
          </a:xfrm>
          <a:prstGeom prst="rect">
            <a:avLst/>
          </a:prstGeom>
        </p:spPr>
        <p:txBody>
          <a:bodyPr wrap="square">
            <a:spAutoFit/>
          </a:bodyPr>
          <a:lstStyle/>
          <a:p>
            <a:r>
              <a:rPr lang="el-GR" dirty="0">
                <a:latin typeface="+mn-lt"/>
              </a:rPr>
              <a:t>Δραστική μορφή ινσουλίνης </a:t>
            </a:r>
          </a:p>
        </p:txBody>
      </p:sp>
      <p:sp>
        <p:nvSpPr>
          <p:cNvPr id="6" name="Ορθογώνιο 5"/>
          <p:cNvSpPr/>
          <p:nvPr/>
        </p:nvSpPr>
        <p:spPr>
          <a:xfrm>
            <a:off x="6915441" y="5847655"/>
            <a:ext cx="2249270" cy="369332"/>
          </a:xfrm>
          <a:prstGeom prst="rect">
            <a:avLst/>
          </a:prstGeom>
        </p:spPr>
        <p:txBody>
          <a:bodyPr wrap="none">
            <a:spAutoFit/>
          </a:bodyPr>
          <a:lstStyle/>
          <a:p>
            <a:r>
              <a:rPr lang="el-GR" dirty="0">
                <a:solidFill>
                  <a:prstClr val="black"/>
                </a:solidFill>
                <a:latin typeface="Calibri"/>
              </a:rPr>
              <a:t>Μορφή αποθήκευσης</a:t>
            </a:r>
            <a:endParaRPr lang="el-GR" dirty="0"/>
          </a:p>
        </p:txBody>
      </p:sp>
      <p:cxnSp>
        <p:nvCxnSpPr>
          <p:cNvPr id="8" name="Ευθύγραμμο βέλος σύνδεσης 7"/>
          <p:cNvCxnSpPr>
            <a:stCxn id="5" idx="0"/>
            <a:endCxn id="23554" idx="1"/>
          </p:cNvCxnSpPr>
          <p:nvPr/>
        </p:nvCxnSpPr>
        <p:spPr>
          <a:xfrm flipV="1">
            <a:off x="2087724" y="4965952"/>
            <a:ext cx="1116124" cy="8817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a:stCxn id="6" idx="0"/>
          </p:cNvCxnSpPr>
          <p:nvPr/>
        </p:nvCxnSpPr>
        <p:spPr>
          <a:xfrm flipH="1" flipV="1">
            <a:off x="7430080" y="5157192"/>
            <a:ext cx="609996" cy="6904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55776" y="6464369"/>
            <a:ext cx="5324714"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InsulinMonomer</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latin typeface="+mn-lt"/>
                <a:hlinkClick r:id="rId4" tooltip="User:PumpingRudi"/>
              </a:rPr>
              <a:t>PumpingRudi</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5"/>
              </a:rPr>
              <a:t>CC BY 2.5</a:t>
            </a:r>
            <a:endParaRPr lang="en-US" sz="1200" dirty="0">
              <a:latin typeface="+mn-lt"/>
            </a:endParaRPr>
          </a:p>
        </p:txBody>
      </p:sp>
    </p:spTree>
    <p:extLst>
      <p:ext uri="{BB962C8B-B14F-4D97-AF65-F5344CB8AC3E}">
        <p14:creationId xmlns:p14="http://schemas.microsoft.com/office/powerpoint/2010/main" val="39403017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Ινσουλίνη </a:t>
            </a:r>
            <a:r>
              <a:rPr lang="el-GR" sz="3000" b="0" dirty="0">
                <a:solidFill>
                  <a:prstClr val="black"/>
                </a:solidFill>
              </a:rPr>
              <a:t>4</a:t>
            </a:r>
            <a:r>
              <a:rPr lang="el-GR" sz="3000" b="0" dirty="0" smtClean="0">
                <a:solidFill>
                  <a:prstClr val="black"/>
                </a:solidFill>
              </a:rPr>
              <a:t>/5</a:t>
            </a:r>
            <a:r>
              <a:rPr lang="el-GR" dirty="0" smtClean="0">
                <a:solidFill>
                  <a:prstClr val="black"/>
                </a:solidFill>
              </a:rPr>
              <a:t> </a:t>
            </a:r>
            <a:endParaRPr lang="el-GR" dirty="0"/>
          </a:p>
        </p:txBody>
      </p:sp>
      <p:sp>
        <p:nvSpPr>
          <p:cNvPr id="3" name="Θέση περιεχομένου 2"/>
          <p:cNvSpPr>
            <a:spLocks noGrp="1"/>
          </p:cNvSpPr>
          <p:nvPr>
            <p:ph idx="1"/>
          </p:nvPr>
        </p:nvSpPr>
        <p:spPr/>
        <p:txBody>
          <a:bodyPr>
            <a:normAutofit/>
          </a:bodyPr>
          <a:lstStyle/>
          <a:p>
            <a:r>
              <a:rPr lang="el-GR" sz="2200" dirty="0"/>
              <a:t>Η ινσουλίνη δρα συνδεόμενη με κατάλληλους υποδοχείς των κυτταρικών μεμβρανών και επηρεάζει τη διαπερατότητα της μεμβράνης για τη διέλευση γλυκόζης</a:t>
            </a:r>
            <a:r>
              <a:rPr lang="el-GR" sz="2200" dirty="0" smtClean="0"/>
              <a:t>, το </a:t>
            </a:r>
            <a:r>
              <a:rPr lang="el-GR" sz="2200" dirty="0"/>
              <a:t>σχηματισμό γλυκογόνου, πυροσταφυλικού και λιπαρών </a:t>
            </a:r>
            <a:r>
              <a:rPr lang="el-GR" sz="2200" dirty="0" smtClean="0"/>
              <a:t>οξέων.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pic>
        <p:nvPicPr>
          <p:cNvPr id="24578" name="Picture 2" descr="Insulin glucose metabolism Z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928499"/>
            <a:ext cx="6570420" cy="36688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1232474" y="6581001"/>
            <a:ext cx="7200800"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Insulin glucose metabolism </a:t>
            </a:r>
            <a:r>
              <a:rPr lang="en-US" sz="1200" dirty="0" smtClean="0">
                <a:latin typeface="+mn-lt"/>
                <a:hlinkClick r:id="rId3"/>
              </a:rPr>
              <a:t>ZP</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u="sng" dirty="0">
                <a:latin typeface="+mn-lt"/>
                <a:hlinkClick r:id="rId4" tooltip="User:File Upload Bot (Magnus Manske)"/>
              </a:rPr>
              <a:t>File Upload Bot (Magnus Manske)</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spTree>
    <p:extLst>
      <p:ext uri="{BB962C8B-B14F-4D97-AF65-F5344CB8AC3E}">
        <p14:creationId xmlns:p14="http://schemas.microsoft.com/office/powerpoint/2010/main" val="25160979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Ινσουλίνη </a:t>
            </a:r>
            <a:r>
              <a:rPr lang="el-GR" sz="3000" b="0" dirty="0" smtClean="0">
                <a:solidFill>
                  <a:prstClr val="black"/>
                </a:solidFill>
              </a:rPr>
              <a:t>5/5</a:t>
            </a:r>
            <a:r>
              <a:rPr lang="el-GR" dirty="0" smtClean="0">
                <a:solidFill>
                  <a:prstClr val="black"/>
                </a:solidFill>
              </a:rPr>
              <a:t> </a:t>
            </a:r>
            <a:endParaRPr lang="el-GR" dirty="0"/>
          </a:p>
        </p:txBody>
      </p:sp>
      <p:sp>
        <p:nvSpPr>
          <p:cNvPr id="3" name="Θέση περιεχομένου 2"/>
          <p:cNvSpPr>
            <a:spLocks noGrp="1"/>
          </p:cNvSpPr>
          <p:nvPr>
            <p:ph idx="1"/>
          </p:nvPr>
        </p:nvSpPr>
        <p:spPr/>
        <p:txBody>
          <a:bodyPr/>
          <a:lstStyle/>
          <a:p>
            <a:r>
              <a:rPr lang="el-GR" dirty="0"/>
              <a:t>Μετέχει επίσης στη διεργασία της διέλευσης των </a:t>
            </a:r>
            <a:r>
              <a:rPr lang="el-GR" dirty="0" smtClean="0"/>
              <a:t>ιόντων </a:t>
            </a:r>
            <a:r>
              <a:rPr lang="el-GR" dirty="0"/>
              <a:t>καλίου, νατρίου και ασβεστίου και την ενεργοποίηση της σύνθεσης </a:t>
            </a:r>
            <a:r>
              <a:rPr lang="el-GR" dirty="0" smtClean="0"/>
              <a:t>διαφόρων </a:t>
            </a:r>
            <a:r>
              <a:rPr lang="el-GR" dirty="0"/>
              <a:t>πρωτεϊνικών μορίων με ενζυμική δράση.   Η παρουσία της ινσουλίνης είναι θεμελιώδης για το μεταβολισμό της </a:t>
            </a:r>
            <a:r>
              <a:rPr lang="el-GR" dirty="0" smtClean="0"/>
              <a:t>γλυκόζης</a:t>
            </a:r>
            <a:r>
              <a:rPr lang="el-GR" dirty="0"/>
              <a:t>. Χαμηλά επίπεδα συγκέντρωσης της προκαλούν την ασθένεια του </a:t>
            </a:r>
            <a:r>
              <a:rPr lang="el-GR" dirty="0" smtClean="0"/>
              <a:t>σακχαρώδους </a:t>
            </a:r>
            <a:r>
              <a:rPr lang="el-GR" dirty="0"/>
              <a:t>διαβήτη, με διάφορη βαρύτητα ανάλογα με την αιτία που προκαλεί το πρόβλημα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13664663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Γλυκαγόνη </a:t>
            </a:r>
            <a:r>
              <a:rPr lang="el-GR" sz="3000" b="0" dirty="0" smtClean="0"/>
              <a:t>1/2</a:t>
            </a:r>
            <a:r>
              <a:rPr lang="el-GR" dirty="0" smtClean="0"/>
              <a:t> </a:t>
            </a:r>
            <a:endParaRPr lang="el-GR" dirty="0"/>
          </a:p>
        </p:txBody>
      </p:sp>
      <p:sp>
        <p:nvSpPr>
          <p:cNvPr id="3" name="Θέση περιεχομένου 2"/>
          <p:cNvSpPr>
            <a:spLocks noGrp="1"/>
          </p:cNvSpPr>
          <p:nvPr>
            <p:ph idx="1"/>
          </p:nvPr>
        </p:nvSpPr>
        <p:spPr/>
        <p:txBody>
          <a:bodyPr/>
          <a:lstStyle/>
          <a:p>
            <a:r>
              <a:rPr lang="el-GR" dirty="0"/>
              <a:t>Είναι ένα γραμμικό πολυπεπτίδιο με 29 αμινοξέα γνωστής σύ­νταξης, με υπεργλυκαιμική και γλυκογενολυτική δράση που παρατηρήθηκε πρώτα στο ήπαρ. </a:t>
            </a:r>
          </a:p>
          <a:p>
            <a:r>
              <a:rPr lang="el-GR" dirty="0"/>
              <a:t>Η γλυκαγόνη συντίθεται ως η προορμόνη </a:t>
            </a:r>
            <a:r>
              <a:rPr lang="el-GR" b="1" dirty="0"/>
              <a:t>προγλυκαγόνη</a:t>
            </a:r>
            <a:r>
              <a:rPr lang="el-GR" dirty="0"/>
              <a:t> με δι­πλάσιο σχεδόν μοριακό βάρος, αλλά όταν πρόκειται να περάσει στην κυκλοφο­ρία, αποβάλλεται ένα μέρος του μορίου της και απομένει ως βιολογικά δραστικό το μέρος εκείνο του μορίου που χαρακτηρίζεται ως γλυκαγόνη.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38841759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Γλυκαγόνη </a:t>
            </a:r>
            <a:r>
              <a:rPr lang="el-GR" sz="3000" b="0" dirty="0" smtClean="0">
                <a:solidFill>
                  <a:prstClr val="black"/>
                </a:solidFill>
              </a:rPr>
              <a:t>2/2</a:t>
            </a:r>
            <a:r>
              <a:rPr lang="el-GR" dirty="0" smtClean="0">
                <a:solidFill>
                  <a:prstClr val="black"/>
                </a:solidFill>
              </a:rPr>
              <a:t> </a:t>
            </a:r>
            <a:endParaRPr lang="el-GR" dirty="0"/>
          </a:p>
        </p:txBody>
      </p:sp>
      <p:sp>
        <p:nvSpPr>
          <p:cNvPr id="3" name="Θέση περιεχομένου 2"/>
          <p:cNvSpPr>
            <a:spLocks noGrp="1"/>
          </p:cNvSpPr>
          <p:nvPr>
            <p:ph idx="1"/>
          </p:nvPr>
        </p:nvSpPr>
        <p:spPr/>
        <p:txBody>
          <a:bodyPr/>
          <a:lstStyle/>
          <a:p>
            <a:r>
              <a:rPr lang="el-GR" dirty="0"/>
              <a:t>Κύτταρα παρό­μοια με τα α-κύτταρα του παγκρέατος υπάρχουν και στο δωδεκαδάκτυλο όπου παράγεται και εκεί γλυκαγόνη με διάφορη όμως βιολογική δράση και για να διακρίνεται από την παγκρεατική γλυκαγόνη, ονομάζεται εντερογλυκαγόνη. Η γλυκαγόνη προάγει τη σύνθεση του κυκλικού ΑΜΡ, προωθεί τη γλυκογενόλυση στο ήπαρ, τη γλυκογένεση από αμινοξέα, κινητοποιεί τις τριακυλγλυκερόλες του λιπώδους ιστού και γενικά η </a:t>
            </a:r>
            <a:r>
              <a:rPr lang="el-GR" b="1" dirty="0"/>
              <a:t>δράση της είναι παρόμοια της επινεφρίνης και αντίθετη με εκείνη της ινσουλίνης.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6836355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Γαστρεντερικές και νεφρικές </a:t>
            </a:r>
            <a:r>
              <a:rPr lang="el-GR" dirty="0" smtClean="0"/>
              <a:t>ορμόνες </a:t>
            </a:r>
            <a:r>
              <a:rPr lang="el-GR" sz="3000" b="0" dirty="0" smtClean="0"/>
              <a:t>1/6</a:t>
            </a:r>
            <a:r>
              <a:rPr lang="el-GR" dirty="0" smtClean="0"/>
              <a:t> </a:t>
            </a:r>
            <a:endParaRPr lang="el-GR" dirty="0"/>
          </a:p>
        </p:txBody>
      </p:sp>
      <p:sp>
        <p:nvSpPr>
          <p:cNvPr id="3" name="Θέση περιεχομένου 2"/>
          <p:cNvSpPr>
            <a:spLocks noGrp="1"/>
          </p:cNvSpPr>
          <p:nvPr>
            <p:ph idx="1"/>
          </p:nvPr>
        </p:nvSpPr>
        <p:spPr/>
        <p:txBody>
          <a:bodyPr>
            <a:normAutofit/>
          </a:bodyPr>
          <a:lstStyle/>
          <a:p>
            <a:r>
              <a:rPr lang="el-GR" sz="2200" dirty="0"/>
              <a:t>Επηρεάζουν γενικά όλη τη </a:t>
            </a:r>
            <a:r>
              <a:rPr lang="el-GR" sz="2200" b="1" dirty="0"/>
              <a:t>λειτουργία της πέψης</a:t>
            </a:r>
            <a:r>
              <a:rPr lang="el-GR" sz="2200" dirty="0"/>
              <a:t>.</a:t>
            </a:r>
          </a:p>
          <a:p>
            <a:r>
              <a:rPr lang="el-GR" sz="2200" dirty="0"/>
              <a:t>Είναι πολυπεπτίδια, που σχηματίζονται από ενδοκρινικά κύτταρα του πεπτικού σωλήνα.</a:t>
            </a:r>
          </a:p>
          <a:p>
            <a:r>
              <a:rPr lang="el-GR" sz="2200" dirty="0"/>
              <a:t>Η απελευθέρωσή τους διεγείρεται από την πρόσληψη, την πέψη και την απορρόφηση των θρεπτικών συστατικών. Στη συνέχεια οδηγούνται είτε:</a:t>
            </a:r>
          </a:p>
          <a:p>
            <a:pPr lvl="0"/>
            <a:r>
              <a:rPr lang="el-GR" sz="2200" dirty="0"/>
              <a:t>Στη συστηματική κυκλοφορία (ενδοκρινική έκκριση).</a:t>
            </a:r>
          </a:p>
          <a:p>
            <a:pPr lvl="0"/>
            <a:r>
              <a:rPr lang="el-GR" sz="2200" dirty="0"/>
              <a:t>Στους υποδοχείς παρακείμενων κυττάρων (παρακρινική έκκριση).</a:t>
            </a:r>
          </a:p>
          <a:p>
            <a:pPr lvl="0"/>
            <a:r>
              <a:rPr lang="el-GR" sz="2200" dirty="0"/>
              <a:t>Απεκκρίνονται στον εντερικό αυλό (ενδοαυλική έκκριση).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42824618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Γαστρεντερικές και νεφρικές ορμόνες </a:t>
            </a:r>
            <a:r>
              <a:rPr lang="el-GR" sz="3000" b="0" dirty="0" smtClean="0">
                <a:solidFill>
                  <a:prstClr val="black"/>
                </a:solidFill>
              </a:rPr>
              <a:t>2/6</a:t>
            </a:r>
            <a:r>
              <a:rPr lang="el-GR" dirty="0" smtClean="0">
                <a:solidFill>
                  <a:prstClr val="black"/>
                </a:solidFill>
              </a:rPr>
              <a:t> </a:t>
            </a:r>
            <a:endParaRPr lang="el-GR" dirty="0"/>
          </a:p>
        </p:txBody>
      </p:sp>
      <p:sp>
        <p:nvSpPr>
          <p:cNvPr id="3" name="Θέση περιεχομένου 2"/>
          <p:cNvSpPr>
            <a:spLocks noGrp="1"/>
          </p:cNvSpPr>
          <p:nvPr>
            <p:ph idx="1"/>
          </p:nvPr>
        </p:nvSpPr>
        <p:spPr/>
        <p:txBody>
          <a:bodyPr/>
          <a:lstStyle/>
          <a:p>
            <a:r>
              <a:rPr lang="el-GR" dirty="0"/>
              <a:t>Από πλευράς φυσιολογίας μεγαλύτερη αξία έχουν οι παρακάτω:</a:t>
            </a:r>
          </a:p>
          <a:p>
            <a:pPr lvl="0"/>
            <a:r>
              <a:rPr lang="el-GR" b="1" dirty="0"/>
              <a:t>Γαστρίνη</a:t>
            </a:r>
            <a:r>
              <a:rPr lang="en-US" dirty="0"/>
              <a:t> (big, little, big little gastrin).</a:t>
            </a:r>
            <a:endParaRPr lang="el-GR" dirty="0"/>
          </a:p>
          <a:p>
            <a:pPr lvl="0"/>
            <a:r>
              <a:rPr lang="el-GR" b="1" dirty="0"/>
              <a:t>Σεκρετίνη</a:t>
            </a:r>
            <a:r>
              <a:rPr lang="el-GR" dirty="0"/>
              <a:t> (αποτελούμενη από 27 αμινοξέα).</a:t>
            </a:r>
          </a:p>
          <a:p>
            <a:pPr lvl="0"/>
            <a:r>
              <a:rPr lang="el-GR" b="1" dirty="0"/>
              <a:t>Χολοκυστοκινίνη</a:t>
            </a:r>
            <a:r>
              <a:rPr lang="el-GR" dirty="0"/>
              <a:t> – παγκρεοζυμίνη (</a:t>
            </a:r>
            <a:r>
              <a:rPr lang="en-US" dirty="0"/>
              <a:t>CCK</a:t>
            </a:r>
            <a:r>
              <a:rPr lang="el-GR" dirty="0"/>
              <a:t> – </a:t>
            </a:r>
            <a:r>
              <a:rPr lang="en-US" dirty="0"/>
              <a:t>Pz</a:t>
            </a:r>
            <a:r>
              <a:rPr lang="el-GR" dirty="0"/>
              <a:t>) (33 αμιν.).</a:t>
            </a:r>
          </a:p>
          <a:p>
            <a:pPr lvl="0"/>
            <a:r>
              <a:rPr lang="el-GR" b="1" dirty="0"/>
              <a:t>Ανασταλτικό πεπτίδιο</a:t>
            </a:r>
            <a:r>
              <a:rPr lang="el-GR" dirty="0"/>
              <a:t> γαστρικής έκκρισης (</a:t>
            </a:r>
            <a:r>
              <a:rPr lang="en-US" dirty="0"/>
              <a:t>GIP</a:t>
            </a:r>
            <a:r>
              <a:rPr lang="el-GR" dirty="0"/>
              <a:t>) (43 αμιν.).</a:t>
            </a:r>
          </a:p>
          <a:p>
            <a:pPr lvl="0"/>
            <a:r>
              <a:rPr lang="el-GR" b="1" dirty="0"/>
              <a:t>Αγγειοδραστικό εντερικό πεπτίδιο</a:t>
            </a:r>
            <a:r>
              <a:rPr lang="el-GR" dirty="0"/>
              <a:t> (</a:t>
            </a:r>
            <a:r>
              <a:rPr lang="en-US" dirty="0"/>
              <a:t>VIP</a:t>
            </a:r>
            <a:r>
              <a:rPr lang="el-GR" dirty="0"/>
              <a:t>) (20 αμιν.).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5275322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Γαστρεντερικές και νεφρικές ορμόνες </a:t>
            </a:r>
            <a:r>
              <a:rPr lang="el-GR" sz="3000" b="0" dirty="0" smtClean="0">
                <a:solidFill>
                  <a:prstClr val="black"/>
                </a:solidFill>
              </a:rPr>
              <a:t>3/6</a:t>
            </a:r>
            <a:r>
              <a:rPr lang="el-GR" dirty="0" smtClean="0">
                <a:solidFill>
                  <a:prstClr val="black"/>
                </a:solidFill>
              </a:rPr>
              <a:t> </a:t>
            </a:r>
            <a:endParaRPr lang="el-GR" dirty="0"/>
          </a:p>
        </p:txBody>
      </p:sp>
      <p:sp>
        <p:nvSpPr>
          <p:cNvPr id="3" name="Θέση περιεχομένου 2"/>
          <p:cNvSpPr>
            <a:spLocks noGrp="1"/>
          </p:cNvSpPr>
          <p:nvPr>
            <p:ph idx="1"/>
          </p:nvPr>
        </p:nvSpPr>
        <p:spPr/>
        <p:txBody>
          <a:bodyPr/>
          <a:lstStyle/>
          <a:p>
            <a:pPr lvl="0"/>
            <a:r>
              <a:rPr lang="el-GR" b="1" dirty="0"/>
              <a:t>Εντερογλουκαγόνη</a:t>
            </a:r>
            <a:r>
              <a:rPr lang="el-GR" dirty="0"/>
              <a:t>.</a:t>
            </a:r>
          </a:p>
          <a:p>
            <a:pPr lvl="0"/>
            <a:r>
              <a:rPr lang="el-GR" b="1" dirty="0"/>
              <a:t>Μοτιλίνη</a:t>
            </a:r>
            <a:r>
              <a:rPr lang="el-GR" dirty="0"/>
              <a:t> (22 αμιν.).</a:t>
            </a:r>
          </a:p>
          <a:p>
            <a:pPr lvl="0"/>
            <a:r>
              <a:rPr lang="el-GR" b="1" dirty="0"/>
              <a:t>Παγκρεατικό πολυπεπτίδιο</a:t>
            </a:r>
            <a:r>
              <a:rPr lang="el-GR" dirty="0"/>
              <a:t> (ΡΡ) (36 αμιν.).</a:t>
            </a:r>
          </a:p>
          <a:p>
            <a:pPr lvl="0"/>
            <a:r>
              <a:rPr lang="el-GR" b="1" dirty="0"/>
              <a:t>Βομβεσίνη </a:t>
            </a:r>
            <a:r>
              <a:rPr lang="el-GR" dirty="0"/>
              <a:t>(14 αμιν.).</a:t>
            </a:r>
          </a:p>
          <a:p>
            <a:pPr lvl="0"/>
            <a:r>
              <a:rPr lang="el-GR" b="1" dirty="0"/>
              <a:t>Γκρελίνη</a:t>
            </a:r>
            <a:r>
              <a:rPr lang="el-GR" dirty="0"/>
              <a:t>(28 αμιν). Αυξάνεται σε κατάσταση νηστείας, ενώ μειώνεται μετά τη κατανάλωση </a:t>
            </a:r>
            <a:r>
              <a:rPr lang="el-GR" dirty="0" smtClean="0"/>
              <a:t>τροφής.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290097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a:t>
            </a:r>
            <a:r>
              <a:rPr lang="el-GR" sz="3000" b="0" dirty="0" smtClean="0">
                <a:solidFill>
                  <a:prstClr val="black"/>
                </a:solidFill>
              </a:rPr>
              <a:t>6/13</a:t>
            </a:r>
            <a:endParaRPr lang="el-GR" dirty="0"/>
          </a:p>
        </p:txBody>
      </p:sp>
      <p:sp>
        <p:nvSpPr>
          <p:cNvPr id="3" name="Θέση περιεχομένου 2"/>
          <p:cNvSpPr>
            <a:spLocks noGrp="1"/>
          </p:cNvSpPr>
          <p:nvPr>
            <p:ph idx="1"/>
          </p:nvPr>
        </p:nvSpPr>
        <p:spPr/>
        <p:txBody>
          <a:bodyPr>
            <a:normAutofit/>
          </a:bodyPr>
          <a:lstStyle/>
          <a:p>
            <a:r>
              <a:rPr lang="el-GR" sz="2200" dirty="0"/>
              <a:t>Οι ορμόνες μπορούν να διακριθούν, σε σχέση με την απόσταση του τό­που παραγωγής τους από τον τόπο δράσης </a:t>
            </a:r>
            <a:r>
              <a:rPr lang="el-GR" sz="2200" dirty="0" smtClean="0"/>
              <a:t>τους:</a:t>
            </a:r>
          </a:p>
          <a:p>
            <a:r>
              <a:rPr lang="el-GR" sz="2200" dirty="0"/>
              <a:t>Σ</a:t>
            </a:r>
            <a:r>
              <a:rPr lang="el-GR" sz="2200" dirty="0" smtClean="0"/>
              <a:t>ε </a:t>
            </a:r>
            <a:r>
              <a:rPr lang="el-GR" sz="2200" b="1" dirty="0"/>
              <a:t>ενδοκρινείς, </a:t>
            </a:r>
            <a:r>
              <a:rPr lang="el-GR" sz="2200" dirty="0"/>
              <a:t>τις</a:t>
            </a:r>
            <a:r>
              <a:rPr lang="el-GR" sz="2200" b="1" dirty="0"/>
              <a:t> </a:t>
            </a:r>
            <a:r>
              <a:rPr lang="el-GR" sz="2200" dirty="0"/>
              <a:t>ορμόνες που δρουν μακριά από τον τόπο παραγωγής </a:t>
            </a:r>
            <a:r>
              <a:rPr lang="el-GR" sz="2200" dirty="0" smtClean="0"/>
              <a:t>τους.</a:t>
            </a:r>
          </a:p>
          <a:p>
            <a:r>
              <a:rPr lang="el-GR" sz="2200" dirty="0" smtClean="0"/>
              <a:t>Σε </a:t>
            </a:r>
            <a:r>
              <a:rPr lang="el-GR" sz="2200" b="1" dirty="0"/>
              <a:t>παρακρινείς, </a:t>
            </a:r>
            <a:r>
              <a:rPr lang="el-GR" sz="2200" dirty="0"/>
              <a:t>τις  ορμόνες που είναι εκείνες που παράγονται σε παρακείμενους τόπους με αυτούς της δράσης </a:t>
            </a:r>
            <a:r>
              <a:rPr lang="el-GR" sz="2200" dirty="0" smtClean="0"/>
              <a:t>τους.</a:t>
            </a:r>
          </a:p>
          <a:p>
            <a:r>
              <a:rPr lang="el-GR" sz="2200" dirty="0" smtClean="0"/>
              <a:t>Σε </a:t>
            </a:r>
            <a:r>
              <a:rPr lang="el-GR" sz="2200" b="1" dirty="0"/>
              <a:t>αυτοκρινείς,</a:t>
            </a:r>
            <a:r>
              <a:rPr lang="el-GR" sz="2200" dirty="0"/>
              <a:t> τις ορμόνες που δρουν σε ελάχιστη απόσταση και οι οποίες δεν ευρίσκονται σε σταθερές μορφές όπως οι ενδοκρινείς ορμόνες.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5668790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Γαστρεντερικές και νεφρικές ορμόνες </a:t>
            </a:r>
            <a:r>
              <a:rPr lang="el-GR" sz="3000" b="0" dirty="0" smtClean="0">
                <a:solidFill>
                  <a:prstClr val="black"/>
                </a:solidFill>
              </a:rPr>
              <a:t>4/6</a:t>
            </a:r>
            <a:r>
              <a:rPr lang="el-GR" dirty="0" smtClean="0">
                <a:solidFill>
                  <a:prstClr val="black"/>
                </a:solidFill>
              </a:rPr>
              <a:t> </a:t>
            </a:r>
            <a:endParaRPr lang="el-GR" dirty="0"/>
          </a:p>
        </p:txBody>
      </p:sp>
      <p:sp>
        <p:nvSpPr>
          <p:cNvPr id="3" name="Θέση περιεχομένου 2"/>
          <p:cNvSpPr>
            <a:spLocks noGrp="1"/>
          </p:cNvSpPr>
          <p:nvPr>
            <p:ph idx="1"/>
          </p:nvPr>
        </p:nvSpPr>
        <p:spPr/>
        <p:txBody>
          <a:bodyPr/>
          <a:lstStyle/>
          <a:p>
            <a:pPr lvl="0"/>
            <a:r>
              <a:rPr lang="el-GR" b="1" dirty="0"/>
              <a:t>Λεπτίνη </a:t>
            </a:r>
            <a:r>
              <a:rPr lang="el-GR" dirty="0"/>
              <a:t>παράγεται κυρίως από λιποκύτταρα και σε μικρότερες συγκεντρώσεις από το θόλο του στομάχου, το έντερο, τους σκελετικούς μύες το επιθήλιο του μαστού, τον πλακούντα και τον εγκέφαλο. Σχετίζεται με τη αποθήκευση ενέργειας, αφού αυξάνεται με την αύξηση του σωματικού βάρους, ενώ μειώνεται στην απώλεια βάρους και στη διάρκεια νηστείας.</a:t>
            </a:r>
          </a:p>
          <a:p>
            <a:r>
              <a:rPr lang="el-GR" dirty="0"/>
              <a:t>Αλλες ουσίες του λιπώδους ιστού, που διαδραματίζουν σημαντικό ρόλο στη παχυσαρκία  είναι η αδιπονεκτίνη, ρεσιστίνη κ.α.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38799059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Γαστρεντερικές και νεφρικές ορμόνες </a:t>
            </a:r>
            <a:r>
              <a:rPr lang="el-GR" sz="3000" b="0" dirty="0" smtClean="0">
                <a:solidFill>
                  <a:prstClr val="black"/>
                </a:solidFill>
              </a:rPr>
              <a:t>5/6</a:t>
            </a:r>
            <a:r>
              <a:rPr lang="el-GR" dirty="0" smtClean="0">
                <a:solidFill>
                  <a:prstClr val="black"/>
                </a:solidFill>
              </a:rPr>
              <a:t> </a:t>
            </a:r>
            <a:endParaRPr lang="el-GR" dirty="0"/>
          </a:p>
        </p:txBody>
      </p:sp>
      <p:sp>
        <p:nvSpPr>
          <p:cNvPr id="3" name="Θέση περιεχομένου 2"/>
          <p:cNvSpPr>
            <a:spLocks noGrp="1"/>
          </p:cNvSpPr>
          <p:nvPr>
            <p:ph idx="1"/>
          </p:nvPr>
        </p:nvSpPr>
        <p:spPr/>
        <p:txBody>
          <a:bodyPr/>
          <a:lstStyle/>
          <a:p>
            <a:r>
              <a:rPr lang="el-GR" b="1" dirty="0"/>
              <a:t>Ερυθροποιητίνη (</a:t>
            </a:r>
            <a:r>
              <a:rPr lang="en-US" b="1" dirty="0"/>
              <a:t>EPO</a:t>
            </a:r>
            <a:r>
              <a:rPr lang="el-GR" b="1" dirty="0"/>
              <a:t>). </a:t>
            </a:r>
            <a:r>
              <a:rPr lang="el-GR" dirty="0"/>
              <a:t>Παράγεται φυσιολογικά στους νεφρούς και διεγείρει την ερυθροποίηση. Ανασυνδυασμένη ανθρώπινη </a:t>
            </a:r>
            <a:r>
              <a:rPr lang="en-US" dirty="0"/>
              <a:t>EPO</a:t>
            </a:r>
            <a:r>
              <a:rPr lang="el-GR" dirty="0"/>
              <a:t> υπάρχει διαθέσιμη και μπορεί να χορηγηθεί ενδοφλέβια ή υποδόρια για την αντιμετώπιση της χρόνιας νεφρικής ανεπάρκειας. Είναι επίσης αποτελεσματική στην αντιμετώπιση της αναιμίας, που συνδέεται με νεοπλασματικά νοσήματα, </a:t>
            </a:r>
            <a:r>
              <a:rPr lang="en-US" dirty="0"/>
              <a:t>HIV</a:t>
            </a:r>
            <a:r>
              <a:rPr lang="el-GR" dirty="0"/>
              <a:t> λοίμωξη και θεραπεία με </a:t>
            </a:r>
            <a:r>
              <a:rPr lang="el-GR" dirty="0" smtClean="0"/>
              <a:t>αντιρετροϊκά </a:t>
            </a:r>
            <a:r>
              <a:rPr lang="el-GR" dirty="0"/>
              <a:t>φάρμακα.</a:t>
            </a:r>
            <a:r>
              <a:rPr lang="el-GR" b="1" dirty="0"/>
              <a:t> </a:t>
            </a:r>
            <a:r>
              <a:rPr lang="el-GR" dirty="0" smtClean="0"/>
              <a:t>Έχει </a:t>
            </a:r>
            <a:r>
              <a:rPr lang="el-GR" dirty="0"/>
              <a:t>χρησιμοποιηθεί τα τελευταία χρόνια και στο </a:t>
            </a:r>
            <a:r>
              <a:rPr lang="el-GR" b="1" dirty="0"/>
              <a:t>‘</a:t>
            </a:r>
            <a:r>
              <a:rPr lang="en-US" b="1" dirty="0"/>
              <a:t>doping</a:t>
            </a:r>
            <a:r>
              <a:rPr lang="el-GR" b="1" dirty="0"/>
              <a:t>’</a:t>
            </a:r>
            <a:r>
              <a:rPr lang="el-GR" dirty="0"/>
              <a:t> των αθλητών (αθλοδιέγερση).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31910518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Γαστρεντερικές και νεφρικές ορμόνες </a:t>
            </a:r>
            <a:r>
              <a:rPr lang="el-GR" sz="3000" b="0" dirty="0" smtClean="0">
                <a:solidFill>
                  <a:prstClr val="black"/>
                </a:solidFill>
              </a:rPr>
              <a:t>6/6</a:t>
            </a:r>
            <a:r>
              <a:rPr lang="el-GR" dirty="0" smtClean="0">
                <a:solidFill>
                  <a:prstClr val="black"/>
                </a:solidFill>
              </a:rPr>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pic>
        <p:nvPicPr>
          <p:cNvPr id="25602" name="Picture 2" descr="Endocrine Alimentary system 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412776"/>
            <a:ext cx="7086600" cy="4943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11"/>
          <p:cNvSpPr/>
          <p:nvPr/>
        </p:nvSpPr>
        <p:spPr>
          <a:xfrm>
            <a:off x="1187624" y="6581001"/>
            <a:ext cx="7200800"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Endocrine Alimentary system </a:t>
            </a:r>
            <a:r>
              <a:rPr lang="en-US" sz="1200" dirty="0" smtClean="0">
                <a:latin typeface="+mn-lt"/>
                <a:hlinkClick r:id="rId3"/>
              </a:rPr>
              <a:t>en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4" tooltip="User:LadyofHats"/>
              </a:rPr>
              <a:t>LadyofHats</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latin typeface="+mn-lt"/>
            </a:endParaRPr>
          </a:p>
        </p:txBody>
      </p:sp>
    </p:spTree>
    <p:extLst>
      <p:ext uri="{BB962C8B-B14F-4D97-AF65-F5344CB8AC3E}">
        <p14:creationId xmlns:p14="http://schemas.microsoft.com/office/powerpoint/2010/main" val="35076192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Καρίκας 2014. Γεώργιος Καρίκας. «Βιοχημεία (Θ). Ενότητα 10</a:t>
            </a:r>
            <a:r>
              <a:rPr lang="en-US" sz="2000" dirty="0" smtClean="0"/>
              <a:t>:</a:t>
            </a:r>
            <a:r>
              <a:rPr lang="el-GR" sz="2000" dirty="0" smtClean="0"/>
              <a:t> Βιοχημεία ορμονών».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smtClean="0">
                <a:solidFill>
                  <a:prstClr val="black"/>
                </a:solidFill>
                <a:latin typeface="Calibri"/>
              </a:rPr>
              <a:t>by</a:t>
            </a:r>
            <a:r>
              <a:rPr lang="el-GR"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2233815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753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a:t>
            </a:r>
            <a:r>
              <a:rPr lang="el-GR" sz="3000" b="0" dirty="0" smtClean="0">
                <a:solidFill>
                  <a:prstClr val="black"/>
                </a:solidFill>
              </a:rPr>
              <a:t>7/13</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Η δράση μιας ορμόνης καθορίζεται από διάφορους παράγοντες, μεταξύ των οποίων είναι:</a:t>
            </a:r>
          </a:p>
          <a:p>
            <a:pPr marL="715963" lvl="1" indent="-387350"/>
            <a:r>
              <a:rPr lang="el-GR" dirty="0" smtClean="0"/>
              <a:t>Ο </a:t>
            </a:r>
            <a:r>
              <a:rPr lang="el-GR" b="1" dirty="0"/>
              <a:t>ρυθμός </a:t>
            </a:r>
            <a:r>
              <a:rPr lang="el-GR" dirty="0"/>
              <a:t>σύνθεσης και έκκρισης της από τον αδένα </a:t>
            </a:r>
            <a:r>
              <a:rPr lang="el-GR" dirty="0" smtClean="0"/>
              <a:t>παραγωγής.</a:t>
            </a:r>
            <a:endParaRPr lang="el-GR" dirty="0"/>
          </a:p>
          <a:p>
            <a:pPr marL="715963" lvl="1" indent="-387350"/>
            <a:r>
              <a:rPr lang="el-GR" dirty="0" smtClean="0"/>
              <a:t>Ο </a:t>
            </a:r>
            <a:r>
              <a:rPr lang="el-GR" b="1" dirty="0"/>
              <a:t>τρόπος</a:t>
            </a:r>
            <a:r>
              <a:rPr lang="el-GR" dirty="0"/>
              <a:t> </a:t>
            </a:r>
            <a:r>
              <a:rPr lang="el-GR" b="1" dirty="0"/>
              <a:t>μεταφοράς</a:t>
            </a:r>
            <a:r>
              <a:rPr lang="el-GR" dirty="0"/>
              <a:t> της στο </a:t>
            </a:r>
            <a:r>
              <a:rPr lang="el-GR" dirty="0" smtClean="0"/>
              <a:t>πλάσμα.</a:t>
            </a:r>
            <a:endParaRPr lang="el-GR" dirty="0"/>
          </a:p>
          <a:p>
            <a:pPr marL="715963" lvl="1" indent="-387350"/>
            <a:r>
              <a:rPr lang="el-GR" dirty="0" smtClean="0"/>
              <a:t>Η </a:t>
            </a:r>
            <a:r>
              <a:rPr lang="el-GR" b="1" dirty="0"/>
              <a:t>μορφή</a:t>
            </a:r>
            <a:r>
              <a:rPr lang="el-GR" dirty="0"/>
              <a:t> με την οποία δρα, δηλαδή αν δρα στη μορφή με την οποία παρά­γεται ή αν χρειάζεται να μετατραπεί σε πλέον ενεργές </a:t>
            </a:r>
            <a:r>
              <a:rPr lang="el-GR" dirty="0" smtClean="0"/>
              <a:t>μορφές. </a:t>
            </a:r>
            <a:endParaRPr lang="el-GR" dirty="0"/>
          </a:p>
          <a:p>
            <a:pPr marL="715963" lvl="1" indent="-387350"/>
            <a:r>
              <a:rPr lang="el-GR" dirty="0" smtClean="0"/>
              <a:t>Η </a:t>
            </a:r>
            <a:r>
              <a:rPr lang="el-GR" b="1" dirty="0"/>
              <a:t>παρουσία υποδοχέων</a:t>
            </a:r>
            <a:r>
              <a:rPr lang="el-GR" dirty="0"/>
              <a:t> για την ορμόνη και ο αριθμός των υποδοχέων </a:t>
            </a:r>
            <a:r>
              <a:rPr lang="el-GR" dirty="0" smtClean="0"/>
              <a:t>αυτών.</a:t>
            </a:r>
            <a:endParaRPr lang="el-GR" dirty="0"/>
          </a:p>
          <a:p>
            <a:pPr marL="715963" lvl="1" indent="-387350"/>
            <a:r>
              <a:rPr lang="el-GR" dirty="0" smtClean="0"/>
              <a:t>Ο </a:t>
            </a:r>
            <a:r>
              <a:rPr lang="el-GR" b="1" dirty="0"/>
              <a:t>τρόπος μεταβολισμού</a:t>
            </a:r>
            <a:r>
              <a:rPr lang="el-GR" dirty="0"/>
              <a:t> της ορμόνης σε παράγωγα που διευκολύνουν την αποβολή της από τον </a:t>
            </a:r>
            <a:r>
              <a:rPr lang="el-GR" dirty="0" smtClean="0"/>
              <a:t>οργανισμό.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59219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Ορμόνες </a:t>
            </a:r>
            <a:r>
              <a:rPr lang="el-GR" sz="3000" b="0" dirty="0" smtClean="0">
                <a:solidFill>
                  <a:prstClr val="black"/>
                </a:solidFill>
              </a:rPr>
              <a:t>8/13</a:t>
            </a:r>
            <a:endParaRPr lang="el-GR" dirty="0"/>
          </a:p>
        </p:txBody>
      </p:sp>
      <p:sp>
        <p:nvSpPr>
          <p:cNvPr id="3" name="Θέση περιεχομένου 2"/>
          <p:cNvSpPr>
            <a:spLocks noGrp="1"/>
          </p:cNvSpPr>
          <p:nvPr>
            <p:ph idx="1"/>
          </p:nvPr>
        </p:nvSpPr>
        <p:spPr/>
        <p:txBody>
          <a:bodyPr>
            <a:normAutofit/>
          </a:bodyPr>
          <a:lstStyle/>
          <a:p>
            <a:r>
              <a:rPr lang="el-GR" dirty="0"/>
              <a:t>Η </a:t>
            </a:r>
            <a:r>
              <a:rPr lang="el-GR" b="1" dirty="0"/>
              <a:t>παραγωγή</a:t>
            </a:r>
            <a:r>
              <a:rPr lang="el-GR" dirty="0"/>
              <a:t> διαφόρων ορμονών δεν γίνεται με σταθερή συγκέντρωση σε όλες τις ώρες του 24ωρου, αλλά μπορεί να κυμαίνεται ανάλογα με την ώρα. Για παράδειγμα, η αυξητική ορμόνη εκκρίνεται σε μεγαλύτερη ποσότητα το βράδυ κατά τη διάρκεια του ύπνου. Άλλες ορμόνες έχουν κυκλική ημερολογιακή </a:t>
            </a:r>
            <a:r>
              <a:rPr lang="el-GR" dirty="0" smtClean="0"/>
              <a:t>εμφάνιση </a:t>
            </a:r>
            <a:r>
              <a:rPr lang="el-GR" dirty="0"/>
              <a:t>και ρυθμό παραγωγής όπως η ορμόνη του ωχρού </a:t>
            </a:r>
            <a:r>
              <a:rPr lang="el-GR" dirty="0" smtClean="0"/>
              <a:t>σωματίου.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3953933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
  <a:themeElements>
    <a:clrScheme name="Προσαρμοσμένο 1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462</TotalTime>
  <Words>5321</Words>
  <Application>Microsoft Office PowerPoint</Application>
  <PresentationFormat>Προβολή στην οθόνη (4:3)</PresentationFormat>
  <Paragraphs>497</Paragraphs>
  <Slides>79</Slides>
  <Notes>13</Notes>
  <HiddenSlides>0</HiddenSlides>
  <MMClips>0</MMClips>
  <ScaleCrop>false</ScaleCrop>
  <HeadingPairs>
    <vt:vector size="4" baseType="variant">
      <vt:variant>
        <vt:lpstr>Θέμα</vt:lpstr>
      </vt:variant>
      <vt:variant>
        <vt:i4>3</vt:i4>
      </vt:variant>
      <vt:variant>
        <vt:lpstr>Τίτλοι διαφανειών</vt:lpstr>
      </vt:variant>
      <vt:variant>
        <vt:i4>79</vt:i4>
      </vt:variant>
    </vt:vector>
  </HeadingPairs>
  <TitlesOfParts>
    <vt:vector size="82" baseType="lpstr">
      <vt:lpstr>OC_template</vt:lpstr>
      <vt:lpstr>2_OC_template_updated</vt:lpstr>
      <vt:lpstr>OC_template_updated</vt:lpstr>
      <vt:lpstr>Βιοχημεία (Θ) </vt:lpstr>
      <vt:lpstr>Ορμόνες 1/13</vt:lpstr>
      <vt:lpstr>Ορμόνες 2/13</vt:lpstr>
      <vt:lpstr>Ορμόνες 3/13</vt:lpstr>
      <vt:lpstr>Ορμόνες 4/13</vt:lpstr>
      <vt:lpstr>Ορμόνες 5/13</vt:lpstr>
      <vt:lpstr>Ορμόνες 6/13</vt:lpstr>
      <vt:lpstr>Ορμόνες 7/13</vt:lpstr>
      <vt:lpstr>Ορμόνες 8/13</vt:lpstr>
      <vt:lpstr>Ορμόνες 9/13</vt:lpstr>
      <vt:lpstr>Ορμόνες 10/13</vt:lpstr>
      <vt:lpstr>Ορμόνες 11/13</vt:lpstr>
      <vt:lpstr>Ορμόνες 12/13</vt:lpstr>
      <vt:lpstr>Ορμόνες 13/13</vt:lpstr>
      <vt:lpstr>Ορμόνες Υποθαλάμου-Υπόφυσης 1/6</vt:lpstr>
      <vt:lpstr>Ορμόνες Υποθαλάμου-Υπόφυσης 2/6</vt:lpstr>
      <vt:lpstr>Ορμόνες Υποθαλάμου-Υπόφυσης 3/6</vt:lpstr>
      <vt:lpstr>Ορμόνες Υποθαλάμου-Υπόφυσης 4/6</vt:lpstr>
      <vt:lpstr>Ορμόνες Υποθαλάμου-Υπόφυσης 5/6</vt:lpstr>
      <vt:lpstr>Ορμόνες Υποθαλάμου-Υπόφυσης 6/6</vt:lpstr>
      <vt:lpstr>Μηχανισμός δράσης ορμονών 1/6</vt:lpstr>
      <vt:lpstr>Μηχανισμός δράσης ορμονών 2/6</vt:lpstr>
      <vt:lpstr>Μηχανισμός δράσης ορμονών 3/6</vt:lpstr>
      <vt:lpstr>Μηχανισμός δράσης ορμονών 4/6</vt:lpstr>
      <vt:lpstr>Μηχανισμός δράσης ορμονών 5/6</vt:lpstr>
      <vt:lpstr>Μηχανισμός δράσης ορμονών 6/6</vt:lpstr>
      <vt:lpstr>Λιπόφιλες ορμόνες</vt:lpstr>
      <vt:lpstr>Προγεστερόνη 1/3</vt:lpstr>
      <vt:lpstr>Προγεστερόνη 2/3</vt:lpstr>
      <vt:lpstr>Προγεστερόνη 3/3</vt:lpstr>
      <vt:lpstr>Κορτιζόλη 1/2</vt:lpstr>
      <vt:lpstr>Κορτιζόλη 2/2</vt:lpstr>
      <vt:lpstr>Αλδοστερόνη 1/2 </vt:lpstr>
      <vt:lpstr>Αλδοστερόνη 2/2 </vt:lpstr>
      <vt:lpstr>Οιστραδιόλη – Τεστοστερόνη 1/6</vt:lpstr>
      <vt:lpstr>Οιστραδιόλη – Τεστοστερόνη 2/6</vt:lpstr>
      <vt:lpstr>Οιστραδιόλη – Τεστοστερόνη 3/6</vt:lpstr>
      <vt:lpstr>Οιστραδιόλη – Τεστοστερόνη 4/6</vt:lpstr>
      <vt:lpstr>Οιστραδιόλη – Τεστοστερόνη 5/6</vt:lpstr>
      <vt:lpstr>Οιστραδιόλη – Τεστοστερόνη 6/6</vt:lpstr>
      <vt:lpstr>Εικοσανοειδή</vt:lpstr>
      <vt:lpstr>Ιωδοθυρονίνες (ορμόνες του θυρεοειδούς αδένα) 1/5</vt:lpstr>
      <vt:lpstr>Ιωδοθυρονίνες (ορμόνες του θυρεοειδούς αδένα) 2/5</vt:lpstr>
      <vt:lpstr>Ιωδοθυρονίνες (ορμόνες του θυρεοειδούς αδένα) 3/5</vt:lpstr>
      <vt:lpstr>Ιωδοθυρονίνες (ορμόνες του θυρεοειδούς αδένα) 4/5</vt:lpstr>
      <vt:lpstr>Ιωδοθυρονίνες (ορμόνες του θυρεοειδούς αδένα) 5/5</vt:lpstr>
      <vt:lpstr>Υδρόφιλες ορμόνες 1/3</vt:lpstr>
      <vt:lpstr>Υδρόφιλες ορμόνες 2/3</vt:lpstr>
      <vt:lpstr>Υδρόφιλες ορμόνες 3/3</vt:lpstr>
      <vt:lpstr>Πεπτίδια και Πρωτεΐνες 1/5</vt:lpstr>
      <vt:lpstr>Πεπτίδια και Πρωτεΐνες 2/5</vt:lpstr>
      <vt:lpstr>Πεπτίδια και Πρωτεΐνες 3/5</vt:lpstr>
      <vt:lpstr>Πεπτίδια και Πρωτεΐνες 4/5</vt:lpstr>
      <vt:lpstr>Πεπτίδια και Πρωτεΐνες 5/5</vt:lpstr>
      <vt:lpstr>Ορμόνες Παραθυρεοειδούς 1/2</vt:lpstr>
      <vt:lpstr>Ορμόνες Παραθυρεοειδούς 2/2</vt:lpstr>
      <vt:lpstr>Ορμόνες του Παγκρέατος 1/3</vt:lpstr>
      <vt:lpstr>Ορμόνες του Παγκρέατος 2/3</vt:lpstr>
      <vt:lpstr>Ορμόνες του Παγκρέατος 3/3</vt:lpstr>
      <vt:lpstr>Ινσουλίνη 1/5 </vt:lpstr>
      <vt:lpstr>Ινσουλίνη 2/5 </vt:lpstr>
      <vt:lpstr>Ινσουλίνη 3/5 </vt:lpstr>
      <vt:lpstr>Ινσουλίνη 4/5 </vt:lpstr>
      <vt:lpstr>Ινσουλίνη 5/5 </vt:lpstr>
      <vt:lpstr>Γλυκαγόνη 1/2 </vt:lpstr>
      <vt:lpstr>Γλυκαγόνη 2/2 </vt:lpstr>
      <vt:lpstr>Γαστρεντερικές και νεφρικές ορμόνες 1/6 </vt:lpstr>
      <vt:lpstr>Γαστρεντερικές και νεφρικές ορμόνες 2/6 </vt:lpstr>
      <vt:lpstr>Γαστρεντερικές και νεφρικές ορμόνες 3/6 </vt:lpstr>
      <vt:lpstr>Γαστρεντερικές και νεφρικές ορμόνες 4/6 </vt:lpstr>
      <vt:lpstr>Γαστρεντερικές και νεφρικές ορμόνες 5/6 </vt:lpstr>
      <vt:lpstr>Γαστρεντερικές και νεφρικές ορμόνες 6/6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Βιοχημεία</dc:title>
  <dc:creator>opencourses@teiath.gr</dc:creator>
  <cp:lastModifiedBy>natasakar new</cp:lastModifiedBy>
  <cp:revision>50</cp:revision>
  <dcterms:created xsi:type="dcterms:W3CDTF">2014-07-03T08:10:35Z</dcterms:created>
  <dcterms:modified xsi:type="dcterms:W3CDTF">2015-03-13T14:11:02Z</dcterms:modified>
</cp:coreProperties>
</file>