
<file path=[Content_Types].xml><?xml version="1.0" encoding="utf-8"?>
<Types xmlns="http://schemas.openxmlformats.org/package/2006/content-types">
  <Default Extension="png" ContentType="image/png"/>
  <Default Extension="bin" ContentType="application/vnd.ms-office.activeX"/>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activeX/activeX1.xml" ContentType="application/vnd.ms-office.activeX+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19"/>
  </p:notesMasterIdLst>
  <p:handoutMasterIdLst>
    <p:handoutMasterId r:id="rId20"/>
  </p:handoutMasterIdLst>
  <p:sldIdLst>
    <p:sldId id="256" r:id="rId3"/>
    <p:sldId id="268" r:id="rId4"/>
    <p:sldId id="269" r:id="rId5"/>
    <p:sldId id="270" r:id="rId6"/>
    <p:sldId id="276" r:id="rId7"/>
    <p:sldId id="271" r:id="rId8"/>
    <p:sldId id="273" r:id="rId9"/>
    <p:sldId id="275" r:id="rId10"/>
    <p:sldId id="272" r:id="rId11"/>
    <p:sldId id="257" r:id="rId12"/>
    <p:sldId id="262" r:id="rId13"/>
    <p:sldId id="264" r:id="rId14"/>
    <p:sldId id="277" r:id="rId15"/>
    <p:sldId id="278" r:id="rId16"/>
    <p:sldId id="266" r:id="rId17"/>
    <p:sldId id="261" r:id="rId18"/>
  </p:sldIdLst>
  <p:sldSz cx="9144000" cy="6858000" type="screen4x3"/>
  <p:notesSz cx="7104063" cy="10234613"/>
  <p:custDataLst>
    <p:tags r:id="rId21"/>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2/3/2015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2/3/2015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12</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4313497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624603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09946175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1483820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8921032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3320921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45333340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3745018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6114792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400"/>
            </a:lvl1pPr>
            <a:lvl2pPr marL="914400" indent="-554038">
              <a:lnSpc>
                <a:spcPct val="112000"/>
              </a:lnSpc>
              <a:spcBef>
                <a:spcPts val="1200"/>
              </a:spcBef>
              <a:buFont typeface="Courier New" panose="02070309020205020404" pitchFamily="49" charset="0"/>
              <a:buChar char="o"/>
              <a:defRPr sz="2400"/>
            </a:lvl2pPr>
            <a:lvl3pPr marL="1143000" indent="-338138">
              <a:lnSpc>
                <a:spcPct val="112000"/>
              </a:lnSpc>
              <a:spcBef>
                <a:spcPts val="1200"/>
              </a:spcBef>
              <a:buFont typeface="Wingdings" panose="05000000000000000000" pitchFamily="2" charset="2"/>
              <a:buChar char="ü"/>
              <a:defRPr sz="2400"/>
            </a:lvl3pPr>
            <a:lvl4pPr>
              <a:lnSpc>
                <a:spcPct val="112000"/>
              </a:lnSpc>
              <a:spcBef>
                <a:spcPts val="1200"/>
              </a:spcBef>
              <a:defRPr sz="2400"/>
            </a:lvl4pPr>
            <a:lvl5pPr>
              <a:lnSpc>
                <a:spcPct val="112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542569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99266122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commons.wikimedia.org/wiki/File:Diffusion.svg"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JrPo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commons.wikimedia.org/wiki/File:Osmose_en.svg" TargetMode="Externa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ndex.php?title=User:T3hBra1nWa5her&amp;action=edit&amp;redlink=1"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commons.wikimedia.org/wiki/File:Osmotic_pressure_on_blood_cells_diagram.svg"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commons.wikimedia.org/wiki/User:LadyofHats"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2.xml"/><Relationship Id="rId7" Type="http://schemas.openxmlformats.org/officeDocument/2006/relationships/hyperlink" Target="https://creativecommons.org/licenses/by/3.0/legalcode" TargetMode="Externa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hyperlink" Target="https://www.youtube.com/channel/UCdRE3_UDVIJZ4cbwfrxGGtA" TargetMode="External"/><Relationship Id="rId5" Type="http://schemas.openxmlformats.org/officeDocument/2006/relationships/hyperlink" Target="https://www.youtube.com/watch?v=OYoaLzobQmk" TargetMode="Externa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40768"/>
            <a:ext cx="9144000" cy="1470025"/>
          </a:xfrm>
        </p:spPr>
        <p:txBody>
          <a:bodyPr>
            <a:normAutofit/>
          </a:bodyPr>
          <a:lstStyle/>
          <a:p>
            <a:pPr lvl="1" algn="ctr"/>
            <a:r>
              <a:rPr lang="el-GR" sz="4000" b="1" noProof="0" dirty="0" smtClean="0">
                <a:solidFill>
                  <a:prstClr val="black"/>
                </a:solidFill>
                <a:latin typeface="Calibri"/>
              </a:rPr>
              <a:t>Αιματολογία ΙΙ </a:t>
            </a:r>
            <a:r>
              <a:rPr kumimoji="0" lang="en-US" sz="4000" b="1" i="0" u="none" strike="noStrike" kern="0" cap="none" spc="0" normalizeH="0" baseline="0" noProof="0" dirty="0" smtClean="0">
                <a:ln>
                  <a:noFill/>
                </a:ln>
                <a:solidFill>
                  <a:prstClr val="black"/>
                </a:solidFill>
                <a:effectLst/>
                <a:uLnTx/>
                <a:uFillTx/>
                <a:latin typeface="Calibri"/>
              </a:rPr>
              <a:t>(E)</a:t>
            </a:r>
            <a:endParaRPr lang="el-GR" sz="4000" b="1" dirty="0">
              <a:solidFill>
                <a:schemeClr val="tx1"/>
              </a:solidFill>
              <a:latin typeface="+mn-lt"/>
            </a:endParaRPr>
          </a:p>
        </p:txBody>
      </p:sp>
      <p:sp>
        <p:nvSpPr>
          <p:cNvPr id="3" name="Υπότιτλος 2"/>
          <p:cNvSpPr>
            <a:spLocks noGrp="1"/>
          </p:cNvSpPr>
          <p:nvPr>
            <p:ph type="subTitle" idx="1"/>
          </p:nvPr>
        </p:nvSpPr>
        <p:spPr>
          <a:xfrm>
            <a:off x="0" y="2636912"/>
            <a:ext cx="9144000" cy="2520279"/>
          </a:xfrm>
        </p:spPr>
        <p:txBody>
          <a:bodyPr>
            <a:normAutofit/>
          </a:bodyPr>
          <a:lstStyle/>
          <a:p>
            <a:pPr>
              <a:spcBef>
                <a:spcPts val="0"/>
              </a:spcBef>
              <a:spcAft>
                <a:spcPts val="1800"/>
              </a:spcAft>
            </a:pPr>
            <a:r>
              <a:rPr lang="el-GR" sz="2600" b="1" dirty="0" smtClean="0"/>
              <a:t>Εργαστηριακή άσκηση </a:t>
            </a:r>
            <a:r>
              <a:rPr lang="el-GR" sz="2600" b="1" dirty="0"/>
              <a:t>6: </a:t>
            </a:r>
            <a:r>
              <a:rPr lang="el-GR" sz="2600" dirty="0"/>
              <a:t>Ωσμωτική αντίσταση </a:t>
            </a:r>
            <a:r>
              <a:rPr lang="el-GR" sz="2600" dirty="0" err="1"/>
              <a:t>ερυθροκυττάρων</a:t>
            </a:r>
            <a:endParaRPr lang="el-GR" sz="2600" dirty="0" smtClean="0"/>
          </a:p>
          <a:p>
            <a:pPr>
              <a:spcBef>
                <a:spcPts val="0"/>
              </a:spcBef>
              <a:spcAft>
                <a:spcPts val="1200"/>
              </a:spcAft>
            </a:pPr>
            <a:r>
              <a:rPr lang="el-GR" sz="2200" dirty="0" smtClean="0"/>
              <a:t>Αναστάσιος Κριεμπάρδης</a:t>
            </a:r>
          </a:p>
          <a:p>
            <a:pPr>
              <a:spcBef>
                <a:spcPts val="0"/>
              </a:spcBef>
            </a:pPr>
            <a:r>
              <a:rPr lang="el-GR" sz="2200" dirty="0" smtClean="0"/>
              <a:t>Τμήμα Ιατρικών εργαστηρίων</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Αναστάσιος </a:t>
            </a:r>
            <a:r>
              <a:rPr lang="el-GR" sz="2000" dirty="0" smtClean="0"/>
              <a:t>Κριεμπάρδης 2014. </a:t>
            </a:r>
            <a:r>
              <a:rPr lang="el-GR" sz="2000" dirty="0"/>
              <a:t>Αναστάσιος </a:t>
            </a:r>
            <a:r>
              <a:rPr lang="el-GR" sz="2000" dirty="0" smtClean="0"/>
              <a:t>Κριεμπάρδης</a:t>
            </a:r>
            <a:r>
              <a:rPr lang="el-GR" sz="2000" dirty="0"/>
              <a:t>. «Αιματολογία ΙΙ </a:t>
            </a:r>
            <a:r>
              <a:rPr lang="en-US" sz="2000"/>
              <a:t>(E)</a:t>
            </a:r>
            <a:r>
              <a:rPr lang="el-GR" sz="2000" smtClean="0"/>
              <a:t>. </a:t>
            </a:r>
            <a:r>
              <a:rPr lang="el-GR" sz="2000" dirty="0"/>
              <a:t>Εργαστηριακή άσκηση </a:t>
            </a:r>
            <a:r>
              <a:rPr lang="el-GR" sz="2000" dirty="0" smtClean="0"/>
              <a:t>6</a:t>
            </a:r>
            <a:r>
              <a:rPr lang="en-US" sz="2000" dirty="0" smtClean="0"/>
              <a:t>:</a:t>
            </a:r>
            <a:r>
              <a:rPr lang="el-GR" sz="2000" dirty="0"/>
              <a:t> Ωσμωτική αντίσταση </a:t>
            </a:r>
            <a:r>
              <a:rPr lang="el-GR" sz="2000" dirty="0" err="1"/>
              <a:t>ερυθροκυττάρων</a:t>
            </a:r>
            <a:r>
              <a:rPr lang="el-GR" sz="2000" dirty="0"/>
              <a:t>».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41239778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23204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Διάχυση</a:t>
            </a:r>
          </a:p>
        </p:txBody>
      </p:sp>
      <p:sp>
        <p:nvSpPr>
          <p:cNvPr id="3" name="Θέση περιεχομένου 2"/>
          <p:cNvSpPr>
            <a:spLocks noGrp="1"/>
          </p:cNvSpPr>
          <p:nvPr>
            <p:ph idx="1"/>
          </p:nvPr>
        </p:nvSpPr>
        <p:spPr/>
        <p:txBody>
          <a:bodyPr/>
          <a:lstStyle/>
          <a:p>
            <a:r>
              <a:rPr lang="el-GR" dirty="0"/>
              <a:t>Μετακίνηση μορίων της διαλυμένης ουσίας από το πυκνό προς το αραιό διάλυμα μέχρις ότου εξισωθούν οι δύο συγκεντρώσεις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pic>
        <p:nvPicPr>
          <p:cNvPr id="1026" name="Picture 2" descr="File:Diffusion.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9184" y="3068960"/>
            <a:ext cx="4605632" cy="280831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p:nvPr/>
        </p:nvSpPr>
        <p:spPr>
          <a:xfrm>
            <a:off x="2426741" y="6152153"/>
            <a:ext cx="4290518"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3"/>
              </a:rPr>
              <a:t>Diffusion</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a:latin typeface="+mn-lt"/>
                <a:hlinkClick r:id="rId4" tooltip="User:JrPol"/>
              </a:rPr>
              <a:t>JrPol</a:t>
            </a:r>
            <a:r>
              <a:rPr lang="el-GR" sz="1200" dirty="0" smtClean="0">
                <a:solidFill>
                  <a:prstClr val="black">
                    <a:lumMod val="75000"/>
                    <a:lumOff val="25000"/>
                  </a:prstClr>
                </a:solidFill>
                <a:latin typeface="+mn-lt"/>
              </a:rPr>
              <a:t> διαθέσιμο με άδεια </a:t>
            </a:r>
            <a:r>
              <a:rPr lang="en-US" sz="1200" dirty="0">
                <a:solidFill>
                  <a:prstClr val="black">
                    <a:lumMod val="75000"/>
                    <a:lumOff val="25000"/>
                  </a:prstClr>
                </a:solidFill>
                <a:latin typeface="+mn-lt"/>
                <a:hlinkClick r:id="rId5"/>
              </a:rPr>
              <a:t>CC BY 3.0</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40808889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Ώσμωση </a:t>
            </a:r>
            <a:r>
              <a:rPr lang="el-GR" sz="3000" b="0" dirty="0" smtClean="0"/>
              <a:t>1/3</a:t>
            </a:r>
            <a:endParaRPr lang="el-GR" sz="3000" b="0" dirty="0"/>
          </a:p>
        </p:txBody>
      </p:sp>
      <p:sp>
        <p:nvSpPr>
          <p:cNvPr id="3" name="Θέση περιεχομένου 2"/>
          <p:cNvSpPr>
            <a:spLocks noGrp="1"/>
          </p:cNvSpPr>
          <p:nvPr>
            <p:ph idx="1"/>
          </p:nvPr>
        </p:nvSpPr>
        <p:spPr>
          <a:xfrm>
            <a:off x="457200" y="1196752"/>
            <a:ext cx="8229600" cy="1656184"/>
          </a:xfrm>
        </p:spPr>
        <p:txBody>
          <a:bodyPr>
            <a:normAutofit/>
          </a:bodyPr>
          <a:lstStyle/>
          <a:p>
            <a:r>
              <a:rPr lang="el-GR" dirty="0"/>
              <a:t>Μετακίνηση μορίων του διαλύτη διαμέσου της ΗΜΙΠΕΡΑΤΗΣ ΜΕΜΒΡΑΝΗΣ από το αραιό προς το πυκνό διάλυμα με τάση να εξισωθούν οι δύο συγκεντρώσεις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pic>
        <p:nvPicPr>
          <p:cNvPr id="2050" name="Picture 2" descr="File:Osmose en.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7980" y="2564904"/>
            <a:ext cx="5788040" cy="426868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p:nvPr/>
        </p:nvSpPr>
        <p:spPr>
          <a:xfrm>
            <a:off x="20707" y="6366593"/>
            <a:ext cx="3009355"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Osmose </a:t>
            </a:r>
            <a:r>
              <a:rPr lang="en-US" sz="1200" dirty="0" err="1" smtClean="0">
                <a:latin typeface="+mn-lt"/>
              </a:rPr>
              <a:t>en</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4" tooltip="User:T3hBra1nWa5her (page does not exist)"/>
              </a:rPr>
              <a:t>T3hBra1nWa5her</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solidFill>
                  <a:prstClr val="black"/>
                </a:solidFill>
                <a:latin typeface="+mn-lt"/>
                <a:hlinkClick r:id="rId5"/>
              </a:rPr>
              <a:t>CC BY-SA 3.0</a:t>
            </a:r>
            <a:endParaRPr lang="en-US" sz="1200" dirty="0">
              <a:solidFill>
                <a:prstClr val="black"/>
              </a:solidFill>
              <a:latin typeface="+mn-lt"/>
            </a:endParaRPr>
          </a:p>
        </p:txBody>
      </p:sp>
    </p:spTree>
    <p:extLst>
      <p:ext uri="{BB962C8B-B14F-4D97-AF65-F5344CB8AC3E}">
        <p14:creationId xmlns:p14="http://schemas.microsoft.com/office/powerpoint/2010/main" val="17626373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Ώσμωση </a:t>
            </a:r>
            <a:r>
              <a:rPr lang="el-GR" sz="3000" b="0" dirty="0" smtClean="0"/>
              <a:t>2/3</a:t>
            </a:r>
            <a:endParaRPr lang="el-GR" dirty="0"/>
          </a:p>
        </p:txBody>
      </p:sp>
      <p:sp>
        <p:nvSpPr>
          <p:cNvPr id="3" name="Θέση περιεχομένου 2"/>
          <p:cNvSpPr>
            <a:spLocks noGrp="1"/>
          </p:cNvSpPr>
          <p:nvPr>
            <p:ph idx="1"/>
          </p:nvPr>
        </p:nvSpPr>
        <p:spPr>
          <a:xfrm>
            <a:off x="457200" y="1196752"/>
            <a:ext cx="8229600" cy="2880320"/>
          </a:xfrm>
        </p:spPr>
        <p:txBody>
          <a:bodyPr/>
          <a:lstStyle/>
          <a:p>
            <a:r>
              <a:rPr lang="el-GR" dirty="0"/>
              <a:t>Η μεμβράνη του </a:t>
            </a:r>
            <a:r>
              <a:rPr lang="el-GR" dirty="0" err="1"/>
              <a:t>ερυθροκυττάρου</a:t>
            </a:r>
            <a:r>
              <a:rPr lang="el-GR" dirty="0"/>
              <a:t> είναι μια </a:t>
            </a:r>
            <a:r>
              <a:rPr lang="el-GR" b="1" dirty="0" err="1"/>
              <a:t>ημιπερατή</a:t>
            </a:r>
            <a:r>
              <a:rPr lang="el-GR" b="1" dirty="0"/>
              <a:t> μεμβράνη</a:t>
            </a:r>
            <a:r>
              <a:rPr lang="el-GR" b="1" dirty="0" smtClean="0"/>
              <a:t>.</a:t>
            </a:r>
            <a:endParaRPr lang="el-GR" b="1" dirty="0"/>
          </a:p>
          <a:p>
            <a:r>
              <a:rPr lang="el-GR" dirty="0"/>
              <a:t>Σε </a:t>
            </a:r>
            <a:r>
              <a:rPr lang="el-GR" b="1" dirty="0" err="1"/>
              <a:t>υπότονο</a:t>
            </a:r>
            <a:r>
              <a:rPr lang="el-GR" b="1" dirty="0"/>
              <a:t> διάλυμα </a:t>
            </a:r>
            <a:r>
              <a:rPr lang="el-GR" dirty="0"/>
              <a:t>έχουμε μετακίνηση μορίων νερού από το διάλυμα προς το εσωτερικό του </a:t>
            </a:r>
            <a:r>
              <a:rPr lang="el-GR" dirty="0" err="1"/>
              <a:t>ερυθροκυττάρου</a:t>
            </a:r>
            <a:r>
              <a:rPr lang="el-GR" dirty="0"/>
              <a:t> με αποτέλεσμα το </a:t>
            </a:r>
            <a:r>
              <a:rPr lang="el-GR" dirty="0" err="1"/>
              <a:t>ερυθροκύτταρο</a:t>
            </a:r>
            <a:r>
              <a:rPr lang="el-GR" dirty="0"/>
              <a:t> να διογκώνεται αρχικά και τελικά να υφίσταται λύση  (</a:t>
            </a:r>
            <a:r>
              <a:rPr lang="el-GR" dirty="0" err="1"/>
              <a:t>αιμόλυση</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pic>
        <p:nvPicPr>
          <p:cNvPr id="3074" name="Picture 2" descr="File:Osmotic pressure on blood cells diagram.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933056"/>
            <a:ext cx="5267325" cy="27622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7"/>
          <p:cNvSpPr/>
          <p:nvPr/>
        </p:nvSpPr>
        <p:spPr>
          <a:xfrm>
            <a:off x="0" y="5864310"/>
            <a:ext cx="1907704" cy="830997"/>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Osmotic pressure on blood cells </a:t>
            </a:r>
            <a:r>
              <a:rPr lang="en-US" sz="1200" dirty="0" smtClean="0">
                <a:latin typeface="+mn-lt"/>
                <a:hlinkClick r:id="rId3"/>
              </a:rPr>
              <a:t>diagram</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a:latin typeface="+mn-lt"/>
                <a:hlinkClick r:id="rId4" tooltip="User:LadyofHats"/>
              </a:rPr>
              <a:t>LadyofHats</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17305106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Ώσμωση </a:t>
            </a:r>
            <a:r>
              <a:rPr lang="el-GR" sz="3000" b="0" dirty="0" smtClean="0"/>
              <a:t>3/3</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
        <p:nvSpPr>
          <p:cNvPr id="5" name="Ορθογώνιο 4"/>
          <p:cNvSpPr/>
          <p:nvPr/>
        </p:nvSpPr>
        <p:spPr>
          <a:xfrm>
            <a:off x="2032635" y="6017512"/>
            <a:ext cx="4983480" cy="276999"/>
          </a:xfrm>
          <a:prstGeom prst="rect">
            <a:avLst/>
          </a:prstGeom>
        </p:spPr>
        <p:txBody>
          <a:bodyPr wrap="none">
            <a:spAutoFit/>
          </a:bodyPr>
          <a:lstStyle/>
          <a:p>
            <a:r>
              <a:rPr lang="en-US" sz="1200" dirty="0">
                <a:latin typeface="+mn-lt"/>
                <a:hlinkClick r:id="rId5"/>
              </a:rPr>
              <a:t>Osmotic burst of blood </a:t>
            </a:r>
            <a:r>
              <a:rPr lang="en-US" sz="1200" dirty="0" smtClean="0">
                <a:latin typeface="+mn-lt"/>
                <a:hlinkClick r:id="rId5"/>
              </a:rPr>
              <a:t>cells</a:t>
            </a:r>
            <a:r>
              <a:rPr lang="el-GR" sz="1200" dirty="0" smtClean="0">
                <a:latin typeface="+mn-lt"/>
                <a:hlinkClick r:id="rId5"/>
              </a:rPr>
              <a:t> </a:t>
            </a:r>
            <a:r>
              <a:rPr lang="el-GR" sz="1200" dirty="0" smtClean="0">
                <a:latin typeface="+mn-lt"/>
              </a:rPr>
              <a:t>από </a:t>
            </a:r>
            <a:r>
              <a:rPr lang="en-US" sz="1200" dirty="0" err="1" smtClean="0">
                <a:latin typeface="+mn-lt"/>
                <a:hlinkClick r:id="rId6"/>
              </a:rPr>
              <a:t>CellBiophysics</a:t>
            </a:r>
            <a:r>
              <a:rPr lang="el-GR" sz="1200" dirty="0" smtClean="0">
                <a:latin typeface="+mn-lt"/>
              </a:rPr>
              <a:t> διαθέσιμο με άδεια </a:t>
            </a:r>
            <a:r>
              <a:rPr lang="en-US" sz="1200" dirty="0">
                <a:latin typeface="+mn-lt"/>
                <a:hlinkClick r:id="rId7"/>
              </a:rPr>
              <a:t>CC BY</a:t>
            </a:r>
            <a:r>
              <a:rPr lang="en-US" sz="1200" dirty="0">
                <a:latin typeface="+mn-lt"/>
              </a:rPr>
              <a:t> </a:t>
            </a:r>
            <a:r>
              <a:rPr lang="el-GR" sz="1200" dirty="0" smtClean="0">
                <a:latin typeface="+mn-lt"/>
              </a:rPr>
              <a:t> </a:t>
            </a:r>
            <a:endParaRPr lang="en-US" sz="1200" dirty="0">
              <a:latin typeface="+mn-lt"/>
            </a:endParaRPr>
          </a:p>
        </p:txBody>
      </p:sp>
    </p:spTree>
    <p:controls>
      <mc:AlternateContent xmlns:mc="http://schemas.openxmlformats.org/markup-compatibility/2006">
        <mc:Choice xmlns:v="urn:schemas-microsoft-com:vml" Requires="v">
          <p:control spid="4104" name="ShockwaveFlash1" r:id="rId2" imgW="6095238" imgH="4571429"/>
        </mc:Choice>
        <mc:Fallback>
          <p:control name="ShockwaveFlash1" r:id="rId2" imgW="6095238" imgH="4571429">
            <p:pic>
              <p:nvPicPr>
                <p:cNvPr id="0" name="ShockwaveFlash1"/>
                <p:cNvPicPr preferRelativeResize="0">
                  <a:picLocks noChangeArrowheads="1" noChangeShapeType="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1476375" y="1304925"/>
                  <a:ext cx="6096000" cy="45720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16521641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Διαδικασία</a:t>
            </a:r>
            <a:endParaRPr lang="el-GR" dirty="0"/>
          </a:p>
        </p:txBody>
      </p:sp>
      <p:sp>
        <p:nvSpPr>
          <p:cNvPr id="3" name="Θέση περιεχομένου 2"/>
          <p:cNvSpPr>
            <a:spLocks noGrp="1"/>
          </p:cNvSpPr>
          <p:nvPr>
            <p:ph idx="1"/>
          </p:nvPr>
        </p:nvSpPr>
        <p:spPr/>
        <p:txBody>
          <a:bodyPr>
            <a:normAutofit/>
          </a:bodyPr>
          <a:lstStyle/>
          <a:p>
            <a:pPr marL="457200" indent="-457200">
              <a:buFont typeface="+mj-lt"/>
              <a:buAutoNum type="arabicPeriod"/>
            </a:pPr>
            <a:r>
              <a:rPr lang="el-GR" dirty="0" smtClean="0"/>
              <a:t>Παρασκευή: </a:t>
            </a:r>
          </a:p>
          <a:p>
            <a:pPr lvl="1"/>
            <a:r>
              <a:rPr lang="el-GR" dirty="0" smtClean="0"/>
              <a:t>100 </a:t>
            </a:r>
            <a:r>
              <a:rPr lang="el-GR" dirty="0"/>
              <a:t>ml διαλύματος </a:t>
            </a:r>
            <a:r>
              <a:rPr lang="el-GR" dirty="0" err="1"/>
              <a:t>NaCl</a:t>
            </a:r>
            <a:r>
              <a:rPr lang="el-GR" dirty="0"/>
              <a:t> 0,9</a:t>
            </a:r>
            <a:r>
              <a:rPr lang="el-GR" dirty="0" smtClean="0"/>
              <a:t>%.</a:t>
            </a:r>
            <a:endParaRPr lang="el-GR" dirty="0"/>
          </a:p>
          <a:p>
            <a:pPr lvl="1"/>
            <a:r>
              <a:rPr lang="el-GR" dirty="0" smtClean="0"/>
              <a:t>100 </a:t>
            </a:r>
            <a:r>
              <a:rPr lang="el-GR" dirty="0"/>
              <a:t>ml διαλύματος </a:t>
            </a:r>
            <a:r>
              <a:rPr lang="el-GR" dirty="0" err="1"/>
              <a:t>NaCl</a:t>
            </a:r>
            <a:r>
              <a:rPr lang="el-GR" dirty="0"/>
              <a:t> 0,7</a:t>
            </a:r>
            <a:r>
              <a:rPr lang="el-GR" dirty="0" smtClean="0"/>
              <a:t>%.</a:t>
            </a:r>
            <a:endParaRPr lang="el-GR" dirty="0"/>
          </a:p>
          <a:p>
            <a:pPr lvl="1"/>
            <a:r>
              <a:rPr lang="el-GR" dirty="0" smtClean="0"/>
              <a:t>100 </a:t>
            </a:r>
            <a:r>
              <a:rPr lang="el-GR" dirty="0"/>
              <a:t>ml διαλύματος </a:t>
            </a:r>
            <a:r>
              <a:rPr lang="el-GR" dirty="0" err="1"/>
              <a:t>NaCl</a:t>
            </a:r>
            <a:r>
              <a:rPr lang="el-GR" dirty="0"/>
              <a:t> 0,5</a:t>
            </a:r>
            <a:r>
              <a:rPr lang="el-GR" dirty="0" smtClean="0"/>
              <a:t>%.</a:t>
            </a:r>
            <a:endParaRPr lang="el-GR" dirty="0"/>
          </a:p>
          <a:p>
            <a:pPr lvl="1"/>
            <a:r>
              <a:rPr lang="el-GR" dirty="0" smtClean="0"/>
              <a:t>100 </a:t>
            </a:r>
            <a:r>
              <a:rPr lang="el-GR" dirty="0"/>
              <a:t>ml διαλύματος </a:t>
            </a:r>
            <a:r>
              <a:rPr lang="el-GR" dirty="0" err="1"/>
              <a:t>NaCl</a:t>
            </a:r>
            <a:r>
              <a:rPr lang="el-GR" dirty="0"/>
              <a:t> 0,2</a:t>
            </a:r>
            <a:r>
              <a:rPr lang="el-GR" dirty="0" smtClean="0"/>
              <a:t>%.</a:t>
            </a:r>
            <a:endParaRPr lang="el-GR" dirty="0"/>
          </a:p>
          <a:p>
            <a:pPr marL="457200" indent="-457200">
              <a:buFont typeface="+mj-lt"/>
              <a:buAutoNum type="arabicPeriod"/>
            </a:pPr>
            <a:r>
              <a:rPr lang="el-GR" dirty="0" smtClean="0"/>
              <a:t>Κάθε </a:t>
            </a:r>
            <a:r>
              <a:rPr lang="el-GR" dirty="0"/>
              <a:t>ομάδα βάζει σε 5 δοκιμαστικούς σωλήνες 5 ml από κάθε διάλυμα (+1 δοκιμαστικός σωλήνας με </a:t>
            </a:r>
            <a:r>
              <a:rPr lang="el-GR" dirty="0" smtClean="0"/>
              <a:t>dH</a:t>
            </a:r>
            <a:r>
              <a:rPr lang="el-GR" baseline="-25000" dirty="0" smtClean="0"/>
              <a:t>2</a:t>
            </a:r>
            <a:r>
              <a:rPr lang="el-GR" dirty="0" smtClean="0"/>
              <a:t>O).</a:t>
            </a:r>
          </a:p>
          <a:p>
            <a:pPr marL="457200" indent="-457200">
              <a:buFont typeface="+mj-lt"/>
              <a:buAutoNum type="arabicPeriod"/>
            </a:pPr>
            <a:r>
              <a:rPr lang="el-GR" dirty="0" smtClean="0"/>
              <a:t>Προσθήκη </a:t>
            </a:r>
            <a:r>
              <a:rPr lang="el-GR" dirty="0"/>
              <a:t>50 </a:t>
            </a:r>
            <a:r>
              <a:rPr lang="el-GR" dirty="0" err="1"/>
              <a:t>μL</a:t>
            </a:r>
            <a:r>
              <a:rPr lang="el-GR" dirty="0"/>
              <a:t> ολικού </a:t>
            </a:r>
            <a:r>
              <a:rPr lang="el-GR" dirty="0" smtClean="0"/>
              <a:t>αίματος.</a:t>
            </a:r>
            <a:endParaRPr lang="el-GR" dirty="0"/>
          </a:p>
          <a:p>
            <a:endParaRPr lang="el-GR" dirty="0"/>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4949549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marL="444500" indent="-444500">
              <a:buFont typeface="+mj-lt"/>
              <a:buAutoNum type="romanUcPeriod"/>
            </a:pPr>
            <a:r>
              <a:rPr lang="el-GR" dirty="0" err="1"/>
              <a:t>Φασματοφωτομετρική</a:t>
            </a:r>
            <a:r>
              <a:rPr lang="el-GR" dirty="0"/>
              <a:t> </a:t>
            </a:r>
            <a:r>
              <a:rPr lang="el-GR" dirty="0" smtClean="0"/>
              <a:t>παρατήρηση</a:t>
            </a:r>
            <a:endParaRPr lang="el-GR" dirty="0"/>
          </a:p>
        </p:txBody>
      </p:sp>
      <p:sp>
        <p:nvSpPr>
          <p:cNvPr id="3" name="Θέση περιεχομένου 2"/>
          <p:cNvSpPr>
            <a:spLocks noGrp="1"/>
          </p:cNvSpPr>
          <p:nvPr>
            <p:ph idx="1"/>
          </p:nvPr>
        </p:nvSpPr>
        <p:spPr/>
        <p:txBody>
          <a:bodyPr/>
          <a:lstStyle/>
          <a:p>
            <a:r>
              <a:rPr lang="el-GR" dirty="0"/>
              <a:t>Μετράτε τη διαπερατότητα  (Τ%)  των διαλυμάτων του αίματος 0.2%, 0.5%, 0.7%  και 0.9% </a:t>
            </a:r>
            <a:r>
              <a:rPr lang="el-GR" dirty="0" err="1"/>
              <a:t>ΝaCl</a:t>
            </a:r>
            <a:r>
              <a:rPr lang="el-GR" dirty="0"/>
              <a:t> σε μήκος κύματος 550nm και κατασκευάζετε καμπύλη της διαπερατότητας (άξονας Υ) ως προς τη συγκέντρωση του </a:t>
            </a:r>
            <a:r>
              <a:rPr lang="el-GR" dirty="0" err="1"/>
              <a:t>ΝaCl</a:t>
            </a:r>
            <a:r>
              <a:rPr lang="el-GR" dirty="0"/>
              <a:t> (άξονας Χ). </a:t>
            </a:r>
          </a:p>
          <a:p>
            <a:r>
              <a:rPr lang="el-GR" dirty="0"/>
              <a:t>Ρυθμίζετε στο 100% τη διαπερατότητα (Τ) με διάλυμα </a:t>
            </a:r>
            <a:r>
              <a:rPr lang="el-GR" dirty="0" err="1"/>
              <a:t>ΝaCl</a:t>
            </a:r>
            <a:r>
              <a:rPr lang="el-GR" dirty="0"/>
              <a:t> ή νερό.</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5946222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marL="630238" indent="-630238">
              <a:buFont typeface="+mj-lt"/>
              <a:buAutoNum type="romanUcPeriod" startAt="2"/>
            </a:pPr>
            <a:r>
              <a:rPr lang="el-GR" dirty="0"/>
              <a:t>Μικροσκοπική </a:t>
            </a:r>
            <a:r>
              <a:rPr lang="el-GR" dirty="0" smtClean="0"/>
              <a:t>παρατήρηση</a:t>
            </a:r>
            <a:endParaRPr lang="el-GR" dirty="0"/>
          </a:p>
        </p:txBody>
      </p:sp>
      <p:sp>
        <p:nvSpPr>
          <p:cNvPr id="3" name="Θέση περιεχομένου 2"/>
          <p:cNvSpPr>
            <a:spLocks noGrp="1"/>
          </p:cNvSpPr>
          <p:nvPr>
            <p:ph idx="1"/>
          </p:nvPr>
        </p:nvSpPr>
        <p:spPr/>
        <p:txBody>
          <a:bodyPr/>
          <a:lstStyle/>
          <a:p>
            <a:r>
              <a:rPr lang="el-GR" dirty="0"/>
              <a:t>Με τη βοήθεια επιχρίσματος ολικού αίματος εστιάζετε στον 40x φακό</a:t>
            </a:r>
            <a:r>
              <a:rPr lang="el-GR" dirty="0" smtClean="0"/>
              <a:t>.</a:t>
            </a:r>
            <a:endParaRPr lang="el-GR" dirty="0"/>
          </a:p>
          <a:p>
            <a:r>
              <a:rPr lang="el-GR" dirty="0"/>
              <a:t>Στη συνέχεια ετοιμάζετε επιχρίσματα από τα διαλύματα του αίματος σε 0.5%, 0.7% και 0.9% </a:t>
            </a:r>
            <a:r>
              <a:rPr lang="el-GR" dirty="0" err="1"/>
              <a:t>ΝaCl</a:t>
            </a:r>
            <a:r>
              <a:rPr lang="el-GR" dirty="0"/>
              <a:t> και μετράτε τα κύτταρα σε 3-4 οπτικά πεδία στο </a:t>
            </a:r>
            <a:r>
              <a:rPr lang="el-GR" dirty="0" err="1"/>
              <a:t>φωτονικό</a:t>
            </a:r>
            <a:r>
              <a:rPr lang="el-GR" dirty="0"/>
              <a:t> μικροσκόπιο. Από τη μείωση των κυττάρων υπολογίζετε το ποσοστό της </a:t>
            </a:r>
            <a:r>
              <a:rPr lang="el-GR" dirty="0" err="1"/>
              <a:t>αιμόλυσης</a:t>
            </a:r>
            <a:r>
              <a:rPr lang="el-GR" dirty="0"/>
              <a:t> στα διαλύματα 0.5% και 0.7% </a:t>
            </a:r>
            <a:r>
              <a:rPr lang="el-GR" dirty="0" err="1"/>
              <a:t>ΝaCl</a:t>
            </a:r>
            <a:r>
              <a:rPr lang="el-GR" dirty="0"/>
              <a:t>, δεδομένου ότι το διάλυμα 0.9% </a:t>
            </a:r>
            <a:r>
              <a:rPr lang="el-GR" dirty="0" err="1"/>
              <a:t>ΝaCl</a:t>
            </a:r>
            <a:r>
              <a:rPr lang="el-GR" dirty="0"/>
              <a:t> εκφράζει το 100% των κυττάρων (ως ισότονο).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28734689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marL="719138" indent="-719138">
              <a:buFont typeface="+mj-lt"/>
              <a:buAutoNum type="romanUcPeriod" startAt="3"/>
            </a:pPr>
            <a:r>
              <a:rPr lang="el-GR" dirty="0" smtClean="0"/>
              <a:t>Μακροσκοπική </a:t>
            </a:r>
            <a:r>
              <a:rPr lang="el-GR" dirty="0"/>
              <a:t>παρατήρηση</a:t>
            </a:r>
          </a:p>
        </p:txBody>
      </p:sp>
      <p:sp>
        <p:nvSpPr>
          <p:cNvPr id="3" name="Θέση περιεχομένου 2"/>
          <p:cNvSpPr>
            <a:spLocks noGrp="1"/>
          </p:cNvSpPr>
          <p:nvPr>
            <p:ph idx="1"/>
          </p:nvPr>
        </p:nvSpPr>
        <p:spPr/>
        <p:txBody>
          <a:bodyPr/>
          <a:lstStyle/>
          <a:p>
            <a:r>
              <a:rPr lang="el-GR" dirty="0"/>
              <a:t>Αφήνετε ακίνητους τους δοκιμαστικούς σωλήνες με τα διαλύματα του αίματος για αρκετή ώρα. Περιγράφετε κάθε σωλήνα ως προς το χρώμα, τη διαύγεια, τη δημιουργία φάσεων και την καθίζηση σε συνάρτηση με το χρόνο.</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191026782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ags/tag2.xml><?xml version="1.0" encoding="utf-8"?>
<p:tagLst xmlns:a="http://schemas.openxmlformats.org/drawingml/2006/main" xmlns:r="http://schemas.openxmlformats.org/officeDocument/2006/relationships" xmlns:p="http://schemas.openxmlformats.org/presentationml/2006/main">
  <p:tag name="ISPRING_YT_SHOW_AFTER" val="0"/>
  <p:tag name="ISPRING_YT_WEB_ADDRESS" val="http://www.youtube.com/v/OYoaLzobQmk"/>
</p:tagLst>
</file>

<file path=ppt/theme/theme1.xml><?xml version="1.0" encoding="utf-8"?>
<a:theme xmlns:a="http://schemas.openxmlformats.org/drawingml/2006/main" name="OC_template_updated">
  <a:themeElements>
    <a:clrScheme name="Προσαρμοσμένο 16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57</TotalTime>
  <Words>968</Words>
  <Application>Microsoft Office PowerPoint</Application>
  <PresentationFormat>Προβολή στην οθόνη (4:3)</PresentationFormat>
  <Paragraphs>102</Paragraphs>
  <Slides>16</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16</vt:i4>
      </vt:variant>
    </vt:vector>
  </HeadingPairs>
  <TitlesOfParts>
    <vt:vector size="18" baseType="lpstr">
      <vt:lpstr>OC_template_updated</vt:lpstr>
      <vt:lpstr>1_OC_template_updated</vt:lpstr>
      <vt:lpstr>Αιματολογία ΙΙ (E)</vt:lpstr>
      <vt:lpstr>Διάχυση</vt:lpstr>
      <vt:lpstr>Ώσμωση 1/3</vt:lpstr>
      <vt:lpstr>Ώσμωση 2/3</vt:lpstr>
      <vt:lpstr>Ώσμωση 3/3</vt:lpstr>
      <vt:lpstr>Διαδικασία</vt:lpstr>
      <vt:lpstr>Φασματοφωτομετρική παρατήρηση</vt:lpstr>
      <vt:lpstr>Μικροσκοπική παρατήρηση</vt:lpstr>
      <vt:lpstr>Μακροσκοπική παρατήρηση</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Αιματολογία ΙΙ - E</dc:title>
  <dc:creator>opencourses@teiath.gr</dc:creator>
  <cp:lastModifiedBy>fkaram2</cp:lastModifiedBy>
  <cp:revision>12</cp:revision>
  <dcterms:created xsi:type="dcterms:W3CDTF">2014-11-04T14:12:39Z</dcterms:created>
  <dcterms:modified xsi:type="dcterms:W3CDTF">2015-03-02T08:06:24Z</dcterms:modified>
</cp:coreProperties>
</file>