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18"/>
  </p:notesMasterIdLst>
  <p:handoutMasterIdLst>
    <p:handoutMasterId r:id="rId119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  <p:sldId id="284" r:id="rId16"/>
    <p:sldId id="285" r:id="rId17"/>
    <p:sldId id="287" r:id="rId18"/>
    <p:sldId id="288" r:id="rId19"/>
    <p:sldId id="290" r:id="rId20"/>
    <p:sldId id="291" r:id="rId21"/>
    <p:sldId id="293" r:id="rId22"/>
    <p:sldId id="294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19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35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43" r:id="rId70"/>
    <p:sldId id="344" r:id="rId71"/>
    <p:sldId id="345" r:id="rId72"/>
    <p:sldId id="346" r:id="rId73"/>
    <p:sldId id="347" r:id="rId74"/>
    <p:sldId id="348" r:id="rId75"/>
    <p:sldId id="349" r:id="rId76"/>
    <p:sldId id="350" r:id="rId77"/>
    <p:sldId id="351" r:id="rId78"/>
    <p:sldId id="352" r:id="rId79"/>
    <p:sldId id="353" r:id="rId80"/>
    <p:sldId id="354" r:id="rId81"/>
    <p:sldId id="355" r:id="rId82"/>
    <p:sldId id="356" r:id="rId83"/>
    <p:sldId id="357" r:id="rId84"/>
    <p:sldId id="358" r:id="rId85"/>
    <p:sldId id="359" r:id="rId86"/>
    <p:sldId id="360" r:id="rId87"/>
    <p:sldId id="361" r:id="rId88"/>
    <p:sldId id="362" r:id="rId89"/>
    <p:sldId id="363" r:id="rId90"/>
    <p:sldId id="364" r:id="rId91"/>
    <p:sldId id="365" r:id="rId92"/>
    <p:sldId id="366" r:id="rId93"/>
    <p:sldId id="367" r:id="rId94"/>
    <p:sldId id="368" r:id="rId95"/>
    <p:sldId id="369" r:id="rId96"/>
    <p:sldId id="370" r:id="rId97"/>
    <p:sldId id="371" r:id="rId98"/>
    <p:sldId id="372" r:id="rId99"/>
    <p:sldId id="373" r:id="rId100"/>
    <p:sldId id="374" r:id="rId101"/>
    <p:sldId id="375" r:id="rId102"/>
    <p:sldId id="376" r:id="rId103"/>
    <p:sldId id="377" r:id="rId104"/>
    <p:sldId id="378" r:id="rId105"/>
    <p:sldId id="379" r:id="rId106"/>
    <p:sldId id="380" r:id="rId107"/>
    <p:sldId id="381" r:id="rId108"/>
    <p:sldId id="382" r:id="rId109"/>
    <p:sldId id="383" r:id="rId110"/>
    <p:sldId id="257" r:id="rId111"/>
    <p:sldId id="262" r:id="rId112"/>
    <p:sldId id="264" r:id="rId113"/>
    <p:sldId id="267" r:id="rId114"/>
    <p:sldId id="268" r:id="rId115"/>
    <p:sldId id="266" r:id="rId116"/>
    <p:sldId id="261" r:id="rId117"/>
  </p:sldIdLst>
  <p:sldSz cx="9144000" cy="6858000" type="screen4x3"/>
  <p:notesSz cx="7104063" cy="10234613"/>
  <p:custDataLst>
    <p:tags r:id="rId1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9" d="100"/>
          <a:sy n="119" d="100"/>
        </p:scale>
        <p:origin x="-149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tableStyles" Target="tableStyle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handoutMaster" Target="handoutMasters/handoutMaster1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ags" Target="tags/tag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presProps" Target="presProps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688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Arcadian" TargetMode="External"/><Relationship Id="rId4" Type="http://schemas.openxmlformats.org/officeDocument/2006/relationships/hyperlink" Target="http://commons.wikimedia.org/wiki/File:NeutrophilerAktion.png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1</a:t>
            </a:r>
            <a:r>
              <a:rPr lang="el-GR" sz="2600" dirty="0"/>
              <a:t>: Διαφορική διάγνωση μεταβολών των λευκών αιμοσφαιρίων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94421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Έλλειψη δευτερογενών ή ειδικών κοκκίων</a:t>
            </a:r>
            <a:br>
              <a:rPr lang="el-GR" dirty="0" smtClean="0"/>
            </a:br>
            <a:r>
              <a:rPr lang="en-US" sz="3000" b="0" dirty="0"/>
              <a:t>Specific Granule Deficiency - </a:t>
            </a:r>
            <a:r>
              <a:rPr lang="en-US" sz="3000" b="0" dirty="0" smtClean="0"/>
              <a:t>SGD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21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Αιματολογικές εκδηλώσεις </a:t>
            </a:r>
            <a:r>
              <a:rPr lang="en-US" dirty="0" smtClean="0"/>
              <a:t>AIDS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διαταραχές πήξης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err="1" smtClean="0"/>
              <a:t>Αντιφωσφολιπιδικά</a:t>
            </a:r>
            <a:r>
              <a:rPr lang="el-GR" dirty="0" smtClean="0"/>
              <a:t> αντισώματα.</a:t>
            </a:r>
          </a:p>
          <a:p>
            <a:r>
              <a:rPr lang="en-US" dirty="0" err="1" smtClean="0"/>
              <a:t>aPTT</a:t>
            </a:r>
            <a:r>
              <a:rPr lang="en-US" dirty="0" smtClean="0"/>
              <a:t> </a:t>
            </a:r>
            <a:r>
              <a:rPr lang="el-GR" dirty="0" smtClean="0"/>
              <a:t>παρατεταμένο.</a:t>
            </a:r>
          </a:p>
          <a:p>
            <a:r>
              <a:rPr lang="el-GR" dirty="0" smtClean="0"/>
              <a:t>Παράταση του </a:t>
            </a:r>
            <a:r>
              <a:rPr lang="en-US" dirty="0" smtClean="0"/>
              <a:t>PT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VII </a:t>
            </a:r>
            <a:r>
              <a:rPr lang="el-GR" dirty="0" smtClean="0"/>
              <a:t>έλλειψη.</a:t>
            </a:r>
          </a:p>
          <a:p>
            <a:r>
              <a:rPr lang="el-GR" dirty="0" smtClean="0"/>
              <a:t>Ελάττωση της πρωτεΐνης </a:t>
            </a:r>
            <a:r>
              <a:rPr lang="en-US" dirty="0" smtClean="0"/>
              <a:t>S</a:t>
            </a:r>
            <a:r>
              <a:rPr lang="el-GR" dirty="0" smtClean="0"/>
              <a:t>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5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Άλλες Αιματολογικές εκδηλώσεις </a:t>
            </a:r>
            <a:r>
              <a:rPr lang="en-US" dirty="0" smtClean="0"/>
              <a:t>AIDS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Πολυκλωνική</a:t>
            </a:r>
            <a:r>
              <a:rPr lang="el-GR" dirty="0" smtClean="0"/>
              <a:t> </a:t>
            </a:r>
            <a:r>
              <a:rPr lang="el-GR" dirty="0" err="1" smtClean="0"/>
              <a:t>υπεργαμμασφαιριναιμία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πορφύρα.</a:t>
            </a:r>
          </a:p>
          <a:p>
            <a:r>
              <a:rPr lang="el-GR" dirty="0" smtClean="0"/>
              <a:t>Δερματική </a:t>
            </a:r>
            <a:r>
              <a:rPr lang="el-GR" dirty="0" err="1" smtClean="0"/>
              <a:t>πορφυρία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Σύνδρομο διάχυτης διηθητικής </a:t>
            </a:r>
            <a:r>
              <a:rPr lang="en-US" dirty="0" smtClean="0"/>
              <a:t>CD8 </a:t>
            </a:r>
            <a:r>
              <a:rPr lang="el-GR" dirty="0" err="1" smtClean="0"/>
              <a:t>λεμδοκυττάρωσης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Λεμφώματα 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16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Ποσοτικές μεταβολές λεμφοκυττάρων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53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Προσέγγιση ασθενών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Τυχαίο εύρημα;</a:t>
            </a:r>
          </a:p>
          <a:p>
            <a:r>
              <a:rPr lang="el-GR" dirty="0" smtClean="0"/>
              <a:t>Αποτέλεσμα συμπτωματικής νόσου.</a:t>
            </a:r>
          </a:p>
          <a:p>
            <a:r>
              <a:rPr lang="el-GR" dirty="0" smtClean="0"/>
              <a:t>Επανάληψη και επίχρισμα.</a:t>
            </a:r>
          </a:p>
          <a:p>
            <a:r>
              <a:rPr lang="el-GR" dirty="0" smtClean="0"/>
              <a:t>Διεγερμένα λεμφοκύτταρα.</a:t>
            </a:r>
          </a:p>
          <a:p>
            <a:r>
              <a:rPr lang="el-GR" dirty="0" smtClean="0"/>
              <a:t>Άτυπα λεμφοκύτταρα;</a:t>
            </a:r>
          </a:p>
          <a:p>
            <a:r>
              <a:rPr lang="el-GR" dirty="0" smtClean="0"/>
              <a:t>Πυρηνικές σκιές;</a:t>
            </a:r>
          </a:p>
          <a:p>
            <a:r>
              <a:rPr lang="el-GR" dirty="0" smtClean="0"/>
              <a:t>Ιστορικό.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604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Λεμφοκυττάρωση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&gt; 4,0x</a:t>
            </a:r>
            <a:r>
              <a:rPr lang="el-GR" dirty="0" smtClean="0"/>
              <a:t>10</a:t>
            </a:r>
            <a:r>
              <a:rPr lang="el-GR" baseline="30000" dirty="0" smtClean="0"/>
              <a:t>9</a:t>
            </a:r>
            <a:r>
              <a:rPr lang="el-GR" dirty="0" smtClean="0"/>
              <a:t>/</a:t>
            </a:r>
            <a:r>
              <a:rPr lang="en-US" dirty="0" smtClean="0"/>
              <a:t>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Πρωτοπαθής με αύξηση του αριθμού των λεμφοκυττάρων λόγω ενδογενούς διαταραχής του λεμφοκυτταρικού τύπου (</a:t>
            </a:r>
            <a:r>
              <a:rPr lang="el-GR" dirty="0" err="1" smtClean="0"/>
              <a:t>λεμφοϋπερπλαστικά</a:t>
            </a:r>
            <a:r>
              <a:rPr lang="el-GR" dirty="0" smtClean="0"/>
              <a:t> σύνδρομα).</a:t>
            </a:r>
          </a:p>
          <a:p>
            <a:r>
              <a:rPr lang="el-GR" dirty="0" err="1" smtClean="0"/>
              <a:t>Νεοπλασματική</a:t>
            </a:r>
            <a:r>
              <a:rPr lang="el-GR" dirty="0" smtClean="0"/>
              <a:t> υπερπλασία των Β-, Τ-, ΝΚ.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6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Αίτια πρωτοπαθούς λεμφοκυττάρωσης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ΟΛΛ.</a:t>
            </a:r>
          </a:p>
          <a:p>
            <a:r>
              <a:rPr lang="el-GR" dirty="0" smtClean="0"/>
              <a:t>ΧΛΛ.</a:t>
            </a:r>
          </a:p>
          <a:p>
            <a:r>
              <a:rPr lang="el-GR" dirty="0" err="1" smtClean="0"/>
              <a:t>Προλεμφοκυτταρική</a:t>
            </a:r>
            <a:r>
              <a:rPr lang="el-GR" dirty="0" smtClean="0"/>
              <a:t> λευχαιμία.</a:t>
            </a:r>
          </a:p>
          <a:p>
            <a:r>
              <a:rPr lang="el-GR" dirty="0" smtClean="0"/>
              <a:t>Λευχαιμία εκ τριχωτών κυττάρων.</a:t>
            </a:r>
          </a:p>
          <a:p>
            <a:r>
              <a:rPr lang="el-GR" dirty="0" smtClean="0"/>
              <a:t>Τ-λευχαιμία.</a:t>
            </a:r>
          </a:p>
          <a:p>
            <a:r>
              <a:rPr lang="el-GR" dirty="0" smtClean="0"/>
              <a:t>Λεμφώματα.</a:t>
            </a:r>
          </a:p>
          <a:p>
            <a:r>
              <a:rPr lang="el-GR" dirty="0" smtClean="0"/>
              <a:t>Λευχαιμία από μεγάλα κοκκιώδη λεμφοκύτταρα.</a:t>
            </a:r>
          </a:p>
          <a:p>
            <a:r>
              <a:rPr lang="el-GR" dirty="0" smtClean="0"/>
              <a:t>Λευχαιμία από </a:t>
            </a:r>
            <a:r>
              <a:rPr lang="en-US" dirty="0" smtClean="0"/>
              <a:t>NK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Μονοκλωνική</a:t>
            </a:r>
            <a:r>
              <a:rPr lang="el-GR" dirty="0" smtClean="0"/>
              <a:t> Β-λεμφοκυττάρωση.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0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Αντιδραστική λεμφοκυττάρωση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Λοιμώξεις (</a:t>
            </a:r>
            <a:r>
              <a:rPr lang="en-US" dirty="0" smtClean="0"/>
              <a:t>EBV, CMV, HIV)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Καρδιαγγειακή κατάρριψη.</a:t>
            </a:r>
          </a:p>
          <a:p>
            <a:r>
              <a:rPr lang="el-GR" dirty="0" smtClean="0"/>
              <a:t>Φάρμακα.</a:t>
            </a:r>
          </a:p>
          <a:p>
            <a:r>
              <a:rPr lang="el-GR" dirty="0" smtClean="0"/>
              <a:t>Αντιδράσεις υπερευαισθησίας.</a:t>
            </a:r>
          </a:p>
          <a:p>
            <a:r>
              <a:rPr lang="el-GR" dirty="0" smtClean="0"/>
              <a:t>Τραύματα, επεμβάσεις.</a:t>
            </a:r>
          </a:p>
          <a:p>
            <a:r>
              <a:rPr lang="el-GR" dirty="0" smtClean="0"/>
              <a:t>Δρεπανοκυτταρική κρίση.</a:t>
            </a:r>
          </a:p>
          <a:p>
            <a:r>
              <a:rPr lang="el-GR" dirty="0" smtClean="0"/>
              <a:t>Νεοπλάσματα.</a:t>
            </a:r>
          </a:p>
          <a:p>
            <a:r>
              <a:rPr lang="el-GR" dirty="0" smtClean="0"/>
              <a:t>Κάπνισμα.</a:t>
            </a:r>
          </a:p>
          <a:p>
            <a:r>
              <a:rPr lang="el-GR" dirty="0" err="1" smtClean="0"/>
              <a:t>Υποσπληνισμός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Σαρκοείδωση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8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Λεμφοκυτταροπενία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&lt;</a:t>
            </a:r>
            <a:r>
              <a:rPr lang="en-US" dirty="0" smtClean="0"/>
              <a:t> </a:t>
            </a:r>
            <a:r>
              <a:rPr lang="el-GR" dirty="0" smtClean="0"/>
              <a:t>1,5</a:t>
            </a:r>
            <a:r>
              <a:rPr lang="en-US" dirty="0" smtClean="0"/>
              <a:t>x</a:t>
            </a:r>
            <a:r>
              <a:rPr lang="el-GR" dirty="0" smtClean="0"/>
              <a:t>10</a:t>
            </a:r>
            <a:r>
              <a:rPr lang="el-GR" baseline="30000" dirty="0" smtClean="0"/>
              <a:t>9</a:t>
            </a:r>
            <a:r>
              <a:rPr lang="el-GR" dirty="0" smtClean="0"/>
              <a:t>/</a:t>
            </a:r>
            <a:r>
              <a:rPr lang="en-US" dirty="0" smtClean="0"/>
              <a:t>L 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Μηχανισμός σχεδόν άγνωστος.</a:t>
            </a:r>
          </a:p>
          <a:p>
            <a:r>
              <a:rPr lang="el-GR" dirty="0" smtClean="0"/>
              <a:t>Πρωτοπαθή.</a:t>
            </a:r>
          </a:p>
          <a:p>
            <a:r>
              <a:rPr lang="el-GR" dirty="0" smtClean="0"/>
              <a:t>Επίκτητη.</a:t>
            </a:r>
          </a:p>
          <a:p>
            <a:r>
              <a:rPr lang="el-GR" dirty="0" smtClean="0"/>
              <a:t>Λοιμώδη ή </a:t>
            </a:r>
            <a:r>
              <a:rPr lang="el-GR" dirty="0" err="1" smtClean="0"/>
              <a:t>ιατρογενή</a:t>
            </a:r>
            <a:r>
              <a:rPr lang="el-GR" dirty="0" smtClean="0"/>
              <a:t> αίτια.</a:t>
            </a:r>
          </a:p>
          <a:p>
            <a:r>
              <a:rPr lang="el-GR" dirty="0" smtClean="0"/>
              <a:t>Συστηματικά νοσήματα.</a:t>
            </a:r>
          </a:p>
          <a:p>
            <a:r>
              <a:rPr lang="el-GR" dirty="0" err="1" smtClean="0"/>
              <a:t>Τροφογενής</a:t>
            </a:r>
            <a:r>
              <a:rPr lang="el-GR" dirty="0" smtClean="0"/>
              <a:t>.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4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Λεμφοκυτταροπενία δευτεροπαθής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Απλαστική</a:t>
            </a:r>
            <a:r>
              <a:rPr lang="el-GR" dirty="0" smtClean="0"/>
              <a:t> αναιμία.</a:t>
            </a:r>
          </a:p>
          <a:p>
            <a:r>
              <a:rPr lang="el-GR" dirty="0" smtClean="0"/>
              <a:t>Ιογενείς λοιμώξεις.</a:t>
            </a:r>
          </a:p>
          <a:p>
            <a:r>
              <a:rPr lang="el-GR" dirty="0" err="1" smtClean="0"/>
              <a:t>Βακτηριακές</a:t>
            </a:r>
            <a:r>
              <a:rPr lang="el-GR" dirty="0" smtClean="0"/>
              <a:t> λοιμώξεις.</a:t>
            </a:r>
          </a:p>
          <a:p>
            <a:r>
              <a:rPr lang="el-GR" dirty="0" smtClean="0"/>
              <a:t>Χημειοθεραπεία, ακτινοθεραπεία, ανοσοθεραπεία.</a:t>
            </a:r>
          </a:p>
          <a:p>
            <a:r>
              <a:rPr lang="el-GR" dirty="0" smtClean="0"/>
              <a:t>Τραυματισμός μεγάλων λεμφαγγείων.</a:t>
            </a:r>
          </a:p>
          <a:p>
            <a:r>
              <a:rPr lang="el-GR" dirty="0" smtClean="0"/>
              <a:t>ΧΝΑ.</a:t>
            </a:r>
          </a:p>
          <a:p>
            <a:r>
              <a:rPr lang="el-GR" dirty="0" smtClean="0"/>
              <a:t>Αλκοολισμός.</a:t>
            </a:r>
          </a:p>
          <a:p>
            <a:r>
              <a:rPr lang="el-GR" dirty="0" smtClean="0"/>
              <a:t>Έλλειψη </a:t>
            </a:r>
            <a:r>
              <a:rPr lang="en-US" dirty="0" smtClean="0"/>
              <a:t>Zn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20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978896" cy="4248472"/>
          </a:xfrm>
        </p:spPr>
        <p:txBody>
          <a:bodyPr>
            <a:normAutofit/>
          </a:bodyPr>
          <a:lstStyle/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r>
              <a:rPr lang="el-GR" dirty="0" smtClean="0"/>
              <a:t>Έλλειψη δευτερογενών κοκκίων.</a:t>
            </a:r>
          </a:p>
          <a:p>
            <a:r>
              <a:rPr lang="el-GR" dirty="0" smtClean="0"/>
              <a:t>Πυρήνας ουδετερόφιλων δίλοβος.</a:t>
            </a:r>
          </a:p>
          <a:p>
            <a:r>
              <a:rPr lang="el-GR" dirty="0" smtClean="0"/>
              <a:t>Μειωμένη </a:t>
            </a:r>
            <a:r>
              <a:rPr lang="el-GR" dirty="0" err="1" smtClean="0"/>
              <a:t>χημειοταξία</a:t>
            </a:r>
            <a:r>
              <a:rPr lang="el-GR" dirty="0" smtClean="0"/>
              <a:t> και βακτηριοκτόνο δράση.</a:t>
            </a:r>
          </a:p>
          <a:p>
            <a:r>
              <a:rPr lang="el-GR" dirty="0" smtClean="0"/>
              <a:t>Υποτροπιάζουσες </a:t>
            </a:r>
            <a:r>
              <a:rPr lang="el-GR" dirty="0" err="1" smtClean="0"/>
              <a:t>βακτηριακές</a:t>
            </a:r>
            <a:r>
              <a:rPr lang="el-GR" dirty="0" smtClean="0"/>
              <a:t> και </a:t>
            </a:r>
            <a:r>
              <a:rPr lang="el-GR" dirty="0" err="1" smtClean="0"/>
              <a:t>μυκητιασιακές</a:t>
            </a:r>
            <a:r>
              <a:rPr lang="el-GR" dirty="0" smtClean="0"/>
              <a:t> λοιμώξεις κυρίως στο δέρμα και τους πνεύμονες.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pic>
        <p:nvPicPr>
          <p:cNvPr id="5" name="Picture 2" descr="http://www.ufrgs.br/imunovet/molecular_immunology/neutrophilaggreg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340767"/>
            <a:ext cx="3888811" cy="2780601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</p:pic>
      <p:sp>
        <p:nvSpPr>
          <p:cNvPr id="6" name="Ορθογώνιο 5"/>
          <p:cNvSpPr/>
          <p:nvPr/>
        </p:nvSpPr>
        <p:spPr>
          <a:xfrm>
            <a:off x="467544" y="5424206"/>
            <a:ext cx="7902624" cy="88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b="1" dirty="0">
                <a:solidFill>
                  <a:prstClr val="black"/>
                </a:solidFill>
                <a:latin typeface="Calibri"/>
              </a:rPr>
              <a:t>Προσοχή! 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Επίκτητα παρατηρείται σε εγκαύματα και </a:t>
            </a:r>
            <a:r>
              <a:rPr lang="el-GR" sz="2300" dirty="0" err="1">
                <a:solidFill>
                  <a:prstClr val="black"/>
                </a:solidFill>
                <a:latin typeface="Calibri"/>
              </a:rPr>
              <a:t>μυελοδυσπλαστικά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ή </a:t>
            </a:r>
            <a:r>
              <a:rPr lang="el-GR" sz="2300" dirty="0" err="1">
                <a:solidFill>
                  <a:prstClr val="black"/>
                </a:solidFill>
                <a:latin typeface="Calibri"/>
              </a:rPr>
              <a:t>υπερπλαστικά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σύνδρομα.</a:t>
            </a:r>
          </a:p>
        </p:txBody>
      </p:sp>
    </p:spTree>
    <p:extLst>
      <p:ext uri="{BB962C8B-B14F-4D97-AF65-F5344CB8AC3E}">
        <p14:creationId xmlns:p14="http://schemas.microsoft.com/office/powerpoint/2010/main" val="160075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Διαφορική διάγνωση μεταβολών των λευκών αιμοσφαιρίων».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440160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Ανωμαλία </a:t>
            </a:r>
            <a:r>
              <a:rPr lang="en-US" dirty="0" err="1" smtClean="0"/>
              <a:t>Pelger</a:t>
            </a:r>
            <a:r>
              <a:rPr lang="en-US" dirty="0" smtClean="0"/>
              <a:t> - </a:t>
            </a:r>
            <a:r>
              <a:rPr lang="en-US" dirty="0" err="1" smtClean="0"/>
              <a:t>Huet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83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5054110"/>
            <a:ext cx="8229600" cy="1471234"/>
          </a:xfrm>
        </p:spPr>
        <p:txBody>
          <a:bodyPr>
            <a:normAutofit/>
          </a:bodyPr>
          <a:lstStyle/>
          <a:p>
            <a:r>
              <a:rPr lang="el-GR" dirty="0" err="1" smtClean="0"/>
              <a:t>Διαφοροδιάγνωση</a:t>
            </a:r>
            <a:r>
              <a:rPr lang="el-GR" dirty="0" smtClean="0"/>
              <a:t> από τη «στροφή προς τα αριστερά».</a:t>
            </a:r>
          </a:p>
          <a:p>
            <a:r>
              <a:rPr lang="el-GR" dirty="0" smtClean="0"/>
              <a:t>Επίκτητα σε ασθενείς με ΟΜΛ και </a:t>
            </a:r>
            <a:r>
              <a:rPr lang="el-GR" dirty="0" err="1" smtClean="0"/>
              <a:t>μυελοδυσπλαστικά</a:t>
            </a:r>
            <a:r>
              <a:rPr lang="el-GR" dirty="0" smtClean="0"/>
              <a:t> ή </a:t>
            </a:r>
            <a:r>
              <a:rPr lang="el-GR" dirty="0" err="1" smtClean="0"/>
              <a:t>υπερπλαστικά</a:t>
            </a:r>
            <a:r>
              <a:rPr lang="el-GR" dirty="0" smtClean="0"/>
              <a:t> σύνδρομα.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pic>
        <p:nvPicPr>
          <p:cNvPr id="5" name="Picture 2" descr="http://library.med.utah.edu/WebPath/jpeg5/HEME014.jpg"/>
          <p:cNvPicPr>
            <a:picLocks noChangeAspect="1" noChangeArrowheads="1"/>
          </p:cNvPicPr>
          <p:nvPr/>
        </p:nvPicPr>
        <p:blipFill>
          <a:blip r:embed="rId2"/>
          <a:srcRect l="26786" t="15958" r="38988" b="20212"/>
          <a:stretch>
            <a:fillRect/>
          </a:stretch>
        </p:blipFill>
        <p:spPr bwMode="auto">
          <a:xfrm rot="16200000">
            <a:off x="5721830" y="688866"/>
            <a:ext cx="2808312" cy="38240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Ορθογώνιο 5"/>
          <p:cNvSpPr/>
          <p:nvPr/>
        </p:nvSpPr>
        <p:spPr>
          <a:xfrm>
            <a:off x="467544" y="1016160"/>
            <a:ext cx="4896544" cy="403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Καλοήθη κληρονομική διαταραχή.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 err="1">
                <a:solidFill>
                  <a:prstClr val="black"/>
                </a:solidFill>
                <a:latin typeface="Calibri"/>
              </a:rPr>
              <a:t>Αυτοσωμικό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επικρατούντα χαρακτήρα.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 err="1">
                <a:solidFill>
                  <a:prstClr val="black"/>
                </a:solidFill>
                <a:latin typeface="Calibri"/>
              </a:rPr>
              <a:t>Υποκατάτμηση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του πυρήνα των </a:t>
            </a:r>
            <a:r>
              <a:rPr lang="el-GR" sz="2300" dirty="0" err="1">
                <a:solidFill>
                  <a:prstClr val="black"/>
                </a:solidFill>
                <a:latin typeface="Calibri"/>
              </a:rPr>
              <a:t>ουδετεροφίλων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Λοβοί με </a:t>
            </a:r>
            <a:r>
              <a:rPr lang="el-GR" sz="2300" dirty="0" err="1">
                <a:solidFill>
                  <a:prstClr val="black"/>
                </a:solidFill>
                <a:latin typeface="Calibri"/>
              </a:rPr>
              <a:t>αποστρογγυλεμένα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άκρα.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 err="1">
                <a:solidFill>
                  <a:prstClr val="black"/>
                </a:solidFill>
                <a:latin typeface="Calibri"/>
              </a:rPr>
              <a:t>Ετερόζυγοι</a:t>
            </a:r>
            <a:r>
              <a:rPr lang="el-GR" sz="2300" dirty="0">
                <a:solidFill>
                  <a:prstClr val="black"/>
                </a:solidFill>
                <a:latin typeface="Calibri"/>
              </a:rPr>
              <a:t> δύο λοβούς.</a:t>
            </a:r>
          </a:p>
          <a:p>
            <a:pPr marL="342900" lvl="0" indent="-342900" fontAlgn="auto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l-GR" sz="2300" dirty="0">
                <a:solidFill>
                  <a:prstClr val="black"/>
                </a:solidFill>
                <a:latin typeface="Calibri"/>
              </a:rPr>
              <a:t>Ομόζυγοι πυρήνας στρογγυλός.</a:t>
            </a:r>
          </a:p>
        </p:txBody>
      </p:sp>
    </p:spTree>
    <p:extLst>
      <p:ext uri="{BB962C8B-B14F-4D97-AF65-F5344CB8AC3E}">
        <p14:creationId xmlns:p14="http://schemas.microsoft.com/office/powerpoint/2010/main" val="31247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Ανωμαλία </a:t>
            </a:r>
            <a:r>
              <a:rPr lang="en-US" dirty="0" smtClean="0"/>
              <a:t>Alder -Reilly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55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/>
          <a:lstStyle/>
          <a:p>
            <a:r>
              <a:rPr lang="el-GR" dirty="0" smtClean="0"/>
              <a:t>Κληρονομική μορφολογική διαταραχή.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r>
              <a:rPr lang="el-GR" dirty="0" smtClean="0"/>
              <a:t>Μεγαλύτερα </a:t>
            </a:r>
            <a:r>
              <a:rPr lang="el-GR" dirty="0" err="1" smtClean="0"/>
              <a:t>αζουρόφιλα</a:t>
            </a:r>
            <a:r>
              <a:rPr lang="el-GR" dirty="0" smtClean="0"/>
              <a:t> ή </a:t>
            </a:r>
            <a:r>
              <a:rPr lang="el-GR" dirty="0" err="1" smtClean="0"/>
              <a:t>βασεόφιλα</a:t>
            </a:r>
            <a:r>
              <a:rPr lang="el-GR" dirty="0" smtClean="0"/>
              <a:t> κοκκία.</a:t>
            </a:r>
          </a:p>
          <a:p>
            <a:r>
              <a:rPr lang="el-GR" dirty="0" smtClean="0"/>
              <a:t>Δεν επηρεάζει τη λειτουργικότητα των </a:t>
            </a:r>
            <a:r>
              <a:rPr lang="en-US" dirty="0" smtClean="0"/>
              <a:t>WBCs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Διαφοροδιάγνωση</a:t>
            </a:r>
            <a:r>
              <a:rPr lang="el-GR" dirty="0" smtClean="0"/>
              <a:t> από την τοξική κοκκίωση.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5" name="Picture 4" descr="http://www.wadsworth.org/chemheme/heme/cytoheme/hemepix/slide034.jpg"/>
          <p:cNvPicPr>
            <a:picLocks noChangeAspect="1" noChangeArrowheads="1"/>
          </p:cNvPicPr>
          <p:nvPr/>
        </p:nvPicPr>
        <p:blipFill>
          <a:blip r:embed="rId2"/>
          <a:srcRect l="16072" r="17499" b="8458"/>
          <a:stretch>
            <a:fillRect/>
          </a:stretch>
        </p:blipFill>
        <p:spPr bwMode="auto">
          <a:xfrm>
            <a:off x="4644008" y="1340768"/>
            <a:ext cx="4206862" cy="38675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Ανωμαλία </a:t>
            </a:r>
            <a:r>
              <a:rPr lang="en-US" dirty="0" smtClean="0"/>
              <a:t>May - </a:t>
            </a:r>
            <a:r>
              <a:rPr lang="en-US" dirty="0" err="1" smtClean="0"/>
              <a:t>Hegglin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8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199" y="1196752"/>
            <a:ext cx="5258051" cy="5328592"/>
          </a:xfrm>
        </p:spPr>
        <p:txBody>
          <a:bodyPr>
            <a:normAutofit/>
          </a:bodyPr>
          <a:lstStyle/>
          <a:p>
            <a:r>
              <a:rPr lang="el-GR" dirty="0" smtClean="0"/>
              <a:t>Σπάνια.</a:t>
            </a:r>
          </a:p>
          <a:p>
            <a:r>
              <a:rPr lang="el-GR" dirty="0" smtClean="0"/>
              <a:t>Κληρονομική.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επικρατούντα χαρακτήρα.</a:t>
            </a:r>
          </a:p>
          <a:p>
            <a:r>
              <a:rPr lang="el-GR" dirty="0" smtClean="0"/>
              <a:t>Μεγάλων </a:t>
            </a:r>
            <a:r>
              <a:rPr lang="el-GR" dirty="0" err="1" smtClean="0"/>
              <a:t>βασεόφιλων</a:t>
            </a:r>
            <a:r>
              <a:rPr lang="el-GR" dirty="0" smtClean="0"/>
              <a:t> εγκλείστων στο πρωτόπλασμα των κοκκιοκυττάρων.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Γιγάντια αιμοπετάλια.</a:t>
            </a:r>
          </a:p>
          <a:p>
            <a:r>
              <a:rPr lang="el-GR" dirty="0" smtClean="0"/>
              <a:t>Δεν υπάρχουν λειτουργικές διαταραχές των </a:t>
            </a:r>
            <a:r>
              <a:rPr lang="en-US" dirty="0" smtClean="0"/>
              <a:t>WBCs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5" name="Picture 2" descr="http://www.chronolab.com/hematology/images/L_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2079" y="1219472"/>
            <a:ext cx="3424417" cy="3073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672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Ανωμαλία </a:t>
            </a:r>
            <a:r>
              <a:rPr lang="en-US" dirty="0" smtClean="0"/>
              <a:t>Jordan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14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/>
          <a:lstStyle/>
          <a:p>
            <a:r>
              <a:rPr lang="el-GR" dirty="0" err="1" smtClean="0"/>
              <a:t>Οικογενείς</a:t>
            </a:r>
            <a:r>
              <a:rPr lang="el-GR" dirty="0" smtClean="0"/>
              <a:t> διαταραχή.</a:t>
            </a:r>
          </a:p>
          <a:p>
            <a:r>
              <a:rPr lang="el-GR" dirty="0" err="1" smtClean="0"/>
              <a:t>Κενοτόπια</a:t>
            </a:r>
            <a:r>
              <a:rPr lang="el-GR" dirty="0" smtClean="0"/>
              <a:t> στο πρωτόπλασμα των κοκκιοκυττάρων και μονοκυττάρων.</a:t>
            </a:r>
          </a:p>
          <a:p>
            <a:r>
              <a:rPr lang="el-GR" dirty="0" smtClean="0"/>
              <a:t>3-10 </a:t>
            </a:r>
            <a:r>
              <a:rPr lang="el-GR" dirty="0" err="1" smtClean="0"/>
              <a:t>κενοτόπια</a:t>
            </a:r>
            <a:r>
              <a:rPr lang="el-GR" dirty="0" smtClean="0"/>
              <a:t> / κύτταρο.</a:t>
            </a:r>
          </a:p>
          <a:p>
            <a:r>
              <a:rPr lang="el-GR" dirty="0" smtClean="0"/>
              <a:t>Τα </a:t>
            </a:r>
            <a:r>
              <a:rPr lang="el-GR" dirty="0" err="1" smtClean="0"/>
              <a:t>κενετόπια</a:t>
            </a:r>
            <a:r>
              <a:rPr lang="el-GR" dirty="0" smtClean="0"/>
              <a:t> περιέχουν λιπίδια.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pic>
        <p:nvPicPr>
          <p:cNvPr id="5" name="Picture 2" descr="http://www.ijpmonline.org/articles/2010/53/4/images/IndianJPatholMicrobiol_2010_53_4_799_72098_f3.jpg"/>
          <p:cNvPicPr>
            <a:picLocks noChangeAspect="1" noChangeArrowheads="1"/>
          </p:cNvPicPr>
          <p:nvPr/>
        </p:nvPicPr>
        <p:blipFill rotWithShape="1">
          <a:blip r:embed="rId2"/>
          <a:srcRect l="4276" t="3353" r="27321" b="4342"/>
          <a:stretch/>
        </p:blipFill>
        <p:spPr bwMode="auto">
          <a:xfrm>
            <a:off x="5076056" y="1272528"/>
            <a:ext cx="3880343" cy="3812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89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Μορφολογικές (δεν συνδέονται απαραίτητα με διαταραχή της λειτουργίας).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Ποιοτικές (διαταραχές στη λειτουργία, επίκτητες ή κληρονομικές).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Ποσοτικές (</a:t>
            </a:r>
            <a:r>
              <a:rPr lang="el-GR" dirty="0" err="1" smtClean="0"/>
              <a:t>λευκοπενία</a:t>
            </a:r>
            <a:r>
              <a:rPr lang="el-GR" dirty="0" smtClean="0"/>
              <a:t> ή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).</a:t>
            </a:r>
          </a:p>
          <a:p>
            <a:pPr marL="514350" indent="-514350"/>
            <a:r>
              <a:rPr lang="el-GR" dirty="0" smtClean="0"/>
              <a:t>Κοκκιοκύτταρα.</a:t>
            </a:r>
          </a:p>
          <a:p>
            <a:pPr marL="514350" indent="-514350"/>
            <a:r>
              <a:rPr lang="el-GR" dirty="0" smtClean="0"/>
              <a:t>Λεμφοκύτταρα.</a:t>
            </a:r>
          </a:p>
          <a:p>
            <a:pPr marL="514350" indent="-514350"/>
            <a:r>
              <a:rPr lang="el-GR" dirty="0" smtClean="0"/>
              <a:t>Μονοκύτταρα.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9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Ανωμαλία </a:t>
            </a:r>
            <a:r>
              <a:rPr lang="en-US" dirty="0" err="1" smtClean="0"/>
              <a:t>Undritz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5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040560"/>
          </a:xfrm>
        </p:spPr>
        <p:txBody>
          <a:bodyPr/>
          <a:lstStyle/>
          <a:p>
            <a:r>
              <a:rPr lang="el-GR" dirty="0" smtClean="0"/>
              <a:t>Κληρονομική διαταραχή.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επικρατούντα χαρακτήρα.</a:t>
            </a:r>
          </a:p>
          <a:p>
            <a:r>
              <a:rPr lang="el-GR" dirty="0" err="1" smtClean="0"/>
              <a:t>Υπερκατάτμηση</a:t>
            </a:r>
            <a:r>
              <a:rPr lang="el-GR" dirty="0" smtClean="0"/>
              <a:t> του πυρήνα των ουδετερόφιλων.</a:t>
            </a:r>
          </a:p>
          <a:p>
            <a:r>
              <a:rPr lang="el-GR" dirty="0" err="1" smtClean="0"/>
              <a:t>Διαφοροδιάγνωση</a:t>
            </a:r>
            <a:r>
              <a:rPr lang="el-GR" dirty="0" smtClean="0"/>
              <a:t> από την έλλειψη Β12 και </a:t>
            </a:r>
            <a:r>
              <a:rPr lang="el-GR" dirty="0" err="1" smtClean="0"/>
              <a:t>φυλλικού</a:t>
            </a:r>
            <a:r>
              <a:rPr lang="el-GR" dirty="0" smtClean="0"/>
              <a:t> οξέος.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pic>
        <p:nvPicPr>
          <p:cNvPr id="5" name="Picture 2" descr="http://www.ufrgs.br/imunovet/molecular_immunology/neutrophilaggreg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429000"/>
            <a:ext cx="4176464" cy="29862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30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Σωμάτια </a:t>
            </a:r>
            <a:r>
              <a:rPr lang="en-US" dirty="0" err="1" smtClean="0"/>
              <a:t>Dohle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22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3754760" cy="5040560"/>
          </a:xfrm>
        </p:spPr>
        <p:txBody>
          <a:bodyPr/>
          <a:lstStyle/>
          <a:p>
            <a:r>
              <a:rPr lang="el-GR" dirty="0" smtClean="0"/>
              <a:t>Έγκλειστα σωμάτια του πρωτοπλάσματος των ουδετερόφιλων.</a:t>
            </a:r>
          </a:p>
          <a:p>
            <a:r>
              <a:rPr lang="el-GR" dirty="0" smtClean="0"/>
              <a:t>Γαλάζιο χρώμα.</a:t>
            </a:r>
          </a:p>
          <a:p>
            <a:r>
              <a:rPr lang="el-GR" dirty="0" smtClean="0"/>
              <a:t>Αποτελούνται από </a:t>
            </a:r>
            <a:r>
              <a:rPr lang="en-US" dirty="0" smtClean="0"/>
              <a:t>RNA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Λοιμώξεις.</a:t>
            </a:r>
          </a:p>
          <a:p>
            <a:r>
              <a:rPr lang="el-GR" dirty="0" smtClean="0"/>
              <a:t>Κύηση.</a:t>
            </a:r>
            <a:endParaRPr lang="el-GR" dirty="0"/>
          </a:p>
        </p:txBody>
      </p:sp>
      <p:pic>
        <p:nvPicPr>
          <p:cNvPr id="41992" name="Picture 8" descr="http://www.wadsworth.org/chemheme/heme/glass/cytopix/slide003dohle2.jpg"/>
          <p:cNvPicPr>
            <a:picLocks noChangeAspect="1" noChangeArrowheads="1"/>
          </p:cNvPicPr>
          <p:nvPr/>
        </p:nvPicPr>
        <p:blipFill>
          <a:blip r:embed="rId2"/>
          <a:srcRect l="22255" r="4302" b="17968"/>
          <a:stretch>
            <a:fillRect/>
          </a:stretch>
        </p:blipFill>
        <p:spPr bwMode="auto">
          <a:xfrm>
            <a:off x="4355976" y="1340768"/>
            <a:ext cx="4124400" cy="349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9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Ραβδία </a:t>
            </a:r>
            <a:r>
              <a:rPr lang="en-US" dirty="0" smtClean="0"/>
              <a:t>Auer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4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471990" cy="5040560"/>
          </a:xfrm>
        </p:spPr>
        <p:txBody>
          <a:bodyPr/>
          <a:lstStyle/>
          <a:p>
            <a:r>
              <a:rPr lang="el-GR" dirty="0" smtClean="0"/>
              <a:t>Επιμήκη ή στρογγυλά έγκλειστα.</a:t>
            </a:r>
          </a:p>
          <a:p>
            <a:r>
              <a:rPr lang="el-GR" dirty="0" smtClean="0"/>
              <a:t>Πρωτόπλασμα παθολογικών </a:t>
            </a:r>
            <a:r>
              <a:rPr lang="el-GR" dirty="0" err="1" smtClean="0"/>
              <a:t>προμυελοκυττάρων</a:t>
            </a:r>
            <a:r>
              <a:rPr lang="el-GR" dirty="0" smtClean="0"/>
              <a:t> ή βλαστικών κυττάρων.</a:t>
            </a:r>
          </a:p>
          <a:p>
            <a:r>
              <a:rPr lang="el-GR" dirty="0" smtClean="0"/>
              <a:t>Συναθροίσεις </a:t>
            </a:r>
            <a:r>
              <a:rPr lang="el-GR" dirty="0" err="1" smtClean="0"/>
              <a:t>αζουρόφιλων</a:t>
            </a:r>
            <a:r>
              <a:rPr lang="el-GR" dirty="0" smtClean="0"/>
              <a:t> κοκκίων.</a:t>
            </a:r>
          </a:p>
          <a:p>
            <a:r>
              <a:rPr lang="el-GR" dirty="0" smtClean="0"/>
              <a:t>ΟΜΛ.</a:t>
            </a:r>
          </a:p>
        </p:txBody>
      </p:sp>
      <p:pic>
        <p:nvPicPr>
          <p:cNvPr id="44034" name="Picture 2" descr="http://www.mclno.org/WebResources/kbase/cellatlas/cell%20images/Auer%20rod.jpg"/>
          <p:cNvPicPr>
            <a:picLocks noChangeAspect="1" noChangeArrowheads="1"/>
          </p:cNvPicPr>
          <p:nvPr/>
        </p:nvPicPr>
        <p:blipFill>
          <a:blip r:embed="rId2"/>
          <a:srcRect l="16406" t="20398" r="24999" b="8995"/>
          <a:stretch>
            <a:fillRect/>
          </a:stretch>
        </p:blipFill>
        <p:spPr bwMode="auto">
          <a:xfrm>
            <a:off x="5148063" y="1340768"/>
            <a:ext cx="3760417" cy="33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87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08823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Ποιοτικές μεταβολές των </a:t>
            </a:r>
            <a:r>
              <a:rPr lang="el-GR" dirty="0"/>
              <a:t>φαγοκυττάρων</a:t>
            </a:r>
            <a:br>
              <a:rPr lang="el-GR" dirty="0"/>
            </a:br>
            <a:r>
              <a:rPr lang="el-GR" sz="3000" b="0" dirty="0"/>
              <a:t> Κοκκιοκύτταρα και φαγοκύτταρα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10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Προσέγγιση ασθενή </a:t>
            </a:r>
            <a:r>
              <a:rPr lang="el-GR" sz="3000" b="0" dirty="0" smtClean="0"/>
              <a:t>1/3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Κληρονομικές ή επίκτητες.</a:t>
            </a:r>
          </a:p>
          <a:p>
            <a:r>
              <a:rPr lang="el-GR" dirty="0" smtClean="0"/>
              <a:t>Ελλείμματα στη θανάτωση μικροοργανισμών.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Προσκόλληση.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Χημειοταξία</a:t>
            </a:r>
            <a:r>
              <a:rPr lang="el-GR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Πέψη.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Αποκοκκίωση</a:t>
            </a:r>
            <a:r>
              <a:rPr lang="el-GR" dirty="0" smtClean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Παραγωγή μικροβιοκτόνων οξειδωτικών ουσιών.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79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ασθενή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Κλινική εικόνα με υποτροπιάζουσες, ασυνήθεις ή ανθεκτικές λοιμώξεις.</a:t>
            </a:r>
          </a:p>
          <a:p>
            <a:r>
              <a:rPr lang="el-GR" dirty="0" err="1" smtClean="0"/>
              <a:t>Μυκητιασικές</a:t>
            </a:r>
            <a:r>
              <a:rPr lang="el-GR" dirty="0" smtClean="0"/>
              <a:t> λοιμώξεις.</a:t>
            </a:r>
          </a:p>
          <a:p>
            <a:r>
              <a:rPr lang="el-GR" dirty="0" smtClean="0"/>
              <a:t>Συχνότητα και σοβαρότητα λοιμώξεων.</a:t>
            </a:r>
          </a:p>
          <a:p>
            <a:r>
              <a:rPr lang="el-GR" dirty="0" smtClean="0"/>
              <a:t>Υπεύθυνοι παθογόνοι μικροοργανισμοί.</a:t>
            </a:r>
          </a:p>
          <a:p>
            <a:r>
              <a:rPr lang="el-GR" dirty="0" smtClean="0"/>
              <a:t>Ηλικία ασθενών.</a:t>
            </a:r>
          </a:p>
          <a:p>
            <a:r>
              <a:rPr lang="el-GR" dirty="0" smtClean="0"/>
              <a:t>Πολύ καλό ιστορικό.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8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Προσέγγιση ασθενή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Ηπατικά και πνευμονικά αποστήματα.</a:t>
            </a:r>
          </a:p>
          <a:p>
            <a:r>
              <a:rPr lang="en-US" dirty="0" err="1" smtClean="0"/>
              <a:t>Serratia</a:t>
            </a:r>
            <a:r>
              <a:rPr lang="en-US" dirty="0" smtClean="0"/>
              <a:t> </a:t>
            </a:r>
            <a:r>
              <a:rPr lang="en-US" dirty="0" err="1" smtClean="0"/>
              <a:t>marcescens</a:t>
            </a:r>
            <a:r>
              <a:rPr lang="el-GR" dirty="0" smtClean="0"/>
              <a:t>.</a:t>
            </a:r>
          </a:p>
          <a:p>
            <a:r>
              <a:rPr lang="en-US" dirty="0" err="1" smtClean="0"/>
              <a:t>Klembsiella</a:t>
            </a:r>
            <a:r>
              <a:rPr lang="el-GR" dirty="0" smtClean="0"/>
              <a:t>.</a:t>
            </a:r>
          </a:p>
          <a:p>
            <a:r>
              <a:rPr lang="en-US" dirty="0" err="1" smtClean="0"/>
              <a:t>Aspergillus</a:t>
            </a:r>
            <a:r>
              <a:rPr lang="el-GR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Nocardia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Σπλαχνική </a:t>
            </a:r>
            <a:r>
              <a:rPr lang="el-GR" dirty="0" err="1" smtClean="0"/>
              <a:t>καντινίαση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48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088232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Μορφολογικές μεταβολές των φαγοκυττάρων 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Κοκκιοκύτταρα και μονοκύτταρα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0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088232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Διαταραχές της μικροβιοκτόνου </a:t>
            </a:r>
            <a:r>
              <a:rPr lang="el-GR" dirty="0"/>
              <a:t>δραστηριότητας</a:t>
            </a:r>
            <a:br>
              <a:rPr lang="el-GR" dirty="0"/>
            </a:br>
            <a:r>
              <a:rPr lang="el-GR" sz="3000" b="0" dirty="0"/>
              <a:t>Χρόνια </a:t>
            </a:r>
            <a:r>
              <a:rPr lang="el-GR" sz="3000" b="0" dirty="0" err="1"/>
              <a:t>κοκκιωματώδης</a:t>
            </a:r>
            <a:r>
              <a:rPr lang="el-GR" sz="3000" b="0" dirty="0"/>
              <a:t> </a:t>
            </a:r>
            <a:r>
              <a:rPr lang="el-GR" sz="3000" b="0" dirty="0" smtClean="0"/>
              <a:t>νόσος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Σπάνια κληρονομική.</a:t>
            </a:r>
          </a:p>
          <a:p>
            <a:r>
              <a:rPr lang="el-GR" dirty="0" smtClean="0"/>
              <a:t>Αδυναμία παραγωγής ελευθέρων ριζών οξυγόνου από τα κοκκιοκύτταρα.</a:t>
            </a:r>
          </a:p>
          <a:p>
            <a:r>
              <a:rPr lang="el-GR" dirty="0" smtClean="0"/>
              <a:t>Μεταλλαγές γονιδίων που κωδικοποιούν τις βασικές </a:t>
            </a:r>
            <a:r>
              <a:rPr lang="el-GR" dirty="0" err="1" smtClean="0"/>
              <a:t>υπομονάδες</a:t>
            </a:r>
            <a:r>
              <a:rPr lang="el-GR" dirty="0" smtClean="0"/>
              <a:t> του </a:t>
            </a:r>
            <a:r>
              <a:rPr lang="en-US" dirty="0" smtClean="0"/>
              <a:t>NADPH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60% με φυλοσύνδετο χαρακτήρα.</a:t>
            </a:r>
          </a:p>
          <a:p>
            <a:r>
              <a:rPr lang="el-GR" dirty="0" smtClean="0"/>
              <a:t>40% </a:t>
            </a:r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02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</p:spPr>
        <p:txBody>
          <a:bodyPr>
            <a:normAutofit/>
          </a:bodyPr>
          <a:lstStyle/>
          <a:p>
            <a:r>
              <a:rPr lang="el-GR" sz="2200" dirty="0" smtClean="0"/>
              <a:t>Φαγοκυττάρωση μεγάλη αύξηση ενδοκυττάριας συγκέντρωσης οξυγόνου.</a:t>
            </a:r>
          </a:p>
          <a:p>
            <a:r>
              <a:rPr lang="el-GR" sz="2200" dirty="0" smtClean="0"/>
              <a:t>Παραγωγή οξυγόνου απαραίτητη είναι η </a:t>
            </a:r>
            <a:r>
              <a:rPr lang="el-GR" sz="2200" dirty="0" err="1" smtClean="0"/>
              <a:t>οξειδάση</a:t>
            </a:r>
            <a:r>
              <a:rPr lang="el-GR" sz="2200" dirty="0" smtClean="0"/>
              <a:t> του </a:t>
            </a:r>
            <a:r>
              <a:rPr lang="en-US" sz="2200" dirty="0" smtClean="0"/>
              <a:t>NADPH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smtClean="0"/>
              <a:t>Καταλύει την οξείδωση του </a:t>
            </a:r>
            <a:r>
              <a:rPr lang="en-US" sz="2200" dirty="0" smtClean="0"/>
              <a:t>NADPH </a:t>
            </a:r>
            <a:r>
              <a:rPr lang="el-GR" sz="2200" dirty="0" smtClean="0"/>
              <a:t>σε </a:t>
            </a:r>
            <a:r>
              <a:rPr lang="en-US" sz="2200" dirty="0" smtClean="0"/>
              <a:t>NADP</a:t>
            </a:r>
            <a:r>
              <a:rPr lang="en-US" sz="2200" baseline="30000" dirty="0" smtClean="0"/>
              <a:t>+</a:t>
            </a:r>
            <a:r>
              <a:rPr lang="el-GR" sz="2200" dirty="0" smtClean="0"/>
              <a:t>.</a:t>
            </a:r>
            <a:endParaRPr lang="en-US" sz="2200" dirty="0" smtClean="0"/>
          </a:p>
          <a:p>
            <a:r>
              <a:rPr lang="el-GR" sz="2200" dirty="0" smtClean="0"/>
              <a:t>Το </a:t>
            </a:r>
            <a:r>
              <a:rPr lang="en-US" sz="2200" dirty="0" smtClean="0"/>
              <a:t>H</a:t>
            </a:r>
            <a:r>
              <a:rPr lang="el-GR" sz="2200" baseline="-25000" dirty="0" smtClean="0"/>
              <a:t>2</a:t>
            </a:r>
            <a:r>
              <a:rPr lang="en-US" sz="2200" dirty="0" smtClean="0"/>
              <a:t> </a:t>
            </a:r>
            <a:r>
              <a:rPr lang="el-GR" sz="2200" dirty="0" smtClean="0"/>
              <a:t>που απελευθερώνεται ενώνεται με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σχηματίζοντας Η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.</a:t>
            </a:r>
          </a:p>
          <a:p>
            <a:pPr lvl="0"/>
            <a:r>
              <a:rPr lang="el-GR" sz="2200" dirty="0" smtClean="0"/>
              <a:t>Ένα μέρος του Η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εισέρχεται στο φαγοκυτταρικό </a:t>
            </a:r>
            <a:r>
              <a:rPr lang="el-GR" sz="2200" dirty="0" err="1" smtClean="0"/>
              <a:t>κυστίδιο</a:t>
            </a:r>
            <a:r>
              <a:rPr lang="el-GR" sz="2200" dirty="0" smtClean="0"/>
              <a:t> όπου διασπάται από την </a:t>
            </a:r>
            <a:r>
              <a:rPr lang="el-GR" sz="2200" dirty="0" err="1" smtClean="0"/>
              <a:t>υπεροξειδάση</a:t>
            </a:r>
            <a:r>
              <a:rPr lang="el-GR" sz="2200" dirty="0" smtClean="0"/>
              <a:t> σε Η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 και Ο</a:t>
            </a:r>
            <a:r>
              <a:rPr lang="el-GR" sz="2200" baseline="-25000" dirty="0" smtClean="0"/>
              <a:t>2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baseline="-25000" dirty="0" smtClean="0"/>
          </a:p>
          <a:p>
            <a:r>
              <a:rPr lang="el-GR" sz="2200" dirty="0" smtClean="0"/>
              <a:t>Το 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ενώνεται με διάφορες οξειδωτικές ρίζες και θανατώνουν τον μικροοργανισμό.</a:t>
            </a:r>
          </a:p>
          <a:p>
            <a:pPr lvl="0"/>
            <a:r>
              <a:rPr lang="el-GR" sz="2200" dirty="0" smtClean="0"/>
              <a:t>Οι πάσχοντες από ΧΚΝ δεν παράγουν Η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 λόγω ανεπάρκειας του Η</a:t>
            </a:r>
            <a:r>
              <a:rPr lang="el-GR" sz="2200" baseline="-25000" dirty="0" smtClean="0"/>
              <a:t>2</a:t>
            </a:r>
            <a:r>
              <a:rPr lang="el-GR" sz="2200" dirty="0" smtClean="0"/>
              <a:t>Ο</a:t>
            </a:r>
            <a:r>
              <a:rPr lang="el-GR" sz="2200" baseline="-25000" dirty="0" smtClean="0"/>
              <a:t>2</a:t>
            </a:r>
            <a:r>
              <a:rPr lang="el-GR" sz="2200" dirty="0" smtClean="0">
                <a:solidFill>
                  <a:prstClr val="black"/>
                </a:solidFill>
              </a:rPr>
              <a:t>.</a:t>
            </a:r>
            <a:endParaRPr lang="el-GR" sz="2200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81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classconnection.s3.amazonaws.com/33/flashcards/602033/jpg/nadph_oxidase_deficiency13179474863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855" y="764704"/>
            <a:ext cx="8554899" cy="5218955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2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εκδηλώσεις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Βρεφική ηλικία.</a:t>
            </a:r>
          </a:p>
          <a:p>
            <a:r>
              <a:rPr lang="el-GR" dirty="0" smtClean="0"/>
              <a:t>Υποτροπιάζουσες λοιμώξεις από βακτήρια ή μύκητες (</a:t>
            </a:r>
            <a:r>
              <a:rPr lang="en-US" dirty="0" smtClean="0"/>
              <a:t>S. </a:t>
            </a:r>
            <a:r>
              <a:rPr lang="en-US" dirty="0" err="1" smtClean="0"/>
              <a:t>aures</a:t>
            </a:r>
            <a:r>
              <a:rPr lang="en-US" dirty="0" smtClean="0"/>
              <a:t>, gram – </a:t>
            </a:r>
            <a:r>
              <a:rPr lang="el-GR" dirty="0" smtClean="0"/>
              <a:t>εντερικοί μικροοργανισμοί, </a:t>
            </a:r>
            <a:r>
              <a:rPr lang="en-US" dirty="0" smtClean="0"/>
              <a:t>Ps. </a:t>
            </a:r>
            <a:r>
              <a:rPr lang="en-US" dirty="0" err="1" smtClean="0"/>
              <a:t>Cepacia</a:t>
            </a:r>
            <a:r>
              <a:rPr lang="en-US" dirty="0" smtClean="0"/>
              <a:t>, </a:t>
            </a:r>
            <a:r>
              <a:rPr lang="el-GR" dirty="0" err="1" smtClean="0"/>
              <a:t>ασπέργιλλοι</a:t>
            </a:r>
            <a:r>
              <a:rPr lang="el-GR" dirty="0" smtClean="0"/>
              <a:t>).</a:t>
            </a:r>
          </a:p>
          <a:p>
            <a:r>
              <a:rPr lang="el-GR" dirty="0" err="1" smtClean="0"/>
              <a:t>Μικροαποστήματα</a:t>
            </a:r>
            <a:r>
              <a:rPr lang="el-GR" dirty="0" smtClean="0"/>
              <a:t> και σχηματισμό κοκκιωμάτων.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86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Λοιμώξεις στην ΧΚΝ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Πνευμονία.</a:t>
            </a:r>
          </a:p>
          <a:p>
            <a:r>
              <a:rPr lang="el-GR" dirty="0" smtClean="0"/>
              <a:t>Λεμφαδενίτιδα.</a:t>
            </a:r>
          </a:p>
          <a:p>
            <a:r>
              <a:rPr lang="el-GR" dirty="0" smtClean="0"/>
              <a:t>Δερματικές λοιμώξεις.</a:t>
            </a:r>
          </a:p>
          <a:p>
            <a:r>
              <a:rPr lang="el-GR" dirty="0" smtClean="0"/>
              <a:t>Οστεομυελίτιδα.</a:t>
            </a:r>
          </a:p>
          <a:p>
            <a:r>
              <a:rPr lang="el-GR" dirty="0" err="1" smtClean="0"/>
              <a:t>Περιπρωκτικά</a:t>
            </a:r>
            <a:r>
              <a:rPr lang="el-GR" dirty="0" smtClean="0"/>
              <a:t> αποστήματα.</a:t>
            </a:r>
          </a:p>
          <a:p>
            <a:r>
              <a:rPr lang="el-GR" dirty="0" smtClean="0"/>
              <a:t>Σηψαιμία.</a:t>
            </a:r>
          </a:p>
          <a:p>
            <a:r>
              <a:rPr lang="el-GR" dirty="0" smtClean="0"/>
              <a:t>Λοιμώξεις ουροποιητικού.</a:t>
            </a:r>
          </a:p>
          <a:p>
            <a:r>
              <a:rPr lang="el-GR" dirty="0" smtClean="0"/>
              <a:t>Εγκεφαλικά αποστήματα.</a:t>
            </a:r>
          </a:p>
          <a:p>
            <a:r>
              <a:rPr lang="el-GR" dirty="0" smtClean="0"/>
              <a:t>Μηνιγγίτιδα.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1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Κλινικό ιστορικό.</a:t>
            </a:r>
          </a:p>
          <a:p>
            <a:r>
              <a:rPr lang="el-GR" dirty="0" smtClean="0"/>
              <a:t>Οικογενειακό ιστορικό.</a:t>
            </a:r>
          </a:p>
          <a:p>
            <a:r>
              <a:rPr lang="el-GR" dirty="0" smtClean="0"/>
              <a:t>Δοκιμασία </a:t>
            </a:r>
            <a:r>
              <a:rPr lang="en-US" dirty="0" smtClean="0"/>
              <a:t>NBT (</a:t>
            </a:r>
            <a:r>
              <a:rPr lang="en-US" dirty="0" err="1" smtClean="0"/>
              <a:t>Nitroblue</a:t>
            </a:r>
            <a:r>
              <a:rPr lang="en-US" dirty="0" smtClean="0"/>
              <a:t> Tetrazolium)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Νωπό επίχρισμα αίματος.</a:t>
            </a:r>
          </a:p>
          <a:p>
            <a:r>
              <a:rPr lang="el-GR" dirty="0" smtClean="0"/>
              <a:t>Προσθήκη για διέγερση των πολυμορφοπύρηνων </a:t>
            </a:r>
            <a:r>
              <a:rPr lang="en-US" dirty="0" err="1" smtClean="0"/>
              <a:t>phorbol</a:t>
            </a:r>
            <a:r>
              <a:rPr lang="en-US" dirty="0" smtClean="0"/>
              <a:t> </a:t>
            </a:r>
            <a:r>
              <a:rPr lang="en-US" dirty="0" err="1" smtClean="0"/>
              <a:t>myristate</a:t>
            </a:r>
            <a:r>
              <a:rPr lang="en-US" dirty="0" smtClean="0"/>
              <a:t> acetate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Παραγωγή Η</a:t>
            </a:r>
            <a:r>
              <a:rPr lang="el-GR" baseline="-25000" dirty="0" smtClean="0"/>
              <a:t>2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Αναγωγή της κίτρινης χρωστικής </a:t>
            </a:r>
            <a:r>
              <a:rPr lang="en-US" dirty="0" err="1" smtClean="0"/>
              <a:t>Tetrazolium</a:t>
            </a:r>
            <a:r>
              <a:rPr lang="el-GR" dirty="0" smtClean="0"/>
              <a:t> σε μπλε.</a:t>
            </a:r>
          </a:p>
          <a:p>
            <a:r>
              <a:rPr lang="el-GR" dirty="0" smtClean="0"/>
              <a:t>Στη ΧΚΝ δεν γίνεται η αναγωγή λόγω ένδειας Η</a:t>
            </a:r>
            <a:r>
              <a:rPr lang="el-GR" baseline="-25000" dirty="0" smtClean="0"/>
              <a:t>2</a:t>
            </a:r>
            <a:r>
              <a:rPr lang="el-GR" dirty="0" smtClean="0"/>
              <a:t>Ο</a:t>
            </a:r>
            <a:r>
              <a:rPr lang="el-GR" baseline="-25000" dirty="0" smtClean="0"/>
              <a:t>2</a:t>
            </a:r>
            <a:r>
              <a:rPr lang="el-GR" dirty="0" smtClean="0"/>
              <a:t>.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5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Πρόληψη.</a:t>
            </a:r>
          </a:p>
          <a:p>
            <a:r>
              <a:rPr lang="el-GR" dirty="0" smtClean="0"/>
              <a:t>Έγκαιρη διάγνωση των λοιμώξεων.</a:t>
            </a:r>
          </a:p>
          <a:p>
            <a:r>
              <a:rPr lang="el-GR" dirty="0" smtClean="0"/>
              <a:t>Χρήση κατάλληλων αντιβιοτικών.</a:t>
            </a:r>
          </a:p>
          <a:p>
            <a:r>
              <a:rPr lang="el-GR" dirty="0" smtClean="0"/>
              <a:t>Προφυλακτική αγωγή με </a:t>
            </a:r>
            <a:r>
              <a:rPr lang="el-GR" dirty="0" err="1" smtClean="0"/>
              <a:t>ιντερφερόνη</a:t>
            </a:r>
            <a:r>
              <a:rPr lang="el-GR" dirty="0" smtClean="0"/>
              <a:t>-γ.</a:t>
            </a:r>
          </a:p>
          <a:p>
            <a:r>
              <a:rPr lang="el-GR" dirty="0" smtClean="0"/>
              <a:t>Εμβολιασμούς.</a:t>
            </a:r>
          </a:p>
          <a:p>
            <a:r>
              <a:rPr lang="el-GR" dirty="0" smtClean="0"/>
              <a:t>Αλλογενής μεταμόσχευση μυελού των οστών.</a:t>
            </a:r>
          </a:p>
          <a:p>
            <a:r>
              <a:rPr lang="el-GR" dirty="0" smtClean="0"/>
              <a:t>Γονιδιακή θεραπεία;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05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656184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Έλλειψη </a:t>
            </a:r>
            <a:r>
              <a:rPr lang="en-US" dirty="0" smtClean="0"/>
              <a:t>G-6-PD </a:t>
            </a:r>
            <a:r>
              <a:rPr lang="el-GR" dirty="0" smtClean="0"/>
              <a:t>των ουδετερόφιλων πολυμορφοπύρηνων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248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Διαταραχή της μικροβιοκτόνου δραστηριότητας.</a:t>
            </a:r>
          </a:p>
          <a:p>
            <a:r>
              <a:rPr lang="el-GR" dirty="0" smtClean="0"/>
              <a:t>Αδυναμία ενεργοποίησης της εξαρτώμενης από </a:t>
            </a:r>
            <a:r>
              <a:rPr lang="en-US" dirty="0" smtClean="0"/>
              <a:t>NADPH </a:t>
            </a:r>
            <a:r>
              <a:rPr lang="el-GR" dirty="0" err="1" smtClean="0"/>
              <a:t>οξειδάσης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Υποτροπιάζουσες λοιμώξεις με αιμολυτική αναιμία πρέπει να αποκλείονται από ΧΚΝ.</a:t>
            </a:r>
          </a:p>
          <a:p>
            <a:r>
              <a:rPr lang="el-GR" dirty="0" smtClean="0"/>
              <a:t>Μεγάλη μείωση του </a:t>
            </a:r>
            <a:r>
              <a:rPr lang="en-US" dirty="0" smtClean="0"/>
              <a:t>G6PD &lt;5%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ιντερφερόνη</a:t>
            </a:r>
            <a:r>
              <a:rPr lang="el-GR" dirty="0" smtClean="0"/>
              <a:t>-γ ως θεραπεία δεν είναι δραστική.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Σπάνιες και </a:t>
            </a:r>
            <a:r>
              <a:rPr lang="el-GR" dirty="0" err="1" smtClean="0"/>
              <a:t>οικογενείς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Υποκείμενα μεταβολικά ελλείμματα.</a:t>
            </a:r>
          </a:p>
          <a:p>
            <a:r>
              <a:rPr lang="el-GR" dirty="0" smtClean="0"/>
              <a:t>Μορφολογική μεταβολή είναι μέρος των εκδηλώσεων.</a:t>
            </a:r>
          </a:p>
          <a:p>
            <a:r>
              <a:rPr lang="el-GR" dirty="0" smtClean="0"/>
              <a:t>Οικογενειακό και κλινικό ιστορικό.</a:t>
            </a:r>
          </a:p>
          <a:p>
            <a:r>
              <a:rPr lang="el-GR" dirty="0" smtClean="0"/>
              <a:t>Προσεκτική παρατήρηση στο μικροσκόπιο.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21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656184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Ανεπάρκεια της </a:t>
            </a:r>
            <a:r>
              <a:rPr lang="el-GR" dirty="0" err="1" smtClean="0"/>
              <a:t>αναγωγάσης</a:t>
            </a:r>
            <a:r>
              <a:rPr lang="el-GR" dirty="0" smtClean="0"/>
              <a:t> και της </a:t>
            </a:r>
            <a:r>
              <a:rPr lang="el-GR" dirty="0" err="1" smtClean="0"/>
              <a:t>συνθετάσης</a:t>
            </a:r>
            <a:r>
              <a:rPr lang="el-GR" dirty="0" smtClean="0"/>
              <a:t> της </a:t>
            </a:r>
            <a:r>
              <a:rPr lang="el-GR" dirty="0" err="1" smtClean="0"/>
              <a:t>γλουταθειόνης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71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ανοιγμένη </a:t>
            </a:r>
            <a:r>
              <a:rPr lang="el-GR" dirty="0" err="1" smtClean="0"/>
              <a:t>γλουταθειόνη</a:t>
            </a:r>
            <a:r>
              <a:rPr lang="el-GR" dirty="0" smtClean="0"/>
              <a:t> προστατεύει το ουδετερόφιλο από το τοξικό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l-GR" dirty="0" smtClean="0"/>
              <a:t>.</a:t>
            </a:r>
            <a:endParaRPr lang="el-GR" baseline="-25000" dirty="0" smtClean="0"/>
          </a:p>
          <a:p>
            <a:r>
              <a:rPr lang="el-GR" dirty="0" smtClean="0"/>
              <a:t>Μετατροπή της οξειδωμένης </a:t>
            </a:r>
            <a:r>
              <a:rPr lang="el-GR" dirty="0" err="1" smtClean="0"/>
              <a:t>γλουταθειόνης</a:t>
            </a:r>
            <a:r>
              <a:rPr lang="el-GR" dirty="0" smtClean="0"/>
              <a:t> από το ένζυμο </a:t>
            </a:r>
            <a:r>
              <a:rPr lang="el-GR" dirty="0" err="1" smtClean="0"/>
              <a:t>αναγωγάση</a:t>
            </a:r>
            <a:r>
              <a:rPr lang="el-GR" dirty="0" smtClean="0"/>
              <a:t> της </a:t>
            </a:r>
            <a:r>
              <a:rPr lang="el-GR" dirty="0" err="1" smtClean="0"/>
              <a:t>γλουταθειόνης</a:t>
            </a:r>
            <a:r>
              <a:rPr lang="el-GR" dirty="0" smtClean="0"/>
              <a:t> σε ανοιγμένη </a:t>
            </a:r>
            <a:r>
              <a:rPr lang="el-GR" dirty="0" err="1" smtClean="0"/>
              <a:t>γλουταθειόνη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</a:t>
            </a:r>
            <a:r>
              <a:rPr lang="el-GR" dirty="0" err="1" smtClean="0"/>
              <a:t>συνθετάση</a:t>
            </a:r>
            <a:r>
              <a:rPr lang="el-GR" dirty="0" smtClean="0"/>
              <a:t> της </a:t>
            </a:r>
            <a:r>
              <a:rPr lang="el-GR" dirty="0" err="1" smtClean="0"/>
              <a:t>γλουταθειόνης</a:t>
            </a:r>
            <a:r>
              <a:rPr lang="el-GR" dirty="0" smtClean="0"/>
              <a:t> συνθέτη νέα </a:t>
            </a:r>
            <a:r>
              <a:rPr lang="el-GR" dirty="0" err="1" smtClean="0"/>
              <a:t>γλουταθειόνη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Ελλείψεις στα ένζυμα προκαλούν διαταραχές στη φαγοκυττάρωση.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endParaRPr lang="el-GR" dirty="0" smtClean="0"/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489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512168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Ανεπάρκεια </a:t>
            </a:r>
            <a:r>
              <a:rPr lang="el-GR" dirty="0" err="1" smtClean="0"/>
              <a:t>μυελοϋπεροξειδάσης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0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Συχνή διαταραχή.</a:t>
            </a:r>
          </a:p>
          <a:p>
            <a:r>
              <a:rPr lang="el-GR" dirty="0" smtClean="0"/>
              <a:t>Χρωμόσωμα 17 </a:t>
            </a:r>
            <a:r>
              <a:rPr lang="en-US" dirty="0" smtClean="0"/>
              <a:t>q22-q23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r>
              <a:rPr lang="el-GR" dirty="0" smtClean="0"/>
              <a:t>Καταλύει την παραγωγή </a:t>
            </a:r>
            <a:r>
              <a:rPr lang="el-GR" dirty="0" err="1" smtClean="0"/>
              <a:t>υπερχλωρικού</a:t>
            </a:r>
            <a:r>
              <a:rPr lang="el-GR" dirty="0" smtClean="0"/>
              <a:t> οξέος στο </a:t>
            </a:r>
            <a:r>
              <a:rPr lang="el-GR" dirty="0" err="1" smtClean="0"/>
              <a:t>φαγόσωμα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Καθυστέρηση στη μικροβιοκτόνο δράση.</a:t>
            </a:r>
          </a:p>
          <a:p>
            <a:r>
              <a:rPr lang="el-GR" dirty="0" smtClean="0"/>
              <a:t>Σοβαρή λοίμωξη από </a:t>
            </a:r>
            <a:r>
              <a:rPr lang="en-US" dirty="0" smtClean="0"/>
              <a:t>Candida </a:t>
            </a:r>
            <a:r>
              <a:rPr lang="el-GR" dirty="0" smtClean="0"/>
              <a:t>ιδιαίτερα σε ασθενείς που πάσχουν από σακχαρώδη διαβήτη.</a:t>
            </a:r>
          </a:p>
          <a:p>
            <a:r>
              <a:rPr lang="el-GR" dirty="0" err="1" smtClean="0"/>
              <a:t>Διαφοροδιάγνωση</a:t>
            </a:r>
            <a:r>
              <a:rPr lang="el-GR" dirty="0" smtClean="0"/>
              <a:t> από ΟΜΛ, ΧΜΛ, </a:t>
            </a:r>
            <a:r>
              <a:rPr lang="el-GR" dirty="0" err="1" smtClean="0"/>
              <a:t>μυελοδυσπλαστικά</a:t>
            </a:r>
            <a:r>
              <a:rPr lang="el-GR" dirty="0" smtClean="0"/>
              <a:t> σύνδρομα και δηλητηρίαση από μόλυβδο.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64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Διαταραχές της προσκόλλησης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8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Ανεπάρκεια προσκόλλησης λευκοκυττάρου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Διαταραχές προσκόλλησης και </a:t>
            </a:r>
            <a:r>
              <a:rPr lang="el-GR" dirty="0" err="1" smtClean="0"/>
              <a:t>χημειοταξίας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Σοβαρές </a:t>
            </a:r>
            <a:r>
              <a:rPr lang="el-GR" dirty="0" err="1" smtClean="0"/>
              <a:t>βακτηριακές</a:t>
            </a:r>
            <a:r>
              <a:rPr lang="el-GR" dirty="0" smtClean="0"/>
              <a:t> λοιμώξεις.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r>
              <a:rPr lang="el-GR" dirty="0" smtClean="0"/>
              <a:t>Απουσία από τη μεμβράνη του συμπλέγματος </a:t>
            </a:r>
            <a:r>
              <a:rPr lang="el-GR" dirty="0" err="1" smtClean="0"/>
              <a:t>γλυκοπρωτεϊνών</a:t>
            </a:r>
            <a:r>
              <a:rPr lang="el-GR" dirty="0" smtClean="0"/>
              <a:t> </a:t>
            </a:r>
            <a:r>
              <a:rPr lang="en-US" dirty="0" smtClean="0"/>
              <a:t>CD11/CD18 </a:t>
            </a:r>
            <a:r>
              <a:rPr lang="el-GR" dirty="0" smtClean="0"/>
              <a:t>που είναι υποδοχείς του συμπληρώματος.</a:t>
            </a:r>
          </a:p>
          <a:p>
            <a:r>
              <a:rPr lang="el-GR" dirty="0" smtClean="0"/>
              <a:t>Διαταραχή της εξαρτώμενης από το συμπλήρωμα </a:t>
            </a:r>
            <a:r>
              <a:rPr lang="el-GR" dirty="0" err="1" smtClean="0"/>
              <a:t>κυτταροτοξικότητας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αριθμός των </a:t>
            </a:r>
            <a:r>
              <a:rPr lang="el-GR" dirty="0" err="1" smtClean="0"/>
              <a:t>φαφοκυττάρων</a:t>
            </a:r>
            <a:r>
              <a:rPr lang="el-GR" dirty="0" smtClean="0"/>
              <a:t> στο σημείο φλεγμονής μικρός και δεν υπάρχει σχηματισμός πύου.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4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088232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Δυσλειτουργία της </a:t>
            </a:r>
            <a:r>
              <a:rPr lang="el-GR" dirty="0" err="1" smtClean="0"/>
              <a:t>ακτίνης</a:t>
            </a:r>
            <a:r>
              <a:rPr lang="el-GR" dirty="0" smtClean="0"/>
              <a:t> των </a:t>
            </a:r>
            <a:r>
              <a:rPr lang="el-GR" dirty="0" err="1" smtClean="0"/>
              <a:t>ουδετεροφίλων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Σύνδρομο νωθρού </a:t>
            </a:r>
            <a:r>
              <a:rPr lang="el-GR" sz="3000" b="0" dirty="0" smtClean="0"/>
              <a:t>λευκοκυττάρου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6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Κληρονομική διαταραχή πολυμερισμού της </a:t>
            </a:r>
            <a:r>
              <a:rPr lang="el-GR" dirty="0" err="1" smtClean="0"/>
              <a:t>ακτίνης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Διαταραχή </a:t>
            </a:r>
            <a:r>
              <a:rPr lang="el-GR" dirty="0" err="1" smtClean="0"/>
              <a:t>κυτταροσκελετού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Διαταραχή </a:t>
            </a:r>
            <a:r>
              <a:rPr lang="el-GR" dirty="0" err="1" smtClean="0"/>
              <a:t>χημειοταξίας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Βακτηριακές</a:t>
            </a:r>
            <a:r>
              <a:rPr lang="el-GR" dirty="0" smtClean="0"/>
              <a:t> λοιμώξεις χωρίς πύον.</a:t>
            </a:r>
          </a:p>
          <a:p>
            <a:r>
              <a:rPr lang="el-GR" dirty="0" smtClean="0"/>
              <a:t>Οφείλεται σε </a:t>
            </a:r>
            <a:r>
              <a:rPr lang="el-GR" dirty="0" err="1" smtClean="0"/>
              <a:t>υπερέκφραση</a:t>
            </a:r>
            <a:r>
              <a:rPr lang="el-GR" dirty="0" smtClean="0"/>
              <a:t> της </a:t>
            </a:r>
            <a:r>
              <a:rPr lang="en-US" dirty="0" smtClean="0"/>
              <a:t>leukocyte specific protein -1 </a:t>
            </a:r>
            <a:r>
              <a:rPr lang="el-GR" dirty="0" smtClean="0"/>
              <a:t>η οποία εμποδίζει τον πολυμερισμό </a:t>
            </a:r>
            <a:r>
              <a:rPr lang="el-GR" dirty="0" err="1" smtClean="0"/>
              <a:t>ακτίνης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6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800200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Διαταραχές </a:t>
            </a:r>
            <a:r>
              <a:rPr lang="el-GR" dirty="0" err="1" smtClean="0"/>
              <a:t>χημειοταξίας</a:t>
            </a:r>
            <a:r>
              <a:rPr lang="el-GR" dirty="0"/>
              <a:t/>
            </a:r>
            <a:br>
              <a:rPr lang="el-GR" dirty="0"/>
            </a:br>
            <a:r>
              <a:rPr lang="el-GR" sz="3300" b="0" dirty="0" err="1"/>
              <a:t>Οικογενής</a:t>
            </a:r>
            <a:r>
              <a:rPr lang="el-GR" sz="3300" b="0" dirty="0"/>
              <a:t> μεσογειακός </a:t>
            </a:r>
            <a:r>
              <a:rPr lang="el-GR" sz="3300" b="0" dirty="0" smtClean="0"/>
              <a:t>πυρετός</a:t>
            </a:r>
            <a:endParaRPr lang="el-GR" sz="33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689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Σωματικό υπολειπόμενο χαρακτήρα.</a:t>
            </a:r>
          </a:p>
          <a:p>
            <a:r>
              <a:rPr lang="el-GR" dirty="0" smtClean="0"/>
              <a:t>Μεσόγειο.</a:t>
            </a:r>
          </a:p>
          <a:p>
            <a:r>
              <a:rPr lang="el-GR" dirty="0" smtClean="0"/>
              <a:t>Πυρετός οξείας έναρξης.</a:t>
            </a:r>
          </a:p>
          <a:p>
            <a:r>
              <a:rPr lang="el-GR" dirty="0" smtClean="0"/>
              <a:t>Κλινικά συμπτώματα που </a:t>
            </a:r>
            <a:r>
              <a:rPr lang="el-GR" dirty="0" err="1" smtClean="0"/>
              <a:t>οιμοιάζουν</a:t>
            </a:r>
            <a:r>
              <a:rPr lang="el-GR" dirty="0" smtClean="0"/>
              <a:t> με ερυσίπελας (πλευρίτιδα, περικαρδίτιδα, περιτονίτιδα).</a:t>
            </a:r>
          </a:p>
          <a:p>
            <a:r>
              <a:rPr lang="el-GR" dirty="0" smtClean="0"/>
              <a:t>Δευτεροπαθείς </a:t>
            </a:r>
            <a:r>
              <a:rPr lang="el-GR" dirty="0" err="1" smtClean="0"/>
              <a:t>αμυλοείδωση</a:t>
            </a:r>
            <a:r>
              <a:rPr lang="el-GR" dirty="0" smtClean="0"/>
              <a:t>, νεφρική ανεπάρκεια και θάνατος.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531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Σύνδρομο </a:t>
            </a:r>
            <a:r>
              <a:rPr lang="en-US" dirty="0" err="1" smtClean="0"/>
              <a:t>Chediak</a:t>
            </a:r>
            <a:r>
              <a:rPr lang="en-US" dirty="0" smtClean="0"/>
              <a:t>-Higashi (CHS)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Παρουσία γιγάντιων κοκκίων σε όλα τα κοκκιοκύτταρα.</a:t>
            </a:r>
          </a:p>
          <a:p>
            <a:r>
              <a:rPr lang="el-GR" dirty="0" smtClean="0"/>
              <a:t>Διαταραχή στο σχηματισμό των κοκκίων στα αρχικά στάδια της </a:t>
            </a:r>
            <a:r>
              <a:rPr lang="el-GR" dirty="0" err="1" smtClean="0"/>
              <a:t>μυελοποίησης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Συγχώνευση των </a:t>
            </a:r>
            <a:r>
              <a:rPr lang="el-GR" dirty="0" err="1" smtClean="0"/>
              <a:t>αζουρόφιλων</a:t>
            </a:r>
            <a:r>
              <a:rPr lang="el-GR" dirty="0" smtClean="0"/>
              <a:t> κοκκίων .</a:t>
            </a:r>
          </a:p>
          <a:p>
            <a:r>
              <a:rPr lang="el-GR" dirty="0" smtClean="0"/>
              <a:t>Τα κοκκία έχουν μειωμένες ποσότητες </a:t>
            </a:r>
            <a:r>
              <a:rPr lang="el-GR" dirty="0" err="1" smtClean="0"/>
              <a:t>υδρολυτικών</a:t>
            </a:r>
            <a:r>
              <a:rPr lang="el-GR" dirty="0" smtClean="0"/>
              <a:t> ενζύμων.</a:t>
            </a:r>
          </a:p>
          <a:p>
            <a:r>
              <a:rPr lang="el-GR" dirty="0" smtClean="0"/>
              <a:t>Τα φαγοκύτταρα έχουν καθυστερημένη θανάτωση των παθογόνων μικροοργανισμών.</a:t>
            </a:r>
          </a:p>
          <a:p>
            <a:r>
              <a:rPr lang="el-GR" dirty="0" smtClean="0"/>
              <a:t>Τα κύτταρα έχουν μείωση της </a:t>
            </a:r>
            <a:r>
              <a:rPr lang="el-GR" dirty="0" err="1" smtClean="0"/>
              <a:t>ευπλαστότητας</a:t>
            </a:r>
            <a:r>
              <a:rPr lang="el-GR" dirty="0" smtClean="0"/>
              <a:t> της μεμβράνης και των </a:t>
            </a:r>
            <a:r>
              <a:rPr lang="el-GR" dirty="0" err="1" smtClean="0"/>
              <a:t>μεμβρανικών</a:t>
            </a:r>
            <a:r>
              <a:rPr lang="el-GR" dirty="0" smtClean="0"/>
              <a:t> υποδοχέων.</a:t>
            </a:r>
          </a:p>
          <a:p>
            <a:r>
              <a:rPr lang="el-GR" dirty="0" smtClean="0"/>
              <a:t>Μειωμένη απάντηση σε </a:t>
            </a:r>
            <a:r>
              <a:rPr lang="el-GR" dirty="0" err="1" smtClean="0"/>
              <a:t>χημειοτακτικούς</a:t>
            </a:r>
            <a:r>
              <a:rPr lang="el-GR" dirty="0" smtClean="0"/>
              <a:t> παράγοντες.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224136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Σύνδρομο </a:t>
            </a:r>
            <a:r>
              <a:rPr lang="el-GR" dirty="0" err="1" smtClean="0"/>
              <a:t>Υπερ</a:t>
            </a:r>
            <a:r>
              <a:rPr lang="el-GR" dirty="0" smtClean="0"/>
              <a:t>-</a:t>
            </a:r>
            <a:r>
              <a:rPr lang="en-US" dirty="0" err="1" smtClean="0"/>
              <a:t>IgE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60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Υπερέκραση</a:t>
            </a:r>
            <a:r>
              <a:rPr lang="el-GR" dirty="0" smtClean="0"/>
              <a:t> </a:t>
            </a:r>
            <a:r>
              <a:rPr lang="en-US" dirty="0" err="1" smtClean="0"/>
              <a:t>IgE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Σοβαρές υποτροπιάζουσες λοιμώξεις.</a:t>
            </a:r>
          </a:p>
          <a:p>
            <a:r>
              <a:rPr lang="el-GR" dirty="0" smtClean="0"/>
              <a:t>Χρόνια δερματίτιδα.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r>
              <a:rPr lang="el-GR" dirty="0" smtClean="0"/>
              <a:t>Διαταραχή των Τ-λεμφοκυττάρων.</a:t>
            </a:r>
          </a:p>
          <a:p>
            <a:r>
              <a:rPr lang="el-GR" dirty="0" smtClean="0"/>
              <a:t>Ελαττωμένη παραγωγή </a:t>
            </a:r>
            <a:r>
              <a:rPr lang="el-GR" dirty="0" err="1" smtClean="0"/>
              <a:t>ιντερφερόνης</a:t>
            </a:r>
            <a:r>
              <a:rPr lang="el-GR" dirty="0" smtClean="0"/>
              <a:t>-γ.</a:t>
            </a:r>
          </a:p>
          <a:p>
            <a:r>
              <a:rPr lang="el-GR" dirty="0" smtClean="0"/>
              <a:t>Διαταραχή της παραγωγής </a:t>
            </a:r>
            <a:r>
              <a:rPr lang="en-US" dirty="0" err="1" smtClean="0"/>
              <a:t>IgE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Σταφυλοκοκκική πνευμονία.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95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944216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Διαταραχές παραγωγής </a:t>
            </a:r>
            <a:r>
              <a:rPr lang="el-GR" dirty="0" err="1" smtClean="0"/>
              <a:t>χημειοτακτικών</a:t>
            </a:r>
            <a:r>
              <a:rPr lang="el-GR" dirty="0" smtClean="0"/>
              <a:t> παραγόντων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74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Σημαντικότεροι </a:t>
            </a:r>
            <a:r>
              <a:rPr lang="el-GR" dirty="0" err="1" smtClean="0"/>
              <a:t>χημειοτακτικοί</a:t>
            </a:r>
            <a:r>
              <a:rPr lang="el-GR" dirty="0" smtClean="0"/>
              <a:t> παράγοντες για τα ουδετερόφιλα είναι οι: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C3a</a:t>
            </a:r>
            <a:r>
              <a:rPr lang="el-GR" dirty="0" smtClean="0"/>
              <a:t>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C5a</a:t>
            </a:r>
            <a:r>
              <a:rPr lang="el-GR" dirty="0" smtClean="0"/>
              <a:t>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IL-8</a:t>
            </a:r>
            <a:r>
              <a:rPr lang="el-GR" dirty="0" smtClean="0"/>
              <a:t>.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Λευκοτριένη</a:t>
            </a:r>
            <a:r>
              <a:rPr lang="el-GR" dirty="0" smtClean="0"/>
              <a:t> Β4.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Μεταβολικά προϊόντα των βακτηριδίων.</a:t>
            </a:r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Διαταραχές </a:t>
            </a:r>
            <a:r>
              <a:rPr lang="el-GR" dirty="0" err="1" smtClean="0"/>
              <a:t>οψωνινοποίησης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220072" y="1340768"/>
            <a:ext cx="2890664" cy="5040560"/>
          </a:xfrm>
        </p:spPr>
        <p:txBody>
          <a:bodyPr/>
          <a:lstStyle/>
          <a:p>
            <a:r>
              <a:rPr lang="el-GR" dirty="0" err="1" smtClean="0"/>
              <a:t>Οψωνισμός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http://upload.wikimedia.org/wikipedia/commons/thumb/4/41/NeutrophilerAktion.png/220px-NeutrophilerAktion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1" y="958905"/>
            <a:ext cx="4824537" cy="5899095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  <p:sp>
        <p:nvSpPr>
          <p:cNvPr id="6" name="Rectangle 7"/>
          <p:cNvSpPr/>
          <p:nvPr/>
        </p:nvSpPr>
        <p:spPr>
          <a:xfrm>
            <a:off x="5004048" y="609329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4"/>
              </a:rPr>
              <a:t>NeutrophilerAktion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Arcadian"/>
              </a:rPr>
              <a:t>Arcadian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27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Αναστολή κινητικότητας </a:t>
            </a:r>
            <a:r>
              <a:rPr lang="el-GR" dirty="0" err="1" smtClean="0"/>
              <a:t>ουδετεροφίλων</a:t>
            </a:r>
            <a:r>
              <a:rPr lang="el-GR" dirty="0" smtClean="0"/>
              <a:t> από φάρμακα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b="1" dirty="0" err="1" smtClean="0"/>
              <a:t>Γλυκοκορτικοειδή</a:t>
            </a:r>
            <a:endParaRPr lang="el-GR" b="1" dirty="0" smtClean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Αναστολή κινητικότητας,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Ενδοκυττάριας πέψης,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Αποκοκκίωσης</a:t>
            </a:r>
            <a:r>
              <a:rPr lang="el-GR" dirty="0" smtClean="0"/>
              <a:t>.</a:t>
            </a:r>
          </a:p>
          <a:p>
            <a:pPr marL="355600" indent="-355600"/>
            <a:r>
              <a:rPr lang="el-GR" b="1" dirty="0" err="1" smtClean="0"/>
              <a:t>Επινεφρίνη</a:t>
            </a:r>
            <a:r>
              <a:rPr lang="el-GR" b="1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Επηρεάζει την προσκόλληση.</a:t>
            </a:r>
          </a:p>
          <a:p>
            <a:pPr marL="355600" indent="-355600"/>
            <a:r>
              <a:rPr lang="el-GR" b="1" dirty="0" smtClean="0"/>
              <a:t>Αιθανόλη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err="1" smtClean="0"/>
              <a:t>Χημειοταξία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5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Κυκλοφορούντα </a:t>
            </a:r>
            <a:r>
              <a:rPr lang="el-GR" dirty="0" err="1" smtClean="0"/>
              <a:t>ανοσοσυμπλέγματα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Αυτοάνοσα</a:t>
            </a:r>
            <a:r>
              <a:rPr lang="el-GR" dirty="0" smtClean="0"/>
              <a:t> νοσήματα.</a:t>
            </a:r>
          </a:p>
          <a:p>
            <a:r>
              <a:rPr lang="el-GR" dirty="0" err="1" smtClean="0"/>
              <a:t>Ανοσοσυμπλέγματα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Αναστέλλουν την κινητικότητα.</a:t>
            </a:r>
          </a:p>
          <a:p>
            <a:r>
              <a:rPr lang="el-GR" dirty="0" smtClean="0"/>
              <a:t>Υποτροπιάζουσες λοιμώξεις.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3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872208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Ποσοτικές μεταβολές των φαγοκυττάρων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Κοκκιοκυττάρων και </a:t>
            </a:r>
            <a:r>
              <a:rPr lang="el-GR" sz="3000" b="0" dirty="0" smtClean="0"/>
              <a:t>μονοκυττάρων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9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Προσέγγιση ασθενή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Εργαστηριακό λάθος;</a:t>
            </a:r>
          </a:p>
          <a:p>
            <a:r>
              <a:rPr lang="el-GR" dirty="0" smtClean="0"/>
              <a:t>Επίχρισμα και επανάληψη γενικής αίματος.</a:t>
            </a:r>
          </a:p>
          <a:p>
            <a:r>
              <a:rPr lang="el-GR" dirty="0" smtClean="0"/>
              <a:t>Μορφολογία.</a:t>
            </a:r>
          </a:p>
          <a:p>
            <a:r>
              <a:rPr lang="el-GR" dirty="0" smtClean="0"/>
              <a:t>Λευκοκυτταρικός τύπος.</a:t>
            </a:r>
          </a:p>
          <a:p>
            <a:r>
              <a:rPr lang="el-GR" dirty="0" smtClean="0"/>
              <a:t>Κλινική εξέταση.</a:t>
            </a:r>
          </a:p>
          <a:p>
            <a:r>
              <a:rPr lang="el-GR" dirty="0" smtClean="0"/>
              <a:t>Ιστορικό.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3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728192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Ουδετεροφιλία</a:t>
            </a:r>
            <a:br>
              <a:rPr lang="el-GR" dirty="0" smtClean="0"/>
            </a:br>
            <a:r>
              <a:rPr lang="en-US" sz="3000" b="0" dirty="0"/>
              <a:t>&gt;</a:t>
            </a:r>
            <a:r>
              <a:rPr lang="en-US" sz="3000" b="0" dirty="0" smtClean="0"/>
              <a:t>6,8x109/l</a:t>
            </a:r>
            <a:r>
              <a:rPr lang="el-GR" sz="3000" b="0" dirty="0" smtClean="0"/>
              <a:t> 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Γενετική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/>
          <a:lstStyle/>
          <a:p>
            <a:r>
              <a:rPr lang="el-GR" dirty="0" smtClean="0"/>
              <a:t>Χρωμόσωμα 1 θέση </a:t>
            </a:r>
            <a:r>
              <a:rPr lang="en-US" dirty="0" smtClean="0"/>
              <a:t>q42-q44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Κληρονομική διαταραχή.</a:t>
            </a:r>
          </a:p>
          <a:p>
            <a:r>
              <a:rPr lang="el-GR" dirty="0" err="1" smtClean="0"/>
              <a:t>Αυτοσωμικό</a:t>
            </a:r>
            <a:r>
              <a:rPr lang="el-GR" dirty="0" smtClean="0"/>
              <a:t> υπολειπόμενο χαρακτήρα.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1026" name="Picture 2" descr="http://www.zahniser.net/~russell/science08/MrZ/chediakHiga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780" y="3068960"/>
            <a:ext cx="3497819" cy="2815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www.pathpedia.com/education/eatlas/histopathology/blood_cells/chediak-higashi_syndrome/chediak-higashi-syndrome-%5b3-bl050-3%5d.jpeg?Width=600&amp;Height=450&amp;Format=4"/>
          <p:cNvPicPr>
            <a:picLocks noChangeAspect="1" noChangeArrowheads="1"/>
          </p:cNvPicPr>
          <p:nvPr/>
        </p:nvPicPr>
        <p:blipFill>
          <a:blip r:embed="rId3"/>
          <a:srcRect l="12500" t="13333" r="11249" b="9999"/>
          <a:stretch>
            <a:fillRect/>
          </a:stretch>
        </p:blipFill>
        <p:spPr bwMode="auto">
          <a:xfrm>
            <a:off x="4798515" y="3068960"/>
            <a:ext cx="3733925" cy="2815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5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Μηχανισμοί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Μετακίνηση προσκολλημένων στο αγγειακό ενδοθήλιο ουδετερόφιλων στην κυκλοφορία και την παρεμπόδιση της εξόδου τους από το αίμα στους ιστούς (χορήγηση </a:t>
            </a:r>
            <a:r>
              <a:rPr lang="el-GR" dirty="0" err="1" smtClean="0"/>
              <a:t>κορτικοστεροειδών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Κινητοποίηση των αποθηκών του μυελού των οστών.</a:t>
            </a:r>
          </a:p>
          <a:p>
            <a:r>
              <a:rPr lang="el-GR" dirty="0" smtClean="0"/>
              <a:t>Επιτάχυνση του πολλαπλασιασμού και της διαφοροποίησης των πρόδρομων μορφών της μυελικής σειράς.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600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από τα αίτια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Πρωτοπαθής</a:t>
            </a:r>
          </a:p>
          <a:p>
            <a:pPr marL="914400" lvl="1" indent="-514350"/>
            <a:r>
              <a:rPr lang="el-GR" dirty="0" smtClean="0"/>
              <a:t>Κληρονομική,</a:t>
            </a:r>
          </a:p>
          <a:p>
            <a:pPr marL="914400" lvl="1" indent="-514350"/>
            <a:r>
              <a:rPr lang="el-GR" dirty="0" smtClean="0"/>
              <a:t>Χρόνια ιδιοπαθής,</a:t>
            </a:r>
          </a:p>
          <a:p>
            <a:pPr marL="914400" lvl="1" indent="-514350"/>
            <a:r>
              <a:rPr lang="el-GR" dirty="0" err="1" smtClean="0"/>
              <a:t>Οικογενενής</a:t>
            </a:r>
            <a:r>
              <a:rPr lang="el-GR" dirty="0" smtClean="0"/>
              <a:t> </a:t>
            </a:r>
            <a:r>
              <a:rPr lang="el-GR" dirty="0" err="1" smtClean="0"/>
              <a:t>μυελοϋπερπλαστική</a:t>
            </a:r>
            <a:r>
              <a:rPr lang="el-GR" dirty="0" smtClean="0"/>
              <a:t>,</a:t>
            </a:r>
          </a:p>
          <a:p>
            <a:pPr marL="914400" lvl="1" indent="-514350"/>
            <a:r>
              <a:rPr lang="el-GR" dirty="0" smtClean="0"/>
              <a:t>Ανεπάρκεια </a:t>
            </a:r>
            <a:r>
              <a:rPr lang="el-GR" dirty="0" err="1" smtClean="0"/>
              <a:t>προσκόλληλης</a:t>
            </a:r>
            <a:r>
              <a:rPr lang="el-GR" dirty="0" smtClean="0"/>
              <a:t>,</a:t>
            </a:r>
          </a:p>
          <a:p>
            <a:pPr marL="914400" lvl="1" indent="-514350"/>
            <a:r>
              <a:rPr lang="el-GR" dirty="0" err="1" smtClean="0"/>
              <a:t>Λευχαιμοειδής</a:t>
            </a:r>
            <a:r>
              <a:rPr lang="el-GR" dirty="0" smtClean="0"/>
              <a:t> αντιδράσεις,</a:t>
            </a:r>
          </a:p>
          <a:p>
            <a:pPr marL="914400" lvl="1" indent="-514350"/>
            <a:r>
              <a:rPr lang="el-GR" dirty="0" smtClean="0"/>
              <a:t>ΧΜΛ,</a:t>
            </a:r>
          </a:p>
          <a:p>
            <a:pPr marL="914400" lvl="1" indent="-514350"/>
            <a:r>
              <a:rPr lang="el-GR" dirty="0" err="1" smtClean="0"/>
              <a:t>Μυελοϋπερπλαστικά</a:t>
            </a:r>
            <a:r>
              <a:rPr lang="el-GR" dirty="0" smtClean="0"/>
              <a:t> σύνδρομα.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7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Ταξινόμηση από τα αίτια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l-GR" sz="2400" b="1" dirty="0" smtClean="0"/>
              <a:t>Δευτεροπαθής </a:t>
            </a:r>
            <a:r>
              <a:rPr lang="el-GR" sz="2400" b="1" dirty="0"/>
              <a:t>ή αντιδραστική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/>
              <a:t>Βακτηριακές</a:t>
            </a:r>
            <a:r>
              <a:rPr lang="el-GR" sz="2400" dirty="0"/>
              <a:t> </a:t>
            </a:r>
            <a:r>
              <a:rPr lang="el-GR" sz="2400" dirty="0" smtClean="0"/>
              <a:t>λοιμώξεις.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smtClean="0"/>
              <a:t>Φάρμακα.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/>
              <a:t>Ιστική</a:t>
            </a:r>
            <a:r>
              <a:rPr lang="el-GR" sz="2400" dirty="0"/>
              <a:t> </a:t>
            </a:r>
            <a:r>
              <a:rPr lang="el-GR" sz="2400" dirty="0" smtClean="0"/>
              <a:t>καταστροφή.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Οξείες αλλεργικές </a:t>
            </a:r>
            <a:r>
              <a:rPr lang="el-GR" sz="2400" dirty="0" smtClean="0"/>
              <a:t>αντιδράσεις.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 smtClean="0"/>
              <a:t>Σπληνεκτομή</a:t>
            </a:r>
            <a:r>
              <a:rPr lang="el-GR" sz="2400" dirty="0" smtClean="0"/>
              <a:t>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smtClean="0"/>
              <a:t>Εγκυμοσύνη.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Κάπνισμα, </a:t>
            </a:r>
            <a:r>
              <a:rPr lang="el-GR" sz="2400" dirty="0" smtClean="0"/>
              <a:t>ψύχος.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smtClean="0"/>
              <a:t>Νεοπλάσματα.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Οξεία </a:t>
            </a:r>
            <a:r>
              <a:rPr lang="el-GR" sz="2400" dirty="0" smtClean="0"/>
              <a:t>αιμορραγία.</a:t>
            </a:r>
            <a:endParaRPr lang="el-GR" sz="2400" dirty="0"/>
          </a:p>
          <a:p>
            <a:pPr lvl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 smtClean="0"/>
              <a:t>Αιμόλυση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98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Λευχαιμοειδής</a:t>
            </a:r>
            <a:r>
              <a:rPr lang="el-GR" dirty="0" smtClean="0"/>
              <a:t> αντίδραση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Αντιδραστική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50</a:t>
            </a:r>
            <a:r>
              <a:rPr lang="en-US" dirty="0" smtClean="0"/>
              <a:t>x</a:t>
            </a:r>
            <a:r>
              <a:rPr lang="en-US" baseline="30000" dirty="0" smtClean="0"/>
              <a:t>9</a:t>
            </a:r>
            <a:r>
              <a:rPr lang="en-US" dirty="0" smtClean="0"/>
              <a:t>/l WBCs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Ουδετερόφιλα τα περισσότερα.</a:t>
            </a:r>
          </a:p>
          <a:p>
            <a:r>
              <a:rPr lang="el-GR" dirty="0" err="1" smtClean="0"/>
              <a:t>Ραβδοπύρηνα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Αωρότερα</a:t>
            </a:r>
            <a:r>
              <a:rPr lang="el-GR" dirty="0" smtClean="0"/>
              <a:t> κύτταρα 10% των κοκκιοκυττάρων.</a:t>
            </a:r>
          </a:p>
          <a:p>
            <a:r>
              <a:rPr lang="en-US" dirty="0" smtClean="0"/>
              <a:t>ALP + </a:t>
            </a:r>
            <a:r>
              <a:rPr lang="el-GR" dirty="0" smtClean="0"/>
              <a:t>σε αντίθεση με τη ΧΜΛ που είναι –.</a:t>
            </a:r>
          </a:p>
          <a:p>
            <a:r>
              <a:rPr lang="el-GR" dirty="0" err="1" smtClean="0"/>
              <a:t>Μυελόγραμμα</a:t>
            </a:r>
            <a:r>
              <a:rPr lang="el-GR" dirty="0" smtClean="0"/>
              <a:t> υπερπλασία μυελικής σειράς.</a:t>
            </a:r>
          </a:p>
          <a:p>
            <a:r>
              <a:rPr lang="el-GR" dirty="0" smtClean="0"/>
              <a:t>Κακοήθη νοσήματα, </a:t>
            </a:r>
            <a:r>
              <a:rPr lang="el-GR" dirty="0" err="1" smtClean="0"/>
              <a:t>αυτοάνοσα</a:t>
            </a:r>
            <a:r>
              <a:rPr lang="el-GR" dirty="0" smtClean="0"/>
              <a:t>, λοιμώξεις.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2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Λευχαιμοειδής</a:t>
            </a:r>
            <a:r>
              <a:rPr lang="el-GR" dirty="0"/>
              <a:t> αντίδραση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Κατάληψη του μυελού από </a:t>
            </a:r>
            <a:r>
              <a:rPr lang="el-GR" dirty="0" err="1" smtClean="0"/>
              <a:t>νεοπλασματικά</a:t>
            </a:r>
            <a:r>
              <a:rPr lang="el-GR" dirty="0" smtClean="0"/>
              <a:t> κύτταρα ή </a:t>
            </a:r>
            <a:r>
              <a:rPr lang="el-GR" dirty="0" err="1" smtClean="0"/>
              <a:t>ίνωσης</a:t>
            </a:r>
            <a:r>
              <a:rPr lang="el-GR" dirty="0" smtClean="0"/>
              <a:t> ή ανάπτυξης </a:t>
            </a:r>
            <a:r>
              <a:rPr lang="el-GR" dirty="0" err="1" smtClean="0"/>
              <a:t>κοκκιομάτων</a:t>
            </a:r>
            <a:r>
              <a:rPr lang="el-GR" dirty="0" smtClean="0"/>
              <a:t> στο μυελό.</a:t>
            </a:r>
          </a:p>
          <a:p>
            <a:r>
              <a:rPr lang="el-GR" dirty="0" smtClean="0"/>
              <a:t>Ουδετεροφιλία.</a:t>
            </a:r>
          </a:p>
          <a:p>
            <a:r>
              <a:rPr lang="el-GR" dirty="0" smtClean="0"/>
              <a:t>Στροφή προς τα αριστερά.</a:t>
            </a:r>
          </a:p>
          <a:p>
            <a:r>
              <a:rPr lang="el-GR" dirty="0" err="1" smtClean="0"/>
              <a:t>Εμπύρηνα</a:t>
            </a:r>
            <a:r>
              <a:rPr lang="el-GR" dirty="0" smtClean="0"/>
              <a:t> ερυθροκύτταρα.</a:t>
            </a:r>
          </a:p>
          <a:p>
            <a:r>
              <a:rPr lang="el-GR" dirty="0" err="1" smtClean="0"/>
              <a:t>Δακρυοκύτταρα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Σχιστοκύτταρα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κατάσταση αυτή καλείται </a:t>
            </a:r>
            <a:r>
              <a:rPr lang="el-GR" dirty="0" err="1" smtClean="0"/>
              <a:t>λευκοερυθροβλαστική</a:t>
            </a:r>
            <a:r>
              <a:rPr lang="el-GR" dirty="0" smtClean="0"/>
              <a:t> αντίδραση.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24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584176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err="1" smtClean="0"/>
              <a:t>Ουδετεροπενία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/>
              <a:t>&lt;1.8</a:t>
            </a:r>
            <a:r>
              <a:rPr lang="en-US" sz="3000" b="0" dirty="0" smtClean="0"/>
              <a:t>x10</a:t>
            </a:r>
            <a:r>
              <a:rPr lang="en-US" sz="3000" b="0" baseline="30000" dirty="0" smtClean="0"/>
              <a:t>9</a:t>
            </a:r>
            <a:r>
              <a:rPr lang="en-US" sz="3000" b="0" dirty="0" smtClean="0"/>
              <a:t>/L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4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Αιτιολογική ταξινόμηση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b="1" dirty="0" smtClean="0"/>
              <a:t>Πρωτοπαθής</a:t>
            </a:r>
            <a:r>
              <a:rPr lang="el-GR" dirty="0" smtClean="0"/>
              <a:t> </a:t>
            </a:r>
          </a:p>
          <a:p>
            <a:pPr marL="914400" lvl="1" indent="-514350"/>
            <a:r>
              <a:rPr lang="el-GR" dirty="0" smtClean="0"/>
              <a:t>Καλοήθης </a:t>
            </a:r>
            <a:r>
              <a:rPr lang="el-GR" dirty="0" err="1" smtClean="0"/>
              <a:t>οικογενής</a:t>
            </a:r>
            <a:r>
              <a:rPr lang="el-GR" dirty="0" smtClean="0"/>
              <a:t>.</a:t>
            </a:r>
          </a:p>
          <a:p>
            <a:pPr marL="914400" lvl="1" indent="-514350"/>
            <a:r>
              <a:rPr lang="el-GR" dirty="0" smtClean="0"/>
              <a:t>Σοβαρή συγγενής.</a:t>
            </a:r>
          </a:p>
          <a:p>
            <a:pPr marL="914400" lvl="1" indent="-514350"/>
            <a:r>
              <a:rPr lang="el-GR" dirty="0" smtClean="0"/>
              <a:t>Με </a:t>
            </a:r>
            <a:r>
              <a:rPr lang="el-GR" dirty="0" err="1" smtClean="0"/>
              <a:t>τετραπλοειδικό</a:t>
            </a:r>
            <a:r>
              <a:rPr lang="el-GR" dirty="0" smtClean="0"/>
              <a:t> πυρήνα.</a:t>
            </a:r>
          </a:p>
          <a:p>
            <a:pPr marL="914400" lvl="1" indent="-514350"/>
            <a:r>
              <a:rPr lang="el-GR" dirty="0" smtClean="0"/>
              <a:t>Κυκλική.</a:t>
            </a:r>
          </a:p>
          <a:p>
            <a:pPr marL="914400" lvl="1" indent="-514350"/>
            <a:r>
              <a:rPr lang="el-GR" dirty="0" smtClean="0"/>
              <a:t>Συγγενής </a:t>
            </a:r>
            <a:r>
              <a:rPr lang="el-GR" dirty="0" err="1" smtClean="0"/>
              <a:t>δυσκεράτωση</a:t>
            </a:r>
            <a:r>
              <a:rPr lang="el-GR" dirty="0" smtClean="0"/>
              <a:t>.</a:t>
            </a:r>
          </a:p>
          <a:p>
            <a:pPr marL="914400" lvl="1" indent="-514350"/>
            <a:r>
              <a:rPr lang="el-GR" dirty="0" smtClean="0"/>
              <a:t>Διάφορα σύνδρομα.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70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Αιτιολογική ταξινόμηση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l-GR" sz="2400" b="1" dirty="0"/>
              <a:t>Δευτεροπαθής ή επίκτητη</a:t>
            </a:r>
            <a:r>
              <a:rPr lang="el-GR" sz="2400" dirty="0"/>
              <a:t> 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/>
              <a:t>Μεταλοιμώδεις</a:t>
            </a:r>
            <a:endParaRPr lang="el-GR" sz="2400" dirty="0"/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/>
              <a:t>Φαρμακογενής</a:t>
            </a:r>
            <a:endParaRPr lang="el-GR" sz="2400" dirty="0"/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Χρόνια καλοήθης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Χρόνια ιδιοπαθής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/>
              <a:t>Αυτοάνοση</a:t>
            </a:r>
            <a:endParaRPr lang="el-GR" sz="2400" dirty="0"/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/>
              <a:t>Αμιγής λευκοκυτταρική απλασία</a:t>
            </a:r>
          </a:p>
          <a:p>
            <a:pPr marL="914400" lvl="1" indent="-514350">
              <a:lnSpc>
                <a:spcPct val="100000"/>
              </a:lnSpc>
              <a:spcBef>
                <a:spcPct val="20000"/>
              </a:spcBef>
              <a:defRPr/>
            </a:pPr>
            <a:r>
              <a:rPr lang="el-GR" sz="2400" dirty="0" err="1"/>
              <a:t>Τροφογενείς</a:t>
            </a:r>
            <a:r>
              <a:rPr lang="el-GR" sz="2400" dirty="0"/>
              <a:t> κ.α.</a:t>
            </a:r>
          </a:p>
          <a:p>
            <a:pPr lvl="1"/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732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Αίτια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Λοιμώδη νοσήματα.</a:t>
            </a:r>
          </a:p>
          <a:p>
            <a:r>
              <a:rPr lang="el-GR" dirty="0" err="1" smtClean="0"/>
              <a:t>Θυροειδοπάθειες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Αιματολογικές δυσκρασίες.</a:t>
            </a:r>
          </a:p>
          <a:p>
            <a:r>
              <a:rPr lang="el-GR" dirty="0" err="1" smtClean="0"/>
              <a:t>Αυτοάνοσα</a:t>
            </a:r>
            <a:r>
              <a:rPr lang="el-GR" dirty="0" smtClean="0"/>
              <a:t> νοσήματα.</a:t>
            </a:r>
          </a:p>
          <a:p>
            <a:r>
              <a:rPr lang="el-GR" dirty="0" smtClean="0"/>
              <a:t>Έλλειψη τροφικών παραγόντων.</a:t>
            </a:r>
          </a:p>
          <a:p>
            <a:r>
              <a:rPr lang="el-GR" dirty="0" smtClean="0"/>
              <a:t>Έκθεση σε φάρμακα και χημικές ουσίες.</a:t>
            </a:r>
          </a:p>
          <a:p>
            <a:r>
              <a:rPr lang="el-GR" dirty="0" smtClean="0"/>
              <a:t>Κυκλική </a:t>
            </a:r>
            <a:r>
              <a:rPr lang="el-GR" dirty="0" err="1" smtClean="0"/>
              <a:t>ουδετεροπενία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00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Παθοφυσιολογία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Ελαττωμένη παραγωγή.</a:t>
            </a:r>
          </a:p>
          <a:p>
            <a:r>
              <a:rPr lang="el-GR" dirty="0" smtClean="0"/>
              <a:t>Ελάττωση της κυκλοφορούσας δεξαμενής.</a:t>
            </a:r>
          </a:p>
          <a:p>
            <a:r>
              <a:rPr lang="el-GR" dirty="0" smtClean="0"/>
              <a:t>Αύξηση της δεξαμενής των ιστών.</a:t>
            </a:r>
          </a:p>
          <a:p>
            <a:r>
              <a:rPr lang="el-GR" dirty="0" smtClean="0"/>
              <a:t>Περιφερική καταστροφή.</a:t>
            </a:r>
          </a:p>
          <a:p>
            <a:r>
              <a:rPr lang="el-GR" dirty="0" smtClean="0"/>
              <a:t>Συνδυασμός των παραπάνω.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98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61248"/>
          </a:xfrm>
        </p:spPr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l-GR" dirty="0" smtClean="0"/>
              <a:t>Λέπτυνση του δέρματος.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Φωτοφοβία.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Φωτοευαισθησία.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Νευροπάθεια.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Νευροπάθεια.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Αταξία.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Συχνές λοιμώξεις (κυρίως βλεννογόνοι, δέρμα και αναπνευστικό σύστημα) – </a:t>
            </a:r>
            <a:r>
              <a:rPr lang="en-US" dirty="0" smtClean="0"/>
              <a:t>Staphylococcus aureus </a:t>
            </a:r>
            <a:r>
              <a:rPr lang="el-GR" dirty="0" smtClean="0"/>
              <a:t>.</a:t>
            </a:r>
          </a:p>
          <a:p>
            <a:pPr>
              <a:spcBef>
                <a:spcPts val="900"/>
              </a:spcBef>
            </a:pPr>
            <a:r>
              <a:rPr lang="el-GR" dirty="0" smtClean="0"/>
              <a:t>Αποχρωματισμός δέρματος</a:t>
            </a:r>
            <a:r>
              <a:rPr lang="en-US" dirty="0" smtClean="0"/>
              <a:t>, </a:t>
            </a:r>
            <a:r>
              <a:rPr lang="el-GR" dirty="0" smtClean="0"/>
              <a:t>ίριδας και μαλλιών λόγω παθολογικής κατανομής μελανίνης και του σχηματισμού γιγάντιων </a:t>
            </a:r>
            <a:r>
              <a:rPr lang="el-GR" dirty="0" err="1" smtClean="0"/>
              <a:t>μελανοσωμάτων</a:t>
            </a:r>
            <a:r>
              <a:rPr lang="el-GR" dirty="0" smtClean="0"/>
              <a:t>.</a:t>
            </a:r>
          </a:p>
        </p:txBody>
      </p:sp>
      <p:pic>
        <p:nvPicPr>
          <p:cNvPr id="19458" name="Picture 2" descr="http://medlibes.com/uploads/Screen%20shot%202010-08-06%20at%206.16.41%20P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2372" y="1500174"/>
            <a:ext cx="3867758" cy="2288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097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Διερεύνηση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Ιστορικό.</a:t>
            </a:r>
          </a:p>
          <a:p>
            <a:r>
              <a:rPr lang="el-GR" dirty="0" smtClean="0"/>
              <a:t>Κλινική εξέταση.</a:t>
            </a:r>
          </a:p>
          <a:p>
            <a:r>
              <a:rPr lang="el-GR" dirty="0" smtClean="0"/>
              <a:t>Μελέτη μορφολογίας στο επίχρισμα.</a:t>
            </a:r>
          </a:p>
          <a:p>
            <a:r>
              <a:rPr lang="el-GR" dirty="0" smtClean="0"/>
              <a:t>Κλινική εξέταση.</a:t>
            </a:r>
          </a:p>
          <a:p>
            <a:r>
              <a:rPr lang="el-GR" dirty="0" smtClean="0"/>
              <a:t>Ήπαρ.</a:t>
            </a:r>
          </a:p>
          <a:p>
            <a:r>
              <a:rPr lang="el-GR" dirty="0" smtClean="0"/>
              <a:t>Σπλήνα.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07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Εργαστηριακός έλεγχος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r>
              <a:rPr lang="el-GR" dirty="0" smtClean="0"/>
              <a:t>Επανάληψη γενικής αίματος 2-3 φορές την εβδομάδα για διάστημα 8 εβδομάδες.</a:t>
            </a:r>
          </a:p>
          <a:p>
            <a:r>
              <a:rPr lang="el-GR" dirty="0" smtClean="0"/>
              <a:t>Αντιπυρηνικά αντισώματα.</a:t>
            </a:r>
          </a:p>
          <a:p>
            <a:r>
              <a:rPr lang="el-GR" dirty="0" smtClean="0"/>
              <a:t>Ρευματοειδής παράγων.</a:t>
            </a:r>
          </a:p>
          <a:p>
            <a:r>
              <a:rPr lang="en-US" dirty="0" smtClean="0"/>
              <a:t>Anti-DNA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Ποσοτικός προσδιορισμός </a:t>
            </a:r>
            <a:r>
              <a:rPr lang="el-GR" dirty="0" err="1" smtClean="0"/>
              <a:t>ανοσοσφαιρινών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Ιολογικός</a:t>
            </a:r>
            <a:r>
              <a:rPr lang="el-GR" dirty="0" smtClean="0"/>
              <a:t> έλεγχος για </a:t>
            </a:r>
            <a:r>
              <a:rPr lang="en-US" dirty="0" smtClean="0"/>
              <a:t>HIV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Προσδιορισμός των </a:t>
            </a:r>
            <a:r>
              <a:rPr lang="el-GR" dirty="0" err="1" smtClean="0"/>
              <a:t>υποκυτταρικών</a:t>
            </a:r>
            <a:r>
              <a:rPr lang="el-GR" dirty="0" smtClean="0"/>
              <a:t> πληθυσμών των λεμφοκυττάρων.</a:t>
            </a:r>
          </a:p>
          <a:p>
            <a:r>
              <a:rPr lang="el-GR" dirty="0" err="1" smtClean="0"/>
              <a:t>Μυελόγραμμα</a:t>
            </a:r>
            <a:r>
              <a:rPr lang="el-GR" dirty="0" smtClean="0"/>
              <a:t> και βιοψία.</a:t>
            </a:r>
            <a:endParaRPr lang="en-US" dirty="0" smtClean="0"/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60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Νοσηλεία.</a:t>
            </a:r>
          </a:p>
          <a:p>
            <a:r>
              <a:rPr lang="el-GR" dirty="0" smtClean="0"/>
              <a:t>Αντιβιοτικά.</a:t>
            </a:r>
          </a:p>
          <a:p>
            <a:r>
              <a:rPr lang="el-GR" dirty="0" smtClean="0"/>
              <a:t>Διακοπή αγωγής που συνοδεύεται με πενία.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0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296144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el-GR" sz="4000" dirty="0" smtClean="0"/>
              <a:t>«</a:t>
            </a:r>
            <a:r>
              <a:rPr lang="el-GR" sz="4000" dirty="0" err="1" smtClean="0"/>
              <a:t>Μονοκυττάρωση</a:t>
            </a:r>
            <a:r>
              <a:rPr lang="el-GR" sz="4000" dirty="0" smtClean="0"/>
              <a:t>»</a:t>
            </a:r>
            <a:endParaRPr lang="el-GR" sz="40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59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36815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 smtClean="0"/>
              <a:t>Ηωσινοφιλία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24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&gt;0.5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Παρασιτικές λοιμώξεις και </a:t>
            </a:r>
            <a:r>
              <a:rPr lang="el-GR" dirty="0" err="1" smtClean="0"/>
              <a:t>αλλεργείες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Επαφή με ζώα.</a:t>
            </a:r>
          </a:p>
          <a:p>
            <a:r>
              <a:rPr lang="el-GR" dirty="0" smtClean="0"/>
              <a:t>Καλό ιστορικό.</a:t>
            </a:r>
          </a:p>
          <a:p>
            <a:r>
              <a:rPr lang="el-GR" dirty="0" smtClean="0"/>
              <a:t>Λήψη φαρμάκων.</a:t>
            </a:r>
          </a:p>
          <a:p>
            <a:r>
              <a:rPr lang="el-GR" dirty="0" smtClean="0"/>
              <a:t>Ειδικές δίαιτες.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9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 smtClean="0"/>
              <a:t>Βασεοφιλία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62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r>
              <a:rPr lang="el-GR" sz="30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&gt;0.1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  <a:r>
              <a:rPr lang="el-GR" dirty="0" smtClean="0"/>
              <a:t>.</a:t>
            </a:r>
          </a:p>
          <a:p>
            <a:r>
              <a:rPr lang="el-GR" dirty="0" smtClean="0"/>
              <a:t>Ιογενείς λοιμώξεις.</a:t>
            </a:r>
          </a:p>
          <a:p>
            <a:r>
              <a:rPr lang="el-GR" dirty="0" smtClean="0"/>
              <a:t>Φλεγμονές.</a:t>
            </a:r>
          </a:p>
          <a:p>
            <a:r>
              <a:rPr lang="el-GR" dirty="0" smtClean="0"/>
              <a:t>Μεταβολικές καταστάσεις.</a:t>
            </a:r>
          </a:p>
          <a:p>
            <a:r>
              <a:rPr lang="el-GR" dirty="0" smtClean="0"/>
              <a:t>Νεοπλάσματα.</a:t>
            </a:r>
          </a:p>
          <a:p>
            <a:r>
              <a:rPr lang="el-GR" dirty="0" err="1" smtClean="0"/>
              <a:t>Μυελοϋπερπλαστικά</a:t>
            </a:r>
            <a:r>
              <a:rPr lang="el-GR" dirty="0" smtClean="0"/>
              <a:t> σύνδρομα.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1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Μονοκυττάρωση</a:t>
            </a:r>
            <a:r>
              <a:rPr lang="el-GR" dirty="0" smtClean="0"/>
              <a:t> &gt;1.0</a:t>
            </a:r>
            <a:r>
              <a:rPr lang="en-US" dirty="0" smtClean="0"/>
              <a:t>x10</a:t>
            </a:r>
            <a:r>
              <a:rPr lang="en-US" baseline="30000" dirty="0" smtClean="0"/>
              <a:t>9</a:t>
            </a:r>
            <a:r>
              <a:rPr lang="en-US" dirty="0" smtClean="0"/>
              <a:t>/L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Φλεγμονές.</a:t>
            </a:r>
          </a:p>
          <a:p>
            <a:r>
              <a:rPr lang="el-GR" dirty="0" smtClean="0"/>
              <a:t>Κακοήθη νοσήματα.</a:t>
            </a:r>
          </a:p>
          <a:p>
            <a:r>
              <a:rPr lang="el-GR" dirty="0" smtClean="0"/>
              <a:t>Διάφορα όπως </a:t>
            </a:r>
            <a:r>
              <a:rPr lang="el-GR" dirty="0" err="1" smtClean="0"/>
              <a:t>σπληνεκτομή</a:t>
            </a:r>
            <a:r>
              <a:rPr lang="el-GR" dirty="0" smtClean="0"/>
              <a:t> και χρόνια </a:t>
            </a:r>
            <a:r>
              <a:rPr lang="el-GR" dirty="0" err="1" smtClean="0"/>
              <a:t>ουδετεροπενία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15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err="1" smtClean="0"/>
              <a:t>Μαστοκυττάρωση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25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Εργαστηριακή εικόνα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Παράταση χρόνου ροής λόγω διαταραχής συγκόλλησης αιμοπεταλίων.</a:t>
            </a:r>
          </a:p>
          <a:p>
            <a:r>
              <a:rPr lang="el-GR" dirty="0" err="1" smtClean="0"/>
              <a:t>Ουδετεροπενία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Διαταραχή των φυσικών </a:t>
            </a:r>
            <a:r>
              <a:rPr lang="el-GR" dirty="0" err="1" smtClean="0"/>
              <a:t>κυτταροκτόνων</a:t>
            </a:r>
            <a:r>
              <a:rPr lang="el-GR" dirty="0" smtClean="0"/>
              <a:t> κυττάρων.</a:t>
            </a:r>
          </a:p>
          <a:p>
            <a:r>
              <a:rPr lang="el-GR" dirty="0" smtClean="0"/>
              <a:t>Παρουσία σε επίχρισμα αίματος γιγάντια κοκκία σε όλα τα </a:t>
            </a:r>
            <a:r>
              <a:rPr lang="el-GR" dirty="0" err="1" smtClean="0"/>
              <a:t>εμπύρηνα</a:t>
            </a:r>
            <a:r>
              <a:rPr lang="el-GR" dirty="0" smtClean="0"/>
              <a:t> κύτταρα.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3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r>
              <a:rPr lang="el-GR" dirty="0" err="1" smtClean="0"/>
              <a:t>Νεοπλασματική</a:t>
            </a:r>
            <a:r>
              <a:rPr lang="el-GR" dirty="0" smtClean="0"/>
              <a:t> διαταραχή.</a:t>
            </a:r>
          </a:p>
          <a:p>
            <a:r>
              <a:rPr lang="el-GR" dirty="0" smtClean="0"/>
              <a:t>Συγκέντρωση στους ιστούς και όργανα.</a:t>
            </a:r>
          </a:p>
          <a:p>
            <a:r>
              <a:rPr lang="el-GR" dirty="0" smtClean="0"/>
              <a:t>Προέρχονται από τα προγονικά αιμοποιητικά.</a:t>
            </a:r>
          </a:p>
          <a:p>
            <a:r>
              <a:rPr lang="el-GR" dirty="0" smtClean="0"/>
              <a:t>Μεσαίου μεγέθους.</a:t>
            </a:r>
          </a:p>
          <a:p>
            <a:r>
              <a:rPr lang="el-GR" dirty="0" smtClean="0"/>
              <a:t>Πολλά </a:t>
            </a:r>
            <a:r>
              <a:rPr lang="el-GR" dirty="0" err="1" smtClean="0"/>
              <a:t>μεταχρωματικά</a:t>
            </a:r>
            <a:r>
              <a:rPr lang="el-GR" dirty="0" smtClean="0"/>
              <a:t> κοκκία.</a:t>
            </a:r>
          </a:p>
          <a:p>
            <a:r>
              <a:rPr lang="el-GR" dirty="0" smtClean="0"/>
              <a:t>Τα κοκκία περιέχουν </a:t>
            </a:r>
            <a:r>
              <a:rPr lang="el-GR" dirty="0" err="1" smtClean="0"/>
              <a:t>προφλεγμονώδεις</a:t>
            </a:r>
            <a:r>
              <a:rPr lang="el-GR" dirty="0" smtClean="0"/>
              <a:t> και </a:t>
            </a:r>
            <a:r>
              <a:rPr lang="el-GR" dirty="0" err="1" smtClean="0"/>
              <a:t>αγγειοδραστικούς</a:t>
            </a:r>
            <a:r>
              <a:rPr lang="el-GR" dirty="0" smtClean="0"/>
              <a:t> μεσολαβητές.</a:t>
            </a:r>
          </a:p>
          <a:p>
            <a:r>
              <a:rPr lang="el-GR" dirty="0" smtClean="0"/>
              <a:t>Απελευθερώνονται από αλλεργικά ή άλλα αίτια με τη μεσολάβηση </a:t>
            </a:r>
            <a:r>
              <a:rPr lang="en-US" dirty="0" err="1" smtClean="0"/>
              <a:t>IgE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84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r>
              <a:rPr lang="el-GR" dirty="0" err="1" smtClean="0"/>
              <a:t>μαστοκυττάρωσης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Δερματική </a:t>
            </a:r>
            <a:r>
              <a:rPr lang="el-GR" dirty="0" err="1" smtClean="0"/>
              <a:t>μαστοκυττάρωση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Ήπια συστηματική.</a:t>
            </a:r>
          </a:p>
          <a:p>
            <a:r>
              <a:rPr lang="el-GR" dirty="0" smtClean="0"/>
              <a:t>Συστηματική.</a:t>
            </a:r>
          </a:p>
          <a:p>
            <a:r>
              <a:rPr lang="el-GR" dirty="0" smtClean="0"/>
              <a:t>Επιθετική συστηματική.</a:t>
            </a:r>
          </a:p>
          <a:p>
            <a:r>
              <a:rPr lang="el-GR" dirty="0" smtClean="0"/>
              <a:t>Λευχαιμία από </a:t>
            </a:r>
            <a:r>
              <a:rPr lang="el-GR" dirty="0" err="1" smtClean="0"/>
              <a:t>μαστοκύτταρα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Σάρκωμα από </a:t>
            </a:r>
            <a:r>
              <a:rPr lang="el-GR" dirty="0" err="1" smtClean="0"/>
              <a:t>μαστοκύτταρα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Εξωδερματικό</a:t>
            </a:r>
            <a:r>
              <a:rPr lang="el-GR" dirty="0" smtClean="0"/>
              <a:t> </a:t>
            </a:r>
            <a:r>
              <a:rPr lang="el-GR" dirty="0" err="1" smtClean="0"/>
              <a:t>μαστοκύττωμα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44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 και παθογένεια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δερματική στη νεογνική και παιδική ηλικία.</a:t>
            </a:r>
          </a:p>
          <a:p>
            <a:r>
              <a:rPr lang="el-GR" dirty="0" smtClean="0"/>
              <a:t>Η συστηματική μετά την τρίτη δεκαετία.</a:t>
            </a:r>
          </a:p>
          <a:p>
            <a:r>
              <a:rPr lang="el-GR" dirty="0" smtClean="0"/>
              <a:t>Βλάβες του υποδοχέα του αυξητικού παράγοντα των </a:t>
            </a:r>
            <a:r>
              <a:rPr lang="el-GR" dirty="0" err="1" smtClean="0"/>
              <a:t>στελεχιαίων</a:t>
            </a:r>
            <a:r>
              <a:rPr lang="el-GR" dirty="0" smtClean="0"/>
              <a:t> κυττάρων.</a:t>
            </a:r>
          </a:p>
          <a:p>
            <a:r>
              <a:rPr lang="el-GR" dirty="0" smtClean="0"/>
              <a:t>Η συχνότερη μεταλλαγή είναι η αντικατάσταση της </a:t>
            </a:r>
            <a:r>
              <a:rPr lang="el-GR" dirty="0" err="1" smtClean="0"/>
              <a:t>ασπαραγίνης</a:t>
            </a:r>
            <a:r>
              <a:rPr lang="el-GR" dirty="0" smtClean="0"/>
              <a:t> από </a:t>
            </a:r>
            <a:r>
              <a:rPr lang="el-GR" dirty="0" err="1" smtClean="0"/>
              <a:t>βαλίνη</a:t>
            </a:r>
            <a:r>
              <a:rPr lang="el-GR" dirty="0" smtClean="0"/>
              <a:t> στην θέση 816.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89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Δερματική μορφή: </a:t>
            </a:r>
            <a:r>
              <a:rPr lang="el-GR" dirty="0" err="1" smtClean="0"/>
              <a:t>μελαγχρωματική</a:t>
            </a:r>
            <a:r>
              <a:rPr lang="el-GR" dirty="0" smtClean="0"/>
              <a:t> κνίδωση.</a:t>
            </a:r>
          </a:p>
          <a:p>
            <a:r>
              <a:rPr lang="el-GR" dirty="0" smtClean="0"/>
              <a:t>Συστηματική μορφή: έντονη ερυθρότητα </a:t>
            </a:r>
            <a:r>
              <a:rPr lang="el-GR" dirty="0" err="1" smtClean="0"/>
              <a:t>΄δέρματος</a:t>
            </a:r>
            <a:r>
              <a:rPr lang="el-GR" dirty="0" smtClean="0"/>
              <a:t>, υπέρταση ή υπόταση, ταχυκαρδία, ναυτία, αναφυλαξία, κεφαλαλγία.</a:t>
            </a:r>
          </a:p>
          <a:p>
            <a:r>
              <a:rPr lang="el-GR" dirty="0" smtClean="0"/>
              <a:t>Διήθηση μυελού των οστών και του γαστρεντερικού.</a:t>
            </a:r>
          </a:p>
          <a:p>
            <a:r>
              <a:rPr lang="el-GR" dirty="0" smtClean="0"/>
              <a:t>Προσβολή οστών.</a:t>
            </a:r>
          </a:p>
          <a:p>
            <a:r>
              <a:rPr lang="el-GR" dirty="0" smtClean="0"/>
              <a:t>Συμπαγή όργανα.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382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Βαριά κλινική εικόνα.</a:t>
            </a:r>
          </a:p>
          <a:p>
            <a:r>
              <a:rPr lang="el-GR" dirty="0" err="1" smtClean="0"/>
              <a:t>Πολυεστιακές</a:t>
            </a:r>
            <a:r>
              <a:rPr lang="el-GR" dirty="0" smtClean="0"/>
              <a:t> πυκνές διηθήσεις.</a:t>
            </a:r>
          </a:p>
          <a:p>
            <a:r>
              <a:rPr lang="el-GR" dirty="0" smtClean="0"/>
              <a:t>Άτυπα </a:t>
            </a:r>
            <a:r>
              <a:rPr lang="el-GR" dirty="0" err="1" smtClean="0"/>
              <a:t>μαστοκύτταρα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Λευχαιμία από </a:t>
            </a:r>
            <a:r>
              <a:rPr lang="el-GR" dirty="0" err="1" smtClean="0"/>
              <a:t>μαστοκύτταρα</a:t>
            </a:r>
            <a:r>
              <a:rPr lang="el-GR" dirty="0" smtClean="0"/>
              <a:t> παρουσία άτυπων </a:t>
            </a:r>
            <a:r>
              <a:rPr lang="el-GR" dirty="0" err="1" smtClean="0"/>
              <a:t>μαστοκυττάρων</a:t>
            </a:r>
            <a:r>
              <a:rPr lang="el-GR" dirty="0" smtClean="0"/>
              <a:t> στο μυελό &gt;20% και στο περιφερικό αίμα &gt;10% (πρόγνωση 6 μήνες).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656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656184"/>
          </a:xfrm>
          <a:ln w="19050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Μορφολογικές μεταβολές λεμφοκυττάρων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3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Φυσιολογία λεμφοκυττάρων 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5040560"/>
          </a:xfrm>
        </p:spPr>
        <p:txBody>
          <a:bodyPr/>
          <a:lstStyle/>
          <a:p>
            <a:r>
              <a:rPr lang="el-GR" dirty="0" smtClean="0"/>
              <a:t>Μέγεθος 7-14μ</a:t>
            </a:r>
            <a:r>
              <a:rPr lang="en-US" dirty="0" smtClean="0"/>
              <a:t>m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Αδρώς </a:t>
            </a:r>
            <a:r>
              <a:rPr lang="el-GR" dirty="0" err="1" smtClean="0"/>
              <a:t>διαπλεκόμενη</a:t>
            </a:r>
            <a:r>
              <a:rPr lang="el-GR" dirty="0" smtClean="0"/>
              <a:t> χρωματίνη του πυρήνα.</a:t>
            </a:r>
          </a:p>
          <a:p>
            <a:r>
              <a:rPr lang="el-GR" dirty="0" smtClean="0"/>
              <a:t>Χωρίς εμφανή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Ολίγο ή άφθονο </a:t>
            </a:r>
            <a:r>
              <a:rPr lang="el-GR" dirty="0" err="1" smtClean="0"/>
              <a:t>βασίφιλο</a:t>
            </a:r>
            <a:r>
              <a:rPr lang="el-GR" dirty="0" smtClean="0"/>
              <a:t> πρωτόπλασμα.</a:t>
            </a:r>
          </a:p>
          <a:p>
            <a:r>
              <a:rPr lang="el-GR" dirty="0" smtClean="0"/>
              <a:t>Με ή χωρίς </a:t>
            </a:r>
            <a:r>
              <a:rPr lang="el-GR" dirty="0" err="1" smtClean="0"/>
              <a:t>αζουρόφιλα</a:t>
            </a:r>
            <a:r>
              <a:rPr lang="el-GR" dirty="0" smtClean="0"/>
              <a:t> κοκκία.</a:t>
            </a:r>
          </a:p>
          <a:p>
            <a:endParaRPr lang="en-US" dirty="0" smtClean="0"/>
          </a:p>
          <a:p>
            <a:endParaRPr lang="el-GR" dirty="0"/>
          </a:p>
        </p:txBody>
      </p:sp>
      <p:sp>
        <p:nvSpPr>
          <p:cNvPr id="1026" name="AutoShape 2" descr="data:image/jpeg;base64,/9j/4AAQSkZJRgABAQAAAQABAAD/2wCEAAkGBhQSEBUREhAQFRQSFBQQFBUVEA8UFBAQFBAVFBQSFBQXHCYeFxkjGRQUHy8gIycpLCwsFR4xNTAqNSYrLCkBCQoKDgwOFw8PGiweHxwsLCksLCksKSkpKSksKSwsKSkpLCwpKSwsLCkpLCwsLCwpKSksKSksKSwpKSwsLCwsKf/AABEIAMMBAwMBIgACEQEDEQH/xAAbAAACAwEBAQAAAAAAAAAAAAAABAIDBQEHBv/EADcQAAEDAwIDBgMHBAMBAAAAAAEAAhEDBCESMQVBUQYiYXGBoRORsQcUIzJCwfBSYtHhFXKCJP/EABoBAAMBAQEBAAAAAAAAAAAAAAABAgMEBQb/xAAoEQACAgICAgEEAQUAAAAAAAAAAQIRAyESMQRBUQUTMmFxFCIzUqH/2gAMAwEAAhEDEQA/APY0IVF1c6R4rgNlsuVderpbP8lZrrh3OVbf1e608j9UiuOyoU3PyoVbQtytCyI0+a7dEaSgrlsosq5GDt9ForJtDJgLWTIn2CEIQQZl/cu1aWkiFRTrPB/MUxXZD888orUuY5ZUmyqhq2udWDg/VMLLoVMrTCZElQLqEJkAhCi56BlFS6IMQratWGlw5CVm13GSVWHHad8JGnElbU9T8+ZT9a3EbLOpOLSmzeSNkDd2UsbBwtJ7Zb5hI0mSVooJkZjWw7yKbq1Bp3VlSiCoCzCAtMWoN1OHhkqq+upcQOWEzd3ApjSNz7LJGSgqKvZMyrbO8LTB2ROkKnBKVl9mu+xYTOn5K2lQa3YAKFoe4J/gVyZg76PnK57x8z9ULUrcMlxIO+UJ2a80PrM4k06p5QtNRewEQQkZp0zIa8uEQmDRL6enm3IyEndVhqhuBMKDKp5EpGtFtOq5mCCpF5eY6qTOIH9QDh4hadBrYloGUyW6EGP0YETzKkS48ylw6HkHqVpMeIQD0I/eHNO5T9vX1brHrMd8RxLwWmNLdMaYGc85Wlw9h35JhJKi67oahjcLM1adWXS6ME4EdFtLO4lSAIMbpEwfoQBK0rC/Du7OW4P+CkBCtow3IgTkwNyhFyVmwhV29XUFYmYgqbikTsrkIBGTVBO6lQtiStMtXQEi+ZVVtmu3HqkntptOXE+ATV9VLWGNzhZ1Cy1iZQEetj1td09hjz/ymyVjVbMtyr2VSaTmzsPZAOPwSqcUzgYVlvxEOMHB9kpaWgcN8qqvblpQVxj0T4mfxPlHkoUQD5purR+LTBH5m+6ziwtMEEJdlR6otreKnY0NTvAZKjSpudiCtShb6GnmY94QKTpGfe3kPhpwMY6qLeKPHQ+aRnKsMR4oZfFUN/8AKP8AD5IWeuoHwR9OuFBK4Kg6j5hM5T56vThxB6q+izCc4naT3h6pGgY3KR0J2iyo3Hmm7OuGM73XHVLl85jbZVuygTVjFV9N5khzT1U6Vr/S8EKDbTErtq4h0Jk/wMssBucpoCEBCZk3YLP4scBaCz+I0CTI2SKh2LWtEES4peo/OFMkxCqjKRujY4Y7uequrXLW7n0S1V/wqQA3P15pWlQ1ZO6ZjxvZoU75p5x5phZT7QgSmrCrOOiBOK7Q2hCEyBbiIOgxyWbZXGmZ5lbZCQr8MBMtMeCRpFqqZ2pdCCN5Cq4c2SekQhvDjzcE9b0Q0IG2ktGY5jqbvD2KsdcFwiFqEKIYByCBcyu1o6WwrS1dQmRZwBdQhAGPfcMMlzcg8uiUNs/+k/JbFfiLW4GT7KtnFAdwkbKUqMn4fghfQtc0iceyEg+5+jLvbgudA2Cgy2duimPxIPXK1oEIBuhG1uC06XTH0TZsWHMfJZ906CtNtYBokgYH0TIl8oUv6Qa0QOeVRa0hzWjVYHtiR/tImxePH1SGnoYrVxCja05MpV1amwhtStSaehe2fktC0uqbsU3tdHRwKri6uhNpdDCEIQZghCEAU1bRruXyUKfD2gzv5plCCrZkXztVWOQwtGjTACQ4hT0v1dcq1t5hItq0qGa9UAZVFgMpS4rzJJwF8T2i7W1XTRojQ3UASD3nxynkF0YMEs0qiVGDekekvvGDBqMEdXNCsp1A4SCCDzBXhZvMkbknJJOCvoeyvHalJ4EnQ5zWkE4E4wu3J9OcY2pFS8dpWmepvfAkrKrVy47py8qTTHjCTayF5TM4Ir81KnUcw4OPZWPaFEtlu4HmkWadCtqEqxL2TcSmFRg+wQhCBAkuJ14aAOf0Tqz+LU8B3TCCo9kLWzBElcurGBIUbS+0iCpXF7qEBSa7sTB80K9rMbITKGryyk6m79OqW+8OGCCpNc5vNMUuIA7pEbX7EXNMaiMD6qyhZOcNU/7T12A5mPNFnUBbHMYTDloVpSxwn+BfH/aD2ve1xtqLi0AfiOGCf7QeQ8l9rfbheQ8eE3FQvkPDnAzz6QvQ+n44zyXLdGmKKk7ZmUnEnBcTvP8Ala3CuMVLd7ajSZn0f1aVm0q7tMADBnzTN2xxpjugF2YE7DmvfnUtS6Z0tJqmey8H4wy5pCpTPgRza7mCnl5/9lrH/iuM6QGt8C/n6x9V9rW4gAYGV8z5OJYsrgjz3GpNIbQkxxD+1Tp34OCIXOLixpcQHShBJGpTDhBCUPCxyJTy4gabRlcUtNNIhokkj5SvL6jS2o9rubvk4Er129Y4iGgGd5K+C7V8Kx8Zm+z4HpK9Hwcii+L9m+GdSp+z5Z7W6i9sAzET7wim8t0kEluoOHTBkwqn2QgknvDI/uHgrLZoc3M4wGnx5r2dUd1HqPBb37xbawDhxEHw3CZZUxBCo7GWnw7NgO5Ln/N2PaFsmi08gvmcySnJR6s85tJtGc2iXGAnKVkBvlXtbC6sqJcmACEITIBCEIAFF7ZkHIKkhAzPqcIHJ0Ip8NaPzO/ZM3txobPM4CxwXOPVI1jyaNxoEYiF1Yfw3eKEC4fsd4gMAdSl7OlqfCrqVy/zTPDyGyTzSK6RN7dJhFa0cDLV1x1uwnKj9LZ6BMluhS3s3TL/AJL43t92WcXm5pt1BzQKjQMhwwHhfY0bl7j/AKVxrHYgLbDmlhnyiOMnF2eM2XC3iHmm7T/1JErY4fwV9zUjIbsXZw2cgeK9JFix3mfRMUbFjdmgQu+f1By2lst538Cn3RtvbinTEAY/yT4lUWdKStarSDhBSAs3MOMheW227ZlF6GjRCzq7gHQCJG46Tsmi555FVtsSTJEJFLXY1YukJlQo0tIgKaZkzq5KEQgQLMveFl0xBadx57rTQmm0M+E4h2JP6AN5AOdPgCFZwfsKdYfXcTGdMYPgvt0Lp/q8vHjZr96dVZCnRDRAEKaELlMgQhCBAhCEACEKFaqGgk8kDJoWU7iDnHu4UH3L28ykXwYzxYd0ef7KvhTRnqpULoVQWO35eKUJdSfH8IQUlribUIWV/wAmf4FxBPBlz7trMNaFxlyHHvBdtrIESeahXpwUitGlTYBsAuubIhV2v5VcqMmKNZod4K+QVJzZ3VDqJGyRXYV6WJXLW4nBS9xWdsVKzpGZ5BA61s0EKt9y0blFO4DtimRRYhCCgQEIXGuBEhdQALqi5wGSQPMxuYCwjfPvJbbPNO32fdNjVW5Flpyjka239Go95rSAddxkGv8AApMNRzT+O4GGWwiQHugzUOIpjMGTpEE6KosbFlGm2lSYGMbsB1Jkkk5LiSSSZJJJJJV6TAEKFXVjTG+Z6c48V19QDJICBkkKgX7JjUPdXB07FAUdUDUA3I+YSPEr4t7jTnmengkW2z3CcoLUL2bwKFjW1ZzTutajU1CUClGiaQ4q7YeqfS99b6hjcIFHsU4W0GVdfUJEpCk4tMq6pek7pGrTuxanRIMrYfbh7RqGY3Strb6s8looJlIQPCvFCfXUC5syLe+IEKTAXuTjrBhMwrmUwMAQgbkvR1jYEKS4upmYLhKrua4Y2T/CsepXc8zKRUY2bNSqAJJCSrXJdhuAkKrSADmP3THD7jMHmgvjWzj7cotqmfFNXV20CFTw+C4vOzcoQ71s0Lm5bTYXvcGtaJJPJfHX3b5pfpY06T1IBd5LL+0PtC41fgNkMY0Ez+pzsgx5QvmKF65xZqAIZsCI9cL2PG8JOCnPdl48Nq2el2fbOlpEkDlmQti04q1+ZEciDIXkZqZJkAT/AAJ7hvE3Uy1zcCcjMEdCnk8GNXEqXj/6s9P4vwendUvg1g51Mlri0Pc0P0mQ1xaQS2YxzhOMYAAAIAAA8ABASnCa+ukHTv7JxeQ1To4wQhCQFdarpErCu7guOSti+b3fJU0hTMYbPjug1jS2ZFOk45AJ9E7w+uWuA5HBWl8RoG4CyiZfDeZwgq+Ry7p/iunqteg4Fojol76yLu83fYjqlabntxB+SQvyRZcgaymrLYpWjaOJkiPNaNNkCAgUnqiSEITMxDi93So0nVqsBrR6uPJo6kryDi3aGrWe52ogEktZJhjeQAX1X2n8RJfTt/0hvxT0LiYHyH1XwTmAneCve8Dx4xh9x9v/AIjrww1bNrhHG6tuRUbUJHNpJgzvhercB4uLmiKreeCOhC8SZSzpnw33Xq/2fWpZa52c4kY5ARKj6jjhwU/dhngqs+nXVxdXiHIcQhBKABdSVe85BVsvSN0FcWR4yfyjkZRwyNo8lbf0tbA4cs+izqFctI8Ei1uJq1qI0kRg+x6rMoWkkwfyglOVr3UIErtlbQ1x5uEBIE2kJUbMvO4UagLHQJEJ7h+CQi+pSJTHe6PNe21o43PxDtUDc8pAj9vdYrrsSGtZtiesbr1Orw9tWAQOgxO6zn9jWtfr+CJ56SYPovZ8fzYqCjNdGyyqKpnwHwgXEZjceSYtgAYfmJIgxnlK+vv+zWuDTGlw7pEQCP2VfB+xznVGvqAFoMkAQDHjzC6P6vG422X96NWfS9kCfurQRBGfQ5C2lFjANgApLwZy5Scvk4G7dgSs+txcAwBPireI1YbHVZltaF5nkpLjFdscp8Wa7DhE+q5W4bPeY73/AHSlzZFqZ4TXzoPp5oLapXEh9yqHBn5hPWlkGZ5/RW17lrBLiACYWbxDtTb0fzVWk9GkE+qqMJS0lZm5N6NdcWLw3tdQrP0NdDuU7H1W0icJQdSVEnVxCFIAhCEAfIfaDwf4lMVQwks7ro/MG8vSV5qbUSMO9sL3kpSrwii4y6jSJ3nQ1eh4/mvFHi1Z0Y83FUzzPgfYh9YtfqAZz3mOa9StrcU2NY0Q1oDQPAKdOmGiAAANgBACkufP5E8z/u6RnPI59ghCFzmYJe9eQ3ClRuA7zU61PUIQPpiFpGrP8KldtBOPVVuoOBiFfQtid8JGj+Ri1bDAFCpYtOYhMAQupmdi1OxATAC6hAm7Eri1IOpqUqucd1sKi4rBvISkWpFFhbR3j6f5Tyx28bDnuYD3mxIjkdk1R4h1Taa7BpvY5pG6pN21uB7Kq+r90RsVVZ0AZJQJLVsbZdtKvCzrilpOFdZ1/wBPyQDj7QcSoyzHLKTtLvSIK1is654fmWj06JDi10zlzdAjCXtB3gemfQZXW25nY/IpylZd0zglpA8JESgt0keXdpu1b7moRP4TTDWgkSJjUepWTZ6SCdRGfmfFRuLc0ajmEGQSDPgVGiIExGc+q+sjGMYKMOjthFRWhynTGsaSdQyD0Xq3Zi/+LbMJILmjS6OvVeVUqQDQ+ZkfPK+y+ztzgXjV3XRjo5cHnQUsd/Blnjcb+D7lCELwzhIveAJKXdfhQv8AOEq21JEoNFFezUpVQ7ZTWbau0laJKCWqOoVJugui4BQKi1C4CuoEZVuS13ktQFZlo0uO3mtRBcuwQlq/EGMw5wRT4kw/qGU+LM7GkKo3DZiVakMEIQgQLF4rOslbKVv7XWMb/VIuDpiHDrJriXECYjxidlZe0g04SzA5h2IUmtc47EoZrW7GaNPUwt6ZC7ScWYITVpQ0iTufZXVAIzCDPl6Mi5ui54aGuyCZjAiME9cp6ytS3vO9AlH3RnuiAraF4eZnzTKadaNJC410iV1BkL3dzp8yqG13RKovT+If5yTds0FnskaUkj5vjnZVlw/4tPuvIhwiQ7xjqvk7nsnWa+AGOjB3b7FelFukwnQ0OAkA+i7MXmZMartFrLKPR5fa9kKzyGyGt5jf5Qvvuz/A229PSBnck7k9StChataSQPzZ/wBK1Tm8meVU+iZ5ZT0wQhC5jISvmGZ5KDbmBEJ8hUm0CRafyJ0GS4fNW31fOkevmm6dIDZLXlvnUPVAXbO27Rpnqp1QIlLUqsYUjUJQOiQehWNomEIDQu6/I2aAF89217WGi1jKR/EfJcP6W7SfXZfQcQGy8y7Y27hcudyIaZ8ANl2+DjjPKlL0aY4KTEqlZziXOqHHeMkySo0OMODhpJBjEE+4SYcXRO5x6cldRoAOkmIHVfQUkqZ2cVR6L2a482o34dSC8QP+y+uptgQvI+zLv/pBBx+Xx816rYHuAyTOcleD5uJY569nn5YcJUhlcc6BPRCruBLD5LhMzLrXbnmBgdEU6rmHf5rluBqz1WhcURplI2dLRK3uA8bZV4CzaDoIK0kzOSo6lr89xMqFWnqBCCV2Z9pp2O6rqM7xhSfbEFSpUiSkbDln+X1VyjTZAhTTMWI39LMqiycWbuJBM55eS03NkQUpUszyQWmqpnapBKZpDCoo2x5pmEhMEIQmSCEIQAIQhAAhCEAVuoDoutpAclNCB2CFxdQIz7vdfHdu6Y+FMZxn/wBQuoXV4f8Amj/Jvj7R8bb0wTkcp9lCiN/NcQvovk9A3OybAa5x+kn12len8LbFMAdEIXjfUPzODyPzHEFCF5hzmLUEOPmVcKhiJQhI3O0gtILqEzOYIQhBmcQAuoQMEIQgQLi6hAwQhCABCEIECEIQMEIQgAXF1CABcQhAAhCE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8" name="Picture 4" descr="http://www.cbv.ns.ca/young/bio12a/blood/pics/lymphocy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810" y="1278873"/>
            <a:ext cx="4293686" cy="32302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8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Παθολογία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l-GR" dirty="0" smtClean="0"/>
              <a:t>Παρουσία άτυπων λεμφοκυττάρων για διαφορική διάγνωση λεμφοκυττάρωσης.</a:t>
            </a:r>
          </a:p>
          <a:p>
            <a:r>
              <a:rPr lang="el-GR" dirty="0" smtClean="0"/>
              <a:t>Φυσιολογικά </a:t>
            </a:r>
            <a:r>
              <a:rPr lang="el-GR" dirty="0" err="1" smtClean="0"/>
              <a:t>ανοσοδιεγερμένα</a:t>
            </a:r>
            <a:r>
              <a:rPr lang="el-GR" dirty="0" smtClean="0"/>
              <a:t> λεμφοκύτταρα 5%.</a:t>
            </a:r>
          </a:p>
          <a:p>
            <a:r>
              <a:rPr lang="el-GR" dirty="0" smtClean="0"/>
              <a:t>&gt;20%, λοιμώδη μονοπυρήνωση ή ηπατίτιδα, τοξοπλάσμωση, </a:t>
            </a:r>
            <a:r>
              <a:rPr lang="en-US" dirty="0" smtClean="0"/>
              <a:t>CMV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3-20%, φυματίωση, </a:t>
            </a:r>
            <a:r>
              <a:rPr lang="el-GR" dirty="0" err="1" smtClean="0"/>
              <a:t>ρικέτσια</a:t>
            </a:r>
            <a:r>
              <a:rPr lang="el-GR" dirty="0" smtClean="0"/>
              <a:t>, παρωτίτιδα, ερυθρά, ανεμοβλογιά.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7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Λοιμώδης μονοπυρήνωση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EBV, CMV, </a:t>
            </a:r>
            <a:r>
              <a:rPr lang="el-GR" dirty="0" smtClean="0"/>
              <a:t>ιός του απλού έρπητα ΙΙ, </a:t>
            </a:r>
            <a:r>
              <a:rPr lang="el-GR" dirty="0" err="1" smtClean="0"/>
              <a:t>ιος</a:t>
            </a:r>
            <a:r>
              <a:rPr lang="el-GR" dirty="0" smtClean="0"/>
              <a:t> της ερυθράς, </a:t>
            </a:r>
            <a:r>
              <a:rPr lang="el-GR" dirty="0" err="1" smtClean="0"/>
              <a:t>αδενοϊοί</a:t>
            </a:r>
            <a:r>
              <a:rPr lang="el-GR" dirty="0" smtClean="0"/>
              <a:t>, τοξόπλασμα </a:t>
            </a:r>
            <a:r>
              <a:rPr lang="en-US" dirty="0" err="1" smtClean="0"/>
              <a:t>gondii</a:t>
            </a:r>
            <a:r>
              <a:rPr lang="el-GR" dirty="0" smtClean="0"/>
              <a:t>.</a:t>
            </a:r>
          </a:p>
          <a:p>
            <a:r>
              <a:rPr lang="el-GR" dirty="0" smtClean="0"/>
              <a:t>Άτυπα λεμφοκύτταρα.</a:t>
            </a:r>
          </a:p>
          <a:p>
            <a:r>
              <a:rPr lang="el-GR" dirty="0" smtClean="0"/>
              <a:t>Ποικίλο μέγεθος και σχήμα.</a:t>
            </a:r>
          </a:p>
          <a:p>
            <a:r>
              <a:rPr lang="el-GR" dirty="0" smtClean="0"/>
              <a:t>Νεφροειδή ή ωοειδή σχήμα.</a:t>
            </a:r>
          </a:p>
          <a:p>
            <a:r>
              <a:rPr lang="el-GR" dirty="0" smtClean="0"/>
              <a:t> Πυρηνική χρωματίνη αδρό δίκτυο.</a:t>
            </a:r>
          </a:p>
          <a:p>
            <a:r>
              <a:rPr lang="el-GR" dirty="0" smtClean="0"/>
              <a:t>Πρωτόπλασμα αφρώδη ή με </a:t>
            </a:r>
            <a:r>
              <a:rPr lang="el-GR" dirty="0" err="1" smtClean="0"/>
              <a:t>κενοτόπια</a:t>
            </a:r>
            <a:r>
              <a:rPr lang="el-GR" dirty="0" smtClean="0"/>
              <a:t> χωρίς κοκκία.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3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800200"/>
            <a:ext cx="8229600" cy="1556792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Ποιοτικές μεταβολές των λεμφοκυττάρων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88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Εξέλιξη νόσου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Θάνατος.</a:t>
            </a:r>
          </a:p>
          <a:p>
            <a:r>
              <a:rPr lang="el-GR" dirty="0" smtClean="0"/>
              <a:t>Λεμφοκυτταρική διήθηση ήπατος, σπλήνα και λεμφαδένων και μυελού των οστών.</a:t>
            </a:r>
          </a:p>
          <a:p>
            <a:r>
              <a:rPr lang="el-GR" dirty="0" err="1" smtClean="0"/>
              <a:t>Ηπατοσπληνομεγαλία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Πανκυτταροπενία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Λοιμώξεις.</a:t>
            </a:r>
          </a:p>
          <a:p>
            <a:r>
              <a:rPr lang="el-GR" dirty="0" smtClean="0"/>
              <a:t>Θεραπεία η μεταμόσχευση </a:t>
            </a:r>
            <a:r>
              <a:rPr lang="el-GR" dirty="0" err="1" smtClean="0"/>
              <a:t>στελεχιαίων</a:t>
            </a:r>
            <a:r>
              <a:rPr lang="el-GR" dirty="0" smtClean="0"/>
              <a:t> αιμοποιητικών κυττάρων.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31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Προσέγγιση ασθενών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Πρωτοπαθείς (ανωμαλίες κατά την ανάπτυξη ή ωρίμανση τους).</a:t>
            </a:r>
          </a:p>
          <a:p>
            <a:r>
              <a:rPr lang="el-GR" dirty="0" smtClean="0"/>
              <a:t>Δευτεροπαθείς ή επίκτητες (</a:t>
            </a:r>
            <a:r>
              <a:rPr lang="en-US" dirty="0" smtClean="0"/>
              <a:t>AIDS, </a:t>
            </a:r>
            <a:r>
              <a:rPr lang="el-GR" dirty="0" smtClean="0"/>
              <a:t>τοξικότητα χημειοθεραπείας, υποσιτισμό, αλλογενή μεταμόσχευση </a:t>
            </a:r>
            <a:r>
              <a:rPr lang="el-GR" dirty="0" err="1" smtClean="0"/>
              <a:t>στελεχιαίων</a:t>
            </a:r>
            <a:r>
              <a:rPr lang="el-GR" dirty="0" smtClean="0"/>
              <a:t> κυττάρων).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14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Users\user1\Downloads\image (3).jpg"/>
          <p:cNvPicPr>
            <a:picLocks noChangeAspect="1" noChangeArrowheads="1"/>
          </p:cNvPicPr>
          <p:nvPr/>
        </p:nvPicPr>
        <p:blipFill>
          <a:blip r:embed="rId2" cstate="print"/>
          <a:srcRect l="3921"/>
          <a:stretch>
            <a:fillRect/>
          </a:stretch>
        </p:blipFill>
        <p:spPr bwMode="auto">
          <a:xfrm rot="5400000">
            <a:off x="2009021" y="1815516"/>
            <a:ext cx="5640752" cy="4403225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Πρωτοπαθείς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(</a:t>
            </a:r>
            <a:r>
              <a:rPr lang="el-GR" sz="3300" b="0" dirty="0"/>
              <a:t>ανωμαλίες κατά την ανάπτυξη ή ωρίμανση τους</a:t>
            </a:r>
            <a:r>
              <a:rPr lang="el-GR" sz="3300" b="0" dirty="0" smtClean="0"/>
              <a:t>)</a:t>
            </a:r>
            <a:endParaRPr lang="el-GR" sz="33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79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46856" y="1988840"/>
            <a:ext cx="8229600" cy="1296144"/>
          </a:xfrm>
          <a:ln w="19050">
            <a:solidFill>
              <a:srgbClr val="004A82"/>
            </a:solidFill>
          </a:ln>
        </p:spPr>
        <p:txBody>
          <a:bodyPr/>
          <a:lstStyle/>
          <a:p>
            <a:r>
              <a:rPr lang="el-GR" dirty="0" smtClean="0"/>
              <a:t>Κοινή ποικίλλουσα </a:t>
            </a:r>
            <a:r>
              <a:rPr lang="el-GR" dirty="0" err="1" smtClean="0"/>
              <a:t>ανοσοανεπάρκεια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692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Υπογαμμασφαιριναιμία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Διαταραχή στην παραγωγή αντισωμάτων.</a:t>
            </a:r>
          </a:p>
          <a:p>
            <a:r>
              <a:rPr lang="el-GR" dirty="0" smtClean="0"/>
              <a:t>Υποτροπιάζουσες λοιμώξεις.</a:t>
            </a:r>
          </a:p>
          <a:p>
            <a:r>
              <a:rPr lang="el-GR" dirty="0" smtClean="0"/>
              <a:t>Ένοχος ο </a:t>
            </a:r>
            <a:r>
              <a:rPr lang="en-US" dirty="0" smtClean="0"/>
              <a:t>EBV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Φυσιολογικός αριθμός Β-λεμφοκυττάρων.</a:t>
            </a:r>
          </a:p>
          <a:p>
            <a:r>
              <a:rPr lang="el-GR" dirty="0" smtClean="0"/>
              <a:t>Αδυναμία αλληλεπίδρασης με τα Τ-λεμφοκύτταρα.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7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Κλινικές εκδηλώσεις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Υποτροπιάζουσες </a:t>
            </a:r>
            <a:r>
              <a:rPr lang="el-GR" dirty="0" err="1" smtClean="0"/>
              <a:t>πυογενείς</a:t>
            </a:r>
            <a:r>
              <a:rPr lang="el-GR" dirty="0" smtClean="0"/>
              <a:t> λοιμώξεις.</a:t>
            </a:r>
          </a:p>
          <a:p>
            <a:r>
              <a:rPr lang="el-GR" dirty="0" err="1" smtClean="0"/>
              <a:t>Πνευμονιόκοκκος</a:t>
            </a:r>
            <a:r>
              <a:rPr lang="el-GR" dirty="0" smtClean="0"/>
              <a:t>, αιμόφιλος, </a:t>
            </a:r>
            <a:r>
              <a:rPr lang="el-GR" dirty="0" err="1" smtClean="0"/>
              <a:t>μυκόπλασμα</a:t>
            </a:r>
            <a:r>
              <a:rPr lang="el-GR" dirty="0" smtClean="0"/>
              <a:t>, σταφυλόκοκκο.</a:t>
            </a:r>
          </a:p>
          <a:p>
            <a:r>
              <a:rPr lang="el-GR" dirty="0" smtClean="0"/>
              <a:t>Σπληνομεγαλία (από την αντιδραστική οζώδη υπερπλασία), </a:t>
            </a:r>
            <a:r>
              <a:rPr lang="el-GR" dirty="0" err="1" smtClean="0"/>
              <a:t>βρογχεκτασίες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Ουδετεροπενία</a:t>
            </a:r>
            <a:r>
              <a:rPr lang="el-GR" dirty="0" smtClean="0"/>
              <a:t>, </a:t>
            </a:r>
            <a:r>
              <a:rPr lang="el-GR" dirty="0" err="1" smtClean="0"/>
              <a:t>θρομβοπενία</a:t>
            </a:r>
            <a:r>
              <a:rPr lang="el-GR" dirty="0" smtClean="0"/>
              <a:t> (από τη σπληνομεγαλία).</a:t>
            </a:r>
          </a:p>
          <a:p>
            <a:r>
              <a:rPr lang="el-GR" dirty="0" err="1" smtClean="0"/>
              <a:t>Λεμφαδενοπάθεια</a:t>
            </a:r>
            <a:r>
              <a:rPr lang="el-GR" dirty="0" smtClean="0"/>
              <a:t> (αντιδραστική υπερπλασία του λεμφικού ιστού).</a:t>
            </a:r>
          </a:p>
          <a:p>
            <a:r>
              <a:rPr lang="el-GR" dirty="0" err="1" smtClean="0"/>
              <a:t>Αθρίτιδα</a:t>
            </a:r>
            <a:r>
              <a:rPr lang="el-GR" dirty="0" smtClean="0"/>
              <a:t> ή/και αρθραλγία.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43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Ιστορικό.</a:t>
            </a:r>
          </a:p>
          <a:p>
            <a:r>
              <a:rPr lang="el-GR" dirty="0" smtClean="0"/>
              <a:t>Κλινική εικόνα.</a:t>
            </a:r>
          </a:p>
          <a:p>
            <a:r>
              <a:rPr lang="el-GR" dirty="0" smtClean="0"/>
              <a:t>Εργαστηριακά ευρήματα.</a:t>
            </a:r>
          </a:p>
          <a:p>
            <a:r>
              <a:rPr lang="el-GR" dirty="0" smtClean="0"/>
              <a:t>Προσοχή από </a:t>
            </a:r>
            <a:r>
              <a:rPr lang="en-US" dirty="0" smtClean="0"/>
              <a:t>AIDS</a:t>
            </a:r>
            <a:r>
              <a:rPr lang="el-GR" dirty="0" smtClean="0"/>
              <a:t>.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56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</a:t>
            </a:r>
            <a:r>
              <a:rPr lang="en-US" dirty="0" smtClean="0"/>
              <a:t>DS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Γενικά.</a:t>
            </a:r>
          </a:p>
          <a:p>
            <a:r>
              <a:rPr lang="el-GR" dirty="0" smtClean="0"/>
              <a:t>Επιδημιολογία.</a:t>
            </a:r>
          </a:p>
          <a:p>
            <a:r>
              <a:rPr lang="el-GR" dirty="0" smtClean="0"/>
              <a:t>Τρόποι μετάδοσης.</a:t>
            </a:r>
          </a:p>
          <a:p>
            <a:r>
              <a:rPr lang="el-GR" dirty="0" err="1" smtClean="0"/>
              <a:t>Παθογένεση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Στάδια της λοίμωξης.</a:t>
            </a:r>
          </a:p>
          <a:p>
            <a:r>
              <a:rPr lang="el-GR" dirty="0" smtClean="0"/>
              <a:t>Αιματολογικές εκδηλώσεις.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590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Αιματολογικές εκδηλώσεις </a:t>
            </a:r>
            <a:r>
              <a:rPr lang="en-US" dirty="0" smtClean="0"/>
              <a:t>AIDS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αναιμία </a:t>
            </a:r>
            <a:endParaRPr lang="el-GR" sz="30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r>
              <a:rPr lang="el-GR" dirty="0" smtClean="0"/>
              <a:t>Καταστολή </a:t>
            </a:r>
            <a:r>
              <a:rPr lang="el-GR" dirty="0" err="1" smtClean="0"/>
              <a:t>ερυθροποίησης</a:t>
            </a:r>
            <a:r>
              <a:rPr lang="el-GR" dirty="0" smtClean="0"/>
              <a:t> (</a:t>
            </a:r>
            <a:r>
              <a:rPr lang="el-GR" dirty="0" err="1" smtClean="0"/>
              <a:t>κυτταροκίνες</a:t>
            </a:r>
            <a:r>
              <a:rPr lang="el-GR" dirty="0" smtClean="0"/>
              <a:t>, θεραπεία).</a:t>
            </a:r>
          </a:p>
          <a:p>
            <a:r>
              <a:rPr lang="el-GR" dirty="0" smtClean="0"/>
              <a:t>Διήθηση του μυελού από </a:t>
            </a:r>
            <a:r>
              <a:rPr lang="el-GR" dirty="0" err="1" smtClean="0"/>
              <a:t>λεμφωματικά</a:t>
            </a:r>
            <a:r>
              <a:rPr lang="el-GR" dirty="0" smtClean="0"/>
              <a:t> κύτταρα.</a:t>
            </a:r>
          </a:p>
          <a:p>
            <a:r>
              <a:rPr lang="el-GR" dirty="0" smtClean="0"/>
              <a:t>Έλλειψη </a:t>
            </a:r>
            <a:r>
              <a:rPr lang="en-US" dirty="0" smtClean="0"/>
              <a:t>B12, </a:t>
            </a:r>
            <a:r>
              <a:rPr lang="el-GR" dirty="0" err="1" smtClean="0"/>
              <a:t>φυλλικού</a:t>
            </a:r>
            <a:r>
              <a:rPr lang="el-GR" dirty="0" smtClean="0"/>
              <a:t>, σιδήρου.</a:t>
            </a:r>
          </a:p>
          <a:p>
            <a:r>
              <a:rPr lang="el-GR" dirty="0" smtClean="0"/>
              <a:t>Καταστροφή, απώλεια, παγίδευση </a:t>
            </a:r>
            <a:r>
              <a:rPr lang="el-GR" dirty="0" err="1" smtClean="0"/>
              <a:t>ερυθροκυττάρων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Ορθρόχρωμη</a:t>
            </a:r>
            <a:r>
              <a:rPr lang="el-GR" dirty="0" smtClean="0"/>
              <a:t> </a:t>
            </a:r>
            <a:r>
              <a:rPr lang="el-GR" dirty="0" err="1" smtClean="0"/>
              <a:t>ορθοκυτταρική</a:t>
            </a:r>
            <a:r>
              <a:rPr lang="el-GR" dirty="0" smtClean="0"/>
              <a:t> ή/και </a:t>
            </a:r>
            <a:r>
              <a:rPr lang="el-GR" dirty="0" err="1" smtClean="0"/>
              <a:t>υπόχρωμη</a:t>
            </a:r>
            <a:r>
              <a:rPr lang="el-GR" dirty="0" smtClean="0"/>
              <a:t> </a:t>
            </a:r>
            <a:r>
              <a:rPr lang="el-GR" dirty="0" err="1" smtClean="0"/>
              <a:t>μικροκυτταρική</a:t>
            </a:r>
            <a:r>
              <a:rPr lang="el-GR" dirty="0" smtClean="0"/>
              <a:t> ή/και </a:t>
            </a:r>
            <a:r>
              <a:rPr lang="el-GR" dirty="0" err="1" smtClean="0"/>
              <a:t>ορθρόχρωμη</a:t>
            </a:r>
            <a:r>
              <a:rPr lang="el-GR" dirty="0" smtClean="0"/>
              <a:t> </a:t>
            </a:r>
            <a:r>
              <a:rPr lang="el-GR" dirty="0" err="1" smtClean="0"/>
              <a:t>μακροκυτταρική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8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Αιματολογικές εκδηλώσεις </a:t>
            </a:r>
            <a:r>
              <a:rPr lang="en-US" dirty="0" smtClean="0"/>
              <a:t>AIDS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err="1" smtClean="0"/>
              <a:t>λευκοπενία</a:t>
            </a:r>
            <a:r>
              <a:rPr lang="el-GR" dirty="0" smtClean="0"/>
              <a:t> και διαταραχές </a:t>
            </a:r>
            <a:r>
              <a:rPr lang="en-US" dirty="0" smtClean="0"/>
              <a:t>WBCs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Βαρύτητα νόσου με τη </a:t>
            </a:r>
            <a:r>
              <a:rPr lang="el-GR" dirty="0" err="1" smtClean="0"/>
              <a:t>λευκοπενία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Ουδετεροπενία</a:t>
            </a:r>
            <a:r>
              <a:rPr lang="el-GR" dirty="0" smtClean="0"/>
              <a:t> ή/και λεμφοκυτταροπενία.</a:t>
            </a:r>
          </a:p>
          <a:p>
            <a:r>
              <a:rPr lang="el-GR" dirty="0" smtClean="0"/>
              <a:t>Αίτια οι λοιμώξεις, διήθηση του μυελού, θεραπεία, αντιβιοτικά.</a:t>
            </a:r>
          </a:p>
          <a:p>
            <a:r>
              <a:rPr lang="el-GR" dirty="0" smtClean="0"/>
              <a:t>Στο επίχρισμα αριστερή στροφή, πολλά </a:t>
            </a:r>
            <a:r>
              <a:rPr lang="el-GR" dirty="0" err="1" smtClean="0"/>
              <a:t>κενοτόπια</a:t>
            </a:r>
            <a:r>
              <a:rPr lang="el-GR" dirty="0" smtClean="0"/>
              <a:t>, μεγάλα μονοπύρηνα.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05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Αιματολογικές εκδηλώσεις </a:t>
            </a:r>
            <a:r>
              <a:rPr lang="en-US" dirty="0" smtClean="0"/>
              <a:t>AIDS</a:t>
            </a:r>
            <a:r>
              <a:rPr lang="el-GR" dirty="0"/>
              <a:t/>
            </a:r>
            <a:br>
              <a:rPr lang="el-GR" dirty="0"/>
            </a:br>
            <a:r>
              <a:rPr lang="el-GR" sz="3000" b="0" dirty="0" err="1" smtClean="0"/>
              <a:t>θρομβοπενία</a:t>
            </a:r>
            <a:endParaRPr lang="el-GR" sz="3000" b="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r>
              <a:rPr lang="el-GR" dirty="0" smtClean="0"/>
              <a:t>Πρώτα στάδια της λοίμωξης.</a:t>
            </a:r>
          </a:p>
          <a:p>
            <a:r>
              <a:rPr lang="el-GR" dirty="0" smtClean="0"/>
              <a:t>Αιμορραγική διάθεση.</a:t>
            </a:r>
          </a:p>
          <a:p>
            <a:r>
              <a:rPr lang="el-GR" dirty="0" smtClean="0"/>
              <a:t>Ελαττωμένη παραγωγή και αυξημένη καταστροφή αιμοπεταλίων.</a:t>
            </a:r>
          </a:p>
          <a:p>
            <a:r>
              <a:rPr lang="el-GR" dirty="0" smtClean="0"/>
              <a:t>Θεραπεία.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704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86</TotalTime>
  <Words>3133</Words>
  <Application>Microsoft Office PowerPoint</Application>
  <PresentationFormat>Προβολή στην οθόνη (4:3)</PresentationFormat>
  <Paragraphs>721</Paragraphs>
  <Slides>115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115</vt:i4>
      </vt:variant>
    </vt:vector>
  </HeadingPairs>
  <TitlesOfParts>
    <vt:vector size="117" baseType="lpstr">
      <vt:lpstr>template</vt:lpstr>
      <vt:lpstr>OC_template_updated</vt:lpstr>
      <vt:lpstr>Αιματολογία ΙΙΙ (Θ)</vt:lpstr>
      <vt:lpstr>Εισαγωγή </vt:lpstr>
      <vt:lpstr>Μορφολογικές μεταβολές των φαγοκυττάρων  Κοκκιοκύτταρα και μονοκύτταρα </vt:lpstr>
      <vt:lpstr>Γενικά </vt:lpstr>
      <vt:lpstr>Σύνδρομο Chediak-Higashi (CHS)</vt:lpstr>
      <vt:lpstr>Γενετική </vt:lpstr>
      <vt:lpstr>Κλινική εικόνα </vt:lpstr>
      <vt:lpstr>Εργαστηριακή εικόνα </vt:lpstr>
      <vt:lpstr>Εξέλιξη νόσου</vt:lpstr>
      <vt:lpstr>Έλλειψη δευτερογενών ή ειδικών κοκκίων Specific Granule Deficiency - SGD</vt:lpstr>
      <vt:lpstr>Γενικά </vt:lpstr>
      <vt:lpstr>Ανωμαλία Pelger - Huet</vt:lpstr>
      <vt:lpstr>Γενικά </vt:lpstr>
      <vt:lpstr>Ανωμαλία Alder -Reilly</vt:lpstr>
      <vt:lpstr>Γενικά </vt:lpstr>
      <vt:lpstr>Ανωμαλία May - Hegglin</vt:lpstr>
      <vt:lpstr>Γενικά </vt:lpstr>
      <vt:lpstr>Ανωμαλία Jordan</vt:lpstr>
      <vt:lpstr>Γενικά </vt:lpstr>
      <vt:lpstr>Ανωμαλία Undritz</vt:lpstr>
      <vt:lpstr>Γενικά </vt:lpstr>
      <vt:lpstr>Σωμάτια Dohle</vt:lpstr>
      <vt:lpstr>Γενικά </vt:lpstr>
      <vt:lpstr>Ραβδία Auer </vt:lpstr>
      <vt:lpstr>Γενικά </vt:lpstr>
      <vt:lpstr>Ποιοτικές μεταβολές των φαγοκυττάρων  Κοκκιοκύτταρα και φαγοκύτταρα </vt:lpstr>
      <vt:lpstr>Προσέγγιση ασθενή 1/3</vt:lpstr>
      <vt:lpstr>Προσέγγιση ασθενή 2/3</vt:lpstr>
      <vt:lpstr>Προσέγγιση ασθενή 3/3</vt:lpstr>
      <vt:lpstr>Διαταραχές της μικροβιοκτόνου δραστηριότητας Χρόνια κοκκιωματώδης νόσος</vt:lpstr>
      <vt:lpstr>Εισαγωγή </vt:lpstr>
      <vt:lpstr>Παθοφυσιολογία </vt:lpstr>
      <vt:lpstr>Παρουσίαση του PowerPoint</vt:lpstr>
      <vt:lpstr>Κλινικές εκδηλώσεις </vt:lpstr>
      <vt:lpstr>Λοιμώξεις στην ΧΚΝ</vt:lpstr>
      <vt:lpstr>Διάγνωση </vt:lpstr>
      <vt:lpstr>Θεραπεία </vt:lpstr>
      <vt:lpstr>Έλλειψη G-6-PD των ουδετερόφιλων πολυμορφοπύρηνων</vt:lpstr>
      <vt:lpstr>Γενικά </vt:lpstr>
      <vt:lpstr>Ανεπάρκεια της αναγωγάσης και της συνθετάσης της γλουταθειόνης</vt:lpstr>
      <vt:lpstr>Γενικά </vt:lpstr>
      <vt:lpstr>Ανεπάρκεια μυελοϋπεροξειδάσης</vt:lpstr>
      <vt:lpstr>Γενικά </vt:lpstr>
      <vt:lpstr>Διαταραχές της προσκόλλησης</vt:lpstr>
      <vt:lpstr>Ανεπάρκεια προσκόλλησης λευκοκυττάρου</vt:lpstr>
      <vt:lpstr>Δυσλειτουργία της ακτίνης των ουδετεροφίλων Σύνδρομο νωθρού λευκοκυττάρου</vt:lpstr>
      <vt:lpstr>Γενικά </vt:lpstr>
      <vt:lpstr>Διαταραχές χημειοταξίας Οικογενής μεσογειακός πυρετός</vt:lpstr>
      <vt:lpstr>Γενικά  </vt:lpstr>
      <vt:lpstr>Σύνδρομο Υπερ-IgE</vt:lpstr>
      <vt:lpstr>Γενικά </vt:lpstr>
      <vt:lpstr>Διαταραχές παραγωγής χημειοτακτικών παραγόντων</vt:lpstr>
      <vt:lpstr>Γενικά </vt:lpstr>
      <vt:lpstr>Διαταραχές οψωνινοποίησης</vt:lpstr>
      <vt:lpstr>Αναστολή κινητικότητας ουδετεροφίλων από φάρμακα</vt:lpstr>
      <vt:lpstr>Κυκλοφορούντα ανοσοσυμπλέγματα</vt:lpstr>
      <vt:lpstr>Ποσοτικές μεταβολές των φαγοκυττάρων Κοκκιοκυττάρων και μονοκυττάρων</vt:lpstr>
      <vt:lpstr>Προσέγγιση ασθενή</vt:lpstr>
      <vt:lpstr>Ουδετεροφιλία &gt;6,8x109/l </vt:lpstr>
      <vt:lpstr>Μηχανισμοί </vt:lpstr>
      <vt:lpstr>Ταξινόμηση από τα αίτια 1/2</vt:lpstr>
      <vt:lpstr>Ταξινόμηση από τα αίτια 2/2</vt:lpstr>
      <vt:lpstr>Λευχαιμοειδής αντίδραση 1/2</vt:lpstr>
      <vt:lpstr>Λευχαιμοειδής αντίδραση 2/2</vt:lpstr>
      <vt:lpstr>Ουδετεροπενία &lt;1.8x109/L </vt:lpstr>
      <vt:lpstr>Αιτιολογική ταξινόμηση 1/2</vt:lpstr>
      <vt:lpstr>Αιτιολογική ταξινόμηση 2/2</vt:lpstr>
      <vt:lpstr>Αίτια</vt:lpstr>
      <vt:lpstr>Παθοφυσιολογία</vt:lpstr>
      <vt:lpstr>Διερεύνηση </vt:lpstr>
      <vt:lpstr>Εργαστηριακός έλεγχος </vt:lpstr>
      <vt:lpstr>Θεραπεία </vt:lpstr>
      <vt:lpstr>«Μονοκυττάρωση»</vt:lpstr>
      <vt:lpstr>Ηωσινοφιλία </vt:lpstr>
      <vt:lpstr>Γενικά </vt:lpstr>
      <vt:lpstr>Βασεοφιλία </vt:lpstr>
      <vt:lpstr>Γενικά 1/2 </vt:lpstr>
      <vt:lpstr>Γενικά 2/2 </vt:lpstr>
      <vt:lpstr>Μαστοκυττάρωση </vt:lpstr>
      <vt:lpstr>Εισαγωγή </vt:lpstr>
      <vt:lpstr>Ταξινόμηση μαστοκυττάρωσης</vt:lpstr>
      <vt:lpstr>Επιδημιολογία και παθογένεια</vt:lpstr>
      <vt:lpstr>Κλινική εικόνα</vt:lpstr>
      <vt:lpstr>Διάγνωση </vt:lpstr>
      <vt:lpstr>Μορφολογικές μεταβολές λεμφοκυττάρων</vt:lpstr>
      <vt:lpstr>Φυσιολογία λεμφοκυττάρων  </vt:lpstr>
      <vt:lpstr>Παθολογία </vt:lpstr>
      <vt:lpstr>Λοιμώδης μονοπυρήνωση </vt:lpstr>
      <vt:lpstr>Ποιοτικές μεταβολές των λεμφοκυττάρων</vt:lpstr>
      <vt:lpstr>Προσέγγιση ασθενών </vt:lpstr>
      <vt:lpstr>Πρωτοπαθείς  (ανωμαλίες κατά την ανάπτυξη ή ωρίμανση τους)</vt:lpstr>
      <vt:lpstr>Κοινή ποικίλλουσα ανοσοανεπάρκεια </vt:lpstr>
      <vt:lpstr>Γενικά </vt:lpstr>
      <vt:lpstr>Κλινικές εκδηλώσεις </vt:lpstr>
      <vt:lpstr>Διάγνωση </vt:lpstr>
      <vt:lpstr>ΑΙDS</vt:lpstr>
      <vt:lpstr>Αιματολογικές εκδηλώσεις AIDS αναιμία </vt:lpstr>
      <vt:lpstr>Αιματολογικές εκδηλώσεις AIDS λευκοπενία και διαταραχές WBCs</vt:lpstr>
      <vt:lpstr>Αιματολογικές εκδηλώσεις AIDS θρομβοπενία</vt:lpstr>
      <vt:lpstr>Αιματολογικές εκδηλώσεις AIDS διαταραχές πήξης</vt:lpstr>
      <vt:lpstr>Άλλες Αιματολογικές εκδηλώσεις AIDS</vt:lpstr>
      <vt:lpstr>Ποσοτικές μεταβολές λεμφοκυττάρων</vt:lpstr>
      <vt:lpstr>Προσέγγιση ασθενών </vt:lpstr>
      <vt:lpstr>Λεμφοκυττάρωση </vt:lpstr>
      <vt:lpstr>Αίτια πρωτοπαθούς λεμφοκυττάρωσης</vt:lpstr>
      <vt:lpstr>Αντιδραστική λεμφοκυττάρωση</vt:lpstr>
      <vt:lpstr>Λεμφοκυτταροπενία </vt:lpstr>
      <vt:lpstr>Λεμφοκυτταροπενία δευτεροπαθής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10</cp:revision>
  <dcterms:created xsi:type="dcterms:W3CDTF">2015-04-30T11:21:37Z</dcterms:created>
  <dcterms:modified xsi:type="dcterms:W3CDTF">2015-10-08T12:45:04Z</dcterms:modified>
</cp:coreProperties>
</file>