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07" r:id="rId3"/>
  </p:sldMasterIdLst>
  <p:notesMasterIdLst>
    <p:notesMasterId r:id="rId21"/>
  </p:notesMasterIdLst>
  <p:handoutMasterIdLst>
    <p:handoutMasterId r:id="rId22"/>
  </p:handoutMasterIdLst>
  <p:sldIdLst>
    <p:sldId id="256" r:id="rId4"/>
    <p:sldId id="269" r:id="rId5"/>
    <p:sldId id="270" r:id="rId6"/>
    <p:sldId id="271" r:id="rId7"/>
    <p:sldId id="272" r:id="rId8"/>
    <p:sldId id="273" r:id="rId9"/>
    <p:sldId id="274" r:id="rId10"/>
    <p:sldId id="275" r:id="rId11"/>
    <p:sldId id="276" r:id="rId12"/>
    <p:sldId id="277" r:id="rId13"/>
    <p:sldId id="257" r:id="rId14"/>
    <p:sldId id="262" r:id="rId15"/>
    <p:sldId id="264" r:id="rId16"/>
    <p:sldId id="267" r:id="rId17"/>
    <p:sldId id="268" r:id="rId18"/>
    <p:sldId id="266" r:id="rId19"/>
    <p:sldId id="261" r:id="rId20"/>
  </p:sldIdLst>
  <p:sldSz cx="9144000" cy="6858000" type="screen4x3"/>
  <p:notesSz cx="7104063" cy="10234613"/>
  <p:custDataLst>
    <p:tags r:id="rId23"/>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gs" Target="tags/tag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8/6/2015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8/6/2015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a:t>
            </a:fld>
            <a:endParaRPr lang="el-GR">
              <a:solidFill>
                <a:prstClr val="black"/>
              </a:solidFill>
            </a:endParaRPr>
          </a:p>
        </p:txBody>
      </p:sp>
    </p:spTree>
    <p:extLst>
      <p:ext uri="{BB962C8B-B14F-4D97-AF65-F5344CB8AC3E}">
        <p14:creationId xmlns:p14="http://schemas.microsoft.com/office/powerpoint/2010/main" val="840072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10</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13</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42436590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79695148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44255631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11105567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88058644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52234782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91081088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84561108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51791736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0000"/>
              </a:lnSpc>
              <a:spcBef>
                <a:spcPts val="1200"/>
              </a:spcBef>
              <a:defRPr sz="2400"/>
            </a:lvl1pPr>
            <a:lvl2pPr marL="742950" indent="-382588">
              <a:lnSpc>
                <a:spcPct val="110000"/>
              </a:lnSpc>
              <a:spcBef>
                <a:spcPts val="1200"/>
              </a:spcBef>
              <a:buFont typeface="Courier New" panose="02070309020205020404" pitchFamily="49" charset="0"/>
              <a:buChar char="o"/>
              <a:defRPr sz="2400"/>
            </a:lvl2pPr>
            <a:lvl3pPr>
              <a:defRPr sz="2400"/>
            </a:lvl3pPr>
            <a:lvl4pPr>
              <a:defRPr sz="2400"/>
            </a:lvl4pPr>
            <a:lvl5pPr>
              <a:defRPr sz="2400"/>
            </a:lvl5pPr>
          </a:lstStyle>
          <a:p>
            <a:pPr lvl="0"/>
            <a:r>
              <a:rPr lang="el-GR" smtClean="0"/>
              <a:t>Στυλ υποδείγματος κειμένου</a:t>
            </a:r>
          </a:p>
          <a:p>
            <a:pPr lvl="1"/>
            <a:r>
              <a:rPr lang="el-GR" smtClean="0"/>
              <a:t>Δεύτερου επιπέδου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20942783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08100441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07337129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0195717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03818896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4881934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37345865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98747461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317265548"/>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0854375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25129256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72936685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sldNum="0"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125046339"/>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2.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1340768"/>
            <a:ext cx="9144000" cy="1470025"/>
          </a:xfrm>
        </p:spPr>
        <p:txBody>
          <a:bodyPr>
            <a:normAutofit/>
          </a:bodyPr>
          <a:lstStyle/>
          <a:p>
            <a:pPr lvl="1" algn="ctr"/>
            <a:r>
              <a:rPr lang="el-GR" sz="4000" b="1" dirty="0" smtClean="0">
                <a:solidFill>
                  <a:schemeClr val="tx1"/>
                </a:solidFill>
                <a:latin typeface="+mn-lt"/>
              </a:rPr>
              <a:t>Ναυπηγικό σχέδιο και αρχές </a:t>
            </a:r>
            <a:r>
              <a:rPr lang="el-GR" sz="4000" b="1" dirty="0" err="1" smtClean="0">
                <a:solidFill>
                  <a:schemeClr val="tx1"/>
                </a:solidFill>
                <a:latin typeface="+mn-lt"/>
              </a:rPr>
              <a:t>casd</a:t>
            </a:r>
            <a:r>
              <a:rPr lang="el-GR" sz="4000" b="1" dirty="0" smtClean="0">
                <a:solidFill>
                  <a:schemeClr val="tx1"/>
                </a:solidFill>
                <a:latin typeface="+mn-lt"/>
              </a:rPr>
              <a:t> (Ε) </a:t>
            </a:r>
            <a:endParaRPr lang="el-GR" sz="4000" b="1" dirty="0">
              <a:solidFill>
                <a:schemeClr val="tx1"/>
              </a:solidFill>
              <a:latin typeface="+mn-lt"/>
            </a:endParaRPr>
          </a:p>
        </p:txBody>
      </p:sp>
      <p:sp>
        <p:nvSpPr>
          <p:cNvPr id="3" name="Υπότιτλος 2"/>
          <p:cNvSpPr>
            <a:spLocks noGrp="1"/>
          </p:cNvSpPr>
          <p:nvPr>
            <p:ph type="subTitle" idx="1"/>
          </p:nvPr>
        </p:nvSpPr>
        <p:spPr>
          <a:xfrm>
            <a:off x="0" y="3096543"/>
            <a:ext cx="9144000" cy="1752600"/>
          </a:xfrm>
        </p:spPr>
        <p:txBody>
          <a:bodyPr>
            <a:normAutofit/>
          </a:bodyPr>
          <a:lstStyle/>
          <a:p>
            <a:pPr>
              <a:spcBef>
                <a:spcPts val="0"/>
              </a:spcBef>
              <a:spcAft>
                <a:spcPts val="1800"/>
              </a:spcAft>
            </a:pPr>
            <a:r>
              <a:rPr lang="el-GR" sz="2600" b="1" dirty="0" smtClean="0"/>
              <a:t>Ενότητα </a:t>
            </a:r>
            <a:r>
              <a:rPr lang="el-GR" sz="2600" b="1" dirty="0" smtClean="0"/>
              <a:t>3.3</a:t>
            </a:r>
            <a:r>
              <a:rPr lang="el-GR" sz="2600" dirty="0" smtClean="0"/>
              <a:t>:</a:t>
            </a:r>
            <a:r>
              <a:rPr lang="en-US" sz="2600" dirty="0" smtClean="0"/>
              <a:t> </a:t>
            </a:r>
            <a:r>
              <a:rPr lang="el-GR" sz="2600" dirty="0"/>
              <a:t>Σ</a:t>
            </a:r>
            <a:r>
              <a:rPr lang="el-GR" sz="2600" dirty="0" smtClean="0"/>
              <a:t>χεδίαση διαγωνίων</a:t>
            </a:r>
            <a:endParaRPr lang="en-US" sz="2600" dirty="0" smtClean="0"/>
          </a:p>
          <a:p>
            <a:pPr>
              <a:spcBef>
                <a:spcPts val="0"/>
              </a:spcBef>
            </a:pPr>
            <a:r>
              <a:rPr lang="el-GR" sz="2200" dirty="0"/>
              <a:t>Γεώργιος Κ. </a:t>
            </a:r>
            <a:r>
              <a:rPr lang="el-GR" sz="2200" dirty="0" err="1"/>
              <a:t>Χατζηκωνσταντής</a:t>
            </a:r>
            <a:r>
              <a:rPr lang="el-GR" sz="2200" dirty="0"/>
              <a:t> Επίκουρος Καθηγητής </a:t>
            </a:r>
          </a:p>
          <a:p>
            <a:pPr>
              <a:spcBef>
                <a:spcPts val="0"/>
              </a:spcBef>
            </a:pPr>
            <a:r>
              <a:rPr lang="el-GR" sz="2200" dirty="0" err="1"/>
              <a:t>Διπλ</a:t>
            </a:r>
            <a:r>
              <a:rPr lang="el-GR" sz="2200" dirty="0"/>
              <a:t>. Ναυπηγός Μηχανολόγος Μηχανικός </a:t>
            </a:r>
          </a:p>
          <a:p>
            <a:pPr>
              <a:spcBef>
                <a:spcPts val="0"/>
              </a:spcBef>
            </a:pPr>
            <a:r>
              <a:rPr lang="el-GR" sz="2200" dirty="0" err="1"/>
              <a:t>M.Sc</a:t>
            </a:r>
            <a:r>
              <a:rPr lang="el-GR" sz="2200" dirty="0"/>
              <a:t>. ‘’Διασφάλιση Ποιότητας’’, Τμήμα </a:t>
            </a:r>
            <a:r>
              <a:rPr lang="el-GR" sz="2200" dirty="0" smtClean="0"/>
              <a:t>Ναυπηγικών Μηχανικών ΤΕ</a:t>
            </a:r>
            <a:endParaRPr lang="el-GR" sz="2200" dirty="0"/>
          </a:p>
          <a:p>
            <a:pPr>
              <a:spcBef>
                <a:spcPts val="0"/>
              </a:spcBef>
            </a:pPr>
            <a:endParaRPr lang="el-GR" sz="22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Σχεδίαση διαγώνιου α </a:t>
            </a:r>
            <a:r>
              <a:rPr lang="el-GR" sz="3200" b="0" dirty="0" smtClean="0"/>
              <a:t>(7 </a:t>
            </a:r>
            <a:r>
              <a:rPr lang="el-GR" sz="3200" b="0" dirty="0"/>
              <a:t>από </a:t>
            </a:r>
            <a:r>
              <a:rPr lang="el-GR" sz="3200" b="0" dirty="0" smtClean="0"/>
              <a:t>7)</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normAutofit/>
              </a:bodyPr>
              <a:lstStyle/>
              <a:p>
                <a:pPr marL="0" indent="0" algn="ctr">
                  <a:buNone/>
                </a:pPr>
                <a14:m>
                  <m:oMath xmlns:m="http://schemas.openxmlformats.org/officeDocument/2006/math">
                    <m:sSub>
                      <m:sSubPr>
                        <m:ctrlPr>
                          <a:rPr lang="el-GR" sz="2400" b="1" i="1" smtClean="0">
                            <a:solidFill>
                              <a:srgbClr val="820000"/>
                            </a:solidFill>
                            <a:latin typeface="Cambria Math"/>
                          </a:rPr>
                        </m:ctrlPr>
                      </m:sSubPr>
                      <m:e>
                        <m:d>
                          <m:dPr>
                            <m:ctrlPr>
                              <a:rPr lang="el-GR" sz="2400" b="1" i="1">
                                <a:solidFill>
                                  <a:srgbClr val="820000"/>
                                </a:solidFill>
                                <a:latin typeface="Cambria Math"/>
                              </a:rPr>
                            </m:ctrlPr>
                          </m:dPr>
                          <m:e>
                            <m:sSub>
                              <m:sSubPr>
                                <m:ctrlPr>
                                  <a:rPr lang="el-GR" sz="2400" b="1" i="1">
                                    <a:solidFill>
                                      <a:srgbClr val="820000"/>
                                    </a:solidFill>
                                    <a:latin typeface="Cambria Math"/>
                                  </a:rPr>
                                </m:ctrlPr>
                              </m:sSubPr>
                              <m:e>
                                <m:r>
                                  <a:rPr lang="en-US" sz="2400" b="1" i="1">
                                    <a:solidFill>
                                      <a:srgbClr val="820000"/>
                                    </a:solidFill>
                                    <a:latin typeface="Cambria Math" panose="02040503050406030204" pitchFamily="18" charset="0"/>
                                  </a:rPr>
                                  <m:t>𝒚</m:t>
                                </m:r>
                              </m:e>
                              <m:sub>
                                <m:r>
                                  <a:rPr lang="el-GR" sz="2400" b="1" i="1" smtClean="0">
                                    <a:solidFill>
                                      <a:srgbClr val="820000"/>
                                    </a:solidFill>
                                    <a:latin typeface="Cambria Math" panose="02040503050406030204" pitchFamily="18" charset="0"/>
                                  </a:rPr>
                                  <m:t>𝟏𝟑</m:t>
                                </m:r>
                              </m:sub>
                            </m:sSub>
                          </m:e>
                        </m:d>
                      </m:e>
                      <m:sub>
                        <m:r>
                          <a:rPr lang="en-US" sz="2400" b="1" i="1">
                            <a:solidFill>
                              <a:srgbClr val="820000"/>
                            </a:solidFill>
                            <a:latin typeface="Cambria Math" panose="02040503050406030204" pitchFamily="18" charset="0"/>
                          </a:rPr>
                          <m:t>𝒂</m:t>
                        </m:r>
                      </m:sub>
                    </m:sSub>
                  </m:oMath>
                </a14:m>
                <a:r>
                  <a:rPr lang="en-US" sz="2400" dirty="0"/>
                  <a:t>= </a:t>
                </a:r>
                <a:r>
                  <a:rPr lang="el-GR" sz="2400" dirty="0" err="1"/>
                  <a:t>ημιπλάτος</a:t>
                </a:r>
                <a:r>
                  <a:rPr lang="el-GR" sz="2400" dirty="0"/>
                  <a:t> στο νομέα </a:t>
                </a:r>
                <a:r>
                  <a:rPr lang="el-GR" sz="2400" dirty="0" smtClean="0"/>
                  <a:t>13 </a:t>
                </a:r>
                <a:r>
                  <a:rPr lang="el-GR" sz="2400" dirty="0"/>
                  <a:t>επί της </a:t>
                </a:r>
                <a:r>
                  <a:rPr lang="el-GR" sz="2400" dirty="0" err="1"/>
                  <a:t>διαγωνίου</a:t>
                </a:r>
                <a:r>
                  <a:rPr lang="el-GR" sz="2400" dirty="0"/>
                  <a:t> </a:t>
                </a:r>
                <a:r>
                  <a:rPr lang="el-GR" sz="2400" b="1" dirty="0">
                    <a:solidFill>
                      <a:srgbClr val="820000"/>
                    </a:solidFill>
                  </a:rPr>
                  <a:t>α</a:t>
                </a:r>
              </a:p>
              <a:p>
                <a:pPr marL="0" indent="0" algn="ctr">
                  <a:buNone/>
                </a:pPr>
                <a:endParaRPr lang="el-GR" sz="2400"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t="-967"/>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a:t>
            </a:fld>
            <a:endParaRPr lang="el-GR">
              <a:solidFill>
                <a:prstClr val="black"/>
              </a:solidFill>
            </a:endParaRPr>
          </a:p>
        </p:txBody>
      </p:sp>
      <p:pic>
        <p:nvPicPr>
          <p:cNvPr id="5" name="Εικόνα 4"/>
          <p:cNvPicPr>
            <a:picLocks noChangeAspect="1"/>
          </p:cNvPicPr>
          <p:nvPr/>
        </p:nvPicPr>
        <p:blipFill>
          <a:blip r:embed="rId3"/>
          <a:stretch>
            <a:fillRect/>
          </a:stretch>
        </p:blipFill>
        <p:spPr>
          <a:xfrm>
            <a:off x="323528" y="2381892"/>
            <a:ext cx="3706689" cy="2670279"/>
          </a:xfrm>
          <a:prstGeom prst="rect">
            <a:avLst/>
          </a:prstGeom>
        </p:spPr>
      </p:pic>
      <p:pic>
        <p:nvPicPr>
          <p:cNvPr id="6" name="Εικόνα 5"/>
          <p:cNvPicPr>
            <a:picLocks noChangeAspect="1"/>
          </p:cNvPicPr>
          <p:nvPr/>
        </p:nvPicPr>
        <p:blipFill>
          <a:blip r:embed="rId4"/>
          <a:stretch>
            <a:fillRect/>
          </a:stretch>
        </p:blipFill>
        <p:spPr>
          <a:xfrm>
            <a:off x="4427984" y="2204864"/>
            <a:ext cx="4499992" cy="2666662"/>
          </a:xfrm>
          <a:prstGeom prst="rect">
            <a:avLst/>
          </a:prstGeom>
        </p:spPr>
      </p:pic>
    </p:spTree>
    <p:extLst>
      <p:ext uri="{BB962C8B-B14F-4D97-AF65-F5344CB8AC3E}">
        <p14:creationId xmlns:p14="http://schemas.microsoft.com/office/powerpoint/2010/main" val="3041348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smtClean="0"/>
              <a:t>Γεώργιος </a:t>
            </a:r>
            <a:r>
              <a:rPr lang="el-GR" sz="2000" dirty="0" err="1" smtClean="0"/>
              <a:t>Χατζηκωνσταντής</a:t>
            </a:r>
            <a:r>
              <a:rPr lang="el-GR" sz="2000" dirty="0" smtClean="0"/>
              <a:t> 2014. </a:t>
            </a:r>
            <a:r>
              <a:rPr lang="el-GR" sz="2000" dirty="0"/>
              <a:t>Γεώργιος </a:t>
            </a:r>
            <a:r>
              <a:rPr lang="el-GR" sz="2000" dirty="0" err="1"/>
              <a:t>Χατζηκωνσταντής</a:t>
            </a:r>
            <a:r>
              <a:rPr lang="el-GR" sz="2000" dirty="0"/>
              <a:t>. </a:t>
            </a:r>
            <a:r>
              <a:rPr lang="el-GR" sz="2000" dirty="0" smtClean="0"/>
              <a:t>«</a:t>
            </a:r>
            <a:r>
              <a:rPr lang="el-GR" sz="2000" dirty="0"/>
              <a:t>Ναυπηγικό σχέδιο και αρχές </a:t>
            </a:r>
            <a:r>
              <a:rPr lang="el-GR" sz="2000" dirty="0" err="1" smtClean="0"/>
              <a:t>casd</a:t>
            </a:r>
            <a:r>
              <a:rPr lang="en-US" sz="2000" dirty="0" smtClean="0"/>
              <a:t> (</a:t>
            </a:r>
            <a:r>
              <a:rPr lang="el-GR" sz="2000" dirty="0" smtClean="0"/>
              <a:t>Ε). Ενότητα </a:t>
            </a:r>
            <a:r>
              <a:rPr lang="el-GR" sz="2000" dirty="0" smtClean="0"/>
              <a:t>3.3</a:t>
            </a:r>
            <a:r>
              <a:rPr lang="en-US" sz="2000" dirty="0" smtClean="0"/>
              <a:t>:</a:t>
            </a:r>
            <a:r>
              <a:rPr lang="el-GR" sz="2000" dirty="0" smtClean="0"/>
              <a:t> </a:t>
            </a:r>
            <a:r>
              <a:rPr lang="el-GR" sz="2000" dirty="0"/>
              <a:t>Σχεδίαση </a:t>
            </a:r>
            <a:r>
              <a:rPr lang="el-GR" sz="2000" dirty="0" smtClean="0"/>
              <a:t>διαγωνίων</a:t>
            </a:r>
            <a:r>
              <a:rPr lang="el-GR" sz="2000" dirty="0" smtClean="0"/>
              <a:t>».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fontAlgn="auto">
              <a:spcBef>
                <a:spcPts val="600"/>
              </a:spcBef>
              <a:spcAft>
                <a:spcPts val="0"/>
              </a:spcAft>
            </a:pPr>
            <a:r>
              <a:rPr lang="el-GR" dirty="0">
                <a:solidFill>
                  <a:prstClr val="black"/>
                </a:solidFill>
                <a:latin typeface="Calibri"/>
              </a:rPr>
              <a:t>[1] http://creativecommons.org/licenses/by-nc-sa/4.0/ </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28063801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fontAlgn="auto">
              <a:spcBef>
                <a:spcPts val="0"/>
              </a:spcBef>
              <a:spcAft>
                <a:spcPts val="0"/>
              </a:spcAft>
            </a:pP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pPr fontAlgn="auto">
              <a:spcBef>
                <a:spcPts val="0"/>
              </a:spcBef>
              <a:spcAft>
                <a:spcPts val="0"/>
              </a:spcAft>
            </a:pPr>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pPr fontAlgn="auto">
              <a:spcBef>
                <a:spcPts val="0"/>
              </a:spcBef>
              <a:spcAft>
                <a:spcPts val="0"/>
              </a:spcAft>
            </a:pPr>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pPr fontAlgn="auto">
              <a:spcBef>
                <a:spcPts val="0"/>
              </a:spcBef>
              <a:spcAft>
                <a:spcPts val="0"/>
              </a:spcAft>
            </a:pPr>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fontAlgn="auto">
              <a:spcBef>
                <a:spcPts val="0"/>
              </a:spcBef>
              <a:spcAft>
                <a:spcPts val="0"/>
              </a:spcAft>
            </a:pP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1079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Διαγώνιες (</a:t>
            </a:r>
            <a:r>
              <a:rPr lang="el-GR" dirty="0"/>
              <a:t>ή </a:t>
            </a:r>
            <a:r>
              <a:rPr lang="el-GR" dirty="0" err="1"/>
              <a:t>φούρμες</a:t>
            </a:r>
            <a:r>
              <a:rPr lang="el-GR" dirty="0" smtClean="0"/>
              <a:t>) </a:t>
            </a:r>
            <a:r>
              <a:rPr lang="el-GR" sz="3200" b="0" dirty="0" smtClean="0"/>
              <a:t>(1 από 2)</a:t>
            </a:r>
            <a:endParaRPr lang="el-GR" sz="3200" b="0" dirty="0"/>
          </a:p>
        </p:txBody>
      </p:sp>
      <p:sp>
        <p:nvSpPr>
          <p:cNvPr id="3" name="Θέση περιεχομένου 2"/>
          <p:cNvSpPr>
            <a:spLocks noGrp="1"/>
          </p:cNvSpPr>
          <p:nvPr>
            <p:ph idx="1"/>
          </p:nvPr>
        </p:nvSpPr>
        <p:spPr>
          <a:xfrm>
            <a:off x="457200" y="1196752"/>
            <a:ext cx="8507288" cy="5544616"/>
          </a:xfrm>
        </p:spPr>
        <p:txBody>
          <a:bodyPr>
            <a:noAutofit/>
          </a:bodyPr>
          <a:lstStyle/>
          <a:p>
            <a:pPr marL="0" indent="0">
              <a:spcBef>
                <a:spcPts val="800"/>
              </a:spcBef>
              <a:buNone/>
            </a:pPr>
            <a:r>
              <a:rPr lang="el-GR" sz="2200" dirty="0"/>
              <a:t>Είναι τομές της γάστρας με κεκλιμένα κατά το εγκάρσιο επίπεδα </a:t>
            </a:r>
            <a:r>
              <a:rPr lang="el-GR" sz="2200" dirty="0" smtClean="0"/>
              <a:t>.</a:t>
            </a:r>
            <a:endParaRPr lang="el-GR" sz="2200" dirty="0"/>
          </a:p>
          <a:p>
            <a:pPr marL="0" indent="0">
              <a:spcBef>
                <a:spcPts val="800"/>
              </a:spcBef>
              <a:buNone/>
            </a:pPr>
            <a:r>
              <a:rPr lang="el-GR" sz="2200" dirty="0"/>
              <a:t>Τα επίπεδα αυτά προκύπτουν περιστρέφοντας τις </a:t>
            </a:r>
            <a:r>
              <a:rPr lang="el-GR" sz="2200" dirty="0" err="1"/>
              <a:t>παρισάλους</a:t>
            </a:r>
            <a:r>
              <a:rPr lang="el-GR" sz="2200" dirty="0"/>
              <a:t> γύρω από την ευθεία τομής των </a:t>
            </a:r>
            <a:r>
              <a:rPr lang="el-GR" sz="2200" dirty="0" err="1"/>
              <a:t>παρισάλων</a:t>
            </a:r>
            <a:r>
              <a:rPr lang="el-GR" sz="2200" dirty="0"/>
              <a:t> με το διάμηκες επίπεδο συμμετρίας</a:t>
            </a:r>
            <a:r>
              <a:rPr lang="el-GR" sz="2200" dirty="0" smtClean="0"/>
              <a:t>.</a:t>
            </a:r>
            <a:endParaRPr lang="el-GR" sz="2200" dirty="0"/>
          </a:p>
          <a:p>
            <a:pPr marL="0" indent="0">
              <a:spcBef>
                <a:spcPts val="800"/>
              </a:spcBef>
              <a:buNone/>
            </a:pPr>
            <a:r>
              <a:rPr lang="el-GR" sz="2200" dirty="0"/>
              <a:t>Οι καμπύλες που προέρχονται από τις τομές αυτές σχεδιάζονται στο σχέδιο των ισάλων δεξιά του ίχνους του διαμήκους επιπέδου συμμετρίας χρησιμοποιώντας τη μέθοδο της κατάκλισης (και όχι τη μέθοδο των ορθογωνίων προβολών</a:t>
            </a:r>
            <a:r>
              <a:rPr lang="el-GR" sz="2200" dirty="0" smtClean="0"/>
              <a:t>).</a:t>
            </a:r>
            <a:endParaRPr lang="el-GR" sz="2200" dirty="0"/>
          </a:p>
          <a:p>
            <a:pPr marL="0" indent="0">
              <a:spcBef>
                <a:spcPts val="800"/>
              </a:spcBef>
              <a:buNone/>
            </a:pPr>
            <a:r>
              <a:rPr lang="el-GR" sz="2200" dirty="0"/>
              <a:t>Η σχεδίαση των διαγωνίων είναι απαραίτητη προκειμένου να ελεγχθεί η ακρίβεια και η ομαλότητα των ναυπηγικών γραμμών , κυρίως σε ιδιόμορφες περιοχές του σκάφους (περιοχές στις οποίες τα ίχνη των </a:t>
            </a:r>
            <a:r>
              <a:rPr lang="el-GR" sz="2200" dirty="0" err="1"/>
              <a:t>παρισάλων</a:t>
            </a:r>
            <a:r>
              <a:rPr lang="el-GR" sz="2200" dirty="0"/>
              <a:t> τέμνουν τους νομείς με πολύ μικρή γωνία οπότε είναι δύσκολος ο προσδιορισμός του σημείου τομής και κατά συνέπεια λιγότερο ακριβής η απεικόνιση στο σχέδιο της γεωμετρίας της γάστρας του πλοίου). όπου οι τρείς οικογένειες των καμπυλών δεν επαρκούν.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a:solidFill>
                <a:prstClr val="black"/>
              </a:solidFill>
            </a:endParaRPr>
          </a:p>
        </p:txBody>
      </p:sp>
    </p:spTree>
    <p:extLst>
      <p:ext uri="{BB962C8B-B14F-4D97-AF65-F5344CB8AC3E}">
        <p14:creationId xmlns:p14="http://schemas.microsoft.com/office/powerpoint/2010/main" val="2787827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Διαγώνιες (ή </a:t>
            </a:r>
            <a:r>
              <a:rPr lang="el-GR" dirty="0" err="1"/>
              <a:t>φούρμες</a:t>
            </a:r>
            <a:r>
              <a:rPr lang="el-GR" dirty="0"/>
              <a:t>) </a:t>
            </a:r>
            <a:r>
              <a:rPr lang="el-GR" sz="3200" b="0" dirty="0" smtClean="0"/>
              <a:t>(2 </a:t>
            </a:r>
            <a:r>
              <a:rPr lang="el-GR" sz="3200" b="0" dirty="0"/>
              <a:t>από 2)</a:t>
            </a:r>
            <a:endParaRPr lang="el-GR" dirty="0"/>
          </a:p>
        </p:txBody>
      </p:sp>
      <p:sp>
        <p:nvSpPr>
          <p:cNvPr id="3" name="Θέση περιεχομένου 2"/>
          <p:cNvSpPr>
            <a:spLocks noGrp="1"/>
          </p:cNvSpPr>
          <p:nvPr>
            <p:ph idx="1"/>
          </p:nvPr>
        </p:nvSpPr>
        <p:spPr>
          <a:xfrm>
            <a:off x="457200" y="1196752"/>
            <a:ext cx="8435280" cy="5544616"/>
          </a:xfrm>
        </p:spPr>
        <p:txBody>
          <a:bodyPr>
            <a:noAutofit/>
          </a:bodyPr>
          <a:lstStyle/>
          <a:p>
            <a:pPr marL="0" indent="0">
              <a:lnSpc>
                <a:spcPct val="105000"/>
              </a:lnSpc>
              <a:spcBef>
                <a:spcPts val="800"/>
              </a:spcBef>
              <a:buNone/>
            </a:pPr>
            <a:r>
              <a:rPr lang="el-GR" sz="2200" dirty="0"/>
              <a:t>Η σχεδίαση των </a:t>
            </a:r>
            <a:r>
              <a:rPr lang="el-GR" sz="2200" dirty="0" err="1"/>
              <a:t>διαγωνίων</a:t>
            </a:r>
            <a:r>
              <a:rPr lang="el-GR" sz="2200" dirty="0"/>
              <a:t> είναι απαραίτητη προκειμένου να ελεγχθεί η ακρίβεια και η ομαλότητα των </a:t>
            </a:r>
            <a:r>
              <a:rPr lang="el-GR" sz="2200" dirty="0" err="1"/>
              <a:t>ναυπηγικών</a:t>
            </a:r>
            <a:r>
              <a:rPr lang="el-GR" sz="2200" dirty="0"/>
              <a:t> γραμμών , κυρίως σε ιδιόμορφες περιοχές του σκάφους (περιοχές στις οποίες τα ίχνη των </a:t>
            </a:r>
            <a:r>
              <a:rPr lang="el-GR" sz="2200" dirty="0" err="1"/>
              <a:t>παρισάλων</a:t>
            </a:r>
            <a:r>
              <a:rPr lang="el-GR" sz="2200" dirty="0"/>
              <a:t> τέμνουν τους νομείς με πολύ μικρή γωνία οπότε είναι δύσκολος ο προσδιορισμός του σημείου τομής και κατά συνέπεια λιγότερο ακριβής η απεικόνιση στο σχέδιο της γεωμετρίας της γάστρας του πλοίου). όπου οι τρείς οικογένειες των καμπυλών δεν επαρκούν. </a:t>
            </a:r>
            <a:endParaRPr lang="el-GR" sz="2200" dirty="0" smtClean="0"/>
          </a:p>
          <a:p>
            <a:pPr marL="0" indent="0">
              <a:lnSpc>
                <a:spcPct val="105000"/>
              </a:lnSpc>
              <a:spcBef>
                <a:spcPts val="800"/>
              </a:spcBef>
              <a:buNone/>
            </a:pPr>
            <a:r>
              <a:rPr lang="el-GR" sz="2200" dirty="0" smtClean="0"/>
              <a:t>Οι </a:t>
            </a:r>
            <a:r>
              <a:rPr lang="el-GR" sz="2200" dirty="0"/>
              <a:t>διαγώνιες σχεδιάζονται τελευταίες στο σχέδιο των </a:t>
            </a:r>
            <a:r>
              <a:rPr lang="el-GR" sz="2200" dirty="0" err="1"/>
              <a:t>ναυπηγικών</a:t>
            </a:r>
            <a:r>
              <a:rPr lang="el-GR" sz="2200" dirty="0"/>
              <a:t> γραμμών με σκοπό την ανεύρεση των μη ομαλών επιφανειών του περιβλήματος , ώστε έγκαιρα να διορθώνονται οι </a:t>
            </a:r>
            <a:r>
              <a:rPr lang="el-GR" sz="2200" dirty="0" err="1"/>
              <a:t>ναυπηγικές</a:t>
            </a:r>
            <a:r>
              <a:rPr lang="el-GR" sz="2200" dirty="0"/>
              <a:t> γραμμές </a:t>
            </a:r>
            <a:r>
              <a:rPr lang="el-GR" sz="2200" dirty="0" err="1"/>
              <a:t>πρίν</a:t>
            </a:r>
            <a:r>
              <a:rPr lang="el-GR" sz="2200" dirty="0"/>
              <a:t> την κατασκευή των </a:t>
            </a:r>
            <a:r>
              <a:rPr lang="el-GR" sz="2200" dirty="0" err="1"/>
              <a:t>ιχναρίων</a:t>
            </a:r>
            <a:r>
              <a:rPr lang="el-GR" sz="2200" dirty="0"/>
              <a:t> ή </a:t>
            </a:r>
            <a:r>
              <a:rPr lang="el-GR" sz="2200" dirty="0" err="1"/>
              <a:t>μοδέλων</a:t>
            </a:r>
            <a:r>
              <a:rPr lang="el-GR" sz="2200" dirty="0"/>
              <a:t> (</a:t>
            </a:r>
            <a:r>
              <a:rPr lang="el-GR" sz="2200" dirty="0" err="1"/>
              <a:t>templates</a:t>
            </a:r>
            <a:r>
              <a:rPr lang="el-GR" sz="2200" dirty="0"/>
              <a:t>) του σκάφους.</a:t>
            </a:r>
          </a:p>
          <a:p>
            <a:pPr marL="0" indent="0">
              <a:lnSpc>
                <a:spcPct val="105000"/>
              </a:lnSpc>
              <a:spcBef>
                <a:spcPts val="800"/>
              </a:spcBef>
              <a:buNone/>
            </a:pPr>
            <a:r>
              <a:rPr lang="el-GR" sz="2200" b="1" dirty="0"/>
              <a:t>ΣΧΕΔΙΑΣΗ </a:t>
            </a:r>
            <a:r>
              <a:rPr lang="el-GR" sz="2200" b="1" dirty="0" smtClean="0"/>
              <a:t>ΔΙΑΓΩΝΙΩΝ: </a:t>
            </a:r>
            <a:r>
              <a:rPr lang="el-GR" sz="2200" b="1" dirty="0"/>
              <a:t>για το σχεδιασμό της καμπύλης μετρώνται τα </a:t>
            </a:r>
            <a:r>
              <a:rPr lang="el-GR" sz="2200" b="1" dirty="0" err="1"/>
              <a:t>ημιπλάτη</a:t>
            </a:r>
            <a:r>
              <a:rPr lang="el-GR" sz="2200" b="1" dirty="0"/>
              <a:t> επί της διαγωνίου</a:t>
            </a:r>
            <a:r>
              <a:rPr lang="el-GR" sz="2200" b="1"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a:t>
            </a:fld>
            <a:endParaRPr lang="el-GR">
              <a:solidFill>
                <a:prstClr val="black"/>
              </a:solidFill>
            </a:endParaRPr>
          </a:p>
        </p:txBody>
      </p:sp>
    </p:spTree>
    <p:extLst>
      <p:ext uri="{BB962C8B-B14F-4D97-AF65-F5344CB8AC3E}">
        <p14:creationId xmlns:p14="http://schemas.microsoft.com/office/powerpoint/2010/main" val="32746872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Σχεδίαση διαγώνιου α </a:t>
            </a:r>
            <a:r>
              <a:rPr lang="el-GR" sz="3200" b="0" dirty="0" smtClean="0"/>
              <a:t>(1 από 7)</a:t>
            </a:r>
            <a:endParaRPr lang="el-GR" sz="3200" b="0" dirty="0"/>
          </a:p>
        </p:txBody>
      </p:sp>
      <p:sp>
        <p:nvSpPr>
          <p:cNvPr id="3" name="Θέση περιεχομένου 2"/>
          <p:cNvSpPr>
            <a:spLocks noGrp="1"/>
          </p:cNvSpPr>
          <p:nvPr>
            <p:ph idx="1"/>
          </p:nvPr>
        </p:nvSpPr>
        <p:spPr/>
        <p:txBody>
          <a:bodyPr/>
          <a:lstStyle/>
          <a:p>
            <a:pPr marL="0" indent="0">
              <a:buNone/>
            </a:pPr>
            <a:r>
              <a:rPr lang="el-GR" sz="2400" dirty="0" smtClean="0"/>
              <a:t>Για </a:t>
            </a:r>
            <a:r>
              <a:rPr lang="el-GR" sz="2400" dirty="0"/>
              <a:t>το σχεδιασμό της καμπύλης </a:t>
            </a:r>
            <a:r>
              <a:rPr lang="el-GR" sz="2400" dirty="0" err="1"/>
              <a:t>μετρώνται</a:t>
            </a:r>
            <a:r>
              <a:rPr lang="el-GR" sz="2400" dirty="0"/>
              <a:t> τα </a:t>
            </a:r>
            <a:r>
              <a:rPr lang="el-GR" sz="2400" dirty="0" err="1"/>
              <a:t>ημιπλάτη</a:t>
            </a:r>
            <a:r>
              <a:rPr lang="el-GR" sz="2400" dirty="0"/>
              <a:t> των πρωραίων και πρυμναίων νομέων επί της </a:t>
            </a:r>
            <a:r>
              <a:rPr lang="el-GR" sz="2400" dirty="0" err="1"/>
              <a:t>διαγωνίου</a:t>
            </a:r>
            <a:r>
              <a:rPr lang="el-GR" sz="2400" dirty="0"/>
              <a:t>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a:t>
            </a:fld>
            <a:endParaRPr lang="el-GR">
              <a:solidFill>
                <a:prstClr val="black"/>
              </a:solidFill>
            </a:endParaRPr>
          </a:p>
        </p:txBody>
      </p:sp>
      <p:pic>
        <p:nvPicPr>
          <p:cNvPr id="5" name="Εικόνα 4"/>
          <p:cNvPicPr>
            <a:picLocks noChangeAspect="1"/>
          </p:cNvPicPr>
          <p:nvPr/>
        </p:nvPicPr>
        <p:blipFill>
          <a:blip r:embed="rId3"/>
          <a:stretch>
            <a:fillRect/>
          </a:stretch>
        </p:blipFill>
        <p:spPr>
          <a:xfrm>
            <a:off x="2483768" y="2276872"/>
            <a:ext cx="4389500" cy="3822523"/>
          </a:xfrm>
          <a:prstGeom prst="rect">
            <a:avLst/>
          </a:prstGeom>
        </p:spPr>
      </p:pic>
    </p:spTree>
    <p:extLst>
      <p:ext uri="{BB962C8B-B14F-4D97-AF65-F5344CB8AC3E}">
        <p14:creationId xmlns:p14="http://schemas.microsoft.com/office/powerpoint/2010/main" val="3603401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Σχεδίαση διαγώνιου α </a:t>
            </a:r>
            <a:r>
              <a:rPr lang="el-GR" sz="3200" b="0" dirty="0" smtClean="0"/>
              <a:t>(2 </a:t>
            </a:r>
            <a:r>
              <a:rPr lang="el-GR" sz="3200" b="0" dirty="0"/>
              <a:t>από </a:t>
            </a:r>
            <a:r>
              <a:rPr lang="el-GR" sz="3200" b="0" dirty="0" smtClean="0"/>
              <a:t>7)</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lstStyle/>
              <a:p>
                <a:pPr marL="0" indent="0" algn="ctr">
                  <a:buNone/>
                </a:pPr>
                <a14:m>
                  <m:oMath xmlns:m="http://schemas.openxmlformats.org/officeDocument/2006/math">
                    <m:sSub>
                      <m:sSubPr>
                        <m:ctrlPr>
                          <a:rPr lang="el-GR" sz="2400" b="1" i="1" smtClean="0">
                            <a:solidFill>
                              <a:srgbClr val="820000"/>
                            </a:solidFill>
                            <a:latin typeface="Cambria Math"/>
                          </a:rPr>
                        </m:ctrlPr>
                      </m:sSubPr>
                      <m:e>
                        <m:d>
                          <m:dPr>
                            <m:ctrlPr>
                              <a:rPr lang="el-GR" sz="2400" b="1" i="1" smtClean="0">
                                <a:solidFill>
                                  <a:srgbClr val="820000"/>
                                </a:solidFill>
                                <a:latin typeface="Cambria Math"/>
                              </a:rPr>
                            </m:ctrlPr>
                          </m:dPr>
                          <m:e>
                            <m:sSub>
                              <m:sSubPr>
                                <m:ctrlPr>
                                  <a:rPr lang="el-GR" sz="2400" b="1" i="1" smtClean="0">
                                    <a:solidFill>
                                      <a:srgbClr val="820000"/>
                                    </a:solidFill>
                                    <a:latin typeface="Cambria Math"/>
                                  </a:rPr>
                                </m:ctrlPr>
                              </m:sSubPr>
                              <m:e>
                                <m:r>
                                  <a:rPr lang="en-US" sz="2400" b="1" i="1" smtClean="0">
                                    <a:solidFill>
                                      <a:srgbClr val="820000"/>
                                    </a:solidFill>
                                    <a:latin typeface="Cambria Math" panose="02040503050406030204" pitchFamily="18" charset="0"/>
                                  </a:rPr>
                                  <m:t>𝒚</m:t>
                                </m:r>
                              </m:e>
                              <m:sub>
                                <m:r>
                                  <a:rPr lang="en-US" sz="2400" b="1" i="1" smtClean="0">
                                    <a:solidFill>
                                      <a:srgbClr val="820000"/>
                                    </a:solidFill>
                                    <a:latin typeface="Cambria Math" panose="02040503050406030204" pitchFamily="18" charset="0"/>
                                  </a:rPr>
                                  <m:t>𝟑𝟓</m:t>
                                </m:r>
                              </m:sub>
                            </m:sSub>
                          </m:e>
                        </m:d>
                      </m:e>
                      <m:sub>
                        <m:r>
                          <a:rPr lang="en-US" sz="2400" b="1" i="1" smtClean="0">
                            <a:solidFill>
                              <a:srgbClr val="820000"/>
                            </a:solidFill>
                            <a:latin typeface="Cambria Math" panose="02040503050406030204" pitchFamily="18" charset="0"/>
                          </a:rPr>
                          <m:t>𝒂</m:t>
                        </m:r>
                      </m:sub>
                    </m:sSub>
                  </m:oMath>
                </a14:m>
                <a:r>
                  <a:rPr lang="en-US" sz="2400" dirty="0" smtClean="0"/>
                  <a:t>= </a:t>
                </a:r>
                <a:r>
                  <a:rPr lang="el-GR" sz="2400" dirty="0" err="1"/>
                  <a:t>ημιπλάτος</a:t>
                </a:r>
                <a:r>
                  <a:rPr lang="el-GR" sz="2400" dirty="0"/>
                  <a:t> στο νομέα 35 επί της </a:t>
                </a:r>
                <a:r>
                  <a:rPr lang="el-GR" sz="2400" dirty="0" err="1"/>
                  <a:t>διαγωνίου</a:t>
                </a:r>
                <a:r>
                  <a:rPr lang="el-GR" sz="2400" dirty="0"/>
                  <a:t> </a:t>
                </a:r>
                <a:r>
                  <a:rPr lang="el-GR" sz="2400" b="1" dirty="0">
                    <a:solidFill>
                      <a:srgbClr val="820000"/>
                    </a:solidFill>
                  </a:rPr>
                  <a:t>α</a:t>
                </a: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t="-967"/>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a:t>
            </a:fld>
            <a:endParaRPr lang="el-GR">
              <a:solidFill>
                <a:prstClr val="black"/>
              </a:solidFill>
            </a:endParaRPr>
          </a:p>
        </p:txBody>
      </p:sp>
      <p:pic>
        <p:nvPicPr>
          <p:cNvPr id="5" name="Εικόνα 4"/>
          <p:cNvPicPr>
            <a:picLocks noChangeAspect="1"/>
          </p:cNvPicPr>
          <p:nvPr/>
        </p:nvPicPr>
        <p:blipFill>
          <a:blip r:embed="rId3"/>
          <a:stretch>
            <a:fillRect/>
          </a:stretch>
        </p:blipFill>
        <p:spPr>
          <a:xfrm>
            <a:off x="194865" y="2636912"/>
            <a:ext cx="3737172" cy="2658086"/>
          </a:xfrm>
          <a:prstGeom prst="rect">
            <a:avLst/>
          </a:prstGeom>
        </p:spPr>
      </p:pic>
      <p:pic>
        <p:nvPicPr>
          <p:cNvPr id="6" name="Εικόνα 5"/>
          <p:cNvPicPr>
            <a:picLocks noChangeAspect="1"/>
          </p:cNvPicPr>
          <p:nvPr/>
        </p:nvPicPr>
        <p:blipFill>
          <a:blip r:embed="rId4"/>
          <a:stretch>
            <a:fillRect/>
          </a:stretch>
        </p:blipFill>
        <p:spPr>
          <a:xfrm>
            <a:off x="4157264" y="2636912"/>
            <a:ext cx="4791871" cy="2487384"/>
          </a:xfrm>
          <a:prstGeom prst="rect">
            <a:avLst/>
          </a:prstGeom>
        </p:spPr>
      </p:pic>
    </p:spTree>
    <p:extLst>
      <p:ext uri="{BB962C8B-B14F-4D97-AF65-F5344CB8AC3E}">
        <p14:creationId xmlns:p14="http://schemas.microsoft.com/office/powerpoint/2010/main" val="2217176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Σχεδίαση διαγώνιου α </a:t>
            </a:r>
            <a:r>
              <a:rPr lang="el-GR" sz="3200" b="0" dirty="0" smtClean="0"/>
              <a:t>(3 </a:t>
            </a:r>
            <a:r>
              <a:rPr lang="el-GR" sz="3200" b="0" dirty="0"/>
              <a:t>από </a:t>
            </a:r>
            <a:r>
              <a:rPr lang="el-GR" sz="3200" b="0" dirty="0" smtClean="0"/>
              <a:t>7)</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lstStyle/>
              <a:p>
                <a:pPr marL="0" indent="0" algn="ctr">
                  <a:buNone/>
                </a:pPr>
                <a14:m>
                  <m:oMath xmlns:m="http://schemas.openxmlformats.org/officeDocument/2006/math">
                    <m:sSub>
                      <m:sSubPr>
                        <m:ctrlPr>
                          <a:rPr lang="el-GR" sz="2400" b="1" i="1" smtClean="0">
                            <a:solidFill>
                              <a:srgbClr val="820000"/>
                            </a:solidFill>
                            <a:latin typeface="Cambria Math"/>
                          </a:rPr>
                        </m:ctrlPr>
                      </m:sSubPr>
                      <m:e>
                        <m:d>
                          <m:dPr>
                            <m:ctrlPr>
                              <a:rPr lang="el-GR" sz="2400" b="1" i="1">
                                <a:solidFill>
                                  <a:srgbClr val="820000"/>
                                </a:solidFill>
                                <a:latin typeface="Cambria Math"/>
                              </a:rPr>
                            </m:ctrlPr>
                          </m:dPr>
                          <m:e>
                            <m:sSub>
                              <m:sSubPr>
                                <m:ctrlPr>
                                  <a:rPr lang="el-GR" sz="2400" b="1" i="1">
                                    <a:solidFill>
                                      <a:srgbClr val="820000"/>
                                    </a:solidFill>
                                    <a:latin typeface="Cambria Math"/>
                                  </a:rPr>
                                </m:ctrlPr>
                              </m:sSubPr>
                              <m:e>
                                <m:r>
                                  <a:rPr lang="en-US" sz="2400" b="1" i="1">
                                    <a:solidFill>
                                      <a:srgbClr val="820000"/>
                                    </a:solidFill>
                                    <a:latin typeface="Cambria Math" panose="02040503050406030204" pitchFamily="18" charset="0"/>
                                  </a:rPr>
                                  <m:t>𝒚</m:t>
                                </m:r>
                              </m:e>
                              <m:sub>
                                <m:r>
                                  <a:rPr lang="el-GR" sz="2400" b="1" i="1" smtClean="0">
                                    <a:solidFill>
                                      <a:srgbClr val="820000"/>
                                    </a:solidFill>
                                    <a:latin typeface="Cambria Math" panose="02040503050406030204" pitchFamily="18" charset="0"/>
                                  </a:rPr>
                                  <m:t>𝟐𝟕</m:t>
                                </m:r>
                              </m:sub>
                            </m:sSub>
                          </m:e>
                        </m:d>
                      </m:e>
                      <m:sub>
                        <m:r>
                          <a:rPr lang="en-US" sz="2400" b="1" i="1">
                            <a:solidFill>
                              <a:srgbClr val="820000"/>
                            </a:solidFill>
                            <a:latin typeface="Cambria Math" panose="02040503050406030204" pitchFamily="18" charset="0"/>
                          </a:rPr>
                          <m:t>𝒂</m:t>
                        </m:r>
                      </m:sub>
                    </m:sSub>
                  </m:oMath>
                </a14:m>
                <a:r>
                  <a:rPr lang="en-US" sz="2400" dirty="0"/>
                  <a:t>= </a:t>
                </a:r>
                <a:r>
                  <a:rPr lang="el-GR" sz="2400" dirty="0" err="1"/>
                  <a:t>ημιπλάτος</a:t>
                </a:r>
                <a:r>
                  <a:rPr lang="el-GR" sz="2400" dirty="0"/>
                  <a:t> στο νομέα </a:t>
                </a:r>
                <a:r>
                  <a:rPr lang="el-GR" sz="2400" dirty="0" smtClean="0"/>
                  <a:t>27 </a:t>
                </a:r>
                <a:r>
                  <a:rPr lang="el-GR" sz="2400" dirty="0"/>
                  <a:t>επί της </a:t>
                </a:r>
                <a:r>
                  <a:rPr lang="el-GR" sz="2400" dirty="0" err="1"/>
                  <a:t>διαγωνίου</a:t>
                </a:r>
                <a:r>
                  <a:rPr lang="el-GR" sz="2400" dirty="0"/>
                  <a:t> </a:t>
                </a:r>
                <a:r>
                  <a:rPr lang="el-GR" sz="2400" b="1" dirty="0">
                    <a:solidFill>
                      <a:srgbClr val="820000"/>
                    </a:solidFill>
                  </a:rPr>
                  <a:t>α</a:t>
                </a:r>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t="-967"/>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a:t>
            </a:fld>
            <a:endParaRPr lang="el-GR">
              <a:solidFill>
                <a:prstClr val="black"/>
              </a:solidFill>
            </a:endParaRPr>
          </a:p>
        </p:txBody>
      </p:sp>
      <p:pic>
        <p:nvPicPr>
          <p:cNvPr id="5" name="Εικόνα 4"/>
          <p:cNvPicPr>
            <a:picLocks noChangeAspect="1"/>
          </p:cNvPicPr>
          <p:nvPr/>
        </p:nvPicPr>
        <p:blipFill>
          <a:blip r:embed="rId3"/>
          <a:stretch>
            <a:fillRect/>
          </a:stretch>
        </p:blipFill>
        <p:spPr>
          <a:xfrm>
            <a:off x="251520" y="2693783"/>
            <a:ext cx="3603048" cy="2402032"/>
          </a:xfrm>
          <a:prstGeom prst="rect">
            <a:avLst/>
          </a:prstGeom>
        </p:spPr>
      </p:pic>
      <p:pic>
        <p:nvPicPr>
          <p:cNvPr id="6" name="Εικόνα 5"/>
          <p:cNvPicPr>
            <a:picLocks noChangeAspect="1"/>
          </p:cNvPicPr>
          <p:nvPr/>
        </p:nvPicPr>
        <p:blipFill>
          <a:blip r:embed="rId4"/>
          <a:stretch>
            <a:fillRect/>
          </a:stretch>
        </p:blipFill>
        <p:spPr>
          <a:xfrm>
            <a:off x="4029195" y="2564904"/>
            <a:ext cx="4818377" cy="2349456"/>
          </a:xfrm>
          <a:prstGeom prst="rect">
            <a:avLst/>
          </a:prstGeom>
        </p:spPr>
      </p:pic>
    </p:spTree>
    <p:extLst>
      <p:ext uri="{BB962C8B-B14F-4D97-AF65-F5344CB8AC3E}">
        <p14:creationId xmlns:p14="http://schemas.microsoft.com/office/powerpoint/2010/main" val="3347182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Σχεδίαση διαγώνιου α </a:t>
            </a:r>
            <a:r>
              <a:rPr lang="el-GR" sz="3200" b="0" dirty="0" smtClean="0"/>
              <a:t>(4 </a:t>
            </a:r>
            <a:r>
              <a:rPr lang="el-GR" sz="3200" b="0" dirty="0"/>
              <a:t>από </a:t>
            </a:r>
            <a:r>
              <a:rPr lang="el-GR" sz="3200" b="0" dirty="0" smtClean="0"/>
              <a:t>7)</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lstStyle/>
              <a:p>
                <a:pPr marL="0" indent="0" algn="ctr">
                  <a:buNone/>
                </a:pPr>
                <a14:m>
                  <m:oMath xmlns:m="http://schemas.openxmlformats.org/officeDocument/2006/math">
                    <m:sSub>
                      <m:sSubPr>
                        <m:ctrlPr>
                          <a:rPr lang="el-GR" sz="2400" b="1" i="1" smtClean="0">
                            <a:solidFill>
                              <a:srgbClr val="820000"/>
                            </a:solidFill>
                            <a:latin typeface="Cambria Math"/>
                          </a:rPr>
                        </m:ctrlPr>
                      </m:sSubPr>
                      <m:e>
                        <m:d>
                          <m:dPr>
                            <m:ctrlPr>
                              <a:rPr lang="el-GR" sz="2400" b="1" i="1">
                                <a:solidFill>
                                  <a:srgbClr val="820000"/>
                                </a:solidFill>
                                <a:latin typeface="Cambria Math"/>
                              </a:rPr>
                            </m:ctrlPr>
                          </m:dPr>
                          <m:e>
                            <m:sSub>
                              <m:sSubPr>
                                <m:ctrlPr>
                                  <a:rPr lang="el-GR" sz="2400" b="1" i="1">
                                    <a:solidFill>
                                      <a:srgbClr val="820000"/>
                                    </a:solidFill>
                                    <a:latin typeface="Cambria Math"/>
                                  </a:rPr>
                                </m:ctrlPr>
                              </m:sSubPr>
                              <m:e>
                                <m:r>
                                  <a:rPr lang="en-US" sz="2400" b="1" i="1">
                                    <a:solidFill>
                                      <a:srgbClr val="820000"/>
                                    </a:solidFill>
                                    <a:latin typeface="Cambria Math" panose="02040503050406030204" pitchFamily="18" charset="0"/>
                                  </a:rPr>
                                  <m:t>𝒚</m:t>
                                </m:r>
                              </m:e>
                              <m:sub>
                                <m:r>
                                  <a:rPr lang="el-GR" sz="2400" b="1" i="1">
                                    <a:solidFill>
                                      <a:srgbClr val="820000"/>
                                    </a:solidFill>
                                    <a:latin typeface="Cambria Math" panose="02040503050406030204" pitchFamily="18" charset="0"/>
                                  </a:rPr>
                                  <m:t>𝟐</m:t>
                                </m:r>
                                <m:r>
                                  <a:rPr lang="el-GR" sz="2400" b="1" i="1" smtClean="0">
                                    <a:solidFill>
                                      <a:srgbClr val="820000"/>
                                    </a:solidFill>
                                    <a:latin typeface="Cambria Math" panose="02040503050406030204" pitchFamily="18" charset="0"/>
                                  </a:rPr>
                                  <m:t>𝟎</m:t>
                                </m:r>
                              </m:sub>
                            </m:sSub>
                          </m:e>
                        </m:d>
                      </m:e>
                      <m:sub>
                        <m:r>
                          <a:rPr lang="en-US" sz="2400" b="1" i="1">
                            <a:solidFill>
                              <a:srgbClr val="820000"/>
                            </a:solidFill>
                            <a:latin typeface="Cambria Math" panose="02040503050406030204" pitchFamily="18" charset="0"/>
                          </a:rPr>
                          <m:t>𝒂</m:t>
                        </m:r>
                      </m:sub>
                    </m:sSub>
                  </m:oMath>
                </a14:m>
                <a:r>
                  <a:rPr lang="en-US" sz="2400" dirty="0"/>
                  <a:t>= </a:t>
                </a:r>
                <a:r>
                  <a:rPr lang="el-GR" sz="2400" dirty="0" err="1"/>
                  <a:t>ημιπλάτος</a:t>
                </a:r>
                <a:r>
                  <a:rPr lang="el-GR" sz="2400" dirty="0"/>
                  <a:t> στο νομέα </a:t>
                </a:r>
                <a:r>
                  <a:rPr lang="el-GR" sz="2400" dirty="0" smtClean="0"/>
                  <a:t>20 </a:t>
                </a:r>
                <a:r>
                  <a:rPr lang="el-GR" sz="2400" dirty="0"/>
                  <a:t>επί της </a:t>
                </a:r>
                <a:r>
                  <a:rPr lang="el-GR" sz="2400" dirty="0" err="1"/>
                  <a:t>διαγωνίου</a:t>
                </a:r>
                <a:r>
                  <a:rPr lang="el-GR" sz="2400" dirty="0"/>
                  <a:t> </a:t>
                </a:r>
                <a:r>
                  <a:rPr lang="el-GR" sz="2400" b="1" dirty="0">
                    <a:solidFill>
                      <a:srgbClr val="820000"/>
                    </a:solidFill>
                  </a:rPr>
                  <a:t>α</a:t>
                </a:r>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t="-967"/>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a:t>
            </a:fld>
            <a:endParaRPr lang="el-GR">
              <a:solidFill>
                <a:prstClr val="black"/>
              </a:solidFill>
            </a:endParaRPr>
          </a:p>
        </p:txBody>
      </p:sp>
      <p:pic>
        <p:nvPicPr>
          <p:cNvPr id="5" name="Εικόνα 4"/>
          <p:cNvPicPr>
            <a:picLocks noChangeAspect="1"/>
          </p:cNvPicPr>
          <p:nvPr/>
        </p:nvPicPr>
        <p:blipFill>
          <a:blip r:embed="rId3"/>
          <a:stretch>
            <a:fillRect/>
          </a:stretch>
        </p:blipFill>
        <p:spPr>
          <a:xfrm>
            <a:off x="251520" y="2501743"/>
            <a:ext cx="3846909" cy="2530059"/>
          </a:xfrm>
          <a:prstGeom prst="rect">
            <a:avLst/>
          </a:prstGeom>
        </p:spPr>
      </p:pic>
      <p:pic>
        <p:nvPicPr>
          <p:cNvPr id="6" name="Εικόνα 5"/>
          <p:cNvPicPr>
            <a:picLocks noChangeAspect="1"/>
          </p:cNvPicPr>
          <p:nvPr/>
        </p:nvPicPr>
        <p:blipFill>
          <a:blip r:embed="rId4"/>
          <a:stretch>
            <a:fillRect/>
          </a:stretch>
        </p:blipFill>
        <p:spPr>
          <a:xfrm>
            <a:off x="4184698" y="2538607"/>
            <a:ext cx="4737003" cy="2304488"/>
          </a:xfrm>
          <a:prstGeom prst="rect">
            <a:avLst/>
          </a:prstGeom>
        </p:spPr>
      </p:pic>
    </p:spTree>
    <p:extLst>
      <p:ext uri="{BB962C8B-B14F-4D97-AF65-F5344CB8AC3E}">
        <p14:creationId xmlns:p14="http://schemas.microsoft.com/office/powerpoint/2010/main" val="2975459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Σχεδίαση διαγώνιου α </a:t>
            </a:r>
            <a:r>
              <a:rPr lang="el-GR" sz="3200" b="0" dirty="0" smtClean="0"/>
              <a:t>(5 </a:t>
            </a:r>
            <a:r>
              <a:rPr lang="el-GR" sz="3200" b="0" dirty="0"/>
              <a:t>από </a:t>
            </a:r>
            <a:r>
              <a:rPr lang="el-GR" sz="3200" b="0" dirty="0" smtClean="0"/>
              <a:t>7)</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lstStyle/>
              <a:p>
                <a:pPr marL="0" indent="0" algn="ctr">
                  <a:buNone/>
                </a:pPr>
                <a14:m>
                  <m:oMath xmlns:m="http://schemas.openxmlformats.org/officeDocument/2006/math">
                    <m:sSub>
                      <m:sSubPr>
                        <m:ctrlPr>
                          <a:rPr lang="el-GR" sz="2400" b="1" i="1">
                            <a:solidFill>
                              <a:srgbClr val="820000"/>
                            </a:solidFill>
                            <a:latin typeface="Cambria Math"/>
                          </a:rPr>
                        </m:ctrlPr>
                      </m:sSubPr>
                      <m:e>
                        <m:d>
                          <m:dPr>
                            <m:ctrlPr>
                              <a:rPr lang="el-GR" sz="2400" b="1" i="1">
                                <a:solidFill>
                                  <a:srgbClr val="820000"/>
                                </a:solidFill>
                                <a:latin typeface="Cambria Math"/>
                              </a:rPr>
                            </m:ctrlPr>
                          </m:dPr>
                          <m:e>
                            <m:sSub>
                              <m:sSubPr>
                                <m:ctrlPr>
                                  <a:rPr lang="el-GR" sz="2400" b="1" i="1">
                                    <a:solidFill>
                                      <a:srgbClr val="820000"/>
                                    </a:solidFill>
                                    <a:latin typeface="Cambria Math"/>
                                  </a:rPr>
                                </m:ctrlPr>
                              </m:sSubPr>
                              <m:e>
                                <m:r>
                                  <a:rPr lang="en-US" sz="2400" b="1" i="1">
                                    <a:solidFill>
                                      <a:srgbClr val="820000"/>
                                    </a:solidFill>
                                    <a:latin typeface="Cambria Math" panose="02040503050406030204" pitchFamily="18" charset="0"/>
                                  </a:rPr>
                                  <m:t>𝒚</m:t>
                                </m:r>
                              </m:e>
                              <m:sub>
                                <m:r>
                                  <a:rPr lang="el-GR" sz="2400" b="1" i="1">
                                    <a:solidFill>
                                      <a:srgbClr val="820000"/>
                                    </a:solidFill>
                                    <a:latin typeface="Cambria Math" panose="02040503050406030204" pitchFamily="18" charset="0"/>
                                  </a:rPr>
                                  <m:t>𝟐</m:t>
                                </m:r>
                              </m:sub>
                            </m:sSub>
                          </m:e>
                        </m:d>
                      </m:e>
                      <m:sub>
                        <m:r>
                          <a:rPr lang="en-US" sz="2400" b="1" i="1">
                            <a:solidFill>
                              <a:srgbClr val="820000"/>
                            </a:solidFill>
                            <a:latin typeface="Cambria Math" panose="02040503050406030204" pitchFamily="18" charset="0"/>
                          </a:rPr>
                          <m:t>𝒂</m:t>
                        </m:r>
                      </m:sub>
                    </m:sSub>
                  </m:oMath>
                </a14:m>
                <a:r>
                  <a:rPr lang="en-US" sz="2400" dirty="0"/>
                  <a:t>= </a:t>
                </a:r>
                <a:r>
                  <a:rPr lang="el-GR" sz="2400" dirty="0" err="1"/>
                  <a:t>ημιπλάτος</a:t>
                </a:r>
                <a:r>
                  <a:rPr lang="el-GR" sz="2400" dirty="0"/>
                  <a:t> στο νομέα </a:t>
                </a:r>
                <a:r>
                  <a:rPr lang="el-GR" sz="2400" dirty="0" smtClean="0"/>
                  <a:t>2 </a:t>
                </a:r>
                <a:r>
                  <a:rPr lang="el-GR" sz="2400" dirty="0"/>
                  <a:t>επί της </a:t>
                </a:r>
                <a:r>
                  <a:rPr lang="el-GR" sz="2400" dirty="0" err="1"/>
                  <a:t>διαγωνίου</a:t>
                </a:r>
                <a:r>
                  <a:rPr lang="el-GR" sz="2400" dirty="0"/>
                  <a:t> </a:t>
                </a:r>
                <a:r>
                  <a:rPr lang="el-GR" sz="2400" b="1" dirty="0">
                    <a:solidFill>
                      <a:srgbClr val="820000"/>
                    </a:solidFill>
                  </a:rPr>
                  <a:t>α</a:t>
                </a:r>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t="-967"/>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a:t>
            </a:fld>
            <a:endParaRPr lang="el-GR">
              <a:solidFill>
                <a:prstClr val="black"/>
              </a:solidFill>
            </a:endParaRPr>
          </a:p>
        </p:txBody>
      </p:sp>
      <p:pic>
        <p:nvPicPr>
          <p:cNvPr id="5" name="Εικόνα 4"/>
          <p:cNvPicPr>
            <a:picLocks noChangeAspect="1"/>
          </p:cNvPicPr>
          <p:nvPr/>
        </p:nvPicPr>
        <p:blipFill>
          <a:blip r:embed="rId3"/>
          <a:stretch>
            <a:fillRect/>
          </a:stretch>
        </p:blipFill>
        <p:spPr>
          <a:xfrm>
            <a:off x="251520" y="2412375"/>
            <a:ext cx="3670110" cy="2609314"/>
          </a:xfrm>
          <a:prstGeom prst="rect">
            <a:avLst/>
          </a:prstGeom>
        </p:spPr>
      </p:pic>
      <p:pic>
        <p:nvPicPr>
          <p:cNvPr id="6" name="Εικόνα 5"/>
          <p:cNvPicPr>
            <a:picLocks noChangeAspect="1"/>
          </p:cNvPicPr>
          <p:nvPr/>
        </p:nvPicPr>
        <p:blipFill>
          <a:blip r:embed="rId4"/>
          <a:stretch>
            <a:fillRect/>
          </a:stretch>
        </p:blipFill>
        <p:spPr>
          <a:xfrm>
            <a:off x="4429821" y="2365330"/>
            <a:ext cx="4462659" cy="2633700"/>
          </a:xfrm>
          <a:prstGeom prst="rect">
            <a:avLst/>
          </a:prstGeom>
        </p:spPr>
      </p:pic>
    </p:spTree>
    <p:extLst>
      <p:ext uri="{BB962C8B-B14F-4D97-AF65-F5344CB8AC3E}">
        <p14:creationId xmlns:p14="http://schemas.microsoft.com/office/powerpoint/2010/main" val="2904214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Σχεδίαση διαγώνιου α </a:t>
            </a:r>
            <a:r>
              <a:rPr lang="el-GR" sz="3200" b="0" dirty="0" smtClean="0"/>
              <a:t>(6 </a:t>
            </a:r>
            <a:r>
              <a:rPr lang="el-GR" sz="3200" b="0" dirty="0"/>
              <a:t>από </a:t>
            </a:r>
            <a:r>
              <a:rPr lang="el-GR" sz="3200" b="0" dirty="0" smtClean="0"/>
              <a:t>7)</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lstStyle/>
              <a:p>
                <a:pPr marL="0" indent="0" algn="ctr">
                  <a:buNone/>
                </a:pPr>
                <a14:m>
                  <m:oMath xmlns:m="http://schemas.openxmlformats.org/officeDocument/2006/math">
                    <m:sSub>
                      <m:sSubPr>
                        <m:ctrlPr>
                          <a:rPr lang="el-GR" sz="2400" b="1" i="1" smtClean="0">
                            <a:solidFill>
                              <a:srgbClr val="820000"/>
                            </a:solidFill>
                            <a:latin typeface="Cambria Math"/>
                          </a:rPr>
                        </m:ctrlPr>
                      </m:sSubPr>
                      <m:e>
                        <m:d>
                          <m:dPr>
                            <m:ctrlPr>
                              <a:rPr lang="el-GR" sz="2400" b="1" i="1">
                                <a:solidFill>
                                  <a:srgbClr val="820000"/>
                                </a:solidFill>
                                <a:latin typeface="Cambria Math"/>
                              </a:rPr>
                            </m:ctrlPr>
                          </m:dPr>
                          <m:e>
                            <m:sSub>
                              <m:sSubPr>
                                <m:ctrlPr>
                                  <a:rPr lang="el-GR" sz="2400" b="1" i="1">
                                    <a:solidFill>
                                      <a:srgbClr val="820000"/>
                                    </a:solidFill>
                                    <a:latin typeface="Cambria Math"/>
                                  </a:rPr>
                                </m:ctrlPr>
                              </m:sSubPr>
                              <m:e>
                                <m:r>
                                  <a:rPr lang="en-US" sz="2400" b="1" i="1">
                                    <a:solidFill>
                                      <a:srgbClr val="820000"/>
                                    </a:solidFill>
                                    <a:latin typeface="Cambria Math" panose="02040503050406030204" pitchFamily="18" charset="0"/>
                                  </a:rPr>
                                  <m:t>𝒚</m:t>
                                </m:r>
                              </m:e>
                              <m:sub>
                                <m:r>
                                  <a:rPr lang="el-GR" sz="2400" b="1" i="1" smtClean="0">
                                    <a:solidFill>
                                      <a:srgbClr val="820000"/>
                                    </a:solidFill>
                                    <a:latin typeface="Cambria Math" panose="02040503050406030204" pitchFamily="18" charset="0"/>
                                  </a:rPr>
                                  <m:t>𝟕</m:t>
                                </m:r>
                              </m:sub>
                            </m:sSub>
                          </m:e>
                        </m:d>
                      </m:e>
                      <m:sub>
                        <m:r>
                          <a:rPr lang="en-US" sz="2400" b="1" i="1">
                            <a:solidFill>
                              <a:srgbClr val="820000"/>
                            </a:solidFill>
                            <a:latin typeface="Cambria Math" panose="02040503050406030204" pitchFamily="18" charset="0"/>
                          </a:rPr>
                          <m:t>𝒂</m:t>
                        </m:r>
                      </m:sub>
                    </m:sSub>
                  </m:oMath>
                </a14:m>
                <a:r>
                  <a:rPr lang="en-US" sz="2400" dirty="0"/>
                  <a:t>= </a:t>
                </a:r>
                <a:r>
                  <a:rPr lang="el-GR" sz="2400" dirty="0" err="1"/>
                  <a:t>ημιπλάτος</a:t>
                </a:r>
                <a:r>
                  <a:rPr lang="el-GR" sz="2400" dirty="0"/>
                  <a:t> στο νομέα </a:t>
                </a:r>
                <a:r>
                  <a:rPr lang="el-GR" sz="2400" dirty="0" smtClean="0"/>
                  <a:t>7 </a:t>
                </a:r>
                <a:r>
                  <a:rPr lang="el-GR" sz="2400" dirty="0"/>
                  <a:t>επί της </a:t>
                </a:r>
                <a:r>
                  <a:rPr lang="el-GR" sz="2400" dirty="0" err="1"/>
                  <a:t>διαγωνίου</a:t>
                </a:r>
                <a:r>
                  <a:rPr lang="el-GR" sz="2400" dirty="0"/>
                  <a:t> </a:t>
                </a:r>
                <a:r>
                  <a:rPr lang="el-GR" sz="2400" b="1" dirty="0">
                    <a:solidFill>
                      <a:srgbClr val="820000"/>
                    </a:solidFill>
                  </a:rPr>
                  <a:t>α</a:t>
                </a:r>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t="-967"/>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a:t>
            </a:fld>
            <a:endParaRPr lang="el-GR">
              <a:solidFill>
                <a:prstClr val="black"/>
              </a:solidFill>
            </a:endParaRPr>
          </a:p>
        </p:txBody>
      </p:sp>
      <p:pic>
        <p:nvPicPr>
          <p:cNvPr id="5" name="Εικόνα 4"/>
          <p:cNvPicPr>
            <a:picLocks noChangeAspect="1"/>
          </p:cNvPicPr>
          <p:nvPr/>
        </p:nvPicPr>
        <p:blipFill>
          <a:blip r:embed="rId3"/>
          <a:stretch>
            <a:fillRect/>
          </a:stretch>
        </p:blipFill>
        <p:spPr>
          <a:xfrm>
            <a:off x="323528" y="2132856"/>
            <a:ext cx="3529890" cy="2560542"/>
          </a:xfrm>
          <a:prstGeom prst="rect">
            <a:avLst/>
          </a:prstGeom>
        </p:spPr>
      </p:pic>
      <p:pic>
        <p:nvPicPr>
          <p:cNvPr id="6" name="Εικόνα 5"/>
          <p:cNvPicPr>
            <a:picLocks noChangeAspect="1"/>
          </p:cNvPicPr>
          <p:nvPr/>
        </p:nvPicPr>
        <p:blipFill>
          <a:blip r:embed="rId4"/>
          <a:stretch>
            <a:fillRect/>
          </a:stretch>
        </p:blipFill>
        <p:spPr>
          <a:xfrm>
            <a:off x="4246350" y="1969609"/>
            <a:ext cx="4574122" cy="2688057"/>
          </a:xfrm>
          <a:prstGeom prst="rect">
            <a:avLst/>
          </a:prstGeom>
        </p:spPr>
      </p:pic>
    </p:spTree>
    <p:extLst>
      <p:ext uri="{BB962C8B-B14F-4D97-AF65-F5344CB8AC3E}">
        <p14:creationId xmlns:p14="http://schemas.microsoft.com/office/powerpoint/2010/main" val="8779200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a:themeElements>
    <a:clrScheme name="Προσαρμοσμένο 17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4</TotalTime>
  <Words>1050</Words>
  <Application>Microsoft Office PowerPoint</Application>
  <PresentationFormat>Προβολή στην οθόνη (4:3)</PresentationFormat>
  <Paragraphs>99</Paragraphs>
  <Slides>17</Slides>
  <Notes>8</Notes>
  <HiddenSlides>0</HiddenSlides>
  <MMClips>0</MMClips>
  <ScaleCrop>false</ScaleCrop>
  <HeadingPairs>
    <vt:vector size="4" baseType="variant">
      <vt:variant>
        <vt:lpstr>Θέμα</vt:lpstr>
      </vt:variant>
      <vt:variant>
        <vt:i4>3</vt:i4>
      </vt:variant>
      <vt:variant>
        <vt:lpstr>Τίτλοι διαφανειών</vt:lpstr>
      </vt:variant>
      <vt:variant>
        <vt:i4>17</vt:i4>
      </vt:variant>
    </vt:vector>
  </HeadingPairs>
  <TitlesOfParts>
    <vt:vector size="20" baseType="lpstr">
      <vt:lpstr>template</vt:lpstr>
      <vt:lpstr>OC_template_updated</vt:lpstr>
      <vt:lpstr>1_OC_template_updated</vt:lpstr>
      <vt:lpstr>Ναυπηγικό σχέδιο και αρχές casd (Ε) </vt:lpstr>
      <vt:lpstr>Διαγώνιες (ή φούρμες) (1 από 2)</vt:lpstr>
      <vt:lpstr>Διαγώνιες (ή φούρμες) (2 από 2)</vt:lpstr>
      <vt:lpstr>Σχεδίαση διαγώνιου α (1 από 7)</vt:lpstr>
      <vt:lpstr>Σχεδίαση διαγώνιου α (2 από 7)</vt:lpstr>
      <vt:lpstr>Σχεδίαση διαγώνιου α (3 από 7)</vt:lpstr>
      <vt:lpstr>Σχεδίαση διαγώνιου α (4 από 7)</vt:lpstr>
      <vt:lpstr>Σχεδίαση διαγώνιου α (5 από 7)</vt:lpstr>
      <vt:lpstr>Σχεδίαση διαγώνιου α (6 από 7)</vt:lpstr>
      <vt:lpstr>Σχεδίαση διαγώνιου α (7 από 7)</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Ναυπηγικό σχέδιο και αρχές casd (Ε) </dc:title>
  <dc:creator>opencourses@teiath.gr</dc:creator>
  <cp:lastModifiedBy>fkaram2</cp:lastModifiedBy>
  <cp:revision>1</cp:revision>
  <dcterms:created xsi:type="dcterms:W3CDTF">2015-06-08T12:44:18Z</dcterms:created>
  <dcterms:modified xsi:type="dcterms:W3CDTF">2015-06-08T12:48:41Z</dcterms:modified>
</cp:coreProperties>
</file>