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56" r:id="rId2"/>
    <p:sldId id="34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257" r:id="rId31"/>
    <p:sldId id="262" r:id="rId32"/>
    <p:sldId id="264" r:id="rId33"/>
    <p:sldId id="265" r:id="rId34"/>
    <p:sldId id="313" r:id="rId35"/>
    <p:sldId id="266" r:id="rId36"/>
    <p:sldId id="267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1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1000" b="1" dirty="0">
                <a:latin typeface="Arial" charset="0"/>
              </a:rPr>
              <a:t>© 200</a:t>
            </a:r>
            <a:r>
              <a:rPr lang="el-GR" altLang="en-US" sz="1000" b="1" dirty="0">
                <a:latin typeface="Arial" charset="0"/>
              </a:rPr>
              <a:t>7 Εκδόσεις Κριτική</a:t>
            </a:r>
            <a:endParaRPr lang="en-US" altLang="en-US" sz="10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7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itiki.gr/product/kinoniologia-i-vasikes-ennies-nea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Κοινωνιολογία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96543"/>
            <a:ext cx="8352928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Αναπτύσσοντας Κοινωνιολογική Συνείδηση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Γεωργία </a:t>
            </a:r>
            <a:r>
              <a:rPr lang="el-GR" sz="2400" dirty="0" err="1" smtClean="0"/>
              <a:t>Γούγα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Εξέλιξη της Κοινωνιολογίας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2/8</a:t>
            </a:r>
            <a:endParaRPr lang="en-US" altLang="el-GR" sz="36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246769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dirty="0" err="1" smtClean="0"/>
              <a:t>Χάριετ</a:t>
            </a:r>
            <a:r>
              <a:rPr lang="el-GR" altLang="el-GR" sz="2400" b="1" dirty="0" smtClean="0"/>
              <a:t> </a:t>
            </a:r>
            <a:r>
              <a:rPr lang="el-GR" altLang="el-GR" sz="2400" b="1" dirty="0" err="1" smtClean="0"/>
              <a:t>Μαρτινό</a:t>
            </a:r>
            <a:r>
              <a:rPr lang="en-GB" altLang="el-GR" sz="2400" b="1" dirty="0" smtClean="0"/>
              <a:t> (1802-1876)</a:t>
            </a:r>
            <a:endParaRPr lang="el-GR" altLang="el-GR" sz="2400" dirty="0" smtClean="0"/>
          </a:p>
          <a:p>
            <a:pPr eaLnBrk="1" hangingPunct="1"/>
            <a:r>
              <a:rPr lang="en-US" altLang="el-GR" sz="2000" i="1" dirty="0" smtClean="0"/>
              <a:t>How to Observe Manners and Morals </a:t>
            </a:r>
            <a:r>
              <a:rPr lang="en-US" altLang="el-GR" sz="2000" dirty="0" smtClean="0"/>
              <a:t>(1938)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Πραγματοποίησε συγκριτική μελέτη για τα συστήματα κοινωνικής διαστρωμάτωσης της Ευρώπης και των Ηνωμένων Πολιτειών</a:t>
            </a:r>
          </a:p>
          <a:p>
            <a:pPr eaLnBrk="1" hangingPunct="1"/>
            <a:r>
              <a:rPr lang="el-GR" altLang="el-GR" sz="2000" dirty="0" smtClean="0"/>
              <a:t>Συνέκρινε τις γυναίκες της Δύσης με τους σκλάβους της Αμερικής</a:t>
            </a:r>
          </a:p>
          <a:p>
            <a:pPr eaLnBrk="1" hangingPunct="1"/>
            <a:r>
              <a:rPr lang="el-GR" altLang="el-GR" sz="2000" dirty="0" smtClean="0"/>
              <a:t>Υποτιμήθηκε ο ρόλος της λόγω της ανδροκρατίας στον κλάδο </a:t>
            </a:r>
          </a:p>
        </p:txBody>
      </p:sp>
    </p:spTree>
    <p:extLst>
      <p:ext uri="{BB962C8B-B14F-4D97-AF65-F5344CB8AC3E}">
        <p14:creationId xmlns:p14="http://schemas.microsoft.com/office/powerpoint/2010/main" val="2014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Εξέλιξη της Κοινωνιολογίας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3/8</a:t>
            </a:r>
            <a:endParaRPr lang="en-US" altLang="el-GR" sz="36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554545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dirty="0" err="1" smtClean="0"/>
              <a:t>Χέρμπερτ</a:t>
            </a:r>
            <a:r>
              <a:rPr lang="el-GR" altLang="el-GR" sz="2400" b="1" dirty="0" smtClean="0"/>
              <a:t> </a:t>
            </a:r>
            <a:r>
              <a:rPr lang="el-GR" altLang="el-GR" sz="2400" b="1" dirty="0" err="1" smtClean="0"/>
              <a:t>Σπένσερ</a:t>
            </a:r>
            <a:r>
              <a:rPr lang="el-GR" altLang="el-GR" sz="2400" b="1" dirty="0" smtClean="0"/>
              <a:t> (1820-1903)</a:t>
            </a:r>
            <a:endParaRPr lang="el-GR" altLang="el-GR" sz="2400" dirty="0" smtClean="0"/>
          </a:p>
          <a:p>
            <a:pPr eaLnBrk="1" hangingPunct="1"/>
            <a:r>
              <a:rPr lang="el-GR" altLang="el-GR" sz="2000" dirty="0" smtClean="0"/>
              <a:t>Παρομοίασε την κοινωνία με βιολογικό οργανισμό </a:t>
            </a:r>
          </a:p>
          <a:p>
            <a:pPr eaLnBrk="1" hangingPunct="1"/>
            <a:r>
              <a:rPr lang="el-GR" altLang="el-GR" sz="2000" dirty="0" smtClean="0"/>
              <a:t>Οι στατικοί κοινωνικοί θεσμοί είναι σαν τα όργανα του σώματος</a:t>
            </a:r>
          </a:p>
          <a:p>
            <a:pPr eaLnBrk="1" hangingPunct="1"/>
            <a:r>
              <a:rPr lang="el-GR" altLang="el-GR" sz="2000" i="1" dirty="0" smtClean="0"/>
              <a:t>Κοινωνικός Δαρβινισμός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Τζον Ντ. Ροκφέλερ: «Η ανάδειξη των επιχειρηματικών κολοσσών είναι απλώς το αποτέλεσμα της επιβίωσης του ισχυρότερου… είναι η εφαρμογή ενός νόμου της φύσης». </a:t>
            </a:r>
          </a:p>
        </p:txBody>
      </p:sp>
    </p:spTree>
    <p:extLst>
      <p:ext uri="{BB962C8B-B14F-4D97-AF65-F5344CB8AC3E}">
        <p14:creationId xmlns:p14="http://schemas.microsoft.com/office/powerpoint/2010/main" val="6042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Εξέλιξη της Κοινωνιολογίας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4/8</a:t>
            </a:r>
            <a:endParaRPr lang="en-US" altLang="el-GR" sz="3600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923877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dirty="0" smtClean="0"/>
              <a:t>Καρλ Μαρξ (1818-1883)</a:t>
            </a:r>
            <a:endParaRPr lang="el-GR" altLang="el-GR" sz="2400" dirty="0" smtClean="0"/>
          </a:p>
          <a:p>
            <a:pPr eaLnBrk="1" hangingPunct="1"/>
            <a:r>
              <a:rPr lang="el-GR" altLang="el-GR" sz="2000" dirty="0" smtClean="0"/>
              <a:t>Πολιτικός ακτιβιστής, κοινωνιολόγος, φιλόσοφος, ιστορικός, οικονομολόγος, πολιτικός επιστήμονας</a:t>
            </a:r>
          </a:p>
          <a:p>
            <a:pPr eaLnBrk="1" hangingPunct="1"/>
            <a:r>
              <a:rPr lang="el-GR" altLang="el-GR" sz="2000" dirty="0" smtClean="0"/>
              <a:t>Η ιστορία είναι πάλη των τάξεων </a:t>
            </a:r>
          </a:p>
          <a:p>
            <a:pPr eaLnBrk="1" hangingPunct="1"/>
            <a:r>
              <a:rPr lang="el-GR" altLang="el-GR" sz="2000" i="1" dirty="0" smtClean="0"/>
              <a:t>Διαλεκτικός υλισμός </a:t>
            </a:r>
            <a:r>
              <a:rPr lang="el-GR" altLang="el-GR" sz="2000" dirty="0" smtClean="0"/>
              <a:t>– η εξέλιξη καθορίζεται από τη σύγκρουση των κοινωνικών αντιφάσεων και την ανάδειξη πιο προηγμένων δομών</a:t>
            </a:r>
          </a:p>
          <a:p>
            <a:pPr eaLnBrk="1" hangingPunct="1"/>
            <a:r>
              <a:rPr lang="el-GR" altLang="el-GR" sz="2000" dirty="0" smtClean="0"/>
              <a:t>Το εποικοδόμημα επηρεάζεται από την οικονομική βάση της κοινωνίας</a:t>
            </a:r>
          </a:p>
          <a:p>
            <a:pPr eaLnBrk="1" hangingPunct="1"/>
            <a:r>
              <a:rPr lang="el-GR" altLang="el-GR" sz="2000" dirty="0" smtClean="0"/>
              <a:t>Οικονομικός ντετερμινισμός</a:t>
            </a:r>
          </a:p>
        </p:txBody>
      </p:sp>
    </p:spTree>
    <p:extLst>
      <p:ext uri="{BB962C8B-B14F-4D97-AF65-F5344CB8AC3E}">
        <p14:creationId xmlns:p14="http://schemas.microsoft.com/office/powerpoint/2010/main" val="19859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Εξέλιξη της Κοινωνιολογίας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5/8</a:t>
            </a:r>
            <a:endParaRPr lang="en-US" altLang="el-GR" sz="3600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404009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dirty="0" err="1" smtClean="0"/>
              <a:t>Εμίλ</a:t>
            </a:r>
            <a:r>
              <a:rPr lang="el-GR" altLang="el-GR" sz="2400" b="1" dirty="0" smtClean="0"/>
              <a:t> </a:t>
            </a:r>
            <a:r>
              <a:rPr lang="el-GR" altLang="el-GR" sz="2400" b="1" dirty="0" err="1" smtClean="0"/>
              <a:t>Ντιρκάιμ</a:t>
            </a:r>
            <a:r>
              <a:rPr lang="el-GR" altLang="el-GR" sz="2400" b="1" dirty="0" smtClean="0"/>
              <a:t> (1858-1916)</a:t>
            </a:r>
            <a:endParaRPr lang="el-GR" altLang="el-GR" sz="2400" dirty="0" smtClean="0"/>
          </a:p>
          <a:p>
            <a:pPr eaLnBrk="1" hangingPunct="1"/>
            <a:r>
              <a:rPr lang="el-GR" altLang="el-GR" sz="2000" i="1" dirty="0" smtClean="0"/>
              <a:t>Κοινωνική ολοκλήρωση – </a:t>
            </a:r>
            <a:r>
              <a:rPr lang="el-GR" altLang="el-GR" sz="2000" dirty="0" smtClean="0"/>
              <a:t>η πυκνότητα των κοινωνικών σχέσεων που αναπτύσσονται στο εσωτερικό μιας ομάδας ανθρώπων </a:t>
            </a:r>
          </a:p>
          <a:p>
            <a:pPr eaLnBrk="1" hangingPunct="1"/>
            <a:r>
              <a:rPr lang="el-GR" altLang="el-GR" sz="2000" i="1" dirty="0" smtClean="0"/>
              <a:t>Ο Καταμερισμός της Εργασίας στην Κοινωνία </a:t>
            </a:r>
            <a:r>
              <a:rPr lang="el-GR" altLang="el-GR" sz="2000" dirty="0" smtClean="0"/>
              <a:t>(1893/1964)</a:t>
            </a:r>
          </a:p>
          <a:p>
            <a:pPr eaLnBrk="1" hangingPunct="1"/>
            <a:r>
              <a:rPr lang="el-GR" altLang="el-GR" sz="2000" dirty="0" smtClean="0"/>
              <a:t>Μηχανική και οργανική αλληλεγγύη</a:t>
            </a:r>
          </a:p>
          <a:p>
            <a:pPr eaLnBrk="1" hangingPunct="1"/>
            <a:r>
              <a:rPr lang="el-GR" altLang="el-GR" sz="2000" b="1" dirty="0" smtClean="0"/>
              <a:t>Κοινωνικά γεγονότα </a:t>
            </a:r>
            <a:r>
              <a:rPr lang="el-GR" altLang="el-GR" sz="2000" dirty="0" smtClean="0"/>
              <a:t>– πτυχές της κοινωνικής ζωής που δεν μπορούν να ερμηνευθούν στο ατομικό επίπεδο </a:t>
            </a:r>
          </a:p>
          <a:p>
            <a:pPr lvl="1" eaLnBrk="1" hangingPunct="1"/>
            <a:r>
              <a:rPr lang="el-GR" altLang="el-GR" sz="2000" dirty="0" smtClean="0"/>
              <a:t>Υλικά κοινωνικά γεγονότα και άυλα κοινωνικά γεγονότα </a:t>
            </a:r>
          </a:p>
          <a:p>
            <a:pPr eaLnBrk="1" hangingPunct="1"/>
            <a:r>
              <a:rPr lang="el-GR" altLang="el-GR" sz="2000" i="1" dirty="0" smtClean="0"/>
              <a:t>Αυτοκτονία </a:t>
            </a:r>
            <a:r>
              <a:rPr lang="el-GR" altLang="el-GR" sz="2000" dirty="0" smtClean="0"/>
              <a:t>(1897/1951)</a:t>
            </a:r>
          </a:p>
        </p:txBody>
      </p:sp>
    </p:spTree>
    <p:extLst>
      <p:ext uri="{BB962C8B-B14F-4D97-AF65-F5344CB8AC3E}">
        <p14:creationId xmlns:p14="http://schemas.microsoft.com/office/powerpoint/2010/main" val="2577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Εξέλιξη της Κοινωνιολογίας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6/8</a:t>
            </a:r>
            <a:endParaRPr lang="en-US" altLang="el-GR" sz="3600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616101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dirty="0" smtClean="0"/>
              <a:t>Μαξ Βέμπερ (1864-1920)</a:t>
            </a:r>
            <a:endParaRPr lang="el-GR" altLang="el-GR" sz="2400" dirty="0" smtClean="0"/>
          </a:p>
          <a:p>
            <a:pPr eaLnBrk="1" hangingPunct="1"/>
            <a:r>
              <a:rPr lang="el-GR" altLang="el-GR" sz="2000" i="1" dirty="0" smtClean="0"/>
              <a:t>Γραφειοκρατία, τρόπος ζωής (</a:t>
            </a:r>
            <a:r>
              <a:rPr lang="en-US" altLang="el-GR" sz="2000" i="1" dirty="0" smtClean="0"/>
              <a:t>lifestyle</a:t>
            </a:r>
            <a:r>
              <a:rPr lang="el-GR" altLang="el-GR" sz="2000" i="1" dirty="0" smtClean="0"/>
              <a:t>), προτεσταντική ηθική, χάρισμα</a:t>
            </a:r>
            <a:endParaRPr lang="el-GR" altLang="el-GR" sz="2000" dirty="0" smtClean="0"/>
          </a:p>
          <a:p>
            <a:pPr eaLnBrk="1" hangingPunct="1"/>
            <a:r>
              <a:rPr lang="en-US" altLang="el-GR" sz="2000" b="1" i="1" dirty="0" err="1" smtClean="0"/>
              <a:t>Verstehen</a:t>
            </a:r>
            <a:r>
              <a:rPr lang="en-US" altLang="el-GR" sz="2000" b="1" i="1" dirty="0" smtClean="0"/>
              <a:t> </a:t>
            </a:r>
            <a:r>
              <a:rPr lang="el-GR" altLang="el-GR" sz="2000" dirty="0" smtClean="0"/>
              <a:t>– η μελέτη της ανθρώπινης υποκειμενικότητας</a:t>
            </a:r>
          </a:p>
          <a:p>
            <a:pPr eaLnBrk="1" hangingPunct="1"/>
            <a:r>
              <a:rPr lang="el-GR" altLang="el-GR" sz="2000" b="1" dirty="0" smtClean="0"/>
              <a:t>Ιδεατός τύπος – </a:t>
            </a:r>
            <a:r>
              <a:rPr lang="el-GR" altLang="el-GR" sz="2000" dirty="0" smtClean="0"/>
              <a:t>εστίαση στα κύρια γνωρίσματα ενός αντικειμένου και παράβλεψη των μικρών διαφορών </a:t>
            </a:r>
          </a:p>
          <a:p>
            <a:pPr eaLnBrk="1" hangingPunct="1"/>
            <a:r>
              <a:rPr lang="el-GR" altLang="el-GR" sz="2000" dirty="0" smtClean="0"/>
              <a:t>Σημασία της «αξιολογικά ελεύθερης κοινωνιολογίας»</a:t>
            </a:r>
          </a:p>
          <a:p>
            <a:pPr eaLnBrk="1" hangingPunct="1"/>
            <a:r>
              <a:rPr lang="el-GR" altLang="el-GR" sz="2000" dirty="0" smtClean="0"/>
              <a:t>Ουδετερότητα / αδιαφορία / αντικειμενικότητα</a:t>
            </a:r>
          </a:p>
        </p:txBody>
      </p:sp>
    </p:spTree>
    <p:extLst>
      <p:ext uri="{BB962C8B-B14F-4D97-AF65-F5344CB8AC3E}">
        <p14:creationId xmlns:p14="http://schemas.microsoft.com/office/powerpoint/2010/main" val="11388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Εξέλιξη της Κοινωνιολογίας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7/8</a:t>
            </a:r>
            <a:endParaRPr lang="en-US" altLang="el-GR" sz="36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527119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dirty="0" smtClean="0"/>
              <a:t>Αμερικανική Κοινωνιολογία</a:t>
            </a:r>
            <a:endParaRPr lang="el-GR" altLang="el-GR" sz="2400" dirty="0" smtClean="0"/>
          </a:p>
          <a:p>
            <a:pPr eaLnBrk="1" hangingPunct="1"/>
            <a:r>
              <a:rPr lang="en-US" altLang="el-GR" sz="2000" dirty="0" smtClean="0"/>
              <a:t>Ward (1841 – 1918) </a:t>
            </a:r>
            <a:r>
              <a:rPr lang="el-GR" altLang="el-GR" sz="2000" dirty="0" smtClean="0"/>
              <a:t>και </a:t>
            </a:r>
            <a:r>
              <a:rPr lang="en-US" altLang="el-GR" sz="2000" dirty="0" smtClean="0"/>
              <a:t>Sumner (1840 – 1919)</a:t>
            </a:r>
            <a:endParaRPr lang="el-GR" altLang="el-GR" sz="2000" dirty="0" smtClean="0"/>
          </a:p>
          <a:p>
            <a:pPr eaLnBrk="1" hangingPunct="1"/>
            <a:r>
              <a:rPr lang="en-US" altLang="el-GR" sz="2000" dirty="0" smtClean="0"/>
              <a:t>W. E. B. Du Bois (1868 – 1963)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000" i="1" dirty="0" smtClean="0"/>
              <a:t>Ο Νέγρος της Φιλαδέλφειας </a:t>
            </a:r>
            <a:r>
              <a:rPr lang="en-GB" altLang="el-GR" sz="2000" dirty="0" smtClean="0"/>
              <a:t>(</a:t>
            </a:r>
            <a:r>
              <a:rPr lang="en-US" altLang="el-GR" sz="2000" dirty="0" smtClean="0"/>
              <a:t>The Philadelphia Negro, 1900)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Το πρώτο τμήμα Κοινωνιολογίας στο Πανεπιστήμιο του Σικάγο (1893)</a:t>
            </a:r>
          </a:p>
          <a:p>
            <a:pPr eaLnBrk="1" hangingPunct="1"/>
            <a:r>
              <a:rPr lang="el-GR" altLang="el-GR" sz="2000" dirty="0" smtClean="0"/>
              <a:t>Ιδρύεται το </a:t>
            </a:r>
            <a:r>
              <a:rPr lang="en-US" altLang="el-GR" sz="2000" dirty="0" smtClean="0"/>
              <a:t>Hull House</a:t>
            </a:r>
            <a:r>
              <a:rPr lang="el-GR" altLang="el-GR" sz="2000" dirty="0" smtClean="0"/>
              <a:t> (1889) από τις </a:t>
            </a:r>
            <a:r>
              <a:rPr lang="en-US" altLang="el-GR" sz="2000" dirty="0" smtClean="0"/>
              <a:t>Addams</a:t>
            </a:r>
            <a:r>
              <a:rPr lang="el-GR" altLang="el-GR" sz="2000" dirty="0" smtClean="0"/>
              <a:t> και </a:t>
            </a:r>
            <a:r>
              <a:rPr lang="en-US" altLang="el-GR" sz="2000" dirty="0" smtClean="0"/>
              <a:t>Starr</a:t>
            </a:r>
            <a:r>
              <a:rPr lang="el-GR" altLang="el-GR" sz="2000" dirty="0" smtClean="0"/>
              <a:t>  </a:t>
            </a:r>
          </a:p>
          <a:p>
            <a:pPr lvl="1" eaLnBrk="1" hangingPunct="1"/>
            <a:r>
              <a:rPr lang="el-GR" altLang="el-GR" sz="2000" dirty="0" smtClean="0"/>
              <a:t>Δικαστήρια ανηλίκων</a:t>
            </a:r>
          </a:p>
          <a:p>
            <a:pPr lvl="1" eaLnBrk="1" hangingPunct="1"/>
            <a:r>
              <a:rPr lang="el-GR" altLang="el-GR" sz="2000" dirty="0" smtClean="0"/>
              <a:t>Μέθοδος της κοινοτικής περιπτωσιολογικής έρευνας</a:t>
            </a:r>
          </a:p>
          <a:p>
            <a:pPr lvl="1" eaLnBrk="1" hangingPunct="1"/>
            <a:r>
              <a:rPr lang="el-GR" altLang="el-GR" sz="2000" dirty="0" smtClean="0"/>
              <a:t>Δημογραφική χαρτογράφηση</a:t>
            </a:r>
          </a:p>
        </p:txBody>
      </p:sp>
    </p:spTree>
    <p:extLst>
      <p:ext uri="{BB962C8B-B14F-4D97-AF65-F5344CB8AC3E}">
        <p14:creationId xmlns:p14="http://schemas.microsoft.com/office/powerpoint/2010/main" val="42419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Εξέλιξη της Κοινωνιολογίας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8/8</a:t>
            </a:r>
            <a:endParaRPr lang="en-US" altLang="el-GR" sz="36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976473"/>
          </a:xfrm>
          <a:noFill/>
        </p:spPr>
        <p:txBody>
          <a:bodyPr anchor="t">
            <a:spAutoFit/>
          </a:bodyPr>
          <a:lstStyle/>
          <a:p>
            <a:pPr eaLnBrk="1" hangingPunct="1">
              <a:lnSpc>
                <a:spcPct val="85000"/>
              </a:lnSpc>
              <a:buFont typeface="Symbol" pitchFamily="18" charset="2"/>
              <a:buNone/>
            </a:pPr>
            <a:r>
              <a:rPr lang="el-GR" altLang="el-GR" sz="2400" b="1" dirty="0" smtClean="0"/>
              <a:t>Σύγχρονη Κοινωνιολογία</a:t>
            </a:r>
            <a:endParaRPr lang="en-US" altLang="el-GR" sz="2400" b="1" dirty="0" smtClean="0"/>
          </a:p>
          <a:p>
            <a:pPr eaLnBrk="1" hangingPunct="1"/>
            <a:r>
              <a:rPr lang="el-GR" altLang="el-GR" sz="2000" dirty="0" smtClean="0"/>
              <a:t>Κριτική Θεωρία – Κριτική στάση έναντι της κοινωνιολογίας</a:t>
            </a:r>
          </a:p>
          <a:p>
            <a:pPr lvl="1" eaLnBrk="1" hangingPunct="1"/>
            <a:r>
              <a:rPr lang="el-GR" altLang="el-GR" sz="2000" dirty="0" smtClean="0"/>
              <a:t>Παθητικό, αβοήθητο άτομο</a:t>
            </a:r>
          </a:p>
          <a:p>
            <a:pPr lvl="1" eaLnBrk="1" hangingPunct="1"/>
            <a:r>
              <a:rPr lang="el-GR" altLang="el-GR" sz="2000" dirty="0" smtClean="0"/>
              <a:t>Εστίαση στη φύση της κουλτούρας και της μαζικής κουλτούρας</a:t>
            </a:r>
          </a:p>
          <a:p>
            <a:pPr eaLnBrk="1" hangingPunct="1"/>
            <a:r>
              <a:rPr lang="el-GR" altLang="el-GR" sz="2000" dirty="0" smtClean="0"/>
              <a:t>Φεμινισμός – ο ρόλος των γυναικών στην κοινωνία</a:t>
            </a:r>
          </a:p>
          <a:p>
            <a:pPr lvl="1" eaLnBrk="1" hangingPunct="1"/>
            <a:r>
              <a:rPr lang="el-GR" altLang="el-GR" sz="2000" dirty="0" smtClean="0"/>
              <a:t>Έμφαση στην καταπίεση</a:t>
            </a:r>
          </a:p>
          <a:p>
            <a:pPr lvl="1" eaLnBrk="1" hangingPunct="1"/>
            <a:r>
              <a:rPr lang="el-GR" altLang="el-GR" sz="2000" dirty="0" smtClean="0"/>
              <a:t>Φιλελεύθερος, μαρξιστικός, ψυχαναλυτικός, ριζοσπαστικός, σοσιαλιστικός φεμινισμός</a:t>
            </a:r>
          </a:p>
          <a:p>
            <a:pPr eaLnBrk="1" hangingPunct="1"/>
            <a:r>
              <a:rPr lang="el-GR" altLang="el-GR" sz="2000" dirty="0" smtClean="0"/>
              <a:t>Μεταμοντερνισμός – Δυσπιστία για την επιστημονική προσέγγιση</a:t>
            </a:r>
          </a:p>
          <a:p>
            <a:pPr lvl="1" eaLnBrk="1" hangingPunct="1"/>
            <a:r>
              <a:rPr lang="el-GR" altLang="el-GR" sz="2000" dirty="0" smtClean="0"/>
              <a:t>Η σύγχρονη εποχή βασίζεται στην παραγωγή και διάδοση εικόνων, καθιστώντας απαρχαιωμένες τις δομικές κοινωνικές θεωρίες</a:t>
            </a:r>
          </a:p>
        </p:txBody>
      </p:sp>
    </p:spTree>
    <p:extLst>
      <p:ext uri="{BB962C8B-B14F-4D97-AF65-F5344CB8AC3E}">
        <p14:creationId xmlns:p14="http://schemas.microsoft.com/office/powerpoint/2010/main" val="21171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Θεωρητικές Προσεγγίσεις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1/5</a:t>
            </a:r>
            <a:endParaRPr lang="en-US" altLang="el-GR" sz="36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809091"/>
            <a:ext cx="8229600" cy="1815882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Θεωρητική προσέγγιση </a:t>
            </a:r>
            <a:r>
              <a:rPr lang="el-GR" altLang="el-GR" sz="2800" dirty="0" smtClean="0"/>
              <a:t>είναι ένα σύνολο υποθέσεων, αλληλοσυνδεόμενων εννοιών και θέσεων για το πώς σχετίζονται μεταξύ τους τα διάφορα κοινωνικά φαινόμενα.</a:t>
            </a:r>
          </a:p>
        </p:txBody>
      </p:sp>
    </p:spTree>
    <p:extLst>
      <p:ext uri="{BB962C8B-B14F-4D97-AF65-F5344CB8AC3E}">
        <p14:creationId xmlns:p14="http://schemas.microsoft.com/office/powerpoint/2010/main" val="39271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Θεωρητικές Προσεγγίσεις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2/5</a:t>
            </a:r>
            <a:endParaRPr lang="en-US" altLang="el-GR" sz="350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477875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 Προσέγγιση του Λειτουργισμού</a:t>
            </a:r>
            <a:endParaRPr lang="en-US" altLang="el-GR" sz="2800" b="1" dirty="0" smtClean="0"/>
          </a:p>
          <a:p>
            <a:pPr eaLnBrk="1" hangingPunct="1"/>
            <a:r>
              <a:rPr lang="el-GR" altLang="el-GR" sz="2400" dirty="0" smtClean="0"/>
              <a:t>Δίνει έμφαση στην τάξη και τη σταθερότητα</a:t>
            </a:r>
          </a:p>
          <a:p>
            <a:pPr eaLnBrk="1" hangingPunct="1"/>
            <a:r>
              <a:rPr lang="el-GR" altLang="el-GR" sz="2400" dirty="0" smtClean="0"/>
              <a:t>Η κοινωνία είναι ένα σύστημα σε ισορροπία</a:t>
            </a:r>
          </a:p>
          <a:p>
            <a:pPr eaLnBrk="1" hangingPunct="1"/>
            <a:r>
              <a:rPr lang="el-GR" altLang="el-GR" sz="2400" dirty="0" smtClean="0"/>
              <a:t>Για να επιβιώσει ένα σύστημα, θα πρέπει να επιτελούνται ορισμένες κρίσιμες </a:t>
            </a:r>
            <a:r>
              <a:rPr lang="el-GR" altLang="el-GR" sz="2400" i="1" dirty="0" smtClean="0"/>
              <a:t>λειτουργίες </a:t>
            </a:r>
            <a:r>
              <a:rPr lang="el-GR" altLang="el-GR" sz="2400" dirty="0" smtClean="0"/>
              <a:t>από τα μέρη του συστήματος</a:t>
            </a:r>
          </a:p>
          <a:p>
            <a:pPr eaLnBrk="1" hangingPunct="1"/>
            <a:r>
              <a:rPr lang="el-GR" altLang="el-GR" sz="2400" dirty="0" smtClean="0"/>
              <a:t>Οι </a:t>
            </a:r>
            <a:r>
              <a:rPr lang="el-GR" altLang="el-GR" sz="2400" b="1" dirty="0" smtClean="0"/>
              <a:t>δυσλειτουργίες </a:t>
            </a:r>
            <a:r>
              <a:rPr lang="el-GR" altLang="el-GR" sz="2400" dirty="0" smtClean="0"/>
              <a:t>υπονομεύουν την ισορροπία του συστήματος</a:t>
            </a:r>
          </a:p>
          <a:p>
            <a:pPr eaLnBrk="1" hangingPunct="1"/>
            <a:r>
              <a:rPr lang="el-GR" altLang="el-GR" sz="2400" b="1" dirty="0" smtClean="0"/>
              <a:t>Έκδηλες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/>
              <a:t> λανθάνουσες</a:t>
            </a:r>
            <a:r>
              <a:rPr lang="el-GR" altLang="el-GR" sz="2400" dirty="0" smtClean="0"/>
              <a:t> λειτουργίες</a:t>
            </a:r>
          </a:p>
        </p:txBody>
      </p:sp>
    </p:spTree>
    <p:extLst>
      <p:ext uri="{BB962C8B-B14F-4D97-AF65-F5344CB8AC3E}">
        <p14:creationId xmlns:p14="http://schemas.microsoft.com/office/powerpoint/2010/main" val="37786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Θεωρητικές Προσεγγίσεις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3/5</a:t>
            </a:r>
            <a:endParaRPr lang="en-US" altLang="el-GR" sz="3500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216539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 Προσέγγιση της Κοινωνικής Σύγκρουσης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Εστιάζει στην αταξία, στην ανισότητα, στην εκμετάλλευση, στην καταπίεση, στην κοινωνική αναταραχή και στην κοινωνική μεταβολή </a:t>
            </a:r>
          </a:p>
          <a:p>
            <a:pPr eaLnBrk="1" hangingPunct="1"/>
            <a:r>
              <a:rPr lang="el-GR" altLang="el-GR" sz="2400" dirty="0" smtClean="0"/>
              <a:t>Η κοινωνική ενότητα είναι μια ψευδαίσθηση που εδράζεται στον καταναγκασμό</a:t>
            </a:r>
          </a:p>
          <a:p>
            <a:pPr eaLnBrk="1" hangingPunct="1"/>
            <a:r>
              <a:rPr lang="el-GR" altLang="el-GR" sz="2400" dirty="0" smtClean="0"/>
              <a:t>Η κύρια πηγή των συγκρούσεων είναι η ανεπάρκεια των πηγών</a:t>
            </a:r>
          </a:p>
          <a:p>
            <a:pPr eaLnBrk="1" hangingPunct="1"/>
            <a:r>
              <a:rPr lang="el-GR" altLang="el-GR" sz="2400" dirty="0" smtClean="0"/>
              <a:t>Η </a:t>
            </a:r>
            <a:r>
              <a:rPr lang="el-GR" altLang="el-GR" sz="2400" b="1" dirty="0" smtClean="0"/>
              <a:t>δύναμη </a:t>
            </a:r>
            <a:r>
              <a:rPr lang="el-GR" altLang="el-GR" sz="2400" dirty="0" smtClean="0"/>
              <a:t>αναδεικνύει τους κερδισμένους και τους χαμένους</a:t>
            </a:r>
          </a:p>
          <a:p>
            <a:pPr eaLnBrk="1" hangingPunct="1"/>
            <a:r>
              <a:rPr lang="el-GR" altLang="el-GR" sz="2400" dirty="0" smtClean="0"/>
              <a:t>Το κράτος είναι ένα όργανο καταπίεσης από την ελίτ</a:t>
            </a:r>
          </a:p>
        </p:txBody>
      </p:sp>
    </p:spTree>
    <p:extLst>
      <p:ext uri="{BB962C8B-B14F-4D97-AF65-F5344CB8AC3E}">
        <p14:creationId xmlns:p14="http://schemas.microsoft.com/office/powerpoint/2010/main" val="12557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ενότητα βασίζεται στο βιβλίο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0667"/>
            <a:ext cx="3528392" cy="51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54" y="3861048"/>
            <a:ext cx="3563888" cy="14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0" y="2204292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  <a:hlinkClick r:id="rId4"/>
              </a:rPr>
              <a:t>Κοινωνιολογία, Οι Βασικές Έννοιες, </a:t>
            </a:r>
            <a:r>
              <a:rPr lang="el-GR" dirty="0" err="1">
                <a:latin typeface="+mn-lt"/>
                <a:hlinkClick r:id="rId4"/>
              </a:rPr>
              <a:t>Michael</a:t>
            </a:r>
            <a:r>
              <a:rPr lang="el-GR" dirty="0">
                <a:latin typeface="+mn-lt"/>
                <a:hlinkClick r:id="rId4"/>
              </a:rPr>
              <a:t> </a:t>
            </a:r>
            <a:r>
              <a:rPr lang="el-GR" dirty="0" err="1">
                <a:latin typeface="+mn-lt"/>
                <a:hlinkClick r:id="rId4"/>
              </a:rPr>
              <a:t>Hughes</a:t>
            </a:r>
            <a:r>
              <a:rPr lang="el-GR" dirty="0">
                <a:latin typeface="+mn-lt"/>
                <a:hlinkClick r:id="rId4"/>
              </a:rPr>
              <a:t>, </a:t>
            </a:r>
            <a:r>
              <a:rPr lang="el-GR" dirty="0" err="1">
                <a:latin typeface="+mn-lt"/>
                <a:hlinkClick r:id="rId4"/>
              </a:rPr>
              <a:t>Carolyn</a:t>
            </a:r>
            <a:r>
              <a:rPr lang="el-GR" dirty="0">
                <a:latin typeface="+mn-lt"/>
                <a:hlinkClick r:id="rId4"/>
              </a:rPr>
              <a:t> J. </a:t>
            </a:r>
            <a:r>
              <a:rPr lang="el-GR" dirty="0" err="1">
                <a:latin typeface="+mn-lt"/>
                <a:hlinkClick r:id="rId4"/>
              </a:rPr>
              <a:t>Kroehler</a:t>
            </a:r>
            <a:r>
              <a:rPr lang="el-GR" dirty="0">
                <a:latin typeface="+mn-lt"/>
                <a:hlinkClick r:id="rId4"/>
              </a:rPr>
              <a:t>, Εισαγωγή και επιστημονική επιμέλεια Θεόδωρος </a:t>
            </a:r>
            <a:r>
              <a:rPr lang="el-GR" dirty="0" err="1">
                <a:latin typeface="+mn-lt"/>
                <a:hlinkClick r:id="rId4"/>
              </a:rPr>
              <a:t>Ιωσηφίδης</a:t>
            </a:r>
            <a:r>
              <a:rPr lang="el-GR" dirty="0">
                <a:latin typeface="+mn-lt"/>
                <a:hlinkClick r:id="rId4"/>
              </a:rPr>
              <a:t>, Εκδόσεις Κριτική, 2007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1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Θεωρητικές Προσεγγίσεις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4/5</a:t>
            </a:r>
            <a:endParaRPr lang="en-US" altLang="el-GR" sz="3500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84469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 Προσέγγιση της Κοινωνικής </a:t>
            </a:r>
            <a:r>
              <a:rPr lang="el-GR" altLang="el-GR" sz="2800" b="1" dirty="0" err="1" smtClean="0"/>
              <a:t>Διαντίδρασης</a:t>
            </a:r>
            <a:endParaRPr lang="el-GR" altLang="el-GR" sz="2800" dirty="0" smtClean="0"/>
          </a:p>
          <a:p>
            <a:pPr eaLnBrk="1" hangingPunct="1"/>
            <a:r>
              <a:rPr lang="el-GR" altLang="el-GR" sz="2600" dirty="0" smtClean="0"/>
              <a:t>Δίνει έμφαση στην προσωπική, συμβολική </a:t>
            </a:r>
            <a:r>
              <a:rPr lang="el-GR" altLang="el-GR" sz="2600" dirty="0" err="1" smtClean="0"/>
              <a:t>διαντίδραση</a:t>
            </a:r>
            <a:r>
              <a:rPr lang="el-GR" altLang="el-GR" sz="2600" dirty="0" smtClean="0"/>
              <a:t> που βασίζεται σε κοινά νοήματα</a:t>
            </a:r>
          </a:p>
          <a:p>
            <a:pPr eaLnBrk="1" hangingPunct="1"/>
            <a:r>
              <a:rPr lang="el-GR" altLang="el-GR" sz="2600" dirty="0" smtClean="0"/>
              <a:t>Ενδιαφέρεται περισσότερο για τις μικρής κλίμακας πτυχές του κοινωνικού βίου </a:t>
            </a:r>
          </a:p>
          <a:p>
            <a:pPr eaLnBrk="1" hangingPunct="1"/>
            <a:r>
              <a:rPr lang="el-GR" altLang="el-GR" sz="2600" dirty="0" smtClean="0"/>
              <a:t>Τρεις κεντρικές θέσεις </a:t>
            </a:r>
          </a:p>
          <a:p>
            <a:pPr lvl="1" eaLnBrk="1" hangingPunct="1"/>
            <a:r>
              <a:rPr lang="el-GR" altLang="el-GR" sz="2600" dirty="0" smtClean="0"/>
              <a:t>Αποκρινόμαστε με βάση το νόημα.</a:t>
            </a:r>
          </a:p>
          <a:p>
            <a:pPr lvl="1" eaLnBrk="1" hangingPunct="1"/>
            <a:r>
              <a:rPr lang="el-GR" altLang="el-GR" sz="2600" dirty="0" smtClean="0"/>
              <a:t>Τα νοήματα προκύπτουν από την κοινωνική </a:t>
            </a:r>
            <a:r>
              <a:rPr lang="el-GR" altLang="el-GR" sz="2600" dirty="0" err="1" smtClean="0"/>
              <a:t>διαντίδραση</a:t>
            </a:r>
            <a:r>
              <a:rPr lang="el-GR" altLang="el-GR" sz="2600" dirty="0" smtClean="0"/>
              <a:t>.</a:t>
            </a:r>
          </a:p>
          <a:p>
            <a:pPr lvl="1" eaLnBrk="1" hangingPunct="1"/>
            <a:r>
              <a:rPr lang="el-GR" altLang="el-GR" sz="2600" dirty="0" smtClean="0"/>
              <a:t>Τα νοήματα εμφανίζονται και αλλάζουν συνεχώς.</a:t>
            </a:r>
          </a:p>
          <a:p>
            <a:pPr eaLnBrk="1" hangingPunct="1"/>
            <a:r>
              <a:rPr lang="el-GR" altLang="el-GR" sz="2600" dirty="0" smtClean="0"/>
              <a:t>Ο κόσμος είναι μια </a:t>
            </a:r>
            <a:r>
              <a:rPr lang="el-GR" altLang="el-GR" sz="2600" b="1" dirty="0" smtClean="0"/>
              <a:t>κατασκευασμένη πραγματικότητα </a:t>
            </a:r>
            <a:endParaRPr lang="el-GR" alt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31186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Θεωρητικές Προσεγγίσεις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5/5</a:t>
            </a:r>
            <a:endParaRPr lang="en-US" altLang="el-GR" sz="3500" dirty="0" smtClean="0"/>
          </a:p>
        </p:txBody>
      </p:sp>
      <p:grpSp>
        <p:nvGrpSpPr>
          <p:cNvPr id="21507" name="Group 6"/>
          <p:cNvGrpSpPr>
            <a:grpSpLocks/>
          </p:cNvGrpSpPr>
          <p:nvPr/>
        </p:nvGrpSpPr>
        <p:grpSpPr bwMode="auto">
          <a:xfrm>
            <a:off x="1487487" y="5602492"/>
            <a:ext cx="5942013" cy="400050"/>
            <a:chOff x="985" y="3859"/>
            <a:chExt cx="3743" cy="252"/>
          </a:xfrm>
        </p:grpSpPr>
        <p:sp>
          <p:nvSpPr>
            <p:cNvPr id="21544" name="Text Box 4"/>
            <p:cNvSpPr txBox="1">
              <a:spLocks noChangeArrowheads="1"/>
            </p:cNvSpPr>
            <p:nvPr/>
          </p:nvSpPr>
          <p:spPr bwMode="auto">
            <a:xfrm>
              <a:off x="1873" y="3859"/>
              <a:ext cx="28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91440" bIns="91440"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1400" b="1" i="1"/>
                <a:t>Οι Βασικές Θεωρητικές Προσεγγίσεις στην Κοινωνιολογία</a:t>
              </a:r>
              <a:endParaRPr lang="en-US" altLang="el-GR" sz="1400" b="1" i="1"/>
            </a:p>
          </p:txBody>
        </p:sp>
        <p:sp>
          <p:nvSpPr>
            <p:cNvPr id="21545" name="Text Box 5"/>
            <p:cNvSpPr txBox="1">
              <a:spLocks noChangeArrowheads="1"/>
            </p:cNvSpPr>
            <p:nvPr/>
          </p:nvSpPr>
          <p:spPr bwMode="auto">
            <a:xfrm>
              <a:off x="985" y="3869"/>
              <a:ext cx="897" cy="23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anchor="ctr" anchorCtr="1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1200" i="1">
                  <a:solidFill>
                    <a:schemeClr val="bg1"/>
                  </a:solidFill>
                </a:rPr>
                <a:t>Πίνακας</a:t>
              </a:r>
              <a:r>
                <a:rPr lang="en-US" altLang="el-GR" sz="1200" i="1">
                  <a:solidFill>
                    <a:schemeClr val="bg1"/>
                  </a:solidFill>
                </a:rPr>
                <a:t> 1.1</a:t>
              </a:r>
              <a:endParaRPr lang="en-US" altLang="el-GR" sz="1200" b="1" i="1">
                <a:solidFill>
                  <a:schemeClr val="bg1"/>
                </a:solidFill>
              </a:endParaRPr>
            </a:p>
          </p:txBody>
        </p:sp>
      </p:grpSp>
      <p:pic>
        <p:nvPicPr>
          <p:cNvPr id="21508" name="Picture 8" descr="hug80554_tb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58950"/>
            <a:ext cx="7175500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1028700" y="1284350"/>
            <a:ext cx="800100" cy="2301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i="1" dirty="0">
                <a:latin typeface="+mj-lt"/>
              </a:rPr>
              <a:t>Πίνακας </a:t>
            </a:r>
            <a:r>
              <a:rPr lang="en-US" sz="900" i="1" dirty="0">
                <a:latin typeface="+mj-lt"/>
              </a:rPr>
              <a:t>1</a:t>
            </a:r>
            <a:r>
              <a:rPr lang="el-GR" sz="900" i="1" dirty="0">
                <a:latin typeface="+mj-lt"/>
              </a:rPr>
              <a:t>.1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095500" y="1298637"/>
            <a:ext cx="4610100" cy="246063"/>
          </a:xfrm>
          <a:prstGeom prst="rect">
            <a:avLst/>
          </a:prstGeom>
          <a:solidFill>
            <a:srgbClr val="FFC2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000" b="1" dirty="0">
                <a:latin typeface="+mj-lt"/>
              </a:rPr>
              <a:t>Οι Βασικές Θεωρητικές Προσεγγίσεις στην Κοινωνιολογία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895600" y="1705037"/>
            <a:ext cx="1066800" cy="230188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Λειτουργισμός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800600" y="1705037"/>
            <a:ext cx="1600200" cy="230188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Θεωρία των Συγκρούσεων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591300" y="1705037"/>
            <a:ext cx="1600200" cy="230188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Κοινωνική </a:t>
            </a:r>
            <a:r>
              <a:rPr lang="el-GR" sz="900" dirty="0" err="1">
                <a:latin typeface="+mj-lt"/>
              </a:rPr>
              <a:t>Διαντίδραση</a:t>
            </a:r>
            <a:endParaRPr lang="el-GR" sz="900" dirty="0">
              <a:latin typeface="+mj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28700" y="2160650"/>
            <a:ext cx="1714500" cy="230187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i="1" dirty="0">
                <a:latin typeface="+mj-lt"/>
              </a:rPr>
              <a:t>Κύριο Επίπεδο Ανάλυσης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2895600" y="2160650"/>
            <a:ext cx="952500" cy="230187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 err="1">
                <a:latin typeface="+mj-lt"/>
              </a:rPr>
              <a:t>Μάκρο</a:t>
            </a:r>
            <a:endParaRPr lang="el-GR" sz="900" dirty="0">
              <a:latin typeface="+mj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800600" y="2160650"/>
            <a:ext cx="952500" cy="230187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 err="1">
                <a:latin typeface="+mj-lt"/>
              </a:rPr>
              <a:t>Μάκρο</a:t>
            </a:r>
            <a:endParaRPr lang="el-GR" sz="900" dirty="0">
              <a:latin typeface="+mj-lt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591300" y="2162237"/>
            <a:ext cx="952500" cy="230188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Μίκρο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1028700" y="3076637"/>
            <a:ext cx="1714500" cy="396875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i="1" dirty="0">
                <a:latin typeface="+mj-lt"/>
              </a:rPr>
              <a:t>Θεμέλια της Κοινωνίας</a:t>
            </a:r>
          </a:p>
          <a:p>
            <a:pPr>
              <a:buFont typeface="Wingdings" pitchFamily="2" charset="2"/>
              <a:buNone/>
              <a:defRPr/>
            </a:pPr>
            <a:endParaRPr lang="el-GR" sz="900" i="1" dirty="0">
              <a:latin typeface="+mj-lt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2895600" y="3060762"/>
            <a:ext cx="1714500" cy="369888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Συναίνεση πάνω σε κοινές πεποιθήσεις και αξίες</a:t>
            </a:r>
            <a:endParaRPr lang="el-GR" sz="900" i="1" dirty="0">
              <a:latin typeface="+mj-lt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4800600" y="3038537"/>
            <a:ext cx="1714500" cy="442913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Σύγκρουση, εξαναγκασμός και δύναμη</a:t>
            </a:r>
          </a:p>
          <a:p>
            <a:pPr>
              <a:buFont typeface="Wingdings" pitchFamily="2" charset="2"/>
              <a:buNone/>
              <a:defRPr/>
            </a:pPr>
            <a:endParaRPr lang="el-GR" sz="400" i="1" dirty="0">
              <a:latin typeface="+mj-lt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6591300" y="3038537"/>
            <a:ext cx="1562100" cy="230188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Κοινά νοήματα</a:t>
            </a:r>
            <a:endParaRPr lang="el-GR" sz="900" i="1" dirty="0">
              <a:latin typeface="+mj-lt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1028700" y="3524312"/>
            <a:ext cx="1257300" cy="230188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i="1" dirty="0">
                <a:latin typeface="+mj-lt"/>
              </a:rPr>
              <a:t>Επίκεντρο Μελέτης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2895600" y="3532250"/>
            <a:ext cx="1257300" cy="230187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Κοινωνική τάξη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4800600" y="3533837"/>
            <a:ext cx="1485900" cy="369888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Κοινωνική σύγκρουση και κοινωνική αλλαγή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6629400" y="3533837"/>
            <a:ext cx="1485900" cy="563563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Η δυναμική </a:t>
            </a:r>
            <a:r>
              <a:rPr lang="el-GR" sz="900" dirty="0" err="1">
                <a:latin typeface="+mj-lt"/>
              </a:rPr>
              <a:t>διαντίδραση</a:t>
            </a:r>
            <a:r>
              <a:rPr lang="el-GR" sz="900" dirty="0">
                <a:latin typeface="+mj-lt"/>
              </a:rPr>
              <a:t> ανάμεσα στο άτομο και την κοινωνία</a:t>
            </a:r>
          </a:p>
          <a:p>
            <a:pPr>
              <a:buFont typeface="Wingdings" pitchFamily="2" charset="2"/>
              <a:buNone/>
              <a:defRPr/>
            </a:pPr>
            <a:endParaRPr lang="el-GR" sz="200" dirty="0">
              <a:latin typeface="+mj-lt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028700" y="4143437"/>
            <a:ext cx="1714500" cy="230188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i="1" dirty="0">
                <a:latin typeface="+mj-lt"/>
              </a:rPr>
              <a:t>Πλεονεκτήματα</a:t>
            </a:r>
          </a:p>
        </p:txBody>
      </p:sp>
      <p:sp>
        <p:nvSpPr>
          <p:cNvPr id="29" name="28 - TextBox"/>
          <p:cNvSpPr txBox="1"/>
          <p:nvPr/>
        </p:nvSpPr>
        <p:spPr>
          <a:xfrm>
            <a:off x="2895600" y="4154550"/>
            <a:ext cx="1714500" cy="554037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Εξηγεί την κοινωνική δομή και την κοινωνική σταθερότητα</a:t>
            </a:r>
          </a:p>
          <a:p>
            <a:pPr>
              <a:buFont typeface="Wingdings" pitchFamily="2" charset="2"/>
              <a:buNone/>
              <a:defRPr/>
            </a:pPr>
            <a:endParaRPr lang="el-GR" sz="1000" i="1" dirty="0">
              <a:latin typeface="+mj-lt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4800600" y="4154550"/>
            <a:ext cx="1714500" cy="563562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Αποκαλύπτει τις ιστορικές διαδικασίες που οδηγούν στην κοινωνική αλλαγή</a:t>
            </a:r>
          </a:p>
          <a:p>
            <a:pPr>
              <a:buFont typeface="Wingdings" pitchFamily="2" charset="2"/>
              <a:buNone/>
              <a:defRPr/>
            </a:pPr>
            <a:endParaRPr lang="el-GR" sz="300" i="1" dirty="0">
              <a:latin typeface="+mj-lt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6629400" y="4154550"/>
            <a:ext cx="1600200" cy="563562"/>
          </a:xfrm>
          <a:prstGeom prst="rect">
            <a:avLst/>
          </a:prstGeom>
          <a:solidFill>
            <a:srgbClr val="FFC4CC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Παρουσιάζει τους ανθρώπους ως ενεργούς κοινωνικούς δρώντες</a:t>
            </a:r>
          </a:p>
          <a:p>
            <a:pPr>
              <a:buFont typeface="Wingdings" pitchFamily="2" charset="2"/>
              <a:buNone/>
              <a:defRPr/>
            </a:pPr>
            <a:endParaRPr lang="el-GR" sz="300" dirty="0">
              <a:latin typeface="+mj-lt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1028700" y="4791137"/>
            <a:ext cx="1257300" cy="230188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i="1" dirty="0">
                <a:latin typeface="+mj-lt"/>
              </a:rPr>
              <a:t>Μειονεκτήματα</a:t>
            </a:r>
          </a:p>
        </p:txBody>
      </p:sp>
      <p:sp>
        <p:nvSpPr>
          <p:cNvPr id="33" name="32 - TextBox"/>
          <p:cNvSpPr txBox="1"/>
          <p:nvPr/>
        </p:nvSpPr>
        <p:spPr>
          <a:xfrm>
            <a:off x="2895600" y="4791137"/>
            <a:ext cx="1562100" cy="508000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Αναποτελεσματική στην ερμηνεία της κοινωνικής αλλαγής</a:t>
            </a:r>
            <a:endParaRPr lang="el-GR" sz="900" i="1" dirty="0">
              <a:latin typeface="+mj-lt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4800600" y="4778437"/>
            <a:ext cx="1562100" cy="646113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Αδυνατεί να εξηγήσει επαρκώς την κοινωνική συναίνεση και την κοινωνική σταθερότητα</a:t>
            </a:r>
            <a:endParaRPr lang="el-GR" sz="900" i="1" dirty="0">
              <a:latin typeface="+mj-lt"/>
            </a:endParaRPr>
          </a:p>
        </p:txBody>
      </p:sp>
      <p:sp>
        <p:nvSpPr>
          <p:cNvPr id="21533" name="34 - Ορθογώνιο"/>
          <p:cNvSpPr>
            <a:spLocks noChangeArrowheads="1"/>
          </p:cNvSpPr>
          <p:nvPr/>
        </p:nvSpPr>
        <p:spPr bwMode="auto">
          <a:xfrm>
            <a:off x="1028700" y="5362637"/>
            <a:ext cx="7162800" cy="114300"/>
          </a:xfrm>
          <a:prstGeom prst="rect">
            <a:avLst/>
          </a:prstGeom>
          <a:solidFill>
            <a:srgbClr val="FF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04813" indent="-404813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" name="35 - TextBox"/>
          <p:cNvSpPr txBox="1"/>
          <p:nvPr/>
        </p:nvSpPr>
        <p:spPr>
          <a:xfrm>
            <a:off x="6629400" y="4778437"/>
            <a:ext cx="1562100" cy="508000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Δυσκολεύεται να ερμηνεύσει τις κοινωνικές δομές</a:t>
            </a:r>
            <a:endParaRPr lang="el-GR" sz="900" i="1" dirty="0">
              <a:latin typeface="+mj-lt"/>
            </a:endParaRPr>
          </a:p>
        </p:txBody>
      </p:sp>
      <p:sp>
        <p:nvSpPr>
          <p:cNvPr id="21535" name="36 - Ορθογώνιο"/>
          <p:cNvSpPr>
            <a:spLocks noChangeArrowheads="1"/>
          </p:cNvSpPr>
          <p:nvPr/>
        </p:nvSpPr>
        <p:spPr bwMode="auto">
          <a:xfrm>
            <a:off x="6324600" y="5324537"/>
            <a:ext cx="1905000" cy="76200"/>
          </a:xfrm>
          <a:prstGeom prst="rect">
            <a:avLst/>
          </a:prstGeom>
          <a:solidFill>
            <a:srgbClr val="FF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04813" indent="-404813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8" name="37 - TextBox"/>
          <p:cNvSpPr txBox="1"/>
          <p:nvPr/>
        </p:nvSpPr>
        <p:spPr>
          <a:xfrm>
            <a:off x="1028700" y="2428937"/>
            <a:ext cx="1409700" cy="369888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Χαρακτήρας - </a:t>
            </a:r>
            <a:r>
              <a:rPr lang="el-GR" sz="900" i="1" dirty="0">
                <a:latin typeface="+mj-lt"/>
              </a:rPr>
              <a:t>Φύση της Κοινωνίας</a:t>
            </a:r>
          </a:p>
        </p:txBody>
      </p:sp>
      <p:sp>
        <p:nvSpPr>
          <p:cNvPr id="35" name="34 - TextBox"/>
          <p:cNvSpPr txBox="1"/>
          <p:nvPr/>
        </p:nvSpPr>
        <p:spPr>
          <a:xfrm>
            <a:off x="2895600" y="2428937"/>
            <a:ext cx="1676400" cy="369888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Ένα σύνολο αλληλεπιδρώντων μερών</a:t>
            </a:r>
            <a:endParaRPr lang="el-GR" sz="900" i="1" dirty="0">
              <a:latin typeface="+mj-lt"/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4800600" y="2428937"/>
            <a:ext cx="1676400" cy="369888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Ένα σύνολο ανταγωνιστικών ομάδων συμφερόντων</a:t>
            </a:r>
            <a:endParaRPr lang="el-GR" sz="900" i="1" dirty="0">
              <a:latin typeface="+mj-lt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6591300" y="2428937"/>
            <a:ext cx="1600200" cy="646113"/>
          </a:xfrm>
          <a:prstGeom prst="rect">
            <a:avLst/>
          </a:prstGeom>
          <a:solidFill>
            <a:srgbClr val="FFE6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Μια κοινωνική πραγματικότητα που δημιουργείται μέσα από την κοινωνική αλληλεπίδραση</a:t>
            </a:r>
            <a:endParaRPr lang="el-GR" sz="900" i="1" dirty="0">
              <a:latin typeface="+mj-lt"/>
            </a:endParaRPr>
          </a:p>
        </p:txBody>
      </p:sp>
      <p:sp>
        <p:nvSpPr>
          <p:cNvPr id="21540" name="34 - Ορθογώνιο"/>
          <p:cNvSpPr>
            <a:spLocks noChangeArrowheads="1"/>
          </p:cNvSpPr>
          <p:nvPr/>
        </p:nvSpPr>
        <p:spPr bwMode="auto">
          <a:xfrm>
            <a:off x="1028700" y="2962337"/>
            <a:ext cx="5562600" cy="114300"/>
          </a:xfrm>
          <a:prstGeom prst="rect">
            <a:avLst/>
          </a:prstGeom>
          <a:solidFill>
            <a:srgbClr val="FF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04813" indent="-404813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1541" name="34 - Ορθογώνιο"/>
          <p:cNvSpPr>
            <a:spLocks noChangeArrowheads="1"/>
          </p:cNvSpPr>
          <p:nvPr/>
        </p:nvSpPr>
        <p:spPr bwMode="auto">
          <a:xfrm>
            <a:off x="4953000" y="2771837"/>
            <a:ext cx="1028700" cy="46038"/>
          </a:xfrm>
          <a:prstGeom prst="rect">
            <a:avLst/>
          </a:prstGeom>
          <a:solidFill>
            <a:srgbClr val="FF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04813" indent="-404813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1542" name="34 - Ορθογώνιο"/>
          <p:cNvSpPr>
            <a:spLocks noChangeArrowheads="1"/>
          </p:cNvSpPr>
          <p:nvPr/>
        </p:nvSpPr>
        <p:spPr bwMode="auto">
          <a:xfrm>
            <a:off x="1028700" y="5286437"/>
            <a:ext cx="1828800" cy="76200"/>
          </a:xfrm>
          <a:prstGeom prst="rect">
            <a:avLst/>
          </a:prstGeom>
          <a:solidFill>
            <a:srgbClr val="FF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04813" indent="-404813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1543" name="34 - Ορθογώνιο"/>
          <p:cNvSpPr>
            <a:spLocks noChangeArrowheads="1"/>
          </p:cNvSpPr>
          <p:nvPr/>
        </p:nvSpPr>
        <p:spPr bwMode="auto">
          <a:xfrm>
            <a:off x="1066800" y="5286437"/>
            <a:ext cx="3810000" cy="152400"/>
          </a:xfrm>
          <a:prstGeom prst="rect">
            <a:avLst/>
          </a:prstGeom>
          <a:solidFill>
            <a:srgbClr val="FF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04813" indent="-404813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764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Διεξάγοντας Έρευνα </a:t>
            </a:r>
            <a:r>
              <a:rPr lang="el-GR" altLang="el-GR" sz="3200" b="0" dirty="0" smtClean="0"/>
              <a:t>1/8</a:t>
            </a:r>
            <a:endParaRPr lang="en-US" altLang="el-GR" sz="3200" b="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76583"/>
            <a:ext cx="8229600" cy="3280898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Θεωρία </a:t>
            </a:r>
            <a:r>
              <a:rPr lang="el-GR" altLang="el-GR" sz="2800" dirty="0" smtClean="0"/>
              <a:t>είναι ένα γενικό πλαίσιο ή προσέγγιση που δίνει μια ερμηνεία για ένα συγκεκριμένο κοινωνικό φαινόμενο.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el-GR" altLang="el-GR" sz="2800" dirty="0" smtClean="0"/>
          </a:p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 έρευνα </a:t>
            </a:r>
            <a:r>
              <a:rPr lang="el-GR" altLang="el-GR" sz="2800" dirty="0" smtClean="0"/>
              <a:t>παρέχει ευρήματα με τα οποία ελέγχουμε τις θεωρίες μας και παρέχει πληροφορίες που είναι απαραίτητες για τη χάραξη της κρατικής πολιτικής. </a:t>
            </a:r>
          </a:p>
        </p:txBody>
      </p:sp>
    </p:spTree>
    <p:extLst>
      <p:ext uri="{BB962C8B-B14F-4D97-AF65-F5344CB8AC3E}">
        <p14:creationId xmlns:p14="http://schemas.microsoft.com/office/powerpoint/2010/main" val="5730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Διεξάγοντας Έρευνα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2/8</a:t>
            </a:r>
            <a:endParaRPr lang="en-US" altLang="el-GR" sz="3500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994940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Βασικές Έννοιες στην Έρευνα</a:t>
            </a:r>
            <a:endParaRPr lang="el-GR" altLang="el-GR" sz="2800" dirty="0" smtClean="0"/>
          </a:p>
          <a:p>
            <a:pPr eaLnBrk="1" hangingPunct="1"/>
            <a:r>
              <a:rPr lang="el-GR" altLang="el-GR" sz="2800" i="1" dirty="0" smtClean="0"/>
              <a:t>Μεταβλητή </a:t>
            </a:r>
            <a:endParaRPr lang="el-GR" altLang="el-GR" sz="1800" dirty="0" smtClean="0"/>
          </a:p>
          <a:p>
            <a:pPr lvl="1" eaLnBrk="1" hangingPunct="1"/>
            <a:r>
              <a:rPr lang="el-GR" altLang="el-GR" sz="2400" i="1" dirty="0" smtClean="0"/>
              <a:t>Ανεξάρτητη</a:t>
            </a:r>
            <a:endParaRPr lang="el-GR" altLang="el-GR" sz="1800" dirty="0" smtClean="0"/>
          </a:p>
          <a:p>
            <a:pPr lvl="1" eaLnBrk="1" hangingPunct="1"/>
            <a:r>
              <a:rPr lang="el-GR" altLang="el-GR" sz="2400" i="1" dirty="0" smtClean="0"/>
              <a:t>Εξαρτημένη </a:t>
            </a:r>
            <a:endParaRPr lang="el-GR" altLang="el-GR" sz="1800" dirty="0" smtClean="0"/>
          </a:p>
          <a:p>
            <a:pPr eaLnBrk="1" hangingPunct="1"/>
            <a:r>
              <a:rPr lang="el-GR" altLang="el-GR" sz="2800" i="1" dirty="0" smtClean="0"/>
              <a:t>Υπόθεση </a:t>
            </a:r>
            <a:endParaRPr lang="el-GR" altLang="el-GR" sz="1800" dirty="0" smtClean="0"/>
          </a:p>
          <a:p>
            <a:pPr eaLnBrk="1" hangingPunct="1"/>
            <a:r>
              <a:rPr lang="el-GR" altLang="el-GR" sz="2800" i="1" dirty="0" smtClean="0"/>
              <a:t>Συσχέτιση </a:t>
            </a:r>
            <a:endParaRPr lang="el-GR" altLang="el-GR" sz="1800" dirty="0" smtClean="0"/>
          </a:p>
          <a:p>
            <a:pPr eaLnBrk="1" hangingPunct="1"/>
            <a:r>
              <a:rPr lang="el-GR" altLang="el-GR" sz="2800" i="1" dirty="0" smtClean="0"/>
              <a:t>Αιτιότητα</a:t>
            </a:r>
            <a:endParaRPr lang="el-GR" altLang="el-GR" sz="1800" dirty="0" smtClean="0"/>
          </a:p>
          <a:p>
            <a:pPr eaLnBrk="1" hangingPunct="1"/>
            <a:r>
              <a:rPr lang="el-GR" altLang="el-GR" sz="2800" i="1" dirty="0" smtClean="0"/>
              <a:t>Τυχαία συσχέτιση</a:t>
            </a:r>
            <a:r>
              <a:rPr lang="el-GR" altLang="el-GR" sz="2800" dirty="0" smtClean="0"/>
              <a:t> </a:t>
            </a:r>
            <a:endParaRPr lang="el-GR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1812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Διεξάγοντας Έρευνα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3/8</a:t>
            </a:r>
            <a:endParaRPr lang="en-US" altLang="el-GR" sz="3500" dirty="0" smtClean="0"/>
          </a:p>
        </p:txBody>
      </p:sp>
      <p:sp>
        <p:nvSpPr>
          <p:cNvPr id="41994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588675"/>
          </a:xfrm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l-GR" sz="2800" b="1" dirty="0" smtClean="0"/>
              <a:t>Βασικές Τεχνικές Συλλογής Δεδομένων</a:t>
            </a:r>
            <a:endParaRPr lang="el-GR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800" dirty="0" smtClean="0"/>
              <a:t>Πειράματα</a:t>
            </a:r>
            <a:endParaRPr lang="el-GR" sz="1800" dirty="0" smtClean="0"/>
          </a:p>
          <a:p>
            <a:pPr lvl="1" eaLnBrk="1" hangingPunct="1">
              <a:defRPr/>
            </a:pPr>
            <a:r>
              <a:rPr lang="el-GR" sz="2400" dirty="0" smtClean="0"/>
              <a:t>Πειραματική ομάδα και ομάδα ελέγχου </a:t>
            </a:r>
            <a:endParaRPr lang="el-GR" sz="1800" dirty="0" smtClean="0"/>
          </a:p>
          <a:p>
            <a:pPr lvl="1" eaLnBrk="1" hangingPunct="1">
              <a:defRPr/>
            </a:pPr>
            <a:r>
              <a:rPr lang="el-GR" sz="2400" dirty="0" smtClean="0"/>
              <a:t>Πείραμα στο εργαστήριο </a:t>
            </a:r>
            <a:endParaRPr lang="el-GR" sz="1800" dirty="0" smtClean="0"/>
          </a:p>
          <a:p>
            <a:pPr lvl="2" eaLnBrk="1" hangingPunct="1">
              <a:defRPr/>
            </a:pPr>
            <a:r>
              <a:rPr lang="el-GR" sz="2200" dirty="0" smtClean="0"/>
              <a:t>Ιατρικές και ψυχολογικές έρευνες</a:t>
            </a:r>
          </a:p>
          <a:p>
            <a:pPr lvl="1" eaLnBrk="1" hangingPunct="1">
              <a:defRPr/>
            </a:pPr>
            <a:r>
              <a:rPr lang="el-GR" sz="2400" dirty="0" smtClean="0"/>
              <a:t>Επιτόπιο πείραμα</a:t>
            </a:r>
            <a:endParaRPr lang="el-GR" sz="1600" dirty="0" smtClean="0"/>
          </a:p>
          <a:p>
            <a:pPr lvl="2" eaLnBrk="1" hangingPunct="1">
              <a:defRPr/>
            </a:pPr>
            <a:r>
              <a:rPr lang="el-GR" sz="2200" dirty="0" smtClean="0"/>
              <a:t>Πιο πιθανές οι φυσικές απαντήσεις</a:t>
            </a:r>
          </a:p>
          <a:p>
            <a:pPr lvl="2" eaLnBrk="1" hangingPunct="1">
              <a:defRPr/>
            </a:pPr>
            <a:r>
              <a:rPr lang="el-GR" sz="2200" dirty="0" smtClean="0"/>
              <a:t>Πιθανότητα απρόσμενων παρεμβολών </a:t>
            </a:r>
          </a:p>
        </p:txBody>
      </p:sp>
    </p:spTree>
    <p:extLst>
      <p:ext uri="{BB962C8B-B14F-4D97-AF65-F5344CB8AC3E}">
        <p14:creationId xmlns:p14="http://schemas.microsoft.com/office/powerpoint/2010/main" val="40406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Διεξάγοντας Έρευνα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4/8</a:t>
            </a:r>
            <a:endParaRPr lang="en-US" altLang="el-GR" sz="3500" dirty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142673"/>
          </a:xfrm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l-GR" sz="2800" b="1" dirty="0" smtClean="0"/>
              <a:t>Βασικές Τεχνικές Συλλογής Δεδομένων</a:t>
            </a:r>
            <a:endParaRPr lang="el-GR" sz="2800" dirty="0" smtClean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l-GR" sz="2800" dirty="0" smtClean="0"/>
              <a:t>Κοινωνικές έρευνες</a:t>
            </a:r>
          </a:p>
          <a:p>
            <a:pPr lvl="1" eaLnBrk="1" hangingPunct="1">
              <a:defRPr/>
            </a:pPr>
            <a:r>
              <a:rPr lang="el-GR" sz="2400" dirty="0" smtClean="0"/>
              <a:t>Προσωπικές ή ταχυδρομικές συνεντεύξεις</a:t>
            </a:r>
          </a:p>
          <a:p>
            <a:pPr lvl="1" eaLnBrk="1" hangingPunct="1">
              <a:defRPr/>
            </a:pPr>
            <a:r>
              <a:rPr lang="el-GR" sz="2400" dirty="0" smtClean="0"/>
              <a:t>Πηγή των δεδομένων είναι πάντοτε η </a:t>
            </a:r>
            <a:r>
              <a:rPr lang="el-GR" sz="2400" b="1" dirty="0" err="1" smtClean="0"/>
              <a:t>αυτοαναφορά</a:t>
            </a:r>
            <a:endParaRPr lang="el-GR" sz="2400" dirty="0" smtClean="0"/>
          </a:p>
          <a:p>
            <a:pPr lvl="1" eaLnBrk="1" hangingPunct="1">
              <a:defRPr/>
            </a:pPr>
            <a:r>
              <a:rPr lang="el-GR" sz="2400" dirty="0" smtClean="0"/>
              <a:t>Αντιπροσωπευτικά δείγματα</a:t>
            </a:r>
          </a:p>
          <a:p>
            <a:pPr lvl="2" eaLnBrk="1" hangingPunct="1">
              <a:defRPr/>
            </a:pPr>
            <a:r>
              <a:rPr lang="el-GR" dirty="0" smtClean="0"/>
              <a:t>Τυχαία δειγματοληψία</a:t>
            </a:r>
          </a:p>
          <a:p>
            <a:pPr lvl="2" eaLnBrk="1" hangingPunct="1">
              <a:defRPr/>
            </a:pPr>
            <a:r>
              <a:rPr lang="el-GR" dirty="0" err="1" smtClean="0"/>
              <a:t>Στρωματοποιημένη</a:t>
            </a:r>
            <a:r>
              <a:rPr lang="el-GR" dirty="0" smtClean="0"/>
              <a:t> τυχαία δειγματοληψία</a:t>
            </a:r>
          </a:p>
          <a:p>
            <a:pPr lvl="1" eaLnBrk="1" hangingPunct="1">
              <a:defRPr/>
            </a:pPr>
            <a:r>
              <a:rPr lang="el-GR" sz="2400" dirty="0" smtClean="0"/>
              <a:t>Ερωτήματα που μπορεί να επηρεάσουν τις απαντήσεις</a:t>
            </a:r>
          </a:p>
          <a:p>
            <a:pPr lvl="1" eaLnBrk="1" hangingPunct="1">
              <a:defRPr/>
            </a:pPr>
            <a:r>
              <a:rPr lang="el-GR" sz="2400" dirty="0" smtClean="0"/>
              <a:t>Διενέργεια δοκιμαστικών ελέγχων </a:t>
            </a:r>
          </a:p>
        </p:txBody>
      </p:sp>
    </p:spTree>
    <p:extLst>
      <p:ext uri="{BB962C8B-B14F-4D97-AF65-F5344CB8AC3E}">
        <p14:creationId xmlns:p14="http://schemas.microsoft.com/office/powerpoint/2010/main" val="35928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Διεξάγοντας Έρευνα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5/8</a:t>
            </a:r>
            <a:endParaRPr lang="en-US" altLang="el-GR" sz="3500" dirty="0" smtClean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844403"/>
          </a:xfrm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l-GR" sz="2800" b="1" dirty="0" smtClean="0"/>
              <a:t>Βασικές Τεχνικές Συλλογής Δεδομένων</a:t>
            </a:r>
            <a:endParaRPr lang="el-GR" sz="2800" dirty="0" smtClean="0"/>
          </a:p>
          <a:p>
            <a:pPr marL="609600" indent="-609600" eaLnBrk="1" hangingPunct="1">
              <a:lnSpc>
                <a:spcPct val="90000"/>
              </a:lnSpc>
              <a:buFont typeface="Symbol" pitchFamily="18" charset="2"/>
              <a:buAutoNum type="arabicPeriod" startAt="3"/>
              <a:defRPr/>
            </a:pPr>
            <a:r>
              <a:rPr lang="el-GR" sz="2400" dirty="0" smtClean="0"/>
              <a:t>Παρατήρηση</a:t>
            </a:r>
            <a:endParaRPr lang="en-US" sz="2400" dirty="0" smtClean="0"/>
          </a:p>
          <a:p>
            <a:pPr marL="1052513" lvl="1" indent="-533400" eaLnBrk="1" hangingPunct="1">
              <a:lnSpc>
                <a:spcPct val="90000"/>
              </a:lnSpc>
              <a:defRPr/>
            </a:pPr>
            <a:r>
              <a:rPr lang="el-GR" sz="2400" dirty="0" smtClean="0"/>
              <a:t>Επιστημονική εάν</a:t>
            </a:r>
            <a:r>
              <a:rPr lang="en-US" sz="2400" dirty="0" smtClean="0"/>
              <a:t>:</a:t>
            </a:r>
          </a:p>
          <a:p>
            <a:pPr marL="1427163" lvl="2" indent="-457200" eaLnBrk="1" hangingPunct="1">
              <a:lnSpc>
                <a:spcPct val="90000"/>
              </a:lnSpc>
              <a:buFont typeface="Wingdings" pitchFamily="2" charset="2"/>
              <a:buChar char="±"/>
              <a:defRPr/>
            </a:pPr>
            <a:r>
              <a:rPr lang="el-GR" dirty="0" smtClean="0"/>
              <a:t>Υπηρετεί κάποιον σαφή ερευνητικό σκοπό</a:t>
            </a:r>
            <a:endParaRPr lang="en-US" dirty="0" smtClean="0"/>
          </a:p>
          <a:p>
            <a:pPr marL="1427163" lvl="2" indent="-457200" eaLnBrk="1" hangingPunct="1">
              <a:lnSpc>
                <a:spcPct val="90000"/>
              </a:lnSpc>
              <a:buFont typeface="Wingdings" pitchFamily="2" charset="2"/>
              <a:buChar char="±"/>
              <a:defRPr/>
            </a:pPr>
            <a:r>
              <a:rPr lang="el-GR" dirty="0" smtClean="0"/>
              <a:t>Διεξάγεται με συστηματικό τρόπο</a:t>
            </a:r>
            <a:endParaRPr lang="en-US" dirty="0" smtClean="0"/>
          </a:p>
          <a:p>
            <a:pPr marL="1427163" lvl="2" indent="-457200" eaLnBrk="1" hangingPunct="1">
              <a:lnSpc>
                <a:spcPct val="90000"/>
              </a:lnSpc>
              <a:buFont typeface="Wingdings" pitchFamily="2" charset="2"/>
              <a:buChar char="±"/>
              <a:defRPr/>
            </a:pPr>
            <a:r>
              <a:rPr lang="el-GR" dirty="0" smtClean="0"/>
              <a:t>Καταγράφεται με επιμέλεια</a:t>
            </a:r>
            <a:endParaRPr lang="en-US" dirty="0" smtClean="0"/>
          </a:p>
          <a:p>
            <a:pPr marL="1427163" lvl="2" indent="-457200" eaLnBrk="1" hangingPunct="1">
              <a:lnSpc>
                <a:spcPct val="90000"/>
              </a:lnSpc>
              <a:buFont typeface="Wingdings" pitchFamily="2" charset="2"/>
              <a:buChar char="±"/>
              <a:defRPr/>
            </a:pPr>
            <a:r>
              <a:rPr lang="el-GR" dirty="0" smtClean="0"/>
              <a:t>Εντάσσεται σε ένα ευρύτερο σώμα ερευνητικής γνώσης</a:t>
            </a:r>
            <a:endParaRPr lang="en-US" dirty="0" smtClean="0"/>
          </a:p>
          <a:p>
            <a:pPr marL="1427163" lvl="2" indent="-457200" eaLnBrk="1" hangingPunct="1">
              <a:lnSpc>
                <a:spcPct val="90000"/>
              </a:lnSpc>
              <a:buFont typeface="Wingdings" pitchFamily="2" charset="2"/>
              <a:buChar char="±"/>
              <a:defRPr/>
            </a:pPr>
            <a:r>
              <a:rPr lang="el-GR" dirty="0" smtClean="0"/>
              <a:t>Υπόκειται στον επιστημονικό έλεγχο και στην επιστημονική βάσανο</a:t>
            </a:r>
            <a:endParaRPr lang="en-US" dirty="0" smtClean="0"/>
          </a:p>
          <a:p>
            <a:pPr marL="1052513" lvl="1" indent="-533400" eaLnBrk="1" hangingPunct="1">
              <a:lnSpc>
                <a:spcPct val="90000"/>
              </a:lnSpc>
              <a:defRPr/>
            </a:pPr>
            <a:r>
              <a:rPr lang="el-GR" sz="2400" dirty="0" smtClean="0"/>
              <a:t>Διακριτική και συμμετοχική παρατήρηση</a:t>
            </a:r>
            <a:endParaRPr lang="en-US" sz="2400" dirty="0" smtClean="0"/>
          </a:p>
          <a:p>
            <a:pPr marL="1427163" lvl="2" indent="-457200" eaLnBrk="1" hangingPunct="1">
              <a:lnSpc>
                <a:spcPct val="90000"/>
              </a:lnSpc>
              <a:defRPr/>
            </a:pPr>
            <a:r>
              <a:rPr lang="el-GR" dirty="0" smtClean="0"/>
              <a:t>Παράδειγμα</a:t>
            </a:r>
            <a:r>
              <a:rPr lang="en-US" dirty="0" smtClean="0"/>
              <a:t>: Elliot </a:t>
            </a:r>
            <a:r>
              <a:rPr lang="en-US" dirty="0" err="1" smtClean="0"/>
              <a:t>Liebow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Tally Jackson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942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Διεξάγοντας Έρευνα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6/8</a:t>
            </a:r>
            <a:endParaRPr lang="en-US" altLang="el-GR" sz="3500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877985"/>
          </a:xfrm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l-GR" sz="2800" b="1" dirty="0" smtClean="0"/>
              <a:t>Βασικές Τεχνικές Συλλογής Δεδομένων</a:t>
            </a:r>
            <a:endParaRPr lang="el-GR" sz="2800" dirty="0" smtClean="0"/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el-GR" sz="2400" dirty="0" smtClean="0"/>
              <a:t>Συγκριτική και ιστορική έρευνα</a:t>
            </a:r>
          </a:p>
          <a:p>
            <a:pPr lvl="1" eaLnBrk="1" hangingPunct="1">
              <a:defRPr/>
            </a:pPr>
            <a:r>
              <a:rPr lang="el-GR" sz="2200" dirty="0" smtClean="0"/>
              <a:t>Η </a:t>
            </a:r>
            <a:r>
              <a:rPr lang="el-GR" sz="2200" b="1" dirty="0" smtClean="0"/>
              <a:t>αρχειακή έρευνα </a:t>
            </a:r>
            <a:r>
              <a:rPr lang="el-GR" sz="2200" dirty="0" smtClean="0"/>
              <a:t>χρησιμοποιεί διαθέσιμα αρχεία που δημιούργησαν ή διατηρούν οργανισμοί ανεξάρτητοι από τον ερευνητή </a:t>
            </a:r>
          </a:p>
          <a:p>
            <a:pPr lvl="1" eaLnBrk="1" hangingPunct="1">
              <a:defRPr/>
            </a:pPr>
            <a:r>
              <a:rPr lang="el-GR" sz="2200" i="1" dirty="0" smtClean="0"/>
              <a:t>Παραδείγματα: </a:t>
            </a:r>
            <a:r>
              <a:rPr lang="el-GR" sz="2200" dirty="0" smtClean="0"/>
              <a:t>απογραφικά στοιχεία, κρατικά στατιστικά στοιχεία, δημοσιεύματα εφημερίδων, προσωπική αλληλογραφία, δικογραφίες </a:t>
            </a:r>
          </a:p>
          <a:p>
            <a:pPr lvl="1" eaLnBrk="1" hangingPunct="1">
              <a:defRPr/>
            </a:pPr>
            <a:r>
              <a:rPr lang="en-US" sz="2200" i="1" dirty="0" smtClean="0"/>
              <a:t>States and Social Revolution </a:t>
            </a:r>
            <a:r>
              <a:rPr lang="en-US" sz="2200" dirty="0" smtClean="0"/>
              <a:t>(1979) </a:t>
            </a:r>
            <a:r>
              <a:rPr lang="el-GR" sz="2200" dirty="0" smtClean="0"/>
              <a:t>της κοινωνιολόγου </a:t>
            </a:r>
            <a:r>
              <a:rPr lang="en-US" sz="2200" dirty="0" err="1" smtClean="0"/>
              <a:t>Theda</a:t>
            </a:r>
            <a:r>
              <a:rPr lang="en-US" sz="2200" dirty="0" smtClean="0"/>
              <a:t> </a:t>
            </a:r>
            <a:r>
              <a:rPr lang="en-US" sz="2200" dirty="0" err="1" smtClean="0"/>
              <a:t>Skocpol</a:t>
            </a: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3123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Διεξάγοντας Έρευνα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7/8</a:t>
            </a:r>
            <a:endParaRPr lang="en-US" altLang="el-GR" sz="3500" dirty="0" smtClean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690515"/>
          </a:xfrm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l-GR" sz="2800" b="1" dirty="0" smtClean="0"/>
              <a:t>Βασικές Τεχνικές Συλλογής Δεδομένων</a:t>
            </a:r>
            <a:endParaRPr lang="el-GR" sz="2800" dirty="0" smtClean="0"/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l-GR" sz="2400" dirty="0" smtClean="0"/>
              <a:t>Φεμινιστικές ερευνητικές μέθοδοι </a:t>
            </a:r>
          </a:p>
          <a:p>
            <a:pPr lvl="1" eaLnBrk="1" hangingPunct="1">
              <a:defRPr/>
            </a:pPr>
            <a:r>
              <a:rPr lang="el-GR" sz="2200" dirty="0" smtClean="0"/>
              <a:t>Προσήλωση σε τρεις στόχους</a:t>
            </a:r>
          </a:p>
          <a:p>
            <a:pPr lvl="2" eaLnBrk="1" hangingPunct="1">
              <a:defRPr/>
            </a:pPr>
            <a:r>
              <a:rPr lang="el-GR" sz="2200" dirty="0" smtClean="0"/>
              <a:t>Ενσωμάτωση και αποκάλυψη της ζωής των γυναικών στην κοινωνική έρευνα</a:t>
            </a:r>
          </a:p>
          <a:p>
            <a:pPr lvl="2" eaLnBrk="1" hangingPunct="1">
              <a:defRPr/>
            </a:pPr>
            <a:r>
              <a:rPr lang="el-GR" sz="2200" dirty="0" smtClean="0"/>
              <a:t>Ελαχιστοποίηση της ζημιάς των ανθρώπων, μέσω της αποφυγής της εκμετάλλευσης των συμμετεχόντων στην έρευνα και της ελαχιστοποίησης των αρνητικών συνεπειών της</a:t>
            </a:r>
          </a:p>
          <a:p>
            <a:pPr lvl="2" eaLnBrk="1" hangingPunct="1">
              <a:defRPr/>
            </a:pPr>
            <a:r>
              <a:rPr lang="el-GR" sz="2200" dirty="0" smtClean="0"/>
              <a:t>Η έρευνα εστιάζεται στην προώθηση της κοινωνικής αλλαγής και στη μείωση των ανισοτήτων </a:t>
            </a:r>
          </a:p>
          <a:p>
            <a:pPr lvl="1" eaLnBrk="1" hangingPunct="1">
              <a:defRPr/>
            </a:pPr>
            <a:r>
              <a:rPr lang="en-US" sz="2200" dirty="0" smtClean="0"/>
              <a:t>Sprague </a:t>
            </a:r>
            <a:r>
              <a:rPr lang="el-GR" sz="2200" dirty="0" smtClean="0"/>
              <a:t>και </a:t>
            </a:r>
            <a:r>
              <a:rPr lang="en-US" sz="2200" dirty="0" smtClean="0"/>
              <a:t>Zimmerman (1993)</a:t>
            </a: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4396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Διεξάγοντας Έρευνα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8/8</a:t>
            </a:r>
            <a:endParaRPr lang="en-US" altLang="el-GR" sz="3500" dirty="0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305845" y="5879543"/>
            <a:ext cx="4537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 dirty="0">
                <a:latin typeface="+mn-lt"/>
              </a:rPr>
              <a:t>Τα Βήματα της Επιστημονικής Μεθόδου</a:t>
            </a:r>
            <a:endParaRPr lang="en-US" altLang="el-GR" sz="2000" b="1" i="1" dirty="0">
              <a:latin typeface="+mn-lt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051720" y="5914509"/>
            <a:ext cx="1254125" cy="45720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1.1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62300" y="1204688"/>
            <a:ext cx="2819400" cy="4497388"/>
            <a:chOff x="3200400" y="1524000"/>
            <a:chExt cx="2819400" cy="4497388"/>
          </a:xfrm>
        </p:grpSpPr>
        <p:pic>
          <p:nvPicPr>
            <p:cNvPr id="29701" name="Picture 6" descr="hug80554_0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1543050"/>
              <a:ext cx="2806700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- TextBox"/>
            <p:cNvSpPr txBox="1"/>
            <p:nvPr/>
          </p:nvSpPr>
          <p:spPr>
            <a:xfrm>
              <a:off x="3200400" y="1524000"/>
              <a:ext cx="2819400" cy="442913"/>
            </a:xfrm>
            <a:prstGeom prst="rect">
              <a:avLst/>
            </a:prstGeom>
            <a:solidFill>
              <a:srgbClr val="FFC4CC"/>
            </a:solidFill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l-GR" sz="600" b="1" dirty="0">
                  <a:latin typeface="+mj-lt"/>
                </a:rPr>
                <a:t>Επιλογή ενός Προβλήματος προς Διερεύνηση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l-GR" sz="600" dirty="0">
                  <a:latin typeface="+mj-lt"/>
                </a:rPr>
                <a:t>Εύρεση ενός προβλήματος που είναι σημαντικό και μπορεί να διερευνηθεί χρησιμοποιώντας τις μεθόδους της επιστήμης </a:t>
              </a:r>
            </a:p>
            <a:p>
              <a:pPr>
                <a:buFont typeface="Wingdings" pitchFamily="2" charset="2"/>
                <a:buNone/>
                <a:defRPr/>
              </a:pPr>
              <a:endParaRPr lang="el-GR" sz="300" i="1" dirty="0">
                <a:latin typeface="+mj-lt"/>
              </a:endParaRP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3200400" y="2133600"/>
              <a:ext cx="2819400" cy="387350"/>
            </a:xfrm>
            <a:prstGeom prst="rect">
              <a:avLst/>
            </a:prstGeom>
            <a:solidFill>
              <a:srgbClr val="FFC4CC"/>
            </a:solidFill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l-GR" sz="600" b="1" dirty="0">
                  <a:latin typeface="+mj-lt"/>
                </a:rPr>
                <a:t>Επισκόπηση της Βιβλιογραφίας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l-GR" sz="600" dirty="0">
                  <a:latin typeface="+mj-lt"/>
                </a:rPr>
                <a:t>Εξέταση της υπάρχουσας θεωρίας και έρευνας στο συγκεκριμένο θέμα</a:t>
              </a:r>
            </a:p>
            <a:p>
              <a:pPr algn="ctr">
                <a:buFont typeface="Wingdings" pitchFamily="2" charset="2"/>
                <a:buNone/>
                <a:defRPr/>
              </a:pPr>
              <a:endParaRPr lang="el-GR" sz="500" dirty="0">
                <a:latin typeface="+mj-lt"/>
              </a:endParaRP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3200400" y="2667000"/>
              <a:ext cx="2819400" cy="609600"/>
            </a:xfrm>
            <a:prstGeom prst="rect">
              <a:avLst/>
            </a:prstGeom>
            <a:solidFill>
              <a:srgbClr val="FFC4CC"/>
            </a:solidFill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l-GR" sz="600" b="1" dirty="0">
                  <a:latin typeface="+mj-lt"/>
                </a:rPr>
                <a:t>Σχηματισμός της Υπόθεσης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l-GR" sz="600" dirty="0">
                  <a:latin typeface="+mj-lt"/>
                </a:rPr>
                <a:t>Διατύπωση κάποιας πρότασης που προσδιορίζει τη σχέση ανάμεσα στις μεταβλητές. Ανάπτυξη ενός λειτουργικού ορισμού, που ορίζει τις μεταβλητές με τρόπο που να επιτρέπει την ποσοτική μέτρησή τους</a:t>
              </a:r>
            </a:p>
            <a:p>
              <a:pPr>
                <a:buFont typeface="Wingdings" pitchFamily="2" charset="2"/>
                <a:buNone/>
                <a:defRPr/>
              </a:pPr>
              <a:endParaRPr lang="el-GR" sz="400" i="1" dirty="0">
                <a:latin typeface="+mj-lt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l-GR" sz="300" i="1" dirty="0">
                <a:latin typeface="+mj-lt"/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3200400" y="3467100"/>
              <a:ext cx="2819400" cy="646113"/>
            </a:xfrm>
            <a:prstGeom prst="rect">
              <a:avLst/>
            </a:prstGeom>
            <a:solidFill>
              <a:srgbClr val="FFC4CC"/>
            </a:solidFill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l-GR" sz="600" b="1" dirty="0">
                  <a:latin typeface="+mj-lt"/>
                </a:rPr>
                <a:t>Επιλογή της Ερευνητικής Μεθόδου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l-GR" sz="600" dirty="0">
                  <a:latin typeface="+mj-lt"/>
                </a:rPr>
                <a:t>Ο ερευνητής αποφασίζει με ποια μέθοδο – πείραμα, συνεντεύξεις, παρατήρηση των τρόπων συμπεριφοράς σε συγκεκριμένες καταστάσεις, εξέταση των διαθέσιμων αρχείων και ιστορικών στοιχείων ή κάποιον συνδυασμό αυτών – θα ελέγξει την υπόθεσή του</a:t>
              </a:r>
            </a:p>
            <a:p>
              <a:pPr>
                <a:buFont typeface="Wingdings" pitchFamily="2" charset="2"/>
                <a:buNone/>
                <a:defRPr/>
              </a:pPr>
              <a:endParaRPr lang="el-GR" sz="400" i="1" dirty="0">
                <a:latin typeface="+mj-lt"/>
              </a:endParaRPr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3200400" y="4267200"/>
              <a:ext cx="2819400" cy="461963"/>
            </a:xfrm>
            <a:prstGeom prst="rect">
              <a:avLst/>
            </a:prstGeom>
            <a:solidFill>
              <a:srgbClr val="FFC4CC"/>
            </a:solidFill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l-GR" sz="600" b="1" dirty="0">
                  <a:latin typeface="+mj-lt"/>
                </a:rPr>
                <a:t>Συλλογή των Στοιχείων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l-GR" sz="600" dirty="0">
                  <a:latin typeface="+mj-lt"/>
                </a:rPr>
                <a:t>Συλλογή και καταγραφή των δεδομένων σύμφωνα με τις προδιαγραφές της επιλεχθείσας ερευνητικής μεθόδου</a:t>
              </a:r>
            </a:p>
            <a:p>
              <a:pPr>
                <a:buFont typeface="Wingdings" pitchFamily="2" charset="2"/>
                <a:buNone/>
                <a:defRPr/>
              </a:pPr>
              <a:endParaRPr lang="el-GR" sz="400" i="1" dirty="0">
                <a:latin typeface="+mj-lt"/>
              </a:endParaRPr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3200400" y="4851400"/>
              <a:ext cx="2819400" cy="461963"/>
            </a:xfrm>
            <a:prstGeom prst="rect">
              <a:avLst/>
            </a:prstGeom>
            <a:solidFill>
              <a:srgbClr val="FFC4CC"/>
            </a:solidFill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l-GR" sz="600" b="1" dirty="0">
                  <a:latin typeface="+mj-lt"/>
                </a:rPr>
                <a:t>Ανάλυση των Αποτελεσμάτων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l-GR" sz="600" dirty="0">
                  <a:latin typeface="+mj-lt"/>
                </a:rPr>
                <a:t>Αναζήτηση λογικών συσχετίσεων ανάμεσα στα ευρήματα της έρευνας</a:t>
              </a:r>
            </a:p>
            <a:p>
              <a:pPr algn="ctr">
                <a:buFont typeface="Wingdings" pitchFamily="2" charset="2"/>
                <a:buNone/>
                <a:defRPr/>
              </a:pPr>
              <a:endParaRPr lang="el-GR" sz="300" dirty="0">
                <a:latin typeface="+mj-lt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l-GR" sz="600" i="1" dirty="0">
                <a:latin typeface="+mj-lt"/>
              </a:endParaRPr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3200400" y="5448300"/>
              <a:ext cx="2819400" cy="573088"/>
            </a:xfrm>
            <a:prstGeom prst="rect">
              <a:avLst/>
            </a:prstGeom>
            <a:solidFill>
              <a:srgbClr val="FFC4CC"/>
            </a:solidFill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l-GR" sz="600" b="1" dirty="0">
                  <a:latin typeface="+mj-lt"/>
                </a:rPr>
                <a:t>Διατύπωση των Συμπερασμάτων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l-GR" sz="600" dirty="0">
                  <a:latin typeface="+mj-lt"/>
                </a:rPr>
                <a:t>Παρουσίαση του αποτελέσματος της έρευνας, διατύπωση της ευρύτερης σημασίας της για τη θεωρία και την εφαρμογή του αντικειμένου και διατύπωση προτάσεων για  μελλοντικές έρευνες</a:t>
              </a:r>
            </a:p>
            <a:p>
              <a:pPr algn="ctr">
                <a:buFont typeface="Wingdings" pitchFamily="2" charset="2"/>
                <a:buNone/>
                <a:defRPr/>
              </a:pPr>
              <a:endParaRPr lang="el-GR" sz="300" dirty="0">
                <a:latin typeface="+mj-lt"/>
              </a:endParaRPr>
            </a:p>
            <a:p>
              <a:pPr>
                <a:buFont typeface="Wingdings" pitchFamily="2" charset="2"/>
                <a:buNone/>
                <a:defRPr/>
              </a:pPr>
              <a:endParaRPr lang="el-GR" sz="1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1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7826"/>
            <a:ext cx="8229600" cy="646331"/>
          </a:xfrm>
          <a:noFill/>
        </p:spPr>
        <p:txBody>
          <a:bodyPr>
            <a:spAutoFit/>
          </a:bodyPr>
          <a:lstStyle/>
          <a:p>
            <a:r>
              <a:rPr lang="el-GR" altLang="el-GR" sz="3600" dirty="0" smtClean="0"/>
              <a:t>Περιεχόμενα</a:t>
            </a:r>
            <a:endParaRPr lang="el-GR" alt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Αναπτύσσοντας Κοινωνιολογική Συνείδηση</a:t>
            </a:r>
          </a:p>
          <a:p>
            <a:r>
              <a:rPr lang="el-GR" sz="2800" dirty="0"/>
              <a:t>Η Κοινωνιολογική Προσέγγιση</a:t>
            </a:r>
          </a:p>
          <a:p>
            <a:r>
              <a:rPr lang="el-GR" sz="2800" dirty="0"/>
              <a:t>Η Εξέλιξη της Κοινωνιολογίας</a:t>
            </a:r>
          </a:p>
          <a:p>
            <a:r>
              <a:rPr lang="el-GR" sz="2800" dirty="0"/>
              <a:t>Θεωρητικές Προσεγγίσεις</a:t>
            </a:r>
          </a:p>
          <a:p>
            <a:r>
              <a:rPr lang="el-GR" sz="2800" dirty="0"/>
              <a:t>Διεξάγοντας </a:t>
            </a:r>
            <a:r>
              <a:rPr lang="el-GR" sz="2800" dirty="0" smtClean="0"/>
              <a:t>Έρευνα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377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Γεωργία </a:t>
            </a:r>
            <a:r>
              <a:rPr lang="el-GR" sz="2000" dirty="0" err="1" smtClean="0"/>
              <a:t>Γούγα</a:t>
            </a:r>
            <a:r>
              <a:rPr lang="el-GR" sz="2000" dirty="0" smtClean="0"/>
              <a:t> </a:t>
            </a:r>
            <a:r>
              <a:rPr lang="el-GR" sz="2000" dirty="0" err="1"/>
              <a:t>Ανθούλη</a:t>
            </a:r>
            <a:r>
              <a:rPr lang="el-GR" sz="2000" dirty="0"/>
              <a:t> 2014. </a:t>
            </a:r>
            <a:r>
              <a:rPr lang="el-GR" sz="2000" dirty="0" smtClean="0"/>
              <a:t>Γεωργία </a:t>
            </a:r>
            <a:r>
              <a:rPr lang="el-GR" sz="2000" dirty="0" err="1" smtClean="0"/>
              <a:t>Γούγα</a:t>
            </a:r>
            <a:r>
              <a:rPr lang="el-GR" sz="2000" dirty="0" smtClean="0"/>
              <a:t>. </a:t>
            </a:r>
            <a:r>
              <a:rPr lang="el-GR" sz="2000" dirty="0"/>
              <a:t>«Γενική Κοινωνιολογία. Ενότητα 1: Αναπτύσσοντας Κοινωνιολογική </a:t>
            </a:r>
            <a:r>
              <a:rPr lang="el-GR" sz="2000" dirty="0" smtClean="0"/>
              <a:t>Συνείδηση.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573016"/>
            <a:ext cx="9036496" cy="328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Κοινωνιολογία, Οι Βασικές Έννοιες, </a:t>
            </a:r>
            <a:r>
              <a:rPr lang="el-GR" sz="2000" dirty="0" err="1"/>
              <a:t>Michael</a:t>
            </a:r>
            <a:r>
              <a:rPr lang="el-GR" sz="2000" dirty="0"/>
              <a:t> </a:t>
            </a:r>
            <a:r>
              <a:rPr lang="el-GR" sz="2000" dirty="0" err="1"/>
              <a:t>Hughes</a:t>
            </a:r>
            <a:r>
              <a:rPr lang="el-GR" sz="2000" dirty="0"/>
              <a:t>, </a:t>
            </a:r>
            <a:r>
              <a:rPr lang="el-GR" sz="2000" dirty="0" err="1"/>
              <a:t>Carolyn</a:t>
            </a:r>
            <a:r>
              <a:rPr lang="el-GR" sz="2000" dirty="0"/>
              <a:t> J. </a:t>
            </a:r>
            <a:r>
              <a:rPr lang="el-GR" sz="2000" dirty="0" err="1"/>
              <a:t>Kroehler</a:t>
            </a:r>
            <a:r>
              <a:rPr lang="el-GR" sz="2000" dirty="0"/>
              <a:t>, Εισαγωγή και επιστημονική επιμέλεια Θεόδωρος </a:t>
            </a:r>
            <a:r>
              <a:rPr lang="el-GR" sz="2000" dirty="0" err="1"/>
              <a:t>Ιωσηφίδης</a:t>
            </a:r>
            <a:r>
              <a:rPr lang="el-GR" sz="2000" dirty="0"/>
              <a:t>, Εκδόσεις Κριτική, 2007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altLang="el-GR" sz="3600" dirty="0"/>
              <a:t>Αναπτύσσοντας Κοινωνιολογική </a:t>
            </a:r>
            <a:r>
              <a:rPr lang="el-GR" altLang="el-GR" sz="3600" dirty="0" smtClean="0"/>
              <a:t>Συνείδηση </a:t>
            </a:r>
            <a:r>
              <a:rPr lang="el-GR" altLang="el-GR" sz="3200" b="0" dirty="0" smtClean="0"/>
              <a:t>1/2</a:t>
            </a:r>
            <a:endParaRPr lang="en-US" altLang="el-GR" sz="3200" b="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Κοινωνιολογία </a:t>
            </a:r>
            <a:r>
              <a:rPr lang="el-GR" altLang="el-GR" sz="2800" dirty="0" smtClean="0"/>
              <a:t>είναι η επιστημονική μελέτη των κοινωνικών </a:t>
            </a:r>
            <a:r>
              <a:rPr lang="el-GR" altLang="el-GR" sz="2800" dirty="0" err="1" smtClean="0"/>
              <a:t>διαντιδράσεων</a:t>
            </a:r>
            <a:r>
              <a:rPr lang="el-GR" altLang="el-GR" sz="2800" dirty="0" smtClean="0"/>
              <a:t> και της κοινωνικής οργάνωσης.</a:t>
            </a:r>
          </a:p>
        </p:txBody>
      </p:sp>
    </p:spTree>
    <p:extLst>
      <p:ext uri="{BB962C8B-B14F-4D97-AF65-F5344CB8AC3E}">
        <p14:creationId xmlns:p14="http://schemas.microsoft.com/office/powerpoint/2010/main" val="19700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altLang="el-GR" sz="3600" dirty="0" smtClean="0"/>
              <a:t>Αναπτύσσοντας Κοινωνιολογική Συνείδηση </a:t>
            </a:r>
            <a:r>
              <a:rPr lang="el-GR" altLang="el-GR" sz="3200" b="0" dirty="0">
                <a:solidFill>
                  <a:prstClr val="black"/>
                </a:solidFill>
              </a:rPr>
              <a:t>2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/2</a:t>
            </a:r>
            <a:endParaRPr lang="en-US" altLang="el-GR" sz="360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t"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dirty="0" smtClean="0"/>
              <a:t>Η κοινωνιολογία είναι</a:t>
            </a:r>
            <a:r>
              <a:rPr lang="en-US" altLang="el-GR" sz="2800" dirty="0" smtClean="0"/>
              <a:t>:</a:t>
            </a:r>
          </a:p>
          <a:p>
            <a:pPr eaLnBrk="1" hangingPunct="1"/>
            <a:r>
              <a:rPr lang="el-GR" altLang="el-GR" sz="2400" dirty="0" smtClean="0"/>
              <a:t>Σχολαστική και πειθαρχημένη</a:t>
            </a:r>
          </a:p>
          <a:p>
            <a:pPr eaLnBrk="1" hangingPunct="1"/>
            <a:r>
              <a:rPr lang="el-GR" altLang="el-GR" sz="2400" dirty="0" smtClean="0"/>
              <a:t>Συλλογή στοιχείων </a:t>
            </a:r>
          </a:p>
          <a:p>
            <a:pPr eaLnBrk="1" hangingPunct="1"/>
            <a:r>
              <a:rPr lang="el-GR" altLang="el-GR" sz="2400" dirty="0" smtClean="0"/>
              <a:t>Ανάλυση δεδομένων </a:t>
            </a:r>
          </a:p>
          <a:p>
            <a:pPr eaLnBrk="1" hangingPunct="1"/>
            <a:r>
              <a:rPr lang="el-GR" altLang="el-GR" sz="2400" dirty="0" smtClean="0"/>
              <a:t>Εφαρμογή σε πρακτικά ζητήματα</a:t>
            </a:r>
          </a:p>
          <a:p>
            <a:pPr eaLnBrk="1" hangingPunct="1"/>
            <a:r>
              <a:rPr lang="el-GR" altLang="el-GR" sz="2400" dirty="0" smtClean="0"/>
              <a:t>Καίριας σημασίας για την παγκόσμια υγεία και επιστήμη</a:t>
            </a:r>
          </a:p>
          <a:p>
            <a:pPr eaLnBrk="1" hangingPunct="1"/>
            <a:r>
              <a:rPr lang="el-GR" altLang="el-GR" sz="2400" dirty="0" smtClean="0"/>
              <a:t>Ένα ισχυρό επιστημονικό εργαλείο </a:t>
            </a:r>
          </a:p>
        </p:txBody>
      </p:sp>
    </p:spTree>
    <p:extLst>
      <p:ext uri="{BB962C8B-B14F-4D97-AF65-F5344CB8AC3E}">
        <p14:creationId xmlns:p14="http://schemas.microsoft.com/office/powerpoint/2010/main" val="12426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Κοινωνιολογική Προσέγγιση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1/3</a:t>
            </a:r>
            <a:endParaRPr lang="en-US" altLang="el-GR" sz="360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dirty="0" smtClean="0"/>
              <a:t>Περιπτωσιολογική Μελέτη: </a:t>
            </a:r>
            <a:r>
              <a:rPr lang="en-US" altLang="el-GR" sz="2400" b="1" i="1" dirty="0" smtClean="0"/>
              <a:t>Talley</a:t>
            </a:r>
            <a:r>
              <a:rPr lang="el-GR" altLang="el-GR" sz="2400" b="1" i="1" dirty="0" smtClean="0"/>
              <a:t>’</a:t>
            </a:r>
            <a:r>
              <a:rPr lang="en-US" altLang="el-GR" sz="2400" b="1" i="1" dirty="0" smtClean="0"/>
              <a:t>s Corner </a:t>
            </a:r>
            <a:r>
              <a:rPr lang="el-GR" altLang="el-GR" sz="2400" b="1" dirty="0" smtClean="0"/>
              <a:t>(1967/2003)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Από τον κοινωνικό επιστήμονα </a:t>
            </a:r>
            <a:r>
              <a:rPr lang="en-US" altLang="el-GR" sz="2400" dirty="0" smtClean="0"/>
              <a:t>Elliot </a:t>
            </a:r>
            <a:r>
              <a:rPr lang="en-US" altLang="el-GR" sz="2400" dirty="0" err="1" smtClean="0"/>
              <a:t>Liebow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Γειτονιά </a:t>
            </a:r>
            <a:r>
              <a:rPr lang="el-GR" altLang="el-GR" sz="2400" dirty="0" err="1" smtClean="0"/>
              <a:t>Αφροαμερικανών</a:t>
            </a:r>
            <a:r>
              <a:rPr lang="el-GR" altLang="el-GR" sz="2400" dirty="0" smtClean="0"/>
              <a:t> στο κέντρο της Ουάσιγκτον </a:t>
            </a:r>
          </a:p>
          <a:p>
            <a:pPr eaLnBrk="1" hangingPunct="1"/>
            <a:r>
              <a:rPr lang="el-GR" altLang="el-GR" sz="2400" dirty="0" smtClean="0"/>
              <a:t>Γωνιακό κατάστημα </a:t>
            </a:r>
            <a:r>
              <a:rPr lang="en-US" altLang="el-GR" sz="2400" i="1" dirty="0" smtClean="0"/>
              <a:t>New Deal Carry - Out Shop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Διαφορές αντιλήψεων ανάμεσα στους χαμηλού εισοδήματος άντρες και στους άντρες της μεσαίας τάξης  </a:t>
            </a:r>
          </a:p>
        </p:txBody>
      </p:sp>
    </p:spTree>
    <p:extLst>
      <p:ext uri="{BB962C8B-B14F-4D97-AF65-F5344CB8AC3E}">
        <p14:creationId xmlns:p14="http://schemas.microsoft.com/office/powerpoint/2010/main" val="28228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Κοινωνιολογική Προσέγγιση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2/3</a:t>
            </a:r>
            <a:endParaRPr lang="en-US" altLang="el-GR" sz="36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593647"/>
            <a:ext cx="8229600" cy="2246769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dirty="0" smtClean="0"/>
              <a:t>Η </a:t>
            </a:r>
            <a:r>
              <a:rPr lang="el-GR" altLang="el-GR" sz="2800" b="1" dirty="0" smtClean="0"/>
              <a:t>κοινωνιολογική φαντασία </a:t>
            </a:r>
            <a:r>
              <a:rPr lang="el-GR" altLang="el-GR" sz="2800" dirty="0" smtClean="0"/>
              <a:t>είναι η ικανότητα να βλέπουμε τις ατομικές μας εμπειρίες, τις προσωπικές δυσκολίες και τα επιτεύγματά μας εν μέρει ως αντανάκλαση των κοινωνικών διευθετήσεων του τόπου και της εποχής μας</a:t>
            </a:r>
            <a:r>
              <a:rPr lang="en-US" altLang="el-GR" sz="2800" dirty="0" smtClean="0"/>
              <a:t>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485894" y="4926661"/>
            <a:ext cx="508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04813" indent="-404813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l-GR" sz="1800" i="1" dirty="0"/>
              <a:t>– </a:t>
            </a:r>
            <a:r>
              <a:rPr lang="el-GR" altLang="el-GR" sz="1800" i="1" dirty="0"/>
              <a:t>Ορισμός του κοινωνιολόγου</a:t>
            </a:r>
            <a:r>
              <a:rPr lang="en-US" altLang="el-GR" sz="1800" i="1" dirty="0"/>
              <a:t> C. Wright Mills (1959)</a:t>
            </a:r>
          </a:p>
        </p:txBody>
      </p:sp>
    </p:spTree>
    <p:extLst>
      <p:ext uri="{BB962C8B-B14F-4D97-AF65-F5344CB8AC3E}">
        <p14:creationId xmlns:p14="http://schemas.microsoft.com/office/powerpoint/2010/main" val="22650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Κοινωνιολογική Προσέγγιση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3/3</a:t>
            </a:r>
            <a:endParaRPr lang="en-US" altLang="el-GR" sz="36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059299"/>
          </a:xfrm>
          <a:noFill/>
        </p:spPr>
        <p:txBody>
          <a:bodyPr anchor="t">
            <a:spAutoFit/>
          </a:bodyPr>
          <a:lstStyle/>
          <a:p>
            <a:pPr eaLnBrk="1" hangingPunct="1"/>
            <a:r>
              <a:rPr lang="el-GR" altLang="el-GR" sz="2400" b="1" dirty="0" smtClean="0"/>
              <a:t>Μικροκοινωνιολογία: </a:t>
            </a:r>
            <a:r>
              <a:rPr lang="el-GR" altLang="el-GR" sz="2400" dirty="0" smtClean="0"/>
              <a:t>Η λεπτομερής μελέτη της καθημερινής ζωής των ατόμων </a:t>
            </a:r>
          </a:p>
          <a:p>
            <a:pPr eaLnBrk="1" hangingPunct="1"/>
            <a:r>
              <a:rPr lang="el-GR" altLang="el-GR" sz="2400" b="1" dirty="0" err="1" smtClean="0"/>
              <a:t>Μακροκοινωνιολογία</a:t>
            </a:r>
            <a:r>
              <a:rPr lang="el-GR" altLang="el-GR" sz="2400" b="1" dirty="0" smtClean="0"/>
              <a:t>: </a:t>
            </a:r>
            <a:r>
              <a:rPr lang="el-GR" altLang="el-GR" sz="2400" dirty="0" smtClean="0"/>
              <a:t>Οι μεγάλης κλίμακας και μακροπρόθεσμες κοινωνικές διαδικασίες των οργανισμών, των θεσμών και των ευρύτερων κοινωνικών διευθετήσεων </a:t>
            </a:r>
          </a:p>
          <a:p>
            <a:pPr lvl="1" eaLnBrk="1" hangingPunct="1"/>
            <a:r>
              <a:rPr lang="el-GR" altLang="el-GR" sz="2000" dirty="0" smtClean="0"/>
              <a:t>Η διαφορά τους είναι διαφορά βαθμού</a:t>
            </a:r>
          </a:p>
          <a:p>
            <a:pPr lvl="1" eaLnBrk="1" hangingPunct="1"/>
            <a:r>
              <a:rPr lang="el-GR" altLang="el-GR" sz="2000" dirty="0" smtClean="0"/>
              <a:t>Περίπλοκα δίκτυα σχέσεων που συνδέουν το </a:t>
            </a:r>
            <a:r>
              <a:rPr lang="el-GR" altLang="el-GR" sz="2000" dirty="0" err="1" smtClean="0"/>
              <a:t>μικροκοινωνιολογικό</a:t>
            </a:r>
            <a:r>
              <a:rPr lang="el-GR" altLang="el-GR" sz="2000" dirty="0" smtClean="0"/>
              <a:t> με το </a:t>
            </a:r>
            <a:r>
              <a:rPr lang="el-GR" altLang="el-GR" sz="2000" dirty="0" err="1" smtClean="0"/>
              <a:t>μακροκοινωνιολογικό</a:t>
            </a:r>
            <a:r>
              <a:rPr lang="el-GR" altLang="el-GR" sz="2000" dirty="0" smtClean="0"/>
              <a:t>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6030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 smtClean="0"/>
              <a:t>Η Εξέλιξη της Κοινωνιολογίας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1/8</a:t>
            </a:r>
            <a:endParaRPr lang="en-US" altLang="el-GR" sz="36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933384"/>
          </a:xfrm>
          <a:noFill/>
        </p:spPr>
        <p:txBody>
          <a:bodyPr anchor="t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dirty="0" smtClean="0"/>
              <a:t>Αύγουστος </a:t>
            </a:r>
            <a:r>
              <a:rPr lang="el-GR" altLang="el-GR" sz="2400" b="1" dirty="0" err="1" smtClean="0"/>
              <a:t>Κοντ</a:t>
            </a:r>
            <a:r>
              <a:rPr lang="el-GR" altLang="el-GR" sz="2400" b="1" dirty="0" smtClean="0"/>
              <a:t> (1798-1857)</a:t>
            </a:r>
            <a:endParaRPr lang="el-GR" altLang="el-GR" sz="2400" dirty="0" smtClean="0"/>
          </a:p>
          <a:p>
            <a:pPr eaLnBrk="1" hangingPunct="1"/>
            <a:r>
              <a:rPr lang="el-GR" altLang="el-GR" sz="2000" dirty="0" smtClean="0"/>
              <a:t>Ο πατέρας της κοινωνιολογίας</a:t>
            </a:r>
          </a:p>
          <a:p>
            <a:pPr eaLnBrk="1" hangingPunct="1"/>
            <a:r>
              <a:rPr lang="el-GR" altLang="el-GR" sz="2000" dirty="0" smtClean="0"/>
              <a:t>Έδωσε έμφαση στις επιστημονικές μεθόδους:</a:t>
            </a:r>
          </a:p>
          <a:p>
            <a:pPr lvl="1" eaLnBrk="1" hangingPunct="1"/>
            <a:r>
              <a:rPr lang="el-GR" altLang="el-GR" sz="2000" dirty="0" smtClean="0"/>
              <a:t>Παρατήρηση </a:t>
            </a:r>
          </a:p>
          <a:p>
            <a:pPr lvl="1" eaLnBrk="1" hangingPunct="1"/>
            <a:r>
              <a:rPr lang="el-GR" altLang="el-GR" sz="2000" dirty="0" smtClean="0"/>
              <a:t>Πείραμα</a:t>
            </a:r>
          </a:p>
          <a:p>
            <a:pPr lvl="1" eaLnBrk="1" hangingPunct="1"/>
            <a:r>
              <a:rPr lang="el-GR" altLang="el-GR" sz="2000" dirty="0" smtClean="0"/>
              <a:t>Συγκριτική ιστορική ανάλυση </a:t>
            </a:r>
          </a:p>
          <a:p>
            <a:pPr eaLnBrk="1" hangingPunct="1"/>
            <a:r>
              <a:rPr lang="el-GR" altLang="el-GR" sz="2000" i="1" dirty="0" smtClean="0"/>
              <a:t>Κοινωνική στατική 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000" dirty="0" smtClean="0"/>
              <a:t>Δομή, σταθερότητα, κοινωνική οργάνωση </a:t>
            </a:r>
          </a:p>
          <a:p>
            <a:pPr eaLnBrk="1" hangingPunct="1"/>
            <a:r>
              <a:rPr lang="el-GR" altLang="el-GR" sz="2000" i="1" dirty="0" smtClean="0"/>
              <a:t>Κοινωνική δυναμική 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000" dirty="0" smtClean="0"/>
              <a:t>Ανάπτυξη και κοινωνική μεταβολή </a:t>
            </a:r>
          </a:p>
        </p:txBody>
      </p:sp>
    </p:spTree>
    <p:extLst>
      <p:ext uri="{BB962C8B-B14F-4D97-AF65-F5344CB8AC3E}">
        <p14:creationId xmlns:p14="http://schemas.microsoft.com/office/powerpoint/2010/main" val="28124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9df7b786c4de949937a72851890ce30c42ce3af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2142</Words>
  <Application>Microsoft Office PowerPoint</Application>
  <PresentationFormat>On-screen Show (4:3)</PresentationFormat>
  <Paragraphs>301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OC_template_updated</vt:lpstr>
      <vt:lpstr>Γενική Κοινωνιολογία</vt:lpstr>
      <vt:lpstr>Η ενότητα βασίζεται στο βιβλίο:</vt:lpstr>
      <vt:lpstr>Περιεχόμενα</vt:lpstr>
      <vt:lpstr>Αναπτύσσοντας Κοινωνιολογική Συνείδηση 1/2</vt:lpstr>
      <vt:lpstr>Αναπτύσσοντας Κοινωνιολογική Συνείδηση 2/2</vt:lpstr>
      <vt:lpstr>Η Κοινωνιολογική Προσέγγιση 1/3</vt:lpstr>
      <vt:lpstr>Η Κοινωνιολογική Προσέγγιση 2/3</vt:lpstr>
      <vt:lpstr>Η Κοινωνιολογική Προσέγγιση 3/3</vt:lpstr>
      <vt:lpstr>Η Εξέλιξη της Κοινωνιολογίας 1/8</vt:lpstr>
      <vt:lpstr>Η Εξέλιξη της Κοινωνιολογίας 2/8</vt:lpstr>
      <vt:lpstr>Η Εξέλιξη της Κοινωνιολογίας 3/8</vt:lpstr>
      <vt:lpstr>Η Εξέλιξη της Κοινωνιολογίας 4/8</vt:lpstr>
      <vt:lpstr>Η Εξέλιξη της Κοινωνιολογίας 5/8</vt:lpstr>
      <vt:lpstr>Η Εξέλιξη της Κοινωνιολογίας 6/8</vt:lpstr>
      <vt:lpstr>Η Εξέλιξη της Κοινωνιολογίας 7/8</vt:lpstr>
      <vt:lpstr>Η Εξέλιξη της Κοινωνιολογίας 8/8</vt:lpstr>
      <vt:lpstr>Θεωρητικές Προσεγγίσεις 1/5</vt:lpstr>
      <vt:lpstr>Θεωρητικές Προσεγγίσεις 2/5</vt:lpstr>
      <vt:lpstr>Θεωρητικές Προσεγγίσεις 3/5</vt:lpstr>
      <vt:lpstr>Θεωρητικές Προσεγγίσεις 4/5</vt:lpstr>
      <vt:lpstr>Θεωρητικές Προσεγγίσεις 5/5</vt:lpstr>
      <vt:lpstr>Διεξάγοντας Έρευνα 1/8</vt:lpstr>
      <vt:lpstr>Διεξάγοντας Έρευνα 2/8</vt:lpstr>
      <vt:lpstr>Διεξάγοντας Έρευνα 3/8</vt:lpstr>
      <vt:lpstr>Διεξάγοντας Έρευνα 4/8</vt:lpstr>
      <vt:lpstr>Διεξάγοντας Έρευνα 5/8</vt:lpstr>
      <vt:lpstr>Διεξάγοντας Έρευνα 6/8</vt:lpstr>
      <vt:lpstr>Διεξάγοντας Έρευνα 7/8</vt:lpstr>
      <vt:lpstr>Διεξάγοντας Έρευνα 8/8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327</cp:revision>
  <dcterms:created xsi:type="dcterms:W3CDTF">2013-03-04T13:35:19Z</dcterms:created>
  <dcterms:modified xsi:type="dcterms:W3CDTF">2015-07-06T11:38:39Z</dcterms:modified>
</cp:coreProperties>
</file>