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95"/>
  </p:notesMasterIdLst>
  <p:handoutMasterIdLst>
    <p:handoutMasterId r:id="rId96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347" r:id="rId81"/>
    <p:sldId id="348" r:id="rId82"/>
    <p:sldId id="349" r:id="rId83"/>
    <p:sldId id="350" r:id="rId84"/>
    <p:sldId id="351" r:id="rId85"/>
    <p:sldId id="352" r:id="rId86"/>
    <p:sldId id="257" r:id="rId87"/>
    <p:sldId id="262" r:id="rId88"/>
    <p:sldId id="264" r:id="rId89"/>
    <p:sldId id="354" r:id="rId90"/>
    <p:sldId id="355" r:id="rId91"/>
    <p:sldId id="266" r:id="rId92"/>
    <p:sldId id="353" r:id="rId93"/>
    <p:sldId id="261" r:id="rId94"/>
  </p:sldIdLst>
  <p:sldSz cx="9144000" cy="6858000" type="screen4x3"/>
  <p:notesSz cx="7104063" cy="10234613"/>
  <p:custDataLst>
    <p:tags r:id="rId9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ags" Target="tags/tag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presProps" Target="presProps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501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B8E0A-C7F8-4841-9290-81ACBEFFDA89}" type="slidenum">
              <a:rPr lang="el-GR" smtClean="0"/>
              <a:pPr/>
              <a:t>45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501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B8E0A-C7F8-4841-9290-81ACBEFFDA89}" type="slidenum">
              <a:rPr lang="el-GR" smtClean="0"/>
              <a:pPr/>
              <a:t>47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501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B8E0A-C7F8-4841-9290-81ACBEFFDA89}" type="slidenum">
              <a:rPr lang="el-GR" smtClean="0"/>
              <a:pPr/>
              <a:t>48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604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ED919-4A6F-476A-B3C9-604B43304DD6}" type="slidenum">
              <a:rPr lang="el-GR" smtClean="0"/>
              <a:pPr/>
              <a:t>49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634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39E5E-A541-48F8-8A1D-FD8935152885}" type="slidenum">
              <a:rPr lang="el-GR" smtClean="0"/>
              <a:pPr/>
              <a:t>50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70A155-3253-41E9-AA6C-FB7C12C8100F}" type="slidenum">
              <a:rPr lang="el-GR" smtClean="0"/>
              <a:pPr/>
              <a:t>51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13F8AF-8BDA-4F11-A710-97C340F993E8}" type="slidenum">
              <a:rPr lang="el-GR" smtClean="0"/>
              <a:pPr/>
              <a:t>58</a:t>
            </a:fld>
            <a:endParaRPr lang="el-GR" dirty="0" smtClean="0"/>
          </a:p>
        </p:txBody>
      </p:sp>
      <p:sp>
        <p:nvSpPr>
          <p:cNvPr id="1843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9068" tIns="49535" rIns="99068" bIns="4953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18437" name="3 - Θέση αριθμού διαφάνειας"/>
          <p:cNvSpPr txBox="1">
            <a:spLocks noGrp="1"/>
          </p:cNvSpPr>
          <p:nvPr/>
        </p:nvSpPr>
        <p:spPr bwMode="auto">
          <a:xfrm>
            <a:off x="4023993" y="9721107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68" tIns="49535" rIns="99068" bIns="49535" anchor="b"/>
          <a:lstStyle/>
          <a:p>
            <a:pPr algn="r"/>
            <a:fld id="{A4305A38-3BFD-4833-9DA5-EE27C8F808F6}" type="slidenum">
              <a:rPr lang="el-GR" sz="1300"/>
              <a:pPr algn="r"/>
              <a:t>58</a:t>
            </a:fld>
            <a:endParaRPr lang="el-GR" sz="13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13F8AF-8BDA-4F11-A710-97C340F993E8}" type="slidenum">
              <a:rPr lang="el-GR" smtClean="0"/>
              <a:pPr/>
              <a:t>79</a:t>
            </a:fld>
            <a:endParaRPr lang="el-GR" dirty="0" smtClean="0"/>
          </a:p>
        </p:txBody>
      </p:sp>
      <p:sp>
        <p:nvSpPr>
          <p:cNvPr id="18435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9068" tIns="49535" rIns="99068" bIns="4953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18437" name="3 - Θέση αριθμού διαφάνειας"/>
          <p:cNvSpPr txBox="1">
            <a:spLocks noGrp="1"/>
          </p:cNvSpPr>
          <p:nvPr/>
        </p:nvSpPr>
        <p:spPr bwMode="auto">
          <a:xfrm>
            <a:off x="4023993" y="9721107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68" tIns="49535" rIns="99068" bIns="49535" anchor="b"/>
          <a:lstStyle/>
          <a:p>
            <a:pPr algn="r"/>
            <a:fld id="{A4305A38-3BFD-4833-9DA5-EE27C8F808F6}" type="slidenum">
              <a:rPr lang="el-GR" sz="1300"/>
              <a:pPr algn="r"/>
              <a:t>79</a:t>
            </a:fld>
            <a:endParaRPr lang="el-GR" sz="13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276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F3B57D-1015-4DC5-A342-1CDAA8F27760}" type="slidenum">
              <a:rPr lang="el-GR" smtClean="0"/>
              <a:pPr/>
              <a:t>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5485803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297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53E77-204F-41E0-9D95-E1DEE1A39542}" type="slidenum">
              <a:rPr lang="el-GR" smtClean="0"/>
              <a:pPr/>
              <a:t>2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512058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4366">
              <a:defRPr/>
            </a:pPr>
            <a:endParaRPr lang="el-GR" dirty="0" smtClean="0"/>
          </a:p>
        </p:txBody>
      </p:sp>
      <p:sp>
        <p:nvSpPr>
          <p:cNvPr id="327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CF100C-4945-41BF-A3F9-477A07435137}" type="slidenum">
              <a:rPr lang="el-GR" smtClean="0"/>
              <a:pPr/>
              <a:t>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978653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460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E834C4-CB31-4895-9677-46B835F45A66}" type="slidenum">
              <a:rPr lang="el-GR" smtClean="0"/>
              <a:pPr/>
              <a:t>16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460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E834C4-CB31-4895-9677-46B835F45A66}" type="slidenum">
              <a:rPr lang="el-GR" smtClean="0"/>
              <a:pPr/>
              <a:t>25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583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EA6EB-B4EA-4191-8A29-7D7A339A7C1A}" type="slidenum">
              <a:rPr lang="el-GR" smtClean="0"/>
              <a:pPr/>
              <a:t>40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501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B8E0A-C7F8-4841-9290-81ACBEFFDA89}" type="slidenum">
              <a:rPr lang="el-GR" smtClean="0"/>
              <a:pPr/>
              <a:t>43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  <p:sp>
        <p:nvSpPr>
          <p:cNvPr id="501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B8E0A-C7F8-4841-9290-81ACBEFFDA89}" type="slidenum">
              <a:rPr lang="el-GR" smtClean="0"/>
              <a:pPr/>
              <a:t>44</a:t>
            </a:fld>
            <a:endParaRPr lang="el-G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89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5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96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01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3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48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7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82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30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4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82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8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Urinary_tract_en.p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creativecommons.org/licenses/by-sa/3.0/deed.en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Urethra" TargetMode="External"/><Relationship Id="rId13" Type="http://schemas.openxmlformats.org/officeDocument/2006/relationships/hyperlink" Target="http://en.wikipedia.org/wiki/Abdominal_aorta" TargetMode="External"/><Relationship Id="rId18" Type="http://schemas.openxmlformats.org/officeDocument/2006/relationships/hyperlink" Target="http://en.wikipedia.org/wiki/Pelvis" TargetMode="External"/><Relationship Id="rId3" Type="http://schemas.openxmlformats.org/officeDocument/2006/relationships/hyperlink" Target="http://en.wikipedia.org/wiki/Urinary_system" TargetMode="External"/><Relationship Id="rId21" Type="http://schemas.openxmlformats.org/officeDocument/2006/relationships/hyperlink" Target="http://creativecommons.org/licenses/by-sa/3.0/deed.en" TargetMode="External"/><Relationship Id="rId7" Type="http://schemas.openxmlformats.org/officeDocument/2006/relationships/hyperlink" Target="http://en.wikipedia.org/wiki/Urinary_bladder" TargetMode="External"/><Relationship Id="rId12" Type="http://schemas.openxmlformats.org/officeDocument/2006/relationships/hyperlink" Target="http://en.wikipedia.org/wiki/Inferior_vena_cava" TargetMode="External"/><Relationship Id="rId17" Type="http://schemas.openxmlformats.org/officeDocument/2006/relationships/hyperlink" Target="http://en.wikipedia.org/wiki/Large_intestine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en.wikipedia.org/wiki/Liver" TargetMode="External"/><Relationship Id="rId20" Type="http://schemas.openxmlformats.org/officeDocument/2006/relationships/hyperlink" Target="http://en.wikipedia.org/wiki/File:Urinary_system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Ureter" TargetMode="External"/><Relationship Id="rId11" Type="http://schemas.openxmlformats.org/officeDocument/2006/relationships/hyperlink" Target="http://en.wikipedia.org/wiki/Renal_vein" TargetMode="External"/><Relationship Id="rId5" Type="http://schemas.openxmlformats.org/officeDocument/2006/relationships/hyperlink" Target="http://en.wikipedia.org/wiki/Renal_pelvis" TargetMode="External"/><Relationship Id="rId15" Type="http://schemas.openxmlformats.org/officeDocument/2006/relationships/hyperlink" Target="http://en.wikipedia.org/wiki/Common_iliac_vein" TargetMode="External"/><Relationship Id="rId10" Type="http://schemas.openxmlformats.org/officeDocument/2006/relationships/hyperlink" Target="http://en.wikipedia.org/wiki/Renal_artery" TargetMode="External"/><Relationship Id="rId19" Type="http://schemas.openxmlformats.org/officeDocument/2006/relationships/image" Target="../media/image6.png"/><Relationship Id="rId4" Type="http://schemas.openxmlformats.org/officeDocument/2006/relationships/hyperlink" Target="http://en.wikipedia.org/wiki/Kidney" TargetMode="External"/><Relationship Id="rId9" Type="http://schemas.openxmlformats.org/officeDocument/2006/relationships/hyperlink" Target="http://en.wikipedia.org/wiki/Adrenal_gland" TargetMode="External"/><Relationship Id="rId14" Type="http://schemas.openxmlformats.org/officeDocument/2006/relationships/hyperlink" Target="http://en.wikipedia.org/wiki/Common_iliac_artery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commons.wikimedia.org/wiki/File:2610_The_Kidney.jpg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drd.com/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qxmd.com/calculate-online/nephrology/mdrd-egfr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Κλινική Χημεία 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63432" y="3096543"/>
            <a:ext cx="6817137" cy="17526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8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Νεφροί, νεφρική νόσος και η διάγνωσή της</a:t>
            </a:r>
            <a:endParaRPr lang="el-GR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Δρ. Πέτρος Καρκαλούσος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Ιατρικών Εργαστηρίων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Συμπτώματα νεφρικής </a:t>
            </a:r>
            <a:r>
              <a:rPr lang="el-GR" dirty="0" smtClean="0"/>
              <a:t>νόσου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Μειωμένη </a:t>
            </a:r>
            <a:r>
              <a:rPr lang="el-GR" sz="2800" dirty="0"/>
              <a:t>ή και καθόλου παραγωγή </a:t>
            </a:r>
            <a:r>
              <a:rPr lang="el-GR" sz="2800" dirty="0" smtClean="0"/>
              <a:t>ούρων</a:t>
            </a:r>
            <a:r>
              <a:rPr lang="en-US" sz="2800" dirty="0" smtClean="0"/>
              <a:t>.</a:t>
            </a:r>
            <a:r>
              <a:rPr lang="el-GR" sz="2800" dirty="0" smtClean="0"/>
              <a:t>(</a:t>
            </a:r>
            <a:r>
              <a:rPr lang="el-GR" sz="2800" dirty="0"/>
              <a:t>ανουρία</a:t>
            </a:r>
            <a:r>
              <a:rPr lang="el-GR" sz="2800" dirty="0" smtClean="0"/>
              <a:t>)</a:t>
            </a:r>
            <a:endParaRPr lang="en-US" sz="2800" dirty="0" smtClean="0"/>
          </a:p>
          <a:p>
            <a:r>
              <a:rPr lang="el-GR" sz="2800" dirty="0" smtClean="0"/>
              <a:t>Κόπωση</a:t>
            </a:r>
            <a:endParaRPr lang="en-US" sz="2800" dirty="0" smtClean="0"/>
          </a:p>
          <a:p>
            <a:r>
              <a:rPr lang="el-GR" sz="2800" dirty="0" smtClean="0"/>
              <a:t>Μειωμένη εγρήγορση</a:t>
            </a:r>
            <a:endParaRPr lang="en-US" sz="2800" dirty="0" smtClean="0"/>
          </a:p>
          <a:p>
            <a:r>
              <a:rPr lang="el-GR" sz="2800" dirty="0" smtClean="0"/>
              <a:t>Σύγχυση</a:t>
            </a:r>
            <a:endParaRPr lang="en-US" sz="2800" dirty="0" smtClean="0"/>
          </a:p>
          <a:p>
            <a:r>
              <a:rPr lang="el-GR" sz="2800" dirty="0" smtClean="0"/>
              <a:t>Χλωμό δέρμα</a:t>
            </a:r>
            <a:endParaRPr lang="en-US" sz="2800" dirty="0" smtClean="0"/>
          </a:p>
          <a:p>
            <a:r>
              <a:rPr lang="el-GR" sz="2800" dirty="0" smtClean="0"/>
              <a:t>Ταχυπαλμία</a:t>
            </a:r>
            <a:endParaRPr lang="en-US" sz="2800" dirty="0" smtClean="0"/>
          </a:p>
          <a:p>
            <a:r>
              <a:rPr lang="el-GR" sz="2800" dirty="0" smtClean="0"/>
              <a:t>Ξηροστομία</a:t>
            </a:r>
            <a:endParaRPr lang="en-US" sz="2800" dirty="0" smtClean="0"/>
          </a:p>
          <a:p>
            <a:r>
              <a:rPr lang="el-GR" sz="2800" dirty="0" smtClean="0"/>
              <a:t>Αίσθημα δίψας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7786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Εκτίμηση της ακεραιότητας του νεφρικού </a:t>
            </a:r>
            <a:r>
              <a:rPr lang="el-GR" dirty="0" smtClean="0"/>
              <a:t>σπειράματος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Βλάβη στην ακεραιότητα του νεφρικού σπειράματος αποδεικνύεται από</a:t>
            </a:r>
            <a:r>
              <a:rPr lang="en-US" sz="2400" dirty="0"/>
              <a:t>: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>
                <a:solidFill>
                  <a:srgbClr val="820000"/>
                </a:solidFill>
              </a:rPr>
              <a:t>Πρωτεινουρία</a:t>
            </a:r>
            <a:r>
              <a:rPr lang="el-GR" sz="2400" dirty="0"/>
              <a:t>. Η πρωτεΐνη στα ούρα μπορεί να είναι ανιχνεύσιμη με ταινία ούρων, μπορεί όμως και όχι. Σε αυτή τη περίπτωση πρόκειται για τη μικροαλβουμινουρία η οποία όμως ανιχνεύεται με νεφελομετρία/θολωσιμετρία.</a:t>
            </a:r>
          </a:p>
          <a:p>
            <a:pPr>
              <a:lnSpc>
                <a:spcPct val="150000"/>
              </a:lnSpc>
            </a:pPr>
            <a:r>
              <a:rPr lang="el-GR" sz="2400" b="1" dirty="0">
                <a:solidFill>
                  <a:srgbClr val="820000"/>
                </a:solidFill>
              </a:rPr>
              <a:t>Αιματουρία</a:t>
            </a:r>
            <a:r>
              <a:rPr lang="el-GR" sz="2400" dirty="0"/>
              <a:t>. Σε βαριά σπειραματική βλάβη ανιχνεύονται στα ούρα ερυθροκύτταρα (νεφρωσικό σύνδρομο).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954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Εκτίμηση της λειτουργίας του νεφρικού σπειράματος </a:t>
            </a:r>
            <a:r>
              <a:rPr lang="el-GR" sz="2800" b="0" dirty="0"/>
              <a:t>(1 από 2</a:t>
            </a:r>
            <a:r>
              <a:rPr lang="el-GR" sz="2800" b="0" dirty="0" smtClean="0"/>
              <a:t>)</a:t>
            </a:r>
            <a:endParaRPr lang="el-GR" sz="28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sz="2400" dirty="0"/>
              <a:t>Βλάβη στη λειτουργία του νεφρικού σπειράματος (</a:t>
            </a:r>
            <a:r>
              <a:rPr lang="el-GR" sz="2400" b="1" dirty="0">
                <a:solidFill>
                  <a:srgbClr val="820000"/>
                </a:solidFill>
              </a:rPr>
              <a:t>εγγύς σωληνάριο</a:t>
            </a:r>
            <a:r>
              <a:rPr lang="el-GR" sz="2400" dirty="0"/>
              <a:t>) αποδεικνύεται από</a:t>
            </a:r>
            <a:r>
              <a:rPr lang="en-US" sz="2400" dirty="0"/>
              <a:t>:</a:t>
            </a:r>
            <a:endParaRPr lang="el-GR" sz="2400" dirty="0"/>
          </a:p>
          <a:p>
            <a:pPr>
              <a:lnSpc>
                <a:spcPct val="120000"/>
              </a:lnSpc>
            </a:pPr>
            <a:r>
              <a:rPr lang="el-GR" sz="2400" b="1" dirty="0">
                <a:solidFill>
                  <a:srgbClr val="820000"/>
                </a:solidFill>
              </a:rPr>
              <a:t>Γλυκοζουρία</a:t>
            </a:r>
            <a:r>
              <a:rPr lang="el-GR" sz="2400" dirty="0"/>
              <a:t>. Η γλυκόζη στα ούρα σε άτομα με φυσιολογική γλυκόζη αίματος υποδηλώνει δυσλειτουργία των εγγύς σωληναρίων η οποία είτε μπορεί να είναι εντοπισμένη στα νεφρά (νεφρική γλυκοζουρία) είτε μέρος μιας γενικότερης σωληναριακής βλάβης (σύνδρομο </a:t>
            </a:r>
            <a:r>
              <a:rPr lang="en-US" sz="2400" dirty="0"/>
              <a:t>Fanconi). </a:t>
            </a:r>
            <a:endParaRPr lang="el-GR" sz="2400" dirty="0"/>
          </a:p>
          <a:p>
            <a:pPr>
              <a:lnSpc>
                <a:spcPct val="120000"/>
              </a:lnSpc>
            </a:pPr>
            <a:r>
              <a:rPr lang="el-GR" sz="2400" b="1" dirty="0">
                <a:solidFill>
                  <a:srgbClr val="820000"/>
                </a:solidFill>
              </a:rPr>
              <a:t>Αμινοξυουρία</a:t>
            </a:r>
            <a:r>
              <a:rPr lang="el-GR" sz="2400" dirty="0"/>
              <a:t>. Η παρουσία αμινοξέων που δεν απορροφήθηκαν στα ούρα αποδεικνύεται με τον προσδιορισμό τους με χρωματογραφία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0195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Εκτίμηση της λειτουργίας του νεφρικού σπειράματος </a:t>
            </a:r>
            <a:r>
              <a:rPr lang="el-GR" sz="2800" b="0" dirty="0" smtClean="0"/>
              <a:t>(</a:t>
            </a:r>
            <a:r>
              <a:rPr lang="en-US" sz="2800" b="0" dirty="0" smtClean="0"/>
              <a:t>2</a:t>
            </a:r>
            <a:r>
              <a:rPr lang="el-GR" sz="2800" b="0" dirty="0" smtClean="0"/>
              <a:t> </a:t>
            </a:r>
            <a:r>
              <a:rPr lang="el-GR" sz="2800" b="0" dirty="0"/>
              <a:t>από 2)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Βλάβη στη λειτουργία του </a:t>
            </a:r>
            <a:r>
              <a:rPr lang="el-GR" sz="2400" b="1" dirty="0">
                <a:solidFill>
                  <a:srgbClr val="820000"/>
                </a:solidFill>
              </a:rPr>
              <a:t>άπω σωληναρίου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l-GR" sz="2400" dirty="0"/>
              <a:t>αποδεικνύεται από</a:t>
            </a:r>
            <a:r>
              <a:rPr lang="en-US" sz="2400" dirty="0"/>
              <a:t>: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>
                <a:solidFill>
                  <a:srgbClr val="820000"/>
                </a:solidFill>
              </a:rPr>
              <a:t>β2 </a:t>
            </a:r>
            <a:r>
              <a:rPr lang="en-US" sz="2400" b="1" dirty="0" smtClean="0">
                <a:solidFill>
                  <a:srgbClr val="820000"/>
                </a:solidFill>
              </a:rPr>
              <a:t>-</a:t>
            </a:r>
            <a:r>
              <a:rPr lang="el-GR" sz="2400" b="1" dirty="0" smtClean="0">
                <a:solidFill>
                  <a:srgbClr val="820000"/>
                </a:solidFill>
              </a:rPr>
              <a:t> </a:t>
            </a:r>
            <a:r>
              <a:rPr lang="el-GR" sz="2400" b="1" dirty="0">
                <a:solidFill>
                  <a:srgbClr val="820000"/>
                </a:solidFill>
              </a:rPr>
              <a:t>και </a:t>
            </a:r>
            <a:r>
              <a:rPr lang="el-GR" sz="2400" b="1" dirty="0" smtClean="0">
                <a:solidFill>
                  <a:srgbClr val="820000"/>
                </a:solidFill>
              </a:rPr>
              <a:t>α2</a:t>
            </a:r>
            <a:r>
              <a:rPr lang="en-US" sz="2400" b="1" dirty="0" smtClean="0">
                <a:solidFill>
                  <a:srgbClr val="820000"/>
                </a:solidFill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- </a:t>
            </a:r>
            <a:r>
              <a:rPr lang="el-GR" sz="2400" b="1" dirty="0">
                <a:solidFill>
                  <a:srgbClr val="820000"/>
                </a:solidFill>
              </a:rPr>
              <a:t>μικροσφαιρίνη</a:t>
            </a:r>
            <a:r>
              <a:rPr lang="el-GR" sz="2400" dirty="0"/>
              <a:t>. Αυξάνονται σε δυσλειτουργία των νεφρικού σπειράματος.</a:t>
            </a:r>
          </a:p>
          <a:p>
            <a:pPr>
              <a:lnSpc>
                <a:spcPct val="150000"/>
              </a:lnSpc>
            </a:pPr>
            <a:r>
              <a:rPr lang="el-GR" sz="2400" b="1" dirty="0">
                <a:solidFill>
                  <a:srgbClr val="820000"/>
                </a:solidFill>
              </a:rPr>
              <a:t>Μικροαλβουμινουρία</a:t>
            </a:r>
            <a:r>
              <a:rPr lang="el-GR" sz="2400" dirty="0"/>
              <a:t>. Η παρουσία χαμηλού μοριακού βάρους πρωτεϊνών αποδεικνύει τη δυσκολία στην επαναπορρόφηση των μικρών πολυπεπτιδίων.</a:t>
            </a:r>
          </a:p>
          <a:p>
            <a:pPr>
              <a:lnSpc>
                <a:spcPct val="150000"/>
              </a:lnSpc>
            </a:pPr>
            <a:r>
              <a:rPr lang="el-GR" sz="2400" b="1" dirty="0">
                <a:solidFill>
                  <a:srgbClr val="820000"/>
                </a:solidFill>
              </a:rPr>
              <a:t>Δοκιμασία στέρησης ύδατος</a:t>
            </a:r>
            <a:r>
              <a:rPr lang="el-G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24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νεφρική </a:t>
            </a:r>
            <a:r>
              <a:rPr lang="el-GR" dirty="0" smtClean="0"/>
              <a:t>νόσος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l-GR" sz="2400" dirty="0"/>
              <a:t>Η χρόνια νεφρική νόσος είναι μια «</a:t>
            </a:r>
            <a:r>
              <a:rPr lang="el-GR" sz="2400" b="1" dirty="0">
                <a:solidFill>
                  <a:srgbClr val="820000"/>
                </a:solidFill>
              </a:rPr>
              <a:t>σιωπηλή</a:t>
            </a:r>
            <a:r>
              <a:rPr lang="el-GR" sz="2400" dirty="0"/>
              <a:t>» νόσος (οι μισοί από όσους πάσχουν δε γνωρίζουν ότι έχουν προσβληθεί από τη νόσο). </a:t>
            </a:r>
          </a:p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dirty="0"/>
              <a:t>Τα συμπτώματά της συχνά δεν εμφανίζονται, παρά μόνο όταν έχει ήδη χαθεί περισσότερο από το </a:t>
            </a:r>
            <a:r>
              <a:rPr lang="el-GR" sz="2400" b="1" dirty="0">
                <a:solidFill>
                  <a:srgbClr val="820000"/>
                </a:solidFill>
              </a:rPr>
              <a:t>50% της λειτουργίας των δύο νεφρών</a:t>
            </a:r>
            <a:r>
              <a:rPr lang="el-GR" sz="2400" dirty="0"/>
              <a:t>.</a:t>
            </a:r>
          </a:p>
          <a:p>
            <a:pPr>
              <a:lnSpc>
                <a:spcPct val="150000"/>
              </a:lnSpc>
              <a:spcBef>
                <a:spcPts val="1200"/>
              </a:spcBef>
              <a:defRPr/>
            </a:pPr>
            <a:r>
              <a:rPr lang="el-GR" sz="2400" b="1" dirty="0">
                <a:solidFill>
                  <a:srgbClr val="820000"/>
                </a:solidFill>
              </a:rPr>
              <a:t>1 στους 10 ενηλίκους </a:t>
            </a:r>
            <a:r>
              <a:rPr lang="el-GR" sz="2400" dirty="0"/>
              <a:t>έχει κάποια μορφή νεφρικής νόσου.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5523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Από νεφρική νόσο κινδυνεύουν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Ασθενείς </a:t>
            </a:r>
            <a:r>
              <a:rPr lang="el-GR" sz="2800" dirty="0"/>
              <a:t>με σακχαρώδη διαβήτη &amp; </a:t>
            </a:r>
            <a:r>
              <a:rPr lang="el-GR" sz="2800" dirty="0" smtClean="0"/>
              <a:t>υπέρταση.</a:t>
            </a:r>
            <a:endParaRPr lang="en-US" sz="2800" dirty="0" smtClean="0"/>
          </a:p>
          <a:p>
            <a:r>
              <a:rPr lang="el-GR" sz="2800" dirty="0" smtClean="0"/>
              <a:t>Παχύσαρκα </a:t>
            </a:r>
            <a:r>
              <a:rPr lang="el-GR" sz="2800" dirty="0"/>
              <a:t>άτομα ή </a:t>
            </a:r>
            <a:r>
              <a:rPr lang="el-GR" sz="2800" dirty="0" smtClean="0"/>
              <a:t>καπνιστές.</a:t>
            </a:r>
            <a:endParaRPr lang="en-US" sz="2800" dirty="0" smtClean="0"/>
          </a:p>
          <a:p>
            <a:r>
              <a:rPr lang="el-GR" sz="2800" dirty="0" smtClean="0"/>
              <a:t>Άτομα </a:t>
            </a:r>
            <a:r>
              <a:rPr lang="el-GR" sz="2800" dirty="0"/>
              <a:t>με οικογενειακό ιστορικό σακχαρώδη διαβήτη, υπέρτασης και νεφρικής </a:t>
            </a:r>
            <a:r>
              <a:rPr lang="el-GR" sz="2800" dirty="0" smtClean="0"/>
              <a:t>νόσου.</a:t>
            </a:r>
            <a:endParaRPr lang="en-US" sz="2800" dirty="0" smtClean="0"/>
          </a:p>
          <a:p>
            <a:r>
              <a:rPr lang="el-GR" sz="2800" dirty="0" smtClean="0"/>
              <a:t>Ασθενείς </a:t>
            </a:r>
            <a:r>
              <a:rPr lang="el-GR" sz="2800" dirty="0"/>
              <a:t>με άλλες νεφροπάθειες.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75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Είδη νεφρικής </a:t>
            </a:r>
            <a:r>
              <a:rPr lang="el-GR" dirty="0" smtClean="0"/>
              <a:t>νόσου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>
                <a:solidFill>
                  <a:srgbClr val="820000"/>
                </a:solidFill>
              </a:rPr>
              <a:t>Οξεία νεφρική ανεπάρκεια</a:t>
            </a:r>
            <a:r>
              <a:rPr lang="en-US" sz="2400" b="1" dirty="0">
                <a:solidFill>
                  <a:srgbClr val="820000"/>
                </a:solidFill>
              </a:rPr>
              <a:t>: </a:t>
            </a:r>
            <a:r>
              <a:rPr lang="el-GR" sz="2400" dirty="0"/>
              <a:t>Πρόκειται για νεφρική νόσο που εμφανίζεται ταχύτατα με θορυβώδη συμπτώματα αλλά είναι αναστρέψιμη.</a:t>
            </a:r>
          </a:p>
          <a:p>
            <a:pPr>
              <a:lnSpc>
                <a:spcPct val="150000"/>
              </a:lnSpc>
            </a:pPr>
            <a:r>
              <a:rPr lang="el-GR" sz="2400" b="1" dirty="0">
                <a:solidFill>
                  <a:srgbClr val="820000"/>
                </a:solidFill>
              </a:rPr>
              <a:t>Χρόνια νεφρική ανεπάρκεια</a:t>
            </a:r>
            <a:r>
              <a:rPr lang="en-US" sz="2400" b="1" dirty="0">
                <a:solidFill>
                  <a:srgbClr val="820000"/>
                </a:solidFill>
              </a:rPr>
              <a:t>: </a:t>
            </a:r>
            <a:r>
              <a:rPr lang="el-GR" sz="2400" dirty="0"/>
              <a:t>Αναπτύσσεται ύπουλα κατά τη διάρκεια πολλών ετών και οδηγεί </a:t>
            </a:r>
            <a:r>
              <a:rPr lang="en-US" sz="2400" dirty="0"/>
              <a:t> </a:t>
            </a:r>
            <a:r>
              <a:rPr lang="el-GR" sz="2400" dirty="0"/>
              <a:t>σε τελικό στάδιο νεφρικής ανεπάρκειας. Στο στάδιο αυτό οι ασθενείς θα χρειαστούν αιμοδιάλυση ή μεταμόσχευση νεφρού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305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rgbClr val="820000"/>
                </a:solidFill>
              </a:rPr>
              <a:t>Οξεία Νεφρική </a:t>
            </a:r>
            <a:r>
              <a:rPr lang="el-GR" sz="4000" dirty="0" smtClean="0">
                <a:solidFill>
                  <a:srgbClr val="820000"/>
                </a:solidFill>
              </a:rPr>
              <a:t>Ανεπάρκεια</a:t>
            </a:r>
            <a:endParaRPr lang="el-GR" sz="4000" dirty="0">
              <a:solidFill>
                <a:srgbClr val="820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47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H οξεία νεφρική ανεπάρκεια (ΟΝΑ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5100" dirty="0"/>
              <a:t>Η ΟΝΑ </a:t>
            </a:r>
            <a:r>
              <a:rPr lang="el-GR" sz="5100" dirty="0" smtClean="0"/>
              <a:t>χαρακτηρίζεται</a:t>
            </a:r>
            <a:r>
              <a:rPr lang="en-US" sz="5100" dirty="0" smtClean="0"/>
              <a:t> </a:t>
            </a:r>
            <a:r>
              <a:rPr lang="el-GR" sz="5100" dirty="0" smtClean="0"/>
              <a:t>από </a:t>
            </a:r>
            <a:r>
              <a:rPr lang="el-GR" sz="5100" dirty="0"/>
              <a:t>μια </a:t>
            </a:r>
            <a:r>
              <a:rPr lang="el-GR" sz="5100" b="1" dirty="0">
                <a:solidFill>
                  <a:srgbClr val="820000"/>
                </a:solidFill>
              </a:rPr>
              <a:t>ταχύτατη απώλεια της νεφρικής λειτουργίας</a:t>
            </a:r>
            <a:r>
              <a:rPr lang="el-GR" sz="5100" dirty="0">
                <a:solidFill>
                  <a:srgbClr val="C00000"/>
                </a:solidFill>
              </a:rPr>
              <a:t> </a:t>
            </a:r>
            <a:r>
              <a:rPr lang="el-GR" sz="5100" dirty="0" smtClean="0"/>
              <a:t>με </a:t>
            </a:r>
            <a:r>
              <a:rPr lang="el-GR" sz="5100" dirty="0"/>
              <a:t>κατακράτηση ουρίας, κρεατινίνης, ιόντων υδρογόνου κ.α. καθώς - αν και δεν συμβαίνει πάντα - με ολιγουρία (&lt; 400 </a:t>
            </a:r>
            <a:r>
              <a:rPr lang="en-US" sz="5100" dirty="0"/>
              <a:t>ml </a:t>
            </a:r>
            <a:r>
              <a:rPr lang="el-GR" sz="5100" dirty="0"/>
              <a:t>ούρων/24ώρο).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5100" dirty="0"/>
              <a:t>Αν και δυνητικά ανατρέψιμη η ΟΝΑ συνδέεται με υψηλή θνησιμότητα.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l-GR" sz="51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5100" b="1" dirty="0"/>
              <a:t>Διακρίνεται σε τρεις κατηγορίες</a:t>
            </a:r>
            <a:r>
              <a:rPr lang="en-US" sz="5100" b="1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5100" b="1" dirty="0">
                <a:solidFill>
                  <a:srgbClr val="820000"/>
                </a:solidFill>
              </a:rPr>
              <a:t>Προνεφρική</a:t>
            </a:r>
            <a:r>
              <a:rPr lang="en-US" sz="5100" b="1" dirty="0">
                <a:solidFill>
                  <a:srgbClr val="820000"/>
                </a:solidFill>
              </a:rPr>
              <a:t>: </a:t>
            </a:r>
            <a:r>
              <a:rPr lang="el-GR" sz="5100" dirty="0"/>
              <a:t>μείωση της νεφρικής ροής του αίματος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5100" b="1" dirty="0">
                <a:solidFill>
                  <a:srgbClr val="820000"/>
                </a:solidFill>
              </a:rPr>
              <a:t>Ενδονεφρική</a:t>
            </a:r>
            <a:r>
              <a:rPr lang="en-US" sz="5100" b="1" dirty="0">
                <a:solidFill>
                  <a:srgbClr val="820000"/>
                </a:solidFill>
              </a:rPr>
              <a:t>: </a:t>
            </a:r>
            <a:r>
              <a:rPr lang="el-GR" sz="5100" dirty="0"/>
              <a:t>ενδογενής βλάβη των νεφρών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l-GR" sz="5100" b="1" dirty="0">
                <a:solidFill>
                  <a:srgbClr val="820000"/>
                </a:solidFill>
              </a:rPr>
              <a:t>Μετανεφρική</a:t>
            </a:r>
            <a:r>
              <a:rPr lang="en-US" sz="5100" b="1" dirty="0">
                <a:solidFill>
                  <a:srgbClr val="820000"/>
                </a:solidFill>
              </a:rPr>
              <a:t>: </a:t>
            </a:r>
            <a:r>
              <a:rPr lang="el-GR" sz="5100" dirty="0"/>
              <a:t>απόφραξη της ουροποιητικής οδού.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07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Προνεφρική οξεία νεφρική ανεπάρκεια </a:t>
            </a:r>
            <a:br>
              <a:rPr lang="el-GR" dirty="0"/>
            </a:br>
            <a:r>
              <a:rPr lang="el-GR" sz="2800" b="0" dirty="0"/>
              <a:t>(1 από 2</a:t>
            </a:r>
            <a:r>
              <a:rPr lang="el-GR" sz="2800" b="0" dirty="0" smtClean="0"/>
              <a:t>)</a:t>
            </a:r>
            <a:endParaRPr lang="el-GR" sz="28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sz="2400" dirty="0"/>
              <a:t>Προκαλείται από </a:t>
            </a:r>
            <a:r>
              <a:rPr lang="el-GR" sz="2400" b="1" dirty="0">
                <a:solidFill>
                  <a:srgbClr val="820000"/>
                </a:solidFill>
              </a:rPr>
              <a:t>κυκλοφορική ανεπάρκεια </a:t>
            </a:r>
            <a:r>
              <a:rPr lang="el-GR" sz="2400" dirty="0"/>
              <a:t>η οποία μπορεί να συμβεί σε βαριά αιμορραγία, εγκαύματα, απώλεια υγρών, καρδιακή ανεπάρκεια και άλλες καταστάσεις που οδηγούν σε υποαιμάτωση των νεφρών και μείωση του </a:t>
            </a:r>
            <a:r>
              <a:rPr lang="en-US" sz="2400" dirty="0"/>
              <a:t>GFR.</a:t>
            </a:r>
          </a:p>
          <a:p>
            <a:pPr>
              <a:lnSpc>
                <a:spcPct val="120000"/>
              </a:lnSpc>
            </a:pPr>
            <a:r>
              <a:rPr lang="el-GR" sz="2400" dirty="0"/>
              <a:t>Εάν δεν αποκατασταθεί γρήγορα μια ικανοποιητική αιμάτωση η προνεφρική ουραιμία </a:t>
            </a:r>
            <a:r>
              <a:rPr lang="el-GR" sz="2400" b="1" dirty="0">
                <a:solidFill>
                  <a:srgbClr val="820000"/>
                </a:solidFill>
              </a:rPr>
              <a:t>μπορεί να προχωρήσει σε ενδογενή ανεπάρκεια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l-GR" sz="2400" dirty="0"/>
              <a:t>(οξεία σωληναριακή βλάβη).</a:t>
            </a:r>
          </a:p>
          <a:p>
            <a:pPr>
              <a:lnSpc>
                <a:spcPct val="120000"/>
              </a:lnSpc>
            </a:pPr>
            <a:r>
              <a:rPr lang="el-GR" sz="2400" dirty="0"/>
              <a:t>Η ενδογενής νεφρική ανεπάρκεια μπορεί να αποφευχθεί αν η νεφρική αιμάτωση αντικατασταθεί πριν συμβούν δομικές βλάβες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130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 </a:t>
            </a:r>
            <a:r>
              <a:rPr lang="el-GR" dirty="0"/>
              <a:t>ανδρικό ουροποιητικό </a:t>
            </a:r>
            <a:r>
              <a:rPr lang="el-GR" dirty="0" smtClean="0"/>
              <a:t>σύστημα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9" name="Rectangle 6"/>
          <p:cNvSpPr/>
          <p:nvPr/>
        </p:nvSpPr>
        <p:spPr>
          <a:xfrm>
            <a:off x="2195686" y="6021288"/>
            <a:ext cx="43677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Urinary tract en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Lennert B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pSp>
        <p:nvGrpSpPr>
          <p:cNvPr id="3" name="Ομάδα 7"/>
          <p:cNvGrpSpPr/>
          <p:nvPr/>
        </p:nvGrpSpPr>
        <p:grpSpPr>
          <a:xfrm>
            <a:off x="1187624" y="1124744"/>
            <a:ext cx="7346411" cy="4761905"/>
            <a:chOff x="1224603" y="1484784"/>
            <a:chExt cx="7346411" cy="4761905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5986" y="1484784"/>
              <a:ext cx="2923809" cy="4761905"/>
            </a:xfrm>
            <a:prstGeom prst="rect">
              <a:avLst/>
            </a:prstGeom>
          </p:spPr>
        </p:pic>
        <p:sp>
          <p:nvSpPr>
            <p:cNvPr id="5125" name="Text Box 9"/>
            <p:cNvSpPr txBox="1">
              <a:spLocks noChangeArrowheads="1"/>
            </p:cNvSpPr>
            <p:nvPr/>
          </p:nvSpPr>
          <p:spPr bwMode="auto">
            <a:xfrm>
              <a:off x="1224603" y="3773725"/>
              <a:ext cx="201612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>
                  <a:latin typeface="+mn-lt"/>
                </a:rPr>
                <a:t>Επινεφρίδια</a:t>
              </a:r>
            </a:p>
          </p:txBody>
        </p:sp>
        <p:cxnSp>
          <p:nvCxnSpPr>
            <p:cNvPr id="7" name="Ευθεία γραμμή σύνδεσης 6"/>
            <p:cNvCxnSpPr/>
            <p:nvPr/>
          </p:nvCxnSpPr>
          <p:spPr>
            <a:xfrm>
              <a:off x="2613888" y="4005064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541930" y="4179693"/>
              <a:ext cx="100811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 smtClean="0">
                  <a:latin typeface="+mn-lt"/>
                </a:rPr>
                <a:t>Νεφρό 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13" name="Ευθεία γραμμή σύνδεσης 12"/>
            <p:cNvCxnSpPr/>
            <p:nvPr/>
          </p:nvCxnSpPr>
          <p:spPr>
            <a:xfrm>
              <a:off x="4932040" y="4365104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6356151" y="4165049"/>
              <a:ext cx="22148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 smtClean="0">
                  <a:latin typeface="+mn-lt"/>
                </a:rPr>
                <a:t>Νεφρική πύελος </a:t>
              </a:r>
              <a:endParaRPr lang="el-GR" sz="2000" dirty="0">
                <a:latin typeface="+mn-lt"/>
              </a:endParaRPr>
            </a:p>
          </p:txBody>
        </p:sp>
        <p:cxnSp>
          <p:nvCxnSpPr>
            <p:cNvPr id="15" name="Ευθεία γραμμή σύνδεσης 14"/>
            <p:cNvCxnSpPr/>
            <p:nvPr/>
          </p:nvCxnSpPr>
          <p:spPr>
            <a:xfrm>
              <a:off x="4860032" y="4869160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6265490" y="4642897"/>
              <a:ext cx="151835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 smtClean="0">
                  <a:latin typeface="+mn-lt"/>
                </a:rPr>
                <a:t>Ουρητήρας 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1553610" y="5407630"/>
              <a:ext cx="23623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 smtClean="0">
                  <a:latin typeface="+mn-lt"/>
                </a:rPr>
                <a:t>Ουροδόχος κύστη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2447645" y="5782313"/>
              <a:ext cx="119668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000" dirty="0" smtClean="0">
                  <a:latin typeface="+mn-lt"/>
                </a:rPr>
                <a:t>Ουρήθρα</a:t>
              </a:r>
              <a:endParaRPr lang="el-GR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71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009898"/>
              </p:ext>
            </p:extLst>
          </p:nvPr>
        </p:nvGraphicFramePr>
        <p:xfrm>
          <a:off x="899592" y="2996952"/>
          <a:ext cx="7272808" cy="33832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384376"/>
                <a:gridCol w="2011432"/>
                <a:gridCol w="1877000"/>
              </a:tblGrid>
              <a:tr h="762000"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Προνεφρική</a:t>
                      </a:r>
                      <a:r>
                        <a:rPr lang="el-GR" sz="2200" baseline="0" dirty="0" smtClean="0"/>
                        <a:t>  ανεπάρκεια</a:t>
                      </a:r>
                      <a:endParaRPr lang="el-GR" sz="22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Ενδογενής ανεπάρκεια</a:t>
                      </a:r>
                      <a:endParaRPr lang="el-GR" sz="22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Συγκέντρωση νατρίου στα ούρα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&lt; 20 </a:t>
                      </a:r>
                      <a:r>
                        <a:rPr lang="en-US" sz="2200" dirty="0" smtClean="0"/>
                        <a:t>mmol/L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&gt; 40 mmol/L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Συγκέντρωση</a:t>
                      </a:r>
                      <a:r>
                        <a:rPr lang="el-GR" sz="2200" baseline="0" dirty="0" smtClean="0"/>
                        <a:t> ουρίας ούρων προς ουρία πλάσματος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&gt; 20</a:t>
                      </a:r>
                      <a:r>
                        <a:rPr lang="en-US" sz="2200" dirty="0" smtClean="0"/>
                        <a:t>:1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&lt; 10:1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Ωσμωτικότητα ούρων προς ωσμωτικότητα</a:t>
                      </a:r>
                      <a:r>
                        <a:rPr lang="el-GR" sz="2200" baseline="0" dirty="0" smtClean="0"/>
                        <a:t> πλάσματος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&gt; 1,5</a:t>
                      </a:r>
                      <a:r>
                        <a:rPr lang="en-US" sz="2200" dirty="0" smtClean="0"/>
                        <a:t>:1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&lt; 1,1:1</a:t>
                      </a:r>
                      <a:endParaRPr lang="el-GR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Προνεφρική οξεία νεφρική ανεπάρκεια </a:t>
            </a:r>
            <a:br>
              <a:rPr lang="el-GR" dirty="0"/>
            </a:br>
            <a:r>
              <a:rPr lang="el-GR" sz="2800" b="0" dirty="0" smtClean="0"/>
              <a:t>(</a:t>
            </a:r>
            <a:r>
              <a:rPr lang="en-US" sz="2800" b="0" dirty="0" smtClean="0"/>
              <a:t>2</a:t>
            </a:r>
            <a:r>
              <a:rPr lang="el-GR" sz="2800" b="0" dirty="0" smtClean="0"/>
              <a:t> </a:t>
            </a:r>
            <a:r>
              <a:rPr lang="el-GR" sz="2800" b="0" dirty="0"/>
              <a:t>από 2)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0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Το αποτέλεσμα της προνεφρικής ΟΝΑ είναι η παραγωγή ούρων μικρού όγκου, μεγάλης συγκέντρωσης ουσιών στα ούρα και υπονατριαιμία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9599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Οξεία ενδογενής νεφρική ανεπάρκεια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2800" b="0" dirty="0" smtClean="0"/>
              <a:t>(</a:t>
            </a:r>
            <a:r>
              <a:rPr lang="el-GR" sz="2800" b="0" dirty="0"/>
              <a:t>1 από 4</a:t>
            </a:r>
            <a:r>
              <a:rPr lang="el-GR" sz="2800" b="0" dirty="0" smtClean="0"/>
              <a:t>)</a:t>
            </a:r>
            <a:endParaRPr lang="el-GR" sz="28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200" dirty="0"/>
              <a:t>Ονομάζεται και οξεία σωληναριακή νέκρωση. Η σπειραματική βλάβη είναι ασυνήθιστη αλλά ο </a:t>
            </a:r>
            <a:r>
              <a:rPr lang="en-US" sz="2200" dirty="0"/>
              <a:t>GFR </a:t>
            </a:r>
            <a:r>
              <a:rPr lang="el-GR" sz="2200" dirty="0"/>
              <a:t>ελαττώνεται λόγω υποαιμάτωση του σπειράματος. Ο </a:t>
            </a:r>
            <a:r>
              <a:rPr lang="en-US" sz="2200" dirty="0"/>
              <a:t>GFR </a:t>
            </a:r>
            <a:r>
              <a:rPr lang="el-GR" sz="2200" b="1" dirty="0">
                <a:solidFill>
                  <a:srgbClr val="820000"/>
                </a:solidFill>
              </a:rPr>
              <a:t>δεν μπορεί να ανακάμψει</a:t>
            </a:r>
            <a:r>
              <a:rPr lang="el-GR" sz="2200" dirty="0">
                <a:solidFill>
                  <a:srgbClr val="C00000"/>
                </a:solidFill>
              </a:rPr>
              <a:t> </a:t>
            </a:r>
            <a:r>
              <a:rPr lang="el-GR" sz="2200" dirty="0"/>
              <a:t>μετά από διόρθωση της κυκλοφορικής βλάβης. Παρατηρείται</a:t>
            </a:r>
            <a:r>
              <a:rPr lang="en-US" sz="2200" dirty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200" b="1" dirty="0">
                <a:solidFill>
                  <a:srgbClr val="820000"/>
                </a:solidFill>
              </a:rPr>
              <a:t>Υπονατριαιμία</a:t>
            </a:r>
            <a:r>
              <a:rPr lang="en-US" sz="2200" b="1" dirty="0">
                <a:solidFill>
                  <a:srgbClr val="820000"/>
                </a:solidFill>
              </a:rPr>
              <a:t>: </a:t>
            </a:r>
            <a:r>
              <a:rPr lang="el-GR" sz="2200" dirty="0"/>
              <a:t>λόγω περίσσειας ύδατος (ελάττωση ούρων).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200" b="1" dirty="0">
                <a:solidFill>
                  <a:srgbClr val="820000"/>
                </a:solidFill>
              </a:rPr>
              <a:t>Υποκαλιαιμία</a:t>
            </a:r>
            <a:r>
              <a:rPr lang="en-US" sz="2200" b="1" dirty="0">
                <a:solidFill>
                  <a:srgbClr val="820000"/>
                </a:solidFill>
              </a:rPr>
              <a:t>:</a:t>
            </a:r>
            <a:r>
              <a:rPr lang="en-US" sz="2200" dirty="0"/>
              <a:t> </a:t>
            </a:r>
            <a:r>
              <a:rPr lang="el-GR" sz="2200" dirty="0"/>
              <a:t>λόγω μειωμένης απέκκριση καλίου.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200" b="1" dirty="0">
                <a:solidFill>
                  <a:srgbClr val="820000"/>
                </a:solidFill>
              </a:rPr>
              <a:t>Μη αναπνευστική οξέωση</a:t>
            </a:r>
            <a:r>
              <a:rPr lang="en-US" sz="2200" b="1" dirty="0">
                <a:solidFill>
                  <a:srgbClr val="820000"/>
                </a:solidFill>
              </a:rPr>
              <a:t>: </a:t>
            </a:r>
            <a:r>
              <a:rPr lang="el-GR" sz="2200" dirty="0"/>
              <a:t>λόγω μειωμένης απέκκρισης ιόντων υδρογόνου.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200" b="1" dirty="0">
                <a:solidFill>
                  <a:srgbClr val="820000"/>
                </a:solidFill>
              </a:rPr>
              <a:t>Υπερφωσφοραιμία</a:t>
            </a:r>
            <a:r>
              <a:rPr lang="en-US" sz="2200" b="1" dirty="0">
                <a:solidFill>
                  <a:srgbClr val="820000"/>
                </a:solidFill>
              </a:rPr>
              <a:t>: </a:t>
            </a:r>
            <a:r>
              <a:rPr lang="el-GR" sz="2200" dirty="0"/>
              <a:t>λόγω κατακράτησης φωσφορικών.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200" b="1" dirty="0">
                <a:solidFill>
                  <a:srgbClr val="820000"/>
                </a:solidFill>
              </a:rPr>
              <a:t>Υποασβεστιαμία</a:t>
            </a:r>
            <a:r>
              <a:rPr lang="en-US" sz="2200" b="1" dirty="0">
                <a:solidFill>
                  <a:srgbClr val="820000"/>
                </a:solidFill>
              </a:rPr>
              <a:t>: </a:t>
            </a:r>
            <a:r>
              <a:rPr lang="el-GR" sz="2200" dirty="0"/>
              <a:t>λόγω ελάττωσης της καλσιτριόλης.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200" b="1" dirty="0">
                <a:solidFill>
                  <a:srgbClr val="820000"/>
                </a:solidFill>
              </a:rPr>
              <a:t>Υπερμαγνησιαιμία</a:t>
            </a:r>
            <a:r>
              <a:rPr lang="en-US" sz="2200" b="1" dirty="0">
                <a:solidFill>
                  <a:srgbClr val="820000"/>
                </a:solidFill>
              </a:rPr>
              <a:t>: </a:t>
            </a:r>
            <a:r>
              <a:rPr lang="el-GR" sz="2200" dirty="0"/>
              <a:t>λόγω μείωσης απέκκρισης μαγνησίου.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200" b="1" dirty="0">
                <a:solidFill>
                  <a:srgbClr val="820000"/>
                </a:solidFill>
              </a:rPr>
              <a:t>Πρωτεϊνουρία – σκουρόχρωμα ούρα λόγω χρωστικών αίμης</a:t>
            </a:r>
            <a:r>
              <a:rPr lang="el-GR" sz="2200" b="1" dirty="0" smtClean="0">
                <a:solidFill>
                  <a:srgbClr val="820000"/>
                </a:solidFill>
              </a:rPr>
              <a:t>.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42536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353978"/>
              </p:ext>
            </p:extLst>
          </p:nvPr>
        </p:nvGraphicFramePr>
        <p:xfrm>
          <a:off x="899592" y="1988840"/>
          <a:ext cx="7128792" cy="39014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290212"/>
                <a:gridCol w="383858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Αιτίες</a:t>
                      </a:r>
                      <a:endParaRPr lang="el-GR" sz="22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Παραδείγματα</a:t>
                      </a:r>
                      <a:endParaRPr lang="el-GR" sz="22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Νόσοι που επηρεάζουν τους νεφρούς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Συστηματικός ερυθυματώδης λύκος,</a:t>
                      </a:r>
                      <a:r>
                        <a:rPr lang="el-GR" sz="2200" baseline="0" dirty="0" smtClean="0"/>
                        <a:t> σπειραματονεφρίτιδα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Νεφροτοξίνες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Αντιφλεγμονώδη</a:t>
                      </a:r>
                      <a:r>
                        <a:rPr lang="el-GR" sz="2200" baseline="0" dirty="0" smtClean="0"/>
                        <a:t> φάρμακα, αντιβιοτικά κ.α.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Σκιαγραφικές ουσίες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Νεφρική</a:t>
                      </a:r>
                      <a:r>
                        <a:rPr lang="el-GR" sz="2200" baseline="0" dirty="0" smtClean="0"/>
                        <a:t> υποαιμάτωση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Υπόταση, αιμορραγία, σηψαιμία,</a:t>
                      </a:r>
                      <a:r>
                        <a:rPr lang="el-GR" sz="2200" baseline="0" dirty="0" smtClean="0"/>
                        <a:t> χαμηλή καρδιακή παροχή, εγκαύματα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Ενδονεφρική απόφραξη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Πρωτείνη </a:t>
                      </a:r>
                      <a:r>
                        <a:rPr lang="en-US" sz="2200" dirty="0" smtClean="0"/>
                        <a:t>Bence-Jones.</a:t>
                      </a:r>
                      <a:endParaRPr lang="el-GR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Οξεία ενδογενής νεφρική ανεπάρκεια </a:t>
            </a:r>
            <a:r>
              <a:rPr lang="en-US" dirty="0"/>
              <a:t/>
            </a:r>
            <a:br>
              <a:rPr lang="en-US" dirty="0"/>
            </a:br>
            <a:r>
              <a:rPr lang="el-GR" sz="2800" b="0" dirty="0" smtClean="0"/>
              <a:t>(</a:t>
            </a:r>
            <a:r>
              <a:rPr lang="en-US" sz="2800" b="0" dirty="0" smtClean="0"/>
              <a:t>2</a:t>
            </a:r>
            <a:r>
              <a:rPr lang="el-GR" sz="2800" b="0" dirty="0" smtClean="0"/>
              <a:t> </a:t>
            </a:r>
            <a:r>
              <a:rPr lang="el-GR" sz="2800" b="0" dirty="0"/>
              <a:t>από 4)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>
            <a:normAutofit/>
          </a:bodyPr>
          <a:lstStyle/>
          <a:p>
            <a:r>
              <a:rPr lang="el-GR" sz="2400" dirty="0"/>
              <a:t>Μερικές σημαντικές αιτίες οξείας νεφρικής ανεπάρκειας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2172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384819"/>
              </p:ext>
            </p:extLst>
          </p:nvPr>
        </p:nvGraphicFramePr>
        <p:xfrm>
          <a:off x="1727684" y="2204864"/>
          <a:ext cx="5688632" cy="36576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844316"/>
                <a:gridCol w="28443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Αύξηση</a:t>
                      </a:r>
                      <a:endParaRPr lang="el-GR" sz="24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Ελάττωση</a:t>
                      </a:r>
                      <a:endParaRPr lang="el-GR" sz="24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Κάλιο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Νάτριο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Ουρία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Διττανθρακικά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Κρεατινίνη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Ασβέστιο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Φωσφορικά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Μαγνήσιο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Ιόντα υδρογόνου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Ουρικό οξύ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Οξεία ενδογενής νεφρική ανεπάρκεια </a:t>
            </a:r>
            <a:r>
              <a:rPr lang="en-US" dirty="0"/>
              <a:t/>
            </a:r>
            <a:br>
              <a:rPr lang="en-US" dirty="0"/>
            </a:br>
            <a:r>
              <a:rPr lang="el-GR" sz="2800" b="0" dirty="0" smtClean="0"/>
              <a:t>(</a:t>
            </a:r>
            <a:r>
              <a:rPr lang="en-US" sz="2800" b="0" dirty="0" smtClean="0"/>
              <a:t>3</a:t>
            </a:r>
            <a:r>
              <a:rPr lang="el-GR" sz="2800" b="0" dirty="0" smtClean="0"/>
              <a:t> </a:t>
            </a:r>
            <a:r>
              <a:rPr lang="el-GR" sz="2800" b="0" dirty="0"/>
              <a:t>από 4)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864096"/>
          </a:xfrm>
        </p:spPr>
        <p:txBody>
          <a:bodyPr>
            <a:normAutofit/>
          </a:bodyPr>
          <a:lstStyle/>
          <a:p>
            <a:r>
              <a:rPr lang="el-GR" sz="2400" dirty="0"/>
              <a:t>Βιοχημικές μεταβολές του πλάσματος στην οξεία νεφρική ανεπάρκεια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5124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Οξεία ενδογενής νεφρική ανεπάρκεια </a:t>
            </a:r>
            <a:r>
              <a:rPr lang="en-US" dirty="0"/>
              <a:t/>
            </a:r>
            <a:br>
              <a:rPr lang="en-US" dirty="0"/>
            </a:br>
            <a:r>
              <a:rPr lang="el-GR" sz="2800" b="0" dirty="0" smtClean="0"/>
              <a:t>(</a:t>
            </a:r>
            <a:r>
              <a:rPr lang="en-US" sz="2800" b="0" dirty="0" smtClean="0"/>
              <a:t>4</a:t>
            </a:r>
            <a:r>
              <a:rPr lang="el-GR" sz="2800" b="0" dirty="0" smtClean="0"/>
              <a:t> </a:t>
            </a:r>
            <a:r>
              <a:rPr lang="el-GR" sz="2800" b="0" dirty="0"/>
              <a:t>από 4)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2400" b="1" dirty="0"/>
              <a:t>Διακρίνεται σε τρεις φάσεις</a:t>
            </a:r>
            <a:r>
              <a:rPr lang="en-US" sz="2400" b="1" dirty="0"/>
              <a:t>:</a:t>
            </a:r>
          </a:p>
          <a:p>
            <a:pPr>
              <a:lnSpc>
                <a:spcPct val="120000"/>
              </a:lnSpc>
            </a:pPr>
            <a:r>
              <a:rPr lang="el-GR" sz="2400" b="1" dirty="0" smtClean="0">
                <a:solidFill>
                  <a:srgbClr val="820000"/>
                </a:solidFill>
              </a:rPr>
              <a:t>Φάση </a:t>
            </a:r>
            <a:r>
              <a:rPr lang="el-GR" sz="2400" b="1" dirty="0">
                <a:solidFill>
                  <a:srgbClr val="820000"/>
                </a:solidFill>
              </a:rPr>
              <a:t>ολιγουρίας</a:t>
            </a:r>
            <a:r>
              <a:rPr lang="en-US" sz="2400" b="1" dirty="0">
                <a:solidFill>
                  <a:srgbClr val="820000"/>
                </a:solidFill>
              </a:rPr>
              <a:t>: </a:t>
            </a:r>
            <a:r>
              <a:rPr lang="el-GR" sz="2400" dirty="0"/>
              <a:t>διαρκεί 8 – 10 ημέρες αλλά μερικές φορές είναι πιο σύντομη ή επιμένει για αρκετές εβδομάδες. Σε πολλούς ασθενείς παραλείπεται.</a:t>
            </a:r>
          </a:p>
          <a:p>
            <a:pPr>
              <a:lnSpc>
                <a:spcPct val="120000"/>
              </a:lnSpc>
            </a:pPr>
            <a:r>
              <a:rPr lang="el-GR" sz="2400" b="1" dirty="0">
                <a:solidFill>
                  <a:srgbClr val="820000"/>
                </a:solidFill>
              </a:rPr>
              <a:t>Φάση διούρησης</a:t>
            </a:r>
            <a:r>
              <a:rPr lang="en-US" sz="2400" b="1" dirty="0">
                <a:solidFill>
                  <a:srgbClr val="820000"/>
                </a:solidFill>
              </a:rPr>
              <a:t>: </a:t>
            </a:r>
            <a:r>
              <a:rPr lang="el-GR" sz="2400" dirty="0"/>
              <a:t>υποδηλώνει κλινική βελτίωση, η συγκέντρωση ουρίας και κρεατινίνης διατηρούνται σε φυσιολογικά επίπεδα, το ασβέστιο αυξάνει.</a:t>
            </a:r>
          </a:p>
          <a:p>
            <a:pPr>
              <a:lnSpc>
                <a:spcPct val="120000"/>
              </a:lnSpc>
            </a:pPr>
            <a:r>
              <a:rPr lang="el-GR" sz="2400" b="1" dirty="0">
                <a:solidFill>
                  <a:srgbClr val="820000"/>
                </a:solidFill>
              </a:rPr>
              <a:t>Φάση επαναφοράς</a:t>
            </a:r>
            <a:r>
              <a:rPr lang="en-US" sz="2400" b="1" dirty="0">
                <a:solidFill>
                  <a:srgbClr val="820000"/>
                </a:solidFill>
              </a:rPr>
              <a:t>: </a:t>
            </a:r>
            <a:r>
              <a:rPr lang="el-GR" sz="2400" dirty="0"/>
              <a:t>τα σωληναριακά κύτταρα αναγεννώνται και ο ασθενής μπορεί πλέον να αναρρώσει πλήρως.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12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Νεφρική ανεπάρκεια μετανεφρικής </a:t>
            </a:r>
            <a:r>
              <a:rPr lang="el-GR" dirty="0" smtClean="0"/>
              <a:t>αιτιολογίας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Οφείλεται σε απόφραξη της ροής των ούρων που οδηγεί σε αύξηση της υδροστατικής πίεσης η οποία εμποδίζει τη σπειραματική διήθηση και αν παραταθεί οδηγεί σε δευτεροπαθή σωληναριακή βλάβη.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Οι </a:t>
            </a:r>
            <a:r>
              <a:rPr lang="el-GR" sz="2400" dirty="0"/>
              <a:t>αιτίες απόφραξης περιλαμβάνουν τη νεφρολιθίαση, τη διόγκωση του προστάτη (υπερτροφική ή νεοπλασματική) κ.α.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Η </a:t>
            </a:r>
            <a:r>
              <a:rPr lang="el-GR" sz="2400" dirty="0"/>
              <a:t>πάθηση χαρακτηρίζεται από ανουρία (σπάνια) και συχνότερα από ατελής ή διαλείπουσα διούρηση.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871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solidFill>
                  <a:srgbClr val="820000"/>
                </a:solidFill>
              </a:rPr>
              <a:t>Χρόνια Νεφρική </a:t>
            </a:r>
            <a:r>
              <a:rPr lang="el-GR" sz="4000" dirty="0" smtClean="0">
                <a:solidFill>
                  <a:srgbClr val="820000"/>
                </a:solidFill>
              </a:rPr>
              <a:t>Ανεπάρκεια</a:t>
            </a:r>
            <a:endParaRPr lang="el-GR" sz="4000" dirty="0">
              <a:solidFill>
                <a:srgbClr val="82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647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Αίτια χρόνιας νεφρικής </a:t>
            </a:r>
            <a:r>
              <a:rPr lang="el-GR" dirty="0" smtClean="0"/>
              <a:t>ανεπάρκειας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2400" dirty="0"/>
              <a:t>Οφείλεται σε προοδευτική μη αναστρέψιμη βλάβη της νεφρικής λειτουργίας.</a:t>
            </a:r>
          </a:p>
          <a:p>
            <a:pPr>
              <a:lnSpc>
                <a:spcPct val="120000"/>
              </a:lnSpc>
            </a:pPr>
            <a:r>
              <a:rPr lang="el-GR" sz="2400" b="1" dirty="0" smtClean="0">
                <a:solidFill>
                  <a:srgbClr val="820000"/>
                </a:solidFill>
              </a:rPr>
              <a:t>Αίτια</a:t>
            </a:r>
            <a:endParaRPr lang="el-GR" sz="2400" b="1" dirty="0">
              <a:solidFill>
                <a:srgbClr val="82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l-GR" sz="2400" dirty="0"/>
              <a:t>Σπειραματονεφρίτιδα (αυτοάνοση νόσος)</a:t>
            </a:r>
          </a:p>
          <a:p>
            <a:pPr lvl="1">
              <a:lnSpc>
                <a:spcPct val="120000"/>
              </a:lnSpc>
            </a:pPr>
            <a:r>
              <a:rPr lang="el-GR" sz="2400" dirty="0"/>
              <a:t>Σακχαρώδης διαβήτης</a:t>
            </a:r>
          </a:p>
          <a:p>
            <a:pPr lvl="1">
              <a:lnSpc>
                <a:spcPct val="120000"/>
              </a:lnSpc>
            </a:pPr>
            <a:r>
              <a:rPr lang="el-GR" sz="2400" dirty="0"/>
              <a:t>Υπέρταση</a:t>
            </a:r>
          </a:p>
          <a:p>
            <a:pPr lvl="1">
              <a:lnSpc>
                <a:spcPct val="120000"/>
              </a:lnSpc>
            </a:pPr>
            <a:r>
              <a:rPr lang="el-GR" sz="2400" dirty="0"/>
              <a:t>Πυελονεφρίτιδα</a:t>
            </a:r>
          </a:p>
          <a:p>
            <a:pPr lvl="1">
              <a:lnSpc>
                <a:spcPct val="120000"/>
              </a:lnSpc>
            </a:pPr>
            <a:r>
              <a:rPr lang="el-GR" sz="2400" dirty="0"/>
              <a:t>Νεφραγγειακή νόσος</a:t>
            </a:r>
          </a:p>
          <a:p>
            <a:pPr lvl="1">
              <a:lnSpc>
                <a:spcPct val="120000"/>
              </a:lnSpc>
            </a:pPr>
            <a:r>
              <a:rPr lang="el-GR" sz="2400" dirty="0"/>
              <a:t>Πολυκυστική νόσος των </a:t>
            </a:r>
            <a:r>
              <a:rPr lang="el-GR" sz="2400" dirty="0" smtClean="0"/>
              <a:t>νεφρών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918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Τελικό στάδιο νεφρικής </a:t>
            </a:r>
            <a:r>
              <a:rPr lang="el-GR" dirty="0" smtClean="0"/>
              <a:t>ανεπάρκειας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Οι ασθενείς παραμένουν ασυμπτωματικοί μέχρις ότου </a:t>
            </a:r>
            <a:r>
              <a:rPr lang="en-US" sz="2800" b="1" dirty="0">
                <a:solidFill>
                  <a:srgbClr val="820000"/>
                </a:solidFill>
              </a:rPr>
              <a:t>GFR &lt;  15 mL/min </a:t>
            </a:r>
            <a:r>
              <a:rPr lang="en-US" sz="2800" dirty="0"/>
              <a:t>(</a:t>
            </a:r>
            <a:r>
              <a:rPr lang="el-GR" sz="2800" dirty="0"/>
              <a:t>τελικό στάδιο νεφρικής ανεπάρκειας</a:t>
            </a:r>
            <a:r>
              <a:rPr lang="el-GR" sz="2800" dirty="0" smtClean="0"/>
              <a:t>)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l-GR" sz="2800" dirty="0" smtClean="0"/>
              <a:t>Στο </a:t>
            </a:r>
            <a:r>
              <a:rPr lang="el-GR" sz="2800" dirty="0"/>
              <a:t>στάδιο αυτό απαιτείται πλέον αιμοδιάλυση ή μεταμόσχευση νεφρού</a:t>
            </a:r>
          </a:p>
          <a:p>
            <a:pPr>
              <a:lnSpc>
                <a:spcPct val="150000"/>
              </a:lnSpc>
            </a:pPr>
            <a:r>
              <a:rPr lang="el-GR" sz="2800" dirty="0" smtClean="0"/>
              <a:t>Χαρακτηριστικό </a:t>
            </a:r>
            <a:r>
              <a:rPr lang="el-GR" sz="2800" dirty="0"/>
              <a:t>του σταδίου</a:t>
            </a:r>
            <a:r>
              <a:rPr lang="en-US" sz="2800" dirty="0"/>
              <a:t>:</a:t>
            </a:r>
          </a:p>
          <a:p>
            <a:pPr lvl="1">
              <a:lnSpc>
                <a:spcPct val="150000"/>
              </a:lnSpc>
            </a:pPr>
            <a:r>
              <a:rPr lang="el-GR" sz="2400" dirty="0"/>
              <a:t>Η τιμή (1/</a:t>
            </a:r>
            <a:r>
              <a:rPr lang="en-US" sz="2400" dirty="0"/>
              <a:t>[Creat]</a:t>
            </a:r>
            <a:r>
              <a:rPr lang="el-GR" sz="2400" dirty="0"/>
              <a:t>)/χρόνο</a:t>
            </a:r>
            <a:r>
              <a:rPr lang="en-US" sz="2400" dirty="0"/>
              <a:t> </a:t>
            </a:r>
            <a:r>
              <a:rPr lang="el-GR" sz="2400" dirty="0"/>
              <a:t>προσεγγίζει την ευθεία γραμμή.</a:t>
            </a:r>
          </a:p>
          <a:p>
            <a:endParaRPr lang="el-GR" dirty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741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372577"/>
              </p:ext>
            </p:extLst>
          </p:nvPr>
        </p:nvGraphicFramePr>
        <p:xfrm>
          <a:off x="2540000" y="1628800"/>
          <a:ext cx="4064000" cy="35661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Αύξηση</a:t>
                      </a:r>
                      <a:endParaRPr lang="el-GR" sz="24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Ελάττωση</a:t>
                      </a:r>
                      <a:endParaRPr lang="el-GR" sz="24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Κάλιο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Νάτριο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Ουρία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Διττανθρακικά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Κρεατινίνη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Ασβέστιο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Ιόντα υδρογόνου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Φωσφορικά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Μαγνήσιο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Χημικά χαρακτηριστικά νεφροπάθειας τελικού </a:t>
            </a:r>
            <a:r>
              <a:rPr lang="el-GR" dirty="0" smtClean="0"/>
              <a:t>σταδίου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26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To </a:t>
            </a:r>
            <a:r>
              <a:rPr lang="el-GR" dirty="0"/>
              <a:t>γυναικείο ουροποιητικό </a:t>
            </a:r>
            <a:r>
              <a:rPr lang="el-GR" dirty="0" smtClean="0"/>
              <a:t>σύστημα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580112" y="1700808"/>
            <a:ext cx="35356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+mn-lt"/>
                <a:hlinkClick r:id="rId3" tooltip="en:Urinary system"/>
              </a:rPr>
              <a:t>Urinary </a:t>
            </a:r>
            <a:r>
              <a:rPr lang="en-US" dirty="0">
                <a:latin typeface="+mn-lt"/>
                <a:hlinkClick r:id="rId3" tooltip="en:Urinary system"/>
              </a:rPr>
              <a:t>system</a:t>
            </a:r>
            <a:endParaRPr lang="en-US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+mn-lt"/>
                <a:hlinkClick r:id="rId4" tooltip="en:Kidney"/>
              </a:rPr>
              <a:t>Kidney</a:t>
            </a:r>
            <a:endParaRPr lang="en-US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  <a:hlinkClick r:id="rId5" tooltip="en:Renal pelvis"/>
              </a:rPr>
              <a:t>Renal pelvis</a:t>
            </a:r>
            <a:endParaRPr lang="en-US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  <a:hlinkClick r:id="rId6" tooltip="en:Ureter"/>
              </a:rPr>
              <a:t>Ureter</a:t>
            </a:r>
            <a:endParaRPr lang="en-US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  <a:hlinkClick r:id="rId7" tooltip="en:Urinary bladder"/>
              </a:rPr>
              <a:t>Urinary bladder</a:t>
            </a:r>
            <a:endParaRPr lang="en-US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  <a:hlinkClick r:id="rId8" tooltip="en:Urethra"/>
              </a:rPr>
              <a:t>Urethra</a:t>
            </a:r>
            <a:r>
              <a:rPr lang="en-US" dirty="0">
                <a:latin typeface="+mn-lt"/>
              </a:rPr>
              <a:t> (Left side with frontal section)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  <a:hlinkClick r:id="rId9" tooltip="en:Adrenal gland"/>
              </a:rPr>
              <a:t>Adrenal gland</a:t>
            </a:r>
            <a:endParaRPr lang="en-US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  <a:hlinkClick r:id="rId10" tooltip="en:Renal artery"/>
              </a:rPr>
              <a:t>Renal artery</a:t>
            </a:r>
            <a:r>
              <a:rPr lang="en-US" dirty="0">
                <a:latin typeface="+mn-lt"/>
              </a:rPr>
              <a:t> and </a:t>
            </a:r>
            <a:r>
              <a:rPr lang="en-US" dirty="0">
                <a:latin typeface="+mn-lt"/>
                <a:hlinkClick r:id="rId11" tooltip="en:Renal vein"/>
              </a:rPr>
              <a:t>vein</a:t>
            </a:r>
            <a:endParaRPr lang="en-US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  <a:hlinkClick r:id="rId12" tooltip="en:Inferior vena cava"/>
              </a:rPr>
              <a:t>Inferior vena cava</a:t>
            </a:r>
            <a:endParaRPr lang="en-US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  <a:hlinkClick r:id="rId13" tooltip="en:Abdominal aorta"/>
              </a:rPr>
              <a:t>Abdominal aorta</a:t>
            </a:r>
            <a:endParaRPr lang="en-US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  <a:hlinkClick r:id="rId14" tooltip="en:Common iliac artery"/>
              </a:rPr>
              <a:t>Common iliac artery</a:t>
            </a:r>
            <a:r>
              <a:rPr lang="en-US" dirty="0">
                <a:latin typeface="+mn-lt"/>
              </a:rPr>
              <a:t> and </a:t>
            </a:r>
            <a:r>
              <a:rPr lang="en-US" dirty="0">
                <a:latin typeface="+mn-lt"/>
                <a:hlinkClick r:id="rId15" tooltip="en:Common iliac vein"/>
              </a:rPr>
              <a:t>vein</a:t>
            </a:r>
            <a:endParaRPr lang="en-US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  <a:hlinkClick r:id="rId16" tooltip="en:Liver"/>
              </a:rPr>
              <a:t>Liver</a:t>
            </a:r>
            <a:endParaRPr lang="en-US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  <a:hlinkClick r:id="rId17" tooltip="en:Large intestine"/>
              </a:rPr>
              <a:t>Large intestine</a:t>
            </a:r>
            <a:endParaRPr lang="en-US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+mn-lt"/>
                <a:hlinkClick r:id="rId18" tooltip="en:Pelvis"/>
              </a:rPr>
              <a:t>Pelvis</a:t>
            </a:r>
            <a:endParaRPr lang="en-US" dirty="0">
              <a:latin typeface="+mn-lt"/>
            </a:endParaRPr>
          </a:p>
        </p:txBody>
      </p:sp>
      <p:pic>
        <p:nvPicPr>
          <p:cNvPr id="2051" name="Picture 3" descr="C:\Users\alex\Desktop\1000px-Urinary_system.svg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02" y="1067450"/>
            <a:ext cx="4301408" cy="565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/>
          <p:nvPr/>
        </p:nvSpPr>
        <p:spPr>
          <a:xfrm>
            <a:off x="989802" y="6581000"/>
            <a:ext cx="42302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0"/>
              </a:rPr>
              <a:t>Urinary system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Jmarchn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1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628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550924"/>
              </p:ext>
            </p:extLst>
          </p:nvPr>
        </p:nvGraphicFramePr>
        <p:xfrm>
          <a:off x="683568" y="1340768"/>
          <a:ext cx="7776864" cy="48463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7776864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Μεταβολικά</a:t>
                      </a:r>
                      <a:r>
                        <a:rPr lang="el-GR" sz="2400" baseline="0" dirty="0" smtClean="0"/>
                        <a:t> χαρακτηριστικά</a:t>
                      </a:r>
                      <a:endParaRPr lang="el-GR" sz="24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Διαταραχή</a:t>
                      </a:r>
                      <a:r>
                        <a:rPr lang="el-GR" sz="2400" baseline="0" dirty="0" smtClean="0"/>
                        <a:t> της συγκέντρωσης των ούρων και αραίωση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Διαταραχή</a:t>
                      </a:r>
                      <a:r>
                        <a:rPr lang="el-GR" sz="2400" baseline="0" dirty="0" smtClean="0"/>
                        <a:t> ηλεκτρολυτών και ομοιοστασίας ιόντων υδρογόνου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Κατακράτηση</a:t>
                      </a:r>
                      <a:r>
                        <a:rPr lang="el-GR" sz="2400" baseline="0" dirty="0" smtClean="0"/>
                        <a:t> των άχρηστων προϊόντων του μεταβολισμού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Μειωμένη</a:t>
                      </a:r>
                      <a:r>
                        <a:rPr lang="el-GR" sz="2400" baseline="0" dirty="0" smtClean="0"/>
                        <a:t> σύνθεση καλσιτριόλης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Μειωμένη σύνθεση ερυθροποιητίνης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Δυσλιπιδαιμία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Μειωμένος</a:t>
                      </a:r>
                      <a:r>
                        <a:rPr lang="el-GR" sz="2400" baseline="0" dirty="0" smtClean="0"/>
                        <a:t> καταβολισμός της ινσουλίνης και αντίσταση στην ινσουλίνη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Άλλες ενδοκρινολογικές διαταραχές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Μεταβολικά χαρακτηριστικά νεφροπάθειας τελικού </a:t>
            </a:r>
            <a:r>
              <a:rPr lang="el-GR" dirty="0" smtClean="0"/>
              <a:t>σταδίου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77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Κλινικά χαρακτηριστικά της χρόνιας νεφρικής </a:t>
            </a:r>
            <a:r>
              <a:rPr lang="el-GR" dirty="0" smtClean="0"/>
              <a:t>ανεπάρκειας</a:t>
            </a:r>
            <a:endParaRPr lang="el-GR" dirty="0"/>
          </a:p>
        </p:txBody>
      </p:sp>
      <p:sp>
        <p:nvSpPr>
          <p:cNvPr id="18" name="2 - TextBox"/>
          <p:cNvSpPr txBox="1"/>
          <p:nvPr/>
        </p:nvSpPr>
        <p:spPr>
          <a:xfrm>
            <a:off x="1403648" y="1435998"/>
            <a:ext cx="64807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Λήθαργος</a:t>
            </a:r>
          </a:p>
          <a:p>
            <a:r>
              <a:rPr lang="el-GR" dirty="0" smtClean="0">
                <a:latin typeface="+mn-lt"/>
              </a:rPr>
              <a:t>Περιφερική νευροπάθεια</a:t>
            </a:r>
          </a:p>
          <a:p>
            <a:r>
              <a:rPr lang="el-GR" dirty="0" smtClean="0">
                <a:latin typeface="+mn-lt"/>
              </a:rPr>
              <a:t>Ελλιπή ανάπτυξη</a:t>
            </a:r>
          </a:p>
          <a:p>
            <a:r>
              <a:rPr lang="el-GR" dirty="0" smtClean="0">
                <a:latin typeface="+mn-lt"/>
              </a:rPr>
              <a:t>Οστεοαλγία</a:t>
            </a:r>
          </a:p>
          <a:p>
            <a:r>
              <a:rPr lang="el-GR" dirty="0" smtClean="0">
                <a:latin typeface="+mn-lt"/>
              </a:rPr>
              <a:t>Μυοπάθεια</a:t>
            </a:r>
          </a:p>
          <a:p>
            <a:r>
              <a:rPr lang="el-GR" dirty="0" smtClean="0">
                <a:latin typeface="+mn-lt"/>
              </a:rPr>
              <a:t>Ανορεξία</a:t>
            </a:r>
          </a:p>
          <a:p>
            <a:r>
              <a:rPr lang="el-GR" dirty="0" smtClean="0">
                <a:latin typeface="+mn-lt"/>
              </a:rPr>
              <a:t>Λόξυγκας</a:t>
            </a:r>
          </a:p>
          <a:p>
            <a:r>
              <a:rPr lang="el-GR" dirty="0" smtClean="0">
                <a:latin typeface="+mn-lt"/>
              </a:rPr>
              <a:t>Ναυτία και έμετοι</a:t>
            </a:r>
          </a:p>
          <a:p>
            <a:r>
              <a:rPr lang="el-GR" dirty="0" smtClean="0">
                <a:latin typeface="+mn-lt"/>
              </a:rPr>
              <a:t>Γαστρεντερική αιμορραγία</a:t>
            </a:r>
          </a:p>
          <a:p>
            <a:r>
              <a:rPr lang="el-GR" dirty="0" smtClean="0">
                <a:latin typeface="+mn-lt"/>
              </a:rPr>
              <a:t>Αναιμία</a:t>
            </a:r>
          </a:p>
          <a:p>
            <a:r>
              <a:rPr lang="el-GR" dirty="0" smtClean="0">
                <a:latin typeface="+mn-lt"/>
              </a:rPr>
              <a:t>Υπέρταση</a:t>
            </a:r>
          </a:p>
          <a:p>
            <a:r>
              <a:rPr lang="el-GR" dirty="0" smtClean="0">
                <a:latin typeface="+mn-lt"/>
              </a:rPr>
              <a:t>Περικαρδίτιδα</a:t>
            </a:r>
          </a:p>
          <a:p>
            <a:r>
              <a:rPr lang="el-GR" dirty="0" smtClean="0">
                <a:latin typeface="+mn-lt"/>
              </a:rPr>
              <a:t>Κνησμός</a:t>
            </a:r>
          </a:p>
          <a:p>
            <a:r>
              <a:rPr lang="el-GR" dirty="0" smtClean="0">
                <a:latin typeface="+mn-lt"/>
              </a:rPr>
              <a:t>Ωχρότητα</a:t>
            </a:r>
          </a:p>
          <a:p>
            <a:r>
              <a:rPr lang="el-GR" dirty="0" smtClean="0">
                <a:latin typeface="+mn-lt"/>
              </a:rPr>
              <a:t>Πορφύρα</a:t>
            </a:r>
          </a:p>
          <a:p>
            <a:r>
              <a:rPr lang="el-GR" dirty="0" smtClean="0">
                <a:latin typeface="+mn-lt"/>
              </a:rPr>
              <a:t>Νυχτουρία</a:t>
            </a:r>
          </a:p>
          <a:p>
            <a:r>
              <a:rPr lang="el-GR" dirty="0" smtClean="0">
                <a:latin typeface="+mn-lt"/>
              </a:rPr>
              <a:t>Ανικανότητα</a:t>
            </a:r>
          </a:p>
        </p:txBody>
      </p:sp>
      <p:sp>
        <p:nvSpPr>
          <p:cNvPr id="19" name="3 - Δεξιό άγκιστρο"/>
          <p:cNvSpPr/>
          <p:nvPr/>
        </p:nvSpPr>
        <p:spPr>
          <a:xfrm>
            <a:off x="3995936" y="1435998"/>
            <a:ext cx="216024" cy="576064"/>
          </a:xfrm>
          <a:prstGeom prst="rightBrace">
            <a:avLst/>
          </a:prstGeom>
          <a:ln w="3810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0" name="4 - Δεξιό άγκιστρο"/>
          <p:cNvSpPr/>
          <p:nvPr/>
        </p:nvSpPr>
        <p:spPr>
          <a:xfrm>
            <a:off x="3203848" y="2084070"/>
            <a:ext cx="144016" cy="720080"/>
          </a:xfrm>
          <a:prstGeom prst="rightBrace">
            <a:avLst/>
          </a:prstGeom>
          <a:ln w="3810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1" name="5 - Δεξιό άγκιστρο"/>
          <p:cNvSpPr/>
          <p:nvPr/>
        </p:nvSpPr>
        <p:spPr>
          <a:xfrm>
            <a:off x="3995936" y="2876158"/>
            <a:ext cx="288032" cy="1080120"/>
          </a:xfrm>
          <a:prstGeom prst="rightBrace">
            <a:avLst/>
          </a:prstGeom>
          <a:ln w="3810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2" name="6 - Δεξιό άγκιστρο"/>
          <p:cNvSpPr/>
          <p:nvPr/>
        </p:nvSpPr>
        <p:spPr>
          <a:xfrm>
            <a:off x="2843808" y="4028286"/>
            <a:ext cx="288032" cy="792088"/>
          </a:xfrm>
          <a:prstGeom prst="rightBrace">
            <a:avLst/>
          </a:prstGeom>
          <a:ln w="3810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3" name="7 - Δεξιό άγκιστρο"/>
          <p:cNvSpPr/>
          <p:nvPr/>
        </p:nvSpPr>
        <p:spPr>
          <a:xfrm>
            <a:off x="2411760" y="4820374"/>
            <a:ext cx="432048" cy="792088"/>
          </a:xfrm>
          <a:prstGeom prst="rightBrace">
            <a:avLst/>
          </a:prstGeom>
          <a:ln w="3810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4" name="8 - Δεξιό άγκιστρο"/>
          <p:cNvSpPr/>
          <p:nvPr/>
        </p:nvSpPr>
        <p:spPr>
          <a:xfrm>
            <a:off x="2771800" y="5684470"/>
            <a:ext cx="144016" cy="576064"/>
          </a:xfrm>
          <a:prstGeom prst="rightBrace">
            <a:avLst/>
          </a:prstGeom>
          <a:ln w="3810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5" name="9 - TextBox"/>
          <p:cNvSpPr txBox="1"/>
          <p:nvPr/>
        </p:nvSpPr>
        <p:spPr>
          <a:xfrm>
            <a:off x="4283968" y="150800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Νευρολογικά</a:t>
            </a:r>
            <a:endParaRPr lang="el-GR" dirty="0">
              <a:latin typeface="+mn-lt"/>
            </a:endParaRPr>
          </a:p>
        </p:txBody>
      </p:sp>
      <p:sp>
        <p:nvSpPr>
          <p:cNvPr id="26" name="10 - TextBox"/>
          <p:cNvSpPr txBox="1"/>
          <p:nvPr/>
        </p:nvSpPr>
        <p:spPr>
          <a:xfrm>
            <a:off x="3491880" y="222808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Μυοσκελετικά</a:t>
            </a:r>
            <a:endParaRPr lang="el-GR" dirty="0">
              <a:latin typeface="+mn-lt"/>
            </a:endParaRPr>
          </a:p>
        </p:txBody>
      </p:sp>
      <p:sp>
        <p:nvSpPr>
          <p:cNvPr id="27" name="11 - TextBox"/>
          <p:cNvSpPr txBox="1"/>
          <p:nvPr/>
        </p:nvSpPr>
        <p:spPr>
          <a:xfrm>
            <a:off x="4355976" y="316419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Γαστρεντερικά</a:t>
            </a:r>
            <a:endParaRPr lang="el-GR" dirty="0">
              <a:latin typeface="+mn-lt"/>
            </a:endParaRPr>
          </a:p>
        </p:txBody>
      </p:sp>
      <p:sp>
        <p:nvSpPr>
          <p:cNvPr id="28" name="12 - TextBox"/>
          <p:cNvSpPr txBox="1"/>
          <p:nvPr/>
        </p:nvSpPr>
        <p:spPr>
          <a:xfrm>
            <a:off x="3203848" y="424431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Καρδιοαγγειακά</a:t>
            </a:r>
            <a:endParaRPr lang="el-GR" dirty="0">
              <a:latin typeface="+mn-lt"/>
            </a:endParaRPr>
          </a:p>
        </p:txBody>
      </p:sp>
      <p:sp>
        <p:nvSpPr>
          <p:cNvPr id="29" name="13 - TextBox"/>
          <p:cNvSpPr txBox="1"/>
          <p:nvPr/>
        </p:nvSpPr>
        <p:spPr>
          <a:xfrm>
            <a:off x="2915816" y="503639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Δερματικά</a:t>
            </a:r>
            <a:endParaRPr lang="el-GR" dirty="0">
              <a:latin typeface="+mn-lt"/>
            </a:endParaRPr>
          </a:p>
        </p:txBody>
      </p:sp>
      <p:sp>
        <p:nvSpPr>
          <p:cNvPr id="30" name="14 - TextBox"/>
          <p:cNvSpPr txBox="1"/>
          <p:nvPr/>
        </p:nvSpPr>
        <p:spPr>
          <a:xfrm>
            <a:off x="2987824" y="575647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Ουροποιογεννητικά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70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Μηχανισμοί </a:t>
            </a:r>
            <a:r>
              <a:rPr lang="el-GR" dirty="0" smtClean="0"/>
              <a:t>πρωτεϊνουρίας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Μεγάλη συγκέντρωση στο πλάσμα πρωτεϊνών χαμηλού μοριακού βάρους π.χ. πρωτεΐνη </a:t>
            </a:r>
            <a:r>
              <a:rPr lang="en-US" sz="2400" dirty="0"/>
              <a:t>Bence Jones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dirty="0" smtClean="0"/>
              <a:t>Αυξημένη </a:t>
            </a:r>
            <a:r>
              <a:rPr lang="el-GR" sz="2400" dirty="0"/>
              <a:t>σπειραματική διαπερατότητα π.χ. στη λευκωματίνη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l-GR" sz="2400" dirty="0" smtClean="0"/>
              <a:t>Διαταραχή </a:t>
            </a:r>
            <a:r>
              <a:rPr lang="el-GR" sz="2400" dirty="0"/>
              <a:t>ή κορεσμό της επαναρρόφησης της πρωτεΐνης που διηθείται από φυσιολογικά σπειράματα π.χ. β2-μικροσφαιρίνη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Έκκριση </a:t>
            </a:r>
            <a:r>
              <a:rPr lang="el-GR" sz="2400" dirty="0"/>
              <a:t>από τους νεφρούς ή από το επιθήλιο της ουροποιητικής οδού π.χ. πρωτεΐνη </a:t>
            </a:r>
            <a:r>
              <a:rPr lang="en-US" sz="2400" dirty="0"/>
              <a:t>Tamm-Horsfall.</a:t>
            </a:r>
          </a:p>
          <a:p>
            <a:pPr>
              <a:lnSpc>
                <a:spcPct val="150000"/>
              </a:lnSpc>
            </a:pPr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609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565078"/>
              </p:ext>
            </p:extLst>
          </p:nvPr>
        </p:nvGraphicFramePr>
        <p:xfrm>
          <a:off x="323528" y="1412776"/>
          <a:ext cx="8496944" cy="49072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832315"/>
                <a:gridCol w="2326544"/>
                <a:gridCol w="3338085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Αιτίες</a:t>
                      </a:r>
                      <a:endParaRPr lang="el-GR" sz="20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Χαρακτηριστικά</a:t>
                      </a:r>
                      <a:endParaRPr lang="el-GR" sz="20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Μηχανισμός</a:t>
                      </a:r>
                      <a:endParaRPr lang="el-GR" sz="20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Σπειραματονεφρίτιδα ελαχίστων αλλοιώσεων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Πρωτεινουρία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Σπειραματική βλάβη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Μεμβρανώδης σπειραματονεφρίτιδα</a:t>
                      </a:r>
                      <a:r>
                        <a:rPr lang="en-US" sz="2000" dirty="0" smtClean="0"/>
                        <a:t>: </a:t>
                      </a:r>
                      <a:r>
                        <a:rPr lang="el-GR" sz="2000" dirty="0" smtClean="0"/>
                        <a:t>ιδιοπαθής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Οίδημα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Χαμηλή</a:t>
                      </a:r>
                      <a:r>
                        <a:rPr lang="el-GR" sz="2000" baseline="0" dirty="0" smtClean="0"/>
                        <a:t> λευκωματίνη πλάσματος, δευτεροπαθής υπεραλδοστερονισμός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Καρκίνος,</a:t>
                      </a:r>
                      <a:r>
                        <a:rPr lang="el-GR" sz="2000" baseline="0" dirty="0" smtClean="0"/>
                        <a:t> φάρμακα ή λοίμωξη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Αυξημένη</a:t>
                      </a:r>
                      <a:r>
                        <a:rPr lang="el-GR" sz="2000" baseline="0" dirty="0" smtClean="0"/>
                        <a:t> ευαισθησία σε λοιμώξεις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Χαμηλές</a:t>
                      </a:r>
                      <a:r>
                        <a:rPr lang="el-GR" sz="2000" baseline="0" dirty="0" smtClean="0"/>
                        <a:t> ανοσοσφαιρίνες πλάσματος και συμπλήρωμα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Συστηματικός</a:t>
                      </a:r>
                      <a:r>
                        <a:rPr lang="el-GR" sz="2000" baseline="0" dirty="0" smtClean="0"/>
                        <a:t> ερυθυματώδης λύκος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Θρομβωτική τάση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Υπερινωδογοναιμία,</a:t>
                      </a:r>
                      <a:r>
                        <a:rPr lang="el-GR" sz="2000" baseline="0" dirty="0" smtClean="0"/>
                        <a:t> χαμηλή αντιθρομβίνη ΙΙΙ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Διαβητική </a:t>
                      </a:r>
                      <a:r>
                        <a:rPr lang="el-GR" sz="2000" dirty="0" smtClean="0"/>
                        <a:t>νεφροπάθεια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Άλλες μορφές σπειραματονεφρίτιδας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Υπερλιπιδαιμία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Αυξημένη σύνθεση απολιποπρωτεινών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νεφρωσικό </a:t>
            </a:r>
            <a:r>
              <a:rPr lang="el-GR" dirty="0" smtClean="0"/>
              <a:t>σύνδρομο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722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08" y="116632"/>
            <a:ext cx="8856984" cy="908720"/>
          </a:xfrm>
        </p:spPr>
        <p:txBody>
          <a:bodyPr>
            <a:noAutofit/>
          </a:bodyPr>
          <a:lstStyle/>
          <a:p>
            <a:r>
              <a:rPr lang="el-GR" dirty="0"/>
              <a:t>Υπονατριαμία και Υπερκαλιαιμία και οξέωση στη νεφροπάθεια τελικού </a:t>
            </a:r>
            <a:r>
              <a:rPr lang="el-GR" dirty="0" smtClean="0"/>
              <a:t>σταδίου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r>
              <a:rPr lang="el-GR" sz="2400" dirty="0"/>
              <a:t>Νάτριο</a:t>
            </a:r>
            <a:r>
              <a:rPr lang="en-US" sz="2400" dirty="0"/>
              <a:t>: </a:t>
            </a:r>
            <a:r>
              <a:rPr lang="el-GR" sz="2400" dirty="0"/>
              <a:t>εξωκυτταρικό ιόν</a:t>
            </a:r>
          </a:p>
          <a:p>
            <a:r>
              <a:rPr lang="el-GR" sz="2400" dirty="0" smtClean="0"/>
              <a:t>Κάλιο</a:t>
            </a:r>
            <a:r>
              <a:rPr lang="en-US" sz="2400" dirty="0"/>
              <a:t>: </a:t>
            </a:r>
            <a:r>
              <a:rPr lang="el-GR" sz="2400" dirty="0"/>
              <a:t>ενδοκυτταρικό ιόν</a:t>
            </a:r>
          </a:p>
          <a:p>
            <a:pPr>
              <a:lnSpc>
                <a:spcPct val="150000"/>
              </a:lnSpc>
            </a:pPr>
            <a:r>
              <a:rPr lang="el-GR" sz="2400" b="1" dirty="0" smtClean="0">
                <a:solidFill>
                  <a:srgbClr val="820000"/>
                </a:solidFill>
              </a:rPr>
              <a:t>Υπονατριαιμία</a:t>
            </a:r>
            <a:r>
              <a:rPr lang="en-US" sz="2400" b="1" dirty="0">
                <a:solidFill>
                  <a:srgbClr val="820000"/>
                </a:solidFill>
              </a:rPr>
              <a:t>: </a:t>
            </a:r>
            <a:r>
              <a:rPr lang="el-GR" sz="2400" dirty="0"/>
              <a:t>Το ισοζύγιο του νατρίου συνήθως διατηρείται μέχρις ότου ο </a:t>
            </a:r>
            <a:r>
              <a:rPr lang="en-US" sz="2400" dirty="0"/>
              <a:t>GFR </a:t>
            </a:r>
            <a:r>
              <a:rPr lang="el-GR" sz="2400" dirty="0"/>
              <a:t>ελαττωθεί περισσότερο από 20 </a:t>
            </a:r>
            <a:r>
              <a:rPr lang="en-US" sz="2400" dirty="0"/>
              <a:t>ml/min.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820000"/>
                </a:solidFill>
              </a:rPr>
              <a:t>Y</a:t>
            </a:r>
            <a:r>
              <a:rPr lang="el-GR" sz="2400" b="1" dirty="0">
                <a:solidFill>
                  <a:srgbClr val="820000"/>
                </a:solidFill>
              </a:rPr>
              <a:t>ποκαλιαιμία</a:t>
            </a:r>
            <a:r>
              <a:rPr lang="en-US" sz="2400" b="1" dirty="0">
                <a:solidFill>
                  <a:srgbClr val="820000"/>
                </a:solidFill>
              </a:rPr>
              <a:t>: </a:t>
            </a:r>
            <a:r>
              <a:rPr lang="el-GR" sz="2400" dirty="0"/>
              <a:t>Εμφανίζεται λόγω αιφνίδιας επιδείνωσης της νεφρικής λειτουργίας ή λόγω αλόγιστης χρήσης καλιοσυντηρητικών διουρητικών.</a:t>
            </a:r>
          </a:p>
          <a:p>
            <a:pPr>
              <a:lnSpc>
                <a:spcPct val="150000"/>
              </a:lnSpc>
            </a:pPr>
            <a:r>
              <a:rPr lang="el-GR" sz="2400" b="1" dirty="0">
                <a:solidFill>
                  <a:srgbClr val="820000"/>
                </a:solidFill>
              </a:rPr>
              <a:t>Οξέωση</a:t>
            </a:r>
            <a:r>
              <a:rPr lang="en-US" sz="2400" b="1" dirty="0">
                <a:solidFill>
                  <a:srgbClr val="820000"/>
                </a:solidFill>
              </a:rPr>
              <a:t>: </a:t>
            </a:r>
            <a:r>
              <a:rPr lang="el-GR" sz="2400" dirty="0"/>
              <a:t>Εμφανίζεται λόγω μειωμένης έκκρισης φωσφορικών, σύνθεσης αμμωνίας και διττανθρακικών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02393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Η υποασβεστιαμία στη νεφροπάθεια τελικού σταδίου </a:t>
            </a:r>
            <a:r>
              <a:rPr lang="el-GR" sz="2800" b="0" dirty="0"/>
              <a:t>(1 από 3</a:t>
            </a:r>
            <a:r>
              <a:rPr lang="el-GR" sz="2800" b="0" dirty="0" smtClean="0"/>
              <a:t>)</a:t>
            </a:r>
            <a:endParaRPr lang="el-GR" sz="28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Οι περισσότεροι ασθενείς με χρόνια νεφρική ανεπάρκεια αναπτύσσουν υποασβεστιαμία η οποία μπορεί να οδηγήσει σε </a:t>
            </a:r>
            <a:r>
              <a:rPr lang="el-GR" sz="2400" b="1" dirty="0">
                <a:solidFill>
                  <a:srgbClr val="820000"/>
                </a:solidFill>
              </a:rPr>
              <a:t>νεφρική οστεοδυστροφία</a:t>
            </a:r>
            <a:r>
              <a:rPr lang="el-GR" sz="2400" dirty="0"/>
              <a:t>. Αυτό περιλαμβάνει δευτερογενή υπερπαραθυρεοειδισμό ή οστεομαλακία ή και τα δύο μαζί.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Ένας τέταρτος τύπος είναι η </a:t>
            </a:r>
            <a:r>
              <a:rPr lang="el-GR" sz="2400" b="1" dirty="0">
                <a:solidFill>
                  <a:srgbClr val="820000"/>
                </a:solidFill>
              </a:rPr>
              <a:t>νόσος των αδύναμων οστών </a:t>
            </a:r>
            <a:r>
              <a:rPr lang="el-GR" sz="2400" dirty="0"/>
              <a:t>που χαρακτηρίζεται από μειωμένη ικανότητα σχηματισμού ή απορρόφησης οστού. Οι ασθενείς αυτοί παράγουν </a:t>
            </a:r>
            <a:r>
              <a:rPr lang="el-GR" sz="2400" b="1" dirty="0">
                <a:solidFill>
                  <a:srgbClr val="820000"/>
                </a:solidFill>
              </a:rPr>
              <a:t>καλσιτριόλη και υδροξυλιωμένα παράγωγα βιταμίνης </a:t>
            </a:r>
            <a:r>
              <a:rPr lang="en-US" sz="2400" b="1" dirty="0">
                <a:solidFill>
                  <a:srgbClr val="820000"/>
                </a:solidFill>
              </a:rPr>
              <a:t>D</a:t>
            </a:r>
            <a:r>
              <a:rPr lang="en-US" sz="2400" dirty="0"/>
              <a:t>.</a:t>
            </a:r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5807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Η υποασβεστιαμία στη νεφροπάθεια τελικού σταδίου </a:t>
            </a:r>
            <a:r>
              <a:rPr lang="el-GR" sz="2800" b="0" dirty="0" smtClean="0"/>
              <a:t>(</a:t>
            </a:r>
            <a:r>
              <a:rPr lang="en-US" sz="2800" b="0" dirty="0" smtClean="0"/>
              <a:t>2</a:t>
            </a:r>
            <a:r>
              <a:rPr lang="el-GR" sz="2800" b="0" dirty="0" smtClean="0"/>
              <a:t> </a:t>
            </a:r>
            <a:r>
              <a:rPr lang="el-GR" sz="2800" b="0" dirty="0"/>
              <a:t>από 3)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sz="2800" b="1" dirty="0"/>
              <a:t>Η παθογένεια της νεφρικής οστεοδυστροφίας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l-GR" sz="2400" dirty="0" smtClean="0"/>
              <a:t>Η </a:t>
            </a:r>
            <a:r>
              <a:rPr lang="el-GR" sz="2400" dirty="0"/>
              <a:t>μείωση της </a:t>
            </a:r>
            <a:r>
              <a:rPr lang="en-US" sz="2400" dirty="0"/>
              <a:t>GFR </a:t>
            </a:r>
            <a:r>
              <a:rPr lang="el-GR" sz="2400" dirty="0"/>
              <a:t>μειώνει την καλσιτριόλη. </a:t>
            </a:r>
            <a:r>
              <a:rPr lang="el-GR" sz="2400" b="1" dirty="0">
                <a:solidFill>
                  <a:srgbClr val="820000"/>
                </a:solidFill>
              </a:rPr>
              <a:t>Αυτή αυξάνει την έκκριση της παραθορμόνης </a:t>
            </a:r>
            <a:r>
              <a:rPr lang="el-GR" sz="2400" dirty="0"/>
              <a:t>η οποία αυξάνει την οστική επαναρρόφηση και επιπλέον προκαλεί </a:t>
            </a:r>
            <a:r>
              <a:rPr lang="el-GR" sz="2400" b="1" dirty="0">
                <a:solidFill>
                  <a:srgbClr val="820000"/>
                </a:solidFill>
              </a:rPr>
              <a:t>οστεομαλάκυνση</a:t>
            </a:r>
            <a:r>
              <a:rPr lang="el-GR" sz="2400" dirty="0"/>
              <a:t>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l-GR" sz="2400" dirty="0"/>
              <a:t>Η μείωση της </a:t>
            </a:r>
            <a:r>
              <a:rPr lang="en-US" sz="2400" dirty="0"/>
              <a:t>GFR </a:t>
            </a:r>
            <a:r>
              <a:rPr lang="el-GR" sz="2400" dirty="0"/>
              <a:t>προκαλεί </a:t>
            </a:r>
            <a:r>
              <a:rPr lang="el-GR" sz="2400" b="1" dirty="0">
                <a:solidFill>
                  <a:srgbClr val="820000"/>
                </a:solidFill>
              </a:rPr>
              <a:t>οξέωση</a:t>
            </a:r>
            <a:r>
              <a:rPr lang="el-GR" sz="2400" dirty="0"/>
              <a:t> η οποία αυξάνει την αφαλάτωση του οστού.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l-GR" sz="2400" dirty="0"/>
              <a:t>Η μείωση της </a:t>
            </a:r>
            <a:r>
              <a:rPr lang="en-US" sz="2400" dirty="0"/>
              <a:t>GFR </a:t>
            </a:r>
            <a:r>
              <a:rPr lang="el-GR" sz="2400" b="1" dirty="0">
                <a:solidFill>
                  <a:srgbClr val="820000"/>
                </a:solidFill>
              </a:rPr>
              <a:t>μειώνει την έκκριση των φωσφορικών </a:t>
            </a:r>
            <a:r>
              <a:rPr lang="el-GR" sz="2400" dirty="0"/>
              <a:t>η οποία προκαλεί </a:t>
            </a:r>
            <a:r>
              <a:rPr lang="el-GR" sz="2400" b="1" dirty="0">
                <a:solidFill>
                  <a:srgbClr val="820000"/>
                </a:solidFill>
              </a:rPr>
              <a:t>υπερφωσφαταιμία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l-GR" sz="2400" dirty="0"/>
              <a:t>και κατά συνέπεια </a:t>
            </a:r>
            <a:r>
              <a:rPr lang="el-GR" sz="2400" b="1" dirty="0">
                <a:solidFill>
                  <a:srgbClr val="820000"/>
                </a:solidFill>
              </a:rPr>
              <a:t>υποασβεστιαμία</a:t>
            </a:r>
            <a:r>
              <a:rPr lang="el-GR" sz="2400" dirty="0"/>
              <a:t>. Η υπερφωσφαταιμία προκαλεί </a:t>
            </a:r>
            <a:r>
              <a:rPr lang="el-GR" sz="2400" b="1" dirty="0">
                <a:solidFill>
                  <a:srgbClr val="820000"/>
                </a:solidFill>
              </a:rPr>
              <a:t>μεταστατική αποτιτάνωση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l-GR" sz="2400" dirty="0"/>
              <a:t>και οστεοσκλήρυνση. Η υποασβεστιαμία αυξάνει την έκκριση της παραθορμόνης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3307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430" y="1161966"/>
            <a:ext cx="9059140" cy="449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323528" y="5517232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Αύξηση φωσφόρου, μείωση ασβεστίου, αύξηση καλσιτριόλης,</a:t>
            </a:r>
          </a:p>
          <a:p>
            <a:r>
              <a:rPr lang="el-GR" sz="2200" dirty="0" smtClean="0">
                <a:latin typeface="+mn-lt"/>
              </a:rPr>
              <a:t>αύξηση παραθορμόνης, αύξηση καλίου, μείωση διττανθρακικών, αύξηση νατρίου</a:t>
            </a:r>
            <a:endParaRPr lang="el-GR" sz="22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Η παθογένεια της νεφρικής </a:t>
            </a:r>
            <a:r>
              <a:rPr lang="el-GR" dirty="0" smtClean="0"/>
              <a:t>οστεοδυστροφίας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916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Η υποασβεστιαμία στη νεφροπάθεια τελικού σταδίου </a:t>
            </a:r>
            <a:r>
              <a:rPr lang="el-GR" sz="2800" b="0" dirty="0" smtClean="0"/>
              <a:t>(</a:t>
            </a:r>
            <a:r>
              <a:rPr lang="en-US" sz="2800" b="0" dirty="0" smtClean="0"/>
              <a:t>3</a:t>
            </a:r>
            <a:r>
              <a:rPr lang="el-GR" sz="2800" b="0" dirty="0" smtClean="0"/>
              <a:t> </a:t>
            </a:r>
            <a:r>
              <a:rPr lang="el-GR" sz="2800" b="0" dirty="0"/>
              <a:t>από 3)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3000" b="1" dirty="0"/>
              <a:t>Άλλες </a:t>
            </a:r>
            <a:r>
              <a:rPr lang="el-GR" sz="3000" b="1" dirty="0" smtClean="0"/>
              <a:t>συνέπειες</a:t>
            </a:r>
            <a:endParaRPr lang="en-US" sz="3000" b="1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l-GR" sz="2600" b="1" dirty="0">
                <a:solidFill>
                  <a:srgbClr val="820000"/>
                </a:solidFill>
              </a:rPr>
              <a:t>Ενδοκρινολογικές διαταραχές</a:t>
            </a:r>
            <a:r>
              <a:rPr lang="el-GR" sz="2600" dirty="0">
                <a:solidFill>
                  <a:srgbClr val="C00000"/>
                </a:solidFill>
              </a:rPr>
              <a:t> </a:t>
            </a:r>
            <a:r>
              <a:rPr lang="el-GR" sz="2600" dirty="0"/>
              <a:t>όπως μείωση της τεστοστερόνης και οιστραδιόλης, ανωμαλίες του θυρεοειδή.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l-GR" sz="2600" b="1" dirty="0">
                <a:solidFill>
                  <a:srgbClr val="820000"/>
                </a:solidFill>
              </a:rPr>
              <a:t>Ανώμαλη ανοχή στη γλυκόζη </a:t>
            </a:r>
            <a:r>
              <a:rPr lang="el-GR" sz="2600" dirty="0"/>
              <a:t>και υπερινσουλιναιμία δηλαδή αυξημένη ανοχή στην ινσουλίνη.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l-GR" sz="2600" b="1" dirty="0">
                <a:solidFill>
                  <a:srgbClr val="820000"/>
                </a:solidFill>
              </a:rPr>
              <a:t>Δυσλιπιδαιμία </a:t>
            </a:r>
            <a:r>
              <a:rPr lang="el-GR" sz="2600" dirty="0"/>
              <a:t>δηλαδή αυξημένη συγκέντρωση τριγλυκεριδίων και χυλομικρών.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l-GR" sz="2600" b="1" dirty="0">
                <a:solidFill>
                  <a:srgbClr val="820000"/>
                </a:solidFill>
              </a:rPr>
              <a:t>Ορθόχρωμη ορθοκυτταρική αναιμία</a:t>
            </a:r>
            <a:r>
              <a:rPr lang="el-GR" sz="2600" dirty="0"/>
              <a:t>.</a:t>
            </a:r>
          </a:p>
          <a:p>
            <a:endParaRPr lang="el-GR" dirty="0">
              <a:solidFill>
                <a:srgbClr val="C0000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56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νεφρωσικό </a:t>
            </a:r>
            <a:r>
              <a:rPr lang="el-GR" dirty="0" smtClean="0"/>
              <a:t>σύνδρομο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sz="2400" dirty="0"/>
              <a:t>Χαρακτηριστικό του είναι η πρωτεινουρία η οποία προκαλεί </a:t>
            </a:r>
            <a:r>
              <a:rPr lang="el-GR" sz="2400" b="1" dirty="0" smtClean="0">
                <a:solidFill>
                  <a:srgbClr val="820000"/>
                </a:solidFill>
              </a:rPr>
              <a:t>υποπρωτε</a:t>
            </a:r>
            <a:r>
              <a:rPr lang="el-GR" sz="2400" b="1" dirty="0">
                <a:solidFill>
                  <a:srgbClr val="820000"/>
                </a:solidFill>
              </a:rPr>
              <a:t>ϊ</a:t>
            </a:r>
            <a:r>
              <a:rPr lang="el-GR" sz="2400" b="1" dirty="0" smtClean="0">
                <a:solidFill>
                  <a:srgbClr val="820000"/>
                </a:solidFill>
              </a:rPr>
              <a:t>ναιμία </a:t>
            </a:r>
            <a:r>
              <a:rPr lang="el-GR" sz="2400" b="1" dirty="0">
                <a:solidFill>
                  <a:srgbClr val="820000"/>
                </a:solidFill>
              </a:rPr>
              <a:t>και οίδημα</a:t>
            </a:r>
            <a:r>
              <a:rPr lang="el-GR" sz="2400" dirty="0"/>
              <a:t>.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Η </a:t>
            </a:r>
            <a:r>
              <a:rPr lang="el-GR" sz="2400" dirty="0" smtClean="0"/>
              <a:t>πρωτεϊνουρία </a:t>
            </a:r>
            <a:r>
              <a:rPr lang="el-GR" sz="2400" dirty="0"/>
              <a:t>προσδιορίζεται σήμερα με ταχυδιαγνωστική </a:t>
            </a:r>
            <a:r>
              <a:rPr lang="el-GR" sz="2400" b="1" dirty="0">
                <a:solidFill>
                  <a:srgbClr val="820000"/>
                </a:solidFill>
              </a:rPr>
              <a:t>ταινία ούρων</a:t>
            </a:r>
            <a:r>
              <a:rPr lang="el-GR" sz="2400" dirty="0"/>
              <a:t>. Παλαιότερα προσδιορίζονταν με βρασμό των ούρων με ουρικό οξύ. Γίνεται ακόμα ηλεκτροφόρηση των ούρων για να διαγνωσθεί το αίτιο (π.χ. αυξημένες γ-σφαιρίνες σημαίνει σπειραματονερφίτιδα.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Ειδική </a:t>
            </a:r>
            <a:r>
              <a:rPr lang="el-GR" sz="2400" dirty="0"/>
              <a:t>κατηγορία είναι η</a:t>
            </a:r>
            <a:r>
              <a:rPr lang="el-GR" sz="2400" b="1" dirty="0">
                <a:solidFill>
                  <a:srgbClr val="820000"/>
                </a:solidFill>
              </a:rPr>
              <a:t> μικροαλβουμινουρία </a:t>
            </a:r>
            <a:r>
              <a:rPr lang="el-GR" sz="2400" dirty="0"/>
              <a:t>η οποία αποτελεί πρόωρη ένδειξη διαβητικής νεφροπάθειας και η </a:t>
            </a:r>
            <a:r>
              <a:rPr lang="el-GR" sz="2400" b="1" dirty="0">
                <a:solidFill>
                  <a:srgbClr val="820000"/>
                </a:solidFill>
              </a:rPr>
              <a:t>ορθοστατική </a:t>
            </a:r>
            <a:r>
              <a:rPr lang="el-GR" sz="2400" b="1" dirty="0" smtClean="0">
                <a:solidFill>
                  <a:srgbClr val="820000"/>
                </a:solidFill>
              </a:rPr>
              <a:t>πρωτεϊνουρία </a:t>
            </a:r>
            <a:r>
              <a:rPr lang="el-GR" sz="2400" dirty="0"/>
              <a:t>που παρουσιάζεται στο 5% των εφήβων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7460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9B0000"/>
                </a:solidFill>
              </a:rPr>
              <a:t>Ο νεφρός</a:t>
            </a:r>
            <a:endParaRPr lang="el-GR" b="0" dirty="0">
              <a:solidFill>
                <a:srgbClr val="9B0000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B87E42-DA2E-4C60-BE7B-2DA2E44683DC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3074" name="Picture 2" descr="http://upload.wikimedia.org/wikipedia/commons/8/87/2610_The_Kidn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43973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71265" y="5934471"/>
            <a:ext cx="4133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4"/>
              </a:rPr>
              <a:t>File:2610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4"/>
              </a:rPr>
              <a:t>The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4"/>
              </a:rPr>
              <a:t>Kidney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5" tooltip="User:CFCF"/>
              </a:rPr>
              <a:t>CFCF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6"/>
              </a:rPr>
              <a:t>CC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6"/>
              </a:rPr>
              <a:t>BY 3.0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96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μηχανισμοί της </a:t>
            </a:r>
            <a:r>
              <a:rPr lang="el-GR" dirty="0" smtClean="0"/>
              <a:t>πρωτεϊνουρίας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7787208" cy="5256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l-GR" b="1" dirty="0">
                <a:solidFill>
                  <a:srgbClr val="820000"/>
                </a:solidFill>
              </a:rPr>
              <a:t>Αυξημένη ροή</a:t>
            </a:r>
          </a:p>
          <a:p>
            <a:pPr marL="357188" indent="0">
              <a:lnSpc>
                <a:spcPct val="120000"/>
              </a:lnSpc>
              <a:buNone/>
            </a:pPr>
            <a:r>
              <a:rPr lang="el-GR" dirty="0"/>
              <a:t>Οφείλεται σε πρωτεΐνες χαμηλού μοριακού βάρους όπως είναι η </a:t>
            </a:r>
            <a:r>
              <a:rPr lang="en-US" dirty="0"/>
              <a:t>Bence-Jones.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b="1" dirty="0">
                <a:solidFill>
                  <a:srgbClr val="820000"/>
                </a:solidFill>
              </a:rPr>
              <a:t>Σπειραματική</a:t>
            </a:r>
          </a:p>
          <a:p>
            <a:pPr marL="357188" indent="0">
              <a:lnSpc>
                <a:spcPct val="120000"/>
              </a:lnSpc>
              <a:buNone/>
            </a:pPr>
            <a:r>
              <a:rPr lang="el-GR" dirty="0"/>
              <a:t>Οφείλεται σε αυξημένη σπειραματική διαπερατότητα </a:t>
            </a:r>
            <a:r>
              <a:rPr lang="el-GR" dirty="0" smtClean="0"/>
              <a:t>π</a:t>
            </a:r>
            <a:r>
              <a:rPr lang="en-US" dirty="0" smtClean="0"/>
              <a:t>.</a:t>
            </a:r>
            <a:r>
              <a:rPr lang="el-GR" dirty="0" smtClean="0"/>
              <a:t>χ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r>
              <a:rPr lang="el-GR" dirty="0"/>
              <a:t>αλβουμίνη.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b="1" dirty="0">
                <a:solidFill>
                  <a:srgbClr val="820000"/>
                </a:solidFill>
              </a:rPr>
              <a:t>Σωληναριακή</a:t>
            </a:r>
          </a:p>
          <a:p>
            <a:pPr marL="357188" indent="0">
              <a:lnSpc>
                <a:spcPct val="120000"/>
              </a:lnSpc>
              <a:buNone/>
            </a:pPr>
            <a:r>
              <a:rPr lang="el-GR" dirty="0"/>
              <a:t>Οφείλεται σε διαταραχή ή κορεσμό της επαναρρόφησης της πρωτεΐνης που διηθείται από φυσιολογικά σπειράματα πχ β2-μικροσφαιρίνη.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b="1" dirty="0">
                <a:solidFill>
                  <a:srgbClr val="820000"/>
                </a:solidFill>
              </a:rPr>
              <a:t>Εκκριτική</a:t>
            </a:r>
          </a:p>
          <a:p>
            <a:pPr marL="357188" indent="0">
              <a:lnSpc>
                <a:spcPct val="120000"/>
              </a:lnSpc>
              <a:buNone/>
            </a:pPr>
            <a:r>
              <a:rPr lang="el-GR" dirty="0"/>
              <a:t>Οφείλεται στην έκκριση από τους νεφρούς ή από το επιθήλιο της ουροποιητικής οδού π.χ. πρωτεΐνη </a:t>
            </a:r>
            <a:r>
              <a:rPr lang="en-US" dirty="0"/>
              <a:t>Tamm Hosfall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036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Κλινική εικόνα του νεφρωσικού </a:t>
            </a:r>
            <a:r>
              <a:rPr lang="el-GR" dirty="0" smtClean="0"/>
              <a:t>συνδρόμου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400" dirty="0"/>
              <a:t>Τα νεφρά με κατεστραμμένα σπειράματα αφήνουν τις πρωτεΐνες να διαφεύγουν μέσα στα ούρα</a:t>
            </a:r>
            <a:r>
              <a:rPr lang="en-US" sz="2400" dirty="0"/>
              <a:t>. </a:t>
            </a:r>
            <a:r>
              <a:rPr lang="el-GR" sz="2400" dirty="0"/>
              <a:t>Δημιουργείται έτσι υπέρτονο περιβάλλον στα ούρα με αποτέλεσμα να μην μπορεί το αίμα να συγκρατήσει το νερό. 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400" dirty="0"/>
              <a:t>Έτσι το νερό μετακινείται από το αίμα στους ιστούς και οι ιστοί φουσκώνουν (</a:t>
            </a:r>
            <a:r>
              <a:rPr lang="el-GR" sz="2400" b="1" dirty="0">
                <a:solidFill>
                  <a:srgbClr val="820000"/>
                </a:solidFill>
              </a:rPr>
              <a:t>οίδημα</a:t>
            </a:r>
            <a:r>
              <a:rPr lang="el-GR" sz="2400" dirty="0"/>
              <a:t>). </a:t>
            </a:r>
            <a:endParaRPr lang="en-US" sz="24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400" dirty="0"/>
              <a:t>Το οίδημα παρουσιάζεται τυπικά γύρω από τα μάτια του ασθενούς, στην κοιλιά και στα πόδια του. Ο ασθενής αυτός μπορεί να μην ουρεί όσο συχνά ουρούσε και επίσης μπορεί να πάρει βάρος λόγω της κατακράτησης του νερού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004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βαρύτητα της πρωτεϊνουρίας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121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Η βαρύτητα της πρωτεϊνουρίας καθορίζεται από το πηλίκο </a:t>
            </a:r>
            <a:r>
              <a:rPr lang="el-GR" sz="2400" b="1" dirty="0">
                <a:solidFill>
                  <a:srgbClr val="820000"/>
                </a:solidFill>
              </a:rPr>
              <a:t>πρωτεΐνη/κρεατινίνη</a:t>
            </a:r>
            <a:r>
              <a:rPr lang="en-US" sz="2400" b="1" dirty="0" smtClean="0">
                <a:solidFill>
                  <a:srgbClr val="820000"/>
                </a:solidFill>
              </a:rPr>
              <a:t>:</a:t>
            </a:r>
            <a:endParaRPr lang="en-US" sz="2400" b="1" dirty="0">
              <a:solidFill>
                <a:srgbClr val="82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3648" y="2708920"/>
            <a:ext cx="633670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20000"/>
            </a:solidFill>
          </a:ln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</a:rPr>
              <a:t>Πρωτεϊνουρία </a:t>
            </a:r>
            <a:r>
              <a:rPr lang="el-GR" sz="2400" dirty="0">
                <a:latin typeface="+mn-lt"/>
              </a:rPr>
              <a:t>μικρού βαθμού</a:t>
            </a:r>
            <a:r>
              <a:rPr lang="en-US" sz="2400" dirty="0">
                <a:latin typeface="+mn-lt"/>
              </a:rPr>
              <a:t>: 0,2 – 1,0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Πρωτεϊνουρία σημαντικού βαθμού</a:t>
            </a:r>
            <a:r>
              <a:rPr lang="en-US" sz="2400" dirty="0">
                <a:latin typeface="+mn-lt"/>
              </a:rPr>
              <a:t>: 1,0 – 3,0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400" dirty="0">
                <a:latin typeface="+mn-lt"/>
              </a:rPr>
              <a:t>Νεφρωσικό σύνδρομο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&gt; </a:t>
            </a:r>
            <a:r>
              <a:rPr lang="el-GR" sz="2400" dirty="0" smtClean="0">
                <a:latin typeface="+mn-lt"/>
              </a:rPr>
              <a:t>3,0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69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061610" y="2420888"/>
            <a:ext cx="702078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el-GR" sz="2800" dirty="0">
                <a:latin typeface="+mn-lt"/>
              </a:rPr>
              <a:t>Προσδιορισμός Ουρίας (</a:t>
            </a:r>
            <a:r>
              <a:rPr lang="el-GR" sz="2800" b="1" dirty="0">
                <a:solidFill>
                  <a:srgbClr val="820000"/>
                </a:solidFill>
                <a:latin typeface="+mn-lt"/>
              </a:rPr>
              <a:t>αύξηση</a:t>
            </a:r>
            <a:r>
              <a:rPr lang="el-GR" sz="2800" dirty="0" smtClean="0">
                <a:latin typeface="+mn-lt"/>
              </a:rPr>
              <a:t>).</a:t>
            </a:r>
            <a:endParaRPr lang="el-GR" sz="28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el-GR" sz="2800" dirty="0">
                <a:latin typeface="+mn-lt"/>
              </a:rPr>
              <a:t>Προσδιορισμός Κρεατινίνης (</a:t>
            </a:r>
            <a:r>
              <a:rPr lang="el-GR" sz="2800" b="1" dirty="0">
                <a:solidFill>
                  <a:srgbClr val="820000"/>
                </a:solidFill>
                <a:latin typeface="+mn-lt"/>
              </a:rPr>
              <a:t>αύξηση</a:t>
            </a:r>
            <a:r>
              <a:rPr lang="el-GR" sz="2800" dirty="0">
                <a:latin typeface="+mn-lt"/>
              </a:rPr>
              <a:t>).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  <a:defRPr/>
            </a:pPr>
            <a:r>
              <a:rPr lang="el-GR" sz="2800" dirty="0">
                <a:latin typeface="+mn-lt"/>
              </a:rPr>
              <a:t>Γενική ούρων (</a:t>
            </a:r>
            <a:r>
              <a:rPr lang="el-GR" sz="2800" b="1" dirty="0">
                <a:solidFill>
                  <a:srgbClr val="820000"/>
                </a:solidFill>
                <a:latin typeface="+mn-lt"/>
              </a:rPr>
              <a:t>πρωτεινουρία, αιματουρία</a:t>
            </a:r>
            <a:r>
              <a:rPr lang="el-GR" sz="2800" dirty="0">
                <a:latin typeface="+mn-lt"/>
              </a:rPr>
              <a:t>).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Περιοδικός προληπτικός έλεγχος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Check up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03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σύνδρομο </a:t>
            </a:r>
            <a:r>
              <a:rPr lang="en-US" dirty="0" smtClean="0"/>
              <a:t>Fanconi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dirty="0"/>
              <a:t>E</a:t>
            </a:r>
            <a:r>
              <a:rPr lang="el-GR" dirty="0"/>
              <a:t>ίναι γενικευμένη διαταραχή της σωληναριακής λειτουργίας που χαρακτηρίζεται από γλυκοζουρία, αμινοξυουρία, φωσφατουρία και οξέωση.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l-GR" b="1" dirty="0">
                <a:solidFill>
                  <a:srgbClr val="820000"/>
                </a:solidFill>
              </a:rPr>
              <a:t>Αιτίες του συνδρόμου </a:t>
            </a:r>
            <a:r>
              <a:rPr lang="en-US" b="1" dirty="0">
                <a:solidFill>
                  <a:srgbClr val="820000"/>
                </a:solidFill>
              </a:rPr>
              <a:t>Fanconi</a:t>
            </a:r>
          </a:p>
          <a:p>
            <a:pPr lvl="1">
              <a:lnSpc>
                <a:spcPct val="130000"/>
              </a:lnSpc>
              <a:spcBef>
                <a:spcPct val="50000"/>
              </a:spcBef>
            </a:pPr>
            <a:r>
              <a:rPr lang="el-GR" dirty="0"/>
              <a:t>Ιδιοπαθής κληρονομική μεταβολική νόσος (π.χ. γαλακτοζαιμία, δυσανεξία στη φρουκτόζη, νόσος εναπόθεσης γλυκογόνου, τυροσιναιμία, νόσος </a:t>
            </a:r>
            <a:r>
              <a:rPr lang="en-US" dirty="0"/>
              <a:t>Wilson)</a:t>
            </a:r>
            <a:endParaRPr lang="el-GR" dirty="0"/>
          </a:p>
          <a:p>
            <a:pPr lvl="1">
              <a:lnSpc>
                <a:spcPct val="130000"/>
              </a:lnSpc>
              <a:spcBef>
                <a:spcPct val="50000"/>
              </a:spcBef>
            </a:pPr>
            <a:r>
              <a:rPr lang="el-GR" dirty="0"/>
              <a:t>Νεφροτοξίνες</a:t>
            </a:r>
          </a:p>
          <a:p>
            <a:pPr lvl="1">
              <a:lnSpc>
                <a:spcPct val="130000"/>
              </a:lnSpc>
              <a:spcBef>
                <a:spcPct val="50000"/>
              </a:spcBef>
            </a:pPr>
            <a:r>
              <a:rPr lang="el-GR" dirty="0"/>
              <a:t>Παραπρωτεϊναιμία</a:t>
            </a:r>
          </a:p>
          <a:p>
            <a:pPr lvl="1">
              <a:lnSpc>
                <a:spcPct val="130000"/>
              </a:lnSpc>
              <a:spcBef>
                <a:spcPct val="50000"/>
              </a:spcBef>
            </a:pPr>
            <a:r>
              <a:rPr lang="el-GR" dirty="0" smtClean="0"/>
              <a:t>Αμυλοείδωση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66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Νεφρική </a:t>
            </a:r>
            <a:r>
              <a:rPr lang="el-GR" dirty="0" smtClean="0"/>
              <a:t>σωληναριακή </a:t>
            </a:r>
            <a:r>
              <a:rPr lang="el-GR" dirty="0"/>
              <a:t>ν</a:t>
            </a:r>
            <a:r>
              <a:rPr lang="el-GR" dirty="0" smtClean="0"/>
              <a:t>έκρωση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sz="2400" dirty="0"/>
              <a:t>Διακρίνεται σε δύο κύριες κατηγορίες την </a:t>
            </a:r>
            <a:r>
              <a:rPr lang="el-GR" sz="2400" b="1" dirty="0">
                <a:solidFill>
                  <a:srgbClr val="820000"/>
                </a:solidFill>
              </a:rPr>
              <a:t>τύπου Ι</a:t>
            </a:r>
            <a:r>
              <a:rPr lang="el-GR" sz="2400" dirty="0"/>
              <a:t> που αφορά το άνω εσπειραμένο σωληνάριο και την </a:t>
            </a:r>
            <a:r>
              <a:rPr lang="el-GR" sz="2400" b="1" dirty="0">
                <a:solidFill>
                  <a:srgbClr val="820000"/>
                </a:solidFill>
              </a:rPr>
              <a:t>τύπου ΙΙ </a:t>
            </a:r>
            <a:r>
              <a:rPr lang="el-GR" sz="2400" dirty="0"/>
              <a:t>που αφορά το εγγύς εσπειραμένο σωληνάριο.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sz="2400" dirty="0"/>
              <a:t>Η τύπου Ι οφείλεται στην ελαττωμένη απέκκριση ιόντων υδρογόνου.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sz="2400" dirty="0"/>
              <a:t>Η τύπου ΙΙ οφείλεται στην ελαττωμένη απορρόφηση διττανθρακικών.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sz="2400" dirty="0"/>
              <a:t>Εάν τα διττανθρακτικά είναι λίγα μπορούν να τα επαναρροφήσουν αλλά τότε ο ασθενής πάσχει από </a:t>
            </a:r>
            <a:r>
              <a:rPr lang="el-GR" sz="2400" b="1" dirty="0">
                <a:solidFill>
                  <a:srgbClr val="820000"/>
                </a:solidFill>
              </a:rPr>
              <a:t>συστηματική οξέωση</a:t>
            </a:r>
            <a:r>
              <a:rPr lang="el-G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30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Υποφωσφαταιμική </a:t>
            </a:r>
            <a:r>
              <a:rPr lang="el-GR" dirty="0" smtClean="0"/>
              <a:t>ραχίτιδα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2400" dirty="0"/>
              <a:t>Ραχίτιδα = η έλλειψη βιταμίνης </a:t>
            </a:r>
            <a:r>
              <a:rPr lang="en-US" sz="2400" dirty="0"/>
              <a:t>D </a:t>
            </a:r>
            <a:r>
              <a:rPr lang="el-GR" sz="2400" dirty="0"/>
              <a:t>στα παιδιά. Κληρονομική νόσος με φυλοσύνδετο αλληλόμορφο.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2400" dirty="0" smtClean="0"/>
              <a:t>Αντίθετα </a:t>
            </a:r>
            <a:r>
              <a:rPr lang="el-GR" sz="2400" dirty="0"/>
              <a:t>οστεομαλάκυνση = η έλλειψη βιταμίνης </a:t>
            </a:r>
            <a:r>
              <a:rPr lang="en-US" sz="2400" dirty="0"/>
              <a:t>D </a:t>
            </a:r>
            <a:r>
              <a:rPr lang="el-GR" sz="2400" dirty="0"/>
              <a:t>στους ενήλικες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2400" dirty="0" smtClean="0"/>
              <a:t>Η </a:t>
            </a:r>
            <a:r>
              <a:rPr lang="el-GR" sz="2400" dirty="0"/>
              <a:t>υποφωσφαταιμική ραχίτιδα αντιμετωπίζεται με τη χορήγηση φωσφορικών και βιταμίνης </a:t>
            </a:r>
            <a:r>
              <a:rPr lang="en-US" sz="2400" dirty="0"/>
              <a:t>D.  </a:t>
            </a:r>
            <a:r>
              <a:rPr lang="el-GR" sz="2400" dirty="0"/>
              <a:t>Υπάρχει και παρόμοια νόσος η κληρονομική ραχίτιδα τύπου Ι που κληρονομείται σε αυτοσωματικό τρόπο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0275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95536" y="1556792"/>
            <a:ext cx="810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atin typeface="+mn-lt"/>
              </a:rPr>
              <a:t>Ανθεκτικός = Δεν ανταποκρίνεται ο οργανισμός</a:t>
            </a:r>
            <a:endParaRPr lang="el-GR" sz="2800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90808" y="2348880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Παράδειγμα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</a:rPr>
              <a:t>Ανθεκτικός στην ινσουλίνη</a:t>
            </a:r>
            <a:r>
              <a:rPr lang="en-US" sz="2400" dirty="0" smtClean="0"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Δεν αντιδρά ο οργανισμός στο ερέθισμα παραγωγής της ινσουλίνης δηλαδή αναπτύσσεται διαβήτης.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</a:rPr>
              <a:t>Ανθεκτικός στη βιταμίνη </a:t>
            </a:r>
            <a:r>
              <a:rPr lang="en-US" sz="2400" dirty="0" smtClean="0">
                <a:latin typeface="+mn-lt"/>
              </a:rPr>
              <a:t>D: </a:t>
            </a:r>
            <a:r>
              <a:rPr lang="el-GR" sz="2400" dirty="0" smtClean="0">
                <a:latin typeface="+mn-lt"/>
              </a:rPr>
              <a:t>Δεν παράγεται μεγάλη ποσότητα βιταμίνης </a:t>
            </a:r>
            <a:r>
              <a:rPr lang="en-US" sz="2400" dirty="0" smtClean="0">
                <a:latin typeface="+mn-lt"/>
              </a:rPr>
              <a:t>D</a:t>
            </a:r>
            <a:r>
              <a:rPr lang="el-GR" sz="2400" dirty="0" smtClean="0">
                <a:latin typeface="+mn-lt"/>
              </a:rPr>
              <a:t> όταν υπάρχει αντίστοιχο ερέθισμα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Τι σημαίνει ανθεκτικός</a:t>
            </a:r>
            <a:r>
              <a:rPr lang="el-GR" dirty="0" smtClean="0"/>
              <a:t>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64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Άποιος νεφρογενής διαβήτης </a:t>
            </a:r>
            <a:br>
              <a:rPr lang="el-GR" dirty="0"/>
            </a:br>
            <a:r>
              <a:rPr lang="el-GR" dirty="0"/>
              <a:t>(βλάβη συμπύκνωσης των ούρων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2800" dirty="0"/>
              <a:t>Χαρακτηριστικό της νόσου είναι η υπερασβεστιαιμία και η υποκαλιαμία.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2800" dirty="0"/>
              <a:t>Στο κληρονομικό άποιο διαβήτη υπάρχει φυσιολογική βαζοπρεσσίνη αλλά υπάρχει μετάλλαξη στο γονίδιο της.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85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Δύο άλλα αποτελέσματα της νεφρικής σωληναριακής </a:t>
            </a:r>
            <a:r>
              <a:rPr lang="el-GR" dirty="0" smtClean="0"/>
              <a:t>νέκρωσης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2800" b="1" dirty="0">
                <a:solidFill>
                  <a:srgbClr val="820000"/>
                </a:solidFill>
              </a:rPr>
              <a:t>Νεφρική γλυκοζουρία</a:t>
            </a:r>
            <a:r>
              <a:rPr lang="en-US" sz="2800" b="1" dirty="0" smtClean="0">
                <a:solidFill>
                  <a:srgbClr val="820000"/>
                </a:solidFill>
              </a:rPr>
              <a:t>: </a:t>
            </a:r>
            <a:r>
              <a:rPr lang="el-GR" sz="2800" dirty="0" smtClean="0"/>
              <a:t>ανιχνεύεται </a:t>
            </a:r>
            <a:r>
              <a:rPr lang="el-GR" sz="2800" dirty="0"/>
              <a:t>γλυκόζη στα ούρα με </a:t>
            </a:r>
            <a:r>
              <a:rPr lang="en-US" sz="2800" dirty="0"/>
              <a:t>stick </a:t>
            </a:r>
            <a:r>
              <a:rPr lang="el-GR" sz="2800" dirty="0"/>
              <a:t>ούρων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2800" b="1" dirty="0">
                <a:solidFill>
                  <a:srgbClr val="820000"/>
                </a:solidFill>
              </a:rPr>
              <a:t>Αμινοξυουρία</a:t>
            </a:r>
            <a:r>
              <a:rPr lang="en-US" sz="2800" b="1" dirty="0">
                <a:solidFill>
                  <a:srgbClr val="820000"/>
                </a:solidFill>
              </a:rPr>
              <a:t>: </a:t>
            </a:r>
            <a:r>
              <a:rPr lang="en-US" sz="2800" dirty="0"/>
              <a:t>o</a:t>
            </a:r>
            <a:r>
              <a:rPr lang="el-GR" sz="2800" dirty="0"/>
              <a:t>φείλεται στην ελαττωματική σωληναριακή επαναρρόφηση. Πολλά αμινοξέα μπορούν να βρεθούν στα ούρα αλλά κυρίως εμφανίζεται κυστίνη (κυστινουρία) αλλά και φαινυλαλανίνη (φαινυλοκετονουρία</a:t>
            </a:r>
            <a:r>
              <a:rPr lang="el-GR" sz="2800" dirty="0" smtClean="0"/>
              <a:t>).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6889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βασικές λειτουργίες των </a:t>
            </a:r>
            <a:r>
              <a:rPr lang="el-GR" dirty="0" smtClean="0"/>
              <a:t>νεφρών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ct val="55000"/>
              </a:spcBef>
              <a:buFontTx/>
              <a:buAutoNum type="arabicPeriod"/>
            </a:pPr>
            <a:r>
              <a:rPr lang="el-GR" sz="2400" dirty="0"/>
              <a:t>Η </a:t>
            </a:r>
            <a:r>
              <a:rPr lang="el-GR" sz="2400" b="1" dirty="0">
                <a:solidFill>
                  <a:srgbClr val="820000"/>
                </a:solidFill>
              </a:rPr>
              <a:t>απέκκριση άχρηστων και τοξικών υδατοδιαλυτών προϊόντων </a:t>
            </a:r>
            <a:r>
              <a:rPr lang="el-GR" sz="2400" dirty="0"/>
              <a:t>του µ</a:t>
            </a:r>
            <a:r>
              <a:rPr lang="el-GR" sz="2400" dirty="0"/>
              <a:t>εταβολισµού</a:t>
            </a:r>
            <a:r>
              <a:rPr lang="el-GR" sz="2400" dirty="0"/>
              <a:t>.</a:t>
            </a:r>
          </a:p>
          <a:p>
            <a:pPr>
              <a:lnSpc>
                <a:spcPct val="130000"/>
              </a:lnSpc>
              <a:spcBef>
                <a:spcPct val="55000"/>
              </a:spcBef>
              <a:buFontTx/>
              <a:buAutoNum type="arabicPeriod"/>
            </a:pPr>
            <a:r>
              <a:rPr lang="el-GR" sz="2400" dirty="0"/>
              <a:t>Η ρύθµιση του όγκου, της σύστασης, της </a:t>
            </a:r>
            <a:r>
              <a:rPr lang="el-GR" sz="2400" b="1" dirty="0">
                <a:solidFill>
                  <a:srgbClr val="820000"/>
                </a:solidFill>
              </a:rPr>
              <a:t>ωσµωτικής πίεσης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l-GR" sz="2400" dirty="0"/>
              <a:t>και του </a:t>
            </a:r>
            <a:r>
              <a:rPr lang="el-GR" sz="2400" b="1" dirty="0">
                <a:solidFill>
                  <a:srgbClr val="820000"/>
                </a:solidFill>
              </a:rPr>
              <a:t>pH</a:t>
            </a:r>
            <a:r>
              <a:rPr lang="el-GR" sz="2400" b="1" dirty="0"/>
              <a:t> </a:t>
            </a:r>
            <a:r>
              <a:rPr lang="el-GR" sz="2400" dirty="0"/>
              <a:t>του αίµατος και έµµεσα και του εξωκυττάριου υγρού.</a:t>
            </a:r>
          </a:p>
          <a:p>
            <a:pPr>
              <a:lnSpc>
                <a:spcPct val="130000"/>
              </a:lnSpc>
              <a:spcBef>
                <a:spcPct val="55000"/>
              </a:spcBef>
              <a:buFontTx/>
              <a:buAutoNum type="arabicPeriod"/>
            </a:pPr>
            <a:r>
              <a:rPr lang="el-GR" sz="2400" dirty="0"/>
              <a:t>Η παραγωγή ορµονών (</a:t>
            </a:r>
            <a:r>
              <a:rPr lang="el-GR" sz="2400" b="1" dirty="0">
                <a:solidFill>
                  <a:srgbClr val="820000"/>
                </a:solidFill>
              </a:rPr>
              <a:t>ενδοκρινής δράση</a:t>
            </a:r>
            <a:r>
              <a:rPr lang="el-GR" sz="2400" dirty="0"/>
              <a:t>)</a:t>
            </a:r>
            <a:r>
              <a:rPr lang="el-GR" sz="2400" b="1" dirty="0">
                <a:solidFill>
                  <a:srgbClr val="820000"/>
                </a:solidFill>
              </a:rPr>
              <a:t> </a:t>
            </a:r>
            <a:r>
              <a:rPr lang="el-GR" sz="2400" dirty="0"/>
              <a:t>που δρουν είτε τοπικά είτε σε άλλα σηµεία του σώµατος.</a:t>
            </a:r>
          </a:p>
          <a:p>
            <a:pPr>
              <a:lnSpc>
                <a:spcPct val="130000"/>
              </a:lnSpc>
              <a:spcBef>
                <a:spcPct val="55000"/>
              </a:spcBef>
              <a:buFontTx/>
              <a:buAutoNum type="arabicPeriod"/>
            </a:pPr>
            <a:r>
              <a:rPr lang="el-GR" sz="2400" dirty="0"/>
              <a:t>Συμβάλουν επίσης στη </a:t>
            </a:r>
            <a:r>
              <a:rPr lang="el-GR" sz="2400" b="1" dirty="0">
                <a:solidFill>
                  <a:srgbClr val="820000"/>
                </a:solidFill>
              </a:rPr>
              <a:t>παροχή γλυκόζης </a:t>
            </a:r>
            <a:r>
              <a:rPr lang="el-GR" sz="2400" dirty="0"/>
              <a:t>κατά τη νηστεία μέσω της γλυκονεογένεσης.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37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</a:t>
            </a:r>
            <a:r>
              <a:rPr lang="el-GR" dirty="0" smtClean="0"/>
              <a:t>νεφριτιδικό </a:t>
            </a:r>
            <a:r>
              <a:rPr lang="el-GR" dirty="0" smtClean="0"/>
              <a:t>σύνδρομο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l-GR" sz="2800" dirty="0"/>
              <a:t>Το νεφριτικό σύνδρομο χαρακτηρίζεται από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el-GR" sz="2800" dirty="0"/>
              <a:t>Αρτηριακή υπέρταση.</a:t>
            </a:r>
            <a:endParaRPr lang="en-US" sz="2800" dirty="0"/>
          </a:p>
          <a:p>
            <a:pPr>
              <a:lnSpc>
                <a:spcPct val="150000"/>
              </a:lnSpc>
              <a:defRPr/>
            </a:pPr>
            <a:r>
              <a:rPr lang="el-GR" sz="2800" dirty="0"/>
              <a:t>Ολιγουρία. </a:t>
            </a:r>
            <a:endParaRPr lang="en-US" sz="2800" dirty="0"/>
          </a:p>
          <a:p>
            <a:pPr>
              <a:lnSpc>
                <a:spcPct val="150000"/>
              </a:lnSpc>
              <a:defRPr/>
            </a:pPr>
            <a:r>
              <a:rPr lang="el-GR" sz="2800" dirty="0"/>
              <a:t>Ερυθρά αιμοσφαίρια και κυλίνδρους στα ούρα</a:t>
            </a:r>
            <a:r>
              <a:rPr lang="en-US" sz="2800" dirty="0"/>
              <a:t>.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7230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Οξεία διάμεση </a:t>
            </a:r>
            <a:r>
              <a:rPr lang="el-GR" dirty="0" smtClean="0"/>
              <a:t>νεφρίτιδα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tabLst>
                <a:tab pos="1162050" algn="l"/>
              </a:tabLst>
              <a:defRPr/>
            </a:pPr>
            <a:r>
              <a:rPr lang="el-GR" sz="2400" dirty="0"/>
              <a:t>Πρόκειται για οξεία</a:t>
            </a:r>
            <a:r>
              <a:rPr lang="el-GR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l-GR" sz="2400" b="1" dirty="0">
                <a:solidFill>
                  <a:srgbClr val="820000"/>
                </a:solidFill>
              </a:rPr>
              <a:t>αλλεργική συνήθως </a:t>
            </a:r>
            <a:r>
              <a:rPr lang="el-GR" sz="2400" dirty="0"/>
              <a:t>φλεγμονή του διάμεσου ιστού των νεφρώνων.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l-GR" sz="2400" dirty="0"/>
              <a:t>Προκαλείται κυρίως από φάρμακα αλλά και από λοιμώξεις και ανοσολογικά νοσήματα.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l-GR" sz="2400" dirty="0"/>
              <a:t>Εκδηλώνεται με πυρετό, εξάνθημα και αρθραλγίες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b="1" dirty="0"/>
              <a:t>Χαρακτηριστικά ευρήματα</a:t>
            </a:r>
            <a:r>
              <a:rPr lang="en-US" sz="2400" b="1" dirty="0"/>
              <a:t>: </a:t>
            </a:r>
            <a:endParaRPr lang="en-US" sz="2400" b="1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l-GR" sz="2400" dirty="0" smtClean="0"/>
              <a:t>Λευκοκύτταρα</a:t>
            </a:r>
            <a:r>
              <a:rPr lang="en-US" sz="2400" dirty="0" smtClean="0"/>
              <a:t> (</a:t>
            </a:r>
            <a:r>
              <a:rPr lang="el-GR" sz="2400" dirty="0" smtClean="0"/>
              <a:t>στείρα </a:t>
            </a:r>
            <a:r>
              <a:rPr lang="el-GR" sz="2400" dirty="0"/>
              <a:t>πυουρία με σημαντικό αριθμό </a:t>
            </a:r>
            <a:r>
              <a:rPr lang="el-GR" sz="2400" b="1" dirty="0">
                <a:solidFill>
                  <a:srgbClr val="820000"/>
                </a:solidFill>
              </a:rPr>
              <a:t>εωσινόφιλων</a:t>
            </a:r>
            <a:r>
              <a:rPr lang="el-GR" sz="2400" dirty="0"/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l-GR" sz="2400" dirty="0" smtClean="0"/>
              <a:t>Λευκοκυτταρικοί </a:t>
            </a:r>
            <a:r>
              <a:rPr lang="el-GR" sz="2400" dirty="0"/>
              <a:t>και εωσινοφιλικοί </a:t>
            </a:r>
            <a:r>
              <a:rPr lang="el-GR" sz="2400" dirty="0" smtClean="0"/>
              <a:t>κύλινδροι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0151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8 - TextBox"/>
          <p:cNvSpPr txBox="1">
            <a:spLocks noChangeArrowheads="1"/>
          </p:cNvSpPr>
          <p:nvPr/>
        </p:nvSpPr>
        <p:spPr bwMode="auto">
          <a:xfrm>
            <a:off x="609600" y="4114800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/>
              <a:t>                               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Μεσαγγειακή Ι</a:t>
            </a:r>
            <a:r>
              <a:rPr lang="en-US" dirty="0"/>
              <a:t>gA </a:t>
            </a:r>
            <a:r>
              <a:rPr lang="el-GR" dirty="0"/>
              <a:t>σπειραματονεφρίτιδα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58200" cy="504056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l-GR" sz="2400" dirty="0"/>
              <a:t>Πρόκειται για τον συχνότερο τύπο σωληναριακής νέφρωσης.</a:t>
            </a:r>
          </a:p>
          <a:p>
            <a:pPr>
              <a:lnSpc>
                <a:spcPct val="130000"/>
              </a:lnSpc>
            </a:pPr>
            <a:r>
              <a:rPr lang="el-GR" sz="2400" dirty="0"/>
              <a:t>Είναι η συχνότερη αιτία ασυμπτωματικής σπειραματικής μικροσκοπικής αιματουρίας. </a:t>
            </a:r>
          </a:p>
          <a:p>
            <a:pPr>
              <a:lnSpc>
                <a:spcPct val="130000"/>
              </a:lnSpc>
            </a:pPr>
            <a:r>
              <a:rPr lang="el-GR" sz="2400" dirty="0"/>
              <a:t>Συνοδεύεται συχνά από λοίμωξη του αναπνευστικού και του γαστρεντερικού συστήματος.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l-GR" sz="2400" dirty="0" smtClean="0"/>
              <a:t>Χαρακτηριστικό</a:t>
            </a:r>
            <a:r>
              <a:rPr lang="en-US" sz="2400" dirty="0"/>
              <a:t>: </a:t>
            </a:r>
            <a:r>
              <a:rPr lang="el-GR" sz="2400" b="1" dirty="0">
                <a:solidFill>
                  <a:srgbClr val="820000"/>
                </a:solidFill>
              </a:rPr>
              <a:t>Μικροσκοπική ή μακροσκοπική αιματουρία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351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νεφρικοί λίθοι </a:t>
            </a:r>
            <a:r>
              <a:rPr lang="el-GR" sz="2800" b="0" dirty="0"/>
              <a:t>(1 από 5</a:t>
            </a:r>
            <a:r>
              <a:rPr lang="el-GR" sz="2800" b="0" dirty="0" smtClean="0"/>
              <a:t>)</a:t>
            </a:r>
            <a:endParaRPr lang="el-GR" sz="28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Προκαλούνται όταν τα ούρα είναι υπερκορεσμένα με κρυσταλλοειδή συστατικά.  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Τέτοια </a:t>
            </a:r>
            <a:r>
              <a:rPr lang="el-GR" sz="2400" dirty="0"/>
              <a:t>είναι</a:t>
            </a:r>
            <a:r>
              <a:rPr lang="en-US" sz="2400" dirty="0"/>
              <a:t>:</a:t>
            </a:r>
            <a:endParaRPr lang="el-GR" sz="2400" dirty="0"/>
          </a:p>
          <a:p>
            <a:pPr marL="806450" indent="-449263">
              <a:lnSpc>
                <a:spcPct val="150000"/>
              </a:lnSpc>
              <a:buAutoNum type="arabicPeriod"/>
            </a:pPr>
            <a:r>
              <a:rPr lang="el-GR" sz="2400" dirty="0" smtClean="0"/>
              <a:t>Οξαλικό </a:t>
            </a:r>
            <a:r>
              <a:rPr lang="el-GR" sz="2400" dirty="0"/>
              <a:t>ασβέστιο</a:t>
            </a:r>
          </a:p>
          <a:p>
            <a:pPr marL="806450" indent="-449263">
              <a:lnSpc>
                <a:spcPct val="150000"/>
              </a:lnSpc>
              <a:buAutoNum type="arabicPeriod"/>
            </a:pPr>
            <a:r>
              <a:rPr lang="el-GR" sz="2400" dirty="0"/>
              <a:t>Φωσφορικό ασβέστιο</a:t>
            </a:r>
          </a:p>
          <a:p>
            <a:pPr marL="806450" indent="-449263">
              <a:lnSpc>
                <a:spcPct val="150000"/>
              </a:lnSpc>
              <a:buAutoNum type="arabicPeriod"/>
            </a:pPr>
            <a:r>
              <a:rPr lang="el-GR" sz="2400" dirty="0"/>
              <a:t>Εναμμώνιο φωσφορικό ασβέστιο</a:t>
            </a:r>
          </a:p>
          <a:p>
            <a:pPr marL="806450" indent="-449263">
              <a:lnSpc>
                <a:spcPct val="150000"/>
              </a:lnSpc>
              <a:buAutoNum type="arabicPeriod"/>
            </a:pPr>
            <a:r>
              <a:rPr lang="el-GR" sz="2400" dirty="0"/>
              <a:t>Ουρικό οξύ</a:t>
            </a:r>
          </a:p>
          <a:p>
            <a:pPr marL="806450" indent="-449263">
              <a:lnSpc>
                <a:spcPct val="150000"/>
              </a:lnSpc>
              <a:buAutoNum type="arabicPeriod"/>
            </a:pPr>
            <a:r>
              <a:rPr lang="el-GR" sz="2400" dirty="0"/>
              <a:t>Κυστίνη</a:t>
            </a:r>
            <a:endParaRPr lang="en-US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8628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νεφρικοί λίθοι </a:t>
            </a:r>
            <a:r>
              <a:rPr lang="el-GR" sz="2800" b="0" dirty="0" smtClean="0"/>
              <a:t>(</a:t>
            </a:r>
            <a:r>
              <a:rPr lang="en-US" sz="2800" b="0" dirty="0" smtClean="0"/>
              <a:t>2</a:t>
            </a:r>
            <a:r>
              <a:rPr lang="el-GR" sz="2800" b="0" dirty="0" smtClean="0"/>
              <a:t> </a:t>
            </a:r>
            <a:r>
              <a:rPr lang="el-GR" sz="2800" b="0" dirty="0"/>
              <a:t>από 5)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l-GR" sz="2400" b="1" dirty="0">
                <a:solidFill>
                  <a:srgbClr val="820000"/>
                </a:solidFill>
              </a:rPr>
              <a:t>Παράγοντες που προδιαθέτουν για τη δημιουργία </a:t>
            </a:r>
            <a:r>
              <a:rPr lang="el-GR" sz="2400" b="1" dirty="0" smtClean="0">
                <a:solidFill>
                  <a:srgbClr val="820000"/>
                </a:solidFill>
              </a:rPr>
              <a:t>λίθων</a:t>
            </a:r>
            <a:r>
              <a:rPr lang="en-US" sz="2400" b="1" dirty="0" smtClean="0">
                <a:solidFill>
                  <a:srgbClr val="820000"/>
                </a:solidFill>
              </a:rPr>
              <a:t>:</a:t>
            </a:r>
            <a:endParaRPr lang="el-GR" sz="2400" b="1" dirty="0">
              <a:solidFill>
                <a:srgbClr val="820000"/>
              </a:solidFill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2400" dirty="0" smtClean="0"/>
              <a:t>Αφυδάτωση</a:t>
            </a:r>
            <a:endParaRPr lang="el-GR" sz="2400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2400" dirty="0"/>
              <a:t>Ουρολοίμωξη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2400" dirty="0"/>
              <a:t>Επίμονα αλκαλικά ούρα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2400" dirty="0"/>
              <a:t>Υπερασβεστιαιμία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2400" dirty="0"/>
              <a:t>Υπερουρικοζουρία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2400" dirty="0"/>
              <a:t>Υπεροξαλουρία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2400" dirty="0"/>
              <a:t>Λίμναση ούρων (οφείλεται σε απόφραξη)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2400" dirty="0"/>
              <a:t>Έλλειψη αναστολέων κρυσταλλοποίησης στα </a:t>
            </a:r>
            <a:r>
              <a:rPr lang="el-GR" sz="2400" dirty="0" smtClean="0"/>
              <a:t>ούρα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0672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νεφρικοί λίθοι </a:t>
            </a:r>
            <a:r>
              <a:rPr lang="el-GR" sz="2800" b="0" dirty="0" smtClean="0"/>
              <a:t>(3 </a:t>
            </a:r>
            <a:r>
              <a:rPr lang="el-GR" sz="2800" b="0" dirty="0"/>
              <a:t>από 5)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400" b="1" dirty="0">
                <a:solidFill>
                  <a:srgbClr val="820000"/>
                </a:solidFill>
              </a:rPr>
              <a:t>Δύο βασικές αιτίες δημιουργίας λίθων στα ούρα</a:t>
            </a:r>
          </a:p>
          <a:p>
            <a:pPr>
              <a:lnSpc>
                <a:spcPct val="150000"/>
              </a:lnSpc>
            </a:pPr>
            <a:r>
              <a:rPr lang="el-GR" sz="2400" b="1" dirty="0" smtClean="0"/>
              <a:t>Υπερασβεστιουρία</a:t>
            </a:r>
            <a:endParaRPr lang="el-GR" sz="2400" b="1" dirty="0"/>
          </a:p>
          <a:p>
            <a:pPr marL="357188" indent="0">
              <a:lnSpc>
                <a:spcPct val="150000"/>
              </a:lnSpc>
              <a:buNone/>
            </a:pPr>
            <a:r>
              <a:rPr lang="el-GR" sz="2400" dirty="0"/>
              <a:t>Θεωρείται ιδιοπαθής αιτία δημιουργίας λίθου αφού οι ασθενείς έχουν φυσιολογικά επίπεδα ασβεστίου στο αίμα.</a:t>
            </a:r>
          </a:p>
          <a:p>
            <a:pPr>
              <a:lnSpc>
                <a:spcPct val="150000"/>
              </a:lnSpc>
            </a:pPr>
            <a:r>
              <a:rPr lang="el-GR" sz="2400" b="1" dirty="0"/>
              <a:t>Υπεροξαλουρία</a:t>
            </a:r>
          </a:p>
          <a:p>
            <a:pPr marL="357188" indent="0">
              <a:lnSpc>
                <a:spcPct val="150000"/>
              </a:lnSpc>
              <a:buNone/>
            </a:pPr>
            <a:r>
              <a:rPr lang="en-US" sz="2400" dirty="0"/>
              <a:t>Y</a:t>
            </a:r>
            <a:r>
              <a:rPr lang="el-GR" sz="2400" dirty="0"/>
              <a:t>πάρχουν</a:t>
            </a:r>
            <a:r>
              <a:rPr lang="el-GR" sz="2400" dirty="0"/>
              <a:t> δύο τύποι που προκαλούν αυξημένη ηπατική σύνθεση, ο τύπου Ι (κληρονομική νόσος) και ο τύπου ΙΙ. </a:t>
            </a:r>
          </a:p>
          <a:p>
            <a:pPr>
              <a:lnSpc>
                <a:spcPct val="150000"/>
              </a:lnSpc>
            </a:pPr>
            <a:endParaRPr lang="el-GR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l-GR" sz="3600" dirty="0"/>
          </a:p>
          <a:p>
            <a:pPr>
              <a:lnSpc>
                <a:spcPct val="150000"/>
              </a:lnSpc>
              <a:buAutoNum type="arabicPeriod"/>
            </a:pP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37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νεφρικοί λίθοι </a:t>
            </a:r>
            <a:r>
              <a:rPr lang="el-GR" sz="2800" b="0" dirty="0" smtClean="0"/>
              <a:t>(4 </a:t>
            </a:r>
            <a:r>
              <a:rPr lang="el-GR" sz="2800" b="0" dirty="0"/>
              <a:t>από 5)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400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sz="2800" dirty="0"/>
              <a:t>Η εργαστηριακή διερεύνηση απαιτεί τις αναλύσεις</a:t>
            </a:r>
            <a:r>
              <a:rPr lang="en-US" sz="2800" dirty="0"/>
              <a:t>:</a:t>
            </a:r>
            <a:endParaRPr lang="el-GR" sz="2800" dirty="0"/>
          </a:p>
          <a:p>
            <a:pPr>
              <a:spcBef>
                <a:spcPts val="600"/>
              </a:spcBef>
            </a:pPr>
            <a:r>
              <a:rPr lang="el-GR" sz="2800" b="1" dirty="0" smtClean="0">
                <a:solidFill>
                  <a:srgbClr val="820000"/>
                </a:solidFill>
              </a:rPr>
              <a:t>Ορός </a:t>
            </a:r>
            <a:r>
              <a:rPr lang="el-GR" sz="2800" b="1" dirty="0">
                <a:solidFill>
                  <a:srgbClr val="820000"/>
                </a:solidFill>
              </a:rPr>
              <a:t>ή πλάσμα</a:t>
            </a:r>
            <a:endParaRPr lang="en-US" sz="2800" b="1" dirty="0">
              <a:solidFill>
                <a:srgbClr val="82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l-GR" dirty="0"/>
              <a:t>Ανάλυση λίθου (σήμερα γίνεται με τη μέθοδο </a:t>
            </a:r>
            <a:r>
              <a:rPr lang="en-US" dirty="0"/>
              <a:t>FTIR)</a:t>
            </a:r>
          </a:p>
          <a:p>
            <a:pPr lvl="1">
              <a:spcBef>
                <a:spcPts val="600"/>
              </a:spcBef>
            </a:pPr>
            <a:r>
              <a:rPr lang="el-GR" dirty="0"/>
              <a:t>Ασβέστιο</a:t>
            </a:r>
          </a:p>
          <a:p>
            <a:pPr lvl="1">
              <a:spcBef>
                <a:spcPts val="600"/>
              </a:spcBef>
            </a:pPr>
            <a:r>
              <a:rPr lang="el-GR" dirty="0"/>
              <a:t>Διττανθρακικά</a:t>
            </a:r>
          </a:p>
          <a:p>
            <a:pPr lvl="1">
              <a:spcBef>
                <a:spcPts val="600"/>
              </a:spcBef>
            </a:pPr>
            <a:r>
              <a:rPr lang="el-GR" dirty="0"/>
              <a:t>Φωσφορικά</a:t>
            </a:r>
          </a:p>
          <a:p>
            <a:pPr lvl="1">
              <a:spcBef>
                <a:spcPts val="600"/>
              </a:spcBef>
            </a:pPr>
            <a:r>
              <a:rPr lang="el-GR" dirty="0"/>
              <a:t>Ουρικό</a:t>
            </a:r>
          </a:p>
          <a:p>
            <a:pPr>
              <a:spcBef>
                <a:spcPts val="600"/>
              </a:spcBef>
            </a:pPr>
            <a:r>
              <a:rPr lang="el-GR" sz="2800" b="1" dirty="0">
                <a:solidFill>
                  <a:srgbClr val="820000"/>
                </a:solidFill>
              </a:rPr>
              <a:t>Ούρα 24ώρου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pH</a:t>
            </a:r>
          </a:p>
          <a:p>
            <a:pPr lvl="1">
              <a:spcBef>
                <a:spcPts val="600"/>
              </a:spcBef>
            </a:pPr>
            <a:r>
              <a:rPr lang="el-GR" dirty="0"/>
              <a:t>Ποιοτική δοκιμασία κυστίνης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l-GR" dirty="0"/>
              <a:t>Όγκος ούρων 24</a:t>
            </a:r>
            <a:r>
              <a:rPr lang="en-US" dirty="0"/>
              <a:t>h</a:t>
            </a:r>
          </a:p>
          <a:p>
            <a:pPr lvl="1">
              <a:spcBef>
                <a:spcPts val="600"/>
              </a:spcBef>
            </a:pPr>
            <a:r>
              <a:rPr lang="el-GR" dirty="0"/>
              <a:t>Προσδιορισμός ασβεστίου, οξαλικού, ουρικού και κιτρικού</a:t>
            </a:r>
          </a:p>
          <a:p>
            <a:pPr lvl="1">
              <a:spcBef>
                <a:spcPts val="600"/>
              </a:spcBef>
            </a:pPr>
            <a:r>
              <a:rPr lang="el-GR" dirty="0"/>
              <a:t>Δοκιμασία οξίνισης ούρων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64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νεφρικοί λίθοι </a:t>
            </a:r>
            <a:r>
              <a:rPr lang="el-GR" sz="2800" b="0" dirty="0" smtClean="0"/>
              <a:t>(5 </a:t>
            </a:r>
            <a:r>
              <a:rPr lang="el-GR" sz="2800" b="0" dirty="0"/>
              <a:t>από 5)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Η </a:t>
            </a:r>
            <a:r>
              <a:rPr lang="el-GR" sz="2400" b="1" dirty="0">
                <a:solidFill>
                  <a:srgbClr val="820000"/>
                </a:solidFill>
              </a:rPr>
              <a:t>θεραπεία των ουρολίθων </a:t>
            </a:r>
            <a:r>
              <a:rPr lang="el-GR" sz="2400" dirty="0"/>
              <a:t>γίνεται σήμερα κυρίως με λιθοτριψία ή συνδυασμό χειρουργικής επέμβασης και λιθοτριψίας.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Οι </a:t>
            </a:r>
            <a:r>
              <a:rPr lang="el-GR" sz="2400" dirty="0"/>
              <a:t>μικροί λίθοι αποβάλλονται μόνοι τους κυρίως ύστερα από την κατανάλωση μεγάλης ποσότητας νερού.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Στους </a:t>
            </a:r>
            <a:r>
              <a:rPr lang="el-GR" sz="2400" dirty="0"/>
              <a:t>ασθενείς με λίθους ασβεστίου θα πρέπει να προσδιοριστεί η αιτία π.χ. ο υπερπαραθυρεοειδισμός.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7838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143000"/>
            <a:ext cx="44640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Αναπαράσταση συσκευής </a:t>
            </a:r>
            <a:r>
              <a:rPr lang="el-GR" dirty="0" smtClean="0"/>
              <a:t>αιμοκάθαρσης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97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820000"/>
                </a:solidFill>
              </a:rPr>
              <a:t>Μελέτες Περιπτώσεων</a:t>
            </a:r>
            <a:endParaRPr lang="el-GR" sz="4000" dirty="0">
              <a:solidFill>
                <a:srgbClr val="82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Case Studies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5773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ενδοκρινική λειτουργία του </a:t>
            </a:r>
            <a:r>
              <a:rPr lang="el-GR" dirty="0" smtClean="0"/>
              <a:t>νεφρού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45000"/>
              </a:lnSpc>
              <a:spcBef>
                <a:spcPct val="60000"/>
              </a:spcBef>
              <a:buFont typeface="+mj-lt"/>
              <a:buAutoNum type="arabicPeriod"/>
            </a:pPr>
            <a:r>
              <a:rPr lang="el-GR" sz="2400" dirty="0" smtClean="0"/>
              <a:t>Παραγωγή </a:t>
            </a:r>
            <a:r>
              <a:rPr lang="el-GR" sz="2400" dirty="0"/>
              <a:t>της </a:t>
            </a:r>
            <a:r>
              <a:rPr lang="el-GR" sz="2400" b="1" dirty="0">
                <a:solidFill>
                  <a:srgbClr val="820000"/>
                </a:solidFill>
              </a:rPr>
              <a:t>ερυθροποιητίνης </a:t>
            </a:r>
            <a:r>
              <a:rPr lang="en-US" sz="2400" b="1" dirty="0">
                <a:solidFill>
                  <a:srgbClr val="820000"/>
                </a:solidFill>
              </a:rPr>
              <a:t>(EPO)</a:t>
            </a:r>
            <a:r>
              <a:rPr lang="el-GR" sz="2400" dirty="0"/>
              <a:t>.</a:t>
            </a:r>
          </a:p>
          <a:p>
            <a:pPr marL="514350" indent="-514350">
              <a:lnSpc>
                <a:spcPct val="10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l-GR" sz="2400" dirty="0" smtClean="0"/>
              <a:t>Λειτουργία</a:t>
            </a:r>
            <a:r>
              <a:rPr lang="en-US" sz="2400" dirty="0"/>
              <a:t>: </a:t>
            </a:r>
            <a:r>
              <a:rPr lang="el-GR" sz="2400" dirty="0"/>
              <a:t>Διεγείρει την ερυθροποίηση. </a:t>
            </a:r>
            <a:r>
              <a:rPr lang="el-GR" sz="2400" dirty="0" smtClean="0"/>
              <a:t>Παραγωγή </a:t>
            </a:r>
            <a:r>
              <a:rPr lang="el-GR" sz="2400" dirty="0"/>
              <a:t>της </a:t>
            </a:r>
            <a:r>
              <a:rPr lang="el-GR" sz="2400" b="1" dirty="0" smtClean="0">
                <a:solidFill>
                  <a:srgbClr val="820000"/>
                </a:solidFill>
              </a:rPr>
              <a:t>ρενίνης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r>
              <a:rPr lang="el-GR" sz="2400" dirty="0" smtClean="0"/>
              <a:t>Λειτουργία</a:t>
            </a:r>
            <a:r>
              <a:rPr lang="en-US" sz="2400" dirty="0"/>
              <a:t>: </a:t>
            </a:r>
            <a:r>
              <a:rPr lang="el-GR" sz="2400" dirty="0"/>
              <a:t>Ως σύμπλεγμα ρενίνης – αγγειοτονίνης συντηρεί την </a:t>
            </a:r>
            <a:r>
              <a:rPr lang="en-US" sz="2400" dirty="0"/>
              <a:t> </a:t>
            </a:r>
            <a:r>
              <a:rPr lang="el-GR" sz="2400" dirty="0"/>
              <a:t>αρτηριακή πίεση και προκαλεί την έκκριση αλδοστερόνης.</a:t>
            </a:r>
          </a:p>
          <a:p>
            <a:pPr marL="514350" indent="-514350">
              <a:lnSpc>
                <a:spcPct val="115000"/>
              </a:lnSpc>
              <a:spcBef>
                <a:spcPct val="40000"/>
              </a:spcBef>
              <a:buFont typeface="+mj-lt"/>
              <a:buAutoNum type="arabicPeriod"/>
            </a:pPr>
            <a:r>
              <a:rPr lang="el-GR" sz="2400" dirty="0" smtClean="0"/>
              <a:t>Μετατροπή </a:t>
            </a:r>
            <a:r>
              <a:rPr lang="el-GR" sz="2400" dirty="0"/>
              <a:t>της </a:t>
            </a:r>
            <a:r>
              <a:rPr lang="el-GR" sz="2400" b="1" dirty="0">
                <a:solidFill>
                  <a:srgbClr val="820000"/>
                </a:solidFill>
              </a:rPr>
              <a:t>25-υδροξυχοληκαλσιφερόλης</a:t>
            </a:r>
            <a:r>
              <a:rPr lang="el-GR" sz="2400" dirty="0"/>
              <a:t>, σε δραστική 1,25-διυδροξυχοληκαλσιφερόλη.</a:t>
            </a:r>
            <a:endParaRPr lang="en-US" sz="2400" dirty="0"/>
          </a:p>
          <a:p>
            <a:pPr marL="542925" indent="-542925">
              <a:lnSpc>
                <a:spcPct val="115000"/>
              </a:lnSpc>
              <a:spcBef>
                <a:spcPct val="40000"/>
              </a:spcBef>
            </a:pPr>
            <a:r>
              <a:rPr lang="el-GR" sz="2400" dirty="0" smtClean="0"/>
              <a:t>Λειτουργία</a:t>
            </a:r>
            <a:r>
              <a:rPr lang="en-US" sz="2400" dirty="0"/>
              <a:t>: </a:t>
            </a:r>
            <a:r>
              <a:rPr lang="el-GR" sz="2400" dirty="0"/>
              <a:t>Προκαλεί την παραγωγή δραστικής </a:t>
            </a:r>
            <a:r>
              <a:rPr lang="el-GR" sz="2400" b="1" dirty="0">
                <a:solidFill>
                  <a:srgbClr val="820000"/>
                </a:solidFill>
              </a:rPr>
              <a:t>βιταμίνης </a:t>
            </a:r>
            <a:r>
              <a:rPr lang="en-US" sz="2400" b="1" dirty="0">
                <a:solidFill>
                  <a:srgbClr val="820000"/>
                </a:solidFill>
              </a:rPr>
              <a:t>D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40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dirty="0"/>
              <a:t>Ο τακτικός έλεγχος ασθενών με νεφρική νόσο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950" indent="-36195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l-GR" sz="2400" dirty="0"/>
              <a:t> Μέτρηση </a:t>
            </a:r>
            <a:r>
              <a:rPr lang="el-GR" sz="2400" b="1" dirty="0">
                <a:solidFill>
                  <a:srgbClr val="820000"/>
                </a:solidFill>
              </a:rPr>
              <a:t>ουρίας</a:t>
            </a:r>
            <a:r>
              <a:rPr lang="el-GR" sz="2400" dirty="0">
                <a:solidFill>
                  <a:srgbClr val="CC0000"/>
                </a:solidFill>
              </a:rPr>
              <a:t> </a:t>
            </a:r>
            <a:r>
              <a:rPr lang="el-GR" sz="2400" dirty="0"/>
              <a:t>και </a:t>
            </a:r>
            <a:r>
              <a:rPr lang="el-GR" sz="2400" b="1" dirty="0">
                <a:solidFill>
                  <a:srgbClr val="820000"/>
                </a:solidFill>
              </a:rPr>
              <a:t>κρεατινίνης </a:t>
            </a:r>
            <a:r>
              <a:rPr lang="el-GR" sz="2400" dirty="0"/>
              <a:t>πριν και μετά την αιμοκάθαρση.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l-GR" sz="2400" dirty="0"/>
              <a:t> Κάθαρση </a:t>
            </a:r>
            <a:r>
              <a:rPr lang="el-GR" sz="2400" b="1" dirty="0">
                <a:solidFill>
                  <a:srgbClr val="820000"/>
                </a:solidFill>
              </a:rPr>
              <a:t>κρεατινίνης</a:t>
            </a:r>
            <a:r>
              <a:rPr lang="en-US" sz="2400" b="1" dirty="0">
                <a:solidFill>
                  <a:srgbClr val="820000"/>
                </a:solidFill>
              </a:rPr>
              <a:t> (GFR)</a:t>
            </a:r>
            <a:r>
              <a:rPr lang="el-GR" sz="2400" dirty="0"/>
              <a:t>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l-GR" sz="2400" dirty="0"/>
              <a:t> Ποσοτικός προσδιορισμός </a:t>
            </a:r>
            <a:r>
              <a:rPr lang="el-GR" sz="2400" b="1" dirty="0">
                <a:solidFill>
                  <a:srgbClr val="820000"/>
                </a:solidFill>
              </a:rPr>
              <a:t>λευκώματος ούρων 24</a:t>
            </a:r>
            <a:r>
              <a:rPr lang="en-US" sz="2400" b="1" dirty="0">
                <a:solidFill>
                  <a:srgbClr val="820000"/>
                </a:solidFill>
              </a:rPr>
              <a:t>h</a:t>
            </a:r>
            <a:r>
              <a:rPr lang="en-US" sz="2400" dirty="0"/>
              <a:t>.</a:t>
            </a:r>
            <a:endParaRPr lang="el-GR" sz="2400" dirty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l-GR" sz="2400" dirty="0"/>
              <a:t> Μέτρηση </a:t>
            </a:r>
            <a:r>
              <a:rPr lang="el-GR" sz="2400" b="1" dirty="0">
                <a:solidFill>
                  <a:srgbClr val="820000"/>
                </a:solidFill>
              </a:rPr>
              <a:t>ηλεκτρολυτών </a:t>
            </a:r>
            <a:r>
              <a:rPr lang="el-GR" sz="2400" dirty="0"/>
              <a:t>(Κ</a:t>
            </a:r>
            <a:r>
              <a:rPr lang="el-GR" sz="2400" baseline="30000" dirty="0"/>
              <a:t>+</a:t>
            </a:r>
            <a:r>
              <a:rPr lang="el-GR" sz="2400" dirty="0"/>
              <a:t> και Ν</a:t>
            </a:r>
            <a:r>
              <a:rPr lang="en-US" sz="2400" dirty="0"/>
              <a:t>a</a:t>
            </a:r>
            <a:r>
              <a:rPr lang="el-GR" sz="2400" baseline="30000" dirty="0"/>
              <a:t>+</a:t>
            </a:r>
            <a:r>
              <a:rPr lang="el-GR" sz="2400" dirty="0"/>
              <a:t>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FontTx/>
              <a:buChar char="•"/>
              <a:defRPr/>
            </a:pPr>
            <a:r>
              <a:rPr lang="el-GR" sz="2400" dirty="0"/>
              <a:t> Ο προσδιορισμός του </a:t>
            </a:r>
            <a:r>
              <a:rPr lang="el-GR" sz="2400" b="1" dirty="0">
                <a:solidFill>
                  <a:srgbClr val="820000"/>
                </a:solidFill>
              </a:rPr>
              <a:t>ιονισμένου ασβεστίου</a:t>
            </a:r>
            <a:r>
              <a:rPr lang="en-US" sz="2400" b="1" dirty="0">
                <a:solidFill>
                  <a:srgbClr val="820000"/>
                </a:solidFill>
              </a:rPr>
              <a:t> (Ca</a:t>
            </a:r>
            <a:r>
              <a:rPr lang="en-US" sz="2400" b="1" baseline="30000" dirty="0">
                <a:solidFill>
                  <a:srgbClr val="820000"/>
                </a:solidFill>
              </a:rPr>
              <a:t>+2</a:t>
            </a:r>
            <a:r>
              <a:rPr lang="en-US" sz="2400" b="1" dirty="0">
                <a:solidFill>
                  <a:srgbClr val="820000"/>
                </a:solidFill>
              </a:rPr>
              <a:t>)</a:t>
            </a:r>
            <a:r>
              <a:rPr lang="el-GR" sz="2400" b="1" dirty="0">
                <a:solidFill>
                  <a:srgbClr val="820000"/>
                </a:solidFill>
              </a:rPr>
              <a:t> </a:t>
            </a:r>
            <a:r>
              <a:rPr lang="el-GR" sz="2400" dirty="0"/>
              <a:t>και ο</a:t>
            </a:r>
            <a:r>
              <a:rPr lang="el-GR" sz="2400" dirty="0">
                <a:solidFill>
                  <a:schemeClr val="accent6"/>
                </a:solidFill>
              </a:rPr>
              <a:t> </a:t>
            </a:r>
            <a:r>
              <a:rPr lang="el-GR" sz="2400" dirty="0"/>
              <a:t>προσδιορισμός της </a:t>
            </a:r>
            <a:r>
              <a:rPr lang="el-GR" sz="2400" b="1" dirty="0">
                <a:solidFill>
                  <a:srgbClr val="820000"/>
                </a:solidFill>
              </a:rPr>
              <a:t>παραθορμόνης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(PTH) </a:t>
            </a:r>
            <a:r>
              <a:rPr lang="el-GR" sz="2400" dirty="0"/>
              <a:t>που σχετίζεται με την επαναρρόφηση των φωσφορικών ιόντων</a:t>
            </a:r>
            <a:r>
              <a:rPr lang="el-GR" sz="2400" dirty="0" smtClean="0"/>
              <a:t>.</a:t>
            </a:r>
            <a:endParaRPr lang="el-GR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Φυσιολογικές τιμές εξετάσεων ελέγχου </a:t>
            </a:r>
            <a:r>
              <a:rPr lang="el-GR" dirty="0" smtClean="0"/>
              <a:t>νεφρού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820000"/>
                </a:solidFill>
              </a:rPr>
              <a:t>O</a:t>
            </a:r>
            <a:r>
              <a:rPr lang="el-GR" sz="2400" b="1" dirty="0">
                <a:solidFill>
                  <a:srgbClr val="820000"/>
                </a:solidFill>
              </a:rPr>
              <a:t>υρία</a:t>
            </a:r>
            <a:r>
              <a:rPr lang="en-US" sz="2400" b="1" dirty="0">
                <a:solidFill>
                  <a:srgbClr val="820000"/>
                </a:solidFill>
              </a:rPr>
              <a:t>  (S.I. Conversion 0,17)</a:t>
            </a:r>
            <a:endParaRPr lang="el-GR" sz="2400" b="1" dirty="0">
              <a:solidFill>
                <a:srgbClr val="820000"/>
              </a:solidFill>
            </a:endParaRPr>
          </a:p>
          <a:p>
            <a:pPr lvl="1"/>
            <a:r>
              <a:rPr lang="en-US" sz="2400" dirty="0"/>
              <a:t>Urea (</a:t>
            </a:r>
            <a:r>
              <a:rPr lang="el-GR" sz="2400" dirty="0"/>
              <a:t>ορός)</a:t>
            </a:r>
            <a:r>
              <a:rPr lang="en-US" sz="2400" dirty="0"/>
              <a:t>: 10 – 50 mg/dL</a:t>
            </a:r>
          </a:p>
          <a:p>
            <a:pPr lvl="1"/>
            <a:r>
              <a:rPr lang="en-US" sz="2400" dirty="0"/>
              <a:t>Urea (</a:t>
            </a:r>
            <a:r>
              <a:rPr lang="el-GR" sz="2400" dirty="0"/>
              <a:t>ούρα 24ώρου)</a:t>
            </a:r>
            <a:r>
              <a:rPr lang="en-US" sz="2400" dirty="0"/>
              <a:t>: 19,0 – 36,0 mg/dL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820000"/>
                </a:solidFill>
              </a:rPr>
              <a:t>Άζωτο </a:t>
            </a:r>
            <a:r>
              <a:rPr lang="el-GR" sz="2400" b="1" dirty="0">
                <a:solidFill>
                  <a:srgbClr val="820000"/>
                </a:solidFill>
              </a:rPr>
              <a:t>ουρίας </a:t>
            </a:r>
            <a:r>
              <a:rPr lang="en-US" sz="2400" b="1" dirty="0">
                <a:solidFill>
                  <a:srgbClr val="820000"/>
                </a:solidFill>
              </a:rPr>
              <a:t>(S.I. Conversion 0,</a:t>
            </a:r>
            <a:r>
              <a:rPr lang="el-GR" sz="2400" b="1" dirty="0">
                <a:solidFill>
                  <a:srgbClr val="820000"/>
                </a:solidFill>
              </a:rPr>
              <a:t>357</a:t>
            </a:r>
            <a:r>
              <a:rPr lang="en-US" sz="2400" b="1" dirty="0">
                <a:solidFill>
                  <a:srgbClr val="820000"/>
                </a:solidFill>
              </a:rPr>
              <a:t>)</a:t>
            </a:r>
            <a:endParaRPr lang="el-GR" sz="2400" b="1" dirty="0">
              <a:solidFill>
                <a:srgbClr val="820000"/>
              </a:solidFill>
            </a:endParaRPr>
          </a:p>
          <a:p>
            <a:pPr lvl="1"/>
            <a:r>
              <a:rPr lang="en-US" sz="2400" dirty="0"/>
              <a:t>BUN: 8 – 23 mg/dL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 smtClean="0">
                <a:solidFill>
                  <a:srgbClr val="820000"/>
                </a:solidFill>
              </a:rPr>
              <a:t>Κρεατινίνη</a:t>
            </a:r>
            <a:r>
              <a:rPr lang="en-US" sz="2400" b="1" dirty="0" smtClean="0">
                <a:solidFill>
                  <a:srgbClr val="820000"/>
                </a:solidFill>
              </a:rPr>
              <a:t> </a:t>
            </a:r>
            <a:r>
              <a:rPr lang="en-US" sz="2400" b="1" dirty="0">
                <a:solidFill>
                  <a:srgbClr val="820000"/>
                </a:solidFill>
              </a:rPr>
              <a:t>(S.I. Conversion 88,4)</a:t>
            </a:r>
            <a:endParaRPr lang="el-GR" sz="2400" b="1" dirty="0">
              <a:solidFill>
                <a:srgbClr val="820000"/>
              </a:solidFill>
            </a:endParaRPr>
          </a:p>
          <a:p>
            <a:pPr lvl="1"/>
            <a:r>
              <a:rPr lang="en-US" sz="2400" dirty="0"/>
              <a:t>Creat</a:t>
            </a:r>
            <a:r>
              <a:rPr lang="el-GR" sz="2400" dirty="0"/>
              <a:t> (ορός)</a:t>
            </a:r>
            <a:r>
              <a:rPr lang="en-US" sz="2400" dirty="0"/>
              <a:t>: 0,6 – 1,2 mg/dL</a:t>
            </a:r>
            <a:r>
              <a:rPr lang="el-GR" sz="2400" dirty="0"/>
              <a:t> (ορός)</a:t>
            </a:r>
          </a:p>
          <a:p>
            <a:pPr lvl="1"/>
            <a:r>
              <a:rPr lang="en-US" sz="2400" dirty="0"/>
              <a:t>Creat</a:t>
            </a:r>
            <a:r>
              <a:rPr lang="el-GR" sz="2400" dirty="0"/>
              <a:t> (ούρα 24ώρου)</a:t>
            </a:r>
            <a:r>
              <a:rPr lang="en-US" sz="2400" dirty="0"/>
              <a:t>:</a:t>
            </a:r>
            <a:r>
              <a:rPr lang="el-GR" sz="2400" dirty="0"/>
              <a:t>  Άνδρες</a:t>
            </a:r>
            <a:r>
              <a:rPr lang="en-US" sz="2400" dirty="0"/>
              <a:t>: 0,8 – 1,8 g/24h</a:t>
            </a:r>
          </a:p>
          <a:p>
            <a:pPr marL="0" indent="3579813">
              <a:buNone/>
            </a:pPr>
            <a:r>
              <a:rPr lang="en-US" sz="2400" dirty="0" smtClean="0"/>
              <a:t> </a:t>
            </a:r>
            <a:r>
              <a:rPr lang="el-GR" sz="2400" dirty="0" smtClean="0"/>
              <a:t>Γυναίκες</a:t>
            </a:r>
            <a:r>
              <a:rPr lang="en-US" sz="2400" dirty="0"/>
              <a:t>: 0,6 – 1,6 g/24h</a:t>
            </a:r>
          </a:p>
          <a:p>
            <a:endParaRPr lang="en-US" sz="2400" dirty="0"/>
          </a:p>
          <a:p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352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dirty="0" smtClean="0"/>
              <a:t>κρεατινίνη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sz="2400" dirty="0"/>
              <a:t>Η κρεατινίνη προέρχεται από την διάσπαση της </a:t>
            </a:r>
            <a:r>
              <a:rPr lang="el-GR" sz="2400" b="1" dirty="0">
                <a:solidFill>
                  <a:srgbClr val="820000"/>
                </a:solidFill>
              </a:rPr>
              <a:t>φωσφορικής κρεατίνης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l-GR" sz="2400" dirty="0"/>
              <a:t>των μυών.  Αποβάλλεται φυσιολογικά με τους νεφρούς.</a:t>
            </a:r>
          </a:p>
          <a:p>
            <a:pPr>
              <a:lnSpc>
                <a:spcPct val="120000"/>
              </a:lnSpc>
            </a:pPr>
            <a:r>
              <a:rPr lang="el-GR" sz="2400" dirty="0"/>
              <a:t>Σε νεφρική νόσο σταματά να αποβάλλεται με τους νεφρούς και αυξάνει στο αίμα.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</a:t>
            </a:r>
            <a:r>
              <a:rPr lang="el-GR" sz="2400" dirty="0"/>
              <a:t>Είναι </a:t>
            </a:r>
            <a:r>
              <a:rPr lang="el-GR" sz="2400" b="1" dirty="0">
                <a:solidFill>
                  <a:srgbClr val="820000"/>
                </a:solidFill>
              </a:rPr>
              <a:t>πιο ευαίσθητος δείκτης </a:t>
            </a:r>
            <a:r>
              <a:rPr lang="el-GR" sz="2400" dirty="0"/>
              <a:t>από την ουρία για την λειτουργία των νεφρών αφού αποτελεί την πιο αξιόπιστη βιοχημική δοκιμασία για τη σπειραματική λειτουργία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467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Προβλήματα προσδιορισμού της </a:t>
            </a:r>
            <a:r>
              <a:rPr lang="el-GR" dirty="0" smtClean="0"/>
              <a:t>κρεατινίνης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l-GR" sz="2400" dirty="0"/>
              <a:t>Η κατανάλωση </a:t>
            </a:r>
            <a:r>
              <a:rPr lang="el-GR" sz="2400" b="1" dirty="0">
                <a:solidFill>
                  <a:srgbClr val="820000"/>
                </a:solidFill>
              </a:rPr>
              <a:t>κρέατος αυξάνει </a:t>
            </a:r>
            <a:r>
              <a:rPr lang="el-GR" sz="2400" dirty="0"/>
              <a:t>τη συγκέντρωση της κρεατινίνης και γι’αυτό απαιτείται ολονύκτια νηστεία.</a:t>
            </a:r>
          </a:p>
          <a:p>
            <a:pPr>
              <a:lnSpc>
                <a:spcPct val="130000"/>
              </a:lnSpc>
            </a:pPr>
            <a:r>
              <a:rPr lang="el-GR" sz="2400" dirty="0"/>
              <a:t>Η συγκέντρωση της </a:t>
            </a:r>
            <a:r>
              <a:rPr lang="el-GR" sz="2400" b="1" dirty="0">
                <a:solidFill>
                  <a:srgbClr val="820000"/>
                </a:solidFill>
              </a:rPr>
              <a:t>αυξάνει με την άσκηση </a:t>
            </a:r>
            <a:r>
              <a:rPr lang="el-GR" sz="2400" dirty="0"/>
              <a:t>(π.χ. οι αθλητές έχουν τιμές που θυμίζουν νεφρική ανεπάρκεια).</a:t>
            </a:r>
          </a:p>
          <a:p>
            <a:pPr>
              <a:lnSpc>
                <a:spcPct val="130000"/>
              </a:lnSpc>
            </a:pPr>
            <a:r>
              <a:rPr lang="el-GR" sz="2400" dirty="0"/>
              <a:t>Ο εργαστηριακός της προσδιορισμός είναι ιδιαίτερα δύσκολος και επηρεάζεται από παρεμβολές όπως είναι η χολερυθρίνη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7546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737385" y="1846291"/>
            <a:ext cx="1368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NaOH</a:t>
            </a:r>
            <a:endParaRPr kumimoji="0" lang="el-GR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4116661" y="2336107"/>
            <a:ext cx="609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>
              <a:latin typeface="+mn-lt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 rot="10800000" flipV="1">
            <a:off x="761225" y="2105274"/>
            <a:ext cx="80592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Κρεατινίνη + πικρικό οξύ               ερυθρό σύμπλοκο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761225" y="2784637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Πρόκειται για κινητική μέθοδο δύο σημείων. λ = 492 </a:t>
            </a:r>
            <a:r>
              <a:rPr lang="en-US" sz="2400" dirty="0" smtClean="0">
                <a:latin typeface="+mn-lt"/>
              </a:rPr>
              <a:t>nm</a:t>
            </a:r>
            <a:endParaRPr lang="el-GR" sz="2400" dirty="0">
              <a:latin typeface="+mn-lt"/>
            </a:endParaRPr>
          </a:p>
        </p:txBody>
      </p:sp>
      <p:sp>
        <p:nvSpPr>
          <p:cNvPr id="9" name="8 - TextBox"/>
          <p:cNvSpPr txBox="1"/>
          <p:nvPr/>
        </p:nvSpPr>
        <p:spPr>
          <a:xfrm flipH="1">
            <a:off x="444920" y="3573016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</a:rPr>
              <a:t>Η λήψη δύο τιμών απορροφήσεων  (μία στην αρχή και μία στο τέλος) είναι απαραίτητη γιατί το πικρικό οξύ έχει έντονα κίτρινο χρώμα και απορροφά και αυτό στα 492 </a:t>
            </a:r>
            <a:r>
              <a:rPr lang="en-US" sz="2400" dirty="0" smtClean="0">
                <a:latin typeface="+mn-lt"/>
              </a:rPr>
              <a:t>nm.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H </a:t>
            </a:r>
            <a:r>
              <a:rPr lang="el-GR" sz="2400" dirty="0" smtClean="0">
                <a:latin typeface="+mn-lt"/>
              </a:rPr>
              <a:t>ίδια μέθοδος μπορεί να λειτουργήσει και ως τελικού σημείου.</a:t>
            </a:r>
            <a:endParaRPr lang="el-GR" sz="24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Προσδιορισμός </a:t>
            </a:r>
            <a:r>
              <a:rPr lang="el-GR" dirty="0" smtClean="0"/>
              <a:t>κρεατινίνης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920" y="1196752"/>
            <a:ext cx="3915544" cy="477635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sz="2400" b="1" dirty="0">
                <a:solidFill>
                  <a:srgbClr val="820000"/>
                </a:solidFill>
              </a:rPr>
              <a:t>Μέθοδος </a:t>
            </a:r>
            <a:r>
              <a:rPr lang="en-US" sz="2400" b="1" dirty="0">
                <a:solidFill>
                  <a:srgbClr val="820000"/>
                </a:solidFill>
              </a:rPr>
              <a:t>Jaffé </a:t>
            </a:r>
            <a:r>
              <a:rPr lang="el-GR" sz="2400" b="1" dirty="0">
                <a:solidFill>
                  <a:srgbClr val="820000"/>
                </a:solidFill>
              </a:rPr>
              <a:t>σε </a:t>
            </a:r>
            <a:r>
              <a:rPr lang="el-GR" sz="2400" b="1" dirty="0" smtClean="0">
                <a:solidFill>
                  <a:srgbClr val="820000"/>
                </a:solidFill>
              </a:rPr>
              <a:t>πικρικό</a:t>
            </a:r>
            <a:endParaRPr lang="el-GR" sz="2400" b="1" dirty="0">
              <a:solidFill>
                <a:srgbClr val="8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Κρεατινίνη και κάθαρση </a:t>
            </a:r>
            <a:r>
              <a:rPr lang="el-GR" dirty="0" smtClean="0"/>
              <a:t>κρεατινίνης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Η κρεατινίνη επηρεάζεται από τη μυϊκή μάζα έτσι αυξάνει με την άσκηση αλλά και μειώνεται με τον υποσιτισμό ή καταστροφή μυών όπως είναι οι χειρουργικές επεμβάσεις.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Για </a:t>
            </a:r>
            <a:r>
              <a:rPr lang="el-GR" sz="2400" dirty="0"/>
              <a:t>το λόγο αυτό είναι προτιμότερος ο προσδιορισμός της κάθαρσης κρεατινίνης. 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8984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Οι τιμές αναφοράς του ρυθμού σπειραματικής διήθησης (GFR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l-GR" dirty="0"/>
              <a:t>Τιμές αναφοράς</a:t>
            </a:r>
            <a:r>
              <a:rPr lang="en-US" dirty="0"/>
              <a:t>:  </a:t>
            </a:r>
            <a:r>
              <a:rPr lang="el-GR" dirty="0"/>
              <a:t>Άνδρες</a:t>
            </a:r>
            <a:r>
              <a:rPr lang="en-US" dirty="0"/>
              <a:t>:  </a:t>
            </a:r>
            <a:r>
              <a:rPr lang="el-GR" dirty="0"/>
              <a:t>88</a:t>
            </a:r>
            <a:r>
              <a:rPr lang="en-US" dirty="0"/>
              <a:t> – 1</a:t>
            </a:r>
            <a:r>
              <a:rPr lang="el-GR" dirty="0"/>
              <a:t>39</a:t>
            </a:r>
            <a:r>
              <a:rPr lang="en-US" dirty="0"/>
              <a:t> ml/min/1,73 m</a:t>
            </a:r>
            <a:r>
              <a:rPr lang="en-US" baseline="30000" dirty="0"/>
              <a:t>2</a:t>
            </a:r>
          </a:p>
          <a:p>
            <a:pPr marL="0" indent="2867025">
              <a:lnSpc>
                <a:spcPct val="200000"/>
              </a:lnSpc>
              <a:buNone/>
            </a:pPr>
            <a:r>
              <a:rPr lang="el-GR" dirty="0" smtClean="0"/>
              <a:t>Γυναίκες</a:t>
            </a:r>
            <a:r>
              <a:rPr lang="en-US" dirty="0"/>
              <a:t>:  </a:t>
            </a:r>
            <a:r>
              <a:rPr lang="el-GR" dirty="0"/>
              <a:t>97</a:t>
            </a:r>
            <a:r>
              <a:rPr lang="en-US" dirty="0"/>
              <a:t> – 1</a:t>
            </a:r>
            <a:r>
              <a:rPr lang="el-GR" dirty="0"/>
              <a:t>07</a:t>
            </a:r>
            <a:r>
              <a:rPr lang="en-US" dirty="0"/>
              <a:t> ml/min/1,73m</a:t>
            </a:r>
            <a:r>
              <a:rPr lang="en-US" baseline="30000" dirty="0"/>
              <a:t>2</a:t>
            </a:r>
          </a:p>
          <a:p>
            <a:endParaRPr lang="el-GR" dirty="0"/>
          </a:p>
          <a:p>
            <a:r>
              <a:rPr lang="el-GR" b="1" dirty="0">
                <a:solidFill>
                  <a:srgbClr val="820000"/>
                </a:solidFill>
              </a:rPr>
              <a:t>Νεφρική νόσος</a:t>
            </a:r>
            <a:r>
              <a:rPr lang="en-US" b="1" dirty="0">
                <a:solidFill>
                  <a:srgbClr val="820000"/>
                </a:solidFill>
              </a:rPr>
              <a:t>: GFR &lt; </a:t>
            </a:r>
            <a:r>
              <a:rPr lang="el-GR" b="1" dirty="0">
                <a:solidFill>
                  <a:srgbClr val="820000"/>
                </a:solidFill>
              </a:rPr>
              <a:t>60</a:t>
            </a:r>
            <a:r>
              <a:rPr lang="en-US" b="1" dirty="0">
                <a:solidFill>
                  <a:srgbClr val="820000"/>
                </a:solidFill>
              </a:rPr>
              <a:t>/ml/min/1,73 m</a:t>
            </a:r>
            <a:r>
              <a:rPr lang="en-US" b="1" baseline="30000" dirty="0">
                <a:solidFill>
                  <a:srgbClr val="820000"/>
                </a:solidFill>
              </a:rPr>
              <a:t>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l-GR" dirty="0"/>
              <a:t>Τελικού σταδίου νεφρική νόσος</a:t>
            </a:r>
            <a:r>
              <a:rPr lang="en-US" dirty="0"/>
              <a:t>: GFR &lt; 15/ml/min/1,73 m</a:t>
            </a:r>
            <a:r>
              <a:rPr lang="en-US" baseline="30000" dirty="0"/>
              <a:t>2</a:t>
            </a:r>
            <a:r>
              <a:rPr lang="en-US" dirty="0"/>
              <a:t/>
            </a:r>
            <a:br>
              <a:rPr lang="en-US" dirty="0"/>
            </a:b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761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O GFR μειώνεται με την ηλικία επειδή μειώνεται η μυϊκή </a:t>
            </a:r>
            <a:r>
              <a:rPr lang="el-GR" dirty="0" smtClean="0"/>
              <a:t>μάζα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66</a:t>
            </a:fld>
            <a:endParaRPr lang="el-GR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177129"/>
              </p:ext>
            </p:extLst>
          </p:nvPr>
        </p:nvGraphicFramePr>
        <p:xfrm>
          <a:off x="1524000" y="1628800"/>
          <a:ext cx="6096000" cy="40233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Ηλικία (έτη)</a:t>
                      </a:r>
                      <a:endParaRPr lang="el-GR" sz="24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Άνδρες (</a:t>
                      </a:r>
                      <a:r>
                        <a:rPr lang="en-US" sz="2400" dirty="0" smtClean="0"/>
                        <a:t>mL/min)</a:t>
                      </a:r>
                      <a:endParaRPr lang="el-GR" sz="24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Γυναίκες </a:t>
                      </a:r>
                      <a:r>
                        <a:rPr lang="en-US" sz="2400" dirty="0" smtClean="0"/>
                        <a:t>(mL/min)</a:t>
                      </a:r>
                      <a:endParaRPr lang="el-GR" sz="24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&lt; 20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88 – 146 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81 - 134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20 - 30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88 - 146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81 - 134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30 - 40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82 - 140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75 - 128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40 - 50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75 - 133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69 - 122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50 - 60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68 - 126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64 - 116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60 - 70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61 - 120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58 - 110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70 - 80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55 - 113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52 - 105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Η κρεατινίνη πλάσματος είναι αντιστρόφως ανάλογη με τη </a:t>
            </a:r>
            <a:r>
              <a:rPr lang="el-GR" dirty="0" smtClean="0"/>
              <a:t>GFR</a:t>
            </a:r>
            <a:endParaRPr lang="el-GR" dirty="0"/>
          </a:p>
        </p:txBody>
      </p:sp>
      <p:sp>
        <p:nvSpPr>
          <p:cNvPr id="38" name="TextBox 37"/>
          <p:cNvSpPr txBox="1"/>
          <p:nvPr/>
        </p:nvSpPr>
        <p:spPr>
          <a:xfrm>
            <a:off x="6601952" y="1600305"/>
            <a:ext cx="212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Εύρος αναφοράς</a:t>
            </a:r>
            <a:endParaRPr lang="el-GR" dirty="0">
              <a:latin typeface="+mn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331465" y="1484784"/>
            <a:ext cx="5364771" cy="4627096"/>
            <a:chOff x="1331465" y="1484784"/>
            <a:chExt cx="5364771" cy="4627096"/>
          </a:xfrm>
        </p:grpSpPr>
        <p:sp>
          <p:nvSpPr>
            <p:cNvPr id="11" name="Rectangle 10"/>
            <p:cNvSpPr/>
            <p:nvPr/>
          </p:nvSpPr>
          <p:spPr>
            <a:xfrm>
              <a:off x="2557220" y="4527122"/>
              <a:ext cx="3742972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555776" y="5083444"/>
              <a:ext cx="3814027" cy="1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555776" y="1484784"/>
              <a:ext cx="0" cy="3600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269188" y="4621318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269188" y="4005064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269188" y="3429000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269188" y="2924944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2269188" y="2420888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2269188" y="1898829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333084" y="4409818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+mn-lt"/>
                </a:rPr>
                <a:t>100</a:t>
              </a:r>
              <a:endParaRPr lang="el-GR" dirty="0"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44245" y="3820398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+mn-lt"/>
                </a:rPr>
                <a:t>200</a:t>
              </a:r>
              <a:endParaRPr lang="el-GR" dirty="0"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31465" y="2236222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+mn-lt"/>
                </a:rPr>
                <a:t>5</a:t>
              </a:r>
              <a:r>
                <a:rPr lang="en-US" dirty="0" smtClean="0">
                  <a:latin typeface="+mn-lt"/>
                </a:rPr>
                <a:t>00</a:t>
              </a:r>
              <a:endParaRPr lang="el-GR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31465" y="2740278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+mn-lt"/>
                </a:rPr>
                <a:t>400</a:t>
              </a:r>
              <a:endParaRPr lang="el-GR" dirty="0"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44245" y="3244334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+mn-lt"/>
                </a:rPr>
                <a:t>300</a:t>
              </a:r>
              <a:endParaRPr lang="el-GR" dirty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33084" y="1714163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latin typeface="+mn-lt"/>
                </a:rPr>
                <a:t>600</a:t>
              </a:r>
              <a:endParaRPr lang="el-GR" dirty="0">
                <a:latin typeface="+mn-lt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6234960" y="5085184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292080" y="5085184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4283968" y="5085184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347864" y="5085184"/>
              <a:ext cx="0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879812" y="537321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35</a:t>
              </a:r>
              <a:endParaRPr lang="el-GR" dirty="0">
                <a:latin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15916" y="537321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70</a:t>
              </a:r>
              <a:endParaRPr lang="el-GR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24028" y="537321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105</a:t>
              </a:r>
              <a:endParaRPr lang="el-GR" dirty="0"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60132" y="5373216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140</a:t>
              </a:r>
              <a:endParaRPr lang="el-GR" dirty="0">
                <a:latin typeface="+mn-l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00192" y="1658957"/>
              <a:ext cx="292872" cy="252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98525" y="5742548"/>
              <a:ext cx="4268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latin typeface="+mn-lt"/>
                </a:rPr>
                <a:t>Κάθαρση κρεατινίνης (</a:t>
              </a:r>
              <a:r>
                <a:rPr lang="en-US" dirty="0" smtClean="0">
                  <a:latin typeface="+mn-lt"/>
                </a:rPr>
                <a:t>mL/min)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10" name="Arc 9"/>
          <p:cNvSpPr/>
          <p:nvPr/>
        </p:nvSpPr>
        <p:spPr>
          <a:xfrm rot="10800000">
            <a:off x="2699792" y="-855478"/>
            <a:ext cx="6984776" cy="5634627"/>
          </a:xfrm>
          <a:prstGeom prst="arc">
            <a:avLst>
              <a:gd name="adj1" fmla="val 16074536"/>
              <a:gd name="adj2" fmla="val 0"/>
            </a:avLst>
          </a:prstGeom>
          <a:ln w="28575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79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Υπολογιστικός ρυθμός σπειραματικής διήθησης </a:t>
            </a:r>
            <a:r>
              <a:rPr lang="el-GR" sz="2800" b="0" dirty="0"/>
              <a:t>(1 από </a:t>
            </a:r>
            <a:r>
              <a:rPr lang="el-GR" sz="2800" b="0" dirty="0" smtClean="0"/>
              <a:t>5)</a:t>
            </a:r>
            <a:endParaRPr lang="el-GR" sz="28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/>
              <a:t>Η εξίσωση </a:t>
            </a:r>
            <a:r>
              <a:rPr lang="el-GR" sz="2400" b="1" dirty="0" smtClean="0"/>
              <a:t>των </a:t>
            </a:r>
            <a:r>
              <a:rPr lang="el-GR" sz="2400" b="1" dirty="0"/>
              <a:t>«τεσσάρων μεταβλητών</a:t>
            </a:r>
            <a:r>
              <a:rPr lang="el-GR" sz="2400" b="1" dirty="0" smtClean="0"/>
              <a:t>»</a:t>
            </a:r>
            <a:endParaRPr lang="en-US" sz="2400" b="1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GFR</a:t>
            </a:r>
            <a:r>
              <a:rPr lang="el-GR" sz="2400" dirty="0"/>
              <a:t> = </a:t>
            </a:r>
            <a:r>
              <a:rPr lang="en-US" sz="2400" dirty="0"/>
              <a:t>186,3</a:t>
            </a:r>
            <a:r>
              <a:rPr lang="el-GR" sz="2400" dirty="0"/>
              <a:t> </a:t>
            </a:r>
            <a:r>
              <a:rPr lang="en-US" sz="2400" dirty="0"/>
              <a:t>x [sCr]</a:t>
            </a:r>
            <a:r>
              <a:rPr lang="en-US" sz="2400" baseline="30000" dirty="0"/>
              <a:t>-1,154</a:t>
            </a:r>
            <a:r>
              <a:rPr lang="en-US" sz="2400" dirty="0"/>
              <a:t> x </a:t>
            </a:r>
            <a:r>
              <a:rPr lang="el-GR" sz="2400" dirty="0"/>
              <a:t>ηλικία (</a:t>
            </a:r>
            <a:r>
              <a:rPr lang="en-US" sz="2400" dirty="0"/>
              <a:t>ml/min/1,73 m</a:t>
            </a:r>
            <a:r>
              <a:rPr lang="en-US" sz="2400" baseline="30000" dirty="0"/>
              <a:t>2</a:t>
            </a:r>
            <a:r>
              <a:rPr lang="en-US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sCr</a:t>
            </a:r>
            <a:r>
              <a:rPr lang="en-US" sz="2400" dirty="0"/>
              <a:t>: </a:t>
            </a:r>
            <a:r>
              <a:rPr lang="el-GR" sz="2400" dirty="0"/>
              <a:t>Κρεατινίνη ορού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l-GR" sz="2400" dirty="0"/>
              <a:t>Ηλικία σε έτη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Το </a:t>
            </a:r>
            <a:r>
              <a:rPr lang="el-GR" sz="2400" dirty="0"/>
              <a:t>αποτέλεσμα πολλαπλασιάζεται  0,742 για τις γυναίκες και 1,21 για τη μαύρη φυλή.</a:t>
            </a:r>
          </a:p>
          <a:p>
            <a:pPr marL="0" indent="0">
              <a:buNone/>
            </a:pPr>
            <a:endParaRPr lang="el-GR" sz="2400" baseline="30000" dirty="0"/>
          </a:p>
          <a:p>
            <a:pPr marL="0" indent="0" algn="ctr">
              <a:buNone/>
            </a:pPr>
            <a:endParaRPr lang="el-GR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86206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755576" y="4753729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Οι ουσίες αυτές καίγονται και παράγονται</a:t>
            </a:r>
            <a:r>
              <a:rPr lang="en-US" sz="2400" dirty="0">
                <a:latin typeface="+mn-lt"/>
              </a:rPr>
              <a:t> CO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, H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O </a:t>
            </a:r>
            <a:r>
              <a:rPr lang="el-GR" sz="2400" dirty="0">
                <a:latin typeface="+mn-lt"/>
              </a:rPr>
              <a:t>και </a:t>
            </a:r>
            <a:r>
              <a:rPr lang="en-US" sz="2400" dirty="0">
                <a:latin typeface="+mn-lt"/>
              </a:rPr>
              <a:t>NH</a:t>
            </a:r>
            <a:r>
              <a:rPr lang="en-US" sz="2400" baseline="-25000" dirty="0">
                <a:latin typeface="+mn-lt"/>
              </a:rPr>
              <a:t>3</a:t>
            </a:r>
            <a:endParaRPr lang="el-GR" sz="2400" baseline="-25000" dirty="0">
              <a:latin typeface="+mn-lt"/>
            </a:endParaRP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3132013" y="3147641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3132013" y="381647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3130425" y="4437112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4603948" y="4185534"/>
            <a:ext cx="14843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CO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, H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O</a:t>
            </a:r>
            <a:endParaRPr lang="el-GR" sz="2400" dirty="0">
              <a:latin typeface="+mn-lt"/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4603948" y="3558844"/>
            <a:ext cx="14843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CO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, H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O</a:t>
            </a:r>
            <a:endParaRPr lang="el-GR" sz="2400" dirty="0">
              <a:latin typeface="+mn-lt"/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4603948" y="2898687"/>
            <a:ext cx="23443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CO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, H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O, NH</a:t>
            </a:r>
            <a:r>
              <a:rPr lang="en-US" sz="2400" baseline="-25000" dirty="0">
                <a:latin typeface="+mn-lt"/>
              </a:rPr>
              <a:t>3</a:t>
            </a:r>
            <a:endParaRPr lang="el-GR" sz="2400" baseline="-25000" dirty="0">
              <a:latin typeface="+mn-lt"/>
            </a:endParaRP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755576" y="5198494"/>
            <a:ext cx="8351837" cy="114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Επιπλέον από το μεταβολισμό των νουκλεϊνικών οξέων παράγονται</a:t>
            </a:r>
            <a:r>
              <a:rPr lang="en-US" sz="2400" dirty="0">
                <a:latin typeface="+mn-lt"/>
              </a:rPr>
              <a:t>:</a:t>
            </a:r>
            <a:r>
              <a:rPr lang="el-GR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CO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, H</a:t>
            </a:r>
            <a:r>
              <a:rPr lang="en-US" sz="2400" baseline="-25000" dirty="0">
                <a:latin typeface="+mn-lt"/>
              </a:rPr>
              <a:t>2</a:t>
            </a:r>
            <a:r>
              <a:rPr lang="en-US" sz="2400" dirty="0">
                <a:latin typeface="+mn-lt"/>
              </a:rPr>
              <a:t>O, NH</a:t>
            </a:r>
            <a:r>
              <a:rPr lang="en-US" sz="2400" baseline="-25000" dirty="0">
                <a:latin typeface="+mn-lt"/>
              </a:rPr>
              <a:t>3.</a:t>
            </a:r>
            <a:endParaRPr lang="el-GR" sz="28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H απομάκρυνση τοξικών προϊόντων του </a:t>
            </a:r>
            <a:r>
              <a:rPr lang="el-GR" dirty="0" smtClean="0"/>
              <a:t>οργανισμού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7675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60000"/>
              </a:spcBef>
            </a:pPr>
            <a:r>
              <a:rPr lang="el-GR" sz="2400" dirty="0"/>
              <a:t>Ο οργανισμός χρησιμοποιεί για την λήψη ενέργειας και βασικών ουσιών τριών ειδών βιομόρια</a:t>
            </a:r>
            <a:r>
              <a:rPr lang="en-US" sz="2400" dirty="0"/>
              <a:t> – </a:t>
            </a:r>
            <a:r>
              <a:rPr lang="el-GR" sz="2400" dirty="0"/>
              <a:t>υδατάνθρακες, λίπη και </a:t>
            </a:r>
            <a:r>
              <a:rPr lang="el-GR" sz="2400" dirty="0" smtClean="0"/>
              <a:t>πρωτεΐνες</a:t>
            </a:r>
            <a:endParaRPr lang="el-GR" sz="2400" dirty="0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6</a:t>
            </a:fld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755576" y="2898687"/>
            <a:ext cx="4572000" cy="18355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6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 Υδατάνθρακες</a:t>
            </a:r>
          </a:p>
          <a:p>
            <a:pPr>
              <a:lnSpc>
                <a:spcPct val="120000"/>
              </a:lnSpc>
              <a:spcBef>
                <a:spcPct val="6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   Πρωτεΐνες</a:t>
            </a:r>
          </a:p>
          <a:p>
            <a:pPr>
              <a:lnSpc>
                <a:spcPct val="120000"/>
              </a:lnSpc>
              <a:spcBef>
                <a:spcPct val="6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   Λίπη</a:t>
            </a:r>
          </a:p>
        </p:txBody>
      </p:sp>
    </p:spTree>
    <p:extLst>
      <p:ext uri="{BB962C8B-B14F-4D97-AF65-F5344CB8AC3E}">
        <p14:creationId xmlns:p14="http://schemas.microsoft.com/office/powerpoint/2010/main" val="330963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33" grpId="0" animBg="1"/>
      <p:bldP spid="52234" grpId="0" animBg="1"/>
      <p:bldP spid="52235" grpId="0" animBg="1"/>
      <p:bldP spid="52236" grpId="0"/>
      <p:bldP spid="52237" grpId="0"/>
      <p:bldP spid="52238" grpId="0"/>
      <p:bldP spid="5224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67644" y="2492895"/>
            <a:ext cx="6408712" cy="389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Υπολογιστικός ρυθμός σπειραματικής διήθησης </a:t>
            </a:r>
            <a:r>
              <a:rPr lang="el-GR" sz="2800" b="0" dirty="0" smtClean="0"/>
              <a:t>(</a:t>
            </a:r>
            <a:r>
              <a:rPr lang="en-US" sz="2800" b="0" dirty="0" smtClean="0"/>
              <a:t>2</a:t>
            </a:r>
            <a:r>
              <a:rPr lang="el-GR" sz="2800" b="0" dirty="0" smtClean="0"/>
              <a:t> </a:t>
            </a:r>
            <a:r>
              <a:rPr lang="el-GR" sz="2800" b="0" dirty="0"/>
              <a:t>από </a:t>
            </a:r>
            <a:r>
              <a:rPr lang="el-GR" sz="2800" b="0" dirty="0" smtClean="0"/>
              <a:t>5)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68152"/>
          </a:xfrm>
        </p:spPr>
        <p:txBody>
          <a:bodyPr>
            <a:normAutofit/>
          </a:bodyPr>
          <a:lstStyle/>
          <a:p>
            <a:r>
              <a:rPr lang="el-GR" sz="2400" dirty="0"/>
              <a:t>Αυτόματος υπολογισμός της εξίσωσης των «τεσσάρων μεταβλητών» </a:t>
            </a:r>
            <a:r>
              <a:rPr lang="en-US" sz="2400" dirty="0"/>
              <a:t>GFR (eGFR)</a:t>
            </a:r>
            <a:r>
              <a:rPr lang="el-GR" sz="2400" dirty="0"/>
              <a:t> σύμφωνα με τη μελέτη (</a:t>
            </a:r>
            <a:r>
              <a:rPr lang="en-US" sz="2400" dirty="0">
                <a:hlinkClick r:id="rId4"/>
              </a:rPr>
              <a:t>MDRD</a:t>
            </a:r>
            <a:r>
              <a:rPr lang="en-US" sz="2400" dirty="0"/>
              <a:t>:</a:t>
            </a:r>
            <a:r>
              <a:rPr lang="el-GR" sz="2400" dirty="0"/>
              <a:t> </a:t>
            </a:r>
            <a:r>
              <a:rPr lang="en-US" sz="2400" dirty="0"/>
              <a:t>M</a:t>
            </a:r>
            <a:r>
              <a:rPr lang="el-GR" sz="2400" dirty="0"/>
              <a:t>ελέτη</a:t>
            </a:r>
            <a:r>
              <a:rPr lang="el-GR" sz="2400" dirty="0"/>
              <a:t> τροποποίησης διατροφής σε νεφροπάθεια</a:t>
            </a:r>
            <a:r>
              <a:rPr lang="en-US" sz="2400" dirty="0"/>
              <a:t>)</a:t>
            </a:r>
            <a:r>
              <a:rPr lang="el-GR" sz="2400" dirty="0"/>
              <a:t>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4295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88957" y="2101526"/>
            <a:ext cx="3966086" cy="457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Υπολογιστικός ρυθμός σπειραματικής διήθησης </a:t>
            </a:r>
            <a:r>
              <a:rPr lang="el-GR" sz="2800" b="0" dirty="0" smtClean="0"/>
              <a:t>(</a:t>
            </a:r>
            <a:r>
              <a:rPr lang="en-US" sz="2800" b="0" dirty="0" smtClean="0"/>
              <a:t>3</a:t>
            </a:r>
            <a:r>
              <a:rPr lang="el-GR" sz="2800" b="0" dirty="0" smtClean="0"/>
              <a:t> </a:t>
            </a:r>
            <a:r>
              <a:rPr lang="el-GR" sz="2800" b="0" dirty="0"/>
              <a:t>από </a:t>
            </a:r>
            <a:r>
              <a:rPr lang="el-GR" sz="2800" b="0" dirty="0" smtClean="0"/>
              <a:t>5)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Αυτόματος υπολογισμός της εξίσωσης των «τεσσάρων μεταβλητών» </a:t>
            </a:r>
            <a:r>
              <a:rPr lang="en-US" sz="2400" dirty="0"/>
              <a:t>GFR (eGFR)</a:t>
            </a:r>
            <a:r>
              <a:rPr lang="el-GR" sz="2400" dirty="0"/>
              <a:t> και για </a:t>
            </a:r>
            <a:r>
              <a:rPr lang="en-US" sz="2400" dirty="0">
                <a:hlinkClick r:id="rId4"/>
              </a:rPr>
              <a:t>Smartphone</a:t>
            </a:r>
            <a:r>
              <a:rPr lang="en-US" sz="2400" dirty="0"/>
              <a:t>.</a:t>
            </a:r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7534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- TextBox"/>
          <p:cNvSpPr txBox="1">
            <a:spLocks noChangeArrowheads="1"/>
          </p:cNvSpPr>
          <p:nvPr/>
        </p:nvSpPr>
        <p:spPr bwMode="auto">
          <a:xfrm>
            <a:off x="878396" y="2060848"/>
            <a:ext cx="7387208" cy="5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+mn-lt"/>
              </a:rPr>
              <a:t>O </a:t>
            </a:r>
            <a:r>
              <a:rPr lang="el-GR" sz="2400" b="1" dirty="0" smtClean="0">
                <a:latin typeface="+mn-lt"/>
              </a:rPr>
              <a:t>τύπος </a:t>
            </a:r>
            <a:r>
              <a:rPr lang="en-US" sz="2400" b="1" dirty="0" smtClean="0">
                <a:latin typeface="+mn-lt"/>
              </a:rPr>
              <a:t>Cockcoft-Gault</a:t>
            </a:r>
            <a:endParaRPr lang="el-GR" sz="2400" b="1" dirty="0">
              <a:latin typeface="+mn-lt"/>
            </a:endParaRPr>
          </a:p>
        </p:txBody>
      </p:sp>
      <p:sp>
        <p:nvSpPr>
          <p:cNvPr id="9" name="3 - TextBox"/>
          <p:cNvSpPr txBox="1">
            <a:spLocks noChangeArrowheads="1"/>
          </p:cNvSpPr>
          <p:nvPr/>
        </p:nvSpPr>
        <p:spPr bwMode="auto">
          <a:xfrm>
            <a:off x="878396" y="4002828"/>
            <a:ext cx="7387208" cy="50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dirty="0" smtClean="0">
                <a:latin typeface="+mn-lt"/>
              </a:rPr>
              <a:t>Το αποτέλεσμα πολλαπλασιάζεται </a:t>
            </a:r>
            <a:r>
              <a:rPr lang="en-US" sz="2000" dirty="0" smtClean="0">
                <a:latin typeface="+mn-lt"/>
              </a:rPr>
              <a:t>x 0,85 </a:t>
            </a:r>
            <a:r>
              <a:rPr lang="el-GR" sz="2000" dirty="0" smtClean="0">
                <a:latin typeface="+mn-lt"/>
              </a:rPr>
              <a:t>για γυναίκες</a:t>
            </a:r>
            <a:endParaRPr lang="el-GR" sz="20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Υπολογιστικός ρυθμός σπειραματικής διήθησης </a:t>
            </a:r>
            <a:r>
              <a:rPr lang="el-GR" sz="2800" b="0" dirty="0" smtClean="0"/>
              <a:t>(</a:t>
            </a:r>
            <a:r>
              <a:rPr lang="en-US" sz="2800" b="0" dirty="0" smtClean="0"/>
              <a:t>4</a:t>
            </a:r>
            <a:r>
              <a:rPr lang="el-GR" sz="2800" b="0" dirty="0" smtClean="0"/>
              <a:t> </a:t>
            </a:r>
            <a:r>
              <a:rPr lang="el-GR" sz="2800" b="0" dirty="0"/>
              <a:t>από </a:t>
            </a:r>
            <a:r>
              <a:rPr lang="el-GR" sz="2800" b="0" dirty="0" smtClean="0"/>
              <a:t>5)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Ενήλικες</a:t>
            </a:r>
            <a:endParaRPr lang="el-G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5227" y="2818802"/>
                <a:ext cx="7635937" cy="780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GFR</a:t>
                </a:r>
                <a:r>
                  <a:rPr lang="el-G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(140 – 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ηλικία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σε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χρόνια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βάρος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σε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κιλά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Συγκέντρωση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κρεατινίνης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ορού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l-GR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mol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0,81</m:t>
                        </m:r>
                        <m:r>
                          <m:rPr>
                            <m:nor/>
                          </m:rPr>
                          <a:rPr lang="el-GR" sz="2400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l-GR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27" y="2818802"/>
                <a:ext cx="7635937" cy="780150"/>
              </a:xfrm>
              <a:prstGeom prst="rect">
                <a:avLst/>
              </a:prstGeom>
              <a:blipFill rotWithShape="1">
                <a:blip r:embed="rId2"/>
                <a:stretch>
                  <a:fillRect l="-11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6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3 - TextBox"/>
          <p:cNvSpPr txBox="1">
            <a:spLocks noChangeArrowheads="1"/>
          </p:cNvSpPr>
          <p:nvPr/>
        </p:nvSpPr>
        <p:spPr bwMode="auto">
          <a:xfrm>
            <a:off x="3092388" y="2653209"/>
            <a:ext cx="29592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+mn-lt"/>
              </a:rPr>
              <a:t>Y: </a:t>
            </a:r>
            <a:r>
              <a:rPr lang="el-GR" sz="2000" dirty="0">
                <a:latin typeface="+mn-lt"/>
              </a:rPr>
              <a:t>ύψος (</a:t>
            </a:r>
            <a:r>
              <a:rPr lang="en-US" sz="2000" dirty="0">
                <a:latin typeface="+mn-lt"/>
              </a:rPr>
              <a:t>m)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+mn-lt"/>
              </a:rPr>
              <a:t>SCr: </a:t>
            </a:r>
            <a:r>
              <a:rPr lang="el-GR" sz="2000" dirty="0">
                <a:latin typeface="+mn-lt"/>
              </a:rPr>
              <a:t>Κρεατινίνη ορού</a:t>
            </a:r>
            <a:endParaRPr lang="en-US" sz="20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+mn-lt"/>
              </a:rPr>
              <a:t>CysC: </a:t>
            </a:r>
            <a:r>
              <a:rPr lang="el-GR" sz="2000" dirty="0">
                <a:latin typeface="+mn-lt"/>
              </a:rPr>
              <a:t>Κυστατίνη ορού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latin typeface="+mn-lt"/>
              </a:rPr>
              <a:t>Β</a:t>
            </a:r>
            <a:r>
              <a:rPr lang="en-US" sz="2000" dirty="0">
                <a:latin typeface="+mn-lt"/>
              </a:rPr>
              <a:t>UN: </a:t>
            </a:r>
            <a:r>
              <a:rPr lang="el-GR" sz="2000" dirty="0">
                <a:latin typeface="+mn-lt"/>
              </a:rPr>
              <a:t>Ουρία ορού </a:t>
            </a:r>
          </a:p>
        </p:txBody>
      </p:sp>
      <p:sp>
        <p:nvSpPr>
          <p:cNvPr id="14341" name="5 - TextBox"/>
          <p:cNvSpPr txBox="1">
            <a:spLocks noChangeArrowheads="1"/>
          </p:cNvSpPr>
          <p:nvPr/>
        </p:nvSpPr>
        <p:spPr bwMode="auto">
          <a:xfrm>
            <a:off x="6399236" y="5758408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+mn-lt"/>
              </a:rPr>
              <a:t>(Schwartz</a:t>
            </a:r>
            <a:r>
              <a:rPr lang="el-GR" dirty="0">
                <a:latin typeface="+mn-lt"/>
              </a:rPr>
              <a:t> 2009)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Υπολογιστικός ρυθμός σπειραματικής διήθησης </a:t>
            </a:r>
            <a:r>
              <a:rPr lang="el-GR" sz="2800" b="0" dirty="0" smtClean="0"/>
              <a:t>(5 </a:t>
            </a:r>
            <a:r>
              <a:rPr lang="el-GR" sz="2800" b="0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48072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Παιδιά</a:t>
            </a:r>
            <a:r>
              <a:rPr lang="el-GR" sz="2800" dirty="0" smtClean="0"/>
              <a:t> </a:t>
            </a:r>
            <a:r>
              <a:rPr lang="el-GR" sz="2800" dirty="0"/>
              <a:t>(ml/min/1,73 m2)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756" y="2012906"/>
                <a:ext cx="8964488" cy="640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58775" indent="-358775"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GFR</m:t>
                      </m:r>
                      <m:r>
                        <a:rPr lang="el-GR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39,1 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</m:t>
                      </m:r>
                      <m:r>
                        <m:rPr>
                          <m:sty m:val="p"/>
                        </m:rPr>
                        <a:rPr lang="en-US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en-US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i="0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Scr</m:t>
                      </m:r>
                      <m:r>
                        <a:rPr lang="en-US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r>
                        <a:rPr lang="en-US" i="0" baseline="30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0,516</m:t>
                      </m:r>
                      <m:r>
                        <a:rPr lang="en-US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[1,8/</m:t>
                      </m:r>
                      <m:r>
                        <m:rPr>
                          <m:sty m:val="p"/>
                        </m:rPr>
                        <a:rPr lang="en-US" i="0" dirty="0" err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CysC</m:t>
                      </m:r>
                      <m:r>
                        <a:rPr lang="en-US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r>
                        <a:rPr lang="en-US" i="0" baseline="30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0,294</m:t>
                      </m:r>
                      <m:r>
                        <a:rPr lang="en-US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[30/</m:t>
                      </m:r>
                      <m:r>
                        <m:rPr>
                          <m:sty m:val="p"/>
                        </m:rPr>
                        <a:rPr lang="en-US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BUN</m:t>
                      </m:r>
                      <m:r>
                        <a:rPr lang="en-US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]0,169 × 1,099 × [</m:t>
                      </m:r>
                      <m:r>
                        <m:rPr>
                          <m:sty m:val="p"/>
                        </m:rPr>
                        <a:rPr lang="en-US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en-US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/1,4]0,188</m:t>
                      </m:r>
                    </m:oMath>
                  </m:oMathPara>
                </a14:m>
                <a:endParaRPr lang="el-GR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r"/>
                <a:endParaRPr lang="el-G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6" y="2012906"/>
                <a:ext cx="8964488" cy="64030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6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Ουρία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l-GR" sz="2400" dirty="0"/>
              <a:t>Η ουρία προέρχεται από την </a:t>
            </a:r>
            <a:r>
              <a:rPr lang="el-GR" sz="2400" b="1" dirty="0">
                <a:solidFill>
                  <a:srgbClr val="820000"/>
                </a:solidFill>
              </a:rPr>
              <a:t>απαμίνωση των αμινοξέων στο ήπαρ </a:t>
            </a:r>
            <a:r>
              <a:rPr lang="el-GR" sz="2400" dirty="0"/>
              <a:t>και πάνω από το 90% αυτής αποβάλλεται με τους νεφρούς. Η τιμή της στο αίμα αρχίζει να αυξάνει όταν χαθεί το 50% της νεφρικής λειτουργίας. </a:t>
            </a:r>
          </a:p>
          <a:p>
            <a:pPr>
              <a:lnSpc>
                <a:spcPct val="140000"/>
              </a:lnSpc>
            </a:pPr>
            <a:r>
              <a:rPr lang="el-GR" sz="2400" dirty="0" smtClean="0"/>
              <a:t>Επειδή </a:t>
            </a:r>
            <a:r>
              <a:rPr lang="el-GR" sz="2400" dirty="0"/>
              <a:t>η τιμή της εξαρτάται από τον καταβολισμό των πρωτεϊνών μετράται μαζί με την κρεατινίνη. </a:t>
            </a:r>
          </a:p>
          <a:p>
            <a:pPr>
              <a:lnSpc>
                <a:spcPct val="140000"/>
              </a:lnSpc>
            </a:pPr>
            <a:r>
              <a:rPr lang="el-GR" sz="2400" dirty="0"/>
              <a:t>Διπλασιασμός της τιμής της σημαίνει μείωση στο μισό της νεφρικής λειτουργίας.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450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Κυστατίνη-</a:t>
            </a:r>
            <a:r>
              <a:rPr lang="en-US" dirty="0" smtClean="0"/>
              <a:t>C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H </a:t>
            </a:r>
            <a:r>
              <a:rPr lang="el-GR" sz="2400" dirty="0"/>
              <a:t>κυστατίνη-</a:t>
            </a:r>
            <a:r>
              <a:rPr lang="en-US" sz="2400" dirty="0"/>
              <a:t>C </a:t>
            </a:r>
            <a:r>
              <a:rPr lang="el-GR" sz="2400" dirty="0"/>
              <a:t>παράγεται από όλα τα εμπύρηνα κύτταρα. Αν και εκκρίνεται σε όλα τα βιολογικά υγρά, η αποβολή της κατά 85% από τους νεφρούς την καθιστά </a:t>
            </a:r>
            <a:r>
              <a:rPr lang="el-GR" sz="2400" b="1" dirty="0">
                <a:solidFill>
                  <a:srgbClr val="820000"/>
                </a:solidFill>
              </a:rPr>
              <a:t>δείκτη σπειραματικής λειτουργίας</a:t>
            </a:r>
            <a:r>
              <a:rPr lang="el-GR" sz="2400" dirty="0" smtClean="0"/>
              <a:t>.</a:t>
            </a:r>
          </a:p>
          <a:p>
            <a:endParaRPr lang="el-GR" sz="2400" dirty="0" smtClean="0"/>
          </a:p>
          <a:p>
            <a:r>
              <a:rPr lang="el-GR" sz="2400" dirty="0"/>
              <a:t>Η κυστατίνη-</a:t>
            </a:r>
            <a:r>
              <a:rPr lang="en-US" sz="2400" dirty="0"/>
              <a:t>C </a:t>
            </a:r>
            <a:r>
              <a:rPr lang="el-GR" sz="2400" dirty="0"/>
              <a:t>αυξάνει καθώς το </a:t>
            </a:r>
            <a:r>
              <a:rPr lang="en-US" sz="2400" dirty="0"/>
              <a:t>GFR </a:t>
            </a:r>
            <a:r>
              <a:rPr lang="el-GR" sz="2400" dirty="0"/>
              <a:t>μειώνεται.</a:t>
            </a:r>
          </a:p>
          <a:p>
            <a:endParaRPr lang="el-GR" sz="2400" dirty="0"/>
          </a:p>
          <a:p>
            <a:r>
              <a:rPr lang="el-GR" sz="2400" dirty="0"/>
              <a:t>Τιμές αναφοράς</a:t>
            </a:r>
            <a:r>
              <a:rPr lang="en-US" sz="2400" dirty="0"/>
              <a:t>: </a:t>
            </a:r>
            <a:r>
              <a:rPr lang="el-GR" sz="2400" dirty="0"/>
              <a:t> 0,8 – 2,5 </a:t>
            </a:r>
            <a:r>
              <a:rPr lang="en-US" sz="2400" dirty="0"/>
              <a:t>mg/dl.</a:t>
            </a:r>
            <a:endParaRPr lang="el-GR" sz="2400" dirty="0"/>
          </a:p>
          <a:p>
            <a:endParaRPr lang="el-GR" sz="2400" dirty="0"/>
          </a:p>
          <a:p>
            <a:r>
              <a:rPr lang="el-GR" sz="2400" dirty="0" smtClean="0"/>
              <a:t>Θεωρείται </a:t>
            </a:r>
            <a:r>
              <a:rPr lang="el-GR" sz="2400" dirty="0"/>
              <a:t>πιο αξιόπιστος δείκτης από την </a:t>
            </a:r>
            <a:r>
              <a:rPr lang="en-US" sz="2400" dirty="0"/>
              <a:t>GFR.</a:t>
            </a:r>
          </a:p>
          <a:p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873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064992"/>
              </p:ext>
            </p:extLst>
          </p:nvPr>
        </p:nvGraphicFramePr>
        <p:xfrm>
          <a:off x="1524000" y="2924944"/>
          <a:ext cx="6096000" cy="22199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Εξέταση</a:t>
                      </a:r>
                      <a:endParaRPr lang="el-GR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Τιμή εξέτασης</a:t>
                      </a:r>
                      <a:endParaRPr lang="el-GR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Τιμές αναφοράς</a:t>
                      </a:r>
                      <a:endParaRPr lang="el-GR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Κάλιο αίματος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5,6 </a:t>
                      </a:r>
                      <a:r>
                        <a:rPr lang="en-US" dirty="0" smtClean="0"/>
                        <a:t>mmol/L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3,4 – 5,2 mmol/L</a:t>
                      </a:r>
                      <a:endParaRPr lang="el-GR" dirty="0"/>
                    </a:p>
                  </a:txBody>
                  <a:tcPr/>
                </a:tc>
              </a:tr>
              <a:tr h="338440">
                <a:tc>
                  <a:txBody>
                    <a:bodyPr/>
                    <a:lstStyle/>
                    <a:p>
                      <a:r>
                        <a:rPr lang="el-GR" dirty="0" smtClean="0"/>
                        <a:t>Ουρία αίματος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124 </a:t>
                      </a:r>
                      <a:r>
                        <a:rPr lang="en-US" dirty="0" smtClean="0"/>
                        <a:t>mg/dL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 – 50 </a:t>
                      </a:r>
                      <a:r>
                        <a:rPr lang="en-US" dirty="0" smtClean="0"/>
                        <a:t>mg/dL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Κρεατινίνη αίματος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1,6 mg/dL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0,9</a:t>
                      </a:r>
                      <a:r>
                        <a:rPr lang="en-US" baseline="0" dirty="0" smtClean="0"/>
                        <a:t>  - 1,3 mg/dL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Νάτριο ούρων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mmol/L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– 220 mmol/L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Ουρία</a:t>
                      </a:r>
                      <a:r>
                        <a:rPr lang="el-GR" baseline="0" dirty="0" smtClean="0"/>
                        <a:t> ούρων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2800 mg/dL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19,0 – 36,0 mg/dL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457200" y="528506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Πρόκειται για προνεφρική ουραιμία αφού τα ούρα περιέχουν λίγο νάτριο (άρα δεν υπάρχει βλάβη στους νεφρώνες) και η ουρία στο αίμα και ούρα είναι πολύ αυξημένη. </a:t>
            </a:r>
            <a:endParaRPr lang="el-GR" sz="2400" dirty="0"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Μελέτη Περίπτωσης 1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002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Νεαρός </a:t>
            </a:r>
            <a:r>
              <a:rPr lang="el-GR" sz="2400" dirty="0"/>
              <a:t>άνδρας με πολλαπλά κατάγματα υποβλήθηκε σε μετάγγιση αίματος και χειρουργική επέμβαση. Μετά 24 ώρες απέβαλλε μόνο 500 </a:t>
            </a:r>
            <a:r>
              <a:rPr lang="en-US" sz="2400" dirty="0"/>
              <a:t>mL </a:t>
            </a:r>
            <a:r>
              <a:rPr lang="el-GR" sz="2400" dirty="0"/>
              <a:t>ούρων και ήταν κλινικά αφυδατωμένος.</a:t>
            </a:r>
            <a:endParaRPr lang="el-GR" sz="2400" baseline="30000" dirty="0"/>
          </a:p>
          <a:p>
            <a:endParaRPr lang="el-GR" sz="24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777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599371"/>
              </p:ext>
            </p:extLst>
          </p:nvPr>
        </p:nvGraphicFramePr>
        <p:xfrm>
          <a:off x="1524000" y="2348880"/>
          <a:ext cx="6096000" cy="347649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32000"/>
                <a:gridCol w="2032000"/>
                <a:gridCol w="2032000"/>
              </a:tblGrid>
              <a:tr h="514856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Εξέταση</a:t>
                      </a:r>
                      <a:endParaRPr lang="el-GR" sz="18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Τιμή εξέτασης</a:t>
                      </a:r>
                      <a:endParaRPr lang="el-GR" sz="18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Τιμές αναφοράς</a:t>
                      </a:r>
                      <a:endParaRPr lang="el-GR" sz="18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Κάλιο</a:t>
                      </a:r>
                      <a:r>
                        <a:rPr lang="el-GR" sz="1800" baseline="0" dirty="0" smtClean="0"/>
                        <a:t> αίματος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5,6 </a:t>
                      </a:r>
                      <a:r>
                        <a:rPr lang="en-US" sz="1800" dirty="0" smtClean="0"/>
                        <a:t>mmol/L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3,4 – 5,2 mmol/L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Νάτριο αίματος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128 </a:t>
                      </a:r>
                      <a:r>
                        <a:rPr lang="en-US" sz="1800" dirty="0" smtClean="0"/>
                        <a:t>mmol/L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135</a:t>
                      </a:r>
                      <a:r>
                        <a:rPr lang="el-GR" sz="1800" baseline="0" dirty="0" smtClean="0"/>
                        <a:t> – 140 </a:t>
                      </a:r>
                      <a:r>
                        <a:rPr lang="en-US" sz="1800" dirty="0" smtClean="0"/>
                        <a:t>mmol/L</a:t>
                      </a:r>
                      <a:endParaRPr lang="el-GR" sz="1800" dirty="0"/>
                    </a:p>
                  </a:txBody>
                  <a:tcPr/>
                </a:tc>
              </a:tr>
              <a:tr h="3384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Ουρία αίματος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124 </a:t>
                      </a:r>
                      <a:r>
                        <a:rPr lang="en-US" sz="1800" dirty="0" smtClean="0"/>
                        <a:t>mg/dL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10 – 50 </a:t>
                      </a:r>
                      <a:r>
                        <a:rPr lang="en-US" sz="1800" dirty="0" smtClean="0"/>
                        <a:t>mg/dL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Κρεατινίνη αίματος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1,6 mg/dL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0,9</a:t>
                      </a:r>
                      <a:r>
                        <a:rPr lang="en-US" sz="1800" baseline="0" dirty="0" smtClean="0"/>
                        <a:t>  - 1,3 mg/dL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Διττανθρακικό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 mmol/L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21 – 28</a:t>
                      </a:r>
                      <a:r>
                        <a:rPr lang="el-GR" sz="1800" baseline="0" dirty="0" smtClean="0"/>
                        <a:t> </a:t>
                      </a:r>
                      <a:r>
                        <a:rPr lang="en-US" sz="1800" baseline="0" dirty="0" smtClean="0"/>
                        <a:t>mmol/L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Ασβέστιο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6,8 </a:t>
                      </a:r>
                      <a:r>
                        <a:rPr lang="en-US" sz="1800" dirty="0" smtClean="0"/>
                        <a:t>mg/dL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8,8 – 10,2</a:t>
                      </a:r>
                      <a:r>
                        <a:rPr lang="el-GR" sz="1800" baseline="0" dirty="0" smtClean="0"/>
                        <a:t> </a:t>
                      </a:r>
                      <a:r>
                        <a:rPr lang="en-US" sz="1800" baseline="0" dirty="0" smtClean="0"/>
                        <a:t>mg/dL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Νάτριο ούρων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 mmol/L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 – 220 mmol/L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Ουρία</a:t>
                      </a:r>
                      <a:r>
                        <a:rPr lang="el-GR" sz="1800" baseline="0" dirty="0" smtClean="0"/>
                        <a:t> ούρων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2800 mg/dL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19,0 – 36,0 mg/dL</a:t>
                      </a:r>
                      <a:endParaRPr lang="el-G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737440" y="592574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</a:rPr>
              <a:t>Πρόκειται για οξεία νεφρική ανεπάρκεια, ακολούθησε αιμοκάθαρση και παρεντερική θρέψη στο τέλος η παραγωγή των ούρων του αυξήθηκε.</a:t>
            </a:r>
            <a:endParaRPr lang="el-GR" sz="2000" dirty="0"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Μελέτη Περίπτωσης </a:t>
            </a:r>
            <a:r>
              <a:rPr lang="el-GR" dirty="0" smtClean="0"/>
              <a:t>2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80120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Νεαρός </a:t>
            </a:r>
            <a:r>
              <a:rPr lang="el-GR" sz="2000" dirty="0"/>
              <a:t>άνδρας με τραύμα στη κοιλιακή χώρα εισήχθη στο νοσοκομείο με βαριές κακώσεις στη κοιλιακή χώρα. Έκανε λαπαροσκοπία στο πάγκρεας και ο ασθενής έγινε ολιγοουρικός παρά την ικανοποιητική ενυδάτωση. </a:t>
            </a:r>
            <a:endParaRPr lang="el-GR" sz="2000" baseline="300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749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949411"/>
              </p:ext>
            </p:extLst>
          </p:nvPr>
        </p:nvGraphicFramePr>
        <p:xfrm>
          <a:off x="1524000" y="2276872"/>
          <a:ext cx="6096000" cy="347649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32000"/>
                <a:gridCol w="2032000"/>
                <a:gridCol w="2032000"/>
              </a:tblGrid>
              <a:tr h="514856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Εξέταση</a:t>
                      </a:r>
                      <a:endParaRPr lang="el-GR" sz="18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Τιμή εξέτασης</a:t>
                      </a:r>
                      <a:endParaRPr lang="el-GR" sz="18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Τιμές αναφοράς</a:t>
                      </a:r>
                      <a:endParaRPr lang="el-GR" sz="18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Κάλιο</a:t>
                      </a:r>
                      <a:r>
                        <a:rPr lang="el-GR" sz="1800" baseline="0" dirty="0" smtClean="0"/>
                        <a:t> αίματος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5,</a:t>
                      </a:r>
                      <a:r>
                        <a:rPr lang="en-US" sz="1800" dirty="0" smtClean="0"/>
                        <a:t>2</a:t>
                      </a:r>
                      <a:r>
                        <a:rPr lang="el-GR" sz="1800" dirty="0" smtClean="0"/>
                        <a:t> </a:t>
                      </a:r>
                      <a:r>
                        <a:rPr lang="en-US" sz="1800" dirty="0" smtClean="0"/>
                        <a:t>mmol/L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3,4 – 5,2 mmol/L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Νάτριο αίματος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130</a:t>
                      </a:r>
                      <a:r>
                        <a:rPr lang="el-GR" sz="1800" dirty="0" smtClean="0"/>
                        <a:t> </a:t>
                      </a:r>
                      <a:r>
                        <a:rPr lang="en-US" sz="1800" dirty="0" smtClean="0"/>
                        <a:t>mmol/L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135</a:t>
                      </a:r>
                      <a:r>
                        <a:rPr lang="el-GR" sz="1800" baseline="0" dirty="0" smtClean="0"/>
                        <a:t> – 140 </a:t>
                      </a:r>
                      <a:r>
                        <a:rPr lang="en-US" sz="1800" dirty="0" smtClean="0"/>
                        <a:t>mmol/L</a:t>
                      </a:r>
                      <a:endParaRPr lang="el-GR" sz="1800" dirty="0"/>
                    </a:p>
                  </a:txBody>
                  <a:tcPr/>
                </a:tc>
              </a:tr>
              <a:tr h="3384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Ουρία αίματος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124 </a:t>
                      </a:r>
                      <a:r>
                        <a:rPr lang="en-US" sz="1800" dirty="0" smtClean="0"/>
                        <a:t>mg/dL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10 – 50 </a:t>
                      </a:r>
                      <a:r>
                        <a:rPr lang="en-US" sz="1800" dirty="0" smtClean="0"/>
                        <a:t>mg/dL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Κρεατινίνη αίματος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1,6 mg/dL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0,9</a:t>
                      </a:r>
                      <a:r>
                        <a:rPr lang="en-US" sz="1800" baseline="0" dirty="0" smtClean="0"/>
                        <a:t>  - 1,3 mg/dL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Διττανθρακικό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 mmol/L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21 – 28</a:t>
                      </a:r>
                      <a:r>
                        <a:rPr lang="el-GR" sz="1800" baseline="0" dirty="0" smtClean="0"/>
                        <a:t> </a:t>
                      </a:r>
                      <a:r>
                        <a:rPr lang="en-US" sz="1800" baseline="0" dirty="0" smtClean="0"/>
                        <a:t>mmol/L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Ασβέστιο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6,8 </a:t>
                      </a:r>
                      <a:r>
                        <a:rPr lang="en-US" sz="1800" dirty="0" smtClean="0"/>
                        <a:t>mg/dL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8,8 – 10,2</a:t>
                      </a:r>
                      <a:r>
                        <a:rPr lang="el-GR" sz="1800" baseline="0" dirty="0" smtClean="0"/>
                        <a:t> </a:t>
                      </a:r>
                      <a:r>
                        <a:rPr lang="en-US" sz="1800" baseline="0" dirty="0" smtClean="0"/>
                        <a:t>mg/dL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Νάτριο ούρων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 mmol/L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 – 220 mmol/L</a:t>
                      </a:r>
                      <a:endParaRPr lang="el-G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Ουρία</a:t>
                      </a:r>
                      <a:r>
                        <a:rPr lang="el-GR" sz="1800" baseline="0" dirty="0" smtClean="0"/>
                        <a:t> ούρων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2800 mg/dL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19,0 – 36,0 mg/dL</a:t>
                      </a:r>
                      <a:endParaRPr lang="el-G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864396" y="5900691"/>
            <a:ext cx="5328592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>
                <a:latin typeface="+mn-lt"/>
              </a:rPr>
              <a:t>Βραδεία εξελισσόμενη ανεπάρκεια.  </a:t>
            </a:r>
            <a:endParaRPr lang="el-GR" sz="2000" dirty="0"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Μελέτη Περίπτωσης </a:t>
            </a:r>
            <a:r>
              <a:rPr lang="el-GR" dirty="0" smtClean="0"/>
              <a:t>3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80120"/>
          </a:xfrm>
        </p:spPr>
        <p:txBody>
          <a:bodyPr>
            <a:normAutofit/>
          </a:bodyPr>
          <a:lstStyle/>
          <a:p>
            <a:r>
              <a:rPr lang="el-GR" sz="2000" dirty="0"/>
              <a:t>Ηλικιωμένος άνδρας εμφάνισε απώλεια βάρους, αδυναμία, λήθαργο, συχνή διούρηση και ανικανότητα. Ήταν ελαφρά αναιμικός, με υπέρταση και τα ούρα του είχαν </a:t>
            </a:r>
            <a:r>
              <a:rPr lang="el-GR" sz="2000" dirty="0" smtClean="0"/>
              <a:t>πρωτεΐνη </a:t>
            </a:r>
            <a:r>
              <a:rPr lang="el-GR" sz="2000" dirty="0"/>
              <a:t>και όχι γλυκόζη</a:t>
            </a:r>
            <a:r>
              <a:rPr lang="el-GR" sz="2000" dirty="0" smtClean="0"/>
              <a:t>.</a:t>
            </a:r>
            <a:endParaRPr lang="el-GR" sz="2000" baseline="300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148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064349"/>
              </p:ext>
            </p:extLst>
          </p:nvPr>
        </p:nvGraphicFramePr>
        <p:xfrm>
          <a:off x="1524000" y="1911310"/>
          <a:ext cx="6096000" cy="40233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32000"/>
                <a:gridCol w="2032000"/>
                <a:gridCol w="2032000"/>
              </a:tblGrid>
              <a:tr h="230166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Εξέταση</a:t>
                      </a:r>
                      <a:endParaRPr lang="el-GR" sz="18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Τιμή εξέτασης</a:t>
                      </a:r>
                      <a:endParaRPr lang="el-GR" sz="18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Τιμές αναφοράς</a:t>
                      </a:r>
                      <a:endParaRPr lang="el-GR" sz="1800" dirty="0"/>
                    </a:p>
                  </a:txBody>
                  <a:tcPr>
                    <a:solidFill>
                      <a:srgbClr val="820000"/>
                    </a:solidFill>
                  </a:tcPr>
                </a:tc>
              </a:tr>
              <a:tr h="22689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Κάλιο</a:t>
                      </a:r>
                      <a:r>
                        <a:rPr lang="el-GR" sz="1800" baseline="0" dirty="0" smtClean="0"/>
                        <a:t> αίματος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3,6 </a:t>
                      </a:r>
                      <a:r>
                        <a:rPr lang="en-US" sz="1800" dirty="0" smtClean="0"/>
                        <a:t>mmol/L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3,4 – 5,2 mmol/L</a:t>
                      </a:r>
                      <a:endParaRPr lang="el-GR" sz="1800" dirty="0"/>
                    </a:p>
                  </a:txBody>
                  <a:tcPr/>
                </a:tc>
              </a:tr>
              <a:tr h="22689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Νάτριο αίματος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130</a:t>
                      </a:r>
                      <a:r>
                        <a:rPr lang="el-GR" sz="1800" dirty="0" smtClean="0"/>
                        <a:t> </a:t>
                      </a:r>
                      <a:r>
                        <a:rPr lang="en-US" sz="1800" dirty="0" smtClean="0"/>
                        <a:t>mmol/L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135</a:t>
                      </a:r>
                      <a:r>
                        <a:rPr lang="el-GR" sz="1800" baseline="0" dirty="0" smtClean="0"/>
                        <a:t> – 140 </a:t>
                      </a:r>
                      <a:r>
                        <a:rPr lang="en-US" sz="1800" dirty="0" smtClean="0"/>
                        <a:t>mmol/L</a:t>
                      </a:r>
                      <a:endParaRPr lang="el-GR" sz="1800" dirty="0"/>
                    </a:p>
                  </a:txBody>
                  <a:tcPr/>
                </a:tc>
              </a:tr>
              <a:tr h="22689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Ουρία αίματος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124 </a:t>
                      </a:r>
                      <a:r>
                        <a:rPr lang="en-US" sz="1800" dirty="0" smtClean="0"/>
                        <a:t>mg/dL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10 – 50 </a:t>
                      </a:r>
                      <a:r>
                        <a:rPr lang="en-US" sz="1800" dirty="0" smtClean="0"/>
                        <a:t>mg/dL</a:t>
                      </a:r>
                      <a:endParaRPr lang="el-GR" sz="1800" dirty="0"/>
                    </a:p>
                  </a:txBody>
                  <a:tcPr/>
                </a:tc>
              </a:tr>
              <a:tr h="22689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Κρεατινίνη αίματος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1,6 mg/dL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0,9</a:t>
                      </a:r>
                      <a:r>
                        <a:rPr lang="en-US" sz="1800" baseline="0" dirty="0" smtClean="0"/>
                        <a:t>  - 1,3 mg/dL</a:t>
                      </a:r>
                      <a:endParaRPr lang="el-GR" sz="1800" dirty="0"/>
                    </a:p>
                  </a:txBody>
                  <a:tcPr/>
                </a:tc>
              </a:tr>
              <a:tr h="22689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Διττανθρακικό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32</a:t>
                      </a:r>
                      <a:r>
                        <a:rPr lang="en-US" sz="1800" dirty="0" smtClean="0"/>
                        <a:t> mmol/L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21 – 28</a:t>
                      </a:r>
                      <a:r>
                        <a:rPr lang="el-GR" sz="1800" baseline="0" dirty="0" smtClean="0"/>
                        <a:t> </a:t>
                      </a:r>
                      <a:r>
                        <a:rPr lang="en-US" sz="1800" baseline="0" dirty="0" smtClean="0"/>
                        <a:t>mmol/L</a:t>
                      </a:r>
                      <a:endParaRPr lang="el-GR" sz="1800" dirty="0"/>
                    </a:p>
                  </a:txBody>
                  <a:tcPr/>
                </a:tc>
              </a:tr>
              <a:tr h="22689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Ασβέστιο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6,8 </a:t>
                      </a:r>
                      <a:r>
                        <a:rPr lang="en-US" sz="1800" dirty="0" smtClean="0"/>
                        <a:t>mg/dL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8,8 – 10,2</a:t>
                      </a:r>
                      <a:r>
                        <a:rPr lang="el-GR" sz="1800" baseline="0" dirty="0" smtClean="0"/>
                        <a:t> </a:t>
                      </a:r>
                      <a:r>
                        <a:rPr lang="en-US" sz="1800" baseline="0" dirty="0" smtClean="0"/>
                        <a:t>mg/dL</a:t>
                      </a:r>
                      <a:endParaRPr lang="el-GR" sz="1800" dirty="0"/>
                    </a:p>
                  </a:txBody>
                  <a:tcPr/>
                </a:tc>
              </a:tr>
              <a:tr h="22689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Ολικό λεύκωμα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3</a:t>
                      </a:r>
                      <a:r>
                        <a:rPr lang="en-US" sz="1800" dirty="0" smtClean="0"/>
                        <a:t>,</a:t>
                      </a:r>
                      <a:r>
                        <a:rPr lang="el-GR" sz="1800" dirty="0" smtClean="0"/>
                        <a:t>5 </a:t>
                      </a:r>
                      <a:r>
                        <a:rPr lang="en-US" sz="1800" dirty="0" smtClean="0"/>
                        <a:t>g/L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6,0 – 7,8 </a:t>
                      </a:r>
                      <a:r>
                        <a:rPr lang="en-US" sz="1800" dirty="0" smtClean="0"/>
                        <a:t>g/dL</a:t>
                      </a:r>
                      <a:endParaRPr lang="el-GR" sz="1800" dirty="0"/>
                    </a:p>
                  </a:txBody>
                  <a:tcPr/>
                </a:tc>
              </a:tr>
              <a:tr h="22689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Αλβουμίνη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1,5 g/dL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3,0 – 5,0 </a:t>
                      </a:r>
                      <a:r>
                        <a:rPr lang="en-US" sz="1800" dirty="0" smtClean="0"/>
                        <a:t>g/dL</a:t>
                      </a:r>
                      <a:endParaRPr lang="el-GR" sz="1800" dirty="0"/>
                    </a:p>
                  </a:txBody>
                  <a:tcPr/>
                </a:tc>
              </a:tr>
              <a:tr h="22689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Τριγλυκερίδια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1417 mg/dL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 – 190</a:t>
                      </a:r>
                      <a:r>
                        <a:rPr lang="en-US" sz="1800" baseline="0" dirty="0" smtClean="0"/>
                        <a:t> mg/dL</a:t>
                      </a:r>
                      <a:endParaRPr lang="el-GR" sz="1800" dirty="0"/>
                    </a:p>
                  </a:txBody>
                  <a:tcPr/>
                </a:tc>
              </a:tr>
              <a:tr h="22689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Χοληστερόλη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464 mg/dL</a:t>
                      </a:r>
                      <a:endParaRPr lang="el-G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150 – 250 mg/dL</a:t>
                      </a:r>
                      <a:endParaRPr lang="el-GR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767176" y="592574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Η παρουσία πρωτεινουρίας, </a:t>
            </a:r>
            <a:r>
              <a:rPr lang="el-GR" dirty="0" smtClean="0">
                <a:latin typeface="+mn-lt"/>
              </a:rPr>
              <a:t>υποπρωτεϊναιμίας </a:t>
            </a:r>
            <a:r>
              <a:rPr lang="el-GR" dirty="0" smtClean="0">
                <a:latin typeface="+mn-lt"/>
              </a:rPr>
              <a:t>και οιδήματος αποτελούν  το νεφρωσικό σύνδρομο.</a:t>
            </a:r>
            <a:r>
              <a:rPr lang="en-US" dirty="0" smtClean="0">
                <a:latin typeface="+mn-lt"/>
              </a:rPr>
              <a:t> H </a:t>
            </a:r>
            <a:r>
              <a:rPr lang="el-GR" dirty="0" smtClean="0">
                <a:latin typeface="+mn-lt"/>
              </a:rPr>
              <a:t>υποπρωτεϊναιμία </a:t>
            </a:r>
            <a:r>
              <a:rPr lang="el-GR" dirty="0" smtClean="0">
                <a:latin typeface="+mn-lt"/>
              </a:rPr>
              <a:t>δεν οφείλεται αποκλειστικά στη αλβουμίνη αλλά και τρανσφερρίνης, αντιθρομβίνης ΙΙΙ.</a:t>
            </a:r>
            <a:endParaRPr lang="el-GR" dirty="0"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Μελέτη Περίπτωσης </a:t>
            </a:r>
            <a:r>
              <a:rPr lang="el-GR" dirty="0" smtClean="0"/>
              <a:t>4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792088"/>
          </a:xfrm>
        </p:spPr>
        <p:txBody>
          <a:bodyPr>
            <a:normAutofit/>
          </a:bodyPr>
          <a:lstStyle/>
          <a:p>
            <a:r>
              <a:rPr lang="el-GR" sz="2000" dirty="0"/>
              <a:t>Κορίτσι νοσηλεύτηκε στο νοσοκομείο με γενικευμένο οίδημα. Τα ούρα της ήταν αφρώδη και ο γιατρός βρήκε </a:t>
            </a:r>
            <a:r>
              <a:rPr lang="el-GR" sz="2000" dirty="0" smtClean="0"/>
              <a:t>πρωτεϊνουρία</a:t>
            </a:r>
            <a:r>
              <a:rPr lang="el-GR" sz="2000" dirty="0"/>
              <a:t>.</a:t>
            </a:r>
            <a:r>
              <a:rPr lang="en-US" sz="2000" dirty="0"/>
              <a:t> O </a:t>
            </a:r>
            <a:r>
              <a:rPr lang="el-GR" sz="2000" dirty="0"/>
              <a:t>ορός ήταν λιπαιμικός</a:t>
            </a:r>
            <a:r>
              <a:rPr lang="el-GR" sz="2000" dirty="0" smtClean="0"/>
              <a:t>.</a:t>
            </a:r>
            <a:endParaRPr lang="el-GR" sz="2000" baseline="300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160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755576" y="2708920"/>
            <a:ext cx="79923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 smtClean="0">
                <a:latin typeface="+mn-lt"/>
              </a:rPr>
              <a:t>Η 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ΝΗ</a:t>
            </a:r>
            <a:r>
              <a:rPr lang="el-GR" sz="2400" b="1" baseline="-25000" dirty="0" smtClean="0">
                <a:solidFill>
                  <a:srgbClr val="820000"/>
                </a:solidFill>
                <a:latin typeface="+mn-lt"/>
              </a:rPr>
              <a:t>3</a:t>
            </a:r>
            <a:r>
              <a:rPr lang="el-GR" sz="2400" b="1" baseline="-250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είναι εξαιρετικά τοξική. Για την απομάκρυνσή της εξελίχθηκε το ουροποιητικό σύστημα.</a:t>
            </a:r>
            <a:endParaRPr lang="el-GR" sz="2400" dirty="0">
              <a:latin typeface="+mn-lt"/>
            </a:endParaRPr>
          </a:p>
        </p:txBody>
      </p:sp>
      <p:pic>
        <p:nvPicPr>
          <p:cNvPr id="32770" name="Picture 2" descr="File:Ammonia-dimensions-from-Greenwood&amp;Earnshaw-2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3388612" cy="1872208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 </a:t>
            </a:r>
            <a:r>
              <a:rPr lang="el-GR" dirty="0"/>
              <a:t>απομάκρυνση του </a:t>
            </a:r>
            <a:r>
              <a:rPr lang="el-GR" dirty="0" smtClean="0"/>
              <a:t>αζώτου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68152"/>
          </a:xfrm>
        </p:spPr>
        <p:txBody>
          <a:bodyPr>
            <a:normAutofit/>
          </a:bodyPr>
          <a:lstStyle/>
          <a:p>
            <a:r>
              <a:rPr lang="el-GR" sz="2400" dirty="0"/>
              <a:t>Από τα προϊόντα τη καύσης και γενικά του μεταβολισμού η ουσία η οποία πρέπει οπωσδήποτε να απομακρυνθεί είναι το </a:t>
            </a:r>
            <a:r>
              <a:rPr lang="el-GR" sz="2400" b="1" dirty="0">
                <a:solidFill>
                  <a:srgbClr val="820000"/>
                </a:solidFill>
              </a:rPr>
              <a:t>άζωτο</a:t>
            </a:r>
            <a:r>
              <a:rPr lang="el-GR" sz="2400" dirty="0">
                <a:solidFill>
                  <a:srgbClr val="C00000"/>
                </a:solidFill>
              </a:rPr>
              <a:t> </a:t>
            </a:r>
            <a:r>
              <a:rPr lang="el-GR" sz="2400" dirty="0"/>
              <a:t>το οποίο παράγεται με την μορφή της αμμωνίας </a:t>
            </a:r>
            <a:r>
              <a:rPr lang="el-GR" sz="2400" b="1" dirty="0">
                <a:solidFill>
                  <a:srgbClr val="820000"/>
                </a:solidFill>
              </a:rPr>
              <a:t>ΝΗ</a:t>
            </a:r>
            <a:r>
              <a:rPr lang="el-GR" sz="2400" b="1" baseline="-25000" dirty="0">
                <a:solidFill>
                  <a:srgbClr val="820000"/>
                </a:solidFill>
              </a:rPr>
              <a:t>3</a:t>
            </a:r>
            <a:r>
              <a:rPr lang="el-GR" sz="2400" b="1" baseline="-25000" dirty="0"/>
              <a:t>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671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742950" lvl="1" indent="-285750" algn="ctr">
              <a:spcBef>
                <a:spcPct val="20000"/>
              </a:spcBef>
              <a:defRPr/>
            </a:pPr>
            <a:r>
              <a:rPr lang="el-GR" sz="4000" b="1" dirty="0">
                <a:solidFill>
                  <a:srgbClr val="820000"/>
                </a:solidFill>
                <a:latin typeface="+mn-lt"/>
              </a:rPr>
              <a:t>Βιοχημικός έλεγχος </a:t>
            </a:r>
            <a:br>
              <a:rPr lang="el-GR" sz="4000" b="1" dirty="0">
                <a:solidFill>
                  <a:srgbClr val="820000"/>
                </a:solidFill>
                <a:latin typeface="+mn-lt"/>
              </a:rPr>
            </a:br>
            <a:r>
              <a:rPr lang="el-GR" sz="4000" b="1" dirty="0">
                <a:solidFill>
                  <a:srgbClr val="820000"/>
                </a:solidFill>
                <a:latin typeface="+mn-lt"/>
              </a:rPr>
              <a:t>Νεφρικής </a:t>
            </a:r>
            <a:r>
              <a:rPr lang="el-GR" sz="4000" b="1" dirty="0" smtClean="0">
                <a:solidFill>
                  <a:srgbClr val="820000"/>
                </a:solidFill>
                <a:latin typeface="+mn-lt"/>
              </a:rPr>
              <a:t>νόσου</a:t>
            </a:r>
            <a:endParaRPr lang="el-GR" sz="16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17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4139952" y="3645024"/>
            <a:ext cx="118390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sz="2000" dirty="0">
              <a:latin typeface="+mn-lt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699792" y="2050394"/>
            <a:ext cx="612068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                              </a:t>
            </a: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ουρία + 2Η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Ο                         4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NH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l-GR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CO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el-GR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2-</a:t>
            </a: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 rot="10800000" flipV="1">
            <a:off x="395536" y="3305890"/>
            <a:ext cx="8280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2-οξογλουταρικό οξύ + 2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NH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el-GR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+ 2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NADH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                      2ΝΑ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el-GR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+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+ 2Η</a:t>
            </a:r>
            <a:r>
              <a:rPr kumimoji="0" lang="el-GR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Ο + 2-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-γλουταμινικό 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916903" y="2917687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 Γλουταμινική </a:t>
            </a:r>
          </a:p>
          <a:p>
            <a:pPr algn="ctr"/>
            <a:r>
              <a:rPr lang="el-GR" sz="16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δευδρογενάση                           </a:t>
            </a:r>
            <a:endParaRPr lang="el-GR" sz="1600" dirty="0">
              <a:latin typeface="+mn-lt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3707904" y="203994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Ουρέαση</a:t>
            </a:r>
            <a:endParaRPr lang="el-GR" sz="2000" dirty="0">
              <a:latin typeface="+mn-lt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043608" y="4437112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Το μήκος κύματος είναι λ = 340 </a:t>
            </a:r>
            <a:r>
              <a:rPr lang="en-US" sz="2000" dirty="0" smtClean="0">
                <a:latin typeface="+mn-lt"/>
              </a:rPr>
              <a:t>nm </a:t>
            </a:r>
            <a:r>
              <a:rPr lang="el-GR" sz="2000" dirty="0" smtClean="0">
                <a:latin typeface="+mn-lt"/>
              </a:rPr>
              <a:t>(υπεριώδες)</a:t>
            </a:r>
            <a:endParaRPr lang="el-GR" sz="2000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Προσδιορισμός </a:t>
            </a:r>
            <a:r>
              <a:rPr lang="el-GR" dirty="0" smtClean="0"/>
              <a:t>ουρίας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sz="2400" b="1" dirty="0">
                <a:solidFill>
                  <a:srgbClr val="820000"/>
                </a:solidFill>
              </a:rPr>
              <a:t>Μέθοδος </a:t>
            </a:r>
            <a:r>
              <a:rPr lang="el-GR" sz="2400" b="1" dirty="0" smtClean="0">
                <a:solidFill>
                  <a:srgbClr val="820000"/>
                </a:solidFill>
              </a:rPr>
              <a:t>ουρεάσης</a:t>
            </a:r>
            <a:endParaRPr lang="el-GR" sz="2400" b="1" dirty="0">
              <a:solidFill>
                <a:srgbClr val="820000"/>
              </a:solidFill>
            </a:endParaRPr>
          </a:p>
        </p:txBody>
      </p:sp>
      <p:sp>
        <p:nvSpPr>
          <p:cNvPr id="10241" name="Line 1"/>
          <p:cNvSpPr>
            <a:spLocks noChangeShapeType="1"/>
          </p:cNvSpPr>
          <p:nvPr/>
        </p:nvSpPr>
        <p:spPr bwMode="auto">
          <a:xfrm>
            <a:off x="4126860" y="2492896"/>
            <a:ext cx="115212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27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- Ορθογώνιο"/>
          <p:cNvSpPr>
            <a:spLocks noChangeArrowheads="1"/>
          </p:cNvSpPr>
          <p:nvPr/>
        </p:nvSpPr>
        <p:spPr bwMode="auto">
          <a:xfrm>
            <a:off x="3581400" y="3221569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+mn-lt"/>
              </a:rPr>
              <a:t>1440 x </a:t>
            </a:r>
            <a:r>
              <a:rPr lang="el-GR" sz="2000" dirty="0">
                <a:latin typeface="+mn-lt"/>
              </a:rPr>
              <a:t>Κρεατινίνη Ορού </a:t>
            </a:r>
            <a:r>
              <a:rPr lang="en-US" sz="2000" dirty="0">
                <a:latin typeface="+mn-lt"/>
              </a:rPr>
              <a:t>(mg/dl)</a:t>
            </a:r>
            <a:endParaRPr lang="el-GR" sz="2000" dirty="0">
              <a:latin typeface="+mn-lt"/>
            </a:endParaRPr>
          </a:p>
        </p:txBody>
      </p:sp>
      <p:sp>
        <p:nvSpPr>
          <p:cNvPr id="9220" name="3 - TextBox"/>
          <p:cNvSpPr txBox="1">
            <a:spLocks noChangeArrowheads="1"/>
          </p:cNvSpPr>
          <p:nvPr/>
        </p:nvSpPr>
        <p:spPr bwMode="auto">
          <a:xfrm>
            <a:off x="609600" y="3000345"/>
            <a:ext cx="2738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Κάθαρση Κρεατινίνης = </a:t>
            </a:r>
          </a:p>
        </p:txBody>
      </p:sp>
      <p:cxnSp>
        <p:nvCxnSpPr>
          <p:cNvPr id="6" name="5 - Ευθεία γραμμή σύνδεσης"/>
          <p:cNvCxnSpPr/>
          <p:nvPr/>
        </p:nvCxnSpPr>
        <p:spPr>
          <a:xfrm>
            <a:off x="3205104" y="3200400"/>
            <a:ext cx="441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6 - TextBox"/>
          <p:cNvSpPr txBox="1">
            <a:spLocks noChangeArrowheads="1"/>
          </p:cNvSpPr>
          <p:nvPr/>
        </p:nvSpPr>
        <p:spPr bwMode="auto">
          <a:xfrm>
            <a:off x="3200400" y="2743200"/>
            <a:ext cx="510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dirty="0">
                <a:latin typeface="+mn-lt"/>
              </a:rPr>
              <a:t>Όγκος Ούρων </a:t>
            </a:r>
            <a:r>
              <a:rPr lang="en-US" sz="2000" dirty="0">
                <a:latin typeface="+mn-lt"/>
              </a:rPr>
              <a:t>x </a:t>
            </a:r>
            <a:r>
              <a:rPr lang="el-GR" sz="2000" dirty="0">
                <a:latin typeface="+mn-lt"/>
              </a:rPr>
              <a:t>Κρεατινίνη Ούρων (</a:t>
            </a:r>
            <a:r>
              <a:rPr lang="en-US" sz="2000" dirty="0">
                <a:latin typeface="+mn-lt"/>
              </a:rPr>
              <a:t>mg/dl)</a:t>
            </a:r>
            <a:endParaRPr lang="el-GR" sz="2000" dirty="0">
              <a:latin typeface="+mn-lt"/>
            </a:endParaRPr>
          </a:p>
        </p:txBody>
      </p:sp>
      <p:sp>
        <p:nvSpPr>
          <p:cNvPr id="9223" name="9 - TextBox"/>
          <p:cNvSpPr txBox="1">
            <a:spLocks noChangeArrowheads="1"/>
          </p:cNvSpPr>
          <p:nvPr/>
        </p:nvSpPr>
        <p:spPr bwMode="auto">
          <a:xfrm>
            <a:off x="609600" y="417189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dirty="0">
                <a:latin typeface="+mn-lt"/>
              </a:rPr>
              <a:t>Οι τιμές αναφοράς εξαρτώνται από την επιφάνεια του σώματος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Ρυθμός σπειραματικής διήθησης (</a:t>
            </a:r>
            <a:r>
              <a:rPr lang="en-US" dirty="0"/>
              <a:t>GFR</a:t>
            </a:r>
            <a:r>
              <a:rPr lang="en-US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48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Κυστατίνη-C </a:t>
            </a:r>
            <a:br>
              <a:rPr lang="el-GR" dirty="0"/>
            </a:br>
            <a:r>
              <a:rPr lang="el-GR" dirty="0"/>
              <a:t>(η εξέταση που μπορεί να αντικαταστήσει </a:t>
            </a:r>
            <a:r>
              <a:rPr lang="el-GR" dirty="0" smtClean="0"/>
              <a:t>την </a:t>
            </a:r>
            <a:r>
              <a:rPr lang="el-GR" dirty="0"/>
              <a:t>GRR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H </a:t>
            </a:r>
            <a:r>
              <a:rPr lang="el-GR" sz="2400" dirty="0"/>
              <a:t>κυστατίνη-</a:t>
            </a:r>
            <a:r>
              <a:rPr lang="en-US" sz="2400" dirty="0"/>
              <a:t>C </a:t>
            </a:r>
            <a:r>
              <a:rPr lang="el-GR" sz="2400" dirty="0"/>
              <a:t>παράγεται από όλα τα εμπύρηνα κύτταρα. Αν και εκκρίνεται σε όλα τα βιολογικά υγρά, η αποβολή της κατά 85% από τους νεφρούς την καθιστά </a:t>
            </a:r>
            <a:r>
              <a:rPr lang="el-GR" sz="2400" b="1" dirty="0">
                <a:solidFill>
                  <a:srgbClr val="820000"/>
                </a:solidFill>
              </a:rPr>
              <a:t>δείκτη σπειραματικής λειτουργίας</a:t>
            </a:r>
            <a:r>
              <a:rPr lang="el-GR" sz="2400" dirty="0" smtClean="0"/>
              <a:t>.</a:t>
            </a:r>
          </a:p>
          <a:p>
            <a:endParaRPr lang="el-GR" sz="2400" dirty="0" smtClean="0"/>
          </a:p>
          <a:p>
            <a:r>
              <a:rPr lang="el-GR" sz="2400" dirty="0"/>
              <a:t>Η κυστατίνη-</a:t>
            </a:r>
            <a:r>
              <a:rPr lang="en-US" sz="2400" dirty="0"/>
              <a:t>C </a:t>
            </a:r>
            <a:r>
              <a:rPr lang="el-GR" sz="2400" dirty="0"/>
              <a:t>αυξάνει καθώς το </a:t>
            </a:r>
            <a:r>
              <a:rPr lang="en-US" sz="2400" dirty="0"/>
              <a:t>GFR </a:t>
            </a:r>
            <a:r>
              <a:rPr lang="el-GR" sz="2400" dirty="0"/>
              <a:t>μειώνεται.</a:t>
            </a:r>
          </a:p>
          <a:p>
            <a:endParaRPr lang="el-GR" sz="2400" dirty="0"/>
          </a:p>
          <a:p>
            <a:r>
              <a:rPr lang="el-GR" sz="2400" dirty="0"/>
              <a:t>Τιμές αναφοράς</a:t>
            </a:r>
            <a:r>
              <a:rPr lang="en-US" sz="2400" dirty="0"/>
              <a:t>: </a:t>
            </a:r>
            <a:r>
              <a:rPr lang="el-GR" sz="2400" dirty="0"/>
              <a:t> 0,8 – 2,5 </a:t>
            </a:r>
            <a:r>
              <a:rPr lang="en-US" sz="2400" dirty="0"/>
              <a:t>mg/dl.</a:t>
            </a:r>
            <a:endParaRPr lang="el-GR" sz="2400" dirty="0"/>
          </a:p>
          <a:p>
            <a:endParaRPr lang="el-GR" sz="2400" dirty="0"/>
          </a:p>
          <a:p>
            <a:r>
              <a:rPr lang="el-GR" sz="2400" dirty="0" smtClean="0"/>
              <a:t>Θεωρείται </a:t>
            </a:r>
            <a:r>
              <a:rPr lang="el-GR" sz="2400" dirty="0"/>
              <a:t>πιο αξιόπιστος δείκτης από την </a:t>
            </a:r>
            <a:r>
              <a:rPr lang="en-US" sz="2400" dirty="0"/>
              <a:t>GFR.</a:t>
            </a:r>
          </a:p>
          <a:p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304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Ν</a:t>
            </a:r>
            <a:r>
              <a:rPr lang="en-US" dirty="0" smtClean="0"/>
              <a:t>GAL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tabLst>
                <a:tab pos="1701800" algn="l"/>
              </a:tabLst>
            </a:pPr>
            <a:r>
              <a:rPr lang="en-US" sz="2400" dirty="0"/>
              <a:t>H </a:t>
            </a:r>
            <a:r>
              <a:rPr lang="el-GR" sz="2400" b="1" dirty="0">
                <a:solidFill>
                  <a:srgbClr val="820000"/>
                </a:solidFill>
              </a:rPr>
              <a:t>Ν</a:t>
            </a:r>
            <a:r>
              <a:rPr lang="en-US" sz="2400" b="1" dirty="0">
                <a:solidFill>
                  <a:srgbClr val="820000"/>
                </a:solidFill>
              </a:rPr>
              <a:t>eutrophil</a:t>
            </a:r>
            <a:r>
              <a:rPr lang="en-US" sz="2400" b="1" dirty="0">
                <a:solidFill>
                  <a:srgbClr val="820000"/>
                </a:solidFill>
              </a:rPr>
              <a:t> gelatinase-associated lipocalin </a:t>
            </a:r>
            <a:r>
              <a:rPr lang="en-US" sz="2400" dirty="0"/>
              <a:t>(</a:t>
            </a:r>
            <a:r>
              <a:rPr lang="el-GR" sz="2400" dirty="0"/>
              <a:t>ζελατινάση των ουδετεροφίλων συνδεδεμένων με λιποκαλίνη). Πρόκειται για πρωτεΐνη που ανήκει στη κατηγορία των λιποκαλινών οι οποίες ενώνονται με υδρόφοβα μόρια στην επιφάνεια των κυττάρων.</a:t>
            </a:r>
          </a:p>
          <a:p>
            <a:pPr>
              <a:lnSpc>
                <a:spcPct val="120000"/>
              </a:lnSpc>
            </a:pPr>
            <a:endParaRPr lang="el-GR" sz="2400" dirty="0"/>
          </a:p>
          <a:p>
            <a:pPr>
              <a:lnSpc>
                <a:spcPct val="120000"/>
              </a:lnSpc>
            </a:pPr>
            <a:r>
              <a:rPr lang="el-GR" sz="2400" dirty="0"/>
              <a:t>Χρησιμοποιείται στη διάγνωση της </a:t>
            </a:r>
            <a:r>
              <a:rPr lang="el-GR" sz="2400" b="1" dirty="0">
                <a:solidFill>
                  <a:srgbClr val="820000"/>
                </a:solidFill>
              </a:rPr>
              <a:t>οξείας νεφρικής ανεπάρκειας</a:t>
            </a:r>
            <a:r>
              <a:rPr lang="el-GR" sz="2400" dirty="0"/>
              <a:t>.</a:t>
            </a:r>
          </a:p>
          <a:p>
            <a:pPr>
              <a:lnSpc>
                <a:spcPct val="120000"/>
              </a:lnSpc>
            </a:pPr>
            <a:endParaRPr lang="el-GR" sz="2400" dirty="0"/>
          </a:p>
          <a:p>
            <a:pPr>
              <a:lnSpc>
                <a:spcPct val="120000"/>
              </a:lnSpc>
            </a:pPr>
            <a:r>
              <a:rPr lang="el-GR" sz="2400" dirty="0"/>
              <a:t>Προσδιορίζεται με </a:t>
            </a:r>
            <a:r>
              <a:rPr lang="en-US" sz="2400" b="1" dirty="0">
                <a:solidFill>
                  <a:srgbClr val="820000"/>
                </a:solidFill>
              </a:rPr>
              <a:t>ELISA</a:t>
            </a:r>
            <a:r>
              <a:rPr lang="en-US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161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Πέτρος Καρκαλούσος 2014. Πέτρος Καρκαλούσος. </a:t>
            </a:r>
            <a:r>
              <a:rPr lang="el-GR" sz="2000" dirty="0" smtClean="0"/>
              <a:t>«Κλινική Χημεία Ι (Θ). </a:t>
            </a:r>
            <a:r>
              <a:rPr lang="el-GR" sz="2000" dirty="0"/>
              <a:t>Ενότητα 8:</a:t>
            </a:r>
            <a:r>
              <a:rPr lang="en-US" sz="2000" dirty="0"/>
              <a:t> </a:t>
            </a:r>
            <a:r>
              <a:rPr lang="el-GR" sz="2000" dirty="0"/>
              <a:t>Νεφροί, νεφρική νόσος και η διάγνωσή </a:t>
            </a:r>
            <a:r>
              <a:rPr lang="el-GR" sz="2000" dirty="0" smtClean="0"/>
              <a:t>της».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n-US" sz="2000" dirty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34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5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84213" y="1628775"/>
            <a:ext cx="7704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Η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 ουρία </a:t>
            </a:r>
            <a:r>
              <a:rPr lang="el-GR" sz="2400" dirty="0">
                <a:latin typeface="+mn-lt"/>
              </a:rPr>
              <a:t>προέρχεται από τον μεταβολισμό των 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πρωτεϊνών</a:t>
            </a:r>
            <a:r>
              <a:rPr lang="en-US" sz="2400" dirty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84213" y="3429000"/>
            <a:ext cx="806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Το 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ουρικό οξύ </a:t>
            </a:r>
            <a:r>
              <a:rPr lang="el-GR" sz="2400" dirty="0">
                <a:latin typeface="+mn-lt"/>
              </a:rPr>
              <a:t>προέρχεται από τον μεταβολισμό των </a:t>
            </a:r>
            <a:r>
              <a:rPr lang="el-GR" sz="2400" b="1" dirty="0">
                <a:solidFill>
                  <a:srgbClr val="820000"/>
                </a:solidFill>
                <a:latin typeface="+mn-lt"/>
              </a:rPr>
              <a:t>νουκλεϊνικών οξέων.</a:t>
            </a:r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076700"/>
            <a:ext cx="28797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133600"/>
            <a:ext cx="237648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Διαφορά ουρίας – ουρικού </a:t>
            </a:r>
            <a:r>
              <a:rPr lang="el-GR" dirty="0" smtClean="0"/>
              <a:t>οξέος</a:t>
            </a: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B159-851B-4BB3-ACED-5AFFAF929CBD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82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Χρήσης Έργων </a:t>
            </a:r>
            <a:r>
              <a:rPr lang="el-GR" dirty="0" smtClean="0">
                <a:solidFill>
                  <a:schemeClr val="tx1"/>
                </a:solidFill>
              </a:rPr>
              <a:t>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Marshall J, Bangert K. </a:t>
            </a:r>
            <a:r>
              <a:rPr lang="el-GR" sz="2000" dirty="0"/>
              <a:t>Κλινική Χημεία. Εκδόσεις Π.Χ. Πασχαλίδης 2011. Αθήνα, </a:t>
            </a:r>
            <a:r>
              <a:rPr lang="en-US" sz="2000" dirty="0"/>
              <a:t>ISBN 978-960-489-056-9</a:t>
            </a:r>
            <a:endParaRPr lang="el-GR" sz="2000" dirty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854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6fc2e824b455a15a7d78181d5916c046805cc3"/>
</p:tagLst>
</file>

<file path=ppt/theme/theme1.xml><?xml version="1.0" encoding="utf-8"?>
<a:theme xmlns:a="http://schemas.openxmlformats.org/drawingml/2006/main" name="OC_template_updated">
  <a:themeElements>
    <a:clrScheme name="Custom 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4922</Words>
  <Application>Microsoft Office PowerPoint</Application>
  <PresentationFormat>Προβολή στην οθόνη (4:3)</PresentationFormat>
  <Paragraphs>748</Paragraphs>
  <Slides>92</Slides>
  <Notes>24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92</vt:i4>
      </vt:variant>
    </vt:vector>
  </HeadingPairs>
  <TitlesOfParts>
    <vt:vector size="94" baseType="lpstr">
      <vt:lpstr>OC_template_updated</vt:lpstr>
      <vt:lpstr>1_OC_template_updated</vt:lpstr>
      <vt:lpstr>Κλινική Χημεία Ι (Θ)</vt:lpstr>
      <vt:lpstr>To ανδρικό ουροποιητικό σύστημα</vt:lpstr>
      <vt:lpstr>To γυναικείο ουροποιητικό σύστημα</vt:lpstr>
      <vt:lpstr>Ο νεφρός</vt:lpstr>
      <vt:lpstr>Οι βασικές λειτουργίες των νεφρών</vt:lpstr>
      <vt:lpstr>Η ενδοκρινική λειτουργία του νεφρού</vt:lpstr>
      <vt:lpstr>H απομάκρυνση τοξικών προϊόντων του οργανισμού</vt:lpstr>
      <vt:lpstr>H απομάκρυνση του αζώτου</vt:lpstr>
      <vt:lpstr>Διαφορά ουρίας – ουρικού οξέος</vt:lpstr>
      <vt:lpstr>Συμπτώματα νεφρικής νόσου</vt:lpstr>
      <vt:lpstr>Εκτίμηση της ακεραιότητας του νεφρικού σπειράματος</vt:lpstr>
      <vt:lpstr>Εκτίμηση της λειτουργίας του νεφρικού σπειράματος (1 από 2)</vt:lpstr>
      <vt:lpstr>Εκτίμηση της λειτουργίας του νεφρικού σπειράματος (2 από 2)</vt:lpstr>
      <vt:lpstr>Η νεφρική νόσος</vt:lpstr>
      <vt:lpstr>Από νεφρική νόσο κινδυνεύουν:</vt:lpstr>
      <vt:lpstr>Είδη νεφρικής νόσου</vt:lpstr>
      <vt:lpstr>Οξεία Νεφρική Ανεπάρκεια</vt:lpstr>
      <vt:lpstr>H οξεία νεφρική ανεπάρκεια (ΟΝΑ)</vt:lpstr>
      <vt:lpstr>Προνεφρική οξεία νεφρική ανεπάρκεια  (1 από 2)</vt:lpstr>
      <vt:lpstr>Προνεφρική οξεία νεφρική ανεπάρκεια  (2 από 2)</vt:lpstr>
      <vt:lpstr>Οξεία ενδογενής νεφρική ανεπάρκεια  (1 από 4)</vt:lpstr>
      <vt:lpstr>Οξεία ενδογενής νεφρική ανεπάρκεια  (2 από 4)</vt:lpstr>
      <vt:lpstr>Οξεία ενδογενής νεφρική ανεπάρκεια  (3 από 4)</vt:lpstr>
      <vt:lpstr>Οξεία ενδογενής νεφρική ανεπάρκεια  (4 από 4)</vt:lpstr>
      <vt:lpstr>Νεφρική ανεπάρκεια μετανεφρικής αιτιολογίας</vt:lpstr>
      <vt:lpstr>Χρόνια Νεφρική Ανεπάρκεια</vt:lpstr>
      <vt:lpstr>Αίτια χρόνιας νεφρικής ανεπάρκειας</vt:lpstr>
      <vt:lpstr>Τελικό στάδιο νεφρικής ανεπάρκειας</vt:lpstr>
      <vt:lpstr>Χημικά χαρακτηριστικά νεφροπάθειας τελικού σταδίου</vt:lpstr>
      <vt:lpstr>Μεταβολικά χαρακτηριστικά νεφροπάθειας τελικού σταδίου</vt:lpstr>
      <vt:lpstr>Κλινικά χαρακτηριστικά της χρόνιας νεφρικής ανεπάρκειας</vt:lpstr>
      <vt:lpstr>Μηχανισμοί πρωτεϊνουρίας</vt:lpstr>
      <vt:lpstr>Το νεφρωσικό σύνδρομο</vt:lpstr>
      <vt:lpstr>Υπονατριαμία και Υπερκαλιαιμία και οξέωση στη νεφροπάθεια τελικού σταδίου</vt:lpstr>
      <vt:lpstr>Η υποασβεστιαμία στη νεφροπάθεια τελικού σταδίου (1 από 3)</vt:lpstr>
      <vt:lpstr>Η υποασβεστιαμία στη νεφροπάθεια τελικού σταδίου (2 από 3)</vt:lpstr>
      <vt:lpstr>Η παθογένεια της νεφρικής οστεοδυστροφίας</vt:lpstr>
      <vt:lpstr>Η υποασβεστιαμία στη νεφροπάθεια τελικού σταδίου (3 από 3)</vt:lpstr>
      <vt:lpstr>Το νεφρωσικό σύνδρομο</vt:lpstr>
      <vt:lpstr>Οι μηχανισμοί της πρωτεϊνουρίας</vt:lpstr>
      <vt:lpstr>Κλινική εικόνα του νεφρωσικού συνδρόμου</vt:lpstr>
      <vt:lpstr>Η βαρύτητα της πρωτεϊνουρίας</vt:lpstr>
      <vt:lpstr>Περιοδικός προληπτικός έλεγχος  Check up</vt:lpstr>
      <vt:lpstr>Το σύνδρομο Fanconi</vt:lpstr>
      <vt:lpstr>Νεφρική σωληναριακή νέκρωση</vt:lpstr>
      <vt:lpstr>Υποφωσφαταιμική ραχίτιδα</vt:lpstr>
      <vt:lpstr>Τι σημαίνει ανθεκτικός;</vt:lpstr>
      <vt:lpstr>Άποιος νεφρογενής διαβήτης  (βλάβη συμπύκνωσης των ούρων)</vt:lpstr>
      <vt:lpstr>Δύο άλλα αποτελέσματα της νεφρικής σωληναριακής νέκρωσης</vt:lpstr>
      <vt:lpstr>Το νεφριτιδικό σύνδρομο</vt:lpstr>
      <vt:lpstr>Οξεία διάμεση νεφρίτιδα</vt:lpstr>
      <vt:lpstr>Μεσαγγειακή ΙgA σπειραματονεφρίτιδα</vt:lpstr>
      <vt:lpstr>Οι νεφρικοί λίθοι (1 από 5)</vt:lpstr>
      <vt:lpstr>Οι νεφρικοί λίθοι (2 από 5)</vt:lpstr>
      <vt:lpstr>Οι νεφρικοί λίθοι (3 από 5)</vt:lpstr>
      <vt:lpstr>Οι νεφρικοί λίθοι (4 από 5)</vt:lpstr>
      <vt:lpstr>Οι νεφρικοί λίθοι (5 από 5)</vt:lpstr>
      <vt:lpstr>Αναπαράσταση συσκευής αιμοκάθαρσης</vt:lpstr>
      <vt:lpstr>Μελέτες Περιπτώσεων</vt:lpstr>
      <vt:lpstr>Ο τακτικός έλεγχος ασθενών με νεφρική νόσο</vt:lpstr>
      <vt:lpstr>Φυσιολογικές τιμές εξετάσεων ελέγχου νεφρού</vt:lpstr>
      <vt:lpstr>Η κρεατινίνη</vt:lpstr>
      <vt:lpstr>Προβλήματα προσδιορισμού της κρεατινίνης</vt:lpstr>
      <vt:lpstr>Προσδιορισμός κρεατινίνης</vt:lpstr>
      <vt:lpstr>Κρεατινίνη και κάθαρση κρεατινίνης</vt:lpstr>
      <vt:lpstr>Οι τιμές αναφοράς του ρυθμού σπειραματικής διήθησης (GFR)</vt:lpstr>
      <vt:lpstr>O GFR μειώνεται με την ηλικία επειδή μειώνεται η μυϊκή μάζα</vt:lpstr>
      <vt:lpstr>Η κρεατινίνη πλάσματος είναι αντιστρόφως ανάλογη με τη GFR</vt:lpstr>
      <vt:lpstr>Υπολογιστικός ρυθμός σπειραματικής διήθησης (1 από 5)</vt:lpstr>
      <vt:lpstr>Υπολογιστικός ρυθμός σπειραματικής διήθησης (2 από 5)</vt:lpstr>
      <vt:lpstr>Υπολογιστικός ρυθμός σπειραματικής διήθησης (3 από 5)</vt:lpstr>
      <vt:lpstr>Υπολογιστικός ρυθμός σπειραματικής διήθησης (4 από 5)</vt:lpstr>
      <vt:lpstr>Υπολογιστικός ρυθμός σπειραματικής διήθησης (5 από 5)</vt:lpstr>
      <vt:lpstr>Ουρία</vt:lpstr>
      <vt:lpstr>Κυστατίνη-C</vt:lpstr>
      <vt:lpstr>Μελέτη Περίπτωσης 1</vt:lpstr>
      <vt:lpstr>Μελέτη Περίπτωσης 2</vt:lpstr>
      <vt:lpstr>Μελέτη Περίπτωσης 3</vt:lpstr>
      <vt:lpstr>Μελέτη Περίπτωσης 4</vt:lpstr>
      <vt:lpstr>Βιοχημικός έλεγχος  Νεφρικής νόσου</vt:lpstr>
      <vt:lpstr>Προσδιορισμός ουρίας</vt:lpstr>
      <vt:lpstr>Ρυθμός σπειραματικής διήθησης (GFR)</vt:lpstr>
      <vt:lpstr>Κυστατίνη-C  (η εξέταση που μπορεί να αντικαταστήσει την GRR)</vt:lpstr>
      <vt:lpstr>ΝGAL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51</cp:revision>
  <dcterms:created xsi:type="dcterms:W3CDTF">2013-03-04T13:35:19Z</dcterms:created>
  <dcterms:modified xsi:type="dcterms:W3CDTF">2015-03-26T14:19:57Z</dcterms:modified>
</cp:coreProperties>
</file>