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7" r:id="rId2"/>
  </p:sldMasterIdLst>
  <p:notesMasterIdLst>
    <p:notesMasterId r:id="rId127"/>
  </p:notesMasterIdLst>
  <p:handoutMasterIdLst>
    <p:handoutMasterId r:id="rId128"/>
  </p:handoutMasterIdLst>
  <p:sldIdLst>
    <p:sldId id="256" r:id="rId3"/>
    <p:sldId id="268" r:id="rId4"/>
    <p:sldId id="269" r:id="rId5"/>
    <p:sldId id="270" r:id="rId6"/>
    <p:sldId id="428" r:id="rId7"/>
    <p:sldId id="271" r:id="rId8"/>
    <p:sldId id="272" r:id="rId9"/>
    <p:sldId id="273" r:id="rId10"/>
    <p:sldId id="274" r:id="rId11"/>
    <p:sldId id="275" r:id="rId12"/>
    <p:sldId id="276" r:id="rId13"/>
    <p:sldId id="277" r:id="rId14"/>
    <p:sldId id="278" r:id="rId15"/>
    <p:sldId id="279" r:id="rId16"/>
    <p:sldId id="284" r:id="rId17"/>
    <p:sldId id="285" r:id="rId18"/>
    <p:sldId id="286" r:id="rId19"/>
    <p:sldId id="287" r:id="rId20"/>
    <p:sldId id="288" r:id="rId21"/>
    <p:sldId id="289" r:id="rId22"/>
    <p:sldId id="290" r:id="rId23"/>
    <p:sldId id="291" r:id="rId24"/>
    <p:sldId id="292" r:id="rId25"/>
    <p:sldId id="293" r:id="rId26"/>
    <p:sldId id="294" r:id="rId27"/>
    <p:sldId id="295" r:id="rId28"/>
    <p:sldId id="296" r:id="rId29"/>
    <p:sldId id="297" r:id="rId30"/>
    <p:sldId id="298" r:id="rId31"/>
    <p:sldId id="299" r:id="rId32"/>
    <p:sldId id="300" r:id="rId33"/>
    <p:sldId id="301" r:id="rId34"/>
    <p:sldId id="302" r:id="rId35"/>
    <p:sldId id="411" r:id="rId36"/>
    <p:sldId id="412" r:id="rId37"/>
    <p:sldId id="311" r:id="rId38"/>
    <p:sldId id="312" r:id="rId39"/>
    <p:sldId id="313" r:id="rId40"/>
    <p:sldId id="314" r:id="rId41"/>
    <p:sldId id="318" r:id="rId42"/>
    <p:sldId id="326" r:id="rId43"/>
    <p:sldId id="319" r:id="rId44"/>
    <p:sldId id="320" r:id="rId45"/>
    <p:sldId id="321" r:id="rId46"/>
    <p:sldId id="327" r:id="rId47"/>
    <p:sldId id="413" r:id="rId48"/>
    <p:sldId id="328" r:id="rId49"/>
    <p:sldId id="334" r:id="rId50"/>
    <p:sldId id="414" r:id="rId51"/>
    <p:sldId id="415" r:id="rId52"/>
    <p:sldId id="329" r:id="rId53"/>
    <p:sldId id="330" r:id="rId54"/>
    <p:sldId id="331" r:id="rId55"/>
    <p:sldId id="332" r:id="rId56"/>
    <p:sldId id="333" r:id="rId57"/>
    <p:sldId id="339" r:id="rId58"/>
    <p:sldId id="340" r:id="rId59"/>
    <p:sldId id="341" r:id="rId60"/>
    <p:sldId id="342" r:id="rId61"/>
    <p:sldId id="343" r:id="rId62"/>
    <p:sldId id="344" r:id="rId63"/>
    <p:sldId id="345" r:id="rId64"/>
    <p:sldId id="346" r:id="rId65"/>
    <p:sldId id="352" r:id="rId66"/>
    <p:sldId id="353" r:id="rId67"/>
    <p:sldId id="354" r:id="rId68"/>
    <p:sldId id="355" r:id="rId69"/>
    <p:sldId id="416" r:id="rId70"/>
    <p:sldId id="356" r:id="rId71"/>
    <p:sldId id="360" r:id="rId72"/>
    <p:sldId id="361" r:id="rId73"/>
    <p:sldId id="362" r:id="rId74"/>
    <p:sldId id="363" r:id="rId75"/>
    <p:sldId id="364" r:id="rId76"/>
    <p:sldId id="365" r:id="rId77"/>
    <p:sldId id="417" r:id="rId78"/>
    <p:sldId id="366" r:id="rId79"/>
    <p:sldId id="369" r:id="rId80"/>
    <p:sldId id="370" r:id="rId81"/>
    <p:sldId id="371" r:id="rId82"/>
    <p:sldId id="372" r:id="rId83"/>
    <p:sldId id="373" r:id="rId84"/>
    <p:sldId id="374" r:id="rId85"/>
    <p:sldId id="421" r:id="rId86"/>
    <p:sldId id="420" r:id="rId87"/>
    <p:sldId id="375" r:id="rId88"/>
    <p:sldId id="376" r:id="rId89"/>
    <p:sldId id="377" r:id="rId90"/>
    <p:sldId id="418" r:id="rId91"/>
    <p:sldId id="378" r:id="rId92"/>
    <p:sldId id="379" r:id="rId93"/>
    <p:sldId id="380" r:id="rId94"/>
    <p:sldId id="381" r:id="rId95"/>
    <p:sldId id="419" r:id="rId96"/>
    <p:sldId id="382" r:id="rId97"/>
    <p:sldId id="387" r:id="rId98"/>
    <p:sldId id="388" r:id="rId99"/>
    <p:sldId id="389" r:id="rId100"/>
    <p:sldId id="390" r:id="rId101"/>
    <p:sldId id="391" r:id="rId102"/>
    <p:sldId id="392" r:id="rId103"/>
    <p:sldId id="393" r:id="rId104"/>
    <p:sldId id="394" r:id="rId105"/>
    <p:sldId id="395" r:id="rId106"/>
    <p:sldId id="396" r:id="rId107"/>
    <p:sldId id="424" r:id="rId108"/>
    <p:sldId id="425" r:id="rId109"/>
    <p:sldId id="426" r:id="rId110"/>
    <p:sldId id="427" r:id="rId111"/>
    <p:sldId id="397" r:id="rId112"/>
    <p:sldId id="398" r:id="rId113"/>
    <p:sldId id="399" r:id="rId114"/>
    <p:sldId id="422" r:id="rId115"/>
    <p:sldId id="400" r:id="rId116"/>
    <p:sldId id="423" r:id="rId117"/>
    <p:sldId id="401" r:id="rId118"/>
    <p:sldId id="402" r:id="rId119"/>
    <p:sldId id="257" r:id="rId120"/>
    <p:sldId id="262" r:id="rId121"/>
    <p:sldId id="264" r:id="rId122"/>
    <p:sldId id="429" r:id="rId123"/>
    <p:sldId id="430" r:id="rId124"/>
    <p:sldId id="266" r:id="rId125"/>
    <p:sldId id="261" r:id="rId126"/>
  </p:sldIdLst>
  <p:sldSz cx="9144000" cy="6858000" type="screen4x3"/>
  <p:notesSz cx="7104063" cy="10234613"/>
  <p:custDataLst>
    <p:tags r:id="rId129"/>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p:scale>
          <a:sx n="100" d="100"/>
          <a:sy n="100" d="100"/>
        </p:scale>
        <p:origin x="-2034" y="-24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handoutMaster" Target="handoutMasters/handoutMaster1.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tags" Target="tags/tag1.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presProps" Target="presProps.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viewProps" Target="view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theme" Target="theme/theme1.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6/11/2015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6/11/2015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123</a:t>
            </a:fld>
            <a:endParaRPr lang="el-GR" dirty="0"/>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4</a:t>
            </a:fld>
            <a:endParaRPr lang="el-GR" dirty="0">
              <a:solidFill>
                <a:prstClr val="black"/>
              </a:solidFill>
            </a:endParaRPr>
          </a:p>
        </p:txBody>
      </p:sp>
    </p:spTree>
    <p:extLst>
      <p:ext uri="{BB962C8B-B14F-4D97-AF65-F5344CB8AC3E}">
        <p14:creationId xmlns:p14="http://schemas.microsoft.com/office/powerpoint/2010/main" val="261688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15</a:t>
            </a:fld>
            <a:endParaRPr lang="el-GR" dirty="0"/>
          </a:p>
        </p:txBody>
      </p:sp>
    </p:spTree>
    <p:extLst>
      <p:ext uri="{BB962C8B-B14F-4D97-AF65-F5344CB8AC3E}">
        <p14:creationId xmlns:p14="http://schemas.microsoft.com/office/powerpoint/2010/main" val="206961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97</a:t>
            </a:fld>
            <a:endParaRPr lang="el-GR" dirty="0"/>
          </a:p>
        </p:txBody>
      </p:sp>
    </p:spTree>
    <p:extLst>
      <p:ext uri="{BB962C8B-B14F-4D97-AF65-F5344CB8AC3E}">
        <p14:creationId xmlns:p14="http://schemas.microsoft.com/office/powerpoint/2010/main" val="3588221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117</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118</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119</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120</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122</a:t>
            </a:fld>
            <a:endParaRPr lang="el-GR" dirty="0"/>
          </a:p>
        </p:txBody>
      </p:sp>
    </p:spTree>
    <p:extLst>
      <p:ext uri="{BB962C8B-B14F-4D97-AF65-F5344CB8AC3E}">
        <p14:creationId xmlns:p14="http://schemas.microsoft.com/office/powerpoint/2010/main" val="4075370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l-GR" dirty="0"/>
          </a:p>
        </p:txBody>
      </p:sp>
      <p:sp>
        <p:nvSpPr>
          <p:cNvPr id="4" name="Rectangle 6"/>
          <p:cNvSpPr>
            <a:spLocks noGrp="1" noChangeArrowheads="1"/>
          </p:cNvSpPr>
          <p:nvPr>
            <p:ph type="sldNum" sz="quarter" idx="12"/>
          </p:nvPr>
        </p:nvSpPr>
        <p:spPr>
          <a:ln/>
        </p:spPr>
        <p:txBody>
          <a:bodyPr/>
          <a:lstStyle>
            <a:lvl1pPr>
              <a:defRPr/>
            </a:lvl1pPr>
          </a:lstStyle>
          <a:p>
            <a:pPr>
              <a:defRPr/>
            </a:pPr>
            <a:fld id="{857CC987-0165-46A4-84C5-B94EA36AA780}" type="slidenum">
              <a:rPr lang="el-GR"/>
              <a:pPr>
                <a:defRPr/>
              </a:pPr>
              <a:t>‹#›</a:t>
            </a:fld>
            <a:endParaRPr lang="el-GR" dirty="0"/>
          </a:p>
        </p:txBody>
      </p:sp>
    </p:spTree>
    <p:extLst>
      <p:ext uri="{BB962C8B-B14F-4D97-AF65-F5344CB8AC3E}">
        <p14:creationId xmlns:p14="http://schemas.microsoft.com/office/powerpoint/2010/main" val="3171655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66189503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8231849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34093426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4817087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4928833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10564812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85880466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1808178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2000"/>
              </a:lnSpc>
              <a:spcBef>
                <a:spcPts val="1200"/>
              </a:spcBef>
              <a:defRPr sz="2200"/>
            </a:lvl1pPr>
            <a:lvl2pPr marL="742950" indent="-382588">
              <a:lnSpc>
                <a:spcPct val="112000"/>
              </a:lnSpc>
              <a:spcBef>
                <a:spcPts val="1200"/>
              </a:spcBef>
              <a:buFont typeface="Courier New" panose="02070309020205020404" pitchFamily="49" charset="0"/>
              <a:buChar char="o"/>
              <a:defRPr sz="2200"/>
            </a:lvl2pPr>
            <a:lvl3pPr marL="1257300" indent="-342900">
              <a:lnSpc>
                <a:spcPct val="112000"/>
              </a:lnSpc>
              <a:spcBef>
                <a:spcPts val="1200"/>
              </a:spcBef>
              <a:buFont typeface="Wingdings" panose="05000000000000000000" pitchFamily="2" charset="2"/>
              <a:buChar char="ü"/>
              <a:defRPr sz="2200"/>
            </a:lvl3pPr>
            <a:lvl4pPr>
              <a:lnSpc>
                <a:spcPct val="112000"/>
              </a:lnSpc>
              <a:spcBef>
                <a:spcPts val="1200"/>
              </a:spcBef>
              <a:defRPr sz="2200"/>
            </a:lvl4pPr>
            <a:lvl5pPr>
              <a:lnSpc>
                <a:spcPct val="112000"/>
              </a:lnSpc>
              <a:spcBef>
                <a:spcPts val="1200"/>
              </a:spcBef>
              <a:defRPr sz="22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06871416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3045060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13601668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Lst>
  <p:timing>
    <p:tnLst>
      <p:par>
        <p:cTn id="1" dur="indefinite" restart="never" nodeType="tmRoot"/>
      </p:par>
    </p:tnLst>
  </p:timing>
  <p:hf sldNum="0"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hyperlink" Target="http://commons.wikimedia.org/wiki/File:Yersinia_pestis_fluorescent.jpeg" TargetMode="External"/><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hyperlink" Target="http://commons.wikimedia.org/wiki/User:Optigan13" TargetMode="External"/></Relationships>
</file>

<file path=ppt/slides/_rels/slide107.xml.rels><?xml version="1.0" encoding="UTF-8" standalone="yes"?>
<Relationships xmlns="http://schemas.openxmlformats.org/package/2006/relationships"><Relationship Id="rId3" Type="http://schemas.openxmlformats.org/officeDocument/2006/relationships/hyperlink" Target="http://commons.wikimedia.org/wiki/File:Xenopsylla_chepsis_(oriental_rat_flea).jpg" TargetMode="External"/><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hyperlink" Target="http://commons.wikimedia.org/wiki/User:7mike5000" TargetMode="External"/></Relationships>
</file>

<file path=ppt/slides/_rels/slide108.xml.rels><?xml version="1.0" encoding="UTF-8" standalone="yes"?>
<Relationships xmlns="http://schemas.openxmlformats.org/package/2006/relationships"><Relationship Id="rId3" Type="http://schemas.openxmlformats.org/officeDocument/2006/relationships/hyperlink" Target="http://commons.wikimedia.org/wiki/File:Plague_in_Ashod.jpg" TargetMode="External"/><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hyperlink" Target="http://commons.wikimedia.org/wiki/User:Shmuliko" TargetMode="External"/></Relationships>
</file>

<file path=ppt/slides/_rels/slide109.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hyperlink" Target="http://commons.wikimedia.org/wiki/User:7mike5000" TargetMode="External"/><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hyperlink" Target="http://commons.wikimedia.org/wiki/File:Ulceration_of_flea_bite_cause_by_yersinia_pestis.jpg" TargetMode="External"/><Relationship Id="rId5" Type="http://schemas.openxmlformats.org/officeDocument/2006/relationships/hyperlink" Target="http://commons.wikimedia.org/wiki/User:Optigan13" TargetMode="External"/><Relationship Id="rId4" Type="http://schemas.openxmlformats.org/officeDocument/2006/relationships/hyperlink" Target="http://commons.wikimedia.org/wiki/File:Plague_-buboes.jp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commons.wikimedia.org/wiki/File:Botulism1and2.JPG" TargetMode="External"/><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hyperlink" Target="http://creativecommons.org/licenses/by/2.0/deed.en" TargetMode="External"/><Relationship Id="rId4" Type="http://schemas.openxmlformats.org/officeDocument/2006/relationships/hyperlink" Target="http://commons.wikimedia.org/wiki/User:Aavindraa"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commons.wikimedia.org/wiki/File:Clostridium_botulinum.jpg" TargetMode="Externa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hyperlink" Target="http://commons.wikimedia.org/wiki/User:Kookaburra"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hyperlink" Target="http://commons.wikimedia.org/wiki/User:Stevenfruitsmaak" TargetMode="External"/><Relationship Id="rId3" Type="http://schemas.openxmlformats.org/officeDocument/2006/relationships/image" Target="../media/image10.jpeg"/><Relationship Id="rId7" Type="http://schemas.openxmlformats.org/officeDocument/2006/relationships/hyperlink" Target="http://commons.wikimedia.org/wiki/File:Gas_gangrene_shoulder.jpg" TargetMode="Externa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hyperlink" Target="http://creativecommons.org/licenses/by/2.0/deed.en" TargetMode="External"/><Relationship Id="rId5" Type="http://schemas.openxmlformats.org/officeDocument/2006/relationships/hyperlink" Target="http://commons.wikimedia.org/wiki/User:Rrburke" TargetMode="External"/><Relationship Id="rId4" Type="http://schemas.openxmlformats.org/officeDocument/2006/relationships/hyperlink" Target="http://commons.wikimedia.org/wiki/File:Gas_gangrene.jpg"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hyperlink" Target="http://commons.wikimedia.org/wiki/User:Consequentially" TargetMode="Externa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hyperlink" Target="http://commons.wikimedia.org/wiki/File:Anthrax_color_enhanced_micrograph.JPG" TargetMode="External"/><Relationship Id="rId5" Type="http://schemas.openxmlformats.org/officeDocument/2006/relationships/hyperlink" Target="http://commons.wikimedia.org/wiki/User:Matthias_M." TargetMode="External"/><Relationship Id="rId4" Type="http://schemas.openxmlformats.org/officeDocument/2006/relationships/hyperlink" Target="http://commons.wikimedia.org/wiki/File:Anthrax_spores.jpg"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hyperlink" Target="http://commons.wikimedia.org/wiki/User:ChrisiPK" TargetMode="Externa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hyperlink" Target="http://commons.wikimedia.org/wiki/File:Anthrax_PHIL_2033.png" TargetMode="External"/><Relationship Id="rId5" Type="http://schemas.openxmlformats.org/officeDocument/2006/relationships/hyperlink" Target="http://commons.wikimedia.org/wiki/User:7mike5000" TargetMode="External"/><Relationship Id="rId4" Type="http://schemas.openxmlformats.org/officeDocument/2006/relationships/hyperlink" Target="http://commons.wikimedia.org/wiki/File:Skin_reaction_to_anthrax.jpg"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commons.wikimedia.org/wiki/User:Doc_James" TargetMode="External"/><Relationship Id="rId3" Type="http://schemas.openxmlformats.org/officeDocument/2006/relationships/image" Target="../media/image5.jpeg"/><Relationship Id="rId7" Type="http://schemas.openxmlformats.org/officeDocument/2006/relationships/hyperlink" Target="http://commons.wikimedia.org/wiki/File:Dirty_white_pseudomembrane_classically_seen_in_diphtheria_2013-07-06_11-07.jp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commons.wikimedia.org/wiki/User:Tm" TargetMode="External"/><Relationship Id="rId5" Type="http://schemas.openxmlformats.org/officeDocument/2006/relationships/hyperlink" Target="http://commons.wikimedia.org/wiki/File:Diphtheria_bull_neck.5325_lores.jpg" TargetMode="External"/><Relationship Id="rId4" Type="http://schemas.openxmlformats.org/officeDocument/2006/relationships/image" Target="../media/image6.jpeg"/><Relationship Id="rId9" Type="http://schemas.openxmlformats.org/officeDocument/2006/relationships/hyperlink" Target="http://creativecommons.org/licenses/by-sa/3.0/deed.en" TargetMode="External"/></Relationships>
</file>

<file path=ppt/slides/_rels/slide5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hyperlink" Target="http://commons.wikimedia.org/wiki/User:JoJan" TargetMode="External"/><Relationship Id="rId4" Type="http://schemas.openxmlformats.org/officeDocument/2006/relationships/hyperlink" Target="http://commons.wikimedia.org/wiki/File:Anthrax_-_inhalational.jpg"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hyperlink" Target="http://commons.wikimedia.org/wiki/User:Doc_James" TargetMode="External"/><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hyperlink" Target="http://commons.wikimedia.org/wiki/File:Pertussis.jpg" TargetMode="External"/><Relationship Id="rId5" Type="http://schemas.openxmlformats.org/officeDocument/2006/relationships/hyperlink" Target="http://commons.wikimedia.org/wiki/User:Der_Lange" TargetMode="External"/><Relationship Id="rId4" Type="http://schemas.openxmlformats.org/officeDocument/2006/relationships/hyperlink" Target="http://commons.wikimedia.org/wiki/File:Pertussis_lores.jpg" TargetMode="Externa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hyperlink" Target="http://commons.wikimedia.org/wiki/User:Filip_em" TargetMode="External"/><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hyperlink" Target="http://commons.wikimedia.org/wiki/File:Adult_cholera_patient.jpg" TargetMode="External"/><Relationship Id="rId5" Type="http://schemas.openxmlformats.org/officeDocument/2006/relationships/hyperlink" Target="http://commons.wikimedia.org/wiki/User:Tm" TargetMode="External"/><Relationship Id="rId4" Type="http://schemas.openxmlformats.org/officeDocument/2006/relationships/hyperlink" Target="http://commons.wikimedia.org/wiki/File:Cholera_rehydration_nurses.jpg" TargetMode="External"/></Relationships>
</file>

<file path=ppt/slides/_rels/slide85.xml.rels><?xml version="1.0" encoding="UTF-8" standalone="yes"?>
<Relationships xmlns="http://schemas.openxmlformats.org/package/2006/relationships"><Relationship Id="rId3" Type="http://schemas.openxmlformats.org/officeDocument/2006/relationships/hyperlink" Target="http://commons.wikimedia.org/wiki/File:Cholera_bacteria_SEM.jpg" TargetMode="External"/><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hyperlink" Target="http://commons.wikimedia.org/wiki/User:Zeimusu" TargetMode="Externa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9"/>
            <a:ext cx="7772400" cy="1080120"/>
          </a:xfrm>
        </p:spPr>
        <p:txBody>
          <a:bodyPr>
            <a:normAutofit/>
          </a:bodyPr>
          <a:lstStyle/>
          <a:p>
            <a:pPr lvl="1" algn="ctr"/>
            <a:r>
              <a:rPr lang="el-GR" sz="4400" b="1" dirty="0" smtClean="0">
                <a:solidFill>
                  <a:schemeClr val="tx1"/>
                </a:solidFill>
                <a:latin typeface="+mn-lt"/>
              </a:rPr>
              <a:t>Νοσολογία</a:t>
            </a:r>
            <a:endParaRPr lang="el-GR" sz="4400" b="1" dirty="0">
              <a:solidFill>
                <a:schemeClr val="tx1"/>
              </a:solidFill>
              <a:latin typeface="+mn-lt"/>
            </a:endParaRPr>
          </a:p>
        </p:txBody>
      </p:sp>
      <p:sp>
        <p:nvSpPr>
          <p:cNvPr id="3" name="Υπότιτλος 2"/>
          <p:cNvSpPr>
            <a:spLocks noGrp="1"/>
          </p:cNvSpPr>
          <p:nvPr>
            <p:ph type="subTitle" idx="1"/>
          </p:nvPr>
        </p:nvSpPr>
        <p:spPr>
          <a:xfrm>
            <a:off x="0" y="2708920"/>
            <a:ext cx="9144000" cy="2448272"/>
          </a:xfrm>
        </p:spPr>
        <p:txBody>
          <a:bodyPr>
            <a:normAutofit/>
          </a:bodyPr>
          <a:lstStyle/>
          <a:p>
            <a:pPr>
              <a:spcBef>
                <a:spcPts val="0"/>
              </a:spcBef>
              <a:spcAft>
                <a:spcPts val="1800"/>
              </a:spcAft>
            </a:pPr>
            <a:r>
              <a:rPr lang="el-GR" sz="2600" b="1" dirty="0" smtClean="0"/>
              <a:t>Ενότητα 6</a:t>
            </a:r>
            <a:r>
              <a:rPr lang="el-GR" sz="2600" dirty="0" smtClean="0"/>
              <a:t>: Λοιμώξεις (β’ μέρος)</a:t>
            </a:r>
            <a:endParaRPr lang="en-US" sz="2600" dirty="0" smtClean="0"/>
          </a:p>
          <a:p>
            <a:pPr>
              <a:spcBef>
                <a:spcPts val="0"/>
              </a:spcBef>
            </a:pPr>
            <a:r>
              <a:rPr lang="el-GR" sz="2200" dirty="0"/>
              <a:t>Mαρία Bενετίκου, MD, MSc, DipEndo, PhD,</a:t>
            </a:r>
          </a:p>
          <a:p>
            <a:pPr>
              <a:spcBef>
                <a:spcPts val="0"/>
              </a:spcBef>
            </a:pPr>
            <a:r>
              <a:rPr lang="el-GR" sz="2200" dirty="0"/>
              <a:t>Ιατρός ενδοκρινολόγος, καθηγήτρια παθοφυσιολογίας – νοσολογίας, διδάκτωρ πανεπιστήμιου Αθηνών και Λονδίνου</a:t>
            </a:r>
          </a:p>
          <a:p>
            <a:pPr>
              <a:spcBef>
                <a:spcPts val="0"/>
              </a:spcBef>
            </a:pPr>
            <a:r>
              <a:rPr lang="el-GR" sz="2200"/>
              <a:t>Τμήμα Μαιευτικής</a:t>
            </a:r>
            <a:endParaRPr lang="el-GR" sz="22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Λαρυγγική διφθερίτιδα </a:t>
            </a:r>
            <a:endParaRPr lang="el-GR" dirty="0"/>
          </a:p>
        </p:txBody>
      </p:sp>
      <p:sp>
        <p:nvSpPr>
          <p:cNvPr id="10242" name="Rectangle 3"/>
          <p:cNvSpPr>
            <a:spLocks noGrp="1" noChangeArrowheads="1"/>
          </p:cNvSpPr>
          <p:nvPr>
            <p:ph idx="1"/>
          </p:nvPr>
        </p:nvSpPr>
        <p:spPr/>
        <p:txBody>
          <a:bodyPr/>
          <a:lstStyle/>
          <a:p>
            <a:pPr eaLnBrk="1" hangingPunct="1"/>
            <a:r>
              <a:rPr lang="el-GR" altLang="el-GR" b="1" dirty="0" smtClean="0"/>
              <a:t>Η λαρυγγική διφθερίτιδα</a:t>
            </a:r>
            <a:r>
              <a:rPr lang="el-GR" altLang="el-GR" dirty="0" smtClean="0"/>
              <a:t> είναι το αποτέλεσμα της επέκτασης της δημιουργίας μεμβρανών στο λάρυγγα.  </a:t>
            </a:r>
            <a:endParaRPr lang="en-US" altLang="el-GR" dirty="0" smtClean="0"/>
          </a:p>
          <a:p>
            <a:pPr eaLnBrk="1" hangingPunct="1"/>
            <a:r>
              <a:rPr lang="el-GR" altLang="el-GR" dirty="0" smtClean="0"/>
              <a:t>Η φωνή βαθύνεται, υπάρχει βήχας, και αργότερα εμφανίζεται δύσπνοια και κυάνωση λόγω αναπνευστικής απόφραξης.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Tree>
    <p:extLst>
      <p:ext uri="{BB962C8B-B14F-4D97-AF65-F5344CB8AC3E}">
        <p14:creationId xmlns:p14="http://schemas.microsoft.com/office/powerpoint/2010/main" val="197536060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Σαλμονέλλωση </a:t>
            </a:r>
            <a:r>
              <a:rPr lang="el-GR" sz="3000" b="0" dirty="0" smtClean="0"/>
              <a:t>3/4</a:t>
            </a:r>
            <a:endParaRPr lang="el-GR" dirty="0"/>
          </a:p>
        </p:txBody>
      </p:sp>
      <p:sp>
        <p:nvSpPr>
          <p:cNvPr id="129026" name="Rectangle 3"/>
          <p:cNvSpPr>
            <a:spLocks noGrp="1" noChangeArrowheads="1"/>
          </p:cNvSpPr>
          <p:nvPr>
            <p:ph idx="1"/>
          </p:nvPr>
        </p:nvSpPr>
        <p:spPr/>
        <p:txBody>
          <a:bodyPr/>
          <a:lstStyle/>
          <a:p>
            <a:pPr eaLnBrk="1" hangingPunct="1"/>
            <a:r>
              <a:rPr lang="el-GR" altLang="el-GR" dirty="0" smtClean="0"/>
              <a:t>Τα συμπτώματα εξαρτώνται από την μολυσματική δόση των μικροβίων.  </a:t>
            </a:r>
          </a:p>
          <a:p>
            <a:pPr eaLnBrk="1" hangingPunct="1"/>
            <a:r>
              <a:rPr lang="el-GR" altLang="el-GR" dirty="0" smtClean="0"/>
              <a:t>Μεγαλύτερο κίνδυνο σαλμονέλλωσης έχουν τα μικρά παιδιά μέχρι 5 ετών αφού η μολυσματική δόση που απαιτείται είναι μικρότερη από εκείνη των ενηλίκων για να γίνει η διάρροια.  </a:t>
            </a:r>
          </a:p>
          <a:p>
            <a:pPr eaLnBrk="1" hangingPunct="1"/>
            <a:r>
              <a:rPr lang="el-GR" altLang="el-GR" b="1" dirty="0" smtClean="0"/>
              <a:t>Η σαλμονέλλα </a:t>
            </a:r>
            <a:r>
              <a:rPr lang="en-US" altLang="el-GR" b="1" dirty="0" smtClean="0"/>
              <a:t>Enteritidis</a:t>
            </a:r>
            <a:r>
              <a:rPr lang="el-GR" altLang="el-GR" b="1" dirty="0" smtClean="0"/>
              <a:t> </a:t>
            </a:r>
            <a:r>
              <a:rPr lang="el-GR" altLang="el-GR" dirty="0" smtClean="0"/>
              <a:t>(</a:t>
            </a:r>
            <a:r>
              <a:rPr lang="en-US" altLang="el-GR" dirty="0" smtClean="0"/>
              <a:t>PT</a:t>
            </a:r>
            <a:r>
              <a:rPr lang="el-GR" altLang="el-GR" dirty="0" smtClean="0"/>
              <a:t>4 </a:t>
            </a:r>
            <a:r>
              <a:rPr lang="en-US" altLang="el-GR" dirty="0" smtClean="0"/>
              <a:t>Phage Type</a:t>
            </a:r>
            <a:r>
              <a:rPr lang="el-GR" altLang="el-GR" dirty="0" smtClean="0"/>
              <a:t> 4 στέλεχος) είναι το κυρίως υπεύθυνο στέλεχος για τις σαλμονελλώσεις του πολιτισμένου κόσμου.  </a:t>
            </a:r>
          </a:p>
          <a:p>
            <a:pPr eaLnBrk="1" hangingPunct="1"/>
            <a:r>
              <a:rPr lang="el-GR" altLang="el-GR" dirty="0" smtClean="0"/>
              <a:t>Προστασία προσφέρει η καθαρότητα του νερού και το απαραίτητο βράσιμο αυγών κυρίως κρόκου.</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99</a:t>
            </a:fld>
            <a:endParaRPr lang="el-GR" dirty="0"/>
          </a:p>
        </p:txBody>
      </p:sp>
    </p:spTree>
    <p:extLst>
      <p:ext uri="{BB962C8B-B14F-4D97-AF65-F5344CB8AC3E}">
        <p14:creationId xmlns:p14="http://schemas.microsoft.com/office/powerpoint/2010/main" val="193308965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Σαλμονέλλωση </a:t>
            </a:r>
            <a:r>
              <a:rPr lang="el-GR" sz="3000" b="0" dirty="0" smtClean="0"/>
              <a:t>4/4</a:t>
            </a:r>
            <a:endParaRPr lang="el-GR" dirty="0"/>
          </a:p>
        </p:txBody>
      </p:sp>
      <p:sp>
        <p:nvSpPr>
          <p:cNvPr id="130050" name="Rectangle 3"/>
          <p:cNvSpPr>
            <a:spLocks noGrp="1" noChangeArrowheads="1"/>
          </p:cNvSpPr>
          <p:nvPr>
            <p:ph idx="1"/>
          </p:nvPr>
        </p:nvSpPr>
        <p:spPr/>
        <p:txBody>
          <a:bodyPr/>
          <a:lstStyle/>
          <a:p>
            <a:pPr eaLnBrk="1" hangingPunct="1"/>
            <a:r>
              <a:rPr lang="el-GR" altLang="el-GR" dirty="0" smtClean="0"/>
              <a:t>Η διάγνωση του τυφοειδούς πυρετού γινόταν από παλαιά με την αντίδραση </a:t>
            </a:r>
            <a:r>
              <a:rPr lang="en-US" altLang="el-GR" b="1" dirty="0" smtClean="0"/>
              <a:t>Widal</a:t>
            </a:r>
            <a:r>
              <a:rPr lang="el-GR" altLang="el-GR" b="1" dirty="0" smtClean="0"/>
              <a:t>, </a:t>
            </a:r>
            <a:r>
              <a:rPr lang="el-GR" altLang="el-GR" dirty="0" smtClean="0"/>
              <a:t>αλλά σήμερα γίνεται πια με την </a:t>
            </a:r>
            <a:r>
              <a:rPr lang="el-GR" altLang="el-GR" b="1" dirty="0" smtClean="0"/>
              <a:t>αιμοκαλλιέργεια.  </a:t>
            </a:r>
            <a:r>
              <a:rPr lang="el-GR" altLang="el-GR" dirty="0" smtClean="0"/>
              <a:t>Επίσης η τυποποίηση των σαλμονελλών ενισχύθηκε με την μέθοδο </a:t>
            </a:r>
            <a:r>
              <a:rPr lang="en-US" altLang="el-GR" b="1" dirty="0" smtClean="0"/>
              <a:t>DNA Probes</a:t>
            </a:r>
            <a:r>
              <a:rPr lang="el-GR" altLang="el-GR" b="1" dirty="0" smtClean="0"/>
              <a:t>.  </a:t>
            </a:r>
          </a:p>
          <a:p>
            <a:pPr eaLnBrk="1" hangingPunct="1"/>
            <a:r>
              <a:rPr lang="el-GR" altLang="el-GR" dirty="0" smtClean="0"/>
              <a:t>Σε γαστρεντερίτιδα από σαλμονέλλες δεν δίνουμε αντιβιοτικά, εκτός από βαριά κατάσταση, αφού ελεγχθεί η ευαισθησία του μικροβίου.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100</a:t>
            </a:fld>
            <a:endParaRPr lang="el-GR" dirty="0"/>
          </a:p>
        </p:txBody>
      </p:sp>
    </p:spTree>
    <p:extLst>
      <p:ext uri="{BB962C8B-B14F-4D97-AF65-F5344CB8AC3E}">
        <p14:creationId xmlns:p14="http://schemas.microsoft.com/office/powerpoint/2010/main" val="143549809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Σιγκέλλωση</a:t>
            </a:r>
            <a:endParaRPr lang="el-GR" dirty="0"/>
          </a:p>
        </p:txBody>
      </p:sp>
      <p:sp>
        <p:nvSpPr>
          <p:cNvPr id="131074" name="Rectangle 3"/>
          <p:cNvSpPr>
            <a:spLocks noGrp="1" noChangeArrowheads="1"/>
          </p:cNvSpPr>
          <p:nvPr>
            <p:ph idx="1"/>
          </p:nvPr>
        </p:nvSpPr>
        <p:spPr/>
        <p:txBody>
          <a:bodyPr/>
          <a:lstStyle/>
          <a:p>
            <a:pPr eaLnBrk="1" hangingPunct="1"/>
            <a:r>
              <a:rPr lang="el-GR" altLang="el-GR" dirty="0" smtClean="0"/>
              <a:t>Σιγκέλλες υπάρχουν μόνο στον άνθρωπο και στις πολιτισμένες χώρες επικρατεί η </a:t>
            </a:r>
            <a:r>
              <a:rPr lang="en-US" altLang="el-GR" b="1" dirty="0" smtClean="0"/>
              <a:t>S sonnei</a:t>
            </a:r>
            <a:r>
              <a:rPr lang="el-GR" altLang="el-GR" b="1" dirty="0" smtClean="0"/>
              <a:t>. </a:t>
            </a:r>
            <a:r>
              <a:rPr lang="el-GR" altLang="el-GR" dirty="0" smtClean="0"/>
              <a:t>Προκαλεί πολλές κενώσεις που μπορεί να φθάσουν και τις 25-35 ημερησίως, και που εμφανίζονται βλεννοαιματηρές με έντονο πόνο.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101</a:t>
            </a:fld>
            <a:endParaRPr lang="el-GR" dirty="0"/>
          </a:p>
        </p:txBody>
      </p:sp>
    </p:spTree>
    <p:extLst>
      <p:ext uri="{BB962C8B-B14F-4D97-AF65-F5344CB8AC3E}">
        <p14:creationId xmlns:p14="http://schemas.microsoft.com/office/powerpoint/2010/main" val="3598818929"/>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Πανώλη </a:t>
            </a:r>
            <a:r>
              <a:rPr lang="el-GR" sz="3000" b="0" dirty="0" smtClean="0"/>
              <a:t>1/</a:t>
            </a:r>
            <a:r>
              <a:rPr lang="en-US" sz="3000" b="0" dirty="0" smtClean="0"/>
              <a:t>7</a:t>
            </a:r>
            <a:endParaRPr lang="el-GR" sz="3000" b="0" dirty="0"/>
          </a:p>
        </p:txBody>
      </p:sp>
      <p:sp>
        <p:nvSpPr>
          <p:cNvPr id="132098" name="Rectangle 3"/>
          <p:cNvSpPr>
            <a:spLocks noGrp="1" noChangeArrowheads="1"/>
          </p:cNvSpPr>
          <p:nvPr>
            <p:ph idx="1"/>
          </p:nvPr>
        </p:nvSpPr>
        <p:spPr/>
        <p:txBody>
          <a:bodyPr/>
          <a:lstStyle/>
          <a:p>
            <a:pPr eaLnBrk="1" hangingPunct="1"/>
            <a:r>
              <a:rPr lang="el-GR" altLang="el-GR" dirty="0" smtClean="0"/>
              <a:t>Η νόσος προκαλείται από ένα είδος βακίλλου που ανήκει στην κατηγορία των </a:t>
            </a:r>
            <a:r>
              <a:rPr lang="en-US" altLang="el-GR" dirty="0" smtClean="0"/>
              <a:t>yersinia</a:t>
            </a:r>
            <a:r>
              <a:rPr lang="el-GR" altLang="el-GR" dirty="0" smtClean="0"/>
              <a:t>.  </a:t>
            </a:r>
          </a:p>
          <a:p>
            <a:pPr eaLnBrk="1" hangingPunct="1"/>
            <a:r>
              <a:rPr lang="el-GR" altLang="el-GR" dirty="0" smtClean="0"/>
              <a:t>Από αυτούς τους μικροοοργανισμούς τρεις είναι παθογόνοι για τον άνθρωπο, η </a:t>
            </a:r>
            <a:r>
              <a:rPr lang="en-US" altLang="el-GR" dirty="0" smtClean="0"/>
              <a:t>yersinia pseudotuberculosis </a:t>
            </a:r>
            <a:r>
              <a:rPr lang="el-GR" altLang="el-GR" dirty="0" smtClean="0"/>
              <a:t>που προκαλεί μεσεντερική λεμφαδενίτιδα, η </a:t>
            </a:r>
            <a:r>
              <a:rPr lang="en-US" altLang="el-GR" dirty="0" smtClean="0"/>
              <a:t>yersinia enterocolitica </a:t>
            </a:r>
            <a:r>
              <a:rPr lang="el-GR" altLang="el-GR" dirty="0" smtClean="0"/>
              <a:t>που προκαλεί εντεροκολίτιδα και </a:t>
            </a:r>
            <a:r>
              <a:rPr lang="en-US" altLang="el-GR" b="1" dirty="0" smtClean="0"/>
              <a:t>yersinia pestis </a:t>
            </a:r>
            <a:r>
              <a:rPr lang="el-GR" altLang="el-GR" dirty="0" smtClean="0"/>
              <a:t>(παστερέλα της πανώλους) που προκαλεί πανώλη.  </a:t>
            </a:r>
          </a:p>
          <a:p>
            <a:pPr eaLnBrk="1" hangingPunct="1"/>
            <a:r>
              <a:rPr lang="el-GR" altLang="el-GR" dirty="0" smtClean="0"/>
              <a:t>Ο μικροοργανισμός είναι αρνητικός κατά </a:t>
            </a:r>
            <a:r>
              <a:rPr lang="en-US" altLang="el-GR" dirty="0" smtClean="0"/>
              <a:t>Gram </a:t>
            </a:r>
            <a:r>
              <a:rPr lang="el-GR" altLang="el-GR" dirty="0" smtClean="0"/>
              <a:t>βάκιλλος.  </a:t>
            </a:r>
          </a:p>
          <a:p>
            <a:pPr eaLnBrk="1" hangingPunct="1"/>
            <a:r>
              <a:rPr lang="el-GR" altLang="el-GR" dirty="0" smtClean="0"/>
              <a:t>Τόσο σποραδικά κρούσματα όσο και επιδημίες πανώλης συμβαίνουν παγκοσμίως.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102</a:t>
            </a:fld>
            <a:endParaRPr lang="el-GR" dirty="0"/>
          </a:p>
        </p:txBody>
      </p:sp>
    </p:spTree>
    <p:extLst>
      <p:ext uri="{BB962C8B-B14F-4D97-AF65-F5344CB8AC3E}">
        <p14:creationId xmlns:p14="http://schemas.microsoft.com/office/powerpoint/2010/main" val="3719404785"/>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Πανώλη </a:t>
            </a:r>
            <a:r>
              <a:rPr lang="en-US" sz="3000" b="0" dirty="0" smtClean="0"/>
              <a:t>2</a:t>
            </a:r>
            <a:r>
              <a:rPr lang="el-GR" sz="3000" b="0" dirty="0" smtClean="0"/>
              <a:t>/</a:t>
            </a:r>
            <a:r>
              <a:rPr lang="en-US" sz="3000" b="0" dirty="0"/>
              <a:t>7</a:t>
            </a:r>
            <a:endParaRPr lang="el-GR" dirty="0"/>
          </a:p>
        </p:txBody>
      </p:sp>
      <p:sp>
        <p:nvSpPr>
          <p:cNvPr id="133122" name="Rectangle 3"/>
          <p:cNvSpPr>
            <a:spLocks noGrp="1" noChangeArrowheads="1"/>
          </p:cNvSpPr>
          <p:nvPr>
            <p:ph idx="1"/>
          </p:nvPr>
        </p:nvSpPr>
        <p:spPr/>
        <p:txBody>
          <a:bodyPr/>
          <a:lstStyle/>
          <a:p>
            <a:pPr eaLnBrk="1" hangingPunct="1">
              <a:lnSpc>
                <a:spcPct val="110000"/>
              </a:lnSpc>
            </a:pPr>
            <a:r>
              <a:rPr lang="el-GR" altLang="el-GR" dirty="0" smtClean="0"/>
              <a:t>Από το 1980 ως το 1994, η ΠΟΥ ανακοίνωσε 19,000 κρούσματα με θνητότητα 10%. Τα κρούσματα αναφέρονται από αναπτυσσόμενες χώρες.  </a:t>
            </a:r>
          </a:p>
          <a:p>
            <a:pPr eaLnBrk="1" hangingPunct="1">
              <a:lnSpc>
                <a:spcPct val="110000"/>
              </a:lnSpc>
            </a:pPr>
            <a:r>
              <a:rPr lang="el-GR" altLang="el-GR" dirty="0" smtClean="0"/>
              <a:t>Ο καλύτερος ξενιστής είναι </a:t>
            </a:r>
            <a:r>
              <a:rPr lang="el-GR" altLang="el-GR" b="1" dirty="0" smtClean="0"/>
              <a:t>το τρωκτικό των δασών που επιμολύνουν τα ποντίκια (</a:t>
            </a:r>
            <a:r>
              <a:rPr lang="en-US" altLang="el-GR" b="1" dirty="0" smtClean="0"/>
              <a:t>rattus domesticus</a:t>
            </a:r>
            <a:r>
              <a:rPr lang="el-GR" altLang="el-GR" b="1" dirty="0" smtClean="0"/>
              <a:t>).  Ο φορέας (ενδιάμεσος ξενιστής) είναι ο ψύλλος του ποντικιού </a:t>
            </a:r>
            <a:r>
              <a:rPr lang="en-US" altLang="el-GR" b="1" dirty="0" smtClean="0"/>
              <a:t>Xenopsylla cheopis</a:t>
            </a:r>
            <a:r>
              <a:rPr lang="el-GR" altLang="el-GR" b="1" dirty="0" smtClean="0"/>
              <a:t>.  </a:t>
            </a:r>
          </a:p>
          <a:p>
            <a:pPr eaLnBrk="1" hangingPunct="1">
              <a:lnSpc>
                <a:spcPct val="110000"/>
              </a:lnSpc>
            </a:pPr>
            <a:r>
              <a:rPr lang="el-GR" altLang="el-GR" dirty="0" smtClean="0"/>
              <a:t>Οι ψύλλοι αυτοί δαγκώνουν ανθρώπους ιδίως τις εποχές που υπάρχει ελάττωση του πληθυσμού των ποντικιών.  Σπάνια μόλυνση μπορεί να προέλθει από μολυσμένα κόπρανα που τρίβονται πάνω σε πληγές του δέρματος ή μέσω εισπνοής σταγονιδίων.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103</a:t>
            </a:fld>
            <a:endParaRPr lang="el-GR" dirty="0"/>
          </a:p>
        </p:txBody>
      </p:sp>
    </p:spTree>
    <p:extLst>
      <p:ext uri="{BB962C8B-B14F-4D97-AF65-F5344CB8AC3E}">
        <p14:creationId xmlns:p14="http://schemas.microsoft.com/office/powerpoint/2010/main" val="1598887521"/>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Πανώλη </a:t>
            </a:r>
            <a:r>
              <a:rPr lang="en-US" sz="3000" b="0" dirty="0" smtClean="0"/>
              <a:t>3</a:t>
            </a:r>
            <a:r>
              <a:rPr lang="el-GR" sz="3000" b="0" dirty="0" smtClean="0"/>
              <a:t>/</a:t>
            </a:r>
            <a:r>
              <a:rPr lang="en-US" sz="3000" b="0" dirty="0"/>
              <a:t>7</a:t>
            </a:r>
            <a:endParaRPr lang="el-GR" dirty="0"/>
          </a:p>
        </p:txBody>
      </p:sp>
      <p:sp>
        <p:nvSpPr>
          <p:cNvPr id="134146" name="Rectangle 3"/>
          <p:cNvSpPr>
            <a:spLocks noGrp="1" noChangeArrowheads="1"/>
          </p:cNvSpPr>
          <p:nvPr>
            <p:ph idx="1"/>
          </p:nvPr>
        </p:nvSpPr>
        <p:spPr/>
        <p:txBody>
          <a:bodyPr/>
          <a:lstStyle/>
          <a:p>
            <a:pPr eaLnBrk="1" hangingPunct="1"/>
            <a:r>
              <a:rPr lang="el-GR" altLang="el-GR" dirty="0" smtClean="0"/>
              <a:t>Η </a:t>
            </a:r>
            <a:r>
              <a:rPr lang="el-GR" altLang="el-GR" b="1" dirty="0" smtClean="0"/>
              <a:t>επιθετικότητα των μικροοργανισμών οφείλεται στην παρουσία ενδοτοξίνης, εξωτοξίνης και του φράγματος 1 </a:t>
            </a:r>
            <a:r>
              <a:rPr lang="el-GR" altLang="el-GR" dirty="0" smtClean="0"/>
              <a:t>(μια διαλυτή πρωτεΐνη που παρεμποδίζει την φαγοκυττάρωση του μικροοργανισμού).</a:t>
            </a:r>
          </a:p>
          <a:p>
            <a:pPr eaLnBrk="1" hangingPunct="1"/>
            <a:r>
              <a:rPr lang="el-GR" altLang="el-GR" dirty="0" smtClean="0"/>
              <a:t>Οι κλινικές εκδηλώσεις της νόσου αποδίδονται στην </a:t>
            </a:r>
            <a:r>
              <a:rPr lang="el-GR" altLang="el-GR" b="1" dirty="0" smtClean="0"/>
              <a:t>λιποσακχαριδική ενδοτοξίνη.</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104</a:t>
            </a:fld>
            <a:endParaRPr lang="el-GR" dirty="0"/>
          </a:p>
        </p:txBody>
      </p:sp>
    </p:spTree>
    <p:extLst>
      <p:ext uri="{BB962C8B-B14F-4D97-AF65-F5344CB8AC3E}">
        <p14:creationId xmlns:p14="http://schemas.microsoft.com/office/powerpoint/2010/main" val="1495869606"/>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Πανώλη </a:t>
            </a:r>
            <a:r>
              <a:rPr lang="en-US" sz="3000" b="0" dirty="0" smtClean="0"/>
              <a:t>4</a:t>
            </a:r>
            <a:r>
              <a:rPr lang="el-GR" sz="3000" b="0" dirty="0" smtClean="0"/>
              <a:t>/</a:t>
            </a:r>
            <a:r>
              <a:rPr lang="en-US" sz="3000" b="0" dirty="0"/>
              <a:t>7</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105</a:t>
            </a:fld>
            <a:endParaRPr lang="el-GR" dirty="0">
              <a:solidFill>
                <a:prstClr val="black"/>
              </a:solidFill>
            </a:endParaRPr>
          </a:p>
        </p:txBody>
      </p:sp>
      <p:pic>
        <p:nvPicPr>
          <p:cNvPr id="10242" name="Picture 2" descr="File:Yersinia pestis fluorescent.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5756" y="1484784"/>
            <a:ext cx="4392488" cy="43417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7"/>
          <p:cNvSpPr/>
          <p:nvPr/>
        </p:nvSpPr>
        <p:spPr>
          <a:xfrm>
            <a:off x="2917615" y="6165304"/>
            <a:ext cx="3308770" cy="461665"/>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3"/>
              </a:rPr>
              <a:t>Yersinia pestis </a:t>
            </a:r>
            <a:r>
              <a:rPr lang="en-US" sz="1200" dirty="0" smtClean="0">
                <a:solidFill>
                  <a:prstClr val="black"/>
                </a:solidFill>
                <a:latin typeface="Calibri"/>
                <a:hlinkClick r:id="rId3"/>
              </a:rPr>
              <a:t>fluorescent</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4" tooltip="User:Optigan13"/>
              </a:rPr>
              <a:t>Optigan13</a:t>
            </a:r>
            <a:r>
              <a:rPr lang="en-US" sz="1200" dirty="0">
                <a:solidFill>
                  <a:prstClr val="black"/>
                </a:solidFill>
                <a:latin typeface="Calibri"/>
              </a:rPr>
              <a:t> </a:t>
            </a:r>
            <a:r>
              <a:rPr lang="el-GR" sz="1200" dirty="0" smtClean="0">
                <a:solidFill>
                  <a:prstClr val="black">
                    <a:lumMod val="75000"/>
                    <a:lumOff val="25000"/>
                  </a:prstClr>
                </a:solidFill>
                <a:latin typeface="Calibri"/>
              </a:rPr>
              <a:t>διαθέσιμο ως κοινό κτήμα</a:t>
            </a:r>
            <a:endParaRPr lang="en-US" sz="1200" dirty="0">
              <a:solidFill>
                <a:prstClr val="black">
                  <a:lumMod val="75000"/>
                  <a:lumOff val="25000"/>
                </a:prstClr>
              </a:solidFill>
              <a:latin typeface="Calibri"/>
            </a:endParaRPr>
          </a:p>
        </p:txBody>
      </p:sp>
    </p:spTree>
    <p:extLst>
      <p:ext uri="{BB962C8B-B14F-4D97-AF65-F5344CB8AC3E}">
        <p14:creationId xmlns:p14="http://schemas.microsoft.com/office/powerpoint/2010/main" val="3011665446"/>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Πανώλη </a:t>
            </a:r>
            <a:r>
              <a:rPr lang="en-US" sz="3000" b="0" dirty="0" smtClean="0"/>
              <a:t>5</a:t>
            </a:r>
            <a:r>
              <a:rPr lang="el-GR" sz="3000" b="0" dirty="0" smtClean="0"/>
              <a:t>/</a:t>
            </a:r>
            <a:r>
              <a:rPr lang="en-US" sz="3000" b="0" dirty="0"/>
              <a:t>7</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106</a:t>
            </a:fld>
            <a:endParaRPr lang="el-GR" dirty="0">
              <a:solidFill>
                <a:prstClr val="black"/>
              </a:solidFill>
            </a:endParaRPr>
          </a:p>
        </p:txBody>
      </p:sp>
      <p:pic>
        <p:nvPicPr>
          <p:cNvPr id="11266" name="Picture 2" descr="File:Xenopsylla chepsis (oriental rat fle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8325" y="1700808"/>
            <a:ext cx="5467350" cy="36290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7"/>
          <p:cNvSpPr/>
          <p:nvPr/>
        </p:nvSpPr>
        <p:spPr>
          <a:xfrm>
            <a:off x="2917615" y="5690085"/>
            <a:ext cx="3308770" cy="461665"/>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3"/>
              </a:rPr>
              <a:t>Xenopsylla chepsis (oriental rat flea</a:t>
            </a:r>
            <a:r>
              <a:rPr lang="en-US" sz="1200" dirty="0" smtClean="0">
                <a:solidFill>
                  <a:prstClr val="black"/>
                </a:solidFill>
                <a:latin typeface="Calibri"/>
                <a:hlinkClick r:id="rId3"/>
              </a:rPr>
              <a:t>)</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4" tooltip="User:7mike5000"/>
              </a:rPr>
              <a:t>7mike5000</a:t>
            </a:r>
            <a:r>
              <a:rPr lang="en-US" sz="1200" dirty="0">
                <a:solidFill>
                  <a:prstClr val="black"/>
                </a:solidFill>
                <a:latin typeface="Calibri"/>
              </a:rPr>
              <a:t> </a:t>
            </a:r>
            <a:r>
              <a:rPr lang="el-GR" sz="1200" dirty="0" smtClean="0">
                <a:solidFill>
                  <a:prstClr val="black">
                    <a:lumMod val="75000"/>
                    <a:lumOff val="25000"/>
                  </a:prstClr>
                </a:solidFill>
                <a:latin typeface="Calibri"/>
              </a:rPr>
              <a:t>διαθέσιμο ως κοινό κτήμα</a:t>
            </a:r>
            <a:endParaRPr lang="en-US" sz="1200" dirty="0">
              <a:solidFill>
                <a:prstClr val="black">
                  <a:lumMod val="75000"/>
                  <a:lumOff val="25000"/>
                </a:prstClr>
              </a:solidFill>
              <a:latin typeface="Calibri"/>
            </a:endParaRPr>
          </a:p>
        </p:txBody>
      </p:sp>
    </p:spTree>
    <p:extLst>
      <p:ext uri="{BB962C8B-B14F-4D97-AF65-F5344CB8AC3E}">
        <p14:creationId xmlns:p14="http://schemas.microsoft.com/office/powerpoint/2010/main" val="2511425842"/>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Πανώλη </a:t>
            </a:r>
            <a:r>
              <a:rPr lang="en-US" sz="3000" b="0" dirty="0" smtClean="0"/>
              <a:t>6</a:t>
            </a:r>
            <a:r>
              <a:rPr lang="el-GR" sz="3000" b="0" dirty="0" smtClean="0"/>
              <a:t>/</a:t>
            </a:r>
            <a:r>
              <a:rPr lang="en-US" sz="3000" b="0" dirty="0"/>
              <a:t>7</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107</a:t>
            </a:fld>
            <a:endParaRPr lang="el-GR" dirty="0">
              <a:solidFill>
                <a:prstClr val="black"/>
              </a:solidFill>
            </a:endParaRPr>
          </a:p>
        </p:txBody>
      </p:sp>
      <p:pic>
        <p:nvPicPr>
          <p:cNvPr id="12290" name="Picture 2" descr="File:Plague in Asho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1814" y="1412776"/>
            <a:ext cx="5935792" cy="439248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7"/>
          <p:cNvSpPr/>
          <p:nvPr/>
        </p:nvSpPr>
        <p:spPr>
          <a:xfrm>
            <a:off x="3426473" y="6008696"/>
            <a:ext cx="2446473" cy="461665"/>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3"/>
              </a:rPr>
              <a:t>Plague in </a:t>
            </a:r>
            <a:r>
              <a:rPr lang="en-US" sz="1200" dirty="0" smtClean="0">
                <a:solidFill>
                  <a:prstClr val="black"/>
                </a:solidFill>
                <a:latin typeface="Calibri"/>
                <a:hlinkClick r:id="rId3"/>
              </a:rPr>
              <a:t>Ashod</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smtClean="0">
                <a:solidFill>
                  <a:prstClr val="black"/>
                </a:solidFill>
                <a:latin typeface="Calibri"/>
                <a:hlinkClick r:id="rId4" tooltip="User:Shmuliko"/>
              </a:rPr>
              <a:t>Shmuliko</a:t>
            </a:r>
            <a:r>
              <a:rPr lang="el-GR" sz="1200" dirty="0" smtClean="0">
                <a:solidFill>
                  <a:prstClr val="black"/>
                </a:solidFill>
                <a:latin typeface="Calibri"/>
              </a:rPr>
              <a:t> </a:t>
            </a:r>
            <a:r>
              <a:rPr lang="el-GR" sz="1200" dirty="0" smtClean="0">
                <a:solidFill>
                  <a:prstClr val="black">
                    <a:lumMod val="75000"/>
                    <a:lumOff val="25000"/>
                  </a:prstClr>
                </a:solidFill>
                <a:latin typeface="Calibri"/>
              </a:rPr>
              <a:t>διαθέσιμο ως κοινό κτήμα</a:t>
            </a:r>
            <a:endParaRPr lang="en-US" sz="1200" dirty="0">
              <a:solidFill>
                <a:prstClr val="black">
                  <a:lumMod val="75000"/>
                  <a:lumOff val="25000"/>
                </a:prstClr>
              </a:solidFill>
              <a:latin typeface="Calibri"/>
            </a:endParaRPr>
          </a:p>
        </p:txBody>
      </p:sp>
    </p:spTree>
    <p:extLst>
      <p:ext uri="{BB962C8B-B14F-4D97-AF65-F5344CB8AC3E}">
        <p14:creationId xmlns:p14="http://schemas.microsoft.com/office/powerpoint/2010/main" val="218818011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Πανώλη </a:t>
            </a:r>
            <a:r>
              <a:rPr lang="en-US" sz="3000" b="0" dirty="0" smtClean="0"/>
              <a:t>7</a:t>
            </a:r>
            <a:r>
              <a:rPr lang="el-GR" sz="3000" b="0" dirty="0" smtClean="0"/>
              <a:t>/</a:t>
            </a:r>
            <a:r>
              <a:rPr lang="en-US" sz="3000" b="0" dirty="0"/>
              <a:t>7</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108</a:t>
            </a:fld>
            <a:endParaRPr lang="el-GR" dirty="0">
              <a:solidFill>
                <a:prstClr val="black"/>
              </a:solidFill>
            </a:endParaRPr>
          </a:p>
        </p:txBody>
      </p:sp>
      <p:pic>
        <p:nvPicPr>
          <p:cNvPr id="13316" name="Picture 4" descr="File:Plague -bubo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1268760"/>
            <a:ext cx="4752528" cy="335053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3314" name="Picture 2" descr="File:Ulceration of flea bite cause by yersinia pesti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212976"/>
            <a:ext cx="4800600" cy="308610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1" name="Rectangle 7"/>
          <p:cNvSpPr/>
          <p:nvPr/>
        </p:nvSpPr>
        <p:spPr>
          <a:xfrm>
            <a:off x="5580112" y="4749647"/>
            <a:ext cx="2446473" cy="461665"/>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4"/>
              </a:rPr>
              <a:t>Plague -</a:t>
            </a:r>
            <a:r>
              <a:rPr lang="en-US" sz="1200" dirty="0" smtClean="0">
                <a:solidFill>
                  <a:prstClr val="black"/>
                </a:solidFill>
                <a:latin typeface="Calibri"/>
                <a:hlinkClick r:id="rId4"/>
              </a:rPr>
              <a:t>buboes</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5" tooltip="User:Optigan13"/>
              </a:rPr>
              <a:t>Optigan13</a:t>
            </a:r>
            <a:r>
              <a:rPr lang="el-GR" sz="1200" dirty="0" smtClean="0">
                <a:solidFill>
                  <a:prstClr val="black"/>
                </a:solidFill>
                <a:latin typeface="Calibri"/>
              </a:rPr>
              <a:t> </a:t>
            </a:r>
            <a:r>
              <a:rPr lang="el-GR" sz="1200" dirty="0" smtClean="0">
                <a:solidFill>
                  <a:prstClr val="black">
                    <a:lumMod val="75000"/>
                    <a:lumOff val="25000"/>
                  </a:prstClr>
                </a:solidFill>
                <a:latin typeface="Calibri"/>
              </a:rPr>
              <a:t>διαθέσιμο ως κοινό κτήμα</a:t>
            </a:r>
            <a:endParaRPr lang="en-US" sz="1200" dirty="0">
              <a:solidFill>
                <a:prstClr val="black">
                  <a:lumMod val="75000"/>
                  <a:lumOff val="25000"/>
                </a:prstClr>
              </a:solidFill>
              <a:latin typeface="Calibri"/>
            </a:endParaRPr>
          </a:p>
        </p:txBody>
      </p:sp>
      <p:sp>
        <p:nvSpPr>
          <p:cNvPr id="12" name="Rectangle 7"/>
          <p:cNvSpPr/>
          <p:nvPr/>
        </p:nvSpPr>
        <p:spPr>
          <a:xfrm>
            <a:off x="779612" y="6381328"/>
            <a:ext cx="3744416" cy="461665"/>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6"/>
              </a:rPr>
              <a:t>Ulceration of flea bite cause by yersinia </a:t>
            </a:r>
            <a:r>
              <a:rPr lang="en-US" sz="1200" dirty="0" smtClean="0">
                <a:solidFill>
                  <a:prstClr val="black"/>
                </a:solidFill>
                <a:latin typeface="Calibri"/>
                <a:hlinkClick r:id="rId6"/>
              </a:rPr>
              <a:t>pestis</a:t>
            </a:r>
            <a:r>
              <a:rPr lang="en-US" sz="1200" dirty="0" smtClean="0">
                <a:solidFill>
                  <a:prstClr val="black"/>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smtClean="0">
                <a:solidFill>
                  <a:prstClr val="black"/>
                </a:solidFill>
                <a:latin typeface="Calibri"/>
                <a:hlinkClick r:id="rId7" tooltip="User:7mike5000"/>
              </a:rPr>
              <a:t>7mike5000</a:t>
            </a:r>
            <a:r>
              <a:rPr lang="el-GR" sz="1200" dirty="0" smtClean="0">
                <a:solidFill>
                  <a:prstClr val="black"/>
                </a:solidFill>
                <a:latin typeface="Calibri"/>
              </a:rPr>
              <a:t> </a:t>
            </a:r>
            <a:r>
              <a:rPr lang="el-GR" sz="1200" dirty="0" smtClean="0">
                <a:solidFill>
                  <a:prstClr val="black">
                    <a:lumMod val="75000"/>
                    <a:lumOff val="25000"/>
                  </a:prstClr>
                </a:solidFill>
                <a:latin typeface="Calibri"/>
              </a:rPr>
              <a:t>διαθέσιμο ως κοινό κτήμα</a:t>
            </a:r>
            <a:endParaRPr lang="en-US" sz="1200" dirty="0">
              <a:solidFill>
                <a:prstClr val="black">
                  <a:lumMod val="75000"/>
                  <a:lumOff val="25000"/>
                </a:prstClr>
              </a:solidFill>
              <a:latin typeface="Calibri"/>
            </a:endParaRPr>
          </a:p>
        </p:txBody>
      </p:sp>
    </p:spTree>
    <p:extLst>
      <p:ext uri="{BB962C8B-B14F-4D97-AF65-F5344CB8AC3E}">
        <p14:creationId xmlns:p14="http://schemas.microsoft.com/office/powerpoint/2010/main" val="12175733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Επιπλοκές </a:t>
            </a:r>
            <a:r>
              <a:rPr lang="el-GR" dirty="0" smtClean="0"/>
              <a:t>διφθερίτιδας</a:t>
            </a:r>
            <a:endParaRPr lang="el-GR" dirty="0"/>
          </a:p>
        </p:txBody>
      </p:sp>
      <p:sp>
        <p:nvSpPr>
          <p:cNvPr id="11266" name="Rectangle 3"/>
          <p:cNvSpPr>
            <a:spLocks noGrp="1" noChangeArrowheads="1"/>
          </p:cNvSpPr>
          <p:nvPr>
            <p:ph idx="1"/>
          </p:nvPr>
        </p:nvSpPr>
        <p:spPr/>
        <p:txBody>
          <a:bodyPr/>
          <a:lstStyle/>
          <a:p>
            <a:pPr eaLnBrk="1" hangingPunct="1"/>
            <a:r>
              <a:rPr lang="el-GR" altLang="el-GR" dirty="0" smtClean="0"/>
              <a:t>Συχνά σε ασθενείς με διφθερίτιδα, εβδομάδες μετά από την φαρυγγική ή την λαρυγγική προσβολή, επισυμβαίνει κλινικά εμφανής </a:t>
            </a:r>
            <a:r>
              <a:rPr lang="el-GR" altLang="el-GR" b="1" dirty="0" smtClean="0"/>
              <a:t>μυοκαρδίτιδα.  </a:t>
            </a:r>
            <a:endParaRPr lang="en-US" altLang="el-GR" b="1" dirty="0" smtClean="0"/>
          </a:p>
          <a:p>
            <a:pPr eaLnBrk="1" hangingPunct="1"/>
            <a:r>
              <a:rPr lang="el-GR" altLang="el-GR" dirty="0" smtClean="0"/>
              <a:t>Σε άτομα που αναρρώνουν, η προσβολή του μυοκαρδίου μπορεί να οδηγήσει σε </a:t>
            </a:r>
            <a:r>
              <a:rPr lang="el-GR" altLang="el-GR" b="1" dirty="0" smtClean="0"/>
              <a:t>κυκλοφορική ανεπάρκεια </a:t>
            </a:r>
            <a:r>
              <a:rPr lang="el-GR" altLang="el-GR" dirty="0" smtClean="0"/>
              <a:t>και να αποδειχθεί μοιραία.  </a:t>
            </a:r>
            <a:endParaRPr lang="el-GR" altLang="el-GR" u="sng" dirty="0" smtClean="0"/>
          </a:p>
          <a:p>
            <a:pPr eaLnBrk="1" hangingPunct="1"/>
            <a:r>
              <a:rPr lang="el-GR" altLang="el-GR" b="1" dirty="0" smtClean="0"/>
              <a:t>Νευρολογικά συμπτώματα </a:t>
            </a:r>
            <a:r>
              <a:rPr lang="el-GR" altLang="el-GR" dirty="0" smtClean="0"/>
              <a:t>μπορεί να εμφανισθούν είτε στην αρχή είτε στην αποδρομή της νόσου (παραισθησίες, παραλύσεις κρανιακών νεύρων, πολυνευροπάθεια και σπανιότερα εγκεφαλίτιδα).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786287430"/>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Κλινική εικόνα </a:t>
            </a:r>
            <a:r>
              <a:rPr lang="el-GR" dirty="0" smtClean="0"/>
              <a:t>πανώλης</a:t>
            </a:r>
            <a:endParaRPr lang="el-GR" dirty="0"/>
          </a:p>
        </p:txBody>
      </p:sp>
      <p:sp>
        <p:nvSpPr>
          <p:cNvPr id="135170" name="Rectangle 3"/>
          <p:cNvSpPr>
            <a:spLocks noGrp="1" noChangeArrowheads="1"/>
          </p:cNvSpPr>
          <p:nvPr>
            <p:ph idx="1"/>
          </p:nvPr>
        </p:nvSpPr>
        <p:spPr/>
        <p:txBody>
          <a:bodyPr>
            <a:normAutofit/>
          </a:bodyPr>
          <a:lstStyle/>
          <a:p>
            <a:pPr eaLnBrk="1" hangingPunct="1"/>
            <a:r>
              <a:rPr lang="el-GR" altLang="el-GR" dirty="0" smtClean="0"/>
              <a:t>Διακρίνουμε 4 μορφές πανώλης: </a:t>
            </a:r>
          </a:p>
          <a:p>
            <a:pPr lvl="1"/>
            <a:r>
              <a:rPr lang="el-GR" altLang="el-GR" dirty="0" smtClean="0"/>
              <a:t>Βουβωνική,</a:t>
            </a:r>
          </a:p>
          <a:p>
            <a:pPr lvl="1"/>
            <a:r>
              <a:rPr lang="el-GR" altLang="el-GR" dirty="0" smtClean="0"/>
              <a:t>Πνευμονική,</a:t>
            </a:r>
          </a:p>
          <a:p>
            <a:pPr lvl="1"/>
            <a:r>
              <a:rPr lang="el-GR" altLang="el-GR" dirty="0" smtClean="0"/>
              <a:t>Σηψαιμική και</a:t>
            </a:r>
          </a:p>
          <a:p>
            <a:pPr lvl="1"/>
            <a:r>
              <a:rPr lang="el-GR" altLang="el-GR" dirty="0" smtClean="0"/>
              <a:t>Δερματική μορφή.</a:t>
            </a:r>
            <a:endParaRPr lang="el-GR" altLang="el-GR" u="sng" dirty="0" smtClean="0"/>
          </a:p>
          <a:p>
            <a:pPr eaLnBrk="1" hangingPunct="1"/>
            <a:r>
              <a:rPr lang="el-GR" altLang="el-GR" b="1" dirty="0" smtClean="0"/>
              <a:t>Η βουβωνική πανώλη </a:t>
            </a:r>
            <a:r>
              <a:rPr lang="el-GR" altLang="el-GR" dirty="0" smtClean="0"/>
              <a:t>είναι η πιο συχνή μορφή και συμβαίνει στο 90% των μολυσμένων ατόμων.  Η περίοδος επώασης είναι περίπου 1 εβδομάδα.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109</a:t>
            </a:fld>
            <a:endParaRPr lang="el-GR" dirty="0"/>
          </a:p>
        </p:txBody>
      </p:sp>
    </p:spTree>
    <p:extLst>
      <p:ext uri="{BB962C8B-B14F-4D97-AF65-F5344CB8AC3E}">
        <p14:creationId xmlns:p14="http://schemas.microsoft.com/office/powerpoint/2010/main" val="2801510517"/>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Βουβωνική </a:t>
            </a:r>
            <a:r>
              <a:rPr lang="el-GR" dirty="0" smtClean="0"/>
              <a:t>πανώλη</a:t>
            </a:r>
            <a:endParaRPr lang="el-GR" dirty="0"/>
          </a:p>
        </p:txBody>
      </p:sp>
      <p:sp>
        <p:nvSpPr>
          <p:cNvPr id="136194" name="Rectangle 3"/>
          <p:cNvSpPr>
            <a:spLocks noGrp="1" noChangeArrowheads="1"/>
          </p:cNvSpPr>
          <p:nvPr>
            <p:ph idx="1"/>
          </p:nvPr>
        </p:nvSpPr>
        <p:spPr/>
        <p:txBody>
          <a:bodyPr/>
          <a:lstStyle/>
          <a:p>
            <a:pPr eaLnBrk="1" hangingPunct="1"/>
            <a:r>
              <a:rPr lang="el-GR" altLang="el-GR" dirty="0" smtClean="0"/>
              <a:t>Η έναρξη της νόσου είναι οξεία με υψηλό πυρετό, κεφαλαλγία, μυαλγία, ναυτία και εμέτους.  Αυτά ακολουθούνται από λεμφαδενοπάθεια πιο συχνά προσβάλλουσα τους βουβωνικούς αδένες (βουβώνες).  </a:t>
            </a:r>
          </a:p>
          <a:p>
            <a:pPr eaLnBrk="1" hangingPunct="1"/>
            <a:r>
              <a:rPr lang="el-GR" altLang="el-GR" dirty="0" smtClean="0"/>
              <a:t>Χαρακτηριστικά</a:t>
            </a:r>
            <a:r>
              <a:rPr lang="el-GR" altLang="el-GR" b="1" dirty="0" smtClean="0"/>
              <a:t>, οι βουβώνες είναι μαλακοί, διογκωμένοι, και ευαίσθητοι και διαπυούνται σε 1-2 εβδομάδες.  </a:t>
            </a:r>
            <a:r>
              <a:rPr lang="el-GR" altLang="el-GR" dirty="0" smtClean="0"/>
              <a:t>Μπορεί να παρατηρηθούν πετέχειες, καθώς και αιμορραγίες από το γαστρεντερικό, το αναπνευστικό και το ουροποιογεννητικό σύστημα.  </a:t>
            </a:r>
          </a:p>
          <a:p>
            <a:pPr eaLnBrk="1" hangingPunct="1"/>
            <a:r>
              <a:rPr lang="el-GR" altLang="el-GR" dirty="0" smtClean="0"/>
              <a:t>Αν υπάρχει σηψαιμία, επακολουθεί και πτώση του επιπέδου συνείδησης.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110</a:t>
            </a:fld>
            <a:endParaRPr lang="el-GR" dirty="0"/>
          </a:p>
        </p:txBody>
      </p:sp>
    </p:spTree>
    <p:extLst>
      <p:ext uri="{BB962C8B-B14F-4D97-AF65-F5344CB8AC3E}">
        <p14:creationId xmlns:p14="http://schemas.microsoft.com/office/powerpoint/2010/main" val="2274992163"/>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Πνευμονική πανώλη </a:t>
            </a:r>
          </a:p>
        </p:txBody>
      </p:sp>
      <p:sp>
        <p:nvSpPr>
          <p:cNvPr id="137218" name="Rectangle 3"/>
          <p:cNvSpPr>
            <a:spLocks noGrp="1" noChangeArrowheads="1"/>
          </p:cNvSpPr>
          <p:nvPr>
            <p:ph idx="1"/>
          </p:nvPr>
        </p:nvSpPr>
        <p:spPr/>
        <p:txBody>
          <a:bodyPr/>
          <a:lstStyle/>
          <a:p>
            <a:r>
              <a:rPr lang="el-GR" altLang="el-GR" dirty="0" smtClean="0"/>
              <a:t>Χαρακτηρίζεται από απότομη έναρξη κεραυνοβόλου πνευμονίας με αιματηρή απόχρεμψη, έντονη δύσπνοια, κυάνωση και θάνατο σε όλους σχεδόν τους προσβεβλημένους ασθενείς.</a:t>
            </a:r>
            <a:endParaRPr lang="el-GR" altLang="el-GR" u="sng"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111</a:t>
            </a:fld>
            <a:endParaRPr lang="el-GR" dirty="0"/>
          </a:p>
        </p:txBody>
      </p:sp>
    </p:spTree>
    <p:extLst>
      <p:ext uri="{BB962C8B-B14F-4D97-AF65-F5344CB8AC3E}">
        <p14:creationId xmlns:p14="http://schemas.microsoft.com/office/powerpoint/2010/main" val="2933970553"/>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Σηψαιμική πανώλη </a:t>
            </a:r>
          </a:p>
        </p:txBody>
      </p:sp>
      <p:sp>
        <p:nvSpPr>
          <p:cNvPr id="137218" name="Rectangle 3"/>
          <p:cNvSpPr>
            <a:spLocks noGrp="1" noChangeArrowheads="1"/>
          </p:cNvSpPr>
          <p:nvPr>
            <p:ph idx="1"/>
          </p:nvPr>
        </p:nvSpPr>
        <p:spPr/>
        <p:txBody>
          <a:bodyPr/>
          <a:lstStyle/>
          <a:p>
            <a:r>
              <a:rPr lang="el-GR" altLang="el-GR" dirty="0" smtClean="0"/>
              <a:t>Παρουσιάζεται σαν οξεία κεραυνοβόλος λοίμωξη με σημεία </a:t>
            </a:r>
            <a:r>
              <a:rPr lang="en-US" altLang="el-GR" dirty="0" smtClean="0"/>
              <a:t>shock </a:t>
            </a:r>
            <a:r>
              <a:rPr lang="el-GR" altLang="el-GR" dirty="0" smtClean="0"/>
              <a:t>και διάχυτη ενδαγγειακή πήξη.  </a:t>
            </a:r>
          </a:p>
          <a:p>
            <a:r>
              <a:rPr lang="el-GR" altLang="el-GR" dirty="0" smtClean="0"/>
              <a:t>Δεν υπάρχει λεμφαδενοπάθεια συνήθως.  </a:t>
            </a:r>
          </a:p>
          <a:p>
            <a:r>
              <a:rPr lang="el-GR" altLang="el-GR" dirty="0" smtClean="0"/>
              <a:t>Αν αφεθεί χωρίς θεραπεία, η μορφή αυτή της νόσου οδηγεί στον θάνατο σε 2-5 μέρες.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112</a:t>
            </a:fld>
            <a:endParaRPr lang="el-GR" dirty="0"/>
          </a:p>
        </p:txBody>
      </p:sp>
    </p:spTree>
    <p:extLst>
      <p:ext uri="{BB962C8B-B14F-4D97-AF65-F5344CB8AC3E}">
        <p14:creationId xmlns:p14="http://schemas.microsoft.com/office/powerpoint/2010/main" val="462494155"/>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Δερματική πανώλη </a:t>
            </a:r>
          </a:p>
        </p:txBody>
      </p:sp>
      <p:sp>
        <p:nvSpPr>
          <p:cNvPr id="138242" name="Rectangle 3"/>
          <p:cNvSpPr>
            <a:spLocks noGrp="1" noChangeArrowheads="1"/>
          </p:cNvSpPr>
          <p:nvPr>
            <p:ph idx="1"/>
          </p:nvPr>
        </p:nvSpPr>
        <p:spPr/>
        <p:txBody>
          <a:bodyPr/>
          <a:lstStyle/>
          <a:p>
            <a:r>
              <a:rPr lang="el-GR" altLang="el-GR" dirty="0" smtClean="0"/>
              <a:t>Εμφανίζεται είτε σαν βλατίδα, είτε σαν πομφός, είτε σαν εσχάρα, είτε σαν πορφύρα που μπορεί να γίνει νεκρωτική ή γαγγραινώδης.</a:t>
            </a:r>
            <a:endParaRPr lang="el-GR" altLang="el-GR" b="1" dirty="0" smtClean="0"/>
          </a:p>
          <a:p>
            <a:pPr eaLnBrk="1" hangingPunct="1"/>
            <a:endParaRPr lang="el-GR" altLang="el-GR" b="1"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113</a:t>
            </a:fld>
            <a:endParaRPr lang="el-GR" dirty="0"/>
          </a:p>
        </p:txBody>
      </p:sp>
    </p:spTree>
    <p:extLst>
      <p:ext uri="{BB962C8B-B14F-4D97-AF65-F5344CB8AC3E}">
        <p14:creationId xmlns:p14="http://schemas.microsoft.com/office/powerpoint/2010/main" val="421074046"/>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Διάγνωση </a:t>
            </a:r>
            <a:r>
              <a:rPr lang="el-GR" dirty="0" smtClean="0"/>
              <a:t>πανώλης</a:t>
            </a:r>
            <a:endParaRPr lang="el-GR" dirty="0"/>
          </a:p>
        </p:txBody>
      </p:sp>
      <p:sp>
        <p:nvSpPr>
          <p:cNvPr id="138242" name="Rectangle 3"/>
          <p:cNvSpPr>
            <a:spLocks noGrp="1" noChangeArrowheads="1"/>
          </p:cNvSpPr>
          <p:nvPr>
            <p:ph idx="1"/>
          </p:nvPr>
        </p:nvSpPr>
        <p:spPr/>
        <p:txBody>
          <a:bodyPr/>
          <a:lstStyle/>
          <a:p>
            <a:pPr eaLnBrk="1" hangingPunct="1"/>
            <a:r>
              <a:rPr lang="el-GR" altLang="el-GR" dirty="0" smtClean="0"/>
              <a:t>Είναι σχετικά εύκολη, αποδεικνύοντας τον μικροοργανισμό σε υγρά από τους λεμφαδένες, σε καλλιέργειες αίματος και σε καλλιέργεια πτυέλων.</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114</a:t>
            </a:fld>
            <a:endParaRPr lang="el-GR" dirty="0"/>
          </a:p>
        </p:txBody>
      </p:sp>
    </p:spTree>
    <p:extLst>
      <p:ext uri="{BB962C8B-B14F-4D97-AF65-F5344CB8AC3E}">
        <p14:creationId xmlns:p14="http://schemas.microsoft.com/office/powerpoint/2010/main" val="3602793433"/>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Θεραπεία </a:t>
            </a:r>
            <a:r>
              <a:rPr lang="el-GR" dirty="0" smtClean="0"/>
              <a:t>πανώλης</a:t>
            </a:r>
            <a:endParaRPr lang="el-GR" dirty="0"/>
          </a:p>
        </p:txBody>
      </p:sp>
      <p:sp>
        <p:nvSpPr>
          <p:cNvPr id="139266" name="Rectangle 3"/>
          <p:cNvSpPr>
            <a:spLocks noGrp="1" noChangeArrowheads="1"/>
          </p:cNvSpPr>
          <p:nvPr>
            <p:ph idx="1"/>
          </p:nvPr>
        </p:nvSpPr>
        <p:spPr/>
        <p:txBody>
          <a:bodyPr/>
          <a:lstStyle/>
          <a:p>
            <a:pPr eaLnBrk="1" hangingPunct="1"/>
            <a:r>
              <a:rPr lang="el-GR" altLang="el-GR" dirty="0" smtClean="0"/>
              <a:t>Είναι επείγουσα και πρέπει να αρχίσει πριν από τα αποτελέσματα των καλλιεργειών.  </a:t>
            </a:r>
          </a:p>
          <a:p>
            <a:pPr eaLnBrk="1" hangingPunct="1"/>
            <a:r>
              <a:rPr lang="el-GR" altLang="el-GR" dirty="0" smtClean="0"/>
              <a:t>Αρκετά αντιβιοτικά είναι αποτελεσματικά, όπως </a:t>
            </a:r>
            <a:r>
              <a:rPr lang="el-GR" altLang="el-GR" b="1" dirty="0" smtClean="0"/>
              <a:t>η στρεπτομυκίνη </a:t>
            </a:r>
            <a:r>
              <a:rPr lang="el-GR" altLang="el-GR" dirty="0" smtClean="0"/>
              <a:t>και η </a:t>
            </a:r>
            <a:r>
              <a:rPr lang="el-GR" altLang="el-GR" b="1" dirty="0" smtClean="0"/>
              <a:t>τετρακυκλίνη.  </a:t>
            </a:r>
          </a:p>
          <a:p>
            <a:pPr eaLnBrk="1" hangingPunct="1"/>
            <a:r>
              <a:rPr lang="el-GR" altLang="el-GR" dirty="0" smtClean="0"/>
              <a:t>Πρόσφατα αναφέρονται κρούσματα στην Μαδαγασκάρη, από οργανισμούς ανθεκτικούς σε πολλά αντιβιοτικά.</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115</a:t>
            </a:fld>
            <a:endParaRPr lang="el-GR" dirty="0"/>
          </a:p>
        </p:txBody>
      </p:sp>
    </p:spTree>
    <p:extLst>
      <p:ext uri="{BB962C8B-B14F-4D97-AF65-F5344CB8AC3E}">
        <p14:creationId xmlns:p14="http://schemas.microsoft.com/office/powerpoint/2010/main" val="2911338125"/>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Πρόληψη </a:t>
            </a:r>
            <a:r>
              <a:rPr lang="el-GR" dirty="0" smtClean="0"/>
              <a:t>πανώλης</a:t>
            </a:r>
            <a:endParaRPr lang="el-GR" dirty="0"/>
          </a:p>
        </p:txBody>
      </p:sp>
      <p:sp>
        <p:nvSpPr>
          <p:cNvPr id="140290" name="Rectangle 3"/>
          <p:cNvSpPr>
            <a:spLocks noGrp="1" noChangeArrowheads="1"/>
          </p:cNvSpPr>
          <p:nvPr>
            <p:ph idx="1"/>
          </p:nvPr>
        </p:nvSpPr>
        <p:spPr>
          <a:xfrm>
            <a:off x="457200" y="1196752"/>
            <a:ext cx="8291264" cy="5472608"/>
          </a:xfrm>
        </p:spPr>
        <p:txBody>
          <a:bodyPr>
            <a:noAutofit/>
          </a:bodyPr>
          <a:lstStyle/>
          <a:p>
            <a:pPr eaLnBrk="1" hangingPunct="1">
              <a:lnSpc>
                <a:spcPct val="90000"/>
              </a:lnSpc>
            </a:pPr>
            <a:r>
              <a:rPr lang="el-GR" altLang="el-GR" b="1" dirty="0" smtClean="0"/>
              <a:t>Εξαρτάται από τον έλεγχο των ψύλλων </a:t>
            </a:r>
            <a:r>
              <a:rPr lang="el-GR" altLang="el-GR" dirty="0" smtClean="0"/>
              <a:t>και την χρήση ειδικών ουσιών που τους εξολοθρεύουν όπως το 2% </a:t>
            </a:r>
            <a:r>
              <a:rPr lang="en-US" altLang="el-GR" dirty="0" smtClean="0"/>
              <a:t>aldrin</a:t>
            </a:r>
            <a:r>
              <a:rPr lang="el-GR" altLang="el-GR" dirty="0" smtClean="0"/>
              <a:t>.  </a:t>
            </a:r>
          </a:p>
          <a:p>
            <a:pPr eaLnBrk="1" hangingPunct="1">
              <a:lnSpc>
                <a:spcPct val="90000"/>
              </a:lnSpc>
            </a:pPr>
            <a:r>
              <a:rPr lang="el-GR" altLang="el-GR" dirty="0" smtClean="0"/>
              <a:t>Γενικά ψεκάζονται τα εξωτερικά μέρη ιδίως των προχείρων οικιών και των καλυβιών με εντομοκτόνα τα οποία είναι δραστικά στους επιτόπιους ψύλλους.  </a:t>
            </a:r>
          </a:p>
          <a:p>
            <a:pPr eaLnBrk="1" hangingPunct="1">
              <a:lnSpc>
                <a:spcPct val="90000"/>
              </a:lnSpc>
            </a:pPr>
            <a:r>
              <a:rPr lang="el-GR" altLang="el-GR" dirty="0" smtClean="0"/>
              <a:t>Τα τρωκτικά δεν πρέπει να σκοτώνονται πριν ο έλεγχος των ψύλλων επιτευχθεί, δεδομένου ότι οι ψύλλοι θα εγκαταλείψουν τα πτώματα των τρωκτικών και θα δαγκώσουν ανθρώπους.</a:t>
            </a:r>
            <a:endParaRPr lang="el-GR" altLang="el-GR" u="sng" dirty="0" smtClean="0"/>
          </a:p>
          <a:p>
            <a:pPr eaLnBrk="1" hangingPunct="1">
              <a:lnSpc>
                <a:spcPct val="90000"/>
              </a:lnSpc>
            </a:pPr>
            <a:r>
              <a:rPr lang="el-GR" altLang="el-GR" b="1" dirty="0" smtClean="0"/>
              <a:t>Χημειοπροφύλαξη γίνεται με σουλφοναμίδες για 7 ημέρες</a:t>
            </a:r>
            <a:r>
              <a:rPr lang="el-GR" altLang="el-GR" dirty="0" smtClean="0"/>
              <a:t>.  </a:t>
            </a:r>
          </a:p>
          <a:p>
            <a:pPr eaLnBrk="1" hangingPunct="1">
              <a:lnSpc>
                <a:spcPct val="90000"/>
              </a:lnSpc>
            </a:pPr>
            <a:r>
              <a:rPr lang="el-GR" altLang="el-GR" dirty="0" smtClean="0"/>
              <a:t>Οι ίδιοι ασθενείς είναι μεταδοτικοί όταν ανοίξουν οι διαπυημένοι λεμφαδένες τους.  </a:t>
            </a:r>
          </a:p>
          <a:p>
            <a:pPr eaLnBrk="1" hangingPunct="1">
              <a:lnSpc>
                <a:spcPct val="90000"/>
              </a:lnSpc>
            </a:pPr>
            <a:r>
              <a:rPr lang="el-GR" altLang="el-GR" dirty="0" smtClean="0"/>
              <a:t>Όσοι έχουν πνευμονική πανώλη την μεταδίδουν με σταγονίδια.  </a:t>
            </a:r>
          </a:p>
          <a:p>
            <a:pPr eaLnBrk="1" hangingPunct="1">
              <a:lnSpc>
                <a:spcPct val="90000"/>
              </a:lnSpc>
            </a:pPr>
            <a:r>
              <a:rPr lang="el-GR" altLang="el-GR" dirty="0" smtClean="0"/>
              <a:t>Υπάρχει εμβόλιο με μερική αποτελεσματικότητα για ταξιδιώτες σε περιοχές με ενδημική πανώλη.</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116</a:t>
            </a:fld>
            <a:endParaRPr lang="el-GR" dirty="0"/>
          </a:p>
        </p:txBody>
      </p:sp>
    </p:spTree>
    <p:extLst>
      <p:ext uri="{BB962C8B-B14F-4D97-AF65-F5344CB8AC3E}">
        <p14:creationId xmlns:p14="http://schemas.microsoft.com/office/powerpoint/2010/main" val="592933680"/>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Δερματική </a:t>
            </a:r>
            <a:r>
              <a:rPr lang="el-GR" dirty="0" smtClean="0"/>
              <a:t>διφθερίτιδα </a:t>
            </a:r>
            <a:endParaRPr lang="el-GR" dirty="0"/>
          </a:p>
        </p:txBody>
      </p:sp>
      <p:sp>
        <p:nvSpPr>
          <p:cNvPr id="12290" name="Rectangle 3"/>
          <p:cNvSpPr>
            <a:spLocks noGrp="1" noChangeArrowheads="1"/>
          </p:cNvSpPr>
          <p:nvPr>
            <p:ph idx="1"/>
          </p:nvPr>
        </p:nvSpPr>
        <p:spPr/>
        <p:txBody>
          <a:bodyPr/>
          <a:lstStyle/>
          <a:p>
            <a:pPr eaLnBrk="1" hangingPunct="1"/>
            <a:r>
              <a:rPr lang="el-GR" altLang="el-GR" b="1" dirty="0" smtClean="0"/>
              <a:t>Δερματική διφθερίτιδα</a:t>
            </a:r>
            <a:r>
              <a:rPr lang="el-GR" altLang="el-GR" dirty="0" smtClean="0"/>
              <a:t> επισυμβαίνει συχνά σε εγκαυματίες ή σε άτομα με πολύ κακή προσωπική υγιεινή.  Σε αυτήν την μορφή τα συστηματικά συμπτώματα είναι σπάνια. </a:t>
            </a:r>
            <a:endParaRPr lang="en-US" altLang="el-GR" b="1" dirty="0" smtClean="0"/>
          </a:p>
          <a:p>
            <a:pPr eaLnBrk="1" hangingPunct="1"/>
            <a:r>
              <a:rPr lang="el-GR" altLang="el-GR" b="1" dirty="0" smtClean="0"/>
              <a:t>Διάγνωση</a:t>
            </a:r>
            <a:endParaRPr lang="el-GR" altLang="el-GR" dirty="0" smtClean="0"/>
          </a:p>
          <a:p>
            <a:pPr marL="355600" indent="0" eaLnBrk="1" hangingPunct="1">
              <a:buNone/>
            </a:pPr>
            <a:r>
              <a:rPr lang="el-GR" altLang="el-GR" dirty="0" smtClean="0"/>
              <a:t>Η διάγνωση πρέπει να γίνει γρήγορα από την κλινική εικόνα διότι η θεραπεία επείγει και είναι καλό να μην περιμένουμε μικροβιακές μελέτες καλλιεργειών για κορυνοβακτηρίδιο ή μελέτες παραγωγής τοξίνης.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extLst>
      <p:ext uri="{BB962C8B-B14F-4D97-AF65-F5344CB8AC3E}">
        <p14:creationId xmlns:p14="http://schemas.microsoft.com/office/powerpoint/2010/main" val="2286968798"/>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Μαρία Βενετίκου 2014. Μαρία Βενετίκου. </a:t>
            </a:r>
            <a:r>
              <a:rPr lang="el-GR" sz="2000" dirty="0"/>
              <a:t>«Νοσολογία. </a:t>
            </a:r>
            <a:r>
              <a:rPr lang="el-GR" sz="2000" dirty="0" smtClean="0"/>
              <a:t>Ενότητα 6</a:t>
            </a:r>
            <a:r>
              <a:rPr lang="en-US" sz="2000" dirty="0" smtClean="0"/>
              <a:t>:</a:t>
            </a:r>
            <a:r>
              <a:rPr lang="el-GR" sz="2000" dirty="0"/>
              <a:t> Λοιμώξεις (β’ μέρος</a:t>
            </a:r>
            <a:r>
              <a:rPr lang="el-GR" sz="2000" dirty="0" smtClean="0"/>
              <a:t>)».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fontAlgn="auto">
              <a:spcBef>
                <a:spcPts val="600"/>
              </a:spcBef>
              <a:spcAft>
                <a:spcPts val="0"/>
              </a:spcAft>
            </a:pPr>
            <a:r>
              <a:rPr lang="el-GR" dirty="0">
                <a:solidFill>
                  <a:prstClr val="black"/>
                </a:solidFill>
                <a:latin typeface="Calibri"/>
              </a:rPr>
              <a:t>[1] http://creativecommons.org/licenses/by-nc-sa/4.0/ </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2309719368"/>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fontAlgn="auto">
              <a:spcBef>
                <a:spcPts val="0"/>
              </a:spcBef>
              <a:spcAft>
                <a:spcPts val="0"/>
              </a:spcAft>
            </a:pP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pPr fontAlgn="auto">
              <a:spcBef>
                <a:spcPts val="0"/>
              </a:spcBef>
              <a:spcAft>
                <a:spcPts val="0"/>
              </a:spcAft>
            </a:pPr>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pPr fontAlgn="auto">
              <a:spcBef>
                <a:spcPts val="0"/>
              </a:spcBef>
              <a:spcAft>
                <a:spcPts val="0"/>
              </a:spcAft>
            </a:pPr>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pPr fontAlgn="auto">
              <a:spcBef>
                <a:spcPts val="0"/>
              </a:spcBef>
              <a:spcAft>
                <a:spcPts val="0"/>
              </a:spcAft>
            </a:pPr>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fontAlgn="auto">
              <a:spcBef>
                <a:spcPts val="0"/>
              </a:spcBef>
              <a:spcAft>
                <a:spcPts val="0"/>
              </a:spcAft>
            </a:pP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9423892"/>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Θεραπεία </a:t>
            </a:r>
            <a:r>
              <a:rPr lang="el-GR" dirty="0" smtClean="0"/>
              <a:t>διφθερίτιδας</a:t>
            </a:r>
            <a:endParaRPr lang="el-GR" dirty="0"/>
          </a:p>
        </p:txBody>
      </p:sp>
      <p:sp>
        <p:nvSpPr>
          <p:cNvPr id="13314" name="Rectangle 3"/>
          <p:cNvSpPr>
            <a:spLocks noGrp="1" noChangeArrowheads="1"/>
          </p:cNvSpPr>
          <p:nvPr>
            <p:ph idx="1"/>
          </p:nvPr>
        </p:nvSpPr>
        <p:spPr>
          <a:xfrm>
            <a:off x="457200" y="1152128"/>
            <a:ext cx="8507288" cy="5661248"/>
          </a:xfrm>
        </p:spPr>
        <p:txBody>
          <a:bodyPr>
            <a:normAutofit/>
          </a:bodyPr>
          <a:lstStyle/>
          <a:p>
            <a:pPr eaLnBrk="1" hangingPunct="1">
              <a:lnSpc>
                <a:spcPct val="110000"/>
              </a:lnSpc>
            </a:pPr>
            <a:r>
              <a:rPr lang="el-GR" altLang="el-GR" dirty="0" smtClean="0"/>
              <a:t>Συνιστάται απομόνωση του πάσχοντος.</a:t>
            </a:r>
          </a:p>
          <a:p>
            <a:pPr eaLnBrk="1" hangingPunct="1">
              <a:lnSpc>
                <a:spcPct val="110000"/>
              </a:lnSpc>
            </a:pPr>
            <a:r>
              <a:rPr lang="el-GR" altLang="el-GR" dirty="0" smtClean="0"/>
              <a:t>Θεραπεία </a:t>
            </a:r>
            <a:r>
              <a:rPr lang="el-GR" altLang="el-GR" b="1" dirty="0" smtClean="0"/>
              <a:t>με αντιτοξίνη είναι η μόνη ειδική θεραπεία.  </a:t>
            </a:r>
          </a:p>
          <a:p>
            <a:pPr eaLnBrk="1" hangingPunct="1">
              <a:lnSpc>
                <a:spcPct val="110000"/>
              </a:lnSpc>
            </a:pPr>
            <a:r>
              <a:rPr lang="el-GR" altLang="el-GR" dirty="0" smtClean="0"/>
              <a:t>Πρέπει να αρχίσει γρήγορα για να προλάβει την περαιτέρω προσκόλληση της τοξίνης στους ειδικούς υποδοχείς, μια και η αντιτοξίνη δεν ανταγωνίζεται την ήδη δεσμευθείσα στους ιστούς τοξίνη.</a:t>
            </a:r>
          </a:p>
          <a:p>
            <a:pPr>
              <a:lnSpc>
                <a:spcPct val="110000"/>
              </a:lnSpc>
            </a:pPr>
            <a:r>
              <a:rPr lang="el-GR" altLang="el-GR" dirty="0" smtClean="0"/>
              <a:t>Χορηγούνται μετά από υποδόριο δερματικό έλεγχο </a:t>
            </a:r>
            <a:r>
              <a:rPr lang="el-GR" altLang="el-GR" b="1" dirty="0"/>
              <a:t>ενδομυικά 20,000-100,000 μονάδες αντιτοξίνης </a:t>
            </a:r>
            <a:r>
              <a:rPr lang="el-GR" altLang="el-GR" dirty="0" smtClean="0"/>
              <a:t>για τυχόν αλλεργική αντίδραση.  </a:t>
            </a:r>
            <a:endParaRPr lang="en-US" altLang="el-GR" dirty="0" smtClean="0"/>
          </a:p>
          <a:p>
            <a:pPr eaLnBrk="1" hangingPunct="1">
              <a:lnSpc>
                <a:spcPct val="110000"/>
              </a:lnSpc>
            </a:pPr>
            <a:r>
              <a:rPr lang="el-GR" altLang="el-GR" dirty="0" smtClean="0"/>
              <a:t>Χορηγούνται </a:t>
            </a:r>
            <a:r>
              <a:rPr lang="el-GR" altLang="el-GR" b="1" dirty="0" smtClean="0"/>
              <a:t>παράλληλα αντιβιοτικά </a:t>
            </a:r>
            <a:r>
              <a:rPr lang="el-GR" altLang="el-GR" dirty="0" smtClean="0"/>
              <a:t>για την καταπολέμηση των μικροοργανισμών που συντηρούν την παραγωγή της τοξίνης.</a:t>
            </a:r>
          </a:p>
          <a:p>
            <a:pPr eaLnBrk="1" hangingPunct="1">
              <a:lnSpc>
                <a:spcPct val="110000"/>
              </a:lnSpc>
            </a:pPr>
            <a:r>
              <a:rPr lang="el-GR" altLang="el-GR" b="1" dirty="0" smtClean="0"/>
              <a:t>Οι καρδιακές και νευρολογικές επιπλοκές της νόσου χρειάζονται μονάδα εντατικής θεραπείας.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Tree>
    <p:extLst>
      <p:ext uri="{BB962C8B-B14F-4D97-AF65-F5344CB8AC3E}">
        <p14:creationId xmlns:p14="http://schemas.microsoft.com/office/powerpoint/2010/main" val="5495196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Πρόληψη της </a:t>
            </a:r>
            <a:r>
              <a:rPr lang="el-GR" dirty="0" smtClean="0"/>
              <a:t>διφθερίτιδας</a:t>
            </a:r>
            <a:endParaRPr lang="el-GR" dirty="0"/>
          </a:p>
        </p:txBody>
      </p:sp>
      <p:sp>
        <p:nvSpPr>
          <p:cNvPr id="14338" name="Rectangle 3"/>
          <p:cNvSpPr>
            <a:spLocks noGrp="1" noChangeArrowheads="1"/>
          </p:cNvSpPr>
          <p:nvPr>
            <p:ph idx="1"/>
          </p:nvPr>
        </p:nvSpPr>
        <p:spPr/>
        <p:txBody>
          <a:bodyPr/>
          <a:lstStyle/>
          <a:p>
            <a:pPr eaLnBrk="1" hangingPunct="1"/>
            <a:r>
              <a:rPr lang="el-GR" altLang="el-GR" dirty="0" smtClean="0"/>
              <a:t>Επιτυγχάνεται με ενεργό εμβολιασμό στην παιδική ηλικία.  </a:t>
            </a:r>
          </a:p>
          <a:p>
            <a:pPr eaLnBrk="1" hangingPunct="1"/>
            <a:r>
              <a:rPr lang="el-GR" altLang="el-GR" dirty="0" smtClean="0"/>
              <a:t>Όσοι έρχονται σε επαφή με νοσούντες, πρέπει να κάνουν καλλιέργειες επιχρισμάτων φάρυγγος και όσοι εμφανίσουν θετικά αποτελέσματα να θεραπευθούν με πενικιλλίνη ή με ερυθρομυκίνη και παράλληλα να εμβολιασθούν ή να λάβουν δόση αντιτοξίνης.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Tree>
    <p:extLst>
      <p:ext uri="{BB962C8B-B14F-4D97-AF65-F5344CB8AC3E}">
        <p14:creationId xmlns:p14="http://schemas.microsoft.com/office/powerpoint/2010/main" val="2360799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Λοιμώξεις από λιστέριες</a:t>
            </a:r>
            <a:r>
              <a:rPr lang="en-US" dirty="0" smtClean="0"/>
              <a:t> </a:t>
            </a:r>
            <a:r>
              <a:rPr lang="en-US" sz="3000" b="0" dirty="0" smtClean="0"/>
              <a:t>1/2</a:t>
            </a:r>
            <a:endParaRPr lang="el-GR" sz="3000" b="0" dirty="0"/>
          </a:p>
        </p:txBody>
      </p:sp>
      <p:sp>
        <p:nvSpPr>
          <p:cNvPr id="19458" name="Rectangle 3"/>
          <p:cNvSpPr>
            <a:spLocks noGrp="1" noChangeArrowheads="1"/>
          </p:cNvSpPr>
          <p:nvPr>
            <p:ph idx="1"/>
          </p:nvPr>
        </p:nvSpPr>
        <p:spPr/>
        <p:txBody>
          <a:bodyPr/>
          <a:lstStyle/>
          <a:p>
            <a:pPr eaLnBrk="1" hangingPunct="1"/>
            <a:r>
              <a:rPr lang="pt-PT" altLang="el-GR" b="1" dirty="0" smtClean="0"/>
              <a:t>H listeria monocytogenes </a:t>
            </a:r>
            <a:r>
              <a:rPr lang="el-GR" altLang="el-GR" dirty="0" smtClean="0"/>
              <a:t>είναι αναερόβιος βάκιλος που δεν παράγει σπόρους, κινητή στους 25</a:t>
            </a:r>
            <a:r>
              <a:rPr lang="el-GR" altLang="el-GR" baseline="30000" dirty="0" smtClean="0"/>
              <a:t>ο</a:t>
            </a:r>
            <a:r>
              <a:rPr lang="el-GR" altLang="el-GR" dirty="0" smtClean="0"/>
              <a:t> </a:t>
            </a:r>
            <a:r>
              <a:rPr lang="en-US" altLang="el-GR" dirty="0" smtClean="0"/>
              <a:t>C</a:t>
            </a:r>
            <a:r>
              <a:rPr lang="el-GR" altLang="el-GR" dirty="0" smtClean="0"/>
              <a:t>, αναπτύσσεται φυσιολογικά στους 30-35</a:t>
            </a:r>
            <a:r>
              <a:rPr lang="el-GR" altLang="el-GR" baseline="30000" dirty="0" smtClean="0"/>
              <a:t>ο</a:t>
            </a:r>
            <a:r>
              <a:rPr lang="el-GR" altLang="el-GR" dirty="0" smtClean="0"/>
              <a:t> </a:t>
            </a:r>
            <a:r>
              <a:rPr lang="en-US" altLang="el-GR" dirty="0" smtClean="0"/>
              <a:t>C</a:t>
            </a:r>
            <a:r>
              <a:rPr lang="el-GR" altLang="el-GR" dirty="0" smtClean="0"/>
              <a:t>, και αντέχει στις υψηλές θερμοκρασίες των 60</a:t>
            </a:r>
            <a:r>
              <a:rPr lang="el-GR" altLang="el-GR" baseline="30000" dirty="0" smtClean="0"/>
              <a:t>ο</a:t>
            </a:r>
            <a:r>
              <a:rPr lang="el-GR" altLang="el-GR" dirty="0" smtClean="0"/>
              <a:t> </a:t>
            </a:r>
            <a:r>
              <a:rPr lang="en-US" altLang="el-GR" dirty="0" smtClean="0"/>
              <a:t>C</a:t>
            </a:r>
            <a:r>
              <a:rPr lang="el-GR" altLang="el-GR" dirty="0" smtClean="0"/>
              <a:t>.  </a:t>
            </a:r>
          </a:p>
          <a:p>
            <a:pPr eaLnBrk="1" hangingPunct="1"/>
            <a:r>
              <a:rPr lang="el-GR" altLang="el-GR" dirty="0" smtClean="0"/>
              <a:t>Είναι ευρύτατα διαδεδομένη στο περιβάλλον και παρατηρείται στους ενήλικες, αλλά κυρίως στους καταβεβλημένους, τους ανοσοκατεσταλμένους και τους ηλικιωμένους.  </a:t>
            </a:r>
          </a:p>
          <a:p>
            <a:pPr eaLnBrk="1" hangingPunct="1"/>
            <a:r>
              <a:rPr lang="el-GR" altLang="el-GR" dirty="0" smtClean="0"/>
              <a:t>Προκαλεί εκτρώσεις, σηψαιμία, μηνιγγίτιδα.</a:t>
            </a:r>
          </a:p>
          <a:p>
            <a:pPr eaLnBrk="1" hangingPunct="1"/>
            <a:r>
              <a:rPr lang="el-GR" altLang="el-GR" dirty="0" smtClean="0"/>
              <a:t>Η θνησιμότητα είναι υψηλή</a:t>
            </a:r>
            <a:r>
              <a:rPr lang="en-US" altLang="el-GR" dirty="0" smtClean="0"/>
              <a:t>.</a:t>
            </a:r>
            <a:r>
              <a:rPr lang="el-GR" altLang="el-GR" dirty="0" smtClean="0"/>
              <a:t>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Tree>
    <p:extLst>
      <p:ext uri="{BB962C8B-B14F-4D97-AF65-F5344CB8AC3E}">
        <p14:creationId xmlns:p14="http://schemas.microsoft.com/office/powerpoint/2010/main" val="719734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Λοιμώξεις από λιστέριες</a:t>
            </a:r>
            <a:r>
              <a:rPr lang="en-US" dirty="0"/>
              <a:t> </a:t>
            </a:r>
            <a:r>
              <a:rPr lang="en-US" sz="3000" b="0" dirty="0" smtClean="0"/>
              <a:t>2/2</a:t>
            </a:r>
            <a:endParaRPr lang="el-GR" dirty="0"/>
          </a:p>
        </p:txBody>
      </p:sp>
      <p:sp>
        <p:nvSpPr>
          <p:cNvPr id="20482" name="Rectangle 3"/>
          <p:cNvSpPr>
            <a:spLocks noGrp="1" noChangeArrowheads="1"/>
          </p:cNvSpPr>
          <p:nvPr>
            <p:ph idx="1"/>
          </p:nvPr>
        </p:nvSpPr>
        <p:spPr/>
        <p:txBody>
          <a:bodyPr/>
          <a:lstStyle/>
          <a:p>
            <a:pPr eaLnBrk="1" hangingPunct="1"/>
            <a:r>
              <a:rPr lang="el-GR" altLang="el-GR" b="1" dirty="0" smtClean="0"/>
              <a:t>Τα τελευταία χρόνια παρατηρείται εμφάνιση κρουσμάτων μέσω των τροφών.</a:t>
            </a:r>
          </a:p>
          <a:p>
            <a:pPr eaLnBrk="1" hangingPunct="1"/>
            <a:r>
              <a:rPr lang="el-GR" altLang="el-GR" dirty="0" smtClean="0"/>
              <a:t>Τροφές όπου αναπτύσσεται η λιστέρια είναι τα ωμά λαχανικά, το γάλα, τα μη παστεριωμένα μαλακά τυριά, το πατέ, καθώς και το μη καλά βρασμένο κοτόπουλο. </a:t>
            </a:r>
          </a:p>
          <a:p>
            <a:pPr eaLnBrk="1" hangingPunct="1"/>
            <a:r>
              <a:rPr lang="el-GR" altLang="el-GR" dirty="0" smtClean="0"/>
              <a:t>Ο οργανισμός μπορεί να αναπτυχθεί και στο ψυγείο εάν οι θερμοκρασίες του δεν διατηρηθούν κάτω των 4</a:t>
            </a:r>
            <a:r>
              <a:rPr lang="el-GR" altLang="el-GR" baseline="30000" dirty="0" smtClean="0"/>
              <a:t>ο</a:t>
            </a:r>
            <a:r>
              <a:rPr lang="el-GR" altLang="el-GR" dirty="0" smtClean="0"/>
              <a:t> </a:t>
            </a:r>
            <a:r>
              <a:rPr lang="en-US" altLang="el-GR" dirty="0" smtClean="0"/>
              <a:t>C</a:t>
            </a:r>
            <a:r>
              <a:rPr lang="el-GR" altLang="el-GR" dirty="0" smtClean="0"/>
              <a:t>.</a:t>
            </a:r>
            <a:endParaRPr lang="el-GR" altLang="el-GR" b="1" dirty="0" smtClean="0"/>
          </a:p>
          <a:p>
            <a:pPr eaLnBrk="1" hangingPunct="1"/>
            <a:r>
              <a:rPr lang="el-GR" altLang="el-GR" b="1" dirty="0" smtClean="0"/>
              <a:t>Θεραπεία λιστερίωσης</a:t>
            </a:r>
            <a:r>
              <a:rPr lang="el-GR" altLang="el-GR" b="1" dirty="0"/>
              <a:t> </a:t>
            </a:r>
            <a:r>
              <a:rPr lang="el-GR" altLang="el-GR" b="1" dirty="0" smtClean="0"/>
              <a:t>-</a:t>
            </a:r>
            <a:r>
              <a:rPr lang="el-GR" altLang="el-GR" b="1" dirty="0"/>
              <a:t> </a:t>
            </a:r>
            <a:r>
              <a:rPr lang="el-GR" altLang="el-GR" dirty="0" smtClean="0"/>
              <a:t>Χορηγείται αμπικιλλίνη και γενταμυκίνη.</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Tree>
    <p:extLst>
      <p:ext uri="{BB962C8B-B14F-4D97-AF65-F5344CB8AC3E}">
        <p14:creationId xmlns:p14="http://schemas.microsoft.com/office/powerpoint/2010/main" val="34288123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Λοιμώξεις από κλωστηρίδια</a:t>
            </a:r>
            <a:endParaRPr lang="el-GR" dirty="0"/>
          </a:p>
        </p:txBody>
      </p:sp>
      <p:sp>
        <p:nvSpPr>
          <p:cNvPr id="21506" name="Rectangle 3"/>
          <p:cNvSpPr>
            <a:spLocks noGrp="1" noChangeArrowheads="1"/>
          </p:cNvSpPr>
          <p:nvPr>
            <p:ph idx="1"/>
          </p:nvPr>
        </p:nvSpPr>
        <p:spPr/>
        <p:txBody>
          <a:bodyPr>
            <a:normAutofit/>
          </a:bodyPr>
          <a:lstStyle/>
          <a:p>
            <a:pPr eaLnBrk="1" hangingPunct="1"/>
            <a:r>
              <a:rPr lang="el-GR" altLang="el-GR" b="1" dirty="0" smtClean="0"/>
              <a:t>Τέτανος.</a:t>
            </a:r>
          </a:p>
          <a:p>
            <a:pPr eaLnBrk="1" hangingPunct="1"/>
            <a:r>
              <a:rPr lang="el-GR" altLang="el-GR" b="1" dirty="0" smtClean="0"/>
              <a:t>Αλλαντίαση.</a:t>
            </a:r>
          </a:p>
          <a:p>
            <a:pPr eaLnBrk="1" hangingPunct="1"/>
            <a:r>
              <a:rPr lang="el-GR" altLang="el-GR" b="1" dirty="0" smtClean="0"/>
              <a:t>Αεριογόνος Γάγγραινα.</a:t>
            </a:r>
          </a:p>
          <a:p>
            <a:pPr eaLnBrk="1" hangingPunct="1"/>
            <a:r>
              <a:rPr lang="el-GR" altLang="el-GR" b="1" dirty="0" smtClean="0"/>
              <a:t>Ψευδομεμβρανώδης εντεροκολίτις.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Tree>
    <p:extLst>
      <p:ext uri="{BB962C8B-B14F-4D97-AF65-F5344CB8AC3E}">
        <p14:creationId xmlns:p14="http://schemas.microsoft.com/office/powerpoint/2010/main" val="42606759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Κλωστηρίδια</a:t>
            </a:r>
            <a:endParaRPr lang="el-GR" dirty="0"/>
          </a:p>
        </p:txBody>
      </p:sp>
      <p:sp>
        <p:nvSpPr>
          <p:cNvPr id="22530" name="Rectangle 3"/>
          <p:cNvSpPr>
            <a:spLocks noGrp="1" noChangeArrowheads="1"/>
          </p:cNvSpPr>
          <p:nvPr>
            <p:ph idx="1"/>
          </p:nvPr>
        </p:nvSpPr>
        <p:spPr/>
        <p:txBody>
          <a:bodyPr/>
          <a:lstStyle/>
          <a:p>
            <a:pPr eaLnBrk="1" hangingPunct="1"/>
            <a:r>
              <a:rPr lang="el-GR" altLang="el-GR" dirty="0" smtClean="0"/>
              <a:t>Τα κλωστηρίδια είναι </a:t>
            </a:r>
            <a:r>
              <a:rPr lang="en-US" altLang="el-GR" dirty="0" smtClean="0"/>
              <a:t>Gram </a:t>
            </a:r>
            <a:r>
              <a:rPr lang="el-GR" altLang="el-GR" dirty="0" smtClean="0"/>
              <a:t>θετικοί βάκιλοι που παράγουν σπόρους και είναι υποχρεωτικά αναερόβιοι.  </a:t>
            </a:r>
          </a:p>
          <a:p>
            <a:pPr eaLnBrk="1" hangingPunct="1"/>
            <a:r>
              <a:rPr lang="el-GR" altLang="el-GR" dirty="0" smtClean="0"/>
              <a:t>Μερικά είδη όπως το </a:t>
            </a:r>
            <a:r>
              <a:rPr lang="en-US" altLang="el-GR" dirty="0" smtClean="0"/>
              <a:t>clostridium botulinum</a:t>
            </a:r>
            <a:r>
              <a:rPr lang="el-GR" altLang="el-GR" dirty="0" smtClean="0"/>
              <a:t> και το </a:t>
            </a:r>
            <a:r>
              <a:rPr lang="en-US" altLang="el-GR" dirty="0" smtClean="0"/>
              <a:t>clostridium tetani </a:t>
            </a:r>
            <a:r>
              <a:rPr lang="el-GR" altLang="el-GR" dirty="0" smtClean="0"/>
              <a:t>παράγουν ισχυρές νευροτοξίνες, ενώ το </a:t>
            </a:r>
            <a:r>
              <a:rPr lang="en-US" altLang="el-GR" dirty="0" smtClean="0"/>
              <a:t>clostridium perfingens </a:t>
            </a:r>
            <a:r>
              <a:rPr lang="el-GR" altLang="el-GR" dirty="0" smtClean="0"/>
              <a:t>παράγει πολλά ένζυμα και καμιά φορά εντεροτοξίνη.  </a:t>
            </a:r>
          </a:p>
          <a:p>
            <a:pPr eaLnBrk="1" hangingPunct="1"/>
            <a:r>
              <a:rPr lang="el-GR" altLang="el-GR" dirty="0" smtClean="0"/>
              <a:t>Όλα τα παθογόνα για τον άνθρωπο κλωστηρίδια παράγουν εξωτοξίνες.  </a:t>
            </a:r>
          </a:p>
          <a:p>
            <a:pPr eaLnBrk="1" hangingPunct="1"/>
            <a:r>
              <a:rPr lang="el-GR" altLang="el-GR" dirty="0" smtClean="0"/>
              <a:t>Μπορούν να ζουν στο έδαφος και μάλιστα σαν σπόροι όπου μπορούν να επιβιώσουν υπό δύσκολες συνθήκες.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spTree>
    <p:extLst>
      <p:ext uri="{BB962C8B-B14F-4D97-AF65-F5344CB8AC3E}">
        <p14:creationId xmlns:p14="http://schemas.microsoft.com/office/powerpoint/2010/main" val="9289077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Τέτανος</a:t>
            </a:r>
            <a:endParaRPr lang="el-GR" dirty="0"/>
          </a:p>
        </p:txBody>
      </p:sp>
      <p:sp>
        <p:nvSpPr>
          <p:cNvPr id="23554" name="Rectangle 3"/>
          <p:cNvSpPr>
            <a:spLocks noGrp="1" noChangeArrowheads="1"/>
          </p:cNvSpPr>
          <p:nvPr>
            <p:ph idx="1"/>
          </p:nvPr>
        </p:nvSpPr>
        <p:spPr>
          <a:xfrm>
            <a:off x="395536" y="1124744"/>
            <a:ext cx="8568952" cy="5733256"/>
          </a:xfrm>
        </p:spPr>
        <p:txBody>
          <a:bodyPr>
            <a:noAutofit/>
          </a:bodyPr>
          <a:lstStyle/>
          <a:p>
            <a:pPr eaLnBrk="1" hangingPunct="1">
              <a:lnSpc>
                <a:spcPct val="105000"/>
              </a:lnSpc>
              <a:spcBef>
                <a:spcPts val="600"/>
              </a:spcBef>
            </a:pPr>
            <a:r>
              <a:rPr lang="el-GR" altLang="el-GR" sz="2100" dirty="0" smtClean="0"/>
              <a:t>Ο τέτανος συμβαίνει όταν μια πληγή μη ανοσοποιημένου ατόμου επιμολυνθεί με το κλωστηρίδιο του τετάνου (</a:t>
            </a:r>
            <a:r>
              <a:rPr lang="en-US" altLang="el-GR" sz="2100" dirty="0" smtClean="0"/>
              <a:t>C</a:t>
            </a:r>
            <a:r>
              <a:rPr lang="el-GR" altLang="el-GR" sz="2100" dirty="0" smtClean="0"/>
              <a:t>. </a:t>
            </a:r>
            <a:r>
              <a:rPr lang="en-US" altLang="el-GR" sz="2100" dirty="0" smtClean="0"/>
              <a:t>Tetani</a:t>
            </a:r>
            <a:r>
              <a:rPr lang="el-GR" altLang="el-GR" sz="2100" dirty="0" smtClean="0"/>
              <a:t>).</a:t>
            </a:r>
          </a:p>
          <a:p>
            <a:pPr eaLnBrk="1" hangingPunct="1">
              <a:lnSpc>
                <a:spcPct val="105000"/>
              </a:lnSpc>
              <a:spcBef>
                <a:spcPts val="600"/>
              </a:spcBef>
            </a:pPr>
            <a:r>
              <a:rPr lang="el-GR" altLang="el-GR" sz="2100" dirty="0" smtClean="0"/>
              <a:t>Η πληγή μπορεί να είναι μηδαμινή και να μην δοθεί σημασία από το άτομο.  </a:t>
            </a:r>
          </a:p>
          <a:p>
            <a:pPr eaLnBrk="1" hangingPunct="1">
              <a:lnSpc>
                <a:spcPct val="105000"/>
              </a:lnSpc>
              <a:spcBef>
                <a:spcPts val="600"/>
              </a:spcBef>
            </a:pPr>
            <a:r>
              <a:rPr lang="el-GR" altLang="el-GR" sz="2100" dirty="0" smtClean="0"/>
              <a:t>Στην Αγγλία είναι συνήθως ένα ηλικιωμένο άτομο που υπέστη ήπιο τραυματισμό συνήθως στην διάρκεια κηπευτικών εργασιών.  </a:t>
            </a:r>
          </a:p>
          <a:p>
            <a:pPr eaLnBrk="1" hangingPunct="1">
              <a:lnSpc>
                <a:spcPct val="105000"/>
              </a:lnSpc>
              <a:spcBef>
                <a:spcPts val="600"/>
              </a:spcBef>
            </a:pPr>
            <a:r>
              <a:rPr lang="el-GR" altLang="el-GR" sz="2100" dirty="0" smtClean="0"/>
              <a:t>Οι κλινικές εκδηλώσεις της νόσου οφείλονται στην ισχυρή νευροτοξίνη τετανοσπασμίνη.  Η τετανοσπασμίνη δρα και στα α και γ κινητικά συστήματα, στις συνάψεις προκαλώντας αναστολή.  Προκαλεί επίσης αναστολή στην νευρομυική σύναψη καθώς και σπασμό των σκελετικών μυϊκών ινών ενώ παράλληλα δρα και στο συμπαθητικό σύστημα.  Το συνολικό αποτέλεσμα είναι σημαντικός σπασμός των καμπτήρων και δυσλειτουργία του αυτονόμου νευρικού συστήματος.  </a:t>
            </a:r>
          </a:p>
          <a:p>
            <a:pPr eaLnBrk="1" hangingPunct="1">
              <a:lnSpc>
                <a:spcPct val="105000"/>
              </a:lnSpc>
              <a:spcBef>
                <a:spcPts val="600"/>
              </a:spcBef>
            </a:pPr>
            <a:r>
              <a:rPr lang="el-GR" altLang="el-GR" sz="2100" dirty="0" smtClean="0"/>
              <a:t>Η περίοδος επώασης ποικίλλει από μερικές μέρες ως αρκετές εβδομάδες.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spTree>
    <p:extLst>
      <p:ext uri="{BB962C8B-B14F-4D97-AF65-F5344CB8AC3E}">
        <p14:creationId xmlns:p14="http://schemas.microsoft.com/office/powerpoint/2010/main" val="8086309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dirty="0" smtClean="0"/>
              <a:t>Gram </a:t>
            </a:r>
            <a:r>
              <a:rPr lang="el-GR" dirty="0" smtClean="0"/>
              <a:t>θετικοί βάκιλλοι</a:t>
            </a:r>
            <a:endParaRPr lang="el-GR" dirty="0"/>
          </a:p>
        </p:txBody>
      </p:sp>
      <p:sp>
        <p:nvSpPr>
          <p:cNvPr id="3074" name="Rectangle 3"/>
          <p:cNvSpPr>
            <a:spLocks noGrp="1" noChangeArrowheads="1"/>
          </p:cNvSpPr>
          <p:nvPr>
            <p:ph idx="1"/>
          </p:nvPr>
        </p:nvSpPr>
        <p:spPr/>
        <p:txBody>
          <a:bodyPr>
            <a:normAutofit/>
          </a:bodyPr>
          <a:lstStyle/>
          <a:p>
            <a:pPr marL="457200" indent="-457200" eaLnBrk="1" hangingPunct="1">
              <a:buFont typeface="+mj-lt"/>
              <a:buAutoNum type="arabicPeriod"/>
            </a:pPr>
            <a:r>
              <a:rPr lang="el-GR" altLang="el-GR" b="1" dirty="0" smtClean="0"/>
              <a:t>Λοιμώξεις από κορυνοβακτηρίδια.</a:t>
            </a:r>
          </a:p>
          <a:p>
            <a:pPr marL="457200" indent="-457200" eaLnBrk="1" hangingPunct="1">
              <a:buFont typeface="+mj-lt"/>
              <a:buAutoNum type="arabicPeriod"/>
            </a:pPr>
            <a:r>
              <a:rPr lang="el-GR" altLang="el-GR" b="1" dirty="0" smtClean="0"/>
              <a:t>Λοιμώξεις από λιστέρειες.</a:t>
            </a:r>
          </a:p>
          <a:p>
            <a:pPr marL="457200" indent="-457200" eaLnBrk="1" hangingPunct="1">
              <a:buFont typeface="+mj-lt"/>
              <a:buAutoNum type="arabicPeriod"/>
            </a:pPr>
            <a:r>
              <a:rPr lang="el-GR" altLang="el-GR" b="1" dirty="0" smtClean="0"/>
              <a:t>Λοιμώξεις από κλωστηρίδια.</a:t>
            </a:r>
          </a:p>
          <a:p>
            <a:pPr marL="457200" indent="-457200" eaLnBrk="1" hangingPunct="1">
              <a:buFont typeface="+mj-lt"/>
              <a:buAutoNum type="arabicPeriod"/>
            </a:pPr>
            <a:r>
              <a:rPr lang="el-GR" altLang="el-GR" b="1" dirty="0" smtClean="0"/>
              <a:t>Λοιμώξεις από βάκιλλο.</a:t>
            </a:r>
            <a:endParaRPr lang="en-US" altLang="el-GR" b="1"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3922285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Κλινική εικόνα </a:t>
            </a:r>
            <a:r>
              <a:rPr lang="el-GR" dirty="0" smtClean="0"/>
              <a:t>τετάνου </a:t>
            </a:r>
            <a:r>
              <a:rPr lang="el-GR" sz="3000" b="0" dirty="0" smtClean="0"/>
              <a:t>1/3</a:t>
            </a:r>
            <a:endParaRPr lang="el-GR" sz="3000" b="0" dirty="0"/>
          </a:p>
        </p:txBody>
      </p:sp>
      <p:sp>
        <p:nvSpPr>
          <p:cNvPr id="24578" name="Rectangle 3"/>
          <p:cNvSpPr>
            <a:spLocks noGrp="1" noChangeArrowheads="1"/>
          </p:cNvSpPr>
          <p:nvPr>
            <p:ph idx="1"/>
          </p:nvPr>
        </p:nvSpPr>
        <p:spPr/>
        <p:txBody>
          <a:bodyPr/>
          <a:lstStyle/>
          <a:p>
            <a:pPr marL="0" indent="0" eaLnBrk="1" hangingPunct="1">
              <a:buNone/>
            </a:pPr>
            <a:r>
              <a:rPr lang="el-GR" altLang="el-GR" b="1" dirty="0" smtClean="0"/>
              <a:t>Γενικευμένος τέτανος</a:t>
            </a:r>
            <a:r>
              <a:rPr lang="el-GR" altLang="el-GR" dirty="0" smtClean="0"/>
              <a:t>  </a:t>
            </a:r>
          </a:p>
          <a:p>
            <a:pPr eaLnBrk="1" hangingPunct="1"/>
            <a:r>
              <a:rPr lang="el-GR" altLang="el-GR" dirty="0" smtClean="0"/>
              <a:t>Αυτή είναι και η πιο </a:t>
            </a:r>
            <a:r>
              <a:rPr lang="el-GR" altLang="el-GR" b="1" dirty="0" smtClean="0"/>
              <a:t>συνηθισμένη </a:t>
            </a:r>
            <a:r>
              <a:rPr lang="el-GR" altLang="el-GR" dirty="0" smtClean="0"/>
              <a:t>κλινική εικόνα.  </a:t>
            </a:r>
          </a:p>
          <a:p>
            <a:pPr eaLnBrk="1" hangingPunct="1"/>
            <a:r>
              <a:rPr lang="el-GR" altLang="el-GR" dirty="0" smtClean="0"/>
              <a:t>Αρχικά ο ασθενής παραπονείται ότι δεν αισθάνεται καλά.  Ακολουθεί </a:t>
            </a:r>
            <a:r>
              <a:rPr lang="el-GR" altLang="el-GR" b="1" dirty="0" smtClean="0"/>
              <a:t>τριγμός </a:t>
            </a:r>
            <a:r>
              <a:rPr lang="el-GR" altLang="el-GR" dirty="0" smtClean="0"/>
              <a:t>λόγω σπασμού των μασητήρων μυών.  </a:t>
            </a:r>
          </a:p>
          <a:p>
            <a:pPr eaLnBrk="1" hangingPunct="1"/>
            <a:r>
              <a:rPr lang="el-GR" altLang="el-GR" dirty="0" smtClean="0"/>
              <a:t>Ο ακόλουθών </a:t>
            </a:r>
            <a:r>
              <a:rPr lang="el-GR" altLang="el-GR" b="1" dirty="0" smtClean="0"/>
              <a:t>σπασμός των προσωπικών μυών</a:t>
            </a:r>
            <a:r>
              <a:rPr lang="el-GR" altLang="el-GR" dirty="0" smtClean="0"/>
              <a:t> προκαλεί χαρακτηριστική έκφραση του προσώπου η οποία καλείται </a:t>
            </a:r>
            <a:r>
              <a:rPr lang="el-GR" altLang="el-GR" b="1" dirty="0" smtClean="0"/>
              <a:t>σαρδώνειος γέλως.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spTree>
    <p:extLst>
      <p:ext uri="{BB962C8B-B14F-4D97-AF65-F5344CB8AC3E}">
        <p14:creationId xmlns:p14="http://schemas.microsoft.com/office/powerpoint/2010/main" val="65926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Κλινική εικόνα τετάνου </a:t>
            </a:r>
            <a:r>
              <a:rPr lang="el-GR" sz="3000" b="0" dirty="0"/>
              <a:t>2</a:t>
            </a:r>
            <a:r>
              <a:rPr lang="el-GR" sz="3000" b="0" dirty="0" smtClean="0"/>
              <a:t>/3</a:t>
            </a:r>
            <a:endParaRPr lang="el-GR" dirty="0"/>
          </a:p>
        </p:txBody>
      </p:sp>
      <p:sp>
        <p:nvSpPr>
          <p:cNvPr id="25602" name="Rectangle 3"/>
          <p:cNvSpPr>
            <a:spLocks noGrp="1" noChangeArrowheads="1"/>
          </p:cNvSpPr>
          <p:nvPr>
            <p:ph idx="1"/>
          </p:nvPr>
        </p:nvSpPr>
        <p:spPr/>
        <p:txBody>
          <a:bodyPr/>
          <a:lstStyle/>
          <a:p>
            <a:pPr eaLnBrk="1" hangingPunct="1"/>
            <a:r>
              <a:rPr lang="el-GR" altLang="el-GR" dirty="0" smtClean="0"/>
              <a:t>Αν είναι σοβαρή η προσβολή, ακολουθούν και </a:t>
            </a:r>
            <a:r>
              <a:rPr lang="el-GR" altLang="el-GR" b="1" dirty="0" smtClean="0"/>
              <a:t>επώδυνοι αντανακλαστικοί σπασμοί, </a:t>
            </a:r>
            <a:r>
              <a:rPr lang="el-GR" altLang="el-GR" dirty="0" smtClean="0"/>
              <a:t>οι οποίοι μπορεί να αρχίσουν αυτόματα ή να πυροδοτηθούν από θόρυβο, κινήσεις του ασθενούς ή και φως.  </a:t>
            </a:r>
          </a:p>
          <a:p>
            <a:pPr eaLnBrk="1" hangingPunct="1"/>
            <a:r>
              <a:rPr lang="el-GR" altLang="el-GR" dirty="0" smtClean="0"/>
              <a:t>Στην συνέχεια, οι σπασμοί αυξάνονται και η αναπνοή παρεμποδίζεται λόγω </a:t>
            </a:r>
            <a:r>
              <a:rPr lang="el-GR" altLang="el-GR" b="1" dirty="0" smtClean="0"/>
              <a:t>σπασμού του λάρυγγος.  </a:t>
            </a:r>
          </a:p>
          <a:p>
            <a:pPr eaLnBrk="1" hangingPunct="1"/>
            <a:r>
              <a:rPr lang="el-GR" altLang="el-GR" b="1" dirty="0" smtClean="0"/>
              <a:t>Σπασμοί του οισοφάγου και της ουρήθρας οδηγούν στην δυσφαγία και την κατακράτηση των ούρων αντίστοιχα.  Επισυμβαίνει συχνά οπισθότονος </a:t>
            </a:r>
            <a:r>
              <a:rPr lang="el-GR" altLang="el-GR" dirty="0" smtClean="0"/>
              <a:t>δηλαδή κάμψη του αυχένα και της οσφύος.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spTree>
    <p:extLst>
      <p:ext uri="{BB962C8B-B14F-4D97-AF65-F5344CB8AC3E}">
        <p14:creationId xmlns:p14="http://schemas.microsoft.com/office/powerpoint/2010/main" val="28679250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Κλινική εικόνα τετάνου </a:t>
            </a:r>
            <a:r>
              <a:rPr lang="el-GR" sz="3000" b="0" dirty="0" smtClean="0"/>
              <a:t>3/3</a:t>
            </a:r>
            <a:endParaRPr lang="el-GR" dirty="0"/>
          </a:p>
        </p:txBody>
      </p:sp>
      <p:sp>
        <p:nvSpPr>
          <p:cNvPr id="26626" name="Rectangle 3"/>
          <p:cNvSpPr>
            <a:spLocks noGrp="1" noChangeArrowheads="1"/>
          </p:cNvSpPr>
          <p:nvPr>
            <p:ph idx="1"/>
          </p:nvPr>
        </p:nvSpPr>
        <p:spPr/>
        <p:txBody>
          <a:bodyPr/>
          <a:lstStyle/>
          <a:p>
            <a:pPr eaLnBrk="1" hangingPunct="1"/>
            <a:r>
              <a:rPr lang="el-GR" altLang="el-GR" dirty="0" smtClean="0"/>
              <a:t>Υπάρχει δυσλειτουργία του αυτονόμου νευρικού συστήματος, όπως φαίνεται από την ταχυκαρδία, υπεριδρωσία, αυξομειούμενη αρτηριακή πίεση και τις καρδιακές αρρυθμίες.</a:t>
            </a:r>
          </a:p>
          <a:p>
            <a:pPr eaLnBrk="1" hangingPunct="1"/>
            <a:r>
              <a:rPr lang="el-GR" altLang="el-GR" dirty="0" smtClean="0"/>
              <a:t>Ο θάνατος επισυμβαίνει λόγω εισρόφησης, υποξίας, καρδιακής ανακοπής, αναπνευστικής ανεπάρκειας, η εξάντλησης.</a:t>
            </a:r>
          </a:p>
          <a:p>
            <a:pPr eaLnBrk="1" hangingPunct="1"/>
            <a:r>
              <a:rPr lang="el-GR" altLang="el-GR" dirty="0" smtClean="0"/>
              <a:t>Οι ήπιες περιπτώσεις τετάνου που εμφανίζουν μόνο δυσκαμψία, αναρρώνουν.</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spTree>
    <p:extLst>
      <p:ext uri="{BB962C8B-B14F-4D97-AF65-F5344CB8AC3E}">
        <p14:creationId xmlns:p14="http://schemas.microsoft.com/office/powerpoint/2010/main" val="41350905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Κακά προγνωστικά σημεία </a:t>
            </a:r>
            <a:r>
              <a:rPr lang="el-GR" dirty="0" smtClean="0"/>
              <a:t>τετάνου</a:t>
            </a:r>
            <a:endParaRPr lang="el-GR" dirty="0"/>
          </a:p>
        </p:txBody>
      </p:sp>
      <p:sp>
        <p:nvSpPr>
          <p:cNvPr id="27650" name="Rectangle 3"/>
          <p:cNvSpPr>
            <a:spLocks noGrp="1" noChangeArrowheads="1"/>
          </p:cNvSpPr>
          <p:nvPr>
            <p:ph idx="1"/>
          </p:nvPr>
        </p:nvSpPr>
        <p:spPr/>
        <p:txBody>
          <a:bodyPr/>
          <a:lstStyle/>
          <a:p>
            <a:pPr eaLnBrk="1" hangingPunct="1"/>
            <a:r>
              <a:rPr lang="el-GR" altLang="el-GR" dirty="0" smtClean="0"/>
              <a:t>Γρήγορη περίοδος επώασης.</a:t>
            </a:r>
          </a:p>
          <a:p>
            <a:pPr eaLnBrk="1" hangingPunct="1"/>
            <a:r>
              <a:rPr lang="el-GR" altLang="el-GR" dirty="0" smtClean="0"/>
              <a:t>Γρήγορη εμφάνιση όλων των συμπτωμάτων.</a:t>
            </a:r>
          </a:p>
          <a:p>
            <a:pPr eaLnBrk="1" hangingPunct="1"/>
            <a:r>
              <a:rPr lang="el-GR" altLang="el-GR" dirty="0" smtClean="0"/>
              <a:t>Κεφαλικός τέτανος.</a:t>
            </a:r>
          </a:p>
          <a:p>
            <a:pPr eaLnBrk="1" hangingPunct="1"/>
            <a:r>
              <a:rPr lang="el-GR" altLang="el-GR" dirty="0" smtClean="0"/>
              <a:t>Ακραίες ηλικίες.</a:t>
            </a:r>
          </a:p>
          <a:p>
            <a:pPr eaLnBrk="1" hangingPunct="1"/>
            <a:r>
              <a:rPr lang="el-GR" altLang="el-GR" dirty="0" smtClean="0"/>
              <a:t>Ναρκομανείς που χρησιμοποιούν υποδόριες ενέσεις.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22</a:t>
            </a:fld>
            <a:endParaRPr lang="el-GR" dirty="0"/>
          </a:p>
        </p:txBody>
      </p:sp>
    </p:spTree>
    <p:extLst>
      <p:ext uri="{BB962C8B-B14F-4D97-AF65-F5344CB8AC3E}">
        <p14:creationId xmlns:p14="http://schemas.microsoft.com/office/powerpoint/2010/main" val="42381828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Εντετοπισμένος </a:t>
            </a:r>
            <a:r>
              <a:rPr lang="el-GR" dirty="0" smtClean="0"/>
              <a:t>τέτανος</a:t>
            </a:r>
            <a:endParaRPr lang="el-GR" dirty="0"/>
          </a:p>
        </p:txBody>
      </p:sp>
      <p:sp>
        <p:nvSpPr>
          <p:cNvPr id="28674" name="Rectangle 3"/>
          <p:cNvSpPr>
            <a:spLocks noGrp="1" noChangeArrowheads="1"/>
          </p:cNvSpPr>
          <p:nvPr>
            <p:ph idx="1"/>
          </p:nvPr>
        </p:nvSpPr>
        <p:spPr/>
        <p:txBody>
          <a:bodyPr/>
          <a:lstStyle/>
          <a:p>
            <a:pPr eaLnBrk="1" hangingPunct="1"/>
            <a:r>
              <a:rPr lang="el-GR" altLang="el-GR" dirty="0" smtClean="0"/>
              <a:t>Ο πόνος και η δυσκαμψία περιορίζεται στην περιοχή της πληγής. </a:t>
            </a:r>
            <a:endParaRPr lang="en-US" altLang="el-GR" dirty="0" smtClean="0"/>
          </a:p>
          <a:p>
            <a:pPr eaLnBrk="1" hangingPunct="1"/>
            <a:r>
              <a:rPr lang="el-GR" altLang="el-GR" dirty="0" smtClean="0"/>
              <a:t>Ο τόνος των γύρω μυών αυξάνεται.  </a:t>
            </a:r>
            <a:endParaRPr lang="en-US" altLang="el-GR" dirty="0" smtClean="0"/>
          </a:p>
          <a:p>
            <a:pPr eaLnBrk="1" hangingPunct="1"/>
            <a:r>
              <a:rPr lang="el-GR" altLang="el-GR" dirty="0" smtClean="0"/>
              <a:t>Συνήθως ο ασθενής επανέρχεται.</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23</a:t>
            </a:fld>
            <a:endParaRPr lang="el-GR" dirty="0"/>
          </a:p>
        </p:txBody>
      </p:sp>
    </p:spTree>
    <p:extLst>
      <p:ext uri="{BB962C8B-B14F-4D97-AF65-F5344CB8AC3E}">
        <p14:creationId xmlns:p14="http://schemas.microsoft.com/office/powerpoint/2010/main" val="37771693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Κεφαλικός </a:t>
            </a:r>
            <a:r>
              <a:rPr lang="el-GR" dirty="0" smtClean="0"/>
              <a:t>τέτανος</a:t>
            </a:r>
            <a:endParaRPr lang="el-GR" dirty="0"/>
          </a:p>
        </p:txBody>
      </p:sp>
      <p:sp>
        <p:nvSpPr>
          <p:cNvPr id="29698" name="Rectangle 3"/>
          <p:cNvSpPr>
            <a:spLocks noGrp="1" noChangeArrowheads="1"/>
          </p:cNvSpPr>
          <p:nvPr>
            <p:ph idx="1"/>
          </p:nvPr>
        </p:nvSpPr>
        <p:spPr/>
        <p:txBody>
          <a:bodyPr/>
          <a:lstStyle/>
          <a:p>
            <a:pPr eaLnBrk="1" hangingPunct="1"/>
            <a:r>
              <a:rPr lang="el-GR" altLang="el-GR" b="1" dirty="0" smtClean="0"/>
              <a:t>Αυτή η μορφή είναι σπάνια αλλά σχεδόν πάντοτε θανατηφόρος</a:t>
            </a:r>
            <a:r>
              <a:rPr lang="el-GR" altLang="el-GR" dirty="0" smtClean="0"/>
              <a:t>. Συχνά η είσοδος του κλωστηριδίου γίνεται από το μέσο αυτί</a:t>
            </a:r>
            <a:r>
              <a:rPr lang="el-GR" altLang="el-GR" u="sng" dirty="0" smtClean="0"/>
              <a:t>.  </a:t>
            </a:r>
          </a:p>
          <a:p>
            <a:pPr eaLnBrk="1" hangingPunct="1"/>
            <a:r>
              <a:rPr lang="el-GR" altLang="el-GR" dirty="0" smtClean="0"/>
              <a:t>Είναι χαρακτηριστικές </a:t>
            </a:r>
            <a:r>
              <a:rPr lang="el-GR" altLang="el-GR" b="1" dirty="0" smtClean="0"/>
              <a:t>οι παραλύσεις των κρανιακών νεύρων ιδίως του προσωπικού νεύρου.  </a:t>
            </a:r>
            <a:r>
              <a:rPr lang="el-GR" altLang="el-GR" dirty="0" smtClean="0"/>
              <a:t>Μπορεί να υπάρξει γενικευμένος τέτανος αλλά μπορεί και να ελλείπει.</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24</a:t>
            </a:fld>
            <a:endParaRPr lang="el-GR" dirty="0"/>
          </a:p>
        </p:txBody>
      </p:sp>
    </p:spTree>
    <p:extLst>
      <p:ext uri="{BB962C8B-B14F-4D97-AF65-F5344CB8AC3E}">
        <p14:creationId xmlns:p14="http://schemas.microsoft.com/office/powerpoint/2010/main" val="18389103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Νεογνικός </a:t>
            </a:r>
            <a:r>
              <a:rPr lang="el-GR" dirty="0" smtClean="0"/>
              <a:t>τέτανος</a:t>
            </a:r>
            <a:endParaRPr lang="el-GR" dirty="0"/>
          </a:p>
        </p:txBody>
      </p:sp>
      <p:sp>
        <p:nvSpPr>
          <p:cNvPr id="30722" name="Rectangle 3"/>
          <p:cNvSpPr>
            <a:spLocks noGrp="1" noChangeArrowheads="1"/>
          </p:cNvSpPr>
          <p:nvPr>
            <p:ph idx="1"/>
          </p:nvPr>
        </p:nvSpPr>
        <p:spPr/>
        <p:txBody>
          <a:bodyPr/>
          <a:lstStyle/>
          <a:p>
            <a:pPr eaLnBrk="1" hangingPunct="1"/>
            <a:r>
              <a:rPr lang="el-GR" altLang="el-GR" dirty="0" smtClean="0"/>
              <a:t>Επισυμβαίνει σε νεογνά σε λοίμωξη από τον ομφάλιο λώρο μετά από χρήση πούδρας και συνεχούς επικάλυψης.  </a:t>
            </a:r>
          </a:p>
          <a:p>
            <a:pPr eaLnBrk="1" hangingPunct="1"/>
            <a:r>
              <a:rPr lang="el-GR" altLang="el-GR" dirty="0" smtClean="0"/>
              <a:t>Παρατηρείται </a:t>
            </a:r>
            <a:r>
              <a:rPr lang="el-GR" altLang="el-GR" b="1" dirty="0" smtClean="0"/>
              <a:t>αδυναμία ανάπτυξης, δυσκολία θηλασμού, μορφασμοί </a:t>
            </a:r>
            <a:r>
              <a:rPr lang="el-GR" altLang="el-GR" dirty="0" smtClean="0"/>
              <a:t>και εκνευρισμός του νεογνού και ακολουθεί γενικευμένη δυσκαμψία και καθολικοί σπασμοί.  </a:t>
            </a:r>
          </a:p>
          <a:p>
            <a:pPr eaLnBrk="1" hangingPunct="1"/>
            <a:r>
              <a:rPr lang="el-GR" altLang="el-GR" dirty="0" smtClean="0"/>
              <a:t>Η θνησιμότητα είναι </a:t>
            </a:r>
            <a:r>
              <a:rPr lang="el-GR" altLang="el-GR" b="1" dirty="0" smtClean="0"/>
              <a:t>100%.  </a:t>
            </a:r>
          </a:p>
          <a:p>
            <a:pPr eaLnBrk="1" hangingPunct="1"/>
            <a:r>
              <a:rPr lang="el-GR" altLang="el-GR" b="1" dirty="0" smtClean="0"/>
              <a:t>Σκοπός της ΠΟΥ </a:t>
            </a:r>
            <a:r>
              <a:rPr lang="el-GR" altLang="el-GR" dirty="0" smtClean="0"/>
              <a:t>είναι να εξαλειφθεί η κλινική αυτή οντότητα με εμβολιασμό όλων των γυναικών της αναπαραγωγικής ηλικίας.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25</a:t>
            </a:fld>
            <a:endParaRPr lang="el-GR" dirty="0"/>
          </a:p>
        </p:txBody>
      </p:sp>
    </p:spTree>
    <p:extLst>
      <p:ext uri="{BB962C8B-B14F-4D97-AF65-F5344CB8AC3E}">
        <p14:creationId xmlns:p14="http://schemas.microsoft.com/office/powerpoint/2010/main" val="42869850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Διάγνωση</a:t>
            </a:r>
            <a:r>
              <a:rPr lang="en-US" dirty="0" smtClean="0"/>
              <a:t> </a:t>
            </a:r>
            <a:r>
              <a:rPr lang="el-GR" dirty="0" smtClean="0"/>
              <a:t>τετάνου</a:t>
            </a:r>
            <a:endParaRPr lang="el-GR" dirty="0"/>
          </a:p>
        </p:txBody>
      </p:sp>
      <p:sp>
        <p:nvSpPr>
          <p:cNvPr id="31746" name="Rectangle 3"/>
          <p:cNvSpPr>
            <a:spLocks noGrp="1" noChangeArrowheads="1"/>
          </p:cNvSpPr>
          <p:nvPr>
            <p:ph idx="1"/>
          </p:nvPr>
        </p:nvSpPr>
        <p:spPr/>
        <p:txBody>
          <a:bodyPr/>
          <a:lstStyle/>
          <a:p>
            <a:pPr eaLnBrk="1" hangingPunct="1"/>
            <a:r>
              <a:rPr lang="el-GR" altLang="el-GR" b="1" dirty="0" smtClean="0"/>
              <a:t>Λίγες νόσοι μοιάζουν με τον τέτανο, και έτσι η διάγνωση είναι κλινική.  </a:t>
            </a:r>
            <a:r>
              <a:rPr lang="el-GR" altLang="el-GR" dirty="0" smtClean="0"/>
              <a:t>Σπάνια άλλωστε το κλωστηρίδιο απομονώνεται από τις πληγές.  </a:t>
            </a:r>
          </a:p>
          <a:p>
            <a:pPr eaLnBrk="1" hangingPunct="1"/>
            <a:r>
              <a:rPr lang="el-GR" altLang="el-GR" dirty="0" smtClean="0"/>
              <a:t>Παρόλα αυτά, η υπερδοσολογία από φαινοθειαζίνες, η δηλητηρίαση από στρυχνίνη, η μηνιγγίτιδα, και η τετανία μπορεί να μιμηθούν κλινικά τον τέτανο.</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26</a:t>
            </a:fld>
            <a:endParaRPr lang="el-GR" dirty="0"/>
          </a:p>
        </p:txBody>
      </p:sp>
    </p:spTree>
    <p:extLst>
      <p:ext uri="{BB962C8B-B14F-4D97-AF65-F5344CB8AC3E}">
        <p14:creationId xmlns:p14="http://schemas.microsoft.com/office/powerpoint/2010/main" val="11469536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Θεραπεία </a:t>
            </a:r>
            <a:r>
              <a:rPr lang="el-GR" dirty="0" smtClean="0"/>
              <a:t>τετάνου </a:t>
            </a:r>
            <a:r>
              <a:rPr lang="el-GR" sz="3000" b="0" dirty="0" smtClean="0"/>
              <a:t>1/4</a:t>
            </a:r>
            <a:endParaRPr lang="el-GR" sz="3000" b="0" dirty="0"/>
          </a:p>
        </p:txBody>
      </p:sp>
      <p:sp>
        <p:nvSpPr>
          <p:cNvPr id="32770" name="Rectangle 3"/>
          <p:cNvSpPr>
            <a:spLocks noGrp="1" noChangeArrowheads="1"/>
          </p:cNvSpPr>
          <p:nvPr>
            <p:ph idx="1"/>
          </p:nvPr>
        </p:nvSpPr>
        <p:spPr/>
        <p:txBody>
          <a:bodyPr/>
          <a:lstStyle/>
          <a:p>
            <a:pPr eaLnBrk="1" hangingPunct="1"/>
            <a:r>
              <a:rPr lang="el-GR" altLang="el-GR" b="1" dirty="0" smtClean="0"/>
              <a:t>Για ύποπτες περιπτώσεις </a:t>
            </a:r>
            <a:r>
              <a:rPr lang="el-GR" altLang="el-GR" dirty="0" smtClean="0"/>
              <a:t>– πλήρης καθαρισμός της πληγής – και δίδουμε 250 μονάδες ανθρώπινης αντιτοξίνης καθώς και ενδομυϊκή χορήγηση τοξοειδούς.  </a:t>
            </a:r>
          </a:p>
          <a:p>
            <a:pPr eaLnBrk="1" hangingPunct="1"/>
            <a:r>
              <a:rPr lang="el-GR" altLang="el-GR" dirty="0" smtClean="0"/>
              <a:t>Αν ο ασθενής είναι ήδη προστατευμένος δίδεται μόνον μια αναμνηστική δόση τοξοειδούς.  </a:t>
            </a:r>
          </a:p>
          <a:p>
            <a:pPr eaLnBrk="1" hangingPunct="1"/>
            <a:r>
              <a:rPr lang="el-GR" altLang="el-GR" dirty="0" smtClean="0"/>
              <a:t>Αν δεν γνωρίζουμε σε τι ανοσολογική κατάσταση βρίσκεται ο ασθενής, τότε δίνουμε όλο το εμβόλιο των 3 δόσεων.</a:t>
            </a:r>
            <a:endParaRPr lang="el-GR" altLang="el-GR" u="sng" dirty="0" smtClean="0"/>
          </a:p>
          <a:p>
            <a:pPr eaLnBrk="1" hangingPunct="1"/>
            <a:r>
              <a:rPr lang="el-GR" altLang="el-GR" b="1" dirty="0" smtClean="0"/>
              <a:t>Για ήδη εκδηλωθείσα νοσολογική οντότητα, </a:t>
            </a:r>
            <a:r>
              <a:rPr lang="el-GR" altLang="el-GR" dirty="0" smtClean="0"/>
              <a:t>η βελτίωση των νοσηλευτικών συνθηκών οδήγησε στην ελάττωση της θνητότητας από 60% σε 20%.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27</a:t>
            </a:fld>
            <a:endParaRPr lang="el-GR" dirty="0"/>
          </a:p>
        </p:txBody>
      </p:sp>
    </p:spTree>
    <p:extLst>
      <p:ext uri="{BB962C8B-B14F-4D97-AF65-F5344CB8AC3E}">
        <p14:creationId xmlns:p14="http://schemas.microsoft.com/office/powerpoint/2010/main" val="23177084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Θεραπεία τετάνου </a:t>
            </a:r>
            <a:r>
              <a:rPr lang="el-GR" sz="3000" b="0" dirty="0" smtClean="0"/>
              <a:t>2/4</a:t>
            </a:r>
            <a:endParaRPr lang="el-GR" dirty="0"/>
          </a:p>
        </p:txBody>
      </p:sp>
      <p:sp>
        <p:nvSpPr>
          <p:cNvPr id="33794" name="Rectangle 3"/>
          <p:cNvSpPr>
            <a:spLocks noGrp="1" noChangeArrowheads="1"/>
          </p:cNvSpPr>
          <p:nvPr>
            <p:ph idx="1"/>
          </p:nvPr>
        </p:nvSpPr>
        <p:spPr/>
        <p:txBody>
          <a:bodyPr/>
          <a:lstStyle/>
          <a:p>
            <a:pPr eaLnBrk="1" hangingPunct="1"/>
            <a:r>
              <a:rPr lang="el-GR" altLang="el-GR" dirty="0" smtClean="0"/>
              <a:t>Οι ασθενείς νοσηλεύονται σε ήσυχο, σκοτεινό, καλώς αεριζόμενο δωμάτιο, απομονωμένοι.  Μπορεί να χρειασθεί και ρινογαστρική διατροφή.  Είναι σημαντική η προσοχή όσον αφορά την λειτουργία της ουροδόχου κύστης καθώς και του εντέρου.</a:t>
            </a:r>
            <a:endParaRPr lang="el-GR" altLang="el-GR" u="sng" dirty="0" smtClean="0"/>
          </a:p>
          <a:p>
            <a:pPr eaLnBrk="1" hangingPunct="1"/>
            <a:r>
              <a:rPr lang="el-GR" altLang="el-GR" b="1" dirty="0" smtClean="0"/>
              <a:t>Αντιβιοτικά και αντιτοξίνη.</a:t>
            </a:r>
          </a:p>
          <a:p>
            <a:pPr eaLnBrk="1" hangingPunct="1"/>
            <a:r>
              <a:rPr lang="el-GR" altLang="el-GR" dirty="0" smtClean="0"/>
              <a:t>Τόσο αντιβιοτικά όσο και αντιτοξίνη χρειάζεται να δοθούν ακόμη και όταν δεν υπάρχει εμφανής πληγή.  </a:t>
            </a:r>
          </a:p>
          <a:p>
            <a:pPr eaLnBrk="1" hangingPunct="1"/>
            <a:r>
              <a:rPr lang="el-GR" altLang="el-GR" dirty="0" smtClean="0"/>
              <a:t>Φάρμακο επιλογής είναι η </a:t>
            </a:r>
            <a:r>
              <a:rPr lang="el-GR" altLang="el-GR" b="1" dirty="0" smtClean="0"/>
              <a:t>πενικιλλίνη </a:t>
            </a:r>
            <a:r>
              <a:rPr lang="el-GR" altLang="el-GR" dirty="0" smtClean="0"/>
              <a:t>σε δόση 2,4γρ. ημερησίως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28</a:t>
            </a:fld>
            <a:endParaRPr lang="el-GR" dirty="0"/>
          </a:p>
        </p:txBody>
      </p:sp>
    </p:spTree>
    <p:extLst>
      <p:ext uri="{BB962C8B-B14F-4D97-AF65-F5344CB8AC3E}">
        <p14:creationId xmlns:p14="http://schemas.microsoft.com/office/powerpoint/2010/main" val="22562822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Λοιμώξεις από κορυνοβακτηρίδια</a:t>
            </a:r>
            <a:endParaRPr lang="el-GR" dirty="0"/>
          </a:p>
        </p:txBody>
      </p:sp>
      <p:sp>
        <p:nvSpPr>
          <p:cNvPr id="4098" name="Rectangle 3"/>
          <p:cNvSpPr>
            <a:spLocks noGrp="1" noChangeArrowheads="1"/>
          </p:cNvSpPr>
          <p:nvPr>
            <p:ph idx="1"/>
          </p:nvPr>
        </p:nvSpPr>
        <p:spPr/>
        <p:txBody>
          <a:bodyPr>
            <a:normAutofit/>
          </a:bodyPr>
          <a:lstStyle/>
          <a:p>
            <a:pPr eaLnBrk="1" hangingPunct="1">
              <a:lnSpc>
                <a:spcPct val="110000"/>
              </a:lnSpc>
            </a:pPr>
            <a:r>
              <a:rPr lang="el-GR" altLang="el-GR" b="1" dirty="0" smtClean="0"/>
              <a:t>Το </a:t>
            </a:r>
            <a:r>
              <a:rPr lang="en-US" altLang="el-GR" b="1" dirty="0" smtClean="0"/>
              <a:t>Corynobacterium diphtheriae</a:t>
            </a:r>
            <a:r>
              <a:rPr lang="el-GR" altLang="el-GR" b="1" dirty="0" smtClean="0"/>
              <a:t> </a:t>
            </a:r>
            <a:r>
              <a:rPr lang="el-GR" altLang="el-GR" dirty="0" smtClean="0"/>
              <a:t>είναι </a:t>
            </a:r>
            <a:r>
              <a:rPr lang="en-US" altLang="el-GR" dirty="0" smtClean="0"/>
              <a:t>gram</a:t>
            </a:r>
            <a:r>
              <a:rPr lang="el-GR" altLang="el-GR" dirty="0" smtClean="0"/>
              <a:t> θετικός βάκιλλος.  Έχουν αναγνωρισθεί 3 ποικιλίες – </a:t>
            </a:r>
            <a:r>
              <a:rPr lang="en-US" altLang="el-GR" b="1" dirty="0" smtClean="0"/>
              <a:t>mitis</a:t>
            </a:r>
            <a:r>
              <a:rPr lang="el-GR" altLang="el-GR" b="1" dirty="0" smtClean="0"/>
              <a:t>, </a:t>
            </a:r>
            <a:r>
              <a:rPr lang="en-US" altLang="el-GR" b="1" dirty="0" smtClean="0"/>
              <a:t>intermedius </a:t>
            </a:r>
            <a:r>
              <a:rPr lang="el-GR" altLang="el-GR" b="1" dirty="0" smtClean="0"/>
              <a:t>και </a:t>
            </a:r>
            <a:r>
              <a:rPr lang="en-US" altLang="el-GR" b="1" dirty="0" smtClean="0"/>
              <a:t>gravis</a:t>
            </a:r>
            <a:r>
              <a:rPr lang="el-GR" altLang="el-GR" b="1" dirty="0" smtClean="0"/>
              <a:t>.  </a:t>
            </a:r>
            <a:r>
              <a:rPr lang="el-GR" altLang="el-GR" dirty="0" smtClean="0"/>
              <a:t>Από αυτές, η ποικιλία </a:t>
            </a:r>
            <a:r>
              <a:rPr lang="en-US" altLang="el-GR" dirty="0" smtClean="0"/>
              <a:t>mitis </a:t>
            </a:r>
            <a:r>
              <a:rPr lang="el-GR" altLang="el-GR" dirty="0" smtClean="0"/>
              <a:t>συνδέεται με ήπιες λοιμώξεις.  </a:t>
            </a:r>
          </a:p>
          <a:p>
            <a:pPr eaLnBrk="1" hangingPunct="1">
              <a:lnSpc>
                <a:spcPct val="110000"/>
              </a:lnSpc>
            </a:pPr>
            <a:r>
              <a:rPr lang="el-GR" altLang="el-GR" dirty="0" smtClean="0"/>
              <a:t>Μόνο κορυνοβακτηρίδια που εκτείθενται στον βακτηριοφάγο β που φέρει το γονίδιο τοξ+ είναι ικανά να παράγουν τοξίνη.  </a:t>
            </a:r>
          </a:p>
          <a:p>
            <a:pPr eaLnBrk="1" hangingPunct="1">
              <a:lnSpc>
                <a:spcPct val="110000"/>
              </a:lnSpc>
            </a:pPr>
            <a:r>
              <a:rPr lang="el-GR" altLang="el-GR" b="1" dirty="0" smtClean="0"/>
              <a:t>Η τοξίνη </a:t>
            </a:r>
            <a:r>
              <a:rPr lang="el-GR" altLang="el-GR" dirty="0" smtClean="0"/>
              <a:t>έχει 2 υπομονάδες Α και Β εκ των οποίων η υπομονάδα Α είναι υπεύθυνη για την τοξικότητα των μικροβίων, ενώ η υπομονάδα Β χρησιμεύει για μεταφορά της τοξίνης και πρόσφυσή της σε ειδικούς υποδοχείς κυρίως του μυοκαρδίου και του περιφερικού νευρικού συστήματος.  </a:t>
            </a:r>
          </a:p>
          <a:p>
            <a:pPr eaLnBrk="1" hangingPunct="1">
              <a:lnSpc>
                <a:spcPct val="110000"/>
              </a:lnSpc>
            </a:pPr>
            <a:r>
              <a:rPr lang="el-GR" altLang="el-GR" b="1" dirty="0" smtClean="0"/>
              <a:t>Οι μόνοι ξενιστές είναι οι άνθρωποι.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35324484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Θεραπεία τετάνου </a:t>
            </a:r>
            <a:r>
              <a:rPr lang="el-GR" sz="3000" b="0" dirty="0" smtClean="0"/>
              <a:t>3/4</a:t>
            </a:r>
            <a:endParaRPr lang="el-GR" dirty="0"/>
          </a:p>
        </p:txBody>
      </p:sp>
      <p:sp>
        <p:nvSpPr>
          <p:cNvPr id="34818" name="Rectangle 3"/>
          <p:cNvSpPr>
            <a:spLocks noGrp="1" noChangeArrowheads="1"/>
          </p:cNvSpPr>
          <p:nvPr>
            <p:ph idx="1"/>
          </p:nvPr>
        </p:nvSpPr>
        <p:spPr/>
        <p:txBody>
          <a:bodyPr/>
          <a:lstStyle/>
          <a:p>
            <a:pPr eaLnBrk="1" hangingPunct="1"/>
            <a:r>
              <a:rPr lang="el-GR" altLang="el-GR" dirty="0" smtClean="0"/>
              <a:t>Η ανθρώπινη αντιτετανική ανοσοσφαιρίνη σε δόση 150 μονάδες ανά </a:t>
            </a:r>
            <a:r>
              <a:rPr lang="en-US" altLang="el-GR" dirty="0" smtClean="0"/>
              <a:t>kg </a:t>
            </a:r>
            <a:r>
              <a:rPr lang="el-GR" altLang="el-GR" dirty="0" smtClean="0"/>
              <a:t>δίδεται ενδομυϊκά ώστε να εξουδετερώσει την ήδη κυκλοφορούσα τοξίνη του κλωστηριδίου.  </a:t>
            </a:r>
          </a:p>
          <a:p>
            <a:pPr eaLnBrk="1" hangingPunct="1"/>
            <a:r>
              <a:rPr lang="el-GR" altLang="el-GR" dirty="0" smtClean="0"/>
              <a:t>Δεν έχει επίδραση στην ήδη δεσμευθείσα τοξίνη.  </a:t>
            </a:r>
          </a:p>
          <a:p>
            <a:pPr eaLnBrk="1" hangingPunct="1"/>
            <a:r>
              <a:rPr lang="el-GR" altLang="el-GR" dirty="0" smtClean="0"/>
              <a:t>Σε πολύ σοβαρές περιπτώσεις δίδεται ενδοφλεβίως.  </a:t>
            </a:r>
          </a:p>
          <a:p>
            <a:pPr eaLnBrk="1" hangingPunct="1"/>
            <a:r>
              <a:rPr lang="el-GR" altLang="el-GR" dirty="0" smtClean="0"/>
              <a:t>Σε αναπτυσσόμενες χώρες αν δεν υπάρχει η ανθρώπειος ανοσοσφαιρίνη, δίδεται ζωική (αλόγου) 10,000-20,000 μονάδες ενδομυϊκά αφού πρωταρχικά ελεγχθεί το άτομο για πιθανότητα αλλεργίας.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29</a:t>
            </a:fld>
            <a:endParaRPr lang="el-GR" dirty="0"/>
          </a:p>
        </p:txBody>
      </p:sp>
    </p:spTree>
    <p:extLst>
      <p:ext uri="{BB962C8B-B14F-4D97-AF65-F5344CB8AC3E}">
        <p14:creationId xmlns:p14="http://schemas.microsoft.com/office/powerpoint/2010/main" val="38638614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Θεραπεία τετάνου </a:t>
            </a:r>
            <a:r>
              <a:rPr lang="el-GR" sz="3000" b="0" dirty="0" smtClean="0"/>
              <a:t>4/4</a:t>
            </a:r>
            <a:endParaRPr lang="el-GR" dirty="0"/>
          </a:p>
        </p:txBody>
      </p:sp>
      <p:sp>
        <p:nvSpPr>
          <p:cNvPr id="35842" name="Rectangle 3"/>
          <p:cNvSpPr>
            <a:spLocks noGrp="1" noChangeArrowheads="1"/>
          </p:cNvSpPr>
          <p:nvPr>
            <p:ph idx="1"/>
          </p:nvPr>
        </p:nvSpPr>
        <p:spPr/>
        <p:txBody>
          <a:bodyPr/>
          <a:lstStyle/>
          <a:p>
            <a:pPr eaLnBrk="1" hangingPunct="1"/>
            <a:r>
              <a:rPr lang="el-GR" altLang="el-GR" b="1" dirty="0" smtClean="0"/>
              <a:t>Οι σπασμοί το τετάνου ελέγχονται με διαζεπάμη </a:t>
            </a:r>
            <a:r>
              <a:rPr lang="el-GR" altLang="el-GR" dirty="0" smtClean="0"/>
              <a:t>(</a:t>
            </a:r>
            <a:r>
              <a:rPr lang="en-US" altLang="el-GR" dirty="0" smtClean="0"/>
              <a:t>Vallium</a:t>
            </a:r>
            <a:r>
              <a:rPr lang="el-GR" altLang="el-GR" dirty="0" smtClean="0"/>
              <a:t>) που είναι και το φάρμακο εκλογής.  Δόση μέχρι 120 </a:t>
            </a:r>
            <a:r>
              <a:rPr lang="en-US" altLang="el-GR" dirty="0" smtClean="0"/>
              <a:t>mg </a:t>
            </a:r>
            <a:r>
              <a:rPr lang="el-GR" altLang="el-GR" dirty="0" smtClean="0"/>
              <a:t>ανά 24 </a:t>
            </a:r>
            <a:r>
              <a:rPr lang="en-US" altLang="el-GR" dirty="0" smtClean="0"/>
              <a:t>h </a:t>
            </a:r>
            <a:r>
              <a:rPr lang="el-GR" altLang="el-GR" dirty="0" smtClean="0"/>
              <a:t>μπορεί να χρειαστεί σε βαρέως πάσχοντες.</a:t>
            </a:r>
          </a:p>
          <a:p>
            <a:pPr eaLnBrk="1" hangingPunct="1"/>
            <a:r>
              <a:rPr lang="el-GR" altLang="el-GR" dirty="0" smtClean="0"/>
              <a:t>Αναστολείς των </a:t>
            </a:r>
            <a:r>
              <a:rPr lang="el-GR" altLang="el-GR" b="1" dirty="0" smtClean="0"/>
              <a:t>β-υποδοχέων </a:t>
            </a:r>
            <a:r>
              <a:rPr lang="el-GR" altLang="el-GR" dirty="0" smtClean="0"/>
              <a:t>μπορεί να χρειαστούν για τον έλεγχο της δυσλειτουργίας του αυτονόμου νευρικού συστήματος.  </a:t>
            </a:r>
          </a:p>
          <a:p>
            <a:pPr eaLnBrk="1" hangingPunct="1"/>
            <a:r>
              <a:rPr lang="el-GR" altLang="el-GR" dirty="0" smtClean="0"/>
              <a:t>Υποστήριξη </a:t>
            </a:r>
            <a:r>
              <a:rPr lang="el-GR" altLang="el-GR" b="1" dirty="0" smtClean="0"/>
              <a:t>με αναπνευστήρες </a:t>
            </a:r>
            <a:r>
              <a:rPr lang="el-GR" altLang="el-GR" dirty="0" smtClean="0"/>
              <a:t>γίνεται σε ειδικές μονάδες εντατικής θεραπείας.</a:t>
            </a:r>
          </a:p>
          <a:p>
            <a:pPr eaLnBrk="1" hangingPunct="1"/>
            <a:r>
              <a:rPr lang="el-GR" altLang="el-GR" dirty="0" smtClean="0"/>
              <a:t>Μπορεί να χρειαστεί </a:t>
            </a:r>
            <a:r>
              <a:rPr lang="el-GR" altLang="el-GR" b="1" dirty="0" smtClean="0"/>
              <a:t>τραχειοστομία.</a:t>
            </a:r>
          </a:p>
          <a:p>
            <a:pPr eaLnBrk="1" hangingPunct="1"/>
            <a:r>
              <a:rPr lang="el-GR" altLang="el-GR" dirty="0" smtClean="0"/>
              <a:t>Μετά την ανάρρωση πρέπει να γίνεται εμβολιασμός γιατί η </a:t>
            </a:r>
            <a:r>
              <a:rPr lang="el-GR" altLang="el-GR" b="1" dirty="0" smtClean="0"/>
              <a:t>ανοσία που ακολουθεί τον τέτανο είναι ατελής.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30</a:t>
            </a:fld>
            <a:endParaRPr lang="el-GR" dirty="0"/>
          </a:p>
        </p:txBody>
      </p:sp>
    </p:spTree>
    <p:extLst>
      <p:ext uri="{BB962C8B-B14F-4D97-AF65-F5344CB8AC3E}">
        <p14:creationId xmlns:p14="http://schemas.microsoft.com/office/powerpoint/2010/main" val="31001116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Πρόληψη </a:t>
            </a:r>
            <a:r>
              <a:rPr lang="el-GR" dirty="0" smtClean="0"/>
              <a:t>τετάνου</a:t>
            </a:r>
            <a:endParaRPr lang="el-GR" dirty="0"/>
          </a:p>
        </p:txBody>
      </p:sp>
      <p:sp>
        <p:nvSpPr>
          <p:cNvPr id="36866" name="Rectangle 3"/>
          <p:cNvSpPr>
            <a:spLocks noGrp="1" noChangeArrowheads="1"/>
          </p:cNvSpPr>
          <p:nvPr>
            <p:ph idx="1"/>
          </p:nvPr>
        </p:nvSpPr>
        <p:spPr/>
        <p:txBody>
          <a:bodyPr/>
          <a:lstStyle/>
          <a:p>
            <a:r>
              <a:rPr lang="el-GR" altLang="el-GR" dirty="0" smtClean="0"/>
              <a:t>Ο τέτανος είναι νόσος που προλαμβάνεται με τον εμβολιασμό ανεξάρτητα από την ηλικία του ατόμου.</a:t>
            </a:r>
          </a:p>
          <a:p>
            <a:pPr eaLnBrk="1" hangingPunct="1"/>
            <a:r>
              <a:rPr lang="el-GR" altLang="el-GR" dirty="0" smtClean="0"/>
              <a:t>Οι αγρότες είναι κύρια σε μεγαλύτερο κίνδυνο και πρέπει συχνά να κάνουν αναμνηστικές ενέσεις.</a:t>
            </a:r>
          </a:p>
          <a:p>
            <a:pPr eaLnBrk="1" hangingPunct="1"/>
            <a:r>
              <a:rPr lang="el-GR" altLang="el-GR" b="1" dirty="0" smtClean="0"/>
              <a:t>Όλες οι χώρες στον κόσμο εμβολιάζουν τώρα τα παιδιά.</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31</a:t>
            </a:fld>
            <a:endParaRPr lang="el-GR" dirty="0"/>
          </a:p>
        </p:txBody>
      </p:sp>
    </p:spTree>
    <p:extLst>
      <p:ext uri="{BB962C8B-B14F-4D97-AF65-F5344CB8AC3E}">
        <p14:creationId xmlns:p14="http://schemas.microsoft.com/office/powerpoint/2010/main" val="39593819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Αλλαντίαση </a:t>
            </a:r>
            <a:r>
              <a:rPr lang="el-GR" sz="3000" b="0" dirty="0" smtClean="0"/>
              <a:t>1/2</a:t>
            </a:r>
            <a:endParaRPr lang="el-GR" sz="3000" b="0" dirty="0"/>
          </a:p>
        </p:txBody>
      </p:sp>
      <p:sp>
        <p:nvSpPr>
          <p:cNvPr id="37890" name="Rectangle 3"/>
          <p:cNvSpPr>
            <a:spLocks noGrp="1" noChangeArrowheads="1"/>
          </p:cNvSpPr>
          <p:nvPr>
            <p:ph idx="1"/>
          </p:nvPr>
        </p:nvSpPr>
        <p:spPr/>
        <p:txBody>
          <a:bodyPr/>
          <a:lstStyle/>
          <a:p>
            <a:pPr eaLnBrk="1" hangingPunct="1"/>
            <a:r>
              <a:rPr lang="el-GR" altLang="el-GR" dirty="0" smtClean="0"/>
              <a:t>Η αλλαντίαση οφείλεται στο </a:t>
            </a:r>
            <a:r>
              <a:rPr lang="en-US" altLang="el-GR" b="1" dirty="0" smtClean="0"/>
              <a:t>Clostridium botulinum</a:t>
            </a:r>
            <a:r>
              <a:rPr lang="el-GR" altLang="el-GR" b="1" dirty="0" smtClean="0"/>
              <a:t>.  </a:t>
            </a:r>
          </a:p>
          <a:p>
            <a:pPr eaLnBrk="1" hangingPunct="1"/>
            <a:r>
              <a:rPr lang="el-GR" altLang="el-GR" dirty="0" smtClean="0"/>
              <a:t>Ο μικροοργανισμός βρίσκεται στο έδαφος και συχνά η τροφή επιμολύνεται με σπόρους, οι οποίοι είναι ανθεκτικοί στο βρασμό.  </a:t>
            </a:r>
            <a:endParaRPr lang="en-US" altLang="el-GR" dirty="0" smtClean="0"/>
          </a:p>
          <a:p>
            <a:pPr eaLnBrk="1" hangingPunct="1"/>
            <a:r>
              <a:rPr lang="el-GR" altLang="el-GR" dirty="0" smtClean="0"/>
              <a:t>Οι μικροοργανισμοί πολλαπλασιάζονται σε </a:t>
            </a:r>
            <a:r>
              <a:rPr lang="el-GR" altLang="el-GR" b="1" dirty="0" smtClean="0"/>
              <a:t>κονσερβοποιημένες τροφές.  </a:t>
            </a:r>
          </a:p>
          <a:p>
            <a:pPr eaLnBrk="1" hangingPunct="1"/>
            <a:r>
              <a:rPr lang="el-GR" altLang="el-GR" dirty="0" smtClean="0"/>
              <a:t>Τρείς τύποι </a:t>
            </a:r>
            <a:r>
              <a:rPr lang="el-GR" altLang="el-GR" b="1" dirty="0" smtClean="0"/>
              <a:t>νευροτοξίνης </a:t>
            </a:r>
            <a:r>
              <a:rPr lang="el-GR" altLang="el-GR" dirty="0" smtClean="0"/>
              <a:t>είναι παθολογικοί για τον άνθρωπο, η Α, η Β και η Ε.  </a:t>
            </a:r>
          </a:p>
          <a:p>
            <a:pPr eaLnBrk="1" hangingPunct="1"/>
            <a:r>
              <a:rPr lang="el-GR" altLang="el-GR" dirty="0" smtClean="0"/>
              <a:t>Οι πιο παθογόνες τοξίνες </a:t>
            </a:r>
            <a:r>
              <a:rPr lang="el-GR" altLang="el-GR" b="1" dirty="0" smtClean="0"/>
              <a:t>αναστέλλουν την νευρομεταβίβαση στην νευρομυική σύναψη (τελική κινητική πλάκα).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32</a:t>
            </a:fld>
            <a:endParaRPr lang="el-GR" dirty="0"/>
          </a:p>
        </p:txBody>
      </p:sp>
    </p:spTree>
    <p:extLst>
      <p:ext uri="{BB962C8B-B14F-4D97-AF65-F5344CB8AC3E}">
        <p14:creationId xmlns:p14="http://schemas.microsoft.com/office/powerpoint/2010/main" val="5595111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Αλλαντίαση </a:t>
            </a:r>
            <a:r>
              <a:rPr lang="el-GR" sz="3000" b="0" dirty="0" smtClean="0"/>
              <a:t>2/2</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33</a:t>
            </a:fld>
            <a:endParaRPr lang="el-GR" dirty="0"/>
          </a:p>
        </p:txBody>
      </p:sp>
      <p:pic>
        <p:nvPicPr>
          <p:cNvPr id="1026" name="Picture 2" descr="File:Botulism1and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6124" y="1556792"/>
            <a:ext cx="5484143" cy="413207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7"/>
          <p:cNvSpPr/>
          <p:nvPr/>
        </p:nvSpPr>
        <p:spPr>
          <a:xfrm>
            <a:off x="1242053" y="5949280"/>
            <a:ext cx="6659893"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smtClean="0">
                <a:latin typeface="+mn-lt"/>
                <a:hlinkClick r:id="rId3"/>
              </a:rPr>
              <a:t>Botulism1and2</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smtClean="0">
                <a:latin typeface="+mn-lt"/>
                <a:hlinkClick r:id="rId4" tooltip="User:Aavindraa"/>
              </a:rPr>
              <a:t>Aavindraa</a:t>
            </a:r>
            <a:r>
              <a:rPr lang="el-GR" sz="1200" dirty="0" smtClean="0">
                <a:latin typeface="+mn-lt"/>
              </a:rPr>
              <a:t> </a:t>
            </a:r>
            <a:r>
              <a:rPr lang="el-GR" sz="1200" dirty="0" smtClean="0">
                <a:solidFill>
                  <a:prstClr val="black">
                    <a:lumMod val="75000"/>
                    <a:lumOff val="25000"/>
                  </a:prstClr>
                </a:solidFill>
                <a:latin typeface="+mn-lt"/>
              </a:rPr>
              <a:t>διαθέσιμο με άδεια </a:t>
            </a:r>
            <a:r>
              <a:rPr lang="en-US" sz="1200" dirty="0">
                <a:latin typeface="+mn-lt"/>
                <a:hlinkClick r:id="rId5"/>
              </a:rPr>
              <a:t>CC BY 2.0</a:t>
            </a:r>
            <a:endParaRPr lang="en-US" sz="1200" dirty="0">
              <a:latin typeface="+mn-lt"/>
            </a:endParaRPr>
          </a:p>
        </p:txBody>
      </p:sp>
    </p:spTree>
    <p:extLst>
      <p:ext uri="{BB962C8B-B14F-4D97-AF65-F5344CB8AC3E}">
        <p14:creationId xmlns:p14="http://schemas.microsoft.com/office/powerpoint/2010/main" val="4672245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Clostridium botulinum</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34</a:t>
            </a:fld>
            <a:endParaRPr lang="el-GR" dirty="0"/>
          </a:p>
        </p:txBody>
      </p:sp>
      <p:pic>
        <p:nvPicPr>
          <p:cNvPr id="2050" name="Picture 2" descr="File:Clostridium botulinu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4407" y="1268760"/>
            <a:ext cx="5029200" cy="47625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p:cNvSpPr/>
          <p:nvPr/>
        </p:nvSpPr>
        <p:spPr>
          <a:xfrm>
            <a:off x="2195736" y="5938926"/>
            <a:ext cx="4914546"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Clostridium </a:t>
            </a:r>
            <a:r>
              <a:rPr lang="en-US" sz="1200" dirty="0" smtClean="0">
                <a:latin typeface="+mn-lt"/>
                <a:hlinkClick r:id="rId3"/>
              </a:rPr>
              <a:t>botulinum</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4" tooltip="User:Kookaburra"/>
              </a:rPr>
              <a:t>Kookaburra</a:t>
            </a:r>
            <a:r>
              <a:rPr lang="el-GR" sz="1200" dirty="0" smtClean="0">
                <a:solidFill>
                  <a:prstClr val="black">
                    <a:lumMod val="75000"/>
                    <a:lumOff val="25000"/>
                  </a:prstClr>
                </a:solidFill>
                <a:latin typeface="+mn-lt"/>
              </a:rPr>
              <a:t> 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1409990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Κλινική εικόνα </a:t>
            </a:r>
            <a:r>
              <a:rPr lang="el-GR" dirty="0" smtClean="0"/>
              <a:t>αλλαντίασης </a:t>
            </a:r>
            <a:r>
              <a:rPr lang="el-GR" sz="3000" b="0" dirty="0" smtClean="0"/>
              <a:t>1/2</a:t>
            </a:r>
            <a:endParaRPr lang="el-GR" sz="3000" b="0" dirty="0"/>
          </a:p>
        </p:txBody>
      </p:sp>
      <p:sp>
        <p:nvSpPr>
          <p:cNvPr id="47106" name="Rectangle 3"/>
          <p:cNvSpPr>
            <a:spLocks noGrp="1" noChangeArrowheads="1"/>
          </p:cNvSpPr>
          <p:nvPr>
            <p:ph idx="1"/>
          </p:nvPr>
        </p:nvSpPr>
        <p:spPr/>
        <p:txBody>
          <a:bodyPr/>
          <a:lstStyle/>
          <a:p>
            <a:pPr eaLnBrk="1" hangingPunct="1"/>
            <a:r>
              <a:rPr lang="el-GR" altLang="el-GR" dirty="0" smtClean="0"/>
              <a:t>Τα πρώτα κλινικά συμπτώματα περιλαμβάνουν ναυτία, έμετο, και διάρροια, συνήθως 18-20 ώρες από την βρώση μολυσμένης τροφής.  </a:t>
            </a:r>
            <a:endParaRPr lang="el-GR" altLang="el-GR" u="sng" dirty="0" smtClean="0"/>
          </a:p>
          <a:p>
            <a:pPr eaLnBrk="1" hangingPunct="1"/>
            <a:r>
              <a:rPr lang="el-GR" altLang="el-GR" b="1" dirty="0" smtClean="0"/>
              <a:t>Τα νευρολογικά </a:t>
            </a:r>
            <a:r>
              <a:rPr lang="el-GR" altLang="el-GR" dirty="0" smtClean="0"/>
              <a:t>συμπτώματα κυριαρχούν στην κλινική εικόνα και περιλαμβάνουν </a:t>
            </a:r>
            <a:r>
              <a:rPr lang="el-GR" altLang="el-GR" b="1" dirty="0" smtClean="0"/>
              <a:t>θόλωση της όρασης και διπλωπία.  </a:t>
            </a:r>
            <a:r>
              <a:rPr lang="el-GR" altLang="el-GR" dirty="0" smtClean="0"/>
              <a:t>Αργότερα εμφανίζεται </a:t>
            </a:r>
            <a:r>
              <a:rPr lang="el-GR" altLang="el-GR" b="1" dirty="0" smtClean="0"/>
              <a:t>λαρυγγική και φαρυγγική παράλυση και μετά γενικευμένη παράλυση. </a:t>
            </a:r>
            <a:r>
              <a:rPr lang="el-GR" altLang="el-GR" dirty="0" smtClean="0"/>
              <a:t>Δεν υπάρχει διαταραχή του επιπέδου συνείδησης.  </a:t>
            </a:r>
          </a:p>
          <a:p>
            <a:pPr eaLnBrk="1" hangingPunct="1"/>
            <a:r>
              <a:rPr lang="el-GR" altLang="el-GR" dirty="0" smtClean="0"/>
              <a:t>Μπορεί να συμβεί </a:t>
            </a:r>
            <a:r>
              <a:rPr lang="el-GR" altLang="el-GR" b="1" dirty="0" smtClean="0"/>
              <a:t>αναπνευστική ανεπάρκεια.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35</a:t>
            </a:fld>
            <a:endParaRPr lang="el-GR" dirty="0"/>
          </a:p>
        </p:txBody>
      </p:sp>
    </p:spTree>
    <p:extLst>
      <p:ext uri="{BB962C8B-B14F-4D97-AF65-F5344CB8AC3E}">
        <p14:creationId xmlns:p14="http://schemas.microsoft.com/office/powerpoint/2010/main" val="17048128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Κλινική εικόνα αλλαντίασης </a:t>
            </a:r>
            <a:r>
              <a:rPr lang="el-GR" sz="3000" b="0" dirty="0" smtClean="0"/>
              <a:t>2/2</a:t>
            </a:r>
            <a:endParaRPr lang="el-GR" dirty="0"/>
          </a:p>
        </p:txBody>
      </p:sp>
      <p:sp>
        <p:nvSpPr>
          <p:cNvPr id="48130" name="Rectangle 3"/>
          <p:cNvSpPr>
            <a:spLocks noGrp="1" noChangeArrowheads="1"/>
          </p:cNvSpPr>
          <p:nvPr>
            <p:ph idx="1"/>
          </p:nvPr>
        </p:nvSpPr>
        <p:spPr/>
        <p:txBody>
          <a:bodyPr/>
          <a:lstStyle/>
          <a:p>
            <a:pPr eaLnBrk="1" hangingPunct="1"/>
            <a:r>
              <a:rPr lang="el-GR" altLang="el-GR" dirty="0" smtClean="0"/>
              <a:t>Λόγω της αναστολής της νευρομεταβίβασης (μπλοκάρισμα της ακετυλοχολίνης) παρατηρείται </a:t>
            </a:r>
            <a:r>
              <a:rPr lang="el-GR" altLang="el-GR" b="1" dirty="0" smtClean="0"/>
              <a:t>κατακράτηση ούρων και δυσκοιλιότητα.  </a:t>
            </a:r>
          </a:p>
          <a:p>
            <a:pPr eaLnBrk="1" hangingPunct="1"/>
            <a:r>
              <a:rPr lang="el-GR" altLang="el-GR" dirty="0" smtClean="0"/>
              <a:t>Ο πυρετός είναι ασυνήθιστος στην κλινική εικόνα.  </a:t>
            </a:r>
          </a:p>
          <a:p>
            <a:pPr eaLnBrk="1" hangingPunct="1"/>
            <a:r>
              <a:rPr lang="el-GR" altLang="el-GR" dirty="0" smtClean="0"/>
              <a:t>Παρατηρείται </a:t>
            </a:r>
            <a:r>
              <a:rPr lang="el-GR" altLang="el-GR" b="1" dirty="0" smtClean="0"/>
              <a:t>αδυναμία του πλάγιου ορθού του οφθαλμού και κατά συνέπεια στραβισμός, </a:t>
            </a:r>
            <a:r>
              <a:rPr lang="el-GR" altLang="el-GR" dirty="0" smtClean="0"/>
              <a:t>η δε </a:t>
            </a:r>
            <a:r>
              <a:rPr lang="el-GR" altLang="el-GR" b="1" dirty="0" smtClean="0"/>
              <a:t>κόρη είναι διεσταλμένη και δεν απαντά ούτε στο φως ούτε στην προσαρμογή.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36</a:t>
            </a:fld>
            <a:endParaRPr lang="el-GR" dirty="0"/>
          </a:p>
        </p:txBody>
      </p:sp>
    </p:spTree>
    <p:extLst>
      <p:ext uri="{BB962C8B-B14F-4D97-AF65-F5344CB8AC3E}">
        <p14:creationId xmlns:p14="http://schemas.microsoft.com/office/powerpoint/2010/main" val="11656190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Διάγνωση αλλαντίασης</a:t>
            </a:r>
            <a:endParaRPr lang="el-GR" dirty="0"/>
          </a:p>
        </p:txBody>
      </p:sp>
      <p:sp>
        <p:nvSpPr>
          <p:cNvPr id="49154" name="Rectangle 3"/>
          <p:cNvSpPr>
            <a:spLocks noGrp="1" noChangeArrowheads="1"/>
          </p:cNvSpPr>
          <p:nvPr>
            <p:ph idx="1"/>
          </p:nvPr>
        </p:nvSpPr>
        <p:spPr/>
        <p:txBody>
          <a:bodyPr/>
          <a:lstStyle/>
          <a:p>
            <a:pPr eaLnBrk="1" hangingPunct="1"/>
            <a:r>
              <a:rPr lang="el-GR" altLang="el-GR" dirty="0" smtClean="0"/>
              <a:t>Από το ιστορικό αναφαίνεται η βρώση υπόπτων τροφών.  </a:t>
            </a:r>
          </a:p>
          <a:p>
            <a:pPr eaLnBrk="1" hangingPunct="1"/>
            <a:r>
              <a:rPr lang="el-GR" altLang="el-GR" dirty="0" smtClean="0"/>
              <a:t>Η νόσος μπορεί να εμφανισθεί σε περισσότερα του ενός μέλη της οικογένειας.  </a:t>
            </a:r>
            <a:endParaRPr lang="en-US" altLang="el-GR" dirty="0" smtClean="0"/>
          </a:p>
          <a:p>
            <a:pPr eaLnBrk="1" hangingPunct="1"/>
            <a:r>
              <a:rPr lang="el-GR" altLang="el-GR" dirty="0" smtClean="0"/>
              <a:t>Η παρουσία της τοξίνης στα κόπρανα, στον ορρό, η στις ύποπτες κονσερβοποιημένες τροφές αποδεικνύεται ενίοντας το ύποπτο υλικό σε ποντίκια.  </a:t>
            </a:r>
          </a:p>
          <a:p>
            <a:pPr eaLnBrk="1" hangingPunct="1"/>
            <a:r>
              <a:rPr lang="el-GR" altLang="el-GR" dirty="0" smtClean="0"/>
              <a:t>Η νόσος πρέπει να διαφοροδιαγνωσθεί από την περίπτωση βρώσης δηλητηριωδών μανιταριών, την δηλητηρίαση από ατροπίνη, την νόσο </a:t>
            </a:r>
            <a:r>
              <a:rPr lang="en-US" altLang="el-GR" dirty="0" smtClean="0"/>
              <a:t>Guillaim</a:t>
            </a:r>
            <a:r>
              <a:rPr lang="el-GR" altLang="el-GR" dirty="0" smtClean="0"/>
              <a:t>-</a:t>
            </a:r>
            <a:r>
              <a:rPr lang="en-US" altLang="el-GR" dirty="0" smtClean="0"/>
              <a:t>Barre</a:t>
            </a:r>
            <a:r>
              <a:rPr lang="el-GR" altLang="el-GR" dirty="0" smtClean="0"/>
              <a:t>, και την </a:t>
            </a:r>
            <a:r>
              <a:rPr lang="en-US" altLang="el-GR" dirty="0" smtClean="0"/>
              <a:t>myasthenia gravis</a:t>
            </a:r>
            <a:r>
              <a:rPr lang="el-GR" altLang="el-GR" dirty="0" smtClean="0"/>
              <a:t>.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37</a:t>
            </a:fld>
            <a:endParaRPr lang="el-GR" dirty="0"/>
          </a:p>
        </p:txBody>
      </p:sp>
    </p:spTree>
    <p:extLst>
      <p:ext uri="{BB962C8B-B14F-4D97-AF65-F5344CB8AC3E}">
        <p14:creationId xmlns:p14="http://schemas.microsoft.com/office/powerpoint/2010/main" val="9451806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Θεραπεία </a:t>
            </a:r>
            <a:r>
              <a:rPr lang="el-GR" dirty="0" smtClean="0"/>
              <a:t>αλλαντιάσεως</a:t>
            </a:r>
            <a:endParaRPr lang="el-GR" dirty="0"/>
          </a:p>
        </p:txBody>
      </p:sp>
      <p:sp>
        <p:nvSpPr>
          <p:cNvPr id="50178" name="Rectangle 3"/>
          <p:cNvSpPr>
            <a:spLocks noGrp="1" noChangeArrowheads="1"/>
          </p:cNvSpPr>
          <p:nvPr>
            <p:ph idx="1"/>
          </p:nvPr>
        </p:nvSpPr>
        <p:spPr/>
        <p:txBody>
          <a:bodyPr>
            <a:normAutofit lnSpcReduction="10000"/>
          </a:bodyPr>
          <a:lstStyle/>
          <a:p>
            <a:pPr eaLnBrk="1" hangingPunct="1">
              <a:lnSpc>
                <a:spcPct val="110000"/>
              </a:lnSpc>
            </a:pPr>
            <a:r>
              <a:rPr lang="el-GR" altLang="el-GR" dirty="0" smtClean="0"/>
              <a:t>Η θεραπεία είναι υποστηρικτική.</a:t>
            </a:r>
          </a:p>
          <a:p>
            <a:pPr eaLnBrk="1" hangingPunct="1">
              <a:lnSpc>
                <a:spcPct val="110000"/>
              </a:lnSpc>
            </a:pPr>
            <a:r>
              <a:rPr lang="el-GR" altLang="el-GR" dirty="0" smtClean="0"/>
              <a:t>Σκοπός είναι η διατήρηση της αναπνοής με υποβοηθούμενη αναπνοή.</a:t>
            </a:r>
          </a:p>
          <a:p>
            <a:pPr eaLnBrk="1" hangingPunct="1">
              <a:lnSpc>
                <a:spcPct val="110000"/>
              </a:lnSpc>
            </a:pPr>
            <a:r>
              <a:rPr lang="el-GR" altLang="el-GR" dirty="0" smtClean="0"/>
              <a:t>Χορηγούμε επίσης ενδοφλέβια 20 </a:t>
            </a:r>
            <a:r>
              <a:rPr lang="en-US" altLang="el-GR" dirty="0" smtClean="0"/>
              <a:t>ml </a:t>
            </a:r>
            <a:r>
              <a:rPr lang="el-GR" altLang="el-GR" b="1" dirty="0" smtClean="0"/>
              <a:t>αντιτοξίνης </a:t>
            </a:r>
            <a:r>
              <a:rPr lang="el-GR" altLang="el-GR" dirty="0" smtClean="0"/>
              <a:t>και μετά από 4 ώρες άλλα 10 </a:t>
            </a:r>
            <a:r>
              <a:rPr lang="en-US" altLang="el-GR" dirty="0" smtClean="0"/>
              <a:t>ml </a:t>
            </a:r>
            <a:r>
              <a:rPr lang="el-GR" altLang="el-GR" dirty="0" smtClean="0"/>
              <a:t>και επαναλαμβάνουμε την χορήγηση κάθε 12-24 ώρες εφ’ όσον κριθεί αναγκαίο.  </a:t>
            </a:r>
          </a:p>
          <a:p>
            <a:pPr eaLnBrk="1" hangingPunct="1">
              <a:lnSpc>
                <a:spcPct val="110000"/>
              </a:lnSpc>
            </a:pPr>
            <a:r>
              <a:rPr lang="el-GR" altLang="el-GR" dirty="0" smtClean="0"/>
              <a:t>Η χρήση αντιβιοτικών δεν είναι καλά τεκμηριωμένη κλινικά.  </a:t>
            </a:r>
          </a:p>
          <a:p>
            <a:pPr eaLnBrk="1" hangingPunct="1">
              <a:lnSpc>
                <a:spcPct val="110000"/>
              </a:lnSpc>
            </a:pPr>
            <a:r>
              <a:rPr lang="el-GR" altLang="el-GR" b="1" dirty="0" smtClean="0"/>
              <a:t>Για αναστροφή των παραλύσεων και του μπλοκαρίσματος της νευρομυϊκής σύναψης δίνουμε υδροχλωρική γουανιδίνη.</a:t>
            </a:r>
          </a:p>
          <a:p>
            <a:pPr eaLnBrk="1" hangingPunct="1">
              <a:lnSpc>
                <a:spcPct val="110000"/>
              </a:lnSpc>
            </a:pPr>
            <a:r>
              <a:rPr lang="el-GR" altLang="el-GR" dirty="0" smtClean="0"/>
              <a:t>Παρόλα αυτά η θνητότητα παραμένει υψηλή (50-70%), εκείνοι όμως που επιζούν μπορεί να απαλλαγούν τελείως από τις παραλύσεις.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38</a:t>
            </a:fld>
            <a:endParaRPr lang="el-GR" dirty="0"/>
          </a:p>
        </p:txBody>
      </p:sp>
    </p:spTree>
    <p:extLst>
      <p:ext uri="{BB962C8B-B14F-4D97-AF65-F5344CB8AC3E}">
        <p14:creationId xmlns:p14="http://schemas.microsoft.com/office/powerpoint/2010/main" val="1508108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Διφθερίτιδα</a:t>
            </a:r>
            <a:r>
              <a:rPr lang="en-US" dirty="0" smtClean="0"/>
              <a:t> </a:t>
            </a:r>
            <a:r>
              <a:rPr lang="en-US" sz="3000" b="0" dirty="0" smtClean="0"/>
              <a:t>1/2</a:t>
            </a:r>
            <a:endParaRPr lang="el-GR" sz="3000" b="0" dirty="0"/>
          </a:p>
        </p:txBody>
      </p:sp>
      <p:sp>
        <p:nvSpPr>
          <p:cNvPr id="5122" name="Rectangle 3"/>
          <p:cNvSpPr>
            <a:spLocks noGrp="1" noChangeArrowheads="1"/>
          </p:cNvSpPr>
          <p:nvPr>
            <p:ph idx="1"/>
          </p:nvPr>
        </p:nvSpPr>
        <p:spPr/>
        <p:txBody>
          <a:bodyPr/>
          <a:lstStyle/>
          <a:p>
            <a:pPr eaLnBrk="1" hangingPunct="1"/>
            <a:r>
              <a:rPr lang="el-GR" altLang="el-GR" dirty="0" smtClean="0"/>
              <a:t>Οφείλεται στο </a:t>
            </a:r>
            <a:r>
              <a:rPr lang="en-US" altLang="el-GR" dirty="0" smtClean="0"/>
              <a:t>Corynobacterium diphteriae </a:t>
            </a:r>
            <a:r>
              <a:rPr lang="el-GR" altLang="el-GR" dirty="0" smtClean="0"/>
              <a:t>και απαντάται διεθνώς.  </a:t>
            </a:r>
            <a:endParaRPr lang="en-US" altLang="el-GR" dirty="0" smtClean="0"/>
          </a:p>
          <a:p>
            <a:pPr eaLnBrk="1" hangingPunct="1"/>
            <a:r>
              <a:rPr lang="el-GR" altLang="el-GR" dirty="0" smtClean="0"/>
              <a:t>Στην Δύση η επίπτωση της διφθερίτιδας έχει πέσει δραματικά μετά από τον ενεργό εμβολιασμό του πληθυσμού.  </a:t>
            </a:r>
          </a:p>
          <a:p>
            <a:pPr eaLnBrk="1" hangingPunct="1"/>
            <a:r>
              <a:rPr lang="el-GR" altLang="el-GR" dirty="0" smtClean="0"/>
              <a:t>Η νόσος όμως είναι επιδημική στην Ρωσία και την Ανατολική Ευρώπη.  </a:t>
            </a:r>
          </a:p>
          <a:p>
            <a:pPr eaLnBrk="1" hangingPunct="1"/>
            <a:r>
              <a:rPr lang="el-GR" altLang="el-GR" dirty="0" smtClean="0"/>
              <a:t>Η μόλυνση γίνεται κύρια με σταγονίδια.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27438973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Αεριογόνος </a:t>
            </a:r>
            <a:r>
              <a:rPr lang="el-GR" dirty="0" smtClean="0"/>
              <a:t>Γάγγραινα </a:t>
            </a:r>
            <a:r>
              <a:rPr lang="el-GR" sz="3000" b="0" dirty="0" smtClean="0"/>
              <a:t>1/2</a:t>
            </a:r>
            <a:endParaRPr lang="el-GR" sz="3000" b="0" dirty="0"/>
          </a:p>
        </p:txBody>
      </p:sp>
      <p:sp>
        <p:nvSpPr>
          <p:cNvPr id="54274" name="2 - Θέση περιεχομένου"/>
          <p:cNvSpPr>
            <a:spLocks noGrp="1"/>
          </p:cNvSpPr>
          <p:nvPr>
            <p:ph idx="1"/>
          </p:nvPr>
        </p:nvSpPr>
        <p:spPr/>
        <p:txBody>
          <a:bodyPr/>
          <a:lstStyle/>
          <a:p>
            <a:pPr eaLnBrk="1" hangingPunct="1"/>
            <a:r>
              <a:rPr lang="el-GR" altLang="el-GR" dirty="0" smtClean="0"/>
              <a:t>Η αεριογόνος γάγγραινα προκαλείται συχνά από το </a:t>
            </a:r>
            <a:r>
              <a:rPr lang="el-GR" altLang="el-GR" b="1" dirty="0" smtClean="0"/>
              <a:t>κλωστηρίδιο </a:t>
            </a:r>
            <a:r>
              <a:rPr lang="en-US" altLang="el-GR" b="1" dirty="0" smtClean="0"/>
              <a:t>perfingens </a:t>
            </a:r>
            <a:r>
              <a:rPr lang="el-GR" altLang="el-GR" dirty="0" smtClean="0"/>
              <a:t>και σπανιότερα από άλλα κλωστηρίδια, όπως πχ το κλωστηρίδιο </a:t>
            </a:r>
            <a:r>
              <a:rPr lang="en-US" altLang="el-GR" dirty="0" smtClean="0"/>
              <a:t>septicum</a:t>
            </a:r>
            <a:r>
              <a:rPr lang="el-GR" altLang="el-GR" dirty="0" smtClean="0"/>
              <a:t>.  </a:t>
            </a:r>
          </a:p>
          <a:p>
            <a:pPr eaLnBrk="1" hangingPunct="1"/>
            <a:r>
              <a:rPr lang="el-GR" altLang="el-GR" dirty="0" smtClean="0"/>
              <a:t>Παρατηρείται συχνά σε </a:t>
            </a:r>
            <a:r>
              <a:rPr lang="el-GR" altLang="el-GR" b="1" dirty="0" smtClean="0"/>
              <a:t>επιμολυσμένες πληγές </a:t>
            </a:r>
            <a:r>
              <a:rPr lang="el-GR" altLang="el-GR" dirty="0" smtClean="0"/>
              <a:t>που συνδυάζονται με κατάγματα αλλά και κατακράτηση ξένων σωμάτων, ιδίως αν αυτά όλα συνδυάζονται με ελάττωση της κυκλοφορίας και αναερόβιες συνθήκες.</a:t>
            </a:r>
          </a:p>
          <a:p>
            <a:pPr>
              <a:buFontTx/>
              <a:buNone/>
            </a:pPr>
            <a:endParaRPr lang="fr-FR" altLang="el-GR"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39</a:t>
            </a:fld>
            <a:endParaRPr lang="el-GR" dirty="0"/>
          </a:p>
        </p:txBody>
      </p:sp>
    </p:spTree>
    <p:extLst>
      <p:ext uri="{BB962C8B-B14F-4D97-AF65-F5344CB8AC3E}">
        <p14:creationId xmlns:p14="http://schemas.microsoft.com/office/powerpoint/2010/main" val="23992576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Αεριογόνος Γάγγραινα </a:t>
            </a:r>
            <a:r>
              <a:rPr lang="el-GR" sz="3000" b="0" dirty="0" smtClean="0"/>
              <a:t>2/2</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40</a:t>
            </a:fld>
            <a:endParaRPr lang="el-GR" dirty="0"/>
          </a:p>
        </p:txBody>
      </p:sp>
      <p:pic>
        <p:nvPicPr>
          <p:cNvPr id="3074" name="Picture 2" descr="File:Gas gangrene.jpg"/>
          <p:cNvPicPr>
            <a:picLocks noChangeAspect="1" noChangeArrowheads="1"/>
          </p:cNvPicPr>
          <p:nvPr/>
        </p:nvPicPr>
        <p:blipFill rotWithShape="1">
          <a:blip r:embed="rId2">
            <a:extLst>
              <a:ext uri="{28A0092B-C50C-407E-A947-70E740481C1C}">
                <a14:useLocalDpi xmlns:a14="http://schemas.microsoft.com/office/drawing/2010/main" val="0"/>
              </a:ext>
            </a:extLst>
          </a:blip>
          <a:srcRect t="17731" b="16620"/>
          <a:stretch/>
        </p:blipFill>
        <p:spPr bwMode="auto">
          <a:xfrm>
            <a:off x="490614" y="2109283"/>
            <a:ext cx="5392083" cy="283188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76" name="Picture 4" descr="File:Gas gangrene shoulder.jpg"/>
          <p:cNvPicPr>
            <a:picLocks noChangeAspect="1" noChangeArrowheads="1"/>
          </p:cNvPicPr>
          <p:nvPr/>
        </p:nvPicPr>
        <p:blipFill rotWithShape="1">
          <a:blip r:embed="rId3">
            <a:extLst>
              <a:ext uri="{28A0092B-C50C-407E-A947-70E740481C1C}">
                <a14:useLocalDpi xmlns:a14="http://schemas.microsoft.com/office/drawing/2010/main" val="0"/>
              </a:ext>
            </a:extLst>
          </a:blip>
          <a:srcRect l="13274" r="34709"/>
          <a:stretch/>
        </p:blipFill>
        <p:spPr bwMode="auto">
          <a:xfrm>
            <a:off x="6096696" y="1628800"/>
            <a:ext cx="2651768" cy="381490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490614" y="5168225"/>
            <a:ext cx="5392083"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4"/>
              </a:rPr>
              <a:t>Gas </a:t>
            </a:r>
            <a:r>
              <a:rPr lang="en-US" sz="1200" dirty="0" smtClean="0">
                <a:latin typeface="+mn-lt"/>
                <a:hlinkClick r:id="rId4"/>
              </a:rPr>
              <a:t>gangrene</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5" tooltip="User:Rrburke"/>
              </a:rPr>
              <a:t>Rrburke</a:t>
            </a:r>
            <a:r>
              <a:rPr lang="el-GR" sz="1200" dirty="0" smtClean="0">
                <a:latin typeface="+mn-lt"/>
              </a:rPr>
              <a:t> </a:t>
            </a:r>
            <a:r>
              <a:rPr lang="el-GR" sz="1200" dirty="0" smtClean="0">
                <a:solidFill>
                  <a:prstClr val="black">
                    <a:lumMod val="75000"/>
                    <a:lumOff val="25000"/>
                  </a:prstClr>
                </a:solidFill>
                <a:latin typeface="+mn-lt"/>
              </a:rPr>
              <a:t>διαθέσιμο με άδεια </a:t>
            </a:r>
            <a:r>
              <a:rPr lang="en-US" sz="1200" dirty="0">
                <a:latin typeface="+mn-lt"/>
                <a:hlinkClick r:id="rId6"/>
              </a:rPr>
              <a:t>CC BY 2.0</a:t>
            </a:r>
            <a:endParaRPr lang="en-US" sz="1200" dirty="0">
              <a:latin typeface="+mn-lt"/>
            </a:endParaRPr>
          </a:p>
        </p:txBody>
      </p:sp>
      <p:sp>
        <p:nvSpPr>
          <p:cNvPr id="9" name="Rectangle 7"/>
          <p:cNvSpPr/>
          <p:nvPr/>
        </p:nvSpPr>
        <p:spPr>
          <a:xfrm>
            <a:off x="5728851" y="5589240"/>
            <a:ext cx="3387457"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7"/>
              </a:rPr>
              <a:t>Gas gangrene </a:t>
            </a:r>
            <a:r>
              <a:rPr lang="en-US" sz="1200" dirty="0" smtClean="0">
                <a:latin typeface="+mn-lt"/>
                <a:hlinkClick r:id="rId7"/>
              </a:rPr>
              <a:t>shoulder</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8" tooltip="User:Stevenfruitsmaak"/>
              </a:rPr>
              <a:t>Stevenfruitsmaak</a:t>
            </a:r>
            <a:r>
              <a:rPr lang="el-GR" sz="1200" dirty="0" smtClean="0">
                <a:latin typeface="+mn-lt"/>
              </a:rPr>
              <a:t> </a:t>
            </a:r>
            <a:r>
              <a:rPr lang="el-GR" sz="1200" dirty="0" smtClean="0">
                <a:solidFill>
                  <a:prstClr val="black">
                    <a:lumMod val="75000"/>
                    <a:lumOff val="25000"/>
                  </a:prstClr>
                </a:solidFill>
                <a:latin typeface="+mn-lt"/>
              </a:rPr>
              <a:t>διαθέσιμο με άδεια </a:t>
            </a:r>
            <a:r>
              <a:rPr lang="en-US" sz="1200" dirty="0">
                <a:latin typeface="+mn-lt"/>
                <a:hlinkClick r:id="rId6"/>
              </a:rPr>
              <a:t>CC BY 2.0</a:t>
            </a:r>
            <a:endParaRPr lang="en-US" sz="1200" dirty="0">
              <a:latin typeface="+mn-lt"/>
            </a:endParaRPr>
          </a:p>
        </p:txBody>
      </p:sp>
    </p:spTree>
    <p:extLst>
      <p:ext uri="{BB962C8B-B14F-4D97-AF65-F5344CB8AC3E}">
        <p14:creationId xmlns:p14="http://schemas.microsoft.com/office/powerpoint/2010/main" val="25161809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Κλινική </a:t>
            </a:r>
            <a:r>
              <a:rPr lang="el-GR" dirty="0" smtClean="0"/>
              <a:t>εικόνα γάγγραινας </a:t>
            </a:r>
            <a:r>
              <a:rPr lang="el-GR" sz="3000" b="0" dirty="0" smtClean="0"/>
              <a:t>1/2</a:t>
            </a:r>
            <a:endParaRPr lang="el-GR" sz="3000" b="0" dirty="0"/>
          </a:p>
        </p:txBody>
      </p:sp>
      <p:sp>
        <p:nvSpPr>
          <p:cNvPr id="55298" name="Rectangle 3"/>
          <p:cNvSpPr>
            <a:spLocks noGrp="1" noChangeArrowheads="1"/>
          </p:cNvSpPr>
          <p:nvPr>
            <p:ph idx="1"/>
          </p:nvPr>
        </p:nvSpPr>
        <p:spPr/>
        <p:txBody>
          <a:bodyPr>
            <a:noAutofit/>
          </a:bodyPr>
          <a:lstStyle/>
          <a:p>
            <a:pPr eaLnBrk="1" hangingPunct="1"/>
            <a:r>
              <a:rPr lang="el-GR" altLang="el-GR" dirty="0" smtClean="0"/>
              <a:t>Χαρακτηρίζεται από ασυνήθιστο πόνο με σκλήρυνση και οίδημα στην περιοχή της πληγής.  </a:t>
            </a:r>
            <a:endParaRPr lang="en-US" altLang="el-GR" dirty="0" smtClean="0"/>
          </a:p>
          <a:p>
            <a:pPr eaLnBrk="1" hangingPunct="1"/>
            <a:r>
              <a:rPr lang="el-GR" altLang="el-GR" dirty="0" smtClean="0"/>
              <a:t>Όταν η γάγγραινα συμβαίνει σε ένα μέλος, το περιφερικότερο τμήμα του γίνεται κρύο και άσφυγμο.  Στην περιοχή της πληγής αρχικά παρατηρούνται φυσαλίδες και υδαρές έκκριμα το οποίο αργότερα γίνεται αιμορραγικό.  </a:t>
            </a:r>
          </a:p>
          <a:p>
            <a:pPr eaLnBrk="1" hangingPunct="1"/>
            <a:r>
              <a:rPr lang="el-GR" altLang="el-GR" dirty="0" smtClean="0"/>
              <a:t>Οι προσβεβλημένοι μύες αρχικά εμφανίζονται ωχροί και οιδηματώδεις, αλλά αργότερα γίνονται ερυθροί, μετά καφεόχρωμοι, και τέλος πραγματικά γαγγραινώδεις.  </a:t>
            </a:r>
          </a:p>
          <a:p>
            <a:pPr eaLnBrk="1" hangingPunct="1"/>
            <a:r>
              <a:rPr lang="el-GR" altLang="el-GR" dirty="0" smtClean="0"/>
              <a:t>Ο χαρακτηριστικός τριγμός στην περιοχή της γάγγραινας είναι ένα χαρακτηριστικό που παρατηρείται προς το μέλος της πορείας της νόσου.</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41</a:t>
            </a:fld>
            <a:endParaRPr lang="el-GR" dirty="0"/>
          </a:p>
        </p:txBody>
      </p:sp>
    </p:spTree>
    <p:extLst>
      <p:ext uri="{BB962C8B-B14F-4D97-AF65-F5344CB8AC3E}">
        <p14:creationId xmlns:p14="http://schemas.microsoft.com/office/powerpoint/2010/main" val="75564996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Κλινική εικόνα γάγγραινας </a:t>
            </a:r>
            <a:r>
              <a:rPr lang="el-GR" sz="3000" b="0" dirty="0" smtClean="0"/>
              <a:t>2/2</a:t>
            </a:r>
            <a:endParaRPr lang="el-GR" dirty="0"/>
          </a:p>
        </p:txBody>
      </p:sp>
      <p:sp>
        <p:nvSpPr>
          <p:cNvPr id="56322" name="Rectangle 3"/>
          <p:cNvSpPr>
            <a:spLocks noGrp="1" noChangeArrowheads="1"/>
          </p:cNvSpPr>
          <p:nvPr>
            <p:ph idx="1"/>
          </p:nvPr>
        </p:nvSpPr>
        <p:spPr/>
        <p:txBody>
          <a:bodyPr/>
          <a:lstStyle/>
          <a:p>
            <a:pPr eaLnBrk="1" hangingPunct="1"/>
            <a:r>
              <a:rPr lang="el-GR" altLang="el-GR" dirty="0" smtClean="0"/>
              <a:t>Υπάρχουν συστηματικά σημεία </a:t>
            </a:r>
            <a:r>
              <a:rPr lang="el-GR" altLang="el-GR" b="1" dirty="0" smtClean="0"/>
              <a:t>τοξιναιμίας, </a:t>
            </a:r>
            <a:r>
              <a:rPr lang="el-GR" altLang="el-GR" dirty="0" smtClean="0"/>
              <a:t>όπως υψηλός πυρετός, ταχυκαρδία και ταχύπνοια. </a:t>
            </a:r>
          </a:p>
          <a:p>
            <a:pPr eaLnBrk="1" hangingPunct="1"/>
            <a:r>
              <a:rPr lang="el-GR" altLang="el-GR" dirty="0" smtClean="0"/>
              <a:t>Στα τελικά στάδια αναπτύσσεται </a:t>
            </a:r>
            <a:r>
              <a:rPr lang="el-GR" altLang="el-GR" b="1" dirty="0" smtClean="0"/>
              <a:t>υπόταση, ηπατική και νεφρική ανεπάρκεια.  Το επίπεδο της συνείδησης παραμένει ανέπαφο.</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42</a:t>
            </a:fld>
            <a:endParaRPr lang="el-GR" dirty="0"/>
          </a:p>
        </p:txBody>
      </p:sp>
    </p:spTree>
    <p:extLst>
      <p:ext uri="{BB962C8B-B14F-4D97-AF65-F5344CB8AC3E}">
        <p14:creationId xmlns:p14="http://schemas.microsoft.com/office/powerpoint/2010/main" val="15816927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Θεραπεία γάγγραινας</a:t>
            </a:r>
            <a:endParaRPr lang="el-GR" dirty="0"/>
          </a:p>
        </p:txBody>
      </p:sp>
      <p:sp>
        <p:nvSpPr>
          <p:cNvPr id="57346" name="Rectangle 3"/>
          <p:cNvSpPr>
            <a:spLocks noGrp="1" noChangeArrowheads="1"/>
          </p:cNvSpPr>
          <p:nvPr>
            <p:ph idx="1"/>
          </p:nvPr>
        </p:nvSpPr>
        <p:spPr/>
        <p:txBody>
          <a:bodyPr/>
          <a:lstStyle/>
          <a:p>
            <a:pPr eaLnBrk="1" hangingPunct="1"/>
            <a:r>
              <a:rPr lang="el-GR" altLang="el-GR" dirty="0" smtClean="0"/>
              <a:t>Στηρίζεται στην </a:t>
            </a:r>
            <a:r>
              <a:rPr lang="el-GR" altLang="el-GR" b="1" dirty="0" smtClean="0"/>
              <a:t>χειρουργική παροχέτευση </a:t>
            </a:r>
            <a:r>
              <a:rPr lang="el-GR" altLang="el-GR" dirty="0" smtClean="0"/>
              <a:t>του τραύματος και στην χορήγηση αντιβιοτικών.  </a:t>
            </a:r>
          </a:p>
          <a:p>
            <a:pPr eaLnBrk="1" hangingPunct="1"/>
            <a:r>
              <a:rPr lang="el-GR" altLang="el-GR" dirty="0" smtClean="0"/>
              <a:t>Χορηγείται παρεντερικά </a:t>
            </a:r>
            <a:r>
              <a:rPr lang="el-GR" altLang="el-GR" b="1" dirty="0" smtClean="0"/>
              <a:t>πενικιλίνη ή χλωραμφαινικόλη </a:t>
            </a:r>
            <a:r>
              <a:rPr lang="el-GR" altLang="el-GR" dirty="0" smtClean="0"/>
              <a:t>σε συνδυασμό με κάποιο άλλο αντιβιοτικό για να καλύψει αερόβιους και αναερόβιους μικροοργανισμούς που συχνά επιμολύνουν τις πληγές. </a:t>
            </a:r>
          </a:p>
          <a:p>
            <a:pPr eaLnBrk="1" hangingPunct="1"/>
            <a:r>
              <a:rPr lang="el-GR" altLang="el-GR" dirty="0" smtClean="0"/>
              <a:t>Ο ρόλος της </a:t>
            </a:r>
            <a:r>
              <a:rPr lang="el-GR" altLang="el-GR" b="1" dirty="0" smtClean="0"/>
              <a:t>αντιτοξίνης</a:t>
            </a:r>
            <a:r>
              <a:rPr lang="el-GR" altLang="el-GR" dirty="0" smtClean="0"/>
              <a:t> της αεριογόνου γάγγραινας καθώς και του υπερβαρικού οξυγόνου που συχνά χορηγούνται δεν είναι απόλυτα κλινικά τεκμηριωμένος.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43</a:t>
            </a:fld>
            <a:endParaRPr lang="el-GR" dirty="0"/>
          </a:p>
        </p:txBody>
      </p:sp>
    </p:spTree>
    <p:extLst>
      <p:ext uri="{BB962C8B-B14F-4D97-AF65-F5344CB8AC3E}">
        <p14:creationId xmlns:p14="http://schemas.microsoft.com/office/powerpoint/2010/main" val="29627234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Ψευδομεμβρανώδης </a:t>
            </a:r>
            <a:r>
              <a:rPr lang="el-GR" dirty="0" smtClean="0"/>
              <a:t>εντεροκολίτις</a:t>
            </a:r>
            <a:endParaRPr lang="el-GR" dirty="0"/>
          </a:p>
        </p:txBody>
      </p:sp>
      <p:sp>
        <p:nvSpPr>
          <p:cNvPr id="63490" name="Rectangle 3"/>
          <p:cNvSpPr>
            <a:spLocks noGrp="1" noChangeArrowheads="1"/>
          </p:cNvSpPr>
          <p:nvPr>
            <p:ph idx="1"/>
          </p:nvPr>
        </p:nvSpPr>
        <p:spPr/>
        <p:txBody>
          <a:bodyPr>
            <a:normAutofit/>
          </a:bodyPr>
          <a:lstStyle/>
          <a:p>
            <a:pPr eaLnBrk="1" hangingPunct="1">
              <a:lnSpc>
                <a:spcPct val="110000"/>
              </a:lnSpc>
            </a:pPr>
            <a:r>
              <a:rPr lang="el-GR" altLang="el-GR" dirty="0" smtClean="0"/>
              <a:t>Οφείλεται στις τοξίνες που παράγει το </a:t>
            </a:r>
            <a:r>
              <a:rPr lang="en-US" altLang="el-GR" b="1" dirty="0" smtClean="0"/>
              <a:t>clostridium difficile</a:t>
            </a:r>
            <a:r>
              <a:rPr lang="el-GR" altLang="el-GR" b="1" dirty="0" smtClean="0"/>
              <a:t>.  </a:t>
            </a:r>
          </a:p>
          <a:p>
            <a:pPr eaLnBrk="1" hangingPunct="1">
              <a:lnSpc>
                <a:spcPct val="110000"/>
              </a:lnSpc>
            </a:pPr>
            <a:r>
              <a:rPr lang="el-GR" altLang="el-GR" dirty="0" smtClean="0"/>
              <a:t>Συχνά συμβαίνει μερικές μέρες ως ένα μήνα </a:t>
            </a:r>
            <a:r>
              <a:rPr lang="el-GR" altLang="el-GR" b="1" dirty="0" smtClean="0"/>
              <a:t>μετά</a:t>
            </a:r>
            <a:r>
              <a:rPr lang="el-GR" altLang="el-GR" dirty="0" smtClean="0"/>
              <a:t> από την χορήγηση αντιβιοτικών.  </a:t>
            </a:r>
          </a:p>
          <a:p>
            <a:pPr eaLnBrk="1" hangingPunct="1">
              <a:lnSpc>
                <a:spcPct val="110000"/>
              </a:lnSpc>
            </a:pPr>
            <a:r>
              <a:rPr lang="el-GR" altLang="el-GR" dirty="0" smtClean="0"/>
              <a:t>Χαρακτηρίζεται από κοιλιακά άλγη και διάρροιες (σπάνια αιματηρές).  </a:t>
            </a:r>
          </a:p>
          <a:p>
            <a:pPr eaLnBrk="1" hangingPunct="1">
              <a:lnSpc>
                <a:spcPct val="110000"/>
              </a:lnSpc>
            </a:pPr>
            <a:r>
              <a:rPr lang="el-GR" altLang="el-GR" dirty="0" smtClean="0"/>
              <a:t>Παρατηρείται συχνότερα σε ηλικιωμένα άτομα που νοσηλεύονται στο νοσοκομείο.  </a:t>
            </a:r>
          </a:p>
          <a:p>
            <a:pPr eaLnBrk="1" hangingPunct="1">
              <a:lnSpc>
                <a:spcPct val="110000"/>
              </a:lnSpc>
            </a:pPr>
            <a:r>
              <a:rPr lang="el-GR" altLang="el-GR" dirty="0" smtClean="0"/>
              <a:t>Στην σιγμοειδοσκόπηση, ο βλεννογόνος του εντέρου εμφαίνεται ερυθρός και εμφανίζει ψευδομεμβράνες.  </a:t>
            </a:r>
          </a:p>
          <a:p>
            <a:pPr eaLnBrk="1" hangingPunct="1">
              <a:lnSpc>
                <a:spcPct val="110000"/>
              </a:lnSpc>
            </a:pPr>
            <a:r>
              <a:rPr lang="el-GR" altLang="el-GR" b="1" dirty="0" smtClean="0"/>
              <a:t>Διακόπτουμε όλα τα ύποπτα αντιβιοτικά και χορηγούμε βανκομυκίνη ή μετρονιδαζόλη.</a:t>
            </a:r>
            <a:endParaRPr lang="el-GR" altLang="el-GR"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44</a:t>
            </a:fld>
            <a:endParaRPr lang="el-GR" dirty="0"/>
          </a:p>
        </p:txBody>
      </p:sp>
    </p:spTree>
    <p:extLst>
      <p:ext uri="{BB962C8B-B14F-4D97-AF65-F5344CB8AC3E}">
        <p14:creationId xmlns:p14="http://schemas.microsoft.com/office/powerpoint/2010/main" val="224565235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2232248"/>
            <a:ext cx="8229600" cy="908720"/>
          </a:xfrm>
          <a:ln>
            <a:solidFill>
              <a:srgbClr val="004A82"/>
            </a:solidFill>
          </a:ln>
        </p:spPr>
        <p:txBody>
          <a:bodyPr>
            <a:normAutofit/>
          </a:bodyPr>
          <a:lstStyle/>
          <a:p>
            <a:r>
              <a:rPr lang="el-GR" dirty="0" smtClean="0"/>
              <a:t>Λοιμώξεις από βακίλους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45</a:t>
            </a:fld>
            <a:endParaRPr lang="el-GR" dirty="0"/>
          </a:p>
        </p:txBody>
      </p:sp>
    </p:spTree>
    <p:extLst>
      <p:ext uri="{BB962C8B-B14F-4D97-AF65-F5344CB8AC3E}">
        <p14:creationId xmlns:p14="http://schemas.microsoft.com/office/powerpoint/2010/main" val="110431487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Άνθραξ </a:t>
            </a:r>
            <a:r>
              <a:rPr lang="el-GR" sz="3000" b="0" dirty="0" smtClean="0"/>
              <a:t>1/4</a:t>
            </a:r>
            <a:endParaRPr lang="el-GR" sz="3000" b="0" dirty="0"/>
          </a:p>
        </p:txBody>
      </p:sp>
      <p:sp>
        <p:nvSpPr>
          <p:cNvPr id="64514" name="Rectangle 3"/>
          <p:cNvSpPr>
            <a:spLocks noGrp="1" noChangeArrowheads="1"/>
          </p:cNvSpPr>
          <p:nvPr>
            <p:ph idx="1"/>
          </p:nvPr>
        </p:nvSpPr>
        <p:spPr>
          <a:xfrm>
            <a:off x="457200" y="1196752"/>
            <a:ext cx="8363272" cy="5328592"/>
          </a:xfrm>
        </p:spPr>
        <p:txBody>
          <a:bodyPr>
            <a:normAutofit/>
          </a:bodyPr>
          <a:lstStyle/>
          <a:p>
            <a:pPr eaLnBrk="1" hangingPunct="1">
              <a:lnSpc>
                <a:spcPct val="110000"/>
              </a:lnSpc>
            </a:pPr>
            <a:r>
              <a:rPr lang="el-GR" altLang="el-GR" dirty="0" smtClean="0"/>
              <a:t>Ο άνθραξ οφείλεται στον βάκιλο του άνθρακα.</a:t>
            </a:r>
          </a:p>
          <a:p>
            <a:pPr eaLnBrk="1" hangingPunct="1">
              <a:lnSpc>
                <a:spcPct val="110000"/>
              </a:lnSpc>
            </a:pPr>
            <a:r>
              <a:rPr lang="el-GR" altLang="el-GR" dirty="0" smtClean="0"/>
              <a:t>Οι </a:t>
            </a:r>
            <a:r>
              <a:rPr lang="el-GR" altLang="el-GR" b="1" dirty="0" smtClean="0"/>
              <a:t>σπόροι του άνθρακα είναι πολύ ανθεκτικοί </a:t>
            </a:r>
            <a:r>
              <a:rPr lang="el-GR" altLang="el-GR" dirty="0" smtClean="0"/>
              <a:t>τόσο στις ακρότητες της θερμοκρασίας όσο και της υγρασίας.</a:t>
            </a:r>
          </a:p>
          <a:p>
            <a:pPr eaLnBrk="1" hangingPunct="1">
              <a:lnSpc>
                <a:spcPct val="110000"/>
              </a:lnSpc>
            </a:pPr>
            <a:r>
              <a:rPr lang="el-GR" altLang="el-GR" dirty="0" smtClean="0"/>
              <a:t>Ο μικροοργανισμός </a:t>
            </a:r>
            <a:r>
              <a:rPr lang="el-GR" altLang="el-GR" b="1" dirty="0" smtClean="0"/>
              <a:t>παράγει τοξίνη </a:t>
            </a:r>
            <a:r>
              <a:rPr lang="el-GR" altLang="el-GR" dirty="0" smtClean="0"/>
              <a:t>και σε αυτό έγκειται η επιθετικότητά του.  </a:t>
            </a:r>
          </a:p>
          <a:p>
            <a:pPr eaLnBrk="1" hangingPunct="1">
              <a:lnSpc>
                <a:spcPct val="110000"/>
              </a:lnSpc>
            </a:pPr>
            <a:r>
              <a:rPr lang="el-GR" altLang="el-GR" dirty="0" smtClean="0"/>
              <a:t>Η νόσος έχει παγκόσμια επίπτωση και επιδημίες της έχουν αναφερθεί τόσο στην Αφρική όσο και στην Βόρεια και Νότια Αμερική και Νότια Ευρώπη.  </a:t>
            </a:r>
          </a:p>
          <a:p>
            <a:pPr eaLnBrk="1" hangingPunct="1">
              <a:lnSpc>
                <a:spcPct val="110000"/>
              </a:lnSpc>
            </a:pPr>
            <a:r>
              <a:rPr lang="el-GR" altLang="el-GR" dirty="0" smtClean="0"/>
              <a:t>Η μετάδοση γίνεται με </a:t>
            </a:r>
            <a:r>
              <a:rPr lang="el-GR" altLang="el-GR" b="1" dirty="0" smtClean="0"/>
              <a:t>άμεσο επαφή </a:t>
            </a:r>
            <a:r>
              <a:rPr lang="el-GR" altLang="el-GR" dirty="0" smtClean="0"/>
              <a:t>με μολυσμένο ζώο και την </a:t>
            </a:r>
            <a:r>
              <a:rPr lang="el-GR" altLang="el-GR" b="1" dirty="0" smtClean="0"/>
              <a:t>συναντάμε σε αγρότες, κρεοπώλες, σε εμπόρους ζωικών μαλλιών </a:t>
            </a:r>
            <a:r>
              <a:rPr lang="el-GR" altLang="el-GR" dirty="0" smtClean="0"/>
              <a:t>κτλ</a:t>
            </a:r>
            <a:r>
              <a:rPr lang="el-GR" altLang="el-GR" b="1" dirty="0" smtClean="0"/>
              <a:t>.  Οι σπόροι </a:t>
            </a:r>
            <a:r>
              <a:rPr lang="el-GR" altLang="el-GR" dirty="0" smtClean="0"/>
              <a:t>του άνθρακα μπορεί να εισέλθουν στον οργανισμό με την τροφή και την </a:t>
            </a:r>
            <a:r>
              <a:rPr lang="el-GR" altLang="el-GR" b="1" dirty="0" smtClean="0"/>
              <a:t>αναπνοή.</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46</a:t>
            </a:fld>
            <a:endParaRPr lang="el-GR" dirty="0"/>
          </a:p>
        </p:txBody>
      </p:sp>
    </p:spTree>
    <p:extLst>
      <p:ext uri="{BB962C8B-B14F-4D97-AF65-F5344CB8AC3E}">
        <p14:creationId xmlns:p14="http://schemas.microsoft.com/office/powerpoint/2010/main" val="147531159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Άνθραξ </a:t>
            </a:r>
            <a:r>
              <a:rPr lang="el-GR" sz="3000" b="0" dirty="0" smtClean="0"/>
              <a:t>2/4</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47</a:t>
            </a:fld>
            <a:endParaRPr lang="el-GR" dirty="0"/>
          </a:p>
        </p:txBody>
      </p:sp>
      <p:pic>
        <p:nvPicPr>
          <p:cNvPr id="4098" name="Picture 2" descr="File:Anthrax color enhanced micrograp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7" y="2060847"/>
            <a:ext cx="3941011" cy="308292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100" name="Picture 4" descr="File:Anthrax spor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914" y="2060846"/>
            <a:ext cx="4543264" cy="308292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367914" y="5301208"/>
            <a:ext cx="4543264"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4"/>
              </a:rPr>
              <a:t>Anthrax </a:t>
            </a:r>
            <a:r>
              <a:rPr lang="en-US" sz="1200" dirty="0" smtClean="0">
                <a:latin typeface="+mn-lt"/>
                <a:hlinkClick r:id="rId4"/>
              </a:rPr>
              <a:t>spores</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5" tooltip="User:Matthias M."/>
              </a:rPr>
              <a:t>Matthias M.</a:t>
            </a:r>
            <a:r>
              <a:rPr lang="el-GR" sz="1200" dirty="0" smtClean="0">
                <a:solidFill>
                  <a:prstClr val="black">
                    <a:lumMod val="75000"/>
                    <a:lumOff val="25000"/>
                  </a:prstClr>
                </a:solidFill>
                <a:latin typeface="+mn-lt"/>
              </a:rPr>
              <a:t> διαθέσιμο ως κοινό κτήμα</a:t>
            </a:r>
            <a:endParaRPr lang="en-US" sz="1200" dirty="0">
              <a:solidFill>
                <a:prstClr val="black">
                  <a:lumMod val="75000"/>
                  <a:lumOff val="25000"/>
                </a:prstClr>
              </a:solidFill>
              <a:latin typeface="+mn-lt"/>
            </a:endParaRPr>
          </a:p>
        </p:txBody>
      </p:sp>
      <p:sp>
        <p:nvSpPr>
          <p:cNvPr id="9" name="Rectangle 7"/>
          <p:cNvSpPr/>
          <p:nvPr/>
        </p:nvSpPr>
        <p:spPr>
          <a:xfrm>
            <a:off x="5125253" y="5208874"/>
            <a:ext cx="3698598"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6"/>
              </a:rPr>
              <a:t>Anthrax color enhanced </a:t>
            </a:r>
            <a:r>
              <a:rPr lang="en-US" sz="1200" dirty="0" smtClean="0">
                <a:latin typeface="+mn-lt"/>
                <a:hlinkClick r:id="rId6"/>
              </a:rPr>
              <a:t>micrograph</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smtClean="0">
                <a:latin typeface="+mn-lt"/>
                <a:hlinkClick r:id="rId7" tooltip="User:Consequentially"/>
              </a:rPr>
              <a:t>Consequentially</a:t>
            </a:r>
            <a:r>
              <a:rPr lang="el-GR" sz="1200" dirty="0" smtClean="0">
                <a:latin typeface="+mn-lt"/>
              </a:rPr>
              <a:t> </a:t>
            </a:r>
            <a:r>
              <a:rPr lang="el-GR" sz="1200" dirty="0" smtClean="0">
                <a:solidFill>
                  <a:prstClr val="black">
                    <a:lumMod val="75000"/>
                    <a:lumOff val="25000"/>
                  </a:prstClr>
                </a:solidFill>
                <a:latin typeface="+mn-lt"/>
              </a:rPr>
              <a:t>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149508204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Άνθραξ </a:t>
            </a:r>
            <a:r>
              <a:rPr lang="el-GR" sz="3000" b="0" dirty="0" smtClean="0"/>
              <a:t>3/4</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48</a:t>
            </a:fld>
            <a:endParaRPr lang="el-GR" dirty="0"/>
          </a:p>
        </p:txBody>
      </p:sp>
      <p:pic>
        <p:nvPicPr>
          <p:cNvPr id="5122" name="Picture 2" descr="File:Skin reaction to anthra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916832"/>
            <a:ext cx="4628636" cy="331236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124" name="Picture 4" descr="File:Anthrax PHIL 203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3329" y="1909368"/>
            <a:ext cx="3994776" cy="266152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7"/>
          <p:cNvSpPr/>
          <p:nvPr/>
        </p:nvSpPr>
        <p:spPr>
          <a:xfrm>
            <a:off x="294206" y="5439707"/>
            <a:ext cx="4543264"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4"/>
              </a:rPr>
              <a:t>Skin reaction to </a:t>
            </a:r>
            <a:r>
              <a:rPr lang="en-US" sz="1200" dirty="0" smtClean="0">
                <a:latin typeface="+mn-lt"/>
                <a:hlinkClick r:id="rId4"/>
              </a:rPr>
              <a:t>anthrax</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5" tooltip="User:7mike5000"/>
              </a:rPr>
              <a:t>7mike5000</a:t>
            </a:r>
            <a:r>
              <a:rPr lang="en-US" sz="1200" dirty="0">
                <a:latin typeface="+mn-lt"/>
              </a:rPr>
              <a:t> </a:t>
            </a:r>
            <a:r>
              <a:rPr lang="el-GR" sz="1200" dirty="0" smtClean="0">
                <a:solidFill>
                  <a:prstClr val="black">
                    <a:lumMod val="75000"/>
                    <a:lumOff val="25000"/>
                  </a:prstClr>
                </a:solidFill>
                <a:latin typeface="+mn-lt"/>
              </a:rPr>
              <a:t>διαθέσιμο ως κοινό κτήμα</a:t>
            </a:r>
            <a:endParaRPr lang="en-US" sz="1200" dirty="0">
              <a:solidFill>
                <a:prstClr val="black">
                  <a:lumMod val="75000"/>
                  <a:lumOff val="25000"/>
                </a:prstClr>
              </a:solidFill>
              <a:latin typeface="+mn-lt"/>
            </a:endParaRPr>
          </a:p>
        </p:txBody>
      </p:sp>
      <p:sp>
        <p:nvSpPr>
          <p:cNvPr id="8" name="Rectangle 7"/>
          <p:cNvSpPr/>
          <p:nvPr/>
        </p:nvSpPr>
        <p:spPr>
          <a:xfrm>
            <a:off x="5013329" y="4725144"/>
            <a:ext cx="3994776"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6"/>
              </a:rPr>
              <a:t>Anthrax PHIL </a:t>
            </a:r>
            <a:r>
              <a:rPr lang="en-US" sz="1200" dirty="0" smtClean="0">
                <a:latin typeface="+mn-lt"/>
                <a:hlinkClick r:id="rId6"/>
              </a:rPr>
              <a:t>2033</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7" tooltip="User:ChrisiPK"/>
              </a:rPr>
              <a:t>ChrisiPK</a:t>
            </a:r>
            <a:r>
              <a:rPr lang="en-US" sz="1200" dirty="0">
                <a:latin typeface="+mn-lt"/>
              </a:rPr>
              <a:t> </a:t>
            </a:r>
            <a:r>
              <a:rPr lang="el-GR" sz="1200" dirty="0" smtClean="0">
                <a:solidFill>
                  <a:prstClr val="black">
                    <a:lumMod val="75000"/>
                    <a:lumOff val="25000"/>
                  </a:prstClr>
                </a:solidFill>
                <a:latin typeface="+mn-lt"/>
              </a:rPr>
              <a:t>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12381629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Διφθερίτιδα</a:t>
            </a:r>
            <a:r>
              <a:rPr lang="en-US" dirty="0" smtClean="0"/>
              <a:t> </a:t>
            </a:r>
            <a:r>
              <a:rPr lang="en-US" sz="3000" b="0" dirty="0" smtClean="0"/>
              <a:t>2/2</a:t>
            </a:r>
            <a:endParaRPr lang="el-GR" dirty="0"/>
          </a:p>
        </p:txBody>
      </p:sp>
      <p:pic>
        <p:nvPicPr>
          <p:cNvPr id="134146" name="Picture 2" descr="File:Dirty white pseudomembrane classically seen in diphtheria 2013-07-06 11-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2179" y="1556792"/>
            <a:ext cx="3152229" cy="449568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34148" name="Picture 4" descr="File:Diphtheria bull neck.5325 lor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1535597"/>
            <a:ext cx="3635859" cy="450726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1277361" y="6185628"/>
            <a:ext cx="2880320" cy="461665"/>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5"/>
              </a:rPr>
              <a:t>Diphtheria bull neck.5325 </a:t>
            </a:r>
            <a:r>
              <a:rPr lang="en-US" sz="1200" dirty="0" smtClean="0">
                <a:solidFill>
                  <a:prstClr val="black"/>
                </a:solidFill>
                <a:latin typeface="Calibri"/>
                <a:hlinkClick r:id="rId5"/>
              </a:rPr>
              <a:t>lores</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smtClean="0">
                <a:solidFill>
                  <a:prstClr val="black"/>
                </a:solidFill>
                <a:latin typeface="Calibri"/>
                <a:hlinkClick r:id="rId6" tooltip="User:Tm"/>
              </a:rPr>
              <a:t>Tm</a:t>
            </a:r>
            <a:r>
              <a:rPr lang="el-GR" sz="1200" dirty="0" smtClean="0">
                <a:solidFill>
                  <a:prstClr val="black"/>
                </a:solidFill>
                <a:latin typeface="Calibri"/>
              </a:rPr>
              <a:t> </a:t>
            </a:r>
            <a:r>
              <a:rPr lang="el-GR" sz="1200" dirty="0" smtClean="0">
                <a:solidFill>
                  <a:prstClr val="black">
                    <a:lumMod val="75000"/>
                    <a:lumOff val="25000"/>
                  </a:prstClr>
                </a:solidFill>
                <a:latin typeface="Calibri"/>
              </a:rPr>
              <a:t>διαθέσιμο ως κοινό κτήμα</a:t>
            </a:r>
            <a:endParaRPr lang="en-US" sz="1200" dirty="0">
              <a:solidFill>
                <a:prstClr val="black">
                  <a:lumMod val="75000"/>
                  <a:lumOff val="25000"/>
                </a:prstClr>
              </a:solidFill>
              <a:latin typeface="Calibri"/>
            </a:endParaRPr>
          </a:p>
        </p:txBody>
      </p:sp>
      <p:sp>
        <p:nvSpPr>
          <p:cNvPr id="9" name="Rectangle 7"/>
          <p:cNvSpPr/>
          <p:nvPr/>
        </p:nvSpPr>
        <p:spPr>
          <a:xfrm>
            <a:off x="4940101" y="6093296"/>
            <a:ext cx="3456384" cy="646331"/>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7"/>
              </a:rPr>
              <a:t>Dirty white pseudomembrane classically seen in diphtheria 2013-07-06 </a:t>
            </a:r>
            <a:r>
              <a:rPr lang="en-US" sz="1200" dirty="0" smtClean="0">
                <a:solidFill>
                  <a:prstClr val="black"/>
                </a:solidFill>
                <a:latin typeface="Calibri"/>
                <a:hlinkClick r:id="rId7"/>
              </a:rPr>
              <a:t>11-07</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8" tooltip="User:Doc James"/>
              </a:rPr>
              <a:t>Doc James</a:t>
            </a:r>
            <a:r>
              <a:rPr lang="el-GR" sz="1200" dirty="0" smtClean="0">
                <a:solidFill>
                  <a:prstClr val="black">
                    <a:lumMod val="75000"/>
                    <a:lumOff val="25000"/>
                  </a:prstClr>
                </a:solidFill>
                <a:latin typeface="Calibri"/>
              </a:rPr>
              <a:t> διαθέσιμο με άδεια </a:t>
            </a:r>
            <a:r>
              <a:rPr lang="en-US" sz="1200" dirty="0" smtClean="0">
                <a:solidFill>
                  <a:prstClr val="black"/>
                </a:solidFill>
                <a:latin typeface="Calibri"/>
                <a:hlinkClick r:id="rId9"/>
              </a:rPr>
              <a:t>CC BY-SA 3.0</a:t>
            </a:r>
            <a:endParaRPr lang="en-US" sz="1200" dirty="0">
              <a:solidFill>
                <a:prstClr val="black"/>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a:t>
            </a:fld>
            <a:endParaRPr lang="el-GR" dirty="0">
              <a:solidFill>
                <a:prstClr val="black"/>
              </a:solidFill>
            </a:endParaRPr>
          </a:p>
        </p:txBody>
      </p:sp>
    </p:spTree>
    <p:extLst>
      <p:ext uri="{BB962C8B-B14F-4D97-AF65-F5344CB8AC3E}">
        <p14:creationId xmlns:p14="http://schemas.microsoft.com/office/powerpoint/2010/main" val="370934894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Άνθραξ </a:t>
            </a:r>
            <a:r>
              <a:rPr lang="el-GR" sz="3000" b="0" dirty="0" smtClean="0"/>
              <a:t>4/4</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49</a:t>
            </a:fld>
            <a:endParaRPr lang="el-GR" dirty="0"/>
          </a:p>
        </p:txBody>
      </p:sp>
      <p:pic>
        <p:nvPicPr>
          <p:cNvPr id="6146" name="Picture 2" descr="File:Anthrax - inhalational.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757015" y="1484784"/>
            <a:ext cx="5629970" cy="466154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7"/>
          <p:cNvSpPr/>
          <p:nvPr/>
        </p:nvSpPr>
        <p:spPr>
          <a:xfrm>
            <a:off x="2300368" y="6309320"/>
            <a:ext cx="4543264"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4"/>
              </a:rPr>
              <a:t>Anthrax - </a:t>
            </a:r>
            <a:r>
              <a:rPr lang="en-US" sz="1200" dirty="0" smtClean="0">
                <a:latin typeface="+mn-lt"/>
                <a:hlinkClick r:id="rId4"/>
              </a:rPr>
              <a:t>inhalational</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smtClean="0">
                <a:latin typeface="+mn-lt"/>
                <a:hlinkClick r:id="rId5" tooltip="User:JoJan"/>
              </a:rPr>
              <a:t>JoJan</a:t>
            </a:r>
            <a:r>
              <a:rPr lang="en-US" sz="1200" dirty="0">
                <a:latin typeface="+mn-lt"/>
              </a:rPr>
              <a:t> </a:t>
            </a:r>
            <a:r>
              <a:rPr lang="el-GR" sz="1200" dirty="0" smtClean="0">
                <a:solidFill>
                  <a:prstClr val="black">
                    <a:lumMod val="75000"/>
                    <a:lumOff val="25000"/>
                  </a:prstClr>
                </a:solidFill>
                <a:latin typeface="+mn-lt"/>
              </a:rPr>
              <a:t>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213761191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Κλινική εικόνα </a:t>
            </a:r>
            <a:r>
              <a:rPr lang="el-GR" dirty="0" smtClean="0"/>
              <a:t>άνθρακα </a:t>
            </a:r>
            <a:r>
              <a:rPr lang="el-GR" sz="3000" b="0" dirty="0" smtClean="0"/>
              <a:t>1/2</a:t>
            </a:r>
            <a:endParaRPr lang="el-GR" sz="3000" b="0" dirty="0"/>
          </a:p>
        </p:txBody>
      </p:sp>
      <p:sp>
        <p:nvSpPr>
          <p:cNvPr id="65538" name="Rectangle 3"/>
          <p:cNvSpPr>
            <a:spLocks noGrp="1" noChangeArrowheads="1"/>
          </p:cNvSpPr>
          <p:nvPr>
            <p:ph idx="1"/>
          </p:nvPr>
        </p:nvSpPr>
        <p:spPr/>
        <p:txBody>
          <a:bodyPr>
            <a:normAutofit/>
          </a:bodyPr>
          <a:lstStyle/>
          <a:p>
            <a:pPr eaLnBrk="1" hangingPunct="1"/>
            <a:r>
              <a:rPr lang="el-GR" altLang="el-GR" dirty="0" smtClean="0"/>
              <a:t>Διακρίνουμε </a:t>
            </a:r>
            <a:r>
              <a:rPr lang="el-GR" altLang="el-GR" b="1" dirty="0" smtClean="0"/>
              <a:t>δερματική, αναπνευστική και γαστρεντερική μορφή.</a:t>
            </a:r>
          </a:p>
          <a:p>
            <a:pPr eaLnBrk="1" hangingPunct="1"/>
            <a:r>
              <a:rPr lang="el-GR" altLang="el-GR" b="1" dirty="0" smtClean="0"/>
              <a:t>Δερματική μορφή </a:t>
            </a:r>
          </a:p>
          <a:p>
            <a:pPr marL="355600" indent="0" eaLnBrk="1" hangingPunct="1">
              <a:buNone/>
            </a:pPr>
            <a:r>
              <a:rPr lang="el-GR" altLang="el-GR" dirty="0" smtClean="0"/>
              <a:t>Είναι </a:t>
            </a:r>
            <a:r>
              <a:rPr lang="el-GR" altLang="el-GR" b="1" dirty="0" smtClean="0"/>
              <a:t>η πιο συχνή μορφή </a:t>
            </a:r>
            <a:r>
              <a:rPr lang="el-GR" altLang="el-GR" dirty="0" smtClean="0"/>
              <a:t>και την συναντάμε συχνά στις τροπικές ζώνες.  Είναι αυτοθεραπεύσιμη στους περισσότερους ανθρώπους.  Τυπικά εμφανίζεται μια δερματική ανώδυνη κηλιδοβλατιδώδης βλάβη, η οποία αργότερα εμφανίζει φυσαλίδες και ελκοποιείται παρουσιάζοντας στο κέντρο μια μαύρη εσχάρα.  Μετά από 10 περίπου μέρες έχουμε πτώση της εσχάρας και ίαση του έλκους μέσα σε 1-2 εβδομάδες.  Καμιά φορά το οίδημα γύρω από την βλάβη είναι πολύ έκδηλο και υπάρχουν και συστηματικά σημεία τοξιναιμίας.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50</a:t>
            </a:fld>
            <a:endParaRPr lang="el-GR" dirty="0"/>
          </a:p>
        </p:txBody>
      </p:sp>
    </p:spTree>
    <p:extLst>
      <p:ext uri="{BB962C8B-B14F-4D97-AF65-F5344CB8AC3E}">
        <p14:creationId xmlns:p14="http://schemas.microsoft.com/office/powerpoint/2010/main" val="35163947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Κλινική εικόνα άνθρακα </a:t>
            </a:r>
            <a:r>
              <a:rPr lang="el-GR" sz="3000" b="0" dirty="0" smtClean="0"/>
              <a:t>2/2</a:t>
            </a:r>
            <a:endParaRPr lang="el-GR" dirty="0"/>
          </a:p>
        </p:txBody>
      </p:sp>
      <p:sp>
        <p:nvSpPr>
          <p:cNvPr id="66562" name="Rectangle 3"/>
          <p:cNvSpPr>
            <a:spLocks noGrp="1" noChangeArrowheads="1"/>
          </p:cNvSpPr>
          <p:nvPr>
            <p:ph idx="1"/>
          </p:nvPr>
        </p:nvSpPr>
        <p:spPr/>
        <p:txBody>
          <a:bodyPr/>
          <a:lstStyle/>
          <a:p>
            <a:pPr eaLnBrk="1" hangingPunct="1"/>
            <a:r>
              <a:rPr lang="el-GR" altLang="el-GR" b="1" dirty="0" smtClean="0"/>
              <a:t>Πνευμονική μορφή</a:t>
            </a:r>
          </a:p>
          <a:p>
            <a:pPr marL="355600" indent="0" eaLnBrk="1" hangingPunct="1">
              <a:buNone/>
            </a:pPr>
            <a:r>
              <a:rPr lang="el-GR" altLang="el-GR" dirty="0" smtClean="0"/>
              <a:t>Όταν οι σπόροι του βακίλου εισπνευσθούν παρατηρείται μη παραγωγικός βήχας, πυρετός και οπισθοστερνική δυσφορία. Συχνές είναι οι πλευρικές διηθήσεις.  Σε μερικούς παρατηρείται βελτίωση που όμως μετά ακολουθείται από απότομη έναρξη δύσπνοιας, έκδηλη κυάνωση και θάνατο. </a:t>
            </a:r>
            <a:endParaRPr lang="el-GR" altLang="el-GR" u="sng" dirty="0" smtClean="0"/>
          </a:p>
          <a:p>
            <a:pPr eaLnBrk="1" hangingPunct="1"/>
            <a:r>
              <a:rPr lang="el-GR" altLang="el-GR" b="1" dirty="0" smtClean="0"/>
              <a:t>Γαστρεντερική μορφή</a:t>
            </a:r>
          </a:p>
          <a:p>
            <a:pPr marL="355600" indent="0" eaLnBrk="1" hangingPunct="1">
              <a:buNone/>
            </a:pPr>
            <a:r>
              <a:rPr lang="el-GR" altLang="el-GR" dirty="0" smtClean="0"/>
              <a:t>Παρουσιάζεται με μορφή σοβαρής γαστρεντερίτιδας, και μπορεί να εμφανισθεί αιματέμεση και αιματηρή διάρροια.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51</a:t>
            </a:fld>
            <a:endParaRPr lang="el-GR" dirty="0"/>
          </a:p>
        </p:txBody>
      </p:sp>
    </p:spTree>
    <p:extLst>
      <p:ext uri="{BB962C8B-B14F-4D97-AF65-F5344CB8AC3E}">
        <p14:creationId xmlns:p14="http://schemas.microsoft.com/office/powerpoint/2010/main" val="196514864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Διάγνωση άνθρακα</a:t>
            </a:r>
            <a:endParaRPr lang="el-GR" dirty="0"/>
          </a:p>
        </p:txBody>
      </p:sp>
      <p:sp>
        <p:nvSpPr>
          <p:cNvPr id="67586" name="Rectangle 3"/>
          <p:cNvSpPr>
            <a:spLocks noGrp="1" noChangeArrowheads="1"/>
          </p:cNvSpPr>
          <p:nvPr>
            <p:ph idx="1"/>
          </p:nvPr>
        </p:nvSpPr>
        <p:spPr/>
        <p:txBody>
          <a:bodyPr/>
          <a:lstStyle/>
          <a:p>
            <a:pPr eaLnBrk="1" hangingPunct="1"/>
            <a:r>
              <a:rPr lang="el-GR" altLang="el-GR" dirty="0" smtClean="0"/>
              <a:t>Συχνά το επάγγελμα και το ιστορικό είναι καθοριστικά.</a:t>
            </a:r>
          </a:p>
          <a:p>
            <a:pPr eaLnBrk="1" hangingPunct="1"/>
            <a:r>
              <a:rPr lang="el-GR" altLang="el-GR" dirty="0" smtClean="0"/>
              <a:t>Επίσης ο οργανισμός απομονώνεται σε επιχρίσματα και καλλιέργειες.  </a:t>
            </a:r>
          </a:p>
          <a:p>
            <a:pPr eaLnBrk="1" hangingPunct="1"/>
            <a:r>
              <a:rPr lang="el-GR" altLang="el-GR" dirty="0" smtClean="0"/>
              <a:t>Τα αντισώματα ενάντια στον άνθρακα ανακαλύπτονται στον ορρό του πάσχοντος τουλάχιστον 4 φορές αυξημένα τόσο με αιμοσυγκόλληση όσο και με άλλες μεθόδους.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52</a:t>
            </a:fld>
            <a:endParaRPr lang="el-GR" dirty="0"/>
          </a:p>
        </p:txBody>
      </p:sp>
    </p:spTree>
    <p:extLst>
      <p:ext uri="{BB962C8B-B14F-4D97-AF65-F5344CB8AC3E}">
        <p14:creationId xmlns:p14="http://schemas.microsoft.com/office/powerpoint/2010/main" val="11595686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Θεραπεία </a:t>
            </a:r>
            <a:r>
              <a:rPr lang="el-GR" dirty="0" smtClean="0"/>
              <a:t>άνθρακος</a:t>
            </a:r>
            <a:endParaRPr lang="el-GR" dirty="0"/>
          </a:p>
        </p:txBody>
      </p:sp>
      <p:sp>
        <p:nvSpPr>
          <p:cNvPr id="68610" name="Rectangle 3"/>
          <p:cNvSpPr>
            <a:spLocks noGrp="1" noChangeArrowheads="1"/>
          </p:cNvSpPr>
          <p:nvPr>
            <p:ph idx="1"/>
          </p:nvPr>
        </p:nvSpPr>
        <p:spPr/>
        <p:txBody>
          <a:bodyPr/>
          <a:lstStyle/>
          <a:p>
            <a:pPr eaLnBrk="1" hangingPunct="1"/>
            <a:r>
              <a:rPr lang="el-GR" altLang="el-GR" dirty="0" smtClean="0"/>
              <a:t>Φάρμακο επιλογής </a:t>
            </a:r>
            <a:r>
              <a:rPr lang="el-GR" altLang="el-GR" b="1" dirty="0" smtClean="0"/>
              <a:t>είναι η πενικιλλίνη.  </a:t>
            </a:r>
          </a:p>
          <a:p>
            <a:pPr eaLnBrk="1" hangingPunct="1"/>
            <a:r>
              <a:rPr lang="el-GR" altLang="el-GR" dirty="0" smtClean="0"/>
              <a:t>Σε ήπιες δερματικές μορφές χορηγείται η φαινοξυμεθυλπενικιλλίνη σε δόση 500 </a:t>
            </a:r>
            <a:r>
              <a:rPr lang="en-US" altLang="el-GR" dirty="0" smtClean="0"/>
              <a:t>mg </a:t>
            </a:r>
            <a:r>
              <a:rPr lang="el-GR" altLang="el-GR" dirty="0" smtClean="0"/>
              <a:t>4 φορές την ημέρα για 2 εβδομάδες.  </a:t>
            </a:r>
          </a:p>
          <a:p>
            <a:pPr eaLnBrk="1" hangingPunct="1"/>
            <a:r>
              <a:rPr lang="el-GR" altLang="el-GR" dirty="0" smtClean="0"/>
              <a:t>Σε πιο σοβαρές λοιμώξεις κυρίως όταν υπάρχει σηψαιμία χορηγείται πενικιλλίνη ενδοφλέβια σε δόση 2,4 γρ. ημερησίως.  </a:t>
            </a:r>
          </a:p>
          <a:p>
            <a:pPr eaLnBrk="1" hangingPunct="1"/>
            <a:r>
              <a:rPr lang="el-GR" altLang="el-GR" dirty="0" smtClean="0"/>
              <a:t>Έχουν επιτυχώς χρησιμοποιηθεί τόσο η </a:t>
            </a:r>
            <a:r>
              <a:rPr lang="el-GR" altLang="el-GR" b="1" dirty="0" smtClean="0"/>
              <a:t>ερυθρομυκίνη, όσο και χλωραμφαινικόλη και οι τετρακυκλίνες.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53</a:t>
            </a:fld>
            <a:endParaRPr lang="el-GR" dirty="0"/>
          </a:p>
        </p:txBody>
      </p:sp>
    </p:spTree>
    <p:extLst>
      <p:ext uri="{BB962C8B-B14F-4D97-AF65-F5344CB8AC3E}">
        <p14:creationId xmlns:p14="http://schemas.microsoft.com/office/powerpoint/2010/main" val="222721013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Προφύλαξη από τον </a:t>
            </a:r>
            <a:r>
              <a:rPr lang="el-GR" dirty="0" smtClean="0"/>
              <a:t>άνθρακα</a:t>
            </a:r>
            <a:endParaRPr lang="el-GR" dirty="0"/>
          </a:p>
        </p:txBody>
      </p:sp>
      <p:sp>
        <p:nvSpPr>
          <p:cNvPr id="69634" name="Rectangle 3"/>
          <p:cNvSpPr>
            <a:spLocks noGrp="1" noChangeArrowheads="1"/>
          </p:cNvSpPr>
          <p:nvPr>
            <p:ph idx="1"/>
          </p:nvPr>
        </p:nvSpPr>
        <p:spPr/>
        <p:txBody>
          <a:bodyPr/>
          <a:lstStyle/>
          <a:p>
            <a:pPr eaLnBrk="1" hangingPunct="1"/>
            <a:r>
              <a:rPr lang="el-GR" altLang="el-GR" dirty="0" smtClean="0"/>
              <a:t>Κάθε μολυσμένο ζώο πρέπει να καίγεται και η περιοχή που έζησε να απολυμαίνεται.  Εμβολιασμός των ζώων βοηθά την πρόληψη.  Επίσης ο εμβολιασμός των εκτιθεμένων ατόμων με ζώα, συμβάλλει στην προφύλαξη.  </a:t>
            </a:r>
          </a:p>
          <a:p>
            <a:pPr eaLnBrk="1" hangingPunct="1">
              <a:buFontTx/>
              <a:buNone/>
            </a:pPr>
            <a:r>
              <a:rPr lang="el-GR" altLang="el-GR" dirty="0" smtClean="0"/>
              <a:t/>
            </a:r>
            <a:br>
              <a:rPr lang="el-GR" altLang="el-GR" dirty="0" smtClean="0"/>
            </a:br>
            <a:endParaRPr lang="el-GR" altLang="el-GR"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54</a:t>
            </a:fld>
            <a:endParaRPr lang="el-GR" dirty="0"/>
          </a:p>
        </p:txBody>
      </p:sp>
    </p:spTree>
    <p:extLst>
      <p:ext uri="{BB962C8B-B14F-4D97-AF65-F5344CB8AC3E}">
        <p14:creationId xmlns:p14="http://schemas.microsoft.com/office/powerpoint/2010/main" val="421314481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dirty="0" smtClean="0"/>
              <a:t>Gram </a:t>
            </a:r>
            <a:r>
              <a:rPr lang="el-GR" dirty="0" smtClean="0"/>
              <a:t>αρνητικοί βάκιλοι</a:t>
            </a:r>
            <a:endParaRPr lang="el-GR" dirty="0"/>
          </a:p>
        </p:txBody>
      </p:sp>
      <p:sp>
        <p:nvSpPr>
          <p:cNvPr id="75778" name="Rectangle 3"/>
          <p:cNvSpPr>
            <a:spLocks noGrp="1" noChangeArrowheads="1"/>
          </p:cNvSpPr>
          <p:nvPr>
            <p:ph idx="1"/>
          </p:nvPr>
        </p:nvSpPr>
        <p:spPr/>
        <p:txBody>
          <a:bodyPr/>
          <a:lstStyle/>
          <a:p>
            <a:pPr marL="457200" indent="-457200" eaLnBrk="1" hangingPunct="1">
              <a:lnSpc>
                <a:spcPct val="90000"/>
              </a:lnSpc>
              <a:buFont typeface="+mj-lt"/>
              <a:buAutoNum type="arabicPeriod"/>
            </a:pPr>
            <a:r>
              <a:rPr lang="el-GR" altLang="el-GR" dirty="0" smtClean="0"/>
              <a:t>Λοιμώξεις από βρουκέλλα.</a:t>
            </a:r>
          </a:p>
          <a:p>
            <a:pPr marL="457200" indent="-457200" eaLnBrk="1" hangingPunct="1">
              <a:lnSpc>
                <a:spcPct val="90000"/>
              </a:lnSpc>
              <a:buFont typeface="+mj-lt"/>
              <a:buAutoNum type="arabicPeriod"/>
            </a:pPr>
            <a:r>
              <a:rPr lang="el-GR" altLang="el-GR" dirty="0" smtClean="0"/>
              <a:t>Λοιμώξεις από μπορτετέλλα.</a:t>
            </a:r>
          </a:p>
          <a:p>
            <a:pPr marL="457200" indent="-457200" eaLnBrk="1" hangingPunct="1">
              <a:lnSpc>
                <a:spcPct val="90000"/>
              </a:lnSpc>
              <a:buFont typeface="+mj-lt"/>
              <a:buAutoNum type="arabicPeriod"/>
            </a:pPr>
            <a:r>
              <a:rPr lang="el-GR" altLang="el-GR" dirty="0" smtClean="0"/>
              <a:t>Λοιμώξεις από αιμόφιλο.</a:t>
            </a:r>
          </a:p>
          <a:p>
            <a:pPr marL="457200" indent="-457200" eaLnBrk="1" hangingPunct="1">
              <a:lnSpc>
                <a:spcPct val="90000"/>
              </a:lnSpc>
              <a:buFont typeface="+mj-lt"/>
              <a:buAutoNum type="arabicPeriod"/>
            </a:pPr>
            <a:r>
              <a:rPr lang="el-GR" altLang="el-GR" dirty="0" smtClean="0"/>
              <a:t>Χολέρα.</a:t>
            </a:r>
          </a:p>
          <a:p>
            <a:pPr marL="457200" indent="-457200" eaLnBrk="1" hangingPunct="1">
              <a:lnSpc>
                <a:spcPct val="90000"/>
              </a:lnSpc>
              <a:buFont typeface="+mj-lt"/>
              <a:buAutoNum type="arabicPeriod"/>
            </a:pPr>
            <a:r>
              <a:rPr lang="el-GR" altLang="el-GR" dirty="0" smtClean="0"/>
              <a:t>Τροφικές δηλητηριάσεις από κολοβακτηρίδια, σαλμονέλα, σιγκέλα, και καμπυλοβακτηρίδιο.</a:t>
            </a:r>
          </a:p>
          <a:p>
            <a:pPr marL="457200" indent="-457200" eaLnBrk="1" hangingPunct="1">
              <a:lnSpc>
                <a:spcPct val="90000"/>
              </a:lnSpc>
              <a:buFont typeface="+mj-lt"/>
              <a:buAutoNum type="arabicPeriod"/>
            </a:pPr>
            <a:r>
              <a:rPr lang="el-GR" altLang="el-GR" dirty="0" smtClean="0"/>
              <a:t>Πανώλις.</a:t>
            </a:r>
          </a:p>
          <a:p>
            <a:pPr marL="457200" indent="-457200" eaLnBrk="1" hangingPunct="1">
              <a:lnSpc>
                <a:spcPct val="90000"/>
              </a:lnSpc>
              <a:buFont typeface="+mj-lt"/>
              <a:buAutoNum type="arabicPeriod"/>
            </a:pPr>
            <a:r>
              <a:rPr lang="el-GR" altLang="el-GR" dirty="0" smtClean="0"/>
              <a:t>Άλλα, (τουλαραιμία, μάλη, ψευδομάλη, νόσος των λεγεωναρίων, λοιμώξεις από βακτηριοειδή, μπατονέλλωση, νόσος εξ ονύχων γαλής, πυρετός των χαρακωμάτων).</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55</a:t>
            </a:fld>
            <a:endParaRPr lang="el-GR" dirty="0"/>
          </a:p>
        </p:txBody>
      </p:sp>
    </p:spTree>
    <p:extLst>
      <p:ext uri="{BB962C8B-B14F-4D97-AF65-F5344CB8AC3E}">
        <p14:creationId xmlns:p14="http://schemas.microsoft.com/office/powerpoint/2010/main" val="305017533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Βρουκέλλωση (μελιταίος πυρετός) </a:t>
            </a:r>
            <a:r>
              <a:rPr lang="el-GR" sz="3000" b="0" dirty="0" smtClean="0"/>
              <a:t>1/2</a:t>
            </a:r>
            <a:endParaRPr lang="el-GR" sz="3000" b="0" dirty="0"/>
          </a:p>
        </p:txBody>
      </p:sp>
      <p:sp>
        <p:nvSpPr>
          <p:cNvPr id="76802" name="Rectangle 3"/>
          <p:cNvSpPr>
            <a:spLocks noGrp="1" noChangeArrowheads="1"/>
          </p:cNvSpPr>
          <p:nvPr>
            <p:ph idx="1"/>
          </p:nvPr>
        </p:nvSpPr>
        <p:spPr/>
        <p:txBody>
          <a:bodyPr>
            <a:normAutofit/>
          </a:bodyPr>
          <a:lstStyle/>
          <a:p>
            <a:pPr eaLnBrk="1" hangingPunct="1">
              <a:lnSpc>
                <a:spcPct val="110000"/>
              </a:lnSpc>
            </a:pPr>
            <a:r>
              <a:rPr lang="el-GR" altLang="el-GR" dirty="0" smtClean="0"/>
              <a:t>Η βρουκέλλα είναι αρνητικός κοκκοβάκιλλος. Διακρίνουμε 3 είδη – την </a:t>
            </a:r>
            <a:r>
              <a:rPr lang="en-US" altLang="el-GR" dirty="0" smtClean="0"/>
              <a:t>Brucella abortus</a:t>
            </a:r>
            <a:r>
              <a:rPr lang="el-GR" altLang="el-GR" dirty="0" smtClean="0"/>
              <a:t>, την </a:t>
            </a:r>
            <a:r>
              <a:rPr lang="en-US" altLang="el-GR" dirty="0" smtClean="0"/>
              <a:t>brucella melitensis </a:t>
            </a:r>
            <a:r>
              <a:rPr lang="el-GR" altLang="el-GR" dirty="0" smtClean="0"/>
              <a:t>και την </a:t>
            </a:r>
            <a:r>
              <a:rPr lang="en-US" altLang="el-GR" dirty="0" smtClean="0"/>
              <a:t>brucella suis</a:t>
            </a:r>
            <a:r>
              <a:rPr lang="el-GR" altLang="el-GR" dirty="0" smtClean="0"/>
              <a:t>.</a:t>
            </a:r>
            <a:endParaRPr lang="el-GR" altLang="el-GR" b="1" dirty="0" smtClean="0"/>
          </a:p>
          <a:p>
            <a:pPr eaLnBrk="1" hangingPunct="1">
              <a:lnSpc>
                <a:spcPct val="110000"/>
              </a:lnSpc>
            </a:pPr>
            <a:r>
              <a:rPr lang="el-GR" altLang="el-GR" b="1" dirty="0" smtClean="0"/>
              <a:t>Μελιταίος πυρετός, πυρετός της Μάλτας (κυματοειδής πυρετός).</a:t>
            </a:r>
            <a:endParaRPr lang="el-GR" altLang="el-GR" dirty="0" smtClean="0"/>
          </a:p>
          <a:p>
            <a:pPr eaLnBrk="1" hangingPunct="1">
              <a:lnSpc>
                <a:spcPct val="110000"/>
              </a:lnSpc>
            </a:pPr>
            <a:r>
              <a:rPr lang="el-GR" altLang="el-GR" dirty="0" smtClean="0"/>
              <a:t>Η βρουκέλλωση είναι ζωονόσος με παγκόσμια επίπτωση.</a:t>
            </a:r>
          </a:p>
          <a:p>
            <a:pPr eaLnBrk="1" hangingPunct="1">
              <a:lnSpc>
                <a:spcPct val="110000"/>
              </a:lnSpc>
            </a:pPr>
            <a:r>
              <a:rPr lang="el-GR" altLang="el-GR" dirty="0" smtClean="0"/>
              <a:t>Σε ανεπτυγμένες χώρες έχει σχεδόν εξαλειφθεί.  </a:t>
            </a:r>
          </a:p>
          <a:p>
            <a:pPr eaLnBrk="1" hangingPunct="1">
              <a:lnSpc>
                <a:spcPct val="110000"/>
              </a:lnSpc>
            </a:pPr>
            <a:r>
              <a:rPr lang="el-GR" altLang="el-GR" dirty="0" smtClean="0"/>
              <a:t>Ο μικροοργανισμός καταστρέφεται με την παστερίωση.  </a:t>
            </a:r>
          </a:p>
          <a:p>
            <a:pPr eaLnBrk="1" hangingPunct="1">
              <a:lnSpc>
                <a:spcPct val="110000"/>
              </a:lnSpc>
            </a:pPr>
            <a:r>
              <a:rPr lang="el-GR" altLang="el-GR" b="1" dirty="0" smtClean="0"/>
              <a:t>Η τοξίνη της βρουκέλλας (ενδοτοξίνη) </a:t>
            </a:r>
            <a:r>
              <a:rPr lang="el-GR" altLang="el-GR" dirty="0" smtClean="0"/>
              <a:t>είναι ένας βλεννοπολυσακχαρίτης του κυτταρικού τοιχώματος και ευθύνεται για τα συμπτώματα της νόσου, ενώ η δημιουργία κοκκιωμάτων οφείλεται στην ευαισθησία του ξενιστή.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56</a:t>
            </a:fld>
            <a:endParaRPr lang="el-GR" dirty="0"/>
          </a:p>
        </p:txBody>
      </p:sp>
    </p:spTree>
    <p:extLst>
      <p:ext uri="{BB962C8B-B14F-4D97-AF65-F5344CB8AC3E}">
        <p14:creationId xmlns:p14="http://schemas.microsoft.com/office/powerpoint/2010/main" val="184806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Βρουκέλλωση (μελιταίος πυρετός) </a:t>
            </a:r>
            <a:r>
              <a:rPr lang="el-GR" sz="3000" b="0" dirty="0" smtClean="0"/>
              <a:t>2/2</a:t>
            </a:r>
            <a:endParaRPr lang="el-GR" dirty="0"/>
          </a:p>
        </p:txBody>
      </p:sp>
      <p:sp>
        <p:nvSpPr>
          <p:cNvPr id="77826" name="Rectangle 3"/>
          <p:cNvSpPr>
            <a:spLocks noGrp="1" noChangeArrowheads="1"/>
          </p:cNvSpPr>
          <p:nvPr>
            <p:ph idx="1"/>
          </p:nvPr>
        </p:nvSpPr>
        <p:spPr/>
        <p:txBody>
          <a:bodyPr/>
          <a:lstStyle/>
          <a:p>
            <a:pPr eaLnBrk="1" hangingPunct="1"/>
            <a:r>
              <a:rPr lang="el-GR" altLang="el-GR" dirty="0" smtClean="0"/>
              <a:t>Οι οργανισμοί εισέρχονται στον οργανισμό από το </a:t>
            </a:r>
            <a:r>
              <a:rPr lang="el-GR" altLang="el-GR" b="1" dirty="0" smtClean="0"/>
              <a:t>στόμα</a:t>
            </a:r>
            <a:r>
              <a:rPr lang="el-GR" altLang="el-GR" dirty="0" smtClean="0"/>
              <a:t> συνήθως και σπανιότερα από το αναπνευστικό, γεννητικό σύστημα ή τις αμυχές του δέρματος.  </a:t>
            </a:r>
          </a:p>
          <a:p>
            <a:pPr eaLnBrk="1" hangingPunct="1"/>
            <a:r>
              <a:rPr lang="el-GR" altLang="el-GR" dirty="0" smtClean="0"/>
              <a:t>Οι βάκιλλοι πορεύονται μέσω των λεμφαγγείων και μολύνουν τους </a:t>
            </a:r>
            <a:r>
              <a:rPr lang="el-GR" altLang="el-GR" b="1" dirty="0" smtClean="0"/>
              <a:t>λεμφαδένες. </a:t>
            </a:r>
            <a:r>
              <a:rPr lang="el-GR" altLang="el-GR" dirty="0" smtClean="0"/>
              <a:t>Μετά από αυτό ακολουθεί αιματογενής διασπορά και εγκατάσταση των βακίλων στο </a:t>
            </a:r>
            <a:r>
              <a:rPr lang="el-GR" altLang="el-GR" b="1" dirty="0" smtClean="0"/>
              <a:t>ΔΕΣ.  </a:t>
            </a:r>
          </a:p>
          <a:p>
            <a:pPr eaLnBrk="1" hangingPunct="1"/>
            <a:r>
              <a:rPr lang="el-GR" altLang="el-GR" dirty="0" smtClean="0"/>
              <a:t>Ο άνθρωπος μολύνεται συνήθως από </a:t>
            </a:r>
            <a:r>
              <a:rPr lang="el-GR" altLang="el-GR" b="1" dirty="0" smtClean="0"/>
              <a:t>το γάλα </a:t>
            </a:r>
            <a:r>
              <a:rPr lang="el-GR" altLang="el-GR" dirty="0" smtClean="0"/>
              <a:t>μολυσμένων αγελάδων ή κατσικιών. Έτσι συχνά η νόσος παρατηρείται σε </a:t>
            </a:r>
            <a:r>
              <a:rPr lang="el-GR" altLang="el-GR" b="1" dirty="0" smtClean="0"/>
              <a:t>κτηνοτρόφους</a:t>
            </a:r>
            <a:r>
              <a:rPr lang="el-GR" altLang="el-GR" dirty="0" smtClean="0"/>
              <a:t> και σε άτομα που έρχονται σε επαφή με τα </a:t>
            </a:r>
            <a:r>
              <a:rPr lang="el-GR" altLang="el-GR" b="1" dirty="0" smtClean="0"/>
              <a:t>ζώα ή με τα πτώματα ζώων.</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57</a:t>
            </a:fld>
            <a:endParaRPr lang="el-GR" dirty="0"/>
          </a:p>
        </p:txBody>
      </p:sp>
    </p:spTree>
    <p:extLst>
      <p:ext uri="{BB962C8B-B14F-4D97-AF65-F5344CB8AC3E}">
        <p14:creationId xmlns:p14="http://schemas.microsoft.com/office/powerpoint/2010/main" val="96274325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Κλινική εικόνα της </a:t>
            </a:r>
            <a:r>
              <a:rPr lang="el-GR" dirty="0" smtClean="0"/>
              <a:t>βρυκέλλωσης </a:t>
            </a:r>
            <a:r>
              <a:rPr lang="el-GR" sz="3000" b="0" dirty="0" smtClean="0"/>
              <a:t>1/3</a:t>
            </a:r>
            <a:endParaRPr lang="el-GR" sz="3000" b="0" dirty="0"/>
          </a:p>
        </p:txBody>
      </p:sp>
      <p:sp>
        <p:nvSpPr>
          <p:cNvPr id="78850" name="Rectangle 3"/>
          <p:cNvSpPr>
            <a:spLocks noGrp="1" noChangeArrowheads="1"/>
          </p:cNvSpPr>
          <p:nvPr>
            <p:ph idx="1"/>
          </p:nvPr>
        </p:nvSpPr>
        <p:spPr/>
        <p:txBody>
          <a:bodyPr/>
          <a:lstStyle/>
          <a:p>
            <a:pPr eaLnBrk="1" hangingPunct="1">
              <a:lnSpc>
                <a:spcPct val="110000"/>
              </a:lnSpc>
            </a:pPr>
            <a:r>
              <a:rPr lang="el-GR" altLang="el-GR" dirty="0" smtClean="0"/>
              <a:t>Η περίοδος επώασης είναι 1-3 εβδομάδες.  </a:t>
            </a:r>
          </a:p>
          <a:p>
            <a:pPr eaLnBrk="1" hangingPunct="1">
              <a:lnSpc>
                <a:spcPct val="110000"/>
              </a:lnSpc>
            </a:pPr>
            <a:r>
              <a:rPr lang="el-GR" altLang="el-GR" dirty="0" smtClean="0"/>
              <a:t>Διακρίνουμε οξεία, χρονία ή εντετοπισμένη βρουκέλλωση.</a:t>
            </a:r>
          </a:p>
          <a:p>
            <a:pPr eaLnBrk="1" hangingPunct="1">
              <a:lnSpc>
                <a:spcPct val="110000"/>
              </a:lnSpc>
            </a:pPr>
            <a:r>
              <a:rPr lang="el-GR" altLang="el-GR" b="1" dirty="0" smtClean="0"/>
              <a:t>Οξεία</a:t>
            </a:r>
          </a:p>
          <a:p>
            <a:pPr marL="355600" indent="0" eaLnBrk="1" hangingPunct="1">
              <a:lnSpc>
                <a:spcPct val="110000"/>
              </a:lnSpc>
              <a:buNone/>
            </a:pPr>
            <a:r>
              <a:rPr lang="el-GR" altLang="el-GR" dirty="0" smtClean="0"/>
              <a:t>Η εμφάνιση της νόσου είναι ύπουλη με κακουχία, αδυναμία, κεφαλαλγία, γενικευμένη μυαλγία, και νυχτερινούς ιδρώτες.  </a:t>
            </a:r>
          </a:p>
          <a:p>
            <a:pPr marL="355600" indent="0" eaLnBrk="1" hangingPunct="1">
              <a:lnSpc>
                <a:spcPct val="110000"/>
              </a:lnSpc>
              <a:buNone/>
            </a:pPr>
            <a:r>
              <a:rPr lang="el-GR" altLang="el-GR" dirty="0" smtClean="0"/>
              <a:t>Ο πυρετός χαρακτηριστικά είναι κυματοειδής, αλλά υπάρχουν και συνεχή και διαλείποντα σχήματα.  </a:t>
            </a:r>
          </a:p>
          <a:p>
            <a:pPr marL="355600" indent="0" eaLnBrk="1" hangingPunct="1">
              <a:lnSpc>
                <a:spcPct val="110000"/>
              </a:lnSpc>
              <a:buNone/>
            </a:pPr>
            <a:r>
              <a:rPr lang="el-GR" altLang="el-GR" dirty="0" smtClean="0"/>
              <a:t>Μπορεί να υπάρχει λεμφαδενοπάθεια, ηπατομεγαλία και ευαισθησία στην σπονδυλική στήλη.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58</a:t>
            </a:fld>
            <a:endParaRPr lang="el-GR" dirty="0"/>
          </a:p>
        </p:txBody>
      </p:sp>
    </p:spTree>
    <p:extLst>
      <p:ext uri="{BB962C8B-B14F-4D97-AF65-F5344CB8AC3E}">
        <p14:creationId xmlns:p14="http://schemas.microsoft.com/office/powerpoint/2010/main" val="2449319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Κλινική ε</a:t>
            </a:r>
            <a:r>
              <a:rPr lang="el-GR" dirty="0" smtClean="0"/>
              <a:t>ικόνα διφθερίτιδας </a:t>
            </a:r>
            <a:r>
              <a:rPr lang="el-GR" sz="3000" b="0" dirty="0" smtClean="0"/>
              <a:t>1/2</a:t>
            </a:r>
            <a:endParaRPr lang="el-GR" sz="3000" b="0" dirty="0"/>
          </a:p>
        </p:txBody>
      </p:sp>
      <p:sp>
        <p:nvSpPr>
          <p:cNvPr id="6146" name="Rectangle 3"/>
          <p:cNvSpPr>
            <a:spLocks noGrp="1" noChangeArrowheads="1"/>
          </p:cNvSpPr>
          <p:nvPr>
            <p:ph idx="1"/>
          </p:nvPr>
        </p:nvSpPr>
        <p:spPr/>
        <p:txBody>
          <a:bodyPr/>
          <a:lstStyle/>
          <a:p>
            <a:pPr eaLnBrk="1" hangingPunct="1"/>
            <a:r>
              <a:rPr lang="el-GR" altLang="el-GR" dirty="0" smtClean="0"/>
              <a:t>Η περίοδος επώασης είναι 2-7 ημέρες.  </a:t>
            </a:r>
          </a:p>
          <a:p>
            <a:pPr eaLnBrk="1" hangingPunct="1"/>
            <a:r>
              <a:rPr lang="el-GR" altLang="el-GR" dirty="0" smtClean="0"/>
              <a:t>Η διφθερίτις είναι κύρια νόσος της </a:t>
            </a:r>
            <a:r>
              <a:rPr lang="el-GR" altLang="el-GR" b="1" dirty="0" smtClean="0"/>
              <a:t>παιδικής </a:t>
            </a:r>
            <a:r>
              <a:rPr lang="el-GR" altLang="el-GR" dirty="0" smtClean="0"/>
              <a:t>ηλικίας.  </a:t>
            </a:r>
          </a:p>
          <a:p>
            <a:pPr eaLnBrk="1" hangingPunct="1"/>
            <a:r>
              <a:rPr lang="el-GR" altLang="el-GR" dirty="0" smtClean="0"/>
              <a:t>Τα συμπτώματα μπορούν να χαρακτηριστούν ως</a:t>
            </a:r>
            <a:r>
              <a:rPr lang="el-GR" altLang="el-GR" b="1" dirty="0" smtClean="0"/>
              <a:t> τοπικά </a:t>
            </a:r>
            <a:r>
              <a:rPr lang="el-GR" altLang="el-GR" dirty="0" smtClean="0"/>
              <a:t>(παραγωγή μεμβρανών) και </a:t>
            </a:r>
            <a:r>
              <a:rPr lang="el-GR" altLang="el-GR" b="1" dirty="0" smtClean="0"/>
              <a:t>συστηματικά </a:t>
            </a:r>
            <a:r>
              <a:rPr lang="el-GR" altLang="el-GR" dirty="0" smtClean="0"/>
              <a:t>(παραγωγή τοξίνης).  </a:t>
            </a:r>
          </a:p>
          <a:p>
            <a:pPr eaLnBrk="1" hangingPunct="1"/>
            <a:r>
              <a:rPr lang="el-GR" altLang="el-GR" dirty="0" smtClean="0"/>
              <a:t>Η παραγωγή μεμβρανών όμως δεν θεωρείται απαραίτητη για την διάγνωση της νόσου.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301849891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Κλινική εικόνα της βρυκέλλωσης </a:t>
            </a:r>
            <a:r>
              <a:rPr lang="el-GR" sz="3000" b="0" dirty="0" smtClean="0"/>
              <a:t>2/3</a:t>
            </a:r>
            <a:endParaRPr lang="el-GR" dirty="0"/>
          </a:p>
        </p:txBody>
      </p:sp>
      <p:sp>
        <p:nvSpPr>
          <p:cNvPr id="79874" name="Rectangle 3"/>
          <p:cNvSpPr>
            <a:spLocks noGrp="1" noChangeArrowheads="1"/>
          </p:cNvSpPr>
          <p:nvPr>
            <p:ph idx="1"/>
          </p:nvPr>
        </p:nvSpPr>
        <p:spPr/>
        <p:txBody>
          <a:bodyPr/>
          <a:lstStyle/>
          <a:p>
            <a:pPr eaLnBrk="1" hangingPunct="1">
              <a:lnSpc>
                <a:spcPct val="110000"/>
              </a:lnSpc>
            </a:pPr>
            <a:r>
              <a:rPr lang="el-GR" altLang="el-GR" b="1" dirty="0" smtClean="0"/>
              <a:t>Η ύπαρξη σπληνομεγαλίας είναι ενδεικτικό βαρείας νόσου.  </a:t>
            </a:r>
          </a:p>
          <a:p>
            <a:pPr eaLnBrk="1" hangingPunct="1">
              <a:lnSpc>
                <a:spcPct val="110000"/>
              </a:lnSpc>
            </a:pPr>
            <a:r>
              <a:rPr lang="el-GR" altLang="el-GR" dirty="0" smtClean="0"/>
              <a:t>Έχουν περιγραφεί και άλλα συμπτώματα, όπως ορχίτιδα, επιδυδιμίτιδα, οστεομυελίτιδα, ενδοκαρδίτιδα, μηνιγγοεγκεφαλίτιδα, κυρίως από την βρουκέλλα </a:t>
            </a:r>
            <a:r>
              <a:rPr lang="en-US" altLang="el-GR" dirty="0" smtClean="0"/>
              <a:t>melitensis </a:t>
            </a:r>
            <a:r>
              <a:rPr lang="el-GR" altLang="el-GR" dirty="0" smtClean="0"/>
              <a:t>και </a:t>
            </a:r>
            <a:r>
              <a:rPr lang="en-US" altLang="el-GR" dirty="0" smtClean="0"/>
              <a:t>suis</a:t>
            </a:r>
            <a:r>
              <a:rPr lang="el-GR" altLang="el-GR" dirty="0" smtClean="0"/>
              <a:t>.</a:t>
            </a:r>
            <a:endParaRPr lang="el-GR" altLang="el-GR" u="sng" dirty="0" smtClean="0"/>
          </a:p>
          <a:p>
            <a:pPr eaLnBrk="1" hangingPunct="1">
              <a:lnSpc>
                <a:spcPct val="110000"/>
              </a:lnSpc>
            </a:pPr>
            <a:r>
              <a:rPr lang="el-GR" altLang="el-GR" b="1" dirty="0" smtClean="0"/>
              <a:t>Χρόνια</a:t>
            </a:r>
          </a:p>
          <a:p>
            <a:pPr marL="355600" indent="0" eaLnBrk="1" hangingPunct="1">
              <a:lnSpc>
                <a:spcPct val="110000"/>
              </a:lnSpc>
              <a:buNone/>
            </a:pPr>
            <a:r>
              <a:rPr lang="el-GR" altLang="el-GR" dirty="0" smtClean="0"/>
              <a:t>Χαρακτηρίζεται από εύκολη κόπωση, μυαλγία, εξάρσεις πυρετού και κατάθλιψη που μπορεί να διαρκέσει για μήνες.</a:t>
            </a:r>
          </a:p>
          <a:p>
            <a:pPr marL="355600" indent="0" eaLnBrk="1" hangingPunct="1">
              <a:lnSpc>
                <a:spcPct val="110000"/>
              </a:lnSpc>
              <a:buNone/>
            </a:pPr>
            <a:r>
              <a:rPr lang="el-GR" altLang="el-GR" dirty="0" smtClean="0"/>
              <a:t>Υπάρχει σπληνομεγαλία.  </a:t>
            </a:r>
          </a:p>
          <a:p>
            <a:pPr marL="355600" indent="0" eaLnBrk="1" hangingPunct="1">
              <a:lnSpc>
                <a:spcPct val="110000"/>
              </a:lnSpc>
              <a:buNone/>
            </a:pPr>
            <a:r>
              <a:rPr lang="el-GR" altLang="el-GR" dirty="0" smtClean="0"/>
              <a:t>Πρέπει να διαφοροδιαγνωσθεί από άλλες αιτίες παρατεταμένου πυρετού.</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59</a:t>
            </a:fld>
            <a:endParaRPr lang="el-GR" dirty="0"/>
          </a:p>
        </p:txBody>
      </p:sp>
    </p:spTree>
    <p:extLst>
      <p:ext uri="{BB962C8B-B14F-4D97-AF65-F5344CB8AC3E}">
        <p14:creationId xmlns:p14="http://schemas.microsoft.com/office/powerpoint/2010/main" val="80441132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Κλινική εικόνα της </a:t>
            </a:r>
            <a:r>
              <a:rPr lang="el-GR" dirty="0" err="1" smtClean="0"/>
              <a:t>βρ</a:t>
            </a:r>
            <a:r>
              <a:rPr lang="en-US" dirty="0" smtClean="0"/>
              <a:t>o</a:t>
            </a:r>
            <a:r>
              <a:rPr lang="el-GR" dirty="0" err="1" smtClean="0"/>
              <a:t>υκέλλωσης</a:t>
            </a:r>
            <a:r>
              <a:rPr lang="el-GR" dirty="0" smtClean="0"/>
              <a:t> </a:t>
            </a:r>
            <a:r>
              <a:rPr lang="el-GR" sz="3000" b="0" dirty="0" smtClean="0"/>
              <a:t>3/3</a:t>
            </a:r>
            <a:endParaRPr lang="el-GR" dirty="0"/>
          </a:p>
        </p:txBody>
      </p:sp>
      <p:sp>
        <p:nvSpPr>
          <p:cNvPr id="80898" name="Rectangle 3"/>
          <p:cNvSpPr>
            <a:spLocks noGrp="1" noChangeArrowheads="1"/>
          </p:cNvSpPr>
          <p:nvPr>
            <p:ph idx="1"/>
          </p:nvPr>
        </p:nvSpPr>
        <p:spPr/>
        <p:txBody>
          <a:bodyPr/>
          <a:lstStyle/>
          <a:p>
            <a:pPr eaLnBrk="1" hangingPunct="1"/>
            <a:r>
              <a:rPr lang="el-GR" altLang="el-GR" b="1" dirty="0" smtClean="0"/>
              <a:t>Εντοπισμένη</a:t>
            </a:r>
          </a:p>
          <a:p>
            <a:pPr marL="355600" indent="0" eaLnBrk="1" hangingPunct="1">
              <a:buNone/>
            </a:pPr>
            <a:r>
              <a:rPr lang="el-GR" altLang="el-GR" dirty="0" smtClean="0"/>
              <a:t>Είναι σπάνια. Μπορεί να προσβληθούν οι αρθρώσεις, τα οστά, ο σπλήνας, το ενδοκάρδιο, οι πνεύμονες, το ουροποιητικό ή το νευρικό σύστημα αλλά συστηματικά συμπτώματα υπάρχουν μόνο στ 1/3 των κλινικών περιπτώσεων.  </a:t>
            </a:r>
          </a:p>
          <a:p>
            <a:pPr marL="355600" indent="0" eaLnBrk="1" hangingPunct="1">
              <a:buNone/>
            </a:pPr>
            <a:r>
              <a:rPr lang="el-GR" altLang="el-GR" dirty="0" smtClean="0"/>
              <a:t>Ο τίτλος των αντισωμάτων είναι χαμηλός και η διάγνωση γίνεται με καλλιέργεια των μικροοργανισμών από την πάσχουσα περιοχή.</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60</a:t>
            </a:fld>
            <a:endParaRPr lang="el-GR" dirty="0"/>
          </a:p>
        </p:txBody>
      </p:sp>
    </p:spTree>
    <p:extLst>
      <p:ext uri="{BB962C8B-B14F-4D97-AF65-F5344CB8AC3E}">
        <p14:creationId xmlns:p14="http://schemas.microsoft.com/office/powerpoint/2010/main" val="21067208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Διάγνωση </a:t>
            </a:r>
            <a:r>
              <a:rPr lang="el-GR" dirty="0" smtClean="0"/>
              <a:t>βρουκέλλωσης</a:t>
            </a:r>
            <a:endParaRPr lang="el-GR" dirty="0"/>
          </a:p>
        </p:txBody>
      </p:sp>
      <p:sp>
        <p:nvSpPr>
          <p:cNvPr id="81922" name="Rectangle 3"/>
          <p:cNvSpPr>
            <a:spLocks noGrp="1" noChangeArrowheads="1"/>
          </p:cNvSpPr>
          <p:nvPr>
            <p:ph idx="1"/>
          </p:nvPr>
        </p:nvSpPr>
        <p:spPr/>
        <p:txBody>
          <a:bodyPr>
            <a:normAutofit/>
          </a:bodyPr>
          <a:lstStyle/>
          <a:p>
            <a:pPr eaLnBrk="1" hangingPunct="1"/>
            <a:r>
              <a:rPr lang="el-GR" altLang="el-GR" dirty="0" smtClean="0"/>
              <a:t>Στο 50% των ασθενών οι αιμοκαλλιέργειες είναι θετικές για βρουκέλλες στην οξεία φάση της νόσου.  </a:t>
            </a:r>
          </a:p>
          <a:p>
            <a:pPr eaLnBrk="1" hangingPunct="1"/>
            <a:r>
              <a:rPr lang="el-GR" altLang="el-GR" dirty="0" smtClean="0"/>
              <a:t>Σε χρόνιες όμως μορφές της νόσου οι αιμοκαλλιέργειες είναι λιγότερο βοηθητικές.  </a:t>
            </a:r>
          </a:p>
          <a:p>
            <a:pPr eaLnBrk="1" hangingPunct="1"/>
            <a:r>
              <a:rPr lang="el-GR" altLang="el-GR" dirty="0" smtClean="0"/>
              <a:t>Στην οξεία φάση, καλλιέργειες μυελού οστών μπορεί να είναι επίσης θετικές.  </a:t>
            </a:r>
          </a:p>
          <a:p>
            <a:pPr eaLnBrk="1" hangingPunct="1"/>
            <a:r>
              <a:rPr lang="el-GR" altLang="el-GR" dirty="0" smtClean="0"/>
              <a:t>Ο έλεγχος με συγκολλητινοαντίδραση (αντίδραση </a:t>
            </a:r>
            <a:r>
              <a:rPr lang="en-US" altLang="el-GR" dirty="0" smtClean="0"/>
              <a:t>Wright</a:t>
            </a:r>
            <a:r>
              <a:rPr lang="el-GR" altLang="el-GR" dirty="0" smtClean="0"/>
              <a:t>) όταν δείχνει 4 φορές αύξηση του τίτλου των αντισωμάτων είναι πολύ πιο ενδεικτική της βρουκέλλωσης.  </a:t>
            </a:r>
          </a:p>
          <a:p>
            <a:pPr eaLnBrk="1" hangingPunct="1"/>
            <a:r>
              <a:rPr lang="el-GR" altLang="el-GR" dirty="0" smtClean="0"/>
              <a:t>Ειδικά αντισώματα στην βρουκέλλα ανιχνεύονται τώρα με </a:t>
            </a:r>
            <a:r>
              <a:rPr lang="en-US" altLang="el-GR" dirty="0" smtClean="0"/>
              <a:t>Elisa. </a:t>
            </a:r>
            <a:endParaRPr lang="el-GR" altLang="el-GR"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61</a:t>
            </a:fld>
            <a:endParaRPr lang="el-GR" dirty="0"/>
          </a:p>
        </p:txBody>
      </p:sp>
    </p:spTree>
    <p:extLst>
      <p:ext uri="{BB962C8B-B14F-4D97-AF65-F5344CB8AC3E}">
        <p14:creationId xmlns:p14="http://schemas.microsoft.com/office/powerpoint/2010/main" val="20862801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Θεραπεία </a:t>
            </a:r>
            <a:r>
              <a:rPr lang="el-GR" dirty="0" smtClean="0"/>
              <a:t>βρουκέλλωσης</a:t>
            </a:r>
            <a:endParaRPr lang="el-GR" dirty="0"/>
          </a:p>
        </p:txBody>
      </p:sp>
      <p:sp>
        <p:nvSpPr>
          <p:cNvPr id="82946" name="Rectangle 3"/>
          <p:cNvSpPr>
            <a:spLocks noGrp="1" noChangeArrowheads="1"/>
          </p:cNvSpPr>
          <p:nvPr>
            <p:ph idx="1"/>
          </p:nvPr>
        </p:nvSpPr>
        <p:spPr/>
        <p:txBody>
          <a:bodyPr/>
          <a:lstStyle/>
          <a:p>
            <a:pPr eaLnBrk="1" hangingPunct="1"/>
            <a:r>
              <a:rPr lang="el-GR" altLang="el-GR" dirty="0" smtClean="0"/>
              <a:t>Χορηγούνται </a:t>
            </a:r>
            <a:r>
              <a:rPr lang="el-GR" altLang="el-GR" b="1" dirty="0" smtClean="0"/>
              <a:t>δοξυκυκλίνη σε συνδυασμό με ριφαμπικίνη για 6 εβδομάδες.  </a:t>
            </a:r>
          </a:p>
          <a:p>
            <a:pPr eaLnBrk="1" hangingPunct="1"/>
            <a:r>
              <a:rPr lang="el-GR" altLang="el-GR" dirty="0" smtClean="0"/>
              <a:t>Αν και η θνητότητα είναι χαμηλή στο 2%, η νόσος είναι ανθεκτική στην θεραπεία και συχνά συμβαίνουν υποτροπές.  </a:t>
            </a:r>
          </a:p>
          <a:p>
            <a:pPr eaLnBrk="1" hangingPunct="1"/>
            <a:r>
              <a:rPr lang="el-GR" altLang="el-GR" dirty="0" smtClean="0"/>
              <a:t>Ένας άλλος τρόπος θεραπείας είναι ο συνδυασμός της στρεπτομυκίνης με τετρακυκλίνη.  </a:t>
            </a:r>
          </a:p>
          <a:p>
            <a:pPr eaLnBrk="1" hangingPunct="1"/>
            <a:r>
              <a:rPr lang="el-GR" altLang="el-GR" dirty="0" smtClean="0"/>
              <a:t>Χρειάζεται καλή υγιεινή στην επαφή με ζώα, καταπολέμηση των λοιμώξεων στα ζώα και παστερίωση του γάλακτος. Δεν υπάρχει εμβόλιο.</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62</a:t>
            </a:fld>
            <a:endParaRPr lang="el-GR" dirty="0"/>
          </a:p>
        </p:txBody>
      </p:sp>
    </p:spTree>
    <p:extLst>
      <p:ext uri="{BB962C8B-B14F-4D97-AF65-F5344CB8AC3E}">
        <p14:creationId xmlns:p14="http://schemas.microsoft.com/office/powerpoint/2010/main" val="20727402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Λοιμώξεις από μπορντετέλλα</a:t>
            </a:r>
            <a:endParaRPr lang="el-GR" dirty="0"/>
          </a:p>
        </p:txBody>
      </p:sp>
      <p:sp>
        <p:nvSpPr>
          <p:cNvPr id="89090" name="Rectangle 3"/>
          <p:cNvSpPr>
            <a:spLocks noGrp="1" noChangeArrowheads="1"/>
          </p:cNvSpPr>
          <p:nvPr>
            <p:ph idx="1"/>
          </p:nvPr>
        </p:nvSpPr>
        <p:spPr/>
        <p:txBody>
          <a:bodyPr>
            <a:normAutofit/>
          </a:bodyPr>
          <a:lstStyle/>
          <a:p>
            <a:pPr eaLnBrk="1" hangingPunct="1"/>
            <a:r>
              <a:rPr lang="el-GR" altLang="el-GR" dirty="0" smtClean="0"/>
              <a:t>Η </a:t>
            </a:r>
            <a:r>
              <a:rPr lang="en-US" altLang="el-GR" dirty="0" smtClean="0"/>
              <a:t>bordetella</a:t>
            </a:r>
            <a:r>
              <a:rPr lang="el-GR" altLang="el-GR" dirty="0" smtClean="0"/>
              <a:t> είναι αρνητικός κοκκοβάκιλλος. Η </a:t>
            </a:r>
            <a:r>
              <a:rPr lang="en-US" altLang="el-GR" dirty="0" smtClean="0"/>
              <a:t>b</a:t>
            </a:r>
            <a:r>
              <a:rPr lang="el-GR" altLang="el-GR" dirty="0" smtClean="0"/>
              <a:t>. </a:t>
            </a:r>
            <a:r>
              <a:rPr lang="en-US" altLang="el-GR" dirty="0" smtClean="0"/>
              <a:t>pertussis</a:t>
            </a:r>
            <a:r>
              <a:rPr lang="el-GR" altLang="el-GR" dirty="0" smtClean="0"/>
              <a:t> προκαλεί κοκκύτη. Η </a:t>
            </a:r>
            <a:r>
              <a:rPr lang="en-US" altLang="el-GR" dirty="0" smtClean="0"/>
              <a:t>b</a:t>
            </a:r>
            <a:r>
              <a:rPr lang="el-GR" altLang="el-GR" dirty="0" smtClean="0"/>
              <a:t>. </a:t>
            </a:r>
            <a:r>
              <a:rPr lang="en-US" altLang="el-GR" dirty="0" smtClean="0"/>
              <a:t>Parapertussis</a:t>
            </a:r>
            <a:r>
              <a:rPr lang="el-GR" altLang="el-GR" dirty="0" smtClean="0"/>
              <a:t> και η </a:t>
            </a:r>
            <a:r>
              <a:rPr lang="en-US" altLang="el-GR" dirty="0" smtClean="0"/>
              <a:t>b</a:t>
            </a:r>
            <a:r>
              <a:rPr lang="el-GR" altLang="el-GR" dirty="0" smtClean="0"/>
              <a:t>. </a:t>
            </a:r>
            <a:r>
              <a:rPr lang="en-US" altLang="el-GR" dirty="0" smtClean="0"/>
              <a:t>Bronchiseptica</a:t>
            </a:r>
            <a:r>
              <a:rPr lang="el-GR" altLang="el-GR" dirty="0" smtClean="0"/>
              <a:t> πιο ήπιες λοιμώξεις.  </a:t>
            </a:r>
            <a:endParaRPr lang="el-GR" altLang="el-GR" b="1" dirty="0" smtClean="0"/>
          </a:p>
          <a:p>
            <a:pPr eaLnBrk="1" hangingPunct="1"/>
            <a:r>
              <a:rPr lang="el-GR" altLang="el-GR" b="1" dirty="0" smtClean="0"/>
              <a:t>Κοκκύτης</a:t>
            </a:r>
            <a:endParaRPr lang="el-GR" altLang="el-GR" dirty="0" smtClean="0"/>
          </a:p>
          <a:p>
            <a:pPr marL="355600" indent="0" eaLnBrk="1" hangingPunct="1">
              <a:buNone/>
            </a:pPr>
            <a:r>
              <a:rPr lang="el-GR" altLang="el-GR" dirty="0" smtClean="0"/>
              <a:t>Ο κοκκύτης έχει παγκόσμια επίπτωση.  Είναι πολύ μεταδοτικός και μεταδίδεται δια σταγονιδίων. Τα αρχικά συμπτώματα δεν διακρίνονται από άλλες νόσους του άνω αναπνευστικού, και έτσι η λοίμωξη μεταδίδεται πολύ εύκολα. Μετά το 1995, όμως 94% του πληθυσμού στις ανεπτυγμένες χώρες είναι εμβολιασμένο και η επίπτωση έχει πέσει δραματικά.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63</a:t>
            </a:fld>
            <a:endParaRPr lang="el-GR" dirty="0"/>
          </a:p>
        </p:txBody>
      </p:sp>
    </p:spTree>
    <p:extLst>
      <p:ext uri="{BB962C8B-B14F-4D97-AF65-F5344CB8AC3E}">
        <p14:creationId xmlns:p14="http://schemas.microsoft.com/office/powerpoint/2010/main" val="399733308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Κλινική εικόνα </a:t>
            </a:r>
            <a:r>
              <a:rPr lang="el-GR" dirty="0" smtClean="0"/>
              <a:t>κοκκύτη </a:t>
            </a:r>
            <a:r>
              <a:rPr lang="el-GR" sz="3000" b="0" dirty="0" smtClean="0"/>
              <a:t>1/2</a:t>
            </a:r>
            <a:endParaRPr lang="el-GR" sz="3000" b="0" dirty="0"/>
          </a:p>
        </p:txBody>
      </p:sp>
      <p:sp>
        <p:nvSpPr>
          <p:cNvPr id="90114" name="Rectangle 3"/>
          <p:cNvSpPr>
            <a:spLocks noGrp="1" noChangeArrowheads="1"/>
          </p:cNvSpPr>
          <p:nvPr>
            <p:ph idx="1"/>
          </p:nvPr>
        </p:nvSpPr>
        <p:spPr>
          <a:xfrm>
            <a:off x="457200" y="1196752"/>
            <a:ext cx="8363272" cy="5328592"/>
          </a:xfrm>
        </p:spPr>
        <p:txBody>
          <a:bodyPr>
            <a:normAutofit/>
          </a:bodyPr>
          <a:lstStyle/>
          <a:p>
            <a:pPr eaLnBrk="1" hangingPunct="1">
              <a:lnSpc>
                <a:spcPct val="110000"/>
              </a:lnSpc>
            </a:pPr>
            <a:r>
              <a:rPr lang="el-GR" altLang="el-GR" dirty="0" smtClean="0"/>
              <a:t>Η περίοδος επωάσεως είναι 7-10 μέρες.  Η νόσος σε ποσοστό 90% προσβάλλει παιδιά κάτω των 5 ετών.  </a:t>
            </a:r>
          </a:p>
          <a:p>
            <a:pPr eaLnBrk="1" hangingPunct="1">
              <a:lnSpc>
                <a:spcPct val="110000"/>
              </a:lnSpc>
            </a:pPr>
            <a:r>
              <a:rPr lang="el-GR" altLang="el-GR" dirty="0" smtClean="0"/>
              <a:t>Κατά την διάρκεια του πρώτου σταδίου, </a:t>
            </a:r>
            <a:r>
              <a:rPr lang="el-GR" altLang="el-GR" b="1" dirty="0" smtClean="0"/>
              <a:t>του καταρροϊκού, </a:t>
            </a:r>
            <a:r>
              <a:rPr lang="el-GR" altLang="el-GR" dirty="0" smtClean="0"/>
              <a:t>ο ασθενής είναι πολύ μεταδοτικός.  Παρουσιάζει κακουχία, ανορεξία, βλεννώδη ρινόρροια και επιπεφυκίτιδα.  </a:t>
            </a:r>
          </a:p>
          <a:p>
            <a:pPr eaLnBrk="1" hangingPunct="1">
              <a:lnSpc>
                <a:spcPct val="110000"/>
              </a:lnSpc>
            </a:pPr>
            <a:r>
              <a:rPr lang="el-GR" altLang="el-GR" dirty="0" smtClean="0"/>
              <a:t>Στο δεύτερο στάδιο, </a:t>
            </a:r>
            <a:r>
              <a:rPr lang="el-GR" altLang="el-GR" b="1" dirty="0" smtClean="0"/>
              <a:t>το παροξυσμικό, </a:t>
            </a:r>
            <a:r>
              <a:rPr lang="el-GR" altLang="el-GR" dirty="0" smtClean="0"/>
              <a:t>που αρχίζει μια εβδομάδα αργότερα, παρουσιάζονται οι χαρακτηριστικοί παροξυσμοί του βήχα.  Παροξυσμοί σπασμωδικού βήχα με χαρακτηριστικό εισπνευστικό συριγμό, εμφανίζονται στους νεότερους ασθενείς, όπου ο αυλός του αναπνευστικού σωλήνα αναπτύσσει εκκρίματα και οίδημα.  Ο συριγμός οφείλεται σε αέρα που έλκεται με βία στον εστενωμένο αυλό.  Οι παροξυσμοί του κοκκύτη συνήθως τελειώνουν με έμετο.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64</a:t>
            </a:fld>
            <a:endParaRPr lang="el-GR" dirty="0"/>
          </a:p>
        </p:txBody>
      </p:sp>
    </p:spTree>
    <p:extLst>
      <p:ext uri="{BB962C8B-B14F-4D97-AF65-F5344CB8AC3E}">
        <p14:creationId xmlns:p14="http://schemas.microsoft.com/office/powerpoint/2010/main" val="371552087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Κλινική εικόνα κοκκύτη </a:t>
            </a:r>
            <a:r>
              <a:rPr lang="el-GR" sz="3000" b="0" dirty="0" smtClean="0"/>
              <a:t>2/2</a:t>
            </a:r>
            <a:endParaRPr lang="el-GR" dirty="0"/>
          </a:p>
        </p:txBody>
      </p:sp>
      <p:sp>
        <p:nvSpPr>
          <p:cNvPr id="91138" name="Rectangle 3"/>
          <p:cNvSpPr>
            <a:spLocks noGrp="1" noChangeArrowheads="1"/>
          </p:cNvSpPr>
          <p:nvPr>
            <p:ph idx="1"/>
          </p:nvPr>
        </p:nvSpPr>
        <p:spPr/>
        <p:txBody>
          <a:bodyPr/>
          <a:lstStyle/>
          <a:p>
            <a:pPr eaLnBrk="1" hangingPunct="1"/>
            <a:r>
              <a:rPr lang="el-GR" altLang="el-GR" dirty="0" smtClean="0"/>
              <a:t>Συχνά στον κοκκύτη παρατηρείται οίδημα των επιπεφυκότων, πετέχειες και εξέλκωση του χαλινού της γλώσσης.  Χαρακτηριστική είναι επίσης η λεμφοκυττάρωση και το 90% των λευκών αιμοσφαιρίων του ασθενούς είναι λεμφοκύτταρα.  </a:t>
            </a:r>
          </a:p>
          <a:p>
            <a:pPr eaLnBrk="1" hangingPunct="1"/>
            <a:r>
              <a:rPr lang="el-GR" altLang="el-GR" dirty="0" smtClean="0"/>
              <a:t>Το παροξυσμικό στάδιο διαρκεί περίπου 2 εβδομάδες και μπορεί να εμφανίσει σοβαρές</a:t>
            </a:r>
            <a:r>
              <a:rPr lang="el-GR" altLang="el-GR" b="1" dirty="0" smtClean="0"/>
              <a:t> επιπλοκές </a:t>
            </a:r>
            <a:r>
              <a:rPr lang="el-GR" altLang="el-GR" dirty="0" smtClean="0"/>
              <a:t>όπως </a:t>
            </a:r>
            <a:r>
              <a:rPr lang="el-GR" altLang="el-GR" b="1" dirty="0" smtClean="0"/>
              <a:t>πνευμονία, ατελεκτασία, πρόπτωση του εντέρου και βουβωνοκήλη</a:t>
            </a:r>
            <a:r>
              <a:rPr lang="el-GR" altLang="el-GR" dirty="0" smtClean="0"/>
              <a:t>.  Μπορεί επίσης να συμβεί εγκεφαλική ανοξία ιδίως σε μικρότερα παιδιά και να οδηγήσει σε σπασμούς.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65</a:t>
            </a:fld>
            <a:endParaRPr lang="el-GR" dirty="0"/>
          </a:p>
        </p:txBody>
      </p:sp>
    </p:spTree>
    <p:extLst>
      <p:ext uri="{BB962C8B-B14F-4D97-AF65-F5344CB8AC3E}">
        <p14:creationId xmlns:p14="http://schemas.microsoft.com/office/powerpoint/2010/main" val="428551784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Διάγνωση </a:t>
            </a:r>
            <a:r>
              <a:rPr lang="el-GR" dirty="0" smtClean="0"/>
              <a:t>κοκκύτη</a:t>
            </a:r>
            <a:endParaRPr lang="el-GR" dirty="0"/>
          </a:p>
        </p:txBody>
      </p:sp>
      <p:sp>
        <p:nvSpPr>
          <p:cNvPr id="92162" name="Rectangle 3"/>
          <p:cNvSpPr>
            <a:spLocks noGrp="1" noChangeArrowheads="1"/>
          </p:cNvSpPr>
          <p:nvPr>
            <p:ph idx="1"/>
          </p:nvPr>
        </p:nvSpPr>
        <p:spPr/>
        <p:txBody>
          <a:bodyPr/>
          <a:lstStyle/>
          <a:p>
            <a:pPr eaLnBrk="1" hangingPunct="1">
              <a:lnSpc>
                <a:spcPct val="150000"/>
              </a:lnSpc>
            </a:pPr>
            <a:r>
              <a:rPr lang="el-GR" altLang="el-GR" dirty="0" smtClean="0"/>
              <a:t>Η διάγνωση βοηθιέται από το ιστορικό, την ηλικία του ασθενούς και τον χαρακτήρα του βήχα (υλακώδης).  </a:t>
            </a:r>
          </a:p>
          <a:p>
            <a:pPr eaLnBrk="1" hangingPunct="1">
              <a:lnSpc>
                <a:spcPct val="150000"/>
              </a:lnSpc>
            </a:pPr>
            <a:r>
              <a:rPr lang="el-GR" altLang="el-GR" dirty="0" smtClean="0"/>
              <a:t>Επιβεβαιώνεται μεγαλώνοντας τους υπεύθυνους μικροοργανισμούς σε καλλιέργειες.</a:t>
            </a:r>
            <a:endParaRPr lang="el-GR" altLang="el-GR" b="1"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66</a:t>
            </a:fld>
            <a:endParaRPr lang="el-GR" dirty="0"/>
          </a:p>
        </p:txBody>
      </p:sp>
    </p:spTree>
    <p:extLst>
      <p:ext uri="{BB962C8B-B14F-4D97-AF65-F5344CB8AC3E}">
        <p14:creationId xmlns:p14="http://schemas.microsoft.com/office/powerpoint/2010/main" val="338068159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Θεραπεία κοκκύτη</a:t>
            </a:r>
            <a:endParaRPr lang="el-GR" dirty="0"/>
          </a:p>
        </p:txBody>
      </p:sp>
      <p:sp>
        <p:nvSpPr>
          <p:cNvPr id="92162" name="Rectangle 3"/>
          <p:cNvSpPr>
            <a:spLocks noGrp="1" noChangeArrowheads="1"/>
          </p:cNvSpPr>
          <p:nvPr>
            <p:ph idx="1"/>
          </p:nvPr>
        </p:nvSpPr>
        <p:spPr/>
        <p:txBody>
          <a:bodyPr/>
          <a:lstStyle/>
          <a:p>
            <a:pPr eaLnBrk="1" hangingPunct="1">
              <a:lnSpc>
                <a:spcPct val="150000"/>
              </a:lnSpc>
            </a:pPr>
            <a:r>
              <a:rPr lang="el-GR" altLang="el-GR" dirty="0" smtClean="0"/>
              <a:t>Αν η νόσος αναγνωρισθεί στο καταρροϊκό στάδιο, η χρήση ερυθρομυκίνης θα ελαττώσει την σοβαρότητα της πορείας της νόσου.</a:t>
            </a:r>
          </a:p>
          <a:p>
            <a:pPr eaLnBrk="1" hangingPunct="1">
              <a:lnSpc>
                <a:spcPct val="150000"/>
              </a:lnSpc>
            </a:pPr>
            <a:r>
              <a:rPr lang="el-GR" altLang="el-GR" dirty="0" smtClean="0"/>
              <a:t>Στο παροξυσμικό στάδιο τα αντιβιοτικά έχουν πολύ μικρό ρόλο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67</a:t>
            </a:fld>
            <a:endParaRPr lang="el-GR" dirty="0"/>
          </a:p>
        </p:txBody>
      </p:sp>
    </p:spTree>
    <p:extLst>
      <p:ext uri="{BB962C8B-B14F-4D97-AF65-F5344CB8AC3E}">
        <p14:creationId xmlns:p14="http://schemas.microsoft.com/office/powerpoint/2010/main" val="304408252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Πρόληψη </a:t>
            </a:r>
            <a:r>
              <a:rPr lang="el-GR" dirty="0" smtClean="0"/>
              <a:t>κοκκύτη</a:t>
            </a:r>
            <a:endParaRPr lang="el-GR" dirty="0"/>
          </a:p>
        </p:txBody>
      </p:sp>
      <p:sp>
        <p:nvSpPr>
          <p:cNvPr id="93186" name="Rectangle 3"/>
          <p:cNvSpPr>
            <a:spLocks noGrp="1" noChangeArrowheads="1"/>
          </p:cNvSpPr>
          <p:nvPr>
            <p:ph idx="1"/>
          </p:nvPr>
        </p:nvSpPr>
        <p:spPr/>
        <p:txBody>
          <a:bodyPr>
            <a:normAutofit/>
          </a:bodyPr>
          <a:lstStyle/>
          <a:p>
            <a:pPr eaLnBrk="1" hangingPunct="1"/>
            <a:r>
              <a:rPr lang="el-GR" altLang="el-GR" dirty="0" smtClean="0"/>
              <a:t>Όσοι μολύνονται ή νοσούν πρέπει να απομονωθούν κι αυτό είναι σημαντικό όπου υπάρχει υπερπληθυσμός, όπως τα εσωτερικά σχολεία.  </a:t>
            </a:r>
          </a:p>
          <a:p>
            <a:pPr eaLnBrk="1" hangingPunct="1"/>
            <a:r>
              <a:rPr lang="el-GR" altLang="el-GR" dirty="0" smtClean="0"/>
              <a:t>Ο κοκκύτης είναι νόσος που προλαμβάνεται λόγω της ύπαρξης του εμβολίου. </a:t>
            </a:r>
          </a:p>
          <a:p>
            <a:pPr eaLnBrk="1" hangingPunct="1"/>
            <a:r>
              <a:rPr lang="el-GR" altLang="el-GR" dirty="0" smtClean="0"/>
              <a:t> Έχουν αναφερθεί σπάνιες επιπλοκές από το εμβόλιο όπως σπασμοί, εγκεφαλοπάθεια αλλά είναι σαφώς πολύ λιγότερες από τον κοκκύτη αυτόν καθ’ αυτόν.  </a:t>
            </a:r>
          </a:p>
          <a:p>
            <a:pPr eaLnBrk="1" hangingPunct="1"/>
            <a:r>
              <a:rPr lang="el-GR" altLang="el-GR" dirty="0" smtClean="0"/>
              <a:t>Κάθε παιδί που εκτίθεται σε ασθενή με κοκκύτη πρέπει προφυλακτικά να λαμβάνει ερυθρομυκίνη.</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68</a:t>
            </a:fld>
            <a:endParaRPr lang="el-GR" dirty="0"/>
          </a:p>
        </p:txBody>
      </p:sp>
    </p:spTree>
    <p:extLst>
      <p:ext uri="{BB962C8B-B14F-4D97-AF65-F5344CB8AC3E}">
        <p14:creationId xmlns:p14="http://schemas.microsoft.com/office/powerpoint/2010/main" val="2353566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Κλινική </a:t>
            </a:r>
            <a:r>
              <a:rPr lang="el-GR" dirty="0" smtClean="0"/>
              <a:t>εικόνα διφθερίτιδας </a:t>
            </a:r>
            <a:r>
              <a:rPr lang="el-GR" sz="3000" b="0" dirty="0" smtClean="0"/>
              <a:t>2/2</a:t>
            </a:r>
            <a:endParaRPr lang="el-GR" dirty="0"/>
          </a:p>
        </p:txBody>
      </p:sp>
      <p:sp>
        <p:nvSpPr>
          <p:cNvPr id="7170" name="Rectangle 3"/>
          <p:cNvSpPr>
            <a:spLocks noGrp="1" noChangeArrowheads="1"/>
          </p:cNvSpPr>
          <p:nvPr>
            <p:ph idx="1"/>
          </p:nvPr>
        </p:nvSpPr>
        <p:spPr/>
        <p:txBody>
          <a:bodyPr/>
          <a:lstStyle/>
          <a:p>
            <a:pPr eaLnBrk="1" hangingPunct="1"/>
            <a:r>
              <a:rPr lang="el-GR" altLang="el-GR" dirty="0" smtClean="0"/>
              <a:t>Η νόσος αυτή είναι ύπουλη στην αρχή και </a:t>
            </a:r>
            <a:r>
              <a:rPr lang="el-GR" altLang="el-GR" b="1" dirty="0" smtClean="0"/>
              <a:t>χαρακτηρίζεται από ταχυκαρδία αλλά χαμηλό πυρετό. </a:t>
            </a:r>
          </a:p>
          <a:p>
            <a:pPr eaLnBrk="1" hangingPunct="1"/>
            <a:r>
              <a:rPr lang="el-GR" altLang="el-GR" dirty="0" smtClean="0"/>
              <a:t>Όταν ο ασθενής επιμολύνεται με άλλα μικρόβια, όπως πχ με πυογενείς στρεπτοκόκκους, τότε υπάρχει υψηλός πυρετός.  </a:t>
            </a:r>
            <a:endParaRPr lang="el-GR" altLang="el-GR" b="1" u="sng"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244599973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Κοκκύτης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69</a:t>
            </a:fld>
            <a:endParaRPr lang="el-GR" dirty="0"/>
          </a:p>
        </p:txBody>
      </p:sp>
      <p:pic>
        <p:nvPicPr>
          <p:cNvPr id="7170" name="Picture 2" descr="File:Pertussis lor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8747" y="1628799"/>
            <a:ext cx="4230052" cy="444697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172" name="Picture 4" descr="File:Pertussi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628799"/>
            <a:ext cx="3481857" cy="444697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4332141" y="6143275"/>
            <a:ext cx="4543264"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4"/>
              </a:rPr>
              <a:t>Pertussis </a:t>
            </a:r>
            <a:r>
              <a:rPr lang="en-US" sz="1200" dirty="0" smtClean="0">
                <a:latin typeface="+mn-lt"/>
                <a:hlinkClick r:id="rId4"/>
              </a:rPr>
              <a:t>lores</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5" tooltip="User:Der Lange"/>
              </a:rPr>
              <a:t>Der Lange</a:t>
            </a:r>
            <a:r>
              <a:rPr lang="en-US" sz="1200" dirty="0">
                <a:latin typeface="+mn-lt"/>
              </a:rPr>
              <a:t> </a:t>
            </a:r>
            <a:r>
              <a:rPr lang="el-GR" sz="1200" dirty="0" smtClean="0">
                <a:solidFill>
                  <a:prstClr val="black">
                    <a:lumMod val="75000"/>
                    <a:lumOff val="25000"/>
                  </a:prstClr>
                </a:solidFill>
                <a:latin typeface="+mn-lt"/>
              </a:rPr>
              <a:t>διαθέσιμο ως κοινό κτήμα</a:t>
            </a:r>
            <a:endParaRPr lang="en-US" sz="1200" dirty="0">
              <a:solidFill>
                <a:prstClr val="black">
                  <a:lumMod val="75000"/>
                  <a:lumOff val="25000"/>
                </a:prstClr>
              </a:solidFill>
              <a:latin typeface="+mn-lt"/>
            </a:endParaRPr>
          </a:p>
        </p:txBody>
      </p:sp>
      <p:sp>
        <p:nvSpPr>
          <p:cNvPr id="9" name="Rectangle 7"/>
          <p:cNvSpPr/>
          <p:nvPr/>
        </p:nvSpPr>
        <p:spPr>
          <a:xfrm>
            <a:off x="152864" y="6143274"/>
            <a:ext cx="4543264"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smtClean="0">
                <a:latin typeface="+mn-lt"/>
                <a:hlinkClick r:id="rId6"/>
              </a:rPr>
              <a:t>Pertussis</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7" tooltip="User:Doc James"/>
              </a:rPr>
              <a:t>Doc James</a:t>
            </a:r>
            <a:r>
              <a:rPr lang="en-US" sz="1200" dirty="0">
                <a:latin typeface="+mn-lt"/>
              </a:rPr>
              <a:t> </a:t>
            </a:r>
            <a:r>
              <a:rPr lang="el-GR" sz="1200" dirty="0" smtClean="0">
                <a:solidFill>
                  <a:prstClr val="black">
                    <a:lumMod val="75000"/>
                    <a:lumOff val="25000"/>
                  </a:prstClr>
                </a:solidFill>
                <a:latin typeface="+mn-lt"/>
              </a:rPr>
              <a:t>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286172351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Λοιμώξεις από αιμόφιλους </a:t>
            </a:r>
            <a:r>
              <a:rPr lang="el-GR" sz="3000" b="0" dirty="0" smtClean="0"/>
              <a:t>1/2</a:t>
            </a:r>
            <a:endParaRPr lang="el-GR" sz="3000" b="0" dirty="0"/>
          </a:p>
        </p:txBody>
      </p:sp>
      <p:sp>
        <p:nvSpPr>
          <p:cNvPr id="98306" name="Rectangle 3"/>
          <p:cNvSpPr>
            <a:spLocks noGrp="1" noChangeArrowheads="1"/>
          </p:cNvSpPr>
          <p:nvPr>
            <p:ph idx="1"/>
          </p:nvPr>
        </p:nvSpPr>
        <p:spPr/>
        <p:txBody>
          <a:bodyPr/>
          <a:lstStyle/>
          <a:p>
            <a:pPr eaLnBrk="1" hangingPunct="1"/>
            <a:r>
              <a:rPr lang="el-GR" altLang="el-GR" dirty="0" smtClean="0"/>
              <a:t>Ο αιμόφιλος (</a:t>
            </a:r>
            <a:r>
              <a:rPr lang="en-US" altLang="el-GR" dirty="0" smtClean="0"/>
              <a:t>haemophilus</a:t>
            </a:r>
            <a:r>
              <a:rPr lang="el-GR" altLang="el-GR" dirty="0" smtClean="0"/>
              <a:t>) είναι αρνητικός κατά </a:t>
            </a:r>
            <a:r>
              <a:rPr lang="en-US" altLang="el-GR" dirty="0" smtClean="0"/>
              <a:t>Gram </a:t>
            </a:r>
            <a:r>
              <a:rPr lang="el-GR" altLang="el-GR" dirty="0" smtClean="0"/>
              <a:t>κοκκοβάκιλος.  </a:t>
            </a:r>
          </a:p>
          <a:p>
            <a:pPr eaLnBrk="1" hangingPunct="1"/>
            <a:r>
              <a:rPr lang="el-GR" altLang="el-GR" dirty="0" smtClean="0"/>
              <a:t>Οι παθογενετικές μορφές περιλαμβάνουν τον αιμόφιλο </a:t>
            </a:r>
            <a:r>
              <a:rPr lang="en-US" altLang="el-GR" b="1" dirty="0" smtClean="0"/>
              <a:t>influenzae</a:t>
            </a:r>
            <a:r>
              <a:rPr lang="el-GR" altLang="el-GR" b="1" dirty="0" smtClean="0"/>
              <a:t>, </a:t>
            </a:r>
            <a:r>
              <a:rPr lang="en-US" altLang="el-GR" b="1" dirty="0" smtClean="0"/>
              <a:t>ducrei</a:t>
            </a:r>
            <a:r>
              <a:rPr lang="el-GR" altLang="el-GR" b="1" dirty="0" smtClean="0"/>
              <a:t>, και </a:t>
            </a:r>
            <a:r>
              <a:rPr lang="en-US" altLang="el-GR" b="1" dirty="0" smtClean="0"/>
              <a:t>parainfluenzae</a:t>
            </a:r>
            <a:r>
              <a:rPr lang="el-GR" altLang="el-GR" b="1" dirty="0" smtClean="0"/>
              <a:t>.  </a:t>
            </a:r>
          </a:p>
          <a:p>
            <a:pPr eaLnBrk="1" hangingPunct="1"/>
            <a:r>
              <a:rPr lang="el-GR" altLang="el-GR" dirty="0" smtClean="0"/>
              <a:t>Οι μορφές των κόκκων αυτών που περιβάλλονται από </a:t>
            </a:r>
            <a:r>
              <a:rPr lang="el-GR" altLang="el-GR" b="1" dirty="0" smtClean="0"/>
              <a:t>κάψα </a:t>
            </a:r>
            <a:r>
              <a:rPr lang="el-GR" altLang="el-GR" dirty="0" smtClean="0"/>
              <a:t>προκαλούν έντονη νόσο όπως </a:t>
            </a:r>
            <a:r>
              <a:rPr lang="el-GR" altLang="el-GR" b="1" dirty="0" smtClean="0"/>
              <a:t>μηνιγγίτιδα, </a:t>
            </a:r>
            <a:r>
              <a:rPr lang="el-GR" altLang="el-GR" dirty="0" smtClean="0"/>
              <a:t>ενώ οι μορφές εκείνες χωρίς κάψα προκαλούν τοπικές λοιμώξεις όπως βρογχίτιδα.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70</a:t>
            </a:fld>
            <a:endParaRPr lang="el-GR" dirty="0"/>
          </a:p>
        </p:txBody>
      </p:sp>
    </p:spTree>
    <p:extLst>
      <p:ext uri="{BB962C8B-B14F-4D97-AF65-F5344CB8AC3E}">
        <p14:creationId xmlns:p14="http://schemas.microsoft.com/office/powerpoint/2010/main" val="341326332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Λοιμώξεις από αιμόφιλους </a:t>
            </a:r>
            <a:r>
              <a:rPr lang="el-GR" sz="3000" b="0" dirty="0" smtClean="0"/>
              <a:t>2/2</a:t>
            </a:r>
            <a:endParaRPr lang="el-GR" dirty="0"/>
          </a:p>
        </p:txBody>
      </p:sp>
      <p:sp>
        <p:nvSpPr>
          <p:cNvPr id="99330" name="Rectangle 3"/>
          <p:cNvSpPr>
            <a:spLocks noGrp="1" noChangeArrowheads="1"/>
          </p:cNvSpPr>
          <p:nvPr>
            <p:ph idx="1"/>
          </p:nvPr>
        </p:nvSpPr>
        <p:spPr>
          <a:xfrm>
            <a:off x="457200" y="1196752"/>
            <a:ext cx="8435280" cy="5472608"/>
          </a:xfrm>
        </p:spPr>
        <p:txBody>
          <a:bodyPr>
            <a:normAutofit/>
          </a:bodyPr>
          <a:lstStyle/>
          <a:p>
            <a:pPr eaLnBrk="1" hangingPunct="1">
              <a:lnSpc>
                <a:spcPct val="110000"/>
              </a:lnSpc>
            </a:pPr>
            <a:r>
              <a:rPr lang="el-GR" altLang="el-GR" dirty="0" smtClean="0"/>
              <a:t>Ο αιμόφιλος γενικά βρίσκεται σε ένα 80% στο άνω αναπνευστικό σύστημα των υγιών ατόμων.  Έξι αντιγονικοί τύποι αιμόφιλου έχουν ανακαλυφθεί και από αυτούς ο β είναι ο πλέον παθογενετικός.</a:t>
            </a:r>
          </a:p>
          <a:p>
            <a:pPr eaLnBrk="1" hangingPunct="1">
              <a:lnSpc>
                <a:spcPct val="110000"/>
              </a:lnSpc>
            </a:pPr>
            <a:r>
              <a:rPr lang="el-GR" altLang="el-GR" dirty="0" smtClean="0"/>
              <a:t>Ευτυχώς τώρα υπάρχει ένα εμβόλιο και σε μερικές αναπτυσσόμενες χώρες έχουν γίνει μαζικοί εμβολιασμοί.  </a:t>
            </a:r>
          </a:p>
          <a:p>
            <a:pPr eaLnBrk="1" hangingPunct="1">
              <a:lnSpc>
                <a:spcPct val="110000"/>
              </a:lnSpc>
            </a:pPr>
            <a:r>
              <a:rPr lang="el-GR" altLang="el-GR" dirty="0" smtClean="0"/>
              <a:t>Οι ασθενείς που έχουν κάνει σπληνεκτομή, εκείνοι που έχουν υποσπηνισμό (δρεπανοκυτταρική αναιμία) και εκείνοι που είναι θετικοί για τον ιό </a:t>
            </a:r>
            <a:r>
              <a:rPr lang="en-US" altLang="el-GR" dirty="0" smtClean="0"/>
              <a:t>HIV </a:t>
            </a:r>
            <a:r>
              <a:rPr lang="el-GR" altLang="el-GR" dirty="0" smtClean="0"/>
              <a:t>πρέπει επίσης να εμβολιάζονται κατά του αιμοφίλου.</a:t>
            </a:r>
          </a:p>
          <a:p>
            <a:pPr eaLnBrk="1" hangingPunct="1">
              <a:lnSpc>
                <a:spcPct val="110000"/>
              </a:lnSpc>
            </a:pPr>
            <a:r>
              <a:rPr lang="el-GR" altLang="el-GR" dirty="0" smtClean="0"/>
              <a:t>Υπάρχει ένδειξη ότι η ανοσία στον αιμόφιλο αυξάνεται με την ηλικία και αυτό εξαρτάται από τον τίτλο των αντισωμάτων του ξενιστού.  Οι περισσότερες περιπτώσεις είναι αυτόχθονες και έτσι είναι συνήθεις οι σποραδικές λοιμώξεις.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71</a:t>
            </a:fld>
            <a:endParaRPr lang="el-GR" dirty="0"/>
          </a:p>
        </p:txBody>
      </p:sp>
    </p:spTree>
    <p:extLst>
      <p:ext uri="{BB962C8B-B14F-4D97-AF65-F5344CB8AC3E}">
        <p14:creationId xmlns:p14="http://schemas.microsoft.com/office/powerpoint/2010/main" val="419796506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Αιμόφιλος της ινφλουέντζας </a:t>
            </a:r>
            <a:r>
              <a:rPr lang="el-GR" sz="3000" b="0" dirty="0" smtClean="0"/>
              <a:t>1/2</a:t>
            </a:r>
            <a:endParaRPr lang="el-GR" sz="3000" b="0" dirty="0"/>
          </a:p>
        </p:txBody>
      </p:sp>
      <p:sp>
        <p:nvSpPr>
          <p:cNvPr id="100354" name="Rectangle 3"/>
          <p:cNvSpPr>
            <a:spLocks noGrp="1" noChangeArrowheads="1"/>
          </p:cNvSpPr>
          <p:nvPr>
            <p:ph idx="1"/>
          </p:nvPr>
        </p:nvSpPr>
        <p:spPr/>
        <p:txBody>
          <a:bodyPr/>
          <a:lstStyle/>
          <a:p>
            <a:pPr eaLnBrk="1" hangingPunct="1">
              <a:lnSpc>
                <a:spcPct val="110000"/>
              </a:lnSpc>
            </a:pPr>
            <a:r>
              <a:rPr lang="el-GR" altLang="el-GR" dirty="0" smtClean="0"/>
              <a:t>Οι λοιμώξεις έχουν παγκόσμια επίπτωση αλλά έχουν ελαττωθεί σημαντικά μετά την χρήση του εμβολίου. Γενικά ο αιμόφιλος μπορεί να προκαλέσει:</a:t>
            </a:r>
          </a:p>
          <a:p>
            <a:pPr lvl="1">
              <a:lnSpc>
                <a:spcPct val="110000"/>
              </a:lnSpc>
            </a:pPr>
            <a:r>
              <a:rPr lang="el-GR" altLang="el-GR" dirty="0" smtClean="0"/>
              <a:t>Από το καρδιακό σύστημα-ενδοκαρδίτιδα και περικαρδίτιδα</a:t>
            </a:r>
          </a:p>
          <a:p>
            <a:pPr lvl="1">
              <a:lnSpc>
                <a:spcPct val="110000"/>
              </a:lnSpc>
            </a:pPr>
            <a:r>
              <a:rPr lang="el-GR" altLang="el-GR" dirty="0" smtClean="0"/>
              <a:t>Από το κεντρικό σύστημα-μηνιγγίτιδα και απόστημα εγκεφάλου</a:t>
            </a:r>
          </a:p>
          <a:p>
            <a:pPr lvl="1">
              <a:lnSpc>
                <a:spcPct val="110000"/>
              </a:lnSpc>
            </a:pPr>
            <a:r>
              <a:rPr lang="el-GR" altLang="el-GR" dirty="0" smtClean="0"/>
              <a:t>Διάφορα-σηπτική αρθρίτιδα, κυτταρίτιδα, επιγλωτίτιδα και μέση ωτίτιδα.</a:t>
            </a:r>
          </a:p>
          <a:p>
            <a:pPr lvl="1">
              <a:lnSpc>
                <a:spcPct val="110000"/>
              </a:lnSpc>
            </a:pPr>
            <a:r>
              <a:rPr lang="el-GR" altLang="el-GR" dirty="0" smtClean="0"/>
              <a:t>Η μηνιγγίτιδα από αιμόφιλο είναι τώρα πια σχετικά σπάνια, ιδίως μετά την εφαρμογή του εμβολίου.</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72</a:t>
            </a:fld>
            <a:endParaRPr lang="el-GR" dirty="0"/>
          </a:p>
        </p:txBody>
      </p:sp>
    </p:spTree>
    <p:extLst>
      <p:ext uri="{BB962C8B-B14F-4D97-AF65-F5344CB8AC3E}">
        <p14:creationId xmlns:p14="http://schemas.microsoft.com/office/powerpoint/2010/main" val="199313502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Αιμόφιλος της ινφλουέντζας </a:t>
            </a:r>
            <a:r>
              <a:rPr lang="el-GR" sz="3000" b="0" dirty="0" smtClean="0"/>
              <a:t>2/2</a:t>
            </a:r>
            <a:endParaRPr lang="el-GR" dirty="0"/>
          </a:p>
        </p:txBody>
      </p:sp>
      <p:sp>
        <p:nvSpPr>
          <p:cNvPr id="101378" name="Rectangle 3"/>
          <p:cNvSpPr>
            <a:spLocks noGrp="1" noChangeArrowheads="1"/>
          </p:cNvSpPr>
          <p:nvPr>
            <p:ph idx="1"/>
          </p:nvPr>
        </p:nvSpPr>
        <p:spPr/>
        <p:txBody>
          <a:bodyPr/>
          <a:lstStyle/>
          <a:p>
            <a:pPr eaLnBrk="1" hangingPunct="1"/>
            <a:r>
              <a:rPr lang="el-GR" altLang="el-GR" dirty="0" smtClean="0"/>
              <a:t>Τα χαρακτηριστικά της περιλαμβάνουν απότομη έναρξη με ρίγος και υψηλό πυρετό, πετεχειώδες εξάνθημα, σηψαιμία και οξύ σηψαιμικό </a:t>
            </a:r>
            <a:r>
              <a:rPr lang="en-US" altLang="el-GR" dirty="0" smtClean="0"/>
              <a:t>shock</a:t>
            </a:r>
            <a:r>
              <a:rPr lang="el-GR" altLang="el-GR" dirty="0" smtClean="0"/>
              <a:t> καθώς και τα λοιπά χαρακτηριστικά κάθε μηνιγγικού συνδρόμου είτε αυτό είναι βακτηριογενές είτε είναι μικροβιακό. </a:t>
            </a:r>
          </a:p>
          <a:p>
            <a:pPr eaLnBrk="1" hangingPunct="1"/>
            <a:r>
              <a:rPr lang="el-GR" altLang="el-GR" dirty="0" smtClean="0"/>
              <a:t>Η επιγλωτίτιδα από αιμόφιλο έχει ουσιαστικά εκλείψει στις ανεπτυγμένες χώρες.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73</a:t>
            </a:fld>
            <a:endParaRPr lang="el-GR" dirty="0"/>
          </a:p>
        </p:txBody>
      </p:sp>
    </p:spTree>
    <p:extLst>
      <p:ext uri="{BB962C8B-B14F-4D97-AF65-F5344CB8AC3E}">
        <p14:creationId xmlns:p14="http://schemas.microsoft.com/office/powerpoint/2010/main" val="120674977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Διάγνωση </a:t>
            </a:r>
            <a:r>
              <a:rPr lang="el-GR" dirty="0" smtClean="0"/>
              <a:t>αιμόφιλου</a:t>
            </a:r>
            <a:endParaRPr lang="el-GR" dirty="0"/>
          </a:p>
        </p:txBody>
      </p:sp>
      <p:sp>
        <p:nvSpPr>
          <p:cNvPr id="102402" name="Rectangle 3"/>
          <p:cNvSpPr>
            <a:spLocks noGrp="1" noChangeArrowheads="1"/>
          </p:cNvSpPr>
          <p:nvPr>
            <p:ph idx="1"/>
          </p:nvPr>
        </p:nvSpPr>
        <p:spPr/>
        <p:txBody>
          <a:bodyPr>
            <a:normAutofit/>
          </a:bodyPr>
          <a:lstStyle/>
          <a:p>
            <a:pPr eaLnBrk="1" hangingPunct="1"/>
            <a:r>
              <a:rPr lang="el-GR" altLang="el-GR" sz="2400" dirty="0" smtClean="0"/>
              <a:t>Η διάγνωση τίθεται με απομόνωση και καλλιέργεια του οργανισμού. Ανευρίσκεται ο τύπος β με κάψα.  </a:t>
            </a:r>
            <a:endParaRPr lang="el-GR" altLang="el-GR" sz="2400" b="1"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74</a:t>
            </a:fld>
            <a:endParaRPr lang="el-GR" dirty="0"/>
          </a:p>
        </p:txBody>
      </p:sp>
    </p:spTree>
    <p:extLst>
      <p:ext uri="{BB962C8B-B14F-4D97-AF65-F5344CB8AC3E}">
        <p14:creationId xmlns:p14="http://schemas.microsoft.com/office/powerpoint/2010/main" val="124513230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Θεραπεία </a:t>
            </a:r>
            <a:r>
              <a:rPr lang="el-GR" dirty="0" smtClean="0"/>
              <a:t>αιμόφιλου</a:t>
            </a:r>
            <a:endParaRPr lang="el-GR" dirty="0"/>
          </a:p>
        </p:txBody>
      </p:sp>
      <p:sp>
        <p:nvSpPr>
          <p:cNvPr id="102402" name="Rectangle 3"/>
          <p:cNvSpPr>
            <a:spLocks noGrp="1" noChangeArrowheads="1"/>
          </p:cNvSpPr>
          <p:nvPr>
            <p:ph idx="1"/>
          </p:nvPr>
        </p:nvSpPr>
        <p:spPr/>
        <p:txBody>
          <a:bodyPr>
            <a:normAutofit/>
          </a:bodyPr>
          <a:lstStyle/>
          <a:p>
            <a:pPr eaLnBrk="1" hangingPunct="1"/>
            <a:r>
              <a:rPr lang="el-GR" altLang="el-GR" dirty="0" smtClean="0"/>
              <a:t>Η θεραπεία είναι επείγουσα διότι η αργοπορία συνδυάζεται με υψηλή θνησιμότητα, ιδίως αν υπάρχει μηνιγγίτιδα ή επιγλωτίτιδα.  </a:t>
            </a:r>
          </a:p>
          <a:p>
            <a:pPr eaLnBrk="1" hangingPunct="1"/>
            <a:r>
              <a:rPr lang="el-GR" altLang="el-GR" b="1" dirty="0" smtClean="0"/>
              <a:t>Φάρμακο εκλογής είναι η ενδοφλέβια χορήγηση χλωραμφαινικόλης ή καιφουροξίμης. </a:t>
            </a:r>
            <a:r>
              <a:rPr lang="el-GR" altLang="el-GR" dirty="0" smtClean="0"/>
              <a:t>Μπορεί να χρησιμοποιηθεί η αμπικιλλίνη αλλά φαίνεται ότι αυξάνεται σε αυτήν η αντίσταση του οργανισμού.  Παιδιά τα οποία έρχονται σε επαφή με τους πάσχοντες βρίσκονται σε αυξημένο κίνδυνο ανάπτυξης της λοίμωξης και τους χορηγείται ριφαμπικίνη για 4 ημέρες.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75</a:t>
            </a:fld>
            <a:endParaRPr lang="el-GR" dirty="0"/>
          </a:p>
        </p:txBody>
      </p:sp>
    </p:spTree>
    <p:extLst>
      <p:ext uri="{BB962C8B-B14F-4D97-AF65-F5344CB8AC3E}">
        <p14:creationId xmlns:p14="http://schemas.microsoft.com/office/powerpoint/2010/main" val="325614953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Για </a:t>
            </a:r>
            <a:r>
              <a:rPr lang="el-GR" dirty="0" smtClean="0"/>
              <a:t>αιμόφιλο</a:t>
            </a:r>
            <a:endParaRPr lang="el-GR" dirty="0"/>
          </a:p>
        </p:txBody>
      </p:sp>
      <p:sp>
        <p:nvSpPr>
          <p:cNvPr id="103426" name="Rectangle 3"/>
          <p:cNvSpPr>
            <a:spLocks noGrp="1" noChangeArrowheads="1"/>
          </p:cNvSpPr>
          <p:nvPr>
            <p:ph idx="1"/>
          </p:nvPr>
        </p:nvSpPr>
        <p:spPr/>
        <p:txBody>
          <a:bodyPr/>
          <a:lstStyle/>
          <a:p>
            <a:pPr eaLnBrk="1" hangingPunct="1"/>
            <a:r>
              <a:rPr lang="el-GR" altLang="el-GR" b="1" dirty="0" smtClean="0"/>
              <a:t>Υπάρχει εμβόλιο </a:t>
            </a:r>
            <a:r>
              <a:rPr lang="el-GR" altLang="el-GR" dirty="0" smtClean="0"/>
              <a:t>και είναι υψηλής αποτελεσματικότητας μια που το 99% των εμβολιασμένων παιδιών έχουν προστασία 3 μέρες μετά από τον εμβολιασμό.  </a:t>
            </a:r>
          </a:p>
          <a:p>
            <a:pPr eaLnBrk="1" hangingPunct="1"/>
            <a:r>
              <a:rPr lang="el-GR" altLang="el-GR" dirty="0" smtClean="0"/>
              <a:t>Στα περισσότερα μέρη του κόσμου συνιστάται τον πρώτο χρόνο της ζωής.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76</a:t>
            </a:fld>
            <a:endParaRPr lang="el-GR" dirty="0"/>
          </a:p>
        </p:txBody>
      </p:sp>
    </p:spTree>
    <p:extLst>
      <p:ext uri="{BB962C8B-B14F-4D97-AF65-F5344CB8AC3E}">
        <p14:creationId xmlns:p14="http://schemas.microsoft.com/office/powerpoint/2010/main" val="357361108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Χολέρα </a:t>
            </a:r>
            <a:r>
              <a:rPr lang="el-GR" sz="3000" b="0" dirty="0" smtClean="0"/>
              <a:t>1/7</a:t>
            </a:r>
            <a:r>
              <a:rPr lang="el-GR" dirty="0" smtClean="0"/>
              <a:t> </a:t>
            </a:r>
            <a:endParaRPr lang="el-GR" dirty="0"/>
          </a:p>
        </p:txBody>
      </p:sp>
      <p:sp>
        <p:nvSpPr>
          <p:cNvPr id="106498" name="Rectangle 3"/>
          <p:cNvSpPr>
            <a:spLocks noGrp="1" noChangeArrowheads="1"/>
          </p:cNvSpPr>
          <p:nvPr>
            <p:ph idx="1"/>
          </p:nvPr>
        </p:nvSpPr>
        <p:spPr/>
        <p:txBody>
          <a:bodyPr/>
          <a:lstStyle/>
          <a:p>
            <a:pPr eaLnBrk="1" hangingPunct="1"/>
            <a:r>
              <a:rPr lang="el-GR" altLang="el-GR" dirty="0" smtClean="0"/>
              <a:t>Η χολέρα προκαλείται από το καμπύλο, μαστιγοφόρο και ενεργά κινητό, αρνητικό κατά </a:t>
            </a:r>
            <a:r>
              <a:rPr lang="en-US" altLang="el-GR" dirty="0" smtClean="0"/>
              <a:t>Gram </a:t>
            </a:r>
            <a:r>
              <a:rPr lang="el-GR" altLang="el-GR" dirty="0" smtClean="0"/>
              <a:t>βάκιλλο που φέρει το όνομα </a:t>
            </a:r>
            <a:r>
              <a:rPr lang="el-GR" altLang="el-GR" b="1" dirty="0" smtClean="0"/>
              <a:t>δονάκιο της χολέρας (</a:t>
            </a:r>
            <a:r>
              <a:rPr lang="en-US" altLang="el-GR" b="1" dirty="0" smtClean="0"/>
              <a:t>Vibrio cholerae</a:t>
            </a:r>
            <a:r>
              <a:rPr lang="el-GR" altLang="el-GR" b="1" dirty="0" smtClean="0"/>
              <a:t>).  </a:t>
            </a:r>
          </a:p>
          <a:p>
            <a:pPr eaLnBrk="1" hangingPunct="1"/>
            <a:r>
              <a:rPr lang="el-GR" altLang="el-GR" dirty="0" smtClean="0"/>
              <a:t>Ο οργανισμός καταστρέφεται μέσα σε λίγα δευτερόλεπτα σε θερμοκρασίες των 100 αλλά μπορεί να ζήσει στον πάγο μέχρι και 6 εβδομάδες.  </a:t>
            </a:r>
            <a:endParaRPr lang="el-GR" altLang="el-GR" u="sng" dirty="0" smtClean="0"/>
          </a:p>
          <a:p>
            <a:pPr eaLnBrk="1" hangingPunct="1"/>
            <a:r>
              <a:rPr lang="el-GR" altLang="el-GR" b="1" dirty="0" smtClean="0"/>
              <a:t>Το κύριο παθογενετικό στέλεχος έχει ένα σωματικό αντιγόνο (Ο1) με δύο βιότυπους, τον κλασσικό και τον </a:t>
            </a:r>
            <a:r>
              <a:rPr lang="en-US" altLang="el-GR" b="1" dirty="0" smtClean="0"/>
              <a:t>El Tor</a:t>
            </a:r>
            <a:r>
              <a:rPr lang="el-GR" altLang="el-GR" b="1" dirty="0" smtClean="0"/>
              <a:t>.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77</a:t>
            </a:fld>
            <a:endParaRPr lang="el-GR" dirty="0"/>
          </a:p>
        </p:txBody>
      </p:sp>
    </p:spTree>
    <p:extLst>
      <p:ext uri="{BB962C8B-B14F-4D97-AF65-F5344CB8AC3E}">
        <p14:creationId xmlns:p14="http://schemas.microsoft.com/office/powerpoint/2010/main" val="255348153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Χολέρα </a:t>
            </a:r>
            <a:r>
              <a:rPr lang="el-GR" sz="3000" b="0" dirty="0" smtClean="0"/>
              <a:t>2/7</a:t>
            </a:r>
            <a:r>
              <a:rPr lang="el-GR" dirty="0" smtClean="0"/>
              <a:t> </a:t>
            </a:r>
            <a:endParaRPr lang="el-GR" dirty="0"/>
          </a:p>
        </p:txBody>
      </p:sp>
      <p:sp>
        <p:nvSpPr>
          <p:cNvPr id="107522" name="Rectangle 3"/>
          <p:cNvSpPr>
            <a:spLocks noGrp="1" noChangeArrowheads="1"/>
          </p:cNvSpPr>
          <p:nvPr>
            <p:ph idx="1"/>
          </p:nvPr>
        </p:nvSpPr>
        <p:spPr/>
        <p:txBody>
          <a:bodyPr/>
          <a:lstStyle/>
          <a:p>
            <a:pPr eaLnBrk="1" hangingPunct="1"/>
            <a:r>
              <a:rPr lang="el-GR" altLang="el-GR" b="1" dirty="0" smtClean="0"/>
              <a:t>Ο τύπος </a:t>
            </a:r>
            <a:r>
              <a:rPr lang="en-US" altLang="el-GR" b="1" dirty="0" smtClean="0"/>
              <a:t>El Tor </a:t>
            </a:r>
            <a:r>
              <a:rPr lang="el-GR" altLang="el-GR" dirty="0" smtClean="0"/>
              <a:t>έχει αντικαταστήσει τον κλασσικό σαν κύρια αιτία της χολέρας.  </a:t>
            </a:r>
          </a:p>
          <a:p>
            <a:pPr eaLnBrk="1" hangingPunct="1"/>
            <a:r>
              <a:rPr lang="el-GR" altLang="el-GR" dirty="0" smtClean="0"/>
              <a:t>Αυτό συνέβη διότι </a:t>
            </a:r>
            <a:r>
              <a:rPr lang="el-GR" altLang="el-GR" b="1" dirty="0" smtClean="0"/>
              <a:t>ο τύπος </a:t>
            </a:r>
            <a:r>
              <a:rPr lang="en-US" altLang="el-GR" b="1" dirty="0" smtClean="0"/>
              <a:t>El Tor </a:t>
            </a:r>
            <a:r>
              <a:rPr lang="el-GR" altLang="el-GR" b="1" dirty="0" smtClean="0"/>
              <a:t>είναι πολύ σκληρότερος </a:t>
            </a:r>
            <a:r>
              <a:rPr lang="el-GR" altLang="el-GR" dirty="0" smtClean="0"/>
              <a:t>μικροοργανισμός.  Η λοίμωξη με τύπο </a:t>
            </a:r>
            <a:r>
              <a:rPr lang="en-US" altLang="el-GR" dirty="0" smtClean="0"/>
              <a:t>El Tor </a:t>
            </a:r>
            <a:r>
              <a:rPr lang="el-GR" altLang="el-GR" dirty="0" smtClean="0"/>
              <a:t>συχνά δεν αναγνωρίζεται διότι προκαλεί </a:t>
            </a:r>
            <a:r>
              <a:rPr lang="el-GR" altLang="el-GR" b="1" dirty="0" smtClean="0"/>
              <a:t>ηπιότερα </a:t>
            </a:r>
            <a:r>
              <a:rPr lang="el-GR" altLang="el-GR" dirty="0" smtClean="0"/>
              <a:t>συμπτώματα.  </a:t>
            </a:r>
          </a:p>
          <a:p>
            <a:pPr eaLnBrk="1" hangingPunct="1"/>
            <a:r>
              <a:rPr lang="el-GR" altLang="el-GR" dirty="0" smtClean="0"/>
              <a:t>Σε ένα 3% μολυσμένων ατόμων έχει αναγνωριστεί ένα είδος φορέα που φέρει το δονάκιο στην χοληδόχο κύστη.  </a:t>
            </a:r>
          </a:p>
          <a:p>
            <a:pPr eaLnBrk="1" hangingPunct="1"/>
            <a:r>
              <a:rPr lang="el-GR" altLang="el-GR" dirty="0" smtClean="0"/>
              <a:t>Οι γόνιμες και υγρές κοιλάδες του Γάγγη ποταμού στην δυτική Βεγγάλη έχουν θεωρηθεί σαν </a:t>
            </a:r>
            <a:r>
              <a:rPr lang="el-GR" altLang="el-GR" b="1" dirty="0" smtClean="0"/>
              <a:t>το «σπίτι της χολέρας».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78</a:t>
            </a:fld>
            <a:endParaRPr lang="el-GR" dirty="0"/>
          </a:p>
        </p:txBody>
      </p:sp>
    </p:spTree>
    <p:extLst>
      <p:ext uri="{BB962C8B-B14F-4D97-AF65-F5344CB8AC3E}">
        <p14:creationId xmlns:p14="http://schemas.microsoft.com/office/powerpoint/2010/main" val="42118763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Ρινική </a:t>
            </a:r>
            <a:r>
              <a:rPr lang="el-GR" dirty="0"/>
              <a:t>διφθερίτις </a:t>
            </a:r>
          </a:p>
        </p:txBody>
      </p:sp>
      <p:sp>
        <p:nvSpPr>
          <p:cNvPr id="8194" name="Rectangle 3"/>
          <p:cNvSpPr>
            <a:spLocks noGrp="1" noChangeArrowheads="1"/>
          </p:cNvSpPr>
          <p:nvPr>
            <p:ph idx="1"/>
          </p:nvPr>
        </p:nvSpPr>
        <p:spPr/>
        <p:txBody>
          <a:bodyPr/>
          <a:lstStyle/>
          <a:p>
            <a:pPr eaLnBrk="1" hangingPunct="1">
              <a:lnSpc>
                <a:spcPct val="150000"/>
              </a:lnSpc>
            </a:pPr>
            <a:r>
              <a:rPr lang="el-GR" altLang="el-GR" b="1" dirty="0" smtClean="0"/>
              <a:t>Η ρινική διφθερίτιδα</a:t>
            </a:r>
            <a:r>
              <a:rPr lang="el-GR" altLang="el-GR" dirty="0" smtClean="0"/>
              <a:t> χαρακτηρίζεται από μονόπλευρο ορροαιματηρό ρινικό έκκριμα το οποίο κρυσταλλούται γύρω από τους ρώθωνες.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195146896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Χολέρα </a:t>
            </a:r>
            <a:r>
              <a:rPr lang="el-GR" sz="3000" b="0" dirty="0" smtClean="0"/>
              <a:t>3/7</a:t>
            </a:r>
            <a:r>
              <a:rPr lang="el-GR" dirty="0" smtClean="0"/>
              <a:t> </a:t>
            </a:r>
            <a:endParaRPr lang="el-GR" dirty="0"/>
          </a:p>
        </p:txBody>
      </p:sp>
      <p:sp>
        <p:nvSpPr>
          <p:cNvPr id="108546" name="Rectangle 3"/>
          <p:cNvSpPr>
            <a:spLocks noGrp="1" noChangeArrowheads="1"/>
          </p:cNvSpPr>
          <p:nvPr>
            <p:ph idx="1"/>
          </p:nvPr>
        </p:nvSpPr>
        <p:spPr/>
        <p:txBody>
          <a:bodyPr/>
          <a:lstStyle/>
          <a:p>
            <a:pPr eaLnBrk="1" hangingPunct="1"/>
            <a:r>
              <a:rPr lang="el-GR" altLang="el-GR" dirty="0" smtClean="0"/>
              <a:t>Εν τούτοις, η έβδομη πανδημία της χολέρας η οποία οφειλόταν στον τύπο </a:t>
            </a:r>
            <a:r>
              <a:rPr lang="en-US" altLang="el-GR" dirty="0" smtClean="0"/>
              <a:t>El Tor</a:t>
            </a:r>
            <a:r>
              <a:rPr lang="el-GR" altLang="el-GR" dirty="0" smtClean="0"/>
              <a:t>, επηρέασε μεγάλες περιοχές της Ασίας, της Βορείου Αφρικής, της Κένυας, και της Νοτίου Ευρώπης.  </a:t>
            </a:r>
          </a:p>
          <a:p>
            <a:pPr eaLnBrk="1" hangingPunct="1"/>
            <a:r>
              <a:rPr lang="el-GR" altLang="el-GR" dirty="0" smtClean="0"/>
              <a:t>Τώρα θεωρείται ότι η όγδοη πανδημία της χολέρας έχει αρχίσει, και ότι οφείλεται σε ένα μη Ο1 δονάκιο της χολέρας (</a:t>
            </a:r>
            <a:r>
              <a:rPr lang="en-US" altLang="el-GR" dirty="0" smtClean="0"/>
              <a:t>Vibrio cholerae</a:t>
            </a:r>
            <a:r>
              <a:rPr lang="el-GR" altLang="el-GR" dirty="0" smtClean="0"/>
              <a:t> 0139), το οποίο είναι μετάλλαξη του τύπου </a:t>
            </a:r>
            <a:r>
              <a:rPr lang="en-US" altLang="el-GR" dirty="0" smtClean="0"/>
              <a:t>El Tor</a:t>
            </a:r>
            <a:r>
              <a:rPr lang="el-GR" altLang="el-GR" dirty="0" smtClean="0"/>
              <a:t>.</a:t>
            </a:r>
          </a:p>
          <a:p>
            <a:pPr eaLnBrk="1" hangingPunct="1"/>
            <a:r>
              <a:rPr lang="el-GR" altLang="el-GR" dirty="0" smtClean="0"/>
              <a:t>Οι άνθρωποι είναι οι μόνοι ξενιστές.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79</a:t>
            </a:fld>
            <a:endParaRPr lang="el-GR" dirty="0"/>
          </a:p>
        </p:txBody>
      </p:sp>
    </p:spTree>
    <p:extLst>
      <p:ext uri="{BB962C8B-B14F-4D97-AF65-F5344CB8AC3E}">
        <p14:creationId xmlns:p14="http://schemas.microsoft.com/office/powerpoint/2010/main" val="89532918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Χολέρα </a:t>
            </a:r>
            <a:r>
              <a:rPr lang="el-GR" sz="3000" b="0" dirty="0" smtClean="0"/>
              <a:t>4/7</a:t>
            </a:r>
            <a:r>
              <a:rPr lang="el-GR" dirty="0" smtClean="0"/>
              <a:t> </a:t>
            </a:r>
            <a:endParaRPr lang="el-GR" dirty="0"/>
          </a:p>
        </p:txBody>
      </p:sp>
      <p:sp>
        <p:nvSpPr>
          <p:cNvPr id="109570" name="Rectangle 3"/>
          <p:cNvSpPr>
            <a:spLocks noGrp="1" noChangeArrowheads="1"/>
          </p:cNvSpPr>
          <p:nvPr>
            <p:ph idx="1"/>
          </p:nvPr>
        </p:nvSpPr>
        <p:spPr/>
        <p:txBody>
          <a:bodyPr/>
          <a:lstStyle/>
          <a:p>
            <a:pPr eaLnBrk="1" hangingPunct="1"/>
            <a:r>
              <a:rPr lang="el-GR" altLang="el-GR" b="1" dirty="0" smtClean="0"/>
              <a:t>Το μολυσμένο νερό </a:t>
            </a:r>
            <a:r>
              <a:rPr lang="el-GR" altLang="el-GR" dirty="0" smtClean="0"/>
              <a:t>παίζει τον σημαντικότερο ρόλο στην μετάδοση της χολέρας, παρότι τόσο οι μολυσμένες τροφές όσο και η επαφή συμβάλλουν στις επιδημίες.  </a:t>
            </a:r>
          </a:p>
          <a:p>
            <a:pPr eaLnBrk="1" hangingPunct="1"/>
            <a:r>
              <a:rPr lang="el-GR" altLang="el-GR" dirty="0" smtClean="0"/>
              <a:t>Η μετάδοση γίνεται με την στοματο-πρωκτική οδό και φαίνεται πως η αχλωρυδρία και η υποχλωρυδρία βοηθά την εγκατάσταση του βακίλου στο λεπτό έντερο, όπου πολλαπλασιάζεται και παράγει </a:t>
            </a:r>
            <a:r>
              <a:rPr lang="el-GR" altLang="el-GR" b="1" dirty="0" smtClean="0"/>
              <a:t>την εξωτοξίνη του που αποτελείται από 2 υπομονάδες, την Α και την Β.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80</a:t>
            </a:fld>
            <a:endParaRPr lang="el-GR" dirty="0"/>
          </a:p>
        </p:txBody>
      </p:sp>
    </p:spTree>
    <p:extLst>
      <p:ext uri="{BB962C8B-B14F-4D97-AF65-F5344CB8AC3E}">
        <p14:creationId xmlns:p14="http://schemas.microsoft.com/office/powerpoint/2010/main" val="207988408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Χολέρα </a:t>
            </a:r>
            <a:r>
              <a:rPr lang="el-GR" sz="3000" b="0" dirty="0" smtClean="0"/>
              <a:t>5/7</a:t>
            </a:r>
            <a:r>
              <a:rPr lang="el-GR" dirty="0" smtClean="0"/>
              <a:t> </a:t>
            </a:r>
            <a:endParaRPr lang="el-GR" dirty="0"/>
          </a:p>
        </p:txBody>
      </p:sp>
      <p:sp>
        <p:nvSpPr>
          <p:cNvPr id="110594" name="Rectangle 3"/>
          <p:cNvSpPr>
            <a:spLocks noGrp="1" noChangeArrowheads="1"/>
          </p:cNvSpPr>
          <p:nvPr>
            <p:ph idx="1"/>
          </p:nvPr>
        </p:nvSpPr>
        <p:spPr/>
        <p:txBody>
          <a:bodyPr/>
          <a:lstStyle/>
          <a:p>
            <a:pPr eaLnBrk="1" hangingPunct="1"/>
            <a:r>
              <a:rPr lang="el-GR" altLang="el-GR" dirty="0" smtClean="0"/>
              <a:t>Η Β υπομονάδα δεσμεύεται σε ειδικούς υποδοχείς (</a:t>
            </a:r>
            <a:r>
              <a:rPr lang="en-US" altLang="el-GR" dirty="0" smtClean="0"/>
              <a:t>GM</a:t>
            </a:r>
            <a:r>
              <a:rPr lang="el-GR" altLang="el-GR" dirty="0" smtClean="0"/>
              <a:t>1), ενώ η Α ενεργοποιεί την αδενυλκυκλάση, η οποία αυξάνει την παραγωγή του </a:t>
            </a:r>
            <a:r>
              <a:rPr lang="en-US" altLang="el-GR" b="1" dirty="0" smtClean="0"/>
              <a:t>cAMP </a:t>
            </a:r>
            <a:r>
              <a:rPr lang="el-GR" altLang="el-GR" dirty="0" smtClean="0"/>
              <a:t>και το οποίο με την σειρά του οδηγεί </a:t>
            </a:r>
            <a:r>
              <a:rPr lang="el-GR" altLang="el-GR" b="1" dirty="0" smtClean="0"/>
              <a:t>σε μαζική έκκριση ισότονου υγρού στον αυλό του εντέρου.  </a:t>
            </a:r>
          </a:p>
          <a:p>
            <a:pPr eaLnBrk="1" hangingPunct="1"/>
            <a:r>
              <a:rPr lang="el-GR" altLang="el-GR" dirty="0" smtClean="0"/>
              <a:t>Η τοξίνη επίσης φαίνεται ότι εκκρίνει και</a:t>
            </a:r>
            <a:r>
              <a:rPr lang="el-GR" altLang="el-GR" b="1" dirty="0" smtClean="0"/>
              <a:t> σεροτονίνη </a:t>
            </a:r>
            <a:r>
              <a:rPr lang="el-GR" altLang="el-GR" dirty="0" smtClean="0"/>
              <a:t>από τα εντερικά κύτταρα με την οποία φαίνεται ότι ενεργοποιεί νευρικά αντανακλαστικά συστήματα του εντέρου. </a:t>
            </a:r>
          </a:p>
          <a:p>
            <a:pPr eaLnBrk="1" hangingPunct="1"/>
            <a:r>
              <a:rPr lang="el-GR" altLang="el-GR" dirty="0" smtClean="0"/>
              <a:t>Στους 2 ανωτέρω μηχανισμούς οφείλεται το 50% της δραστηριότητας της τοξίνης της χολέρας.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81</a:t>
            </a:fld>
            <a:endParaRPr lang="el-GR" dirty="0"/>
          </a:p>
        </p:txBody>
      </p:sp>
    </p:spTree>
    <p:extLst>
      <p:ext uri="{BB962C8B-B14F-4D97-AF65-F5344CB8AC3E}">
        <p14:creationId xmlns:p14="http://schemas.microsoft.com/office/powerpoint/2010/main" val="370842598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Χολέρα </a:t>
            </a:r>
            <a:r>
              <a:rPr lang="el-GR" sz="3000" b="0" dirty="0" smtClean="0"/>
              <a:t>6/7</a:t>
            </a:r>
            <a:r>
              <a:rPr lang="el-GR" dirty="0" smtClean="0"/>
              <a:t> </a:t>
            </a:r>
            <a:endParaRPr lang="el-GR" dirty="0"/>
          </a:p>
        </p:txBody>
      </p:sp>
      <p:sp>
        <p:nvSpPr>
          <p:cNvPr id="111618" name="Rectangle 3"/>
          <p:cNvSpPr>
            <a:spLocks noGrp="1" noChangeArrowheads="1"/>
          </p:cNvSpPr>
          <p:nvPr>
            <p:ph idx="1"/>
          </p:nvPr>
        </p:nvSpPr>
        <p:spPr/>
        <p:txBody>
          <a:bodyPr/>
          <a:lstStyle/>
          <a:p>
            <a:pPr eaLnBrk="1" hangingPunct="1"/>
            <a:r>
              <a:rPr lang="el-GR" altLang="el-GR" dirty="0" smtClean="0"/>
              <a:t>Επιπλέον, φαίνεται ότι το δονάκιο της χολέρας παράγει </a:t>
            </a:r>
            <a:r>
              <a:rPr lang="el-GR" altLang="el-GR" b="1" dirty="0" smtClean="0"/>
              <a:t>και μια ακόμη τοξίνη, την ΖΟΤ (διεθνής ονομασία), </a:t>
            </a:r>
            <a:r>
              <a:rPr lang="el-GR" altLang="el-GR" dirty="0" smtClean="0"/>
              <a:t>η οποία παρεμποδίζει την στερεότητα των κυτταρικών δεσμών των εντεροκυττάρων και προκαλεί περαιτέρω διαφυγή ύδατος και ηλεκτρολυτών.</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82</a:t>
            </a:fld>
            <a:endParaRPr lang="el-GR" dirty="0"/>
          </a:p>
        </p:txBody>
      </p:sp>
    </p:spTree>
    <p:extLst>
      <p:ext uri="{BB962C8B-B14F-4D97-AF65-F5344CB8AC3E}">
        <p14:creationId xmlns:p14="http://schemas.microsoft.com/office/powerpoint/2010/main" val="314667238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File:Cholera rehydration nurs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1340768"/>
            <a:ext cx="4605086" cy="307965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title"/>
          </p:nvPr>
        </p:nvSpPr>
        <p:spPr/>
        <p:txBody>
          <a:bodyPr/>
          <a:lstStyle/>
          <a:p>
            <a:r>
              <a:rPr lang="el-GR" dirty="0"/>
              <a:t>Χολέρα </a:t>
            </a:r>
            <a:r>
              <a:rPr lang="el-GR" sz="3000" b="0" dirty="0" smtClean="0"/>
              <a:t>7/7</a:t>
            </a:r>
            <a:r>
              <a:rPr lang="el-GR" dirty="0" smtClean="0"/>
              <a:t>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83</a:t>
            </a:fld>
            <a:endParaRPr lang="el-GR" dirty="0"/>
          </a:p>
        </p:txBody>
      </p:sp>
      <p:pic>
        <p:nvPicPr>
          <p:cNvPr id="9218" name="Picture 2" descr="File:Adult cholera pati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111211"/>
            <a:ext cx="4399684" cy="291007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7"/>
          <p:cNvSpPr/>
          <p:nvPr/>
        </p:nvSpPr>
        <p:spPr>
          <a:xfrm>
            <a:off x="5254363" y="4491169"/>
            <a:ext cx="2520280"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4"/>
              </a:rPr>
              <a:t>Cholera rehydration </a:t>
            </a:r>
            <a:r>
              <a:rPr lang="en-US" sz="1200" dirty="0" smtClean="0">
                <a:latin typeface="+mn-lt"/>
                <a:hlinkClick r:id="rId4"/>
              </a:rPr>
              <a:t>nurses</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smtClean="0">
                <a:latin typeface="+mn-lt"/>
                <a:hlinkClick r:id="rId5" tooltip="User:Tm"/>
              </a:rPr>
              <a:t>Tm</a:t>
            </a:r>
            <a:r>
              <a:rPr lang="en-US" sz="1200" dirty="0">
                <a:latin typeface="+mn-lt"/>
              </a:rPr>
              <a:t> </a:t>
            </a:r>
            <a:r>
              <a:rPr lang="el-GR" sz="1200" dirty="0" smtClean="0">
                <a:solidFill>
                  <a:prstClr val="black">
                    <a:lumMod val="75000"/>
                    <a:lumOff val="25000"/>
                  </a:prstClr>
                </a:solidFill>
                <a:latin typeface="+mn-lt"/>
              </a:rPr>
              <a:t>διαθέσιμο ως κοινό κτήμα</a:t>
            </a:r>
            <a:endParaRPr lang="en-US" sz="1200" dirty="0">
              <a:solidFill>
                <a:prstClr val="black">
                  <a:lumMod val="75000"/>
                  <a:lumOff val="25000"/>
                </a:prstClr>
              </a:solidFill>
              <a:latin typeface="+mn-lt"/>
            </a:endParaRPr>
          </a:p>
        </p:txBody>
      </p:sp>
      <p:sp>
        <p:nvSpPr>
          <p:cNvPr id="8" name="Rectangle 7"/>
          <p:cNvSpPr/>
          <p:nvPr/>
        </p:nvSpPr>
        <p:spPr>
          <a:xfrm>
            <a:off x="1479254" y="6093296"/>
            <a:ext cx="2520280"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6"/>
              </a:rPr>
              <a:t>Adult cholera </a:t>
            </a:r>
            <a:r>
              <a:rPr lang="en-US" sz="1200" dirty="0" smtClean="0">
                <a:latin typeface="+mn-lt"/>
                <a:hlinkClick r:id="rId6"/>
              </a:rPr>
              <a:t>patient</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7" tooltip="User:Filip em"/>
              </a:rPr>
              <a:t>Filip em</a:t>
            </a:r>
            <a:r>
              <a:rPr lang="en-US" sz="1200" dirty="0">
                <a:latin typeface="+mn-lt"/>
              </a:rPr>
              <a:t> </a:t>
            </a:r>
            <a:r>
              <a:rPr lang="el-GR" sz="1200" dirty="0" smtClean="0">
                <a:solidFill>
                  <a:prstClr val="black">
                    <a:lumMod val="75000"/>
                    <a:lumOff val="25000"/>
                  </a:prstClr>
                </a:solidFill>
                <a:latin typeface="+mn-lt"/>
              </a:rPr>
              <a:t>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223333741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Το βακτήριο </a:t>
            </a:r>
            <a:r>
              <a:rPr lang="en-US" dirty="0"/>
              <a:t>Vibrio cholerae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84</a:t>
            </a:fld>
            <a:endParaRPr lang="el-GR" dirty="0"/>
          </a:p>
        </p:txBody>
      </p:sp>
      <p:pic>
        <p:nvPicPr>
          <p:cNvPr id="8194" name="Picture 2" descr="File:Cholera bacteria SE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3668" y="1444308"/>
            <a:ext cx="5976664" cy="467535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Rectangle 7"/>
          <p:cNvSpPr/>
          <p:nvPr/>
        </p:nvSpPr>
        <p:spPr>
          <a:xfrm>
            <a:off x="2300368" y="6248345"/>
            <a:ext cx="4543264"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Cholera bacteria </a:t>
            </a:r>
            <a:r>
              <a:rPr lang="en-US" sz="1200" dirty="0" smtClean="0">
                <a:latin typeface="+mn-lt"/>
                <a:hlinkClick r:id="rId3"/>
              </a:rPr>
              <a:t>SEM</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4" tooltip="User:Zeimusu"/>
              </a:rPr>
              <a:t>Zeimusu</a:t>
            </a:r>
            <a:r>
              <a:rPr lang="en-US" sz="1200" dirty="0">
                <a:latin typeface="+mn-lt"/>
              </a:rPr>
              <a:t> </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34061353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Κλινική εικόνα </a:t>
            </a:r>
            <a:r>
              <a:rPr lang="el-GR" dirty="0" smtClean="0"/>
              <a:t>χολέρας </a:t>
            </a:r>
            <a:r>
              <a:rPr lang="el-GR" sz="3000" b="0" dirty="0" smtClean="0"/>
              <a:t>1/4</a:t>
            </a:r>
            <a:endParaRPr lang="el-GR" sz="3000" b="0" dirty="0"/>
          </a:p>
        </p:txBody>
      </p:sp>
      <p:sp>
        <p:nvSpPr>
          <p:cNvPr id="112642" name="Rectangle 3"/>
          <p:cNvSpPr>
            <a:spLocks noGrp="1" noChangeArrowheads="1"/>
          </p:cNvSpPr>
          <p:nvPr>
            <p:ph idx="1"/>
          </p:nvPr>
        </p:nvSpPr>
        <p:spPr/>
        <p:txBody>
          <a:bodyPr/>
          <a:lstStyle/>
          <a:p>
            <a:pPr eaLnBrk="1" hangingPunct="1"/>
            <a:r>
              <a:rPr lang="el-GR" altLang="el-GR" dirty="0" smtClean="0"/>
              <a:t>Η περίοδος επώασης ποικίλλει από μερικές ώρες ως έξι μέρες.  </a:t>
            </a:r>
          </a:p>
          <a:p>
            <a:pPr eaLnBrk="1" hangingPunct="1"/>
            <a:r>
              <a:rPr lang="el-GR" altLang="el-GR" dirty="0" smtClean="0"/>
              <a:t>Οι περισσότεροι ασθενείς έχουν μια ήπια νόσο που δεν μπορεί να διαφοροδιαγνωσθεί από μορφές διάρροιας που οφείλονται σε άλλους μικροοργανισμούς.  </a:t>
            </a:r>
          </a:p>
          <a:p>
            <a:pPr eaLnBrk="1" hangingPunct="1"/>
            <a:r>
              <a:rPr lang="el-GR" altLang="el-GR" dirty="0" smtClean="0"/>
              <a:t>Στην κλασσική όμως μορφή διακρίνουμε </a:t>
            </a:r>
            <a:r>
              <a:rPr lang="el-GR" altLang="el-GR" b="1" dirty="0" smtClean="0"/>
              <a:t>3 φάσεις.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85</a:t>
            </a:fld>
            <a:endParaRPr lang="el-GR" dirty="0"/>
          </a:p>
        </p:txBody>
      </p:sp>
    </p:spTree>
    <p:extLst>
      <p:ext uri="{BB962C8B-B14F-4D97-AF65-F5344CB8AC3E}">
        <p14:creationId xmlns:p14="http://schemas.microsoft.com/office/powerpoint/2010/main" val="399494021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Κλινική εικόνα χολέρας </a:t>
            </a:r>
            <a:r>
              <a:rPr lang="el-GR" sz="3000" b="0" dirty="0" smtClean="0"/>
              <a:t>2/4</a:t>
            </a:r>
            <a:endParaRPr lang="el-GR" dirty="0"/>
          </a:p>
        </p:txBody>
      </p:sp>
      <p:sp>
        <p:nvSpPr>
          <p:cNvPr id="113666" name="Rectangle 3"/>
          <p:cNvSpPr>
            <a:spLocks noGrp="1" noChangeArrowheads="1"/>
          </p:cNvSpPr>
          <p:nvPr>
            <p:ph idx="1"/>
          </p:nvPr>
        </p:nvSpPr>
        <p:spPr/>
        <p:txBody>
          <a:bodyPr/>
          <a:lstStyle/>
          <a:p>
            <a:pPr marL="457200" indent="-457200" eaLnBrk="1" hangingPunct="1">
              <a:buFont typeface="+mj-lt"/>
              <a:buAutoNum type="arabicPeriod"/>
            </a:pPr>
            <a:r>
              <a:rPr lang="el-GR" altLang="el-GR" b="1" dirty="0" smtClean="0"/>
              <a:t>Την φάση της αποβολής (</a:t>
            </a:r>
            <a:r>
              <a:rPr lang="en-US" altLang="el-GR" b="1" dirty="0" smtClean="0"/>
              <a:t>evacuation phase</a:t>
            </a:r>
            <a:r>
              <a:rPr lang="el-GR" altLang="el-GR" dirty="0" smtClean="0"/>
              <a:t>)</a:t>
            </a:r>
          </a:p>
          <a:p>
            <a:pPr marL="444500" indent="0" eaLnBrk="1" hangingPunct="1">
              <a:buNone/>
            </a:pPr>
            <a:r>
              <a:rPr lang="el-GR" altLang="el-GR" dirty="0" smtClean="0"/>
              <a:t>Χαρακτηρίζεται από απότομη έναρξη ανώδυνης, έντονης, υδαρούς διάρροιας και σε σοβαρά κρούσματα εμέτου.  Τα κόπρανα δίνουν την εντύπωση ρυζιού σε νερό λόγω των νιφάδων βλέννης που επιπλέουν πάνω στα υδαρή κόπρανα (ορυζοειδείς κενώσεις- </a:t>
            </a:r>
            <a:r>
              <a:rPr lang="en-US" altLang="el-GR" dirty="0" smtClean="0"/>
              <a:t>rice stools</a:t>
            </a:r>
            <a:r>
              <a:rPr lang="el-GR" altLang="el-GR" dirty="0" smtClean="0"/>
              <a:t>). Αυτό είναι και το χαρακτηριστικό σημείο της φάσης αποβολής.</a:t>
            </a:r>
          </a:p>
          <a:p>
            <a:pPr marL="444500" indent="0" eaLnBrk="1" hangingPunct="1">
              <a:buNone/>
            </a:pPr>
            <a:r>
              <a:rPr lang="el-GR" altLang="el-GR" dirty="0" smtClean="0"/>
              <a:t>Αν δεν δοθεί κατάλληλη αγωγή, ο ασθενής περνά στην άλλη φάση, εκείνη της κυκλοφορικής κατέρρειψης (</a:t>
            </a:r>
            <a:r>
              <a:rPr lang="en-US" altLang="el-GR" dirty="0" smtClean="0"/>
              <a:t>collapse phase</a:t>
            </a:r>
            <a:r>
              <a:rPr lang="el-GR" altLang="el-GR" dirty="0" smtClean="0"/>
              <a:t>).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86</a:t>
            </a:fld>
            <a:endParaRPr lang="el-GR" dirty="0"/>
          </a:p>
        </p:txBody>
      </p:sp>
    </p:spTree>
    <p:extLst>
      <p:ext uri="{BB962C8B-B14F-4D97-AF65-F5344CB8AC3E}">
        <p14:creationId xmlns:p14="http://schemas.microsoft.com/office/powerpoint/2010/main" val="28548243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Κλινική εικόνα χολέρας </a:t>
            </a:r>
            <a:r>
              <a:rPr lang="el-GR" sz="3000" b="0" dirty="0" smtClean="0"/>
              <a:t>3/4</a:t>
            </a:r>
            <a:endParaRPr lang="el-GR" dirty="0"/>
          </a:p>
        </p:txBody>
      </p:sp>
      <p:sp>
        <p:nvSpPr>
          <p:cNvPr id="114690" name="Rectangle 3"/>
          <p:cNvSpPr>
            <a:spLocks noGrp="1" noChangeArrowheads="1"/>
          </p:cNvSpPr>
          <p:nvPr>
            <p:ph idx="1"/>
          </p:nvPr>
        </p:nvSpPr>
        <p:spPr>
          <a:xfrm>
            <a:off x="457200" y="1196752"/>
            <a:ext cx="8291264" cy="5472608"/>
          </a:xfrm>
        </p:spPr>
        <p:txBody>
          <a:bodyPr>
            <a:normAutofit/>
          </a:bodyPr>
          <a:lstStyle/>
          <a:p>
            <a:pPr marL="514350" indent="-514350" eaLnBrk="1" hangingPunct="1">
              <a:lnSpc>
                <a:spcPct val="130000"/>
              </a:lnSpc>
              <a:buFont typeface="+mj-lt"/>
              <a:buAutoNum type="arabicPeriod" startAt="2"/>
            </a:pPr>
            <a:r>
              <a:rPr lang="el-GR" altLang="el-GR" b="1" dirty="0" smtClean="0"/>
              <a:t>Η φάση της κατέρρειψης</a:t>
            </a:r>
          </a:p>
          <a:p>
            <a:pPr marL="541338" indent="0" eaLnBrk="1" hangingPunct="1">
              <a:lnSpc>
                <a:spcPct val="130000"/>
              </a:lnSpc>
              <a:buNone/>
            </a:pPr>
            <a:r>
              <a:rPr lang="el-GR" altLang="el-GR" dirty="0" smtClean="0"/>
              <a:t>Χαρακτηρίζεται από σημεία</a:t>
            </a:r>
            <a:r>
              <a:rPr lang="el-GR" altLang="el-GR" b="1" dirty="0" smtClean="0"/>
              <a:t> </a:t>
            </a:r>
            <a:r>
              <a:rPr lang="en-US" altLang="el-GR" b="1" dirty="0" smtClean="0"/>
              <a:t>shock </a:t>
            </a:r>
            <a:r>
              <a:rPr lang="el-GR" altLang="el-GR" dirty="0" smtClean="0"/>
              <a:t>(κρύο και ιδρωμένο δέρμα, ταχυκαρδία, υπόταση και περιφερική κυάνωση), αφυδάτωση, εμβάθυνση των ματιών και των παρειών με ταυτόχρονη ελάττωση του ποσού των αποβαλλομένων ούρων.  </a:t>
            </a:r>
          </a:p>
          <a:p>
            <a:pPr marL="541338" indent="0" eaLnBrk="1" hangingPunct="1">
              <a:lnSpc>
                <a:spcPct val="130000"/>
              </a:lnSpc>
              <a:buNone/>
            </a:pPr>
            <a:r>
              <a:rPr lang="el-GR" altLang="el-GR" dirty="0" smtClean="0"/>
              <a:t>Ο ασθενής παρότι συχνά απαθής, διατηρεί ανέπαφο το επίπεδο συνείδησης.  Υπάρχουν και μυϊκές κράμπες που μπορεί να είναι σοβαρές.  Ειδικά τα παιδιά μπορεί να παρουσιάσουν σπασμούς λόγω υπογλυκαιμίας.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87</a:t>
            </a:fld>
            <a:endParaRPr lang="el-GR" dirty="0"/>
          </a:p>
        </p:txBody>
      </p:sp>
    </p:spTree>
    <p:extLst>
      <p:ext uri="{BB962C8B-B14F-4D97-AF65-F5344CB8AC3E}">
        <p14:creationId xmlns:p14="http://schemas.microsoft.com/office/powerpoint/2010/main" val="303915016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Κλινική εικόνα χολέρας </a:t>
            </a:r>
            <a:r>
              <a:rPr lang="el-GR" sz="3000" b="0" dirty="0" smtClean="0"/>
              <a:t>4/4</a:t>
            </a:r>
            <a:endParaRPr lang="el-GR" dirty="0"/>
          </a:p>
        </p:txBody>
      </p:sp>
      <p:sp>
        <p:nvSpPr>
          <p:cNvPr id="114690" name="Rectangle 3"/>
          <p:cNvSpPr>
            <a:spLocks noGrp="1" noChangeArrowheads="1"/>
          </p:cNvSpPr>
          <p:nvPr>
            <p:ph idx="1"/>
          </p:nvPr>
        </p:nvSpPr>
        <p:spPr>
          <a:xfrm>
            <a:off x="457200" y="1196752"/>
            <a:ext cx="8291264" cy="5472608"/>
          </a:xfrm>
        </p:spPr>
        <p:txBody>
          <a:bodyPr>
            <a:normAutofit/>
          </a:bodyPr>
          <a:lstStyle/>
          <a:p>
            <a:pPr marL="514350" indent="-514350">
              <a:lnSpc>
                <a:spcPct val="130000"/>
              </a:lnSpc>
              <a:buFont typeface="+mj-lt"/>
              <a:buAutoNum type="arabicPeriod" startAt="3"/>
            </a:pPr>
            <a:r>
              <a:rPr lang="el-GR" altLang="el-GR" b="1" dirty="0" smtClean="0"/>
              <a:t>Η φάση </a:t>
            </a:r>
            <a:r>
              <a:rPr lang="el-GR" altLang="el-GR" b="1" dirty="0"/>
              <a:t>της ανάρρωσης</a:t>
            </a:r>
            <a:endParaRPr lang="el-GR" altLang="el-GR" dirty="0" smtClean="0"/>
          </a:p>
          <a:p>
            <a:pPr marL="541338" indent="0" eaLnBrk="1" hangingPunct="1">
              <a:lnSpc>
                <a:spcPct val="130000"/>
              </a:lnSpc>
              <a:buNone/>
            </a:pPr>
            <a:r>
              <a:rPr lang="el-GR" altLang="el-GR" dirty="0" smtClean="0"/>
              <a:t>Αν ο ασθενής επιβιώσει την φάση του </a:t>
            </a:r>
            <a:r>
              <a:rPr lang="en-US" altLang="el-GR" dirty="0" smtClean="0"/>
              <a:t>collapse</a:t>
            </a:r>
            <a:r>
              <a:rPr lang="el-GR" altLang="el-GR" dirty="0" smtClean="0"/>
              <a:t>, εισέρχεται στην </a:t>
            </a:r>
            <a:r>
              <a:rPr lang="el-GR" altLang="el-GR" b="1" dirty="0" smtClean="0"/>
              <a:t>φάση της ανάρρωσης (</a:t>
            </a:r>
            <a:r>
              <a:rPr lang="en-US" altLang="el-GR" b="1" dirty="0" smtClean="0"/>
              <a:t>recovery phase</a:t>
            </a:r>
            <a:r>
              <a:rPr lang="el-GR" altLang="el-GR" b="1" dirty="0" smtClean="0"/>
              <a:t>) </a:t>
            </a:r>
            <a:r>
              <a:rPr lang="el-GR" altLang="el-GR" dirty="0" smtClean="0"/>
              <a:t>και σταδιακά σε 1-3 μέρες επανέρχεται στις φυσιολογικές κλινικές και βιοχημικές του παραμέτρους.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88</a:t>
            </a:fld>
            <a:endParaRPr lang="el-GR" dirty="0"/>
          </a:p>
        </p:txBody>
      </p:sp>
    </p:spTree>
    <p:extLst>
      <p:ext uri="{BB962C8B-B14F-4D97-AF65-F5344CB8AC3E}">
        <p14:creationId xmlns:p14="http://schemas.microsoft.com/office/powerpoint/2010/main" val="4917099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Φαρυγγική διφθερίτιδα </a:t>
            </a:r>
            <a:endParaRPr lang="el-GR" dirty="0"/>
          </a:p>
        </p:txBody>
      </p:sp>
      <p:sp>
        <p:nvSpPr>
          <p:cNvPr id="9218" name="Rectangle 3"/>
          <p:cNvSpPr>
            <a:spLocks noGrp="1" noChangeArrowheads="1"/>
          </p:cNvSpPr>
          <p:nvPr>
            <p:ph idx="1"/>
          </p:nvPr>
        </p:nvSpPr>
        <p:spPr/>
        <p:txBody>
          <a:bodyPr/>
          <a:lstStyle/>
          <a:p>
            <a:pPr eaLnBrk="1" hangingPunct="1"/>
            <a:r>
              <a:rPr lang="el-GR" altLang="el-GR" b="1" dirty="0" smtClean="0"/>
              <a:t>Η φαρυγγική διφθερίτιδα </a:t>
            </a:r>
            <a:r>
              <a:rPr lang="el-GR" altLang="el-GR" dirty="0" smtClean="0"/>
              <a:t>συνδυάζεται με την μεγαλύτερη τοξικότητα και χαρακτηρίζεται από έκδηλη </a:t>
            </a:r>
            <a:r>
              <a:rPr lang="el-GR" altLang="el-GR" b="1" dirty="0" smtClean="0"/>
              <a:t>αμυγδαλική και φαρυγγική φλεγμονή και παρουσία φαρυγγικής μεμβράνης</a:t>
            </a:r>
            <a:r>
              <a:rPr lang="el-GR" altLang="el-GR" dirty="0" smtClean="0"/>
              <a:t>.  </a:t>
            </a:r>
          </a:p>
          <a:p>
            <a:pPr eaLnBrk="1" hangingPunct="1"/>
            <a:r>
              <a:rPr lang="el-GR" altLang="el-GR" dirty="0" smtClean="0"/>
              <a:t>Αυτή η σκληρή γκριζοκίτρινη μεμβράνη σχηματίζεται από ινική, βακτηρίδια, επιθηλιακά κύτταρα, μονοπύρηνα και πολυμορφοπύρηνα λευκά αιμοσφαίρια και προσκολλάται στερεά στους υποκείμενους ιστούς.  </a:t>
            </a:r>
          </a:p>
          <a:p>
            <a:pPr eaLnBrk="1" hangingPunct="1"/>
            <a:r>
              <a:rPr lang="el-GR" altLang="el-GR" dirty="0" smtClean="0"/>
              <a:t>Υπάρχει τοπική </a:t>
            </a:r>
            <a:r>
              <a:rPr lang="el-GR" altLang="el-GR" b="1" dirty="0" smtClean="0"/>
              <a:t>μαλθακή λεμφαδενοπάθεια η οποία εμφανίζει τον λεγόμενο λαιμό-ταύρου (</a:t>
            </a:r>
            <a:r>
              <a:rPr lang="en-US" altLang="el-GR" b="1" dirty="0" smtClean="0"/>
              <a:t>bull</a:t>
            </a:r>
            <a:r>
              <a:rPr lang="el-GR" altLang="el-GR" b="1" dirty="0" smtClean="0"/>
              <a:t>-</a:t>
            </a:r>
            <a:r>
              <a:rPr lang="en-US" altLang="el-GR" b="1" dirty="0" smtClean="0"/>
              <a:t>neck</a:t>
            </a:r>
            <a:r>
              <a:rPr lang="el-GR" altLang="el-GR" b="1" dirty="0" smtClean="0"/>
              <a:t>).</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287590597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Ξηρή </a:t>
            </a:r>
            <a:r>
              <a:rPr lang="el-GR" dirty="0"/>
              <a:t>χολέρα </a:t>
            </a:r>
          </a:p>
        </p:txBody>
      </p:sp>
      <p:sp>
        <p:nvSpPr>
          <p:cNvPr id="115714" name="Rectangle 3"/>
          <p:cNvSpPr>
            <a:spLocks noGrp="1" noChangeArrowheads="1"/>
          </p:cNvSpPr>
          <p:nvPr>
            <p:ph idx="1"/>
          </p:nvPr>
        </p:nvSpPr>
        <p:spPr/>
        <p:txBody>
          <a:bodyPr/>
          <a:lstStyle/>
          <a:p>
            <a:pPr eaLnBrk="1" hangingPunct="1"/>
            <a:r>
              <a:rPr lang="el-GR" altLang="el-GR" b="1" dirty="0" smtClean="0"/>
              <a:t>Η ξηρή χολέρα (</a:t>
            </a:r>
            <a:r>
              <a:rPr lang="en-US" altLang="el-GR" b="1" dirty="0" smtClean="0"/>
              <a:t>cholera sicca</a:t>
            </a:r>
            <a:r>
              <a:rPr lang="el-GR" altLang="el-GR" b="1" dirty="0" smtClean="0"/>
              <a:t>) </a:t>
            </a:r>
            <a:r>
              <a:rPr lang="el-GR" altLang="el-GR" dirty="0" smtClean="0"/>
              <a:t>είναι σπάνια, αλλά σοβαρή μορφή χολέρας.  </a:t>
            </a:r>
          </a:p>
          <a:p>
            <a:pPr eaLnBrk="1" hangingPunct="1"/>
            <a:r>
              <a:rPr lang="el-GR" altLang="el-GR" dirty="0" smtClean="0"/>
              <a:t>Εμφανίζει τεράστιες ποσότητες υγρών και ηλεκτρολυτών, αλλά μέσα σε διατάσεις του εντερικού αυλού.  </a:t>
            </a:r>
          </a:p>
          <a:p>
            <a:pPr eaLnBrk="1" hangingPunct="1"/>
            <a:r>
              <a:rPr lang="el-GR" altLang="el-GR" dirty="0" smtClean="0"/>
              <a:t>Δεν εμφανίζεται ούτε διάρροια ούτε έμετος και έτσι η νόσος δεν αναγνωρίζεται.  </a:t>
            </a:r>
          </a:p>
          <a:p>
            <a:pPr eaLnBrk="1" hangingPunct="1"/>
            <a:r>
              <a:rPr lang="el-GR" altLang="el-GR" dirty="0" smtClean="0"/>
              <a:t>Η θνητότητα είναι υψηλή.</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89</a:t>
            </a:fld>
            <a:endParaRPr lang="el-GR" dirty="0"/>
          </a:p>
        </p:txBody>
      </p:sp>
    </p:spTree>
    <p:extLst>
      <p:ext uri="{BB962C8B-B14F-4D97-AF65-F5344CB8AC3E}">
        <p14:creationId xmlns:p14="http://schemas.microsoft.com/office/powerpoint/2010/main" val="109756254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Διάγνωση της </a:t>
            </a:r>
            <a:r>
              <a:rPr lang="el-GR" dirty="0" smtClean="0"/>
              <a:t>χολέρας</a:t>
            </a:r>
            <a:endParaRPr lang="el-GR" dirty="0"/>
          </a:p>
        </p:txBody>
      </p:sp>
      <p:sp>
        <p:nvSpPr>
          <p:cNvPr id="116738" name="Rectangle 3"/>
          <p:cNvSpPr>
            <a:spLocks noGrp="1" noChangeArrowheads="1"/>
          </p:cNvSpPr>
          <p:nvPr>
            <p:ph idx="1"/>
          </p:nvPr>
        </p:nvSpPr>
        <p:spPr/>
        <p:txBody>
          <a:bodyPr/>
          <a:lstStyle/>
          <a:p>
            <a:pPr eaLnBrk="1" hangingPunct="1"/>
            <a:r>
              <a:rPr lang="el-GR" altLang="el-GR" dirty="0" smtClean="0"/>
              <a:t>Είναι ως επί το πλείστον κλινική.  </a:t>
            </a:r>
          </a:p>
          <a:p>
            <a:pPr eaLnBrk="1" hangingPunct="1"/>
            <a:r>
              <a:rPr lang="el-GR" altLang="el-GR" dirty="0" smtClean="0"/>
              <a:t>Η εξέταση πρόσφατων κοπράνων μπορεί να δείξει κινητούς και γρήγορους μικροοργανισμούς.  Όμως αυτό  μπορεί να μην είναι διαγνωστικό.  </a:t>
            </a:r>
          </a:p>
          <a:p>
            <a:pPr eaLnBrk="1" hangingPunct="1"/>
            <a:r>
              <a:rPr lang="el-GR" altLang="el-GR" dirty="0" smtClean="0"/>
              <a:t>Εν τούτοις, η εμφάνιση γρήγορων κινητών δονακίων σε σκοτεινά οπτικά πεδία του μικροσκοπίου και η μετέπειτα αδρανοποίησή τους από ειδικούς αντιορρούς για την χολέρα, είναι διαγνωστική. </a:t>
            </a:r>
          </a:p>
          <a:p>
            <a:pPr eaLnBrk="1" hangingPunct="1"/>
            <a:r>
              <a:rPr lang="el-GR" altLang="el-GR" dirty="0" smtClean="0"/>
              <a:t> Πρέπει να παίρνονται κόπρανα και επιχρίσματα από το ορθό προς καλλιέργεια.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90</a:t>
            </a:fld>
            <a:endParaRPr lang="el-GR" dirty="0"/>
          </a:p>
        </p:txBody>
      </p:sp>
    </p:spTree>
    <p:extLst>
      <p:ext uri="{BB962C8B-B14F-4D97-AF65-F5344CB8AC3E}">
        <p14:creationId xmlns:p14="http://schemas.microsoft.com/office/powerpoint/2010/main" val="134580442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Θεραπεία της </a:t>
            </a:r>
            <a:r>
              <a:rPr lang="el-GR" dirty="0" smtClean="0"/>
              <a:t>χολέρας </a:t>
            </a:r>
            <a:r>
              <a:rPr lang="el-GR" sz="3000" b="0" dirty="0" smtClean="0"/>
              <a:t>1/3</a:t>
            </a:r>
            <a:endParaRPr lang="el-GR" sz="3000" b="0" dirty="0"/>
          </a:p>
        </p:txBody>
      </p:sp>
      <p:sp>
        <p:nvSpPr>
          <p:cNvPr id="117762" name="Rectangle 3"/>
          <p:cNvSpPr>
            <a:spLocks noGrp="1" noChangeArrowheads="1"/>
          </p:cNvSpPr>
          <p:nvPr>
            <p:ph idx="1"/>
          </p:nvPr>
        </p:nvSpPr>
        <p:spPr/>
        <p:txBody>
          <a:bodyPr/>
          <a:lstStyle/>
          <a:p>
            <a:pPr eaLnBrk="1" hangingPunct="1"/>
            <a:r>
              <a:rPr lang="el-GR" altLang="el-GR" dirty="0" smtClean="0"/>
              <a:t>Με την κατάλληλη και δραστική ενυδάτωση, η θνητότητα έπεσε πια στο 1%.  </a:t>
            </a:r>
            <a:r>
              <a:rPr lang="el-GR" altLang="el-GR" b="1" dirty="0" smtClean="0"/>
              <a:t>Η ενυδάτωση είναι κύρια από του στόματος</a:t>
            </a:r>
            <a:r>
              <a:rPr lang="el-GR" altLang="el-GR" dirty="0" smtClean="0"/>
              <a:t>, αλλά μπορεί να χρειαστεί και ενδοφλέβια.  </a:t>
            </a:r>
            <a:endParaRPr lang="el-GR" altLang="el-GR" u="sng" dirty="0" smtClean="0"/>
          </a:p>
          <a:p>
            <a:pPr eaLnBrk="1" hangingPunct="1"/>
            <a:r>
              <a:rPr lang="el-GR" altLang="el-GR" b="1" dirty="0" smtClean="0"/>
              <a:t>Από του στόματος ενυδάτωση</a:t>
            </a:r>
            <a:r>
              <a:rPr lang="el-GR" altLang="el-GR" dirty="0" smtClean="0"/>
              <a:t> </a:t>
            </a:r>
          </a:p>
          <a:p>
            <a:pPr marL="355600" indent="0" eaLnBrk="1" hangingPunct="1">
              <a:buNone/>
            </a:pPr>
            <a:r>
              <a:rPr lang="el-GR" altLang="el-GR" dirty="0" smtClean="0"/>
              <a:t>Για την διατήρηση των υγρών ή την διόρθωση της ήπιας η μέτριας αφυδάτωσης, δίνουμε διαλύματα γλυκόζης και ηλεκτρολυτών κατά πως ορίζει ο ΠΟΥ (</a:t>
            </a:r>
            <a:r>
              <a:rPr lang="en-US" altLang="el-GR" dirty="0" smtClean="0"/>
              <a:t>WHO</a:t>
            </a:r>
            <a:r>
              <a:rPr lang="el-GR" altLang="el-GR" dirty="0" smtClean="0"/>
              <a:t>’</a:t>
            </a:r>
            <a:r>
              <a:rPr lang="en-US" altLang="el-GR" dirty="0" smtClean="0"/>
              <a:t>s oral rehydration solution</a:t>
            </a:r>
            <a:r>
              <a:rPr lang="el-GR" altLang="el-GR" dirty="0" smtClean="0"/>
              <a:t>, </a:t>
            </a:r>
            <a:r>
              <a:rPr lang="en-US" altLang="el-GR" dirty="0" smtClean="0"/>
              <a:t>WHO</a:t>
            </a:r>
            <a:r>
              <a:rPr lang="el-GR" altLang="el-GR" dirty="0" smtClean="0"/>
              <a:t>’</a:t>
            </a:r>
            <a:r>
              <a:rPr lang="en-US" altLang="el-GR" dirty="0" smtClean="0"/>
              <a:t>s ORS</a:t>
            </a:r>
            <a:r>
              <a:rPr lang="el-GR" altLang="el-GR" dirty="0" smtClean="0"/>
              <a:t>).</a:t>
            </a:r>
          </a:p>
          <a:p>
            <a:pPr marL="355600" indent="0" eaLnBrk="1" hangingPunct="1">
              <a:buNone/>
            </a:pPr>
            <a:r>
              <a:rPr lang="el-GR" altLang="el-GR" dirty="0" smtClean="0"/>
              <a:t>Διάφορα διαλύματα ηλεκτρολυτών με βάση το ρύζι και τα δημητριακά φαίνεται ότι είναι εξ ίσου καλά με εκείνα της ΠΟΥ.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91</a:t>
            </a:fld>
            <a:endParaRPr lang="el-GR" dirty="0"/>
          </a:p>
        </p:txBody>
      </p:sp>
    </p:spTree>
    <p:extLst>
      <p:ext uri="{BB962C8B-B14F-4D97-AF65-F5344CB8AC3E}">
        <p14:creationId xmlns:p14="http://schemas.microsoft.com/office/powerpoint/2010/main" val="122119391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Θεραπεία της χολέρας </a:t>
            </a:r>
            <a:r>
              <a:rPr lang="el-GR" sz="3000" b="0" dirty="0" smtClean="0"/>
              <a:t>2/3</a:t>
            </a:r>
            <a:endParaRPr lang="el-GR" dirty="0"/>
          </a:p>
        </p:txBody>
      </p:sp>
      <p:sp>
        <p:nvSpPr>
          <p:cNvPr id="118786" name="Rectangle 3"/>
          <p:cNvSpPr>
            <a:spLocks noGrp="1" noChangeArrowheads="1"/>
          </p:cNvSpPr>
          <p:nvPr>
            <p:ph idx="1"/>
          </p:nvPr>
        </p:nvSpPr>
        <p:spPr/>
        <p:txBody>
          <a:bodyPr>
            <a:normAutofit/>
          </a:bodyPr>
          <a:lstStyle/>
          <a:p>
            <a:pPr eaLnBrk="1" hangingPunct="1">
              <a:lnSpc>
                <a:spcPct val="110000"/>
              </a:lnSpc>
            </a:pPr>
            <a:r>
              <a:rPr lang="el-GR" altLang="el-GR" b="1" dirty="0" smtClean="0"/>
              <a:t>Ενδοφλέβια ενυδάτωση </a:t>
            </a:r>
            <a:r>
              <a:rPr lang="el-GR" altLang="el-GR" dirty="0" smtClean="0"/>
              <a:t>– Χρειάζεται μόνον σε σοβαρά αφυδατωμένους ασθενείς με συμπτώματα κυκλοφορικής κατέρρειψης.  Η ΠΟΥ συνιστά ειδικά διαλύματα (</a:t>
            </a:r>
            <a:r>
              <a:rPr lang="en-US" altLang="el-GR" dirty="0" smtClean="0"/>
              <a:t>Ringer lactate solution and the Diarrhoea Treatment Solution</a:t>
            </a:r>
            <a:r>
              <a:rPr lang="el-GR" altLang="el-GR" dirty="0" smtClean="0"/>
              <a:t> (</a:t>
            </a:r>
            <a:r>
              <a:rPr lang="en-US" altLang="el-GR" dirty="0" smtClean="0"/>
              <a:t>DTS</a:t>
            </a:r>
            <a:r>
              <a:rPr lang="el-GR" altLang="el-GR" dirty="0" smtClean="0"/>
              <a:t>), με ειδικές αναλογίες χλωριούχου νατρίου, χλωριούχου καλίου και γλυκόζης ανά λίτρο υγρού.  Αρκετά λίτρα χρειάζονται για να υπερνικηθεί η κατάσταση </a:t>
            </a:r>
            <a:r>
              <a:rPr lang="en-US" altLang="el-GR" dirty="0" smtClean="0"/>
              <a:t>shock</a:t>
            </a:r>
            <a:r>
              <a:rPr lang="el-GR" altLang="el-GR" dirty="0" smtClean="0"/>
              <a:t>. Κατόπιν η κατάσταση διατήρησης της ενυδάτωσης διατηρείται με από του στόματος διαλύματα.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92</a:t>
            </a:fld>
            <a:endParaRPr lang="el-GR" dirty="0"/>
          </a:p>
        </p:txBody>
      </p:sp>
    </p:spTree>
    <p:extLst>
      <p:ext uri="{BB962C8B-B14F-4D97-AF65-F5344CB8AC3E}">
        <p14:creationId xmlns:p14="http://schemas.microsoft.com/office/powerpoint/2010/main" val="139872714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Θεραπεία της χολέρας </a:t>
            </a:r>
            <a:r>
              <a:rPr lang="el-GR" sz="3000" b="0" dirty="0" smtClean="0"/>
              <a:t>3/3</a:t>
            </a:r>
            <a:endParaRPr lang="el-GR" dirty="0"/>
          </a:p>
        </p:txBody>
      </p:sp>
      <p:sp>
        <p:nvSpPr>
          <p:cNvPr id="118786" name="Rectangle 3"/>
          <p:cNvSpPr>
            <a:spLocks noGrp="1" noChangeArrowheads="1"/>
          </p:cNvSpPr>
          <p:nvPr>
            <p:ph idx="1"/>
          </p:nvPr>
        </p:nvSpPr>
        <p:spPr/>
        <p:txBody>
          <a:bodyPr>
            <a:normAutofit/>
          </a:bodyPr>
          <a:lstStyle/>
          <a:p>
            <a:pPr eaLnBrk="1" hangingPunct="1">
              <a:lnSpc>
                <a:spcPct val="110000"/>
              </a:lnSpc>
            </a:pPr>
            <a:r>
              <a:rPr lang="el-GR" altLang="el-GR" b="1" dirty="0" smtClean="0"/>
              <a:t>Αντιβιοτικά</a:t>
            </a:r>
            <a:r>
              <a:rPr lang="el-GR" altLang="el-GR" dirty="0" smtClean="0"/>
              <a:t> – Χορηγούνται τετρακυκλίνη 250 </a:t>
            </a:r>
            <a:r>
              <a:rPr lang="en-US" altLang="el-GR" dirty="0" smtClean="0"/>
              <a:t>mg</a:t>
            </a:r>
            <a:r>
              <a:rPr lang="el-GR" altLang="el-GR" dirty="0" smtClean="0"/>
              <a:t> 4 φορές ημερησίως για 3 ημέρες ή  δοξυκυκλίνη, ώστε να καταπολεμηθεί η λοίμωξη, να ελαττωθεί η ποσότητα των κοπράνων και να συντομευθεί η διάρκεια της νόσου.  Επειδή φαίνεται πως αναπτύσσεται αντίσταση των δονακίων στα ανωτέρω αντιβιοτικά, σήμερα χρησιμοποιείται πιο συχνά η σιπρολοξασίνη.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93</a:t>
            </a:fld>
            <a:endParaRPr lang="el-GR" dirty="0"/>
          </a:p>
        </p:txBody>
      </p:sp>
    </p:spTree>
    <p:extLst>
      <p:ext uri="{BB962C8B-B14F-4D97-AF65-F5344CB8AC3E}">
        <p14:creationId xmlns:p14="http://schemas.microsoft.com/office/powerpoint/2010/main" val="361281478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Πρόληψη και έλεγχος της </a:t>
            </a:r>
            <a:r>
              <a:rPr lang="el-GR" dirty="0" smtClean="0"/>
              <a:t>χολέρας</a:t>
            </a:r>
            <a:endParaRPr lang="el-GR" dirty="0"/>
          </a:p>
        </p:txBody>
      </p:sp>
      <p:sp>
        <p:nvSpPr>
          <p:cNvPr id="119810" name="Rectangle 3"/>
          <p:cNvSpPr>
            <a:spLocks noGrp="1" noChangeArrowheads="1"/>
          </p:cNvSpPr>
          <p:nvPr>
            <p:ph idx="1"/>
          </p:nvPr>
        </p:nvSpPr>
        <p:spPr/>
        <p:txBody>
          <a:bodyPr/>
          <a:lstStyle/>
          <a:p>
            <a:pPr eaLnBrk="1" hangingPunct="1"/>
            <a:r>
              <a:rPr lang="el-GR" altLang="el-GR" dirty="0" smtClean="0"/>
              <a:t>Ο εμβολιασμός με τα παλαιότερα παρεντερικά εμβόλια δεν δίνει καλή ανοσία και δεν συνιστάται πλέον.</a:t>
            </a:r>
          </a:p>
          <a:p>
            <a:pPr eaLnBrk="1" hangingPunct="1"/>
            <a:r>
              <a:rPr lang="el-GR" altLang="el-GR" dirty="0" smtClean="0"/>
              <a:t>Σήμερα ερευνάται εντατικά η παρασκευή εμβολίων από εξασθενημένα ζώντα δονάκια χολέρας.  </a:t>
            </a:r>
          </a:p>
          <a:p>
            <a:pPr eaLnBrk="1" hangingPunct="1"/>
            <a:r>
              <a:rPr lang="el-GR" altLang="el-GR" dirty="0" smtClean="0"/>
              <a:t>Ως χημειοπροφύλαξη δίδεται η τετρακυκλίνη για 3 μέρες.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94</a:t>
            </a:fld>
            <a:endParaRPr lang="el-GR" dirty="0"/>
          </a:p>
        </p:txBody>
      </p:sp>
    </p:spTree>
    <p:extLst>
      <p:ext uri="{BB962C8B-B14F-4D97-AF65-F5344CB8AC3E}">
        <p14:creationId xmlns:p14="http://schemas.microsoft.com/office/powerpoint/2010/main" val="172698339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Τροφικές δηλητηριάσεις</a:t>
            </a:r>
            <a:endParaRPr lang="el-GR" dirty="0"/>
          </a:p>
        </p:txBody>
      </p:sp>
      <p:sp>
        <p:nvSpPr>
          <p:cNvPr id="124930" name="Rectangle 3"/>
          <p:cNvSpPr>
            <a:spLocks noGrp="1" noChangeArrowheads="1"/>
          </p:cNvSpPr>
          <p:nvPr>
            <p:ph idx="1"/>
          </p:nvPr>
        </p:nvSpPr>
        <p:spPr/>
        <p:txBody>
          <a:bodyPr/>
          <a:lstStyle/>
          <a:p>
            <a:pPr eaLnBrk="1" hangingPunct="1"/>
            <a:r>
              <a:rPr lang="el-GR" altLang="el-GR" dirty="0" smtClean="0"/>
              <a:t>Τροφική δηλητηρίαση είναι γενικός όρος που περιγράφει νόσους σχετιζόμενες με την λήψη της τροφής.</a:t>
            </a:r>
          </a:p>
          <a:p>
            <a:pPr eaLnBrk="1" hangingPunct="1"/>
            <a:r>
              <a:rPr lang="el-GR" altLang="el-GR" dirty="0" smtClean="0"/>
              <a:t>Οι περισσότερες είναι νόσοι μολυσματικές, βακτηριδιακές  (70-90%) ή ιογενείς (2-6%). Περισσότερο από το 45% των τροφικών δηλητηριάσεων οφείλεται κατά πρώτον σε καμπυλοβακτηριδιάσεις (</a:t>
            </a:r>
            <a:r>
              <a:rPr lang="en-US" altLang="el-GR" dirty="0" smtClean="0"/>
              <a:t>cambylobacter jejuni</a:t>
            </a:r>
            <a:r>
              <a:rPr lang="el-GR" altLang="el-GR" dirty="0" smtClean="0"/>
              <a:t> – κοιλιακοί πόνοι, δύσοσμη διάρροια, πυρετός)) , και κατά δεύτερο λόγο σε σαλμονελλώσεις (90% γαστρεντερίτιδα και 10% τυφοειδικό σύνδρομο που μοιάζει με τύφο).</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95</a:t>
            </a:fld>
            <a:endParaRPr lang="el-GR" dirty="0"/>
          </a:p>
        </p:txBody>
      </p:sp>
    </p:spTree>
    <p:extLst>
      <p:ext uri="{BB962C8B-B14F-4D97-AF65-F5344CB8AC3E}">
        <p14:creationId xmlns:p14="http://schemas.microsoft.com/office/powerpoint/2010/main" val="199043943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Διάρροια </a:t>
            </a:r>
            <a:r>
              <a:rPr lang="el-GR" dirty="0"/>
              <a:t>των ταξιδιωτών</a:t>
            </a:r>
          </a:p>
        </p:txBody>
      </p:sp>
      <p:sp>
        <p:nvSpPr>
          <p:cNvPr id="125954" name="Rectangle 3"/>
          <p:cNvSpPr>
            <a:spLocks noGrp="1" noChangeArrowheads="1"/>
          </p:cNvSpPr>
          <p:nvPr>
            <p:ph idx="1"/>
          </p:nvPr>
        </p:nvSpPr>
        <p:spPr>
          <a:xfrm>
            <a:off x="457200" y="1196752"/>
            <a:ext cx="8219256" cy="5328592"/>
          </a:xfrm>
        </p:spPr>
        <p:txBody>
          <a:bodyPr>
            <a:noAutofit/>
          </a:bodyPr>
          <a:lstStyle/>
          <a:p>
            <a:pPr eaLnBrk="1" hangingPunct="1"/>
            <a:r>
              <a:rPr lang="el-GR" altLang="el-GR" dirty="0" smtClean="0"/>
              <a:t>Αυτό που διεθνώς ονομάζεται </a:t>
            </a:r>
            <a:r>
              <a:rPr lang="el-GR" altLang="el-GR" b="1" dirty="0" smtClean="0"/>
              <a:t>διάρροια των ταξιδιωτών,</a:t>
            </a:r>
            <a:r>
              <a:rPr lang="el-GR" altLang="el-GR" dirty="0" smtClean="0"/>
              <a:t> μεταδίδεται επίσης με μολυσμένη τροφή και νερό.</a:t>
            </a:r>
          </a:p>
          <a:p>
            <a:pPr eaLnBrk="1" hangingPunct="1"/>
            <a:r>
              <a:rPr lang="el-GR" altLang="el-GR" dirty="0" smtClean="0"/>
              <a:t>Τόσο η διάρροια, όσο και ο έμετος και οι κοιλιακοί πόνοι παρατηρούνται μετά από λήψη μολυσμένης τροφής είτε με εντεροπαθογόνα, είτε με εντεροτοξίνες.  </a:t>
            </a:r>
          </a:p>
          <a:p>
            <a:pPr eaLnBrk="1" hangingPunct="1"/>
            <a:r>
              <a:rPr lang="el-GR" altLang="el-GR" dirty="0" smtClean="0"/>
              <a:t>Συνήθως αυτές οι λοιμώξεις περνούν από μόνες τους και δεν χρειάζονται αντιβιοτικά.  </a:t>
            </a:r>
          </a:p>
          <a:p>
            <a:pPr eaLnBrk="1" hangingPunct="1"/>
            <a:r>
              <a:rPr lang="el-GR" altLang="el-GR" dirty="0" smtClean="0"/>
              <a:t>Μπορεί να χρειασθεί από του σόματος ενυδάτωση για να καλύψει τυχόν απώλειες υγρών και ηλεκτρολυτών.  </a:t>
            </a:r>
          </a:p>
          <a:p>
            <a:pPr eaLnBrk="1" hangingPunct="1"/>
            <a:r>
              <a:rPr lang="el-GR" altLang="el-GR" dirty="0" smtClean="0"/>
              <a:t>Δείγματα τόσο των τροφών, όσο και των κοπράνων πρέπει να αποστέλλονται για καλλιέργεια.  Επίσης θα πρέπει να εντοπίζεται η πηγή μετάδοσης της λοίμωξης.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96</a:t>
            </a:fld>
            <a:endParaRPr lang="el-GR" dirty="0"/>
          </a:p>
        </p:txBody>
      </p:sp>
    </p:spTree>
    <p:extLst>
      <p:ext uri="{BB962C8B-B14F-4D97-AF65-F5344CB8AC3E}">
        <p14:creationId xmlns:p14="http://schemas.microsoft.com/office/powerpoint/2010/main" val="90928320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Σαλμονέλλωση </a:t>
            </a:r>
            <a:r>
              <a:rPr lang="el-GR" sz="3000" b="0" dirty="0" smtClean="0"/>
              <a:t>1/4</a:t>
            </a:r>
            <a:endParaRPr lang="el-GR" sz="3000" b="0" dirty="0"/>
          </a:p>
        </p:txBody>
      </p:sp>
      <p:sp>
        <p:nvSpPr>
          <p:cNvPr id="126978" name="Rectangle 3"/>
          <p:cNvSpPr>
            <a:spLocks noGrp="1" noChangeArrowheads="1"/>
          </p:cNvSpPr>
          <p:nvPr>
            <p:ph idx="1"/>
          </p:nvPr>
        </p:nvSpPr>
        <p:spPr>
          <a:xfrm>
            <a:off x="457200" y="1196752"/>
            <a:ext cx="8363272" cy="5400600"/>
          </a:xfrm>
        </p:spPr>
        <p:txBody>
          <a:bodyPr>
            <a:normAutofit lnSpcReduction="10000"/>
          </a:bodyPr>
          <a:lstStyle/>
          <a:p>
            <a:pPr eaLnBrk="1" hangingPunct="1">
              <a:lnSpc>
                <a:spcPct val="110000"/>
              </a:lnSpc>
            </a:pPr>
            <a:r>
              <a:rPr lang="el-GR" altLang="el-GR" dirty="0" smtClean="0"/>
              <a:t>Υπάρχουν πάνω από 2.300 είδη (ορότυποι) σαλμονελλών</a:t>
            </a:r>
            <a:r>
              <a:rPr lang="el-GR" altLang="el-GR" b="1" dirty="0" smtClean="0"/>
              <a:t>.  </a:t>
            </a:r>
            <a:endParaRPr lang="el-GR" altLang="el-GR" dirty="0" smtClean="0"/>
          </a:p>
          <a:p>
            <a:pPr eaLnBrk="1" hangingPunct="1">
              <a:lnSpc>
                <a:spcPct val="110000"/>
              </a:lnSpc>
            </a:pPr>
            <a:r>
              <a:rPr lang="el-GR" altLang="el-GR" dirty="0" smtClean="0"/>
              <a:t>Όλα αυτά τα στελέχη είναι παθογόνα για τον άνθρωπο.  </a:t>
            </a:r>
          </a:p>
          <a:p>
            <a:pPr eaLnBrk="1" hangingPunct="1">
              <a:lnSpc>
                <a:spcPct val="110000"/>
              </a:lnSpc>
            </a:pPr>
            <a:r>
              <a:rPr lang="el-GR" altLang="el-GR" dirty="0" smtClean="0"/>
              <a:t>Υπάρχουν </a:t>
            </a:r>
            <a:r>
              <a:rPr lang="el-GR" altLang="el-GR" b="1" dirty="0" smtClean="0"/>
              <a:t>σαλμονέλλες των ανθρώπων και σαλμονέλλες των ζώων </a:t>
            </a:r>
            <a:r>
              <a:rPr lang="el-GR" altLang="el-GR" dirty="0" smtClean="0"/>
              <a:t>γενικώς, η  σαλμονέλλες προσαρμοσμένες για ένα συγκεκριμένο είδος ζώου.  </a:t>
            </a:r>
          </a:p>
          <a:p>
            <a:pPr eaLnBrk="1" hangingPunct="1">
              <a:lnSpc>
                <a:spcPct val="110000"/>
              </a:lnSpc>
            </a:pPr>
            <a:r>
              <a:rPr lang="el-GR" altLang="el-GR" b="1" dirty="0" smtClean="0"/>
              <a:t>Σαλμονέλλες του ανθρώπου είναι η σαλμονέλλα του τύφου </a:t>
            </a:r>
            <a:r>
              <a:rPr lang="el-GR" altLang="el-GR" dirty="0" smtClean="0"/>
              <a:t>(αίτιο του τυφοειδούς πυρετού) και η </a:t>
            </a:r>
            <a:r>
              <a:rPr lang="el-GR" altLang="el-GR" b="1" dirty="0" smtClean="0"/>
              <a:t>σαλμονέλλα του παρατύφου Α.  </a:t>
            </a:r>
          </a:p>
          <a:p>
            <a:pPr eaLnBrk="1" hangingPunct="1">
              <a:lnSpc>
                <a:spcPct val="110000"/>
              </a:lnSpc>
            </a:pPr>
            <a:r>
              <a:rPr lang="el-GR" altLang="el-GR" dirty="0" smtClean="0"/>
              <a:t>Η μετάδοση στον άνθρωπο είναι η </a:t>
            </a:r>
            <a:r>
              <a:rPr lang="el-GR" altLang="el-GR" b="1" dirty="0" smtClean="0"/>
              <a:t>εντεροστοματική.  </a:t>
            </a:r>
          </a:p>
          <a:p>
            <a:pPr eaLnBrk="1" hangingPunct="1">
              <a:lnSpc>
                <a:spcPct val="110000"/>
              </a:lnSpc>
            </a:pPr>
            <a:r>
              <a:rPr lang="el-GR" altLang="el-GR" dirty="0" smtClean="0"/>
              <a:t>Μεγάλη σημασία δίδεται στην κακή αποχέτευση, στην μειωμένη προστασία της ύδρευσης και των κακών συνθηκών υγιεινής.  </a:t>
            </a:r>
          </a:p>
          <a:p>
            <a:pPr eaLnBrk="1" hangingPunct="1">
              <a:lnSpc>
                <a:spcPct val="110000"/>
              </a:lnSpc>
            </a:pPr>
            <a:r>
              <a:rPr lang="el-GR" altLang="el-GR" dirty="0" smtClean="0"/>
              <a:t>Τις σαλμονέλλες δεν τις βρίσκουμε στα τρόφιμα εκτός αν αυτά μολυνθούν από άνθρωπο ασθενή ή φορέα.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97</a:t>
            </a:fld>
            <a:endParaRPr lang="el-GR" dirty="0"/>
          </a:p>
        </p:txBody>
      </p:sp>
    </p:spTree>
    <p:extLst>
      <p:ext uri="{BB962C8B-B14F-4D97-AF65-F5344CB8AC3E}">
        <p14:creationId xmlns:p14="http://schemas.microsoft.com/office/powerpoint/2010/main" val="320818067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Σαλμονέλλωση </a:t>
            </a:r>
            <a:r>
              <a:rPr lang="el-GR" sz="3000" b="0" dirty="0" smtClean="0"/>
              <a:t>2/4</a:t>
            </a:r>
            <a:endParaRPr lang="el-GR" sz="3000" b="0" dirty="0"/>
          </a:p>
        </p:txBody>
      </p:sp>
      <p:sp>
        <p:nvSpPr>
          <p:cNvPr id="128002" name="Rectangle 3"/>
          <p:cNvSpPr>
            <a:spLocks noGrp="1" noChangeArrowheads="1"/>
          </p:cNvSpPr>
          <p:nvPr>
            <p:ph idx="1"/>
          </p:nvPr>
        </p:nvSpPr>
        <p:spPr/>
        <p:txBody>
          <a:bodyPr/>
          <a:lstStyle/>
          <a:p>
            <a:pPr eaLnBrk="1" hangingPunct="1"/>
            <a:r>
              <a:rPr lang="el-GR" altLang="el-GR" b="1" dirty="0" smtClean="0"/>
              <a:t>Ο τυφοειδής πυρετός </a:t>
            </a:r>
            <a:r>
              <a:rPr lang="el-GR" altLang="el-GR" dirty="0" smtClean="0"/>
              <a:t>έχει εξαφανισθεί από τότε που τα δίκτυα ύδρευσης και αποχέτευσης απομονώθηκαν. Παράτυφος δεν υπάρχει σήμερα στην Ελλάδα, πλην εκτός του αν εισαχθεί από άλλη χώρα.</a:t>
            </a:r>
          </a:p>
          <a:p>
            <a:pPr eaLnBrk="1" hangingPunct="1"/>
            <a:r>
              <a:rPr lang="el-GR" altLang="el-GR" dirty="0" smtClean="0"/>
              <a:t>Με την χρήση καθαρού νερού κτλ, οι σαλμονέλλες του ανθρώπου έχασαν την σημασία τους ως παθογόνα. </a:t>
            </a:r>
          </a:p>
          <a:p>
            <a:pPr eaLnBrk="1" hangingPunct="1"/>
            <a:r>
              <a:rPr lang="el-GR" altLang="el-GR" dirty="0" smtClean="0"/>
              <a:t>Το πρόβλημα σήμερα παραμένουν οι σαλμονέλλες των ζώων (πχ κότας) που προκαλούν τροφικές δηλητηριάσεις στον άνθρωπο.  Μπορεί η δηλητηρίαση να ξεκινά από τις ζωοτροφές απ’ όπου οι σαλμονέλλες περνούν στα καταναλώσιμα ζώα.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98</a:t>
            </a:fld>
            <a:endParaRPr lang="el-GR" dirty="0"/>
          </a:p>
        </p:txBody>
      </p:sp>
    </p:spTree>
    <p:extLst>
      <p:ext uri="{BB962C8B-B14F-4D97-AF65-F5344CB8AC3E}">
        <p14:creationId xmlns:p14="http://schemas.microsoft.com/office/powerpoint/2010/main" val="175134534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OC_template_updated">
  <a:themeElements>
    <a:clrScheme name="Προσαρμοσμένο 18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OC_template_updated</Template>
  <TotalTime>322</TotalTime>
  <Words>7343</Words>
  <Application>Microsoft Office PowerPoint</Application>
  <PresentationFormat>Προβολή στην οθόνη (4:3)</PresentationFormat>
  <Paragraphs>663</Paragraphs>
  <Slides>124</Slides>
  <Notes>10</Notes>
  <HiddenSlides>0</HiddenSlides>
  <MMClips>0</MMClips>
  <ScaleCrop>false</ScaleCrop>
  <HeadingPairs>
    <vt:vector size="4" baseType="variant">
      <vt:variant>
        <vt:lpstr>Θέμα</vt:lpstr>
      </vt:variant>
      <vt:variant>
        <vt:i4>2</vt:i4>
      </vt:variant>
      <vt:variant>
        <vt:lpstr>Τίτλοι διαφανειών</vt:lpstr>
      </vt:variant>
      <vt:variant>
        <vt:i4>124</vt:i4>
      </vt:variant>
    </vt:vector>
  </HeadingPairs>
  <TitlesOfParts>
    <vt:vector size="126" baseType="lpstr">
      <vt:lpstr>OC_template_updated</vt:lpstr>
      <vt:lpstr>1_OC_template_updated</vt:lpstr>
      <vt:lpstr>Νοσολογία</vt:lpstr>
      <vt:lpstr>Gram θετικοί βάκιλλοι</vt:lpstr>
      <vt:lpstr>Λοιμώξεις από κορυνοβακτηρίδια</vt:lpstr>
      <vt:lpstr>Διφθερίτιδα 1/2</vt:lpstr>
      <vt:lpstr>Διφθερίτιδα 2/2</vt:lpstr>
      <vt:lpstr>Κλινική εικόνα διφθερίτιδας 1/2</vt:lpstr>
      <vt:lpstr>Κλινική εικόνα διφθερίτιδας 2/2</vt:lpstr>
      <vt:lpstr>Ρινική διφθερίτις </vt:lpstr>
      <vt:lpstr>Φαρυγγική διφθερίτιδα </vt:lpstr>
      <vt:lpstr>Λαρυγγική διφθερίτιδα </vt:lpstr>
      <vt:lpstr>Επιπλοκές διφθερίτιδας</vt:lpstr>
      <vt:lpstr>Δερματική διφθερίτιδα </vt:lpstr>
      <vt:lpstr>Θεραπεία διφθερίτιδας</vt:lpstr>
      <vt:lpstr>Πρόληψη της διφθερίτιδας</vt:lpstr>
      <vt:lpstr>Λοιμώξεις από λιστέριες 1/2</vt:lpstr>
      <vt:lpstr>Λοιμώξεις από λιστέριες 2/2</vt:lpstr>
      <vt:lpstr>Λοιμώξεις από κλωστηρίδια</vt:lpstr>
      <vt:lpstr>Κλωστηρίδια</vt:lpstr>
      <vt:lpstr>Τέτανος</vt:lpstr>
      <vt:lpstr>Κλινική εικόνα τετάνου 1/3</vt:lpstr>
      <vt:lpstr>Κλινική εικόνα τετάνου 2/3</vt:lpstr>
      <vt:lpstr>Κλινική εικόνα τετάνου 3/3</vt:lpstr>
      <vt:lpstr>Κακά προγνωστικά σημεία τετάνου</vt:lpstr>
      <vt:lpstr>Εντετοπισμένος τέτανος</vt:lpstr>
      <vt:lpstr>Κεφαλικός τέτανος</vt:lpstr>
      <vt:lpstr>Νεογνικός τέτανος</vt:lpstr>
      <vt:lpstr>Διάγνωση τετάνου</vt:lpstr>
      <vt:lpstr>Θεραπεία τετάνου 1/4</vt:lpstr>
      <vt:lpstr>Θεραπεία τετάνου 2/4</vt:lpstr>
      <vt:lpstr>Θεραπεία τετάνου 3/4</vt:lpstr>
      <vt:lpstr>Θεραπεία τετάνου 4/4</vt:lpstr>
      <vt:lpstr>Πρόληψη τετάνου</vt:lpstr>
      <vt:lpstr>Αλλαντίαση 1/2</vt:lpstr>
      <vt:lpstr>Αλλαντίαση 2/2</vt:lpstr>
      <vt:lpstr>Clostridium botulinum</vt:lpstr>
      <vt:lpstr>Κλινική εικόνα αλλαντίασης 1/2</vt:lpstr>
      <vt:lpstr>Κλινική εικόνα αλλαντίασης 2/2</vt:lpstr>
      <vt:lpstr>Διάγνωση αλλαντίασης</vt:lpstr>
      <vt:lpstr>Θεραπεία αλλαντιάσεως</vt:lpstr>
      <vt:lpstr>Αεριογόνος Γάγγραινα 1/2</vt:lpstr>
      <vt:lpstr>Αεριογόνος Γάγγραινα 2/2</vt:lpstr>
      <vt:lpstr>Κλινική εικόνα γάγγραινας 1/2</vt:lpstr>
      <vt:lpstr>Κλινική εικόνα γάγγραινας 2/2</vt:lpstr>
      <vt:lpstr>Θεραπεία γάγγραινας</vt:lpstr>
      <vt:lpstr>Ψευδομεμβρανώδης εντεροκολίτις</vt:lpstr>
      <vt:lpstr>Λοιμώξεις από βακίλους</vt:lpstr>
      <vt:lpstr>Άνθραξ 1/4</vt:lpstr>
      <vt:lpstr>Άνθραξ 2/4</vt:lpstr>
      <vt:lpstr>Άνθραξ 3/4</vt:lpstr>
      <vt:lpstr>Άνθραξ 4/4</vt:lpstr>
      <vt:lpstr>Κλινική εικόνα άνθρακα 1/2</vt:lpstr>
      <vt:lpstr>Κλινική εικόνα άνθρακα 2/2</vt:lpstr>
      <vt:lpstr>Διάγνωση άνθρακα</vt:lpstr>
      <vt:lpstr>Θεραπεία άνθρακος</vt:lpstr>
      <vt:lpstr>Προφύλαξη από τον άνθρακα</vt:lpstr>
      <vt:lpstr>Gram αρνητικοί βάκιλοι</vt:lpstr>
      <vt:lpstr>Βρουκέλλωση (μελιταίος πυρετός) 1/2</vt:lpstr>
      <vt:lpstr>Βρουκέλλωση (μελιταίος πυρετός) 2/2</vt:lpstr>
      <vt:lpstr>Κλινική εικόνα της βρυκέλλωσης 1/3</vt:lpstr>
      <vt:lpstr>Κλινική εικόνα της βρυκέλλωσης 2/3</vt:lpstr>
      <vt:lpstr>Κλινική εικόνα της βρoυκέλλωσης 3/3</vt:lpstr>
      <vt:lpstr>Διάγνωση βρουκέλλωσης</vt:lpstr>
      <vt:lpstr>Θεραπεία βρουκέλλωσης</vt:lpstr>
      <vt:lpstr>Λοιμώξεις από μπορντετέλλα</vt:lpstr>
      <vt:lpstr>Κλινική εικόνα κοκκύτη 1/2</vt:lpstr>
      <vt:lpstr>Κλινική εικόνα κοκκύτη 2/2</vt:lpstr>
      <vt:lpstr>Διάγνωση κοκκύτη</vt:lpstr>
      <vt:lpstr>Θεραπεία κοκκύτη</vt:lpstr>
      <vt:lpstr>Πρόληψη κοκκύτη</vt:lpstr>
      <vt:lpstr>Κοκκύτης </vt:lpstr>
      <vt:lpstr>Λοιμώξεις από αιμόφιλους 1/2</vt:lpstr>
      <vt:lpstr>Λοιμώξεις από αιμόφιλους 2/2</vt:lpstr>
      <vt:lpstr>Αιμόφιλος της ινφλουέντζας 1/2</vt:lpstr>
      <vt:lpstr>Αιμόφιλος της ινφλουέντζας 2/2</vt:lpstr>
      <vt:lpstr>Διάγνωση αιμόφιλου</vt:lpstr>
      <vt:lpstr>Θεραπεία αιμόφιλου</vt:lpstr>
      <vt:lpstr>Για αιμόφιλο</vt:lpstr>
      <vt:lpstr>Χολέρα 1/7 </vt:lpstr>
      <vt:lpstr>Χολέρα 2/7 </vt:lpstr>
      <vt:lpstr>Χολέρα 3/7 </vt:lpstr>
      <vt:lpstr>Χολέρα 4/7 </vt:lpstr>
      <vt:lpstr>Χολέρα 5/7 </vt:lpstr>
      <vt:lpstr>Χολέρα 6/7 </vt:lpstr>
      <vt:lpstr>Χολέρα 7/7 </vt:lpstr>
      <vt:lpstr>Το βακτήριο Vibrio cholerae </vt:lpstr>
      <vt:lpstr>Κλινική εικόνα χολέρας 1/4</vt:lpstr>
      <vt:lpstr>Κλινική εικόνα χολέρας 2/4</vt:lpstr>
      <vt:lpstr>Κλινική εικόνα χολέρας 3/4</vt:lpstr>
      <vt:lpstr>Κλινική εικόνα χολέρας 4/4</vt:lpstr>
      <vt:lpstr>Ξηρή χολέρα </vt:lpstr>
      <vt:lpstr>Διάγνωση της χολέρας</vt:lpstr>
      <vt:lpstr>Θεραπεία της χολέρας 1/3</vt:lpstr>
      <vt:lpstr>Θεραπεία της χολέρας 2/3</vt:lpstr>
      <vt:lpstr>Θεραπεία της χολέρας 3/3</vt:lpstr>
      <vt:lpstr>Πρόληψη και έλεγχος της χολέρας</vt:lpstr>
      <vt:lpstr>Τροφικές δηλητηριάσεις</vt:lpstr>
      <vt:lpstr>Διάρροια των ταξιδιωτών</vt:lpstr>
      <vt:lpstr>Σαλμονέλλωση 1/4</vt:lpstr>
      <vt:lpstr>Σαλμονέλλωση 2/4</vt:lpstr>
      <vt:lpstr>Σαλμονέλλωση 3/4</vt:lpstr>
      <vt:lpstr>Σαλμονέλλωση 4/4</vt:lpstr>
      <vt:lpstr>Σιγκέλλωση</vt:lpstr>
      <vt:lpstr>Πανώλη 1/7</vt:lpstr>
      <vt:lpstr>Πανώλη 2/7</vt:lpstr>
      <vt:lpstr>Πανώλη 3/7</vt:lpstr>
      <vt:lpstr>Πανώλη 4/7</vt:lpstr>
      <vt:lpstr>Πανώλη 5/7</vt:lpstr>
      <vt:lpstr>Πανώλη 6/7</vt:lpstr>
      <vt:lpstr>Πανώλη 7/7</vt:lpstr>
      <vt:lpstr>Κλινική εικόνα πανώλης</vt:lpstr>
      <vt:lpstr>Βουβωνική πανώλη</vt:lpstr>
      <vt:lpstr>Πνευμονική πανώλη </vt:lpstr>
      <vt:lpstr>Σηψαιμική πανώλη </vt:lpstr>
      <vt:lpstr>Δερματική πανώλη </vt:lpstr>
      <vt:lpstr>Διάγνωση πανώλης</vt:lpstr>
      <vt:lpstr>Θεραπεία πανώλης</vt:lpstr>
      <vt:lpstr>Πρόληψη πανώλης</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Παθολογία Ι</dc:title>
  <dc:creator>opencourses@teiath.gr</dc:creator>
  <cp:lastModifiedBy>fkaram2</cp:lastModifiedBy>
  <cp:revision>46</cp:revision>
  <dcterms:created xsi:type="dcterms:W3CDTF">2014-11-28T17:56:09Z</dcterms:created>
  <dcterms:modified xsi:type="dcterms:W3CDTF">2015-11-06T09:04:54Z</dcterms:modified>
</cp:coreProperties>
</file>