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86" r:id="rId31"/>
    <p:sldId id="287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6D7FB1-0663-4681-8C81-9887FA930705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6B8BB9-1A9C-4F9A-87D9-BD646C3B4152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DCD189-A394-4634-9736-B7E3A286AF59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FE4278-9E89-45E0-BBE2-E536C72E4354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420DC4-FCC8-463A-BEF8-B005DAF39C5B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63769F-8164-4713-9E0F-0E5372E398A0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756CC4-46CE-4158-A8C7-15C0782E8DAA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7001CD-E9CA-475C-B03C-D21D9FA5C2F5}" type="slidenum">
              <a:rPr lang="el-GR" altLang="el-GR" smtClean="0"/>
              <a:pPr eaLnBrk="1" hangingPunct="1"/>
              <a:t>16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DD852-87CD-40EA-A743-417FDB595E63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9743BF-68ED-429C-8012-561C175304D0}" type="slidenum">
              <a:rPr lang="el-GR" altLang="el-GR" smtClean="0"/>
              <a:pPr eaLnBrk="1" hangingPunct="1"/>
              <a:t>18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8EB7F0-8046-41C6-9E8D-944E5F5BA207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51CEF-37AA-40BC-BEE3-8464500E1706}" type="slidenum">
              <a:rPr lang="el-GR" altLang="el-GR" smtClean="0"/>
              <a:pPr eaLnBrk="1" hangingPunct="1"/>
              <a:t>19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559032-B0E2-4C40-82A0-AE9FDDABB870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48931-E601-4FE5-A2F8-BBA250930E7B}" type="slidenum">
              <a:rPr lang="el-GR" altLang="el-GR" smtClean="0"/>
              <a:pPr eaLnBrk="1" hangingPunct="1"/>
              <a:t>21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CA1326-8E02-4BDD-AAE6-30D5EFBC870A}" type="slidenum">
              <a:rPr lang="el-GR" altLang="el-GR" smtClean="0"/>
              <a:pPr eaLnBrk="1" hangingPunct="1"/>
              <a:t>22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00CAE7-F562-4893-8D4F-DC30951B5FB8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CAA68-9679-44E8-B807-18804B147520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0F71B5-B9EC-4E98-BCCA-02E78F73E1AF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ADFFC5-5E94-41B1-9CCF-60366E460120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FEEDF1-4415-450B-B37F-677EB1053A65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8F97DA-7389-44D4-91E5-1B960E38E25F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1744A0-7A37-46DA-9B29-23C576CF088A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AD8FCD-9E51-4FCE-93FF-15A46C3F7C34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hds.ac.uk/creating/case-studies/tracing-copyright/inde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hds.ac.uk/creating/case-studies/protecting-rights/index.htm" TargetMode="External"/><Relationship Id="rId4" Type="http://schemas.openxmlformats.org/officeDocument/2006/relationships/hyperlink" Target="http://ahds.ac.uk/creating/case-studies/developing-licences/index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.org.uk/cw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ntsphere.org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art.ac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s.ahds.ac.uk/catalogu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251519" y="2852936"/>
            <a:ext cx="8364995" cy="1996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</a:pPr>
            <a:r>
              <a:rPr lang="el-GR" sz="2500" b="1" dirty="0" smtClean="0"/>
              <a:t>Ενότητα </a:t>
            </a:r>
            <a:r>
              <a:rPr lang="en-US" sz="2500" b="1" dirty="0"/>
              <a:t>5</a:t>
            </a:r>
            <a:r>
              <a:rPr lang="el-GR" sz="2500" dirty="0" smtClean="0"/>
              <a:t>:</a:t>
            </a:r>
            <a:r>
              <a:rPr lang="en-US" sz="2500" dirty="0" smtClean="0"/>
              <a:t> </a:t>
            </a:r>
            <a:r>
              <a:rPr lang="el-GR" altLang="el-GR" sz="2500" dirty="0"/>
              <a:t>Βιβλιοθήκες και πνευματική ιδιοκτησία: </a:t>
            </a:r>
            <a:r>
              <a:rPr lang="el-GR" altLang="el-GR" sz="2500" dirty="0" smtClean="0"/>
              <a:t>προβληματισμοί</a:t>
            </a:r>
            <a:endParaRPr lang="en-US" altLang="el-GR" sz="2500" dirty="0" smtClean="0"/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</a:pPr>
            <a:endParaRPr lang="en-US" sz="2500" dirty="0" smtClean="0"/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</a:pPr>
            <a:r>
              <a:rPr lang="el-GR" sz="2500" dirty="0" smtClean="0"/>
              <a:t>Δρ Αλέξανδρος Κουλούρης</a:t>
            </a:r>
            <a:endParaRPr lang="en-US" sz="2500" dirty="0" smtClean="0"/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</a:pPr>
            <a:r>
              <a:rPr lang="el-GR" sz="2500" dirty="0" smtClean="0"/>
              <a:t>Τμήμα Βιβλιοθηκονομίας &amp; Συστημάτων</a:t>
            </a:r>
            <a:endParaRPr lang="en-US" sz="2500" dirty="0" smtClean="0"/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</a:pPr>
            <a:r>
              <a:rPr lang="el-GR" sz="2500" dirty="0" smtClean="0"/>
              <a:t> Πληροφόρησης</a:t>
            </a:r>
          </a:p>
        </p:txBody>
      </p:sp>
      <p:pic>
        <p:nvPicPr>
          <p:cNvPr id="12" name="Picture 11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973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Γιατί στην Ελλάδα;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Στις υπόλοιπες χώρες της Ε.Ε.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Εξαιρέσεις άρα ισορροπία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Στην Ελλάδα γιατί όχι;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Όχι διάθεση;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Φύση νομικών προβλημάτων;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Συμφέροντα;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Κωλυσιεργίες;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Τι άλλο;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Πώς μπορεί να λυθεί πρακτικά;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Πρακτική άλλων κρατών → επόμενες διαφάνειες</a:t>
            </a:r>
          </a:p>
        </p:txBody>
      </p:sp>
    </p:spTree>
    <p:extLst>
      <p:ext uri="{BB962C8B-B14F-4D97-AF65-F5344CB8AC3E}">
        <p14:creationId xmlns:p14="http://schemas.microsoft.com/office/powerpoint/2010/main" val="13196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Στο εξωτερικό: π.χ. </a:t>
            </a:r>
            <a:r>
              <a:rPr lang="en-US" altLang="el-GR" dirty="0" smtClean="0"/>
              <a:t>AHDS</a:t>
            </a:r>
            <a:endParaRPr lang="el-GR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l-GR" altLang="el-GR" sz="2800" dirty="0" smtClean="0"/>
              <a:t>Εντοπισμός πνευματικών δημιουργών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l-GR" sz="2400" dirty="0" smtClean="0">
                <a:hlinkClick r:id="rId3"/>
              </a:rPr>
              <a:t>Dunning, A.</a:t>
            </a:r>
            <a:r>
              <a:rPr lang="el-GR" altLang="el-GR" sz="2400" dirty="0" smtClean="0">
                <a:hlinkClick r:id="rId3"/>
              </a:rPr>
              <a:t> (</a:t>
            </a:r>
            <a:r>
              <a:rPr lang="en-US" altLang="el-GR" sz="2400" dirty="0" smtClean="0">
                <a:hlinkClick r:id="rId3"/>
              </a:rPr>
              <a:t>2004</a:t>
            </a:r>
            <a:r>
              <a:rPr lang="el-GR" altLang="el-GR" sz="2400" dirty="0" smtClean="0">
                <a:hlinkClick r:id="rId3"/>
              </a:rPr>
              <a:t>)</a:t>
            </a:r>
            <a:r>
              <a:rPr lang="en-US" altLang="el-GR" sz="2400" dirty="0" smtClean="0">
                <a:hlinkClick r:id="rId3"/>
              </a:rPr>
              <a:t>. </a:t>
            </a:r>
            <a:r>
              <a:rPr lang="en-US" altLang="el-GR" sz="2400" i="1" dirty="0" smtClean="0">
                <a:hlinkClick r:id="rId3"/>
              </a:rPr>
              <a:t>Tracing copyright holders: how two digitization projects coped with copyright for historical material</a:t>
            </a:r>
            <a:r>
              <a:rPr lang="el-GR" altLang="el-GR" sz="2400" dirty="0" smtClean="0">
                <a:hlinkClick r:id="rId3"/>
              </a:rPr>
              <a:t>.</a:t>
            </a:r>
            <a:r>
              <a:rPr lang="en-US" altLang="el-GR" sz="2400" dirty="0" smtClean="0">
                <a:hlinkClick r:id="rId3"/>
              </a:rPr>
              <a:t> </a:t>
            </a:r>
            <a:endParaRPr lang="en-US" altLang="el-GR" sz="2400" dirty="0" smtClean="0"/>
          </a:p>
          <a:p>
            <a:pPr lvl="1" eaLnBrk="1" hangingPunct="1">
              <a:lnSpc>
                <a:spcPct val="70000"/>
              </a:lnSpc>
            </a:pPr>
            <a:r>
              <a:rPr lang="el-GR" altLang="el-GR" sz="2800" dirty="0" smtClean="0"/>
              <a:t>Ανάπτυξη συμβολαίων για ψηφιοποίηση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l-GR" sz="2400" i="1" dirty="0" smtClean="0">
                <a:hlinkClick r:id="rId4"/>
              </a:rPr>
              <a:t>Developing license agreements for digitization: the Fine Art Project</a:t>
            </a:r>
            <a:r>
              <a:rPr lang="el-GR" altLang="el-GR" sz="2400" dirty="0" smtClean="0">
                <a:hlinkClick r:id="rId4"/>
              </a:rPr>
              <a:t>.</a:t>
            </a:r>
            <a:r>
              <a:rPr lang="en-US" altLang="el-GR" sz="2400" dirty="0" smtClean="0">
                <a:hlinkClick r:id="rId4"/>
              </a:rPr>
              <a:t> </a:t>
            </a:r>
            <a:endParaRPr lang="en-US" altLang="el-GR" sz="2400" dirty="0" smtClean="0"/>
          </a:p>
          <a:p>
            <a:pPr lvl="1" eaLnBrk="1" hangingPunct="1">
              <a:lnSpc>
                <a:spcPct val="70000"/>
              </a:lnSpc>
            </a:pPr>
            <a:r>
              <a:rPr lang="el-GR" altLang="el-GR" sz="2800" dirty="0" smtClean="0"/>
              <a:t>Προστασία δημιουργών και εκδοτών από αναδημοσίευση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l-GR" sz="2400" dirty="0" smtClean="0">
                <a:hlinkClick r:id="rId5"/>
              </a:rPr>
              <a:t>Kilbride, W. </a:t>
            </a:r>
            <a:r>
              <a:rPr lang="el-GR" altLang="el-GR" sz="2400" dirty="0" smtClean="0">
                <a:hlinkClick r:id="rId5"/>
              </a:rPr>
              <a:t>(</a:t>
            </a:r>
            <a:r>
              <a:rPr lang="en-US" altLang="el-GR" sz="2400" dirty="0" smtClean="0">
                <a:hlinkClick r:id="rId5"/>
              </a:rPr>
              <a:t>2004</a:t>
            </a:r>
            <a:r>
              <a:rPr lang="el-GR" altLang="el-GR" sz="2400" dirty="0" smtClean="0">
                <a:hlinkClick r:id="rId5"/>
              </a:rPr>
              <a:t>)</a:t>
            </a:r>
            <a:r>
              <a:rPr lang="en-US" altLang="el-GR" sz="2400" dirty="0" smtClean="0">
                <a:hlinkClick r:id="rId5"/>
              </a:rPr>
              <a:t>. </a:t>
            </a:r>
            <a:r>
              <a:rPr lang="en-GB" altLang="el-GR" sz="2400" i="1" dirty="0" smtClean="0">
                <a:hlinkClick r:id="rId5"/>
              </a:rPr>
              <a:t>Copyright and intellectual property rights</a:t>
            </a:r>
            <a:r>
              <a:rPr lang="en-US" altLang="el-GR" sz="2400" i="1" dirty="0" smtClean="0">
                <a:hlinkClick r:id="rId5"/>
              </a:rPr>
              <a:t>: </a:t>
            </a:r>
            <a:r>
              <a:rPr lang="en-GB" altLang="el-GR" sz="2400" i="1" dirty="0" smtClean="0">
                <a:hlinkClick r:id="rId5"/>
              </a:rPr>
              <a:t>a case study from the web face</a:t>
            </a:r>
            <a:r>
              <a:rPr lang="el-GR" altLang="el-GR" sz="2400" dirty="0" smtClean="0">
                <a:hlinkClick r:id="rId5"/>
              </a:rPr>
              <a:t>.</a:t>
            </a:r>
            <a:r>
              <a:rPr lang="en-US" altLang="el-GR" sz="2400" dirty="0" smtClean="0">
                <a:hlinkClick r:id="rId5"/>
              </a:rPr>
              <a:t> </a:t>
            </a:r>
            <a:endParaRPr lang="en-US" altLang="el-GR" sz="2400" dirty="0" smtClean="0"/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l-GR" sz="1800" dirty="0" smtClean="0"/>
              <a:t>	</a:t>
            </a:r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3969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Εντοπισμός πνευματικών δημιουργών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Σε δύο έργα (</a:t>
            </a:r>
            <a:r>
              <a:rPr lang="en-US" altLang="el-GR" sz="2800" i="1" dirty="0" smtClean="0"/>
              <a:t>projects</a:t>
            </a:r>
            <a:r>
              <a:rPr lang="el-GR" altLang="el-GR" sz="2800" dirty="0" smtClean="0"/>
              <a:t>)</a:t>
            </a:r>
            <a:endParaRPr lang="en-US" altLang="el-GR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l-GR" sz="2400" i="1" dirty="0" smtClean="0">
                <a:hlinkClick r:id="rId3"/>
              </a:rPr>
              <a:t>Coalfield Web Materials</a:t>
            </a:r>
            <a:r>
              <a:rPr lang="en-US" altLang="el-GR" sz="2400" dirty="0" smtClean="0">
                <a:hlinkClick r:id="rId3"/>
              </a:rPr>
              <a:t> </a:t>
            </a:r>
            <a:r>
              <a:rPr lang="en-US" altLang="el-GR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400" i="1" dirty="0" smtClean="0">
                <a:hlinkClick r:id="rId4"/>
              </a:rPr>
              <a:t>Hantsphere</a:t>
            </a:r>
            <a:r>
              <a:rPr lang="en-US" altLang="el-G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Ο εντοπισμός των δημιουργών πριν την ψηφιοποίηση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Όχι ιδιαίτερα νομικό θέμα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Χρονοβόρο στην οργάνωση, διαχείριση</a:t>
            </a:r>
          </a:p>
        </p:txBody>
      </p:sp>
    </p:spTree>
    <p:extLst>
      <p:ext uri="{BB962C8B-B14F-4D97-AF65-F5344CB8AC3E}">
        <p14:creationId xmlns:p14="http://schemas.microsoft.com/office/powerpoint/2010/main" val="503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Διαδικασία υλοποίησης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Οργάνωση δικτύων εντοπισμού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Βιβλιοθήκες, εφημερίδες, κράτος, χρήση οργανισμών, κ.ά.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Χρήση νομικών, βιβλιοθηκονόμων, κ.λπ.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Ανάπτυξη αδειών χρήσης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Μετά τον εντοπισμό η ψηφιοποίηση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Τι γίνεται με τους δημιουργούς που δεν εντοπίστηκαν;</a:t>
            </a:r>
            <a:endParaRPr lang="el-GR" altLang="el-GR" sz="36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b="1" dirty="0" smtClean="0"/>
              <a:t>Ελεύθερη πρόσβαση – διάθεση</a:t>
            </a:r>
          </a:p>
        </p:txBody>
      </p:sp>
    </p:spTree>
    <p:extLst>
      <p:ext uri="{BB962C8B-B14F-4D97-AF65-F5344CB8AC3E}">
        <p14:creationId xmlns:p14="http://schemas.microsoft.com/office/powerpoint/2010/main" val="29769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Αποτέλεσμα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Πρόσθετα μέτρα</a:t>
            </a:r>
          </a:p>
          <a:p>
            <a:pPr lvl="1" eaLnBrk="1" hangingPunct="1"/>
            <a:r>
              <a:rPr lang="el-GR" altLang="el-GR" dirty="0" smtClean="0"/>
              <a:t>Δυνατότητα καταγγελίας για όποιον θίγεται</a:t>
            </a:r>
          </a:p>
          <a:p>
            <a:pPr lvl="1" eaLnBrk="1" hangingPunct="1"/>
            <a:r>
              <a:rPr lang="el-GR" altLang="el-GR" dirty="0" smtClean="0"/>
              <a:t>Δυνατότητα επικοινωνίας με τους υπεύθυνους του έργου</a:t>
            </a:r>
          </a:p>
          <a:p>
            <a:pPr lvl="1" eaLnBrk="1" hangingPunct="1"/>
            <a:r>
              <a:rPr lang="el-GR" altLang="el-GR" dirty="0" smtClean="0"/>
              <a:t>Δημοσιοποίηση για το έργο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Εφημερίδες, διαδίκτυο, λίστες ηλεκτρονικής αλληλογραφίας, κ.λπ.</a:t>
            </a:r>
          </a:p>
          <a:p>
            <a:pPr eaLnBrk="1" hangingPunct="1"/>
            <a:r>
              <a:rPr lang="el-GR" altLang="el-GR" dirty="0" smtClean="0"/>
              <a:t>Δεν υπήρξαν προβλήματα – άρα επιτυχία</a:t>
            </a:r>
          </a:p>
        </p:txBody>
      </p:sp>
    </p:spTree>
    <p:extLst>
      <p:ext uri="{BB962C8B-B14F-4D97-AF65-F5344CB8AC3E}">
        <p14:creationId xmlns:p14="http://schemas.microsoft.com/office/powerpoint/2010/main" val="7763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Ανάπτυξη συμβολαίων ψηφιοποίησης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Στο </a:t>
            </a:r>
            <a:r>
              <a:rPr lang="en-US" altLang="el-GR" sz="2800" i="1" dirty="0" smtClean="0">
                <a:hlinkClick r:id="rId3"/>
              </a:rPr>
              <a:t>Fine Art Project</a:t>
            </a:r>
            <a:r>
              <a:rPr lang="en-US" altLang="el-GR" sz="2800" dirty="0" smtClean="0">
                <a:hlinkClick r:id="rId3"/>
              </a:rPr>
              <a:t> </a:t>
            </a:r>
            <a:r>
              <a:rPr lang="el-GR" altLang="el-GR" sz="2800" dirty="0" smtClean="0"/>
              <a:t> σε προστατευόμενο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περιεχόμενο</a:t>
            </a:r>
            <a:endParaRPr lang="en-US" altLang="el-GR" sz="2800" dirty="0" smtClean="0"/>
          </a:p>
          <a:p>
            <a:pPr lvl="1" eaLnBrk="1" hangingPunct="1"/>
            <a:r>
              <a:rPr lang="el-GR" altLang="el-GR" sz="2400" dirty="0" smtClean="0"/>
              <a:t>Εντοπισμός δημιουργών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– χρονοβόρα διαδικασία</a:t>
            </a:r>
          </a:p>
          <a:p>
            <a:pPr lvl="1" eaLnBrk="1" hangingPunct="1"/>
            <a:r>
              <a:rPr lang="el-GR" altLang="el-GR" sz="2400" dirty="0" smtClean="0"/>
              <a:t>Ανάπτυξη άδειας χρήσης με σαφήνεια στους όρους</a:t>
            </a:r>
          </a:p>
          <a:p>
            <a:pPr lvl="2" eaLnBrk="1" hangingPunct="1"/>
            <a:r>
              <a:rPr lang="el-GR" altLang="el-GR" sz="2000" dirty="0" smtClean="0"/>
              <a:t>Σχολιασμός, διορθώσεις και βελτιώσεις της από εμπλεκόμενους</a:t>
            </a:r>
          </a:p>
          <a:p>
            <a:pPr lvl="2" eaLnBrk="1" hangingPunct="1"/>
            <a:r>
              <a:rPr lang="el-GR" altLang="el-GR" sz="2000" dirty="0" smtClean="0"/>
              <a:t>έγκρισή της από νομικό οργανισμό</a:t>
            </a:r>
          </a:p>
          <a:p>
            <a:pPr lvl="1" eaLnBrk="1" hangingPunct="1"/>
            <a:r>
              <a:rPr lang="el-GR" altLang="el-GR" sz="2400" dirty="0" smtClean="0"/>
              <a:t>Αποδοχή της άδειας</a:t>
            </a:r>
          </a:p>
          <a:p>
            <a:pPr lvl="1" eaLnBrk="1" hangingPunct="1"/>
            <a:r>
              <a:rPr lang="el-GR" altLang="el-GR" sz="2400" dirty="0" smtClean="0"/>
              <a:t>Ψηφιοποίηση – δημοσίευση </a:t>
            </a:r>
          </a:p>
        </p:txBody>
      </p:sp>
    </p:spTree>
    <p:extLst>
      <p:ext uri="{BB962C8B-B14F-4D97-AF65-F5344CB8AC3E}">
        <p14:creationId xmlns:p14="http://schemas.microsoft.com/office/powerpoint/2010/main" val="7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Οφέλη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Σαφήνεια στους όρους και στα δικαιώματα</a:t>
            </a:r>
          </a:p>
          <a:p>
            <a:pPr eaLnBrk="1" hangingPunct="1"/>
            <a:r>
              <a:rPr lang="el-GR" altLang="el-GR" sz="2800" dirty="0" smtClean="0"/>
              <a:t>Όχι προβλήματα από εμπλεκόμενους</a:t>
            </a:r>
          </a:p>
          <a:p>
            <a:pPr eaLnBrk="1" hangingPunct="1"/>
            <a:r>
              <a:rPr lang="el-GR" altLang="el-GR" sz="2800" dirty="0" smtClean="0"/>
              <a:t>Ικανοποίηση όλων των πλευρών</a:t>
            </a:r>
          </a:p>
          <a:p>
            <a:pPr eaLnBrk="1" hangingPunct="1"/>
            <a:r>
              <a:rPr lang="el-GR" altLang="el-GR" sz="2800" dirty="0" smtClean="0"/>
              <a:t>Επιτρέπει στις βιβλιοθήκες τη</a:t>
            </a:r>
          </a:p>
          <a:p>
            <a:pPr lvl="1" eaLnBrk="1" hangingPunct="1"/>
            <a:r>
              <a:rPr lang="el-GR" altLang="el-GR" sz="2400" dirty="0" smtClean="0"/>
              <a:t>Διάθεση, αναπαραγωγή, μεταβίβαση, ψηφιοποίηση</a:t>
            </a:r>
          </a:p>
          <a:p>
            <a:pPr lvl="1" eaLnBrk="1" hangingPunct="1"/>
            <a:r>
              <a:rPr lang="en-US" altLang="el-GR" sz="2400" dirty="0" smtClean="0"/>
              <a:t>vs. N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 2121/1993</a:t>
            </a:r>
            <a:endParaRPr lang="el-GR" altLang="el-GR" sz="2400" dirty="0" smtClean="0"/>
          </a:p>
          <a:p>
            <a:pPr eaLnBrk="1" hangingPunct="1"/>
            <a:r>
              <a:rPr lang="el-GR" altLang="el-GR" sz="2800" dirty="0" smtClean="0"/>
              <a:t>Άρα επιτυχία</a:t>
            </a:r>
          </a:p>
        </p:txBody>
      </p:sp>
    </p:spTree>
    <p:extLst>
      <p:ext uri="{BB962C8B-B14F-4D97-AF65-F5344CB8AC3E}">
        <p14:creationId xmlns:p14="http://schemas.microsoft.com/office/powerpoint/2010/main" val="22955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Προστασία δημιουργών και εκδοτών από αναδημοσίευση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Στο </a:t>
            </a:r>
            <a:r>
              <a:rPr lang="en-US" altLang="el-GR" i="1" dirty="0" smtClean="0">
                <a:hlinkClick r:id="rId3"/>
              </a:rPr>
              <a:t>ArchSearch</a:t>
            </a:r>
            <a:endParaRPr lang="el-GR" altLang="el-GR" dirty="0" smtClean="0"/>
          </a:p>
          <a:p>
            <a:pPr lvl="1" eaLnBrk="1" hangingPunct="1">
              <a:buFontTx/>
              <a:buNone/>
            </a:pPr>
            <a:r>
              <a:rPr lang="el-GR" altLang="el-GR" dirty="0" smtClean="0"/>
              <a:t>– </a:t>
            </a:r>
            <a:r>
              <a:rPr lang="en-US" altLang="el-GR" dirty="0" smtClean="0"/>
              <a:t>Online </a:t>
            </a:r>
            <a:r>
              <a:rPr lang="el-GR" altLang="el-GR" dirty="0" smtClean="0"/>
              <a:t>κατάλογος της </a:t>
            </a:r>
            <a:r>
              <a:rPr lang="en-US" altLang="el-GR" i="1" dirty="0" smtClean="0"/>
              <a:t>Arts and Humanities Data Service</a:t>
            </a:r>
            <a:r>
              <a:rPr lang="en-US" altLang="el-GR" dirty="0" smtClean="0"/>
              <a:t> (AHDS)</a:t>
            </a:r>
          </a:p>
        </p:txBody>
      </p:sp>
    </p:spTree>
    <p:extLst>
      <p:ext uri="{BB962C8B-B14F-4D97-AF65-F5344CB8AC3E}">
        <p14:creationId xmlns:p14="http://schemas.microsoft.com/office/powerpoint/2010/main" val="34020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Διαδικασία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Σαφήνεια στους όρους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Πνευματικής ιδιοκτησίας, πρόσβασης, αναπαραγωγής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Διαθεσιμότητα των όρων στο Διαδίκτυο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Χρήστης συμφωνεί και τότε χρησιμοποιεί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Αφού συμφωνήσει → χρήση </a:t>
            </a:r>
            <a:r>
              <a:rPr lang="en-US" altLang="el-GR" sz="2800" i="1" dirty="0" smtClean="0"/>
              <a:t>cookies – watermarking</a:t>
            </a:r>
            <a:endParaRPr lang="el-GR" altLang="el-GR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Ελεύθερη πρόσβαση</a:t>
            </a:r>
          </a:p>
        </p:txBody>
      </p:sp>
    </p:spTree>
    <p:extLst>
      <p:ext uri="{BB962C8B-B14F-4D97-AF65-F5344CB8AC3E}">
        <p14:creationId xmlns:p14="http://schemas.microsoft.com/office/powerpoint/2010/main" val="35525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i="1" dirty="0" smtClean="0"/>
              <a:t>Προσωρινό</a:t>
            </a:r>
            <a:r>
              <a:rPr lang="el-GR" altLang="el-GR" dirty="0" smtClean="0"/>
              <a:t> αποτέλεσμα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Τελικά έγινε παράνομη αναδημοσίευση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Εντοπίστηκε ο παραβάτης με τη χρήση των </a:t>
            </a:r>
            <a:r>
              <a:rPr lang="en-US" altLang="el-GR" sz="2800" dirty="0" smtClean="0"/>
              <a:t>cookies 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71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Επισκόπηση θεμάτων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Γενικό πλαίσιο</a:t>
            </a:r>
          </a:p>
          <a:p>
            <a:pPr eaLnBrk="1" hangingPunct="1"/>
            <a:r>
              <a:rPr lang="el-GR" altLang="el-GR" dirty="0" smtClean="0"/>
              <a:t>Πνευματική ιδιοκτησία στο συμβατικό και ψηφιακό περιεχόμενο </a:t>
            </a:r>
          </a:p>
          <a:p>
            <a:pPr eaLnBrk="1" hangingPunct="1"/>
            <a:r>
              <a:rPr lang="el-GR" altLang="el-GR" dirty="0" smtClean="0"/>
              <a:t>Πρακτικές και παραδείγματα στην Ελλάδα (</a:t>
            </a:r>
            <a:r>
              <a:rPr lang="el-GR" altLang="el-GR" i="1" dirty="0" smtClean="0"/>
              <a:t>Ν. 2121/1993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Πρακτικές και τρία παραδείγματα από το εξωτερικό</a:t>
            </a:r>
          </a:p>
          <a:p>
            <a:pPr eaLnBrk="1" hangingPunct="1"/>
            <a:r>
              <a:rPr lang="el-GR" altLang="el-GR" dirty="0" smtClean="0"/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12809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Έξι βήματα ανά 14 </a:t>
            </a:r>
            <a:r>
              <a:rPr lang="el-GR" altLang="el-GR" dirty="0" smtClean="0"/>
              <a:t>ημέρες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1/2</a:t>
            </a:r>
            <a:endParaRPr lang="el-GR" altLang="el-GR" sz="3600" b="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1 → ημέρα 0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Επικοινωνία με τον υπεύθυνο ιστοτόπου του παραβάτη και σύσταση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2 → ημέρα 14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Ενημέρωση για τη λήψη νομικών μέτρων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στον υπεύθυνο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Ενημέρωση παροχέα </a:t>
            </a:r>
            <a:r>
              <a:rPr lang="en-US" altLang="el-GR" sz="2400" dirty="0" smtClean="0"/>
              <a:t>Internet</a:t>
            </a:r>
            <a:r>
              <a:rPr lang="el-GR" altLang="el-GR" sz="2400" dirty="0" smtClean="0"/>
              <a:t> για την επικοινωνία με τον παραβάτη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3 → ημέρα 28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Ενημέρωση του παροχέα ότι δεν έγινε καμία αλλαγή από τον παραβάτη</a:t>
            </a:r>
          </a:p>
        </p:txBody>
      </p:sp>
    </p:spTree>
    <p:extLst>
      <p:ext uri="{BB962C8B-B14F-4D97-AF65-F5344CB8AC3E}">
        <p14:creationId xmlns:p14="http://schemas.microsoft.com/office/powerpoint/2010/main" val="11452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Έξι βήματα ανά 14 </a:t>
            </a:r>
            <a:r>
              <a:rPr lang="el-GR" altLang="el-GR" dirty="0" smtClean="0"/>
              <a:t>ημέρες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2/2</a:t>
            </a:r>
            <a:endParaRPr lang="el-GR" altLang="el-GR" sz="3600" b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4 → Ημέρα 42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Ενημέρωση του παροχέα για νομικά μέτρα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5 → Ημέρα 56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Πανεπιστημιακοί δικηγόροι επικοινωνία με παροχέα και υπεύθυνο ζητώντας αλλαγές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Βήμα 6 → Ημέρα 70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Νομικά μέτρα και διαδικασίες</a:t>
            </a:r>
          </a:p>
        </p:txBody>
      </p:sp>
    </p:spTree>
    <p:extLst>
      <p:ext uri="{BB962C8B-B14F-4D97-AF65-F5344CB8AC3E}">
        <p14:creationId xmlns:p14="http://schemas.microsoft.com/office/powerpoint/2010/main" val="1012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b="1" dirty="0" smtClean="0"/>
              <a:t>Τελικό</a:t>
            </a:r>
            <a:r>
              <a:rPr lang="el-GR" altLang="el-GR" dirty="0" smtClean="0"/>
              <a:t> αποτέλεσμα – συμπέρασμα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Τίποτα δεν χρειάστηκε τελικά</a:t>
            </a:r>
          </a:p>
          <a:p>
            <a:pPr lvl="1" eaLnBrk="1" hangingPunct="1"/>
            <a:r>
              <a:rPr lang="el-GR" altLang="el-GR" sz="2400" dirty="0" smtClean="0"/>
              <a:t>Ο παραβάτης συμμορφώθηκε από το πρώτο βήμα</a:t>
            </a:r>
            <a:endParaRPr lang="el-GR" altLang="el-GR" sz="2000" dirty="0" smtClean="0"/>
          </a:p>
          <a:p>
            <a:pPr eaLnBrk="1" hangingPunct="1"/>
            <a:r>
              <a:rPr lang="el-GR" altLang="el-GR" sz="2800" dirty="0" smtClean="0"/>
              <a:t>Παρά τα πιθανά προβλήματα υπάρχει τρόπος προστασίας των δημιουργών και των εκδοτών από παράνομη αναδημοσίευση και αναπαραγωγή</a:t>
            </a:r>
          </a:p>
          <a:p>
            <a:pPr eaLnBrk="1" hangingPunct="1"/>
            <a:r>
              <a:rPr lang="el-GR" altLang="el-GR" sz="2800" dirty="0" smtClean="0"/>
              <a:t>Άρα γιατί χρειάζονται τόσοι περιορισμοί;</a:t>
            </a:r>
          </a:p>
        </p:txBody>
      </p:sp>
    </p:spTree>
    <p:extLst>
      <p:ext uri="{BB962C8B-B14F-4D97-AF65-F5344CB8AC3E}">
        <p14:creationId xmlns:p14="http://schemas.microsoft.com/office/powerpoint/2010/main" val="14266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z="4800" dirty="0" smtClean="0"/>
              <a:t>Προβληματισμοί</a:t>
            </a:r>
            <a:r>
              <a:rPr lang="en-US" altLang="el-GR" sz="4800" dirty="0" smtClean="0"/>
              <a:t> </a:t>
            </a:r>
            <a:r>
              <a:rPr lang="en-US" altLang="el-GR" b="0" dirty="0" smtClean="0"/>
              <a:t>1/2</a:t>
            </a:r>
            <a:endParaRPr lang="el-GR" altLang="el-GR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Το ζήτημα της πνευματικής ιδιοκτησίας και της διαχείρισής της είναι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Πολύπλοκο, χρονοβόρο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Περισσότερο οργανωτικό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Απαιτεί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Σαφήνεια στους όρους και τα δικαιώματα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Βελτίωση νόμων και εξαιρέσεις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b="1" dirty="0" smtClean="0"/>
              <a:t>Διάθεση, συνεννόηση, πρακτική αντιμετώπιση </a:t>
            </a:r>
          </a:p>
        </p:txBody>
      </p:sp>
    </p:spTree>
    <p:extLst>
      <p:ext uri="{BB962C8B-B14F-4D97-AF65-F5344CB8AC3E}">
        <p14:creationId xmlns:p14="http://schemas.microsoft.com/office/powerpoint/2010/main" val="3104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z="4800" dirty="0" smtClean="0"/>
              <a:t>Προβληματισμοί</a:t>
            </a:r>
            <a:r>
              <a:rPr lang="en-US" altLang="el-GR" sz="4800" dirty="0" smtClean="0"/>
              <a:t> </a:t>
            </a:r>
            <a:r>
              <a:rPr lang="en-US" altLang="el-GR" b="0" dirty="0" smtClean="0"/>
              <a:t>2/2</a:t>
            </a:r>
            <a:endParaRPr lang="el-GR" altLang="el-GR" b="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Ελπίζουμε και στη Ελλάδα σύντομα να βρεθεί κοινό πλαίσιο για την αντιμετώπιση του ζητήματος (;)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 Οργανισμός Πνευματικής Ιδιοκτησίας (</a:t>
            </a:r>
            <a:r>
              <a:rPr lang="el-GR" altLang="el-GR" sz="2800" i="1" dirty="0" smtClean="0"/>
              <a:t>ΟΠΙ</a:t>
            </a:r>
            <a:r>
              <a:rPr lang="el-GR" altLang="el-GR" sz="2800" dirty="0" smtClean="0"/>
              <a:t>) το έχει αναλάβει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Χρειάζεται </a:t>
            </a:r>
            <a:r>
              <a:rPr lang="el-GR" altLang="el-GR" sz="2800" b="1" dirty="0" smtClean="0"/>
              <a:t>και</a:t>
            </a:r>
            <a:r>
              <a:rPr lang="el-GR" altLang="el-GR" sz="2800" dirty="0" smtClean="0"/>
              <a:t> η παρέμβασή μας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Για την επίτευξη τελικά της ισορροπίας δημιουργών – χρηστών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Προς όφελος του δημόσιου συμφέροντος (π.χ. χρηστών, βιβλιοθηκών, δημιουργών)</a:t>
            </a:r>
          </a:p>
        </p:txBody>
      </p:sp>
    </p:spTree>
    <p:extLst>
      <p:ext uri="{BB962C8B-B14F-4D97-AF65-F5344CB8AC3E}">
        <p14:creationId xmlns:p14="http://schemas.microsoft.com/office/powerpoint/2010/main" val="21769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5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3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Αλέξανδρος Κουλούρης. </a:t>
            </a:r>
            <a:r>
              <a:rPr lang="el-GR" sz="2000" dirty="0"/>
              <a:t>«Πολιτική Πληροφόρησης. Ενότητα 5: Βιβλιοθήκες και πνευματική ιδιοκτησία: </a:t>
            </a:r>
            <a:r>
              <a:rPr lang="el-GR" sz="2000" dirty="0" smtClean="0"/>
              <a:t>προβληματισμοί».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284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Γενικό πλαίσιο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Πολύπλοκο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Διεπιστημονικό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Με πολλές πτυχές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Όλα τα νομικά προβλήματα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δύσκολα στη λύση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χρειάζονται σαφήνεια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είναι χρονοβόρα</a:t>
            </a:r>
          </a:p>
        </p:txBody>
      </p:sp>
    </p:spTree>
    <p:extLst>
      <p:ext uri="{BB962C8B-B14F-4D97-AF65-F5344CB8AC3E}">
        <p14:creationId xmlns:p14="http://schemas.microsoft.com/office/powerpoint/2010/main" val="21454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086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Στο συμβατικό περιεχόμενο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Ακόμα και στο συμβατικό περιεχόμενο υπάρχουν προβλήματα αλλά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Ελεγχόμενη κατάσταση, νομοθεσία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Περιορισμένος χώρος εφαρμογής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Πληροφοριακά σύνορα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Πρακτική πολλών ετών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Βιβλιοθηκονόμος ελέγχει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Κοινός τόπος για όλους, (νομικούς, βιβλιοθηκονόμους χρήστες)</a:t>
            </a:r>
          </a:p>
        </p:txBody>
      </p:sp>
    </p:spTree>
    <p:extLst>
      <p:ext uri="{BB962C8B-B14F-4D97-AF65-F5344CB8AC3E}">
        <p14:creationId xmlns:p14="http://schemas.microsoft.com/office/powerpoint/2010/main" val="29300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Στο ψηφιακό περιεχόμενο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Ακόμα πιο δύσκολο, πολύπλοκο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Διαδίκτυο χαοτικό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Κατάργηση συνόρων στην πληροφορία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Νομοθετικό πλαίσιο ασαφές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Όχι μακροχρόνια πρακτική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Δυσκολίες στο έλεγχο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Ελευθερία δημοσίευσης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Νέα μοντέλα δημοσίευσης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i="1" dirty="0" smtClean="0"/>
              <a:t>Open access</a:t>
            </a:r>
            <a:endParaRPr lang="el-GR" altLang="el-GR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κ.ά.</a:t>
            </a:r>
          </a:p>
        </p:txBody>
      </p:sp>
    </p:spTree>
    <p:extLst>
      <p:ext uri="{BB962C8B-B14F-4D97-AF65-F5344CB8AC3E}">
        <p14:creationId xmlns:p14="http://schemas.microsoft.com/office/powerpoint/2010/main" val="32564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Και εξαρτάται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Μέθοδο πρόσκτησης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Νομοθεσία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Διαφορετικές πρακτικές  </a:t>
            </a:r>
            <a:endParaRPr lang="en-US" altLang="el-GR" sz="2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Ζητήματα πολιτικής, οικονομικά, κοινωνικά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Ποιος θα έχει το έλεγχο της πληροφορίας;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Καθορίζει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Πρόσβαση, αναπαραγωγή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Βοηθάει ή όχι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Ισορροπία χρηστών – δημιουργών</a:t>
            </a:r>
            <a:endParaRPr lang="el-GR" altLang="el-GR" sz="3600" dirty="0" smtClean="0"/>
          </a:p>
        </p:txBody>
      </p:sp>
    </p:spTree>
    <p:extLst>
      <p:ext uri="{BB962C8B-B14F-4D97-AF65-F5344CB8AC3E}">
        <p14:creationId xmlns:p14="http://schemas.microsoft.com/office/powerpoint/2010/main" val="7409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Τελικά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Αποτέλεσμα;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Ισορροπία;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Ποιος κερδίζει;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Δημιουργοί ή χρήστες ή και οι δύο;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Τι δείχνει η πρακτική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Νέοι περιορισμοί στην πρόσβαση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l-GR" sz="2000" dirty="0" smtClean="0"/>
              <a:t>Σε βάρος των χρηστών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l-GR" sz="2000" dirty="0" smtClean="0"/>
              <a:t>Σε βάρος των βιβλιοθηκών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Καθυστέρηση – χρονοτριβή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dirty="0" smtClean="0"/>
              <a:t>Άλυτα νομικά ζητήματα</a:t>
            </a:r>
          </a:p>
        </p:txBody>
      </p:sp>
    </p:spTree>
    <p:extLst>
      <p:ext uri="{BB962C8B-B14F-4D97-AF65-F5344CB8AC3E}">
        <p14:creationId xmlns:p14="http://schemas.microsoft.com/office/powerpoint/2010/main" val="20518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Ν. 2121/1993 (Ελλάδα)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Αναθεώρηση με Ν. 3057/2002 </a:t>
            </a:r>
          </a:p>
          <a:p>
            <a:pPr lvl="1" eaLnBrk="1" hangingPunct="1"/>
            <a:r>
              <a:rPr lang="el-GR" altLang="el-GR" sz="2400" dirty="0" smtClean="0"/>
              <a:t>Για εναρμόνιση με την οδηγία 29/2001 της Ε.Ε.</a:t>
            </a:r>
          </a:p>
          <a:p>
            <a:pPr eaLnBrk="1" hangingPunct="1"/>
            <a:r>
              <a:rPr lang="el-GR" altLang="el-GR" sz="2800" dirty="0" smtClean="0"/>
              <a:t>Διατάξεις που δυσκολεύουν   </a:t>
            </a:r>
          </a:p>
          <a:p>
            <a:pPr lvl="1" eaLnBrk="1" hangingPunct="1"/>
            <a:r>
              <a:rPr lang="el-GR" altLang="el-GR" sz="2400" dirty="0" smtClean="0"/>
              <a:t>Δανεισμό </a:t>
            </a:r>
          </a:p>
          <a:p>
            <a:pPr lvl="1" eaLnBrk="1" hangingPunct="1"/>
            <a:r>
              <a:rPr lang="el-GR" altLang="el-GR" sz="2400" dirty="0" smtClean="0"/>
              <a:t>Φωτοαντιγραφή </a:t>
            </a:r>
          </a:p>
          <a:p>
            <a:pPr lvl="1" eaLnBrk="1" hangingPunct="1"/>
            <a:r>
              <a:rPr lang="el-GR" altLang="el-GR" sz="2400" dirty="0" smtClean="0"/>
              <a:t>Ψηφιοποίηση  </a:t>
            </a:r>
          </a:p>
          <a:p>
            <a:pPr eaLnBrk="1" hangingPunct="1"/>
            <a:r>
              <a:rPr lang="el-GR" altLang="el-GR" sz="2800" dirty="0" smtClean="0"/>
              <a:t>Δυσμενής εξέλιξη</a:t>
            </a:r>
          </a:p>
          <a:p>
            <a:pPr eaLnBrk="1" hangingPunct="1"/>
            <a:r>
              <a:rPr lang="el-GR" altLang="el-GR" sz="2800" dirty="0" smtClean="0"/>
              <a:t>Πρόβλημα για τις βιβλιοθήκες</a:t>
            </a:r>
            <a:endParaRPr lang="el-GR" altLang="el-G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515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Προτάσεις ελληνικών συνεδρίων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Χωρίς άδεια και αμοιβή δημιουργού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Εξαιρέσεις για φωτοτύπιση στις βιβλιοθήκες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000" dirty="0" smtClean="0"/>
              <a:t>Αναπαραγωγή </a:t>
            </a:r>
            <a:r>
              <a:rPr lang="el-GR" altLang="el-GR" sz="2000" dirty="0" smtClean="0"/>
              <a:t>πρόσθετου </a:t>
            </a:r>
            <a:r>
              <a:rPr lang="el-GR" altLang="el-GR" sz="2000" dirty="0" smtClean="0"/>
              <a:t>αντιτύπου, για διατήρηση, μεταβίβαση, υπηρεσίες τους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Εξαιρέσεις για δανεισμό στις βιβλιοθήκες, αρχεία, μουσεία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000" dirty="0" smtClean="0"/>
              <a:t>Προστατευόμενου υλικού, για προσωπική μελέτη, έρευνα, όχι εμπορικούς σκοπούς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Εξαιρέσεις για ψηφιοποίηση 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000" dirty="0" smtClean="0"/>
              <a:t>Αναπαραγωγή, διάθεση έργων εκτός συμφωνιών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000" dirty="0" smtClean="0"/>
              <a:t>Για προσωπική μελέτη και εντός βιβλιοθήκης</a:t>
            </a:r>
          </a:p>
        </p:txBody>
      </p:sp>
    </p:spTree>
    <p:extLst>
      <p:ext uri="{BB962C8B-B14F-4D97-AF65-F5344CB8AC3E}">
        <p14:creationId xmlns:p14="http://schemas.microsoft.com/office/powerpoint/2010/main" val="3224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fbf9ea366c49492061cd772bbf13425ee2c80"/>
  <p:tag name="ISPRING_RESOURCE_PATHS_HASH_PRESENTER" val="403ec580b196d7a9262093311471172c32aa7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1485</Words>
  <Application>Microsoft Office PowerPoint</Application>
  <PresentationFormat>Προβολή στην οθόνη (4:3)</PresentationFormat>
  <Paragraphs>267</Paragraphs>
  <Slides>31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OC_template_updated</vt:lpstr>
      <vt:lpstr>Πολιτική πληροφόρησης</vt:lpstr>
      <vt:lpstr>Επισκόπηση θεμάτων</vt:lpstr>
      <vt:lpstr>Γενικό πλαίσιο</vt:lpstr>
      <vt:lpstr>Στο συμβατικό περιεχόμενο</vt:lpstr>
      <vt:lpstr>Στο ψηφιακό περιεχόμενο</vt:lpstr>
      <vt:lpstr>Και εξαρτάται</vt:lpstr>
      <vt:lpstr>Τελικά</vt:lpstr>
      <vt:lpstr>Ν. 2121/1993 (Ελλάδα)</vt:lpstr>
      <vt:lpstr>Προτάσεις ελληνικών συνεδρίων</vt:lpstr>
      <vt:lpstr>Γιατί στην Ελλάδα;</vt:lpstr>
      <vt:lpstr>Στο εξωτερικό: π.χ. AHDS</vt:lpstr>
      <vt:lpstr>Εντοπισμός πνευματικών δημιουργών</vt:lpstr>
      <vt:lpstr>Διαδικασία υλοποίησης</vt:lpstr>
      <vt:lpstr>Αποτέλεσμα</vt:lpstr>
      <vt:lpstr>Ανάπτυξη συμβολαίων ψηφιοποίησης</vt:lpstr>
      <vt:lpstr>Οφέλη</vt:lpstr>
      <vt:lpstr>Προστασία δημιουργών και εκδοτών από αναδημοσίευση</vt:lpstr>
      <vt:lpstr>Διαδικασία</vt:lpstr>
      <vt:lpstr>Προσωρινό αποτέλεσμα</vt:lpstr>
      <vt:lpstr>Έξι βήματα ανά 14 ημέρες 1/2</vt:lpstr>
      <vt:lpstr>Έξι βήματα ανά 14 ημέρες 2/2</vt:lpstr>
      <vt:lpstr>Τελικό αποτέλεσμα – συμπέρασμα</vt:lpstr>
      <vt:lpstr>Προβληματισμοί 1/2</vt:lpstr>
      <vt:lpstr>Προβληματισμοί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14</cp:revision>
  <dcterms:created xsi:type="dcterms:W3CDTF">2013-03-04T13:35:19Z</dcterms:created>
  <dcterms:modified xsi:type="dcterms:W3CDTF">2015-04-16T13:43:10Z</dcterms:modified>
</cp:coreProperties>
</file>