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5"/>
  </p:notesMasterIdLst>
  <p:handoutMasterIdLst>
    <p:handoutMasterId r:id="rId56"/>
  </p:handoutMasterIdLst>
  <p:sldIdLst>
    <p:sldId id="256" r:id="rId3"/>
    <p:sldId id="268" r:id="rId4"/>
    <p:sldId id="269" r:id="rId5"/>
    <p:sldId id="283" r:id="rId6"/>
    <p:sldId id="270" r:id="rId7"/>
    <p:sldId id="271" r:id="rId8"/>
    <p:sldId id="272" r:id="rId9"/>
    <p:sldId id="273" r:id="rId10"/>
    <p:sldId id="274" r:id="rId11"/>
    <p:sldId id="275" r:id="rId12"/>
    <p:sldId id="276" r:id="rId13"/>
    <p:sldId id="279" r:id="rId14"/>
    <p:sldId id="280" r:id="rId15"/>
    <p:sldId id="284" r:id="rId16"/>
    <p:sldId id="282" r:id="rId17"/>
    <p:sldId id="281" r:id="rId18"/>
    <p:sldId id="278"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257" r:id="rId48"/>
    <p:sldId id="262" r:id="rId49"/>
    <p:sldId id="264" r:id="rId50"/>
    <p:sldId id="313" r:id="rId51"/>
    <p:sldId id="314" r:id="rId52"/>
    <p:sldId id="266" r:id="rId53"/>
    <p:sldId id="261" r:id="rId54"/>
  </p:sldIdLst>
  <p:sldSz cx="9144000" cy="6858000" type="screen4x3"/>
  <p:notesSz cx="7104063" cy="10234613"/>
  <p:custDataLst>
    <p:tags r:id="rId5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0756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0756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0756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82773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20250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87807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15289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30491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30146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59675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131224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99965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786308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76026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44459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695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2996952"/>
            <a:ext cx="6400800" cy="2370174"/>
          </a:xfrm>
        </p:spPr>
        <p:txBody>
          <a:bodyPr>
            <a:normAutofit/>
          </a:bodyPr>
          <a:lstStyle/>
          <a:p>
            <a:pPr>
              <a:spcBef>
                <a:spcPts val="0"/>
              </a:spcBef>
              <a:spcAft>
                <a:spcPts val="1200"/>
              </a:spcAft>
            </a:pPr>
            <a:r>
              <a:rPr lang="el-GR" sz="2800" b="1" dirty="0" smtClean="0"/>
              <a:t>Ενότητα </a:t>
            </a:r>
            <a:r>
              <a:rPr lang="el-GR" sz="2800" b="1" dirty="0"/>
              <a:t>8</a:t>
            </a:r>
            <a:r>
              <a:rPr lang="el-GR" sz="2800" dirty="0" smtClean="0"/>
              <a:t>:</a:t>
            </a:r>
            <a:r>
              <a:rPr lang="en-US" sz="2800" dirty="0" smtClean="0"/>
              <a:t> </a:t>
            </a:r>
            <a:r>
              <a:rPr lang="el-GR" sz="2800" b="1" dirty="0"/>
              <a:t>Πρώτος και δεύτερος προγόμφιος </a:t>
            </a:r>
            <a:r>
              <a:rPr lang="el-GR" sz="2800" b="1" dirty="0" smtClean="0"/>
              <a:t>κάτω </a:t>
            </a:r>
            <a:r>
              <a:rPr lang="el-GR" sz="2800" b="1" dirty="0"/>
              <a:t>γνάθου</a:t>
            </a:r>
          </a:p>
          <a:p>
            <a:pPr>
              <a:spcBef>
                <a:spcPts val="0"/>
              </a:spcBef>
            </a:pPr>
            <a:r>
              <a:rPr lang="el-GR" sz="2400" dirty="0" smtClean="0"/>
              <a:t>Αριστείδης </a:t>
            </a:r>
            <a:r>
              <a:rPr lang="el-GR" sz="2400" dirty="0"/>
              <a:t>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Μασητική επιφάνεια </a:t>
            </a:r>
            <a:r>
              <a:rPr lang="el-GR" sz="3200" b="0" dirty="0" smtClean="0"/>
              <a:t>3/3</a:t>
            </a:r>
            <a:endParaRPr lang="el-GR" sz="3200" b="0" dirty="0"/>
          </a:p>
        </p:txBody>
      </p:sp>
      <p:sp>
        <p:nvSpPr>
          <p:cNvPr id="3" name="Content Placeholder 2"/>
          <p:cNvSpPr>
            <a:spLocks noGrp="1"/>
          </p:cNvSpPr>
          <p:nvPr>
            <p:ph idx="1"/>
          </p:nvPr>
        </p:nvSpPr>
        <p:spPr>
          <a:xfrm>
            <a:off x="251520" y="1196751"/>
            <a:ext cx="4896544" cy="5524723"/>
          </a:xfrm>
        </p:spPr>
        <p:txBody>
          <a:bodyPr>
            <a:normAutofit fontScale="92500"/>
          </a:bodyPr>
          <a:lstStyle/>
          <a:p>
            <a:pPr marL="0" indent="0">
              <a:buNone/>
            </a:pPr>
            <a:r>
              <a:rPr lang="el-GR" dirty="0"/>
              <a:t>Τα φύματα χωρίζονται μεταξύ τους από την</a:t>
            </a:r>
            <a:r>
              <a:rPr lang="el-GR" b="1" dirty="0"/>
              <a:t> κεντρική οβελιαία αύλακα</a:t>
            </a:r>
            <a:r>
              <a:rPr lang="el-GR" dirty="0"/>
              <a:t> που καταλήγει στο</a:t>
            </a:r>
            <a:r>
              <a:rPr lang="el-GR" b="1" dirty="0"/>
              <a:t> εγγύς και </a:t>
            </a:r>
            <a:r>
              <a:rPr lang="el-GR" b="1" dirty="0" smtClean="0"/>
              <a:t>άπω </a:t>
            </a:r>
            <a:r>
              <a:rPr lang="el-GR" dirty="0" smtClean="0"/>
              <a:t>(μεγαλύτερο) </a:t>
            </a:r>
            <a:r>
              <a:rPr lang="el-GR" b="1" dirty="0"/>
              <a:t>τριγωνικό βοθρίο.</a:t>
            </a:r>
            <a:r>
              <a:rPr lang="el-GR" dirty="0"/>
              <a:t> Από τις κορυφές των φυμάτων ξεκινούν οι ακρολοφίες (παρειακή, γλωσσική, εγγύς οριακή και άπω οριακή</a:t>
            </a:r>
            <a:r>
              <a:rPr lang="el-GR" dirty="0" smtClean="0"/>
              <a:t>). Οι γλωσσικές ακρολοφίες των δύο φυμάτων </a:t>
            </a:r>
            <a:r>
              <a:rPr lang="el-GR" dirty="0"/>
              <a:t>μπορεί να ενώνονται μεταξύ τους και να σχηματίζουν έτσι μια συνεχή </a:t>
            </a:r>
            <a:r>
              <a:rPr lang="el-GR" dirty="0" smtClean="0"/>
              <a:t>κεντρική ακρολοφία αδαμαντίνης, η οποία επεκτείνεται από την κορυφή του παρειακού φύματος μέχρι την κορυφή του γλωσσικού φύματος.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196752"/>
            <a:ext cx="3024336" cy="3240360"/>
          </a:xfrm>
          <a:prstGeom prst="rect">
            <a:avLst/>
          </a:prstGeom>
        </p:spPr>
      </p:pic>
      <p:cxnSp>
        <p:nvCxnSpPr>
          <p:cNvPr id="7" name="Ευθύγραμμο βέλος σύνδεσης 6"/>
          <p:cNvCxnSpPr/>
          <p:nvPr/>
        </p:nvCxnSpPr>
        <p:spPr>
          <a:xfrm flipH="1" flipV="1">
            <a:off x="6444208" y="3429000"/>
            <a:ext cx="648072" cy="11521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7092280" y="3284984"/>
            <a:ext cx="144016" cy="12961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08204" y="4608512"/>
            <a:ext cx="1512168" cy="646331"/>
          </a:xfrm>
          <a:prstGeom prst="rect">
            <a:avLst/>
          </a:prstGeom>
          <a:noFill/>
        </p:spPr>
        <p:txBody>
          <a:bodyPr wrap="square" rtlCol="0">
            <a:spAutoFit/>
          </a:bodyPr>
          <a:lstStyle/>
          <a:p>
            <a:pPr algn="ctr"/>
            <a:r>
              <a:rPr lang="el-GR" dirty="0" smtClean="0"/>
              <a:t>Εγγύς &amp; άπω βοθρία</a:t>
            </a:r>
            <a:endParaRPr lang="el-GR" dirty="0"/>
          </a:p>
        </p:txBody>
      </p:sp>
    </p:spTree>
    <p:extLst>
      <p:ext uri="{BB962C8B-B14F-4D97-AF65-F5344CB8AC3E}">
        <p14:creationId xmlns:p14="http://schemas.microsoft.com/office/powerpoint/2010/main" val="2711193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Γλωσσική επιφάνεια</a:t>
            </a:r>
            <a:endParaRPr lang="el-GR" dirty="0"/>
          </a:p>
        </p:txBody>
      </p:sp>
      <p:sp>
        <p:nvSpPr>
          <p:cNvPr id="3" name="Content Placeholder 2"/>
          <p:cNvSpPr>
            <a:spLocks noGrp="1"/>
          </p:cNvSpPr>
          <p:nvPr>
            <p:ph idx="1"/>
          </p:nvPr>
        </p:nvSpPr>
        <p:spPr>
          <a:xfrm>
            <a:off x="457200" y="1196752"/>
            <a:ext cx="4258816" cy="4536504"/>
          </a:xfrm>
        </p:spPr>
        <p:txBody>
          <a:bodyPr>
            <a:normAutofit lnSpcReduction="10000"/>
          </a:bodyPr>
          <a:lstStyle/>
          <a:p>
            <a:pPr marL="0" indent="0">
              <a:buNone/>
            </a:pPr>
            <a:r>
              <a:rPr lang="el-GR" dirty="0"/>
              <a:t>Αυτή είναι </a:t>
            </a:r>
            <a:r>
              <a:rPr lang="el-GR" b="1" dirty="0"/>
              <a:t>μικρότερη και στενότερη </a:t>
            </a:r>
            <a:r>
              <a:rPr lang="el-GR" b="1" dirty="0" smtClean="0"/>
              <a:t>και πιο κοντή</a:t>
            </a:r>
            <a:r>
              <a:rPr lang="el-GR" dirty="0" smtClean="0"/>
              <a:t> από </a:t>
            </a:r>
            <a:r>
              <a:rPr lang="el-GR" dirty="0"/>
              <a:t>την </a:t>
            </a:r>
            <a:r>
              <a:rPr lang="el-GR" dirty="0" smtClean="0"/>
              <a:t>παρειακή επιφάνεια. </a:t>
            </a:r>
            <a:r>
              <a:rPr lang="el-GR" dirty="0"/>
              <a:t>Είναι κυρτή προς όλες τις κατευθύνσεις και έχει σχήμα </a:t>
            </a:r>
            <a:r>
              <a:rPr lang="el-GR" dirty="0" smtClean="0"/>
              <a:t>ωοειδές. </a:t>
            </a:r>
            <a:r>
              <a:rPr lang="el-GR" dirty="0"/>
              <a:t>Σ</a:t>
            </a:r>
            <a:r>
              <a:rPr lang="el-GR" dirty="0" smtClean="0"/>
              <a:t>το μασητικό της όριο παρατηρείται η κορυφή του γλωσσικού φύματος, η οποία χωρίζει το όριο αυτό σε δύο τμήματα: ένα εγγύς μεγαλύτερο και ένα άπω μικρότερο.</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268760"/>
            <a:ext cx="1800200" cy="4896544"/>
          </a:xfrm>
          <a:prstGeom prst="rect">
            <a:avLst/>
          </a:prstGeom>
        </p:spPr>
      </p:pic>
      <p:cxnSp>
        <p:nvCxnSpPr>
          <p:cNvPr id="8" name="Ευθεία γραμμή σύνδεσης 7"/>
          <p:cNvCxnSpPr/>
          <p:nvPr/>
        </p:nvCxnSpPr>
        <p:spPr>
          <a:xfrm>
            <a:off x="6876256" y="1988840"/>
            <a:ext cx="432048"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6444208" y="1988840"/>
            <a:ext cx="288032"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19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Όμορες επιφάνειες</a:t>
            </a:r>
            <a:endParaRPr lang="el-GR" dirty="0"/>
          </a:p>
        </p:txBody>
      </p:sp>
      <p:sp>
        <p:nvSpPr>
          <p:cNvPr id="3" name="Content Placeholder 2"/>
          <p:cNvSpPr>
            <a:spLocks noGrp="1"/>
          </p:cNvSpPr>
          <p:nvPr>
            <p:ph idx="1"/>
          </p:nvPr>
        </p:nvSpPr>
        <p:spPr>
          <a:xfrm>
            <a:off x="107504" y="980727"/>
            <a:ext cx="4824536" cy="5740747"/>
          </a:xfrm>
        </p:spPr>
        <p:txBody>
          <a:bodyPr>
            <a:noAutofit/>
          </a:bodyPr>
          <a:lstStyle/>
          <a:p>
            <a:pPr marL="0" indent="0">
              <a:buNone/>
            </a:pPr>
            <a:r>
              <a:rPr lang="el-GR" sz="2800" dirty="0"/>
              <a:t>Έχουν</a:t>
            </a:r>
            <a:r>
              <a:rPr lang="el-GR" sz="2800" b="1" dirty="0"/>
              <a:t> σχήμα πενταγώνου</a:t>
            </a:r>
            <a:r>
              <a:rPr lang="el-GR" sz="2800" dirty="0"/>
              <a:t> και η άπω είναι ελάχιστα μικρότερη από την εγγύς. Στο μασητικό τριτημόριο είναι κυρτές, ενώ στο μέσο και αυχενικό γίνονται επίπεδες ή κοίλες. </a:t>
            </a:r>
            <a:r>
              <a:rPr lang="el-GR" sz="2800" dirty="0" smtClean="0"/>
              <a:t>Και στις δύο όμορες επιφάνειες είναι δυνατόν το </a:t>
            </a:r>
            <a:r>
              <a:rPr lang="el-GR" sz="2800" dirty="0"/>
              <a:t>μασητικό </a:t>
            </a:r>
            <a:r>
              <a:rPr lang="el-GR" sz="2800" dirty="0" smtClean="0"/>
              <a:t>τους όριο να  </a:t>
            </a:r>
            <a:r>
              <a:rPr lang="el-GR" sz="2800" dirty="0"/>
              <a:t>διασχίζεται από </a:t>
            </a:r>
            <a:r>
              <a:rPr lang="el-GR" sz="2800" dirty="0" smtClean="0"/>
              <a:t>μια δευτερεύουσα </a:t>
            </a:r>
            <a:r>
              <a:rPr lang="el-GR" sz="2800" dirty="0"/>
              <a:t>αύλακα που </a:t>
            </a:r>
            <a:r>
              <a:rPr lang="el-GR" sz="2800" dirty="0" smtClean="0"/>
              <a:t>ξεκινάει από τα αντίστοιχα μασητικά βοθρία.</a:t>
            </a: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360414"/>
            <a:ext cx="2304256" cy="4660874"/>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284" y="1415468"/>
            <a:ext cx="1944216" cy="4660874"/>
          </a:xfrm>
          <a:prstGeom prst="rect">
            <a:avLst/>
          </a:prstGeom>
        </p:spPr>
      </p:pic>
      <p:sp>
        <p:nvSpPr>
          <p:cNvPr id="8" name="TextBox 7"/>
          <p:cNvSpPr txBox="1"/>
          <p:nvPr/>
        </p:nvSpPr>
        <p:spPr>
          <a:xfrm>
            <a:off x="5561716" y="6021288"/>
            <a:ext cx="1080120" cy="369332"/>
          </a:xfrm>
          <a:prstGeom prst="rect">
            <a:avLst/>
          </a:prstGeom>
          <a:noFill/>
        </p:spPr>
        <p:txBody>
          <a:bodyPr wrap="square" rtlCol="0">
            <a:spAutoFit/>
          </a:bodyPr>
          <a:lstStyle/>
          <a:p>
            <a:r>
              <a:rPr lang="el-GR" dirty="0" smtClean="0"/>
              <a:t>εγγύς</a:t>
            </a:r>
            <a:endParaRPr lang="el-GR" dirty="0"/>
          </a:p>
        </p:txBody>
      </p:sp>
      <p:sp>
        <p:nvSpPr>
          <p:cNvPr id="9" name="TextBox 8"/>
          <p:cNvSpPr txBox="1"/>
          <p:nvPr/>
        </p:nvSpPr>
        <p:spPr>
          <a:xfrm>
            <a:off x="7821923" y="6004153"/>
            <a:ext cx="864096" cy="369332"/>
          </a:xfrm>
          <a:prstGeom prst="rect">
            <a:avLst/>
          </a:prstGeom>
          <a:noFill/>
        </p:spPr>
        <p:txBody>
          <a:bodyPr wrap="square" rtlCol="0">
            <a:spAutoFit/>
          </a:bodyPr>
          <a:lstStyle/>
          <a:p>
            <a:r>
              <a:rPr lang="el-GR" dirty="0" smtClean="0"/>
              <a:t>άπω</a:t>
            </a:r>
            <a:endParaRPr lang="el-GR" dirty="0"/>
          </a:p>
        </p:txBody>
      </p:sp>
      <p:cxnSp>
        <p:nvCxnSpPr>
          <p:cNvPr id="11" name="Ευθύγραμμο βέλος σύνδεσης 10"/>
          <p:cNvCxnSpPr/>
          <p:nvPr/>
        </p:nvCxnSpPr>
        <p:spPr>
          <a:xfrm>
            <a:off x="7236296" y="1556792"/>
            <a:ext cx="383704" cy="8640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H="1">
            <a:off x="6553200" y="1556792"/>
            <a:ext cx="683096" cy="8640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63190" y="965573"/>
            <a:ext cx="1691208" cy="646331"/>
          </a:xfrm>
          <a:prstGeom prst="rect">
            <a:avLst/>
          </a:prstGeom>
          <a:noFill/>
        </p:spPr>
        <p:txBody>
          <a:bodyPr wrap="square" rtlCol="0">
            <a:spAutoFit/>
          </a:bodyPr>
          <a:lstStyle/>
          <a:p>
            <a:pPr algn="ctr"/>
            <a:r>
              <a:rPr lang="el-GR" dirty="0" smtClean="0"/>
              <a:t>Δευτερεύουσα αύλακα</a:t>
            </a:r>
            <a:endParaRPr lang="el-GR" dirty="0"/>
          </a:p>
        </p:txBody>
      </p:sp>
    </p:spTree>
    <p:extLst>
      <p:ext uri="{BB962C8B-B14F-4D97-AF65-F5344CB8AC3E}">
        <p14:creationId xmlns:p14="http://schemas.microsoft.com/office/powerpoint/2010/main" val="1273547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Αυχένας</a:t>
            </a:r>
            <a:endParaRPr lang="el-GR" dirty="0"/>
          </a:p>
        </p:txBody>
      </p:sp>
      <p:sp>
        <p:nvSpPr>
          <p:cNvPr id="3" name="Content Placeholder 2"/>
          <p:cNvSpPr>
            <a:spLocks noGrp="1"/>
          </p:cNvSpPr>
          <p:nvPr>
            <p:ph idx="1"/>
          </p:nvPr>
        </p:nvSpPr>
        <p:spPr>
          <a:xfrm>
            <a:off x="611560" y="1628800"/>
            <a:ext cx="3682752" cy="5040560"/>
          </a:xfrm>
        </p:spPr>
        <p:txBody>
          <a:bodyPr/>
          <a:lstStyle/>
          <a:p>
            <a:pPr marL="0" indent="0">
              <a:buNone/>
            </a:pPr>
            <a:r>
              <a:rPr lang="el-GR" sz="2800" dirty="0" smtClean="0"/>
              <a:t>Ο αυχένας του δοντιού είναι </a:t>
            </a:r>
            <a:r>
              <a:rPr lang="el-GR" sz="2800" dirty="0"/>
              <a:t>ελικοειδής με πολύ μικρότερες κυρτότητες από αυτές των προσθίων δοντιών</a:t>
            </a:r>
            <a:r>
              <a:rPr lang="el-GR" dirty="0"/>
              <a:t>.</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941382"/>
            <a:ext cx="1800200" cy="5498938"/>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196752"/>
            <a:ext cx="2458616" cy="5159598"/>
          </a:xfrm>
          <a:prstGeom prst="rect">
            <a:avLst/>
          </a:prstGeom>
        </p:spPr>
      </p:pic>
    </p:spTree>
    <p:extLst>
      <p:ext uri="{BB962C8B-B14F-4D97-AF65-F5344CB8AC3E}">
        <p14:creationId xmlns:p14="http://schemas.microsoft.com/office/powerpoint/2010/main" val="328518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Ρ</a:t>
            </a:r>
            <a:r>
              <a:rPr lang="el-GR" dirty="0" smtClean="0"/>
              <a:t>ίζα</a:t>
            </a:r>
            <a:endParaRPr lang="el-GR" dirty="0"/>
          </a:p>
        </p:txBody>
      </p:sp>
      <p:sp>
        <p:nvSpPr>
          <p:cNvPr id="3" name="Content Placeholder 2"/>
          <p:cNvSpPr>
            <a:spLocks noGrp="1"/>
          </p:cNvSpPr>
          <p:nvPr>
            <p:ph idx="1"/>
          </p:nvPr>
        </p:nvSpPr>
        <p:spPr>
          <a:xfrm>
            <a:off x="457200" y="1196752"/>
            <a:ext cx="4186808" cy="5040560"/>
          </a:xfrm>
        </p:spPr>
        <p:txBody>
          <a:bodyPr/>
          <a:lstStyle/>
          <a:p>
            <a:pPr marL="0" indent="0">
              <a:buNone/>
            </a:pPr>
            <a:r>
              <a:rPr lang="el-GR" sz="2800" dirty="0" smtClean="0"/>
              <a:t>Ο πρώτος </a:t>
            </a:r>
            <a:r>
              <a:rPr lang="el-GR" sz="2800" dirty="0"/>
              <a:t>προγόμφιος της κάτω γνάθου έχει μια</a:t>
            </a:r>
            <a:r>
              <a:rPr lang="el-GR" sz="2800" b="1" dirty="0"/>
              <a:t> ευθεία</a:t>
            </a:r>
            <a:r>
              <a:rPr lang="el-GR" sz="2800" dirty="0"/>
              <a:t> και </a:t>
            </a:r>
            <a:r>
              <a:rPr lang="el-GR" sz="2800" b="1" dirty="0"/>
              <a:t>στρογγυλεμένη ρίζα</a:t>
            </a:r>
            <a:r>
              <a:rPr lang="el-GR" sz="2800" dirty="0"/>
              <a:t> που μπορεί να έχει απόκλιση προς τα άπω. Στην εγγύς και άπω επιφάνεια φέρει επιμήκεις αύλακες (στην εγγύς είναι εντονότερες).</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683593"/>
            <a:ext cx="1800200" cy="5498938"/>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908719"/>
            <a:ext cx="2664296" cy="5273811"/>
          </a:xfrm>
          <a:prstGeom prst="rect">
            <a:avLst/>
          </a:prstGeom>
        </p:spPr>
      </p:pic>
    </p:spTree>
    <p:extLst>
      <p:ext uri="{BB962C8B-B14F-4D97-AF65-F5344CB8AC3E}">
        <p14:creationId xmlns:p14="http://schemas.microsoft.com/office/powerpoint/2010/main" val="2463643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Πρώτος προγόμφιος κάτω γνάθου</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12" name="Εικόνα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87543"/>
            <a:ext cx="1800200" cy="5498938"/>
          </a:xfrm>
          <a:prstGeom prst="rect">
            <a:avLst/>
          </a:prstGeom>
        </p:spPr>
      </p:pic>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92" y="851608"/>
            <a:ext cx="1944216" cy="5385703"/>
          </a:xfrm>
          <a:prstGeom prst="rect">
            <a:avLst/>
          </a:prstGeom>
        </p:spPr>
      </p:pic>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3496" y="1064945"/>
            <a:ext cx="2088232" cy="5172366"/>
          </a:xfrm>
          <a:prstGeom prst="rect">
            <a:avLst/>
          </a:prstGeom>
        </p:spPr>
      </p:pic>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557" y="1010757"/>
            <a:ext cx="2466559" cy="5226554"/>
          </a:xfrm>
          <a:prstGeom prst="rect">
            <a:avLst/>
          </a:prstGeom>
        </p:spPr>
      </p:pic>
      <p:pic>
        <p:nvPicPr>
          <p:cNvPr id="16" name="Εικόνα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3481115"/>
            <a:ext cx="3024336" cy="3240360"/>
          </a:xfrm>
          <a:prstGeom prst="rect">
            <a:avLst/>
          </a:prstGeom>
        </p:spPr>
      </p:pic>
    </p:spTree>
    <p:extLst>
      <p:ext uri="{BB962C8B-B14F-4D97-AF65-F5344CB8AC3E}">
        <p14:creationId xmlns:p14="http://schemas.microsoft.com/office/powerpoint/2010/main" val="3539653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χαρακτηριστικά</a:t>
            </a:r>
            <a:endParaRPr lang="el-GR" dirty="0"/>
          </a:p>
        </p:txBody>
      </p:sp>
      <p:sp>
        <p:nvSpPr>
          <p:cNvPr id="3" name="Content Placeholder 2"/>
          <p:cNvSpPr>
            <a:spLocks noGrp="1"/>
          </p:cNvSpPr>
          <p:nvPr>
            <p:ph idx="1"/>
          </p:nvPr>
        </p:nvSpPr>
        <p:spPr/>
        <p:txBody>
          <a:bodyPr/>
          <a:lstStyle/>
          <a:p>
            <a:pPr lvl="0"/>
            <a:r>
              <a:rPr lang="el-GR" dirty="0"/>
              <a:t>Δύο φύματα, ένα παρειακό ογκώδες και ένα γλωσσικό υποτυπώδες.</a:t>
            </a:r>
          </a:p>
          <a:p>
            <a:pPr lvl="0"/>
            <a:r>
              <a:rPr lang="el-GR" dirty="0"/>
              <a:t>Δύο μασητικά βοθρία, εγγύς μικρότερο</a:t>
            </a:r>
            <a:r>
              <a:rPr lang="el-GR" dirty="0" smtClean="0"/>
              <a:t>, άπω </a:t>
            </a:r>
            <a:r>
              <a:rPr lang="el-GR" dirty="0"/>
              <a:t>μεγαλύτερο.</a:t>
            </a:r>
          </a:p>
          <a:p>
            <a:pPr lvl="0"/>
            <a:r>
              <a:rPr lang="el-GR" dirty="0"/>
              <a:t>Έντονη κλίση της μύλης γλωσσικά κατά 45° .</a:t>
            </a:r>
          </a:p>
          <a:p>
            <a:pPr lvl="0"/>
            <a:r>
              <a:rPr lang="el-GR" dirty="0"/>
              <a:t>Γλωσσική επιφάνεια σχεδόν ευθεία.</a:t>
            </a:r>
          </a:p>
          <a:p>
            <a:pPr lvl="0"/>
            <a:r>
              <a:rPr lang="el-GR" dirty="0"/>
              <a:t>Μία ρίζα με κυρτότητα άπω και επιμήκεις αύλακες στις όμορες επιφάνειες, με εντονότερη </a:t>
            </a:r>
            <a:r>
              <a:rPr lang="el-GR" dirty="0" smtClean="0"/>
              <a:t>αυτή </a:t>
            </a:r>
            <a:r>
              <a:rPr lang="el-GR" dirty="0"/>
              <a:t>της εγγύς.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37538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Παραλλαγές</a:t>
            </a:r>
            <a:endParaRPr lang="el-GR" dirty="0"/>
          </a:p>
        </p:txBody>
      </p:sp>
      <p:sp>
        <p:nvSpPr>
          <p:cNvPr id="3" name="Content Placeholder 2"/>
          <p:cNvSpPr>
            <a:spLocks noGrp="1"/>
          </p:cNvSpPr>
          <p:nvPr>
            <p:ph idx="1"/>
          </p:nvPr>
        </p:nvSpPr>
        <p:spPr/>
        <p:txBody>
          <a:bodyPr>
            <a:normAutofit/>
          </a:bodyPr>
          <a:lstStyle/>
          <a:p>
            <a:r>
              <a:rPr lang="el-GR" dirty="0"/>
              <a:t>Έντονα ανεπτυγμένο γλωσσικό </a:t>
            </a:r>
            <a:r>
              <a:rPr lang="el-GR" dirty="0" smtClean="0"/>
              <a:t>φύμα, φθάνοντας στις ίδιες περίπου διαστάσεις με το παρειακό φύμα.</a:t>
            </a:r>
          </a:p>
          <a:p>
            <a:r>
              <a:rPr lang="el-GR" dirty="0" smtClean="0"/>
              <a:t> Άλλες φορές μπορεί το γλωσσικό φύμα να παρουσιάζεται τελείως </a:t>
            </a:r>
            <a:r>
              <a:rPr lang="el-GR" dirty="0"/>
              <a:t>υποτυπώδες</a:t>
            </a:r>
            <a:r>
              <a:rPr lang="el-GR" dirty="0" smtClean="0"/>
              <a:t>, πιο μικρό και από το κανονικό,  </a:t>
            </a:r>
            <a:r>
              <a:rPr lang="el-GR" dirty="0"/>
              <a:t>οπότε μοιάζει με το γλωσσικό έπαρμα του κυνόδοντα.</a:t>
            </a:r>
          </a:p>
          <a:p>
            <a:r>
              <a:rPr lang="el-GR" dirty="0" smtClean="0"/>
              <a:t>Μερικές φορές μπορεί να εμφανίζονται μικρότερα (επικουρικά) </a:t>
            </a:r>
            <a:r>
              <a:rPr lang="el-GR" dirty="0"/>
              <a:t>φύματα στα πλάγια του γλωσσικού και παρειακού φύματος.</a:t>
            </a:r>
          </a:p>
          <a:p>
            <a:r>
              <a:rPr lang="el-GR" dirty="0"/>
              <a:t> </a:t>
            </a:r>
            <a:r>
              <a:rPr lang="el-GR" dirty="0" smtClean="0"/>
              <a:t>Διχασμός </a:t>
            </a:r>
            <a:r>
              <a:rPr lang="el-GR" dirty="0"/>
              <a:t>της </a:t>
            </a:r>
            <a:r>
              <a:rPr lang="el-GR" dirty="0" smtClean="0"/>
              <a:t>ρίζας.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224956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Δεύτερος προγόμφιος κάτω γνάθου</a:t>
            </a:r>
            <a:r>
              <a:rPr lang="en-US" dirty="0" smtClean="0"/>
              <a:t> </a:t>
            </a:r>
            <a:r>
              <a:rPr lang="en-US" sz="3200" b="0" dirty="0" smtClean="0"/>
              <a:t>1/2</a:t>
            </a:r>
            <a:endParaRPr lang="el-GR" sz="3200" b="0" dirty="0"/>
          </a:p>
        </p:txBody>
      </p:sp>
      <p:sp>
        <p:nvSpPr>
          <p:cNvPr id="3" name="Content Placeholder 2"/>
          <p:cNvSpPr>
            <a:spLocks noGrp="1"/>
          </p:cNvSpPr>
          <p:nvPr>
            <p:ph idx="1"/>
          </p:nvPr>
        </p:nvSpPr>
        <p:spPr>
          <a:xfrm>
            <a:off x="539552" y="1385089"/>
            <a:ext cx="4114939" cy="5336386"/>
          </a:xfrm>
        </p:spPr>
        <p:txBody>
          <a:bodyPr>
            <a:noAutofit/>
          </a:bodyPr>
          <a:lstStyle/>
          <a:p>
            <a:pPr marL="0" indent="0">
              <a:buNone/>
            </a:pPr>
            <a:r>
              <a:rPr lang="el-GR" dirty="0" smtClean="0"/>
              <a:t>Είναι το πέμπτο δόντι από τη μέση γραμμή και διαδέχεται τον δεύτερο νεογιλό γομφίο. Μορφολογικά, μοιάζει </a:t>
            </a:r>
            <a:r>
              <a:rPr lang="el-GR" dirty="0"/>
              <a:t>με τον πρώτο, αλλά έχει συνολικά μεγαλύτερο μήκος και είναι πιο ογκώδης. </a:t>
            </a:r>
            <a:endParaRPr lang="el-GR" dirty="0" smtClean="0"/>
          </a:p>
          <a:p>
            <a:pPr marL="0" indent="0">
              <a:buNone/>
            </a:pPr>
            <a:r>
              <a:rPr lang="el-GR" dirty="0" smtClean="0"/>
              <a:t>Η </a:t>
            </a:r>
            <a:r>
              <a:rPr lang="el-GR" dirty="0"/>
              <a:t>μύλη του </a:t>
            </a:r>
            <a:r>
              <a:rPr lang="el-GR" dirty="0" smtClean="0"/>
              <a:t>εμφανίζει μικρότερη κλίση γλωσσικά σε σύγκριση με </a:t>
            </a:r>
            <a:r>
              <a:rPr lang="el-GR" dirty="0"/>
              <a:t>αυτήν του </a:t>
            </a:r>
            <a:r>
              <a:rPr lang="el-GR" dirty="0" smtClean="0"/>
              <a:t>πρώτου προγόμφιου της κάτω γνάθου.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grpSp>
        <p:nvGrpSpPr>
          <p:cNvPr id="14" name="Group 13"/>
          <p:cNvGrpSpPr/>
          <p:nvPr/>
        </p:nvGrpSpPr>
        <p:grpSpPr>
          <a:xfrm>
            <a:off x="5868144" y="1147398"/>
            <a:ext cx="1476757" cy="640271"/>
            <a:chOff x="6115781" y="1343560"/>
            <a:chExt cx="1476757" cy="809554"/>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73843"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15781" y="1645750"/>
              <a:ext cx="573650" cy="466981"/>
            </a:xfrm>
            <a:prstGeom prst="rect">
              <a:avLst/>
            </a:prstGeom>
            <a:noFill/>
          </p:spPr>
          <p:txBody>
            <a:bodyPr wrap="square" rtlCol="0">
              <a:spAutoFit/>
            </a:bodyPr>
            <a:lstStyle/>
            <a:p>
              <a:r>
                <a:rPr lang="el-GR" dirty="0" smtClean="0">
                  <a:solidFill>
                    <a:prstClr val="black"/>
                  </a:solidFill>
                </a:rPr>
                <a:t>45</a:t>
              </a:r>
              <a:endParaRPr lang="el-GR" dirty="0">
                <a:solidFill>
                  <a:prstClr val="black"/>
                </a:solidFill>
              </a:endParaRPr>
            </a:p>
          </p:txBody>
        </p:sp>
        <p:sp>
          <p:nvSpPr>
            <p:cNvPr id="20" name="TextBox 19"/>
            <p:cNvSpPr txBox="1"/>
            <p:nvPr/>
          </p:nvSpPr>
          <p:spPr>
            <a:xfrm>
              <a:off x="7151392" y="1686133"/>
              <a:ext cx="441146" cy="466981"/>
            </a:xfrm>
            <a:prstGeom prst="rect">
              <a:avLst/>
            </a:prstGeom>
            <a:noFill/>
          </p:spPr>
          <p:txBody>
            <a:bodyPr wrap="none" rtlCol="0">
              <a:spAutoFit/>
            </a:bodyPr>
            <a:lstStyle/>
            <a:p>
              <a:r>
                <a:rPr lang="el-GR" dirty="0" smtClean="0">
                  <a:solidFill>
                    <a:prstClr val="black"/>
                  </a:solidFill>
                </a:rPr>
                <a:t>35</a:t>
              </a:r>
              <a:endParaRPr lang="el-GR" dirty="0">
                <a:solidFill>
                  <a:prstClr val="black"/>
                </a:solidFill>
              </a:endParaRPr>
            </a:p>
          </p:txBody>
        </p:sp>
      </p:grpSp>
      <p:pic>
        <p:nvPicPr>
          <p:cNvPr id="10" name="Picture 4" descr="http://www.orthodontist-kalamaria.gr/_/rsrc/1368078085034/services/cheirourgike-orthodontike-therapeia/%CE%95%CE%B9%CE%BA%CF%8C%CE%BD%CE%B12.jpg?height=239&amp;width=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48880"/>
            <a:ext cx="3816424" cy="27032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ύγραμμο βέλος σύνδεσης 5"/>
          <p:cNvCxnSpPr/>
          <p:nvPr/>
        </p:nvCxnSpPr>
        <p:spPr>
          <a:xfrm flipV="1">
            <a:off x="5868144" y="3861048"/>
            <a:ext cx="504056" cy="3600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2356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Δεύτερος προγόμφιος κάτω γνάθου</a:t>
            </a:r>
            <a:r>
              <a:rPr lang="en-US" dirty="0" smtClean="0"/>
              <a:t> </a:t>
            </a:r>
            <a:r>
              <a:rPr lang="en-US" sz="3200" b="0" dirty="0" smtClean="0"/>
              <a:t>2/2</a:t>
            </a:r>
            <a:endParaRPr lang="el-GR" sz="3200" b="0" dirty="0"/>
          </a:p>
        </p:txBody>
      </p:sp>
      <p:sp>
        <p:nvSpPr>
          <p:cNvPr id="3" name="Content Placeholder 2"/>
          <p:cNvSpPr>
            <a:spLocks noGrp="1"/>
          </p:cNvSpPr>
          <p:nvPr>
            <p:ph idx="1"/>
          </p:nvPr>
        </p:nvSpPr>
        <p:spPr>
          <a:xfrm>
            <a:off x="323528" y="1291036"/>
            <a:ext cx="4474840" cy="4863890"/>
          </a:xfrm>
        </p:spPr>
        <p:txBody>
          <a:bodyPr>
            <a:normAutofit fontScale="92500"/>
          </a:bodyPr>
          <a:lstStyle/>
          <a:p>
            <a:pPr marL="0" indent="0">
              <a:buNone/>
            </a:pPr>
            <a:r>
              <a:rPr lang="el-GR" sz="2800" dirty="0" smtClean="0"/>
              <a:t>Είναι </a:t>
            </a:r>
            <a:r>
              <a:rPr lang="el-GR" sz="2800" dirty="0"/>
              <a:t>ο</a:t>
            </a:r>
            <a:r>
              <a:rPr lang="el-GR" sz="2800" b="1" dirty="0"/>
              <a:t> ισχυρότερος από όλους τους </a:t>
            </a:r>
            <a:r>
              <a:rPr lang="el-GR" sz="2800" b="1" dirty="0" smtClean="0"/>
              <a:t>προγόμφιους. </a:t>
            </a:r>
            <a:r>
              <a:rPr lang="el-GR" sz="2800" dirty="0" smtClean="0"/>
              <a:t>Σε αντίθεση με τον πρώτο, το γλωσσικό του φύμα στη μασητική επιφάνεια είναι εμφανές και ανεπτυγμένο. Έτσι</a:t>
            </a:r>
            <a:r>
              <a:rPr lang="el-GR" sz="2800" b="1" dirty="0" smtClean="0"/>
              <a:t> </a:t>
            </a:r>
            <a:r>
              <a:rPr lang="el-GR" sz="2800" dirty="0" smtClean="0"/>
              <a:t>το δόντι αυτό συμμετέχει </a:t>
            </a:r>
            <a:r>
              <a:rPr lang="el-GR" sz="2800" dirty="0"/>
              <a:t>ενεργά στη </a:t>
            </a:r>
            <a:r>
              <a:rPr lang="el-GR" sz="2800" dirty="0" smtClean="0"/>
              <a:t>μάσηση, </a:t>
            </a:r>
            <a:r>
              <a:rPr lang="el-GR" sz="2800" dirty="0"/>
              <a:t>βοηθώντας σημαντικά τον πρώτο γομφίο.</a:t>
            </a:r>
            <a:r>
              <a:rPr lang="el-GR" sz="2800" b="1" dirty="0"/>
              <a:t> </a:t>
            </a:r>
            <a:endParaRPr lang="el-GR" sz="2800" b="1"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340768"/>
            <a:ext cx="345638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2" name="5 - Εικόνα" descr="IMG_2013_12_04_220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026205"/>
            <a:ext cx="345638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48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Πρώτος προγόμφιος κάτω γνάθου </a:t>
            </a:r>
            <a:r>
              <a:rPr lang="el-GR" sz="3200" b="0" dirty="0" smtClean="0"/>
              <a:t>1/2</a:t>
            </a:r>
            <a:endParaRPr lang="el-GR" sz="3200" b="0" dirty="0"/>
          </a:p>
        </p:txBody>
      </p:sp>
      <p:sp>
        <p:nvSpPr>
          <p:cNvPr id="3" name="Content Placeholder 2"/>
          <p:cNvSpPr>
            <a:spLocks noGrp="1"/>
          </p:cNvSpPr>
          <p:nvPr>
            <p:ph idx="1"/>
          </p:nvPr>
        </p:nvSpPr>
        <p:spPr>
          <a:xfrm>
            <a:off x="337880" y="1258906"/>
            <a:ext cx="4042792" cy="4863889"/>
          </a:xfrm>
        </p:spPr>
        <p:txBody>
          <a:bodyPr>
            <a:normAutofit lnSpcReduction="10000"/>
          </a:bodyPr>
          <a:lstStyle/>
          <a:p>
            <a:pPr marL="0" indent="0">
              <a:buNone/>
            </a:pPr>
            <a:r>
              <a:rPr lang="el-GR" sz="2800" dirty="0"/>
              <a:t>Είναι το τέταρτο δόντι από τη μέση γραμμή στην κάτω γνάθο και διαδέχεται τον πρώτο νεογιλό γομφίο.</a:t>
            </a:r>
          </a:p>
          <a:p>
            <a:pPr marL="0" indent="0">
              <a:buNone/>
            </a:pPr>
            <a:r>
              <a:rPr lang="el-GR" sz="2800" dirty="0"/>
              <a:t>Είναι ο</a:t>
            </a:r>
            <a:r>
              <a:rPr lang="el-GR" sz="2800" b="1" dirty="0"/>
              <a:t> μικρότερος από όλους τους προγόμφιους</a:t>
            </a:r>
            <a:r>
              <a:rPr lang="el-GR" sz="2800" dirty="0"/>
              <a:t> και μοιάζει με τον κυνόδοντα της κάτω γνάθου.</a:t>
            </a:r>
          </a:p>
          <a:p>
            <a:endParaRPr lang="el-GR" sz="28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grpSp>
        <p:nvGrpSpPr>
          <p:cNvPr id="14" name="Group 13"/>
          <p:cNvGrpSpPr/>
          <p:nvPr/>
        </p:nvGrpSpPr>
        <p:grpSpPr>
          <a:xfrm>
            <a:off x="5781961" y="1244964"/>
            <a:ext cx="1542477" cy="608332"/>
            <a:chOff x="6038483" y="1343560"/>
            <a:chExt cx="1542477" cy="769171"/>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38483" y="1645750"/>
              <a:ext cx="573650" cy="466981"/>
            </a:xfrm>
            <a:prstGeom prst="rect">
              <a:avLst/>
            </a:prstGeom>
            <a:noFill/>
          </p:spPr>
          <p:txBody>
            <a:bodyPr wrap="square" rtlCol="0">
              <a:spAutoFit/>
            </a:bodyPr>
            <a:lstStyle/>
            <a:p>
              <a:r>
                <a:rPr lang="el-GR" dirty="0" smtClean="0">
                  <a:solidFill>
                    <a:prstClr val="black"/>
                  </a:solidFill>
                </a:rPr>
                <a:t>44</a:t>
              </a:r>
              <a:endParaRPr lang="el-GR" dirty="0">
                <a:solidFill>
                  <a:prstClr val="black"/>
                </a:solidFill>
              </a:endParaRPr>
            </a:p>
          </p:txBody>
        </p:sp>
        <p:sp>
          <p:nvSpPr>
            <p:cNvPr id="20" name="TextBox 19"/>
            <p:cNvSpPr txBox="1"/>
            <p:nvPr/>
          </p:nvSpPr>
          <p:spPr>
            <a:xfrm>
              <a:off x="7139814" y="1645750"/>
              <a:ext cx="441146" cy="466981"/>
            </a:xfrm>
            <a:prstGeom prst="rect">
              <a:avLst/>
            </a:prstGeom>
            <a:noFill/>
          </p:spPr>
          <p:txBody>
            <a:bodyPr wrap="none" rtlCol="0">
              <a:spAutoFit/>
            </a:bodyPr>
            <a:lstStyle/>
            <a:p>
              <a:r>
                <a:rPr lang="el-GR" dirty="0" smtClean="0">
                  <a:solidFill>
                    <a:prstClr val="black"/>
                  </a:solidFill>
                </a:rPr>
                <a:t>34</a:t>
              </a:r>
              <a:endParaRPr lang="el-GR" dirty="0">
                <a:solidFill>
                  <a:prstClr val="black"/>
                </a:solidFill>
              </a:endParaRPr>
            </a:p>
          </p:txBody>
        </p:sp>
      </p:grpSp>
      <p:pic>
        <p:nvPicPr>
          <p:cNvPr id="11" name="Picture 6" descr="http://www.zarbi-orthodontist.gr/images/th_main_im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672" y="2492895"/>
            <a:ext cx="4655824" cy="288032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p:cNvCxnSpPr/>
          <p:nvPr/>
        </p:nvCxnSpPr>
        <p:spPr>
          <a:xfrm flipV="1">
            <a:off x="7092280" y="4581128"/>
            <a:ext cx="144016" cy="576064"/>
          </a:xfrm>
          <a:prstGeom prst="straightConnector1">
            <a:avLst/>
          </a:prstGeom>
          <a:ln>
            <a:solidFill>
              <a:schemeClr val="tx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88442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2824937"/>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11-12 χρόνων</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22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8</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14</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562424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1/2</a:t>
            </a:r>
            <a:endParaRPr lang="el-GR" sz="3200" b="0" dirty="0"/>
          </a:p>
        </p:txBody>
      </p:sp>
      <p:sp>
        <p:nvSpPr>
          <p:cNvPr id="3" name="Content Placeholder 2"/>
          <p:cNvSpPr>
            <a:spLocks noGrp="1"/>
          </p:cNvSpPr>
          <p:nvPr>
            <p:ph idx="1"/>
          </p:nvPr>
        </p:nvSpPr>
        <p:spPr>
          <a:xfrm>
            <a:off x="457200" y="1025352"/>
            <a:ext cx="4834880" cy="5572000"/>
          </a:xfrm>
        </p:spPr>
        <p:txBody>
          <a:bodyPr>
            <a:normAutofit lnSpcReduction="10000"/>
          </a:bodyPr>
          <a:lstStyle/>
          <a:p>
            <a:pPr marL="0" lvl="0" indent="0">
              <a:buNone/>
            </a:pPr>
            <a:r>
              <a:rPr lang="el-GR" dirty="0" smtClean="0"/>
              <a:t>Είναι έντονα κυρτή προς όλες τις κατευθύνσεις. Η εγγύς-άπω διάσταση του αυχενικού τριτημορίου είναι μικρότερη από την αντίστοιχη του μασητικού τριτημορίου. </a:t>
            </a:r>
          </a:p>
          <a:p>
            <a:pPr marL="0" lvl="0" indent="0">
              <a:buNone/>
            </a:pPr>
            <a:r>
              <a:rPr lang="el-GR" dirty="0" smtClean="0">
                <a:solidFill>
                  <a:prstClr val="black"/>
                </a:solidFill>
              </a:rPr>
              <a:t>Στο </a:t>
            </a:r>
            <a:r>
              <a:rPr lang="el-GR" dirty="0">
                <a:solidFill>
                  <a:prstClr val="black"/>
                </a:solidFill>
              </a:rPr>
              <a:t>όριο εγγύς-μέσου και μέσου- άπω τριτημορίου, παρατηρούνται οι</a:t>
            </a:r>
            <a:r>
              <a:rPr lang="el-GR" b="1" dirty="0">
                <a:solidFill>
                  <a:prstClr val="black"/>
                </a:solidFill>
              </a:rPr>
              <a:t> παραγωγικές αύλακες</a:t>
            </a:r>
            <a:r>
              <a:rPr lang="el-GR" dirty="0">
                <a:solidFill>
                  <a:prstClr val="black"/>
                </a:solidFill>
              </a:rPr>
              <a:t> που χωρίζουν την παρειακή επιφάνεια σε τρεις λοβούς: εγγύς, μέσο και άπω. </a:t>
            </a:r>
          </a:p>
          <a:p>
            <a:pPr marL="0" lvl="0" indent="0">
              <a:buNone/>
            </a:pPr>
            <a:r>
              <a:rPr lang="el-GR" dirty="0">
                <a:solidFill>
                  <a:prstClr val="black"/>
                </a:solidFill>
              </a:rPr>
              <a:t>Ο μέσος λοβός σχηματίζει την</a:t>
            </a:r>
            <a:r>
              <a:rPr lang="el-GR" b="1" dirty="0">
                <a:solidFill>
                  <a:prstClr val="black"/>
                </a:solidFill>
              </a:rPr>
              <a:t> παρειακή ακρολοφία</a:t>
            </a:r>
            <a:r>
              <a:rPr lang="el-GR" dirty="0">
                <a:solidFill>
                  <a:prstClr val="black"/>
                </a:solidFill>
              </a:rPr>
              <a:t> και ξεκινάει από τον αυχένα και καταλήγει στη κορυφή του παρειακού φύματος.</a:t>
            </a:r>
          </a:p>
          <a:p>
            <a:pPr marL="0" indent="0">
              <a:buNone/>
            </a:pPr>
            <a:endParaRPr lang="el-GR" dirty="0" smtClean="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124744"/>
            <a:ext cx="2232248" cy="5328592"/>
          </a:xfrm>
          <a:prstGeom prst="rect">
            <a:avLst/>
          </a:prstGeom>
        </p:spPr>
      </p:pic>
    </p:spTree>
    <p:extLst>
      <p:ext uri="{BB962C8B-B14F-4D97-AF65-F5344CB8AC3E}">
        <p14:creationId xmlns:p14="http://schemas.microsoft.com/office/powerpoint/2010/main" val="815643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2/2</a:t>
            </a:r>
            <a:endParaRPr lang="el-GR" sz="3200" b="0" dirty="0"/>
          </a:p>
        </p:txBody>
      </p:sp>
      <p:sp>
        <p:nvSpPr>
          <p:cNvPr id="3" name="Content Placeholder 2"/>
          <p:cNvSpPr>
            <a:spLocks noGrp="1"/>
          </p:cNvSpPr>
          <p:nvPr>
            <p:ph idx="1"/>
          </p:nvPr>
        </p:nvSpPr>
        <p:spPr>
          <a:xfrm>
            <a:off x="457200" y="1196751"/>
            <a:ext cx="5338936" cy="5524723"/>
          </a:xfrm>
        </p:spPr>
        <p:txBody>
          <a:bodyPr>
            <a:normAutofit lnSpcReduction="10000"/>
          </a:bodyPr>
          <a:lstStyle/>
          <a:p>
            <a:pPr marL="0" indent="0">
              <a:buNone/>
            </a:pPr>
            <a:r>
              <a:rPr lang="el-GR" dirty="0" smtClean="0"/>
              <a:t>Το </a:t>
            </a:r>
            <a:r>
              <a:rPr lang="el-GR" dirty="0"/>
              <a:t>μασητικό όριο της παρειακής επιφάνειας χωρίζεται με τη κορυφή της παρειακής ακρολοφίας σε δύο τμήματα: ένα εγγύς μικρότερο και ένα άπω μεγαλύτερο</a:t>
            </a:r>
            <a:r>
              <a:rPr lang="el-GR" dirty="0" smtClean="0"/>
              <a:t>. Το </a:t>
            </a:r>
            <a:r>
              <a:rPr lang="el-GR" dirty="0"/>
              <a:t>εγγύς τμήμα είναι ευθύγραμμο ή ελαφρά κοίλο, ενώ το άπω είναι κοίλο. </a:t>
            </a:r>
            <a:endParaRPr lang="el-GR" dirty="0" smtClean="0"/>
          </a:p>
          <a:p>
            <a:pPr marL="0" indent="0">
              <a:buNone/>
            </a:pPr>
            <a:r>
              <a:rPr lang="el-GR" dirty="0" smtClean="0"/>
              <a:t>Η </a:t>
            </a:r>
            <a:r>
              <a:rPr lang="el-GR" dirty="0"/>
              <a:t>γραμμή του εγγύς και άπω </a:t>
            </a:r>
            <a:r>
              <a:rPr lang="el-GR" dirty="0" smtClean="0"/>
              <a:t>ορίου της παρειακής επιφάνειας </a:t>
            </a:r>
            <a:r>
              <a:rPr lang="el-GR" dirty="0"/>
              <a:t>είναι κοίλη από τον αυχένα μέχρι το σημείο επαφής, όπου γίνεται κυρτή. Η μεγαλύτερη κοίλανση παρατηρείται στην άπω γραμμή.</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124744"/>
            <a:ext cx="2232248" cy="5328592"/>
          </a:xfrm>
          <a:prstGeom prst="rect">
            <a:avLst/>
          </a:prstGeom>
        </p:spPr>
      </p:pic>
      <p:sp>
        <p:nvSpPr>
          <p:cNvPr id="6" name="Δεξιό άγκιστρο 5"/>
          <p:cNvSpPr/>
          <p:nvPr/>
        </p:nvSpPr>
        <p:spPr>
          <a:xfrm rot="18391763">
            <a:off x="7260533" y="1071321"/>
            <a:ext cx="590419" cy="8057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 name="Δεξιό άγκιστρο 6"/>
          <p:cNvSpPr/>
          <p:nvPr/>
        </p:nvSpPr>
        <p:spPr>
          <a:xfrm rot="14185513">
            <a:off x="6246667" y="1016270"/>
            <a:ext cx="590419" cy="8057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8" name="TextBox 7"/>
          <p:cNvSpPr txBox="1"/>
          <p:nvPr/>
        </p:nvSpPr>
        <p:spPr>
          <a:xfrm>
            <a:off x="7555742" y="997182"/>
            <a:ext cx="1248578" cy="307777"/>
          </a:xfrm>
          <a:prstGeom prst="rect">
            <a:avLst/>
          </a:prstGeom>
          <a:noFill/>
        </p:spPr>
        <p:txBody>
          <a:bodyPr wrap="square" rtlCol="0">
            <a:spAutoFit/>
          </a:bodyPr>
          <a:lstStyle/>
          <a:p>
            <a:r>
              <a:rPr lang="el-GR" sz="1400" dirty="0" smtClean="0"/>
              <a:t>Εγγύς τμήμα</a:t>
            </a:r>
            <a:endParaRPr lang="el-GR" sz="1400" dirty="0"/>
          </a:p>
        </p:txBody>
      </p:sp>
      <p:sp>
        <p:nvSpPr>
          <p:cNvPr id="9" name="TextBox 8"/>
          <p:cNvSpPr txBox="1"/>
          <p:nvPr/>
        </p:nvSpPr>
        <p:spPr>
          <a:xfrm>
            <a:off x="5528011" y="906250"/>
            <a:ext cx="1109373" cy="307777"/>
          </a:xfrm>
          <a:prstGeom prst="rect">
            <a:avLst/>
          </a:prstGeom>
          <a:noFill/>
        </p:spPr>
        <p:txBody>
          <a:bodyPr wrap="square" rtlCol="0">
            <a:spAutoFit/>
          </a:bodyPr>
          <a:lstStyle/>
          <a:p>
            <a:r>
              <a:rPr lang="el-GR" sz="1400" dirty="0" smtClean="0"/>
              <a:t>Άπω τμήμα</a:t>
            </a:r>
            <a:endParaRPr lang="el-GR" sz="1400" dirty="0"/>
          </a:p>
        </p:txBody>
      </p:sp>
    </p:spTree>
    <p:extLst>
      <p:ext uri="{BB962C8B-B14F-4D97-AF65-F5344CB8AC3E}">
        <p14:creationId xmlns:p14="http://schemas.microsoft.com/office/powerpoint/2010/main" val="487498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Ανάλογα με την διάταξη των αυλάκων και τον αριθμό των φυμάτων διακρίνουμε τρεις τύπους μορφολογίας της μασητικής επιφάνειας του δεύτερου προγόμφιου της κάτω γνάθου (</a:t>
            </a:r>
            <a:r>
              <a:rPr lang="el-GR" b="1" dirty="0" smtClean="0"/>
              <a:t>τύποι κατά </a:t>
            </a:r>
            <a:r>
              <a:rPr lang="en-US" b="1" dirty="0" smtClean="0"/>
              <a:t>Black</a:t>
            </a:r>
            <a:r>
              <a:rPr lang="el-GR" dirty="0" smtClean="0"/>
              <a:t>):</a:t>
            </a:r>
          </a:p>
          <a:p>
            <a:pPr marL="457200" lvl="0" indent="-457200">
              <a:buFont typeface="+mj-lt"/>
              <a:buAutoNum type="arabicPeriod"/>
            </a:pPr>
            <a:r>
              <a:rPr lang="el-GR" b="1" dirty="0" smtClean="0"/>
              <a:t>Μασητική επιφάνεια τοξοειδούς τύπου ή τύπου </a:t>
            </a:r>
            <a:r>
              <a:rPr lang="en-US" b="1" dirty="0" smtClean="0"/>
              <a:t>U </a:t>
            </a:r>
            <a:r>
              <a:rPr lang="el-GR" b="1" dirty="0" smtClean="0"/>
              <a:t>(Α τύπος</a:t>
            </a:r>
            <a:r>
              <a:rPr lang="el-GR" b="1" dirty="0" smtClean="0"/>
              <a:t>)</a:t>
            </a:r>
            <a:r>
              <a:rPr lang="en-US" b="1" dirty="0" smtClean="0"/>
              <a:t>.</a:t>
            </a:r>
            <a:endParaRPr lang="el-GR" b="1" dirty="0" smtClean="0"/>
          </a:p>
          <a:p>
            <a:pPr marL="457200" lvl="0" indent="-457200">
              <a:buFont typeface="+mj-lt"/>
              <a:buAutoNum type="arabicPeriod"/>
            </a:pPr>
            <a:r>
              <a:rPr lang="el-GR" b="1" dirty="0" smtClean="0"/>
              <a:t>Μασητική επιφάνεια τύπου Υ (Β τύπος</a:t>
            </a:r>
            <a:r>
              <a:rPr lang="el-GR" b="1" dirty="0" smtClean="0"/>
              <a:t>)</a:t>
            </a:r>
            <a:r>
              <a:rPr lang="en-US" b="1" dirty="0" smtClean="0"/>
              <a:t>.</a:t>
            </a:r>
            <a:endParaRPr lang="en-US" b="1" dirty="0" smtClean="0"/>
          </a:p>
          <a:p>
            <a:pPr marL="457200" lvl="0" indent="-457200">
              <a:buFont typeface="+mj-lt"/>
              <a:buAutoNum type="arabicPeriod"/>
            </a:pPr>
            <a:r>
              <a:rPr lang="el-GR" b="1" dirty="0" smtClean="0"/>
              <a:t>Μασητική επιφάνεια τύπου Η (Γ τύπος</a:t>
            </a:r>
            <a:r>
              <a:rPr lang="el-GR" b="1" dirty="0" smtClean="0"/>
              <a:t>)</a:t>
            </a:r>
            <a:r>
              <a:rPr lang="en-US" b="1" dirty="0" smtClean="0"/>
              <a:t>.</a:t>
            </a:r>
            <a:endParaRPr lang="el-GR"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071791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228"/>
            <a:ext cx="8229600" cy="908720"/>
          </a:xfrm>
        </p:spPr>
        <p:txBody>
          <a:bodyPr/>
          <a:lstStyle/>
          <a:p>
            <a:r>
              <a:rPr lang="el-GR" dirty="0" smtClean="0"/>
              <a:t>Μασητική επιφάνεια</a:t>
            </a:r>
            <a:r>
              <a:rPr lang="en-US" dirty="0" smtClean="0"/>
              <a:t> (</a:t>
            </a:r>
            <a:r>
              <a:rPr lang="el-GR" dirty="0" smtClean="0"/>
              <a:t>απεικόνιση)</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pic>
        <p:nvPicPr>
          <p:cNvPr id="11" name="Εικόνα 10"/>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15616" y="512113"/>
            <a:ext cx="2094152" cy="2331639"/>
          </a:xfrm>
          <a:prstGeom prst="rect">
            <a:avLst/>
          </a:prstGeom>
        </p:spPr>
      </p:pic>
      <p:pic>
        <p:nvPicPr>
          <p:cNvPr id="12" name="Εικόνα 11"/>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37891" y="2694393"/>
            <a:ext cx="2271877" cy="2088231"/>
          </a:xfrm>
          <a:prstGeom prst="rect">
            <a:avLst/>
          </a:prstGeom>
        </p:spPr>
      </p:pic>
      <p:pic>
        <p:nvPicPr>
          <p:cNvPr id="13" name="Εικόνα 12"/>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15616" y="4705251"/>
            <a:ext cx="1872208" cy="2033274"/>
          </a:xfrm>
          <a:prstGeom prst="rect">
            <a:avLst/>
          </a:prstGeom>
        </p:spPr>
      </p:pic>
      <p:sp>
        <p:nvSpPr>
          <p:cNvPr id="15" name="Ορθογώνιο 14"/>
          <p:cNvSpPr/>
          <p:nvPr/>
        </p:nvSpPr>
        <p:spPr>
          <a:xfrm>
            <a:off x="3419872" y="1288361"/>
            <a:ext cx="4824536" cy="369332"/>
          </a:xfrm>
          <a:prstGeom prst="rect">
            <a:avLst/>
          </a:prstGeom>
        </p:spPr>
        <p:txBody>
          <a:bodyPr wrap="square">
            <a:spAutoFit/>
          </a:bodyPr>
          <a:lstStyle/>
          <a:p>
            <a:pPr lvl="0"/>
            <a:r>
              <a:rPr lang="el-GR" b="1" dirty="0"/>
              <a:t>Τ</a:t>
            </a:r>
            <a:r>
              <a:rPr lang="el-GR" b="1" dirty="0" smtClean="0"/>
              <a:t>οξοειδής τύπος </a:t>
            </a:r>
            <a:r>
              <a:rPr lang="el-GR" b="1" dirty="0"/>
              <a:t>ή </a:t>
            </a:r>
            <a:r>
              <a:rPr lang="el-GR" b="1" dirty="0" smtClean="0"/>
              <a:t>τύπος </a:t>
            </a:r>
            <a:r>
              <a:rPr lang="en-US" b="1" dirty="0"/>
              <a:t>U </a:t>
            </a:r>
            <a:r>
              <a:rPr lang="el-GR" b="1" dirty="0"/>
              <a:t>(Α τύπος)</a:t>
            </a:r>
          </a:p>
        </p:txBody>
      </p:sp>
      <p:sp>
        <p:nvSpPr>
          <p:cNvPr id="16" name="Ορθογώνιο 15"/>
          <p:cNvSpPr/>
          <p:nvPr/>
        </p:nvSpPr>
        <p:spPr>
          <a:xfrm>
            <a:off x="3419872" y="3553842"/>
            <a:ext cx="2397964" cy="369332"/>
          </a:xfrm>
          <a:prstGeom prst="rect">
            <a:avLst/>
          </a:prstGeom>
        </p:spPr>
        <p:txBody>
          <a:bodyPr wrap="none">
            <a:spAutoFit/>
          </a:bodyPr>
          <a:lstStyle/>
          <a:p>
            <a:pPr lvl="0"/>
            <a:r>
              <a:rPr lang="el-GR" b="1" dirty="0" smtClean="0"/>
              <a:t>Τύπος  Υ  </a:t>
            </a:r>
            <a:r>
              <a:rPr lang="el-GR" b="1" dirty="0"/>
              <a:t>(Β τύπος) </a:t>
            </a:r>
            <a:endParaRPr lang="en-US" b="1" dirty="0"/>
          </a:p>
        </p:txBody>
      </p:sp>
      <p:sp>
        <p:nvSpPr>
          <p:cNvPr id="17" name="Ορθογώνιο 16"/>
          <p:cNvSpPr/>
          <p:nvPr/>
        </p:nvSpPr>
        <p:spPr>
          <a:xfrm>
            <a:off x="3419872" y="5713363"/>
            <a:ext cx="2259465" cy="369332"/>
          </a:xfrm>
          <a:prstGeom prst="rect">
            <a:avLst/>
          </a:prstGeom>
        </p:spPr>
        <p:txBody>
          <a:bodyPr wrap="none">
            <a:spAutoFit/>
          </a:bodyPr>
          <a:lstStyle/>
          <a:p>
            <a:pPr lvl="0"/>
            <a:r>
              <a:rPr lang="el-GR" b="1" dirty="0" smtClean="0"/>
              <a:t>Τύπος Η  </a:t>
            </a:r>
            <a:r>
              <a:rPr lang="el-GR" b="1" dirty="0"/>
              <a:t>(Γ τύπος)</a:t>
            </a:r>
          </a:p>
        </p:txBody>
      </p:sp>
    </p:spTree>
    <p:extLst>
      <p:ext uri="{BB962C8B-B14F-4D97-AF65-F5344CB8AC3E}">
        <p14:creationId xmlns:p14="http://schemas.microsoft.com/office/powerpoint/2010/main" val="3256508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Μασητική επιφάνεια τοξοειδούς τύπου ή τύπου </a:t>
            </a:r>
            <a:r>
              <a:rPr lang="en-US" dirty="0" smtClean="0"/>
              <a:t>U</a:t>
            </a:r>
            <a:r>
              <a:rPr lang="el-GR" dirty="0" smtClean="0"/>
              <a:t> (</a:t>
            </a:r>
            <a:r>
              <a:rPr lang="en-US" dirty="0" smtClean="0"/>
              <a:t>A </a:t>
            </a:r>
            <a:r>
              <a:rPr lang="el-GR" dirty="0" smtClean="0"/>
              <a:t>τύπος)</a:t>
            </a:r>
            <a:r>
              <a:rPr lang="en-US" b="0" dirty="0"/>
              <a:t> </a:t>
            </a:r>
            <a:r>
              <a:rPr lang="en-US" sz="3200" b="0" dirty="0" smtClean="0"/>
              <a:t>1/</a:t>
            </a:r>
            <a:r>
              <a:rPr lang="el-GR" sz="3200" b="0" dirty="0" smtClean="0"/>
              <a:t>3</a:t>
            </a:r>
            <a:endParaRPr lang="el-GR" sz="3200" dirty="0"/>
          </a:p>
        </p:txBody>
      </p:sp>
      <p:sp>
        <p:nvSpPr>
          <p:cNvPr id="3" name="Content Placeholder 2"/>
          <p:cNvSpPr>
            <a:spLocks noGrp="1"/>
          </p:cNvSpPr>
          <p:nvPr>
            <p:ph idx="1"/>
          </p:nvPr>
        </p:nvSpPr>
        <p:spPr/>
        <p:txBody>
          <a:bodyPr>
            <a:normAutofit lnSpcReduction="10000"/>
          </a:bodyPr>
          <a:lstStyle/>
          <a:p>
            <a:pPr marL="0" indent="0">
              <a:buNone/>
            </a:pPr>
            <a:r>
              <a:rPr lang="el-GR" dirty="0" smtClean="0"/>
              <a:t>Παρατηρώντας </a:t>
            </a:r>
            <a:r>
              <a:rPr lang="el-GR" dirty="0"/>
              <a:t>τη μασητική επιφάνεια κατά μέτωπο, διαπιστώνουμε ότι το σχήμα της είναι σφαιρικό και έχει δύο φύματα: ένα παρειακό και ένα γλωσσικό.</a:t>
            </a:r>
          </a:p>
          <a:p>
            <a:pPr marL="0" indent="0">
              <a:buNone/>
            </a:pPr>
            <a:r>
              <a:rPr lang="el-GR" dirty="0"/>
              <a:t>Η κεντρική μασητική αύλακα φέρεται τοξοειδώς, με το κυρτό της μέρος προς τη γλωσσική επιφάνεια. Ξεκινάει από το εγγύς τριγωνικό βοθρίο και καταλήγει στο άπω τριγωνικό βοθρίο. </a:t>
            </a:r>
            <a:endParaRPr lang="en-US" dirty="0" smtClean="0"/>
          </a:p>
          <a:p>
            <a:pPr marL="0" indent="0">
              <a:buNone/>
            </a:pPr>
            <a:r>
              <a:rPr lang="el-GR" dirty="0" smtClean="0"/>
              <a:t>Η </a:t>
            </a:r>
            <a:r>
              <a:rPr lang="el-GR" dirty="0"/>
              <a:t>τοξοειδής αυτή κεντρική αύλακα χωρίζει τη . μασητική επιφάνεια σε δύο τμήματα, ένα παρειακό και ένα γλωσσικό, που στο καθένα υπάρχει από ένα αντίστοιχο φύμα. Το παρειακό φύμα είναι χαρακτηριστικά μεγαλύτερο, ενώ το γλωσσικό φύμα δίνει την εντύπωση μιας τοξοειδούς εγγύς- άπω απόφυσης της αδαμαντίνης.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53734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Μασητική επιφάνεια τοξοειδούς τύπου ή τύπου </a:t>
            </a:r>
            <a:r>
              <a:rPr lang="en-US" dirty="0"/>
              <a:t>U</a:t>
            </a:r>
            <a:r>
              <a:rPr lang="el-GR" dirty="0"/>
              <a:t> (</a:t>
            </a:r>
            <a:r>
              <a:rPr lang="en-US" dirty="0"/>
              <a:t>A </a:t>
            </a:r>
            <a:r>
              <a:rPr lang="el-GR" dirty="0"/>
              <a:t>τύπος</a:t>
            </a:r>
            <a:r>
              <a:rPr lang="el-GR" dirty="0" smtClean="0"/>
              <a:t>) </a:t>
            </a:r>
            <a:r>
              <a:rPr lang="el-GR" sz="3200" b="0" dirty="0"/>
              <a:t>2</a:t>
            </a:r>
            <a:r>
              <a:rPr lang="en-US" sz="3200" b="0" dirty="0" smtClean="0"/>
              <a:t>/</a:t>
            </a:r>
            <a:r>
              <a:rPr lang="el-GR" sz="3200" b="0" dirty="0" smtClean="0"/>
              <a:t>3</a:t>
            </a:r>
            <a:endParaRPr lang="el-GR" sz="3200" b="0" dirty="0"/>
          </a:p>
        </p:txBody>
      </p:sp>
      <p:sp>
        <p:nvSpPr>
          <p:cNvPr id="3" name="Content Placeholder 2"/>
          <p:cNvSpPr>
            <a:spLocks noGrp="1"/>
          </p:cNvSpPr>
          <p:nvPr>
            <p:ph idx="1"/>
          </p:nvPr>
        </p:nvSpPr>
        <p:spPr>
          <a:xfrm>
            <a:off x="467544" y="1412776"/>
            <a:ext cx="4608512" cy="5040560"/>
          </a:xfrm>
        </p:spPr>
        <p:txBody>
          <a:bodyPr>
            <a:normAutofit/>
          </a:bodyPr>
          <a:lstStyle/>
          <a:p>
            <a:pPr marL="0" lvl="0" indent="0">
              <a:buNone/>
            </a:pPr>
            <a:r>
              <a:rPr lang="el-GR" dirty="0"/>
              <a:t>Παρατηρώντας τη μασητική επιφάνεια κατά μέτωπο, διαπιστώνουμε ότι το σχήμα της είναι </a:t>
            </a:r>
            <a:r>
              <a:rPr lang="el-GR" b="1" dirty="0" smtClean="0"/>
              <a:t>στρογγυλό </a:t>
            </a:r>
            <a:r>
              <a:rPr lang="el-GR" dirty="0" smtClean="0"/>
              <a:t>(</a:t>
            </a:r>
            <a:r>
              <a:rPr lang="el-GR" b="1" dirty="0" smtClean="0"/>
              <a:t>σφαιρικό).</a:t>
            </a:r>
          </a:p>
          <a:p>
            <a:pPr marL="0" lvl="0" indent="0">
              <a:buNone/>
            </a:pPr>
            <a:r>
              <a:rPr lang="el-GR" b="1" dirty="0" smtClean="0"/>
              <a:t> </a:t>
            </a:r>
            <a:r>
              <a:rPr lang="el-GR" dirty="0">
                <a:solidFill>
                  <a:prstClr val="black"/>
                </a:solidFill>
              </a:rPr>
              <a:t>Η </a:t>
            </a:r>
            <a:r>
              <a:rPr lang="el-GR" b="1" dirty="0">
                <a:solidFill>
                  <a:prstClr val="black"/>
                </a:solidFill>
              </a:rPr>
              <a:t>κεντρική μασητική αύλακα φέρεται τοξοειδώς</a:t>
            </a:r>
            <a:r>
              <a:rPr lang="el-GR" dirty="0">
                <a:solidFill>
                  <a:prstClr val="black"/>
                </a:solidFill>
              </a:rPr>
              <a:t>, με το κυρτό της μέρος προς τη γλωσσική επιφάνεια. </a:t>
            </a:r>
            <a:r>
              <a:rPr lang="el-GR" dirty="0" smtClean="0">
                <a:solidFill>
                  <a:prstClr val="black"/>
                </a:solidFill>
              </a:rPr>
              <a:t>Η αύλακα καταλήγει στο </a:t>
            </a:r>
            <a:r>
              <a:rPr lang="el-GR" b="1" dirty="0">
                <a:solidFill>
                  <a:prstClr val="black"/>
                </a:solidFill>
              </a:rPr>
              <a:t>εγγύς </a:t>
            </a:r>
            <a:r>
              <a:rPr lang="el-GR" b="1" dirty="0" smtClean="0">
                <a:solidFill>
                  <a:prstClr val="black"/>
                </a:solidFill>
              </a:rPr>
              <a:t>και άπω τριγωνικό βοθρίο, </a:t>
            </a:r>
            <a:r>
              <a:rPr lang="el-GR" dirty="0" smtClean="0">
                <a:solidFill>
                  <a:prstClr val="black"/>
                </a:solidFill>
              </a:rPr>
              <a:t>από τα οποία ξεκινούν και άλλες δευτερεύουσες αύλακες.</a:t>
            </a:r>
            <a:endParaRPr lang="en-US" dirty="0">
              <a:solidFill>
                <a:prstClr val="black"/>
              </a:solidFill>
            </a:endParaRP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pic>
        <p:nvPicPr>
          <p:cNvPr id="6" name="Εικόνα 5"/>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506124" y="1359211"/>
            <a:ext cx="2094152" cy="2331639"/>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052" y="3717031"/>
            <a:ext cx="2664296" cy="2736305"/>
          </a:xfrm>
          <a:prstGeom prst="rect">
            <a:avLst/>
          </a:prstGeom>
        </p:spPr>
      </p:pic>
    </p:spTree>
    <p:extLst>
      <p:ext uri="{BB962C8B-B14F-4D97-AF65-F5344CB8AC3E}">
        <p14:creationId xmlns:p14="http://schemas.microsoft.com/office/powerpoint/2010/main" val="1775707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Μασητική επιφάνεια τοξοειδούς τύπου ή τύπου </a:t>
            </a:r>
            <a:r>
              <a:rPr lang="en-US" dirty="0"/>
              <a:t>U</a:t>
            </a:r>
            <a:r>
              <a:rPr lang="el-GR" dirty="0"/>
              <a:t> (</a:t>
            </a:r>
            <a:r>
              <a:rPr lang="en-US" dirty="0"/>
              <a:t>A </a:t>
            </a:r>
            <a:r>
              <a:rPr lang="el-GR" dirty="0"/>
              <a:t>τύπος</a:t>
            </a:r>
            <a:r>
              <a:rPr lang="el-GR" dirty="0" smtClean="0"/>
              <a:t>) </a:t>
            </a:r>
            <a:r>
              <a:rPr lang="el-GR" sz="3200" b="0" dirty="0"/>
              <a:t>3</a:t>
            </a:r>
            <a:r>
              <a:rPr lang="en-US" sz="3200" b="0" dirty="0" smtClean="0"/>
              <a:t>/</a:t>
            </a:r>
            <a:r>
              <a:rPr lang="el-GR" sz="3200" b="0" dirty="0" smtClean="0"/>
              <a:t>3</a:t>
            </a:r>
            <a:endParaRPr lang="el-GR" sz="3200" b="0" dirty="0"/>
          </a:p>
        </p:txBody>
      </p:sp>
      <p:sp>
        <p:nvSpPr>
          <p:cNvPr id="3" name="Content Placeholder 2"/>
          <p:cNvSpPr>
            <a:spLocks noGrp="1"/>
          </p:cNvSpPr>
          <p:nvPr>
            <p:ph idx="1"/>
          </p:nvPr>
        </p:nvSpPr>
        <p:spPr>
          <a:xfrm>
            <a:off x="330590" y="1333277"/>
            <a:ext cx="4618856" cy="5524723"/>
          </a:xfrm>
        </p:spPr>
        <p:txBody>
          <a:bodyPr/>
          <a:lstStyle/>
          <a:p>
            <a:pPr marL="0" indent="0">
              <a:buNone/>
            </a:pPr>
            <a:r>
              <a:rPr lang="el-GR" dirty="0" smtClean="0"/>
              <a:t>Η </a:t>
            </a:r>
            <a:r>
              <a:rPr lang="el-GR" dirty="0"/>
              <a:t>τοξοειδής αυτή κεντρική αύλακα χωρίζει τη </a:t>
            </a:r>
            <a:r>
              <a:rPr lang="el-GR" dirty="0" smtClean="0"/>
              <a:t>μασητική </a:t>
            </a:r>
            <a:r>
              <a:rPr lang="el-GR" dirty="0"/>
              <a:t>επιφάνεια σε δύο τμήματα, ένα παρειακό και ένα γλωσσικό, που στο καθένα υπάρχει από ένα αντίστοιχο φύμα. </a:t>
            </a:r>
            <a:r>
              <a:rPr lang="el-GR" dirty="0" smtClean="0"/>
              <a:t>Το </a:t>
            </a:r>
            <a:r>
              <a:rPr lang="el-GR" b="1" dirty="0"/>
              <a:t>παρειακό φύμα </a:t>
            </a:r>
            <a:r>
              <a:rPr lang="el-GR" dirty="0"/>
              <a:t>είναι χαρακτηριστικά μεγαλύτερο, ενώ το </a:t>
            </a:r>
            <a:r>
              <a:rPr lang="el-GR" b="1" dirty="0"/>
              <a:t>γλωσσικό φύμα </a:t>
            </a:r>
            <a:r>
              <a:rPr lang="el-GR" dirty="0" smtClean="0"/>
              <a:t>είναι μικρότερο και δίνει </a:t>
            </a:r>
            <a:r>
              <a:rPr lang="el-GR" dirty="0"/>
              <a:t>την εντύπωση μιας τοξοειδούς εγγύς- άπω απόφυσης της αδαμαντίνης.</a:t>
            </a:r>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pic>
        <p:nvPicPr>
          <p:cNvPr id="5" name="Εικόνα 4"/>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780662" y="1117253"/>
            <a:ext cx="2094152" cy="2331639"/>
          </a:xfrm>
          <a:prstGeom prst="rect">
            <a:avLst/>
          </a:prstGeom>
        </p:spPr>
      </p:pic>
      <p:pic>
        <p:nvPicPr>
          <p:cNvPr id="6" name="Εικόνα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495590" y="3642317"/>
            <a:ext cx="2664296" cy="2736305"/>
          </a:xfrm>
          <a:prstGeom prst="rect">
            <a:avLst/>
          </a:prstGeom>
        </p:spPr>
      </p:pic>
    </p:spTree>
    <p:extLst>
      <p:ext uri="{BB962C8B-B14F-4D97-AF65-F5344CB8AC3E}">
        <p14:creationId xmlns:p14="http://schemas.microsoft.com/office/powerpoint/2010/main" val="2179440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964488" cy="908720"/>
          </a:xfrm>
        </p:spPr>
        <p:txBody>
          <a:bodyPr>
            <a:normAutofit/>
          </a:bodyPr>
          <a:lstStyle/>
          <a:p>
            <a:pPr lvl="0"/>
            <a:r>
              <a:rPr lang="el-GR" dirty="0" smtClean="0"/>
              <a:t>Μασητική επιφάνεια τύπου </a:t>
            </a:r>
            <a:r>
              <a:rPr lang="en-US" dirty="0"/>
              <a:t>Y</a:t>
            </a:r>
            <a:r>
              <a:rPr lang="en-US" dirty="0" smtClean="0"/>
              <a:t> </a:t>
            </a:r>
            <a:r>
              <a:rPr lang="el-GR" dirty="0"/>
              <a:t>(Β τύπος) </a:t>
            </a:r>
            <a:r>
              <a:rPr lang="en-US" sz="3200" b="0" dirty="0" smtClean="0"/>
              <a:t>1/3</a:t>
            </a:r>
            <a:endParaRPr lang="el-GR" sz="3200" b="0" dirty="0"/>
          </a:p>
        </p:txBody>
      </p:sp>
      <p:sp>
        <p:nvSpPr>
          <p:cNvPr id="3" name="Content Placeholder 2"/>
          <p:cNvSpPr>
            <a:spLocks noGrp="1"/>
          </p:cNvSpPr>
          <p:nvPr>
            <p:ph idx="1"/>
          </p:nvPr>
        </p:nvSpPr>
        <p:spPr>
          <a:xfrm>
            <a:off x="457200" y="1196751"/>
            <a:ext cx="3970784" cy="5524723"/>
          </a:xfrm>
        </p:spPr>
        <p:txBody>
          <a:bodyPr>
            <a:normAutofit lnSpcReduction="10000"/>
          </a:bodyPr>
          <a:lstStyle/>
          <a:p>
            <a:pPr marL="0" indent="0">
              <a:buNone/>
            </a:pPr>
            <a:r>
              <a:rPr lang="el-GR" dirty="0" smtClean="0"/>
              <a:t>Ο τύπος αυτός είναι </a:t>
            </a:r>
            <a:r>
              <a:rPr lang="el-GR" b="1" dirty="0" smtClean="0"/>
              <a:t>ο πιο συχνά απαντώμενος τύπος</a:t>
            </a:r>
            <a:r>
              <a:rPr lang="el-GR" dirty="0" smtClean="0"/>
              <a:t>. Το </a:t>
            </a:r>
            <a:r>
              <a:rPr lang="el-GR" dirty="0"/>
              <a:t>περίγραμμα της μύλης </a:t>
            </a:r>
            <a:r>
              <a:rPr lang="el-GR" dirty="0" smtClean="0"/>
              <a:t>του έχει </a:t>
            </a:r>
            <a:r>
              <a:rPr lang="el-GR" dirty="0"/>
              <a:t>σχήμα ακανόνιστου </a:t>
            </a:r>
            <a:r>
              <a:rPr lang="el-GR" dirty="0" smtClean="0"/>
              <a:t>πενταγώνου. Μερικές φορές μπορεί η </a:t>
            </a:r>
            <a:r>
              <a:rPr lang="el-GR" dirty="0"/>
              <a:t>εγγύς-άπω </a:t>
            </a:r>
            <a:r>
              <a:rPr lang="el-GR" dirty="0" smtClean="0"/>
              <a:t>διάσταση στη </a:t>
            </a:r>
            <a:r>
              <a:rPr lang="el-GR" dirty="0"/>
              <a:t>γλωσσική </a:t>
            </a:r>
            <a:r>
              <a:rPr lang="el-GR" dirty="0" smtClean="0"/>
              <a:t>του επιφάνεια να είναι μεγαλύτερη </a:t>
            </a:r>
            <a:r>
              <a:rPr lang="el-GR" dirty="0"/>
              <a:t>από ότι στην παρειακή.</a:t>
            </a:r>
          </a:p>
          <a:p>
            <a:pPr marL="0" indent="0">
              <a:buNone/>
            </a:pPr>
            <a:r>
              <a:rPr lang="el-GR" dirty="0" smtClean="0"/>
              <a:t>Παρατηρώντας </a:t>
            </a:r>
            <a:r>
              <a:rPr lang="el-GR" dirty="0"/>
              <a:t>τη μασητική επιφάνεια κατά μέτωπο, διαπιστώνουμε ότι στον τύπο αυτό έχει </a:t>
            </a:r>
            <a:r>
              <a:rPr lang="el-GR" b="1" dirty="0"/>
              <a:t>τρία φύματα</a:t>
            </a:r>
            <a:r>
              <a:rPr lang="el-GR" dirty="0"/>
              <a:t>.</a:t>
            </a:r>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pic>
        <p:nvPicPr>
          <p:cNvPr id="7" name="Εικόνα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220072" y="1196751"/>
            <a:ext cx="2271877" cy="2088231"/>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34466">
            <a:off x="5238789" y="3382488"/>
            <a:ext cx="2505363" cy="2448272"/>
          </a:xfrm>
          <a:prstGeom prst="rect">
            <a:avLst/>
          </a:prstGeom>
        </p:spPr>
      </p:pic>
    </p:spTree>
    <p:extLst>
      <p:ext uri="{BB962C8B-B14F-4D97-AF65-F5344CB8AC3E}">
        <p14:creationId xmlns:p14="http://schemas.microsoft.com/office/powerpoint/2010/main" val="4103365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908720"/>
          </a:xfrm>
        </p:spPr>
        <p:txBody>
          <a:bodyPr>
            <a:noAutofit/>
          </a:bodyPr>
          <a:lstStyle/>
          <a:p>
            <a:r>
              <a:rPr lang="el-GR" dirty="0"/>
              <a:t>Μασητική επιφάνεια τύπου </a:t>
            </a:r>
            <a:r>
              <a:rPr lang="en-US" dirty="0"/>
              <a:t>Y </a:t>
            </a:r>
            <a:r>
              <a:rPr lang="el-GR" dirty="0"/>
              <a:t>(Β τύπος) </a:t>
            </a:r>
            <a:r>
              <a:rPr lang="en-US" sz="3200" b="0" dirty="0" smtClean="0"/>
              <a:t>2/3</a:t>
            </a:r>
            <a:endParaRPr lang="el-GR" sz="3200" b="0" dirty="0"/>
          </a:p>
        </p:txBody>
      </p:sp>
      <p:sp>
        <p:nvSpPr>
          <p:cNvPr id="3" name="Content Placeholder 2"/>
          <p:cNvSpPr>
            <a:spLocks noGrp="1"/>
          </p:cNvSpPr>
          <p:nvPr>
            <p:ph idx="1"/>
          </p:nvPr>
        </p:nvSpPr>
        <p:spPr>
          <a:xfrm>
            <a:off x="457200" y="1196752"/>
            <a:ext cx="4114800" cy="5040560"/>
          </a:xfrm>
        </p:spPr>
        <p:txBody>
          <a:bodyPr>
            <a:normAutofit/>
          </a:bodyPr>
          <a:lstStyle/>
          <a:p>
            <a:pPr marL="0" indent="0">
              <a:buNone/>
            </a:pPr>
            <a:r>
              <a:rPr lang="el-GR" dirty="0"/>
              <a:t>Στο μέσο περίπου της μασητικής επιφάνειας υπάρχει ένα </a:t>
            </a:r>
            <a:r>
              <a:rPr lang="el-GR" b="1" dirty="0" smtClean="0"/>
              <a:t>κεντρικό βοθρίο </a:t>
            </a:r>
            <a:r>
              <a:rPr lang="el-GR" dirty="0" smtClean="0"/>
              <a:t>από </a:t>
            </a:r>
            <a:r>
              <a:rPr lang="el-GR" dirty="0"/>
              <a:t>το οποίο ξεκινούν ακτινωτά </a:t>
            </a:r>
            <a:r>
              <a:rPr lang="el-GR" b="1" dirty="0"/>
              <a:t>τρεις αύλακες</a:t>
            </a:r>
            <a:r>
              <a:rPr lang="el-GR" dirty="0" smtClean="0"/>
              <a:t>. Οι </a:t>
            </a:r>
            <a:r>
              <a:rPr lang="el-GR" dirty="0"/>
              <a:t>δύο πρώτες καταλήγουν στο </a:t>
            </a:r>
            <a:r>
              <a:rPr lang="el-GR" b="1" dirty="0"/>
              <a:t>εγγύς και στο άπω βοθρίο</a:t>
            </a:r>
            <a:r>
              <a:rPr lang="el-GR" dirty="0"/>
              <a:t> της μασητικής επιφάνειας αντίστοιχα, ενώ η τρίτη επεκτείνεται προς τη γλωσσική </a:t>
            </a:r>
            <a:r>
              <a:rPr lang="el-GR" dirty="0" smtClean="0"/>
              <a:t>επιφάνεια και την χωρίζει σε δύο ίσα μέρη. </a:t>
            </a:r>
            <a:endParaRPr lang="en-US" dirty="0" smtClean="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pic>
        <p:nvPicPr>
          <p:cNvPr id="5" name="Εικόνα 4"/>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220072" y="1196751"/>
            <a:ext cx="2271877" cy="2088231"/>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34466">
            <a:off x="5238789" y="3382488"/>
            <a:ext cx="2505363" cy="2448272"/>
          </a:xfrm>
          <a:prstGeom prst="rect">
            <a:avLst/>
          </a:prstGeom>
        </p:spPr>
      </p:pic>
    </p:spTree>
    <p:extLst>
      <p:ext uri="{BB962C8B-B14F-4D97-AF65-F5344CB8AC3E}">
        <p14:creationId xmlns:p14="http://schemas.microsoft.com/office/powerpoint/2010/main" val="2279860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Πρώτος προγόμφιος κάτω γνάθου </a:t>
            </a:r>
            <a:r>
              <a:rPr lang="el-GR" sz="3200" b="0" dirty="0" smtClean="0"/>
              <a:t>2/2</a:t>
            </a:r>
            <a:endParaRPr lang="el-GR" sz="3200" b="0" dirty="0"/>
          </a:p>
        </p:txBody>
      </p:sp>
      <p:sp>
        <p:nvSpPr>
          <p:cNvPr id="3" name="Content Placeholder 2"/>
          <p:cNvSpPr>
            <a:spLocks noGrp="1"/>
          </p:cNvSpPr>
          <p:nvPr>
            <p:ph idx="1"/>
          </p:nvPr>
        </p:nvSpPr>
        <p:spPr>
          <a:xfrm>
            <a:off x="457200" y="1196751"/>
            <a:ext cx="4042792" cy="4863889"/>
          </a:xfrm>
        </p:spPr>
        <p:txBody>
          <a:bodyPr>
            <a:normAutofit fontScale="92500" lnSpcReduction="10000"/>
          </a:bodyPr>
          <a:lstStyle/>
          <a:p>
            <a:pPr marL="0" indent="0">
              <a:buNone/>
            </a:pPr>
            <a:r>
              <a:rPr lang="el-GR" sz="2800" dirty="0"/>
              <a:t>Ιδιαίτερο χαρακτηριστικό του γνώρισμα είναι </a:t>
            </a:r>
            <a:r>
              <a:rPr lang="el-GR" sz="2800" dirty="0" smtClean="0"/>
              <a:t>η </a:t>
            </a:r>
            <a:r>
              <a:rPr lang="el-GR" sz="2800" b="1" dirty="0" smtClean="0"/>
              <a:t>μεγάλη κυρτότητα της παρειακής επιφάνειας </a:t>
            </a:r>
            <a:r>
              <a:rPr lang="el-GR" sz="2800" dirty="0" smtClean="0"/>
              <a:t>και το </a:t>
            </a:r>
            <a:r>
              <a:rPr lang="el-GR" sz="2800" b="1" dirty="0"/>
              <a:t>υποτυπώδες γλωσσικό φύμα</a:t>
            </a:r>
            <a:r>
              <a:rPr lang="el-GR" sz="2800" dirty="0"/>
              <a:t>. Γι αυτό το λόγο, μόνο το παρειακό του φύμα έρχεται σε επαφή με τα ανταγωνιστικά δόντια του αντίθετου φραγμού κατά τη σύγκλειση των δοντιών</a:t>
            </a:r>
            <a:r>
              <a:rPr lang="el-GR" sz="2800" dirty="0" smtClean="0"/>
              <a:t>.</a:t>
            </a: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0758" y="3959965"/>
            <a:ext cx="4032448" cy="26848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758" y="990652"/>
            <a:ext cx="403244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64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908720"/>
          </a:xfrm>
        </p:spPr>
        <p:txBody>
          <a:bodyPr>
            <a:noAutofit/>
          </a:bodyPr>
          <a:lstStyle/>
          <a:p>
            <a:r>
              <a:rPr lang="el-GR" dirty="0"/>
              <a:t>Μασητική επιφάνεια τύπου </a:t>
            </a:r>
            <a:r>
              <a:rPr lang="en-US" dirty="0"/>
              <a:t>Y </a:t>
            </a:r>
            <a:r>
              <a:rPr lang="el-GR" dirty="0"/>
              <a:t>(Β τύπος) </a:t>
            </a:r>
            <a:r>
              <a:rPr lang="en-US" sz="3200" b="0" dirty="0" smtClean="0"/>
              <a:t>3/3</a:t>
            </a:r>
            <a:endParaRPr lang="el-GR" sz="3200" b="0" dirty="0"/>
          </a:p>
        </p:txBody>
      </p:sp>
      <p:sp>
        <p:nvSpPr>
          <p:cNvPr id="3" name="Content Placeholder 2"/>
          <p:cNvSpPr>
            <a:spLocks noGrp="1"/>
          </p:cNvSpPr>
          <p:nvPr>
            <p:ph idx="1"/>
          </p:nvPr>
        </p:nvSpPr>
        <p:spPr>
          <a:xfrm>
            <a:off x="179512" y="1196751"/>
            <a:ext cx="6192688" cy="5524723"/>
          </a:xfrm>
        </p:spPr>
        <p:txBody>
          <a:bodyPr>
            <a:normAutofit/>
          </a:bodyPr>
          <a:lstStyle/>
          <a:p>
            <a:pPr marL="0" indent="0">
              <a:buNone/>
            </a:pPr>
            <a:r>
              <a:rPr lang="el-GR" dirty="0" smtClean="0"/>
              <a:t>Μέσω των αυλάκων αυτών η </a:t>
            </a:r>
            <a:r>
              <a:rPr lang="el-GR" dirty="0"/>
              <a:t>μασητική επιφάνεια του δοντιού χωρίζεται σε τρία τμήματα, που το καθένα έχει και από ένα φύμα: </a:t>
            </a:r>
            <a:endParaRPr lang="en-US" dirty="0" smtClean="0"/>
          </a:p>
          <a:p>
            <a:r>
              <a:rPr lang="el-GR" dirty="0" smtClean="0"/>
              <a:t>Το </a:t>
            </a:r>
            <a:r>
              <a:rPr lang="el-GR" b="1" dirty="0"/>
              <a:t>παρειακό φύμα</a:t>
            </a:r>
            <a:r>
              <a:rPr lang="el-GR" dirty="0"/>
              <a:t>, </a:t>
            </a:r>
            <a:r>
              <a:rPr lang="el-GR" dirty="0" smtClean="0"/>
              <a:t>που </a:t>
            </a:r>
            <a:r>
              <a:rPr lang="el-GR" dirty="0"/>
              <a:t>είναι το μεγαλύτερο και ογκωδέστερο και καταλαμβάνει συνήθως τα 2/3 της μασητικής </a:t>
            </a:r>
            <a:r>
              <a:rPr lang="el-GR" dirty="0" smtClean="0"/>
              <a:t>επιφάνειας</a:t>
            </a:r>
            <a:endParaRPr lang="en-US" dirty="0" smtClean="0"/>
          </a:p>
          <a:p>
            <a:r>
              <a:rPr lang="el-GR" dirty="0" smtClean="0"/>
              <a:t>το </a:t>
            </a:r>
            <a:r>
              <a:rPr lang="el-GR" b="1" dirty="0"/>
              <a:t>εγγύς γλωσσικό φύμα </a:t>
            </a:r>
            <a:r>
              <a:rPr lang="el-GR" dirty="0"/>
              <a:t>και </a:t>
            </a:r>
            <a:endParaRPr lang="en-US" dirty="0" smtClean="0"/>
          </a:p>
          <a:p>
            <a:r>
              <a:rPr lang="el-GR" dirty="0" smtClean="0"/>
              <a:t>το </a:t>
            </a:r>
            <a:r>
              <a:rPr lang="el-GR" b="1" dirty="0"/>
              <a:t>άπω γλωσσικό φύμα</a:t>
            </a:r>
            <a:r>
              <a:rPr lang="el-GR" dirty="0"/>
              <a:t>. </a:t>
            </a:r>
            <a:endParaRPr lang="en-US" dirty="0" smtClean="0"/>
          </a:p>
          <a:p>
            <a:pPr marL="0" indent="0">
              <a:buNone/>
            </a:pPr>
            <a:r>
              <a:rPr lang="el-GR" dirty="0" smtClean="0"/>
              <a:t>Συνήθως τα δύο γλωσσικά φύματα είναι σχεδόν ίσα ή το </a:t>
            </a:r>
            <a:r>
              <a:rPr lang="el-GR" dirty="0"/>
              <a:t>εγγύς γλωσσικό φύμα είναι </a:t>
            </a:r>
            <a:r>
              <a:rPr lang="el-GR" dirty="0" smtClean="0"/>
              <a:t>μικρότερο </a:t>
            </a:r>
            <a:r>
              <a:rPr lang="el-GR" dirty="0"/>
              <a:t>και πιο κυρτό από το άπω.</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pic>
        <p:nvPicPr>
          <p:cNvPr id="5" name="Εικόνα 4"/>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372200" y="1029845"/>
            <a:ext cx="2271877" cy="2088231"/>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34466">
            <a:off x="6368400" y="3377995"/>
            <a:ext cx="2505363" cy="2448272"/>
          </a:xfrm>
          <a:prstGeom prst="rect">
            <a:avLst/>
          </a:prstGeom>
        </p:spPr>
      </p:pic>
    </p:spTree>
    <p:extLst>
      <p:ext uri="{BB962C8B-B14F-4D97-AF65-F5344CB8AC3E}">
        <p14:creationId xmlns:p14="http://schemas.microsoft.com/office/powerpoint/2010/main" val="893896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908720"/>
          </a:xfrm>
        </p:spPr>
        <p:txBody>
          <a:bodyPr>
            <a:normAutofit/>
          </a:bodyPr>
          <a:lstStyle/>
          <a:p>
            <a:pPr lvl="0"/>
            <a:r>
              <a:rPr lang="el-GR" dirty="0" smtClean="0"/>
              <a:t>Μασητική επιφάνεια τύπου </a:t>
            </a:r>
            <a:r>
              <a:rPr lang="en-US" dirty="0" smtClean="0"/>
              <a:t>H</a:t>
            </a:r>
            <a:r>
              <a:rPr lang="el-GR" dirty="0" smtClean="0"/>
              <a:t> </a:t>
            </a:r>
            <a:r>
              <a:rPr lang="el-GR" dirty="0"/>
              <a:t>(Γ τύπος</a:t>
            </a:r>
            <a:r>
              <a:rPr lang="el-GR" dirty="0" smtClean="0"/>
              <a:t>)</a:t>
            </a:r>
            <a:r>
              <a:rPr lang="en-US" dirty="0" smtClean="0"/>
              <a:t> </a:t>
            </a:r>
            <a:r>
              <a:rPr lang="en-US" sz="3200" b="0" dirty="0" smtClean="0"/>
              <a:t>1/</a:t>
            </a:r>
            <a:r>
              <a:rPr lang="el-GR" sz="3200" b="0" dirty="0" smtClean="0"/>
              <a:t>2</a:t>
            </a:r>
            <a:endParaRPr lang="el-GR" sz="3200" b="0" dirty="0"/>
          </a:p>
        </p:txBody>
      </p:sp>
      <p:sp>
        <p:nvSpPr>
          <p:cNvPr id="3" name="Content Placeholder 2"/>
          <p:cNvSpPr>
            <a:spLocks noGrp="1"/>
          </p:cNvSpPr>
          <p:nvPr>
            <p:ph idx="1"/>
          </p:nvPr>
        </p:nvSpPr>
        <p:spPr>
          <a:xfrm>
            <a:off x="457200" y="1196752"/>
            <a:ext cx="4320480" cy="4896544"/>
          </a:xfrm>
        </p:spPr>
        <p:txBody>
          <a:bodyPr>
            <a:normAutofit lnSpcReduction="10000"/>
          </a:bodyPr>
          <a:lstStyle/>
          <a:p>
            <a:pPr marL="0" indent="0">
              <a:buNone/>
            </a:pPr>
            <a:r>
              <a:rPr lang="el-GR" dirty="0"/>
              <a:t>Στον τύπο αυτό το περίγραμμα της μασητικής επιφάνειας είναι </a:t>
            </a:r>
            <a:r>
              <a:rPr lang="el-GR" dirty="0" smtClean="0"/>
              <a:t>παραλληλόγραμμο ή ακανόνιστο τετράπλευρο, </a:t>
            </a:r>
            <a:r>
              <a:rPr lang="el-GR" dirty="0"/>
              <a:t>και έχει τη μεγαλύτερη παρειογλωσσική διάσταση από όλους τους τύπους. Η κεντρική μασητική αύλακα εγγύς και άπω ενώνεται με δύο άλλες μικρότερες, κάθετες προς αυτήν και σχηματίζουν έτσι </a:t>
            </a:r>
            <a:r>
              <a:rPr lang="el-GR" b="1" dirty="0"/>
              <a:t>τη μορφή του γράμματος Η.</a:t>
            </a:r>
          </a:p>
          <a:p>
            <a:pPr marL="0" indent="0" algn="ctr">
              <a:buNone/>
            </a:pPr>
            <a:endParaRPr lang="el-GR" dirty="0"/>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pic>
        <p:nvPicPr>
          <p:cNvPr id="6" name="Εικόνα 5"/>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436096" y="1340768"/>
            <a:ext cx="2053208" cy="2376264"/>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717032"/>
            <a:ext cx="3024336" cy="2952328"/>
          </a:xfrm>
          <a:prstGeom prst="rect">
            <a:avLst/>
          </a:prstGeom>
        </p:spPr>
      </p:pic>
    </p:spTree>
    <p:extLst>
      <p:ext uri="{BB962C8B-B14F-4D97-AF65-F5344CB8AC3E}">
        <p14:creationId xmlns:p14="http://schemas.microsoft.com/office/powerpoint/2010/main" val="3715086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908720"/>
          </a:xfrm>
        </p:spPr>
        <p:txBody>
          <a:bodyPr>
            <a:noAutofit/>
          </a:bodyPr>
          <a:lstStyle/>
          <a:p>
            <a:r>
              <a:rPr lang="el-GR" dirty="0"/>
              <a:t>Μασητική επιφάνεια τύπου </a:t>
            </a:r>
            <a:r>
              <a:rPr lang="en-US" dirty="0"/>
              <a:t>H</a:t>
            </a:r>
            <a:r>
              <a:rPr lang="el-GR" dirty="0"/>
              <a:t> (Γ τύπος) </a:t>
            </a:r>
            <a:r>
              <a:rPr lang="en-US" sz="3200" b="0" dirty="0" smtClean="0"/>
              <a:t>2/</a:t>
            </a:r>
            <a:r>
              <a:rPr lang="el-GR" sz="3200" b="0" dirty="0" smtClean="0"/>
              <a:t>2</a:t>
            </a:r>
            <a:endParaRPr lang="el-GR" sz="3200" b="0" dirty="0"/>
          </a:p>
        </p:txBody>
      </p:sp>
      <p:sp>
        <p:nvSpPr>
          <p:cNvPr id="3" name="Content Placeholder 2"/>
          <p:cNvSpPr>
            <a:spLocks noGrp="1"/>
          </p:cNvSpPr>
          <p:nvPr>
            <p:ph idx="1"/>
          </p:nvPr>
        </p:nvSpPr>
        <p:spPr>
          <a:xfrm>
            <a:off x="457200" y="1196752"/>
            <a:ext cx="5698976" cy="5040560"/>
          </a:xfrm>
        </p:spPr>
        <p:txBody>
          <a:bodyPr>
            <a:normAutofit/>
          </a:bodyPr>
          <a:lstStyle/>
          <a:p>
            <a:pPr marL="0" indent="0">
              <a:buNone/>
            </a:pPr>
            <a:r>
              <a:rPr lang="el-GR" dirty="0"/>
              <a:t>Η </a:t>
            </a:r>
            <a:r>
              <a:rPr lang="el-GR" dirty="0" smtClean="0"/>
              <a:t>κεντρική </a:t>
            </a:r>
            <a:r>
              <a:rPr lang="el-GR" dirty="0"/>
              <a:t>μασητική αύλακα </a:t>
            </a:r>
            <a:r>
              <a:rPr lang="el-GR" dirty="0" smtClean="0"/>
              <a:t>είναι βαθιά και φέρεται </a:t>
            </a:r>
            <a:r>
              <a:rPr lang="el-GR" dirty="0"/>
              <a:t>σχεδόν ευθεία εγγύς- </a:t>
            </a:r>
            <a:r>
              <a:rPr lang="el-GR" dirty="0" smtClean="0"/>
              <a:t>άπω, </a:t>
            </a:r>
            <a:r>
              <a:rPr lang="el-GR" dirty="0"/>
              <a:t>ενώνοντας το </a:t>
            </a:r>
            <a:r>
              <a:rPr lang="el-GR" b="1" dirty="0"/>
              <a:t>εγγύς</a:t>
            </a:r>
            <a:r>
              <a:rPr lang="el-GR" dirty="0"/>
              <a:t> και το </a:t>
            </a:r>
            <a:r>
              <a:rPr lang="el-GR" b="1" dirty="0"/>
              <a:t>άπω βοθρίο </a:t>
            </a:r>
            <a:r>
              <a:rPr lang="el-GR" dirty="0"/>
              <a:t>και χωρίζοντας παράλληλα τη μασητική επιφάνεια σε δύο τμήματα, το παρειακό και το γλωσσικό. </a:t>
            </a:r>
            <a:r>
              <a:rPr lang="el-GR" dirty="0" smtClean="0"/>
              <a:t>Σε </a:t>
            </a:r>
            <a:r>
              <a:rPr lang="el-GR" dirty="0"/>
              <a:t>καθένα από αυτά τα τμήματα υπάρχει και το αντίστοιχο φύμα. Το </a:t>
            </a:r>
            <a:r>
              <a:rPr lang="el-GR" b="1" dirty="0"/>
              <a:t>παρειακό φύμα </a:t>
            </a:r>
            <a:r>
              <a:rPr lang="el-GR" dirty="0" smtClean="0"/>
              <a:t>είναι οξύ και ογκώδες και καλύπτει σχεδόν τη μισή μασητική επιφάνεια, </a:t>
            </a:r>
            <a:r>
              <a:rPr lang="el-GR" dirty="0"/>
              <a:t>ενώ το </a:t>
            </a:r>
            <a:r>
              <a:rPr lang="el-GR" b="1" dirty="0"/>
              <a:t>γλωσσικό</a:t>
            </a:r>
            <a:r>
              <a:rPr lang="el-GR" dirty="0"/>
              <a:t> είναι </a:t>
            </a:r>
            <a:r>
              <a:rPr lang="el-GR" dirty="0" smtClean="0"/>
              <a:t>μικρότερο, πιο κοντό και λιγότερο πλατύ εγγύς-άπω.</a:t>
            </a:r>
            <a:endParaRPr lang="el-GR" dirty="0"/>
          </a:p>
          <a:p>
            <a:pPr marL="0" indent="0" algn="ctr">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pic>
        <p:nvPicPr>
          <p:cNvPr id="7" name="Εικόνα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300192" y="1025257"/>
            <a:ext cx="2053208" cy="2376264"/>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133" y="3717032"/>
            <a:ext cx="3024336" cy="2952328"/>
          </a:xfrm>
          <a:prstGeom prst="rect">
            <a:avLst/>
          </a:prstGeom>
        </p:spPr>
      </p:pic>
    </p:spTree>
    <p:extLst>
      <p:ext uri="{BB962C8B-B14F-4D97-AF65-F5344CB8AC3E}">
        <p14:creationId xmlns:p14="http://schemas.microsoft.com/office/powerpoint/2010/main" val="4179387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Γλωσσική επιφάνεια </a:t>
            </a:r>
            <a:r>
              <a:rPr lang="el-GR" sz="3200" b="0" dirty="0" smtClean="0"/>
              <a:t>1/4</a:t>
            </a:r>
            <a:r>
              <a:rPr lang="el-GR" b="0" dirty="0" smtClean="0"/>
              <a:t> </a:t>
            </a:r>
            <a:endParaRPr lang="el-GR" b="0" dirty="0"/>
          </a:p>
        </p:txBody>
      </p:sp>
      <p:sp>
        <p:nvSpPr>
          <p:cNvPr id="3" name="Content Placeholder 2"/>
          <p:cNvSpPr>
            <a:spLocks noGrp="1"/>
          </p:cNvSpPr>
          <p:nvPr>
            <p:ph idx="1"/>
          </p:nvPr>
        </p:nvSpPr>
        <p:spPr>
          <a:xfrm>
            <a:off x="467544" y="1166245"/>
            <a:ext cx="4402832" cy="5328592"/>
          </a:xfrm>
        </p:spPr>
        <p:txBody>
          <a:bodyPr>
            <a:normAutofit lnSpcReduction="10000"/>
          </a:bodyPr>
          <a:lstStyle/>
          <a:p>
            <a:pPr marL="0" indent="0">
              <a:buNone/>
            </a:pPr>
            <a:r>
              <a:rPr lang="el-GR" dirty="0" smtClean="0"/>
              <a:t>Γενικά έχει </a:t>
            </a:r>
            <a:r>
              <a:rPr lang="el-GR" b="1" dirty="0"/>
              <a:t>σχήμα σφαιρικό </a:t>
            </a:r>
            <a:r>
              <a:rPr lang="el-GR" dirty="0"/>
              <a:t>με κυρτότητα προς όλες τις </a:t>
            </a:r>
            <a:r>
              <a:rPr lang="el-GR" dirty="0" smtClean="0"/>
              <a:t>κατευθύνσεις. </a:t>
            </a:r>
            <a:r>
              <a:rPr lang="el-GR" b="1" dirty="0" smtClean="0"/>
              <a:t>Σε όλους τους τύπους είναι πιο στενή  </a:t>
            </a:r>
            <a:r>
              <a:rPr lang="el-GR" b="1" dirty="0"/>
              <a:t>και πιο κοντή από την </a:t>
            </a:r>
            <a:r>
              <a:rPr lang="el-GR" b="1" dirty="0" smtClean="0"/>
              <a:t>παρειακή, </a:t>
            </a:r>
            <a:r>
              <a:rPr lang="el-GR" dirty="0" smtClean="0"/>
              <a:t>με συνέπεια να διακρίνονται τα όρια και της παρειακής επιφάνειας, όταν κοιτάμε το δόντι από την γλωσσική πλευρά</a:t>
            </a:r>
            <a:r>
              <a:rPr lang="el-GR" b="1" dirty="0" smtClean="0"/>
              <a:t>.</a:t>
            </a:r>
          </a:p>
          <a:p>
            <a:pPr marL="0" indent="0">
              <a:buNone/>
            </a:pPr>
            <a:r>
              <a:rPr lang="el-GR" b="1" dirty="0" smtClean="0"/>
              <a:t> </a:t>
            </a:r>
            <a:r>
              <a:rPr lang="el-GR" b="1" dirty="0"/>
              <a:t>Το σχήμα του μασητικού ορίου </a:t>
            </a:r>
            <a:r>
              <a:rPr lang="el-GR" b="1" dirty="0" smtClean="0"/>
              <a:t>της γλωσσικής επιφάνειας εξαρτάται </a:t>
            </a:r>
            <a:r>
              <a:rPr lang="el-GR" b="1" dirty="0"/>
              <a:t>από το σχήμα της μασητικής επιφάνειας.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196752"/>
            <a:ext cx="2088232" cy="5256584"/>
          </a:xfrm>
          <a:prstGeom prst="rect">
            <a:avLst/>
          </a:prstGeom>
        </p:spPr>
      </p:pic>
    </p:spTree>
    <p:extLst>
      <p:ext uri="{BB962C8B-B14F-4D97-AF65-F5344CB8AC3E}">
        <p14:creationId xmlns:p14="http://schemas.microsoft.com/office/powerpoint/2010/main" val="781908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Γλωσσική </a:t>
            </a:r>
            <a:r>
              <a:rPr lang="el-GR" dirty="0" smtClean="0"/>
              <a:t>επιφάνεια </a:t>
            </a:r>
            <a:r>
              <a:rPr lang="el-GR" sz="3200" b="0" dirty="0" smtClean="0"/>
              <a:t>2/4 </a:t>
            </a:r>
            <a:endParaRPr lang="el-GR" sz="3200" b="0" dirty="0"/>
          </a:p>
        </p:txBody>
      </p:sp>
      <p:sp>
        <p:nvSpPr>
          <p:cNvPr id="3" name="Content Placeholder 2"/>
          <p:cNvSpPr>
            <a:spLocks noGrp="1"/>
          </p:cNvSpPr>
          <p:nvPr>
            <p:ph idx="1"/>
          </p:nvPr>
        </p:nvSpPr>
        <p:spPr>
          <a:xfrm>
            <a:off x="457200" y="1196752"/>
            <a:ext cx="4546848" cy="5040560"/>
          </a:xfrm>
        </p:spPr>
        <p:txBody>
          <a:bodyPr/>
          <a:lstStyle/>
          <a:p>
            <a:pPr marL="0" indent="0">
              <a:buNone/>
            </a:pPr>
            <a:r>
              <a:rPr lang="el-GR" dirty="0"/>
              <a:t>Ό</a:t>
            </a:r>
            <a:r>
              <a:rPr lang="el-GR" dirty="0" smtClean="0"/>
              <a:t>ταν </a:t>
            </a:r>
            <a:r>
              <a:rPr lang="el-GR" dirty="0"/>
              <a:t>η μασητική επιφάνεια έχει τρία φύματα, (</a:t>
            </a:r>
            <a:r>
              <a:rPr lang="el-GR" b="1" dirty="0"/>
              <a:t>τύπος </a:t>
            </a:r>
            <a:r>
              <a:rPr lang="el-GR" b="1" dirty="0" smtClean="0"/>
              <a:t>Υ</a:t>
            </a:r>
            <a:r>
              <a:rPr lang="el-GR" dirty="0" smtClean="0"/>
              <a:t>) η </a:t>
            </a:r>
            <a:r>
              <a:rPr lang="el-GR" b="1" dirty="0" smtClean="0"/>
              <a:t>γλωσσική επιφάνεια χωρίζεται σε δύο </a:t>
            </a:r>
            <a:r>
              <a:rPr lang="el-GR" b="1" dirty="0"/>
              <a:t>τμήματα, ένα εγγύς και ένα άπω</a:t>
            </a:r>
            <a:r>
              <a:rPr lang="el-GR" dirty="0"/>
              <a:t>. Αυτά σχηματίζονται </a:t>
            </a:r>
            <a:r>
              <a:rPr lang="el-GR" dirty="0" smtClean="0"/>
              <a:t>γιατί η γλωσσική αύλακα που υπάρχει στη μασητική επιφάνεια, ανακάπτει γλωσσικά και πριν εξαφανιστεί, διχάζει το μασητικό </a:t>
            </a:r>
            <a:r>
              <a:rPr lang="el-GR" dirty="0"/>
              <a:t>ό</a:t>
            </a:r>
            <a:r>
              <a:rPr lang="el-GR" dirty="0" smtClean="0"/>
              <a:t>ριο σε δύο τμήματα. Είναι μεγαλύτερη από τους άλλους τύπους και ελάχιστα κυρτή από εγγύς προς άπω.</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pic>
        <p:nvPicPr>
          <p:cNvPr id="5" name="Εικόνα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64088" y="1196752"/>
            <a:ext cx="2568624" cy="2558801"/>
          </a:xfrm>
          <a:prstGeom prst="rect">
            <a:avLst/>
          </a:prstGeom>
        </p:spPr>
      </p:pic>
      <p:pic>
        <p:nvPicPr>
          <p:cNvPr id="6" name="Εικόνα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512461" y="4018882"/>
            <a:ext cx="2271877" cy="2088231"/>
          </a:xfrm>
          <a:prstGeom prst="rect">
            <a:avLst/>
          </a:prstGeom>
        </p:spPr>
      </p:pic>
    </p:spTree>
    <p:extLst>
      <p:ext uri="{BB962C8B-B14F-4D97-AF65-F5344CB8AC3E}">
        <p14:creationId xmlns:p14="http://schemas.microsoft.com/office/powerpoint/2010/main" val="3054867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Γλωσσική </a:t>
            </a:r>
            <a:r>
              <a:rPr lang="el-GR" dirty="0" smtClean="0"/>
              <a:t>επιφάνεια </a:t>
            </a:r>
            <a:r>
              <a:rPr lang="el-GR" sz="3200" b="0" dirty="0" smtClean="0"/>
              <a:t>3/4</a:t>
            </a:r>
            <a:r>
              <a:rPr lang="el-GR" b="0" dirty="0" smtClean="0"/>
              <a:t> </a:t>
            </a:r>
            <a:endParaRPr lang="el-GR" b="0" dirty="0"/>
          </a:p>
        </p:txBody>
      </p:sp>
      <p:sp>
        <p:nvSpPr>
          <p:cNvPr id="3" name="Content Placeholder 2"/>
          <p:cNvSpPr>
            <a:spLocks noGrp="1"/>
          </p:cNvSpPr>
          <p:nvPr>
            <p:ph idx="1"/>
          </p:nvPr>
        </p:nvSpPr>
        <p:spPr>
          <a:xfrm>
            <a:off x="476779" y="1498352"/>
            <a:ext cx="4042792" cy="5040560"/>
          </a:xfrm>
        </p:spPr>
        <p:txBody>
          <a:bodyPr>
            <a:normAutofit/>
          </a:bodyPr>
          <a:lstStyle/>
          <a:p>
            <a:pPr marL="0" indent="0">
              <a:buNone/>
            </a:pPr>
            <a:r>
              <a:rPr lang="el-GR" dirty="0" smtClean="0"/>
              <a:t>Στον </a:t>
            </a:r>
            <a:r>
              <a:rPr lang="el-GR" b="1" dirty="0"/>
              <a:t>τοξοειδή </a:t>
            </a:r>
            <a:r>
              <a:rPr lang="el-GR" b="1" dirty="0" smtClean="0"/>
              <a:t>τύπο (τύπος </a:t>
            </a:r>
            <a:r>
              <a:rPr lang="en-US" b="1" dirty="0" smtClean="0"/>
              <a:t>U)</a:t>
            </a:r>
            <a:r>
              <a:rPr lang="el-GR" b="1" dirty="0" smtClean="0"/>
              <a:t> </a:t>
            </a:r>
            <a:r>
              <a:rPr lang="el-GR" dirty="0" smtClean="0"/>
              <a:t>η γλωσσική επιφάνεια είναι η μικρότερη από των άλλων τύπων. Επίσης το αυχενικό τριτημόριο είναι πολύ στενό έναντι των άλλων τύπων, ενώ στο μέσο του μασητικού ορίου εμφανίζεται κορυφή.</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pic>
        <p:nvPicPr>
          <p:cNvPr id="6" name="Εικόνα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0800000">
            <a:off x="5292080" y="1268757"/>
            <a:ext cx="2002253" cy="2088233"/>
          </a:xfrm>
          <a:prstGeom prst="rect">
            <a:avLst/>
          </a:prstGeom>
        </p:spPr>
      </p:pic>
      <p:pic>
        <p:nvPicPr>
          <p:cNvPr id="7" name="Εικόνα 6"/>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220072" y="3546835"/>
            <a:ext cx="2094152" cy="2331639"/>
          </a:xfrm>
          <a:prstGeom prst="rect">
            <a:avLst/>
          </a:prstGeom>
        </p:spPr>
      </p:pic>
    </p:spTree>
    <p:extLst>
      <p:ext uri="{BB962C8B-B14F-4D97-AF65-F5344CB8AC3E}">
        <p14:creationId xmlns:p14="http://schemas.microsoft.com/office/powerpoint/2010/main" val="3653125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Γλωσσική </a:t>
            </a:r>
            <a:r>
              <a:rPr lang="el-GR" dirty="0" smtClean="0"/>
              <a:t>επιφάνεια </a:t>
            </a:r>
            <a:r>
              <a:rPr lang="el-GR" sz="3200" b="0" dirty="0"/>
              <a:t>4</a:t>
            </a:r>
            <a:r>
              <a:rPr lang="el-GR" sz="3200" b="0" dirty="0" smtClean="0"/>
              <a:t>/4</a:t>
            </a:r>
            <a:r>
              <a:rPr lang="el-GR" sz="3200" dirty="0" smtClean="0"/>
              <a:t> </a:t>
            </a:r>
            <a:endParaRPr lang="el-GR" sz="3200" dirty="0"/>
          </a:p>
        </p:txBody>
      </p:sp>
      <p:sp>
        <p:nvSpPr>
          <p:cNvPr id="3" name="Content Placeholder 2"/>
          <p:cNvSpPr>
            <a:spLocks noGrp="1"/>
          </p:cNvSpPr>
          <p:nvPr>
            <p:ph idx="1"/>
          </p:nvPr>
        </p:nvSpPr>
        <p:spPr>
          <a:xfrm>
            <a:off x="827584" y="1412776"/>
            <a:ext cx="4042792" cy="5040560"/>
          </a:xfrm>
        </p:spPr>
        <p:txBody>
          <a:bodyPr>
            <a:normAutofit/>
          </a:bodyPr>
          <a:lstStyle/>
          <a:p>
            <a:pPr marL="0" indent="0">
              <a:buNone/>
            </a:pPr>
            <a:r>
              <a:rPr lang="el-GR" dirty="0" smtClean="0"/>
              <a:t>Στον </a:t>
            </a:r>
            <a:r>
              <a:rPr lang="el-GR" b="1" dirty="0"/>
              <a:t>τύπο Η</a:t>
            </a:r>
            <a:r>
              <a:rPr lang="el-GR" dirty="0"/>
              <a:t> </a:t>
            </a:r>
            <a:r>
              <a:rPr lang="el-GR" dirty="0" smtClean="0"/>
              <a:t> η γλωσσική επιφάνεια είναι πιο στενή και πιο κυρτή από την αντίστοιχη γλωσσική του τύπου Υ και ανάλογη αλλά λιγότερο κυρτή από αυτήν </a:t>
            </a:r>
            <a:r>
              <a:rPr lang="el-GR" dirty="0"/>
              <a:t>του τοξοειδή </a:t>
            </a:r>
            <a:r>
              <a:rPr lang="el-GR" dirty="0" smtClean="0"/>
              <a:t>τύπου. Το μασητικό της όριο είναι ομαλό, σχηματίζοντας ελαφρά κορυφή στο μέσο.</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792" y="3600394"/>
            <a:ext cx="2053208" cy="2376264"/>
          </a:xfrm>
          <a:prstGeom prst="rect">
            <a:avLst/>
          </a:prstGeom>
        </p:spPr>
      </p:pic>
      <p:pic>
        <p:nvPicPr>
          <p:cNvPr id="9" name="Εικόνα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0800000">
            <a:off x="5607244" y="1268756"/>
            <a:ext cx="2002253" cy="2088233"/>
          </a:xfrm>
          <a:prstGeom prst="rect">
            <a:avLst/>
          </a:prstGeom>
        </p:spPr>
      </p:pic>
    </p:spTree>
    <p:extLst>
      <p:ext uri="{BB962C8B-B14F-4D97-AF65-F5344CB8AC3E}">
        <p14:creationId xmlns:p14="http://schemas.microsoft.com/office/powerpoint/2010/main" val="292697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επιφάνεια</a:t>
            </a:r>
            <a:endParaRPr lang="el-GR" dirty="0"/>
          </a:p>
        </p:txBody>
      </p:sp>
      <p:sp>
        <p:nvSpPr>
          <p:cNvPr id="3" name="Content Placeholder 2"/>
          <p:cNvSpPr>
            <a:spLocks noGrp="1"/>
          </p:cNvSpPr>
          <p:nvPr>
            <p:ph idx="1"/>
          </p:nvPr>
        </p:nvSpPr>
        <p:spPr>
          <a:xfrm>
            <a:off x="467544" y="1278582"/>
            <a:ext cx="4762872" cy="5040560"/>
          </a:xfrm>
        </p:spPr>
        <p:txBody>
          <a:bodyPr>
            <a:normAutofit/>
          </a:bodyPr>
          <a:lstStyle/>
          <a:p>
            <a:pPr marL="0" indent="0">
              <a:buNone/>
            </a:pPr>
            <a:r>
              <a:rPr lang="el-GR" dirty="0" smtClean="0"/>
              <a:t>Έχει σχήμα ακανόνιστου τετράπλευρου και μοιάζει </a:t>
            </a:r>
            <a:r>
              <a:rPr lang="el-GR" dirty="0"/>
              <a:t>με την εγγύς επιφάνεια του πρώτου προγόμφιου, </a:t>
            </a:r>
            <a:r>
              <a:rPr lang="el-GR" dirty="0" smtClean="0"/>
              <a:t>αλλά </a:t>
            </a:r>
            <a:r>
              <a:rPr lang="el-GR" dirty="0"/>
              <a:t>είναι περισσότερο ομαλή</a:t>
            </a:r>
            <a:r>
              <a:rPr lang="el-GR" dirty="0" smtClean="0"/>
              <a:t>. Στο </a:t>
            </a:r>
            <a:r>
              <a:rPr lang="el-GR" dirty="0"/>
              <a:t>μασητικό τριτημόριο είναι κυρτή, στο μέσο ελαφρά κοίλη και στο αυχενικό </a:t>
            </a:r>
            <a:r>
              <a:rPr lang="el-GR" dirty="0" smtClean="0"/>
              <a:t>επίπεδη. Το μασητικό της όριο διακόπτεται από μια δευτερεύουσα αύλακα, η οποία ξεκινά από το εγγύς μασητικό τριγωνικό βοθρ</a:t>
            </a:r>
            <a:r>
              <a:rPr lang="el-GR" dirty="0"/>
              <a:t>ί</a:t>
            </a:r>
            <a:r>
              <a:rPr lang="el-GR" dirty="0" smtClean="0"/>
              <a:t>ο.</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78582"/>
            <a:ext cx="2016224" cy="5077767"/>
          </a:xfrm>
          <a:prstGeom prst="rect">
            <a:avLst/>
          </a:prstGeom>
        </p:spPr>
      </p:pic>
    </p:spTree>
    <p:extLst>
      <p:ext uri="{BB962C8B-B14F-4D97-AF65-F5344CB8AC3E}">
        <p14:creationId xmlns:p14="http://schemas.microsoft.com/office/powerpoint/2010/main" val="3500567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Άπω επιφάνεια</a:t>
            </a:r>
            <a:endParaRPr lang="el-GR" dirty="0"/>
          </a:p>
        </p:txBody>
      </p:sp>
      <p:sp>
        <p:nvSpPr>
          <p:cNvPr id="3" name="Content Placeholder 2"/>
          <p:cNvSpPr>
            <a:spLocks noGrp="1"/>
          </p:cNvSpPr>
          <p:nvPr>
            <p:ph idx="1"/>
          </p:nvPr>
        </p:nvSpPr>
        <p:spPr>
          <a:xfrm>
            <a:off x="457200" y="1196752"/>
            <a:ext cx="4042792" cy="4968552"/>
          </a:xfrm>
        </p:spPr>
        <p:txBody>
          <a:bodyPr>
            <a:normAutofit fontScale="92500" lnSpcReduction="10000"/>
          </a:bodyPr>
          <a:lstStyle/>
          <a:p>
            <a:pPr marL="0" indent="0">
              <a:buNone/>
            </a:pPr>
            <a:r>
              <a:rPr lang="el-GR" sz="2600" dirty="0" smtClean="0"/>
              <a:t>Είναι </a:t>
            </a:r>
            <a:r>
              <a:rPr lang="el-GR" sz="2600" dirty="0"/>
              <a:t>παρόμοια με την </a:t>
            </a:r>
            <a:r>
              <a:rPr lang="el-GR" sz="2600" dirty="0" smtClean="0"/>
              <a:t>εγγύς και έχει και αυτή σχήμα ακανόνιστου τετράπλευρου. Στο μασητικό τριτημόριο είναι κυρτή, ενώ </a:t>
            </a:r>
            <a:r>
              <a:rPr lang="el-GR" sz="2600" dirty="0"/>
              <a:t>στο αυχενικό τριτημόριο γίνεται ελαφρά κοίλη. Επίσης, το μασητικό της όριο μπορεί να διχάζεται από μια μικρή δευτερεύουσα </a:t>
            </a:r>
            <a:r>
              <a:rPr lang="el-GR" sz="2600" dirty="0" smtClean="0"/>
              <a:t>αύλακα, η οποία ξεκινά από το άπω μασητικό τριγωνικό βοθρίο.</a:t>
            </a:r>
            <a:endParaRPr lang="el-GR" sz="2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200038"/>
            <a:ext cx="2088232" cy="5253298"/>
          </a:xfrm>
          <a:prstGeom prst="rect">
            <a:avLst/>
          </a:prstGeom>
        </p:spPr>
      </p:pic>
    </p:spTree>
    <p:extLst>
      <p:ext uri="{BB962C8B-B14F-4D97-AF65-F5344CB8AC3E}">
        <p14:creationId xmlns:p14="http://schemas.microsoft.com/office/powerpoint/2010/main" val="677073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Αυχενική γραμμή</a:t>
            </a:r>
            <a:endParaRPr lang="el-GR" dirty="0"/>
          </a:p>
        </p:txBody>
      </p:sp>
      <p:sp>
        <p:nvSpPr>
          <p:cNvPr id="3" name="Content Placeholder 2"/>
          <p:cNvSpPr>
            <a:spLocks noGrp="1"/>
          </p:cNvSpPr>
          <p:nvPr>
            <p:ph idx="1"/>
          </p:nvPr>
        </p:nvSpPr>
        <p:spPr>
          <a:xfrm>
            <a:off x="752967" y="1509551"/>
            <a:ext cx="3754760" cy="5040560"/>
          </a:xfrm>
        </p:spPr>
        <p:txBody>
          <a:bodyPr/>
          <a:lstStyle/>
          <a:p>
            <a:pPr marL="0" indent="0">
              <a:buNone/>
            </a:pPr>
            <a:r>
              <a:rPr lang="el-GR" dirty="0"/>
              <a:t>Στην παρειακή και γλωσσική επιφάνεια </a:t>
            </a:r>
            <a:r>
              <a:rPr lang="el-GR" dirty="0" smtClean="0"/>
              <a:t>η αυχενική γραμμή αποτελεί </a:t>
            </a:r>
            <a:r>
              <a:rPr lang="el-GR" dirty="0"/>
              <a:t>τμήμα περιφέρειας κύκλου με το κυρτό προς τη ρίζα, ενώ στις όμορες επιφάνειες το κυρτό στρέφεται προς τη μασητική επιφάνεια</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265" y="1025352"/>
            <a:ext cx="2232248" cy="5328592"/>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178148"/>
            <a:ext cx="2016224" cy="5275188"/>
          </a:xfrm>
          <a:prstGeom prst="rect">
            <a:avLst/>
          </a:prstGeom>
        </p:spPr>
      </p:pic>
    </p:spTree>
    <p:extLst>
      <p:ext uri="{BB962C8B-B14F-4D97-AF65-F5344CB8AC3E}">
        <p14:creationId xmlns:p14="http://schemas.microsoft.com/office/powerpoint/2010/main" val="1342272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9727973"/>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10-11 χρόνων</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21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7</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14</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827927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Ρίζα</a:t>
            </a:r>
            <a:endParaRPr lang="el-GR" dirty="0"/>
          </a:p>
        </p:txBody>
      </p:sp>
      <p:sp>
        <p:nvSpPr>
          <p:cNvPr id="3" name="Content Placeholder 2"/>
          <p:cNvSpPr>
            <a:spLocks noGrp="1"/>
          </p:cNvSpPr>
          <p:nvPr>
            <p:ph idx="1"/>
          </p:nvPr>
        </p:nvSpPr>
        <p:spPr>
          <a:xfrm>
            <a:off x="707002" y="1231598"/>
            <a:ext cx="4402832" cy="5040560"/>
          </a:xfrm>
        </p:spPr>
        <p:txBody>
          <a:bodyPr/>
          <a:lstStyle/>
          <a:p>
            <a:pPr marL="0" indent="0">
              <a:buNone/>
            </a:pPr>
            <a:r>
              <a:rPr lang="el-GR" dirty="0"/>
              <a:t>Ο δεύτερος προγόμφιος της κάτω γνάθου συνήθως έχει </a:t>
            </a:r>
            <a:r>
              <a:rPr lang="el-GR" b="1" dirty="0"/>
              <a:t>μια ρίζα</a:t>
            </a:r>
            <a:r>
              <a:rPr lang="el-GR" dirty="0"/>
              <a:t>, με μεγαλύτερο μήκος και όγκο συγκριτικά με αυτήν του πρώτου. Στις όμορες επιφάνειές της δεν παρατηρούνται επιμήκεις αύλακες, ενώ συνήθως το ακρορρίζιο </a:t>
            </a:r>
            <a:r>
              <a:rPr lang="el-GR" dirty="0" smtClean="0"/>
              <a:t>το οποίο είναι αμβλύ, αποκλίνει </a:t>
            </a:r>
            <a:r>
              <a:rPr lang="el-GR" dirty="0"/>
              <a:t>προς τα άπω.</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752" y="939944"/>
            <a:ext cx="2232248" cy="5328592"/>
          </a:xfrm>
          <a:prstGeom prst="rect">
            <a:avLst/>
          </a:prstGeom>
        </p:spPr>
      </p:pic>
    </p:spTree>
    <p:extLst>
      <p:ext uri="{BB962C8B-B14F-4D97-AF65-F5344CB8AC3E}">
        <p14:creationId xmlns:p14="http://schemas.microsoft.com/office/powerpoint/2010/main" val="3317049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88640"/>
            <a:ext cx="7419475" cy="963251"/>
          </a:xfrm>
          <a:prstGeom prst="rect">
            <a:avLst/>
          </a:prstGeom>
        </p:spPr>
      </p:pic>
      <p:pic>
        <p:nvPicPr>
          <p:cNvPr id="19" name="Εικόνα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12" y="908720"/>
            <a:ext cx="2232248" cy="5328592"/>
          </a:xfrm>
          <a:prstGeom prst="rect">
            <a:avLst/>
          </a:prstGeom>
        </p:spPr>
      </p:pic>
      <p:pic>
        <p:nvPicPr>
          <p:cNvPr id="20" name="Εικόνα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1511" y="1067183"/>
            <a:ext cx="2088232" cy="5256584"/>
          </a:xfrm>
          <a:prstGeom prst="rect">
            <a:avLst/>
          </a:prstGeom>
        </p:spPr>
      </p:pic>
      <p:pic>
        <p:nvPicPr>
          <p:cNvPr id="26" name="Εικόνα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976" y="1033139"/>
            <a:ext cx="2016224" cy="5204173"/>
          </a:xfrm>
          <a:prstGeom prst="rect">
            <a:avLst/>
          </a:prstGeom>
        </p:spPr>
      </p:pic>
      <p:pic>
        <p:nvPicPr>
          <p:cNvPr id="27" name="Εικόνα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4667" y="1034600"/>
            <a:ext cx="2088232" cy="5321750"/>
          </a:xfrm>
          <a:prstGeom prst="rect">
            <a:avLst/>
          </a:prstGeom>
        </p:spPr>
      </p:pic>
    </p:spTree>
    <p:extLst>
      <p:ext uri="{BB962C8B-B14F-4D97-AF65-F5344CB8AC3E}">
        <p14:creationId xmlns:p14="http://schemas.microsoft.com/office/powerpoint/2010/main" val="2171603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χαρακτηριστικά</a:t>
            </a:r>
            <a:endParaRPr lang="el-GR" dirty="0"/>
          </a:p>
        </p:txBody>
      </p:sp>
      <p:sp>
        <p:nvSpPr>
          <p:cNvPr id="3" name="Content Placeholder 2"/>
          <p:cNvSpPr>
            <a:spLocks noGrp="1"/>
          </p:cNvSpPr>
          <p:nvPr>
            <p:ph idx="1"/>
          </p:nvPr>
        </p:nvSpPr>
        <p:spPr/>
        <p:txBody>
          <a:bodyPr/>
          <a:lstStyle/>
          <a:p>
            <a:pPr lvl="0"/>
            <a:r>
              <a:rPr lang="el-GR" dirty="0"/>
              <a:t>Η μύλη του είναι ευρύτερη από αυτήν του πρώτου προγόμφιου της κάτω γνάθου.</a:t>
            </a:r>
          </a:p>
          <a:p>
            <a:r>
              <a:rPr lang="el-GR" dirty="0"/>
              <a:t>Έχει μια ρίζα ισχυρή με ακρορρίζιο που κλίνει άπω και χωρίς επιμήκεις αύλακες στις όμορες επιφάνειες της.</a:t>
            </a:r>
          </a:p>
          <a:p>
            <a:pPr lvl="0"/>
            <a:r>
              <a:rPr lang="el-GR" dirty="0" smtClean="0"/>
              <a:t>Παρουσιάζει τρεις τύπους μασητικής επιφάνειας, από τους οποίους ο πιο συχνά απαντώμενος είναι ο τύπος  Υ, που έχει </a:t>
            </a:r>
            <a:r>
              <a:rPr lang="el-GR" dirty="0"/>
              <a:t>τρία </a:t>
            </a:r>
            <a:r>
              <a:rPr lang="el-GR" dirty="0" smtClean="0"/>
              <a:t>φύματα.</a:t>
            </a:r>
          </a:p>
          <a:p>
            <a:pPr lvl="0"/>
            <a:r>
              <a:rPr lang="el-GR" dirty="0" smtClean="0"/>
              <a:t>Γενικά το σχήμα της μασητικής και της γλωσσικής του επιφάνειας καθορίζεται ανάλογα με τον τύπο του.</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742520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Διαφορές μεταξύ πρώτου και δεύτερου προγομφίου της κάτω γνάθου</a:t>
            </a:r>
            <a:endParaRPr lang="el-GR" dirty="0"/>
          </a:p>
        </p:txBody>
      </p:sp>
      <p:sp>
        <p:nvSpPr>
          <p:cNvPr id="3" name="Content Placeholder 2"/>
          <p:cNvSpPr>
            <a:spLocks noGrp="1"/>
          </p:cNvSpPr>
          <p:nvPr>
            <p:ph idx="1"/>
          </p:nvPr>
        </p:nvSpPr>
        <p:spPr>
          <a:xfrm>
            <a:off x="251520" y="1340768"/>
            <a:ext cx="8496944" cy="5040560"/>
          </a:xfrm>
        </p:spPr>
        <p:txBody>
          <a:bodyPr>
            <a:normAutofit fontScale="92500" lnSpcReduction="10000"/>
          </a:bodyPr>
          <a:lstStyle/>
          <a:p>
            <a:pPr marL="914400" lvl="1" indent="-457200">
              <a:buFont typeface="+mj-lt"/>
              <a:buAutoNum type="arabicPeriod"/>
            </a:pPr>
            <a:r>
              <a:rPr lang="el-GR" dirty="0"/>
              <a:t>Ο πρώτος είναι μικρότερος από τον δεύτερο.</a:t>
            </a:r>
          </a:p>
          <a:p>
            <a:pPr marL="914400" lvl="1" indent="-457200">
              <a:buFont typeface="+mj-lt"/>
              <a:buAutoNum type="arabicPeriod"/>
            </a:pPr>
            <a:r>
              <a:rPr lang="el-GR" dirty="0"/>
              <a:t>Στον πρώτο προγόμφιο της κάτω γνάθου, το παρειακό φύμα είναι ψηλότερο από το γλωσσικό και καλύπτει σχεδόν τα 2/3 της μασητικής επιφάνειας, ενώ το γλωσσικό είναι υποτυπώδες. Στον δεύτερο, τα δύο φύματα έχουν το ίδιο ύψος ή το γλωσσικό είναι λίγο </a:t>
            </a:r>
            <a:r>
              <a:rPr lang="el-GR" dirty="0" smtClean="0"/>
              <a:t>χαμηλότερο </a:t>
            </a:r>
            <a:r>
              <a:rPr lang="el-GR" dirty="0"/>
              <a:t>από το παρειακό.</a:t>
            </a:r>
          </a:p>
          <a:p>
            <a:pPr marL="914400" lvl="1" indent="-457200">
              <a:buFont typeface="+mj-lt"/>
              <a:buAutoNum type="arabicPeriod"/>
            </a:pPr>
            <a:r>
              <a:rPr lang="el-GR" dirty="0"/>
              <a:t>Η μασητική επιφάνεια του πρώτου έχει σχήμα τριγωνικό ή ελαφρά στρογγυλό, ενώ η αντίστοιχη επιφάνεια του δεύτερου, ανάλογα με τον τύπο, έχει σχήμα στρογγυλό (υ τύπος), πεντάγωνο (Υ τύπος), ή τετράπλευρο (Η τύπος).</a:t>
            </a:r>
          </a:p>
          <a:p>
            <a:pPr marL="914400" lvl="1" indent="-457200">
              <a:buFont typeface="+mj-lt"/>
              <a:buAutoNum type="arabicPeriod"/>
            </a:pPr>
            <a:r>
              <a:rPr lang="el-GR" dirty="0"/>
              <a:t>Στον πρώτο, επειδή </a:t>
            </a:r>
            <a:r>
              <a:rPr lang="el-GR" dirty="0" smtClean="0"/>
              <a:t>το γλωσσικό </a:t>
            </a:r>
            <a:r>
              <a:rPr lang="el-GR" dirty="0"/>
              <a:t>φύμα είναι υποτυπώδες, η μασητική επιφάνεια έχει λοξή κλίση από άνω προς τα κάτω με γλωσσική κατεύθυνση. Στον δεύτερο, η κλίση είναι ελάχιστη.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8684485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Διαφορές μεταξύ προγομφίων άνω και κάτω γνάθου </a:t>
            </a:r>
            <a:r>
              <a:rPr lang="el-GR" sz="3100" b="0" dirty="0" smtClean="0"/>
              <a:t>1/2</a:t>
            </a:r>
            <a:endParaRPr lang="el-GR" sz="3100" b="0" dirty="0"/>
          </a:p>
        </p:txBody>
      </p:sp>
      <p:sp>
        <p:nvSpPr>
          <p:cNvPr id="3" name="Content Placeholder 2"/>
          <p:cNvSpPr>
            <a:spLocks noGrp="1"/>
          </p:cNvSpPr>
          <p:nvPr>
            <p:ph idx="1"/>
          </p:nvPr>
        </p:nvSpPr>
        <p:spPr/>
        <p:txBody>
          <a:bodyPr>
            <a:normAutofit lnSpcReduction="10000"/>
          </a:bodyPr>
          <a:lstStyle/>
          <a:p>
            <a:pPr marL="457200" lvl="0" indent="-457200">
              <a:buFont typeface="+mj-lt"/>
              <a:buAutoNum type="arabicPeriod"/>
            </a:pPr>
            <a:r>
              <a:rPr lang="el-GR" dirty="0"/>
              <a:t>Οι άνω προγόμφιοι είναι μεγαλύτεροι από τους κάτω.</a:t>
            </a:r>
          </a:p>
          <a:p>
            <a:pPr marL="457200" lvl="0" indent="-457200">
              <a:buFont typeface="+mj-lt"/>
              <a:buAutoNum type="arabicPeriod"/>
            </a:pPr>
            <a:r>
              <a:rPr lang="el-GR" dirty="0"/>
              <a:t>Οι πρώτοι προγόμφιοι της άνω γνάθου έχουν το παρειακό φύμα λίγο ψηλότερα από το υπερώιο, ενώ οι δεύτεροι τα έχουν ισοϋψή. Ο πρώτος προγόμφιος της κάτω γνάθου έχει το παρειακό φύμα ψηλότερο από το γλωσσικό και καταλαμβάνει σχεδόν τα 2/3 της μασητικής του επιφάνειας. Το γλωσσικό φύμα είναι πολύ υποτυπώδες και πολύ μικρότερο από τα υπερώια των άνω.</a:t>
            </a:r>
          </a:p>
          <a:p>
            <a:pPr marL="457200" lvl="0" indent="-457200">
              <a:buFont typeface="+mj-lt"/>
              <a:buAutoNum type="arabicPeriod"/>
            </a:pPr>
            <a:r>
              <a:rPr lang="el-GR" dirty="0"/>
              <a:t>Η ρίζα στους άνω είναι αποπεπλατυσμένη και συνήθως ο πρώτος προγόμφιος της άνω έχει δύο ρίζες (παρειακή και υπερώια), ενώ ο δεύτερος έχει μια. Οι κάτω προγόμφιοι έχουν συνήθως μία ρίζα κωνική και ογκώδη.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841146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Διαφορές μεταξύ προγομφίων άνω και κάτω γνάθου </a:t>
            </a:r>
            <a:r>
              <a:rPr lang="el-GR" sz="3100" b="0" dirty="0" smtClean="0"/>
              <a:t>2/2</a:t>
            </a:r>
            <a:endParaRPr lang="el-GR" sz="3100" b="0" dirty="0"/>
          </a:p>
        </p:txBody>
      </p:sp>
      <p:sp>
        <p:nvSpPr>
          <p:cNvPr id="3" name="Content Placeholder 2"/>
          <p:cNvSpPr>
            <a:spLocks noGrp="1"/>
          </p:cNvSpPr>
          <p:nvPr>
            <p:ph idx="1"/>
          </p:nvPr>
        </p:nvSpPr>
        <p:spPr/>
        <p:txBody>
          <a:bodyPr>
            <a:normAutofit lnSpcReduction="10000"/>
          </a:bodyPr>
          <a:lstStyle/>
          <a:p>
            <a:pPr marL="457200" lvl="0" indent="-457200">
              <a:buFont typeface="+mj-lt"/>
              <a:buAutoNum type="arabicPeriod" startAt="4"/>
            </a:pPr>
            <a:r>
              <a:rPr lang="el-GR" dirty="0"/>
              <a:t>Οι άνω προγόμφιοι βρίσκονται τοποθετημένοι στον οδοντικό φραγμό με κατιούσα σειρά, δηλαδή ο πρώτος είναι μεγαλύτερος από τον δεύτερο, ενώ στους κάτω συμβαίνει το αντίθετο.</a:t>
            </a:r>
          </a:p>
          <a:p>
            <a:pPr marL="457200" lvl="0" indent="-457200">
              <a:buFont typeface="+mj-lt"/>
              <a:buAutoNum type="arabicPeriod" startAt="4"/>
            </a:pPr>
            <a:r>
              <a:rPr lang="el-GR" dirty="0"/>
              <a:t>Οι άνω έχουν τη παρειακή επιφάνεια με μικρότερη κλίση προς τη μασητική επιφάνεια σε σχέση με την υπερώια. Αντίθετα, οι κάτω έχουν τη παρειακή επιφάνεια με μεγαλύτερη κλίση σε σχέση με τη γλωσσική.</a:t>
            </a:r>
          </a:p>
          <a:p>
            <a:pPr marL="457200" lvl="0" indent="-457200">
              <a:buFont typeface="+mj-lt"/>
              <a:buAutoNum type="arabicPeriod" startAt="4"/>
            </a:pPr>
            <a:r>
              <a:rPr lang="el-GR" dirty="0"/>
              <a:t>Η κεντρική οβελιαία αύλακα στους άνω είναι σχεδόν ευθεία, ενώ στους κάτω μόνο στον τύπο Η είναι ευθύγραμμη. Στους άλλους δύο τύπους, η οβελιαία αύλακα είναι καμπύλη με το κυρτό προς τη γλωσσική επιφάνεια.</a:t>
            </a:r>
          </a:p>
          <a:p>
            <a:pPr marL="457200" lvl="0" indent="-457200">
              <a:buFont typeface="+mj-lt"/>
              <a:buAutoNum type="arabicPeriod" startAt="4"/>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540463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8: Πρώτος και δεύτερος προγόμφιος κάτω </a:t>
            </a:r>
            <a:r>
              <a:rPr lang="el-GR" sz="2000" dirty="0" smtClean="0"/>
              <a:t>γνάθου». Έκδοση: 1.0. Αθήνα 2014. Διαθέσιμο από τη δικτυακή διεύθυνση: </a:t>
            </a:r>
            <a:r>
              <a:rPr lang="en-US" sz="2000" dirty="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98052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1/</a:t>
            </a:r>
            <a:r>
              <a:rPr lang="en-US" sz="3200" b="0" dirty="0" smtClean="0"/>
              <a:t>3</a:t>
            </a:r>
            <a:endParaRPr lang="el-GR" sz="3200" b="0" dirty="0"/>
          </a:p>
        </p:txBody>
      </p:sp>
      <p:sp>
        <p:nvSpPr>
          <p:cNvPr id="3" name="Content Placeholder 2"/>
          <p:cNvSpPr>
            <a:spLocks noGrp="1"/>
          </p:cNvSpPr>
          <p:nvPr>
            <p:ph idx="1"/>
          </p:nvPr>
        </p:nvSpPr>
        <p:spPr>
          <a:xfrm>
            <a:off x="323528" y="1054207"/>
            <a:ext cx="4536504" cy="5524723"/>
          </a:xfrm>
        </p:spPr>
        <p:txBody>
          <a:bodyPr>
            <a:normAutofit/>
          </a:bodyPr>
          <a:lstStyle/>
          <a:p>
            <a:pPr marL="0" indent="0">
              <a:buNone/>
            </a:pPr>
            <a:r>
              <a:rPr lang="el-GR" dirty="0"/>
              <a:t>Έχει σχήμα </a:t>
            </a:r>
            <a:r>
              <a:rPr lang="el-GR" b="1" dirty="0" smtClean="0"/>
              <a:t>κωδωνοειδές </a:t>
            </a:r>
            <a:r>
              <a:rPr lang="el-GR" b="1" dirty="0"/>
              <a:t>(</a:t>
            </a:r>
            <a:r>
              <a:rPr lang="el-GR" b="1" dirty="0" smtClean="0"/>
              <a:t>τραπεζοειδές)</a:t>
            </a:r>
            <a:r>
              <a:rPr lang="el-GR" dirty="0" smtClean="0"/>
              <a:t>. </a:t>
            </a:r>
            <a:r>
              <a:rPr lang="el-GR" dirty="0"/>
              <a:t>Η εγγύς-άπω διάσταση του αυχενικού τριτημορίου είναι μικρότερη από την εγγύς-άπω διάσταση του μασητικού τριτημορίου</a:t>
            </a:r>
            <a:r>
              <a:rPr lang="el-GR" dirty="0" smtClean="0"/>
              <a:t>.</a:t>
            </a:r>
            <a:r>
              <a:rPr lang="el-GR" dirty="0"/>
              <a:t> Η γραμμή του εγγύς και άπω ορίου είναι κοίλη από την αυχενική γραμμή μέχρι το μέσο </a:t>
            </a:r>
            <a:r>
              <a:rPr lang="el-GR" dirty="0" smtClean="0"/>
              <a:t>τριτημόριο. Κύριο χαρακτηριστικό της είναι η </a:t>
            </a:r>
            <a:r>
              <a:rPr lang="el-GR" b="1" dirty="0" smtClean="0"/>
              <a:t>έντονη κυρτότητα (περίπου 45</a:t>
            </a:r>
            <a:r>
              <a:rPr lang="el-GR" b="1" baseline="30000" dirty="0" smtClean="0"/>
              <a:t>0</a:t>
            </a:r>
            <a:r>
              <a:rPr lang="el-GR" b="1" dirty="0" smtClean="0"/>
              <a:t>)</a:t>
            </a:r>
            <a:r>
              <a:rPr lang="el-GR" dirty="0" smtClean="0"/>
              <a:t>που παρουσιάζει κατά μασητικοαυχενική κατεύθυνση.</a:t>
            </a:r>
            <a:endParaRPr lang="el-GR" dirty="0"/>
          </a:p>
          <a:p>
            <a:pPr marL="0" indent="0" algn="ctr">
              <a:buNone/>
            </a:pP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900" y="692696"/>
            <a:ext cx="1800200" cy="5498938"/>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356992"/>
            <a:ext cx="2019707" cy="3796531"/>
          </a:xfrm>
          <a:prstGeom prst="rect">
            <a:avLst/>
          </a:prstGeom>
        </p:spPr>
      </p:pic>
      <p:sp>
        <p:nvSpPr>
          <p:cNvPr id="8" name="Τόξο 7"/>
          <p:cNvSpPr/>
          <p:nvPr/>
        </p:nvSpPr>
        <p:spPr>
          <a:xfrm rot="13115354">
            <a:off x="5578622" y="2895364"/>
            <a:ext cx="692494" cy="1973273"/>
          </a:xfrm>
          <a:prstGeom prst="arc">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cxnSp>
        <p:nvCxnSpPr>
          <p:cNvPr id="10" name="Ευθεία γραμμή σύνδεσης 9"/>
          <p:cNvCxnSpPr/>
          <p:nvPr/>
        </p:nvCxnSpPr>
        <p:spPr>
          <a:xfrm>
            <a:off x="5936322" y="3030629"/>
            <a:ext cx="0" cy="1343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5369196" y="3032477"/>
            <a:ext cx="577805"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27886" y="3203154"/>
            <a:ext cx="617696" cy="246221"/>
          </a:xfrm>
          <a:prstGeom prst="rect">
            <a:avLst/>
          </a:prstGeom>
          <a:noFill/>
        </p:spPr>
        <p:txBody>
          <a:bodyPr wrap="square" rtlCol="0">
            <a:spAutoFit/>
          </a:bodyPr>
          <a:lstStyle/>
          <a:p>
            <a:pPr algn="ctr"/>
            <a:r>
              <a:rPr lang="el-GR" sz="1000" dirty="0" smtClean="0"/>
              <a:t>45</a:t>
            </a:r>
            <a:r>
              <a:rPr lang="el-GR" sz="1000" baseline="30000" dirty="0" smtClean="0"/>
              <a:t>0</a:t>
            </a:r>
            <a:endParaRPr lang="el-GR" sz="1000" baseline="30000" dirty="0"/>
          </a:p>
        </p:txBody>
      </p:sp>
    </p:spTree>
    <p:extLst>
      <p:ext uri="{BB962C8B-B14F-4D97-AF65-F5344CB8AC3E}">
        <p14:creationId xmlns:p14="http://schemas.microsoft.com/office/powerpoint/2010/main" val="1529114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803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44" y="20417"/>
            <a:ext cx="8229600" cy="908720"/>
          </a:xfrm>
        </p:spPr>
        <p:txBody>
          <a:bodyPr/>
          <a:lstStyle/>
          <a:p>
            <a:r>
              <a:rPr lang="el-GR" dirty="0"/>
              <a:t>Παρειακή επιφάνεια </a:t>
            </a:r>
            <a:r>
              <a:rPr lang="el-GR" sz="3200" b="0" dirty="0" smtClean="0"/>
              <a:t>2/</a:t>
            </a:r>
            <a:r>
              <a:rPr lang="en-US" sz="3200" b="0" dirty="0" smtClean="0"/>
              <a:t>3</a:t>
            </a:r>
            <a:endParaRPr lang="el-GR" sz="3200" b="0" dirty="0"/>
          </a:p>
        </p:txBody>
      </p:sp>
      <p:sp>
        <p:nvSpPr>
          <p:cNvPr id="3" name="Content Placeholder 2"/>
          <p:cNvSpPr>
            <a:spLocks noGrp="1"/>
          </p:cNvSpPr>
          <p:nvPr>
            <p:ph idx="1"/>
          </p:nvPr>
        </p:nvSpPr>
        <p:spPr>
          <a:xfrm>
            <a:off x="395536" y="1025351"/>
            <a:ext cx="5256584" cy="5696123"/>
          </a:xfrm>
        </p:spPr>
        <p:txBody>
          <a:bodyPr>
            <a:normAutofit/>
          </a:bodyPr>
          <a:lstStyle/>
          <a:p>
            <a:pPr marL="0" indent="0">
              <a:buNone/>
            </a:pPr>
            <a:r>
              <a:rPr lang="el-GR" dirty="0" smtClean="0"/>
              <a:t>Υπάρχουν </a:t>
            </a:r>
            <a:r>
              <a:rPr lang="el-GR" dirty="0"/>
              <a:t>οι </a:t>
            </a:r>
            <a:r>
              <a:rPr lang="el-GR" b="1" dirty="0" smtClean="0"/>
              <a:t>δύο παραγωγικές </a:t>
            </a:r>
            <a:r>
              <a:rPr lang="el-GR" b="1" dirty="0"/>
              <a:t>αύλακες</a:t>
            </a:r>
            <a:r>
              <a:rPr lang="el-GR" dirty="0"/>
              <a:t>, από τις οποίες η εγγύς είναι μεγαλύτερη από την άπω. Οι αύλακες αυτές χωρίζουν την παρειακή επιφάνεια σε τρεις λοβούς: τον εγγύς, μέσο και άπω. Από αυτούς ο μέσος είναι ο </a:t>
            </a:r>
            <a:r>
              <a:rPr lang="el-GR" dirty="0" smtClean="0"/>
              <a:t>μεγαλύτερος, </a:t>
            </a:r>
            <a:r>
              <a:rPr lang="el-GR" dirty="0"/>
              <a:t>καταλαμβάνει σχεδόν ολόκληρη τη παρειακή </a:t>
            </a:r>
            <a:r>
              <a:rPr lang="el-GR" dirty="0" smtClean="0"/>
              <a:t>επιφάνεια. Από </a:t>
            </a:r>
            <a:r>
              <a:rPr lang="el-GR" dirty="0"/>
              <a:t>τον αυχένα μέχρι </a:t>
            </a:r>
            <a:r>
              <a:rPr lang="el-GR" dirty="0" smtClean="0"/>
              <a:t>το όριο της μασητικής επιφάνειας, ο μέσος</a:t>
            </a:r>
            <a:r>
              <a:rPr lang="el-GR" b="1" dirty="0" smtClean="0"/>
              <a:t> αυτός λοβός </a:t>
            </a:r>
            <a:r>
              <a:rPr lang="el-GR" dirty="0" smtClean="0"/>
              <a:t>προεξέχει, δημιουργώντας την </a:t>
            </a:r>
            <a:r>
              <a:rPr lang="el-GR" b="1" dirty="0"/>
              <a:t>παρειακή ακρολοφία</a:t>
            </a:r>
            <a:r>
              <a:rPr lang="el-GR" dirty="0"/>
              <a:t>, που καταλήγει στη κορυφή του παρειακού φύματος.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867799"/>
            <a:ext cx="1800200" cy="5498938"/>
          </a:xfrm>
          <a:prstGeom prst="rect">
            <a:avLst/>
          </a:prstGeom>
        </p:spPr>
      </p:pic>
    </p:spTree>
    <p:extLst>
      <p:ext uri="{BB962C8B-B14F-4D97-AF65-F5344CB8AC3E}">
        <p14:creationId xmlns:p14="http://schemas.microsoft.com/office/powerpoint/2010/main" val="38212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Παρειακή επιφάνεια </a:t>
            </a:r>
            <a:r>
              <a:rPr lang="en-US" sz="3200" b="0" dirty="0"/>
              <a:t>3</a:t>
            </a:r>
            <a:r>
              <a:rPr lang="el-GR" sz="3200" b="0" dirty="0" smtClean="0"/>
              <a:t>/</a:t>
            </a:r>
            <a:r>
              <a:rPr lang="en-US" sz="3200" b="0" dirty="0" smtClean="0"/>
              <a:t>3</a:t>
            </a:r>
            <a:endParaRPr lang="el-GR" sz="3200" b="0" dirty="0"/>
          </a:p>
        </p:txBody>
      </p:sp>
      <p:sp>
        <p:nvSpPr>
          <p:cNvPr id="3" name="Content Placeholder 2"/>
          <p:cNvSpPr>
            <a:spLocks noGrp="1"/>
          </p:cNvSpPr>
          <p:nvPr>
            <p:ph idx="1"/>
          </p:nvPr>
        </p:nvSpPr>
        <p:spPr>
          <a:xfrm>
            <a:off x="457199" y="1196752"/>
            <a:ext cx="4666493" cy="5472608"/>
          </a:xfrm>
        </p:spPr>
        <p:txBody>
          <a:bodyPr>
            <a:normAutofit lnSpcReduction="10000"/>
          </a:bodyPr>
          <a:lstStyle/>
          <a:p>
            <a:pPr marL="0" indent="0">
              <a:buNone/>
            </a:pPr>
            <a:r>
              <a:rPr lang="el-GR" dirty="0" smtClean="0"/>
              <a:t>Ο </a:t>
            </a:r>
            <a:r>
              <a:rPr lang="el-GR" b="1" dirty="0" smtClean="0"/>
              <a:t>εγγύς λοβός </a:t>
            </a:r>
            <a:r>
              <a:rPr lang="el-GR" dirty="0" smtClean="0"/>
              <a:t>είναι κυρτός, με κλίση προς τα εγγύς, ενώ ο </a:t>
            </a:r>
            <a:r>
              <a:rPr lang="el-GR" b="1" dirty="0" smtClean="0"/>
              <a:t>άπω λοβός </a:t>
            </a:r>
            <a:r>
              <a:rPr lang="el-GR" dirty="0" smtClean="0"/>
              <a:t>είναι πιο κοντός με κλίση προς τα άπω. Το </a:t>
            </a:r>
            <a:r>
              <a:rPr lang="el-GR" dirty="0"/>
              <a:t>μασητικό όριο </a:t>
            </a:r>
            <a:r>
              <a:rPr lang="el-GR" dirty="0" smtClean="0"/>
              <a:t>της παρειακής επιφάνειας με την </a:t>
            </a:r>
            <a:r>
              <a:rPr lang="el-GR" dirty="0"/>
              <a:t>κορυφή του παρειακού φύματος χωρίζεται σε δύο τμήματα, το </a:t>
            </a:r>
            <a:r>
              <a:rPr lang="el-GR" b="1" dirty="0"/>
              <a:t>εγγύς</a:t>
            </a:r>
            <a:r>
              <a:rPr lang="el-GR" dirty="0"/>
              <a:t> που είναι ελαφρά κυρτό </a:t>
            </a:r>
            <a:r>
              <a:rPr lang="el-GR" dirty="0" smtClean="0"/>
              <a:t>και μικρό και </a:t>
            </a:r>
            <a:r>
              <a:rPr lang="el-GR" dirty="0"/>
              <a:t>το </a:t>
            </a:r>
            <a:r>
              <a:rPr lang="el-GR" b="1" dirty="0" smtClean="0"/>
              <a:t>άπω </a:t>
            </a:r>
            <a:r>
              <a:rPr lang="el-GR" dirty="0" smtClean="0"/>
              <a:t>που είναι </a:t>
            </a:r>
            <a:r>
              <a:rPr lang="el-GR" dirty="0"/>
              <a:t>μεγαλύτερου μήκους και ελαφρά κοίλο στο </a:t>
            </a:r>
            <a:r>
              <a:rPr lang="el-GR" dirty="0" smtClean="0"/>
              <a:t>μέσο. </a:t>
            </a:r>
            <a:r>
              <a:rPr lang="el-GR" b="1" dirty="0" smtClean="0"/>
              <a:t>Γενικά, η παρειακή επιφάνεια του πρώτου προγόμφιου της κάτω γνάθου μοιάζει με τη χειλική επιφάνεια του κυνόδοντα.</a:t>
            </a:r>
            <a:endParaRPr lang="el-GR" b="1"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857412"/>
            <a:ext cx="1800200" cy="5498938"/>
          </a:xfrm>
          <a:prstGeom prst="rect">
            <a:avLst/>
          </a:prstGeom>
        </p:spPr>
      </p:pic>
      <p:sp>
        <p:nvSpPr>
          <p:cNvPr id="6" name="Δεξιό άγκιστρο 5"/>
          <p:cNvSpPr/>
          <p:nvPr/>
        </p:nvSpPr>
        <p:spPr>
          <a:xfrm rot="17939514">
            <a:off x="7013076" y="797683"/>
            <a:ext cx="576064" cy="73454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 name="Αριστερό άγκιστρο 6"/>
          <p:cNvSpPr/>
          <p:nvPr/>
        </p:nvSpPr>
        <p:spPr>
          <a:xfrm rot="3374983">
            <a:off x="6164153" y="856425"/>
            <a:ext cx="397024" cy="82353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8" name="TextBox 7"/>
          <p:cNvSpPr txBox="1"/>
          <p:nvPr/>
        </p:nvSpPr>
        <p:spPr>
          <a:xfrm>
            <a:off x="7415951" y="756132"/>
            <a:ext cx="1162472" cy="369332"/>
          </a:xfrm>
          <a:prstGeom prst="rect">
            <a:avLst/>
          </a:prstGeom>
          <a:noFill/>
        </p:spPr>
        <p:txBody>
          <a:bodyPr wrap="square" rtlCol="0">
            <a:spAutoFit/>
          </a:bodyPr>
          <a:lstStyle/>
          <a:p>
            <a:r>
              <a:rPr lang="el-GR" dirty="0" smtClean="0"/>
              <a:t>εγγύς</a:t>
            </a:r>
            <a:endParaRPr lang="el-GR" dirty="0"/>
          </a:p>
        </p:txBody>
      </p:sp>
      <p:sp>
        <p:nvSpPr>
          <p:cNvPr id="9" name="TextBox 8"/>
          <p:cNvSpPr txBox="1"/>
          <p:nvPr/>
        </p:nvSpPr>
        <p:spPr>
          <a:xfrm>
            <a:off x="5616116" y="874368"/>
            <a:ext cx="648072" cy="369332"/>
          </a:xfrm>
          <a:prstGeom prst="rect">
            <a:avLst/>
          </a:prstGeom>
          <a:noFill/>
        </p:spPr>
        <p:txBody>
          <a:bodyPr wrap="square" rtlCol="0">
            <a:spAutoFit/>
          </a:bodyPr>
          <a:lstStyle/>
          <a:p>
            <a:r>
              <a:rPr lang="el-GR" dirty="0" smtClean="0"/>
              <a:t>άπω</a:t>
            </a:r>
            <a:endParaRPr lang="el-GR" dirty="0"/>
          </a:p>
        </p:txBody>
      </p:sp>
    </p:spTree>
    <p:extLst>
      <p:ext uri="{BB962C8B-B14F-4D97-AF65-F5344CB8AC3E}">
        <p14:creationId xmlns:p14="http://schemas.microsoft.com/office/powerpoint/2010/main" val="2418978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 </a:t>
            </a:r>
            <a:r>
              <a:rPr lang="el-GR" sz="3200" b="0" dirty="0" smtClean="0"/>
              <a:t>1/3</a:t>
            </a:r>
            <a:endParaRPr lang="el-GR" sz="3200" b="0" dirty="0"/>
          </a:p>
        </p:txBody>
      </p:sp>
      <p:sp>
        <p:nvSpPr>
          <p:cNvPr id="3" name="Content Placeholder 2"/>
          <p:cNvSpPr>
            <a:spLocks noGrp="1"/>
          </p:cNvSpPr>
          <p:nvPr>
            <p:ph idx="1"/>
          </p:nvPr>
        </p:nvSpPr>
        <p:spPr>
          <a:xfrm>
            <a:off x="457200" y="1196751"/>
            <a:ext cx="4186808" cy="5524723"/>
          </a:xfrm>
        </p:spPr>
        <p:txBody>
          <a:bodyPr>
            <a:normAutofit/>
          </a:bodyPr>
          <a:lstStyle/>
          <a:p>
            <a:pPr marL="0" indent="0">
              <a:buNone/>
            </a:pPr>
            <a:r>
              <a:rPr lang="el-GR" dirty="0"/>
              <a:t>Παρατηρώντας το δόντι από τη μασητική του επιφάνεια, βλέπουμε ότι η εγγύς-άπω διάσταση της μασητικής επιφάνειας είναι πολύ μεγαλύτερη στο παρειακό όριο, στενεύοντας πολύ γλωσσικά. Έτσι η μασητική επιφάνεια αποκτά</a:t>
            </a:r>
            <a:r>
              <a:rPr lang="el-GR" b="1" dirty="0"/>
              <a:t> τριγωνικό σχήμα, ή ελαφρά στρογγυλό</a:t>
            </a:r>
            <a:r>
              <a:rPr lang="el-GR" b="1" dirty="0" smtClean="0"/>
              <a:t>.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628800"/>
            <a:ext cx="3024336" cy="3240360"/>
          </a:xfrm>
          <a:prstGeom prst="rect">
            <a:avLst/>
          </a:prstGeom>
        </p:spPr>
      </p:pic>
    </p:spTree>
    <p:extLst>
      <p:ext uri="{BB962C8B-B14F-4D97-AF65-F5344CB8AC3E}">
        <p14:creationId xmlns:p14="http://schemas.microsoft.com/office/powerpoint/2010/main" val="2456337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Μασητική επιφάνεια </a:t>
            </a:r>
            <a:r>
              <a:rPr lang="el-GR" sz="3200" b="0" dirty="0" smtClean="0"/>
              <a:t>2/3</a:t>
            </a:r>
            <a:endParaRPr lang="el-GR" sz="3200" b="0" dirty="0"/>
          </a:p>
        </p:txBody>
      </p:sp>
      <p:sp>
        <p:nvSpPr>
          <p:cNvPr id="3" name="Content Placeholder 2"/>
          <p:cNvSpPr>
            <a:spLocks noGrp="1"/>
          </p:cNvSpPr>
          <p:nvPr>
            <p:ph idx="1"/>
          </p:nvPr>
        </p:nvSpPr>
        <p:spPr>
          <a:xfrm>
            <a:off x="251520" y="908719"/>
            <a:ext cx="4186808" cy="5812755"/>
          </a:xfrm>
        </p:spPr>
        <p:txBody>
          <a:bodyPr>
            <a:normAutofit/>
          </a:bodyPr>
          <a:lstStyle/>
          <a:p>
            <a:pPr marL="0" indent="0">
              <a:buNone/>
            </a:pPr>
            <a:r>
              <a:rPr lang="el-GR" dirty="0"/>
              <a:t>Έχει</a:t>
            </a:r>
            <a:r>
              <a:rPr lang="el-GR" b="1" dirty="0"/>
              <a:t> δύο φύματα,</a:t>
            </a:r>
            <a:r>
              <a:rPr lang="el-GR" dirty="0"/>
              <a:t> το παρειακό και το γλωσσικό. </a:t>
            </a:r>
            <a:r>
              <a:rPr lang="el-GR" dirty="0" smtClean="0"/>
              <a:t>Το </a:t>
            </a:r>
            <a:r>
              <a:rPr lang="el-GR" b="1" dirty="0"/>
              <a:t>παρειακό φύμα </a:t>
            </a:r>
            <a:r>
              <a:rPr lang="el-GR" dirty="0"/>
              <a:t>καλύπτει το μεγαλύτερο τμήμα της μασητικής επιφάνειας, (περίπου τα 2/3) ενώ το </a:t>
            </a:r>
            <a:r>
              <a:rPr lang="el-GR" b="1" dirty="0"/>
              <a:t>γλωσσικό</a:t>
            </a:r>
            <a:r>
              <a:rPr lang="el-GR" dirty="0"/>
              <a:t> έχει σχεδόν το μισό ύψος του παρειακού, διαφέροντας σε μέγεθος από άτομο σε άτομο. </a:t>
            </a:r>
            <a:r>
              <a:rPr lang="el-GR" dirty="0" smtClean="0"/>
              <a:t>Το παρειακό φύμα </a:t>
            </a:r>
            <a:r>
              <a:rPr lang="el-GR" dirty="0"/>
              <a:t>είναι </a:t>
            </a:r>
            <a:r>
              <a:rPr lang="el-GR" dirty="0" smtClean="0"/>
              <a:t>οξύ </a:t>
            </a:r>
            <a:r>
              <a:rPr lang="el-GR" dirty="0"/>
              <a:t>και </a:t>
            </a:r>
            <a:r>
              <a:rPr lang="el-GR" dirty="0" smtClean="0"/>
              <a:t>αιχμηρό και η κορυφή του βρίσκεται επάνω </a:t>
            </a:r>
            <a:r>
              <a:rPr lang="el-GR" dirty="0"/>
              <a:t>στον κεντρικό επιμήκη άξονα του δοντιού.</a:t>
            </a:r>
          </a:p>
          <a:p>
            <a:pPr algn="ct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348880"/>
            <a:ext cx="3024336" cy="3240360"/>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196752"/>
            <a:ext cx="2483295" cy="5040560"/>
          </a:xfrm>
          <a:prstGeom prst="rect">
            <a:avLst/>
          </a:prstGeom>
        </p:spPr>
      </p:pic>
      <p:cxnSp>
        <p:nvCxnSpPr>
          <p:cNvPr id="9" name="Ευθεία γραμμή σύνδεσης 8"/>
          <p:cNvCxnSpPr/>
          <p:nvPr/>
        </p:nvCxnSpPr>
        <p:spPr>
          <a:xfrm>
            <a:off x="6732240" y="1484784"/>
            <a:ext cx="19649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8244408" y="1916832"/>
            <a:ext cx="4527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7714692" y="836712"/>
            <a:ext cx="0" cy="5702200"/>
          </a:xfrm>
          <a:prstGeom prst="line">
            <a:avLst/>
          </a:prstGeom>
          <a:ln w="28575">
            <a:solidFill>
              <a:schemeClr val="accent1">
                <a:lumMod val="7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3636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2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TotalTime>
  <Words>3296</Words>
  <Application>Microsoft Office PowerPoint</Application>
  <PresentationFormat>Προβολή στην οθόνη (4:3)</PresentationFormat>
  <Paragraphs>264</Paragraphs>
  <Slides>52</Slides>
  <Notes>12</Notes>
  <HiddenSlides>0</HiddenSlides>
  <MMClips>0</MMClips>
  <ScaleCrop>false</ScaleCrop>
  <HeadingPairs>
    <vt:vector size="4" baseType="variant">
      <vt:variant>
        <vt:lpstr>Θέμα</vt:lpstr>
      </vt:variant>
      <vt:variant>
        <vt:i4>2</vt:i4>
      </vt:variant>
      <vt:variant>
        <vt:lpstr>Τίτλοι διαφανειών</vt:lpstr>
      </vt:variant>
      <vt:variant>
        <vt:i4>52</vt:i4>
      </vt:variant>
    </vt:vector>
  </HeadingPairs>
  <TitlesOfParts>
    <vt:vector size="54" baseType="lpstr">
      <vt:lpstr>OC_template_updated</vt:lpstr>
      <vt:lpstr>template1</vt:lpstr>
      <vt:lpstr>Οδοντική μορφολογία</vt:lpstr>
      <vt:lpstr>Πρώτος προγόμφιος κάτω γνάθου 1/2</vt:lpstr>
      <vt:lpstr>Πρώτος προγόμφιος κάτω γνάθου 2/2</vt:lpstr>
      <vt:lpstr>Ανατολή και διαστάσεις</vt:lpstr>
      <vt:lpstr>Παρειακή επιφάνεια 1/3</vt:lpstr>
      <vt:lpstr>Παρειακή επιφάνεια 2/3</vt:lpstr>
      <vt:lpstr>Παρειακή επιφάνεια 3/3</vt:lpstr>
      <vt:lpstr>Μασητική επιφάνεια 1/3</vt:lpstr>
      <vt:lpstr>Μασητική επιφάνεια 2/3</vt:lpstr>
      <vt:lpstr>Μασητική επιφάνεια 3/3</vt:lpstr>
      <vt:lpstr>Γλωσσική επιφάνεια</vt:lpstr>
      <vt:lpstr>Όμορες επιφάνειες</vt:lpstr>
      <vt:lpstr>Αυχένας</vt:lpstr>
      <vt:lpstr>Ρίζα</vt:lpstr>
      <vt:lpstr>Πρώτος προγόμφιος κάτω γνάθου</vt:lpstr>
      <vt:lpstr>Βασικά χαρακτηριστικά</vt:lpstr>
      <vt:lpstr>Παραλλαγές</vt:lpstr>
      <vt:lpstr>Δεύτερος προγόμφιος κάτω γνάθου 1/2</vt:lpstr>
      <vt:lpstr>Δεύτερος προγόμφιος κάτω γνάθου 2/2</vt:lpstr>
      <vt:lpstr>Ανατολή και διαστάσεις</vt:lpstr>
      <vt:lpstr>Παρειακή επιφάνεια 1/2</vt:lpstr>
      <vt:lpstr>Παρειακή επιφάνεια 2/2</vt:lpstr>
      <vt:lpstr>Μασητική επιφάνεια</vt:lpstr>
      <vt:lpstr>Μασητική επιφάνεια (απεικόνιση)</vt:lpstr>
      <vt:lpstr>Μασητική επιφάνεια τοξοειδούς τύπου ή τύπου U (A τύπος) 1/3</vt:lpstr>
      <vt:lpstr>Μασητική επιφάνεια τοξοειδούς τύπου ή τύπου U (A τύπος) 2/3</vt:lpstr>
      <vt:lpstr>Μασητική επιφάνεια τοξοειδούς τύπου ή τύπου U (A τύπος) 3/3</vt:lpstr>
      <vt:lpstr>Μασητική επιφάνεια τύπου Y (Β τύπος) 1/3</vt:lpstr>
      <vt:lpstr>Μασητική επιφάνεια τύπου Y (Β τύπος) 2/3</vt:lpstr>
      <vt:lpstr>Μασητική επιφάνεια τύπου Y (Β τύπος) 3/3</vt:lpstr>
      <vt:lpstr>Μασητική επιφάνεια τύπου H (Γ τύπος) 1/2</vt:lpstr>
      <vt:lpstr>Μασητική επιφάνεια τύπου H (Γ τύπος) 2/2</vt:lpstr>
      <vt:lpstr>Γλωσσική επιφάνεια 1/4 </vt:lpstr>
      <vt:lpstr>Γλωσσική επιφάνεια 2/4 </vt:lpstr>
      <vt:lpstr>Γλωσσική επιφάνεια 3/4 </vt:lpstr>
      <vt:lpstr>Γλωσσική επιφάνεια 4/4 </vt:lpstr>
      <vt:lpstr>Εγγύς επιφάνεια</vt:lpstr>
      <vt:lpstr>Άπω επιφάνεια</vt:lpstr>
      <vt:lpstr>Αυχενική γραμμή</vt:lpstr>
      <vt:lpstr>Ρίζα</vt:lpstr>
      <vt:lpstr>Παρουσίαση του PowerPoint</vt:lpstr>
      <vt:lpstr>Βασικά χαρακτηριστικά</vt:lpstr>
      <vt:lpstr>Διαφορές μεταξύ πρώτου και δεύτερου προγομφίου της κάτω γνάθου</vt:lpstr>
      <vt:lpstr>Διαφορές μεταξύ προγομφίων άνω και κάτω γνάθου 1/2</vt:lpstr>
      <vt:lpstr>Διαφορές μεταξύ προγομφίων άνω και κάτω γνάθου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60</cp:revision>
  <dcterms:created xsi:type="dcterms:W3CDTF">2013-03-04T13:35:19Z</dcterms:created>
  <dcterms:modified xsi:type="dcterms:W3CDTF">2015-06-05T11:59:14Z</dcterms:modified>
</cp:coreProperties>
</file>